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 id="2147483665" r:id="rId6"/>
  </p:sldMasterIdLst>
  <p:notesMasterIdLst>
    <p:notesMasterId r:id="rId124"/>
  </p:notesMasterIdLst>
  <p:handoutMasterIdLst>
    <p:handoutMasterId r:id="rId125"/>
  </p:handoutMasterIdLst>
  <p:sldIdLst>
    <p:sldId id="303" r:id="rId7"/>
    <p:sldId id="330" r:id="rId8"/>
    <p:sldId id="463" r:id="rId9"/>
    <p:sldId id="693" r:id="rId10"/>
    <p:sldId id="468" r:id="rId11"/>
    <p:sldId id="469" r:id="rId12"/>
    <p:sldId id="470" r:id="rId13"/>
    <p:sldId id="564" r:id="rId14"/>
    <p:sldId id="565" r:id="rId15"/>
    <p:sldId id="705" r:id="rId16"/>
    <p:sldId id="694" r:id="rId17"/>
    <p:sldId id="629" r:id="rId18"/>
    <p:sldId id="630" r:id="rId19"/>
    <p:sldId id="631" r:id="rId20"/>
    <p:sldId id="632" r:id="rId21"/>
    <p:sldId id="633" r:id="rId22"/>
    <p:sldId id="637" r:id="rId23"/>
    <p:sldId id="638" r:id="rId24"/>
    <p:sldId id="639" r:id="rId25"/>
    <p:sldId id="688" r:id="rId26"/>
    <p:sldId id="689" r:id="rId27"/>
    <p:sldId id="642" r:id="rId28"/>
    <p:sldId id="643" r:id="rId29"/>
    <p:sldId id="645" r:id="rId30"/>
    <p:sldId id="644" r:id="rId31"/>
    <p:sldId id="646" r:id="rId32"/>
    <p:sldId id="647" r:id="rId33"/>
    <p:sldId id="648" r:id="rId34"/>
    <p:sldId id="649" r:id="rId35"/>
    <p:sldId id="650" r:id="rId36"/>
    <p:sldId id="651" r:id="rId37"/>
    <p:sldId id="652" r:id="rId38"/>
    <p:sldId id="653" r:id="rId39"/>
    <p:sldId id="654" r:id="rId40"/>
    <p:sldId id="655" r:id="rId41"/>
    <p:sldId id="656" r:id="rId42"/>
    <p:sldId id="695"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671" r:id="rId57"/>
    <p:sldId id="672" r:id="rId58"/>
    <p:sldId id="673" r:id="rId59"/>
    <p:sldId id="674" r:id="rId60"/>
    <p:sldId id="675" r:id="rId61"/>
    <p:sldId id="676" r:id="rId62"/>
    <p:sldId id="677" r:id="rId63"/>
    <p:sldId id="703" r:id="rId64"/>
    <p:sldId id="706" r:id="rId65"/>
    <p:sldId id="707" r:id="rId66"/>
    <p:sldId id="678" r:id="rId67"/>
    <p:sldId id="708" r:id="rId68"/>
    <p:sldId id="679" r:id="rId69"/>
    <p:sldId id="680" r:id="rId70"/>
    <p:sldId id="696" r:id="rId71"/>
    <p:sldId id="513" r:id="rId72"/>
    <p:sldId id="507" r:id="rId73"/>
    <p:sldId id="508" r:id="rId74"/>
    <p:sldId id="509" r:id="rId75"/>
    <p:sldId id="510" r:id="rId76"/>
    <p:sldId id="511" r:id="rId77"/>
    <p:sldId id="514" r:id="rId78"/>
    <p:sldId id="515" r:id="rId79"/>
    <p:sldId id="512" r:id="rId80"/>
    <p:sldId id="546" r:id="rId81"/>
    <p:sldId id="547" r:id="rId82"/>
    <p:sldId id="549" r:id="rId83"/>
    <p:sldId id="550" r:id="rId84"/>
    <p:sldId id="551" r:id="rId85"/>
    <p:sldId id="557" r:id="rId86"/>
    <p:sldId id="561" r:id="rId87"/>
    <p:sldId id="562" r:id="rId88"/>
    <p:sldId id="563" r:id="rId89"/>
    <p:sldId id="697" r:id="rId90"/>
    <p:sldId id="466" r:id="rId91"/>
    <p:sldId id="698" r:id="rId92"/>
    <p:sldId id="690" r:id="rId93"/>
    <p:sldId id="691" r:id="rId94"/>
    <p:sldId id="692" r:id="rId95"/>
    <p:sldId id="589" r:id="rId96"/>
    <p:sldId id="516" r:id="rId97"/>
    <p:sldId id="517" r:id="rId98"/>
    <p:sldId id="518" r:id="rId99"/>
    <p:sldId id="519" r:id="rId100"/>
    <p:sldId id="520" r:id="rId101"/>
    <p:sldId id="521" r:id="rId102"/>
    <p:sldId id="699" r:id="rId103"/>
    <p:sldId id="585" r:id="rId104"/>
    <p:sldId id="623" r:id="rId105"/>
    <p:sldId id="704" r:id="rId106"/>
    <p:sldId id="624" r:id="rId107"/>
    <p:sldId id="628" r:id="rId108"/>
    <p:sldId id="625" r:id="rId109"/>
    <p:sldId id="626" r:id="rId110"/>
    <p:sldId id="627" r:id="rId111"/>
    <p:sldId id="587" r:id="rId112"/>
    <p:sldId id="586" r:id="rId113"/>
    <p:sldId id="700" r:id="rId114"/>
    <p:sldId id="684" r:id="rId115"/>
    <p:sldId id="685" r:id="rId116"/>
    <p:sldId id="686" r:id="rId117"/>
    <p:sldId id="687" r:id="rId118"/>
    <p:sldId id="701" r:id="rId119"/>
    <p:sldId id="476" r:id="rId120"/>
    <p:sldId id="702" r:id="rId121"/>
    <p:sldId id="682" r:id="rId122"/>
    <p:sldId id="323"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Henning" initials="AH" lastIdx="3" clrIdx="0"/>
  <p:cmAuthor id="1" name="Dale" initials="D" lastIdx="1" clrIdx="1"/>
  <p:cmAuthor id="2" name="Missy Cochenour" initials="MC"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96"/>
    <a:srgbClr val="99D173"/>
    <a:srgbClr val="37864A"/>
    <a:srgbClr val="FFCC00"/>
    <a:srgbClr val="996633"/>
    <a:srgbClr val="7980A3"/>
    <a:srgbClr val="F5F6F9"/>
    <a:srgbClr val="F7F8FB"/>
    <a:srgbClr val="EDEEF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99290" autoAdjust="0"/>
  </p:normalViewPr>
  <p:slideViewPr>
    <p:cSldViewPr>
      <p:cViewPr>
        <p:scale>
          <a:sx n="80" d="100"/>
          <a:sy n="80" d="100"/>
        </p:scale>
        <p:origin x="-116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viewProps" Target="viewProps.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image" Target="../media/image41.gif"/><Relationship Id="rId5" Type="http://schemas.openxmlformats.org/officeDocument/2006/relationships/image" Target="../media/image45.pn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DC941-0C23-4CA0-AF5B-6B7784996AE4}"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437C48D0-A1C3-4DCF-94C5-EC31873F350F}">
      <dgm:prSet phldrT="[Text]"/>
      <dgm:spPr/>
      <dgm:t>
        <a:bodyPr/>
        <a:lstStyle/>
        <a:p>
          <a:r>
            <a:rPr lang="en-US" dirty="0" smtClean="0"/>
            <a:t>Student Data</a:t>
          </a:r>
          <a:endParaRPr lang="en-US" dirty="0"/>
        </a:p>
      </dgm:t>
    </dgm:pt>
    <dgm:pt modelId="{2D622B38-51D4-49C5-A44E-2E90698E8279}" type="parTrans" cxnId="{CF0F1DD3-8EF1-4FD0-81C5-874C7F82062C}">
      <dgm:prSet/>
      <dgm:spPr/>
      <dgm:t>
        <a:bodyPr/>
        <a:lstStyle/>
        <a:p>
          <a:endParaRPr lang="en-US"/>
        </a:p>
      </dgm:t>
    </dgm:pt>
    <dgm:pt modelId="{270081E3-D390-4034-92D0-06C47EEC7360}" type="sibTrans" cxnId="{CF0F1DD3-8EF1-4FD0-81C5-874C7F82062C}">
      <dgm:prSet/>
      <dgm:spPr/>
      <dgm:t>
        <a:bodyPr/>
        <a:lstStyle/>
        <a:p>
          <a:endParaRPr lang="en-US"/>
        </a:p>
      </dgm:t>
    </dgm:pt>
    <dgm:pt modelId="{DE97622A-5B1E-4CA6-8C2F-E8171CE2E2AD}">
      <dgm:prSet phldrT="[Text]"/>
      <dgm:spPr/>
      <dgm:t>
        <a:bodyPr/>
        <a:lstStyle/>
        <a:p>
          <a:r>
            <a:rPr lang="en-US" dirty="0" smtClean="0"/>
            <a:t>Federally funded</a:t>
          </a:r>
          <a:endParaRPr lang="en-US" dirty="0"/>
        </a:p>
      </dgm:t>
    </dgm:pt>
    <dgm:pt modelId="{5167C9B5-E8C7-4001-90FD-CC69C63B9363}" type="parTrans" cxnId="{C5A66093-39A2-49B5-9ACD-172C6479860B}">
      <dgm:prSet/>
      <dgm:spPr/>
      <dgm:t>
        <a:bodyPr/>
        <a:lstStyle/>
        <a:p>
          <a:endParaRPr lang="en-US"/>
        </a:p>
      </dgm:t>
    </dgm:pt>
    <dgm:pt modelId="{00953308-0607-4502-B260-5DF31C78ED74}" type="sibTrans" cxnId="{C5A66093-39A2-49B5-9ACD-172C6479860B}">
      <dgm:prSet/>
      <dgm:spPr/>
      <dgm:t>
        <a:bodyPr/>
        <a:lstStyle/>
        <a:p>
          <a:endParaRPr lang="en-US"/>
        </a:p>
      </dgm:t>
    </dgm:pt>
    <dgm:pt modelId="{3F8D8A5E-2FFF-4B65-9DC4-D6EC1E81B205}">
      <dgm:prSet phldrT="[Text]"/>
      <dgm:spPr/>
      <dgm:t>
        <a:bodyPr/>
        <a:lstStyle/>
        <a:p>
          <a:r>
            <a:rPr lang="en-US" dirty="0" smtClean="0"/>
            <a:t>Student record with PII and health data: FERPA applies.</a:t>
          </a:r>
          <a:endParaRPr lang="en-US" dirty="0"/>
        </a:p>
      </dgm:t>
    </dgm:pt>
    <dgm:pt modelId="{8497379C-CBA5-4103-97B2-5773F878A0F0}" type="parTrans" cxnId="{3FB0C90A-C1AA-495E-BFBF-5675EBE2021F}">
      <dgm:prSet/>
      <dgm:spPr/>
      <dgm:t>
        <a:bodyPr/>
        <a:lstStyle/>
        <a:p>
          <a:endParaRPr lang="en-US"/>
        </a:p>
      </dgm:t>
    </dgm:pt>
    <dgm:pt modelId="{7E2EDA78-4C97-4166-8EBA-C09344B15DCE}" type="sibTrans" cxnId="{3FB0C90A-C1AA-495E-BFBF-5675EBE2021F}">
      <dgm:prSet/>
      <dgm:spPr/>
      <dgm:t>
        <a:bodyPr/>
        <a:lstStyle/>
        <a:p>
          <a:endParaRPr lang="en-US"/>
        </a:p>
      </dgm:t>
    </dgm:pt>
    <dgm:pt modelId="{BEF8BDE5-67CD-417D-99E4-CECBD85C62C4}">
      <dgm:prSet phldrT="[Text]"/>
      <dgm:spPr/>
      <dgm:t>
        <a:bodyPr/>
        <a:lstStyle/>
        <a:p>
          <a:r>
            <a:rPr lang="en-US" dirty="0" smtClean="0"/>
            <a:t>Health-record only. HIPPA may apply.</a:t>
          </a:r>
          <a:endParaRPr lang="en-US" dirty="0"/>
        </a:p>
      </dgm:t>
    </dgm:pt>
    <dgm:pt modelId="{C24C7FC7-8779-4D9F-AD04-8AD60AF4B18F}" type="parTrans" cxnId="{38115E46-5DE2-4829-9D8A-A95F4BD99704}">
      <dgm:prSet/>
      <dgm:spPr/>
      <dgm:t>
        <a:bodyPr/>
        <a:lstStyle/>
        <a:p>
          <a:endParaRPr lang="en-US"/>
        </a:p>
      </dgm:t>
    </dgm:pt>
    <dgm:pt modelId="{D551C88C-6141-4A6E-BB65-FD4632F6B71C}" type="sibTrans" cxnId="{38115E46-5DE2-4829-9D8A-A95F4BD99704}">
      <dgm:prSet/>
      <dgm:spPr/>
      <dgm:t>
        <a:bodyPr/>
        <a:lstStyle/>
        <a:p>
          <a:endParaRPr lang="en-US"/>
        </a:p>
      </dgm:t>
    </dgm:pt>
    <dgm:pt modelId="{E4ACD464-1665-44FF-A5B8-E769977E0B6F}">
      <dgm:prSet phldrT="[Text]"/>
      <dgm:spPr/>
      <dgm:t>
        <a:bodyPr/>
        <a:lstStyle/>
        <a:p>
          <a:r>
            <a:rPr lang="en-US" dirty="0" smtClean="0"/>
            <a:t>NOT federally funded?</a:t>
          </a:r>
          <a:endParaRPr lang="en-US" dirty="0"/>
        </a:p>
      </dgm:t>
    </dgm:pt>
    <dgm:pt modelId="{49378F36-5CAD-4011-95F1-F093585A599B}" type="parTrans" cxnId="{3215CEB8-EB5A-4343-B659-56485AFAB012}">
      <dgm:prSet/>
      <dgm:spPr/>
      <dgm:t>
        <a:bodyPr/>
        <a:lstStyle/>
        <a:p>
          <a:endParaRPr lang="en-US"/>
        </a:p>
      </dgm:t>
    </dgm:pt>
    <dgm:pt modelId="{AC869200-1379-462D-8866-B853F7B4784E}" type="sibTrans" cxnId="{3215CEB8-EB5A-4343-B659-56485AFAB012}">
      <dgm:prSet/>
      <dgm:spPr/>
      <dgm:t>
        <a:bodyPr/>
        <a:lstStyle/>
        <a:p>
          <a:endParaRPr lang="en-US"/>
        </a:p>
      </dgm:t>
    </dgm:pt>
    <dgm:pt modelId="{3BC7EE24-1A01-406C-BF70-B567FD78999B}">
      <dgm:prSet phldrT="[Text]"/>
      <dgm:spPr/>
      <dgm:t>
        <a:bodyPr/>
        <a:lstStyle/>
        <a:p>
          <a:r>
            <a:rPr lang="en-US" dirty="0" smtClean="0"/>
            <a:t>Not FERPA protected.  HIPAA may apply.</a:t>
          </a:r>
          <a:endParaRPr lang="en-US" dirty="0"/>
        </a:p>
      </dgm:t>
    </dgm:pt>
    <dgm:pt modelId="{A4AC1561-6E82-45E9-A377-A4CDA8EB3F96}" type="parTrans" cxnId="{549E74AC-F07B-4542-99C3-4C470D381021}">
      <dgm:prSet/>
      <dgm:spPr/>
      <dgm:t>
        <a:bodyPr/>
        <a:lstStyle/>
        <a:p>
          <a:endParaRPr lang="en-US"/>
        </a:p>
      </dgm:t>
    </dgm:pt>
    <dgm:pt modelId="{36BA1A54-00C6-4A37-85D6-2E3F38A2B606}" type="sibTrans" cxnId="{549E74AC-F07B-4542-99C3-4C470D381021}">
      <dgm:prSet/>
      <dgm:spPr/>
      <dgm:t>
        <a:bodyPr/>
        <a:lstStyle/>
        <a:p>
          <a:endParaRPr lang="en-US"/>
        </a:p>
      </dgm:t>
    </dgm:pt>
    <dgm:pt modelId="{7CDB4213-39E0-412F-9338-10C7D6EFA62F}" type="pres">
      <dgm:prSet presAssocID="{7F0DC941-0C23-4CA0-AF5B-6B7784996AE4}" presName="hierChild1" presStyleCnt="0">
        <dgm:presLayoutVars>
          <dgm:chPref val="1"/>
          <dgm:dir/>
          <dgm:animOne val="branch"/>
          <dgm:animLvl val="lvl"/>
          <dgm:resizeHandles/>
        </dgm:presLayoutVars>
      </dgm:prSet>
      <dgm:spPr/>
      <dgm:t>
        <a:bodyPr/>
        <a:lstStyle/>
        <a:p>
          <a:endParaRPr lang="en-US"/>
        </a:p>
      </dgm:t>
    </dgm:pt>
    <dgm:pt modelId="{064332EA-1651-42EC-AEDC-C3AB463E5471}" type="pres">
      <dgm:prSet presAssocID="{437C48D0-A1C3-4DCF-94C5-EC31873F350F}" presName="hierRoot1" presStyleCnt="0"/>
      <dgm:spPr/>
    </dgm:pt>
    <dgm:pt modelId="{8559405C-4C51-415F-B693-FF5395F55F3D}" type="pres">
      <dgm:prSet presAssocID="{437C48D0-A1C3-4DCF-94C5-EC31873F350F}" presName="composite" presStyleCnt="0"/>
      <dgm:spPr/>
    </dgm:pt>
    <dgm:pt modelId="{DBABF71A-6321-4F98-9F26-067E2BD41FE3}" type="pres">
      <dgm:prSet presAssocID="{437C48D0-A1C3-4DCF-94C5-EC31873F350F}"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CF34C89-9B1D-4D2B-AEDD-8797D8E348E3}" type="pres">
      <dgm:prSet presAssocID="{437C48D0-A1C3-4DCF-94C5-EC31873F350F}" presName="text" presStyleLbl="revTx" presStyleIdx="0" presStyleCnt="6">
        <dgm:presLayoutVars>
          <dgm:chPref val="3"/>
        </dgm:presLayoutVars>
      </dgm:prSet>
      <dgm:spPr/>
      <dgm:t>
        <a:bodyPr/>
        <a:lstStyle/>
        <a:p>
          <a:endParaRPr lang="en-US"/>
        </a:p>
      </dgm:t>
    </dgm:pt>
    <dgm:pt modelId="{3A6DE5DF-C7D4-453D-B4D7-DBD4D4372498}" type="pres">
      <dgm:prSet presAssocID="{437C48D0-A1C3-4DCF-94C5-EC31873F350F}" presName="hierChild2" presStyleCnt="0"/>
      <dgm:spPr/>
    </dgm:pt>
    <dgm:pt modelId="{B371E398-1072-4ADE-925C-BECE34F0C2EE}" type="pres">
      <dgm:prSet presAssocID="{5167C9B5-E8C7-4001-90FD-CC69C63B9363}" presName="Name10" presStyleLbl="parChTrans1D2" presStyleIdx="0" presStyleCnt="2"/>
      <dgm:spPr/>
      <dgm:t>
        <a:bodyPr/>
        <a:lstStyle/>
        <a:p>
          <a:endParaRPr lang="en-US"/>
        </a:p>
      </dgm:t>
    </dgm:pt>
    <dgm:pt modelId="{F6B1F445-859B-4B86-BCE8-030F33FD0FC5}" type="pres">
      <dgm:prSet presAssocID="{DE97622A-5B1E-4CA6-8C2F-E8171CE2E2AD}" presName="hierRoot2" presStyleCnt="0"/>
      <dgm:spPr/>
    </dgm:pt>
    <dgm:pt modelId="{956D6BD6-B2A6-480B-993F-5CBC5A4444BD}" type="pres">
      <dgm:prSet presAssocID="{DE97622A-5B1E-4CA6-8C2F-E8171CE2E2AD}" presName="composite2" presStyleCnt="0"/>
      <dgm:spPr/>
    </dgm:pt>
    <dgm:pt modelId="{46E74583-31EF-4B3B-9919-8FBF15E25623}" type="pres">
      <dgm:prSet presAssocID="{DE97622A-5B1E-4CA6-8C2F-E8171CE2E2AD}" presName="image2" presStyleLbl="node2"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69301AA9-80D3-4FEB-86F1-AED395E6E2A1}" type="pres">
      <dgm:prSet presAssocID="{DE97622A-5B1E-4CA6-8C2F-E8171CE2E2AD}" presName="text2" presStyleLbl="revTx" presStyleIdx="1" presStyleCnt="6">
        <dgm:presLayoutVars>
          <dgm:chPref val="3"/>
        </dgm:presLayoutVars>
      </dgm:prSet>
      <dgm:spPr/>
      <dgm:t>
        <a:bodyPr/>
        <a:lstStyle/>
        <a:p>
          <a:endParaRPr lang="en-US"/>
        </a:p>
      </dgm:t>
    </dgm:pt>
    <dgm:pt modelId="{A87682AF-D309-47A8-826F-F34DE0037F9D}" type="pres">
      <dgm:prSet presAssocID="{DE97622A-5B1E-4CA6-8C2F-E8171CE2E2AD}" presName="hierChild3" presStyleCnt="0"/>
      <dgm:spPr/>
    </dgm:pt>
    <dgm:pt modelId="{028BC840-B58D-41D5-BE2D-ACDE1AC130E8}" type="pres">
      <dgm:prSet presAssocID="{8497379C-CBA5-4103-97B2-5773F878A0F0}" presName="Name17" presStyleLbl="parChTrans1D3" presStyleIdx="0" presStyleCnt="3"/>
      <dgm:spPr/>
      <dgm:t>
        <a:bodyPr/>
        <a:lstStyle/>
        <a:p>
          <a:endParaRPr lang="en-US"/>
        </a:p>
      </dgm:t>
    </dgm:pt>
    <dgm:pt modelId="{F09434DA-6AED-4918-A21F-E6660E1B5E52}" type="pres">
      <dgm:prSet presAssocID="{3F8D8A5E-2FFF-4B65-9DC4-D6EC1E81B205}" presName="hierRoot3" presStyleCnt="0"/>
      <dgm:spPr/>
    </dgm:pt>
    <dgm:pt modelId="{A630B5E3-599A-4B0B-BCC1-54319A541DE6}" type="pres">
      <dgm:prSet presAssocID="{3F8D8A5E-2FFF-4B65-9DC4-D6EC1E81B205}" presName="composite3" presStyleCnt="0"/>
      <dgm:spPr/>
    </dgm:pt>
    <dgm:pt modelId="{BD973C8D-B8B2-4259-B144-9BA58633E37A}" type="pres">
      <dgm:prSet presAssocID="{3F8D8A5E-2FFF-4B65-9DC4-D6EC1E81B205}" presName="image3" presStyleLbl="node3"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6E540F0-38D2-4B10-8971-FFF52C863F66}" type="pres">
      <dgm:prSet presAssocID="{3F8D8A5E-2FFF-4B65-9DC4-D6EC1E81B205}" presName="text3" presStyleLbl="revTx" presStyleIdx="2" presStyleCnt="6">
        <dgm:presLayoutVars>
          <dgm:chPref val="3"/>
        </dgm:presLayoutVars>
      </dgm:prSet>
      <dgm:spPr/>
      <dgm:t>
        <a:bodyPr/>
        <a:lstStyle/>
        <a:p>
          <a:endParaRPr lang="en-US"/>
        </a:p>
      </dgm:t>
    </dgm:pt>
    <dgm:pt modelId="{57DB9131-D2F2-48AA-9779-C97F60621651}" type="pres">
      <dgm:prSet presAssocID="{3F8D8A5E-2FFF-4B65-9DC4-D6EC1E81B205}" presName="hierChild4" presStyleCnt="0"/>
      <dgm:spPr/>
    </dgm:pt>
    <dgm:pt modelId="{88617E72-E9BC-4E21-AB86-0A03BC42FEE1}" type="pres">
      <dgm:prSet presAssocID="{C24C7FC7-8779-4D9F-AD04-8AD60AF4B18F}" presName="Name17" presStyleLbl="parChTrans1D3" presStyleIdx="1" presStyleCnt="3"/>
      <dgm:spPr/>
      <dgm:t>
        <a:bodyPr/>
        <a:lstStyle/>
        <a:p>
          <a:endParaRPr lang="en-US"/>
        </a:p>
      </dgm:t>
    </dgm:pt>
    <dgm:pt modelId="{17D1E0FF-6ABD-4974-B300-142471310F7C}" type="pres">
      <dgm:prSet presAssocID="{BEF8BDE5-67CD-417D-99E4-CECBD85C62C4}" presName="hierRoot3" presStyleCnt="0"/>
      <dgm:spPr/>
    </dgm:pt>
    <dgm:pt modelId="{BC1D6FD4-62E7-4A6C-8ECE-7B90E3E823F0}" type="pres">
      <dgm:prSet presAssocID="{BEF8BDE5-67CD-417D-99E4-CECBD85C62C4}" presName="composite3" presStyleCnt="0"/>
      <dgm:spPr/>
    </dgm:pt>
    <dgm:pt modelId="{D80501EA-3AF6-4D1D-BA99-951C3F461124}" type="pres">
      <dgm:prSet presAssocID="{BEF8BDE5-67CD-417D-99E4-CECBD85C62C4}" presName="image3" presStyleLbl="node3" presStyleIdx="1"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dgm:spPr>
    </dgm:pt>
    <dgm:pt modelId="{4883A2C1-FE65-4706-848F-A024E4C37B2D}" type="pres">
      <dgm:prSet presAssocID="{BEF8BDE5-67CD-417D-99E4-CECBD85C62C4}" presName="text3" presStyleLbl="revTx" presStyleIdx="3" presStyleCnt="6">
        <dgm:presLayoutVars>
          <dgm:chPref val="3"/>
        </dgm:presLayoutVars>
      </dgm:prSet>
      <dgm:spPr/>
      <dgm:t>
        <a:bodyPr/>
        <a:lstStyle/>
        <a:p>
          <a:endParaRPr lang="en-US"/>
        </a:p>
      </dgm:t>
    </dgm:pt>
    <dgm:pt modelId="{660CB81D-B1BE-4E19-BCA6-64E44ADD670D}" type="pres">
      <dgm:prSet presAssocID="{BEF8BDE5-67CD-417D-99E4-CECBD85C62C4}" presName="hierChild4" presStyleCnt="0"/>
      <dgm:spPr/>
    </dgm:pt>
    <dgm:pt modelId="{DD12C993-2F7D-44A6-9824-DDD763DEF240}" type="pres">
      <dgm:prSet presAssocID="{49378F36-5CAD-4011-95F1-F093585A599B}" presName="Name10" presStyleLbl="parChTrans1D2" presStyleIdx="1" presStyleCnt="2"/>
      <dgm:spPr/>
      <dgm:t>
        <a:bodyPr/>
        <a:lstStyle/>
        <a:p>
          <a:endParaRPr lang="en-US"/>
        </a:p>
      </dgm:t>
    </dgm:pt>
    <dgm:pt modelId="{6D2A6713-D9C4-4F79-8B91-50CDB9A7494B}" type="pres">
      <dgm:prSet presAssocID="{E4ACD464-1665-44FF-A5B8-E769977E0B6F}" presName="hierRoot2" presStyleCnt="0"/>
      <dgm:spPr/>
    </dgm:pt>
    <dgm:pt modelId="{16C99253-4997-4806-B66C-250AF173BFCD}" type="pres">
      <dgm:prSet presAssocID="{E4ACD464-1665-44FF-A5B8-E769977E0B6F}" presName="composite2" presStyleCnt="0"/>
      <dgm:spPr/>
    </dgm:pt>
    <dgm:pt modelId="{A9EC21FF-82A9-4446-8A3B-4396A22372F6}" type="pres">
      <dgm:prSet presAssocID="{E4ACD464-1665-44FF-A5B8-E769977E0B6F}" presName="image2" presStyleLbl="node2"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5A187246-8AE4-486D-9D69-8FA2B1D0735A}" type="pres">
      <dgm:prSet presAssocID="{E4ACD464-1665-44FF-A5B8-E769977E0B6F}" presName="text2" presStyleLbl="revTx" presStyleIdx="4" presStyleCnt="6">
        <dgm:presLayoutVars>
          <dgm:chPref val="3"/>
        </dgm:presLayoutVars>
      </dgm:prSet>
      <dgm:spPr/>
      <dgm:t>
        <a:bodyPr/>
        <a:lstStyle/>
        <a:p>
          <a:endParaRPr lang="en-US"/>
        </a:p>
      </dgm:t>
    </dgm:pt>
    <dgm:pt modelId="{1ED879B4-BFA1-4D4D-A696-C1FF2D40D979}" type="pres">
      <dgm:prSet presAssocID="{E4ACD464-1665-44FF-A5B8-E769977E0B6F}" presName="hierChild3" presStyleCnt="0"/>
      <dgm:spPr/>
    </dgm:pt>
    <dgm:pt modelId="{D46A1A5E-DCE6-41ED-9823-85FC337C7A5A}" type="pres">
      <dgm:prSet presAssocID="{A4AC1561-6E82-45E9-A377-A4CDA8EB3F96}" presName="Name17" presStyleLbl="parChTrans1D3" presStyleIdx="2" presStyleCnt="3"/>
      <dgm:spPr/>
      <dgm:t>
        <a:bodyPr/>
        <a:lstStyle/>
        <a:p>
          <a:endParaRPr lang="en-US"/>
        </a:p>
      </dgm:t>
    </dgm:pt>
    <dgm:pt modelId="{704D1107-28B5-40DF-A706-61117BBEEA0D}" type="pres">
      <dgm:prSet presAssocID="{3BC7EE24-1A01-406C-BF70-B567FD78999B}" presName="hierRoot3" presStyleCnt="0"/>
      <dgm:spPr/>
    </dgm:pt>
    <dgm:pt modelId="{31AD4169-B098-4C86-9162-A8602716EB3E}" type="pres">
      <dgm:prSet presAssocID="{3BC7EE24-1A01-406C-BF70-B567FD78999B}" presName="composite3" presStyleCnt="0"/>
      <dgm:spPr/>
    </dgm:pt>
    <dgm:pt modelId="{ACDBF5CC-4B2E-4D21-AE15-65C4E90A110F}" type="pres">
      <dgm:prSet presAssocID="{3BC7EE24-1A01-406C-BF70-B567FD78999B}" presName="image3" presStyleLbl="node3" presStyleIdx="2"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29C0E23B-ABC5-4326-9CB1-2CA316D762E8}" type="pres">
      <dgm:prSet presAssocID="{3BC7EE24-1A01-406C-BF70-B567FD78999B}" presName="text3" presStyleLbl="revTx" presStyleIdx="5" presStyleCnt="6">
        <dgm:presLayoutVars>
          <dgm:chPref val="3"/>
        </dgm:presLayoutVars>
      </dgm:prSet>
      <dgm:spPr/>
      <dgm:t>
        <a:bodyPr/>
        <a:lstStyle/>
        <a:p>
          <a:endParaRPr lang="en-US"/>
        </a:p>
      </dgm:t>
    </dgm:pt>
    <dgm:pt modelId="{128C5A1C-BD76-4346-BCD4-204E98EB0C6E}" type="pres">
      <dgm:prSet presAssocID="{3BC7EE24-1A01-406C-BF70-B567FD78999B}" presName="hierChild4" presStyleCnt="0"/>
      <dgm:spPr/>
    </dgm:pt>
  </dgm:ptLst>
  <dgm:cxnLst>
    <dgm:cxn modelId="{3215CEB8-EB5A-4343-B659-56485AFAB012}" srcId="{437C48D0-A1C3-4DCF-94C5-EC31873F350F}" destId="{E4ACD464-1665-44FF-A5B8-E769977E0B6F}" srcOrd="1" destOrd="0" parTransId="{49378F36-5CAD-4011-95F1-F093585A599B}" sibTransId="{AC869200-1379-462D-8866-B853F7B4784E}"/>
    <dgm:cxn modelId="{C5A66093-39A2-49B5-9ACD-172C6479860B}" srcId="{437C48D0-A1C3-4DCF-94C5-EC31873F350F}" destId="{DE97622A-5B1E-4CA6-8C2F-E8171CE2E2AD}" srcOrd="0" destOrd="0" parTransId="{5167C9B5-E8C7-4001-90FD-CC69C63B9363}" sibTransId="{00953308-0607-4502-B260-5DF31C78ED74}"/>
    <dgm:cxn modelId="{CF0F1DD3-8EF1-4FD0-81C5-874C7F82062C}" srcId="{7F0DC941-0C23-4CA0-AF5B-6B7784996AE4}" destId="{437C48D0-A1C3-4DCF-94C5-EC31873F350F}" srcOrd="0" destOrd="0" parTransId="{2D622B38-51D4-49C5-A44E-2E90698E8279}" sibTransId="{270081E3-D390-4034-92D0-06C47EEC7360}"/>
    <dgm:cxn modelId="{FC5D6796-2BE5-4B78-92FE-275993D23869}" type="presOf" srcId="{3BC7EE24-1A01-406C-BF70-B567FD78999B}" destId="{29C0E23B-ABC5-4326-9CB1-2CA316D762E8}" srcOrd="0" destOrd="0" presId="urn:microsoft.com/office/officeart/2009/layout/CirclePictureHierarchy"/>
    <dgm:cxn modelId="{351D7617-FC97-4D80-980B-ADBEFC97460A}" type="presOf" srcId="{E4ACD464-1665-44FF-A5B8-E769977E0B6F}" destId="{5A187246-8AE4-486D-9D69-8FA2B1D0735A}" srcOrd="0" destOrd="0" presId="urn:microsoft.com/office/officeart/2009/layout/CirclePictureHierarchy"/>
    <dgm:cxn modelId="{38115E46-5DE2-4829-9D8A-A95F4BD99704}" srcId="{DE97622A-5B1E-4CA6-8C2F-E8171CE2E2AD}" destId="{BEF8BDE5-67CD-417D-99E4-CECBD85C62C4}" srcOrd="1" destOrd="0" parTransId="{C24C7FC7-8779-4D9F-AD04-8AD60AF4B18F}" sibTransId="{D551C88C-6141-4A6E-BB65-FD4632F6B71C}"/>
    <dgm:cxn modelId="{A0FED30F-10C5-402C-A71D-0CCF20C3A857}" type="presOf" srcId="{BEF8BDE5-67CD-417D-99E4-CECBD85C62C4}" destId="{4883A2C1-FE65-4706-848F-A024E4C37B2D}" srcOrd="0" destOrd="0" presId="urn:microsoft.com/office/officeart/2009/layout/CirclePictureHierarchy"/>
    <dgm:cxn modelId="{D870BA79-D68E-40E9-B20A-276C67434C4D}" type="presOf" srcId="{DE97622A-5B1E-4CA6-8C2F-E8171CE2E2AD}" destId="{69301AA9-80D3-4FEB-86F1-AED395E6E2A1}" srcOrd="0" destOrd="0" presId="urn:microsoft.com/office/officeart/2009/layout/CirclePictureHierarchy"/>
    <dgm:cxn modelId="{DB1201EA-4A59-4E6C-9399-E0B4DF3D9FA5}" type="presOf" srcId="{3F8D8A5E-2FFF-4B65-9DC4-D6EC1E81B205}" destId="{06E540F0-38D2-4B10-8971-FFF52C863F66}" srcOrd="0" destOrd="0" presId="urn:microsoft.com/office/officeart/2009/layout/CirclePictureHierarchy"/>
    <dgm:cxn modelId="{DB448F54-2C10-442E-8944-3DF6C1B824AA}" type="presOf" srcId="{437C48D0-A1C3-4DCF-94C5-EC31873F350F}" destId="{ACF34C89-9B1D-4D2B-AEDD-8797D8E348E3}" srcOrd="0" destOrd="0" presId="urn:microsoft.com/office/officeart/2009/layout/CirclePictureHierarchy"/>
    <dgm:cxn modelId="{3FB0C90A-C1AA-495E-BFBF-5675EBE2021F}" srcId="{DE97622A-5B1E-4CA6-8C2F-E8171CE2E2AD}" destId="{3F8D8A5E-2FFF-4B65-9DC4-D6EC1E81B205}" srcOrd="0" destOrd="0" parTransId="{8497379C-CBA5-4103-97B2-5773F878A0F0}" sibTransId="{7E2EDA78-4C97-4166-8EBA-C09344B15DCE}"/>
    <dgm:cxn modelId="{3EFDAB87-6457-44C4-8ADC-DD0240F36963}" type="presOf" srcId="{8497379C-CBA5-4103-97B2-5773F878A0F0}" destId="{028BC840-B58D-41D5-BE2D-ACDE1AC130E8}" srcOrd="0" destOrd="0" presId="urn:microsoft.com/office/officeart/2009/layout/CirclePictureHierarchy"/>
    <dgm:cxn modelId="{1042C83B-29BA-4510-B5FC-1CCDEEF47808}" type="presOf" srcId="{49378F36-5CAD-4011-95F1-F093585A599B}" destId="{DD12C993-2F7D-44A6-9824-DDD763DEF240}" srcOrd="0" destOrd="0" presId="urn:microsoft.com/office/officeart/2009/layout/CirclePictureHierarchy"/>
    <dgm:cxn modelId="{27E2145E-C949-4908-A16B-AEA57D2C5A8D}" type="presOf" srcId="{5167C9B5-E8C7-4001-90FD-CC69C63B9363}" destId="{B371E398-1072-4ADE-925C-BECE34F0C2EE}" srcOrd="0" destOrd="0" presId="urn:microsoft.com/office/officeart/2009/layout/CirclePictureHierarchy"/>
    <dgm:cxn modelId="{3FFC2C98-C4AA-4874-BC6C-4AFB6A662CBA}" type="presOf" srcId="{A4AC1561-6E82-45E9-A377-A4CDA8EB3F96}" destId="{D46A1A5E-DCE6-41ED-9823-85FC337C7A5A}" srcOrd="0" destOrd="0" presId="urn:microsoft.com/office/officeart/2009/layout/CirclePictureHierarchy"/>
    <dgm:cxn modelId="{DEB556CD-059C-4E48-B934-EC63A61BB717}" type="presOf" srcId="{C24C7FC7-8779-4D9F-AD04-8AD60AF4B18F}" destId="{88617E72-E9BC-4E21-AB86-0A03BC42FEE1}" srcOrd="0" destOrd="0" presId="urn:microsoft.com/office/officeart/2009/layout/CirclePictureHierarchy"/>
    <dgm:cxn modelId="{549E74AC-F07B-4542-99C3-4C470D381021}" srcId="{E4ACD464-1665-44FF-A5B8-E769977E0B6F}" destId="{3BC7EE24-1A01-406C-BF70-B567FD78999B}" srcOrd="0" destOrd="0" parTransId="{A4AC1561-6E82-45E9-A377-A4CDA8EB3F96}" sibTransId="{36BA1A54-00C6-4A37-85D6-2E3F38A2B606}"/>
    <dgm:cxn modelId="{E5F6AE09-1838-4A52-BB6E-B9E6E1D24043}" type="presOf" srcId="{7F0DC941-0C23-4CA0-AF5B-6B7784996AE4}" destId="{7CDB4213-39E0-412F-9338-10C7D6EFA62F}" srcOrd="0" destOrd="0" presId="urn:microsoft.com/office/officeart/2009/layout/CirclePictureHierarchy"/>
    <dgm:cxn modelId="{12B4B025-D006-4798-95AD-26C95102F5EA}" type="presParOf" srcId="{7CDB4213-39E0-412F-9338-10C7D6EFA62F}" destId="{064332EA-1651-42EC-AEDC-C3AB463E5471}" srcOrd="0" destOrd="0" presId="urn:microsoft.com/office/officeart/2009/layout/CirclePictureHierarchy"/>
    <dgm:cxn modelId="{79EC7DE8-F750-4A32-A60C-515B24C6AF5F}" type="presParOf" srcId="{064332EA-1651-42EC-AEDC-C3AB463E5471}" destId="{8559405C-4C51-415F-B693-FF5395F55F3D}" srcOrd="0" destOrd="0" presId="urn:microsoft.com/office/officeart/2009/layout/CirclePictureHierarchy"/>
    <dgm:cxn modelId="{E9863A83-3EEF-424D-9517-55601653ECA6}" type="presParOf" srcId="{8559405C-4C51-415F-B693-FF5395F55F3D}" destId="{DBABF71A-6321-4F98-9F26-067E2BD41FE3}" srcOrd="0" destOrd="0" presId="urn:microsoft.com/office/officeart/2009/layout/CirclePictureHierarchy"/>
    <dgm:cxn modelId="{E738801A-CDD8-418E-90C7-32E0C9C2FC06}" type="presParOf" srcId="{8559405C-4C51-415F-B693-FF5395F55F3D}" destId="{ACF34C89-9B1D-4D2B-AEDD-8797D8E348E3}" srcOrd="1" destOrd="0" presId="urn:microsoft.com/office/officeart/2009/layout/CirclePictureHierarchy"/>
    <dgm:cxn modelId="{FC824BE7-DDDC-4992-B812-7751D3598E1B}" type="presParOf" srcId="{064332EA-1651-42EC-AEDC-C3AB463E5471}" destId="{3A6DE5DF-C7D4-453D-B4D7-DBD4D4372498}" srcOrd="1" destOrd="0" presId="urn:microsoft.com/office/officeart/2009/layout/CirclePictureHierarchy"/>
    <dgm:cxn modelId="{04E20035-5EB1-4CF6-8B02-767D0800AB73}" type="presParOf" srcId="{3A6DE5DF-C7D4-453D-B4D7-DBD4D4372498}" destId="{B371E398-1072-4ADE-925C-BECE34F0C2EE}" srcOrd="0" destOrd="0" presId="urn:microsoft.com/office/officeart/2009/layout/CirclePictureHierarchy"/>
    <dgm:cxn modelId="{2628CF5C-BB57-47DB-B3C8-DCBE273CF393}" type="presParOf" srcId="{3A6DE5DF-C7D4-453D-B4D7-DBD4D4372498}" destId="{F6B1F445-859B-4B86-BCE8-030F33FD0FC5}" srcOrd="1" destOrd="0" presId="urn:microsoft.com/office/officeart/2009/layout/CirclePictureHierarchy"/>
    <dgm:cxn modelId="{965E3BBB-DDCB-4D05-83EF-14F873F30578}" type="presParOf" srcId="{F6B1F445-859B-4B86-BCE8-030F33FD0FC5}" destId="{956D6BD6-B2A6-480B-993F-5CBC5A4444BD}" srcOrd="0" destOrd="0" presId="urn:microsoft.com/office/officeart/2009/layout/CirclePictureHierarchy"/>
    <dgm:cxn modelId="{9FBEB296-ADBC-4ACD-88FA-51A908DFCAB4}" type="presParOf" srcId="{956D6BD6-B2A6-480B-993F-5CBC5A4444BD}" destId="{46E74583-31EF-4B3B-9919-8FBF15E25623}" srcOrd="0" destOrd="0" presId="urn:microsoft.com/office/officeart/2009/layout/CirclePictureHierarchy"/>
    <dgm:cxn modelId="{1E00A358-DC49-4F03-B0E0-D87BD2F2187C}" type="presParOf" srcId="{956D6BD6-B2A6-480B-993F-5CBC5A4444BD}" destId="{69301AA9-80D3-4FEB-86F1-AED395E6E2A1}" srcOrd="1" destOrd="0" presId="urn:microsoft.com/office/officeart/2009/layout/CirclePictureHierarchy"/>
    <dgm:cxn modelId="{660D7A7D-BA7E-42FD-916C-EA7598AD83F0}" type="presParOf" srcId="{F6B1F445-859B-4B86-BCE8-030F33FD0FC5}" destId="{A87682AF-D309-47A8-826F-F34DE0037F9D}" srcOrd="1" destOrd="0" presId="urn:microsoft.com/office/officeart/2009/layout/CirclePictureHierarchy"/>
    <dgm:cxn modelId="{85F3AC84-2F80-4CF6-A5CF-542BE9CEE6C2}" type="presParOf" srcId="{A87682AF-D309-47A8-826F-F34DE0037F9D}" destId="{028BC840-B58D-41D5-BE2D-ACDE1AC130E8}" srcOrd="0" destOrd="0" presId="urn:microsoft.com/office/officeart/2009/layout/CirclePictureHierarchy"/>
    <dgm:cxn modelId="{11714177-345D-40C7-9831-7859FC5C2223}" type="presParOf" srcId="{A87682AF-D309-47A8-826F-F34DE0037F9D}" destId="{F09434DA-6AED-4918-A21F-E6660E1B5E52}" srcOrd="1" destOrd="0" presId="urn:microsoft.com/office/officeart/2009/layout/CirclePictureHierarchy"/>
    <dgm:cxn modelId="{66432B9E-B981-482F-A663-B92B9F323431}" type="presParOf" srcId="{F09434DA-6AED-4918-A21F-E6660E1B5E52}" destId="{A630B5E3-599A-4B0B-BCC1-54319A541DE6}" srcOrd="0" destOrd="0" presId="urn:microsoft.com/office/officeart/2009/layout/CirclePictureHierarchy"/>
    <dgm:cxn modelId="{B916A119-6911-47C4-9855-CE30583C21F0}" type="presParOf" srcId="{A630B5E3-599A-4B0B-BCC1-54319A541DE6}" destId="{BD973C8D-B8B2-4259-B144-9BA58633E37A}" srcOrd="0" destOrd="0" presId="urn:microsoft.com/office/officeart/2009/layout/CirclePictureHierarchy"/>
    <dgm:cxn modelId="{D7D5DEE2-AF83-4B0A-8A84-631EA3E4C9DD}" type="presParOf" srcId="{A630B5E3-599A-4B0B-BCC1-54319A541DE6}" destId="{06E540F0-38D2-4B10-8971-FFF52C863F66}" srcOrd="1" destOrd="0" presId="urn:microsoft.com/office/officeart/2009/layout/CirclePictureHierarchy"/>
    <dgm:cxn modelId="{D87E5A53-584C-4F47-90C5-7E22B01A07D0}" type="presParOf" srcId="{F09434DA-6AED-4918-A21F-E6660E1B5E52}" destId="{57DB9131-D2F2-48AA-9779-C97F60621651}" srcOrd="1" destOrd="0" presId="urn:microsoft.com/office/officeart/2009/layout/CirclePictureHierarchy"/>
    <dgm:cxn modelId="{6C910501-0EA5-437C-82D5-14F3C52A96C7}" type="presParOf" srcId="{A87682AF-D309-47A8-826F-F34DE0037F9D}" destId="{88617E72-E9BC-4E21-AB86-0A03BC42FEE1}" srcOrd="2" destOrd="0" presId="urn:microsoft.com/office/officeart/2009/layout/CirclePictureHierarchy"/>
    <dgm:cxn modelId="{23E7D687-A87F-436C-A9D8-BA01699F5BC5}" type="presParOf" srcId="{A87682AF-D309-47A8-826F-F34DE0037F9D}" destId="{17D1E0FF-6ABD-4974-B300-142471310F7C}" srcOrd="3" destOrd="0" presId="urn:microsoft.com/office/officeart/2009/layout/CirclePictureHierarchy"/>
    <dgm:cxn modelId="{8EFB8A68-7687-49DD-A541-46AF79188977}" type="presParOf" srcId="{17D1E0FF-6ABD-4974-B300-142471310F7C}" destId="{BC1D6FD4-62E7-4A6C-8ECE-7B90E3E823F0}" srcOrd="0" destOrd="0" presId="urn:microsoft.com/office/officeart/2009/layout/CirclePictureHierarchy"/>
    <dgm:cxn modelId="{4B8D5EA6-C756-46DA-B329-025710DDC713}" type="presParOf" srcId="{BC1D6FD4-62E7-4A6C-8ECE-7B90E3E823F0}" destId="{D80501EA-3AF6-4D1D-BA99-951C3F461124}" srcOrd="0" destOrd="0" presId="urn:microsoft.com/office/officeart/2009/layout/CirclePictureHierarchy"/>
    <dgm:cxn modelId="{C5879E4A-C519-49B7-B195-4B07D7167C2A}" type="presParOf" srcId="{BC1D6FD4-62E7-4A6C-8ECE-7B90E3E823F0}" destId="{4883A2C1-FE65-4706-848F-A024E4C37B2D}" srcOrd="1" destOrd="0" presId="urn:microsoft.com/office/officeart/2009/layout/CirclePictureHierarchy"/>
    <dgm:cxn modelId="{6A582FCB-BEB1-4CB6-9613-A4E784FCB207}" type="presParOf" srcId="{17D1E0FF-6ABD-4974-B300-142471310F7C}" destId="{660CB81D-B1BE-4E19-BCA6-64E44ADD670D}" srcOrd="1" destOrd="0" presId="urn:microsoft.com/office/officeart/2009/layout/CirclePictureHierarchy"/>
    <dgm:cxn modelId="{DF571355-6FCC-4609-9647-0F31AB7D338F}" type="presParOf" srcId="{3A6DE5DF-C7D4-453D-B4D7-DBD4D4372498}" destId="{DD12C993-2F7D-44A6-9824-DDD763DEF240}" srcOrd="2" destOrd="0" presId="urn:microsoft.com/office/officeart/2009/layout/CirclePictureHierarchy"/>
    <dgm:cxn modelId="{1B56F7AD-FEB8-45B5-8F1A-7502DB059A65}" type="presParOf" srcId="{3A6DE5DF-C7D4-453D-B4D7-DBD4D4372498}" destId="{6D2A6713-D9C4-4F79-8B91-50CDB9A7494B}" srcOrd="3" destOrd="0" presId="urn:microsoft.com/office/officeart/2009/layout/CirclePictureHierarchy"/>
    <dgm:cxn modelId="{B75C5CF1-E041-43A7-98EC-26E28606D73A}" type="presParOf" srcId="{6D2A6713-D9C4-4F79-8B91-50CDB9A7494B}" destId="{16C99253-4997-4806-B66C-250AF173BFCD}" srcOrd="0" destOrd="0" presId="urn:microsoft.com/office/officeart/2009/layout/CirclePictureHierarchy"/>
    <dgm:cxn modelId="{D0357ABE-F102-4B02-A14A-AEE144745128}" type="presParOf" srcId="{16C99253-4997-4806-B66C-250AF173BFCD}" destId="{A9EC21FF-82A9-4446-8A3B-4396A22372F6}" srcOrd="0" destOrd="0" presId="urn:microsoft.com/office/officeart/2009/layout/CirclePictureHierarchy"/>
    <dgm:cxn modelId="{EC71173F-336F-48D1-8688-6ADC40DDF97C}" type="presParOf" srcId="{16C99253-4997-4806-B66C-250AF173BFCD}" destId="{5A187246-8AE4-486D-9D69-8FA2B1D0735A}" srcOrd="1" destOrd="0" presId="urn:microsoft.com/office/officeart/2009/layout/CirclePictureHierarchy"/>
    <dgm:cxn modelId="{66944C48-BD6F-4608-B476-75A0F4B4D0F0}" type="presParOf" srcId="{6D2A6713-D9C4-4F79-8B91-50CDB9A7494B}" destId="{1ED879B4-BFA1-4D4D-A696-C1FF2D40D979}" srcOrd="1" destOrd="0" presId="urn:microsoft.com/office/officeart/2009/layout/CirclePictureHierarchy"/>
    <dgm:cxn modelId="{757C1552-7D8D-4CC7-B1B3-D124A5E82FE5}" type="presParOf" srcId="{1ED879B4-BFA1-4D4D-A696-C1FF2D40D979}" destId="{D46A1A5E-DCE6-41ED-9823-85FC337C7A5A}" srcOrd="0" destOrd="0" presId="urn:microsoft.com/office/officeart/2009/layout/CirclePictureHierarchy"/>
    <dgm:cxn modelId="{C8E6E3F1-C763-428F-9D58-77D51659C982}" type="presParOf" srcId="{1ED879B4-BFA1-4D4D-A696-C1FF2D40D979}" destId="{704D1107-28B5-40DF-A706-61117BBEEA0D}" srcOrd="1" destOrd="0" presId="urn:microsoft.com/office/officeart/2009/layout/CirclePictureHierarchy"/>
    <dgm:cxn modelId="{34364E7E-7F3D-4970-81BE-2D8C320CCA61}" type="presParOf" srcId="{704D1107-28B5-40DF-A706-61117BBEEA0D}" destId="{31AD4169-B098-4C86-9162-A8602716EB3E}" srcOrd="0" destOrd="0" presId="urn:microsoft.com/office/officeart/2009/layout/CirclePictureHierarchy"/>
    <dgm:cxn modelId="{720E67F7-6A80-4E5A-B7DF-28D5E6712699}" type="presParOf" srcId="{31AD4169-B098-4C86-9162-A8602716EB3E}" destId="{ACDBF5CC-4B2E-4D21-AE15-65C4E90A110F}" srcOrd="0" destOrd="0" presId="urn:microsoft.com/office/officeart/2009/layout/CirclePictureHierarchy"/>
    <dgm:cxn modelId="{9D6826E0-0C93-4F59-A889-3A58B183001F}" type="presParOf" srcId="{31AD4169-B098-4C86-9162-A8602716EB3E}" destId="{29C0E23B-ABC5-4326-9CB1-2CA316D762E8}" srcOrd="1" destOrd="0" presId="urn:microsoft.com/office/officeart/2009/layout/CirclePictureHierarchy"/>
    <dgm:cxn modelId="{BEDB7DEC-0980-4A63-AEFE-B292C7C784CB}" type="presParOf" srcId="{704D1107-28B5-40DF-A706-61117BBEEA0D}" destId="{128C5A1C-BD76-4346-BCD4-204E98EB0C6E}"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C457D-F193-47A3-87AD-FF81352C635B}"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7739842D-7D9C-4D4B-9CE9-8419246E4163}">
      <dgm:prSet phldrT="[Text]"/>
      <dgm:spPr/>
      <dgm:t>
        <a:bodyPr/>
        <a:lstStyle/>
        <a:p>
          <a:r>
            <a:rPr lang="en-US" dirty="0" smtClean="0"/>
            <a:t>Share Data</a:t>
          </a:r>
          <a:endParaRPr lang="en-US" dirty="0"/>
        </a:p>
      </dgm:t>
    </dgm:pt>
    <dgm:pt modelId="{D90665CC-6B33-4A2B-B31A-344B9CEB5130}" type="parTrans" cxnId="{E319F1E6-A643-460B-B3D7-98FC2B5CFC4F}">
      <dgm:prSet/>
      <dgm:spPr/>
      <dgm:t>
        <a:bodyPr/>
        <a:lstStyle/>
        <a:p>
          <a:endParaRPr lang="en-US"/>
        </a:p>
      </dgm:t>
    </dgm:pt>
    <dgm:pt modelId="{3BA7C211-FA4D-41DE-8A09-E4B9995A8F04}" type="sibTrans" cxnId="{E319F1E6-A643-460B-B3D7-98FC2B5CFC4F}">
      <dgm:prSet/>
      <dgm:spPr/>
      <dgm:t>
        <a:bodyPr/>
        <a:lstStyle/>
        <a:p>
          <a:endParaRPr lang="en-US"/>
        </a:p>
      </dgm:t>
    </dgm:pt>
    <dgm:pt modelId="{1C4DE585-C073-40BD-9E9C-F7015100BF3C}" type="asst">
      <dgm:prSet phldrT="[Text]"/>
      <dgm:spPr/>
      <dgm:t>
        <a:bodyPr/>
        <a:lstStyle/>
        <a:p>
          <a:r>
            <a:rPr lang="en-US" dirty="0" smtClean="0"/>
            <a:t>Technical sharing</a:t>
          </a:r>
          <a:endParaRPr lang="en-US" dirty="0"/>
        </a:p>
      </dgm:t>
    </dgm:pt>
    <dgm:pt modelId="{6CF11496-12AE-4900-8079-AF5E89347805}" type="parTrans" cxnId="{6BE8176C-D947-4C13-BEF4-A253D376BC0B}">
      <dgm:prSet/>
      <dgm:spPr/>
      <dgm:t>
        <a:bodyPr/>
        <a:lstStyle/>
        <a:p>
          <a:endParaRPr lang="en-US" dirty="0"/>
        </a:p>
      </dgm:t>
    </dgm:pt>
    <dgm:pt modelId="{4DD17DA0-1805-4A0B-BA40-05111386E2DB}" type="sibTrans" cxnId="{6BE8176C-D947-4C13-BEF4-A253D376BC0B}">
      <dgm:prSet/>
      <dgm:spPr/>
      <dgm:t>
        <a:bodyPr/>
        <a:lstStyle/>
        <a:p>
          <a:endParaRPr lang="en-US"/>
        </a:p>
      </dgm:t>
    </dgm:pt>
    <dgm:pt modelId="{53422789-CD8A-45F8-92AE-DB76629F13C4}" type="asst">
      <dgm:prSet phldrT="[Text]"/>
      <dgm:spPr/>
      <dgm:t>
        <a:bodyPr/>
        <a:lstStyle/>
        <a:p>
          <a:r>
            <a:rPr lang="en-US" dirty="0" smtClean="0"/>
            <a:t>Specific Use for Sharing</a:t>
          </a:r>
          <a:endParaRPr lang="en-US" dirty="0"/>
        </a:p>
      </dgm:t>
    </dgm:pt>
    <dgm:pt modelId="{12B96900-0AFB-47F7-ABA0-C65A1C34F1A2}" type="parTrans" cxnId="{F3010AED-B464-4BCB-A849-5B1D98C475AA}">
      <dgm:prSet/>
      <dgm:spPr/>
      <dgm:t>
        <a:bodyPr/>
        <a:lstStyle/>
        <a:p>
          <a:endParaRPr lang="en-US" dirty="0"/>
        </a:p>
      </dgm:t>
    </dgm:pt>
    <dgm:pt modelId="{B954BDCC-547E-448D-80B5-74FA9328DD65}" type="sibTrans" cxnId="{F3010AED-B464-4BCB-A849-5B1D98C475AA}">
      <dgm:prSet/>
      <dgm:spPr/>
      <dgm:t>
        <a:bodyPr/>
        <a:lstStyle/>
        <a:p>
          <a:endParaRPr lang="en-US"/>
        </a:p>
      </dgm:t>
    </dgm:pt>
    <dgm:pt modelId="{CA95050E-32CC-4CD9-81A9-A6C392076A8B}" type="asst">
      <dgm:prSet phldrT="[Text]"/>
      <dgm:spPr/>
      <dgm:t>
        <a:bodyPr/>
        <a:lstStyle/>
        <a:p>
          <a:r>
            <a:rPr lang="en-US" dirty="0" smtClean="0"/>
            <a:t>Master Data Sharing Agreement</a:t>
          </a:r>
          <a:endParaRPr lang="en-US" dirty="0"/>
        </a:p>
      </dgm:t>
    </dgm:pt>
    <dgm:pt modelId="{EF3CC335-D5E3-4F01-AEB5-7F13CAE44872}" type="parTrans" cxnId="{1D3DD237-F17F-4A0B-83BE-CFBBDBD1D0BA}">
      <dgm:prSet/>
      <dgm:spPr/>
      <dgm:t>
        <a:bodyPr/>
        <a:lstStyle/>
        <a:p>
          <a:endParaRPr lang="en-US" dirty="0"/>
        </a:p>
      </dgm:t>
    </dgm:pt>
    <dgm:pt modelId="{F12C08B7-2063-493F-8060-F1FB46AF23BA}" type="sibTrans" cxnId="{1D3DD237-F17F-4A0B-83BE-CFBBDBD1D0BA}">
      <dgm:prSet/>
      <dgm:spPr/>
      <dgm:t>
        <a:bodyPr/>
        <a:lstStyle/>
        <a:p>
          <a:endParaRPr lang="en-US"/>
        </a:p>
      </dgm:t>
    </dgm:pt>
    <dgm:pt modelId="{07E5C601-589A-4914-BC29-A954A9C90778}" type="asst">
      <dgm:prSet phldrT="[Text]"/>
      <dgm:spPr/>
      <dgm:t>
        <a:bodyPr/>
        <a:lstStyle/>
        <a:p>
          <a:r>
            <a:rPr lang="en-US" dirty="0" smtClean="0"/>
            <a:t>Studies Exception</a:t>
          </a:r>
          <a:endParaRPr lang="en-US" dirty="0"/>
        </a:p>
      </dgm:t>
    </dgm:pt>
    <dgm:pt modelId="{A7FA50BB-C607-4EB1-9624-709B5A5A43D8}" type="parTrans" cxnId="{DF89B095-01A0-4C1A-B91C-8D6D3FEEE160}">
      <dgm:prSet/>
      <dgm:spPr/>
      <dgm:t>
        <a:bodyPr/>
        <a:lstStyle/>
        <a:p>
          <a:endParaRPr lang="en-US" dirty="0"/>
        </a:p>
      </dgm:t>
    </dgm:pt>
    <dgm:pt modelId="{5028677C-3E6E-4818-9B6F-EF5F76F04409}" type="sibTrans" cxnId="{DF89B095-01A0-4C1A-B91C-8D6D3FEEE160}">
      <dgm:prSet/>
      <dgm:spPr/>
      <dgm:t>
        <a:bodyPr/>
        <a:lstStyle/>
        <a:p>
          <a:endParaRPr lang="en-US"/>
        </a:p>
      </dgm:t>
    </dgm:pt>
    <dgm:pt modelId="{F5158A50-3E83-4E0F-A61F-8B19A6F65ECA}" type="asst">
      <dgm:prSet phldrT="[Text]"/>
      <dgm:spPr/>
      <dgm:t>
        <a:bodyPr/>
        <a:lstStyle/>
        <a:p>
          <a:r>
            <a:rPr lang="en-US" dirty="0" smtClean="0"/>
            <a:t>Audit and Eval. Exception</a:t>
          </a:r>
          <a:endParaRPr lang="en-US" dirty="0"/>
        </a:p>
      </dgm:t>
    </dgm:pt>
    <dgm:pt modelId="{4DBB33BB-6A6B-480B-BC39-47F281C57C71}" type="parTrans" cxnId="{5B8DD14B-83BF-4E34-9C66-39C31BC51D4A}">
      <dgm:prSet/>
      <dgm:spPr/>
      <dgm:t>
        <a:bodyPr/>
        <a:lstStyle/>
        <a:p>
          <a:endParaRPr lang="en-US" dirty="0"/>
        </a:p>
      </dgm:t>
    </dgm:pt>
    <dgm:pt modelId="{65A5562A-F720-4447-80AB-CA76A189AF33}" type="sibTrans" cxnId="{5B8DD14B-83BF-4E34-9C66-39C31BC51D4A}">
      <dgm:prSet/>
      <dgm:spPr/>
      <dgm:t>
        <a:bodyPr/>
        <a:lstStyle/>
        <a:p>
          <a:endParaRPr lang="en-US"/>
        </a:p>
      </dgm:t>
    </dgm:pt>
    <dgm:pt modelId="{080E3A34-2863-4F19-9A94-24C042F34ABE}" type="pres">
      <dgm:prSet presAssocID="{DE2C457D-F193-47A3-87AD-FF81352C635B}" presName="diagram" presStyleCnt="0">
        <dgm:presLayoutVars>
          <dgm:chPref val="1"/>
          <dgm:dir/>
          <dgm:animOne val="branch"/>
          <dgm:animLvl val="lvl"/>
          <dgm:resizeHandles val="exact"/>
        </dgm:presLayoutVars>
      </dgm:prSet>
      <dgm:spPr/>
      <dgm:t>
        <a:bodyPr/>
        <a:lstStyle/>
        <a:p>
          <a:endParaRPr lang="en-US"/>
        </a:p>
      </dgm:t>
    </dgm:pt>
    <dgm:pt modelId="{17F427C7-8AFF-46BF-A457-65443EA02852}" type="pres">
      <dgm:prSet presAssocID="{7739842D-7D9C-4D4B-9CE9-8419246E4163}" presName="root1" presStyleCnt="0"/>
      <dgm:spPr/>
    </dgm:pt>
    <dgm:pt modelId="{A82F5D3F-D60D-4933-A9F5-EEA6C6B48053}" type="pres">
      <dgm:prSet presAssocID="{7739842D-7D9C-4D4B-9CE9-8419246E4163}" presName="LevelOneTextNode" presStyleLbl="node0" presStyleIdx="0" presStyleCnt="1">
        <dgm:presLayoutVars>
          <dgm:chPref val="3"/>
        </dgm:presLayoutVars>
      </dgm:prSet>
      <dgm:spPr/>
      <dgm:t>
        <a:bodyPr/>
        <a:lstStyle/>
        <a:p>
          <a:endParaRPr lang="en-US"/>
        </a:p>
      </dgm:t>
    </dgm:pt>
    <dgm:pt modelId="{508FB7B0-2B56-4BF1-961D-99FA01043ED3}" type="pres">
      <dgm:prSet presAssocID="{7739842D-7D9C-4D4B-9CE9-8419246E4163}" presName="level2hierChild" presStyleCnt="0"/>
      <dgm:spPr/>
    </dgm:pt>
    <dgm:pt modelId="{86D71A4A-DC77-4445-9B98-77B2158F9920}" type="pres">
      <dgm:prSet presAssocID="{6CF11496-12AE-4900-8079-AF5E89347805}" presName="conn2-1" presStyleLbl="parChTrans1D2" presStyleIdx="0" presStyleCnt="2"/>
      <dgm:spPr/>
      <dgm:t>
        <a:bodyPr/>
        <a:lstStyle/>
        <a:p>
          <a:endParaRPr lang="en-US"/>
        </a:p>
      </dgm:t>
    </dgm:pt>
    <dgm:pt modelId="{D5B1DE47-A76B-419D-AB52-358FAD33E6B6}" type="pres">
      <dgm:prSet presAssocID="{6CF11496-12AE-4900-8079-AF5E89347805}" presName="connTx" presStyleLbl="parChTrans1D2" presStyleIdx="0" presStyleCnt="2"/>
      <dgm:spPr/>
      <dgm:t>
        <a:bodyPr/>
        <a:lstStyle/>
        <a:p>
          <a:endParaRPr lang="en-US"/>
        </a:p>
      </dgm:t>
    </dgm:pt>
    <dgm:pt modelId="{268FFF90-73FE-44F1-9EF3-08B8396A3CA9}" type="pres">
      <dgm:prSet presAssocID="{1C4DE585-C073-40BD-9E9C-F7015100BF3C}" presName="root2" presStyleCnt="0"/>
      <dgm:spPr/>
    </dgm:pt>
    <dgm:pt modelId="{708BFE13-E321-487C-88EC-94BE89A28755}" type="pres">
      <dgm:prSet presAssocID="{1C4DE585-C073-40BD-9E9C-F7015100BF3C}" presName="LevelTwoTextNode" presStyleLbl="asst1" presStyleIdx="0" presStyleCnt="5">
        <dgm:presLayoutVars>
          <dgm:chPref val="3"/>
        </dgm:presLayoutVars>
      </dgm:prSet>
      <dgm:spPr/>
      <dgm:t>
        <a:bodyPr/>
        <a:lstStyle/>
        <a:p>
          <a:endParaRPr lang="en-US"/>
        </a:p>
      </dgm:t>
    </dgm:pt>
    <dgm:pt modelId="{7E251DDF-2900-4A19-A7B7-753C7D85AC18}" type="pres">
      <dgm:prSet presAssocID="{1C4DE585-C073-40BD-9E9C-F7015100BF3C}" presName="level3hierChild" presStyleCnt="0"/>
      <dgm:spPr/>
    </dgm:pt>
    <dgm:pt modelId="{068B9262-B121-4EB0-8530-7B1F191BE146}" type="pres">
      <dgm:prSet presAssocID="{EF3CC335-D5E3-4F01-AEB5-7F13CAE44872}" presName="conn2-1" presStyleLbl="parChTrans1D3" presStyleIdx="0" presStyleCnt="3"/>
      <dgm:spPr/>
      <dgm:t>
        <a:bodyPr/>
        <a:lstStyle/>
        <a:p>
          <a:endParaRPr lang="en-US"/>
        </a:p>
      </dgm:t>
    </dgm:pt>
    <dgm:pt modelId="{7D092D48-C0BA-4F4F-81C4-C80D42F1967F}" type="pres">
      <dgm:prSet presAssocID="{EF3CC335-D5E3-4F01-AEB5-7F13CAE44872}" presName="connTx" presStyleLbl="parChTrans1D3" presStyleIdx="0" presStyleCnt="3"/>
      <dgm:spPr/>
      <dgm:t>
        <a:bodyPr/>
        <a:lstStyle/>
        <a:p>
          <a:endParaRPr lang="en-US"/>
        </a:p>
      </dgm:t>
    </dgm:pt>
    <dgm:pt modelId="{32BF6C2A-DB38-4635-B921-8E928BBBCCE2}" type="pres">
      <dgm:prSet presAssocID="{CA95050E-32CC-4CD9-81A9-A6C392076A8B}" presName="root2" presStyleCnt="0"/>
      <dgm:spPr/>
    </dgm:pt>
    <dgm:pt modelId="{6E127370-94D5-42CA-AAE7-6ED96B8F83A0}" type="pres">
      <dgm:prSet presAssocID="{CA95050E-32CC-4CD9-81A9-A6C392076A8B}" presName="LevelTwoTextNode" presStyleLbl="asst1" presStyleIdx="1" presStyleCnt="5">
        <dgm:presLayoutVars>
          <dgm:chPref val="3"/>
        </dgm:presLayoutVars>
      </dgm:prSet>
      <dgm:spPr/>
      <dgm:t>
        <a:bodyPr/>
        <a:lstStyle/>
        <a:p>
          <a:endParaRPr lang="en-US"/>
        </a:p>
      </dgm:t>
    </dgm:pt>
    <dgm:pt modelId="{CFAEE26D-7F02-446A-8B6F-46526BB2E9B7}" type="pres">
      <dgm:prSet presAssocID="{CA95050E-32CC-4CD9-81A9-A6C392076A8B}" presName="level3hierChild" presStyleCnt="0"/>
      <dgm:spPr/>
    </dgm:pt>
    <dgm:pt modelId="{0D59D388-5743-4602-B87F-C00A4C53AC27}" type="pres">
      <dgm:prSet presAssocID="{12B96900-0AFB-47F7-ABA0-C65A1C34F1A2}" presName="conn2-1" presStyleLbl="parChTrans1D2" presStyleIdx="1" presStyleCnt="2"/>
      <dgm:spPr/>
      <dgm:t>
        <a:bodyPr/>
        <a:lstStyle/>
        <a:p>
          <a:endParaRPr lang="en-US"/>
        </a:p>
      </dgm:t>
    </dgm:pt>
    <dgm:pt modelId="{4CF5691B-C242-4504-9366-BB1D6DE0970E}" type="pres">
      <dgm:prSet presAssocID="{12B96900-0AFB-47F7-ABA0-C65A1C34F1A2}" presName="connTx" presStyleLbl="parChTrans1D2" presStyleIdx="1" presStyleCnt="2"/>
      <dgm:spPr/>
      <dgm:t>
        <a:bodyPr/>
        <a:lstStyle/>
        <a:p>
          <a:endParaRPr lang="en-US"/>
        </a:p>
      </dgm:t>
    </dgm:pt>
    <dgm:pt modelId="{7D24884D-E597-4EFE-82BF-309052742931}" type="pres">
      <dgm:prSet presAssocID="{53422789-CD8A-45F8-92AE-DB76629F13C4}" presName="root2" presStyleCnt="0"/>
      <dgm:spPr/>
    </dgm:pt>
    <dgm:pt modelId="{351239BD-D8E2-4356-8BD0-76603933B0DD}" type="pres">
      <dgm:prSet presAssocID="{53422789-CD8A-45F8-92AE-DB76629F13C4}" presName="LevelTwoTextNode" presStyleLbl="asst1" presStyleIdx="2" presStyleCnt="5">
        <dgm:presLayoutVars>
          <dgm:chPref val="3"/>
        </dgm:presLayoutVars>
      </dgm:prSet>
      <dgm:spPr/>
      <dgm:t>
        <a:bodyPr/>
        <a:lstStyle/>
        <a:p>
          <a:endParaRPr lang="en-US"/>
        </a:p>
      </dgm:t>
    </dgm:pt>
    <dgm:pt modelId="{8F991D19-5F57-4494-9032-F80815CCB13C}" type="pres">
      <dgm:prSet presAssocID="{53422789-CD8A-45F8-92AE-DB76629F13C4}" presName="level3hierChild" presStyleCnt="0"/>
      <dgm:spPr/>
    </dgm:pt>
    <dgm:pt modelId="{983C5F1D-2423-4BEB-B32D-A6B7A91A94E3}" type="pres">
      <dgm:prSet presAssocID="{A7FA50BB-C607-4EB1-9624-709B5A5A43D8}" presName="conn2-1" presStyleLbl="parChTrans1D3" presStyleIdx="1" presStyleCnt="3"/>
      <dgm:spPr/>
      <dgm:t>
        <a:bodyPr/>
        <a:lstStyle/>
        <a:p>
          <a:endParaRPr lang="en-US"/>
        </a:p>
      </dgm:t>
    </dgm:pt>
    <dgm:pt modelId="{09ED34E8-69C0-41A2-B6B0-C3126AFB1683}" type="pres">
      <dgm:prSet presAssocID="{A7FA50BB-C607-4EB1-9624-709B5A5A43D8}" presName="connTx" presStyleLbl="parChTrans1D3" presStyleIdx="1" presStyleCnt="3"/>
      <dgm:spPr/>
      <dgm:t>
        <a:bodyPr/>
        <a:lstStyle/>
        <a:p>
          <a:endParaRPr lang="en-US"/>
        </a:p>
      </dgm:t>
    </dgm:pt>
    <dgm:pt modelId="{3B99C542-C262-4D21-A28B-EC493AD73436}" type="pres">
      <dgm:prSet presAssocID="{07E5C601-589A-4914-BC29-A954A9C90778}" presName="root2" presStyleCnt="0"/>
      <dgm:spPr/>
    </dgm:pt>
    <dgm:pt modelId="{D8B5091C-2FFB-49BB-A5C7-AA42FFB2015A}" type="pres">
      <dgm:prSet presAssocID="{07E5C601-589A-4914-BC29-A954A9C90778}" presName="LevelTwoTextNode" presStyleLbl="asst1" presStyleIdx="3" presStyleCnt="5">
        <dgm:presLayoutVars>
          <dgm:chPref val="3"/>
        </dgm:presLayoutVars>
      </dgm:prSet>
      <dgm:spPr/>
      <dgm:t>
        <a:bodyPr/>
        <a:lstStyle/>
        <a:p>
          <a:endParaRPr lang="en-US"/>
        </a:p>
      </dgm:t>
    </dgm:pt>
    <dgm:pt modelId="{21DA4A89-C3BF-4949-8DA5-0D07C6E58041}" type="pres">
      <dgm:prSet presAssocID="{07E5C601-589A-4914-BC29-A954A9C90778}" presName="level3hierChild" presStyleCnt="0"/>
      <dgm:spPr/>
    </dgm:pt>
    <dgm:pt modelId="{19FDC35A-ED2B-4E9A-84DF-576AEFB09AEC}" type="pres">
      <dgm:prSet presAssocID="{4DBB33BB-6A6B-480B-BC39-47F281C57C71}" presName="conn2-1" presStyleLbl="parChTrans1D3" presStyleIdx="2" presStyleCnt="3"/>
      <dgm:spPr/>
      <dgm:t>
        <a:bodyPr/>
        <a:lstStyle/>
        <a:p>
          <a:endParaRPr lang="en-US"/>
        </a:p>
      </dgm:t>
    </dgm:pt>
    <dgm:pt modelId="{0369F7A6-CA89-451F-8180-DAF980D7B96C}" type="pres">
      <dgm:prSet presAssocID="{4DBB33BB-6A6B-480B-BC39-47F281C57C71}" presName="connTx" presStyleLbl="parChTrans1D3" presStyleIdx="2" presStyleCnt="3"/>
      <dgm:spPr/>
      <dgm:t>
        <a:bodyPr/>
        <a:lstStyle/>
        <a:p>
          <a:endParaRPr lang="en-US"/>
        </a:p>
      </dgm:t>
    </dgm:pt>
    <dgm:pt modelId="{BFF12A57-4D44-45A2-9CF4-771DFF592E58}" type="pres">
      <dgm:prSet presAssocID="{F5158A50-3E83-4E0F-A61F-8B19A6F65ECA}" presName="root2" presStyleCnt="0"/>
      <dgm:spPr/>
    </dgm:pt>
    <dgm:pt modelId="{59968A39-1CFC-493D-98D5-F8CE44B6F120}" type="pres">
      <dgm:prSet presAssocID="{F5158A50-3E83-4E0F-A61F-8B19A6F65ECA}" presName="LevelTwoTextNode" presStyleLbl="asst1" presStyleIdx="4" presStyleCnt="5">
        <dgm:presLayoutVars>
          <dgm:chPref val="3"/>
        </dgm:presLayoutVars>
      </dgm:prSet>
      <dgm:spPr/>
      <dgm:t>
        <a:bodyPr/>
        <a:lstStyle/>
        <a:p>
          <a:endParaRPr lang="en-US"/>
        </a:p>
      </dgm:t>
    </dgm:pt>
    <dgm:pt modelId="{547F94E5-7011-47B2-B19F-8B3E11D533F1}" type="pres">
      <dgm:prSet presAssocID="{F5158A50-3E83-4E0F-A61F-8B19A6F65ECA}" presName="level3hierChild" presStyleCnt="0"/>
      <dgm:spPr/>
    </dgm:pt>
  </dgm:ptLst>
  <dgm:cxnLst>
    <dgm:cxn modelId="{E5369DFE-D4FC-4389-89BC-8C396581AD0A}" type="presOf" srcId="{CA95050E-32CC-4CD9-81A9-A6C392076A8B}" destId="{6E127370-94D5-42CA-AAE7-6ED96B8F83A0}" srcOrd="0" destOrd="0" presId="urn:microsoft.com/office/officeart/2005/8/layout/hierarchy2"/>
    <dgm:cxn modelId="{7D9C4C62-1009-4CED-A203-E5EA8EE419D2}" type="presOf" srcId="{4DBB33BB-6A6B-480B-BC39-47F281C57C71}" destId="{19FDC35A-ED2B-4E9A-84DF-576AEFB09AEC}" srcOrd="0" destOrd="0" presId="urn:microsoft.com/office/officeart/2005/8/layout/hierarchy2"/>
    <dgm:cxn modelId="{06550F28-1FAA-4E68-AB78-0B349EF49F2E}" type="presOf" srcId="{EF3CC335-D5E3-4F01-AEB5-7F13CAE44872}" destId="{068B9262-B121-4EB0-8530-7B1F191BE146}" srcOrd="0" destOrd="0" presId="urn:microsoft.com/office/officeart/2005/8/layout/hierarchy2"/>
    <dgm:cxn modelId="{FC7CE5A7-D44E-47AC-A620-407DD4CE5057}" type="presOf" srcId="{7739842D-7D9C-4D4B-9CE9-8419246E4163}" destId="{A82F5D3F-D60D-4933-A9F5-EEA6C6B48053}" srcOrd="0" destOrd="0" presId="urn:microsoft.com/office/officeart/2005/8/layout/hierarchy2"/>
    <dgm:cxn modelId="{60F89D11-AFA0-48D2-AC40-299C801E6022}" type="presOf" srcId="{07E5C601-589A-4914-BC29-A954A9C90778}" destId="{D8B5091C-2FFB-49BB-A5C7-AA42FFB2015A}" srcOrd="0" destOrd="0" presId="urn:microsoft.com/office/officeart/2005/8/layout/hierarchy2"/>
    <dgm:cxn modelId="{1D3DD237-F17F-4A0B-83BE-CFBBDBD1D0BA}" srcId="{1C4DE585-C073-40BD-9E9C-F7015100BF3C}" destId="{CA95050E-32CC-4CD9-81A9-A6C392076A8B}" srcOrd="0" destOrd="0" parTransId="{EF3CC335-D5E3-4F01-AEB5-7F13CAE44872}" sibTransId="{F12C08B7-2063-493F-8060-F1FB46AF23BA}"/>
    <dgm:cxn modelId="{1DDA5F39-2B14-4D56-8F56-74EB7A8085D6}" type="presOf" srcId="{A7FA50BB-C607-4EB1-9624-709B5A5A43D8}" destId="{09ED34E8-69C0-41A2-B6B0-C3126AFB1683}" srcOrd="1" destOrd="0" presId="urn:microsoft.com/office/officeart/2005/8/layout/hierarchy2"/>
    <dgm:cxn modelId="{2802C632-0276-489E-8E87-99E1AB849988}" type="presOf" srcId="{EF3CC335-D5E3-4F01-AEB5-7F13CAE44872}" destId="{7D092D48-C0BA-4F4F-81C4-C80D42F1967F}" srcOrd="1" destOrd="0" presId="urn:microsoft.com/office/officeart/2005/8/layout/hierarchy2"/>
    <dgm:cxn modelId="{C1E90894-D04F-455B-9968-8D08834D0467}" type="presOf" srcId="{6CF11496-12AE-4900-8079-AF5E89347805}" destId="{86D71A4A-DC77-4445-9B98-77B2158F9920}" srcOrd="0" destOrd="0" presId="urn:microsoft.com/office/officeart/2005/8/layout/hierarchy2"/>
    <dgm:cxn modelId="{1AB7861D-6F9C-4F08-9326-DD8AA44C1AB3}" type="presOf" srcId="{12B96900-0AFB-47F7-ABA0-C65A1C34F1A2}" destId="{4CF5691B-C242-4504-9366-BB1D6DE0970E}" srcOrd="1" destOrd="0" presId="urn:microsoft.com/office/officeart/2005/8/layout/hierarchy2"/>
    <dgm:cxn modelId="{E12FFFA5-FE87-4D1F-9DC8-477613DE5A51}" type="presOf" srcId="{6CF11496-12AE-4900-8079-AF5E89347805}" destId="{D5B1DE47-A76B-419D-AB52-358FAD33E6B6}" srcOrd="1" destOrd="0" presId="urn:microsoft.com/office/officeart/2005/8/layout/hierarchy2"/>
    <dgm:cxn modelId="{B1523F5F-DFCB-4CB7-B4B9-6DBB19395307}" type="presOf" srcId="{A7FA50BB-C607-4EB1-9624-709B5A5A43D8}" destId="{983C5F1D-2423-4BEB-B32D-A6B7A91A94E3}" srcOrd="0" destOrd="0" presId="urn:microsoft.com/office/officeart/2005/8/layout/hierarchy2"/>
    <dgm:cxn modelId="{044E2838-AAD9-4B03-B2A7-507449F7310B}" type="presOf" srcId="{4DBB33BB-6A6B-480B-BC39-47F281C57C71}" destId="{0369F7A6-CA89-451F-8180-DAF980D7B96C}" srcOrd="1" destOrd="0" presId="urn:microsoft.com/office/officeart/2005/8/layout/hierarchy2"/>
    <dgm:cxn modelId="{C4CB9417-DE24-4876-AD52-43E64E5E1C37}" type="presOf" srcId="{12B96900-0AFB-47F7-ABA0-C65A1C34F1A2}" destId="{0D59D388-5743-4602-B87F-C00A4C53AC27}" srcOrd="0" destOrd="0" presId="urn:microsoft.com/office/officeart/2005/8/layout/hierarchy2"/>
    <dgm:cxn modelId="{DF89B095-01A0-4C1A-B91C-8D6D3FEEE160}" srcId="{53422789-CD8A-45F8-92AE-DB76629F13C4}" destId="{07E5C601-589A-4914-BC29-A954A9C90778}" srcOrd="0" destOrd="0" parTransId="{A7FA50BB-C607-4EB1-9624-709B5A5A43D8}" sibTransId="{5028677C-3E6E-4818-9B6F-EF5F76F04409}"/>
    <dgm:cxn modelId="{6BE8176C-D947-4C13-BEF4-A253D376BC0B}" srcId="{7739842D-7D9C-4D4B-9CE9-8419246E4163}" destId="{1C4DE585-C073-40BD-9E9C-F7015100BF3C}" srcOrd="0" destOrd="0" parTransId="{6CF11496-12AE-4900-8079-AF5E89347805}" sibTransId="{4DD17DA0-1805-4A0B-BA40-05111386E2DB}"/>
    <dgm:cxn modelId="{E319F1E6-A643-460B-B3D7-98FC2B5CFC4F}" srcId="{DE2C457D-F193-47A3-87AD-FF81352C635B}" destId="{7739842D-7D9C-4D4B-9CE9-8419246E4163}" srcOrd="0" destOrd="0" parTransId="{D90665CC-6B33-4A2B-B31A-344B9CEB5130}" sibTransId="{3BA7C211-FA4D-41DE-8A09-E4B9995A8F04}"/>
    <dgm:cxn modelId="{F9D5DB7C-1383-4975-9A3C-B3C7F7739B52}" type="presOf" srcId="{DE2C457D-F193-47A3-87AD-FF81352C635B}" destId="{080E3A34-2863-4F19-9A94-24C042F34ABE}" srcOrd="0" destOrd="0" presId="urn:microsoft.com/office/officeart/2005/8/layout/hierarchy2"/>
    <dgm:cxn modelId="{9C3B34F7-C428-4B62-AC55-092BC9B47E1D}" type="presOf" srcId="{53422789-CD8A-45F8-92AE-DB76629F13C4}" destId="{351239BD-D8E2-4356-8BD0-76603933B0DD}" srcOrd="0" destOrd="0" presId="urn:microsoft.com/office/officeart/2005/8/layout/hierarchy2"/>
    <dgm:cxn modelId="{5B8DD14B-83BF-4E34-9C66-39C31BC51D4A}" srcId="{53422789-CD8A-45F8-92AE-DB76629F13C4}" destId="{F5158A50-3E83-4E0F-A61F-8B19A6F65ECA}" srcOrd="1" destOrd="0" parTransId="{4DBB33BB-6A6B-480B-BC39-47F281C57C71}" sibTransId="{65A5562A-F720-4447-80AB-CA76A189AF33}"/>
    <dgm:cxn modelId="{F3010AED-B464-4BCB-A849-5B1D98C475AA}" srcId="{7739842D-7D9C-4D4B-9CE9-8419246E4163}" destId="{53422789-CD8A-45F8-92AE-DB76629F13C4}" srcOrd="1" destOrd="0" parTransId="{12B96900-0AFB-47F7-ABA0-C65A1C34F1A2}" sibTransId="{B954BDCC-547E-448D-80B5-74FA9328DD65}"/>
    <dgm:cxn modelId="{193DA42E-3D38-4281-9FE8-599DF3F748CC}" type="presOf" srcId="{1C4DE585-C073-40BD-9E9C-F7015100BF3C}" destId="{708BFE13-E321-487C-88EC-94BE89A28755}" srcOrd="0" destOrd="0" presId="urn:microsoft.com/office/officeart/2005/8/layout/hierarchy2"/>
    <dgm:cxn modelId="{AB670ACD-C0CC-4F32-B001-3222B1668373}" type="presOf" srcId="{F5158A50-3E83-4E0F-A61F-8B19A6F65ECA}" destId="{59968A39-1CFC-493D-98D5-F8CE44B6F120}" srcOrd="0" destOrd="0" presId="urn:microsoft.com/office/officeart/2005/8/layout/hierarchy2"/>
    <dgm:cxn modelId="{7BBCA991-F5AA-47D8-8C20-81CB92CFE554}" type="presParOf" srcId="{080E3A34-2863-4F19-9A94-24C042F34ABE}" destId="{17F427C7-8AFF-46BF-A457-65443EA02852}" srcOrd="0" destOrd="0" presId="urn:microsoft.com/office/officeart/2005/8/layout/hierarchy2"/>
    <dgm:cxn modelId="{C783F8CA-DA5E-4165-BBF9-4BDA37866610}" type="presParOf" srcId="{17F427C7-8AFF-46BF-A457-65443EA02852}" destId="{A82F5D3F-D60D-4933-A9F5-EEA6C6B48053}" srcOrd="0" destOrd="0" presId="urn:microsoft.com/office/officeart/2005/8/layout/hierarchy2"/>
    <dgm:cxn modelId="{BFD96E50-0491-47BB-93AA-14B916E4FE96}" type="presParOf" srcId="{17F427C7-8AFF-46BF-A457-65443EA02852}" destId="{508FB7B0-2B56-4BF1-961D-99FA01043ED3}" srcOrd="1" destOrd="0" presId="urn:microsoft.com/office/officeart/2005/8/layout/hierarchy2"/>
    <dgm:cxn modelId="{95AFA184-D5D1-42D6-B2CC-B6C988B6D9CB}" type="presParOf" srcId="{508FB7B0-2B56-4BF1-961D-99FA01043ED3}" destId="{86D71A4A-DC77-4445-9B98-77B2158F9920}" srcOrd="0" destOrd="0" presId="urn:microsoft.com/office/officeart/2005/8/layout/hierarchy2"/>
    <dgm:cxn modelId="{5B30CF77-BCD9-4D49-99AA-872B83340C12}" type="presParOf" srcId="{86D71A4A-DC77-4445-9B98-77B2158F9920}" destId="{D5B1DE47-A76B-419D-AB52-358FAD33E6B6}" srcOrd="0" destOrd="0" presId="urn:microsoft.com/office/officeart/2005/8/layout/hierarchy2"/>
    <dgm:cxn modelId="{FC538872-D500-4EF2-B551-40126EB1E89C}" type="presParOf" srcId="{508FB7B0-2B56-4BF1-961D-99FA01043ED3}" destId="{268FFF90-73FE-44F1-9EF3-08B8396A3CA9}" srcOrd="1" destOrd="0" presId="urn:microsoft.com/office/officeart/2005/8/layout/hierarchy2"/>
    <dgm:cxn modelId="{773B0ED2-A643-4660-A783-5F3021D7B9D9}" type="presParOf" srcId="{268FFF90-73FE-44F1-9EF3-08B8396A3CA9}" destId="{708BFE13-E321-487C-88EC-94BE89A28755}" srcOrd="0" destOrd="0" presId="urn:microsoft.com/office/officeart/2005/8/layout/hierarchy2"/>
    <dgm:cxn modelId="{AB755BDD-F7AD-4994-AF12-0B06C733EF64}" type="presParOf" srcId="{268FFF90-73FE-44F1-9EF3-08B8396A3CA9}" destId="{7E251DDF-2900-4A19-A7B7-753C7D85AC18}" srcOrd="1" destOrd="0" presId="urn:microsoft.com/office/officeart/2005/8/layout/hierarchy2"/>
    <dgm:cxn modelId="{21F2F9EA-C3F3-4D85-ADA5-15B2CCF2384A}" type="presParOf" srcId="{7E251DDF-2900-4A19-A7B7-753C7D85AC18}" destId="{068B9262-B121-4EB0-8530-7B1F191BE146}" srcOrd="0" destOrd="0" presId="urn:microsoft.com/office/officeart/2005/8/layout/hierarchy2"/>
    <dgm:cxn modelId="{269B4F59-4DFB-4697-A8BD-87D74AFF081A}" type="presParOf" srcId="{068B9262-B121-4EB0-8530-7B1F191BE146}" destId="{7D092D48-C0BA-4F4F-81C4-C80D42F1967F}" srcOrd="0" destOrd="0" presId="urn:microsoft.com/office/officeart/2005/8/layout/hierarchy2"/>
    <dgm:cxn modelId="{00368126-10C7-483C-9AD4-6AD91656C5BA}" type="presParOf" srcId="{7E251DDF-2900-4A19-A7B7-753C7D85AC18}" destId="{32BF6C2A-DB38-4635-B921-8E928BBBCCE2}" srcOrd="1" destOrd="0" presId="urn:microsoft.com/office/officeart/2005/8/layout/hierarchy2"/>
    <dgm:cxn modelId="{3181AA29-7060-4C17-B0DC-7F691739B33D}" type="presParOf" srcId="{32BF6C2A-DB38-4635-B921-8E928BBBCCE2}" destId="{6E127370-94D5-42CA-AAE7-6ED96B8F83A0}" srcOrd="0" destOrd="0" presId="urn:microsoft.com/office/officeart/2005/8/layout/hierarchy2"/>
    <dgm:cxn modelId="{7E158E03-D10C-4F8A-BE80-46025743600F}" type="presParOf" srcId="{32BF6C2A-DB38-4635-B921-8E928BBBCCE2}" destId="{CFAEE26D-7F02-446A-8B6F-46526BB2E9B7}" srcOrd="1" destOrd="0" presId="urn:microsoft.com/office/officeart/2005/8/layout/hierarchy2"/>
    <dgm:cxn modelId="{B3970705-9A6C-4DAE-A677-39DF3AAA456E}" type="presParOf" srcId="{508FB7B0-2B56-4BF1-961D-99FA01043ED3}" destId="{0D59D388-5743-4602-B87F-C00A4C53AC27}" srcOrd="2" destOrd="0" presId="urn:microsoft.com/office/officeart/2005/8/layout/hierarchy2"/>
    <dgm:cxn modelId="{9750C9E3-F53E-4BBC-B8D1-06C47A2C6AE9}" type="presParOf" srcId="{0D59D388-5743-4602-B87F-C00A4C53AC27}" destId="{4CF5691B-C242-4504-9366-BB1D6DE0970E}" srcOrd="0" destOrd="0" presId="urn:microsoft.com/office/officeart/2005/8/layout/hierarchy2"/>
    <dgm:cxn modelId="{0A70479E-0725-402B-9BE4-6810DE84C15F}" type="presParOf" srcId="{508FB7B0-2B56-4BF1-961D-99FA01043ED3}" destId="{7D24884D-E597-4EFE-82BF-309052742931}" srcOrd="3" destOrd="0" presId="urn:microsoft.com/office/officeart/2005/8/layout/hierarchy2"/>
    <dgm:cxn modelId="{9488C19C-6241-4634-A232-4E0F11A7D187}" type="presParOf" srcId="{7D24884D-E597-4EFE-82BF-309052742931}" destId="{351239BD-D8E2-4356-8BD0-76603933B0DD}" srcOrd="0" destOrd="0" presId="urn:microsoft.com/office/officeart/2005/8/layout/hierarchy2"/>
    <dgm:cxn modelId="{F33F5EEC-A22E-46D7-8B64-E13D99D13FB0}" type="presParOf" srcId="{7D24884D-E597-4EFE-82BF-309052742931}" destId="{8F991D19-5F57-4494-9032-F80815CCB13C}" srcOrd="1" destOrd="0" presId="urn:microsoft.com/office/officeart/2005/8/layout/hierarchy2"/>
    <dgm:cxn modelId="{C201D52A-E6F7-4AF8-86EE-3E22E67F8FBF}" type="presParOf" srcId="{8F991D19-5F57-4494-9032-F80815CCB13C}" destId="{983C5F1D-2423-4BEB-B32D-A6B7A91A94E3}" srcOrd="0" destOrd="0" presId="urn:microsoft.com/office/officeart/2005/8/layout/hierarchy2"/>
    <dgm:cxn modelId="{FD1C16AC-5925-43B5-97C9-89C7832E7FC6}" type="presParOf" srcId="{983C5F1D-2423-4BEB-B32D-A6B7A91A94E3}" destId="{09ED34E8-69C0-41A2-B6B0-C3126AFB1683}" srcOrd="0" destOrd="0" presId="urn:microsoft.com/office/officeart/2005/8/layout/hierarchy2"/>
    <dgm:cxn modelId="{97C4F2FD-410A-4543-BF30-4F4ACFDD8F54}" type="presParOf" srcId="{8F991D19-5F57-4494-9032-F80815CCB13C}" destId="{3B99C542-C262-4D21-A28B-EC493AD73436}" srcOrd="1" destOrd="0" presId="urn:microsoft.com/office/officeart/2005/8/layout/hierarchy2"/>
    <dgm:cxn modelId="{DBB6E764-DAE2-4C52-B955-01BF682FC244}" type="presParOf" srcId="{3B99C542-C262-4D21-A28B-EC493AD73436}" destId="{D8B5091C-2FFB-49BB-A5C7-AA42FFB2015A}" srcOrd="0" destOrd="0" presId="urn:microsoft.com/office/officeart/2005/8/layout/hierarchy2"/>
    <dgm:cxn modelId="{9A2163FC-46EE-452A-A780-62C20AAA0D26}" type="presParOf" srcId="{3B99C542-C262-4D21-A28B-EC493AD73436}" destId="{21DA4A89-C3BF-4949-8DA5-0D07C6E58041}" srcOrd="1" destOrd="0" presId="urn:microsoft.com/office/officeart/2005/8/layout/hierarchy2"/>
    <dgm:cxn modelId="{BF6E27DB-3F61-4190-BEA6-D7DAB69ECFF9}" type="presParOf" srcId="{8F991D19-5F57-4494-9032-F80815CCB13C}" destId="{19FDC35A-ED2B-4E9A-84DF-576AEFB09AEC}" srcOrd="2" destOrd="0" presId="urn:microsoft.com/office/officeart/2005/8/layout/hierarchy2"/>
    <dgm:cxn modelId="{F926E46C-C03A-4903-9852-C538BC5B6C34}" type="presParOf" srcId="{19FDC35A-ED2B-4E9A-84DF-576AEFB09AEC}" destId="{0369F7A6-CA89-451F-8180-DAF980D7B96C}" srcOrd="0" destOrd="0" presId="urn:microsoft.com/office/officeart/2005/8/layout/hierarchy2"/>
    <dgm:cxn modelId="{F6DA7F56-CE1B-45E2-86FD-5E2627D9F326}" type="presParOf" srcId="{8F991D19-5F57-4494-9032-F80815CCB13C}" destId="{BFF12A57-4D44-45A2-9CF4-771DFF592E58}" srcOrd="3" destOrd="0" presId="urn:microsoft.com/office/officeart/2005/8/layout/hierarchy2"/>
    <dgm:cxn modelId="{7115AD80-BAC0-478C-A699-6A9B94D20B2C}" type="presParOf" srcId="{BFF12A57-4D44-45A2-9CF4-771DFF592E58}" destId="{59968A39-1CFC-493D-98D5-F8CE44B6F120}" srcOrd="0" destOrd="0" presId="urn:microsoft.com/office/officeart/2005/8/layout/hierarchy2"/>
    <dgm:cxn modelId="{B9DA2498-D671-4084-858E-445AF95945C4}" type="presParOf" srcId="{BFF12A57-4D44-45A2-9CF4-771DFF592E58}" destId="{547F94E5-7011-47B2-B19F-8B3E11D533F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879096-EB2C-499D-9A75-52A7C8A9AB3B}" type="datetimeFigureOut">
              <a:rPr lang="ru-RU" smtClean="0"/>
              <a:t>30.04.2014</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853848-929B-42D2-9F43-F00F36BDFB36}" type="slidenum">
              <a:rPr lang="ru-RU" smtClean="0"/>
              <a:t>‹#›</a:t>
            </a:fld>
            <a:endParaRPr lang="ru-RU"/>
          </a:p>
        </p:txBody>
      </p:sp>
    </p:spTree>
    <p:extLst>
      <p:ext uri="{BB962C8B-B14F-4D97-AF65-F5344CB8AC3E}">
        <p14:creationId xmlns:p14="http://schemas.microsoft.com/office/powerpoint/2010/main" val="209427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4/30/2014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dirty="0"/>
          </a:p>
        </p:txBody>
      </p:sp>
    </p:spTree>
    <p:extLst>
      <p:ext uri="{BB962C8B-B14F-4D97-AF65-F5344CB8AC3E}">
        <p14:creationId xmlns:p14="http://schemas.microsoft.com/office/powerpoint/2010/main" val="26360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p>
          <a:p>
            <a:endParaRPr lang="en-US" baseline="0" dirty="0" smtClean="0"/>
          </a:p>
          <a:p>
            <a:r>
              <a:rPr lang="en-US" baseline="0" dirty="0" smtClean="0"/>
              <a:t>We can come back and think about the specificity needed for these various roles (better modeling)</a:t>
            </a:r>
          </a:p>
          <a:p>
            <a:r>
              <a:rPr lang="en-US" baseline="0" dirty="0" smtClean="0"/>
              <a:t>This slide will bridge from Corey’s overview and the need to identify the mission and the users to the actual EC uses.</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dirty="0"/>
          </a:p>
        </p:txBody>
      </p:sp>
    </p:spTree>
    <p:extLst>
      <p:ext uri="{BB962C8B-B14F-4D97-AF65-F5344CB8AC3E}">
        <p14:creationId xmlns:p14="http://schemas.microsoft.com/office/powerpoint/2010/main" val="395550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83316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 then Deb</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68885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 then Deb</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68885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8F9818B-3CD4-4AD7-833D-6A917F491548}" type="slidenum">
              <a:rPr lang="en-US" altLang="en-US" smtClean="0">
                <a:solidFill>
                  <a:prstClr val="black"/>
                </a:solidFill>
                <a:latin typeface="Arial" charset="0"/>
              </a:rPr>
              <a:pPr eaLnBrk="1" hangingPunct="1">
                <a:spcBef>
                  <a:spcPct val="0"/>
                </a:spcBef>
              </a:pPr>
              <a:t>21</a:t>
            </a:fld>
            <a:endParaRPr lang="en-US" altLang="en-US" dirty="0" smtClean="0">
              <a:solidFill>
                <a:prstClr val="black"/>
              </a:solidFill>
              <a:latin typeface="Arial" charset="0"/>
            </a:endParaRPr>
          </a:p>
        </p:txBody>
      </p:sp>
    </p:spTree>
    <p:extLst>
      <p:ext uri="{BB962C8B-B14F-4D97-AF65-F5344CB8AC3E}">
        <p14:creationId xmlns:p14="http://schemas.microsoft.com/office/powerpoint/2010/main" val="287210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39DA9D-F697-43AA-BEA8-EABC8AB4D227}" type="slidenum">
              <a:rPr lang="en-US" altLang="en-US" smtClean="0">
                <a:solidFill>
                  <a:prstClr val="black"/>
                </a:solidFill>
                <a:latin typeface="Arial" charset="0"/>
              </a:rPr>
              <a:pPr eaLnBrk="1" hangingPunct="1">
                <a:spcBef>
                  <a:spcPct val="0"/>
                </a:spcBef>
              </a:pPr>
              <a:t>24</a:t>
            </a:fld>
            <a:endParaRPr lang="en-US" altLang="en-US" dirty="0" smtClean="0">
              <a:solidFill>
                <a:prstClr val="black"/>
              </a:solidFill>
              <a:latin typeface="Arial" charset="0"/>
            </a:endParaRPr>
          </a:p>
        </p:txBody>
      </p:sp>
    </p:spTree>
    <p:extLst>
      <p:ext uri="{BB962C8B-B14F-4D97-AF65-F5344CB8AC3E}">
        <p14:creationId xmlns:p14="http://schemas.microsoft.com/office/powerpoint/2010/main" val="65815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09" indent="-17290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899064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08808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427903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09" indent="-17290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8918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909" indent="-17290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73231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p>
          <a:p>
            <a:endParaRPr lang="en-US" baseline="0" dirty="0" smtClean="0"/>
          </a:p>
          <a:p>
            <a:r>
              <a:rPr lang="en-US" baseline="0" dirty="0" smtClean="0"/>
              <a:t>This slide will bridge from Corey’s overview and the need to identify the mission and the users to the actual EC uses. [</a:t>
            </a:r>
            <a:r>
              <a:rPr lang="en-US" i="0" baseline="0" dirty="0" smtClean="0"/>
              <a:t>Per 07.12.13 meeting: </a:t>
            </a:r>
            <a:r>
              <a:rPr lang="en-US" b="0" i="0" baseline="0" dirty="0" smtClean="0">
                <a:solidFill>
                  <a:srgbClr val="FF0000"/>
                </a:solidFill>
              </a:rPr>
              <a:t>Some examples may focus specifically on children with special needs, in foster care, or other cases, relevant to the audience—Missy will engage Robin and/other speakers for those, as needed.]</a:t>
            </a:r>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dirty="0"/>
          </a:p>
        </p:txBody>
      </p:sp>
    </p:spTree>
    <p:extLst>
      <p:ext uri="{BB962C8B-B14F-4D97-AF65-F5344CB8AC3E}">
        <p14:creationId xmlns:p14="http://schemas.microsoft.com/office/powerpoint/2010/main" val="395550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242533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9571" y="4840752"/>
            <a:ext cx="5615940" cy="4187267"/>
          </a:xfrm>
        </p:spPr>
        <p:txBody>
          <a:bodyPr>
            <a:normAutofit/>
          </a:bodyPr>
          <a:lstStyle/>
          <a:p>
            <a:pPr lvl="0"/>
            <a:endParaRPr lang="en-US" sz="1800"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60193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727330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58344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67</a:t>
            </a:fld>
            <a:endParaRPr lang="en-US" dirty="0"/>
          </a:p>
        </p:txBody>
      </p:sp>
    </p:spTree>
    <p:extLst>
      <p:ext uri="{BB962C8B-B14F-4D97-AF65-F5344CB8AC3E}">
        <p14:creationId xmlns:p14="http://schemas.microsoft.com/office/powerpoint/2010/main" val="345554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68</a:t>
            </a:fld>
            <a:endParaRPr lang="en-US" dirty="0"/>
          </a:p>
        </p:txBody>
      </p:sp>
    </p:spTree>
    <p:extLst>
      <p:ext uri="{BB962C8B-B14F-4D97-AF65-F5344CB8AC3E}">
        <p14:creationId xmlns:p14="http://schemas.microsoft.com/office/powerpoint/2010/main" val="149166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69</a:t>
            </a:fld>
            <a:endParaRPr lang="en-US" dirty="0"/>
          </a:p>
        </p:txBody>
      </p:sp>
    </p:spTree>
    <p:extLst>
      <p:ext uri="{BB962C8B-B14F-4D97-AF65-F5344CB8AC3E}">
        <p14:creationId xmlns:p14="http://schemas.microsoft.com/office/powerpoint/2010/main" val="242311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179180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897193">
              <a:spcBef>
                <a:spcPct val="0"/>
              </a:spcBef>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339215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defRPr/>
            </a:pPr>
            <a:endParaRPr lang="en-US" sz="1500" dirty="0"/>
          </a:p>
          <a:p>
            <a:pPr eaLnBrk="1" hangingPunct="1">
              <a:spcBef>
                <a:spcPct val="0"/>
              </a:spcBef>
            </a:pPr>
            <a:endParaRPr lang="en-US" baseline="0"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133053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Tony (5-7 minutes)</a:t>
            </a:r>
          </a:p>
          <a:p>
            <a:pPr marL="57150" indent="0">
              <a:spcAft>
                <a:spcPts val="1200"/>
              </a:spcAft>
              <a:buFont typeface="Wingdings" pitchFamily="2" charset="2"/>
              <a:buChar char="§"/>
            </a:pPr>
            <a:r>
              <a:rPr lang="en-US" sz="9600" dirty="0" smtClean="0">
                <a:solidFill>
                  <a:srgbClr val="7030A0"/>
                </a:solidFill>
              </a:rPr>
              <a:t>Starts conversations with P20W Council</a:t>
            </a:r>
          </a:p>
          <a:p>
            <a:pPr marL="457200" lvl="1" indent="0">
              <a:spcAft>
                <a:spcPts val="1200"/>
              </a:spcAft>
              <a:buFont typeface="Wingdings" pitchFamily="2" charset="2"/>
              <a:buChar char="§"/>
            </a:pPr>
            <a:r>
              <a:rPr lang="en-US" sz="9600" dirty="0" smtClean="0">
                <a:solidFill>
                  <a:srgbClr val="7030A0"/>
                </a:solidFill>
              </a:rPr>
              <a:t>Early Childhood Essential Questions</a:t>
            </a:r>
          </a:p>
          <a:p>
            <a:pPr marL="457200" lvl="1" indent="0">
              <a:spcAft>
                <a:spcPts val="1200"/>
              </a:spcAft>
              <a:buFont typeface="Wingdings" pitchFamily="2" charset="2"/>
              <a:buChar char="§"/>
            </a:pPr>
            <a:r>
              <a:rPr lang="en-US" sz="9600" dirty="0" smtClean="0">
                <a:solidFill>
                  <a:srgbClr val="7030A0"/>
                </a:solidFill>
              </a:rPr>
              <a:t>Research or Evaluation Questions</a:t>
            </a:r>
          </a:p>
          <a:p>
            <a:pPr marL="457200" lvl="1" indent="0">
              <a:spcAft>
                <a:spcPts val="1200"/>
              </a:spcAft>
              <a:buFont typeface="Wingdings" pitchFamily="2" charset="2"/>
              <a:buChar char="§"/>
            </a:pPr>
            <a:r>
              <a:rPr lang="en-US" sz="9600" dirty="0" smtClean="0">
                <a:solidFill>
                  <a:srgbClr val="7030A0"/>
                </a:solidFill>
              </a:rPr>
              <a:t>Importance of working collaboratively across Departments</a:t>
            </a:r>
          </a:p>
          <a:p>
            <a:pPr marL="57150" indent="0">
              <a:spcAft>
                <a:spcPts val="1200"/>
              </a:spcAft>
              <a:buFont typeface="Wingdings" pitchFamily="2" charset="2"/>
              <a:buChar char="§"/>
            </a:pPr>
            <a:r>
              <a:rPr lang="en-US" sz="9600" dirty="0" smtClean="0">
                <a:solidFill>
                  <a:srgbClr val="7030A0"/>
                </a:solidFill>
              </a:rPr>
              <a:t>Starts conversations with our own technical department</a:t>
            </a:r>
          </a:p>
          <a:p>
            <a:pPr marL="457200" lvl="1" indent="0">
              <a:spcAft>
                <a:spcPts val="1200"/>
              </a:spcAft>
              <a:buFont typeface="Wingdings" pitchFamily="2" charset="2"/>
              <a:buChar char="§"/>
            </a:pPr>
            <a:r>
              <a:rPr lang="en-US" sz="9600" dirty="0" smtClean="0">
                <a:solidFill>
                  <a:srgbClr val="7030A0"/>
                </a:solidFill>
              </a:rPr>
              <a:t>What data systems are in place and what are their plans for future system?</a:t>
            </a:r>
          </a:p>
          <a:p>
            <a:pPr marL="457200" lvl="1" indent="0">
              <a:spcAft>
                <a:spcPts val="1200"/>
              </a:spcAft>
              <a:buFont typeface="Wingdings" pitchFamily="2" charset="2"/>
              <a:buChar char="§"/>
            </a:pPr>
            <a:r>
              <a:rPr lang="en-US" sz="9600" dirty="0" smtClean="0">
                <a:solidFill>
                  <a:srgbClr val="7030A0"/>
                </a:solidFill>
              </a:rPr>
              <a:t>Is Early Childhood part of data system or part of plans for future system?</a:t>
            </a:r>
          </a:p>
          <a:p>
            <a:pPr marL="457200" lvl="1" indent="0">
              <a:spcAft>
                <a:spcPts val="1200"/>
              </a:spcAft>
              <a:buFont typeface="Wingdings" pitchFamily="2" charset="2"/>
              <a:buChar char="§"/>
            </a:pPr>
            <a:r>
              <a:rPr lang="en-US" sz="9600" dirty="0" smtClean="0">
                <a:solidFill>
                  <a:srgbClr val="7030A0"/>
                </a:solidFill>
              </a:rPr>
              <a:t>What is the timeline to incorporate EC data into data system?</a:t>
            </a:r>
          </a:p>
          <a:p>
            <a:endParaRPr lang="en-US" sz="9600" dirty="0" smtClean="0">
              <a:solidFill>
                <a:srgbClr val="37864A"/>
              </a:solidFill>
            </a:endParaRPr>
          </a:p>
          <a:p>
            <a:pPr marL="57150" indent="0">
              <a:spcAft>
                <a:spcPts val="1200"/>
              </a:spcAft>
              <a:buFont typeface="Wingdings" pitchFamily="2" charset="2"/>
              <a:buChar char="§"/>
            </a:pPr>
            <a:r>
              <a:rPr lang="en-US" sz="9600" dirty="0" smtClean="0">
                <a:solidFill>
                  <a:srgbClr val="7030A0"/>
                </a:solidFill>
              </a:rPr>
              <a:t>Starts conversations with other departments and agencies</a:t>
            </a:r>
          </a:p>
          <a:p>
            <a:pPr marL="457200" lvl="1" indent="0">
              <a:spcAft>
                <a:spcPts val="1200"/>
              </a:spcAft>
              <a:buFont typeface="Wingdings" pitchFamily="2" charset="2"/>
              <a:buChar char="§"/>
            </a:pPr>
            <a:r>
              <a:rPr lang="en-US" sz="9600" dirty="0" smtClean="0">
                <a:solidFill>
                  <a:srgbClr val="7030A0"/>
                </a:solidFill>
              </a:rPr>
              <a:t>Helps to think about various stakeholders, particularly data stewards</a:t>
            </a:r>
          </a:p>
          <a:p>
            <a:pPr marL="57150" indent="0">
              <a:spcAft>
                <a:spcPts val="1200"/>
              </a:spcAft>
              <a:buFont typeface="Wingdings" pitchFamily="2" charset="2"/>
              <a:buChar char="§"/>
            </a:pPr>
            <a:r>
              <a:rPr lang="en-US" sz="9600" dirty="0" smtClean="0">
                <a:solidFill>
                  <a:srgbClr val="7030A0"/>
                </a:solidFill>
              </a:rPr>
              <a:t>Provides support to P20 Council</a:t>
            </a:r>
          </a:p>
          <a:p>
            <a:pPr marL="457200" lvl="1" indent="0">
              <a:spcAft>
                <a:spcPts val="1200"/>
              </a:spcAft>
              <a:buFont typeface="Wingdings" pitchFamily="2" charset="2"/>
              <a:buChar char="§"/>
            </a:pPr>
            <a:r>
              <a:rPr lang="en-US" sz="9600" dirty="0" smtClean="0">
                <a:solidFill>
                  <a:srgbClr val="7030A0"/>
                </a:solidFill>
              </a:rPr>
              <a:t>Communication Plan</a:t>
            </a:r>
          </a:p>
          <a:p>
            <a:pPr marL="457200" lvl="1" indent="0">
              <a:spcAft>
                <a:spcPts val="1200"/>
              </a:spcAft>
              <a:buFont typeface="Wingdings" pitchFamily="2" charset="2"/>
              <a:buChar char="§"/>
            </a:pPr>
            <a:r>
              <a:rPr lang="en-US" sz="9600" dirty="0" smtClean="0">
                <a:solidFill>
                  <a:srgbClr val="7030A0"/>
                </a:solidFill>
              </a:rPr>
              <a:t>Agreement Form</a:t>
            </a:r>
          </a:p>
          <a:p>
            <a:pPr marL="57150" indent="0">
              <a:spcAft>
                <a:spcPts val="1200"/>
              </a:spcAft>
              <a:buFont typeface="Wingdings" pitchFamily="2" charset="2"/>
              <a:buChar char="§"/>
            </a:pPr>
            <a:r>
              <a:rPr lang="en-US" sz="9600" dirty="0" smtClean="0">
                <a:solidFill>
                  <a:srgbClr val="7030A0"/>
                </a:solidFill>
              </a:rPr>
              <a:t>What needs to be done with the EC data in order for it to roll into data system?</a:t>
            </a:r>
          </a:p>
          <a:p>
            <a:endParaRPr lang="en-US" dirty="0" smtClean="0"/>
          </a:p>
          <a:p>
            <a:endParaRPr lang="en-US" dirty="0" smtClean="0"/>
          </a:p>
          <a:p>
            <a:r>
              <a:rPr lang="en-US" dirty="0" smtClean="0"/>
              <a:t>Carol and Mike (1-2 minutes each)</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dirty="0"/>
          </a:p>
        </p:txBody>
      </p:sp>
    </p:spTree>
    <p:extLst>
      <p:ext uri="{BB962C8B-B14F-4D97-AF65-F5344CB8AC3E}">
        <p14:creationId xmlns:p14="http://schemas.microsoft.com/office/powerpoint/2010/main" val="481869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1936126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923872" eaLnBrk="1" hangingPunct="1">
              <a:spcBef>
                <a:spcPct val="0"/>
              </a:spcBef>
              <a:defRPr/>
            </a:pP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77</a:t>
            </a:fld>
            <a:endParaRPr lang="en-US" dirty="0">
              <a:solidFill>
                <a:prstClr val="black"/>
              </a:solidFill>
            </a:endParaRPr>
          </a:p>
        </p:txBody>
      </p:sp>
      <p:sp>
        <p:nvSpPr>
          <p:cNvPr id="6" name="Notes Placeholder 2"/>
          <p:cNvSpPr txBox="1">
            <a:spLocks/>
          </p:cNvSpPr>
          <p:nvPr/>
        </p:nvSpPr>
        <p:spPr bwMode="auto">
          <a:xfrm>
            <a:off x="827842" y="4574066"/>
            <a:ext cx="5615940" cy="4187267"/>
          </a:xfrm>
          <a:prstGeom prst="rect">
            <a:avLst/>
          </a:prstGeom>
          <a:noFill/>
        </p:spPr>
        <p:txBody>
          <a:bodyPr vert="horz" wrap="square" lIns="91512" tIns="45754" rIns="91512" bIns="45754"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1" hangingPunct="1">
              <a:spcBef>
                <a:spcPct val="0"/>
              </a:spcBef>
            </a:pPr>
            <a:endParaRPr lang="en-US" dirty="0" smtClean="0">
              <a:solidFill>
                <a:prstClr val="black"/>
              </a:solidFill>
            </a:endParaRPr>
          </a:p>
        </p:txBody>
      </p:sp>
    </p:spTree>
    <p:extLst>
      <p:ext uri="{BB962C8B-B14F-4D97-AF65-F5344CB8AC3E}">
        <p14:creationId xmlns:p14="http://schemas.microsoft.com/office/powerpoint/2010/main" val="2501564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defTabSz="923872" eaLnBrk="1" hangingPunct="1">
              <a:spcBef>
                <a:spcPct val="0"/>
              </a:spcBef>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78</a:t>
            </a:fld>
            <a:endParaRPr lang="en-US" dirty="0">
              <a:solidFill>
                <a:prstClr val="black"/>
              </a:solidFill>
            </a:endParaRPr>
          </a:p>
        </p:txBody>
      </p:sp>
      <p:sp>
        <p:nvSpPr>
          <p:cNvPr id="5" name="Notes Placeholder 2"/>
          <p:cNvSpPr txBox="1">
            <a:spLocks/>
          </p:cNvSpPr>
          <p:nvPr/>
        </p:nvSpPr>
        <p:spPr bwMode="auto">
          <a:xfrm>
            <a:off x="855924" y="4574067"/>
            <a:ext cx="5615940" cy="4187267"/>
          </a:xfrm>
          <a:prstGeom prst="rect">
            <a:avLst/>
          </a:prstGeom>
          <a:noFill/>
        </p:spPr>
        <p:txBody>
          <a:bodyPr vert="horz" wrap="square" lIns="91512" tIns="45754" rIns="91512" bIns="45754"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solidFill>
                <a:prstClr val="black"/>
              </a:solidFill>
            </a:endParaRPr>
          </a:p>
        </p:txBody>
      </p:sp>
    </p:spTree>
    <p:extLst>
      <p:ext uri="{BB962C8B-B14F-4D97-AF65-F5344CB8AC3E}">
        <p14:creationId xmlns:p14="http://schemas.microsoft.com/office/powerpoint/2010/main" val="185727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920116" eaLnBrk="1" hangingPunct="1">
              <a:spcBef>
                <a:spcPct val="0"/>
              </a:spcBef>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79</a:t>
            </a:fld>
            <a:endParaRPr lang="en-US" dirty="0">
              <a:solidFill>
                <a:prstClr val="black"/>
              </a:solidFill>
            </a:endParaRPr>
          </a:p>
        </p:txBody>
      </p:sp>
    </p:spTree>
    <p:extLst>
      <p:ext uri="{BB962C8B-B14F-4D97-AF65-F5344CB8AC3E}">
        <p14:creationId xmlns:p14="http://schemas.microsoft.com/office/powerpoint/2010/main" val="1487801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4058296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82</a:t>
            </a:fld>
            <a:endParaRPr lang="en-US" dirty="0">
              <a:solidFill>
                <a:prstClr val="black"/>
              </a:solidFill>
            </a:endParaRPr>
          </a:p>
        </p:txBody>
      </p:sp>
    </p:spTree>
    <p:extLst>
      <p:ext uri="{BB962C8B-B14F-4D97-AF65-F5344CB8AC3E}">
        <p14:creationId xmlns:p14="http://schemas.microsoft.com/office/powerpoint/2010/main" val="3085176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3264485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more time as a group</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1817227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pPr>
                <a:defRPr/>
              </a:pPr>
              <a:t>116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SST will facilitate questions and hope that each panelist will help answer as appropriate. (10-15 minutes)</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117</a:t>
            </a:fld>
            <a:endParaRPr lang="en-US" dirty="0"/>
          </a:p>
        </p:txBody>
      </p:sp>
    </p:spTree>
    <p:extLst>
      <p:ext uri="{BB962C8B-B14F-4D97-AF65-F5344CB8AC3E}">
        <p14:creationId xmlns:p14="http://schemas.microsoft.com/office/powerpoint/2010/main" val="265712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a student turns 18 years old, or enters a postsecondary institution at any age, the rights under FERPA transfer from the parents to the student (“eligible student”). </a:t>
            </a:r>
          </a:p>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dirty="0"/>
          </a:p>
        </p:txBody>
      </p:sp>
    </p:spTree>
    <p:extLst>
      <p:ext uri="{BB962C8B-B14F-4D97-AF65-F5344CB8AC3E}">
        <p14:creationId xmlns:p14="http://schemas.microsoft.com/office/powerpoint/2010/main" val="262569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p:txBody>
          <a:bodyPr/>
          <a:lstStyle/>
          <a:p>
            <a:pPr marL="172909" indent="-172909">
              <a:buFont typeface="Arial" pitchFamily="34" charset="0"/>
              <a:buChar char="•"/>
            </a:pP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66510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53067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4550" cy="3490912"/>
          </a:xfrm>
          <a:prstGeom prst="rect">
            <a:avLst/>
          </a:prstGeo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85622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09" indent="-17290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73068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45017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5"/>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black"/>
              </a:solidFill>
              <a:latin typeface="Franklin Gothic Demi" pitchFamily="34" charset="0"/>
              <a:cs typeface="Arial" charset="0"/>
            </a:endParaRPr>
          </a:p>
          <a:p>
            <a:pPr algn="ctr">
              <a:defRPr/>
            </a:pPr>
            <a:endParaRPr lang="en-US" sz="4400" dirty="0">
              <a:solidFill>
                <a:prstClr val="black"/>
              </a:solidFill>
              <a:latin typeface="Franklin Gothic Demi" pitchFamily="34" charset="0"/>
              <a:cs typeface="Arial" charset="0"/>
            </a:endParaRPr>
          </a:p>
          <a:p>
            <a:pPr algn="ctr">
              <a:defRPr/>
            </a:pPr>
            <a:endParaRPr lang="en-US" sz="44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0" y="1624109"/>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7"/>
            <a:ext cx="2743200" cy="900113"/>
          </a:xfrm>
        </p:spPr>
        <p:txBody>
          <a:bodyPr/>
          <a:lstStyle>
            <a:lvl1pPr marL="0" indent="0">
              <a:buFontTx/>
              <a:buNone/>
              <a:defRPr sz="1400">
                <a:latin typeface="Arial" pitchFamily="34" charset="0"/>
                <a:cs typeface="Arial" pitchFamily="34" charset="0"/>
              </a:defRPr>
            </a:lvl1pPr>
            <a:lvl2pPr marL="0" indent="0">
              <a:buFontTx/>
              <a:buNone/>
              <a:defRPr sz="2400">
                <a:latin typeface="Arial Black" pitchFamily="34" charset="0"/>
              </a:defRPr>
            </a:lvl2pPr>
            <a:lvl3pPr marL="0" indent="0">
              <a:buFontTx/>
              <a:buNone/>
              <a:defRPr sz="2400">
                <a:latin typeface="Arial Black" pitchFamily="34" charset="0"/>
              </a:defRPr>
            </a:lvl3pPr>
            <a:lvl4pPr marL="0" indent="0">
              <a:buFontTx/>
              <a:buNone/>
              <a:defRPr sz="2000">
                <a:latin typeface="Arial Black" pitchFamily="34" charset="0"/>
              </a:defRPr>
            </a:lvl4pPr>
            <a:lvl5pPr marL="0" indent="0">
              <a:buFontTx/>
              <a:buNone/>
              <a:defRPr sz="20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7"/>
            <a:ext cx="2743200" cy="900113"/>
          </a:xfrm>
        </p:spPr>
        <p:txBody>
          <a:bodyPr/>
          <a:lstStyle>
            <a:lvl1pPr marL="0" indent="0" algn="r">
              <a:buFontTx/>
              <a:buNone/>
              <a:defRPr sz="2200">
                <a:latin typeface="Arial" pitchFamily="34" charset="0"/>
                <a:cs typeface="Arial" pitchFamily="34" charset="0"/>
              </a:defRPr>
            </a:lvl1pPr>
            <a:lvl2pPr marL="0" indent="0">
              <a:buFontTx/>
              <a:buNone/>
              <a:defRPr sz="2400">
                <a:latin typeface="Arial Black" pitchFamily="34" charset="0"/>
              </a:defRPr>
            </a:lvl2pPr>
            <a:lvl3pPr marL="0" indent="0">
              <a:buFontTx/>
              <a:buNone/>
              <a:defRPr sz="2400">
                <a:latin typeface="Arial Black" pitchFamily="34" charset="0"/>
              </a:defRPr>
            </a:lvl3pPr>
            <a:lvl4pPr marL="0" indent="0">
              <a:buFontTx/>
              <a:buNone/>
              <a:defRPr sz="2000">
                <a:latin typeface="Arial Black" pitchFamily="34" charset="0"/>
              </a:defRPr>
            </a:lvl4pPr>
            <a:lvl5pPr marL="0" indent="0">
              <a:buFontTx/>
              <a:buNone/>
              <a:defRPr sz="20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16439209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0"/>
            <a:ext cx="6838950" cy="1457325"/>
          </a:xfrm>
        </p:spPr>
        <p:txBody>
          <a:bodyPr/>
          <a:lstStyle>
            <a:lvl1pPr marL="0" indent="0" algn="ctr">
              <a:buFontTx/>
              <a:buNone/>
              <a:defRPr sz="2800" b="1" baseline="0">
                <a:effectLst>
                  <a:outerShdw blurRad="38100" dist="38100" dir="2700000" algn="tl">
                    <a:srgbClr val="000000">
                      <a:alpha val="43137"/>
                    </a:srgbClr>
                  </a:outerShdw>
                </a:effectLst>
                <a:latin typeface="Arial Black"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12293942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0"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2400"/>
            </a:lvl1pPr>
            <a:lvl2pPr>
              <a:defRPr sz="18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06063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0"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4449831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73885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0"/>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135103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01181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0"/>
            <a:ext cx="6838950" cy="1457325"/>
          </a:xfrm>
        </p:spPr>
        <p:txBody>
          <a:bodyPr/>
          <a:lstStyle>
            <a:lvl1pPr marL="0" indent="0" algn="ctr">
              <a:buFontTx/>
              <a:buNone/>
              <a:defRPr sz="2800" b="1" baseline="0">
                <a:effectLst>
                  <a:outerShdw blurRad="38100" dist="38100" dir="2700000" algn="tl">
                    <a:srgbClr val="000000">
                      <a:alpha val="43137"/>
                    </a:srgbClr>
                  </a:outerShdw>
                </a:effectLst>
                <a:latin typeface="Arial Black"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3292817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0"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2400"/>
            </a:lvl1pPr>
            <a:lvl2pPr>
              <a:defRPr sz="18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23861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0"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3094126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57657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0"/>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731800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5"/>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black"/>
              </a:solidFill>
              <a:latin typeface="Franklin Gothic Demi" pitchFamily="34" charset="0"/>
              <a:cs typeface="Arial" charset="0"/>
            </a:endParaRPr>
          </a:p>
          <a:p>
            <a:pPr algn="ctr">
              <a:defRPr/>
            </a:pPr>
            <a:endParaRPr lang="en-US" sz="4400" dirty="0">
              <a:solidFill>
                <a:prstClr val="black"/>
              </a:solidFill>
              <a:latin typeface="Franklin Gothic Demi" pitchFamily="34" charset="0"/>
              <a:cs typeface="Arial" charset="0"/>
            </a:endParaRPr>
          </a:p>
          <a:p>
            <a:pPr algn="ctr">
              <a:defRPr/>
            </a:pPr>
            <a:endParaRPr lang="en-US" sz="44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0" y="1624109"/>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7"/>
            <a:ext cx="2743200" cy="900113"/>
          </a:xfrm>
        </p:spPr>
        <p:txBody>
          <a:bodyPr/>
          <a:lstStyle>
            <a:lvl1pPr marL="0" indent="0">
              <a:buFontTx/>
              <a:buNone/>
              <a:defRPr sz="1400">
                <a:latin typeface="Arial" pitchFamily="34" charset="0"/>
                <a:cs typeface="Arial" pitchFamily="34" charset="0"/>
              </a:defRPr>
            </a:lvl1pPr>
            <a:lvl2pPr marL="0" indent="0">
              <a:buFontTx/>
              <a:buNone/>
              <a:defRPr sz="2400">
                <a:latin typeface="Arial Black" pitchFamily="34" charset="0"/>
              </a:defRPr>
            </a:lvl2pPr>
            <a:lvl3pPr marL="0" indent="0">
              <a:buFontTx/>
              <a:buNone/>
              <a:defRPr sz="2400">
                <a:latin typeface="Arial Black" pitchFamily="34" charset="0"/>
              </a:defRPr>
            </a:lvl3pPr>
            <a:lvl4pPr marL="0" indent="0">
              <a:buFontTx/>
              <a:buNone/>
              <a:defRPr sz="2000">
                <a:latin typeface="Arial Black" pitchFamily="34" charset="0"/>
              </a:defRPr>
            </a:lvl4pPr>
            <a:lvl5pPr marL="0" indent="0">
              <a:buFontTx/>
              <a:buNone/>
              <a:defRPr sz="20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7"/>
            <a:ext cx="2743200" cy="900113"/>
          </a:xfrm>
        </p:spPr>
        <p:txBody>
          <a:bodyPr/>
          <a:lstStyle>
            <a:lvl1pPr marL="0" indent="0" algn="r">
              <a:buFontTx/>
              <a:buNone/>
              <a:defRPr sz="2200">
                <a:latin typeface="Arial" pitchFamily="34" charset="0"/>
                <a:cs typeface="Arial" pitchFamily="34" charset="0"/>
              </a:defRPr>
            </a:lvl1pPr>
            <a:lvl2pPr marL="0" indent="0">
              <a:buFontTx/>
              <a:buNone/>
              <a:defRPr sz="2400">
                <a:latin typeface="Arial Black" pitchFamily="34" charset="0"/>
              </a:defRPr>
            </a:lvl2pPr>
            <a:lvl3pPr marL="0" indent="0">
              <a:buFontTx/>
              <a:buNone/>
              <a:defRPr sz="2400">
                <a:latin typeface="Arial Black" pitchFamily="34" charset="0"/>
              </a:defRPr>
            </a:lvl3pPr>
            <a:lvl4pPr marL="0" indent="0">
              <a:buFontTx/>
              <a:buNone/>
              <a:defRPr sz="2000">
                <a:latin typeface="Arial Black" pitchFamily="34" charset="0"/>
              </a:defRPr>
            </a:lvl4pPr>
            <a:lvl5pPr marL="0" indent="0">
              <a:buFontTx/>
              <a:buNone/>
              <a:defRPr sz="20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1298405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08753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3"/>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0"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64592879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2" r:id="rId7"/>
  </p:sldLayoutIdLst>
  <p:transition/>
  <p:hf hdr="0" ftr="0" dt="0"/>
  <p:txStyles>
    <p:titleStyle>
      <a:lvl1pPr algn="l" rtl="0" eaLnBrk="1" fontAlgn="base" hangingPunct="1">
        <a:spcBef>
          <a:spcPct val="0"/>
        </a:spcBef>
        <a:spcAft>
          <a:spcPct val="0"/>
        </a:spcAft>
        <a:defRPr lang="en-US" sz="300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3200" b="1">
          <a:solidFill>
            <a:srgbClr val="000AD4"/>
          </a:solidFill>
          <a:latin typeface="Arial Black" pitchFamily="34" charset="0"/>
        </a:defRPr>
      </a:lvl2pPr>
      <a:lvl3pPr algn="ctr" rtl="0" eaLnBrk="1" fontAlgn="base" hangingPunct="1">
        <a:spcBef>
          <a:spcPct val="0"/>
        </a:spcBef>
        <a:spcAft>
          <a:spcPct val="0"/>
        </a:spcAft>
        <a:defRPr sz="3200" b="1">
          <a:solidFill>
            <a:srgbClr val="000AD4"/>
          </a:solidFill>
          <a:latin typeface="Arial Black" pitchFamily="34" charset="0"/>
        </a:defRPr>
      </a:lvl3pPr>
      <a:lvl4pPr algn="ctr" rtl="0" eaLnBrk="1" fontAlgn="base" hangingPunct="1">
        <a:spcBef>
          <a:spcPct val="0"/>
        </a:spcBef>
        <a:spcAft>
          <a:spcPct val="0"/>
        </a:spcAft>
        <a:defRPr sz="3200" b="1">
          <a:solidFill>
            <a:srgbClr val="000AD4"/>
          </a:solidFill>
          <a:latin typeface="Arial Black" pitchFamily="34" charset="0"/>
        </a:defRPr>
      </a:lvl4pPr>
      <a:lvl5pPr algn="ctr" rtl="0" eaLnBrk="1" fontAlgn="base" hangingPunct="1">
        <a:spcBef>
          <a:spcPct val="0"/>
        </a:spcBef>
        <a:spcAft>
          <a:spcPct val="0"/>
        </a:spcAft>
        <a:defRPr sz="3200" b="1">
          <a:solidFill>
            <a:srgbClr val="000AD4"/>
          </a:solidFill>
          <a:latin typeface="Arial Black" pitchFamily="34" charset="0"/>
        </a:defRPr>
      </a:lvl5pPr>
      <a:lvl6pPr marL="457200" algn="ctr" rtl="0" eaLnBrk="1" fontAlgn="base" hangingPunct="1">
        <a:spcBef>
          <a:spcPct val="0"/>
        </a:spcBef>
        <a:spcAft>
          <a:spcPct val="0"/>
        </a:spcAft>
        <a:defRPr sz="3200" b="1">
          <a:solidFill>
            <a:srgbClr val="000AD4"/>
          </a:solidFill>
          <a:latin typeface="Arial Black" pitchFamily="34" charset="0"/>
        </a:defRPr>
      </a:lvl6pPr>
      <a:lvl7pPr marL="914400" algn="ctr" rtl="0" eaLnBrk="1" fontAlgn="base" hangingPunct="1">
        <a:spcBef>
          <a:spcPct val="0"/>
        </a:spcBef>
        <a:spcAft>
          <a:spcPct val="0"/>
        </a:spcAft>
        <a:defRPr sz="3200" b="1">
          <a:solidFill>
            <a:srgbClr val="000AD4"/>
          </a:solidFill>
          <a:latin typeface="Arial Black" pitchFamily="34" charset="0"/>
        </a:defRPr>
      </a:lvl7pPr>
      <a:lvl8pPr marL="1371600" algn="ctr" rtl="0" eaLnBrk="1" fontAlgn="base" hangingPunct="1">
        <a:spcBef>
          <a:spcPct val="0"/>
        </a:spcBef>
        <a:spcAft>
          <a:spcPct val="0"/>
        </a:spcAft>
        <a:defRPr sz="3200" b="1">
          <a:solidFill>
            <a:srgbClr val="000AD4"/>
          </a:solidFill>
          <a:latin typeface="Arial Black" pitchFamily="34" charset="0"/>
        </a:defRPr>
      </a:lvl8pPr>
      <a:lvl9pPr marL="1828800" algn="ctr" rtl="0" eaLnBrk="1" fontAlgn="base" hangingPunct="1">
        <a:spcBef>
          <a:spcPct val="0"/>
        </a:spcBef>
        <a:spcAft>
          <a:spcPct val="0"/>
        </a:spcAft>
        <a:defRPr sz="3200" b="1">
          <a:solidFill>
            <a:srgbClr val="000AD4"/>
          </a:solidFill>
          <a:latin typeface="Arial Black" pitchFamily="34" charset="0"/>
        </a:defRPr>
      </a:lvl9pPr>
    </p:titleStyle>
    <p:bodyStyle>
      <a:lvl1pPr marL="342900" indent="-342900" algn="l" rtl="0" eaLnBrk="1" fontAlgn="base" hangingPunct="1">
        <a:spcBef>
          <a:spcPct val="20000"/>
        </a:spcBef>
        <a:spcAft>
          <a:spcPct val="0"/>
        </a:spcAft>
        <a:buClr>
          <a:srgbClr val="002596"/>
        </a:buClr>
        <a:buFont typeface="Wingdings" pitchFamily="2" charset="2"/>
        <a:buChar char="§"/>
        <a:defRPr sz="2400" kern="12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Clr>
          <a:srgbClr val="002596"/>
        </a:buClr>
        <a:buFont typeface="Arial" charset="0"/>
        <a:buChar char="–"/>
        <a:defRPr sz="2000" kern="1200">
          <a:solidFill>
            <a:schemeClr val="tx1"/>
          </a:solidFill>
          <a:latin typeface="Arial Narrow" pitchFamily="34" charset="0"/>
          <a:ea typeface="+mn-ea"/>
          <a:cs typeface="+mn-cs"/>
        </a:defRPr>
      </a:lvl2pPr>
      <a:lvl3pPr marL="1143000" indent="-228600" algn="l" rtl="0" eaLnBrk="1" fontAlgn="base" hangingPunct="1">
        <a:spcBef>
          <a:spcPct val="20000"/>
        </a:spcBef>
        <a:spcAft>
          <a:spcPct val="0"/>
        </a:spcAft>
        <a:buClr>
          <a:srgbClr val="002596"/>
        </a:buClr>
        <a:buFont typeface="Arial" charset="0"/>
        <a:buChar char="•"/>
        <a:defRPr sz="2000" kern="1200">
          <a:solidFill>
            <a:schemeClr val="tx1"/>
          </a:solidFill>
          <a:latin typeface="Arial Narrow" pitchFamily="34" charset="0"/>
          <a:ea typeface="+mn-ea"/>
          <a:cs typeface="+mn-cs"/>
        </a:defRPr>
      </a:lvl3pPr>
      <a:lvl4pPr marL="1600200" indent="-228600" algn="l" rtl="0" eaLnBrk="1" fontAlgn="base" hangingPunct="1">
        <a:spcBef>
          <a:spcPct val="20000"/>
        </a:spcBef>
        <a:spcAft>
          <a:spcPct val="0"/>
        </a:spcAft>
        <a:buClr>
          <a:srgbClr val="002596"/>
        </a:buClr>
        <a:buFont typeface="Arial" charset="0"/>
        <a:buChar char="–"/>
        <a:defRPr sz="1800" kern="1200">
          <a:solidFill>
            <a:schemeClr val="tx1"/>
          </a:solidFill>
          <a:latin typeface="Arial Narrow" pitchFamily="34" charset="0"/>
          <a:ea typeface="+mn-ea"/>
          <a:cs typeface="+mn-cs"/>
        </a:defRPr>
      </a:lvl4pPr>
      <a:lvl5pPr marL="2057400" indent="-228600" algn="l" rtl="0" eaLnBrk="1" fontAlgn="base" hangingPunct="1">
        <a:spcBef>
          <a:spcPct val="20000"/>
        </a:spcBef>
        <a:spcAft>
          <a:spcPct val="0"/>
        </a:spcAft>
        <a:buClr>
          <a:srgbClr val="002596"/>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3"/>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0"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2667659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Lst>
  <p:transition/>
  <p:hf hdr="0" ftr="0" dt="0"/>
  <p:txStyles>
    <p:titleStyle>
      <a:lvl1pPr algn="l" rtl="0" eaLnBrk="1" fontAlgn="base" hangingPunct="1">
        <a:spcBef>
          <a:spcPct val="0"/>
        </a:spcBef>
        <a:spcAft>
          <a:spcPct val="0"/>
        </a:spcAft>
        <a:defRPr lang="en-US" sz="300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3200" b="1">
          <a:solidFill>
            <a:srgbClr val="000AD4"/>
          </a:solidFill>
          <a:latin typeface="Arial Black" pitchFamily="34" charset="0"/>
        </a:defRPr>
      </a:lvl2pPr>
      <a:lvl3pPr algn="ctr" rtl="0" eaLnBrk="1" fontAlgn="base" hangingPunct="1">
        <a:spcBef>
          <a:spcPct val="0"/>
        </a:spcBef>
        <a:spcAft>
          <a:spcPct val="0"/>
        </a:spcAft>
        <a:defRPr sz="3200" b="1">
          <a:solidFill>
            <a:srgbClr val="000AD4"/>
          </a:solidFill>
          <a:latin typeface="Arial Black" pitchFamily="34" charset="0"/>
        </a:defRPr>
      </a:lvl3pPr>
      <a:lvl4pPr algn="ctr" rtl="0" eaLnBrk="1" fontAlgn="base" hangingPunct="1">
        <a:spcBef>
          <a:spcPct val="0"/>
        </a:spcBef>
        <a:spcAft>
          <a:spcPct val="0"/>
        </a:spcAft>
        <a:defRPr sz="3200" b="1">
          <a:solidFill>
            <a:srgbClr val="000AD4"/>
          </a:solidFill>
          <a:latin typeface="Arial Black" pitchFamily="34" charset="0"/>
        </a:defRPr>
      </a:lvl4pPr>
      <a:lvl5pPr algn="ctr" rtl="0" eaLnBrk="1" fontAlgn="base" hangingPunct="1">
        <a:spcBef>
          <a:spcPct val="0"/>
        </a:spcBef>
        <a:spcAft>
          <a:spcPct val="0"/>
        </a:spcAft>
        <a:defRPr sz="3200" b="1">
          <a:solidFill>
            <a:srgbClr val="000AD4"/>
          </a:solidFill>
          <a:latin typeface="Arial Black" pitchFamily="34" charset="0"/>
        </a:defRPr>
      </a:lvl5pPr>
      <a:lvl6pPr marL="457200" algn="ctr" rtl="0" eaLnBrk="1" fontAlgn="base" hangingPunct="1">
        <a:spcBef>
          <a:spcPct val="0"/>
        </a:spcBef>
        <a:spcAft>
          <a:spcPct val="0"/>
        </a:spcAft>
        <a:defRPr sz="3200" b="1">
          <a:solidFill>
            <a:srgbClr val="000AD4"/>
          </a:solidFill>
          <a:latin typeface="Arial Black" pitchFamily="34" charset="0"/>
        </a:defRPr>
      </a:lvl6pPr>
      <a:lvl7pPr marL="914400" algn="ctr" rtl="0" eaLnBrk="1" fontAlgn="base" hangingPunct="1">
        <a:spcBef>
          <a:spcPct val="0"/>
        </a:spcBef>
        <a:spcAft>
          <a:spcPct val="0"/>
        </a:spcAft>
        <a:defRPr sz="3200" b="1">
          <a:solidFill>
            <a:srgbClr val="000AD4"/>
          </a:solidFill>
          <a:latin typeface="Arial Black" pitchFamily="34" charset="0"/>
        </a:defRPr>
      </a:lvl7pPr>
      <a:lvl8pPr marL="1371600" algn="ctr" rtl="0" eaLnBrk="1" fontAlgn="base" hangingPunct="1">
        <a:spcBef>
          <a:spcPct val="0"/>
        </a:spcBef>
        <a:spcAft>
          <a:spcPct val="0"/>
        </a:spcAft>
        <a:defRPr sz="3200" b="1">
          <a:solidFill>
            <a:srgbClr val="000AD4"/>
          </a:solidFill>
          <a:latin typeface="Arial Black" pitchFamily="34" charset="0"/>
        </a:defRPr>
      </a:lvl8pPr>
      <a:lvl9pPr marL="1828800" algn="ctr" rtl="0" eaLnBrk="1" fontAlgn="base" hangingPunct="1">
        <a:spcBef>
          <a:spcPct val="0"/>
        </a:spcBef>
        <a:spcAft>
          <a:spcPct val="0"/>
        </a:spcAft>
        <a:defRPr sz="3200" b="1">
          <a:solidFill>
            <a:srgbClr val="000AD4"/>
          </a:solidFill>
          <a:latin typeface="Arial Black" pitchFamily="34" charset="0"/>
        </a:defRPr>
      </a:lvl9pPr>
    </p:titleStyle>
    <p:bodyStyle>
      <a:lvl1pPr marL="342900" indent="-342900" algn="l" rtl="0" eaLnBrk="1" fontAlgn="base" hangingPunct="1">
        <a:spcBef>
          <a:spcPct val="20000"/>
        </a:spcBef>
        <a:spcAft>
          <a:spcPct val="0"/>
        </a:spcAft>
        <a:buClr>
          <a:srgbClr val="002596"/>
        </a:buClr>
        <a:buFont typeface="Wingdings" pitchFamily="2" charset="2"/>
        <a:buChar char="§"/>
        <a:defRPr sz="2400" kern="12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Clr>
          <a:srgbClr val="002596"/>
        </a:buClr>
        <a:buFont typeface="Arial" charset="0"/>
        <a:buChar char="–"/>
        <a:defRPr sz="2000" kern="1200">
          <a:solidFill>
            <a:schemeClr val="tx1"/>
          </a:solidFill>
          <a:latin typeface="Arial Narrow" pitchFamily="34" charset="0"/>
          <a:ea typeface="+mn-ea"/>
          <a:cs typeface="+mn-cs"/>
        </a:defRPr>
      </a:lvl2pPr>
      <a:lvl3pPr marL="1143000" indent="-228600" algn="l" rtl="0" eaLnBrk="1" fontAlgn="base" hangingPunct="1">
        <a:spcBef>
          <a:spcPct val="20000"/>
        </a:spcBef>
        <a:spcAft>
          <a:spcPct val="0"/>
        </a:spcAft>
        <a:buClr>
          <a:srgbClr val="002596"/>
        </a:buClr>
        <a:buFont typeface="Arial" charset="0"/>
        <a:buChar char="•"/>
        <a:defRPr sz="2000" kern="1200">
          <a:solidFill>
            <a:schemeClr val="tx1"/>
          </a:solidFill>
          <a:latin typeface="Arial Narrow" pitchFamily="34" charset="0"/>
          <a:ea typeface="+mn-ea"/>
          <a:cs typeface="+mn-cs"/>
        </a:defRPr>
      </a:lvl3pPr>
      <a:lvl4pPr marL="1600200" indent="-228600" algn="l" rtl="0" eaLnBrk="1" fontAlgn="base" hangingPunct="1">
        <a:spcBef>
          <a:spcPct val="20000"/>
        </a:spcBef>
        <a:spcAft>
          <a:spcPct val="0"/>
        </a:spcAft>
        <a:buClr>
          <a:srgbClr val="002596"/>
        </a:buClr>
        <a:buFont typeface="Arial" charset="0"/>
        <a:buChar char="–"/>
        <a:defRPr sz="1800" kern="1200">
          <a:solidFill>
            <a:schemeClr val="tx1"/>
          </a:solidFill>
          <a:latin typeface="Arial Narrow" pitchFamily="34" charset="0"/>
          <a:ea typeface="+mn-ea"/>
          <a:cs typeface="+mn-cs"/>
        </a:defRPr>
      </a:lvl4pPr>
      <a:lvl5pPr marL="2057400" indent="-228600" algn="l" rtl="0" eaLnBrk="1" fontAlgn="base" hangingPunct="1">
        <a:spcBef>
          <a:spcPct val="20000"/>
        </a:spcBef>
        <a:spcAft>
          <a:spcPct val="0"/>
        </a:spcAft>
        <a:buClr>
          <a:srgbClr val="002596"/>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8" Type="http://schemas.openxmlformats.org/officeDocument/2006/relationships/hyperlink" Target="http://ptac.ed.gov/" TargetMode="External"/><Relationship Id="rId3" Type="http://schemas.openxmlformats.org/officeDocument/2006/relationships/hyperlink" Target="http://ptac.ed.gov/sites/default/files/data-sharing-agreement-checklist.pdf" TargetMode="External"/><Relationship Id="rId7" Type="http://schemas.openxmlformats.org/officeDocument/2006/relationships/hyperlink" Target="http://ptac.ed.gov/sites/default/files/case-study2-headstart-program_0.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ptac.ed.gov/FERPA_IDEA_Webinar" TargetMode="External"/><Relationship Id="rId5" Type="http://schemas.openxmlformats.org/officeDocument/2006/relationships/hyperlink" Target="http://ptac.ed.gov/document/protecting-student-privacy-while-using-online-educational-services" TargetMode="External"/><Relationship Id="rId4" Type="http://schemas.openxmlformats.org/officeDocument/2006/relationships/hyperlink" Target="http://www2.ed.gov/policy/gen/guid/fpco/pdf/reasonablemtd_agreement.pdf" TargetMode="External"/><Relationship Id="rId9" Type="http://schemas.openxmlformats.org/officeDocument/2006/relationships/image" Target="../media/image46.jpe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8" Type="http://schemas.openxmlformats.org/officeDocument/2006/relationships/hyperlink" Target="http://www.gpo.gov/fdsys/pkg/FR-2011-12-02/pdf/2011-30683.pdf" TargetMode="External"/><Relationship Id="rId3" Type="http://schemas.openxmlformats.org/officeDocument/2006/relationships/hyperlink" Target="http://www2.ed.gov/policy/gen/guid/fpco/pdf/emergency-guidance.pdf" TargetMode="External"/><Relationship Id="rId7" Type="http://schemas.openxmlformats.org/officeDocument/2006/relationships/hyperlink" Target="http://www2.ed.gov/policy/gen/reg/ferpa/index.html"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hyperlink" Target="http://www2.ed.gov/policy/gen/guid/fpco/brochures/elsec.html" TargetMode="External"/><Relationship Id="rId5" Type="http://schemas.openxmlformats.org/officeDocument/2006/relationships/hyperlink" Target="http://www2.ed.gov/policy/gen/guid/fpco/pdf/ferpa-disaster-guidance.pdf" TargetMode="External"/><Relationship Id="rId4" Type="http://schemas.openxmlformats.org/officeDocument/2006/relationships/hyperlink" Target="http://www2.ed.gov/policy/gen/guid/fpco/doc/ferpa-hipaa-guidance.pdf" TargetMode="External"/><Relationship Id="rId9" Type="http://schemas.openxmlformats.org/officeDocument/2006/relationships/hyperlink" Target="http://www2.ed.gov/policy/gen/guid/fpco/ferpa/lea-officials.html"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FERPA@ed.gov"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www.ed.gov/fpco"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0" y="2057400"/>
            <a:ext cx="9143999" cy="1938241"/>
          </a:xfrm>
        </p:spPr>
        <p:txBody>
          <a:bodyPr>
            <a:normAutofit fontScale="90000"/>
          </a:bodyPr>
          <a:lstStyle/>
          <a:p>
            <a:pPr lvl="0"/>
            <a:r>
              <a:rPr lang="en-US" sz="3800" dirty="0"/>
              <a:t>2014 Early Childhood Privacy and </a:t>
            </a:r>
            <a:br>
              <a:rPr lang="en-US" sz="3800" dirty="0"/>
            </a:br>
            <a:r>
              <a:rPr lang="en-US" sz="3800" dirty="0"/>
              <a:t>Confidentiality Workshop</a:t>
            </a:r>
            <a:br>
              <a:rPr lang="en-US" sz="3800" dirty="0"/>
            </a:br>
            <a:r>
              <a:rPr lang="en-US" sz="1200" dirty="0" smtClean="0"/>
              <a:t/>
            </a:r>
            <a:br>
              <a:rPr lang="en-US" sz="1200" dirty="0" smtClean="0"/>
            </a:br>
            <a:r>
              <a:rPr lang="en-US" sz="2200" dirty="0" smtClean="0">
                <a:effectLst/>
              </a:rPr>
              <a:t>April </a:t>
            </a:r>
            <a:r>
              <a:rPr lang="en-US" sz="2200" dirty="0">
                <a:effectLst/>
              </a:rPr>
              <a:t>16th, 2014</a:t>
            </a:r>
            <a:br>
              <a:rPr lang="en-US" sz="2200" dirty="0">
                <a:effectLst/>
              </a:rPr>
            </a:br>
            <a:endParaRPr lang="ru-RU" sz="2200" dirty="0"/>
          </a:p>
        </p:txBody>
      </p:sp>
      <p:sp>
        <p:nvSpPr>
          <p:cNvPr id="3" name="Slide Number Placeholder 2"/>
          <p:cNvSpPr>
            <a:spLocks noGrp="1"/>
          </p:cNvSpPr>
          <p:nvPr>
            <p:ph type="sldNum" sz="quarter" idx="4294967295"/>
          </p:nvPr>
        </p:nvSpPr>
        <p:spPr>
          <a:xfrm>
            <a:off x="8311896" y="6356350"/>
            <a:ext cx="448056" cy="365125"/>
          </a:xfrm>
        </p:spPr>
        <p:txBody>
          <a:bodyPr/>
          <a:lstStyle/>
          <a:p>
            <a:fld id="{78085499-22F0-4E30-BA6A-ED84175C6FDF}" type="slidenum">
              <a:rPr lang="en-US" smtClean="0"/>
              <a:pPr/>
              <a:t>1</a:t>
            </a:fld>
            <a:endParaRPr lang="en-US" dirty="0"/>
          </a:p>
        </p:txBody>
      </p:sp>
      <p:sp>
        <p:nvSpPr>
          <p:cNvPr id="5" name="Rectangle 3"/>
          <p:cNvSpPr txBox="1">
            <a:spLocks noChangeArrowheads="1"/>
          </p:cNvSpPr>
          <p:nvPr/>
        </p:nvSpPr>
        <p:spPr>
          <a:xfrm>
            <a:off x="1371600" y="3733800"/>
            <a:ext cx="6400800" cy="2819400"/>
          </a:xfrm>
          <a:prstGeom prst="rect">
            <a:avLst/>
          </a:prstGeom>
        </p:spPr>
        <p:txBody>
          <a:bodyPr>
            <a:normAutofit lnSpcReduction="10000"/>
          </a:bodyPr>
          <a:lstStyle/>
          <a:p>
            <a:pPr marL="0" marR="0" lvl="0" indent="0" algn="ctr" defTabSz="914400" rtl="0" eaLnBrk="1" fontAlgn="auto" latinLnBrk="0" hangingPunct="1">
              <a:lnSpc>
                <a:spcPct val="80000"/>
              </a:lnSpc>
              <a:spcBef>
                <a:spcPct val="20000"/>
              </a:spcBef>
              <a:spcAft>
                <a:spcPts val="0"/>
              </a:spcAft>
              <a:buClrTx/>
              <a:buSzTx/>
              <a:buFontTx/>
              <a:buNone/>
              <a:tabLst/>
              <a:defRPr/>
            </a:pPr>
            <a:endParaRPr lang="en-US" sz="2400" dirty="0" smtClean="0">
              <a:solidFill>
                <a:schemeClr val="tx1">
                  <a:lumMod val="85000"/>
                  <a:lumOff val="15000"/>
                </a:schemeClr>
              </a:solidFill>
              <a:latin typeface="+mj-lt"/>
            </a:endParaRPr>
          </a:p>
          <a:p>
            <a:pPr algn="ctr">
              <a:lnSpc>
                <a:spcPct val="80000"/>
              </a:lnSpc>
              <a:spcBef>
                <a:spcPct val="20000"/>
              </a:spcBef>
              <a:spcAft>
                <a:spcPts val="600"/>
              </a:spcAft>
              <a:defRPr/>
            </a:pPr>
            <a:r>
              <a:rPr lang="en-US" sz="2400" dirty="0" smtClean="0">
                <a:latin typeface="+mj-lt"/>
              </a:rPr>
              <a:t>Baron Rodriguez,</a:t>
            </a:r>
            <a:r>
              <a:rPr lang="en-US" sz="2400" i="1" dirty="0" smtClean="0">
                <a:latin typeface="+mj-lt"/>
              </a:rPr>
              <a:t> PTAC Director</a:t>
            </a:r>
          </a:p>
          <a:p>
            <a:pPr algn="ctr">
              <a:lnSpc>
                <a:spcPct val="80000"/>
              </a:lnSpc>
              <a:spcBef>
                <a:spcPct val="20000"/>
              </a:spcBef>
              <a:spcAft>
                <a:spcPts val="600"/>
              </a:spcAft>
              <a:defRPr/>
            </a:pPr>
            <a:r>
              <a:rPr lang="en-US" sz="2400" dirty="0" smtClean="0">
                <a:latin typeface="+mj-lt"/>
              </a:rPr>
              <a:t>Michael Hawes,</a:t>
            </a:r>
            <a:r>
              <a:rPr lang="en-US" sz="2400" i="1" dirty="0" smtClean="0">
                <a:latin typeface="+mj-lt"/>
              </a:rPr>
              <a:t> Statistical Privacy Advisor (DoED)</a:t>
            </a:r>
          </a:p>
          <a:p>
            <a:pPr algn="ctr">
              <a:lnSpc>
                <a:spcPct val="80000"/>
              </a:lnSpc>
              <a:spcBef>
                <a:spcPct val="20000"/>
              </a:spcBef>
              <a:spcAft>
                <a:spcPts val="600"/>
              </a:spcAft>
              <a:defRPr/>
            </a:pPr>
            <a:r>
              <a:rPr lang="en-US" sz="2400" dirty="0" smtClean="0">
                <a:latin typeface="+mj-lt"/>
              </a:rPr>
              <a:t>Frank Miller, </a:t>
            </a:r>
            <a:r>
              <a:rPr lang="en-US" sz="2400" i="1" dirty="0" smtClean="0">
                <a:latin typeface="+mj-lt"/>
              </a:rPr>
              <a:t>FPCO Team Leader (DoED)</a:t>
            </a:r>
          </a:p>
          <a:p>
            <a:pPr algn="ctr">
              <a:lnSpc>
                <a:spcPct val="80000"/>
              </a:lnSpc>
              <a:spcBef>
                <a:spcPct val="20000"/>
              </a:spcBef>
              <a:spcAft>
                <a:spcPts val="600"/>
              </a:spcAft>
              <a:defRPr/>
            </a:pPr>
            <a:r>
              <a:rPr lang="en-US" sz="2400" dirty="0" smtClean="0">
                <a:latin typeface="+mj-lt"/>
              </a:rPr>
              <a:t>Sharon Walsh,</a:t>
            </a:r>
            <a:r>
              <a:rPr lang="en-US" sz="2400" i="1" dirty="0" smtClean="0">
                <a:latin typeface="+mj-lt"/>
              </a:rPr>
              <a:t> DaSy Consultant</a:t>
            </a:r>
          </a:p>
          <a:p>
            <a:pPr algn="ctr">
              <a:lnSpc>
                <a:spcPct val="80000"/>
              </a:lnSpc>
              <a:spcBef>
                <a:spcPct val="20000"/>
              </a:spcBef>
              <a:spcAft>
                <a:spcPts val="600"/>
              </a:spcAft>
              <a:defRPr/>
            </a:pPr>
            <a:r>
              <a:rPr lang="en-US" sz="2400" dirty="0" smtClean="0">
                <a:latin typeface="+mj-lt"/>
              </a:rPr>
              <a:t>Ann Agnew,</a:t>
            </a:r>
            <a:r>
              <a:rPr lang="en-US" sz="2400" i="1" dirty="0" smtClean="0">
                <a:latin typeface="+mj-lt"/>
              </a:rPr>
              <a:t> DaSy</a:t>
            </a:r>
            <a:r>
              <a:rPr lang="en-US" sz="2400" i="1" dirty="0">
                <a:latin typeface="+mj-lt"/>
              </a:rPr>
              <a:t> </a:t>
            </a:r>
            <a:r>
              <a:rPr lang="en-US" sz="2400" i="1" dirty="0" smtClean="0">
                <a:latin typeface="+mj-lt"/>
              </a:rPr>
              <a:t>HIPAA Consultant</a:t>
            </a:r>
          </a:p>
          <a:p>
            <a:pPr marL="0" marR="0" lvl="0" indent="0" algn="ctr" defTabSz="914400" rtl="0" eaLnBrk="1" fontAlgn="auto" latinLnBrk="0" hangingPunct="1">
              <a:lnSpc>
                <a:spcPct val="80000"/>
              </a:lnSpc>
              <a:spcBef>
                <a:spcPct val="20000"/>
              </a:spcBef>
              <a:spcAft>
                <a:spcPts val="600"/>
              </a:spcAft>
              <a:buClrTx/>
              <a:buSzTx/>
              <a:buFontTx/>
              <a:buNone/>
              <a:tabLst/>
              <a:defRPr/>
            </a:pPr>
            <a:r>
              <a:rPr lang="en-US" sz="2400" dirty="0" smtClean="0">
                <a:latin typeface="+mj-lt"/>
              </a:rPr>
              <a:t>Missy Cochenour, </a:t>
            </a:r>
            <a:r>
              <a:rPr lang="en-US" sz="2400" i="1" dirty="0" smtClean="0">
                <a:latin typeface="+mj-lt"/>
              </a:rPr>
              <a:t>State Support Team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264" y="377470"/>
            <a:ext cx="1407336" cy="10034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272127"/>
            <a:ext cx="1295400" cy="1108834"/>
          </a:xfrm>
          <a:prstGeom prst="rect">
            <a:avLst/>
          </a:prstGeom>
        </p:spPr>
      </p:pic>
      <p:pic>
        <p:nvPicPr>
          <p:cNvPr id="10" name="Picture 9" descr="PTAC_Logo_3.jpg"/>
          <p:cNvPicPr/>
          <p:nvPr/>
        </p:nvPicPr>
        <p:blipFill>
          <a:blip r:embed="rId4"/>
          <a:srcRect l="4174" t="8276" r="18783" b="16552"/>
          <a:stretch>
            <a:fillRect/>
          </a:stretch>
        </p:blipFill>
        <p:spPr>
          <a:xfrm>
            <a:off x="2056655" y="152400"/>
            <a:ext cx="2515345" cy="122856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normAutofit/>
          </a:bodyPr>
          <a:lstStyle/>
          <a:p>
            <a:r>
              <a:rPr lang="en-US" dirty="0"/>
              <a:t>Privacy Considerations in Using Early Childhood </a:t>
            </a:r>
            <a:r>
              <a:rPr lang="en-US" dirty="0" smtClean="0"/>
              <a:t>Data</a:t>
            </a:r>
            <a:endParaRPr lang="ru-RU" dirty="0"/>
          </a:p>
        </p:txBody>
      </p:sp>
      <p:sp>
        <p:nvSpPr>
          <p:cNvPr id="4" name="Slide Number Placeholder 3"/>
          <p:cNvSpPr>
            <a:spLocks noGrp="1"/>
          </p:cNvSpPr>
          <p:nvPr>
            <p:ph type="sldNum" sz="quarter" idx="4"/>
          </p:nvPr>
        </p:nvSpPr>
        <p:spPr/>
        <p:txBody>
          <a:bodyPr/>
          <a:lstStyle/>
          <a:p>
            <a:fld id="{78085499-22F0-4E30-BA6A-ED84175C6FDF}" type="slidenum">
              <a:rPr lang="en-US" smtClean="0"/>
              <a:pPr/>
              <a:t>10</a:t>
            </a:fld>
            <a:endParaRPr lang="en-US" dirty="0"/>
          </a:p>
        </p:txBody>
      </p:sp>
      <p:sp>
        <p:nvSpPr>
          <p:cNvPr id="5" name="Content Placeholder 2"/>
          <p:cNvSpPr>
            <a:spLocks noGrp="1"/>
          </p:cNvSpPr>
          <p:nvPr>
            <p:ph idx="1"/>
          </p:nvPr>
        </p:nvSpPr>
        <p:spPr>
          <a:xfrm>
            <a:off x="1266826" y="1588399"/>
            <a:ext cx="6986588" cy="4750766"/>
          </a:xfrm>
        </p:spPr>
        <p:txBody>
          <a:bodyPr/>
          <a:lstStyle/>
          <a:p>
            <a:r>
              <a:rPr lang="en-US" dirty="0"/>
              <a:t>What legal obligation do EC educational agencies and institutions have to protect PII from students records?</a:t>
            </a:r>
            <a:endParaRPr lang="ru-RU" dirty="0"/>
          </a:p>
          <a:p>
            <a:r>
              <a:rPr lang="en-US" dirty="0"/>
              <a:t>Privacy of individual student records </a:t>
            </a:r>
            <a:r>
              <a:rPr lang="en-US" dirty="0" smtClean="0"/>
              <a:t>is </a:t>
            </a:r>
            <a:r>
              <a:rPr lang="en-US" dirty="0"/>
              <a:t>protected under FERPA</a:t>
            </a:r>
            <a:endParaRPr lang="ru-RU" dirty="0"/>
          </a:p>
          <a:p>
            <a:pPr lvl="1"/>
            <a:r>
              <a:rPr lang="en-US" sz="2400" dirty="0"/>
              <a:t>Other Federal, </a:t>
            </a:r>
            <a:r>
              <a:rPr lang="en-US" sz="2400" dirty="0" smtClean="0"/>
              <a:t>State, and </a:t>
            </a:r>
            <a:r>
              <a:rPr lang="en-US" sz="2400" dirty="0"/>
              <a:t>local laws, such as HIPAA and IDEA, may also apply</a:t>
            </a:r>
            <a:endParaRPr lang="ru-RU" sz="2400" dirty="0"/>
          </a:p>
          <a:p>
            <a:r>
              <a:rPr lang="en-US" dirty="0"/>
              <a:t>Determine how/which information is going to flow between agencies to help assess which laws may apply</a:t>
            </a:r>
            <a:endParaRPr lang="ru-RU" dirty="0"/>
          </a:p>
          <a:p>
            <a:r>
              <a:rPr lang="en-US" dirty="0"/>
              <a:t>Develop data sharing agreements which ensure data is only shared for authorized purposes and adequately protected at all times</a:t>
            </a:r>
            <a:endParaRPr lang="en-US" sz="2400" dirty="0"/>
          </a:p>
          <a:p>
            <a:pPr marL="0" indent="0">
              <a:buNone/>
            </a:pPr>
            <a:endParaRPr lang="en-US" sz="1400" dirty="0"/>
          </a:p>
        </p:txBody>
      </p:sp>
    </p:spTree>
    <p:extLst>
      <p:ext uri="{BB962C8B-B14F-4D97-AF65-F5344CB8AC3E}">
        <p14:creationId xmlns:p14="http://schemas.microsoft.com/office/powerpoint/2010/main" val="265849920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872" y="237744"/>
            <a:ext cx="7315200" cy="1143000"/>
          </a:xfrm>
        </p:spPr>
        <p:txBody>
          <a:bodyPr>
            <a:normAutofit/>
          </a:bodyPr>
          <a:lstStyle/>
          <a:p>
            <a:r>
              <a:rPr lang="en-US" dirty="0"/>
              <a:t>Privacy Considerations with Critical </a:t>
            </a:r>
            <a:r>
              <a:rPr lang="en-US" dirty="0" smtClean="0"/>
              <a:t>Questions</a:t>
            </a:r>
            <a:endParaRPr lang="ru-RU"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100</a:t>
            </a:fld>
            <a:endParaRPr lang="en-US" dirty="0"/>
          </a:p>
        </p:txBody>
      </p:sp>
      <p:sp>
        <p:nvSpPr>
          <p:cNvPr id="6" name="Content Placeholder 2"/>
          <p:cNvSpPr>
            <a:spLocks noGrp="1"/>
          </p:cNvSpPr>
          <p:nvPr>
            <p:ph idx="1"/>
          </p:nvPr>
        </p:nvSpPr>
        <p:spPr>
          <a:xfrm>
            <a:off x="1266826" y="1588399"/>
            <a:ext cx="6986588" cy="4750766"/>
          </a:xfrm>
        </p:spPr>
        <p:txBody>
          <a:bodyPr/>
          <a:lstStyle/>
          <a:p>
            <a:pPr>
              <a:spcBef>
                <a:spcPts val="576"/>
              </a:spcBef>
            </a:pPr>
            <a:r>
              <a:rPr lang="en-US" dirty="0"/>
              <a:t>Complying with </a:t>
            </a:r>
            <a:r>
              <a:rPr lang="en-US" dirty="0" smtClean="0"/>
              <a:t>FERPA:</a:t>
            </a:r>
            <a:endParaRPr lang="ru-RU" dirty="0"/>
          </a:p>
          <a:p>
            <a:pPr lvl="1"/>
            <a:r>
              <a:rPr lang="en-US" sz="2400" dirty="0"/>
              <a:t>Under what exception does it apply?</a:t>
            </a:r>
            <a:endParaRPr lang="ru-RU" sz="2400" dirty="0"/>
          </a:p>
          <a:p>
            <a:pPr lvl="2"/>
            <a:r>
              <a:rPr lang="en-US" sz="2400" dirty="0"/>
              <a:t>List the </a:t>
            </a:r>
            <a:r>
              <a:rPr lang="en-US" sz="2400" dirty="0" smtClean="0"/>
              <a:t>exceptions</a:t>
            </a:r>
            <a:endParaRPr lang="ru-RU" sz="2400" dirty="0" smtClean="0"/>
          </a:p>
          <a:p>
            <a:pPr lvl="1"/>
            <a:r>
              <a:rPr lang="en-US" sz="2400" dirty="0" smtClean="0"/>
              <a:t>Is there an MOU in place to share these data?</a:t>
            </a:r>
            <a:endParaRPr lang="ru-RU" sz="2400" dirty="0" smtClean="0"/>
          </a:p>
          <a:p>
            <a:pPr lvl="1"/>
            <a:r>
              <a:rPr lang="en-US" sz="2400" dirty="0" smtClean="0"/>
              <a:t>Does </a:t>
            </a:r>
            <a:r>
              <a:rPr lang="en-US" sz="2400" dirty="0"/>
              <a:t>it include the critical question and the related elements?</a:t>
            </a:r>
            <a:endParaRPr lang="ru-RU" sz="2400" dirty="0"/>
          </a:p>
          <a:p>
            <a:pPr lvl="1"/>
            <a:r>
              <a:rPr lang="en-US" sz="2400" dirty="0"/>
              <a:t>Aggregate and de-identified </a:t>
            </a:r>
            <a:r>
              <a:rPr lang="en-US" sz="2400" dirty="0" smtClean="0"/>
              <a:t>data</a:t>
            </a:r>
            <a:endParaRPr lang="ru-RU" sz="2400" dirty="0"/>
          </a:p>
        </p:txBody>
      </p:sp>
    </p:spTree>
    <p:extLst>
      <p:ext uri="{BB962C8B-B14F-4D97-AF65-F5344CB8AC3E}">
        <p14:creationId xmlns:p14="http://schemas.microsoft.com/office/powerpoint/2010/main" val="167468367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Decide the Approach</a:t>
            </a:r>
            <a:endParaRPr lang="en-US" dirty="0"/>
          </a:p>
        </p:txBody>
      </p:sp>
      <p:sp>
        <p:nvSpPr>
          <p:cNvPr id="3" name="Content Placeholder 2"/>
          <p:cNvSpPr>
            <a:spLocks noGrp="1"/>
          </p:cNvSpPr>
          <p:nvPr>
            <p:ph idx="1"/>
          </p:nvPr>
        </p:nvSpPr>
        <p:spPr>
          <a:xfrm>
            <a:off x="1271016" y="1591056"/>
            <a:ext cx="6986588" cy="4750766"/>
          </a:xfrm>
        </p:spPr>
        <p:txBody>
          <a:bodyPr/>
          <a:lstStyle/>
          <a:p>
            <a:pPr>
              <a:spcAft>
                <a:spcPts val="1000"/>
              </a:spcAft>
            </a:pPr>
            <a:r>
              <a:rPr lang="en-US" dirty="0" smtClean="0"/>
              <a:t>Considering your structure, decide on the approach for sharing data</a:t>
            </a:r>
          </a:p>
          <a:p>
            <a:pPr lvl="1">
              <a:spcAft>
                <a:spcPts val="0"/>
              </a:spcAft>
            </a:pPr>
            <a:r>
              <a:rPr lang="en-US" sz="2400" dirty="0" smtClean="0"/>
              <a:t>Master data sharing agreement with addendum </a:t>
            </a:r>
          </a:p>
          <a:p>
            <a:pPr lvl="1">
              <a:spcAft>
                <a:spcPts val="0"/>
              </a:spcAft>
            </a:pPr>
            <a:r>
              <a:rPr lang="en-US" sz="2400" dirty="0" smtClean="0"/>
              <a:t>No master data sharing agreement, only individual agreement</a:t>
            </a:r>
          </a:p>
          <a:p>
            <a:pPr marL="0" indent="0">
              <a:spcAft>
                <a:spcPts val="1000"/>
              </a:spcAft>
              <a:buNone/>
            </a:pPr>
            <a:endParaRPr lang="en-US" sz="1000" dirty="0" smtClean="0"/>
          </a:p>
          <a:p>
            <a:pPr>
              <a:spcAft>
                <a:spcPts val="1000"/>
              </a:spcAft>
            </a:pPr>
            <a:r>
              <a:rPr lang="en-US" dirty="0" smtClean="0"/>
              <a:t>Decide on which exception is needed based on the agreement type:</a:t>
            </a:r>
          </a:p>
          <a:p>
            <a:pPr lvl="1">
              <a:spcAft>
                <a:spcPts val="0"/>
              </a:spcAft>
            </a:pPr>
            <a:r>
              <a:rPr lang="en-US" sz="2400" dirty="0" smtClean="0"/>
              <a:t>Studies exception</a:t>
            </a:r>
          </a:p>
          <a:p>
            <a:pPr lvl="1">
              <a:spcAft>
                <a:spcPts val="0"/>
              </a:spcAft>
            </a:pPr>
            <a:r>
              <a:rPr lang="en-US" sz="2400" dirty="0" smtClean="0"/>
              <a:t>Audit or Evaluation exception</a:t>
            </a:r>
          </a:p>
          <a:p>
            <a:pPr lvl="1"/>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1239652612"/>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6986588" cy="1146174"/>
          </a:xfrm>
        </p:spPr>
        <p:txBody>
          <a:bodyPr/>
          <a:lstStyle/>
          <a:p>
            <a:r>
              <a:rPr lang="en-US" dirty="0" smtClean="0"/>
              <a:t>How to Make the Decision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Let’s </a:t>
            </a:r>
            <a:r>
              <a:rPr lang="en-US" dirty="0"/>
              <a:t>look at the </a:t>
            </a:r>
            <a:r>
              <a:rPr lang="en-US" dirty="0" smtClean="0"/>
              <a:t>checklist</a:t>
            </a:r>
            <a:endParaRPr lang="en-US" dirty="0"/>
          </a:p>
          <a:p>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102</a:t>
            </a:fld>
            <a:endParaRPr lang="en-US" dirty="0">
              <a:solidFill>
                <a:prstClr val="black"/>
              </a:solidFill>
            </a:endParaRPr>
          </a:p>
        </p:txBody>
      </p:sp>
      <p:graphicFrame>
        <p:nvGraphicFramePr>
          <p:cNvPr id="5" name="Diagram 4"/>
          <p:cNvGraphicFramePr/>
          <p:nvPr>
            <p:extLst>
              <p:ext uri="{D42A27DB-BD31-4B8C-83A1-F6EECF244321}">
                <p14:modId xmlns:p14="http://schemas.microsoft.com/office/powerpoint/2010/main" val="2394703586"/>
              </p:ext>
            </p:extLst>
          </p:nvPr>
        </p:nvGraphicFramePr>
        <p:xfrm>
          <a:off x="1524000" y="12985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29432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a:t>
            </a:r>
            <a:endParaRPr lang="en-US" dirty="0"/>
          </a:p>
        </p:txBody>
      </p:sp>
      <p:sp>
        <p:nvSpPr>
          <p:cNvPr id="3" name="Content Placeholder 2"/>
          <p:cNvSpPr>
            <a:spLocks noGrp="1"/>
          </p:cNvSpPr>
          <p:nvPr>
            <p:ph idx="1"/>
          </p:nvPr>
        </p:nvSpPr>
        <p:spPr/>
        <p:txBody>
          <a:bodyPr/>
          <a:lstStyle/>
          <a:p>
            <a:pPr>
              <a:spcAft>
                <a:spcPts val="600"/>
              </a:spcAft>
            </a:pPr>
            <a:r>
              <a:rPr lang="en-US" dirty="0" smtClean="0"/>
              <a:t>All agreements should have a specified purpose for the agreement</a:t>
            </a:r>
          </a:p>
          <a:p>
            <a:pPr>
              <a:spcAft>
                <a:spcPts val="600"/>
              </a:spcAft>
            </a:pPr>
            <a:r>
              <a:rPr lang="en-US" dirty="0" smtClean="0"/>
              <a:t>All agreements should have the identified data that will be shared</a:t>
            </a:r>
          </a:p>
          <a:p>
            <a:pPr>
              <a:spcAft>
                <a:spcPts val="600"/>
              </a:spcAft>
            </a:pPr>
            <a:r>
              <a:rPr lang="en-US" dirty="0" smtClean="0"/>
              <a:t>All agreements should discuss destruction of data</a:t>
            </a:r>
          </a:p>
          <a:p>
            <a:pPr>
              <a:spcAft>
                <a:spcPts val="600"/>
              </a:spcAft>
            </a:pPr>
            <a:r>
              <a:rPr lang="en-US" dirty="0" smtClean="0"/>
              <a:t>All agreements should discus the consequences of not following the agreement</a:t>
            </a:r>
          </a:p>
          <a:p>
            <a:pPr>
              <a:spcAft>
                <a:spcPts val="600"/>
              </a:spcAft>
            </a:pPr>
            <a:r>
              <a:rPr lang="en-US" dirty="0" smtClean="0"/>
              <a:t>When using exceptions the agreement should always have information about how the data will be used (not applicable for a master data sharing agreement as this will be captured in the addendum)</a:t>
            </a:r>
          </a:p>
          <a:p>
            <a:pPr mar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502218663"/>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Content Placeholder 2"/>
          <p:cNvSpPr>
            <a:spLocks noGrp="1"/>
          </p:cNvSpPr>
          <p:nvPr>
            <p:ph idx="1"/>
          </p:nvPr>
        </p:nvSpPr>
        <p:spPr/>
        <p:txBody>
          <a:bodyPr/>
          <a:lstStyle/>
          <a:p>
            <a:r>
              <a:rPr lang="en-US" dirty="0" smtClean="0"/>
              <a:t>There are more differences than commonalities as is the nature of these agreements:</a:t>
            </a:r>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104</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68408166"/>
              </p:ext>
            </p:extLst>
          </p:nvPr>
        </p:nvGraphicFramePr>
        <p:xfrm>
          <a:off x="1676400" y="2514600"/>
          <a:ext cx="6096000" cy="32004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Master Agreements</a:t>
                      </a:r>
                      <a:endParaRPr lang="en-US" dirty="0"/>
                    </a:p>
                  </a:txBody>
                  <a:tcPr/>
                </a:tc>
                <a:tc>
                  <a:txBody>
                    <a:bodyPr/>
                    <a:lstStyle/>
                    <a:p>
                      <a:r>
                        <a:rPr lang="en-US" dirty="0" smtClean="0"/>
                        <a:t>Studies Exception</a:t>
                      </a:r>
                      <a:endParaRPr lang="en-US" dirty="0"/>
                    </a:p>
                  </a:txBody>
                  <a:tcPr/>
                </a:tc>
                <a:tc>
                  <a:txBody>
                    <a:bodyPr/>
                    <a:lstStyle/>
                    <a:p>
                      <a:r>
                        <a:rPr lang="en-US" dirty="0" smtClean="0"/>
                        <a:t>Audit or Evaluation</a:t>
                      </a:r>
                      <a:r>
                        <a:rPr lang="en-US" baseline="0" dirty="0" smtClean="0"/>
                        <a:t> Exception</a:t>
                      </a:r>
                      <a:endParaRPr lang="en-US" dirty="0"/>
                    </a:p>
                  </a:txBody>
                  <a:tcPr/>
                </a:tc>
              </a:tr>
              <a:tr h="370840">
                <a:tc>
                  <a:txBody>
                    <a:bodyPr/>
                    <a:lstStyle/>
                    <a:p>
                      <a:pPr marL="285750" indent="-285750">
                        <a:buFont typeface="Arial" panose="020B0604020202020204" pitchFamily="34" charset="0"/>
                        <a:buChar char="•"/>
                      </a:pPr>
                      <a:r>
                        <a:rPr lang="en-US" dirty="0" smtClean="0"/>
                        <a:t>Focuses</a:t>
                      </a:r>
                      <a:r>
                        <a:rPr lang="en-US" baseline="0" dirty="0" smtClean="0"/>
                        <a:t> on the linkage and storage of data across entities</a:t>
                      </a:r>
                    </a:p>
                    <a:p>
                      <a:pPr marL="285750" indent="-285750">
                        <a:buFont typeface="Arial" panose="020B0604020202020204" pitchFamily="34" charset="0"/>
                        <a:buChar char="•"/>
                      </a:pPr>
                      <a:r>
                        <a:rPr lang="en-US" baseline="0" dirty="0" smtClean="0"/>
                        <a:t>Discusses where the data will reside and who owns it</a:t>
                      </a:r>
                    </a:p>
                    <a:p>
                      <a:endParaRPr lang="en-US" dirty="0"/>
                    </a:p>
                  </a:txBody>
                  <a:tcPr/>
                </a:tc>
                <a:tc>
                  <a:txBody>
                    <a:bodyPr/>
                    <a:lstStyle/>
                    <a:p>
                      <a:pPr marL="285750" indent="-285750">
                        <a:buFont typeface="Arial" panose="020B0604020202020204" pitchFamily="34" charset="0"/>
                        <a:buChar char="•"/>
                      </a:pPr>
                      <a:r>
                        <a:rPr lang="en-US" dirty="0" smtClean="0"/>
                        <a:t>Very specific</a:t>
                      </a:r>
                      <a:r>
                        <a:rPr lang="en-US" baseline="0" dirty="0" smtClean="0"/>
                        <a:t> purpose</a:t>
                      </a:r>
                      <a:endParaRPr lang="en-US" dirty="0"/>
                    </a:p>
                  </a:txBody>
                  <a:tcPr/>
                </a:tc>
                <a:tc>
                  <a:txBody>
                    <a:bodyPr/>
                    <a:lstStyle/>
                    <a:p>
                      <a:pPr marL="285750" indent="-285750">
                        <a:buFont typeface="Arial" panose="020B0604020202020204" pitchFamily="34" charset="0"/>
                        <a:buChar char="•"/>
                      </a:pPr>
                      <a:r>
                        <a:rPr lang="en-US" dirty="0" smtClean="0"/>
                        <a:t>Specific purpose</a:t>
                      </a:r>
                    </a:p>
                    <a:p>
                      <a:pPr marL="285750" indent="-285750">
                        <a:buFont typeface="Arial" panose="020B0604020202020204" pitchFamily="34" charset="0"/>
                        <a:buChar char="•"/>
                      </a:pPr>
                      <a:r>
                        <a:rPr lang="en-US" dirty="0" smtClean="0"/>
                        <a:t>Much</a:t>
                      </a:r>
                      <a:r>
                        <a:rPr lang="en-US" baseline="0" dirty="0" smtClean="0"/>
                        <a:t> more detail about the identification, use and destruction of PII</a:t>
                      </a:r>
                      <a:endParaRPr lang="en-US" dirty="0"/>
                    </a:p>
                  </a:txBody>
                  <a:tcPr/>
                </a:tc>
              </a:tr>
            </a:tbl>
          </a:graphicData>
        </a:graphic>
      </p:graphicFrame>
    </p:spTree>
    <p:extLst>
      <p:ext uri="{BB962C8B-B14F-4D97-AF65-F5344CB8AC3E}">
        <p14:creationId xmlns:p14="http://schemas.microsoft.com/office/powerpoint/2010/main" val="1459096057"/>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pPr>
              <a:spcAft>
                <a:spcPts val="1000"/>
              </a:spcAft>
            </a:pPr>
            <a:r>
              <a:rPr lang="en-US" dirty="0" smtClean="0"/>
              <a:t>Please work in your state team and your TA support to:</a:t>
            </a:r>
          </a:p>
          <a:p>
            <a:pPr lvl="1"/>
            <a:r>
              <a:rPr lang="en-US" sz="2400" b="1" dirty="0" smtClean="0"/>
              <a:t>For states with a draft MOU: </a:t>
            </a:r>
            <a:r>
              <a:rPr lang="en-US" sz="2400" dirty="0" smtClean="0"/>
              <a:t>Review your current sections and modify as needed</a:t>
            </a:r>
          </a:p>
          <a:p>
            <a:pPr lvl="1"/>
            <a:r>
              <a:rPr lang="en-US" sz="2400" b="1" dirty="0" smtClean="0"/>
              <a:t>For states drafting an MOU today: </a:t>
            </a:r>
            <a:r>
              <a:rPr lang="en-US" sz="2400" dirty="0" smtClean="0"/>
              <a:t>Create a draft that is appropriate for your state</a:t>
            </a:r>
            <a:endParaRPr lang="en-US" sz="24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183380224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Activity Discussion</a:t>
            </a:r>
            <a:endParaRPr lang="en-US" dirty="0"/>
          </a:p>
        </p:txBody>
      </p:sp>
      <p:sp>
        <p:nvSpPr>
          <p:cNvPr id="3" name="Content Placeholder 2"/>
          <p:cNvSpPr>
            <a:spLocks noGrp="1"/>
          </p:cNvSpPr>
          <p:nvPr>
            <p:ph idx="1"/>
          </p:nvPr>
        </p:nvSpPr>
        <p:spPr/>
        <p:txBody>
          <a:bodyPr/>
          <a:lstStyle/>
          <a:p>
            <a:r>
              <a:rPr lang="en-US" dirty="0" smtClean="0"/>
              <a:t>What needs to be done with your draft when you return home?</a:t>
            </a: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33655277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a:t>
            </a:r>
            <a:endParaRPr lang="en-US" dirty="0"/>
          </a:p>
        </p:txBody>
      </p:sp>
      <p:sp>
        <p:nvSpPr>
          <p:cNvPr id="3" name="Content Placeholder 2"/>
          <p:cNvSpPr>
            <a:spLocks noGrp="1"/>
          </p:cNvSpPr>
          <p:nvPr>
            <p:ph idx="1"/>
          </p:nvPr>
        </p:nvSpPr>
        <p:spPr/>
        <p:txBody>
          <a:bodyPr/>
          <a:lstStyle/>
          <a:p>
            <a:pPr>
              <a:spcAft>
                <a:spcPts val="1000"/>
              </a:spcAft>
            </a:pPr>
            <a:r>
              <a:rPr lang="en-US" dirty="0" smtClean="0"/>
              <a:t>Lessons learned</a:t>
            </a:r>
          </a:p>
          <a:p>
            <a:pPr>
              <a:spcAft>
                <a:spcPts val="1000"/>
              </a:spcAft>
            </a:pPr>
            <a:r>
              <a:rPr lang="en-US" dirty="0" smtClean="0"/>
              <a:t>Next steps for the state</a:t>
            </a:r>
          </a:p>
          <a:p>
            <a:pPr>
              <a:spcAft>
                <a:spcPts val="1000"/>
              </a:spcAft>
            </a:pPr>
            <a:r>
              <a:rPr lang="en-US" dirty="0" smtClean="0"/>
              <a:t>Resources requested that might be helpful as you continue this conversation in your state</a:t>
            </a:r>
          </a:p>
          <a:p>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107472797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00100" y="1806575"/>
            <a:ext cx="7543800" cy="1927225"/>
          </a:xfrm>
        </p:spPr>
        <p:txBody>
          <a:bodyPr>
            <a:normAutofit fontScale="90000"/>
          </a:bodyPr>
          <a:lstStyle/>
          <a:p>
            <a:pPr algn="ctr">
              <a:spcBef>
                <a:spcPts val="0"/>
              </a:spcBef>
            </a:pPr>
            <a:r>
              <a:rPr lang="en-US" sz="4400" dirty="0"/>
              <a:t>Engaging and Informing </a:t>
            </a:r>
            <a:br>
              <a:rPr lang="en-US" sz="4400" dirty="0"/>
            </a:br>
            <a:r>
              <a:rPr lang="en-US" sz="4400" dirty="0"/>
              <a:t>Parents and the Public</a:t>
            </a:r>
            <a:r>
              <a:rPr lang="en-US" sz="4400" dirty="0" smtClean="0"/>
              <a:t>:</a:t>
            </a:r>
            <a:br>
              <a:rPr lang="en-US" sz="4400" dirty="0" smtClean="0"/>
            </a:br>
            <a:r>
              <a:rPr lang="en-US" sz="1100" dirty="0" smtClean="0"/>
              <a:t/>
            </a:r>
            <a:br>
              <a:rPr lang="en-US" sz="1100" dirty="0" smtClean="0"/>
            </a:br>
            <a:r>
              <a:rPr lang="en-US" sz="3100" i="1" dirty="0" smtClean="0"/>
              <a:t>Privacy </a:t>
            </a:r>
            <a:r>
              <a:rPr lang="en-US" sz="3100" i="1" dirty="0"/>
              <a:t>and Transparency Best Practices</a:t>
            </a:r>
            <a:r>
              <a:rPr lang="en-US" sz="4800" i="1" dirty="0"/>
              <a:t/>
            </a:r>
            <a:br>
              <a:rPr lang="en-US" sz="4800" i="1" dirty="0"/>
            </a:br>
            <a:r>
              <a:rPr lang="en-US" sz="5400" dirty="0" smtClean="0"/>
              <a:t> </a:t>
            </a:r>
            <a:endParaRPr lang="en-US" sz="5400" dirty="0"/>
          </a:p>
        </p:txBody>
      </p:sp>
      <p:sp>
        <p:nvSpPr>
          <p:cNvPr id="6" name="Subtitle 5"/>
          <p:cNvSpPr>
            <a:spLocks noGrp="1"/>
          </p:cNvSpPr>
          <p:nvPr>
            <p:ph type="subTitle" idx="1"/>
          </p:nvPr>
        </p:nvSpPr>
        <p:spPr>
          <a:xfrm>
            <a:off x="38100" y="3733800"/>
            <a:ext cx="9067800" cy="914400"/>
          </a:xfrm>
        </p:spPr>
        <p:txBody>
          <a:bodyPr/>
          <a:lstStyle/>
          <a:p>
            <a:r>
              <a:rPr lang="en-US" sz="4400" i="1" dirty="0"/>
              <a:t>- Michael </a:t>
            </a:r>
            <a:r>
              <a:rPr lang="en-US" sz="4400" i="1" dirty="0" smtClean="0"/>
              <a:t>Hawes,</a:t>
            </a:r>
            <a:endParaRPr lang="en-US" sz="4400" i="1" dirty="0"/>
          </a:p>
          <a:p>
            <a:r>
              <a:rPr lang="en-US" sz="4400" i="1" dirty="0"/>
              <a:t>Statistical Privacy Advisor </a:t>
            </a:r>
            <a:r>
              <a:rPr lang="en-US" sz="4400" i="1" dirty="0" smtClean="0"/>
              <a:t>-</a:t>
            </a:r>
            <a:endParaRPr lang="en-US" sz="4400" i="1" dirty="0"/>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108</a:t>
            </a:fld>
            <a:endParaRPr lang="en-US" dirty="0"/>
          </a:p>
        </p:txBody>
      </p:sp>
    </p:spTree>
    <p:extLst>
      <p:ext uri="{BB962C8B-B14F-4D97-AF65-F5344CB8AC3E}">
        <p14:creationId xmlns:p14="http://schemas.microsoft.com/office/powerpoint/2010/main" val="935320602"/>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Transparency?</a:t>
            </a:r>
            <a:endParaRPr lang="en-US" dirty="0"/>
          </a:p>
        </p:txBody>
      </p:sp>
      <p:sp>
        <p:nvSpPr>
          <p:cNvPr id="3" name="Content Placeholder 2"/>
          <p:cNvSpPr>
            <a:spLocks noGrp="1"/>
          </p:cNvSpPr>
          <p:nvPr>
            <p:ph idx="1"/>
          </p:nvPr>
        </p:nvSpPr>
        <p:spPr/>
        <p:txBody>
          <a:bodyPr/>
          <a:lstStyle/>
          <a:p>
            <a:pPr>
              <a:spcAft>
                <a:spcPts val="0"/>
              </a:spcAft>
            </a:pPr>
            <a:r>
              <a:rPr lang="en-US" dirty="0" smtClean="0"/>
              <a:t>Rise in public discourse on data and student privacy</a:t>
            </a:r>
          </a:p>
          <a:p>
            <a:pPr>
              <a:spcAft>
                <a:spcPts val="0"/>
              </a:spcAft>
            </a:pPr>
            <a:r>
              <a:rPr lang="en-US" dirty="0" smtClean="0"/>
              <a:t>Rise in misinformation and confusion about the issues</a:t>
            </a:r>
          </a:p>
          <a:p>
            <a:pPr>
              <a:spcAft>
                <a:spcPts val="0"/>
              </a:spcAft>
            </a:pPr>
            <a:r>
              <a:rPr lang="en-US" dirty="0" smtClean="0"/>
              <a:t>State-level legislative action to restrict data collection, use, and sharing</a:t>
            </a:r>
          </a:p>
          <a:p>
            <a:endParaRPr lang="en-US" dirty="0" smtClean="0"/>
          </a:p>
          <a:p>
            <a:endParaRPr lang="en-US" dirty="0" smtClean="0"/>
          </a:p>
          <a:p>
            <a:pPr marL="0" indent="0" algn="ctr">
              <a:buNone/>
            </a:pPr>
            <a:r>
              <a:rPr lang="en-US" dirty="0" smtClean="0"/>
              <a:t>Privacy vs. Utility Tradeoff</a:t>
            </a:r>
          </a:p>
          <a:p>
            <a:pPr marL="0" indent="0" algn="ctr">
              <a:buNone/>
            </a:pPr>
            <a:r>
              <a:rPr lang="en-US" i="1" dirty="0" smtClean="0"/>
              <a:t>What’s in it for the parent’s and students?</a:t>
            </a:r>
            <a:endParaRPr lang="en-US" i="1" dirty="0"/>
          </a:p>
          <a:p>
            <a:pPr mar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5278871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fontScale="90000"/>
          </a:bodyPr>
          <a:lstStyle/>
          <a:p>
            <a:pPr algn="ctr"/>
            <a:r>
              <a:rPr lang="en-US" sz="5400" dirty="0" smtClean="0"/>
              <a:t>FERPA / IDEA </a:t>
            </a:r>
            <a:r>
              <a:rPr lang="en-US" sz="5400" dirty="0"/>
              <a:t>Overview</a:t>
            </a:r>
          </a:p>
        </p:txBody>
      </p:sp>
      <p:sp>
        <p:nvSpPr>
          <p:cNvPr id="6" name="Subtitle 5"/>
          <p:cNvSpPr>
            <a:spLocks noGrp="1"/>
          </p:cNvSpPr>
          <p:nvPr>
            <p:ph type="subTitle" idx="1"/>
          </p:nvPr>
        </p:nvSpPr>
        <p:spPr>
          <a:xfrm>
            <a:off x="762000" y="3584575"/>
            <a:ext cx="7620000" cy="914400"/>
          </a:xfrm>
        </p:spPr>
        <p:txBody>
          <a:bodyPr/>
          <a:lstStyle/>
          <a:p>
            <a:pPr lvl="0"/>
            <a:r>
              <a:rPr lang="en-US" sz="4400" i="1" dirty="0" smtClean="0"/>
              <a:t>- Baron </a:t>
            </a:r>
            <a:r>
              <a:rPr lang="en-US" sz="4400" i="1" dirty="0"/>
              <a:t>Rodriguez, PTAC Director </a:t>
            </a:r>
            <a:r>
              <a:rPr lang="en-US" sz="4400" i="1" dirty="0" smtClean="0"/>
              <a:t>&amp;</a:t>
            </a:r>
            <a:endParaRPr lang="en-US" sz="4400" i="1" dirty="0"/>
          </a:p>
          <a:p>
            <a:pPr lvl="0"/>
            <a:r>
              <a:rPr lang="en-US" sz="4400" i="1" dirty="0"/>
              <a:t>Frank Miller, FPCO Team </a:t>
            </a:r>
            <a:r>
              <a:rPr lang="en-US" sz="4400" i="1" dirty="0" smtClean="0"/>
              <a:t>Leader </a:t>
            </a:r>
            <a:r>
              <a:rPr lang="en-US" sz="4400" i="1" dirty="0"/>
              <a:t>-</a:t>
            </a:r>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11</a:t>
            </a:fld>
            <a:endParaRPr lang="en-US" dirty="0"/>
          </a:p>
        </p:txBody>
      </p:sp>
    </p:spTree>
    <p:extLst>
      <p:ext uri="{BB962C8B-B14F-4D97-AF65-F5344CB8AC3E}">
        <p14:creationId xmlns:p14="http://schemas.microsoft.com/office/powerpoint/2010/main" val="109336816"/>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199" y="239713"/>
            <a:ext cx="7315200" cy="1146174"/>
          </a:xfrm>
        </p:spPr>
        <p:txBody>
          <a:bodyPr>
            <a:normAutofit/>
          </a:bodyPr>
          <a:lstStyle/>
          <a:p>
            <a:pPr lvl="0"/>
            <a:r>
              <a:rPr lang="en-US" dirty="0"/>
              <a:t>Fair Information Practice Principles (FIPPs</a:t>
            </a:r>
            <a:r>
              <a:rPr lang="en-US" dirty="0" smtClean="0"/>
              <a:t>)</a:t>
            </a:r>
            <a:endParaRPr lang="ru-RU" dirty="0"/>
          </a:p>
        </p:txBody>
      </p:sp>
      <p:sp>
        <p:nvSpPr>
          <p:cNvPr id="2" name="Content Placeholder 1"/>
          <p:cNvSpPr>
            <a:spLocks noGrp="1"/>
          </p:cNvSpPr>
          <p:nvPr>
            <p:ph idx="1"/>
          </p:nvPr>
        </p:nvSpPr>
        <p:spPr/>
        <p:txBody>
          <a:bodyPr/>
          <a:lstStyle/>
          <a:p>
            <a:pPr lvl="1">
              <a:spcAft>
                <a:spcPts val="600"/>
              </a:spcAft>
            </a:pPr>
            <a:r>
              <a:rPr lang="en-US" sz="2400" dirty="0"/>
              <a:t>Collection Limitation</a:t>
            </a:r>
          </a:p>
          <a:p>
            <a:pPr lvl="1">
              <a:spcAft>
                <a:spcPts val="600"/>
              </a:spcAft>
            </a:pPr>
            <a:r>
              <a:rPr lang="en-US" sz="2400" dirty="0"/>
              <a:t>Data Quality</a:t>
            </a:r>
          </a:p>
          <a:p>
            <a:pPr lvl="1">
              <a:spcAft>
                <a:spcPts val="600"/>
              </a:spcAft>
            </a:pPr>
            <a:r>
              <a:rPr lang="en-US" sz="2400" dirty="0"/>
              <a:t>Purpose Specification</a:t>
            </a:r>
          </a:p>
          <a:p>
            <a:pPr lvl="1">
              <a:spcAft>
                <a:spcPts val="600"/>
              </a:spcAft>
            </a:pPr>
            <a:r>
              <a:rPr lang="en-US" sz="2400" dirty="0"/>
              <a:t>Use Limitation</a:t>
            </a:r>
          </a:p>
          <a:p>
            <a:pPr lvl="1">
              <a:spcAft>
                <a:spcPts val="600"/>
              </a:spcAft>
            </a:pPr>
            <a:r>
              <a:rPr lang="en-US" sz="2400" dirty="0"/>
              <a:t>Security Safeguards</a:t>
            </a:r>
          </a:p>
          <a:p>
            <a:pPr lvl="1">
              <a:spcAft>
                <a:spcPts val="600"/>
              </a:spcAft>
            </a:pPr>
            <a:r>
              <a:rPr lang="en-US" sz="2400" dirty="0"/>
              <a:t>Openness</a:t>
            </a:r>
          </a:p>
          <a:p>
            <a:pPr lvl="1">
              <a:spcAft>
                <a:spcPts val="600"/>
              </a:spcAft>
            </a:pPr>
            <a:r>
              <a:rPr lang="en-US" sz="2400" dirty="0"/>
              <a:t>Individual Participation</a:t>
            </a:r>
          </a:p>
          <a:p>
            <a:pPr lvl="1">
              <a:spcAft>
                <a:spcPts val="600"/>
              </a:spcAft>
            </a:pPr>
            <a:r>
              <a:rPr lang="en-US" sz="2400" dirty="0"/>
              <a:t>Accountability</a:t>
            </a:r>
          </a:p>
        </p:txBody>
      </p:sp>
      <p:sp>
        <p:nvSpPr>
          <p:cNvPr id="3" name="Slide Number Placeholder 2"/>
          <p:cNvSpPr>
            <a:spLocks noGrp="1"/>
          </p:cNvSpPr>
          <p:nvPr>
            <p:ph type="sldNum" sz="quarter" idx="4"/>
          </p:nvPr>
        </p:nvSpPr>
        <p:spPr/>
        <p:txBody>
          <a:bodyPr/>
          <a:lstStyle/>
          <a:p>
            <a:fld id="{78085499-22F0-4E30-BA6A-ED84175C6FDF}" type="slidenum">
              <a:rPr lang="en-US" smtClean="0"/>
              <a:pPr/>
              <a:t>110</a:t>
            </a:fld>
            <a:endParaRPr lang="en-US" dirty="0"/>
          </a:p>
        </p:txBody>
      </p:sp>
    </p:spTree>
    <p:extLst>
      <p:ext uri="{BB962C8B-B14F-4D97-AF65-F5344CB8AC3E}">
        <p14:creationId xmlns:p14="http://schemas.microsoft.com/office/powerpoint/2010/main" val="2841894941"/>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a:t>Transparency Best </a:t>
            </a:r>
            <a:r>
              <a:rPr lang="en-US" dirty="0" smtClean="0"/>
              <a:t>Practices</a:t>
            </a:r>
            <a:endParaRPr lang="ru-RU" dirty="0"/>
          </a:p>
        </p:txBody>
      </p:sp>
      <p:sp>
        <p:nvSpPr>
          <p:cNvPr id="2" name="Content Placeholder 1"/>
          <p:cNvSpPr>
            <a:spLocks noGrp="1"/>
          </p:cNvSpPr>
          <p:nvPr>
            <p:ph idx="1"/>
          </p:nvPr>
        </p:nvSpPr>
        <p:spPr/>
        <p:txBody>
          <a:bodyPr/>
          <a:lstStyle/>
          <a:p>
            <a:pPr>
              <a:spcAft>
                <a:spcPts val="1000"/>
              </a:spcAft>
            </a:pPr>
            <a:r>
              <a:rPr lang="en-US" dirty="0" smtClean="0"/>
              <a:t>Let parents know what information you’re collecting, and why you’re collecting it</a:t>
            </a:r>
          </a:p>
          <a:p>
            <a:pPr>
              <a:spcAft>
                <a:spcPts val="1000"/>
              </a:spcAft>
            </a:pPr>
            <a:r>
              <a:rPr lang="en-US" dirty="0" smtClean="0"/>
              <a:t>Keep (and publish) a data inventory</a:t>
            </a:r>
          </a:p>
          <a:p>
            <a:pPr>
              <a:spcAft>
                <a:spcPts val="1000"/>
              </a:spcAft>
            </a:pPr>
            <a:r>
              <a:rPr lang="en-US" dirty="0" smtClean="0"/>
              <a:t>Inform parents about your data governance and information security practices</a:t>
            </a:r>
          </a:p>
          <a:p>
            <a:pPr>
              <a:spcAft>
                <a:spcPts val="1000"/>
              </a:spcAft>
            </a:pPr>
            <a:r>
              <a:rPr lang="en-US" dirty="0" smtClean="0"/>
              <a:t>Be open about who you share data with, and why. (Post your data sharing contracts and MOUs)</a:t>
            </a:r>
          </a:p>
          <a:p>
            <a:pPr>
              <a:spcAft>
                <a:spcPts val="1000"/>
              </a:spcAft>
            </a:pPr>
            <a:r>
              <a:rPr lang="en-US" dirty="0" smtClean="0"/>
              <a:t>Value! Value! Value! (Explain what’s in it for the parents/children)</a:t>
            </a:r>
          </a:p>
          <a:p>
            <a:pPr lvl="2"/>
            <a:endParaRPr lang="en-US" sz="2800" dirty="0" smtClean="0"/>
          </a:p>
          <a:p>
            <a:pPr lvl="2"/>
            <a:endParaRPr lang="en-US" sz="2800" dirty="0" smtClean="0"/>
          </a:p>
          <a:p>
            <a:pPr lvl="2"/>
            <a:endParaRPr lang="en-US" sz="2800"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111</a:t>
            </a:fld>
            <a:endParaRPr lang="en-US" dirty="0"/>
          </a:p>
        </p:txBody>
      </p:sp>
    </p:spTree>
    <p:extLst>
      <p:ext uri="{BB962C8B-B14F-4D97-AF65-F5344CB8AC3E}">
        <p14:creationId xmlns:p14="http://schemas.microsoft.com/office/powerpoint/2010/main" val="75324754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Remember:</a:t>
            </a:r>
            <a:endParaRPr lang="ru-RU" dirty="0"/>
          </a:p>
        </p:txBody>
      </p:sp>
      <p:sp>
        <p:nvSpPr>
          <p:cNvPr id="2" name="Content Placeholder 1"/>
          <p:cNvSpPr>
            <a:spLocks noGrp="1"/>
          </p:cNvSpPr>
          <p:nvPr>
            <p:ph idx="1"/>
          </p:nvPr>
        </p:nvSpPr>
        <p:spPr/>
        <p:txBody>
          <a:bodyPr/>
          <a:lstStyle/>
          <a:p>
            <a:pPr>
              <a:spcAft>
                <a:spcPts val="1000"/>
              </a:spcAft>
            </a:pPr>
            <a:r>
              <a:rPr lang="en-US" dirty="0"/>
              <a:t>In the absence of information, people </a:t>
            </a:r>
            <a:r>
              <a:rPr lang="en-US" dirty="0" smtClean="0"/>
              <a:t>tend to assume </a:t>
            </a:r>
            <a:r>
              <a:rPr lang="en-US" dirty="0"/>
              <a:t>the </a:t>
            </a:r>
            <a:r>
              <a:rPr lang="en-US" dirty="0" smtClean="0"/>
              <a:t>worst</a:t>
            </a:r>
          </a:p>
          <a:p>
            <a:pPr>
              <a:spcAft>
                <a:spcPts val="1000"/>
              </a:spcAft>
            </a:pPr>
            <a:r>
              <a:rPr lang="en-US" dirty="0" smtClean="0"/>
              <a:t>Just because something is legal, doesn’t mean it’s a good idea!</a:t>
            </a:r>
            <a:endParaRPr lang="en-US" dirty="0"/>
          </a:p>
          <a:p>
            <a:pPr>
              <a:spcAft>
                <a:spcPts val="1000"/>
              </a:spcAft>
            </a:pPr>
            <a:r>
              <a:rPr lang="en-US" dirty="0"/>
              <a:t>Be open about what you’re doing</a:t>
            </a:r>
          </a:p>
          <a:p>
            <a:pPr>
              <a:spcAft>
                <a:spcPts val="1000"/>
              </a:spcAft>
            </a:pPr>
            <a:r>
              <a:rPr lang="en-US" dirty="0"/>
              <a:t>Highlight your </a:t>
            </a:r>
            <a:r>
              <a:rPr lang="en-US" dirty="0" smtClean="0"/>
              <a:t>successes</a:t>
            </a:r>
            <a:endParaRPr lang="en-US"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112</a:t>
            </a:fld>
            <a:endParaRPr lang="en-US" dirty="0"/>
          </a:p>
        </p:txBody>
      </p:sp>
    </p:spTree>
    <p:extLst>
      <p:ext uri="{BB962C8B-B14F-4D97-AF65-F5344CB8AC3E}">
        <p14:creationId xmlns:p14="http://schemas.microsoft.com/office/powerpoint/2010/main" val="3560593607"/>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fontScale="90000"/>
          </a:bodyPr>
          <a:lstStyle/>
          <a:p>
            <a:pPr algn="ctr"/>
            <a:r>
              <a:rPr lang="en-US" sz="5400" dirty="0"/>
              <a:t>State Team Discussion</a:t>
            </a:r>
          </a:p>
        </p:txBody>
      </p:sp>
      <p:sp>
        <p:nvSpPr>
          <p:cNvPr id="6" name="Subtitle 5"/>
          <p:cNvSpPr>
            <a:spLocks noGrp="1"/>
          </p:cNvSpPr>
          <p:nvPr>
            <p:ph type="subTitle" idx="1"/>
          </p:nvPr>
        </p:nvSpPr>
        <p:spPr>
          <a:xfrm>
            <a:off x="1409700" y="3584575"/>
            <a:ext cx="6324600" cy="914400"/>
          </a:xfrm>
        </p:spPr>
        <p:txBody>
          <a:bodyPr/>
          <a:lstStyle/>
          <a:p>
            <a:r>
              <a:rPr lang="en-US" sz="4400" i="1" dirty="0" smtClean="0"/>
              <a:t>- Baron </a:t>
            </a:r>
            <a:r>
              <a:rPr lang="en-US" sz="4400" i="1" dirty="0"/>
              <a:t>Rodriguez, </a:t>
            </a:r>
            <a:r>
              <a:rPr lang="en-US" sz="4400" i="1" dirty="0" smtClean="0"/>
              <a:t>PTAC </a:t>
            </a:r>
            <a:r>
              <a:rPr lang="en-US" sz="4400" i="1" dirty="0"/>
              <a:t>Director </a:t>
            </a:r>
            <a:r>
              <a:rPr lang="en-US" sz="4400" i="1" dirty="0" smtClean="0"/>
              <a:t>-</a:t>
            </a:r>
            <a:endParaRPr lang="en-US" sz="4400" i="1" dirty="0"/>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113</a:t>
            </a:fld>
            <a:endParaRPr lang="en-US" dirty="0"/>
          </a:p>
        </p:txBody>
      </p:sp>
    </p:spTree>
    <p:extLst>
      <p:ext uri="{BB962C8B-B14F-4D97-AF65-F5344CB8AC3E}">
        <p14:creationId xmlns:p14="http://schemas.microsoft.com/office/powerpoint/2010/main" val="2202988418"/>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State Team Discussion </a:t>
            </a:r>
            <a:endParaRPr lang="ru-RU" dirty="0"/>
          </a:p>
        </p:txBody>
      </p:sp>
      <p:sp>
        <p:nvSpPr>
          <p:cNvPr id="5" name="Content Placeholder 4"/>
          <p:cNvSpPr>
            <a:spLocks noGrp="1"/>
          </p:cNvSpPr>
          <p:nvPr>
            <p:ph idx="1"/>
          </p:nvPr>
        </p:nvSpPr>
        <p:spPr/>
        <p:txBody>
          <a:bodyPr/>
          <a:lstStyle/>
          <a:p>
            <a:pPr marL="0" indent="0" algn="ctr">
              <a:buNone/>
            </a:pPr>
            <a:endParaRPr lang="en-US" sz="3600" dirty="0" smtClean="0"/>
          </a:p>
          <a:p>
            <a:pPr marL="0" indent="0" algn="ctr">
              <a:buNone/>
            </a:pPr>
            <a:endParaRPr lang="en-US" sz="1000" dirty="0" smtClean="0"/>
          </a:p>
          <a:p>
            <a:pPr marL="0" indent="0" algn="ctr">
              <a:buNone/>
            </a:pPr>
            <a:r>
              <a:rPr lang="en-US" sz="4000" b="1" dirty="0" smtClean="0">
                <a:solidFill>
                  <a:srgbClr val="002596"/>
                </a:solidFill>
                <a:effectLst>
                  <a:outerShdw blurRad="38100" dist="38100" dir="2700000" algn="tl">
                    <a:srgbClr val="000000">
                      <a:alpha val="43137"/>
                    </a:srgbClr>
                  </a:outerShdw>
                </a:effectLst>
                <a:latin typeface="Trebuchet MS" panose="020B0603020202020204" pitchFamily="34" charset="0"/>
              </a:rPr>
              <a:t>What </a:t>
            </a:r>
            <a:r>
              <a:rPr lang="en-US" sz="4000" b="1" dirty="0">
                <a:solidFill>
                  <a:srgbClr val="002596"/>
                </a:solidFill>
                <a:effectLst>
                  <a:outerShdw blurRad="38100" dist="38100" dir="2700000" algn="tl">
                    <a:srgbClr val="000000">
                      <a:alpha val="43137"/>
                    </a:srgbClr>
                  </a:outerShdw>
                </a:effectLst>
                <a:latin typeface="Trebuchet MS" panose="020B0603020202020204" pitchFamily="34" charset="0"/>
              </a:rPr>
              <a:t>steps can you take to engage and inform parents and the public?</a:t>
            </a:r>
            <a:endParaRPr lang="ru-RU" sz="4000" b="1" dirty="0">
              <a:solidFill>
                <a:srgbClr val="002596"/>
              </a:solidFill>
              <a:effectLst>
                <a:outerShdw blurRad="38100" dist="38100" dir="2700000" algn="tl">
                  <a:srgbClr val="000000">
                    <a:alpha val="43137"/>
                  </a:srgbClr>
                </a:outerShdw>
              </a:effectLst>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78085499-22F0-4E30-BA6A-ED84175C6FDF}" type="slidenum">
              <a:rPr lang="en-US" smtClean="0"/>
              <a:pPr/>
              <a:t>114</a:t>
            </a:fld>
            <a:endParaRPr lang="en-US" dirty="0"/>
          </a:p>
        </p:txBody>
      </p:sp>
    </p:spTree>
    <p:extLst>
      <p:ext uri="{BB962C8B-B14F-4D97-AF65-F5344CB8AC3E}">
        <p14:creationId xmlns:p14="http://schemas.microsoft.com/office/powerpoint/2010/main" val="1990985556"/>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a:bodyPr>
          <a:lstStyle/>
          <a:p>
            <a:pPr algn="ctr"/>
            <a:r>
              <a:rPr lang="en-US" sz="5400" dirty="0" smtClean="0"/>
              <a:t>Wrap Up</a:t>
            </a:r>
            <a:endParaRPr lang="en-US" sz="5400" dirty="0"/>
          </a:p>
        </p:txBody>
      </p:sp>
      <p:sp>
        <p:nvSpPr>
          <p:cNvPr id="6" name="Subtitle 5"/>
          <p:cNvSpPr>
            <a:spLocks noGrp="1"/>
          </p:cNvSpPr>
          <p:nvPr>
            <p:ph type="subTitle" idx="1"/>
          </p:nvPr>
        </p:nvSpPr>
        <p:spPr>
          <a:xfrm>
            <a:off x="1409700" y="3584575"/>
            <a:ext cx="6324600" cy="914400"/>
          </a:xfrm>
        </p:spPr>
        <p:txBody>
          <a:bodyPr/>
          <a:lstStyle/>
          <a:p>
            <a:r>
              <a:rPr lang="en-US" sz="4400" i="1" dirty="0" smtClean="0"/>
              <a:t>- Baron </a:t>
            </a:r>
            <a:r>
              <a:rPr lang="en-US" sz="4400" i="1" dirty="0"/>
              <a:t>Rodriguez, </a:t>
            </a:r>
            <a:r>
              <a:rPr lang="en-US" sz="4400" i="1" dirty="0" smtClean="0"/>
              <a:t>PTAC </a:t>
            </a:r>
            <a:r>
              <a:rPr lang="en-US" sz="4400" i="1" dirty="0"/>
              <a:t>Director  -</a:t>
            </a:r>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115</a:t>
            </a:fld>
            <a:endParaRPr lang="en-US" dirty="0"/>
          </a:p>
        </p:txBody>
      </p:sp>
    </p:spTree>
    <p:extLst>
      <p:ext uri="{BB962C8B-B14F-4D97-AF65-F5344CB8AC3E}">
        <p14:creationId xmlns:p14="http://schemas.microsoft.com/office/powerpoint/2010/main" val="319533231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11896" y="6356350"/>
            <a:ext cx="448056" cy="365125"/>
          </a:xfrm>
          <a:prstGeom prst="rect">
            <a:avLst/>
          </a:prstGeom>
        </p:spPr>
        <p:txBody>
          <a:bodyPr/>
          <a:lstStyle/>
          <a:p>
            <a:pPr>
              <a:defRPr/>
            </a:pPr>
            <a:fld id="{518AA7EE-9A67-46B1-9D67-238A7E3CE4E3}" type="slidenum">
              <a:rPr lang="en-US" smtClean="0"/>
              <a:pPr>
                <a:defRPr/>
              </a:pPr>
              <a:t>116</a:t>
            </a:fld>
            <a:endParaRPr lang="en-US" dirty="0"/>
          </a:p>
        </p:txBody>
      </p:sp>
      <p:sp>
        <p:nvSpPr>
          <p:cNvPr id="8" name="Title 7"/>
          <p:cNvSpPr>
            <a:spLocks noGrp="1"/>
          </p:cNvSpPr>
          <p:nvPr>
            <p:ph type="title"/>
          </p:nvPr>
        </p:nvSpPr>
        <p:spPr>
          <a:xfrm>
            <a:off x="1261872" y="237744"/>
            <a:ext cx="7255565" cy="1143000"/>
          </a:xfrm>
        </p:spPr>
        <p:txBody>
          <a:bodyPr>
            <a:normAutofit/>
          </a:bodyPr>
          <a:lstStyle/>
          <a:p>
            <a:r>
              <a:rPr lang="en-US" dirty="0" smtClean="0"/>
              <a:t>Resources</a:t>
            </a:r>
            <a:endParaRPr lang="en-US" dirty="0"/>
          </a:p>
        </p:txBody>
      </p:sp>
      <p:sp>
        <p:nvSpPr>
          <p:cNvPr id="9" name="Content Placeholder 8"/>
          <p:cNvSpPr>
            <a:spLocks noGrp="1"/>
          </p:cNvSpPr>
          <p:nvPr>
            <p:ph idx="1"/>
          </p:nvPr>
        </p:nvSpPr>
        <p:spPr/>
        <p:txBody>
          <a:bodyPr/>
          <a:lstStyle/>
          <a:p>
            <a:pPr>
              <a:buSzPct val="110000"/>
            </a:pPr>
            <a:r>
              <a:rPr lang="en-US" sz="2200" i="1" u="sng" dirty="0">
                <a:solidFill>
                  <a:srgbClr val="002596"/>
                </a:solidFill>
                <a:hlinkClick r:id="rId3"/>
              </a:rPr>
              <a:t>Checklist: Data Sharing Agreement (Apr 2012)</a:t>
            </a:r>
            <a:endParaRPr lang="ru-RU" sz="2200" dirty="0">
              <a:solidFill>
                <a:srgbClr val="002596"/>
              </a:solidFill>
            </a:endParaRPr>
          </a:p>
          <a:p>
            <a:pPr>
              <a:buSzPct val="110000"/>
            </a:pPr>
            <a:r>
              <a:rPr lang="en-US" sz="2200" i="1" u="sng" dirty="0">
                <a:solidFill>
                  <a:srgbClr val="002596"/>
                </a:solidFill>
                <a:hlinkClick r:id="rId4"/>
              </a:rPr>
              <a:t>Guidance for Reasonable Methods and Written Agreements</a:t>
            </a:r>
            <a:endParaRPr lang="ru-RU" sz="2200" dirty="0">
              <a:solidFill>
                <a:srgbClr val="002596"/>
              </a:solidFill>
            </a:endParaRPr>
          </a:p>
          <a:p>
            <a:pPr>
              <a:buSzPct val="110000"/>
            </a:pPr>
            <a:r>
              <a:rPr lang="en-US" sz="2200" u="sng" dirty="0">
                <a:solidFill>
                  <a:srgbClr val="002596"/>
                </a:solidFill>
                <a:hlinkClick r:id="rId5"/>
              </a:rPr>
              <a:t>Protecting Student Privacy While Using Online Educational Services</a:t>
            </a:r>
            <a:endParaRPr lang="ru-RU" sz="2200" dirty="0">
              <a:solidFill>
                <a:srgbClr val="002596"/>
              </a:solidFill>
            </a:endParaRPr>
          </a:p>
          <a:p>
            <a:pPr>
              <a:buSzPct val="110000"/>
            </a:pPr>
            <a:r>
              <a:rPr lang="en-US" sz="2200" i="1" u="sng" dirty="0">
                <a:solidFill>
                  <a:srgbClr val="002596"/>
                </a:solidFill>
                <a:hlinkClick r:id="rId6"/>
              </a:rPr>
              <a:t>Webinar: The Intersection of FERPA and IDEA Confidentiality Provisions (Mar 2012)</a:t>
            </a:r>
            <a:endParaRPr lang="ru-RU" sz="2200" dirty="0">
              <a:solidFill>
                <a:srgbClr val="002596"/>
              </a:solidFill>
            </a:endParaRPr>
          </a:p>
          <a:p>
            <a:pPr>
              <a:buSzPct val="110000"/>
            </a:pPr>
            <a:r>
              <a:rPr lang="en-US" sz="2200" i="1" u="sng" dirty="0">
                <a:solidFill>
                  <a:srgbClr val="002596"/>
                </a:solidFill>
                <a:hlinkClick r:id="rId7"/>
              </a:rPr>
              <a:t>Case Study #2: Head Start Program (Jan 2012)</a:t>
            </a:r>
            <a:endParaRPr lang="ru-RU" sz="2200" dirty="0">
              <a:solidFill>
                <a:srgbClr val="002596"/>
              </a:solidFill>
            </a:endParaRPr>
          </a:p>
          <a:p>
            <a:r>
              <a:rPr lang="en-US" dirty="0" smtClean="0"/>
              <a:t>More PTAC resources at </a:t>
            </a:r>
            <a:r>
              <a:rPr lang="en-US" b="1" dirty="0">
                <a:solidFill>
                  <a:srgbClr val="002596"/>
                </a:solidFill>
                <a:cs typeface="Aharoni" panose="02010803020104030203" pitchFamily="2" charset="-79"/>
                <a:hlinkClick r:id="rId8"/>
              </a:rPr>
              <a:t>http://ptac.ed.gov/</a:t>
            </a:r>
            <a:endParaRPr lang="en-US" dirty="0">
              <a:solidFill>
                <a:srgbClr val="002596"/>
              </a:solidFill>
            </a:endParaRPr>
          </a:p>
          <a:p>
            <a:pPr lvl="1"/>
            <a:r>
              <a:rPr lang="en-US" dirty="0"/>
              <a:t>Data security, </a:t>
            </a:r>
            <a:r>
              <a:rPr lang="en-US" dirty="0" smtClean="0"/>
              <a:t>privacy, disclosure </a:t>
            </a:r>
            <a:r>
              <a:rPr lang="en-US" dirty="0"/>
              <a:t>avoidance, data governance, data sharing, legal references, FAQ, video trainings, webinars, and </a:t>
            </a:r>
            <a:r>
              <a:rPr lang="en-US" dirty="0" smtClean="0"/>
              <a:t>other events!</a:t>
            </a:r>
            <a:endParaRPr lang="en-US" b="1" dirty="0">
              <a:latin typeface="Aharoni" panose="02010803020104030203" pitchFamily="2" charset="-79"/>
              <a:cs typeface="Aharoni" panose="02010803020104030203" pitchFamily="2" charset="-79"/>
            </a:endParaRPr>
          </a:p>
          <a:p>
            <a:endParaRPr lang="en-US" dirty="0"/>
          </a:p>
        </p:txBody>
      </p:sp>
      <p:pic>
        <p:nvPicPr>
          <p:cNvPr id="5" name="Picture 2" descr="http://t2.gstatic.com/images?q=tbn:ANd9GcSARoahwerwQPnf56j79LCuGx3NubdvpkhS6qI6H-KJXnFpXTqb"/>
          <p:cNvPicPr>
            <a:picLocks noChangeAspect="1" noChangeArrowheads="1"/>
          </p:cNvPicPr>
          <p:nvPr/>
        </p:nvPicPr>
        <p:blipFill>
          <a:blip r:embed="rId9" cstate="print"/>
          <a:srcRect/>
          <a:stretch>
            <a:fillRect/>
          </a:stretch>
        </p:blipFill>
        <p:spPr bwMode="auto">
          <a:xfrm>
            <a:off x="435942" y="5241423"/>
            <a:ext cx="1568810" cy="1196447"/>
          </a:xfrm>
          <a:prstGeom prst="rect">
            <a:avLst/>
          </a:prstGeom>
          <a:noFill/>
        </p:spPr>
      </p:pic>
    </p:spTree>
    <p:extLst>
      <p:ext uri="{BB962C8B-B14F-4D97-AF65-F5344CB8AC3E}">
        <p14:creationId xmlns:p14="http://schemas.microsoft.com/office/powerpoint/2010/main" val="16887648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8085499-22F0-4E30-BA6A-ED84175C6FDF}" type="slidenum">
              <a:rPr lang="en-US" smtClean="0"/>
              <a:pPr/>
              <a:t>117</a:t>
            </a:fld>
            <a:endParaRPr lang="en-US" dirty="0"/>
          </a:p>
        </p:txBody>
      </p:sp>
      <p:sp>
        <p:nvSpPr>
          <p:cNvPr id="7" name="Content Placeholder 2"/>
          <p:cNvSpPr>
            <a:spLocks noGrp="1"/>
          </p:cNvSpPr>
          <p:nvPr>
            <p:ph idx="4294967295"/>
          </p:nvPr>
        </p:nvSpPr>
        <p:spPr>
          <a:xfrm>
            <a:off x="1078992" y="1493520"/>
            <a:ext cx="6986016" cy="4754880"/>
          </a:xfrm>
        </p:spPr>
        <p:txBody>
          <a:bodyPr>
            <a:normAutofit/>
          </a:bodyPr>
          <a:lstStyle/>
          <a:p>
            <a:pPr marL="57150" indent="0" algn="ctr">
              <a:spcAft>
                <a:spcPts val="1200"/>
              </a:spcAft>
              <a:buNone/>
            </a:pPr>
            <a:r>
              <a:rPr lang="en-US" sz="4800" b="1" dirty="0">
                <a:solidFill>
                  <a:srgbClr val="002596"/>
                </a:solidFill>
                <a:effectLst>
                  <a:outerShdw blurRad="38100" dist="38100" dir="2700000" algn="tl">
                    <a:srgbClr val="000000">
                      <a:alpha val="43137"/>
                    </a:srgbClr>
                  </a:outerShdw>
                </a:effectLst>
                <a:latin typeface="Trebuchet MS" panose="020B0603020202020204" pitchFamily="34" charset="0"/>
              </a:rPr>
              <a:t>Questions &amp; Answers</a:t>
            </a:r>
          </a:p>
          <a:p>
            <a:pPr marL="57150" indent="0" algn="ctr">
              <a:spcAft>
                <a:spcPts val="1200"/>
              </a:spcAft>
              <a:buNone/>
            </a:pPr>
            <a:endParaRPr lang="en-US" sz="4800" b="1" dirty="0">
              <a:solidFill>
                <a:srgbClr val="002596"/>
              </a:solidFill>
              <a:effectLst>
                <a:outerShdw blurRad="38100" dist="38100" dir="2700000" algn="tl">
                  <a:srgbClr val="000000">
                    <a:alpha val="43137"/>
                  </a:srgbClr>
                </a:outerShdw>
              </a:effectLst>
              <a:latin typeface="Trebuchet MS" panose="020B0603020202020204" pitchFamily="34" charset="0"/>
            </a:endParaRPr>
          </a:p>
          <a:p>
            <a:pPr marL="57150" indent="0" algn="ctr">
              <a:spcAft>
                <a:spcPts val="1200"/>
              </a:spcAft>
              <a:buNone/>
            </a:pPr>
            <a:r>
              <a:rPr lang="en-US" sz="4800" b="1" dirty="0">
                <a:solidFill>
                  <a:srgbClr val="002596"/>
                </a:solidFill>
                <a:effectLst>
                  <a:outerShdw blurRad="38100" dist="38100" dir="2700000" algn="tl">
                    <a:srgbClr val="000000">
                      <a:alpha val="43137"/>
                    </a:srgbClr>
                  </a:outerShdw>
                </a:effectLst>
                <a:latin typeface="Trebuchet MS" panose="020B0603020202020204" pitchFamily="34" charset="0"/>
              </a:rPr>
              <a:t>Thank you!! </a:t>
            </a:r>
            <a:endParaRPr lang="en-US" sz="4800" dirty="0" smtClean="0">
              <a:solidFill>
                <a:srgbClr val="002596"/>
              </a:solidFill>
            </a:endParaRPr>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endParaRPr lang="en-US" sz="2200" b="1" dirty="0">
              <a:solidFill>
                <a:srgbClr val="45496B"/>
              </a:solidFill>
              <a:latin typeface="Garamond" pitchFamily="18" charset="0"/>
            </a:endParaRPr>
          </a:p>
        </p:txBody>
      </p:sp>
    </p:spTree>
    <p:extLst>
      <p:ext uri="{BB962C8B-B14F-4D97-AF65-F5344CB8AC3E}">
        <p14:creationId xmlns:p14="http://schemas.microsoft.com/office/powerpoint/2010/main" val="19314865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1872" y="237744"/>
            <a:ext cx="7315200" cy="1143000"/>
          </a:xfrm>
        </p:spPr>
        <p:txBody>
          <a:bodyPr>
            <a:normAutofit/>
          </a:bodyPr>
          <a:lstStyle/>
          <a:p>
            <a:r>
              <a:rPr lang="en-US" dirty="0"/>
              <a:t>Family Educational Rights and Privacy Act (FERPA</a:t>
            </a:r>
            <a:r>
              <a:rPr lang="en-US" dirty="0" smtClean="0"/>
              <a:t>)</a:t>
            </a:r>
            <a:endParaRPr lang="ru-RU" dirty="0"/>
          </a:p>
        </p:txBody>
      </p:sp>
      <p:sp>
        <p:nvSpPr>
          <p:cNvPr id="2" name="Content Placeholder 1"/>
          <p:cNvSpPr>
            <a:spLocks noGrp="1"/>
          </p:cNvSpPr>
          <p:nvPr>
            <p:ph idx="1"/>
          </p:nvPr>
        </p:nvSpPr>
        <p:spPr>
          <a:xfrm>
            <a:off x="1271016" y="1591056"/>
            <a:ext cx="4291584" cy="4750766"/>
          </a:xfrm>
        </p:spPr>
        <p:txBody>
          <a:bodyPr/>
          <a:lstStyle/>
          <a:p>
            <a:pPr>
              <a:spcAft>
                <a:spcPts val="600"/>
              </a:spcAft>
              <a:buFont typeface="Arial" pitchFamily="34" charset="0"/>
              <a:buChar char="•"/>
            </a:pPr>
            <a:r>
              <a:rPr lang="en-US" dirty="0" smtClean="0">
                <a:cs typeface="Arial" panose="020B0604020202020204" pitchFamily="34" charset="0"/>
              </a:rPr>
              <a:t>FERPA provides parents the right to </a:t>
            </a:r>
          </a:p>
          <a:p>
            <a:pPr lvl="1">
              <a:spcAft>
                <a:spcPts val="600"/>
              </a:spcAft>
            </a:pPr>
            <a:r>
              <a:rPr lang="en-US" sz="2400" dirty="0" smtClean="0">
                <a:cs typeface="Arial" panose="020B0604020202020204" pitchFamily="34" charset="0"/>
              </a:rPr>
              <a:t>inspect </a:t>
            </a:r>
            <a:r>
              <a:rPr lang="en-US" sz="2400" dirty="0">
                <a:cs typeface="Arial" panose="020B0604020202020204" pitchFamily="34" charset="0"/>
              </a:rPr>
              <a:t>and review education </a:t>
            </a:r>
            <a:r>
              <a:rPr lang="en-US" sz="2400" dirty="0" smtClean="0">
                <a:cs typeface="Arial" panose="020B0604020202020204" pitchFamily="34" charset="0"/>
              </a:rPr>
              <a:t>records;</a:t>
            </a:r>
            <a:endParaRPr lang="en-US" sz="2400" dirty="0">
              <a:cs typeface="Arial" panose="020B0604020202020204" pitchFamily="34" charset="0"/>
            </a:endParaRPr>
          </a:p>
          <a:p>
            <a:pPr lvl="1">
              <a:spcAft>
                <a:spcPts val="600"/>
              </a:spcAft>
            </a:pPr>
            <a:r>
              <a:rPr lang="en-US" sz="2400" dirty="0" smtClean="0">
                <a:cs typeface="Arial" panose="020B0604020202020204" pitchFamily="34" charset="0"/>
              </a:rPr>
              <a:t>seek </a:t>
            </a:r>
            <a:r>
              <a:rPr lang="en-US" sz="2400" dirty="0">
                <a:cs typeface="Arial" panose="020B0604020202020204" pitchFamily="34" charset="0"/>
              </a:rPr>
              <a:t>to amend education records; and</a:t>
            </a:r>
          </a:p>
          <a:p>
            <a:pPr lvl="1"/>
            <a:r>
              <a:rPr lang="en-US" sz="2400" dirty="0" smtClean="0">
                <a:cs typeface="Arial" panose="020B0604020202020204" pitchFamily="34" charset="0"/>
              </a:rPr>
              <a:t>consent </a:t>
            </a:r>
            <a:r>
              <a:rPr lang="en-US" sz="2400" dirty="0">
                <a:cs typeface="Arial" panose="020B0604020202020204" pitchFamily="34" charset="0"/>
              </a:rPr>
              <a:t>to the disclosure of personally identifiable </a:t>
            </a:r>
            <a:r>
              <a:rPr lang="en-US" sz="2400" dirty="0" smtClean="0">
                <a:cs typeface="Arial" panose="020B0604020202020204" pitchFamily="34" charset="0"/>
              </a:rPr>
              <a:t>information </a:t>
            </a:r>
            <a:r>
              <a:rPr lang="en-US" sz="2400" dirty="0">
                <a:cs typeface="Arial" panose="020B0604020202020204" pitchFamily="34" charset="0"/>
              </a:rPr>
              <a:t>from education records, except as provided by </a:t>
            </a:r>
            <a:r>
              <a:rPr lang="en-US" sz="2400" dirty="0" smtClean="0">
                <a:cs typeface="Arial" panose="020B0604020202020204" pitchFamily="34" charset="0"/>
              </a:rPr>
              <a:t>law.</a:t>
            </a:r>
            <a:endParaRPr lang="en-US" sz="2400" dirty="0">
              <a:cs typeface="Arial" panose="020B0604020202020204" pitchFamily="34" charset="0"/>
            </a:endParaRPr>
          </a:p>
          <a:p>
            <a:pPr marL="400050" lvl="1" indent="0">
              <a:buNone/>
            </a:pPr>
            <a:endParaRPr lang="en-US" dirty="0"/>
          </a:p>
        </p:txBody>
      </p:sp>
      <p:sp>
        <p:nvSpPr>
          <p:cNvPr id="3" name="Slide Number Placeholder 2"/>
          <p:cNvSpPr>
            <a:spLocks noGrp="1"/>
          </p:cNvSpPr>
          <p:nvPr>
            <p:ph type="sldNum" sz="quarter" idx="4"/>
          </p:nvPr>
        </p:nvSpPr>
        <p:spPr/>
        <p:txBody>
          <a:bodyPr/>
          <a:lstStyle/>
          <a:p>
            <a:fld id="{78085499-22F0-4E30-BA6A-ED84175C6FDF}" type="slidenum">
              <a:rPr lang="en-US" smtClean="0">
                <a:solidFill>
                  <a:prstClr val="black"/>
                </a:solidFill>
              </a:rPr>
              <a:pPr/>
              <a:t>12</a:t>
            </a:fld>
            <a:endParaRPr lang="en-US" dirty="0">
              <a:solidFill>
                <a:prstClr val="black"/>
              </a:solidFill>
            </a:endParaRPr>
          </a:p>
        </p:txBody>
      </p:sp>
      <p:pic>
        <p:nvPicPr>
          <p:cNvPr id="7" name="Picture 2" descr="C:\Users\brodriguez\AppData\Local\Microsoft\Windows\Temporary Internet Files\Content.IE5\UL1PY1TO\MP9004387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88226"/>
            <a:ext cx="2606634" cy="349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106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872" y="237744"/>
            <a:ext cx="7729728" cy="1143000"/>
          </a:xfrm>
        </p:spPr>
        <p:txBody>
          <a:bodyPr>
            <a:noAutofit/>
          </a:bodyPr>
          <a:lstStyle/>
          <a:p>
            <a:r>
              <a:rPr lang="en-US" dirty="0" smtClean="0"/>
              <a:t>To Which Educational Agencies and Institutions Does FERPA Apply?  </a:t>
            </a:r>
            <a:endParaRPr lang="en-US" dirty="0"/>
          </a:p>
        </p:txBody>
      </p:sp>
      <p:sp>
        <p:nvSpPr>
          <p:cNvPr id="5" name="Content Placeholder 4"/>
          <p:cNvSpPr>
            <a:spLocks noGrp="1"/>
          </p:cNvSpPr>
          <p:nvPr>
            <p:ph idx="1"/>
          </p:nvPr>
        </p:nvSpPr>
        <p:spPr>
          <a:xfrm>
            <a:off x="1256193" y="1597025"/>
            <a:ext cx="6986587" cy="4750766"/>
          </a:xfrm>
        </p:spPr>
        <p:txBody>
          <a:bodyPr/>
          <a:lstStyle/>
          <a:p>
            <a:pPr marL="0" indent="0">
              <a:buNone/>
            </a:pPr>
            <a:endParaRPr lang="en-US" dirty="0"/>
          </a:p>
          <a:p>
            <a:endParaRPr lang="en-US" dirty="0" smtClean="0"/>
          </a:p>
          <a:p>
            <a:pPr marL="0" indent="0">
              <a:buNone/>
            </a:pPr>
            <a:endParaRPr lang="en-US" dirty="0"/>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13</a:t>
            </a:fld>
            <a:endParaRPr lang="en-US" dirty="0">
              <a:solidFill>
                <a:prstClr val="black"/>
              </a:solidFill>
            </a:endParaRPr>
          </a:p>
        </p:txBody>
      </p:sp>
      <p:sp>
        <p:nvSpPr>
          <p:cNvPr id="2" name="Plus 1"/>
          <p:cNvSpPr/>
          <p:nvPr/>
        </p:nvSpPr>
        <p:spPr>
          <a:xfrm>
            <a:off x="4953000" y="359392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13" name="Group 12"/>
          <p:cNvGrpSpPr/>
          <p:nvPr/>
        </p:nvGrpSpPr>
        <p:grpSpPr>
          <a:xfrm>
            <a:off x="944144" y="2082444"/>
            <a:ext cx="7255713" cy="3937356"/>
            <a:chOff x="1121134" y="2082444"/>
            <a:chExt cx="7255713" cy="3937356"/>
          </a:xfrm>
        </p:grpSpPr>
        <p:grpSp>
          <p:nvGrpSpPr>
            <p:cNvPr id="12" name="Group 11"/>
            <p:cNvGrpSpPr/>
            <p:nvPr/>
          </p:nvGrpSpPr>
          <p:grpSpPr>
            <a:xfrm>
              <a:off x="1121134" y="2082444"/>
              <a:ext cx="2122999" cy="3937356"/>
              <a:chOff x="990600" y="1927031"/>
              <a:chExt cx="2122999" cy="3937356"/>
            </a:xfrm>
          </p:grpSpPr>
          <p:pic>
            <p:nvPicPr>
              <p:cNvPr id="3080" name="Picture 8" descr="http://downloads.clipart.com/35320511.jpg?t=1347237425&amp;h=905a7363704b7ced54470d7ad56db70c&amp;u=dpcas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27031"/>
                <a:ext cx="2122999" cy="1415332"/>
              </a:xfrm>
              <a:prstGeom prst="rect">
                <a:avLst/>
              </a:prstGeom>
              <a:ln w="3175" cap="sq">
                <a:solidFill>
                  <a:srgbClr val="EDEEF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downloads.clipart.com/723290.jpg?t=1347237521&amp;h=d069d60f64ccd876855e50c9c65d00ab&amp;u=dpcas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342363"/>
                <a:ext cx="2122999" cy="1245938"/>
              </a:xfrm>
              <a:prstGeom prst="rect">
                <a:avLst/>
              </a:prstGeom>
              <a:ln w="3175" cap="sq">
                <a:solidFill>
                  <a:srgbClr val="EDEEF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4" name="Picture 12" descr="http://downloads.clipart.com/36234646.jpg?t=1347237793&amp;h=a8ca78fa13d5a2a2f93e925d870a3265&amp;u=dpcas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588301"/>
                <a:ext cx="2122999" cy="1276086"/>
              </a:xfrm>
              <a:prstGeom prst="rect">
                <a:avLst/>
              </a:prstGeom>
              <a:ln w="3175" cap="sq">
                <a:solidFill>
                  <a:srgbClr val="EDEEF3"/>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3086" name="Picture 14" descr="http://downloads.clipart.com/23276379.jpg?t=1347238330&amp;h=bbb9f59badd8441787d971a4c0386398&amp;u=dpcas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0022" y="2393772"/>
              <a:ext cx="1266825" cy="33147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124200" y="2590055"/>
            <a:ext cx="2536466" cy="400110"/>
          </a:xfrm>
          <a:prstGeom prst="rect">
            <a:avLst/>
          </a:prstGeom>
          <a:noFill/>
        </p:spPr>
        <p:txBody>
          <a:bodyPr wrap="square" rtlCol="0">
            <a:spAutoFit/>
          </a:bodyPr>
          <a:lstStyle/>
          <a:p>
            <a:pPr fontAlgn="base">
              <a:spcBef>
                <a:spcPct val="0"/>
              </a:spcBef>
              <a:spcAft>
                <a:spcPct val="0"/>
              </a:spcAft>
            </a:pPr>
            <a:r>
              <a:rPr lang="en-US" sz="2000" b="1" dirty="0" smtClean="0">
                <a:solidFill>
                  <a:prstClr val="black"/>
                </a:solidFill>
                <a:latin typeface="Arial" charset="0"/>
                <a:cs typeface="Arial" charset="0"/>
              </a:rPr>
              <a:t>Elementary </a:t>
            </a:r>
            <a:endParaRPr lang="en-US" sz="2000" b="1" dirty="0">
              <a:solidFill>
                <a:prstClr val="black"/>
              </a:solidFill>
              <a:latin typeface="Arial" charset="0"/>
              <a:cs typeface="Arial" charset="0"/>
            </a:endParaRPr>
          </a:p>
        </p:txBody>
      </p:sp>
      <p:sp>
        <p:nvSpPr>
          <p:cNvPr id="7" name="TextBox 6"/>
          <p:cNvSpPr txBox="1"/>
          <p:nvPr/>
        </p:nvSpPr>
        <p:spPr>
          <a:xfrm>
            <a:off x="3124200" y="3920690"/>
            <a:ext cx="1559118" cy="400110"/>
          </a:xfrm>
          <a:prstGeom prst="rect">
            <a:avLst/>
          </a:prstGeom>
          <a:noFill/>
        </p:spPr>
        <p:txBody>
          <a:bodyPr wrap="square" rtlCol="0">
            <a:spAutoFit/>
          </a:bodyPr>
          <a:lstStyle/>
          <a:p>
            <a:pPr fontAlgn="base">
              <a:spcBef>
                <a:spcPct val="0"/>
              </a:spcBef>
              <a:spcAft>
                <a:spcPct val="0"/>
              </a:spcAft>
            </a:pPr>
            <a:r>
              <a:rPr lang="en-US" sz="2000" b="1" dirty="0" smtClean="0">
                <a:solidFill>
                  <a:prstClr val="black"/>
                </a:solidFill>
                <a:latin typeface="Arial" charset="0"/>
                <a:cs typeface="Arial" charset="0"/>
              </a:rPr>
              <a:t>Secondary</a:t>
            </a:r>
            <a:endParaRPr lang="en-US" sz="2000" b="1" dirty="0">
              <a:solidFill>
                <a:prstClr val="black"/>
              </a:solidFill>
              <a:latin typeface="Arial" charset="0"/>
              <a:cs typeface="Arial" charset="0"/>
            </a:endParaRPr>
          </a:p>
        </p:txBody>
      </p:sp>
      <p:sp>
        <p:nvSpPr>
          <p:cNvPr id="8" name="TextBox 7"/>
          <p:cNvSpPr txBox="1"/>
          <p:nvPr/>
        </p:nvSpPr>
        <p:spPr>
          <a:xfrm>
            <a:off x="3124200" y="5181702"/>
            <a:ext cx="2142876" cy="400110"/>
          </a:xfrm>
          <a:prstGeom prst="rect">
            <a:avLst/>
          </a:prstGeom>
          <a:noFill/>
        </p:spPr>
        <p:txBody>
          <a:bodyPr wrap="square" rtlCol="0">
            <a:spAutoFit/>
          </a:bodyPr>
          <a:lstStyle/>
          <a:p>
            <a:pPr fontAlgn="base">
              <a:spcBef>
                <a:spcPct val="0"/>
              </a:spcBef>
              <a:spcAft>
                <a:spcPct val="0"/>
              </a:spcAft>
            </a:pPr>
            <a:r>
              <a:rPr lang="en-US" sz="2000" b="1" dirty="0" smtClean="0">
                <a:solidFill>
                  <a:prstClr val="black"/>
                </a:solidFill>
                <a:latin typeface="Arial" charset="0"/>
                <a:cs typeface="Arial" charset="0"/>
              </a:rPr>
              <a:t>Postsecondary</a:t>
            </a:r>
            <a:endParaRPr lang="en-US" sz="2000" b="1" dirty="0">
              <a:solidFill>
                <a:prstClr val="black"/>
              </a:solidFill>
              <a:latin typeface="Arial" charset="0"/>
              <a:cs typeface="Arial" charset="0"/>
            </a:endParaRPr>
          </a:p>
        </p:txBody>
      </p:sp>
      <p:sp>
        <p:nvSpPr>
          <p:cNvPr id="9" name="TextBox 8"/>
          <p:cNvSpPr txBox="1"/>
          <p:nvPr/>
        </p:nvSpPr>
        <p:spPr>
          <a:xfrm>
            <a:off x="6405953" y="2279473"/>
            <a:ext cx="452047" cy="3543299"/>
          </a:xfrm>
          <a:prstGeom prst="rect">
            <a:avLst/>
          </a:prstGeom>
          <a:noFill/>
        </p:spPr>
        <p:txBody>
          <a:bodyPr vert="wordArtVert" wrap="square" rtlCol="0">
            <a:spAutoFit/>
          </a:bodyPr>
          <a:lstStyle/>
          <a:p>
            <a:pPr fontAlgn="base">
              <a:spcBef>
                <a:spcPct val="0"/>
              </a:spcBef>
              <a:spcAft>
                <a:spcPct val="0"/>
              </a:spcAft>
            </a:pPr>
            <a:r>
              <a:rPr lang="en-US" sz="1600" b="1" dirty="0" smtClean="0">
                <a:solidFill>
                  <a:prstClr val="black"/>
                </a:solidFill>
                <a:latin typeface="Arial" charset="0"/>
                <a:cs typeface="Arial" charset="0"/>
              </a:rPr>
              <a:t>US DEPT OF ED </a:t>
            </a:r>
            <a:endParaRPr lang="en-US" sz="1600" b="1" dirty="0">
              <a:solidFill>
                <a:prstClr val="black"/>
              </a:solidFill>
              <a:latin typeface="Arial" charset="0"/>
              <a:cs typeface="Arial" charset="0"/>
            </a:endParaRPr>
          </a:p>
        </p:txBody>
      </p:sp>
    </p:spTree>
    <p:extLst>
      <p:ext uri="{BB962C8B-B14F-4D97-AF65-F5344CB8AC3E}">
        <p14:creationId xmlns:p14="http://schemas.microsoft.com/office/powerpoint/2010/main" val="2333331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200" y="1066800"/>
            <a:ext cx="6477000" cy="2922754"/>
          </a:xfrm>
          <a:prstGeom prst="rect">
            <a:avLst/>
          </a:prstGeom>
          <a:gradFill flip="none" rotWithShape="1">
            <a:gsLst>
              <a:gs pos="0">
                <a:schemeClr val="accent6">
                  <a:lumMod val="97000"/>
                  <a:lumOff val="3000"/>
                  <a:alpha val="46000"/>
                </a:schemeClr>
              </a:gs>
              <a:gs pos="100000">
                <a:srgbClr val="D2DDF1">
                  <a:lumMod val="0"/>
                  <a:lumOff val="100000"/>
                  <a:alpha val="0"/>
                </a:srgbClr>
              </a:gs>
              <a:gs pos="25000">
                <a:srgbClr val="FFCC00">
                  <a:lumMod val="96000"/>
                  <a:lumOff val="4000"/>
                  <a:alpha val="24000"/>
                </a:srgbClr>
              </a:gs>
              <a:gs pos="95000">
                <a:srgbClr val="FFFF80">
                  <a:alpha val="14000"/>
                </a:srgbClr>
              </a:gs>
              <a:gs pos="68000">
                <a:srgbClr val="FFFF00">
                  <a:alpha val="27000"/>
                </a:srgbClr>
              </a:gs>
            </a:gsLst>
            <a:lin ang="21000000" scaled="0"/>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itle 4"/>
          <p:cNvSpPr>
            <a:spLocks noGrp="1"/>
          </p:cNvSpPr>
          <p:nvPr>
            <p:ph type="title"/>
          </p:nvPr>
        </p:nvSpPr>
        <p:spPr>
          <a:xfrm>
            <a:off x="1261872" y="237744"/>
            <a:ext cx="7315200" cy="1143000"/>
          </a:xfrm>
        </p:spPr>
        <p:txBody>
          <a:bodyPr anchor="ctr" anchorCtr="0"/>
          <a:lstStyle/>
          <a:p>
            <a:r>
              <a:rPr lang="en-US" dirty="0" smtClean="0"/>
              <a:t>What Are Education Records?</a:t>
            </a:r>
            <a:endParaRPr lang="en-US" dirty="0"/>
          </a:p>
        </p:txBody>
      </p:sp>
      <p:sp>
        <p:nvSpPr>
          <p:cNvPr id="31747" name="Rectangle 3"/>
          <p:cNvSpPr>
            <a:spLocks noGrp="1" noChangeArrowheads="1"/>
          </p:cNvSpPr>
          <p:nvPr>
            <p:ph idx="1"/>
          </p:nvPr>
        </p:nvSpPr>
        <p:spPr>
          <a:xfrm>
            <a:off x="1551621" y="1591056"/>
            <a:ext cx="6040759" cy="4754880"/>
          </a:xfrm>
        </p:spPr>
        <p:txBody>
          <a:bodyPr lIns="92075" tIns="46038" rIns="92075" bIns="46038"/>
          <a:lstStyle/>
          <a:p>
            <a:pPr>
              <a:spcBef>
                <a:spcPts val="576"/>
              </a:spcBef>
              <a:spcAft>
                <a:spcPts val="0"/>
              </a:spcAft>
              <a:buNone/>
            </a:pPr>
            <a:r>
              <a:rPr lang="en-US" dirty="0" smtClean="0"/>
              <a:t>“Education records” are records that are –</a:t>
            </a:r>
          </a:p>
          <a:p>
            <a:pPr>
              <a:spcBef>
                <a:spcPts val="576"/>
              </a:spcBef>
              <a:spcAft>
                <a:spcPts val="0"/>
              </a:spcAft>
            </a:pPr>
            <a:r>
              <a:rPr lang="en-US" dirty="0" smtClean="0"/>
              <a:t>directly related to a student; and</a:t>
            </a:r>
          </a:p>
          <a:p>
            <a:pPr>
              <a:spcBef>
                <a:spcPts val="576"/>
              </a:spcBef>
              <a:spcAft>
                <a:spcPts val="0"/>
              </a:spcAft>
            </a:pPr>
            <a:r>
              <a:rPr lang="en-US" dirty="0" smtClean="0"/>
              <a:t>maintained by an educational agency or institution, or, by a party acting for the agency or institution.</a:t>
            </a:r>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14</a:t>
            </a:fld>
            <a:endParaRPr lang="en-US" dirty="0">
              <a:solidFill>
                <a:prstClr val="black"/>
              </a:solidFill>
            </a:endParaRPr>
          </a:p>
        </p:txBody>
      </p:sp>
      <p:sp>
        <p:nvSpPr>
          <p:cNvPr id="2" name="AutoShape 2" descr="http://downloads.clipart.com/16355912.jpg?t=1346899292&amp;h=f9f0dd5ce6a616831ba96775705dbefa"/>
          <p:cNvSpPr>
            <a:spLocks noChangeAspect="1" noChangeArrowheads="1"/>
          </p:cNvSpPr>
          <p:nvPr/>
        </p:nvSpPr>
        <p:spPr bwMode="auto">
          <a:xfrm>
            <a:off x="63500" y="-136525"/>
            <a:ext cx="4019550" cy="3314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latin typeface="Arial" charset="0"/>
              <a:cs typeface="Arial" charset="0"/>
            </a:endParaRPr>
          </a:p>
        </p:txBody>
      </p:sp>
      <p:grpSp>
        <p:nvGrpSpPr>
          <p:cNvPr id="7" name="Group 6"/>
          <p:cNvGrpSpPr/>
          <p:nvPr/>
        </p:nvGrpSpPr>
        <p:grpSpPr>
          <a:xfrm>
            <a:off x="1056551" y="3815557"/>
            <a:ext cx="6768566" cy="2871478"/>
            <a:chOff x="925406" y="3707744"/>
            <a:chExt cx="7021068" cy="2978599"/>
          </a:xfrm>
        </p:grpSpPr>
        <p:pic>
          <p:nvPicPr>
            <p:cNvPr id="5124" name="Picture 4" descr="http://downloads.clipart.com/19176351.jpg?t=1347040864&amp;h=ceb4a0da17d1b4b214295e594f4e63df&amp;u=dpcas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464" y="4413365"/>
              <a:ext cx="2101982" cy="1369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downloads.clipart.com/19373469.jpg?t=1347041052&amp;h=df1b8cf225268c75c823cde1e5bc33a5&amp;u=dpcas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310" y="5222354"/>
              <a:ext cx="2100112" cy="140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downloads.clipart.com/83949170.jpg?t=1347041221&amp;h=fff0adfe94c62a424549c6a8e6737409&amp;u=dpcas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232" y="3888232"/>
              <a:ext cx="1401644" cy="1868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0" name="Picture 10" descr="http://downloads.clipart.com/37635673.jpg?t=1347041452&amp;h=528a8dec6e55f6a823555c4ad3cfdeb6&amp;u=dpcas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329" y="5092020"/>
              <a:ext cx="2183244" cy="1455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4" name="Picture 14" descr="http://downloads.clipart.com/24717698.jpg?t=1347041869&amp;h=9e37c090f79582838c887a7944cd4ae9&amp;u=dpcas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3915" y="3707744"/>
              <a:ext cx="1808370" cy="1392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5"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2852" y="3983144"/>
              <a:ext cx="1124991" cy="1694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17" descr="http://downloads.clipart.com/71361760.jpg?t=1347042154&amp;h=41f4a8c5638952576416e9fbf56b6296&amp;u=dpcaske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406" y="5361878"/>
              <a:ext cx="1986698" cy="1324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8"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1895" y="5440918"/>
              <a:ext cx="1714579" cy="1138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83216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lstStyle/>
          <a:p>
            <a:r>
              <a:rPr lang="en-US" dirty="0" smtClean="0"/>
              <a:t>What Is Personally Identifiable Information (PII)?</a:t>
            </a: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15</a:t>
            </a:fld>
            <a:endParaRPr lang="en-US" dirty="0">
              <a:solidFill>
                <a:prstClr val="black"/>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180" y="1661823"/>
            <a:ext cx="917938" cy="203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862" y="4125446"/>
            <a:ext cx="910982" cy="16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624" y="1761580"/>
            <a:ext cx="1655195" cy="110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0273" y="3699356"/>
            <a:ext cx="843327"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cs typeface="Arial" charset="0"/>
              </a:rPr>
              <a:t>Name</a:t>
            </a:r>
            <a:endParaRPr lang="en-US" sz="1600" dirty="0">
              <a:solidFill>
                <a:prstClr val="black"/>
              </a:solidFill>
              <a:latin typeface="Arial" charset="0"/>
              <a:cs typeface="Arial" charset="0"/>
            </a:endParaRPr>
          </a:p>
        </p:txBody>
      </p:sp>
      <p:sp>
        <p:nvSpPr>
          <p:cNvPr id="6" name="TextBox 5"/>
          <p:cNvSpPr txBox="1"/>
          <p:nvPr/>
        </p:nvSpPr>
        <p:spPr>
          <a:xfrm>
            <a:off x="6640189" y="2938046"/>
            <a:ext cx="1132211" cy="338554"/>
          </a:xfrm>
          <a:prstGeom prst="rect">
            <a:avLst/>
          </a:prstGeom>
          <a:noFill/>
        </p:spPr>
        <p:txBody>
          <a:bodyPr wrap="square" rtlCol="0">
            <a:spAutoFit/>
          </a:bodyPr>
          <a:lstStyle/>
          <a:p>
            <a:pPr fontAlgn="base">
              <a:spcBef>
                <a:spcPct val="0"/>
              </a:spcBef>
              <a:spcAft>
                <a:spcPct val="0"/>
              </a:spcAft>
            </a:pPr>
            <a:r>
              <a:rPr lang="en-US" sz="1600" dirty="0">
                <a:solidFill>
                  <a:prstClr val="black"/>
                </a:solidFill>
                <a:latin typeface="Arial" charset="0"/>
                <a:cs typeface="Arial" charset="0"/>
              </a:rPr>
              <a:t>A</a:t>
            </a:r>
            <a:r>
              <a:rPr lang="en-US" sz="1600" dirty="0" smtClean="0">
                <a:solidFill>
                  <a:prstClr val="black"/>
                </a:solidFill>
                <a:latin typeface="Arial" charset="0"/>
                <a:cs typeface="Arial" charset="0"/>
              </a:rPr>
              <a:t>ddress</a:t>
            </a:r>
            <a:endParaRPr lang="en-US" sz="1600" dirty="0">
              <a:solidFill>
                <a:prstClr val="black"/>
              </a:solidFill>
              <a:latin typeface="Arial" charset="0"/>
              <a:cs typeface="Arial" charset="0"/>
            </a:endParaRPr>
          </a:p>
        </p:txBody>
      </p:sp>
      <p:sp>
        <p:nvSpPr>
          <p:cNvPr id="7" name="TextBox 6"/>
          <p:cNvSpPr txBox="1"/>
          <p:nvPr/>
        </p:nvSpPr>
        <p:spPr>
          <a:xfrm>
            <a:off x="6422004" y="5809050"/>
            <a:ext cx="1502796"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cs typeface="Arial" charset="0"/>
              </a:rPr>
              <a:t>Parent’s name</a:t>
            </a:r>
            <a:endParaRPr lang="en-US" sz="1600" dirty="0">
              <a:solidFill>
                <a:prstClr val="black"/>
              </a:solidFill>
              <a:latin typeface="Arial" charset="0"/>
              <a:cs typeface="Arial" charset="0"/>
            </a:endParaRPr>
          </a:p>
        </p:txBody>
      </p:sp>
      <p:pic>
        <p:nvPicPr>
          <p:cNvPr id="4101" name="Picture 5" descr="C:\Users\Dale\AppData\Local\Microsoft\Windows\Temporary Internet Files\Content.IE5\WN6FM6UY\MP90042239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842562"/>
            <a:ext cx="985962" cy="14782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18505" y="5376446"/>
            <a:ext cx="2401295"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cs typeface="Arial" charset="0"/>
              </a:rPr>
              <a:t>Social Security Number</a:t>
            </a:r>
            <a:endParaRPr lang="en-US" sz="1600" dirty="0">
              <a:solidFill>
                <a:prstClr val="black"/>
              </a:solidFill>
              <a:latin typeface="Arial" charset="0"/>
              <a:cs typeface="Arial" charset="0"/>
            </a:endParaRPr>
          </a:p>
        </p:txBody>
      </p:sp>
      <p:pic>
        <p:nvPicPr>
          <p:cNvPr id="4103" name="Picture 7" descr="C:\Users\Dale\AppData\Local\Microsoft\Windows\Temporary Internet Files\Content.IE5\CJV8VBEC\MP90042772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4158" y="4553445"/>
            <a:ext cx="1070426" cy="1070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96117" y="5639773"/>
            <a:ext cx="1423283"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cs typeface="Arial" charset="0"/>
              </a:rPr>
              <a:t>Date of birth</a:t>
            </a:r>
            <a:endParaRPr lang="en-US" sz="1600" dirty="0">
              <a:solidFill>
                <a:prstClr val="black"/>
              </a:solidFill>
              <a:latin typeface="Arial" charset="0"/>
              <a:cs typeface="Arial" charset="0"/>
            </a:endParaRPr>
          </a:p>
        </p:txBody>
      </p:sp>
      <p:pic>
        <p:nvPicPr>
          <p:cNvPr id="4105" name="Picture 9" descr="http://downloads.clipart.com/37193366.jpg?t=1347241472&amp;h=3be5a5756fceda1681b7743171e718a5&amp;u=dpcaske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0298" y="1891907"/>
            <a:ext cx="1726145" cy="1149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20224" y="3148717"/>
            <a:ext cx="2289976"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cs typeface="Arial" charset="0"/>
              </a:rPr>
              <a:t>Mother’s maiden name</a:t>
            </a:r>
            <a:endParaRPr lang="en-US" sz="1600" dirty="0">
              <a:solidFill>
                <a:prstClr val="black"/>
              </a:solidFill>
              <a:latin typeface="Arial" charset="0"/>
              <a:cs typeface="Arial" charset="0"/>
            </a:endParaRPr>
          </a:p>
        </p:txBody>
      </p:sp>
    </p:spTree>
    <p:extLst>
      <p:ext uri="{BB962C8B-B14F-4D97-AF65-F5344CB8AC3E}">
        <p14:creationId xmlns:p14="http://schemas.microsoft.com/office/powerpoint/2010/main" val="370493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lstStyle/>
          <a:p>
            <a:r>
              <a:rPr lang="en-US" dirty="0" smtClean="0"/>
              <a:t>What Is Directory Information?</a:t>
            </a:r>
            <a:endParaRPr lang="en-US" dirty="0"/>
          </a:p>
        </p:txBody>
      </p:sp>
      <p:sp>
        <p:nvSpPr>
          <p:cNvPr id="3" name="Content Placeholder 2"/>
          <p:cNvSpPr>
            <a:spLocks noGrp="1"/>
          </p:cNvSpPr>
          <p:nvPr>
            <p:ph idx="1"/>
          </p:nvPr>
        </p:nvSpPr>
        <p:spPr>
          <a:xfrm>
            <a:off x="1271016" y="1591056"/>
            <a:ext cx="6986588" cy="4754880"/>
          </a:xfrm>
        </p:spPr>
        <p:txBody>
          <a:bodyPr/>
          <a:lstStyle/>
          <a:p>
            <a:pPr>
              <a:spcBef>
                <a:spcPts val="576"/>
              </a:spcBef>
              <a:spcAft>
                <a:spcPts val="0"/>
              </a:spcAft>
            </a:pPr>
            <a:r>
              <a:rPr lang="en-US" dirty="0" smtClean="0"/>
              <a:t>PII that is not generally considered harmful or an invasion of privacy if disclosed </a:t>
            </a:r>
          </a:p>
          <a:p>
            <a:pPr marL="0" indent="0">
              <a:spcBef>
                <a:spcPts val="576"/>
              </a:spcBef>
              <a:buNone/>
            </a:pPr>
            <a:endParaRPr lang="en-US" sz="1000" dirty="0" smtClean="0"/>
          </a:p>
          <a:p>
            <a:pPr>
              <a:spcBef>
                <a:spcPts val="576"/>
              </a:spcBef>
            </a:pPr>
            <a:r>
              <a:rPr lang="en-US" dirty="0" smtClean="0"/>
              <a:t>Not a </a:t>
            </a:r>
            <a:r>
              <a:rPr lang="en-US" dirty="0"/>
              <a:t>student’s </a:t>
            </a:r>
            <a:r>
              <a:rPr lang="en-US" dirty="0" smtClean="0"/>
              <a:t>Social Security Number and generally not a student </a:t>
            </a:r>
            <a:r>
              <a:rPr lang="en-US" dirty="0"/>
              <a:t>ID </a:t>
            </a:r>
            <a:r>
              <a:rPr lang="en-US" dirty="0" smtClean="0"/>
              <a:t>number </a:t>
            </a:r>
            <a:endParaRPr lang="en-US" dirty="0"/>
          </a:p>
          <a:p>
            <a:pPr marL="0" indent="0">
              <a:spcBef>
                <a:spcPts val="576"/>
              </a:spcBef>
              <a:buNone/>
            </a:pPr>
            <a:endParaRPr lang="en-US" sz="1000" dirty="0" smtClean="0"/>
          </a:p>
          <a:p>
            <a:pPr>
              <a:spcBef>
                <a:spcPts val="576"/>
              </a:spcBef>
            </a:pPr>
            <a:r>
              <a:rPr lang="en-US" dirty="0" smtClean="0"/>
              <a:t>May </a:t>
            </a:r>
            <a:r>
              <a:rPr lang="en-US" dirty="0"/>
              <a:t>include a student ID number </a:t>
            </a:r>
            <a:r>
              <a:rPr lang="en-US" dirty="0" smtClean="0"/>
              <a:t>displayed </a:t>
            </a:r>
            <a:r>
              <a:rPr lang="en-US" dirty="0"/>
              <a:t>on a student ID </a:t>
            </a:r>
            <a:r>
              <a:rPr lang="en-US" dirty="0" smtClean="0"/>
              <a:t>badge </a:t>
            </a: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9938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lstStyle/>
          <a:p>
            <a:r>
              <a:rPr lang="en-US" dirty="0" smtClean="0"/>
              <a:t>Part B of the Individuals with Disabilities Act (IDEA)</a:t>
            </a:r>
            <a:endParaRPr lang="en-US" dirty="0"/>
          </a:p>
        </p:txBody>
      </p:sp>
      <p:sp>
        <p:nvSpPr>
          <p:cNvPr id="3" name="Content Placeholder 2"/>
          <p:cNvSpPr>
            <a:spLocks noGrp="1"/>
          </p:cNvSpPr>
          <p:nvPr>
            <p:ph idx="1"/>
          </p:nvPr>
        </p:nvSpPr>
        <p:spPr/>
        <p:txBody>
          <a:bodyPr/>
          <a:lstStyle/>
          <a:p>
            <a:pPr marL="0" indent="0">
              <a:buNone/>
            </a:pPr>
            <a:r>
              <a:rPr lang="en-US" b="1" i="1" dirty="0" smtClean="0"/>
              <a:t>§ 300.610 Confidentiality of Information </a:t>
            </a:r>
          </a:p>
          <a:p>
            <a:pPr marL="0" indent="0">
              <a:buNone/>
            </a:pPr>
            <a:endParaRPr lang="en-US" sz="1000" dirty="0"/>
          </a:p>
          <a:p>
            <a:pPr marL="0" indent="0">
              <a:buNone/>
            </a:pPr>
            <a:r>
              <a:rPr lang="en-US" dirty="0" smtClean="0"/>
              <a:t>“The Secretary </a:t>
            </a:r>
            <a:r>
              <a:rPr lang="en-US" dirty="0" smtClean="0">
                <a:cs typeface="Lucida Sans Unicode" pitchFamily="34" charset="0"/>
              </a:rPr>
              <a:t>takes </a:t>
            </a:r>
            <a:r>
              <a:rPr lang="en-US" dirty="0">
                <a:cs typeface="Lucida Sans Unicode" pitchFamily="34" charset="0"/>
              </a:rPr>
              <a:t>appropriate action, in accordance with section 444 of GEPA [FERPA], to ensure the protection of the confidentiality of any personally identifiable data, information, and records collected or maintained by the Secretary and by SEAs and LEAs pursuant to Part of the Act, and consistent with §§ 300.611 through 300.627</a:t>
            </a:r>
            <a:r>
              <a:rPr lang="en-US" dirty="0" smtClean="0">
                <a:cs typeface="Lucida Sans Unicode" pitchFamily="34" charset="0"/>
              </a:rPr>
              <a:t>.”</a:t>
            </a:r>
            <a:endParaRPr lang="en-US" b="1"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122693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C of the Individuals with Disabilities Act (IDEA)</a:t>
            </a:r>
            <a:endParaRPr lang="en-US" dirty="0"/>
          </a:p>
        </p:txBody>
      </p:sp>
      <p:sp>
        <p:nvSpPr>
          <p:cNvPr id="3" name="Content Placeholder 2"/>
          <p:cNvSpPr>
            <a:spLocks noGrp="1"/>
          </p:cNvSpPr>
          <p:nvPr>
            <p:ph idx="1"/>
          </p:nvPr>
        </p:nvSpPr>
        <p:spPr/>
        <p:txBody>
          <a:bodyPr/>
          <a:lstStyle/>
          <a:p>
            <a:pPr marL="0" indent="0">
              <a:buNone/>
            </a:pPr>
            <a:r>
              <a:rPr lang="en-US" b="1" i="1" dirty="0" smtClean="0"/>
              <a:t>§ 303.402 Confidentiality  </a:t>
            </a:r>
          </a:p>
          <a:p>
            <a:pPr marL="0" indent="0">
              <a:buNone/>
            </a:pPr>
            <a:endParaRPr lang="en-US" sz="1000" dirty="0"/>
          </a:p>
          <a:p>
            <a:pPr marL="0" indent="0">
              <a:buNone/>
            </a:pPr>
            <a:r>
              <a:rPr lang="en-US" dirty="0" smtClean="0"/>
              <a:t>“The Secretary </a:t>
            </a:r>
            <a:r>
              <a:rPr lang="en-US" dirty="0" smtClean="0">
                <a:cs typeface="Lucida Sans Unicode" pitchFamily="34" charset="0"/>
              </a:rPr>
              <a:t>takes </a:t>
            </a:r>
            <a:r>
              <a:rPr lang="en-US" dirty="0">
                <a:cs typeface="Lucida Sans Unicode" pitchFamily="34" charset="0"/>
              </a:rPr>
              <a:t>appropriate action, in accordance with section 444 of GEPA [FERPA], to ensure the protection of the confidentiality of any personally identifiable data, information, and records collected or maintained by the Secretary and by </a:t>
            </a:r>
            <a:r>
              <a:rPr lang="en-US" dirty="0" smtClean="0">
                <a:cs typeface="Lucida Sans Unicode" pitchFamily="34" charset="0"/>
              </a:rPr>
              <a:t>lead agencies and EIS providers pursuant to part C of the Act, and consistent with §§ 303.401 </a:t>
            </a:r>
            <a:r>
              <a:rPr lang="en-US" dirty="0">
                <a:cs typeface="Lucida Sans Unicode" pitchFamily="34" charset="0"/>
              </a:rPr>
              <a:t>through </a:t>
            </a:r>
            <a:r>
              <a:rPr lang="en-US" dirty="0" smtClean="0">
                <a:cs typeface="Lucida Sans Unicode" pitchFamily="34" charset="0"/>
              </a:rPr>
              <a:t>303.417. The </a:t>
            </a:r>
            <a:r>
              <a:rPr lang="en-US" dirty="0">
                <a:cs typeface="Lucida Sans Unicode" pitchFamily="34" charset="0"/>
              </a:rPr>
              <a:t>regulations in §§ 303.401 through 303.417 </a:t>
            </a:r>
            <a:r>
              <a:rPr lang="en-US" dirty="0" smtClean="0">
                <a:cs typeface="Lucida Sans Unicode" pitchFamily="34" charset="0"/>
              </a:rPr>
              <a:t>ensure the protection of the confidentiality of any personally identifiable data, information, and records collected or maintained pursuant to this part by the Secretary and by participating agencies, including the State lead agency and EIS providers, in accordance with [FERPA].”</a:t>
            </a:r>
            <a:endParaRPr lang="en-US" dirty="0">
              <a:cs typeface="Lucida Sans Unicode" pitchFamily="34" charset="0"/>
            </a:endParaRPr>
          </a:p>
          <a:p>
            <a:pPr marL="0" indent="0">
              <a:buNone/>
            </a:pPr>
            <a:endParaRPr lang="en-US" b="1"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419609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Disclosures</a:t>
            </a:r>
            <a:endParaRPr lang="en-US" dirty="0"/>
          </a:p>
        </p:txBody>
      </p:sp>
      <p:sp>
        <p:nvSpPr>
          <p:cNvPr id="3" name="Content Placeholder 2"/>
          <p:cNvSpPr>
            <a:spLocks noGrp="1"/>
          </p:cNvSpPr>
          <p:nvPr>
            <p:ph idx="1"/>
          </p:nvPr>
        </p:nvSpPr>
        <p:spPr>
          <a:xfrm>
            <a:off x="1271016" y="1591056"/>
            <a:ext cx="6986588" cy="4754880"/>
          </a:xfrm>
        </p:spPr>
        <p:txBody>
          <a:bodyPr/>
          <a:lstStyle/>
          <a:p>
            <a:pPr>
              <a:spcAft>
                <a:spcPts val="1000"/>
              </a:spcAft>
            </a:pPr>
            <a:r>
              <a:rPr lang="en-US" dirty="0" smtClean="0"/>
              <a:t>§ 300.622 of the IDEA Part B requires –</a:t>
            </a:r>
          </a:p>
          <a:p>
            <a:pPr lvl="1"/>
            <a:r>
              <a:rPr lang="en-US" sz="2400" dirty="0" smtClean="0"/>
              <a:t>Parental consent before PII is disclosed to parties, other than to officials of participating agencies in order to meet IDEA requirements, unless the information is contained in education records and the disclosure is authorized by FERPA</a:t>
            </a:r>
            <a:endParaRPr lang="en-US" sz="24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103129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61872" y="237744"/>
            <a:ext cx="7315200" cy="1143000"/>
          </a:xfrm>
        </p:spPr>
        <p:txBody>
          <a:bodyPr>
            <a:normAutofit/>
          </a:bodyPr>
          <a:lstStyle/>
          <a:p>
            <a:r>
              <a:rPr lang="en-US" dirty="0"/>
              <a:t>Objectives for the </a:t>
            </a:r>
            <a:r>
              <a:rPr lang="en-US" dirty="0" smtClean="0"/>
              <a:t>Day</a:t>
            </a:r>
            <a:endParaRPr lang="en-US" dirty="0"/>
          </a:p>
        </p:txBody>
      </p:sp>
      <p:sp>
        <p:nvSpPr>
          <p:cNvPr id="2" name="Content Placeholder 1"/>
          <p:cNvSpPr>
            <a:spLocks noGrp="1"/>
          </p:cNvSpPr>
          <p:nvPr>
            <p:ph idx="1"/>
          </p:nvPr>
        </p:nvSpPr>
        <p:spPr/>
        <p:txBody>
          <a:bodyPr>
            <a:normAutofit/>
          </a:bodyPr>
          <a:lstStyle/>
          <a:p>
            <a:pPr lvl="0">
              <a:spcAft>
                <a:spcPts val="1000"/>
              </a:spcAft>
            </a:pPr>
            <a:r>
              <a:rPr lang="en-US" dirty="0"/>
              <a:t>Learn about FERPA &amp; HIPAA implications for early childhood integrated data systems</a:t>
            </a:r>
          </a:p>
          <a:p>
            <a:pPr lvl="0">
              <a:spcAft>
                <a:spcPts val="1000"/>
              </a:spcAft>
            </a:pPr>
            <a:r>
              <a:rPr lang="en-US" dirty="0"/>
              <a:t>Develop drafts of data sharing agreements with your state team</a:t>
            </a:r>
          </a:p>
          <a:p>
            <a:pPr lvl="0">
              <a:spcAft>
                <a:spcPts val="1000"/>
              </a:spcAft>
            </a:pPr>
            <a:r>
              <a:rPr lang="en-US" dirty="0"/>
              <a:t>Learn about methods to share about privacy with external data </a:t>
            </a:r>
            <a:r>
              <a:rPr lang="en-US" dirty="0" smtClean="0"/>
              <a:t>users, </a:t>
            </a:r>
            <a:r>
              <a:rPr lang="en-US" dirty="0"/>
              <a:t>such as parents, policymakers, and </a:t>
            </a:r>
            <a:r>
              <a:rPr lang="en-US" dirty="0" smtClean="0"/>
              <a:t>others</a:t>
            </a:r>
            <a:endParaRPr lang="en-US"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2</a:t>
            </a:fld>
            <a:endParaRPr lang="en-US" dirty="0"/>
          </a:p>
        </p:txBody>
      </p:sp>
    </p:spTree>
    <p:extLst>
      <p:ext uri="{BB962C8B-B14F-4D97-AF65-F5344CB8AC3E}">
        <p14:creationId xmlns:p14="http://schemas.microsoft.com/office/powerpoint/2010/main" val="3891590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Disclosures</a:t>
            </a:r>
            <a:endParaRPr lang="en-US" dirty="0"/>
          </a:p>
        </p:txBody>
      </p:sp>
      <p:sp>
        <p:nvSpPr>
          <p:cNvPr id="3" name="Content Placeholder 2"/>
          <p:cNvSpPr>
            <a:spLocks noGrp="1"/>
          </p:cNvSpPr>
          <p:nvPr>
            <p:ph idx="1"/>
          </p:nvPr>
        </p:nvSpPr>
        <p:spPr>
          <a:xfrm>
            <a:off x="1271016" y="1591056"/>
            <a:ext cx="6986588" cy="4754880"/>
          </a:xfrm>
        </p:spPr>
        <p:txBody>
          <a:bodyPr/>
          <a:lstStyle/>
          <a:p>
            <a:pPr marL="342900" lvl="1" indent="-342900">
              <a:spcAft>
                <a:spcPts val="1000"/>
              </a:spcAft>
              <a:buFont typeface="Wingdings" pitchFamily="2" charset="2"/>
              <a:buChar char="§"/>
            </a:pPr>
            <a:r>
              <a:rPr lang="en-US" sz="2400" dirty="0" smtClean="0"/>
              <a:t>§ </a:t>
            </a:r>
            <a:r>
              <a:rPr lang="en-US" sz="2400" dirty="0"/>
              <a:t>303.414 of Part C requires a lead agency or other participating agency may not disclose PII to any party except participating agencies (including lead agency and EIS providers) that are part of the State’s Part C system without parental consent, unless –</a:t>
            </a:r>
          </a:p>
          <a:p>
            <a:pPr marL="740664" lvl="1" indent="-283464"/>
            <a:r>
              <a:rPr lang="en-US" sz="2400" dirty="0"/>
              <a:t>Authorized to do so under </a:t>
            </a:r>
            <a:r>
              <a:rPr lang="en-US" sz="2400" dirty="0" smtClean="0"/>
              <a:t>§§ </a:t>
            </a:r>
            <a:r>
              <a:rPr lang="en-US" sz="2400" dirty="0"/>
              <a:t>303.401(d), 303.209(b)(1)(i) and (b)(1)(ii), and 303.211(b)(6)(ii)(A); or</a:t>
            </a:r>
          </a:p>
          <a:p>
            <a:pPr marL="740664" lvl="1" indent="-283464"/>
            <a:r>
              <a:rPr lang="en-US" sz="2400" dirty="0"/>
              <a:t>One of the exceptions in FERPA (§ 99.31), where applicable to Part C.</a:t>
            </a:r>
          </a:p>
          <a:p>
            <a:pPr lvl="1"/>
            <a:endParaRPr lang="en-US" b="1" dirty="0" smtClean="0"/>
          </a:p>
          <a:p>
            <a:pPr lvl="1"/>
            <a:endParaRPr lang="en-US" b="1" dirty="0" smtClean="0"/>
          </a:p>
          <a:p>
            <a:pPr lvl="1"/>
            <a:endParaRPr lang="en-US" b="1"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261551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noAutofit/>
          </a:bodyPr>
          <a:lstStyle/>
          <a:p>
            <a:pPr eaLnBrk="1" hangingPunct="1">
              <a:defRPr/>
            </a:pPr>
            <a:r>
              <a:rPr dirty="0" smtClean="0"/>
              <a:t>FERPA and IDEA </a:t>
            </a:r>
            <a:r>
              <a:rPr lang="pl-PL" dirty="0" smtClean="0"/>
              <a:t>Early Childhood Programs</a:t>
            </a:r>
            <a:endParaRPr lang="pl-PL" dirty="0"/>
          </a:p>
        </p:txBody>
      </p:sp>
      <p:sp>
        <p:nvSpPr>
          <p:cNvPr id="3" name="Content Placeholder 2"/>
          <p:cNvSpPr>
            <a:spLocks noGrp="1"/>
          </p:cNvSpPr>
          <p:nvPr>
            <p:ph idx="1"/>
          </p:nvPr>
        </p:nvSpPr>
        <p:spPr>
          <a:xfrm>
            <a:off x="1271016" y="1591056"/>
            <a:ext cx="6986016" cy="4754880"/>
          </a:xfrm>
        </p:spPr>
        <p:txBody>
          <a:bodyPr/>
          <a:lstStyle/>
          <a:p>
            <a:pPr>
              <a:defRPr/>
            </a:pPr>
            <a:r>
              <a:rPr lang="en-US" dirty="0" smtClean="0"/>
              <a:t>FERPA </a:t>
            </a:r>
            <a:r>
              <a:rPr lang="en-US" dirty="0"/>
              <a:t>applies the same requirements to both </a:t>
            </a:r>
            <a:r>
              <a:rPr lang="en-US" dirty="0" smtClean="0"/>
              <a:t>IDEA B &amp; C programs</a:t>
            </a:r>
          </a:p>
          <a:p>
            <a:pPr marL="0" indent="0">
              <a:buNone/>
              <a:defRPr/>
            </a:pPr>
            <a:endParaRPr lang="en-US" sz="1000" dirty="0"/>
          </a:p>
          <a:p>
            <a:pPr>
              <a:defRPr/>
            </a:pPr>
            <a:r>
              <a:rPr lang="en-US" dirty="0" smtClean="0"/>
              <a:t>IDEA Part B, Section 619 and </a:t>
            </a:r>
            <a:r>
              <a:rPr lang="en-US" dirty="0"/>
              <a:t>IDEA Part C </a:t>
            </a:r>
            <a:r>
              <a:rPr lang="en-US" dirty="0" smtClean="0"/>
              <a:t>have similar, but slightly different, confidentiality provisions</a:t>
            </a:r>
          </a:p>
          <a:p>
            <a:pPr eaLnBrk="1" hangingPunct="1">
              <a:defRPr/>
            </a:pPr>
            <a:endParaRPr lang="en-US" sz="3200" dirty="0" smtClean="0"/>
          </a:p>
          <a:p>
            <a:pPr marL="0" indent="0" eaLnBrk="1" hangingPunct="1">
              <a:buFont typeface="Wingdings" pitchFamily="2" charset="2"/>
              <a:buNone/>
              <a:defRPr/>
            </a:pPr>
            <a:endParaRPr lang="en-US" b="1" dirty="0" smtClean="0"/>
          </a:p>
        </p:txBody>
      </p:sp>
      <p:sp>
        <p:nvSpPr>
          <p:cNvPr id="25604"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19656EDF-E9A4-4BF7-A7A1-BB3823259716}" type="slidenum">
              <a:rPr lang="en-US" altLang="en-US" sz="1000" smtClean="0">
                <a:solidFill>
                  <a:prstClr val="black"/>
                </a:solidFill>
                <a:latin typeface="Arial" charset="0"/>
                <a:cs typeface="Arial" charset="0"/>
              </a:rPr>
              <a:pPr eaLnBrk="1" hangingPunct="1">
                <a:spcBef>
                  <a:spcPct val="0"/>
                </a:spcBef>
                <a:buClrTx/>
                <a:buFontTx/>
                <a:buNone/>
              </a:pPr>
              <a:t>21</a:t>
            </a:fld>
            <a:endParaRPr lang="en-US" altLang="en-US" sz="1000" dirty="0" smtClean="0">
              <a:solidFill>
                <a:prstClr val="black"/>
              </a:solidFill>
              <a:latin typeface="Arial" charset="0"/>
              <a:cs typeface="Arial" charset="0"/>
            </a:endParaRPr>
          </a:p>
        </p:txBody>
      </p:sp>
    </p:spTree>
    <p:extLst>
      <p:ext uri="{BB962C8B-B14F-4D97-AF65-F5344CB8AC3E}">
        <p14:creationId xmlns:p14="http://schemas.microsoft.com/office/powerpoint/2010/main" val="31921175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39713"/>
            <a:ext cx="6986587" cy="1146175"/>
          </a:xfrm>
        </p:spPr>
        <p:txBody>
          <a:bodyPr>
            <a:normAutofit/>
          </a:bodyPr>
          <a:lstStyle/>
          <a:p>
            <a:pPr eaLnBrk="1" hangingPunct="1">
              <a:defRPr/>
            </a:pPr>
            <a:r>
              <a:rPr dirty="0" smtClean="0"/>
              <a:t>FPCO Letter to Edmunds (2012)</a:t>
            </a:r>
            <a:endParaRPr dirty="0"/>
          </a:p>
        </p:txBody>
      </p:sp>
      <p:sp>
        <p:nvSpPr>
          <p:cNvPr id="3" name="Content Placeholder 2"/>
          <p:cNvSpPr>
            <a:spLocks noGrp="1"/>
          </p:cNvSpPr>
          <p:nvPr>
            <p:ph idx="1"/>
          </p:nvPr>
        </p:nvSpPr>
        <p:spPr>
          <a:xfrm>
            <a:off x="1271016" y="1591056"/>
            <a:ext cx="6986016" cy="4754880"/>
          </a:xfrm>
        </p:spPr>
        <p:txBody>
          <a:bodyPr/>
          <a:lstStyle/>
          <a:p>
            <a:pPr eaLnBrk="1" hangingPunct="1">
              <a:defRPr/>
            </a:pPr>
            <a:r>
              <a:rPr lang="en-US" dirty="0" smtClean="0"/>
              <a:t>“Early </a:t>
            </a:r>
            <a:r>
              <a:rPr lang="en-US" dirty="0"/>
              <a:t>intervention records” is the same as </a:t>
            </a:r>
            <a:r>
              <a:rPr lang="en-US" dirty="0" smtClean="0"/>
              <a:t>“</a:t>
            </a:r>
            <a:r>
              <a:rPr lang="en-US" dirty="0"/>
              <a:t>education records” for purposes of the confidentiality protections under </a:t>
            </a:r>
            <a:r>
              <a:rPr lang="en-US" dirty="0" smtClean="0"/>
              <a:t>IDEA Part </a:t>
            </a:r>
            <a:r>
              <a:rPr lang="en-US" dirty="0"/>
              <a:t>C </a:t>
            </a:r>
            <a:r>
              <a:rPr lang="en-US" dirty="0" smtClean="0"/>
              <a:t>and FERPA</a:t>
            </a:r>
          </a:p>
          <a:p>
            <a:pPr marL="0" indent="0" eaLnBrk="1" hangingPunct="1">
              <a:buNone/>
              <a:defRPr/>
            </a:pPr>
            <a:endParaRPr lang="en-US" sz="1000" dirty="0"/>
          </a:p>
          <a:p>
            <a:pPr eaLnBrk="1" hangingPunct="1">
              <a:defRPr/>
            </a:pPr>
            <a:r>
              <a:rPr lang="en-US" dirty="0" smtClean="0"/>
              <a:t>If early intervention </a:t>
            </a:r>
            <a:r>
              <a:rPr lang="en-US" dirty="0"/>
              <a:t>records are covered </a:t>
            </a:r>
            <a:r>
              <a:rPr lang="en-US" dirty="0" smtClean="0"/>
              <a:t>under FERPA and </a:t>
            </a:r>
            <a:r>
              <a:rPr lang="en-US" dirty="0"/>
              <a:t>IDEA Part </a:t>
            </a:r>
            <a:r>
              <a:rPr lang="en-US" dirty="0" smtClean="0"/>
              <a:t>C, those </a:t>
            </a:r>
            <a:r>
              <a:rPr lang="en-US" dirty="0"/>
              <a:t>records are exempt as PHI under the HIPAA Privacy </a:t>
            </a:r>
            <a:r>
              <a:rPr lang="en-US" dirty="0" smtClean="0"/>
              <a:t>Rule</a:t>
            </a:r>
            <a:r>
              <a:rPr lang="en-US" dirty="0"/>
              <a:t> </a:t>
            </a:r>
            <a:r>
              <a:rPr lang="en-US" b="1" dirty="0"/>
              <a:t> </a:t>
            </a:r>
          </a:p>
          <a:p>
            <a:pPr marL="0" indent="0" eaLnBrk="1" hangingPunct="1">
              <a:buFont typeface="Wingdings" pitchFamily="2" charset="2"/>
              <a:buNone/>
              <a:defRPr/>
            </a:pPr>
            <a:r>
              <a:rPr lang="en-US" dirty="0"/>
              <a:t> </a:t>
            </a:r>
            <a:r>
              <a:rPr lang="en-US" sz="2000" dirty="0"/>
              <a:t> </a:t>
            </a:r>
          </a:p>
          <a:p>
            <a:pPr eaLnBrk="1" hangingPunct="1">
              <a:defRPr/>
            </a:pPr>
            <a:endParaRPr lang="en-US" dirty="0"/>
          </a:p>
        </p:txBody>
      </p:sp>
      <p:sp>
        <p:nvSpPr>
          <p:cNvPr id="10244"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0DAE4196-1D83-436C-80B7-45B6311F2E45}" type="slidenum">
              <a:rPr lang="en-US" altLang="en-US" sz="1000" smtClean="0">
                <a:solidFill>
                  <a:prstClr val="black"/>
                </a:solidFill>
                <a:latin typeface="Arial" charset="0"/>
                <a:cs typeface="Arial" charset="0"/>
              </a:rPr>
              <a:pPr eaLnBrk="1" hangingPunct="1">
                <a:spcBef>
                  <a:spcPct val="0"/>
                </a:spcBef>
                <a:buClrTx/>
                <a:buFontTx/>
                <a:buNone/>
              </a:pPr>
              <a:t>22</a:t>
            </a:fld>
            <a:endParaRPr lang="en-US" altLang="en-US" sz="1000" dirty="0" smtClean="0">
              <a:solidFill>
                <a:prstClr val="black"/>
              </a:solidFill>
              <a:latin typeface="Arial" charset="0"/>
              <a:cs typeface="Arial" charset="0"/>
            </a:endParaRPr>
          </a:p>
        </p:txBody>
      </p:sp>
    </p:spTree>
    <p:extLst>
      <p:ext uri="{BB962C8B-B14F-4D97-AF65-F5344CB8AC3E}">
        <p14:creationId xmlns:p14="http://schemas.microsoft.com/office/powerpoint/2010/main" val="437764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39713"/>
            <a:ext cx="6986587" cy="1146175"/>
          </a:xfrm>
        </p:spPr>
        <p:txBody>
          <a:bodyPr>
            <a:normAutofit/>
          </a:bodyPr>
          <a:lstStyle/>
          <a:p>
            <a:pPr eaLnBrk="1" hangingPunct="1">
              <a:defRPr/>
            </a:pPr>
            <a:r>
              <a:rPr dirty="0" smtClean="0"/>
              <a:t>How FERPA </a:t>
            </a:r>
            <a:r>
              <a:rPr lang="pl-PL" dirty="0" smtClean="0"/>
              <a:t>Terms Apply </a:t>
            </a:r>
            <a:r>
              <a:rPr dirty="0" smtClean="0"/>
              <a:t>to IDEA Part C</a:t>
            </a:r>
            <a:endParaRPr dirty="0"/>
          </a:p>
        </p:txBody>
      </p:sp>
      <p:sp>
        <p:nvSpPr>
          <p:cNvPr id="3" name="Content Placeholder 2"/>
          <p:cNvSpPr>
            <a:spLocks noGrp="1"/>
          </p:cNvSpPr>
          <p:nvPr>
            <p:ph idx="1"/>
          </p:nvPr>
        </p:nvSpPr>
        <p:spPr>
          <a:xfrm>
            <a:off x="1271016" y="1591056"/>
            <a:ext cx="6986016" cy="4751387"/>
          </a:xfrm>
        </p:spPr>
        <p:txBody>
          <a:bodyPr/>
          <a:lstStyle/>
          <a:p>
            <a:pPr eaLnBrk="1" hangingPunct="1">
              <a:spcAft>
                <a:spcPts val="1000"/>
              </a:spcAft>
              <a:defRPr/>
            </a:pPr>
            <a:r>
              <a:rPr lang="en-US" dirty="0" smtClean="0"/>
              <a:t>IDEA Part C, in § 303.414(b</a:t>
            </a:r>
            <a:r>
              <a:rPr lang="en-US" dirty="0"/>
              <a:t>)(2</a:t>
            </a:r>
            <a:r>
              <a:rPr lang="en-US" dirty="0" smtClean="0"/>
              <a:t>), includes the following translation provisions </a:t>
            </a:r>
            <a:r>
              <a:rPr lang="en-US" dirty="0"/>
              <a:t>for FERPA </a:t>
            </a:r>
            <a:r>
              <a:rPr lang="en-US" dirty="0" smtClean="0"/>
              <a:t>terms:</a:t>
            </a:r>
          </a:p>
          <a:p>
            <a:pPr marL="1087438" lvl="1" indent="-457200" eaLnBrk="1" hangingPunct="1">
              <a:buFont typeface="+mj-lt"/>
              <a:buAutoNum type="arabicParenR"/>
              <a:defRPr/>
            </a:pPr>
            <a:r>
              <a:rPr lang="en-US" sz="2400" dirty="0" smtClean="0"/>
              <a:t>Education record = Early intervention record</a:t>
            </a:r>
          </a:p>
          <a:p>
            <a:pPr marL="1087438" lvl="1" indent="-457200" eaLnBrk="1" hangingPunct="1">
              <a:buFont typeface="+mj-lt"/>
              <a:buAutoNum type="arabicParenR"/>
              <a:defRPr/>
            </a:pPr>
            <a:r>
              <a:rPr lang="en-US" sz="2400" dirty="0" smtClean="0"/>
              <a:t>Education = Early intervention</a:t>
            </a:r>
          </a:p>
          <a:p>
            <a:pPr marL="1087438" lvl="1" indent="-457200" eaLnBrk="1" hangingPunct="1">
              <a:buFont typeface="+mj-lt"/>
              <a:buAutoNum type="arabicParenR"/>
              <a:defRPr/>
            </a:pPr>
            <a:r>
              <a:rPr lang="en-US" sz="2400" dirty="0" smtClean="0"/>
              <a:t>Educational agency or institution = Participating agency</a:t>
            </a:r>
          </a:p>
          <a:p>
            <a:pPr marL="1087438" lvl="1" indent="-457200" eaLnBrk="1" hangingPunct="1">
              <a:buFont typeface="+mj-lt"/>
              <a:buAutoNum type="arabicParenR"/>
              <a:defRPr/>
            </a:pPr>
            <a:r>
              <a:rPr lang="en-US" sz="2400" dirty="0" smtClean="0"/>
              <a:t>School official = Qualified EIS personnel/Service Coordinator</a:t>
            </a:r>
          </a:p>
          <a:p>
            <a:pPr marL="1087438" lvl="1" indent="-457200" eaLnBrk="1" hangingPunct="1">
              <a:buFont typeface="+mj-lt"/>
              <a:buAutoNum type="arabicParenR"/>
              <a:defRPr/>
            </a:pPr>
            <a:r>
              <a:rPr lang="en-US" sz="2400" dirty="0" smtClean="0"/>
              <a:t>State educational authority = Lead agency</a:t>
            </a:r>
          </a:p>
          <a:p>
            <a:pPr marL="1087438" lvl="1" indent="-457200" eaLnBrk="1" hangingPunct="1">
              <a:buFont typeface="+mj-lt"/>
              <a:buAutoNum type="arabicParenR"/>
              <a:defRPr/>
            </a:pPr>
            <a:r>
              <a:rPr lang="en-US" sz="2400" dirty="0" smtClean="0"/>
              <a:t>Student = Child under IDEA Part C</a:t>
            </a:r>
          </a:p>
          <a:p>
            <a:pPr marL="457200" lvl="1" indent="0" eaLnBrk="1" hangingPunct="1">
              <a:buFont typeface="Arial" charset="0"/>
              <a:buNone/>
              <a:defRPr/>
            </a:pPr>
            <a:endParaRPr lang="en-US" sz="2200" dirty="0"/>
          </a:p>
        </p:txBody>
      </p:sp>
      <p:sp>
        <p:nvSpPr>
          <p:cNvPr id="26628"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AE5FB8E2-9589-435A-BE81-3C79813BB719}" type="slidenum">
              <a:rPr lang="en-US" altLang="en-US" sz="1000" smtClean="0">
                <a:solidFill>
                  <a:prstClr val="black"/>
                </a:solidFill>
                <a:latin typeface="Arial" charset="0"/>
                <a:cs typeface="Arial" charset="0"/>
              </a:rPr>
              <a:pPr eaLnBrk="1" hangingPunct="1">
                <a:spcBef>
                  <a:spcPct val="0"/>
                </a:spcBef>
                <a:buClrTx/>
                <a:buFontTx/>
                <a:buNone/>
              </a:pPr>
              <a:t>23</a:t>
            </a:fld>
            <a:endParaRPr lang="en-US" altLang="en-US" sz="1000" dirty="0" smtClean="0">
              <a:solidFill>
                <a:prstClr val="black"/>
              </a:solidFill>
              <a:latin typeface="Arial" charset="0"/>
              <a:cs typeface="Arial" charset="0"/>
            </a:endParaRPr>
          </a:p>
        </p:txBody>
      </p:sp>
    </p:spTree>
    <p:extLst>
      <p:ext uri="{BB962C8B-B14F-4D97-AF65-F5344CB8AC3E}">
        <p14:creationId xmlns:p14="http://schemas.microsoft.com/office/powerpoint/2010/main" val="12971397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39713"/>
            <a:ext cx="7181850" cy="1146175"/>
          </a:xfrm>
        </p:spPr>
        <p:txBody>
          <a:bodyPr>
            <a:normAutofit/>
          </a:bodyPr>
          <a:lstStyle/>
          <a:p>
            <a:pPr eaLnBrk="1" hangingPunct="1">
              <a:defRPr/>
            </a:pPr>
            <a:r>
              <a:rPr dirty="0" smtClean="0"/>
              <a:t>Primary Rights of Parents </a:t>
            </a:r>
            <a:r>
              <a:rPr dirty="0"/>
              <a:t>u</a:t>
            </a:r>
            <a:r>
              <a:rPr dirty="0" smtClean="0"/>
              <a:t>nder FERPA</a:t>
            </a:r>
            <a:endParaRPr dirty="0"/>
          </a:p>
        </p:txBody>
      </p:sp>
      <p:sp>
        <p:nvSpPr>
          <p:cNvPr id="28675" name="Content Placeholder 2"/>
          <p:cNvSpPr>
            <a:spLocks noGrp="1"/>
          </p:cNvSpPr>
          <p:nvPr>
            <p:ph idx="1"/>
          </p:nvPr>
        </p:nvSpPr>
        <p:spPr>
          <a:xfrm>
            <a:off x="1271016" y="1589088"/>
            <a:ext cx="6986016" cy="4754880"/>
          </a:xfrm>
        </p:spPr>
        <p:txBody>
          <a:bodyPr/>
          <a:lstStyle/>
          <a:p>
            <a:pPr eaLnBrk="1" hangingPunct="1">
              <a:spcAft>
                <a:spcPts val="0"/>
              </a:spcAft>
            </a:pPr>
            <a:r>
              <a:rPr lang="en-US" altLang="en-US" dirty="0" smtClean="0"/>
              <a:t>Right to inspect and review education records (§ 99.10);</a:t>
            </a:r>
          </a:p>
          <a:p>
            <a:pPr marL="0" indent="0" eaLnBrk="1" hangingPunct="1">
              <a:spcAft>
                <a:spcPts val="0"/>
              </a:spcAft>
              <a:buNone/>
            </a:pPr>
            <a:endParaRPr lang="en-US" altLang="en-US" sz="1000" dirty="0" smtClean="0"/>
          </a:p>
          <a:p>
            <a:pPr eaLnBrk="1" hangingPunct="1">
              <a:spcAft>
                <a:spcPts val="0"/>
              </a:spcAft>
            </a:pPr>
            <a:r>
              <a:rPr lang="en-US" altLang="en-US" dirty="0" smtClean="0"/>
              <a:t>Right to seek to amend education records (§§ 99.20, 99.21, and 99.22); and</a:t>
            </a:r>
          </a:p>
          <a:p>
            <a:pPr marL="0" indent="0" eaLnBrk="1" hangingPunct="1">
              <a:spcAft>
                <a:spcPts val="0"/>
              </a:spcAft>
              <a:buNone/>
            </a:pPr>
            <a:endParaRPr lang="en-US" altLang="en-US" sz="1000" dirty="0" smtClean="0"/>
          </a:p>
          <a:p>
            <a:pPr eaLnBrk="1" hangingPunct="1">
              <a:spcAft>
                <a:spcPts val="0"/>
              </a:spcAft>
            </a:pPr>
            <a:r>
              <a:rPr lang="en-US" altLang="en-US" dirty="0" smtClean="0"/>
              <a:t>Right to consent to the disclosure of personally identifiable information from education records, except as provided by law (§§ 99.30 and 99.31).</a:t>
            </a:r>
          </a:p>
        </p:txBody>
      </p:sp>
      <p:sp>
        <p:nvSpPr>
          <p:cNvPr id="28676"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D4176E9A-CD6B-4CE6-8BFD-5D4F0B24A920}" type="slidenum">
              <a:rPr lang="en-US" altLang="en-US" sz="1000" smtClean="0">
                <a:solidFill>
                  <a:prstClr val="black"/>
                </a:solidFill>
                <a:latin typeface="Arial" charset="0"/>
                <a:cs typeface="Arial" charset="0"/>
              </a:rPr>
              <a:pPr eaLnBrk="1" hangingPunct="1">
                <a:spcBef>
                  <a:spcPct val="0"/>
                </a:spcBef>
                <a:buClrTx/>
                <a:buFontTx/>
                <a:buNone/>
              </a:pPr>
              <a:t>24</a:t>
            </a:fld>
            <a:endParaRPr lang="en-US" altLang="en-US" sz="1000" dirty="0" smtClean="0">
              <a:solidFill>
                <a:prstClr val="black"/>
              </a:solidFill>
              <a:latin typeface="Arial" charset="0"/>
              <a:cs typeface="Arial" charset="0"/>
            </a:endParaRPr>
          </a:p>
        </p:txBody>
      </p:sp>
    </p:spTree>
    <p:extLst>
      <p:ext uri="{BB962C8B-B14F-4D97-AF65-F5344CB8AC3E}">
        <p14:creationId xmlns:p14="http://schemas.microsoft.com/office/powerpoint/2010/main" val="13563548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1600" y="1600200"/>
            <a:ext cx="3200400" cy="4488643"/>
          </a:xfrm>
          <a:prstGeom prst="rect">
            <a:avLst/>
          </a:prstGeom>
          <a:gradFill flip="none" rotWithShape="1">
            <a:gsLst>
              <a:gs pos="0">
                <a:srgbClr val="37864A">
                  <a:alpha val="52000"/>
                </a:srgbClr>
              </a:gs>
              <a:gs pos="100000">
                <a:srgbClr val="D2DDF1">
                  <a:lumMod val="0"/>
                  <a:lumOff val="100000"/>
                  <a:alpha val="0"/>
                </a:srgbClr>
              </a:gs>
              <a:gs pos="25000">
                <a:srgbClr val="99D173">
                  <a:alpha val="45000"/>
                </a:srgbClr>
              </a:gs>
              <a:gs pos="95000">
                <a:srgbClr val="FFFF80">
                  <a:alpha val="24000"/>
                </a:srgbClr>
              </a:gs>
              <a:gs pos="68000">
                <a:srgbClr val="FFFF00">
                  <a:alpha val="28000"/>
                </a:srgbClr>
              </a:gs>
            </a:gsLst>
            <a:lin ang="21000000" scaled="0"/>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a:xfrm>
            <a:off x="1258199" y="239713"/>
            <a:ext cx="7315200" cy="1146174"/>
          </a:xfrm>
        </p:spPr>
        <p:txBody>
          <a:bodyPr/>
          <a:lstStyle/>
          <a:p>
            <a:r>
              <a:rPr lang="en-US" dirty="0" smtClean="0"/>
              <a:t>Annually Notified of Rights</a:t>
            </a:r>
            <a:endParaRPr lang="en-US" dirty="0"/>
          </a:p>
        </p:txBody>
      </p:sp>
      <p:sp>
        <p:nvSpPr>
          <p:cNvPr id="3" name="Content Placeholder 2"/>
          <p:cNvSpPr>
            <a:spLocks noGrp="1"/>
          </p:cNvSpPr>
          <p:nvPr>
            <p:ph idx="1"/>
          </p:nvPr>
        </p:nvSpPr>
        <p:spPr>
          <a:xfrm>
            <a:off x="5486400" y="1588398"/>
            <a:ext cx="2690814" cy="4753788"/>
          </a:xfrm>
          <a:noFill/>
        </p:spPr>
        <p:txBody>
          <a:bodyPr/>
          <a:lstStyle/>
          <a:p>
            <a:pPr marL="0" indent="0">
              <a:buNone/>
            </a:pPr>
            <a:endParaRPr lang="en-US" dirty="0" smtClean="0"/>
          </a:p>
          <a:p>
            <a:pPr marL="0" indent="0">
              <a:lnSpc>
                <a:spcPct val="114000"/>
              </a:lnSpc>
              <a:spcBef>
                <a:spcPts val="576"/>
              </a:spcBef>
              <a:buNone/>
            </a:pPr>
            <a:r>
              <a:rPr lang="en-US" sz="2600" dirty="0" smtClean="0"/>
              <a:t>Schools </a:t>
            </a:r>
            <a:r>
              <a:rPr lang="en-US" sz="2600" dirty="0"/>
              <a:t>must annually notify parents of students and eligible students in attendance of their rights under </a:t>
            </a:r>
            <a:r>
              <a:rPr lang="en-US" sz="2600" dirty="0" smtClean="0"/>
              <a:t>FERPA.</a:t>
            </a:r>
          </a:p>
          <a:p>
            <a:pPr mar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25</a:t>
            </a:fld>
            <a:endParaRPr lang="en-US" dirty="0">
              <a:solidFill>
                <a:prstClr val="black"/>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460" y="1752600"/>
            <a:ext cx="4032739" cy="43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30215" y="2672862"/>
            <a:ext cx="738554" cy="584775"/>
          </a:xfrm>
          <a:prstGeom prst="rect">
            <a:avLst/>
          </a:prstGeom>
          <a:noFill/>
        </p:spPr>
        <p:txBody>
          <a:bodyPr wrap="square" rtlCol="0">
            <a:spAutoFit/>
          </a:bodyPr>
          <a:lstStyle/>
          <a:p>
            <a:pPr fontAlgn="base">
              <a:spcBef>
                <a:spcPct val="0"/>
              </a:spcBef>
              <a:spcAft>
                <a:spcPct val="0"/>
              </a:spcAft>
            </a:pPr>
            <a:r>
              <a:rPr lang="en-US" sz="800" dirty="0" smtClean="0">
                <a:solidFill>
                  <a:prstClr val="black"/>
                </a:solidFill>
                <a:latin typeface="Arial" charset="0"/>
                <a:cs typeface="Arial" charset="0"/>
              </a:rPr>
              <a:t>FERPA</a:t>
            </a:r>
          </a:p>
          <a:p>
            <a:pPr fontAlgn="base">
              <a:spcBef>
                <a:spcPct val="0"/>
              </a:spcBef>
              <a:spcAft>
                <a:spcPct val="0"/>
              </a:spcAft>
            </a:pPr>
            <a:r>
              <a:rPr lang="en-US" sz="800" dirty="0" smtClean="0">
                <a:solidFill>
                  <a:prstClr val="black"/>
                </a:solidFill>
                <a:latin typeface="Arial" charset="0"/>
                <a:cs typeface="Arial" charset="0"/>
              </a:rPr>
              <a:t>RIGHTS</a:t>
            </a:r>
            <a:endParaRPr lang="en-US" sz="800" dirty="0">
              <a:solidFill>
                <a:prstClr val="black"/>
              </a:solidFill>
              <a:latin typeface="Arial" charset="0"/>
              <a:cs typeface="Arial" charset="0"/>
            </a:endParaRPr>
          </a:p>
          <a:p>
            <a:pPr fontAlgn="base">
              <a:spcBef>
                <a:spcPct val="0"/>
              </a:spcBef>
              <a:spcAft>
                <a:spcPct val="0"/>
              </a:spcAft>
            </a:pPr>
            <a:endParaRPr lang="en-US" sz="800" dirty="0" smtClean="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p:txBody>
      </p:sp>
      <p:sp>
        <p:nvSpPr>
          <p:cNvPr id="6" name="Rounded Rectangle 5"/>
          <p:cNvSpPr/>
          <p:nvPr/>
        </p:nvSpPr>
        <p:spPr>
          <a:xfrm>
            <a:off x="7662672" y="594360"/>
            <a:ext cx="813816" cy="542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99.7</a:t>
            </a:r>
            <a:endParaRPr lang="en-US" sz="1400" dirty="0">
              <a:solidFill>
                <a:prstClr val="white"/>
              </a:solidFill>
            </a:endParaRPr>
          </a:p>
        </p:txBody>
      </p:sp>
    </p:spTree>
    <p:extLst>
      <p:ext uri="{BB962C8B-B14F-4D97-AF65-F5344CB8AC3E}">
        <p14:creationId xmlns:p14="http://schemas.microsoft.com/office/powerpoint/2010/main" val="157172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71016" y="1591056"/>
            <a:ext cx="4748784" cy="4754880"/>
          </a:xfrm>
        </p:spPr>
        <p:txBody>
          <a:bodyPr/>
          <a:lstStyle/>
          <a:p>
            <a:pPr marL="0" indent="0">
              <a:spcBef>
                <a:spcPts val="600"/>
              </a:spcBef>
              <a:spcAft>
                <a:spcPts val="1200"/>
              </a:spcAft>
              <a:buNone/>
            </a:pPr>
            <a:r>
              <a:rPr lang="en-US" dirty="0" smtClean="0"/>
              <a:t>Except for specific exceptions, a parent or eligible student shall provide a signed and dated written consent before a school may disclose education records.  </a:t>
            </a:r>
          </a:p>
          <a:p>
            <a:pPr marL="0" indent="0">
              <a:spcBef>
                <a:spcPts val="600"/>
              </a:spcBef>
              <a:spcAft>
                <a:spcPts val="1200"/>
              </a:spcAft>
              <a:buNone/>
            </a:pPr>
            <a:r>
              <a:rPr lang="en-US" dirty="0" smtClean="0"/>
              <a:t>The consent must:</a:t>
            </a:r>
          </a:p>
          <a:p>
            <a:pPr lvl="1">
              <a:spcBef>
                <a:spcPts val="0"/>
              </a:spcBef>
              <a:spcAft>
                <a:spcPts val="0"/>
              </a:spcAft>
            </a:pPr>
            <a:r>
              <a:rPr lang="en-US" sz="2400" dirty="0" smtClean="0"/>
              <a:t>specify records that may </a:t>
            </a:r>
            <a:endParaRPr lang="en-US" sz="2400" dirty="0"/>
          </a:p>
          <a:p>
            <a:pPr marL="457200" lvl="1" indent="0">
              <a:spcBef>
                <a:spcPts val="0"/>
              </a:spcBef>
              <a:spcAft>
                <a:spcPts val="0"/>
              </a:spcAft>
              <a:buNone/>
            </a:pPr>
            <a:r>
              <a:rPr lang="en-US" sz="2400" dirty="0"/>
              <a:t> </a:t>
            </a:r>
            <a:r>
              <a:rPr lang="en-US" sz="2400" dirty="0" smtClean="0"/>
              <a:t>   be disclosed;</a:t>
            </a:r>
          </a:p>
          <a:p>
            <a:pPr lvl="1">
              <a:spcBef>
                <a:spcPts val="1200"/>
              </a:spcBef>
              <a:spcAft>
                <a:spcPts val="1200"/>
              </a:spcAft>
            </a:pPr>
            <a:r>
              <a:rPr lang="en-US" sz="2400" dirty="0" smtClean="0"/>
              <a:t>state purpose of disclosure; and </a:t>
            </a:r>
          </a:p>
          <a:p>
            <a:pPr lvl="1">
              <a:spcBef>
                <a:spcPts val="0"/>
              </a:spcBef>
              <a:spcAft>
                <a:spcPts val="0"/>
              </a:spcAft>
              <a:tabLst>
                <a:tab pos="7315200" algn="l"/>
              </a:tabLst>
            </a:pPr>
            <a:r>
              <a:rPr lang="en-US" sz="2400" dirty="0" smtClean="0"/>
              <a:t>identify party or class of parties </a:t>
            </a:r>
          </a:p>
          <a:p>
            <a:pPr marL="457200" lvl="1" indent="0">
              <a:spcBef>
                <a:spcPts val="0"/>
              </a:spcBef>
              <a:spcAft>
                <a:spcPts val="0"/>
              </a:spcAft>
              <a:buNone/>
              <a:tabLst>
                <a:tab pos="7315200" algn="l"/>
              </a:tabLst>
            </a:pPr>
            <a:r>
              <a:rPr lang="en-US" sz="2400" dirty="0" smtClean="0"/>
              <a:t>    to whom disclosure may be made.</a:t>
            </a:r>
          </a:p>
        </p:txBody>
      </p:sp>
      <p:sp>
        <p:nvSpPr>
          <p:cNvPr id="4" name="Title 3"/>
          <p:cNvSpPr>
            <a:spLocks noGrp="1"/>
          </p:cNvSpPr>
          <p:nvPr>
            <p:ph type="title"/>
          </p:nvPr>
        </p:nvSpPr>
        <p:spPr>
          <a:xfrm>
            <a:off x="1261872" y="237744"/>
            <a:ext cx="7315200" cy="1143000"/>
          </a:xfrm>
        </p:spPr>
        <p:txBody>
          <a:bodyPr>
            <a:noAutofit/>
          </a:bodyPr>
          <a:lstStyle/>
          <a:p>
            <a:r>
              <a:rPr lang="en-US" dirty="0" smtClean="0"/>
              <a:t>Right to Consent to Disclosures</a:t>
            </a:r>
            <a:endParaRPr lang="en-US" dirty="0"/>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26</a:t>
            </a:fld>
            <a:endParaRPr lang="en-US" dirty="0">
              <a:solidFill>
                <a:prstClr val="black"/>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0170" y="2795429"/>
            <a:ext cx="2467404" cy="2233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662672" y="1746504"/>
            <a:ext cx="813816" cy="53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99.30</a:t>
            </a:r>
            <a:endParaRPr lang="en-US" sz="1400" dirty="0">
              <a:solidFill>
                <a:prstClr val="white"/>
              </a:solidFill>
            </a:endParaRPr>
          </a:p>
        </p:txBody>
      </p:sp>
    </p:spTree>
    <p:extLst>
      <p:ext uri="{BB962C8B-B14F-4D97-AF65-F5344CB8AC3E}">
        <p14:creationId xmlns:p14="http://schemas.microsoft.com/office/powerpoint/2010/main" val="2767764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27</a:t>
            </a:fld>
            <a:endParaRPr lang="en-US" dirty="0">
              <a:solidFill>
                <a:prstClr val="black"/>
              </a:solidFill>
            </a:endParaRPr>
          </a:p>
        </p:txBody>
      </p:sp>
      <p:pic>
        <p:nvPicPr>
          <p:cNvPr id="3075" name="Picture 3" descr="C:\Users\Dale.King2\AppData\Local\Microsoft\Windows\Temporary Internet Files\Content.IE5\X44T43T4\MC9000822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9245" y="3347500"/>
            <a:ext cx="2934032" cy="2879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3683358" y="1120462"/>
            <a:ext cx="3670478" cy="205508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i="1" dirty="0" smtClean="0">
                <a:solidFill>
                  <a:prstClr val="white"/>
                </a:solidFill>
              </a:rPr>
              <a:t>So, when is prior consent NOT required before disclosing  PII in education records?</a:t>
            </a:r>
            <a:endParaRPr lang="en-US" sz="2400" i="1" dirty="0">
              <a:solidFill>
                <a:prstClr val="white"/>
              </a:solidFill>
            </a:endParaRPr>
          </a:p>
        </p:txBody>
      </p:sp>
    </p:spTree>
    <p:extLst>
      <p:ext uri="{BB962C8B-B14F-4D97-AF65-F5344CB8AC3E}">
        <p14:creationId xmlns:p14="http://schemas.microsoft.com/office/powerpoint/2010/main" val="300946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198" y="239713"/>
            <a:ext cx="7315200" cy="1146174"/>
          </a:xfrm>
        </p:spPr>
        <p:txBody>
          <a:bodyPr/>
          <a:lstStyle/>
          <a:p>
            <a:r>
              <a:rPr lang="en-US" dirty="0" smtClean="0"/>
              <a:t>What Are the Exceptions to General Consent?</a:t>
            </a:r>
            <a:endParaRPr lang="en-US" dirty="0"/>
          </a:p>
        </p:txBody>
      </p:sp>
      <p:sp>
        <p:nvSpPr>
          <p:cNvPr id="5" name="Content Placeholder 4"/>
          <p:cNvSpPr>
            <a:spLocks noGrp="1"/>
          </p:cNvSpPr>
          <p:nvPr>
            <p:ph idx="1"/>
          </p:nvPr>
        </p:nvSpPr>
        <p:spPr/>
        <p:txBody>
          <a:bodyPr/>
          <a:lstStyle/>
          <a:p>
            <a:pPr>
              <a:spcBef>
                <a:spcPts val="576"/>
              </a:spcBef>
              <a:spcAft>
                <a:spcPts val="1000"/>
              </a:spcAft>
            </a:pPr>
            <a:r>
              <a:rPr lang="en-US" dirty="0" smtClean="0"/>
              <a:t>To school officials with legitimate educational interests (defined in annual notification);</a:t>
            </a:r>
          </a:p>
          <a:p>
            <a:pPr>
              <a:spcBef>
                <a:spcPts val="576"/>
              </a:spcBef>
              <a:spcAft>
                <a:spcPts val="1000"/>
              </a:spcAft>
            </a:pPr>
            <a:r>
              <a:rPr lang="en-US" dirty="0" smtClean="0"/>
              <a:t>To schools in which a student seeks or intends to enroll;</a:t>
            </a:r>
          </a:p>
          <a:p>
            <a:pPr>
              <a:spcBef>
                <a:spcPts val="576"/>
              </a:spcBef>
              <a:spcAft>
                <a:spcPts val="1000"/>
              </a:spcAft>
            </a:pPr>
            <a:r>
              <a:rPr lang="en-US" dirty="0" smtClean="0"/>
              <a:t>To </a:t>
            </a:r>
            <a:r>
              <a:rPr lang="en-US" dirty="0"/>
              <a:t>State and local officials pursuant to a State statute in connection with serving the student under the juvenile justice </a:t>
            </a:r>
            <a:r>
              <a:rPr lang="en-US" dirty="0" smtClean="0"/>
              <a:t>system;</a:t>
            </a:r>
          </a:p>
          <a:p>
            <a:pPr>
              <a:spcBef>
                <a:spcPts val="576"/>
              </a:spcBef>
              <a:spcAft>
                <a:spcPts val="1000"/>
              </a:spcAft>
            </a:pPr>
            <a:r>
              <a:rPr lang="en-US" dirty="0" smtClean="0"/>
              <a:t>To </a:t>
            </a:r>
            <a:r>
              <a:rPr lang="en-US" dirty="0"/>
              <a:t>comply with a judicial order or subpoena (reasonable effort to notify parent or student at last known address</a:t>
            </a:r>
            <a:r>
              <a:rPr lang="en-US" dirty="0" smtClean="0"/>
              <a:t>);</a:t>
            </a:r>
            <a:endParaRPr lang="en-US" dirty="0"/>
          </a:p>
          <a:p>
            <a:pPr>
              <a:spcBef>
                <a:spcPts val="576"/>
              </a:spcBef>
              <a:spcAft>
                <a:spcPts val="1000"/>
              </a:spcAft>
            </a:pPr>
            <a:r>
              <a:rPr lang="en-US" dirty="0" smtClean="0"/>
              <a:t>To </a:t>
            </a:r>
            <a:r>
              <a:rPr lang="en-US" dirty="0"/>
              <a:t>accrediting </a:t>
            </a:r>
            <a:r>
              <a:rPr lang="en-US" dirty="0" smtClean="0"/>
              <a:t>organizations;</a:t>
            </a:r>
            <a:endParaRPr lang="en-US" dirty="0"/>
          </a:p>
          <a:p>
            <a:pPr>
              <a:spcBef>
                <a:spcPts val="0"/>
              </a:spcBef>
              <a:spcAft>
                <a:spcPts val="1200"/>
              </a:spcAft>
            </a:pPr>
            <a:endParaRPr lang="en-US" sz="2300" dirty="0" smtClean="0"/>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28</a:t>
            </a:fld>
            <a:endParaRPr lang="en-US" dirty="0">
              <a:solidFill>
                <a:prstClr val="black"/>
              </a:solidFill>
            </a:endParaRPr>
          </a:p>
        </p:txBody>
      </p:sp>
      <p:sp>
        <p:nvSpPr>
          <p:cNvPr id="2" name="Rounded Rectangle 1"/>
          <p:cNvSpPr/>
          <p:nvPr/>
        </p:nvSpPr>
        <p:spPr>
          <a:xfrm>
            <a:off x="7662672" y="594360"/>
            <a:ext cx="80962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99.31</a:t>
            </a:r>
            <a:endParaRPr lang="en-US" sz="1400" dirty="0">
              <a:solidFill>
                <a:prstClr val="white"/>
              </a:solidFill>
            </a:endParaRPr>
          </a:p>
        </p:txBody>
      </p:sp>
    </p:spTree>
    <p:extLst>
      <p:ext uri="{BB962C8B-B14F-4D97-AF65-F5344CB8AC3E}">
        <p14:creationId xmlns:p14="http://schemas.microsoft.com/office/powerpoint/2010/main" val="367729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Exceptions to General </a:t>
            </a:r>
            <a:r>
              <a:rPr lang="en-US" dirty="0" smtClean="0"/>
              <a:t>Consent?</a:t>
            </a:r>
            <a:endParaRPr lang="en-US" dirty="0"/>
          </a:p>
        </p:txBody>
      </p:sp>
      <p:sp>
        <p:nvSpPr>
          <p:cNvPr id="5" name="Content Placeholder 4"/>
          <p:cNvSpPr>
            <a:spLocks noGrp="1"/>
          </p:cNvSpPr>
          <p:nvPr>
            <p:ph idx="1"/>
          </p:nvPr>
        </p:nvSpPr>
        <p:spPr/>
        <p:txBody>
          <a:bodyPr/>
          <a:lstStyle/>
          <a:p>
            <a:pPr>
              <a:spcBef>
                <a:spcPts val="576"/>
              </a:spcBef>
              <a:spcAft>
                <a:spcPts val="1000"/>
              </a:spcAft>
            </a:pPr>
            <a:r>
              <a:rPr lang="en-US" dirty="0" smtClean="0"/>
              <a:t>To parents of a dependent student;</a:t>
            </a:r>
          </a:p>
          <a:p>
            <a:pPr>
              <a:spcBef>
                <a:spcPts val="576"/>
              </a:spcBef>
              <a:spcAft>
                <a:spcPts val="1000"/>
              </a:spcAft>
            </a:pPr>
            <a:r>
              <a:rPr lang="en-US" dirty="0" smtClean="0"/>
              <a:t>To </a:t>
            </a:r>
            <a:r>
              <a:rPr lang="en-US" dirty="0"/>
              <a:t>authorized representatives of Federal, State, and local educational authorities conducting an audit, evaluation, or enforcement of education </a:t>
            </a:r>
            <a:r>
              <a:rPr lang="en-US" dirty="0" smtClean="0"/>
              <a:t>programs;</a:t>
            </a:r>
          </a:p>
          <a:p>
            <a:pPr>
              <a:spcBef>
                <a:spcPts val="576"/>
              </a:spcBef>
              <a:spcAft>
                <a:spcPts val="1000"/>
              </a:spcAft>
            </a:pPr>
            <a:r>
              <a:rPr lang="en-US" dirty="0" smtClean="0"/>
              <a:t>To </a:t>
            </a:r>
            <a:r>
              <a:rPr lang="en-US" dirty="0"/>
              <a:t>organizations conducting studies for specific purposes on behalf of schools;</a:t>
            </a:r>
          </a:p>
          <a:p>
            <a:pPr>
              <a:spcBef>
                <a:spcPts val="576"/>
              </a:spcBef>
              <a:spcAft>
                <a:spcPts val="1000"/>
              </a:spcAft>
            </a:pPr>
            <a:r>
              <a:rPr lang="en-US" dirty="0" smtClean="0"/>
              <a:t>In a health or safety emergency; </a:t>
            </a:r>
          </a:p>
          <a:p>
            <a:pPr>
              <a:spcBef>
                <a:spcPts val="576"/>
              </a:spcBef>
              <a:spcAft>
                <a:spcPts val="1000"/>
              </a:spcAft>
            </a:pPr>
            <a:r>
              <a:rPr lang="en-US" dirty="0"/>
              <a:t>To State and county social service agencies or child welfare agencies </a:t>
            </a:r>
            <a:r>
              <a:rPr lang="en-US" dirty="0" smtClean="0"/>
              <a:t>(</a:t>
            </a:r>
            <a:r>
              <a:rPr lang="en-US" i="1" dirty="0" smtClean="0"/>
              <a:t>new</a:t>
            </a:r>
            <a:r>
              <a:rPr lang="en-US" dirty="0" smtClean="0"/>
              <a:t>); and </a:t>
            </a:r>
          </a:p>
          <a:p>
            <a:pPr>
              <a:spcBef>
                <a:spcPts val="576"/>
              </a:spcBef>
              <a:spcAft>
                <a:spcPts val="1000"/>
              </a:spcAft>
            </a:pPr>
            <a:r>
              <a:rPr lang="en-US" dirty="0" smtClean="0"/>
              <a:t>Directory information.</a:t>
            </a:r>
            <a:endParaRPr lang="en-US" dirty="0"/>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5138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872" y="237744"/>
            <a:ext cx="7315200" cy="1143000"/>
          </a:xfrm>
        </p:spPr>
        <p:txBody>
          <a:bodyPr>
            <a:normAutofit/>
          </a:bodyPr>
          <a:lstStyle/>
          <a:p>
            <a:r>
              <a:rPr lang="en-US" dirty="0"/>
              <a:t>Introductions</a:t>
            </a:r>
          </a:p>
        </p:txBody>
      </p:sp>
      <p:sp>
        <p:nvSpPr>
          <p:cNvPr id="2" name="Content Placeholder 1"/>
          <p:cNvSpPr>
            <a:spLocks noGrp="1"/>
          </p:cNvSpPr>
          <p:nvPr>
            <p:ph idx="1"/>
          </p:nvPr>
        </p:nvSpPr>
        <p:spPr/>
        <p:txBody>
          <a:bodyPr/>
          <a:lstStyle/>
          <a:p>
            <a:r>
              <a:rPr lang="en-US" b="0" dirty="0" smtClean="0"/>
              <a:t>As a state, discuss what you hope to learn today and how each of you fit into the state picture around early childhood integrated data systems, both now and in the future</a:t>
            </a:r>
          </a:p>
        </p:txBody>
      </p:sp>
      <p:sp>
        <p:nvSpPr>
          <p:cNvPr id="3" name="Slide Number Placeholder 2"/>
          <p:cNvSpPr>
            <a:spLocks noGrp="1"/>
          </p:cNvSpPr>
          <p:nvPr>
            <p:ph type="sldNum" sz="quarter" idx="4"/>
          </p:nvPr>
        </p:nvSpPr>
        <p:spPr/>
        <p:txBody>
          <a:bodyPr/>
          <a:lstStyle/>
          <a:p>
            <a:fld id="{78085499-22F0-4E30-BA6A-ED84175C6FDF}" type="slidenum">
              <a:rPr lang="en-US" smtClean="0"/>
              <a:pPr/>
              <a:t>3</a:t>
            </a:fld>
            <a:endParaRPr lang="en-US" dirty="0"/>
          </a:p>
        </p:txBody>
      </p:sp>
    </p:spTree>
    <p:extLst>
      <p:ext uri="{BB962C8B-B14F-4D97-AF65-F5344CB8AC3E}">
        <p14:creationId xmlns:p14="http://schemas.microsoft.com/office/powerpoint/2010/main" val="22209500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39713"/>
            <a:ext cx="6986587" cy="1146175"/>
          </a:xfrm>
        </p:spPr>
        <p:txBody>
          <a:bodyPr>
            <a:normAutofit/>
          </a:bodyPr>
          <a:lstStyle/>
          <a:p>
            <a:pPr>
              <a:defRPr/>
            </a:pPr>
            <a:r>
              <a:rPr lang="en-US" dirty="0"/>
              <a:t>Uninterrupted Scholars Act (USA</a:t>
            </a:r>
            <a:r>
              <a:rPr lang="en-US" dirty="0" smtClean="0"/>
              <a:t>)</a:t>
            </a:r>
            <a:endParaRPr dirty="0"/>
          </a:p>
        </p:txBody>
      </p:sp>
      <p:sp>
        <p:nvSpPr>
          <p:cNvPr id="3" name="Content Placeholder 2"/>
          <p:cNvSpPr>
            <a:spLocks noGrp="1"/>
          </p:cNvSpPr>
          <p:nvPr>
            <p:ph idx="1"/>
          </p:nvPr>
        </p:nvSpPr>
        <p:spPr>
          <a:xfrm>
            <a:off x="1271016" y="1591056"/>
            <a:ext cx="6986016" cy="4754880"/>
          </a:xfrm>
        </p:spPr>
        <p:txBody>
          <a:bodyPr/>
          <a:lstStyle/>
          <a:p>
            <a:pPr marL="0" indent="0" eaLnBrk="1" hangingPunct="1">
              <a:buFont typeface="Wingdings" pitchFamily="2" charset="2"/>
              <a:buNone/>
              <a:tabLst>
                <a:tab pos="396875" algn="l"/>
                <a:tab pos="568325" algn="l"/>
              </a:tabLst>
              <a:defRPr/>
            </a:pPr>
            <a:r>
              <a:rPr lang="en-US" sz="2600" dirty="0" smtClean="0"/>
              <a:t>New </a:t>
            </a:r>
            <a:r>
              <a:rPr lang="en-US" sz="2600" dirty="0"/>
              <a:t>exception to the general consent rule </a:t>
            </a:r>
            <a:r>
              <a:rPr lang="en-US" sz="2600" dirty="0" smtClean="0"/>
              <a:t>under FERPA enacted on January 14, 2013: </a:t>
            </a:r>
          </a:p>
          <a:p>
            <a:pPr eaLnBrk="1" hangingPunct="1">
              <a:spcAft>
                <a:spcPts val="1000"/>
              </a:spcAft>
              <a:defRPr/>
            </a:pPr>
            <a:r>
              <a:rPr lang="en-US" dirty="0"/>
              <a:t>Permits disclosure of PII from education records of children in foster care to: </a:t>
            </a:r>
            <a:r>
              <a:rPr lang="en-US" dirty="0" smtClean="0"/>
              <a:t>“</a:t>
            </a:r>
            <a:r>
              <a:rPr lang="en-US" dirty="0"/>
              <a:t>agency caseworker or other representative” of a State or local child welfare agency (CWA) who has the right to access a student’s case plan under State or tribal </a:t>
            </a:r>
            <a:r>
              <a:rPr lang="en-US" dirty="0" smtClean="0"/>
              <a:t>law</a:t>
            </a:r>
            <a:endParaRPr lang="en-US" dirty="0"/>
          </a:p>
          <a:p>
            <a:pPr eaLnBrk="1" hangingPunct="1">
              <a:spcAft>
                <a:spcPts val="1000"/>
              </a:spcAft>
              <a:defRPr/>
            </a:pPr>
            <a:r>
              <a:rPr lang="en-US" dirty="0"/>
              <a:t>Disclosure permitted when: </a:t>
            </a:r>
            <a:r>
              <a:rPr lang="en-US" dirty="0" smtClean="0"/>
              <a:t>the </a:t>
            </a:r>
            <a:r>
              <a:rPr lang="en-US" dirty="0"/>
              <a:t>CWA is “legally </a:t>
            </a:r>
            <a:r>
              <a:rPr lang="en-US" dirty="0" smtClean="0"/>
              <a:t>responsible… </a:t>
            </a:r>
            <a:r>
              <a:rPr lang="en-US" dirty="0"/>
              <a:t>for the care and protection of the </a:t>
            </a:r>
            <a:r>
              <a:rPr lang="en-US" dirty="0" smtClean="0"/>
              <a:t>student”</a:t>
            </a:r>
            <a:endParaRPr lang="en-US" dirty="0"/>
          </a:p>
          <a:p>
            <a:pPr eaLnBrk="1" hangingPunct="1">
              <a:spcAft>
                <a:spcPts val="1000"/>
              </a:spcAft>
              <a:defRPr/>
            </a:pPr>
            <a:r>
              <a:rPr lang="en-US" dirty="0"/>
              <a:t>Provisions for tribal organizations as </a:t>
            </a:r>
            <a:r>
              <a:rPr lang="en-US" dirty="0" smtClean="0"/>
              <a:t>well</a:t>
            </a:r>
            <a:endParaRPr lang="en-US" dirty="0"/>
          </a:p>
        </p:txBody>
      </p:sp>
      <p:sp>
        <p:nvSpPr>
          <p:cNvPr id="35844"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9F92AC5C-9939-4289-AE9F-25EBD95D45F2}" type="slidenum">
              <a:rPr lang="en-US" altLang="en-US" sz="1000" smtClean="0">
                <a:solidFill>
                  <a:prstClr val="black"/>
                </a:solidFill>
                <a:latin typeface="Arial" charset="0"/>
                <a:cs typeface="Arial" charset="0"/>
              </a:rPr>
              <a:pPr eaLnBrk="1" hangingPunct="1">
                <a:spcBef>
                  <a:spcPct val="0"/>
                </a:spcBef>
                <a:buClrTx/>
                <a:buFontTx/>
                <a:buNone/>
              </a:pPr>
              <a:t>30</a:t>
            </a:fld>
            <a:endParaRPr lang="en-US" altLang="en-US" sz="1000" dirty="0" smtClean="0">
              <a:solidFill>
                <a:prstClr val="black"/>
              </a:solidFill>
              <a:latin typeface="Arial" charset="0"/>
              <a:cs typeface="Arial" charset="0"/>
            </a:endParaRPr>
          </a:p>
        </p:txBody>
      </p:sp>
    </p:spTree>
    <p:extLst>
      <p:ext uri="{BB962C8B-B14F-4D97-AF65-F5344CB8AC3E}">
        <p14:creationId xmlns:p14="http://schemas.microsoft.com/office/powerpoint/2010/main" val="37948444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39713"/>
            <a:ext cx="6986587" cy="1146175"/>
          </a:xfrm>
        </p:spPr>
        <p:txBody>
          <a:bodyPr/>
          <a:lstStyle/>
          <a:p>
            <a:pPr eaLnBrk="1" hangingPunct="1">
              <a:defRPr/>
            </a:pPr>
            <a:r>
              <a:rPr dirty="0" smtClean="0"/>
              <a:t>Additional Exception </a:t>
            </a:r>
            <a:r>
              <a:rPr dirty="0"/>
              <a:t>to Consent</a:t>
            </a:r>
          </a:p>
        </p:txBody>
      </p:sp>
      <p:sp>
        <p:nvSpPr>
          <p:cNvPr id="3" name="Content Placeholder 2"/>
          <p:cNvSpPr>
            <a:spLocks noGrp="1"/>
          </p:cNvSpPr>
          <p:nvPr>
            <p:ph idx="1"/>
          </p:nvPr>
        </p:nvSpPr>
        <p:spPr>
          <a:xfrm>
            <a:off x="1271016" y="1591056"/>
            <a:ext cx="6986016" cy="4751388"/>
          </a:xfrm>
        </p:spPr>
        <p:txBody>
          <a:bodyPr/>
          <a:lstStyle/>
          <a:p>
            <a:pPr eaLnBrk="1" hangingPunct="1">
              <a:spcAft>
                <a:spcPts val="1000"/>
              </a:spcAft>
              <a:defRPr/>
            </a:pPr>
            <a:r>
              <a:rPr lang="en-US" b="1" dirty="0" smtClean="0"/>
              <a:t>Uninterrupted </a:t>
            </a:r>
            <a:r>
              <a:rPr lang="en-US" b="1" dirty="0"/>
              <a:t>Scholars Act </a:t>
            </a:r>
            <a:r>
              <a:rPr lang="en-US" dirty="0" smtClean="0"/>
              <a:t>amended </a:t>
            </a:r>
            <a:r>
              <a:rPr lang="en-US" dirty="0"/>
              <a:t>the </a:t>
            </a:r>
            <a:r>
              <a:rPr lang="en-US" dirty="0" smtClean="0"/>
              <a:t>notification requirement in FERPA’s subpoena </a:t>
            </a:r>
            <a:r>
              <a:rPr lang="en-US" dirty="0"/>
              <a:t>or </a:t>
            </a:r>
            <a:r>
              <a:rPr lang="en-US" dirty="0" smtClean="0"/>
              <a:t>judicial order exception (§ 99.31(a)(9)) when </a:t>
            </a:r>
            <a:r>
              <a:rPr lang="en-US" dirty="0"/>
              <a:t>the parent </a:t>
            </a:r>
            <a:r>
              <a:rPr lang="en-US" dirty="0" smtClean="0"/>
              <a:t>is </a:t>
            </a:r>
            <a:r>
              <a:rPr lang="en-US" dirty="0"/>
              <a:t>a party to a court </a:t>
            </a:r>
            <a:r>
              <a:rPr lang="en-US" dirty="0" smtClean="0"/>
              <a:t>proceeding </a:t>
            </a:r>
            <a:r>
              <a:rPr lang="en-US" dirty="0"/>
              <a:t>involving child abuse, neglect, or </a:t>
            </a:r>
            <a:r>
              <a:rPr lang="en-US" dirty="0" smtClean="0"/>
              <a:t>dependency and the court order is issued in the context of that court proceeding</a:t>
            </a:r>
          </a:p>
          <a:p>
            <a:pPr marL="0" indent="0" eaLnBrk="1" hangingPunct="1">
              <a:buFont typeface="Wingdings" pitchFamily="2" charset="2"/>
              <a:buNone/>
              <a:defRPr/>
            </a:pPr>
            <a:endParaRPr lang="en-US" b="1" dirty="0"/>
          </a:p>
          <a:p>
            <a:pPr marL="0" indent="0" eaLnBrk="1" hangingPunct="1">
              <a:buFont typeface="Wingdings" pitchFamily="2" charset="2"/>
              <a:buNone/>
              <a:defRPr/>
            </a:pPr>
            <a:endParaRPr lang="en-US" dirty="0"/>
          </a:p>
        </p:txBody>
      </p:sp>
      <p:sp>
        <p:nvSpPr>
          <p:cNvPr id="38916"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FCD826FF-A1D9-43D0-B1C7-159EC2D4926C}" type="slidenum">
              <a:rPr lang="en-US" altLang="en-US" sz="1000" smtClean="0">
                <a:solidFill>
                  <a:prstClr val="black"/>
                </a:solidFill>
                <a:latin typeface="Arial" charset="0"/>
                <a:cs typeface="Arial" charset="0"/>
              </a:rPr>
              <a:pPr eaLnBrk="1" hangingPunct="1">
                <a:spcBef>
                  <a:spcPct val="0"/>
                </a:spcBef>
                <a:buClrTx/>
                <a:buFontTx/>
                <a:buNone/>
              </a:pPr>
              <a:t>31</a:t>
            </a:fld>
            <a:endParaRPr lang="en-US" altLang="en-US" sz="1000" dirty="0" smtClean="0">
              <a:solidFill>
                <a:prstClr val="black"/>
              </a:solidFill>
              <a:latin typeface="Arial" charset="0"/>
              <a:cs typeface="Arial" charset="0"/>
            </a:endParaRPr>
          </a:p>
        </p:txBody>
      </p:sp>
    </p:spTree>
    <p:extLst>
      <p:ext uri="{BB962C8B-B14F-4D97-AF65-F5344CB8AC3E}">
        <p14:creationId xmlns:p14="http://schemas.microsoft.com/office/powerpoint/2010/main" val="28404133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706" y="1588399"/>
            <a:ext cx="6986588" cy="4750766"/>
          </a:xfrm>
        </p:spPr>
        <p:txBody>
          <a:bodyPr/>
          <a:lstStyle/>
          <a:p>
            <a:pPr marL="0" indent="0" algn="ctr">
              <a:buNone/>
            </a:pPr>
            <a:r>
              <a:rPr lang="en-US" sz="2800" b="1" dirty="0" smtClean="0">
                <a:latin typeface="Bernard MT Condensed" pitchFamily="18" charset="0"/>
              </a:rPr>
              <a:t>The exceptions to consent are permissible, NOT required</a:t>
            </a:r>
            <a:endParaRPr lang="en-US" sz="2800" b="1" dirty="0">
              <a:latin typeface="Bernard MT Condensed" pitchFamily="18" charset="0"/>
            </a:endParaRPr>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32</a:t>
            </a:fld>
            <a:endParaRPr lang="en-US" dirty="0">
              <a:solidFill>
                <a:prstClr val="black"/>
              </a:solidFill>
            </a:endParaRPr>
          </a:p>
        </p:txBody>
      </p:sp>
      <p:pic>
        <p:nvPicPr>
          <p:cNvPr id="1024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941" y="3040870"/>
            <a:ext cx="3532118" cy="343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050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nodeType="after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t>
            </a:r>
            <a:r>
              <a:rPr lang="en-US" dirty="0" smtClean="0"/>
              <a:t>Limitations Apply to </a:t>
            </a:r>
            <a:r>
              <a:rPr lang="en-US" dirty="0"/>
              <a:t>the </a:t>
            </a:r>
            <a:r>
              <a:rPr lang="en-US" dirty="0" smtClean="0"/>
              <a:t>Redisclosure </a:t>
            </a:r>
            <a:r>
              <a:rPr lang="en-US" dirty="0"/>
              <a:t>of </a:t>
            </a:r>
            <a:r>
              <a:rPr lang="en-US" dirty="0" smtClean="0"/>
              <a:t>PII?</a:t>
            </a:r>
            <a:endParaRPr lang="en-US" dirty="0"/>
          </a:p>
        </p:txBody>
      </p:sp>
      <p:sp>
        <p:nvSpPr>
          <p:cNvPr id="5" name="Content Placeholder 4"/>
          <p:cNvSpPr>
            <a:spLocks noGrp="1"/>
          </p:cNvSpPr>
          <p:nvPr>
            <p:ph idx="1"/>
          </p:nvPr>
        </p:nvSpPr>
        <p:spPr>
          <a:xfrm>
            <a:off x="1271016" y="1591056"/>
            <a:ext cx="6986016" cy="4754880"/>
          </a:xfrm>
        </p:spPr>
        <p:txBody>
          <a:bodyPr/>
          <a:lstStyle/>
          <a:p>
            <a:pPr marL="0" indent="0">
              <a:buNone/>
            </a:pPr>
            <a:endParaRPr lang="en-US" sz="900" dirty="0" smtClean="0"/>
          </a:p>
          <a:p>
            <a:pPr>
              <a:spcBef>
                <a:spcPts val="576"/>
              </a:spcBef>
              <a:spcAft>
                <a:spcPts val="600"/>
              </a:spcAft>
            </a:pPr>
            <a:r>
              <a:rPr lang="en-US" dirty="0" smtClean="0"/>
              <a:t>Receiving party should be informed that the information may not be further disclosed, except when the disclosure is:</a:t>
            </a:r>
          </a:p>
          <a:p>
            <a:pPr lvl="1">
              <a:spcBef>
                <a:spcPts val="576"/>
              </a:spcBef>
              <a:spcAft>
                <a:spcPts val="600"/>
              </a:spcAft>
            </a:pPr>
            <a:r>
              <a:rPr lang="en-US" sz="2400" dirty="0" smtClean="0"/>
              <a:t>to the parent or eligible student; </a:t>
            </a:r>
          </a:p>
          <a:p>
            <a:pPr lvl="1">
              <a:spcBef>
                <a:spcPts val="576"/>
              </a:spcBef>
              <a:spcAft>
                <a:spcPts val="600"/>
              </a:spcAft>
            </a:pPr>
            <a:r>
              <a:rPr lang="en-US" sz="2400" dirty="0" smtClean="0"/>
              <a:t>on behalf of the school under § 99.31;</a:t>
            </a:r>
          </a:p>
          <a:p>
            <a:pPr lvl="1">
              <a:spcBef>
                <a:spcPts val="576"/>
              </a:spcBef>
              <a:spcAft>
                <a:spcPts val="600"/>
              </a:spcAft>
            </a:pPr>
            <a:r>
              <a:rPr lang="en-US" sz="2400" dirty="0" smtClean="0"/>
              <a:t>pursuant to a court order, subpoena, or in connection with litigation between the school and parent/student;</a:t>
            </a:r>
          </a:p>
          <a:p>
            <a:pPr lvl="1">
              <a:spcBef>
                <a:spcPts val="576"/>
              </a:spcBef>
              <a:spcAft>
                <a:spcPts val="600"/>
              </a:spcAft>
            </a:pPr>
            <a:r>
              <a:rPr lang="en-US" sz="2400" dirty="0" smtClean="0"/>
              <a:t>to the parents of a dependent student; or</a:t>
            </a:r>
          </a:p>
          <a:p>
            <a:pPr lvl="1">
              <a:spcBef>
                <a:spcPts val="576"/>
              </a:spcBef>
              <a:spcAft>
                <a:spcPts val="600"/>
              </a:spcAft>
            </a:pPr>
            <a:r>
              <a:rPr lang="en-US" sz="2400" dirty="0" smtClean="0"/>
              <a:t>directory information.</a:t>
            </a:r>
          </a:p>
          <a:p>
            <a:pPr lvl="1">
              <a:spcBef>
                <a:spcPts val="0"/>
              </a:spcBef>
              <a:spcAft>
                <a:spcPts val="1200"/>
              </a:spcAft>
              <a:buNone/>
            </a:pPr>
            <a:endParaRPr lang="en-US" dirty="0" smtClean="0"/>
          </a:p>
          <a:p>
            <a:endParaRPr lang="en-US" dirty="0"/>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7141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200" y="239713"/>
            <a:ext cx="7161900" cy="1146174"/>
          </a:xfrm>
        </p:spPr>
        <p:txBody>
          <a:bodyPr>
            <a:noAutofit/>
          </a:bodyPr>
          <a:lstStyle/>
          <a:p>
            <a:r>
              <a:rPr lang="en-US" dirty="0" smtClean="0"/>
              <a:t>What are the Recordkeeping Requirements? </a:t>
            </a:r>
            <a:endParaRPr lang="en-US" dirty="0"/>
          </a:p>
        </p:txBody>
      </p:sp>
      <p:sp>
        <p:nvSpPr>
          <p:cNvPr id="5" name="Content Placeholder 4"/>
          <p:cNvSpPr>
            <a:spLocks noGrp="1"/>
          </p:cNvSpPr>
          <p:nvPr>
            <p:ph idx="1"/>
          </p:nvPr>
        </p:nvSpPr>
        <p:spPr>
          <a:xfrm>
            <a:off x="1271016" y="1591056"/>
            <a:ext cx="6986588" cy="4750766"/>
          </a:xfrm>
        </p:spPr>
        <p:txBody>
          <a:bodyPr/>
          <a:lstStyle/>
          <a:p>
            <a:pPr>
              <a:spcAft>
                <a:spcPts val="600"/>
              </a:spcAft>
            </a:pPr>
            <a:r>
              <a:rPr lang="en-US" dirty="0"/>
              <a:t>An educational agency or institution must maintain a record of each request for access to and each disclosure from an education record, as well as the names of State and local educational authorities and Federal officials and agencies listed in § 99.31(a)(3) that may make further disclosures of personally identifiable information from the student’s education records without consent under </a:t>
            </a:r>
            <a:br>
              <a:rPr lang="en-US" dirty="0"/>
            </a:br>
            <a:r>
              <a:rPr lang="en-US" dirty="0"/>
              <a:t>§ 99.33</a:t>
            </a:r>
            <a:r>
              <a:rPr lang="en-US" dirty="0" smtClean="0"/>
              <a:t>.</a:t>
            </a:r>
            <a:endParaRPr lang="en-US" dirty="0"/>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653736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200" y="239713"/>
            <a:ext cx="5704575" cy="1146174"/>
          </a:xfrm>
        </p:spPr>
        <p:txBody>
          <a:bodyPr/>
          <a:lstStyle/>
          <a:p>
            <a:r>
              <a:rPr lang="en-US" dirty="0" smtClean="0"/>
              <a:t>What are the Enforcement Provisions?</a:t>
            </a:r>
            <a:endParaRPr lang="en-US" dirty="0"/>
          </a:p>
        </p:txBody>
      </p:sp>
      <p:sp>
        <p:nvSpPr>
          <p:cNvPr id="5" name="Content Placeholder 4"/>
          <p:cNvSpPr>
            <a:spLocks noGrp="1"/>
          </p:cNvSpPr>
          <p:nvPr>
            <p:ph idx="1"/>
          </p:nvPr>
        </p:nvSpPr>
        <p:spPr>
          <a:xfrm>
            <a:off x="1271016" y="1591056"/>
            <a:ext cx="4672584" cy="4750766"/>
          </a:xfrm>
        </p:spPr>
        <p:txBody>
          <a:bodyPr/>
          <a:lstStyle/>
          <a:p>
            <a:pPr>
              <a:spcBef>
                <a:spcPts val="0"/>
              </a:spcBef>
              <a:spcAft>
                <a:spcPts val="1200"/>
              </a:spcAft>
            </a:pPr>
            <a:r>
              <a:rPr lang="en-US" sz="2200" dirty="0" smtClean="0"/>
              <a:t>The Family Policy Compliance Office (FPCO) investigates complaints and violations under FERPA</a:t>
            </a:r>
          </a:p>
          <a:p>
            <a:pPr>
              <a:spcBef>
                <a:spcPts val="0"/>
              </a:spcBef>
              <a:spcAft>
                <a:spcPts val="1200"/>
              </a:spcAft>
            </a:pPr>
            <a:r>
              <a:rPr lang="en-US" sz="2200" dirty="0" smtClean="0"/>
              <a:t>Parents and eligible students may file timely complaints (180 days) with FPCO  </a:t>
            </a:r>
          </a:p>
          <a:p>
            <a:pPr>
              <a:spcBef>
                <a:spcPts val="0"/>
              </a:spcBef>
              <a:spcAft>
                <a:spcPts val="1200"/>
              </a:spcAft>
            </a:pPr>
            <a:r>
              <a:rPr lang="en-US" sz="2200" dirty="0" smtClean="0"/>
              <a:t>If an SEA or another entity that receives Department funds violates FERPA,  FPCO may bring an enforcement action against that entity</a:t>
            </a:r>
          </a:p>
          <a:p>
            <a:pPr>
              <a:spcBef>
                <a:spcPts val="0"/>
              </a:spcBef>
              <a:spcAft>
                <a:spcPts val="1200"/>
              </a:spcAft>
            </a:pPr>
            <a:r>
              <a:rPr lang="en-US" sz="2200" dirty="0" smtClean="0"/>
              <a:t>Enforcement actions include the 5-year rule as well as withholding payment, cease and desist orders, and compliance agreements</a:t>
            </a:r>
          </a:p>
        </p:txBody>
      </p:sp>
      <p:sp>
        <p:nvSpPr>
          <p:cNvPr id="6" name="Slide Number Placeholder 5"/>
          <p:cNvSpPr>
            <a:spLocks noGrp="1"/>
          </p:cNvSpPr>
          <p:nvPr>
            <p:ph type="sldNum" sz="quarter" idx="4"/>
          </p:nvPr>
        </p:nvSpPr>
        <p:spPr/>
        <p:txBody>
          <a:bodyPr/>
          <a:lstStyle/>
          <a:p>
            <a:fld id="{076EBE2F-070E-4851-BF9E-7EF26C0DD48C}" type="slidenum">
              <a:rPr lang="en-US" smtClean="0">
                <a:solidFill>
                  <a:prstClr val="black"/>
                </a:solidFill>
              </a:rPr>
              <a:pPr/>
              <a:t>35</a:t>
            </a:fld>
            <a:endParaRPr lang="en-US" dirty="0">
              <a:solidFill>
                <a:prstClr val="black"/>
              </a:solidFill>
            </a:endParaRPr>
          </a:p>
        </p:txBody>
      </p:sp>
      <p:pic>
        <p:nvPicPr>
          <p:cNvPr id="4101" name="Picture 5" descr="http://downloads.clipart.com/14938077.jpg?t=1347404031&amp;h=9ed20e9dd0477fd1fafb18e9ad9e4bbf&amp;u=dpcaske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4100" y="2016125"/>
            <a:ext cx="22479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51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spcBef>
                <a:spcPct val="20000"/>
              </a:spcBef>
            </a:pPr>
            <a:r>
              <a:rPr lang="en-US" b="1" dirty="0">
                <a:solidFill>
                  <a:schemeClr val="tx1">
                    <a:lumMod val="95000"/>
                    <a:lumOff val="5000"/>
                  </a:schemeClr>
                </a:solidFill>
                <a:ea typeface="+mn-ea"/>
                <a:cs typeface="+mn-cs"/>
              </a:rPr>
              <a:t>Key Points to Remember</a:t>
            </a:r>
          </a:p>
        </p:txBody>
      </p:sp>
      <p:sp>
        <p:nvSpPr>
          <p:cNvPr id="3" name="Content Placeholder 2"/>
          <p:cNvSpPr>
            <a:spLocks noGrp="1"/>
          </p:cNvSpPr>
          <p:nvPr>
            <p:ph idx="1"/>
          </p:nvPr>
        </p:nvSpPr>
        <p:spPr/>
        <p:txBody>
          <a:bodyPr/>
          <a:lstStyle/>
          <a:p>
            <a:pPr>
              <a:spcAft>
                <a:spcPts val="1000"/>
              </a:spcAft>
              <a:buSzPct val="100000"/>
            </a:pPr>
            <a:r>
              <a:rPr lang="en-US" dirty="0" smtClean="0">
                <a:solidFill>
                  <a:srgbClr val="000000"/>
                </a:solidFill>
              </a:rPr>
              <a:t>Properly de-identified data can be shared without any FERPA considerations and should be your FIRST option as it limits the risk of unauthorized PII disclosure</a:t>
            </a:r>
          </a:p>
          <a:p>
            <a:pPr>
              <a:spcAft>
                <a:spcPts val="1000"/>
              </a:spcAft>
              <a:buSzPct val="100000"/>
            </a:pPr>
            <a:r>
              <a:rPr lang="en-US" dirty="0" smtClean="0">
                <a:solidFill>
                  <a:srgbClr val="000000"/>
                </a:solidFill>
              </a:rPr>
              <a:t>In </a:t>
            </a:r>
            <a:r>
              <a:rPr lang="en-US" b="1" i="1" dirty="0" smtClean="0">
                <a:solidFill>
                  <a:srgbClr val="000000"/>
                </a:solidFill>
              </a:rPr>
              <a:t>most </a:t>
            </a:r>
            <a:r>
              <a:rPr lang="en-US" dirty="0" smtClean="0">
                <a:solidFill>
                  <a:srgbClr val="000000"/>
                </a:solidFill>
              </a:rPr>
              <a:t>cases, consent is the best approach for sharing PII with non-profit organizations</a:t>
            </a:r>
          </a:p>
          <a:p>
            <a:pPr>
              <a:spcAft>
                <a:spcPts val="1000"/>
              </a:spcAft>
              <a:buSzPct val="100000"/>
            </a:pPr>
            <a:r>
              <a:rPr lang="en-US" dirty="0" smtClean="0">
                <a:solidFill>
                  <a:srgbClr val="000000"/>
                </a:solidFill>
              </a:rPr>
              <a:t>Directory Information is often misunderstood. Opt-out provisions </a:t>
            </a:r>
            <a:r>
              <a:rPr lang="en-US" u="sng" dirty="0" smtClean="0">
                <a:solidFill>
                  <a:srgbClr val="000000"/>
                </a:solidFill>
              </a:rPr>
              <a:t>do not</a:t>
            </a:r>
            <a:r>
              <a:rPr lang="en-US" dirty="0" smtClean="0">
                <a:solidFill>
                  <a:srgbClr val="000000"/>
                </a:solidFill>
              </a:rPr>
              <a:t> prevent data from being shared under the Audit/Evaluation or School Official exceptions  </a:t>
            </a:r>
            <a:endParaRPr lang="en-US" dirty="0">
              <a:solidFill>
                <a:srgbClr val="00000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36</a:t>
            </a:fld>
            <a:endParaRPr lang="en-US" dirty="0"/>
          </a:p>
        </p:txBody>
      </p:sp>
      <p:pic>
        <p:nvPicPr>
          <p:cNvPr id="1026" name="Picture 2" descr="C:\Users\brodriguez\AppData\Local\Microsoft\Windows\Temporary Internet Files\Content.IE5\68E2WB5I\MC9004325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743" y="5029428"/>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8495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a:bodyPr>
          <a:lstStyle/>
          <a:p>
            <a:pPr algn="ctr"/>
            <a:r>
              <a:rPr lang="en-US" sz="5400" dirty="0"/>
              <a:t>HIPAA Overview</a:t>
            </a:r>
          </a:p>
        </p:txBody>
      </p:sp>
      <p:sp>
        <p:nvSpPr>
          <p:cNvPr id="6" name="Subtitle 5"/>
          <p:cNvSpPr>
            <a:spLocks noGrp="1"/>
          </p:cNvSpPr>
          <p:nvPr>
            <p:ph type="subTitle" idx="1"/>
          </p:nvPr>
        </p:nvSpPr>
        <p:spPr>
          <a:xfrm>
            <a:off x="1409700" y="3584575"/>
            <a:ext cx="6324600" cy="914400"/>
          </a:xfrm>
        </p:spPr>
        <p:txBody>
          <a:bodyPr/>
          <a:lstStyle/>
          <a:p>
            <a:r>
              <a:rPr lang="en-US" sz="4400" i="1" dirty="0"/>
              <a:t>- Ann Agnew,</a:t>
            </a:r>
          </a:p>
          <a:p>
            <a:r>
              <a:rPr lang="en-US" sz="4400" i="1" dirty="0"/>
              <a:t>HIPAA Consultant, DaSy </a:t>
            </a:r>
            <a:r>
              <a:rPr lang="en-US" sz="4400" i="1" dirty="0" smtClean="0"/>
              <a:t>-</a:t>
            </a:r>
            <a:endParaRPr lang="en-US" sz="4400" i="1" dirty="0"/>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37</a:t>
            </a:fld>
            <a:endParaRPr lang="en-US" dirty="0"/>
          </a:p>
        </p:txBody>
      </p:sp>
    </p:spTree>
    <p:extLst>
      <p:ext uri="{BB962C8B-B14F-4D97-AF65-F5344CB8AC3E}">
        <p14:creationId xmlns:p14="http://schemas.microsoft.com/office/powerpoint/2010/main" val="416864480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HIPAA?</a:t>
            </a:r>
            <a:endParaRPr lang="en-US" dirty="0"/>
          </a:p>
        </p:txBody>
      </p:sp>
      <p:sp>
        <p:nvSpPr>
          <p:cNvPr id="3" name="Content Placeholder 2"/>
          <p:cNvSpPr>
            <a:spLocks noGrp="1"/>
          </p:cNvSpPr>
          <p:nvPr>
            <p:ph idx="1"/>
          </p:nvPr>
        </p:nvSpPr>
        <p:spPr/>
        <p:txBody>
          <a:bodyPr/>
          <a:lstStyle/>
          <a:p>
            <a:pPr marL="0" indent="0">
              <a:buNone/>
            </a:pPr>
            <a:r>
              <a:rPr lang="en-US" sz="2600" b="1" i="1" dirty="0"/>
              <a:t>Health Insurance Portability and Accountability Act of </a:t>
            </a:r>
            <a:r>
              <a:rPr lang="en-US" sz="2600" b="1" i="1" dirty="0" smtClean="0"/>
              <a:t>1996 </a:t>
            </a:r>
            <a:endParaRPr lang="ru-RU" sz="2600" dirty="0"/>
          </a:p>
          <a:p>
            <a:pPr marL="0" indent="0">
              <a:buNone/>
            </a:pPr>
            <a:endParaRPr lang="ru-RU" dirty="0"/>
          </a:p>
          <a:p>
            <a:pPr marL="0" indent="0">
              <a:buNone/>
            </a:pPr>
            <a:r>
              <a:rPr lang="en-US" u="sng" dirty="0"/>
              <a:t>Established Certain Insurance Protections</a:t>
            </a:r>
            <a:endParaRPr lang="ru-RU" dirty="0"/>
          </a:p>
          <a:p>
            <a:pPr lvl="0"/>
            <a:r>
              <a:rPr lang="en-US" dirty="0"/>
              <a:t>Coverage Portability</a:t>
            </a:r>
            <a:endParaRPr lang="ru-RU" dirty="0"/>
          </a:p>
          <a:p>
            <a:pPr lvl="0"/>
            <a:r>
              <a:rPr lang="en-US" dirty="0"/>
              <a:t>Limited exclusions for health conditions</a:t>
            </a:r>
            <a:endParaRPr lang="ru-RU" dirty="0"/>
          </a:p>
          <a:p>
            <a:pPr lvl="0"/>
            <a:r>
              <a:rPr lang="en-US" dirty="0"/>
              <a:t>Prohibited discrimination based on health status</a:t>
            </a:r>
            <a:endParaRPr lang="ru-RU" dirty="0"/>
          </a:p>
          <a:p>
            <a:r>
              <a:rPr lang="en-US" dirty="0"/>
              <a:t>Guaranteed renewability</a:t>
            </a:r>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896648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HIPAA?</a:t>
            </a:r>
            <a:endParaRPr lang="en-US" dirty="0"/>
          </a:p>
        </p:txBody>
      </p:sp>
      <p:sp>
        <p:nvSpPr>
          <p:cNvPr id="3" name="Content Placeholder 2"/>
          <p:cNvSpPr>
            <a:spLocks noGrp="1"/>
          </p:cNvSpPr>
          <p:nvPr>
            <p:ph idx="1"/>
          </p:nvPr>
        </p:nvSpPr>
        <p:spPr/>
        <p:txBody>
          <a:bodyPr/>
          <a:lstStyle/>
          <a:p>
            <a:pPr marL="0" indent="0">
              <a:buNone/>
            </a:pPr>
            <a:r>
              <a:rPr lang="en-US" u="sng" dirty="0"/>
              <a:t>Required Standards for the Exchange of Electronic </a:t>
            </a:r>
            <a:r>
              <a:rPr lang="en-US" u="sng" dirty="0" smtClean="0"/>
              <a:t>Information</a:t>
            </a:r>
          </a:p>
          <a:p>
            <a:pPr marL="0" indent="0">
              <a:buNone/>
            </a:pPr>
            <a:r>
              <a:rPr lang="en-US" sz="1000" dirty="0" smtClean="0"/>
              <a:t> </a:t>
            </a:r>
          </a:p>
          <a:p>
            <a:pPr marL="0" indent="0">
              <a:spcAft>
                <a:spcPts val="1200"/>
              </a:spcAft>
              <a:buNone/>
            </a:pPr>
            <a:r>
              <a:rPr lang="en-US" dirty="0" smtClean="0"/>
              <a:t>Directed </a:t>
            </a:r>
            <a:r>
              <a:rPr lang="en-US" dirty="0"/>
              <a:t>the Department of Health and Human Services to:</a:t>
            </a:r>
            <a:endParaRPr lang="ru-RU" dirty="0" smtClean="0"/>
          </a:p>
          <a:p>
            <a:pPr lvl="0">
              <a:spcBef>
                <a:spcPts val="200"/>
              </a:spcBef>
            </a:pPr>
            <a:r>
              <a:rPr lang="en-US" dirty="0" smtClean="0"/>
              <a:t>Set </a:t>
            </a:r>
            <a:r>
              <a:rPr lang="en-US" dirty="0"/>
              <a:t>standards for the content of electronic transactions and for the format of transmission</a:t>
            </a:r>
          </a:p>
          <a:p>
            <a:pPr lvl="0">
              <a:spcBef>
                <a:spcPts val="200"/>
              </a:spcBef>
            </a:pPr>
            <a:r>
              <a:rPr lang="en-US" dirty="0" smtClean="0"/>
              <a:t>Establish </a:t>
            </a:r>
            <a:r>
              <a:rPr lang="en-US" dirty="0"/>
              <a:t>“Code Sets” for use as descriptors of diagnosis and treatment</a:t>
            </a:r>
          </a:p>
          <a:p>
            <a:pPr lvl="0">
              <a:spcBef>
                <a:spcPts val="200"/>
              </a:spcBef>
            </a:pPr>
            <a:r>
              <a:rPr lang="en-US" dirty="0" smtClean="0"/>
              <a:t>Establish </a:t>
            </a:r>
            <a:r>
              <a:rPr lang="en-US" dirty="0"/>
              <a:t>“Unique Identifiers” for employers and </a:t>
            </a:r>
            <a:r>
              <a:rPr lang="en-US" dirty="0" smtClean="0"/>
              <a:t>providers</a:t>
            </a:r>
          </a:p>
          <a:p>
            <a:pPr marL="0" indent="0">
              <a:buNone/>
            </a:pPr>
            <a:endParaRPr lang="en-US" sz="1000" dirty="0" smtClean="0"/>
          </a:p>
          <a:p>
            <a:pPr marL="0" indent="0">
              <a:buNone/>
            </a:pPr>
            <a:r>
              <a:rPr lang="en-US" dirty="0" smtClean="0"/>
              <a:t>The </a:t>
            </a:r>
            <a:r>
              <a:rPr lang="en-US" dirty="0"/>
              <a:t>Centers for Medicare and Medicaid Services (CMS) sets electronic standards through formal notice and comment rule-making</a:t>
            </a:r>
            <a:endParaRPr lang="ru-RU" dirty="0"/>
          </a:p>
          <a:p>
            <a:pPr marL="0" lv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7292467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fontScale="90000"/>
          </a:bodyPr>
          <a:lstStyle/>
          <a:p>
            <a:pPr algn="ctr"/>
            <a:r>
              <a:rPr lang="en-US" sz="5400" dirty="0"/>
              <a:t>Early Childhood Data Overview</a:t>
            </a:r>
          </a:p>
        </p:txBody>
      </p:sp>
      <p:sp>
        <p:nvSpPr>
          <p:cNvPr id="6" name="Subtitle 5"/>
          <p:cNvSpPr>
            <a:spLocks noGrp="1"/>
          </p:cNvSpPr>
          <p:nvPr>
            <p:ph type="subTitle" idx="1"/>
          </p:nvPr>
        </p:nvSpPr>
        <p:spPr>
          <a:xfrm>
            <a:off x="1409700" y="3584575"/>
            <a:ext cx="6324600" cy="914400"/>
          </a:xfrm>
        </p:spPr>
        <p:txBody>
          <a:bodyPr/>
          <a:lstStyle/>
          <a:p>
            <a:r>
              <a:rPr lang="en-US" sz="4400" i="1" dirty="0"/>
              <a:t>- Missy Cochenour, SST -</a:t>
            </a:r>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4</a:t>
            </a:fld>
            <a:endParaRPr lang="en-US" dirty="0"/>
          </a:p>
        </p:txBody>
      </p:sp>
    </p:spTree>
    <p:extLst>
      <p:ext uri="{BB962C8B-B14F-4D97-AF65-F5344CB8AC3E}">
        <p14:creationId xmlns:p14="http://schemas.microsoft.com/office/powerpoint/2010/main" val="338814490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HIPAA Privacy and Security?</a:t>
            </a:r>
            <a:endParaRPr lang="en-US" dirty="0"/>
          </a:p>
        </p:txBody>
      </p:sp>
      <p:sp>
        <p:nvSpPr>
          <p:cNvPr id="3" name="Content Placeholder 2"/>
          <p:cNvSpPr>
            <a:spLocks noGrp="1"/>
          </p:cNvSpPr>
          <p:nvPr>
            <p:ph idx="1"/>
          </p:nvPr>
        </p:nvSpPr>
        <p:spPr/>
        <p:txBody>
          <a:bodyPr/>
          <a:lstStyle/>
          <a:p>
            <a:pPr marL="0" indent="0">
              <a:buNone/>
            </a:pPr>
            <a:r>
              <a:rPr lang="en-US" dirty="0"/>
              <a:t>Statute sets out a process for establishing privacy protections (SEC. 264</a:t>
            </a:r>
            <a:r>
              <a:rPr lang="en-US" dirty="0" smtClean="0"/>
              <a:t>)</a:t>
            </a:r>
          </a:p>
          <a:p>
            <a:pPr marL="0" indent="0">
              <a:buNone/>
            </a:pPr>
            <a:r>
              <a:rPr lang="en-US" sz="1000" dirty="0"/>
              <a:t> </a:t>
            </a:r>
            <a:endParaRPr lang="ru-RU" sz="1000" dirty="0"/>
          </a:p>
          <a:p>
            <a:pPr marL="0" indent="0">
              <a:spcAft>
                <a:spcPts val="1000"/>
              </a:spcAft>
              <a:buNone/>
            </a:pPr>
            <a:r>
              <a:rPr lang="en-US" dirty="0"/>
              <a:t>HHS directed to make recommendations covering “at least”</a:t>
            </a:r>
            <a:endParaRPr lang="ru-RU" dirty="0"/>
          </a:p>
          <a:p>
            <a:pPr marL="457200" indent="-457200">
              <a:buFont typeface="+mj-lt"/>
              <a:buAutoNum type="arabicParenR"/>
            </a:pPr>
            <a:r>
              <a:rPr lang="en-US" dirty="0"/>
              <a:t>what rights an individual has regarding </a:t>
            </a:r>
            <a:r>
              <a:rPr lang="en-US" dirty="0" smtClean="0"/>
              <a:t>his/her </a:t>
            </a:r>
            <a:r>
              <a:rPr lang="en-US" dirty="0"/>
              <a:t>health information</a:t>
            </a:r>
            <a:endParaRPr lang="ru-RU" dirty="0"/>
          </a:p>
          <a:p>
            <a:pPr marL="457200" indent="-457200">
              <a:buFont typeface="+mj-lt"/>
              <a:buAutoNum type="arabicParenR"/>
            </a:pPr>
            <a:r>
              <a:rPr lang="en-US" dirty="0" smtClean="0"/>
              <a:t>procedures </a:t>
            </a:r>
            <a:r>
              <a:rPr lang="en-US" dirty="0"/>
              <a:t>to exercise those rights</a:t>
            </a:r>
            <a:endParaRPr lang="ru-RU" dirty="0"/>
          </a:p>
          <a:p>
            <a:pPr marL="457200" indent="-457200">
              <a:buFont typeface="+mj-lt"/>
              <a:buAutoNum type="arabicParenR"/>
            </a:pPr>
            <a:r>
              <a:rPr lang="en-US" dirty="0" smtClean="0"/>
              <a:t>appropriate </a:t>
            </a:r>
            <a:r>
              <a:rPr lang="en-US" dirty="0"/>
              <a:t>uses and disclosures for individually identifiable information</a:t>
            </a:r>
            <a:endParaRPr lang="ru-RU" dirty="0"/>
          </a:p>
          <a:p>
            <a:pPr marL="0" lv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26874821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HIPAA Privacy and Security Protections and Requirements</a:t>
            </a:r>
            <a:endParaRPr lang="en-US" dirty="0"/>
          </a:p>
        </p:txBody>
      </p:sp>
      <p:sp>
        <p:nvSpPr>
          <p:cNvPr id="3" name="Content Placeholder 2"/>
          <p:cNvSpPr>
            <a:spLocks noGrp="1"/>
          </p:cNvSpPr>
          <p:nvPr>
            <p:ph idx="1"/>
          </p:nvPr>
        </p:nvSpPr>
        <p:spPr/>
        <p:txBody>
          <a:bodyPr/>
          <a:lstStyle/>
          <a:p>
            <a:pPr marL="0" indent="0">
              <a:buNone/>
            </a:pPr>
            <a:r>
              <a:rPr lang="en-US" sz="2600" b="1" i="1" u="sng" dirty="0"/>
              <a:t>HIPAA Administrative Simplification Regulations</a:t>
            </a:r>
            <a:endParaRPr lang="ru-RU" sz="2600" dirty="0"/>
          </a:p>
          <a:p>
            <a:pPr marL="0" indent="0">
              <a:buNone/>
            </a:pPr>
            <a:r>
              <a:rPr lang="en-US" sz="1000" dirty="0"/>
              <a:t> </a:t>
            </a:r>
            <a:endParaRPr lang="ru-RU" sz="1000" dirty="0"/>
          </a:p>
          <a:p>
            <a:pPr lvl="0"/>
            <a:r>
              <a:rPr lang="en-US" dirty="0"/>
              <a:t>Suite of regulations covering HIPAA provisions</a:t>
            </a:r>
            <a:endParaRPr lang="ru-RU" dirty="0"/>
          </a:p>
          <a:p>
            <a:pPr lvl="0"/>
            <a:r>
              <a:rPr lang="en-US" dirty="0"/>
              <a:t>45 CFR Parts 160, </a:t>
            </a:r>
            <a:r>
              <a:rPr lang="en-US" dirty="0" smtClean="0"/>
              <a:t>162, and </a:t>
            </a:r>
            <a:r>
              <a:rPr lang="en-US" dirty="0"/>
              <a:t>164</a:t>
            </a:r>
            <a:endParaRPr lang="ru-RU" dirty="0"/>
          </a:p>
          <a:p>
            <a:pPr lvl="0"/>
            <a:r>
              <a:rPr lang="en-US" dirty="0"/>
              <a:t>Privacy Rule and Security Rule implemented and </a:t>
            </a:r>
            <a:r>
              <a:rPr lang="en-US" dirty="0" smtClean="0"/>
              <a:t>enforced </a:t>
            </a:r>
            <a:r>
              <a:rPr lang="en-US" dirty="0"/>
              <a:t>by the Office of Civil Rights in the Department of Health and Human Services</a:t>
            </a:r>
            <a:endParaRPr lang="ru-RU" dirty="0"/>
          </a:p>
          <a:p>
            <a:pPr marL="0" lv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257595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200" y="239713"/>
            <a:ext cx="7352400" cy="1146174"/>
          </a:xfrm>
        </p:spPr>
        <p:txBody>
          <a:bodyPr>
            <a:noAutofit/>
          </a:bodyPr>
          <a:lstStyle/>
          <a:p>
            <a:r>
              <a:rPr lang="en-US" dirty="0"/>
              <a:t>HIPAA Privacy and Security Protections and Requirements</a:t>
            </a:r>
          </a:p>
        </p:txBody>
      </p:sp>
      <p:sp>
        <p:nvSpPr>
          <p:cNvPr id="3" name="Content Placeholder 2"/>
          <p:cNvSpPr>
            <a:spLocks noGrp="1"/>
          </p:cNvSpPr>
          <p:nvPr>
            <p:ph idx="1"/>
          </p:nvPr>
        </p:nvSpPr>
        <p:spPr/>
        <p:txBody>
          <a:bodyPr/>
          <a:lstStyle/>
          <a:p>
            <a:pPr marL="0" indent="0">
              <a:buNone/>
            </a:pPr>
            <a:r>
              <a:rPr lang="en-US" b="1" i="1" dirty="0"/>
              <a:t>Privacy  Rule - 45 CFR Part 160 and Subparts A and E of Part 164</a:t>
            </a:r>
            <a:endParaRPr lang="ru-RU" sz="1800" dirty="0"/>
          </a:p>
          <a:p>
            <a:pPr lvl="0"/>
            <a:r>
              <a:rPr lang="en-US" dirty="0"/>
              <a:t>Establishes national standards to protect individuals</a:t>
            </a:r>
            <a:r>
              <a:rPr lang="fr-FR" dirty="0"/>
              <a:t>’ </a:t>
            </a:r>
            <a:r>
              <a:rPr lang="en-US" dirty="0"/>
              <a:t>medical records/personal health information</a:t>
            </a:r>
            <a:endParaRPr lang="ru-RU" sz="1800" dirty="0"/>
          </a:p>
          <a:p>
            <a:pPr lvl="0"/>
            <a:r>
              <a:rPr lang="en-US" dirty="0"/>
              <a:t>Final Rule - August 14, 2002</a:t>
            </a:r>
            <a:endParaRPr lang="ru-RU" sz="1800" dirty="0"/>
          </a:p>
          <a:p>
            <a:pPr marL="0" indent="0">
              <a:buNone/>
            </a:pPr>
            <a:endParaRPr lang="ru-RU" sz="1000" dirty="0"/>
          </a:p>
          <a:p>
            <a:pPr lvl="1" indent="-342900"/>
            <a:r>
              <a:rPr lang="en-US" sz="2400" b="1" i="1" dirty="0" smtClean="0"/>
              <a:t>Accounting </a:t>
            </a:r>
            <a:r>
              <a:rPr lang="en-US" sz="2400" b="1" i="1" dirty="0"/>
              <a:t>for Disclosure - provision within Privacy Rule </a:t>
            </a:r>
            <a:endParaRPr lang="ru-RU" sz="2400" dirty="0"/>
          </a:p>
          <a:p>
            <a:pPr lvl="2"/>
            <a:r>
              <a:rPr lang="en-US" sz="2000" dirty="0"/>
              <a:t>Covered entities must provide, on request, account of disclosures of protected information </a:t>
            </a:r>
            <a:endParaRPr lang="ru-RU" sz="2000" dirty="0"/>
          </a:p>
          <a:p>
            <a:pPr lvl="2"/>
            <a:r>
              <a:rPr lang="en-US" sz="2000" dirty="0"/>
              <a:t>Modifications proposed - May 31, 2011 - to implement HITECH Act provisions/other updates</a:t>
            </a:r>
            <a:endParaRPr lang="ru-RU" sz="2000" dirty="0"/>
          </a:p>
          <a:p>
            <a:pPr lvl="2"/>
            <a:r>
              <a:rPr lang="en-US" sz="2000" dirty="0"/>
              <a:t>Final Rule still pending</a:t>
            </a:r>
            <a:r>
              <a:rPr lang="ru-RU" sz="2000" dirty="0"/>
              <a:t> </a:t>
            </a:r>
          </a:p>
          <a:p>
            <a:pPr marL="0" lvl="0" indent="0">
              <a:buNone/>
            </a:pP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3666860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HIPAA Privacy and Security Protections and </a:t>
            </a:r>
            <a:r>
              <a:rPr lang="en-US" dirty="0" smtClean="0"/>
              <a:t>Requirements</a:t>
            </a:r>
            <a:endParaRPr lang="en-US" dirty="0"/>
          </a:p>
        </p:txBody>
      </p:sp>
      <p:sp>
        <p:nvSpPr>
          <p:cNvPr id="3" name="Content Placeholder 2"/>
          <p:cNvSpPr>
            <a:spLocks noGrp="1"/>
          </p:cNvSpPr>
          <p:nvPr>
            <p:ph idx="1"/>
          </p:nvPr>
        </p:nvSpPr>
        <p:spPr/>
        <p:txBody>
          <a:bodyPr/>
          <a:lstStyle/>
          <a:p>
            <a:pPr marL="0" indent="0">
              <a:buNone/>
            </a:pPr>
            <a:r>
              <a:rPr lang="en-US" b="1" i="1" dirty="0"/>
              <a:t>Security  Rule - 45 CFR Part 160 and Subparts A and C of Part </a:t>
            </a:r>
            <a:r>
              <a:rPr lang="en-US" b="1" i="1" dirty="0" smtClean="0"/>
              <a:t>164</a:t>
            </a:r>
          </a:p>
          <a:p>
            <a:pPr marL="0" indent="0">
              <a:buNone/>
            </a:pPr>
            <a:endParaRPr lang="en-US" sz="1000" b="1" i="1" dirty="0" smtClean="0"/>
          </a:p>
          <a:p>
            <a:pPr lvl="0"/>
            <a:r>
              <a:rPr lang="en-US" dirty="0" smtClean="0"/>
              <a:t>Established </a:t>
            </a:r>
            <a:r>
              <a:rPr lang="en-US" dirty="0"/>
              <a:t>national standards for the protection of electronic personal health information</a:t>
            </a:r>
            <a:endParaRPr lang="ru-RU" dirty="0"/>
          </a:p>
          <a:p>
            <a:pPr lvl="0"/>
            <a:r>
              <a:rPr lang="en-US" dirty="0"/>
              <a:t>Sets requirements for administrative, physical and technical safeguards</a:t>
            </a:r>
            <a:endParaRPr lang="ru-RU" dirty="0"/>
          </a:p>
          <a:p>
            <a:pPr lvl="0"/>
            <a:r>
              <a:rPr lang="en-US" dirty="0"/>
              <a:t>Final Rule - February 20, 2003</a:t>
            </a:r>
            <a:endParaRPr lang="ru-RU" dirty="0"/>
          </a:p>
          <a:p>
            <a:pPr marL="0" indent="0">
              <a:buNone/>
            </a:pPr>
            <a:endParaRPr lang="ru-RU" sz="10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54119026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HIPAA Privacy and Security Protections and Requirements</a:t>
            </a:r>
          </a:p>
        </p:txBody>
      </p:sp>
      <p:sp>
        <p:nvSpPr>
          <p:cNvPr id="3" name="Content Placeholder 2"/>
          <p:cNvSpPr>
            <a:spLocks noGrp="1"/>
          </p:cNvSpPr>
          <p:nvPr>
            <p:ph idx="1"/>
          </p:nvPr>
        </p:nvSpPr>
        <p:spPr/>
        <p:txBody>
          <a:bodyPr/>
          <a:lstStyle/>
          <a:p>
            <a:pPr marL="0" indent="0">
              <a:spcAft>
                <a:spcPts val="0"/>
              </a:spcAft>
              <a:buNone/>
            </a:pPr>
            <a:r>
              <a:rPr lang="en-US" b="1" i="1" dirty="0"/>
              <a:t>Enforcement - 45 CFR Parts 160 and 164</a:t>
            </a:r>
            <a:endParaRPr lang="ru-RU" dirty="0"/>
          </a:p>
          <a:p>
            <a:pPr lvl="0"/>
            <a:r>
              <a:rPr lang="en-US" dirty="0"/>
              <a:t>Provides standards for the enforcement of all HIPAA rules</a:t>
            </a:r>
            <a:endParaRPr lang="ru-RU" dirty="0"/>
          </a:p>
          <a:p>
            <a:pPr lvl="0"/>
            <a:r>
              <a:rPr lang="en-US" dirty="0"/>
              <a:t>Final Rule - February 16, 2006</a:t>
            </a:r>
            <a:endParaRPr lang="ru-RU" dirty="0"/>
          </a:p>
          <a:p>
            <a:pPr marL="0" indent="0">
              <a:buNone/>
            </a:pPr>
            <a:r>
              <a:rPr lang="ru-RU" dirty="0"/>
              <a:t> </a:t>
            </a:r>
            <a:r>
              <a:rPr lang="ru-RU" b="1" i="1" dirty="0"/>
              <a:t> </a:t>
            </a:r>
            <a:endParaRPr lang="ru-RU" dirty="0"/>
          </a:p>
          <a:p>
            <a:pPr marL="0" indent="0">
              <a:spcAft>
                <a:spcPts val="0"/>
              </a:spcAft>
              <a:buNone/>
            </a:pPr>
            <a:r>
              <a:rPr lang="en-US" b="1" i="1" dirty="0"/>
              <a:t>Breach Notification - 45 CFR 164.400-414</a:t>
            </a:r>
            <a:endParaRPr lang="ru-RU" dirty="0"/>
          </a:p>
          <a:p>
            <a:pPr lvl="0"/>
            <a:r>
              <a:rPr lang="en-US" dirty="0"/>
              <a:t>Requires HIPAA covered entities to provide notifications of any breach of “protected heath information” </a:t>
            </a:r>
            <a:endParaRPr lang="ru-RU" dirty="0"/>
          </a:p>
          <a:p>
            <a:pPr lvl="0"/>
            <a:r>
              <a:rPr lang="en-US" dirty="0"/>
              <a:t>Interim Final Rule - August 24, 2009</a:t>
            </a:r>
            <a:endParaRPr lang="ru-RU" dirty="0"/>
          </a:p>
          <a:p>
            <a:pPr marL="0" indent="0">
              <a:buNone/>
            </a:pPr>
            <a:endParaRPr lang="ru-RU" sz="10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124652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HIPAA Privacy and Security Protections and Requirements</a:t>
            </a:r>
          </a:p>
        </p:txBody>
      </p:sp>
      <p:sp>
        <p:nvSpPr>
          <p:cNvPr id="3" name="Content Placeholder 2"/>
          <p:cNvSpPr>
            <a:spLocks noGrp="1"/>
          </p:cNvSpPr>
          <p:nvPr>
            <p:ph idx="1"/>
          </p:nvPr>
        </p:nvSpPr>
        <p:spPr/>
        <p:txBody>
          <a:bodyPr/>
          <a:lstStyle/>
          <a:p>
            <a:pPr marL="0" indent="0">
              <a:spcAft>
                <a:spcPts val="1000"/>
              </a:spcAft>
              <a:buNone/>
            </a:pPr>
            <a:r>
              <a:rPr lang="en-US" b="1" i="1" dirty="0"/>
              <a:t>HIPAA Omnibus Rule - 45 CFR Parts 160 and 164</a:t>
            </a:r>
            <a:endParaRPr lang="ru-RU" dirty="0"/>
          </a:p>
          <a:p>
            <a:pPr lvl="0"/>
            <a:r>
              <a:rPr lang="en-US" dirty="0"/>
              <a:t>Implements provisions of the Health Information Technology for Economical and Clinical Health Act (HITECH) - part of the American Recovery and Reinvestment Act of 2009</a:t>
            </a:r>
            <a:endParaRPr lang="ru-RU" dirty="0"/>
          </a:p>
          <a:p>
            <a:pPr lvl="0"/>
            <a:r>
              <a:rPr lang="en-US" dirty="0"/>
              <a:t>Modifies Privacy, Security and Enforcement Rules</a:t>
            </a:r>
            <a:endParaRPr lang="ru-RU" dirty="0"/>
          </a:p>
          <a:p>
            <a:pPr lvl="0"/>
            <a:r>
              <a:rPr lang="en-US" dirty="0"/>
              <a:t>Final Rule - January 17, 2013</a:t>
            </a:r>
            <a:endParaRPr lang="ru-RU" dirty="0"/>
          </a:p>
          <a:p>
            <a:pPr marL="0" indent="0">
              <a:buNone/>
            </a:pPr>
            <a:endParaRPr lang="ru-RU" sz="10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52709644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Privacy - What Rights Are Conferred?</a:t>
            </a:r>
            <a:endParaRPr lang="en-US" dirty="0"/>
          </a:p>
        </p:txBody>
      </p:sp>
      <p:sp>
        <p:nvSpPr>
          <p:cNvPr id="3" name="Content Placeholder 2"/>
          <p:cNvSpPr>
            <a:spLocks noGrp="1"/>
          </p:cNvSpPr>
          <p:nvPr>
            <p:ph idx="1"/>
          </p:nvPr>
        </p:nvSpPr>
        <p:spPr/>
        <p:txBody>
          <a:bodyPr/>
          <a:lstStyle/>
          <a:p>
            <a:pPr lvl="0"/>
            <a:r>
              <a:rPr lang="en-US" dirty="0"/>
              <a:t>Notice of privacy practices</a:t>
            </a:r>
            <a:endParaRPr lang="ru-RU" dirty="0"/>
          </a:p>
          <a:p>
            <a:r>
              <a:rPr lang="ru-RU" dirty="0"/>
              <a:t> </a:t>
            </a:r>
            <a:r>
              <a:rPr lang="en-US" dirty="0" smtClean="0"/>
              <a:t>Access </a:t>
            </a:r>
            <a:r>
              <a:rPr lang="en-US" dirty="0"/>
              <a:t>to records</a:t>
            </a:r>
            <a:endParaRPr lang="ru-RU" dirty="0"/>
          </a:p>
          <a:p>
            <a:r>
              <a:rPr lang="ru-RU" dirty="0"/>
              <a:t> </a:t>
            </a:r>
            <a:r>
              <a:rPr lang="en-US" dirty="0" smtClean="0"/>
              <a:t>Amend/correct </a:t>
            </a:r>
            <a:r>
              <a:rPr lang="en-US" dirty="0"/>
              <a:t>records</a:t>
            </a:r>
            <a:endParaRPr lang="ru-RU" dirty="0"/>
          </a:p>
          <a:p>
            <a:r>
              <a:rPr lang="ru-RU" dirty="0"/>
              <a:t> </a:t>
            </a:r>
            <a:r>
              <a:rPr lang="en-US" dirty="0" smtClean="0"/>
              <a:t>Disclosure accounting</a:t>
            </a:r>
            <a:endParaRPr lang="ru-RU" dirty="0"/>
          </a:p>
          <a:p>
            <a:r>
              <a:rPr lang="ru-RU" dirty="0"/>
              <a:t> </a:t>
            </a:r>
            <a:r>
              <a:rPr lang="en-US" dirty="0" smtClean="0"/>
              <a:t>Restriction request</a:t>
            </a:r>
            <a:endParaRPr lang="ru-RU" dirty="0"/>
          </a:p>
          <a:p>
            <a:r>
              <a:rPr lang="ru-RU" dirty="0"/>
              <a:t> </a:t>
            </a:r>
            <a:r>
              <a:rPr lang="en-US" dirty="0" smtClean="0"/>
              <a:t>Confidential communications requirements</a:t>
            </a:r>
            <a:r>
              <a:rPr lang="en-US" dirty="0"/>
              <a:t>	</a:t>
            </a:r>
            <a:endParaRPr lang="ru-RU" dirty="0"/>
          </a:p>
          <a:p>
            <a:pPr marL="0" indent="0">
              <a:buNone/>
            </a:pPr>
            <a:endParaRPr lang="ru-RU" sz="10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87304742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Privacy - Who Does It Apply to?</a:t>
            </a:r>
            <a:endParaRPr lang="ru-RU" dirty="0"/>
          </a:p>
        </p:txBody>
      </p:sp>
      <p:sp>
        <p:nvSpPr>
          <p:cNvPr id="3" name="Content Placeholder 2"/>
          <p:cNvSpPr>
            <a:spLocks noGrp="1"/>
          </p:cNvSpPr>
          <p:nvPr>
            <p:ph idx="1"/>
          </p:nvPr>
        </p:nvSpPr>
        <p:spPr/>
        <p:txBody>
          <a:bodyPr/>
          <a:lstStyle/>
          <a:p>
            <a:pPr marL="0" indent="0">
              <a:buNone/>
            </a:pPr>
            <a:r>
              <a:rPr lang="en-US" b="1" i="1" dirty="0"/>
              <a:t>“Covered Entities</a:t>
            </a:r>
            <a:r>
              <a:rPr lang="en-US" b="1" i="1" dirty="0" smtClean="0"/>
              <a:t>”</a:t>
            </a:r>
          </a:p>
          <a:p>
            <a:pPr marL="0" indent="0">
              <a:buNone/>
            </a:pPr>
            <a:endParaRPr lang="ru-RU" sz="1000" dirty="0"/>
          </a:p>
          <a:p>
            <a:pPr lvl="0"/>
            <a:r>
              <a:rPr lang="en-US" dirty="0" smtClean="0"/>
              <a:t>Health </a:t>
            </a:r>
            <a:r>
              <a:rPr lang="en-US" dirty="0"/>
              <a:t>Plans - in </a:t>
            </a:r>
            <a:r>
              <a:rPr lang="en-US" dirty="0" smtClean="0"/>
              <a:t>general, </a:t>
            </a:r>
            <a:r>
              <a:rPr lang="en-US" dirty="0"/>
              <a:t>all group and individual plans that provide or pay for health services</a:t>
            </a:r>
            <a:endParaRPr lang="ru-RU" dirty="0"/>
          </a:p>
          <a:p>
            <a:r>
              <a:rPr lang="en-US" dirty="0" smtClean="0"/>
              <a:t>Health </a:t>
            </a:r>
            <a:r>
              <a:rPr lang="en-US" dirty="0"/>
              <a:t>Care Providers - any health care provider who engages in any electronic transactions covered by HIPAA standards</a:t>
            </a:r>
            <a:endParaRPr lang="ru-RU" dirty="0"/>
          </a:p>
          <a:p>
            <a:r>
              <a:rPr lang="en-US" dirty="0" smtClean="0"/>
              <a:t>Healthcare </a:t>
            </a:r>
            <a:r>
              <a:rPr lang="en-US" dirty="0"/>
              <a:t>Clearinghouses - generally entities that convert nonstandard information into standard format required for electronic transmission</a:t>
            </a:r>
            <a:endParaRPr lang="ru-RU" dirty="0"/>
          </a:p>
          <a:p>
            <a:pPr marL="0" indent="0">
              <a:buNone/>
            </a:pPr>
            <a:endParaRPr lang="ru-RU" sz="10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05102093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Privacy - Who Does It Apply to?</a:t>
            </a:r>
            <a:endParaRPr lang="ru-RU" dirty="0">
              <a:effectLst/>
            </a:endParaRPr>
          </a:p>
        </p:txBody>
      </p:sp>
      <p:sp>
        <p:nvSpPr>
          <p:cNvPr id="3" name="Content Placeholder 2"/>
          <p:cNvSpPr>
            <a:spLocks noGrp="1"/>
          </p:cNvSpPr>
          <p:nvPr>
            <p:ph idx="1"/>
          </p:nvPr>
        </p:nvSpPr>
        <p:spPr/>
        <p:txBody>
          <a:bodyPr/>
          <a:lstStyle/>
          <a:p>
            <a:pPr marL="0" indent="0">
              <a:buNone/>
            </a:pPr>
            <a:r>
              <a:rPr lang="en-US" b="1" i="1" dirty="0" smtClean="0"/>
              <a:t>“Business </a:t>
            </a:r>
            <a:r>
              <a:rPr lang="en-US" b="1" i="1" dirty="0"/>
              <a:t>Associates”</a:t>
            </a:r>
            <a:endParaRPr lang="ru-RU" dirty="0"/>
          </a:p>
          <a:p>
            <a:pPr marL="0" indent="0">
              <a:buNone/>
            </a:pPr>
            <a:r>
              <a:rPr lang="en-US" sz="1000" dirty="0"/>
              <a:t> </a:t>
            </a:r>
            <a:endParaRPr lang="ru-RU" sz="1000" dirty="0"/>
          </a:p>
          <a:p>
            <a:pPr marL="0" indent="0">
              <a:spcAft>
                <a:spcPts val="1000"/>
              </a:spcAft>
              <a:buNone/>
            </a:pPr>
            <a:r>
              <a:rPr lang="en-US" dirty="0"/>
              <a:t>Individual or </a:t>
            </a:r>
            <a:r>
              <a:rPr lang="en-US" dirty="0" smtClean="0"/>
              <a:t>organization</a:t>
            </a:r>
          </a:p>
          <a:p>
            <a:pPr>
              <a:spcAft>
                <a:spcPts val="1000"/>
              </a:spcAft>
            </a:pPr>
            <a:r>
              <a:rPr lang="en-US" dirty="0" smtClean="0"/>
              <a:t>Performs </a:t>
            </a:r>
            <a:r>
              <a:rPr lang="en-US" dirty="0"/>
              <a:t>services on behalf of a covered </a:t>
            </a:r>
            <a:r>
              <a:rPr lang="en-US" dirty="0" smtClean="0"/>
              <a:t>entity </a:t>
            </a:r>
          </a:p>
          <a:p>
            <a:pPr marL="0" indent="0">
              <a:spcAft>
                <a:spcPts val="1000"/>
              </a:spcAft>
              <a:buNone/>
            </a:pPr>
            <a:r>
              <a:rPr lang="en-US" dirty="0" smtClean="0"/>
              <a:t>OR</a:t>
            </a:r>
            <a:endParaRPr lang="ru-RU" dirty="0"/>
          </a:p>
          <a:p>
            <a:pPr>
              <a:spcAft>
                <a:spcPts val="1000"/>
              </a:spcAft>
            </a:pPr>
            <a:r>
              <a:rPr lang="en-US" dirty="0"/>
              <a:t>Provides services to a covered </a:t>
            </a:r>
            <a:r>
              <a:rPr lang="en-US" dirty="0" smtClean="0"/>
              <a:t>entity </a:t>
            </a:r>
          </a:p>
          <a:p>
            <a:pPr marL="0" indent="0">
              <a:spcAft>
                <a:spcPts val="1000"/>
              </a:spcAft>
              <a:buNone/>
            </a:pPr>
            <a:r>
              <a:rPr lang="en-US" dirty="0" smtClean="0"/>
              <a:t>AND </a:t>
            </a:r>
          </a:p>
          <a:p>
            <a:pPr>
              <a:spcAft>
                <a:spcPts val="1000"/>
              </a:spcAft>
            </a:pPr>
            <a:r>
              <a:rPr lang="en-US" dirty="0" smtClean="0"/>
              <a:t>Services </a:t>
            </a:r>
            <a:r>
              <a:rPr lang="en-US" dirty="0"/>
              <a:t>involve the use and/or disclosure of protected health information</a:t>
            </a:r>
            <a:endParaRPr lang="ru-RU" dirty="0"/>
          </a:p>
          <a:p>
            <a:pPr marL="0" indent="0">
              <a:buNone/>
            </a:pPr>
            <a:endParaRPr lang="ru-RU" sz="10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9244031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Privacy - What’s Included?</a:t>
            </a:r>
            <a:endParaRPr lang="ru-RU" dirty="0"/>
          </a:p>
        </p:txBody>
      </p:sp>
      <p:sp>
        <p:nvSpPr>
          <p:cNvPr id="3" name="Content Placeholder 2"/>
          <p:cNvSpPr>
            <a:spLocks noGrp="1"/>
          </p:cNvSpPr>
          <p:nvPr>
            <p:ph idx="1"/>
          </p:nvPr>
        </p:nvSpPr>
        <p:spPr/>
        <p:txBody>
          <a:bodyPr/>
          <a:lstStyle/>
          <a:p>
            <a:pPr marL="0" indent="0">
              <a:buNone/>
            </a:pPr>
            <a:r>
              <a:rPr lang="en-US" dirty="0"/>
              <a:t>“Protected Health Information” (PHI)</a:t>
            </a:r>
            <a:endParaRPr lang="ru-RU" dirty="0"/>
          </a:p>
          <a:p>
            <a:pPr marL="0" indent="0">
              <a:buNone/>
            </a:pPr>
            <a:r>
              <a:rPr lang="ru-RU" sz="1000" dirty="0"/>
              <a:t> </a:t>
            </a:r>
          </a:p>
          <a:p>
            <a:pPr lvl="0"/>
            <a:r>
              <a:rPr lang="en-US" dirty="0"/>
              <a:t>Any individually identifiable health information held or transmitted by a covered entity</a:t>
            </a:r>
            <a:endParaRPr lang="ru-RU" dirty="0"/>
          </a:p>
          <a:p>
            <a:r>
              <a:rPr lang="en-US" dirty="0" smtClean="0"/>
              <a:t>Information </a:t>
            </a:r>
            <a:r>
              <a:rPr lang="en-US" dirty="0"/>
              <a:t>is protected regardless of form - electronic, paper, oral</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672718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872" y="237744"/>
            <a:ext cx="7315200" cy="1143000"/>
          </a:xfrm>
        </p:spPr>
        <p:txBody>
          <a:bodyPr>
            <a:normAutofit/>
          </a:bodyPr>
          <a:lstStyle/>
          <a:p>
            <a:r>
              <a:rPr lang="en-US" dirty="0"/>
              <a:t>Key Data Uses in Early </a:t>
            </a:r>
            <a:r>
              <a:rPr lang="en-US" dirty="0" smtClean="0"/>
              <a:t>Childhood</a:t>
            </a:r>
            <a:endParaRPr lang="ru-RU" dirty="0"/>
          </a:p>
        </p:txBody>
      </p:sp>
      <p:sp>
        <p:nvSpPr>
          <p:cNvPr id="2" name="Content Placeholder 1"/>
          <p:cNvSpPr>
            <a:spLocks noGrp="1"/>
          </p:cNvSpPr>
          <p:nvPr>
            <p:ph idx="1"/>
          </p:nvPr>
        </p:nvSpPr>
        <p:spPr/>
        <p:txBody>
          <a:bodyPr>
            <a:normAutofit/>
          </a:bodyPr>
          <a:lstStyle/>
          <a:p>
            <a:r>
              <a:rPr lang="en-US" dirty="0" smtClean="0"/>
              <a:t>What is driving the work in Early Childhood?</a:t>
            </a:r>
          </a:p>
          <a:p>
            <a:pPr lvl="1"/>
            <a:r>
              <a:rPr lang="en-US" sz="2400" dirty="0"/>
              <a:t>Critical policy and program questions across agencies and </a:t>
            </a:r>
            <a:r>
              <a:rPr lang="en-US" sz="2400" dirty="0" smtClean="0"/>
              <a:t>programs </a:t>
            </a:r>
            <a:endParaRPr lang="en-US" sz="2400" dirty="0"/>
          </a:p>
          <a:p>
            <a:pPr marL="0" indent="0">
              <a:buNone/>
            </a:pPr>
            <a:endParaRPr lang="en-US" sz="1000" dirty="0" smtClean="0"/>
          </a:p>
          <a:p>
            <a:pPr marL="347472" indent="-347472"/>
            <a:r>
              <a:rPr lang="en-US" dirty="0" smtClean="0"/>
              <a:t>Who are the potential users?</a:t>
            </a:r>
          </a:p>
          <a:p>
            <a:pPr marL="740664" lvl="1" indent="-283464"/>
            <a:r>
              <a:rPr lang="en-US" sz="2400" dirty="0"/>
              <a:t>Policymakers, program administrators, teachers, parents, and others</a:t>
            </a:r>
          </a:p>
          <a:p>
            <a:pPr marL="0" indent="0">
              <a:buNone/>
            </a:pPr>
            <a:endParaRPr lang="en-US" sz="1000" dirty="0" smtClean="0"/>
          </a:p>
          <a:p>
            <a:pPr marL="347472" indent="-347472"/>
            <a:r>
              <a:rPr lang="en-US" dirty="0" smtClean="0"/>
              <a:t>Discussion question: What does the use have to do with Privacy?</a:t>
            </a:r>
            <a:endParaRPr lang="en-US"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5</a:t>
            </a:fld>
            <a:endParaRPr lang="en-US" dirty="0"/>
          </a:p>
        </p:txBody>
      </p:sp>
    </p:spTree>
    <p:extLst>
      <p:ext uri="{BB962C8B-B14F-4D97-AF65-F5344CB8AC3E}">
        <p14:creationId xmlns:p14="http://schemas.microsoft.com/office/powerpoint/2010/main" val="26202210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Privacy - What’s NOT Included?</a:t>
            </a:r>
            <a:endParaRPr lang="ru-RU" dirty="0"/>
          </a:p>
        </p:txBody>
      </p:sp>
      <p:sp>
        <p:nvSpPr>
          <p:cNvPr id="3" name="Content Placeholder 2"/>
          <p:cNvSpPr>
            <a:spLocks noGrp="1"/>
          </p:cNvSpPr>
          <p:nvPr>
            <p:ph idx="1"/>
          </p:nvPr>
        </p:nvSpPr>
        <p:spPr/>
        <p:txBody>
          <a:bodyPr/>
          <a:lstStyle/>
          <a:p>
            <a:pPr lvl="0">
              <a:spcAft>
                <a:spcPts val="1000"/>
              </a:spcAft>
            </a:pPr>
            <a:r>
              <a:rPr lang="en-US" dirty="0"/>
              <a:t>De-identified information</a:t>
            </a:r>
            <a:endParaRPr lang="ru-RU" dirty="0"/>
          </a:p>
          <a:p>
            <a:pPr>
              <a:spcAft>
                <a:spcPts val="1000"/>
              </a:spcAft>
            </a:pPr>
            <a:r>
              <a:rPr lang="en-US" dirty="0" smtClean="0"/>
              <a:t>Education </a:t>
            </a:r>
            <a:r>
              <a:rPr lang="en-US" dirty="0"/>
              <a:t>and certain other records subject to, or defined in, the Family Educational Rights and Privacy Act, 20 U.S.C. </a:t>
            </a:r>
            <a:r>
              <a:rPr lang="en-US" dirty="0" smtClean="0"/>
              <a:t>§ 1232g</a:t>
            </a:r>
          </a:p>
          <a:p>
            <a:pPr marL="0" indent="0">
              <a:spcAft>
                <a:spcPts val="1000"/>
              </a:spcAft>
              <a:buNone/>
            </a:pPr>
            <a:r>
              <a:rPr lang="en-US" b="1" dirty="0" smtClean="0"/>
              <a:t>JOINT </a:t>
            </a:r>
            <a:r>
              <a:rPr lang="en-US" b="1" dirty="0"/>
              <a:t>GUIDANCE ON THE APPLICABILITY OF FAMILY EDUCATIONAL RIGHTS AND PRIVACY ACT (FERPA) and the HEALTH INSURANCE PORTABILITY AND ACCOUNTABILITY ACT (HIPAA) TO STUDENT </a:t>
            </a:r>
            <a:r>
              <a:rPr lang="en-US" b="1" dirty="0" smtClean="0"/>
              <a:t>RECORDS</a:t>
            </a:r>
            <a:endParaRPr lang="en-US" b="1"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26474489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Can PHI Be Used or Disclosed?</a:t>
            </a:r>
            <a:endParaRPr lang="ru-RU" dirty="0"/>
          </a:p>
        </p:txBody>
      </p:sp>
      <p:sp>
        <p:nvSpPr>
          <p:cNvPr id="3" name="Content Placeholder 2"/>
          <p:cNvSpPr>
            <a:spLocks noGrp="1"/>
          </p:cNvSpPr>
          <p:nvPr>
            <p:ph idx="1"/>
          </p:nvPr>
        </p:nvSpPr>
        <p:spPr/>
        <p:txBody>
          <a:bodyPr/>
          <a:lstStyle/>
          <a:p>
            <a:r>
              <a:rPr lang="en-US" dirty="0" smtClean="0"/>
              <a:t>Any purpose </a:t>
            </a:r>
            <a:r>
              <a:rPr lang="en-US" i="1" u="sng" dirty="0"/>
              <a:t>authorized in writing</a:t>
            </a:r>
            <a:r>
              <a:rPr lang="en-US" dirty="0"/>
              <a:t> by the individual</a:t>
            </a:r>
            <a:endParaRPr lang="ru-RU" dirty="0"/>
          </a:p>
          <a:p>
            <a:pPr marL="0" indent="0">
              <a:buNone/>
            </a:pPr>
            <a:endParaRPr lang="ru-RU" sz="1000" dirty="0"/>
          </a:p>
          <a:p>
            <a:r>
              <a:rPr lang="en-US" dirty="0" smtClean="0"/>
              <a:t>Any </a:t>
            </a:r>
            <a:r>
              <a:rPr lang="en-US" dirty="0"/>
              <a:t>use </a:t>
            </a:r>
            <a:r>
              <a:rPr lang="en-US" i="1" u="sng" dirty="0"/>
              <a:t>“permitted”</a:t>
            </a:r>
            <a:r>
              <a:rPr lang="en-US" dirty="0"/>
              <a:t> or </a:t>
            </a:r>
            <a:r>
              <a:rPr lang="en-US" i="1" u="sng" dirty="0"/>
              <a:t>“required”</a:t>
            </a:r>
            <a:r>
              <a:rPr lang="en-US" dirty="0"/>
              <a:t> under </a:t>
            </a:r>
            <a:r>
              <a:rPr lang="en-US" dirty="0" smtClean="0"/>
              <a:t>regulation</a:t>
            </a:r>
          </a:p>
          <a:p>
            <a:endParaRPr lang="en-US" dirty="0"/>
          </a:p>
          <a:p>
            <a:pPr marL="0" indent="0">
              <a:buNone/>
            </a:pPr>
            <a:endParaRPr lang="en-US" dirty="0" smtClean="0"/>
          </a:p>
          <a:p>
            <a:pPr marL="640080">
              <a:buSzPct val="113000"/>
              <a:buBlip>
                <a:blip r:embed="rId2"/>
              </a:buBlip>
            </a:pPr>
            <a:r>
              <a:rPr lang="en-US" b="1" i="1" dirty="0"/>
              <a:t>Governing principle - “minimum necessary”</a:t>
            </a:r>
            <a:endParaRPr lang="ru-RU" dirty="0"/>
          </a:p>
          <a:p>
            <a:endParaRPr lang="ru-RU" dirty="0"/>
          </a:p>
          <a:p>
            <a:pPr marL="0" indent="0">
              <a:buNone/>
            </a:pPr>
            <a:r>
              <a:rPr lang="en-US" dirty="0"/>
              <a:t> </a:t>
            </a:r>
            <a:endParaRPr lang="ru-RU" dirty="0"/>
          </a:p>
          <a:p>
            <a:pPr marL="0" indent="0">
              <a:buNone/>
            </a:pPr>
            <a:r>
              <a:rPr lang="en-US" dirty="0"/>
              <a:t> </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59330314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Uses</a:t>
            </a:r>
            <a:endParaRPr lang="ru-RU" dirty="0"/>
          </a:p>
        </p:txBody>
      </p:sp>
      <p:sp>
        <p:nvSpPr>
          <p:cNvPr id="3" name="Content Placeholder 2"/>
          <p:cNvSpPr>
            <a:spLocks noGrp="1"/>
          </p:cNvSpPr>
          <p:nvPr>
            <p:ph idx="1"/>
          </p:nvPr>
        </p:nvSpPr>
        <p:spPr/>
        <p:txBody>
          <a:bodyPr/>
          <a:lstStyle/>
          <a:p>
            <a:r>
              <a:rPr lang="en-US" dirty="0"/>
              <a:t>Disclosure to the individual or their personal </a:t>
            </a:r>
            <a:r>
              <a:rPr lang="en-US" dirty="0" smtClean="0"/>
              <a:t>representative</a:t>
            </a:r>
          </a:p>
          <a:p>
            <a:pPr marL="0" indent="0">
              <a:buNone/>
            </a:pPr>
            <a:endParaRPr lang="ru-RU" sz="1000" dirty="0"/>
          </a:p>
          <a:p>
            <a:r>
              <a:rPr lang="en-US" dirty="0" smtClean="0"/>
              <a:t>Disclosure </a:t>
            </a:r>
            <a:r>
              <a:rPr lang="en-US" dirty="0"/>
              <a:t>to HHS for compliance investigation or enforcement action</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33212056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“Permitted” Uses</a:t>
            </a:r>
            <a:endParaRPr lang="ru-RU" dirty="0"/>
          </a:p>
        </p:txBody>
      </p:sp>
      <p:sp>
        <p:nvSpPr>
          <p:cNvPr id="3" name="Content Placeholder 2"/>
          <p:cNvSpPr>
            <a:spLocks noGrp="1"/>
          </p:cNvSpPr>
          <p:nvPr>
            <p:ph idx="1"/>
          </p:nvPr>
        </p:nvSpPr>
        <p:spPr/>
        <p:txBody>
          <a:bodyPr/>
          <a:lstStyle/>
          <a:p>
            <a:pPr marL="0" indent="0">
              <a:buNone/>
            </a:pPr>
            <a:r>
              <a:rPr lang="en-US" b="1" i="1" dirty="0" smtClean="0"/>
              <a:t>“</a:t>
            </a:r>
            <a:r>
              <a:rPr lang="en-US" b="1" i="1" dirty="0"/>
              <a:t>Use with opportunity to object”</a:t>
            </a:r>
            <a:endParaRPr lang="ru-RU" dirty="0"/>
          </a:p>
          <a:p>
            <a:pPr lvl="0"/>
            <a:r>
              <a:rPr lang="en-US" dirty="0"/>
              <a:t>Informal process </a:t>
            </a:r>
            <a:endParaRPr lang="ru-RU" dirty="0"/>
          </a:p>
          <a:p>
            <a:pPr lvl="0"/>
            <a:r>
              <a:rPr lang="en-US" dirty="0"/>
              <a:t>Does not require written permission </a:t>
            </a:r>
            <a:endParaRPr lang="ru-RU" dirty="0"/>
          </a:p>
          <a:p>
            <a:pPr lvl="0"/>
            <a:r>
              <a:rPr lang="en-US" dirty="0"/>
              <a:t>Individual may opt out of participation</a:t>
            </a:r>
            <a:endParaRPr lang="ru-RU" dirty="0"/>
          </a:p>
          <a:p>
            <a:pPr lvl="0"/>
            <a:r>
              <a:rPr lang="en-US" dirty="0"/>
              <a:t>Example: inclusion of information in a directory</a:t>
            </a:r>
            <a:endParaRPr lang="ru-RU" dirty="0"/>
          </a:p>
          <a:p>
            <a:pPr marL="0" indent="0">
              <a:buNone/>
            </a:pPr>
            <a:r>
              <a:rPr lang="en-US" dirty="0"/>
              <a:t>  </a:t>
            </a:r>
            <a:endParaRPr lang="ru-RU" dirty="0"/>
          </a:p>
          <a:p>
            <a:pPr marL="0" indent="0">
              <a:buNone/>
            </a:pPr>
            <a:r>
              <a:rPr lang="en-US" b="1" i="1" dirty="0"/>
              <a:t>Incidental Use/Disclosure</a:t>
            </a:r>
            <a:endParaRPr lang="ru-RU" dirty="0"/>
          </a:p>
          <a:p>
            <a:r>
              <a:rPr lang="en-US" dirty="0"/>
              <a:t>Inadvertent disclosure associated with otherwise permissible use</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75791805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“Permitted” Uses</a:t>
            </a:r>
            <a:endParaRPr lang="ru-RU" dirty="0">
              <a:effectLst/>
            </a:endParaRPr>
          </a:p>
        </p:txBody>
      </p:sp>
      <p:sp>
        <p:nvSpPr>
          <p:cNvPr id="3" name="Content Placeholder 2"/>
          <p:cNvSpPr>
            <a:spLocks noGrp="1"/>
          </p:cNvSpPr>
          <p:nvPr>
            <p:ph idx="1"/>
          </p:nvPr>
        </p:nvSpPr>
        <p:spPr/>
        <p:txBody>
          <a:bodyPr/>
          <a:lstStyle/>
          <a:p>
            <a:pPr marL="0" indent="0">
              <a:buNone/>
            </a:pPr>
            <a:r>
              <a:rPr lang="en-US" b="1" i="1" dirty="0"/>
              <a:t>Public Interest and Benefit Activities</a:t>
            </a:r>
            <a:endParaRPr lang="ru-RU" dirty="0"/>
          </a:p>
          <a:p>
            <a:pPr lvl="0"/>
            <a:r>
              <a:rPr lang="en-US" dirty="0"/>
              <a:t>Balance between public and private benefit issues</a:t>
            </a:r>
            <a:endParaRPr lang="ru-RU" dirty="0"/>
          </a:p>
          <a:p>
            <a:pPr marL="0" lvl="0" indent="0">
              <a:buNone/>
            </a:pPr>
            <a:endParaRPr lang="en-US" sz="1000" dirty="0" smtClean="0"/>
          </a:p>
          <a:p>
            <a:pPr lvl="0"/>
            <a:r>
              <a:rPr lang="en-US" dirty="0" smtClean="0"/>
              <a:t>List </a:t>
            </a:r>
            <a:r>
              <a:rPr lang="en-US" dirty="0"/>
              <a:t>of 12 categories, including:</a:t>
            </a:r>
            <a:endParaRPr lang="ru-RU" dirty="0"/>
          </a:p>
          <a:p>
            <a:pPr lvl="1"/>
            <a:r>
              <a:rPr lang="en-US" sz="2400" dirty="0"/>
              <a:t>Public Health Activities</a:t>
            </a:r>
            <a:endParaRPr lang="ru-RU" sz="2400" dirty="0"/>
          </a:p>
          <a:p>
            <a:pPr lvl="1"/>
            <a:r>
              <a:rPr lang="en-US" sz="2400" dirty="0"/>
              <a:t>Judicial &amp; Administrative Proceedings</a:t>
            </a:r>
            <a:endParaRPr lang="ru-RU" sz="2400" dirty="0"/>
          </a:p>
          <a:p>
            <a:pPr lvl="1"/>
            <a:r>
              <a:rPr lang="en-US" sz="2400" dirty="0"/>
              <a:t>Victims of Abuse, Neglect or Domestic Violence</a:t>
            </a:r>
            <a:endParaRPr lang="ru-RU" sz="2400" dirty="0"/>
          </a:p>
          <a:p>
            <a:pPr lvl="1"/>
            <a:r>
              <a:rPr lang="en-US" sz="2400" dirty="0"/>
              <a:t>Law Enforcement Purposes</a:t>
            </a:r>
            <a:endParaRPr lang="ru-RU" sz="2400" dirty="0"/>
          </a:p>
          <a:p>
            <a:pPr lvl="1"/>
            <a:r>
              <a:rPr lang="en-US" sz="2400" dirty="0"/>
              <a:t>Research</a:t>
            </a:r>
            <a:endParaRPr lang="ru-RU" sz="2400" dirty="0"/>
          </a:p>
          <a:p>
            <a:pPr lvl="1"/>
            <a:r>
              <a:rPr lang="en-US" sz="2400" dirty="0"/>
              <a:t>Serious Threat to Health or Safety</a:t>
            </a:r>
            <a:endParaRPr lang="ru-RU" sz="24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14052986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“Permitted” Uses</a:t>
            </a:r>
            <a:endParaRPr lang="ru-RU" dirty="0">
              <a:effectLst/>
            </a:endParaRPr>
          </a:p>
        </p:txBody>
      </p:sp>
      <p:sp>
        <p:nvSpPr>
          <p:cNvPr id="3" name="Content Placeholder 2"/>
          <p:cNvSpPr>
            <a:spLocks noGrp="1"/>
          </p:cNvSpPr>
          <p:nvPr>
            <p:ph idx="1"/>
          </p:nvPr>
        </p:nvSpPr>
        <p:spPr/>
        <p:txBody>
          <a:bodyPr/>
          <a:lstStyle/>
          <a:p>
            <a:pPr marL="0" indent="0">
              <a:buNone/>
            </a:pPr>
            <a:r>
              <a:rPr lang="en-US" b="1" i="1" dirty="0"/>
              <a:t>Limited Data Set</a:t>
            </a:r>
            <a:endParaRPr lang="ru-RU" dirty="0"/>
          </a:p>
          <a:p>
            <a:pPr lvl="0"/>
            <a:r>
              <a:rPr lang="en-US" dirty="0"/>
              <a:t>Aggregated information</a:t>
            </a:r>
            <a:endParaRPr lang="ru-RU" dirty="0"/>
          </a:p>
          <a:p>
            <a:pPr lvl="0"/>
            <a:r>
              <a:rPr lang="en-US" dirty="0"/>
              <a:t>Some identifiers removed</a:t>
            </a:r>
            <a:endParaRPr lang="ru-RU" dirty="0"/>
          </a:p>
          <a:p>
            <a:pPr lvl="0"/>
            <a:r>
              <a:rPr lang="en-US" dirty="0"/>
              <a:t>Requires a data use agreement</a:t>
            </a:r>
            <a:endParaRPr lang="ru-RU" dirty="0"/>
          </a:p>
          <a:p>
            <a:pPr lvl="0"/>
            <a:r>
              <a:rPr lang="en-US" dirty="0"/>
              <a:t>Agreement must specify purposes and limitations on use</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25285583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“Authorized” Uses</a:t>
            </a:r>
            <a:endParaRPr lang="ru-RU" dirty="0"/>
          </a:p>
        </p:txBody>
      </p:sp>
      <p:sp>
        <p:nvSpPr>
          <p:cNvPr id="3" name="Content Placeholder 2"/>
          <p:cNvSpPr>
            <a:spLocks noGrp="1"/>
          </p:cNvSpPr>
          <p:nvPr>
            <p:ph idx="1"/>
          </p:nvPr>
        </p:nvSpPr>
        <p:spPr/>
        <p:txBody>
          <a:bodyPr/>
          <a:lstStyle/>
          <a:p>
            <a:pPr marL="0" lvl="0" indent="0">
              <a:buNone/>
            </a:pPr>
            <a:r>
              <a:rPr lang="en-US" b="1" i="1" dirty="0"/>
              <a:t>Required for any other use of PHI</a:t>
            </a:r>
            <a:endParaRPr lang="ru-RU" b="1" i="1" dirty="0"/>
          </a:p>
          <a:p>
            <a:pPr lvl="0"/>
            <a:r>
              <a:rPr lang="en-US" dirty="0"/>
              <a:t>Authorization must be in writing</a:t>
            </a:r>
            <a:endParaRPr lang="ru-RU" dirty="0"/>
          </a:p>
          <a:p>
            <a:pPr lvl="0"/>
            <a:r>
              <a:rPr lang="en-US" dirty="0"/>
              <a:t>Must be specific in terms of what data and purpose of use</a:t>
            </a:r>
            <a:endParaRPr lang="ru-RU" dirty="0"/>
          </a:p>
          <a:p>
            <a:pPr lvl="0"/>
            <a:r>
              <a:rPr lang="en-US" dirty="0"/>
              <a:t>May authorize use by covered entity or by third party</a:t>
            </a:r>
            <a:endParaRPr lang="ru-RU" dirty="0"/>
          </a:p>
          <a:p>
            <a:pPr lvl="0"/>
            <a:r>
              <a:rPr lang="en-US" dirty="0"/>
              <a:t>Treatment or payment MAY NOT be conditioned on authorization</a:t>
            </a:r>
            <a:endParaRPr lang="ru-RU" dirty="0"/>
          </a:p>
          <a:p>
            <a:pPr lvl="0"/>
            <a:r>
              <a:rPr lang="en-US" dirty="0"/>
              <a:t>Authorization specifically required for:</a:t>
            </a:r>
            <a:endParaRPr lang="ru-RU" dirty="0"/>
          </a:p>
          <a:p>
            <a:pPr lvl="1"/>
            <a:r>
              <a:rPr lang="en-US" sz="2400" dirty="0"/>
              <a:t>Psychotherapy notes</a:t>
            </a:r>
            <a:endParaRPr lang="ru-RU" sz="2400" dirty="0"/>
          </a:p>
          <a:p>
            <a:pPr lvl="1"/>
            <a:r>
              <a:rPr lang="en-US" sz="2400" dirty="0"/>
              <a:t>Marketing</a:t>
            </a:r>
            <a:endParaRPr lang="ru-RU" sz="24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44782757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Penalties for Non-Compliance</a:t>
            </a:r>
            <a:endParaRPr lang="ru-RU" dirty="0"/>
          </a:p>
        </p:txBody>
      </p:sp>
      <p:sp>
        <p:nvSpPr>
          <p:cNvPr id="3" name="Content Placeholder 2"/>
          <p:cNvSpPr>
            <a:spLocks noGrp="1"/>
          </p:cNvSpPr>
          <p:nvPr>
            <p:ph idx="1"/>
          </p:nvPr>
        </p:nvSpPr>
        <p:spPr/>
        <p:txBody>
          <a:bodyPr/>
          <a:lstStyle/>
          <a:p>
            <a:pPr marL="0" indent="0">
              <a:buNone/>
            </a:pPr>
            <a:r>
              <a:rPr lang="en-US" b="1" i="1" dirty="0"/>
              <a:t>Civil</a:t>
            </a:r>
            <a:endParaRPr lang="ru-RU" b="1" i="1" dirty="0"/>
          </a:p>
          <a:p>
            <a:pPr lvl="0"/>
            <a:r>
              <a:rPr lang="en-US" dirty="0"/>
              <a:t>HITECH established 4 Tiers based on level of culpability</a:t>
            </a:r>
            <a:endParaRPr lang="ru-RU" dirty="0"/>
          </a:p>
          <a:p>
            <a:pPr lvl="0"/>
            <a:r>
              <a:rPr lang="en-US" dirty="0"/>
              <a:t>Amount per violation - $100 to $50,000 or more</a:t>
            </a:r>
            <a:endParaRPr lang="ru-RU" dirty="0"/>
          </a:p>
          <a:p>
            <a:pPr lvl="0"/>
            <a:r>
              <a:rPr lang="en-US" dirty="0"/>
              <a:t>Calendar year cap - $1.5 million </a:t>
            </a:r>
            <a:endParaRPr lang="en-US" dirty="0" smtClean="0"/>
          </a:p>
          <a:p>
            <a:pPr marL="0" lvl="0" indent="0">
              <a:buNone/>
            </a:pPr>
            <a:endParaRPr lang="ru-RU" sz="1200" dirty="0"/>
          </a:p>
          <a:p>
            <a:pPr marL="0" indent="0">
              <a:buNone/>
            </a:pPr>
            <a:r>
              <a:rPr lang="en-US" b="1" i="1" dirty="0" smtClean="0"/>
              <a:t>Criminal</a:t>
            </a:r>
            <a:endParaRPr lang="ru-RU" b="1" i="1" dirty="0"/>
          </a:p>
          <a:p>
            <a:pPr lvl="0"/>
            <a:r>
              <a:rPr lang="en-US" dirty="0"/>
              <a:t>Penalties range from 1 to 10 years in prison</a:t>
            </a:r>
            <a:endParaRPr lang="ru-RU" dirty="0"/>
          </a:p>
          <a:p>
            <a:pPr lvl="0"/>
            <a:r>
              <a:rPr lang="en-US" dirty="0"/>
              <a:t>Enforced by Department of Justice</a:t>
            </a:r>
            <a:endParaRPr lang="ru-RU" dirty="0"/>
          </a:p>
          <a:p>
            <a:pPr lvl="0"/>
            <a:r>
              <a:rPr lang="en-US" dirty="0"/>
              <a:t>522 referrals for investigation to </a:t>
            </a:r>
            <a:r>
              <a:rPr lang="en-US" dirty="0" smtClean="0"/>
              <a:t>date</a:t>
            </a:r>
          </a:p>
          <a:p>
            <a:pPr marL="0" lvl="0" indent="0">
              <a:buNone/>
            </a:pPr>
            <a:endParaRPr lang="ru-RU" sz="1200" dirty="0"/>
          </a:p>
          <a:p>
            <a:pPr marL="0" indent="0">
              <a:buNone/>
            </a:pPr>
            <a:r>
              <a:rPr lang="en-US" dirty="0" smtClean="0"/>
              <a:t>HITECH </a:t>
            </a:r>
            <a:r>
              <a:rPr lang="en-US" dirty="0"/>
              <a:t>extended direct liability to Business Associates</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54988122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Penalties - Examples</a:t>
            </a:r>
            <a:endParaRPr lang="ru-RU" dirty="0"/>
          </a:p>
        </p:txBody>
      </p:sp>
      <p:sp>
        <p:nvSpPr>
          <p:cNvPr id="3" name="Content Placeholder 2"/>
          <p:cNvSpPr>
            <a:spLocks noGrp="1"/>
          </p:cNvSpPr>
          <p:nvPr>
            <p:ph idx="1"/>
          </p:nvPr>
        </p:nvSpPr>
        <p:spPr/>
        <p:txBody>
          <a:bodyPr/>
          <a:lstStyle/>
          <a:p>
            <a:pPr marL="0" indent="0">
              <a:buNone/>
            </a:pPr>
            <a:r>
              <a:rPr lang="en-US" b="1" i="1" dirty="0"/>
              <a:t>Penalties are not </a:t>
            </a:r>
            <a:r>
              <a:rPr lang="en-US" b="1" i="1" dirty="0" smtClean="0"/>
              <a:t>insubstantial</a:t>
            </a:r>
          </a:p>
          <a:p>
            <a:pPr marL="0" indent="0">
              <a:buNone/>
            </a:pPr>
            <a:r>
              <a:rPr lang="en-US" dirty="0" smtClean="0"/>
              <a:t>2011</a:t>
            </a:r>
            <a:endParaRPr lang="ru-RU" dirty="0" smtClean="0"/>
          </a:p>
          <a:p>
            <a:pPr lvl="1"/>
            <a:r>
              <a:rPr lang="en-US" sz="2400" dirty="0" smtClean="0"/>
              <a:t>First </a:t>
            </a:r>
            <a:r>
              <a:rPr lang="en-US" sz="2400" dirty="0"/>
              <a:t>civil money penalty</a:t>
            </a:r>
          </a:p>
          <a:p>
            <a:pPr lvl="1"/>
            <a:r>
              <a:rPr lang="en-US" sz="2400" dirty="0" smtClean="0"/>
              <a:t>4.3 </a:t>
            </a:r>
            <a:r>
              <a:rPr lang="en-US" sz="2400" dirty="0"/>
              <a:t>million to </a:t>
            </a:r>
            <a:r>
              <a:rPr lang="en-US" sz="2400" dirty="0" err="1"/>
              <a:t>Cignet</a:t>
            </a:r>
            <a:r>
              <a:rPr lang="en-US" sz="2400" dirty="0"/>
              <a:t> Health Care</a:t>
            </a:r>
          </a:p>
          <a:p>
            <a:pPr marL="0" lvl="0" indent="0">
              <a:buNone/>
            </a:pPr>
            <a:endParaRPr lang="ru-RU" sz="1200" dirty="0"/>
          </a:p>
          <a:p>
            <a:pPr marL="0" indent="0">
              <a:buNone/>
            </a:pPr>
            <a:r>
              <a:rPr lang="en-US" dirty="0" smtClean="0"/>
              <a:t>2013</a:t>
            </a:r>
            <a:endParaRPr lang="ru-RU" dirty="0"/>
          </a:p>
          <a:p>
            <a:pPr lvl="1"/>
            <a:r>
              <a:rPr lang="en-US" sz="2400" dirty="0"/>
              <a:t>P</a:t>
            </a:r>
            <a:r>
              <a:rPr lang="en-US" sz="2400" dirty="0" smtClean="0"/>
              <a:t>enalties </a:t>
            </a:r>
            <a:r>
              <a:rPr lang="en-US" sz="2400" dirty="0"/>
              <a:t>ranged from $150,000 to $1.7 </a:t>
            </a:r>
            <a:r>
              <a:rPr lang="en-US" sz="2400" dirty="0" smtClean="0"/>
              <a:t>million</a:t>
            </a:r>
          </a:p>
          <a:p>
            <a:pPr marL="0" lvl="0" indent="0">
              <a:buNone/>
            </a:pPr>
            <a:endParaRPr lang="ru-RU" sz="1200" dirty="0"/>
          </a:p>
          <a:p>
            <a:pPr marL="0" indent="0">
              <a:buNone/>
            </a:pPr>
            <a:r>
              <a:rPr lang="en-US" dirty="0" smtClean="0"/>
              <a:t>2014</a:t>
            </a:r>
          </a:p>
          <a:p>
            <a:pPr lvl="1"/>
            <a:r>
              <a:rPr lang="en-US" sz="2400" dirty="0" smtClean="0"/>
              <a:t>First </a:t>
            </a:r>
            <a:r>
              <a:rPr lang="en-US" sz="2400" dirty="0"/>
              <a:t>fine against a local government</a:t>
            </a:r>
          </a:p>
          <a:p>
            <a:pPr lvl="1"/>
            <a:r>
              <a:rPr lang="en-US" sz="2400" dirty="0" smtClean="0"/>
              <a:t>Skagit </a:t>
            </a:r>
            <a:r>
              <a:rPr lang="en-US" sz="2400" dirty="0"/>
              <a:t>County in Washington State</a:t>
            </a:r>
          </a:p>
          <a:p>
            <a:pPr lvl="1"/>
            <a:r>
              <a:rPr lang="en-US" sz="2400" dirty="0" smtClean="0"/>
              <a:t>$</a:t>
            </a:r>
            <a:r>
              <a:rPr lang="en-US" sz="2400" dirty="0"/>
              <a:t>215,000</a:t>
            </a:r>
          </a:p>
          <a:p>
            <a:pPr marL="0" indent="0">
              <a:buNone/>
            </a:pPr>
            <a:endParaRPr lang="en-US" dirty="0" smtClean="0"/>
          </a:p>
          <a:p>
            <a:pPr marL="0" indent="0">
              <a:buNone/>
            </a:pP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00078737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Penalties - Examples</a:t>
            </a:r>
            <a:endParaRPr lang="ru-RU" dirty="0"/>
          </a:p>
        </p:txBody>
      </p:sp>
      <p:sp>
        <p:nvSpPr>
          <p:cNvPr id="3" name="Content Placeholder 2"/>
          <p:cNvSpPr>
            <a:spLocks noGrp="1"/>
          </p:cNvSpPr>
          <p:nvPr>
            <p:ph idx="1"/>
          </p:nvPr>
        </p:nvSpPr>
        <p:spPr/>
        <p:txBody>
          <a:bodyPr/>
          <a:lstStyle/>
          <a:p>
            <a:pPr marL="0" indent="0">
              <a:spcAft>
                <a:spcPts val="1000"/>
              </a:spcAft>
              <a:buNone/>
            </a:pPr>
            <a:r>
              <a:rPr lang="en-US" b="1" i="1" dirty="0"/>
              <a:t>Penalty is only part of the </a:t>
            </a:r>
            <a:r>
              <a:rPr lang="en-US" b="1" i="1" dirty="0" smtClean="0"/>
              <a:t>cost</a:t>
            </a:r>
          </a:p>
          <a:p>
            <a:pPr marL="0" indent="0">
              <a:buNone/>
            </a:pPr>
            <a:r>
              <a:rPr lang="en-US" dirty="0"/>
              <a:t>2012 BCBS Tennessee</a:t>
            </a:r>
          </a:p>
          <a:p>
            <a:pPr lvl="1"/>
            <a:r>
              <a:rPr lang="en-US" sz="2400" dirty="0" smtClean="0"/>
              <a:t>1.5 </a:t>
            </a:r>
            <a:r>
              <a:rPr lang="en-US" sz="2400" dirty="0"/>
              <a:t>million fine </a:t>
            </a:r>
          </a:p>
          <a:p>
            <a:pPr lvl="1"/>
            <a:r>
              <a:rPr lang="en-US" sz="2400" dirty="0" smtClean="0"/>
              <a:t>17 </a:t>
            </a:r>
            <a:r>
              <a:rPr lang="en-US" sz="2400" dirty="0"/>
              <a:t>million on investigation, </a:t>
            </a:r>
            <a:r>
              <a:rPr lang="en-US" sz="2400" dirty="0" smtClean="0"/>
              <a:t>notification </a:t>
            </a:r>
            <a:r>
              <a:rPr lang="en-US" sz="2400" dirty="0"/>
              <a:t>and mitigation</a:t>
            </a:r>
          </a:p>
          <a:p>
            <a:pPr marL="0" lvl="0" indent="0">
              <a:buNone/>
            </a:pPr>
            <a:endParaRPr lang="ru-RU" sz="1200" dirty="0"/>
          </a:p>
          <a:p>
            <a:pPr marL="0" indent="0">
              <a:buNone/>
            </a:pPr>
            <a:endParaRPr lang="en-US" dirty="0" smtClean="0"/>
          </a:p>
          <a:p>
            <a:pPr marL="0" indent="0">
              <a:buNone/>
            </a:pP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8104308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normAutofit/>
          </a:bodyPr>
          <a:lstStyle/>
          <a:p>
            <a:pPr lvl="0"/>
            <a:r>
              <a:rPr lang="en-US" dirty="0"/>
              <a:t>Key Data Uses in Early Childhood</a:t>
            </a:r>
            <a:endParaRPr lang="ru-RU"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6</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48679983"/>
              </p:ext>
            </p:extLst>
          </p:nvPr>
        </p:nvGraphicFramePr>
        <p:xfrm>
          <a:off x="571501" y="1407793"/>
          <a:ext cx="8000999" cy="4840607"/>
        </p:xfrm>
        <a:graphic>
          <a:graphicData uri="http://schemas.openxmlformats.org/drawingml/2006/table">
            <a:tbl>
              <a:tblPr firstRow="1" firstCol="1" bandRow="1">
                <a:tableStyleId>{5C22544A-7EE6-4342-B048-85BDC9FD1C3A}</a:tableStyleId>
              </a:tblPr>
              <a:tblGrid>
                <a:gridCol w="1692124"/>
                <a:gridCol w="2390542"/>
                <a:gridCol w="3918333"/>
              </a:tblGrid>
              <a:tr h="300038">
                <a:tc>
                  <a:txBody>
                    <a:bodyPr/>
                    <a:lstStyle/>
                    <a:p>
                      <a:pPr marL="0" marR="0">
                        <a:spcBef>
                          <a:spcPts val="0"/>
                        </a:spcBef>
                        <a:spcAft>
                          <a:spcPts val="0"/>
                        </a:spcAft>
                      </a:pPr>
                      <a:r>
                        <a:rPr lang="en-US" sz="1400" dirty="0">
                          <a:effectLst/>
                        </a:rPr>
                        <a:t>User</a:t>
                      </a:r>
                      <a:endParaRPr lang="en-US" sz="1400" dirty="0">
                        <a:effectLst/>
                        <a:latin typeface="Calibri"/>
                        <a:ea typeface="Calibri"/>
                        <a:cs typeface="Calibri"/>
                      </a:endParaRPr>
                    </a:p>
                  </a:txBody>
                  <a:tcPr marL="68580" marR="68580" marT="0" marB="0"/>
                </a:tc>
                <a:tc>
                  <a:txBody>
                    <a:bodyPr/>
                    <a:lstStyle/>
                    <a:p>
                      <a:pPr marL="0" marR="0">
                        <a:spcBef>
                          <a:spcPts val="0"/>
                        </a:spcBef>
                        <a:spcAft>
                          <a:spcPts val="0"/>
                        </a:spcAft>
                      </a:pPr>
                      <a:r>
                        <a:rPr lang="en-US" sz="1400" dirty="0">
                          <a:effectLst/>
                        </a:rPr>
                        <a:t>Interest/Need</a:t>
                      </a:r>
                      <a:endParaRPr lang="en-US" sz="1400" dirty="0">
                        <a:effectLst/>
                        <a:latin typeface="Calibri"/>
                        <a:ea typeface="Calibri"/>
                        <a:cs typeface="Calibri"/>
                      </a:endParaRPr>
                    </a:p>
                  </a:txBody>
                  <a:tcPr marL="68580" marR="68580" marT="0" marB="0"/>
                </a:tc>
                <a:tc>
                  <a:txBody>
                    <a:bodyPr/>
                    <a:lstStyle/>
                    <a:p>
                      <a:pPr marL="0" marR="0">
                        <a:spcBef>
                          <a:spcPts val="0"/>
                        </a:spcBef>
                        <a:spcAft>
                          <a:spcPts val="0"/>
                        </a:spcAft>
                      </a:pPr>
                      <a:r>
                        <a:rPr lang="en-US" sz="1400" dirty="0">
                          <a:effectLst/>
                        </a:rPr>
                        <a:t>Example(s)</a:t>
                      </a:r>
                      <a:endParaRPr lang="en-US" sz="1400" dirty="0">
                        <a:effectLst/>
                        <a:latin typeface="Calibri"/>
                        <a:ea typeface="Calibri"/>
                        <a:cs typeface="Calibri"/>
                      </a:endParaRPr>
                    </a:p>
                  </a:txBody>
                  <a:tcPr marL="68580" marR="68580" marT="0" marB="0"/>
                </a:tc>
              </a:tr>
              <a:tr h="600075">
                <a:tc>
                  <a:txBody>
                    <a:bodyPr/>
                    <a:lstStyle/>
                    <a:p>
                      <a:pPr marL="0" marR="0">
                        <a:spcBef>
                          <a:spcPts val="0"/>
                        </a:spcBef>
                        <a:spcAft>
                          <a:spcPts val="0"/>
                        </a:spcAft>
                      </a:pPr>
                      <a:r>
                        <a:rPr lang="en-US" sz="1400" dirty="0">
                          <a:effectLst/>
                        </a:rPr>
                        <a:t>Policymakers &amp; Legislators</a:t>
                      </a:r>
                      <a:endParaRPr lang="en-US" sz="1400" dirty="0">
                        <a:effectLst/>
                        <a:latin typeface="Calibri"/>
                        <a:ea typeface="Calibri"/>
                        <a:cs typeface="Calibri"/>
                      </a:endParaRPr>
                    </a:p>
                  </a:txBody>
                  <a:tcPr marL="68580" marR="68580" marT="0" marB="0"/>
                </a:tc>
                <a:tc>
                  <a:txBody>
                    <a:bodyPr/>
                    <a:lstStyle/>
                    <a:p>
                      <a:pPr marL="0" marR="45720">
                        <a:spcBef>
                          <a:spcPts val="0"/>
                        </a:spcBef>
                        <a:spcAft>
                          <a:spcPts val="0"/>
                        </a:spcAft>
                      </a:pPr>
                      <a:r>
                        <a:rPr lang="en-US" sz="1400" dirty="0">
                          <a:effectLst/>
                        </a:rPr>
                        <a:t>Inform policy development, revision, and funding decisions</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Symbol"/>
                        <a:buChar char=""/>
                      </a:pPr>
                      <a:r>
                        <a:rPr lang="en-US" sz="1400" dirty="0">
                          <a:solidFill>
                            <a:schemeClr val="tx1"/>
                          </a:solidFill>
                          <a:effectLst/>
                        </a:rPr>
                        <a:t>Resource allocation, </a:t>
                      </a:r>
                      <a:r>
                        <a:rPr lang="en-US" sz="1400" dirty="0">
                          <a:effectLst/>
                        </a:rPr>
                        <a:t>program evaluation, legislative actions, </a:t>
                      </a:r>
                      <a:r>
                        <a:rPr lang="en-US" sz="1400" dirty="0" smtClean="0">
                          <a:effectLst/>
                        </a:rPr>
                        <a:t>etc.</a:t>
                      </a:r>
                      <a:endParaRPr lang="en-US" sz="1400" dirty="0">
                        <a:effectLst/>
                        <a:latin typeface="Calibri"/>
                        <a:ea typeface="Calibri"/>
                        <a:cs typeface="Calibri"/>
                      </a:endParaRPr>
                    </a:p>
                  </a:txBody>
                  <a:tcPr marL="68580" marR="68580" marT="0" marB="0"/>
                </a:tc>
              </a:tr>
              <a:tr h="900113">
                <a:tc>
                  <a:txBody>
                    <a:bodyPr/>
                    <a:lstStyle/>
                    <a:p>
                      <a:pPr marL="0" marR="0">
                        <a:spcBef>
                          <a:spcPts val="0"/>
                        </a:spcBef>
                        <a:spcAft>
                          <a:spcPts val="0"/>
                        </a:spcAft>
                      </a:pPr>
                      <a:r>
                        <a:rPr lang="en-US" sz="1400" dirty="0">
                          <a:effectLst/>
                        </a:rPr>
                        <a:t>Program leaders</a:t>
                      </a:r>
                      <a:endParaRPr lang="en-US" sz="1400" dirty="0">
                        <a:effectLst/>
                        <a:latin typeface="Calibri"/>
                        <a:ea typeface="Calibri"/>
                        <a:cs typeface="Calibri"/>
                      </a:endParaRPr>
                    </a:p>
                  </a:txBody>
                  <a:tcPr marL="68580" marR="68580" marT="0" marB="0"/>
                </a:tc>
                <a:tc>
                  <a:txBody>
                    <a:bodyPr/>
                    <a:lstStyle/>
                    <a:p>
                      <a:pPr marL="0" marR="45720">
                        <a:spcBef>
                          <a:spcPts val="0"/>
                        </a:spcBef>
                        <a:spcAft>
                          <a:spcPts val="0"/>
                        </a:spcAft>
                      </a:pPr>
                      <a:r>
                        <a:rPr lang="en-US" sz="1400" dirty="0">
                          <a:effectLst/>
                        </a:rPr>
                        <a:t>Improve program effectiveness and efficiency</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Program evaluation, resource allocation, staffing needs, community needs,  program development, program planning, etc.</a:t>
                      </a:r>
                      <a:endParaRPr lang="en-US" sz="1400" dirty="0">
                        <a:effectLst/>
                        <a:latin typeface="Calibri"/>
                        <a:ea typeface="Calibri"/>
                        <a:cs typeface="Calibri"/>
                      </a:endParaRPr>
                    </a:p>
                  </a:txBody>
                  <a:tcPr marL="68580" marR="68580" marT="0" marB="0"/>
                </a:tc>
              </a:tr>
              <a:tr h="900113">
                <a:tc>
                  <a:txBody>
                    <a:bodyPr/>
                    <a:lstStyle/>
                    <a:p>
                      <a:pPr marL="0" marR="0">
                        <a:spcBef>
                          <a:spcPts val="0"/>
                        </a:spcBef>
                        <a:spcAft>
                          <a:spcPts val="0"/>
                        </a:spcAft>
                      </a:pPr>
                      <a:r>
                        <a:rPr lang="en-US" sz="1400" dirty="0">
                          <a:effectLst/>
                        </a:rPr>
                        <a:t>Educators</a:t>
                      </a:r>
                      <a:endParaRPr lang="en-US" sz="1400" dirty="0">
                        <a:effectLst/>
                        <a:latin typeface="Calibri"/>
                        <a:ea typeface="Calibri"/>
                        <a:cs typeface="Calibri"/>
                      </a:endParaRPr>
                    </a:p>
                  </a:txBody>
                  <a:tcPr marL="68580" marR="68580" marT="0" marB="0"/>
                </a:tc>
                <a:tc>
                  <a:txBody>
                    <a:bodyPr/>
                    <a:lstStyle/>
                    <a:p>
                      <a:pPr marL="0" marR="45720">
                        <a:spcBef>
                          <a:spcPts val="0"/>
                        </a:spcBef>
                        <a:spcAft>
                          <a:spcPts val="0"/>
                        </a:spcAft>
                      </a:pPr>
                      <a:r>
                        <a:rPr lang="en-US" sz="1400" dirty="0">
                          <a:effectLst/>
                        </a:rPr>
                        <a:t>Inform decisions to improve local-level learning environments</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Symbol"/>
                        <a:buChar char=""/>
                      </a:pPr>
                      <a:r>
                        <a:rPr lang="en-US" sz="1400" dirty="0">
                          <a:solidFill>
                            <a:schemeClr val="tx1"/>
                          </a:solidFill>
                          <a:effectLst/>
                        </a:rPr>
                        <a:t>Resource allocation, </a:t>
                      </a:r>
                      <a:r>
                        <a:rPr lang="en-US" sz="1400" dirty="0">
                          <a:effectLst/>
                        </a:rPr>
                        <a:t>staffing needs, instructional approaches, student placement, curriculum development, etc.</a:t>
                      </a:r>
                      <a:endParaRPr lang="en-US" sz="1400" dirty="0">
                        <a:effectLst/>
                        <a:latin typeface="Calibri"/>
                        <a:ea typeface="Calibri"/>
                        <a:cs typeface="Calibri"/>
                      </a:endParaRPr>
                    </a:p>
                  </a:txBody>
                  <a:tcPr marL="68580" marR="68580" marT="0" marB="0"/>
                </a:tc>
              </a:tr>
              <a:tr h="900113">
                <a:tc>
                  <a:txBody>
                    <a:bodyPr/>
                    <a:lstStyle/>
                    <a:p>
                      <a:pPr marL="0" marR="0">
                        <a:spcBef>
                          <a:spcPts val="0"/>
                        </a:spcBef>
                        <a:spcAft>
                          <a:spcPts val="0"/>
                        </a:spcAft>
                      </a:pPr>
                      <a:r>
                        <a:rPr lang="en-US" sz="1400" dirty="0">
                          <a:effectLst/>
                        </a:rPr>
                        <a:t>Researchers</a:t>
                      </a:r>
                      <a:endParaRPr lang="en-US" sz="1400" dirty="0">
                        <a:effectLst/>
                        <a:latin typeface="Calibri"/>
                        <a:ea typeface="Calibri"/>
                        <a:cs typeface="Calibri"/>
                      </a:endParaRPr>
                    </a:p>
                  </a:txBody>
                  <a:tcPr marL="68580" marR="68580" marT="0" marB="0"/>
                </a:tc>
                <a:tc>
                  <a:txBody>
                    <a:bodyPr/>
                    <a:lstStyle/>
                    <a:p>
                      <a:pPr marL="0" marR="45720">
                        <a:spcBef>
                          <a:spcPts val="0"/>
                        </a:spcBef>
                        <a:spcAft>
                          <a:spcPts val="0"/>
                        </a:spcAft>
                      </a:pPr>
                      <a:r>
                        <a:rPr lang="en-US" sz="1400" dirty="0">
                          <a:effectLst/>
                        </a:rPr>
                        <a:t>Assess the impact of policies and programs on students and education entities</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Research questions, program evaluation, policy evaluation, etc.</a:t>
                      </a:r>
                      <a:endParaRPr lang="en-US" sz="1400" dirty="0">
                        <a:effectLst/>
                        <a:latin typeface="Calibri"/>
                        <a:ea typeface="Calibri"/>
                        <a:cs typeface="Calibri"/>
                      </a:endParaRPr>
                    </a:p>
                  </a:txBody>
                  <a:tcPr marL="68580" marR="68580" marT="0" marB="0"/>
                </a:tc>
              </a:tr>
              <a:tr h="1200150">
                <a:tc>
                  <a:txBody>
                    <a:bodyPr/>
                    <a:lstStyle/>
                    <a:p>
                      <a:pPr marL="0" marR="0">
                        <a:spcBef>
                          <a:spcPts val="0"/>
                        </a:spcBef>
                        <a:spcAft>
                          <a:spcPts val="0"/>
                        </a:spcAft>
                      </a:pPr>
                      <a:r>
                        <a:rPr lang="en-US" sz="1400" dirty="0" smtClean="0">
                          <a:effectLst/>
                        </a:rPr>
                        <a:t>Families</a:t>
                      </a:r>
                      <a:endParaRPr lang="en-US" sz="1400" dirty="0">
                        <a:effectLst/>
                        <a:latin typeface="Calibri"/>
                        <a:ea typeface="Calibri"/>
                        <a:cs typeface="Calibri"/>
                      </a:endParaRPr>
                    </a:p>
                  </a:txBody>
                  <a:tcPr marL="68580" marR="68580" marT="0" marB="0"/>
                </a:tc>
                <a:tc>
                  <a:txBody>
                    <a:bodyPr/>
                    <a:lstStyle/>
                    <a:p>
                      <a:pPr marL="0" marR="45720">
                        <a:spcBef>
                          <a:spcPts val="0"/>
                        </a:spcBef>
                        <a:spcAft>
                          <a:spcPts val="0"/>
                        </a:spcAft>
                      </a:pPr>
                      <a:r>
                        <a:rPr lang="en-US" sz="1400" dirty="0">
                          <a:effectLst/>
                        </a:rPr>
                        <a:t>Support learning and inform decisions about placement in available schools/programs/ courses </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Symbol"/>
                        <a:buChar char=""/>
                      </a:pPr>
                      <a:r>
                        <a:rPr lang="en-US" sz="1400" dirty="0">
                          <a:effectLst/>
                        </a:rPr>
                        <a:t>Which </a:t>
                      </a:r>
                      <a:r>
                        <a:rPr lang="en-US" sz="1400" dirty="0" smtClean="0">
                          <a:effectLst/>
                        </a:rPr>
                        <a:t>schools/programs </a:t>
                      </a:r>
                      <a:r>
                        <a:rPr lang="en-US" sz="1400" dirty="0">
                          <a:effectLst/>
                        </a:rPr>
                        <a:t>to send their child to, which classes to take to be ready for college, resources available, etc.</a:t>
                      </a:r>
                      <a:endParaRPr lang="en-US" sz="1400"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153490978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Breach Notification</a:t>
            </a:r>
            <a:endParaRPr lang="ru-RU" dirty="0"/>
          </a:p>
        </p:txBody>
      </p:sp>
      <p:sp>
        <p:nvSpPr>
          <p:cNvPr id="3" name="Content Placeholder 2"/>
          <p:cNvSpPr>
            <a:spLocks noGrp="1"/>
          </p:cNvSpPr>
          <p:nvPr>
            <p:ph idx="1"/>
          </p:nvPr>
        </p:nvSpPr>
        <p:spPr/>
        <p:txBody>
          <a:bodyPr/>
          <a:lstStyle/>
          <a:p>
            <a:pPr marL="0" indent="0">
              <a:spcAft>
                <a:spcPts val="1000"/>
              </a:spcAft>
              <a:buNone/>
            </a:pPr>
            <a:r>
              <a:rPr lang="en-US" dirty="0" smtClean="0"/>
              <a:t>“Wall </a:t>
            </a:r>
            <a:r>
              <a:rPr lang="en-US" dirty="0"/>
              <a:t>of Shame”</a:t>
            </a:r>
          </a:p>
          <a:p>
            <a:pPr>
              <a:spcAft>
                <a:spcPts val="1000"/>
              </a:spcAft>
            </a:pPr>
            <a:r>
              <a:rPr lang="en-US" dirty="0" smtClean="0"/>
              <a:t>Violations </a:t>
            </a:r>
            <a:r>
              <a:rPr lang="en-US" dirty="0"/>
              <a:t>involving disclosure of information on 500 or more individuals</a:t>
            </a:r>
          </a:p>
          <a:p>
            <a:pPr>
              <a:spcAft>
                <a:spcPts val="1000"/>
              </a:spcAft>
            </a:pPr>
            <a:r>
              <a:rPr lang="en-US" dirty="0" smtClean="0"/>
              <a:t>834 </a:t>
            </a:r>
            <a:r>
              <a:rPr lang="en-US" dirty="0"/>
              <a:t>reported cases reported under Breach Notification (as of April 14)</a:t>
            </a:r>
          </a:p>
          <a:p>
            <a:pPr marL="0" lvl="0" indent="0">
              <a:buNone/>
            </a:pPr>
            <a:endParaRPr lang="ru-RU" sz="1200" dirty="0"/>
          </a:p>
          <a:p>
            <a:pPr marL="0" indent="0">
              <a:buNone/>
            </a:pPr>
            <a:endParaRPr lang="en-US" dirty="0" smtClean="0"/>
          </a:p>
          <a:p>
            <a:pPr marL="0" indent="0">
              <a:buNone/>
            </a:pP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45032087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Items of Interest</a:t>
            </a:r>
            <a:endParaRPr lang="ru-RU" dirty="0"/>
          </a:p>
        </p:txBody>
      </p:sp>
      <p:sp>
        <p:nvSpPr>
          <p:cNvPr id="3" name="Content Placeholder 2"/>
          <p:cNvSpPr>
            <a:spLocks noGrp="1"/>
          </p:cNvSpPr>
          <p:nvPr>
            <p:ph idx="1"/>
          </p:nvPr>
        </p:nvSpPr>
        <p:spPr/>
        <p:txBody>
          <a:bodyPr/>
          <a:lstStyle/>
          <a:p>
            <a:pPr marL="0" indent="0">
              <a:buNone/>
            </a:pPr>
            <a:r>
              <a:rPr lang="en-US" b="1" i="1" dirty="0"/>
              <a:t>Personal Representative</a:t>
            </a:r>
            <a:endParaRPr lang="ru-RU" dirty="0"/>
          </a:p>
          <a:p>
            <a:pPr lvl="0"/>
            <a:r>
              <a:rPr lang="en-US" dirty="0"/>
              <a:t>Parents generally recognized as “personal representative of an </a:t>
            </a:r>
            <a:r>
              <a:rPr lang="en-US" dirty="0" smtClean="0"/>
              <a:t>un-emancipated </a:t>
            </a:r>
            <a:r>
              <a:rPr lang="en-US" dirty="0"/>
              <a:t>minor”</a:t>
            </a:r>
            <a:endParaRPr lang="ru-RU" dirty="0"/>
          </a:p>
          <a:p>
            <a:pPr lvl="0"/>
            <a:r>
              <a:rPr lang="en-US" dirty="0"/>
              <a:t>Personal representative exercises privacy rights on behalf of minor</a:t>
            </a:r>
            <a:endParaRPr lang="ru-RU" dirty="0"/>
          </a:p>
          <a:p>
            <a:pPr lvl="0"/>
            <a:r>
              <a:rPr lang="en-US" dirty="0"/>
              <a:t>State law governs</a:t>
            </a:r>
            <a:endParaRPr lang="ru-RU" dirty="0"/>
          </a:p>
          <a:p>
            <a:pPr lvl="0"/>
            <a:r>
              <a:rPr lang="en-US" dirty="0"/>
              <a:t>Limited exceptions (where state or other law requires disclosure of information to the minor)</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9969207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Items of Interest</a:t>
            </a:r>
            <a:endParaRPr lang="ru-RU" dirty="0"/>
          </a:p>
        </p:txBody>
      </p:sp>
      <p:sp>
        <p:nvSpPr>
          <p:cNvPr id="3" name="Content Placeholder 2"/>
          <p:cNvSpPr>
            <a:spLocks noGrp="1"/>
          </p:cNvSpPr>
          <p:nvPr>
            <p:ph idx="1"/>
          </p:nvPr>
        </p:nvSpPr>
        <p:spPr/>
        <p:txBody>
          <a:bodyPr/>
          <a:lstStyle/>
          <a:p>
            <a:pPr marL="0" indent="0">
              <a:spcAft>
                <a:spcPts val="1000"/>
              </a:spcAft>
              <a:buNone/>
            </a:pPr>
            <a:r>
              <a:rPr lang="en-US" b="1" i="1" dirty="0"/>
              <a:t>Disclosure of Student Immunizations to Schools - Section 164.512(b</a:t>
            </a:r>
            <a:r>
              <a:rPr lang="en-US" b="1" i="1" dirty="0" smtClean="0"/>
              <a:t>)</a:t>
            </a:r>
          </a:p>
          <a:p>
            <a:pPr lvl="0">
              <a:spcBef>
                <a:spcPts val="576"/>
              </a:spcBef>
            </a:pPr>
            <a:r>
              <a:rPr lang="en-US" dirty="0" smtClean="0"/>
              <a:t>Omnibus </a:t>
            </a:r>
            <a:r>
              <a:rPr lang="en-US" dirty="0"/>
              <a:t>Rule of 2013 </a:t>
            </a:r>
          </a:p>
          <a:p>
            <a:pPr lvl="0">
              <a:spcBef>
                <a:spcPts val="576"/>
              </a:spcBef>
            </a:pPr>
            <a:r>
              <a:rPr lang="en-US" dirty="0" smtClean="0"/>
              <a:t>Covered </a:t>
            </a:r>
            <a:r>
              <a:rPr lang="en-US" dirty="0"/>
              <a:t>entity may share proof of immunization with school</a:t>
            </a:r>
          </a:p>
          <a:p>
            <a:pPr lvl="1">
              <a:spcBef>
                <a:spcPts val="576"/>
              </a:spcBef>
            </a:pPr>
            <a:r>
              <a:rPr lang="en-US" sz="2400" i="1" dirty="0" smtClean="0"/>
              <a:t>when </a:t>
            </a:r>
            <a:r>
              <a:rPr lang="en-US" sz="2400" i="1" dirty="0"/>
              <a:t>such proof is required for admittance of student</a:t>
            </a:r>
          </a:p>
          <a:p>
            <a:pPr lvl="0">
              <a:spcBef>
                <a:spcPts val="576"/>
              </a:spcBef>
            </a:pPr>
            <a:r>
              <a:rPr lang="en-US" dirty="0" smtClean="0"/>
              <a:t>Written </a:t>
            </a:r>
            <a:r>
              <a:rPr lang="en-US" dirty="0"/>
              <a:t>consent is required, but</a:t>
            </a:r>
          </a:p>
          <a:p>
            <a:pPr lvl="0">
              <a:spcBef>
                <a:spcPts val="576"/>
              </a:spcBef>
            </a:pPr>
            <a:r>
              <a:rPr lang="en-US" dirty="0" smtClean="0"/>
              <a:t>Covered </a:t>
            </a:r>
            <a:r>
              <a:rPr lang="en-US" dirty="0"/>
              <a:t>entity must document some form of agreement </a:t>
            </a:r>
          </a:p>
          <a:p>
            <a:pPr lvl="0">
              <a:spcBef>
                <a:spcPts val="576"/>
              </a:spcBef>
            </a:pPr>
            <a:r>
              <a:rPr lang="en-US" dirty="0" smtClean="0"/>
              <a:t>Form </a:t>
            </a:r>
            <a:r>
              <a:rPr lang="en-US" dirty="0"/>
              <a:t>of documentation not specified</a:t>
            </a:r>
          </a:p>
          <a:p>
            <a:pPr lvl="0">
              <a:spcBef>
                <a:spcPts val="576"/>
              </a:spcBef>
            </a:pPr>
            <a:r>
              <a:rPr lang="en-US" dirty="0" smtClean="0"/>
              <a:t>Documentation </a:t>
            </a:r>
            <a:r>
              <a:rPr lang="en-US" dirty="0"/>
              <a:t>need not be HIPAA compliant “authorization</a:t>
            </a:r>
            <a:r>
              <a:rPr lang="en-US" dirty="0" smtClean="0"/>
              <a:t>”</a:t>
            </a: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60839636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Rule</a:t>
            </a:r>
            <a:endParaRPr lang="ru-RU" dirty="0"/>
          </a:p>
        </p:txBody>
      </p:sp>
      <p:sp>
        <p:nvSpPr>
          <p:cNvPr id="3" name="Content Placeholder 2"/>
          <p:cNvSpPr>
            <a:spLocks noGrp="1"/>
          </p:cNvSpPr>
          <p:nvPr>
            <p:ph idx="1"/>
          </p:nvPr>
        </p:nvSpPr>
        <p:spPr/>
        <p:txBody>
          <a:bodyPr/>
          <a:lstStyle/>
          <a:p>
            <a:pPr lvl="0"/>
            <a:r>
              <a:rPr lang="en-US" dirty="0"/>
              <a:t>Applies to information contained in electronic records (“</a:t>
            </a:r>
            <a:r>
              <a:rPr lang="en-US" dirty="0" smtClean="0"/>
              <a:t>e-PHI”)</a:t>
            </a:r>
            <a:endParaRPr lang="ru-RU" dirty="0"/>
          </a:p>
          <a:p>
            <a:pPr lvl="0"/>
            <a:r>
              <a:rPr lang="en-US" dirty="0"/>
              <a:t>Includes information created, received, maintained or transmitted in electronic form</a:t>
            </a:r>
            <a:endParaRPr lang="ru-RU" dirty="0"/>
          </a:p>
          <a:p>
            <a:pPr lvl="0"/>
            <a:r>
              <a:rPr lang="en-US" dirty="0"/>
              <a:t>Requires administrative, technical, organizational and physical safeguards of e-PHI</a:t>
            </a:r>
            <a:endParaRPr lang="ru-RU" dirty="0"/>
          </a:p>
          <a:p>
            <a:pPr lvl="0"/>
            <a:r>
              <a:rPr lang="en-US" dirty="0"/>
              <a:t>Does not specify standards or measures</a:t>
            </a:r>
            <a:endParaRPr lang="ru-RU" dirty="0"/>
          </a:p>
          <a:p>
            <a:pPr lvl="0"/>
            <a:r>
              <a:rPr lang="en-US" dirty="0"/>
              <a:t>Requires “Risk Analysis” - on an ongoing basis - to determine what is “reasonable and appropriate”</a:t>
            </a:r>
            <a:endParaRPr lang="ru-RU"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98024302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ru-RU" dirty="0"/>
          </a:p>
        </p:txBody>
      </p:sp>
      <p:sp>
        <p:nvSpPr>
          <p:cNvPr id="3" name="Content Placeholder 2"/>
          <p:cNvSpPr>
            <a:spLocks noGrp="1"/>
          </p:cNvSpPr>
          <p:nvPr>
            <p:ph idx="1"/>
          </p:nvPr>
        </p:nvSpPr>
        <p:spPr/>
        <p:txBody>
          <a:bodyPr/>
          <a:lstStyle/>
          <a:p>
            <a:pPr lvl="0"/>
            <a:r>
              <a:rPr lang="en-US" dirty="0"/>
              <a:t>IS THE INFORMATION NEEDED CONTAINED IN AN “EDUCATION RECORD</a:t>
            </a:r>
            <a:r>
              <a:rPr lang="en-US" dirty="0" smtClean="0"/>
              <a:t>”?</a:t>
            </a:r>
          </a:p>
          <a:p>
            <a:pPr marL="0" lvl="0" indent="0">
              <a:buNone/>
            </a:pPr>
            <a:endParaRPr lang="en-US" dirty="0" smtClean="0"/>
          </a:p>
          <a:p>
            <a:pPr lvl="0"/>
            <a:r>
              <a:rPr lang="en-US" dirty="0" smtClean="0"/>
              <a:t>IS </a:t>
            </a:r>
            <a:r>
              <a:rPr lang="en-US" dirty="0"/>
              <a:t>THE INFORMATION HELD BY A HIPAA “COVERED ENTITY”?</a:t>
            </a:r>
          </a:p>
          <a:p>
            <a:pPr marL="0" lvl="0" indent="0">
              <a:buNone/>
            </a:pPr>
            <a:endParaRPr lang="en-US" dirty="0"/>
          </a:p>
          <a:p>
            <a:pPr lvl="0"/>
            <a:r>
              <a:rPr lang="en-US" dirty="0"/>
              <a:t>IS THE INFORMATION IN THE FORM OF “PROTECTED HEALTH INFORMATION”?</a:t>
            </a:r>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6665135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fontScale="90000"/>
          </a:bodyPr>
          <a:lstStyle/>
          <a:p>
            <a:pPr algn="ctr"/>
            <a:r>
              <a:rPr lang="en-US" sz="5400" dirty="0"/>
              <a:t>FERPA Exceptions</a:t>
            </a:r>
          </a:p>
        </p:txBody>
      </p:sp>
      <p:sp>
        <p:nvSpPr>
          <p:cNvPr id="6" name="Subtitle 5"/>
          <p:cNvSpPr>
            <a:spLocks noGrp="1"/>
          </p:cNvSpPr>
          <p:nvPr>
            <p:ph type="subTitle" idx="1"/>
          </p:nvPr>
        </p:nvSpPr>
        <p:spPr>
          <a:xfrm>
            <a:off x="1409700" y="3584575"/>
            <a:ext cx="6324600" cy="914400"/>
          </a:xfrm>
        </p:spPr>
        <p:txBody>
          <a:bodyPr/>
          <a:lstStyle/>
          <a:p>
            <a:r>
              <a:rPr lang="en-US" sz="4400" i="1" dirty="0"/>
              <a:t>- Baron </a:t>
            </a:r>
            <a:r>
              <a:rPr lang="en-US" sz="4400" i="1" dirty="0" smtClean="0"/>
              <a:t>Rodriguez</a:t>
            </a:r>
            <a:r>
              <a:rPr lang="en-US" sz="4400" i="1" dirty="0"/>
              <a:t>, PTAC Director -</a:t>
            </a:r>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65</a:t>
            </a:fld>
            <a:endParaRPr lang="en-US" dirty="0"/>
          </a:p>
        </p:txBody>
      </p:sp>
    </p:spTree>
    <p:extLst>
      <p:ext uri="{BB962C8B-B14F-4D97-AF65-F5344CB8AC3E}">
        <p14:creationId xmlns:p14="http://schemas.microsoft.com/office/powerpoint/2010/main" val="119979343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 Disclosure</a:t>
            </a:r>
            <a:endParaRPr lang="en-US" dirty="0"/>
          </a:p>
        </p:txBody>
      </p:sp>
      <p:sp>
        <p:nvSpPr>
          <p:cNvPr id="3" name="Content Placeholder 2"/>
          <p:cNvSpPr>
            <a:spLocks noGrp="1"/>
          </p:cNvSpPr>
          <p:nvPr>
            <p:ph idx="1"/>
          </p:nvPr>
        </p:nvSpPr>
        <p:spPr>
          <a:xfrm>
            <a:off x="1078706" y="1588399"/>
            <a:ext cx="6986588" cy="4750766"/>
          </a:xfrm>
        </p:spPr>
        <p:txBody>
          <a:bodyPr/>
          <a:lstStyle/>
          <a:p>
            <a:pPr marL="0" indent="0" algn="ctr">
              <a:buNone/>
            </a:pPr>
            <a:endParaRPr lang="en-US" i="1" dirty="0">
              <a:solidFill>
                <a:srgbClr val="FF0000"/>
              </a:solidFill>
            </a:endParaRPr>
          </a:p>
          <a:p>
            <a:pPr marL="0" indent="0" algn="ctr">
              <a:buNone/>
            </a:pPr>
            <a:endParaRPr lang="en-US" sz="1200" i="1" dirty="0" smtClean="0">
              <a:solidFill>
                <a:srgbClr val="FF0000"/>
              </a:solidFill>
            </a:endParaRPr>
          </a:p>
          <a:p>
            <a:pPr marL="0" indent="0" algn="ctr">
              <a:buNone/>
            </a:pPr>
            <a:r>
              <a:rPr lang="en-US" sz="3200" i="1" dirty="0" smtClean="0">
                <a:solidFill>
                  <a:srgbClr val="FF0000"/>
                </a:solidFill>
              </a:rPr>
              <a:t>Remember: There is no “data sharing”  or “research” clause in FERPA, rather, sharing of student PII is considered “disclosure” under FERPA and is only allowable under specific circumstances.</a:t>
            </a:r>
            <a:endParaRPr lang="en-US" sz="3200" i="1" dirty="0">
              <a:solidFill>
                <a:srgbClr val="FF0000"/>
              </a:solidFill>
            </a:endParaRP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66</a:t>
            </a:fld>
            <a:endParaRPr lang="en-US" dirty="0"/>
          </a:p>
        </p:txBody>
      </p:sp>
    </p:spTree>
    <p:extLst>
      <p:ext uri="{BB962C8B-B14F-4D97-AF65-F5344CB8AC3E}">
        <p14:creationId xmlns:p14="http://schemas.microsoft.com/office/powerpoint/2010/main" val="365451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fontAlgn="auto">
              <a:spcBef>
                <a:spcPct val="20000"/>
              </a:spcBef>
              <a:spcAft>
                <a:spcPts val="0"/>
              </a:spcAft>
            </a:pPr>
            <a:r>
              <a:rPr lang="en-US" dirty="0">
                <a:solidFill>
                  <a:prstClr val="black"/>
                </a:solidFill>
              </a:rPr>
              <a:t>FERPA’s Audit </a:t>
            </a:r>
            <a:r>
              <a:rPr lang="en-US" dirty="0" smtClean="0">
                <a:solidFill>
                  <a:prstClr val="black"/>
                </a:solidFill>
              </a:rPr>
              <a:t>or </a:t>
            </a:r>
            <a:r>
              <a:rPr lang="en-US" dirty="0">
                <a:solidFill>
                  <a:prstClr val="black"/>
                </a:solidFill>
              </a:rPr>
              <a:t>Evaluation </a:t>
            </a:r>
            <a:r>
              <a:rPr lang="en-US" dirty="0" smtClean="0">
                <a:solidFill>
                  <a:prstClr val="black"/>
                </a:solidFill>
              </a:rPr>
              <a:t>Exception</a:t>
            </a:r>
            <a:endParaRPr lang="en-US" dirty="0"/>
          </a:p>
        </p:txBody>
      </p:sp>
      <p:sp>
        <p:nvSpPr>
          <p:cNvPr id="3" name="Subtitle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spcBef>
                <a:spcPts val="0"/>
              </a:spcBef>
              <a:buNone/>
            </a:pPr>
            <a:r>
              <a:rPr lang="en-US" b="0" dirty="0" smtClean="0">
                <a:solidFill>
                  <a:schemeClr val="tx1"/>
                </a:solidFill>
                <a:effectLst/>
              </a:rPr>
              <a:t>A state or local educational authority may designate a third party as their “authorized representative” and then disclose PII from education records to them for the purposes of conducting an audit or evaluation of a federal or state-supported education program.</a:t>
            </a: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076EBE2F-070E-4851-BF9E-7EF26C0DD48C}" type="slidenum">
              <a:rPr lang="en-US" smtClean="0"/>
              <a:pPr/>
              <a:t>67</a:t>
            </a:fld>
            <a:endParaRPr lang="en-US" dirty="0"/>
          </a:p>
        </p:txBody>
      </p:sp>
      <p:pic>
        <p:nvPicPr>
          <p:cNvPr id="2050" name="Picture 2" descr="C:\Users\brodriguez\AppData\Local\Microsoft\Windows\Temporary Internet Files\Content.IE5\JFV2IDTK\MP900401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0395" flipH="1">
            <a:off x="5257800" y="3733800"/>
            <a:ext cx="2578608"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8534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FERPA’s Audit </a:t>
            </a:r>
            <a:r>
              <a:rPr lang="en-US" dirty="0">
                <a:solidFill>
                  <a:prstClr val="black"/>
                </a:solidFill>
              </a:rPr>
              <a:t>or</a:t>
            </a:r>
            <a:r>
              <a:rPr lang="en-US" dirty="0" smtClean="0"/>
              <a:t> </a:t>
            </a:r>
            <a:r>
              <a:rPr lang="en-US" dirty="0"/>
              <a:t>Evaluation Exception - Requirements</a:t>
            </a:r>
          </a:p>
        </p:txBody>
      </p:sp>
      <p:sp>
        <p:nvSpPr>
          <p:cNvPr id="3" name="Subtitle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marL="566928" indent="-457200">
              <a:spcBef>
                <a:spcPts val="576"/>
              </a:spcBef>
              <a:spcAft>
                <a:spcPts val="1000"/>
              </a:spcAft>
            </a:pPr>
            <a:r>
              <a:rPr lang="en-US" b="0" dirty="0" smtClean="0">
                <a:solidFill>
                  <a:schemeClr val="tx1"/>
                </a:solidFill>
                <a:effectLst/>
              </a:rPr>
              <a:t>Disclosing entity must be a state or local educational authority</a:t>
            </a:r>
          </a:p>
          <a:p>
            <a:pPr marL="566928" indent="-457200">
              <a:spcBef>
                <a:spcPts val="576"/>
              </a:spcBef>
              <a:spcAft>
                <a:spcPts val="1000"/>
              </a:spcAft>
            </a:pPr>
            <a:r>
              <a:rPr lang="en-US" b="0" dirty="0" smtClean="0">
                <a:solidFill>
                  <a:schemeClr val="tx1"/>
                </a:solidFill>
              </a:rPr>
              <a:t>Must be for the evaluation of a federal or state-supported education program</a:t>
            </a:r>
            <a:endParaRPr lang="en-US" b="0" dirty="0" smtClean="0">
              <a:solidFill>
                <a:schemeClr val="tx1"/>
              </a:solidFill>
              <a:effectLst/>
            </a:endParaRPr>
          </a:p>
          <a:p>
            <a:pPr marL="566928" indent="-457200">
              <a:spcBef>
                <a:spcPts val="576"/>
              </a:spcBef>
              <a:spcAft>
                <a:spcPts val="1000"/>
              </a:spcAft>
            </a:pPr>
            <a:r>
              <a:rPr lang="en-US" b="0" dirty="0" smtClean="0">
                <a:solidFill>
                  <a:schemeClr val="tx1"/>
                </a:solidFill>
              </a:rPr>
              <a:t>Must use a written agreement to designate the recipient as the authorized representative</a:t>
            </a:r>
          </a:p>
          <a:p>
            <a:pPr marL="566928" indent="-457200">
              <a:spcBef>
                <a:spcPts val="576"/>
              </a:spcBef>
              <a:spcAft>
                <a:spcPts val="1000"/>
              </a:spcAft>
            </a:pPr>
            <a:r>
              <a:rPr lang="en-US" b="0" dirty="0" smtClean="0">
                <a:solidFill>
                  <a:schemeClr val="tx1"/>
                </a:solidFill>
                <a:effectLst/>
              </a:rPr>
              <a:t>The written agreement must include a number of required elements</a:t>
            </a:r>
          </a:p>
          <a:p>
            <a:pPr marL="0" indent="0">
              <a:spcBef>
                <a:spcPts val="0"/>
              </a:spcBef>
              <a:buNone/>
            </a:pPr>
            <a:endParaRPr lang="en-US" sz="1900" b="0" dirty="0" smtClean="0">
              <a:solidFill>
                <a:schemeClr val="tx1"/>
              </a:solidFill>
              <a:effectLst/>
            </a:endParaRPr>
          </a:p>
          <a:p>
            <a:pPr marL="0" indent="0">
              <a:spcBef>
                <a:spcPts val="0"/>
              </a:spcBef>
              <a:buNone/>
            </a:pPr>
            <a:r>
              <a:rPr lang="en-US" sz="1800" b="0" i="1" dirty="0" smtClean="0">
                <a:solidFill>
                  <a:schemeClr val="tx1"/>
                </a:solidFill>
                <a:effectLst/>
              </a:rPr>
              <a:t>(see “Guidance on Reasonable Methods and Written Agreements”)</a:t>
            </a:r>
            <a:endParaRPr lang="en-US" sz="2800" b="0" dirty="0" smtClean="0">
              <a:solidFill>
                <a:schemeClr val="tx1"/>
              </a:solidFill>
              <a:effectLst/>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076EBE2F-070E-4851-BF9E-7EF26C0DD48C}" type="slidenum">
              <a:rPr lang="en-US" smtClean="0"/>
              <a:pPr/>
              <a:t>68</a:t>
            </a:fld>
            <a:endParaRPr lang="en-US" dirty="0"/>
          </a:p>
        </p:txBody>
      </p:sp>
    </p:spTree>
    <p:extLst>
      <p:ext uri="{BB962C8B-B14F-4D97-AF65-F5344CB8AC3E}">
        <p14:creationId xmlns:p14="http://schemas.microsoft.com/office/powerpoint/2010/main" val="1382910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FERPA’s Audit </a:t>
            </a:r>
            <a:r>
              <a:rPr lang="en-US" dirty="0">
                <a:solidFill>
                  <a:prstClr val="black"/>
                </a:solidFill>
              </a:rPr>
              <a:t>or</a:t>
            </a:r>
            <a:r>
              <a:rPr lang="en-US" dirty="0" smtClean="0"/>
              <a:t> </a:t>
            </a:r>
            <a:r>
              <a:rPr lang="en-US" dirty="0"/>
              <a:t>Evaluation Exception - </a:t>
            </a:r>
            <a:r>
              <a:rPr lang="en-US" dirty="0" smtClean="0"/>
              <a:t>Requirements</a:t>
            </a:r>
            <a:endParaRPr lang="en-US" dirty="0"/>
          </a:p>
        </p:txBody>
      </p:sp>
      <p:sp>
        <p:nvSpPr>
          <p:cNvPr id="3" name="Subtitle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0"/>
              </a:spcBef>
              <a:spcAft>
                <a:spcPts val="2400"/>
              </a:spcAft>
              <a:buNone/>
            </a:pPr>
            <a:r>
              <a:rPr lang="en-US" dirty="0" smtClean="0">
                <a:solidFill>
                  <a:schemeClr val="tx1"/>
                </a:solidFill>
                <a:effectLst/>
              </a:rPr>
              <a:t>The recipient must:</a:t>
            </a:r>
          </a:p>
          <a:p>
            <a:pPr marL="347472" lvl="1" indent="-342900">
              <a:spcBef>
                <a:spcPts val="576"/>
              </a:spcBef>
              <a:spcAft>
                <a:spcPts val="1000"/>
              </a:spcAft>
              <a:buFont typeface="Wingdings" panose="05000000000000000000" pitchFamily="2" charset="2"/>
              <a:buChar char="§"/>
            </a:pPr>
            <a:r>
              <a:rPr lang="en-US" sz="2400" dirty="0" smtClean="0"/>
              <a:t>Comply with the terms of the written agreement;</a:t>
            </a:r>
          </a:p>
          <a:p>
            <a:pPr marL="347472" lvl="1" indent="-342900">
              <a:spcBef>
                <a:spcPts val="576"/>
              </a:spcBef>
              <a:spcAft>
                <a:spcPts val="1000"/>
              </a:spcAft>
              <a:buFont typeface="Wingdings" panose="05000000000000000000" pitchFamily="2" charset="2"/>
              <a:buChar char="§"/>
            </a:pPr>
            <a:r>
              <a:rPr lang="en-US" sz="2400" dirty="0" smtClean="0">
                <a:effectLst/>
              </a:rPr>
              <a:t>Use the PII only for the authorized purpose;</a:t>
            </a:r>
          </a:p>
          <a:p>
            <a:pPr marL="347472" lvl="1" indent="-342900">
              <a:spcBef>
                <a:spcPts val="576"/>
              </a:spcBef>
              <a:spcAft>
                <a:spcPts val="1000"/>
              </a:spcAft>
              <a:buFont typeface="Wingdings" panose="05000000000000000000" pitchFamily="2" charset="2"/>
              <a:buChar char="§"/>
            </a:pPr>
            <a:r>
              <a:rPr lang="en-US" sz="2400" dirty="0" smtClean="0"/>
              <a:t>Protect the PII from further disclosure or other uses; and</a:t>
            </a:r>
          </a:p>
          <a:p>
            <a:pPr marL="347472" lvl="1" indent="-342900">
              <a:spcBef>
                <a:spcPts val="576"/>
              </a:spcBef>
              <a:spcAft>
                <a:spcPts val="1000"/>
              </a:spcAft>
              <a:buFont typeface="Wingdings" panose="05000000000000000000" pitchFamily="2" charset="2"/>
              <a:buChar char="§"/>
            </a:pPr>
            <a:r>
              <a:rPr lang="en-US" sz="2400" dirty="0" smtClean="0">
                <a:effectLst/>
              </a:rPr>
              <a:t>Destroy the PII when no longer needed for the evaluation.</a:t>
            </a: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076EBE2F-070E-4851-BF9E-7EF26C0DD48C}" type="slidenum">
              <a:rPr lang="en-US" smtClean="0"/>
              <a:pPr/>
              <a:t>69</a:t>
            </a:fld>
            <a:endParaRPr lang="en-US" dirty="0"/>
          </a:p>
        </p:txBody>
      </p:sp>
    </p:spTree>
    <p:extLst>
      <p:ext uri="{BB962C8B-B14F-4D97-AF65-F5344CB8AC3E}">
        <p14:creationId xmlns:p14="http://schemas.microsoft.com/office/powerpoint/2010/main" val="234492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61872" y="237744"/>
            <a:ext cx="7315200" cy="1143000"/>
          </a:xfrm>
        </p:spPr>
        <p:txBody>
          <a:bodyPr>
            <a:normAutofit/>
          </a:bodyPr>
          <a:lstStyle/>
          <a:p>
            <a:r>
              <a:rPr lang="en-US" dirty="0"/>
              <a:t>Key Data Uses in Early Childhood</a:t>
            </a:r>
            <a:endParaRPr lang="ru-RU"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7</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518422767"/>
              </p:ext>
            </p:extLst>
          </p:nvPr>
        </p:nvGraphicFramePr>
        <p:xfrm>
          <a:off x="533400" y="1371600"/>
          <a:ext cx="8077200" cy="4991149"/>
        </p:xfrm>
        <a:graphic>
          <a:graphicData uri="http://schemas.openxmlformats.org/drawingml/2006/table">
            <a:tbl>
              <a:tblPr firstRow="1" firstCol="1" bandRow="1">
                <a:tableStyleId>{5C22544A-7EE6-4342-B048-85BDC9FD1C3A}</a:tableStyleId>
              </a:tblPr>
              <a:tblGrid>
                <a:gridCol w="2436098"/>
                <a:gridCol w="5641102"/>
              </a:tblGrid>
              <a:tr h="211116">
                <a:tc>
                  <a:txBody>
                    <a:bodyPr/>
                    <a:lstStyle/>
                    <a:p>
                      <a:pPr marL="0" marR="0">
                        <a:spcBef>
                          <a:spcPts val="0"/>
                        </a:spcBef>
                        <a:spcAft>
                          <a:spcPts val="0"/>
                        </a:spcAft>
                      </a:pPr>
                      <a:r>
                        <a:rPr lang="en-US" sz="1400" dirty="0">
                          <a:effectLst/>
                        </a:rPr>
                        <a:t>User</a:t>
                      </a:r>
                      <a:endParaRPr lang="en-US" sz="1400" dirty="0">
                        <a:effectLst/>
                        <a:latin typeface="Calibri"/>
                        <a:ea typeface="Calibri"/>
                        <a:cs typeface="Calibri"/>
                      </a:endParaRPr>
                    </a:p>
                  </a:txBody>
                  <a:tcPr marL="68580" marR="68580" marT="0" marB="0"/>
                </a:tc>
                <a:tc>
                  <a:txBody>
                    <a:bodyPr/>
                    <a:lstStyle/>
                    <a:p>
                      <a:pPr marL="0" marR="0">
                        <a:spcBef>
                          <a:spcPts val="0"/>
                        </a:spcBef>
                        <a:spcAft>
                          <a:spcPts val="0"/>
                        </a:spcAft>
                      </a:pPr>
                      <a:r>
                        <a:rPr lang="en-US" sz="1400" dirty="0" smtClean="0">
                          <a:effectLst/>
                        </a:rPr>
                        <a:t>Examples</a:t>
                      </a:r>
                      <a:r>
                        <a:rPr lang="en-US" sz="1400" baseline="0" dirty="0" smtClean="0">
                          <a:effectLst/>
                        </a:rPr>
                        <a:t> from Other States</a:t>
                      </a:r>
                      <a:endParaRPr lang="en-US" sz="1400" dirty="0">
                        <a:effectLst/>
                        <a:latin typeface="Calibri"/>
                        <a:ea typeface="Calibri"/>
                        <a:cs typeface="Calibri"/>
                      </a:endParaRPr>
                    </a:p>
                  </a:txBody>
                  <a:tcPr marL="68580" marR="68580" marT="0" marB="0"/>
                </a:tc>
              </a:tr>
              <a:tr h="1364029">
                <a:tc>
                  <a:txBody>
                    <a:bodyPr/>
                    <a:lstStyle/>
                    <a:p>
                      <a:pPr marL="0" marR="0">
                        <a:spcBef>
                          <a:spcPts val="0"/>
                        </a:spcBef>
                        <a:spcAft>
                          <a:spcPts val="0"/>
                        </a:spcAft>
                      </a:pPr>
                      <a:r>
                        <a:rPr lang="en-US" sz="1400" dirty="0">
                          <a:effectLst/>
                        </a:rPr>
                        <a:t>Policymakers &amp; Legislators</a:t>
                      </a:r>
                      <a:endParaRPr lang="en-US" sz="1400" dirty="0">
                        <a:effectLst/>
                        <a:latin typeface="Calibri"/>
                        <a:ea typeface="Calibri"/>
                        <a:cs typeface="Calibri"/>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dirty="0" smtClean="0">
                          <a:solidFill>
                            <a:schemeClr val="dk1"/>
                          </a:solidFill>
                          <a:effectLst/>
                          <a:latin typeface="+mn-lt"/>
                          <a:ea typeface="+mn-ea"/>
                          <a:cs typeface="+mn-cs"/>
                        </a:rPr>
                        <a:t>Are children birth to age 5 on track to succeed when they enter school?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dirty="0" smtClean="0">
                          <a:solidFill>
                            <a:schemeClr val="dk1"/>
                          </a:solidFill>
                          <a:effectLst/>
                          <a:latin typeface="+mn-lt"/>
                          <a:ea typeface="+mn-ea"/>
                          <a:cs typeface="+mn-cs"/>
                        </a:rPr>
                        <a:t>What are the education and economic returns on early childhood investments?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dirty="0" smtClean="0">
                          <a:solidFill>
                            <a:schemeClr val="dk1"/>
                          </a:solidFill>
                          <a:effectLst/>
                          <a:latin typeface="+mn-lt"/>
                          <a:ea typeface="+mn-ea"/>
                          <a:cs typeface="+mn-cs"/>
                        </a:rPr>
                        <a:t>What are the definable characteristics of the state’s Birth-8 workforce?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dirty="0" smtClean="0">
                          <a:solidFill>
                            <a:schemeClr val="dk1"/>
                          </a:solidFill>
                          <a:effectLst/>
                          <a:latin typeface="+mn-lt"/>
                          <a:ea typeface="+mn-ea"/>
                          <a:cs typeface="+mn-cs"/>
                        </a:rPr>
                        <a:t>Which children and families are and are not being served by which programs and services? </a:t>
                      </a:r>
                      <a:endParaRPr lang="en-US" sz="1400" dirty="0">
                        <a:effectLst/>
                        <a:latin typeface="Calibri"/>
                        <a:ea typeface="Calibri"/>
                        <a:cs typeface="Calibri"/>
                      </a:endParaRPr>
                    </a:p>
                  </a:txBody>
                  <a:tcPr marL="68580" marR="68580" marT="0" marB="0"/>
                </a:tc>
              </a:tr>
              <a:tr h="1266695">
                <a:tc>
                  <a:txBody>
                    <a:bodyPr/>
                    <a:lstStyle/>
                    <a:p>
                      <a:pPr marL="0" marR="0">
                        <a:spcBef>
                          <a:spcPts val="0"/>
                        </a:spcBef>
                        <a:spcAft>
                          <a:spcPts val="0"/>
                        </a:spcAft>
                      </a:pPr>
                      <a:r>
                        <a:rPr lang="en-US" sz="1400" dirty="0">
                          <a:effectLst/>
                        </a:rPr>
                        <a:t>Program leaders</a:t>
                      </a:r>
                      <a:endParaRPr lang="en-US" sz="1400" dirty="0">
                        <a:effectLst/>
                        <a:latin typeface="Calibri"/>
                        <a:ea typeface="Calibri"/>
                        <a:cs typeface="Calibri"/>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dirty="0" smtClean="0">
                          <a:solidFill>
                            <a:schemeClr val="dk1"/>
                          </a:solidFill>
                          <a:effectLst/>
                          <a:latin typeface="+mn-lt"/>
                          <a:ea typeface="+mn-ea"/>
                          <a:cs typeface="+mn-cs"/>
                        </a:rPr>
                        <a:t>What characteristics of programs are associated with positive outcomes for which children?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dirty="0" smtClean="0">
                          <a:solidFill>
                            <a:schemeClr val="dk1"/>
                          </a:solidFill>
                          <a:effectLst/>
                          <a:latin typeface="+mn-lt"/>
                          <a:ea typeface="+mn-ea"/>
                          <a:cs typeface="+mn-cs"/>
                        </a:rPr>
                        <a:t>What characteristics</a:t>
                      </a:r>
                      <a:r>
                        <a:rPr lang="en-US" sz="1400" kern="1200" baseline="0" dirty="0" smtClean="0">
                          <a:solidFill>
                            <a:schemeClr val="dk1"/>
                          </a:solidFill>
                          <a:effectLst/>
                          <a:latin typeface="+mn-lt"/>
                          <a:ea typeface="+mn-ea"/>
                          <a:cs typeface="+mn-cs"/>
                        </a:rPr>
                        <a:t> of programs improve quality of services for families?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baseline="0" dirty="0" smtClean="0">
                          <a:solidFill>
                            <a:schemeClr val="dk1"/>
                          </a:solidFill>
                          <a:effectLst/>
                          <a:latin typeface="+mn-lt"/>
                          <a:ea typeface="+mn-ea"/>
                          <a:cs typeface="+mn-cs"/>
                        </a:rPr>
                        <a:t>Is my program effective?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kern="1200" baseline="0" dirty="0" smtClean="0">
                          <a:solidFill>
                            <a:schemeClr val="dk1"/>
                          </a:solidFill>
                          <a:effectLst/>
                          <a:latin typeface="+mn-lt"/>
                          <a:ea typeface="+mn-ea"/>
                          <a:cs typeface="+mn-cs"/>
                        </a:rPr>
                        <a:t>Are my teachers prepared to meet the needs of the families we serve?</a:t>
                      </a:r>
                      <a:endParaRPr lang="en-US" sz="1400" dirty="0">
                        <a:effectLst/>
                        <a:latin typeface="Calibri"/>
                        <a:ea typeface="Calibri"/>
                        <a:cs typeface="Calibri"/>
                      </a:endParaRPr>
                    </a:p>
                  </a:txBody>
                  <a:tcPr marL="68580" marR="68580" marT="0" marB="0"/>
                </a:tc>
              </a:tr>
              <a:tr h="633348">
                <a:tc>
                  <a:txBody>
                    <a:bodyPr/>
                    <a:lstStyle/>
                    <a:p>
                      <a:pPr marL="0" marR="0">
                        <a:spcBef>
                          <a:spcPts val="0"/>
                        </a:spcBef>
                        <a:spcAft>
                          <a:spcPts val="0"/>
                        </a:spcAft>
                      </a:pPr>
                      <a:r>
                        <a:rPr lang="en-US" sz="1400" dirty="0">
                          <a:effectLst/>
                        </a:rPr>
                        <a:t>Educators</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mj-lt"/>
                        <a:buAutoNum type="arabicPeriod"/>
                      </a:pPr>
                      <a:r>
                        <a:rPr lang="en-US" sz="1400" dirty="0" smtClean="0">
                          <a:effectLst/>
                          <a:latin typeface="Calibri"/>
                          <a:ea typeface="Calibri"/>
                          <a:cs typeface="Calibri"/>
                        </a:rPr>
                        <a:t>Is</a:t>
                      </a:r>
                      <a:r>
                        <a:rPr lang="en-US" sz="1400" baseline="0" dirty="0" smtClean="0">
                          <a:effectLst/>
                          <a:latin typeface="Calibri"/>
                          <a:ea typeface="Calibri"/>
                          <a:cs typeface="Calibri"/>
                        </a:rPr>
                        <a:t> my class/child development on track to succeed when they enter school?</a:t>
                      </a:r>
                    </a:p>
                    <a:p>
                      <a:pPr marL="342900" marR="0" lvl="0" indent="-342900">
                        <a:spcBef>
                          <a:spcPts val="0"/>
                        </a:spcBef>
                        <a:spcAft>
                          <a:spcPts val="0"/>
                        </a:spcAft>
                        <a:buFont typeface="+mj-lt"/>
                        <a:buAutoNum type="arabicPeriod"/>
                      </a:pPr>
                      <a:r>
                        <a:rPr lang="en-US" sz="1400" baseline="0" dirty="0" smtClean="0">
                          <a:effectLst/>
                          <a:latin typeface="Calibri"/>
                          <a:ea typeface="Calibri"/>
                          <a:cs typeface="Calibri"/>
                        </a:rPr>
                        <a:t>Is “this” instructional strategy working for this child?</a:t>
                      </a:r>
                      <a:endParaRPr lang="en-US" sz="1400" dirty="0">
                        <a:effectLst/>
                        <a:latin typeface="Calibri"/>
                        <a:ea typeface="Calibri"/>
                        <a:cs typeface="Calibri"/>
                      </a:endParaRPr>
                    </a:p>
                  </a:txBody>
                  <a:tcPr marL="68580" marR="68580" marT="0" marB="0"/>
                </a:tc>
              </a:tr>
              <a:tr h="844464">
                <a:tc>
                  <a:txBody>
                    <a:bodyPr/>
                    <a:lstStyle/>
                    <a:p>
                      <a:pPr marL="0" marR="0">
                        <a:spcBef>
                          <a:spcPts val="0"/>
                        </a:spcBef>
                        <a:spcAft>
                          <a:spcPts val="0"/>
                        </a:spcAft>
                      </a:pPr>
                      <a:r>
                        <a:rPr lang="en-US" sz="1400" dirty="0">
                          <a:effectLst/>
                        </a:rPr>
                        <a:t>Researchers</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mj-lt"/>
                        <a:buAutoNum type="arabicPeriod"/>
                      </a:pPr>
                      <a:r>
                        <a:rPr lang="en-US" sz="1400" dirty="0" smtClean="0">
                          <a:effectLst/>
                          <a:latin typeface="Calibri"/>
                          <a:ea typeface="Calibri"/>
                          <a:cs typeface="Calibri"/>
                        </a:rPr>
                        <a:t>Does the self-regulation</a:t>
                      </a:r>
                      <a:r>
                        <a:rPr lang="en-US" sz="1400" baseline="0" dirty="0" smtClean="0">
                          <a:effectLst/>
                          <a:latin typeface="Calibri"/>
                          <a:ea typeface="Calibri"/>
                          <a:cs typeface="Calibri"/>
                        </a:rPr>
                        <a:t> of a child predict their school success in K?</a:t>
                      </a:r>
                    </a:p>
                    <a:p>
                      <a:pPr marL="342900" marR="0" lvl="0" indent="-342900">
                        <a:spcBef>
                          <a:spcPts val="0"/>
                        </a:spcBef>
                        <a:spcAft>
                          <a:spcPts val="0"/>
                        </a:spcAft>
                        <a:buFont typeface="+mj-lt"/>
                        <a:buAutoNum type="arabicPeriod"/>
                      </a:pPr>
                      <a:r>
                        <a:rPr lang="en-US" sz="1400" baseline="0" dirty="0" smtClean="0">
                          <a:effectLst/>
                          <a:latin typeface="Calibri"/>
                          <a:ea typeface="Calibri"/>
                          <a:cs typeface="Calibri"/>
                        </a:rPr>
                        <a:t>How effective is this program? (General program evaluation)</a:t>
                      </a:r>
                    </a:p>
                    <a:p>
                      <a:pPr marL="342900" marR="0" lvl="0" indent="-342900">
                        <a:spcBef>
                          <a:spcPts val="0"/>
                        </a:spcBef>
                        <a:spcAft>
                          <a:spcPts val="0"/>
                        </a:spcAft>
                        <a:buFont typeface="+mj-lt"/>
                        <a:buAutoNum type="arabicPeriod"/>
                      </a:pPr>
                      <a:r>
                        <a:rPr lang="en-US" sz="1400" baseline="0" dirty="0" smtClean="0">
                          <a:effectLst/>
                          <a:latin typeface="Calibri"/>
                          <a:ea typeface="Calibri"/>
                          <a:cs typeface="Calibri"/>
                        </a:rPr>
                        <a:t>What would the impact of increased quality standards have on the workforce?</a:t>
                      </a:r>
                      <a:endParaRPr lang="en-US" sz="1400" dirty="0">
                        <a:effectLst/>
                        <a:latin typeface="Calibri"/>
                        <a:ea typeface="Calibri"/>
                        <a:cs typeface="Calibri"/>
                      </a:endParaRPr>
                    </a:p>
                  </a:txBody>
                  <a:tcPr marL="68580" marR="68580" marT="0" marB="0"/>
                </a:tc>
              </a:tr>
              <a:tr h="633348">
                <a:tc>
                  <a:txBody>
                    <a:bodyPr/>
                    <a:lstStyle/>
                    <a:p>
                      <a:pPr marL="0" marR="0">
                        <a:spcBef>
                          <a:spcPts val="0"/>
                        </a:spcBef>
                        <a:spcAft>
                          <a:spcPts val="0"/>
                        </a:spcAft>
                      </a:pPr>
                      <a:r>
                        <a:rPr lang="en-US" sz="1400" dirty="0" smtClean="0">
                          <a:effectLst/>
                        </a:rPr>
                        <a:t>Families</a:t>
                      </a:r>
                      <a:endParaRPr lang="en-US" sz="1400" dirty="0">
                        <a:effectLst/>
                        <a:latin typeface="Calibri"/>
                        <a:ea typeface="Calibri"/>
                        <a:cs typeface="Calibri"/>
                      </a:endParaRPr>
                    </a:p>
                  </a:txBody>
                  <a:tcPr marL="68580" marR="68580" marT="0" marB="0"/>
                </a:tc>
                <a:tc>
                  <a:txBody>
                    <a:bodyPr/>
                    <a:lstStyle/>
                    <a:p>
                      <a:pPr marL="342900" marR="0" lvl="0" indent="-342900">
                        <a:spcBef>
                          <a:spcPts val="0"/>
                        </a:spcBef>
                        <a:spcAft>
                          <a:spcPts val="0"/>
                        </a:spcAft>
                        <a:buFont typeface="+mj-lt"/>
                        <a:buAutoNum type="arabicPeriod"/>
                      </a:pPr>
                      <a:r>
                        <a:rPr lang="en-US" sz="1400" dirty="0" smtClean="0">
                          <a:effectLst/>
                        </a:rPr>
                        <a:t>What is the best</a:t>
                      </a:r>
                      <a:r>
                        <a:rPr lang="en-US" sz="1400" baseline="0" dirty="0" smtClean="0">
                          <a:effectLst/>
                        </a:rPr>
                        <a:t> program for my child? Where are programs located?</a:t>
                      </a:r>
                    </a:p>
                    <a:p>
                      <a:pPr marL="342900" marR="0" lvl="0" indent="-342900">
                        <a:spcBef>
                          <a:spcPts val="0"/>
                        </a:spcBef>
                        <a:spcAft>
                          <a:spcPts val="0"/>
                        </a:spcAft>
                        <a:buFont typeface="+mj-lt"/>
                        <a:buAutoNum type="arabicPeriod"/>
                      </a:pPr>
                      <a:r>
                        <a:rPr lang="en-US" sz="1400" baseline="0" dirty="0" smtClean="0">
                          <a:effectLst/>
                        </a:rPr>
                        <a:t>Is my child on track to be ready for school?</a:t>
                      </a:r>
                    </a:p>
                    <a:p>
                      <a:pPr marL="342900" marR="0" lvl="0" indent="-342900">
                        <a:spcBef>
                          <a:spcPts val="0"/>
                        </a:spcBef>
                        <a:spcAft>
                          <a:spcPts val="0"/>
                        </a:spcAft>
                        <a:buFont typeface="Symbol"/>
                        <a:buChar char=""/>
                      </a:pPr>
                      <a:endParaRPr lang="en-US" sz="1400"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35758879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spcBef>
                <a:spcPct val="20000"/>
              </a:spcBef>
            </a:pPr>
            <a:r>
              <a:rPr lang="en-US" b="1" dirty="0">
                <a:ea typeface="+mn-ea"/>
                <a:cs typeface="+mn-cs"/>
              </a:rPr>
              <a:t>School Official Exception</a:t>
            </a:r>
          </a:p>
        </p:txBody>
      </p:sp>
      <p:sp>
        <p:nvSpPr>
          <p:cNvPr id="3" name="Content Placeholder 2"/>
          <p:cNvSpPr>
            <a:spLocks noGrp="1"/>
          </p:cNvSpPr>
          <p:nvPr>
            <p:ph idx="1"/>
          </p:nvPr>
        </p:nvSpPr>
        <p:spPr/>
        <p:txBody>
          <a:bodyPr/>
          <a:lstStyle/>
          <a:p>
            <a:pPr marL="0" indent="0">
              <a:spcAft>
                <a:spcPts val="1000"/>
              </a:spcAft>
              <a:buNone/>
            </a:pPr>
            <a:r>
              <a:rPr lang="en-US" dirty="0" smtClean="0">
                <a:solidFill>
                  <a:srgbClr val="000000"/>
                </a:solidFill>
              </a:rPr>
              <a:t>Schools or LEAs can use the School Official exception under FERPA to disclose education records to a third party only if the outside party:</a:t>
            </a:r>
          </a:p>
          <a:p>
            <a:pPr marL="347472" indent="-347472">
              <a:spcBef>
                <a:spcPts val="576"/>
              </a:spcBef>
              <a:spcAft>
                <a:spcPts val="1000"/>
              </a:spcAft>
            </a:pPr>
            <a:r>
              <a:rPr lang="en-US" dirty="0" smtClean="0">
                <a:solidFill>
                  <a:srgbClr val="000000"/>
                </a:solidFill>
              </a:rPr>
              <a:t>Performs a service/function for the school/district for which the </a:t>
            </a:r>
            <a:r>
              <a:rPr lang="en-US" dirty="0">
                <a:solidFill>
                  <a:srgbClr val="000000"/>
                </a:solidFill>
              </a:rPr>
              <a:t>educational </a:t>
            </a:r>
            <a:r>
              <a:rPr lang="en-US" dirty="0" smtClean="0">
                <a:solidFill>
                  <a:srgbClr val="000000"/>
                </a:solidFill>
              </a:rPr>
              <a:t>organization would </a:t>
            </a:r>
            <a:r>
              <a:rPr lang="en-US" dirty="0">
                <a:solidFill>
                  <a:srgbClr val="000000"/>
                </a:solidFill>
              </a:rPr>
              <a:t>otherwise use </a:t>
            </a:r>
            <a:r>
              <a:rPr lang="en-US" dirty="0" smtClean="0">
                <a:solidFill>
                  <a:srgbClr val="000000"/>
                </a:solidFill>
              </a:rPr>
              <a:t>its own employees</a:t>
            </a:r>
          </a:p>
          <a:p>
            <a:pPr marL="347472" indent="-347472">
              <a:spcBef>
                <a:spcPts val="576"/>
              </a:spcBef>
              <a:spcAft>
                <a:spcPts val="1000"/>
              </a:spcAft>
            </a:pPr>
            <a:r>
              <a:rPr lang="en-US" dirty="0" smtClean="0">
                <a:solidFill>
                  <a:srgbClr val="000000"/>
                </a:solidFill>
              </a:rPr>
              <a:t>Is under the direct control of the organization with regard to the use/maintenance of the education records</a:t>
            </a:r>
            <a:endParaRPr lang="en-US" dirty="0">
              <a:solidFill>
                <a:srgbClr val="00000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70</a:t>
            </a:fld>
            <a:endParaRPr lang="en-US" dirty="0"/>
          </a:p>
        </p:txBody>
      </p:sp>
    </p:spTree>
    <p:extLst>
      <p:ext uri="{BB962C8B-B14F-4D97-AF65-F5344CB8AC3E}">
        <p14:creationId xmlns:p14="http://schemas.microsoft.com/office/powerpoint/2010/main" val="282704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ct val="20000"/>
              </a:spcBef>
            </a:pPr>
            <a:r>
              <a:rPr lang="en-US" dirty="0"/>
              <a:t>School Official Exception</a:t>
            </a:r>
            <a:endParaRPr lang="en-US" b="1" dirty="0">
              <a:latin typeface="+mn-lt"/>
              <a:ea typeface="+mn-ea"/>
              <a:cs typeface="+mn-cs"/>
            </a:endParaRPr>
          </a:p>
        </p:txBody>
      </p:sp>
      <p:sp>
        <p:nvSpPr>
          <p:cNvPr id="3" name="Content Placeholder 2"/>
          <p:cNvSpPr>
            <a:spLocks noGrp="1"/>
          </p:cNvSpPr>
          <p:nvPr>
            <p:ph idx="1"/>
          </p:nvPr>
        </p:nvSpPr>
        <p:spPr/>
        <p:txBody>
          <a:bodyPr/>
          <a:lstStyle/>
          <a:p>
            <a:pPr marL="347472" indent="-347472">
              <a:spcBef>
                <a:spcPts val="576"/>
              </a:spcBef>
              <a:spcAft>
                <a:spcPts val="1000"/>
              </a:spcAft>
            </a:pPr>
            <a:r>
              <a:rPr lang="en-US" dirty="0">
                <a:solidFill>
                  <a:srgbClr val="000000"/>
                </a:solidFill>
              </a:rPr>
              <a:t>Uses education data in a manner consistent with the definition of the “school official with a legitimate educational interest,” specified in the school/LEA’s annual notification of rights under </a:t>
            </a:r>
            <a:r>
              <a:rPr lang="en-US" dirty="0" smtClean="0">
                <a:solidFill>
                  <a:srgbClr val="000000"/>
                </a:solidFill>
              </a:rPr>
              <a:t>FERPA </a:t>
            </a:r>
            <a:endParaRPr lang="en-US" dirty="0">
              <a:solidFill>
                <a:srgbClr val="000000"/>
              </a:solidFill>
            </a:endParaRPr>
          </a:p>
          <a:p>
            <a:pPr marL="347472" indent="-347472">
              <a:spcBef>
                <a:spcPts val="576"/>
              </a:spcBef>
              <a:spcAft>
                <a:spcPts val="1000"/>
              </a:spcAft>
            </a:pPr>
            <a:r>
              <a:rPr lang="en-US" dirty="0" smtClean="0">
                <a:solidFill>
                  <a:srgbClr val="000000"/>
                </a:solidFill>
              </a:rPr>
              <a:t>Does not re-disclose or use education data for unauthorized purposes</a:t>
            </a: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71</a:t>
            </a:fld>
            <a:endParaRPr lang="en-US" dirty="0"/>
          </a:p>
        </p:txBody>
      </p:sp>
    </p:spTree>
    <p:extLst>
      <p:ext uri="{BB962C8B-B14F-4D97-AF65-F5344CB8AC3E}">
        <p14:creationId xmlns:p14="http://schemas.microsoft.com/office/powerpoint/2010/main" val="3792041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11896" y="6356350"/>
            <a:ext cx="448056" cy="365125"/>
          </a:xfrm>
          <a:prstGeom prst="rect">
            <a:avLst/>
          </a:prstGeom>
        </p:spPr>
        <p:txBody>
          <a:bodyPr/>
          <a:lstStyle/>
          <a:p>
            <a:pPr>
              <a:defRPr/>
            </a:pPr>
            <a:fld id="{518AA7EE-9A67-46B1-9D67-238A7E3CE4E3}" type="slidenum">
              <a:rPr lang="en-US" smtClean="0">
                <a:solidFill>
                  <a:prstClr val="black"/>
                </a:solidFill>
              </a:rPr>
              <a:pPr>
                <a:defRPr/>
              </a:pPr>
              <a:t>72</a:t>
            </a:fld>
            <a:endParaRPr lang="en-US" dirty="0">
              <a:solidFill>
                <a:prstClr val="black"/>
              </a:solidFill>
            </a:endParaRPr>
          </a:p>
        </p:txBody>
      </p:sp>
      <p:sp>
        <p:nvSpPr>
          <p:cNvPr id="8" name="Title 7"/>
          <p:cNvSpPr>
            <a:spLocks noGrp="1"/>
          </p:cNvSpPr>
          <p:nvPr>
            <p:ph type="title"/>
          </p:nvPr>
        </p:nvSpPr>
        <p:spPr>
          <a:xfrm>
            <a:off x="1261872" y="237744"/>
            <a:ext cx="7484165" cy="1273829"/>
          </a:xfrm>
        </p:spPr>
        <p:txBody>
          <a:bodyPr/>
          <a:lstStyle/>
          <a:p>
            <a:r>
              <a:rPr lang="en-US" dirty="0" smtClean="0"/>
              <a:t>Studies Exception</a:t>
            </a:r>
            <a:endParaRPr lang="en-US" dirty="0"/>
          </a:p>
        </p:txBody>
      </p:sp>
      <p:sp>
        <p:nvSpPr>
          <p:cNvPr id="9" name="Content Placeholder 8"/>
          <p:cNvSpPr>
            <a:spLocks noGrp="1"/>
          </p:cNvSpPr>
          <p:nvPr>
            <p:ph idx="1"/>
          </p:nvPr>
        </p:nvSpPr>
        <p:spPr>
          <a:xfrm>
            <a:off x="1271016" y="1591056"/>
            <a:ext cx="6986016" cy="4754880"/>
          </a:xfrm>
        </p:spPr>
        <p:txBody>
          <a:bodyPr/>
          <a:lstStyle/>
          <a:p>
            <a:pPr>
              <a:spcAft>
                <a:spcPts val="1000"/>
              </a:spcAft>
              <a:defRPr/>
            </a:pPr>
            <a:r>
              <a:rPr lang="en-US" dirty="0" smtClean="0"/>
              <a:t>“For or on behalf of” schools, school districts, or postsecondary institutions</a:t>
            </a:r>
          </a:p>
          <a:p>
            <a:pPr>
              <a:spcAft>
                <a:spcPts val="1000"/>
              </a:spcAft>
              <a:defRPr/>
            </a:pPr>
            <a:r>
              <a:rPr lang="en-US" dirty="0" smtClean="0"/>
              <a:t>Studies must be for the purpose of</a:t>
            </a:r>
          </a:p>
          <a:p>
            <a:pPr lvl="1">
              <a:spcAft>
                <a:spcPts val="0"/>
              </a:spcAft>
              <a:defRPr/>
            </a:pPr>
            <a:r>
              <a:rPr lang="en-US" sz="2400" dirty="0" smtClean="0"/>
              <a:t>Developing, validating, or administering predictive tests; or</a:t>
            </a:r>
          </a:p>
          <a:p>
            <a:pPr lvl="1">
              <a:spcAft>
                <a:spcPts val="0"/>
              </a:spcAft>
              <a:defRPr/>
            </a:pPr>
            <a:r>
              <a:rPr lang="en-US" sz="2400" dirty="0" smtClean="0"/>
              <a:t>Administering student aid programs; or </a:t>
            </a:r>
          </a:p>
          <a:p>
            <a:pPr lvl="1">
              <a:spcAft>
                <a:spcPts val="0"/>
              </a:spcAft>
              <a:defRPr/>
            </a:pPr>
            <a:r>
              <a:rPr lang="en-US" sz="2400" dirty="0" smtClean="0"/>
              <a:t>Improving instruction.</a:t>
            </a:r>
          </a:p>
          <a:p>
            <a:pPr marL="55563" lvl="1" indent="0">
              <a:buNone/>
              <a:defRPr/>
            </a:pPr>
            <a:endParaRPr lang="en-US" sz="1000" dirty="0" smtClean="0"/>
          </a:p>
          <a:p>
            <a:pPr marL="341313" lvl="1">
              <a:buFont typeface="Wingdings" pitchFamily="2" charset="2"/>
              <a:buChar char="§"/>
              <a:defRPr/>
            </a:pPr>
            <a:r>
              <a:rPr lang="en-US" sz="2400" dirty="0" smtClean="0"/>
              <a:t>Written Agreements </a:t>
            </a:r>
          </a:p>
          <a:p>
            <a:pPr lvl="1">
              <a:defRPr/>
            </a:pPr>
            <a:endParaRPr lang="en-US" dirty="0" smtClean="0"/>
          </a:p>
          <a:p>
            <a:pPr marL="457200" lvl="1" indent="0">
              <a:buNone/>
              <a:defRPr/>
            </a:pPr>
            <a:endParaRPr lang="en-US" dirty="0" smtClean="0"/>
          </a:p>
          <a:p>
            <a:pPr lvl="1">
              <a:defRPr/>
            </a:pPr>
            <a:endParaRPr lang="en-US" dirty="0"/>
          </a:p>
        </p:txBody>
      </p:sp>
    </p:spTree>
    <p:extLst>
      <p:ext uri="{BB962C8B-B14F-4D97-AF65-F5344CB8AC3E}">
        <p14:creationId xmlns:p14="http://schemas.microsoft.com/office/powerpoint/2010/main" val="226015630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11896" y="6356350"/>
            <a:ext cx="448056" cy="365125"/>
          </a:xfrm>
          <a:prstGeom prst="rect">
            <a:avLst/>
          </a:prstGeom>
        </p:spPr>
        <p:txBody>
          <a:bodyPr/>
          <a:lstStyle/>
          <a:p>
            <a:pPr>
              <a:defRPr/>
            </a:pPr>
            <a:fld id="{518AA7EE-9A67-46B1-9D67-238A7E3CE4E3}" type="slidenum">
              <a:rPr lang="en-US" smtClean="0"/>
              <a:pPr>
                <a:defRPr/>
              </a:pPr>
              <a:t>73</a:t>
            </a:fld>
            <a:endParaRPr lang="en-US" dirty="0"/>
          </a:p>
        </p:txBody>
      </p:sp>
      <p:sp>
        <p:nvSpPr>
          <p:cNvPr id="9" name="Content Placeholder 8"/>
          <p:cNvSpPr>
            <a:spLocks noGrp="1"/>
          </p:cNvSpPr>
          <p:nvPr>
            <p:ph idx="1"/>
          </p:nvPr>
        </p:nvSpPr>
        <p:spPr/>
        <p:txBody>
          <a:bodyPr/>
          <a:lstStyle/>
          <a:p>
            <a:pPr>
              <a:spcAft>
                <a:spcPts val="1000"/>
              </a:spcAft>
            </a:pPr>
            <a:r>
              <a:rPr lang="en-US" dirty="0" smtClean="0"/>
              <a:t>Written agreements </a:t>
            </a:r>
            <a:r>
              <a:rPr lang="en-US" b="1" u="sng" dirty="0" smtClean="0"/>
              <a:t>must</a:t>
            </a:r>
          </a:p>
          <a:p>
            <a:pPr lvl="1">
              <a:spcAft>
                <a:spcPts val="1000"/>
              </a:spcAft>
              <a:defRPr/>
            </a:pPr>
            <a:r>
              <a:rPr lang="en-US" sz="2400" dirty="0" smtClean="0"/>
              <a:t>Specify the purpose, scope, and duration of the study and the information to be disclosed, and </a:t>
            </a:r>
          </a:p>
          <a:p>
            <a:pPr lvl="1">
              <a:spcAft>
                <a:spcPts val="1000"/>
              </a:spcAft>
              <a:defRPr/>
            </a:pPr>
            <a:r>
              <a:rPr lang="en-US" sz="2400" dirty="0" smtClean="0"/>
              <a:t>Require the organization to </a:t>
            </a:r>
          </a:p>
          <a:p>
            <a:pPr lvl="2">
              <a:defRPr/>
            </a:pPr>
            <a:r>
              <a:rPr lang="en-US" sz="2400" dirty="0" smtClean="0"/>
              <a:t>use PII only to meet the purpose(s) of the study</a:t>
            </a:r>
          </a:p>
          <a:p>
            <a:pPr lvl="2">
              <a:defRPr/>
            </a:pPr>
            <a:r>
              <a:rPr lang="en-US" sz="2400" dirty="0" smtClean="0"/>
              <a:t>limit access to PII to those with legitimate interests</a:t>
            </a:r>
          </a:p>
          <a:p>
            <a:pPr lvl="2">
              <a:defRPr/>
            </a:pPr>
            <a:r>
              <a:rPr lang="en-US" sz="2400" dirty="0" smtClean="0"/>
              <a:t>destroy PII upon completion of the study and specify the time period in which the information must be destroyed</a:t>
            </a:r>
          </a:p>
          <a:p>
            <a:pPr lvl="1">
              <a:defRPr/>
            </a:pPr>
            <a:endParaRPr lang="en-US" dirty="0" smtClean="0"/>
          </a:p>
          <a:p>
            <a:pPr>
              <a:defRPr/>
            </a:pPr>
            <a:endParaRPr lang="en-US" sz="2800" dirty="0"/>
          </a:p>
          <a:p>
            <a:pPr>
              <a:buFont typeface="Arial" charset="0"/>
              <a:buNone/>
              <a:defRPr/>
            </a:pPr>
            <a:endParaRPr lang="en-US" sz="2800" dirty="0"/>
          </a:p>
          <a:p>
            <a:endParaRPr lang="en-US" dirty="0"/>
          </a:p>
        </p:txBody>
      </p:sp>
      <p:sp>
        <p:nvSpPr>
          <p:cNvPr id="6" name="Title 7"/>
          <p:cNvSpPr>
            <a:spLocks noGrp="1"/>
          </p:cNvSpPr>
          <p:nvPr>
            <p:ph type="title"/>
          </p:nvPr>
        </p:nvSpPr>
        <p:spPr/>
        <p:txBody>
          <a:bodyPr>
            <a:noAutofit/>
          </a:bodyPr>
          <a:lstStyle/>
          <a:p>
            <a:pPr>
              <a:defRPr/>
            </a:pPr>
            <a:r>
              <a:rPr lang="en-US" dirty="0" smtClean="0"/>
              <a:t>Written Agreements: Studies Exception </a:t>
            </a:r>
          </a:p>
        </p:txBody>
      </p:sp>
    </p:spTree>
    <p:extLst>
      <p:ext uri="{BB962C8B-B14F-4D97-AF65-F5344CB8AC3E}">
        <p14:creationId xmlns:p14="http://schemas.microsoft.com/office/powerpoint/2010/main" val="363445801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 Use the Appropriate FERPA Exception</a:t>
            </a:r>
            <a:endParaRPr lang="en-US" dirty="0"/>
          </a:p>
        </p:txBody>
      </p:sp>
      <p:sp>
        <p:nvSpPr>
          <p:cNvPr id="3" name="Content Placeholder 2"/>
          <p:cNvSpPr>
            <a:spLocks noGrp="1"/>
          </p:cNvSpPr>
          <p:nvPr>
            <p:ph idx="1"/>
          </p:nvPr>
        </p:nvSpPr>
        <p:spPr/>
        <p:txBody>
          <a:bodyPr/>
          <a:lstStyle/>
          <a:p>
            <a:pPr marL="0" indent="0">
              <a:buNone/>
            </a:pPr>
            <a:r>
              <a:rPr lang="en-US" sz="2600" b="1" dirty="0" smtClean="0">
                <a:solidFill>
                  <a:srgbClr val="000000"/>
                </a:solidFill>
              </a:rPr>
              <a:t>Schools/LEAs</a:t>
            </a:r>
            <a:r>
              <a:rPr lang="en-US" sz="2600" dirty="0" smtClean="0">
                <a:solidFill>
                  <a:srgbClr val="000000"/>
                </a:solidFill>
              </a:rPr>
              <a:t>: IT contractors must meet criteria under the School Official exception discussed earlier.</a:t>
            </a:r>
            <a:endParaRPr lang="en-US" sz="2600" dirty="0">
              <a:solidFill>
                <a:srgbClr val="000000"/>
              </a:solidFill>
            </a:endParaRPr>
          </a:p>
          <a:p>
            <a:pPr marL="0" indent="0">
              <a:buNone/>
            </a:pPr>
            <a:endParaRPr lang="en-US" sz="2600" b="1" dirty="0" smtClean="0">
              <a:solidFill>
                <a:srgbClr val="000000"/>
              </a:solidFill>
            </a:endParaRPr>
          </a:p>
          <a:p>
            <a:pPr marL="0" indent="0">
              <a:buNone/>
            </a:pPr>
            <a:r>
              <a:rPr lang="en-US" sz="2600" b="1" dirty="0" smtClean="0">
                <a:solidFill>
                  <a:srgbClr val="000000"/>
                </a:solidFill>
              </a:rPr>
              <a:t>SEAs</a:t>
            </a:r>
            <a:r>
              <a:rPr lang="en-US" sz="2600" dirty="0" smtClean="0">
                <a:solidFill>
                  <a:srgbClr val="000000"/>
                </a:solidFill>
              </a:rPr>
              <a:t>: Cannot use the School Official exception; therefore, must designate IT service providers as “authorized representatives” under the Audit/Evaluation exception.</a:t>
            </a:r>
            <a:endParaRPr lang="en-US" sz="2600" dirty="0">
              <a:solidFill>
                <a:srgbClr val="00000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74</a:t>
            </a:fld>
            <a:endParaRPr lang="en-US" dirty="0"/>
          </a:p>
        </p:txBody>
      </p:sp>
      <p:pic>
        <p:nvPicPr>
          <p:cNvPr id="4098" name="Picture 2" descr="C:\Users\brodriguez\AppData\Local\Microsoft\Windows\Temporary Internet Files\Content.IE5\UL1PY1TO\MC9001516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86" y="4562409"/>
            <a:ext cx="2305028" cy="214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3657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11896" y="6356350"/>
            <a:ext cx="448056" cy="365125"/>
          </a:xfrm>
          <a:prstGeom prst="rect">
            <a:avLst/>
          </a:prstGeom>
        </p:spPr>
        <p:txBody>
          <a:bodyPr/>
          <a:lstStyle/>
          <a:p>
            <a:pPr>
              <a:defRPr/>
            </a:pPr>
            <a:fld id="{518AA7EE-9A67-46B1-9D67-238A7E3CE4E3}" type="slidenum">
              <a:rPr lang="en-US" smtClean="0">
                <a:solidFill>
                  <a:prstClr val="black"/>
                </a:solidFill>
              </a:rPr>
              <a:pPr>
                <a:defRPr/>
              </a:pPr>
              <a:t>75</a:t>
            </a:fld>
            <a:endParaRPr lang="en-US" dirty="0">
              <a:solidFill>
                <a:prstClr val="black"/>
              </a:solidFill>
            </a:endParaRPr>
          </a:p>
        </p:txBody>
      </p:sp>
      <p:sp>
        <p:nvSpPr>
          <p:cNvPr id="8" name="Title 7"/>
          <p:cNvSpPr>
            <a:spLocks noGrp="1"/>
          </p:cNvSpPr>
          <p:nvPr>
            <p:ph type="title"/>
          </p:nvPr>
        </p:nvSpPr>
        <p:spPr>
          <a:xfrm>
            <a:off x="1261872" y="237744"/>
            <a:ext cx="5153026" cy="1273829"/>
          </a:xfrm>
        </p:spPr>
        <p:txBody>
          <a:bodyPr/>
          <a:lstStyle/>
          <a:p>
            <a:r>
              <a:rPr lang="en-US" dirty="0" smtClean="0"/>
              <a:t>Audit or Evaluation</a:t>
            </a:r>
            <a:endParaRPr lang="en-US" dirty="0"/>
          </a:p>
        </p:txBody>
      </p:sp>
      <p:sp>
        <p:nvSpPr>
          <p:cNvPr id="9" name="Content Placeholder 8"/>
          <p:cNvSpPr>
            <a:spLocks noGrp="1"/>
          </p:cNvSpPr>
          <p:nvPr>
            <p:ph idx="1"/>
          </p:nvPr>
        </p:nvSpPr>
        <p:spPr>
          <a:xfrm>
            <a:off x="1271016" y="1591056"/>
            <a:ext cx="6986588" cy="4750766"/>
          </a:xfrm>
        </p:spPr>
        <p:txBody>
          <a:bodyPr/>
          <a:lstStyle/>
          <a:p>
            <a:pPr>
              <a:spcBef>
                <a:spcPts val="0"/>
              </a:spcBef>
              <a:spcAft>
                <a:spcPts val="1200"/>
              </a:spcAft>
            </a:pPr>
            <a:r>
              <a:rPr lang="en-US" dirty="0"/>
              <a:t>Federal, State, and local officials listed under                    § 99.31(a)(3</a:t>
            </a:r>
            <a:r>
              <a:rPr lang="en-US" dirty="0" smtClean="0"/>
              <a:t>), or their authorized representative, may </a:t>
            </a:r>
            <a:r>
              <a:rPr lang="en-US" dirty="0"/>
              <a:t>have access to </a:t>
            </a:r>
            <a:r>
              <a:rPr lang="en-US" dirty="0" smtClean="0"/>
              <a:t>education records </a:t>
            </a:r>
            <a:r>
              <a:rPr lang="en-US" dirty="0"/>
              <a:t>only –</a:t>
            </a:r>
          </a:p>
          <a:p>
            <a:pPr lvl="1">
              <a:spcBef>
                <a:spcPts val="0"/>
              </a:spcBef>
              <a:spcAft>
                <a:spcPts val="0"/>
              </a:spcAft>
            </a:pPr>
            <a:r>
              <a:rPr lang="en-US" sz="2400" dirty="0" smtClean="0"/>
              <a:t>in </a:t>
            </a:r>
            <a:r>
              <a:rPr lang="en-US" sz="2400" dirty="0"/>
              <a:t>connection with </a:t>
            </a:r>
            <a:r>
              <a:rPr lang="en-US" sz="2400" dirty="0" smtClean="0"/>
              <a:t>an </a:t>
            </a:r>
            <a:r>
              <a:rPr lang="en-US" sz="2400" dirty="0"/>
              <a:t>audit or evaluation of Federal or State supported education programs, or</a:t>
            </a:r>
          </a:p>
          <a:p>
            <a:pPr lvl="1">
              <a:spcBef>
                <a:spcPts val="0"/>
              </a:spcBef>
              <a:spcAft>
                <a:spcPts val="0"/>
              </a:spcAft>
            </a:pPr>
            <a:r>
              <a:rPr lang="en-US" sz="2400" dirty="0"/>
              <a:t>for the enforcement of or compliance with Federal legal requirements which relate to those programs</a:t>
            </a:r>
            <a:r>
              <a:rPr lang="en-US" sz="2400" dirty="0" smtClean="0"/>
              <a:t>.</a:t>
            </a:r>
          </a:p>
          <a:p>
            <a:pPr marL="0" indent="0">
              <a:spcBef>
                <a:spcPts val="0"/>
              </a:spcBef>
              <a:spcAft>
                <a:spcPts val="600"/>
              </a:spcAft>
              <a:buNone/>
            </a:pPr>
            <a:endParaRPr lang="en-US" sz="1000" dirty="0" smtClean="0"/>
          </a:p>
          <a:p>
            <a:pPr>
              <a:spcBef>
                <a:spcPts val="0"/>
              </a:spcBef>
              <a:spcAft>
                <a:spcPts val="600"/>
              </a:spcAft>
            </a:pPr>
            <a:r>
              <a:rPr lang="en-US" dirty="0" smtClean="0"/>
              <a:t>The </a:t>
            </a:r>
            <a:r>
              <a:rPr lang="en-US" dirty="0"/>
              <a:t>information must be:</a:t>
            </a:r>
          </a:p>
          <a:p>
            <a:pPr lvl="1">
              <a:spcBef>
                <a:spcPts val="0"/>
              </a:spcBef>
              <a:spcAft>
                <a:spcPts val="0"/>
              </a:spcAft>
            </a:pPr>
            <a:r>
              <a:rPr lang="en-US" sz="2400" dirty="0" smtClean="0"/>
              <a:t>protected </a:t>
            </a:r>
            <a:r>
              <a:rPr lang="en-US" sz="2400" dirty="0"/>
              <a:t>in a manner that does not permit disclosure of PII to anyone; and</a:t>
            </a:r>
          </a:p>
          <a:p>
            <a:pPr lvl="1">
              <a:spcBef>
                <a:spcPts val="0"/>
              </a:spcBef>
              <a:spcAft>
                <a:spcPts val="0"/>
              </a:spcAft>
            </a:pPr>
            <a:r>
              <a:rPr lang="en-US" sz="2400" dirty="0"/>
              <a:t>destroyed when no longer needed for the purposes listed above.</a:t>
            </a:r>
          </a:p>
          <a:p>
            <a:pPr lvl="1">
              <a:spcBef>
                <a:spcPts val="0"/>
              </a:spcBef>
              <a:spcAft>
                <a:spcPts val="1200"/>
              </a:spcAft>
            </a:pPr>
            <a:endParaRPr lang="en-US" dirty="0"/>
          </a:p>
        </p:txBody>
      </p:sp>
      <p:sp>
        <p:nvSpPr>
          <p:cNvPr id="2" name="Rounded Rectangle 1"/>
          <p:cNvSpPr/>
          <p:nvPr/>
        </p:nvSpPr>
        <p:spPr>
          <a:xfrm>
            <a:off x="7662672" y="594360"/>
            <a:ext cx="813816" cy="53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99.35</a:t>
            </a:r>
            <a:endParaRPr lang="en-US" sz="1400" dirty="0">
              <a:solidFill>
                <a:prstClr val="white"/>
              </a:solidFill>
            </a:endParaRPr>
          </a:p>
        </p:txBody>
      </p:sp>
    </p:spTree>
    <p:extLst>
      <p:ext uri="{BB962C8B-B14F-4D97-AF65-F5344CB8AC3E}">
        <p14:creationId xmlns:p14="http://schemas.microsoft.com/office/powerpoint/2010/main" val="659525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11896" y="6356350"/>
            <a:ext cx="448056" cy="365125"/>
          </a:xfrm>
          <a:prstGeom prst="rect">
            <a:avLst/>
          </a:prstGeom>
        </p:spPr>
        <p:txBody>
          <a:bodyPr/>
          <a:lstStyle/>
          <a:p>
            <a:pPr>
              <a:defRPr/>
            </a:pPr>
            <a:fld id="{518AA7EE-9A67-46B1-9D67-238A7E3CE4E3}" type="slidenum">
              <a:rPr lang="en-US" smtClean="0">
                <a:solidFill>
                  <a:prstClr val="black"/>
                </a:solidFill>
              </a:rPr>
              <a:pPr>
                <a:defRPr/>
              </a:pPr>
              <a:t>76</a:t>
            </a:fld>
            <a:endParaRPr lang="en-US" dirty="0">
              <a:solidFill>
                <a:prstClr val="black"/>
              </a:solidFill>
            </a:endParaRPr>
          </a:p>
        </p:txBody>
      </p:sp>
      <p:sp>
        <p:nvSpPr>
          <p:cNvPr id="8" name="Title 7"/>
          <p:cNvSpPr>
            <a:spLocks noGrp="1"/>
          </p:cNvSpPr>
          <p:nvPr>
            <p:ph type="title"/>
          </p:nvPr>
        </p:nvSpPr>
        <p:spPr>
          <a:xfrm>
            <a:off x="1258198" y="239713"/>
            <a:ext cx="7315200" cy="1146174"/>
          </a:xfrm>
        </p:spPr>
        <p:txBody>
          <a:bodyPr>
            <a:normAutofit/>
          </a:bodyPr>
          <a:lstStyle/>
          <a:p>
            <a:pPr>
              <a:defRPr/>
            </a:pPr>
            <a:r>
              <a:rPr lang="en-US" dirty="0" smtClean="0"/>
              <a:t>Who Is an Authorized Representative?</a:t>
            </a:r>
          </a:p>
        </p:txBody>
      </p:sp>
      <p:sp>
        <p:nvSpPr>
          <p:cNvPr id="9" name="Content Placeholder 8"/>
          <p:cNvSpPr>
            <a:spLocks noGrp="1"/>
          </p:cNvSpPr>
          <p:nvPr>
            <p:ph idx="1"/>
          </p:nvPr>
        </p:nvSpPr>
        <p:spPr>
          <a:xfrm>
            <a:off x="1271016" y="1591056"/>
            <a:ext cx="6986588" cy="4750766"/>
          </a:xfrm>
        </p:spPr>
        <p:txBody>
          <a:bodyPr/>
          <a:lstStyle/>
          <a:p>
            <a:pPr>
              <a:lnSpc>
                <a:spcPct val="114000"/>
              </a:lnSpc>
            </a:pPr>
            <a:r>
              <a:rPr lang="en-US" dirty="0" smtClean="0"/>
              <a:t>Any entity or individual designated by a State or local educational authority or an agency headed by an official listed in </a:t>
            </a:r>
            <a:r>
              <a:rPr lang="en-US" dirty="0"/>
              <a:t>§ 99.31(a)(</a:t>
            </a:r>
            <a:r>
              <a:rPr lang="en-US" dirty="0" smtClean="0"/>
              <a:t>3) to conduct—with respect to </a:t>
            </a:r>
            <a:r>
              <a:rPr lang="en-US" dirty="0"/>
              <a:t>Federal- or </a:t>
            </a:r>
            <a:r>
              <a:rPr lang="en-US" dirty="0" smtClean="0"/>
              <a:t>State-supported </a:t>
            </a:r>
            <a:r>
              <a:rPr lang="en-US" i="1" dirty="0" smtClean="0"/>
              <a:t>education</a:t>
            </a:r>
            <a:r>
              <a:rPr lang="en-US" dirty="0" smtClean="0"/>
              <a:t> programs— </a:t>
            </a:r>
          </a:p>
          <a:p>
            <a:pPr marL="3931920" indent="0">
              <a:lnSpc>
                <a:spcPct val="114000"/>
              </a:lnSpc>
              <a:buNone/>
            </a:pPr>
            <a:r>
              <a:rPr lang="en-US" dirty="0" smtClean="0"/>
              <a:t>any audit or evaluation, or any compliance or enforcement activity in connection with Federal legal requirements that relate to these programs </a:t>
            </a:r>
          </a:p>
          <a:p>
            <a:pPr>
              <a:buFont typeface="Arial" charset="0"/>
              <a:buNone/>
              <a:defRPr/>
            </a:pPr>
            <a:endParaRPr lang="en-US" sz="2800" dirty="0"/>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40" y="3557016"/>
            <a:ext cx="3279664"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658099" y="590551"/>
            <a:ext cx="813816" cy="53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99.3</a:t>
            </a:r>
            <a:endParaRPr lang="en-US" sz="1400" dirty="0">
              <a:solidFill>
                <a:prstClr val="white"/>
              </a:solidFill>
            </a:endParaRPr>
          </a:p>
        </p:txBody>
      </p:sp>
    </p:spTree>
    <p:extLst>
      <p:ext uri="{BB962C8B-B14F-4D97-AF65-F5344CB8AC3E}">
        <p14:creationId xmlns:p14="http://schemas.microsoft.com/office/powerpoint/2010/main" val="29408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11896" y="6356350"/>
            <a:ext cx="448056" cy="365125"/>
          </a:xfrm>
          <a:prstGeom prst="rect">
            <a:avLst/>
          </a:prstGeom>
        </p:spPr>
        <p:txBody>
          <a:bodyPr/>
          <a:lstStyle/>
          <a:p>
            <a:pPr>
              <a:defRPr/>
            </a:pPr>
            <a:fld id="{518AA7EE-9A67-46B1-9D67-238A7E3CE4E3}" type="slidenum">
              <a:rPr lang="en-US" smtClean="0">
                <a:solidFill>
                  <a:prstClr val="black"/>
                </a:solidFill>
              </a:rPr>
              <a:pPr>
                <a:defRPr/>
              </a:pPr>
              <a:t>77</a:t>
            </a:fld>
            <a:endParaRPr lang="en-US" dirty="0">
              <a:solidFill>
                <a:prstClr val="black"/>
              </a:solidFill>
            </a:endParaRPr>
          </a:p>
        </p:txBody>
      </p:sp>
      <p:sp>
        <p:nvSpPr>
          <p:cNvPr id="8" name="Title 7"/>
          <p:cNvSpPr>
            <a:spLocks noGrp="1"/>
          </p:cNvSpPr>
          <p:nvPr>
            <p:ph type="title"/>
          </p:nvPr>
        </p:nvSpPr>
        <p:spPr>
          <a:xfrm>
            <a:off x="1261872" y="237744"/>
            <a:ext cx="7315200" cy="1143000"/>
          </a:xfrm>
        </p:spPr>
        <p:txBody>
          <a:bodyPr/>
          <a:lstStyle/>
          <a:p>
            <a:r>
              <a:rPr lang="en-US" dirty="0" smtClean="0"/>
              <a:t>Studies Exception</a:t>
            </a:r>
            <a:endParaRPr lang="en-US" dirty="0"/>
          </a:p>
        </p:txBody>
      </p:sp>
      <p:sp>
        <p:nvSpPr>
          <p:cNvPr id="9" name="Content Placeholder 8"/>
          <p:cNvSpPr>
            <a:spLocks noGrp="1"/>
          </p:cNvSpPr>
          <p:nvPr>
            <p:ph idx="1"/>
          </p:nvPr>
        </p:nvSpPr>
        <p:spPr>
          <a:xfrm>
            <a:off x="3962400" y="1591056"/>
            <a:ext cx="4724400" cy="4754880"/>
          </a:xfrm>
        </p:spPr>
        <p:txBody>
          <a:bodyPr/>
          <a:lstStyle/>
          <a:p>
            <a:pPr>
              <a:spcAft>
                <a:spcPts val="1000"/>
              </a:spcAft>
              <a:defRPr/>
            </a:pPr>
            <a:r>
              <a:rPr lang="en-US" dirty="0" smtClean="0"/>
              <a:t>Studies conducted “for or on behalf of” schools, school districts, or postsecondary institutions</a:t>
            </a:r>
          </a:p>
          <a:p>
            <a:pPr>
              <a:spcAft>
                <a:spcPts val="1000"/>
              </a:spcAft>
              <a:defRPr/>
            </a:pPr>
            <a:r>
              <a:rPr lang="en-US" dirty="0" smtClean="0"/>
              <a:t>Studies must be for the purpose of</a:t>
            </a:r>
          </a:p>
          <a:p>
            <a:pPr lvl="1">
              <a:spcBef>
                <a:spcPts val="200"/>
              </a:spcBef>
              <a:defRPr/>
            </a:pPr>
            <a:r>
              <a:rPr lang="en-US" sz="2400" dirty="0" smtClean="0"/>
              <a:t>Developing, validating, or </a:t>
            </a:r>
          </a:p>
          <a:p>
            <a:pPr marL="457200" lvl="1" indent="0">
              <a:spcBef>
                <a:spcPts val="200"/>
              </a:spcBef>
              <a:buNone/>
              <a:defRPr/>
            </a:pPr>
            <a:r>
              <a:rPr lang="en-US" sz="2400" dirty="0" smtClean="0"/>
              <a:t>    administering predictive tests; </a:t>
            </a:r>
          </a:p>
          <a:p>
            <a:pPr marL="457200" lvl="1" indent="0">
              <a:spcBef>
                <a:spcPts val="200"/>
              </a:spcBef>
              <a:buNone/>
              <a:defRPr/>
            </a:pPr>
            <a:r>
              <a:rPr lang="en-US" sz="2400" dirty="0" smtClean="0"/>
              <a:t>or</a:t>
            </a:r>
          </a:p>
          <a:p>
            <a:pPr lvl="1">
              <a:spcBef>
                <a:spcPts val="0"/>
              </a:spcBef>
              <a:defRPr/>
            </a:pPr>
            <a:r>
              <a:rPr lang="en-US" sz="2400" dirty="0" smtClean="0"/>
              <a:t>Administering student aid </a:t>
            </a:r>
          </a:p>
          <a:p>
            <a:pPr marL="457200" lvl="1" indent="0">
              <a:spcBef>
                <a:spcPts val="0"/>
              </a:spcBef>
              <a:buNone/>
              <a:defRPr/>
            </a:pPr>
            <a:r>
              <a:rPr lang="en-US" sz="2400" dirty="0" smtClean="0"/>
              <a:t>    programs; </a:t>
            </a:r>
          </a:p>
          <a:p>
            <a:pPr marL="457200" lvl="1" indent="0">
              <a:spcBef>
                <a:spcPts val="0"/>
              </a:spcBef>
              <a:buNone/>
              <a:defRPr/>
            </a:pPr>
            <a:r>
              <a:rPr lang="en-US" sz="2400" dirty="0" smtClean="0"/>
              <a:t>or </a:t>
            </a:r>
          </a:p>
          <a:p>
            <a:pPr lvl="1">
              <a:spcBef>
                <a:spcPts val="200"/>
              </a:spcBef>
              <a:defRPr/>
            </a:pPr>
            <a:r>
              <a:rPr lang="en-US" sz="2400" dirty="0" smtClean="0"/>
              <a:t>Improving instruction.</a:t>
            </a:r>
          </a:p>
          <a:p>
            <a:pPr marL="457200" lvl="1" indent="0">
              <a:buNone/>
              <a:defRPr/>
            </a:pPr>
            <a:endParaRPr lang="en-US" dirty="0" smtClean="0"/>
          </a:p>
          <a:p>
            <a:pPr lvl="1">
              <a:defRPr/>
            </a:pPr>
            <a:endParaRPr lang="en-US" dirty="0"/>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13" y="1752600"/>
            <a:ext cx="286406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662671" y="594360"/>
            <a:ext cx="813816" cy="53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 </a:t>
            </a:r>
            <a:r>
              <a:rPr lang="en-US" sz="1400" dirty="0" smtClean="0">
                <a:solidFill>
                  <a:prstClr val="white"/>
                </a:solidFill>
              </a:rPr>
              <a:t>99.31</a:t>
            </a:r>
            <a:endParaRPr lang="en-US" sz="1400" dirty="0">
              <a:solidFill>
                <a:prstClr val="white"/>
              </a:solidFill>
            </a:endParaRPr>
          </a:p>
        </p:txBody>
      </p:sp>
    </p:spTree>
    <p:extLst>
      <p:ext uri="{BB962C8B-B14F-4D97-AF65-F5344CB8AC3E}">
        <p14:creationId xmlns:p14="http://schemas.microsoft.com/office/powerpoint/2010/main" val="63602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11896" y="6356350"/>
            <a:ext cx="448056" cy="365125"/>
          </a:xfrm>
          <a:prstGeom prst="rect">
            <a:avLst/>
          </a:prstGeom>
        </p:spPr>
        <p:txBody>
          <a:bodyPr/>
          <a:lstStyle/>
          <a:p>
            <a:pPr>
              <a:defRPr/>
            </a:pPr>
            <a:fld id="{518AA7EE-9A67-46B1-9D67-238A7E3CE4E3}" type="slidenum">
              <a:rPr lang="en-US" smtClean="0">
                <a:solidFill>
                  <a:prstClr val="black"/>
                </a:solidFill>
              </a:rPr>
              <a:pPr>
                <a:defRPr/>
              </a:pPr>
              <a:t>78</a:t>
            </a:fld>
            <a:endParaRPr lang="en-US" dirty="0">
              <a:solidFill>
                <a:prstClr val="black"/>
              </a:solidFill>
            </a:endParaRPr>
          </a:p>
        </p:txBody>
      </p:sp>
      <p:sp>
        <p:nvSpPr>
          <p:cNvPr id="8" name="Title 7"/>
          <p:cNvSpPr>
            <a:spLocks noGrp="1"/>
          </p:cNvSpPr>
          <p:nvPr>
            <p:ph type="title"/>
          </p:nvPr>
        </p:nvSpPr>
        <p:spPr>
          <a:xfrm>
            <a:off x="1261872" y="237744"/>
            <a:ext cx="7255565" cy="1143000"/>
          </a:xfrm>
        </p:spPr>
        <p:txBody>
          <a:bodyPr>
            <a:normAutofit/>
          </a:bodyPr>
          <a:lstStyle/>
          <a:p>
            <a:pPr>
              <a:lnSpc>
                <a:spcPct val="150000"/>
              </a:lnSpc>
              <a:defRPr/>
            </a:pPr>
            <a:r>
              <a:rPr lang="en-US" dirty="0" smtClean="0"/>
              <a:t>What Are Written Agreements?</a:t>
            </a:r>
          </a:p>
        </p:txBody>
      </p:sp>
      <p:sp>
        <p:nvSpPr>
          <p:cNvPr id="9" name="Content Placeholder 8"/>
          <p:cNvSpPr>
            <a:spLocks noGrp="1"/>
          </p:cNvSpPr>
          <p:nvPr>
            <p:ph idx="1"/>
          </p:nvPr>
        </p:nvSpPr>
        <p:spPr/>
        <p:txBody>
          <a:bodyPr/>
          <a:lstStyle/>
          <a:p>
            <a:pPr>
              <a:spcAft>
                <a:spcPts val="1000"/>
              </a:spcAft>
            </a:pPr>
            <a:r>
              <a:rPr lang="en-US" dirty="0" smtClean="0"/>
              <a:t>Mandatory for LEA or SEA disclosing PII without consent under audit/evaluation</a:t>
            </a:r>
          </a:p>
          <a:p>
            <a:r>
              <a:rPr lang="en-US" dirty="0" smtClean="0"/>
              <a:t>Mandatory for school or LEA for disclosing to outside organization under the studies exception, or for SEA redisclosing for, or on behalf of, school or LEA</a:t>
            </a:r>
          </a:p>
          <a:p>
            <a:pPr lvl="1">
              <a:defRPr/>
            </a:pPr>
            <a:endParaRPr lang="en-US" dirty="0" smtClean="0"/>
          </a:p>
          <a:p>
            <a:pPr>
              <a:defRPr/>
            </a:pPr>
            <a:endParaRPr lang="en-US" sz="2800" dirty="0"/>
          </a:p>
          <a:p>
            <a:pPr>
              <a:buFont typeface="Arial" charset="0"/>
              <a:buNone/>
              <a:defRPr/>
            </a:pPr>
            <a:endParaRPr lang="en-US" sz="2800" dirty="0"/>
          </a:p>
          <a:p>
            <a:endParaRPr lang="en-US" dirty="0"/>
          </a:p>
        </p:txBody>
      </p:sp>
      <p:pic>
        <p:nvPicPr>
          <p:cNvPr id="4098" name="Picture 2" descr="C:\Users\Dale.King2\AppData\Local\Microsoft\Windows\Temporary Internet Files\Content.IE5\1MGJEHW0\MP9004395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698" y="3832768"/>
            <a:ext cx="4146605" cy="276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37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11896" y="6356350"/>
            <a:ext cx="448056" cy="365125"/>
          </a:xfrm>
          <a:prstGeom prst="rect">
            <a:avLst/>
          </a:prstGeom>
        </p:spPr>
        <p:txBody>
          <a:bodyPr/>
          <a:lstStyle/>
          <a:p>
            <a:pPr>
              <a:defRPr/>
            </a:pPr>
            <a:fld id="{518AA7EE-9A67-46B1-9D67-238A7E3CE4E3}" type="slidenum">
              <a:rPr lang="en-US" smtClean="0">
                <a:solidFill>
                  <a:prstClr val="black"/>
                </a:solidFill>
              </a:rPr>
              <a:pPr>
                <a:defRPr/>
              </a:pPr>
              <a:t>79</a:t>
            </a:fld>
            <a:endParaRPr lang="en-US" dirty="0">
              <a:solidFill>
                <a:prstClr val="black"/>
              </a:solidFill>
            </a:endParaRPr>
          </a:p>
        </p:txBody>
      </p:sp>
      <p:sp>
        <p:nvSpPr>
          <p:cNvPr id="8" name="Title 7"/>
          <p:cNvSpPr>
            <a:spLocks noGrp="1"/>
          </p:cNvSpPr>
          <p:nvPr>
            <p:ph type="title"/>
          </p:nvPr>
        </p:nvSpPr>
        <p:spPr>
          <a:xfrm>
            <a:off x="1258199" y="239713"/>
            <a:ext cx="7315200" cy="1146174"/>
          </a:xfrm>
        </p:spPr>
        <p:txBody>
          <a:bodyPr>
            <a:normAutofit/>
          </a:bodyPr>
          <a:lstStyle/>
          <a:p>
            <a:pPr>
              <a:defRPr/>
            </a:pPr>
            <a:r>
              <a:rPr lang="en-US" dirty="0" smtClean="0"/>
              <a:t>Reasonable Methods </a:t>
            </a:r>
          </a:p>
        </p:txBody>
      </p:sp>
      <p:sp>
        <p:nvSpPr>
          <p:cNvPr id="9" name="Content Placeholder 8"/>
          <p:cNvSpPr>
            <a:spLocks noGrp="1"/>
          </p:cNvSpPr>
          <p:nvPr>
            <p:ph idx="1"/>
          </p:nvPr>
        </p:nvSpPr>
        <p:spPr>
          <a:xfrm>
            <a:off x="3581400" y="1588399"/>
            <a:ext cx="5199888" cy="4750766"/>
          </a:xfrm>
        </p:spPr>
        <p:txBody>
          <a:bodyPr/>
          <a:lstStyle/>
          <a:p>
            <a:pPr>
              <a:spcBef>
                <a:spcPts val="576"/>
              </a:spcBef>
              <a:spcAft>
                <a:spcPts val="600"/>
              </a:spcAft>
            </a:pPr>
            <a:r>
              <a:rPr lang="en-US" dirty="0" smtClean="0"/>
              <a:t>In disclosing to a designated authorized representative under audit/evaluation exception, LEA must ensure to the greatest extent practicable that an authorized representative</a:t>
            </a:r>
          </a:p>
          <a:p>
            <a:pPr marL="457200" lvl="1" indent="0">
              <a:spcBef>
                <a:spcPts val="0"/>
              </a:spcBef>
              <a:buNone/>
            </a:pPr>
            <a:endParaRPr lang="en-US" sz="800" dirty="0" smtClean="0"/>
          </a:p>
          <a:p>
            <a:pPr lvl="1">
              <a:spcBef>
                <a:spcPts val="0"/>
              </a:spcBef>
            </a:pPr>
            <a:r>
              <a:rPr lang="en-US" sz="2000" dirty="0" smtClean="0"/>
              <a:t>Uses PII only to carry out an audit or evaluation of education programs, or for the enforcement of or compliance with, Federal legal requirements related to these programs</a:t>
            </a:r>
          </a:p>
          <a:p>
            <a:pPr marL="457200" lvl="1" indent="0">
              <a:spcBef>
                <a:spcPts val="0"/>
              </a:spcBef>
              <a:buNone/>
            </a:pPr>
            <a:endParaRPr lang="en-US" sz="600" dirty="0" smtClean="0"/>
          </a:p>
          <a:p>
            <a:pPr lvl="1">
              <a:spcBef>
                <a:spcPts val="0"/>
              </a:spcBef>
            </a:pPr>
            <a:r>
              <a:rPr lang="en-US" sz="2000" dirty="0" smtClean="0"/>
              <a:t>Protects the PII from further disclosures or any unauthorized use</a:t>
            </a:r>
          </a:p>
          <a:p>
            <a:pPr marL="457200" lvl="1" indent="0">
              <a:spcBef>
                <a:spcPts val="0"/>
              </a:spcBef>
              <a:buNone/>
            </a:pPr>
            <a:endParaRPr lang="en-US" sz="600" dirty="0" smtClean="0"/>
          </a:p>
          <a:p>
            <a:pPr lvl="1">
              <a:spcBef>
                <a:spcPts val="0"/>
              </a:spcBef>
            </a:pPr>
            <a:r>
              <a:rPr lang="en-US" sz="2000" dirty="0" smtClean="0"/>
              <a:t>Destroys the PII records when no longer needed for the audit, evaluation, or enforcement or compliance activity</a:t>
            </a:r>
          </a:p>
          <a:p>
            <a:pPr marL="457200" lvl="1" indent="0">
              <a:buNone/>
            </a:pPr>
            <a:endParaRPr lang="en-US" dirty="0" smtClean="0"/>
          </a:p>
          <a:p>
            <a:pPr>
              <a:buFont typeface="Arial" charset="0"/>
              <a:buNone/>
              <a:defRPr/>
            </a:pPr>
            <a:endParaRPr lang="en-US" sz="2800" dirty="0"/>
          </a:p>
          <a:p>
            <a:endParaRPr lang="en-US" dirty="0"/>
          </a:p>
        </p:txBody>
      </p:sp>
      <p:sp>
        <p:nvSpPr>
          <p:cNvPr id="2" name="Rounded Rectangle 1"/>
          <p:cNvSpPr/>
          <p:nvPr/>
        </p:nvSpPr>
        <p:spPr>
          <a:xfrm>
            <a:off x="7662672" y="594360"/>
            <a:ext cx="813816" cy="53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99.35</a:t>
            </a:r>
            <a:endParaRPr lang="en-US" sz="1400" dirty="0">
              <a:solidFill>
                <a:prstClr val="white"/>
              </a:solidFill>
            </a:endParaRPr>
          </a:p>
        </p:txBody>
      </p:sp>
      <p:pic>
        <p:nvPicPr>
          <p:cNvPr id="1026" name="Picture 2" descr="http://downloads.clipart.com/22467709.jpg?t=1347399913&amp;h=f97160f2f1e60169bc7b0d94cbfcb01d&amp;u=dpcas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79" y="1739900"/>
            <a:ext cx="2900276"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5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lstStyle/>
          <a:p>
            <a:r>
              <a:rPr lang="en-US" dirty="0" smtClean="0"/>
              <a:t>Early Childhood Education Program Definition	</a:t>
            </a:r>
            <a:endParaRPr lang="en-US" dirty="0"/>
          </a:p>
        </p:txBody>
      </p:sp>
      <p:sp>
        <p:nvSpPr>
          <p:cNvPr id="3" name="Content Placeholder 2"/>
          <p:cNvSpPr>
            <a:spLocks noGrp="1"/>
          </p:cNvSpPr>
          <p:nvPr>
            <p:ph idx="1"/>
          </p:nvPr>
        </p:nvSpPr>
        <p:spPr/>
        <p:txBody>
          <a:bodyPr/>
          <a:lstStyle/>
          <a:p>
            <a:pPr marL="0" indent="0">
              <a:buNone/>
            </a:pPr>
            <a:r>
              <a:rPr lang="en-US" sz="2400" dirty="0" smtClean="0"/>
              <a:t>According </a:t>
            </a:r>
            <a:r>
              <a:rPr lang="en-US" sz="2400" dirty="0"/>
              <a:t>to 20 USCS § 1003(8), the term “early childhood education program” </a:t>
            </a:r>
            <a:r>
              <a:rPr lang="en-US" dirty="0" smtClean="0"/>
              <a:t>means</a:t>
            </a:r>
            <a:r>
              <a:rPr lang="en-US" dirty="0"/>
              <a:t> –</a:t>
            </a:r>
            <a:endParaRPr lang="en-US" sz="2400" dirty="0"/>
          </a:p>
          <a:p>
            <a:pPr marL="0" indent="0">
              <a:buNone/>
            </a:pPr>
            <a:endParaRPr lang="en-US" sz="1000" dirty="0" smtClean="0"/>
          </a:p>
          <a:p>
            <a:r>
              <a:rPr lang="en-US" sz="2400" dirty="0" smtClean="0"/>
              <a:t>“(</a:t>
            </a:r>
            <a:r>
              <a:rPr lang="en-US" sz="2400" dirty="0"/>
              <a:t>A) a Head Start program or an Early Head Start program carried out under the Head Start Act (42 U.S.C. 9831 et seq.), including a migrant or seasonal Head Start program, an Indian Head Start program, or a Head Start program or an Early Head Start program that also receives State funding;</a:t>
            </a:r>
          </a:p>
          <a:p>
            <a:pPr marL="0" indent="0">
              <a:buNone/>
            </a:pPr>
            <a:endParaRPr lang="en-US" sz="1000" dirty="0" smtClean="0"/>
          </a:p>
          <a:p>
            <a:r>
              <a:rPr lang="en-US" sz="2400" dirty="0" smtClean="0"/>
              <a:t>(</a:t>
            </a:r>
            <a:r>
              <a:rPr lang="en-US" sz="2400" dirty="0"/>
              <a:t>B) a State licensed or regulated child care program; or</a:t>
            </a:r>
          </a:p>
          <a:p>
            <a:pPr marL="0" indent="0">
              <a:buNone/>
            </a:pPr>
            <a:endParaRPr lang="en-US" sz="1400" dirty="0"/>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8</a:t>
            </a:fld>
            <a:endParaRPr lang="en-US" dirty="0"/>
          </a:p>
        </p:txBody>
      </p:sp>
    </p:spTree>
    <p:extLst>
      <p:ext uri="{BB962C8B-B14F-4D97-AF65-F5344CB8AC3E}">
        <p14:creationId xmlns:p14="http://schemas.microsoft.com/office/powerpoint/2010/main" val="322914157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239713"/>
            <a:ext cx="6986587" cy="1146175"/>
          </a:xfrm>
        </p:spPr>
        <p:txBody>
          <a:bodyPr/>
          <a:lstStyle/>
          <a:p>
            <a:pPr eaLnBrk="1" hangingPunct="1">
              <a:defRPr/>
            </a:pPr>
            <a:r>
              <a:rPr dirty="0" smtClean="0"/>
              <a:t>“This is all so very confusing.”</a:t>
            </a:r>
            <a:endParaRPr dirty="0"/>
          </a:p>
        </p:txBody>
      </p:sp>
      <p:sp>
        <p:nvSpPr>
          <p:cNvPr id="39939" name="Slide Number Placeholder 3"/>
          <p:cNvSpPr>
            <a:spLocks noGrp="1"/>
          </p:cNvSpPr>
          <p:nvPr>
            <p:ph type="sldNum" sz="quarter" idx="4294967295"/>
          </p:nvPr>
        </p:nvSpPr>
        <p:spPr bwMode="auto">
          <a:xfrm>
            <a:off x="8308975" y="6356350"/>
            <a:ext cx="4508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2400">
                <a:solidFill>
                  <a:schemeClr val="tx1"/>
                </a:solidFill>
                <a:latin typeface="Arial Narrow" pitchFamily="34" charset="0"/>
              </a:defRPr>
            </a:lvl1pPr>
            <a:lvl2pPr marL="742950" indent="-285750" eaLnBrk="0" hangingPunct="0">
              <a:spcBef>
                <a:spcPct val="20000"/>
              </a:spcBef>
              <a:buClr>
                <a:srgbClr val="002596"/>
              </a:buClr>
              <a:buFont typeface="Arial" charset="0"/>
              <a:buChar char="–"/>
              <a:defRPr sz="2000">
                <a:solidFill>
                  <a:schemeClr val="tx1"/>
                </a:solidFill>
                <a:latin typeface="Arial Narrow" pitchFamily="34" charset="0"/>
              </a:defRPr>
            </a:lvl2pPr>
            <a:lvl3pPr marL="1143000" indent="-228600" eaLnBrk="0" hangingPunct="0">
              <a:spcBef>
                <a:spcPct val="20000"/>
              </a:spcBef>
              <a:buClr>
                <a:srgbClr val="002596"/>
              </a:buClr>
              <a:buFont typeface="Arial" charset="0"/>
              <a:buChar char="•"/>
              <a:defRPr sz="2000">
                <a:solidFill>
                  <a:schemeClr val="tx1"/>
                </a:solidFill>
                <a:latin typeface="Arial Narrow" pitchFamily="34" charset="0"/>
              </a:defRPr>
            </a:lvl3pPr>
            <a:lvl4pPr marL="1600200" indent="-228600" eaLnBrk="0" hangingPunct="0">
              <a:spcBef>
                <a:spcPct val="20000"/>
              </a:spcBef>
              <a:buClr>
                <a:srgbClr val="002596"/>
              </a:buClr>
              <a:buFont typeface="Arial" charset="0"/>
              <a:buChar char="–"/>
              <a:defRPr>
                <a:solidFill>
                  <a:schemeClr val="tx1"/>
                </a:solidFill>
                <a:latin typeface="Arial Narrow" pitchFamily="34" charset="0"/>
              </a:defRPr>
            </a:lvl4pPr>
            <a:lvl5pPr marL="2057400" indent="-228600" eaLnBrk="0" hangingPunct="0">
              <a:spcBef>
                <a:spcPct val="20000"/>
              </a:spcBef>
              <a:buClr>
                <a:srgbClr val="002596"/>
              </a:buClr>
              <a:buFont typeface="Arial" charset="0"/>
              <a:buChar char="»"/>
              <a:defRPr>
                <a:solidFill>
                  <a:schemeClr val="tx1"/>
                </a:solidFill>
                <a:latin typeface="Arial Narrow" pitchFamily="34" charset="0"/>
              </a:defRPr>
            </a:lvl5pPr>
            <a:lvl6pPr marL="25146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9718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34290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3886200" indent="-22860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75AE77BE-2E6E-4F5D-8419-1720E2FE7B3B}" type="slidenum">
              <a:rPr lang="en-US" altLang="en-US" sz="1000" smtClean="0">
                <a:solidFill>
                  <a:prstClr val="black"/>
                </a:solidFill>
                <a:latin typeface="Arial" charset="0"/>
                <a:cs typeface="Arial" charset="0"/>
              </a:rPr>
              <a:pPr eaLnBrk="1" hangingPunct="1">
                <a:spcBef>
                  <a:spcPct val="0"/>
                </a:spcBef>
                <a:buClrTx/>
                <a:buFontTx/>
                <a:buNone/>
              </a:pPr>
              <a:t>80</a:t>
            </a:fld>
            <a:endParaRPr lang="en-US" altLang="en-US" sz="1000" dirty="0" smtClean="0">
              <a:solidFill>
                <a:prstClr val="black"/>
              </a:solidFill>
              <a:latin typeface="Arial" charset="0"/>
              <a:cs typeface="Arial" charset="0"/>
            </a:endParaRPr>
          </a:p>
        </p:txBody>
      </p:sp>
      <p:pic>
        <p:nvPicPr>
          <p:cNvPr id="39940" name="Picture 2" descr="M:\FAMILY\FerpaTraining\2012 EC Summer Fall\Art\MP900399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736" y="1328738"/>
            <a:ext cx="6384528"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98762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81</a:t>
            </a:fld>
            <a:endParaRPr lang="en-US"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94" y="1323975"/>
            <a:ext cx="7618413"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3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Guidance Documents &amp; FERPA Regulations</a:t>
            </a:r>
            <a:endParaRPr lang="en-US" dirty="0"/>
          </a:p>
        </p:txBody>
      </p:sp>
      <p:sp>
        <p:nvSpPr>
          <p:cNvPr id="3" name="Content Placeholder 2"/>
          <p:cNvSpPr>
            <a:spLocks noGrp="1"/>
          </p:cNvSpPr>
          <p:nvPr>
            <p:ph idx="1"/>
          </p:nvPr>
        </p:nvSpPr>
        <p:spPr/>
        <p:txBody>
          <a:bodyPr/>
          <a:lstStyle/>
          <a:p>
            <a:pPr>
              <a:spcBef>
                <a:spcPts val="0"/>
              </a:spcBef>
              <a:spcAft>
                <a:spcPts val="200"/>
              </a:spcAft>
            </a:pPr>
            <a:r>
              <a:rPr lang="en-US" sz="2000" dirty="0" smtClean="0"/>
              <a:t>Addressing Emergencies on Campus </a:t>
            </a:r>
            <a:r>
              <a:rPr lang="en-US" sz="2000" dirty="0" smtClean="0">
                <a:hlinkClick r:id="rId3"/>
              </a:rPr>
              <a:t>http://www2.ed.gov/policy/gen/guid/fpco/pdf/emergency-guidance.pdf</a:t>
            </a:r>
            <a:endParaRPr lang="en-US" sz="2000" dirty="0" smtClean="0"/>
          </a:p>
          <a:p>
            <a:pPr>
              <a:spcBef>
                <a:spcPts val="0"/>
              </a:spcBef>
              <a:spcAft>
                <a:spcPts val="200"/>
              </a:spcAft>
            </a:pPr>
            <a:r>
              <a:rPr lang="en-US" sz="2000" dirty="0" smtClean="0"/>
              <a:t>Joint FERPA-HIPAA Guidance</a:t>
            </a:r>
          </a:p>
          <a:p>
            <a:pPr>
              <a:spcBef>
                <a:spcPts val="0"/>
              </a:spcBef>
              <a:spcAft>
                <a:spcPts val="200"/>
              </a:spcAft>
              <a:buNone/>
            </a:pPr>
            <a:r>
              <a:rPr lang="en-US" sz="2000" dirty="0" smtClean="0"/>
              <a:t>	</a:t>
            </a:r>
            <a:r>
              <a:rPr lang="en-US" sz="2000" dirty="0" smtClean="0">
                <a:hlinkClick r:id="rId4"/>
              </a:rPr>
              <a:t>http://www2.ed.gov/policy/gen/guid/fpco/doc/ferpa-hipaa-guidance.pdf</a:t>
            </a:r>
            <a:endParaRPr lang="en-US" sz="2000" dirty="0" smtClean="0"/>
          </a:p>
          <a:p>
            <a:pPr>
              <a:spcBef>
                <a:spcPts val="0"/>
              </a:spcBef>
              <a:spcAft>
                <a:spcPts val="200"/>
              </a:spcAft>
            </a:pPr>
            <a:r>
              <a:rPr lang="en-US" sz="2000" dirty="0" smtClean="0"/>
              <a:t>FERPA &amp; Disclosures Related to Emergencies &amp; Disasters </a:t>
            </a:r>
          </a:p>
          <a:p>
            <a:pPr>
              <a:spcBef>
                <a:spcPts val="0"/>
              </a:spcBef>
              <a:spcAft>
                <a:spcPts val="200"/>
              </a:spcAft>
              <a:buNone/>
            </a:pPr>
            <a:r>
              <a:rPr lang="en-US" sz="2000" dirty="0" smtClean="0"/>
              <a:t>	</a:t>
            </a:r>
            <a:r>
              <a:rPr lang="en-US" sz="2000" dirty="0" smtClean="0">
                <a:hlinkClick r:id="rId5"/>
              </a:rPr>
              <a:t>http://www2.ed.gov/policy/gen/guid/fpco/pdf/ferpa-disaster-guidance.pdf</a:t>
            </a:r>
            <a:endParaRPr lang="en-US" sz="2000" dirty="0" smtClean="0"/>
          </a:p>
          <a:p>
            <a:pPr>
              <a:spcBef>
                <a:spcPts val="0"/>
              </a:spcBef>
              <a:spcAft>
                <a:spcPts val="200"/>
              </a:spcAft>
            </a:pPr>
            <a:r>
              <a:rPr lang="en-US" sz="2000" dirty="0" smtClean="0"/>
              <a:t>Balancing Student Privacy &amp; School Safety </a:t>
            </a:r>
            <a:r>
              <a:rPr lang="en-US" sz="2000" dirty="0" smtClean="0">
                <a:hlinkClick r:id="rId6"/>
              </a:rPr>
              <a:t>http://www2.ed.gov/policy/gen/guid/fpco/brochures/elsec.html</a:t>
            </a:r>
            <a:endParaRPr lang="en-US" sz="2000" dirty="0" smtClean="0"/>
          </a:p>
          <a:p>
            <a:pPr>
              <a:spcBef>
                <a:spcPts val="0"/>
              </a:spcBef>
              <a:spcAft>
                <a:spcPts val="200"/>
              </a:spcAft>
            </a:pPr>
            <a:r>
              <a:rPr lang="en-US" sz="2000" dirty="0" smtClean="0"/>
              <a:t>Current FERPA Regulations </a:t>
            </a:r>
            <a:r>
              <a:rPr lang="en-US" sz="2000" dirty="0" smtClean="0">
                <a:hlinkClick r:id="rId7"/>
              </a:rPr>
              <a:t>http://www2.ed.gov/policy/gen/reg/ferpa/index.html</a:t>
            </a:r>
            <a:endParaRPr lang="en-US" sz="2000" dirty="0" smtClean="0"/>
          </a:p>
          <a:p>
            <a:pPr>
              <a:spcBef>
                <a:spcPts val="0"/>
              </a:spcBef>
              <a:spcAft>
                <a:spcPts val="200"/>
              </a:spcAft>
            </a:pPr>
            <a:r>
              <a:rPr lang="en-US" sz="2000" dirty="0" smtClean="0"/>
              <a:t>New Amendments to FERPA Regulations (Effective 1/3/12)</a:t>
            </a:r>
          </a:p>
          <a:p>
            <a:pPr>
              <a:spcBef>
                <a:spcPts val="0"/>
              </a:spcBef>
              <a:spcAft>
                <a:spcPts val="200"/>
              </a:spcAft>
            </a:pPr>
            <a:r>
              <a:rPr lang="en-US" sz="2000" dirty="0" smtClean="0">
                <a:hlinkClick r:id="rId8"/>
              </a:rPr>
              <a:t>http://www.gpo.gov/fdsys/pkg/FR-2011-12-02/pdf/2011-30683.pdf</a:t>
            </a:r>
            <a:endParaRPr lang="en-US" sz="2000" dirty="0" smtClean="0"/>
          </a:p>
          <a:p>
            <a:pPr>
              <a:spcBef>
                <a:spcPts val="0"/>
              </a:spcBef>
              <a:spcAft>
                <a:spcPts val="200"/>
              </a:spcAft>
            </a:pPr>
            <a:r>
              <a:rPr lang="en-US" sz="2000" dirty="0" smtClean="0"/>
              <a:t>New Model Notifications</a:t>
            </a:r>
          </a:p>
          <a:p>
            <a:pPr>
              <a:spcBef>
                <a:spcPts val="0"/>
              </a:spcBef>
              <a:spcAft>
                <a:spcPts val="200"/>
              </a:spcAft>
              <a:buNone/>
            </a:pPr>
            <a:r>
              <a:rPr lang="en-US" sz="2000" dirty="0" smtClean="0"/>
              <a:t>	LEAs:	</a:t>
            </a:r>
            <a:r>
              <a:rPr lang="en-US" sz="2000" dirty="0" smtClean="0">
                <a:hlinkClick r:id="rId9"/>
              </a:rPr>
              <a:t>http://www2.ed.gov/policy/gen/guid/fpco/ferpa/lea-officials.html</a:t>
            </a:r>
            <a:endParaRPr lang="en-US" sz="2000" dirty="0" smtClean="0"/>
          </a:p>
          <a:p>
            <a:pPr>
              <a:buNone/>
            </a:pPr>
            <a:r>
              <a:rPr lang="en-US" sz="1600" dirty="0" smtClean="0"/>
              <a:t>	</a:t>
            </a:r>
          </a:p>
          <a:p>
            <a:pPr>
              <a:buNone/>
            </a:pPr>
            <a:endParaRPr lang="en-US" sz="1800" dirty="0" smtClean="0"/>
          </a:p>
          <a:p>
            <a:pPr>
              <a:buNone/>
            </a:pPr>
            <a:endParaRPr lang="en-US" sz="1800" dirty="0" smtClean="0"/>
          </a:p>
          <a:p>
            <a:endParaRPr lang="en-US" sz="18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165294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FPCO Contact Information</a:t>
            </a:r>
            <a:endParaRPr lang="en-US" dirty="0"/>
          </a:p>
        </p:txBody>
      </p:sp>
      <p:sp>
        <p:nvSpPr>
          <p:cNvPr id="3" name="Content Placeholder 2"/>
          <p:cNvSpPr>
            <a:spLocks noGrp="1"/>
          </p:cNvSpPr>
          <p:nvPr>
            <p:ph idx="1"/>
          </p:nvPr>
        </p:nvSpPr>
        <p:spPr/>
        <p:txBody>
          <a:bodyPr/>
          <a:lstStyle/>
          <a:p>
            <a:pPr>
              <a:lnSpc>
                <a:spcPct val="90000"/>
              </a:lnSpc>
            </a:pPr>
            <a:r>
              <a:rPr lang="en-US" sz="2000" b="1" dirty="0"/>
              <a:t>For technical assistance and advice to school officials:</a:t>
            </a:r>
            <a:endParaRPr lang="en-US" b="1" dirty="0"/>
          </a:p>
          <a:p>
            <a:pPr>
              <a:lnSpc>
                <a:spcPct val="10000"/>
              </a:lnSpc>
            </a:pPr>
            <a:endParaRPr lang="en-US" sz="1800" b="1" dirty="0"/>
          </a:p>
          <a:p>
            <a:pPr>
              <a:lnSpc>
                <a:spcPct val="90000"/>
              </a:lnSpc>
              <a:buFont typeface="Wingdings 3" pitchFamily="18" charset="2"/>
              <a:buNone/>
            </a:pPr>
            <a:r>
              <a:rPr lang="en-US" sz="1800" b="1" dirty="0"/>
              <a:t>			Family Policy Compliance Office </a:t>
            </a:r>
          </a:p>
          <a:p>
            <a:pPr lvl="1">
              <a:lnSpc>
                <a:spcPct val="90000"/>
              </a:lnSpc>
              <a:buFont typeface="Verdana" pitchFamily="34" charset="0"/>
              <a:buNone/>
            </a:pPr>
            <a:r>
              <a:rPr lang="en-US" sz="1600" b="1" dirty="0"/>
              <a:t>			U.S. Department of Education</a:t>
            </a:r>
          </a:p>
          <a:p>
            <a:pPr lvl="1">
              <a:lnSpc>
                <a:spcPct val="90000"/>
              </a:lnSpc>
              <a:buFont typeface="Verdana" pitchFamily="34" charset="0"/>
              <a:buNone/>
            </a:pPr>
            <a:r>
              <a:rPr lang="en-US" sz="1600" b="1" dirty="0"/>
              <a:t>			400 Maryland Avenue, SW</a:t>
            </a:r>
          </a:p>
          <a:p>
            <a:pPr lvl="1">
              <a:lnSpc>
                <a:spcPct val="90000"/>
              </a:lnSpc>
              <a:buFont typeface="Verdana" pitchFamily="34" charset="0"/>
              <a:buNone/>
            </a:pPr>
            <a:r>
              <a:rPr lang="en-US" sz="1600" b="1" dirty="0"/>
              <a:t>			Washington, DC  20202-8520</a:t>
            </a:r>
          </a:p>
          <a:p>
            <a:pPr lvl="1">
              <a:lnSpc>
                <a:spcPct val="0"/>
              </a:lnSpc>
              <a:buFont typeface="Verdana" pitchFamily="34" charset="0"/>
              <a:buNone/>
            </a:pPr>
            <a:r>
              <a:rPr lang="en-US" sz="1600" b="1" dirty="0"/>
              <a:t>	</a:t>
            </a:r>
          </a:p>
          <a:p>
            <a:pPr lvl="1">
              <a:lnSpc>
                <a:spcPct val="140000"/>
              </a:lnSpc>
              <a:buFont typeface="Verdana" pitchFamily="34" charset="0"/>
              <a:buNone/>
            </a:pPr>
            <a:r>
              <a:rPr lang="en-US" sz="1600" b="1" dirty="0"/>
              <a:t>			(202) 260-3887	Telephone</a:t>
            </a:r>
          </a:p>
          <a:p>
            <a:pPr lvl="1">
              <a:lnSpc>
                <a:spcPct val="90000"/>
              </a:lnSpc>
              <a:buFont typeface="Verdana" pitchFamily="34" charset="0"/>
              <a:buNone/>
            </a:pPr>
            <a:r>
              <a:rPr lang="en-US" sz="1600" b="1" dirty="0"/>
              <a:t>			(202) 260-9001	</a:t>
            </a:r>
            <a:r>
              <a:rPr lang="en-US" sz="1600" b="1" dirty="0" smtClean="0"/>
              <a:t>Fax</a:t>
            </a:r>
          </a:p>
          <a:p>
            <a:pPr lvl="1">
              <a:lnSpc>
                <a:spcPct val="90000"/>
              </a:lnSpc>
              <a:buFont typeface="Verdana" pitchFamily="34" charset="0"/>
              <a:buNone/>
            </a:pPr>
            <a:endParaRPr lang="en-US" sz="1600" b="1" dirty="0"/>
          </a:p>
          <a:p>
            <a:r>
              <a:rPr lang="en-US" sz="2000" b="1" dirty="0"/>
              <a:t>For informal requests for technical assistance, email us at</a:t>
            </a:r>
            <a:r>
              <a:rPr lang="en-US" sz="2000" b="1" dirty="0" smtClean="0"/>
              <a:t>: </a:t>
            </a:r>
            <a:r>
              <a:rPr lang="en-US" sz="2000" b="1" dirty="0" smtClean="0">
                <a:hlinkClick r:id="rId3"/>
              </a:rPr>
              <a:t>FERPA@ed.gov</a:t>
            </a:r>
            <a:r>
              <a:rPr lang="en-US" sz="2000" b="1" dirty="0"/>
              <a:t>	</a:t>
            </a:r>
          </a:p>
          <a:p>
            <a:pPr marL="0" indent="0">
              <a:buNone/>
            </a:pPr>
            <a:endParaRPr lang="en-US" sz="2000" b="1" dirty="0" smtClean="0"/>
          </a:p>
          <a:p>
            <a:r>
              <a:rPr lang="en-US" sz="2000" b="1" dirty="0" smtClean="0"/>
              <a:t>FPCO Web site: </a:t>
            </a:r>
            <a:r>
              <a:rPr lang="en-US" sz="2000" b="1" dirty="0" smtClean="0">
                <a:hlinkClick r:id="rId4"/>
              </a:rPr>
              <a:t>www.ed.gov/fpco</a:t>
            </a:r>
            <a:endParaRPr lang="en-US" sz="2000" b="1" dirty="0" smtClean="0"/>
          </a:p>
          <a:p>
            <a:pPr marL="0" indent="0">
              <a:buNone/>
            </a:pPr>
            <a:endParaRPr lang="en-US" sz="2000" b="1"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205438650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981200"/>
            <a:ext cx="6705600" cy="1470025"/>
          </a:xfrm>
        </p:spPr>
        <p:txBody>
          <a:bodyPr>
            <a:normAutofit/>
          </a:bodyPr>
          <a:lstStyle/>
          <a:p>
            <a:pPr algn="ctr"/>
            <a:r>
              <a:rPr lang="en-US" sz="5400" dirty="0"/>
              <a:t>Q &amp; A Panel</a:t>
            </a:r>
          </a:p>
        </p:txBody>
      </p:sp>
      <p:sp>
        <p:nvSpPr>
          <p:cNvPr id="6" name="Subtitle 5"/>
          <p:cNvSpPr>
            <a:spLocks noGrp="1"/>
          </p:cNvSpPr>
          <p:nvPr>
            <p:ph type="subTitle" idx="1"/>
          </p:nvPr>
        </p:nvSpPr>
        <p:spPr>
          <a:xfrm>
            <a:off x="1409700" y="3584575"/>
            <a:ext cx="6324600" cy="914400"/>
          </a:xfrm>
        </p:spPr>
        <p:txBody>
          <a:bodyPr/>
          <a:lstStyle/>
          <a:p>
            <a:r>
              <a:rPr lang="en-US" sz="4400" i="1" dirty="0"/>
              <a:t>- Sharon Walsh, Facilitator -</a:t>
            </a:r>
          </a:p>
          <a:p>
            <a:endParaRPr lang="en-US" sz="4400" i="1" dirty="0"/>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84</a:t>
            </a:fld>
            <a:endParaRPr lang="en-US" dirty="0"/>
          </a:p>
        </p:txBody>
      </p:sp>
    </p:spTree>
    <p:extLst>
      <p:ext uri="{BB962C8B-B14F-4D97-AF65-F5344CB8AC3E}">
        <p14:creationId xmlns:p14="http://schemas.microsoft.com/office/powerpoint/2010/main" val="380541878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Panelists</a:t>
            </a:r>
            <a:endParaRPr lang="ru-RU" dirty="0"/>
          </a:p>
        </p:txBody>
      </p:sp>
      <p:sp>
        <p:nvSpPr>
          <p:cNvPr id="2" name="Content Placeholder 1"/>
          <p:cNvSpPr>
            <a:spLocks noGrp="1"/>
          </p:cNvSpPr>
          <p:nvPr>
            <p:ph idx="1"/>
          </p:nvPr>
        </p:nvSpPr>
        <p:spPr/>
        <p:txBody>
          <a:bodyPr/>
          <a:lstStyle/>
          <a:p>
            <a:pPr>
              <a:spcAft>
                <a:spcPts val="1000"/>
              </a:spcAft>
            </a:pPr>
            <a:r>
              <a:rPr lang="en-US" b="1" dirty="0"/>
              <a:t>Ann Agnew </a:t>
            </a:r>
            <a:r>
              <a:rPr lang="en-US" dirty="0"/>
              <a:t>(HIPAA Consultant, DaSy</a:t>
            </a:r>
            <a:r>
              <a:rPr lang="en-US" dirty="0" smtClean="0"/>
              <a:t>)</a:t>
            </a:r>
          </a:p>
          <a:p>
            <a:pPr>
              <a:spcAft>
                <a:spcPts val="1000"/>
              </a:spcAft>
            </a:pPr>
            <a:r>
              <a:rPr lang="en-US" b="1" dirty="0"/>
              <a:t>Baron </a:t>
            </a:r>
            <a:r>
              <a:rPr lang="en-US" b="1" dirty="0" smtClean="0"/>
              <a:t>Rodriguez </a:t>
            </a:r>
            <a:r>
              <a:rPr lang="en-US" dirty="0"/>
              <a:t>(Director, PTAC</a:t>
            </a:r>
            <a:r>
              <a:rPr lang="en-US" dirty="0" smtClean="0"/>
              <a:t>)</a:t>
            </a:r>
          </a:p>
          <a:p>
            <a:pPr>
              <a:spcAft>
                <a:spcPts val="1000"/>
              </a:spcAft>
            </a:pPr>
            <a:r>
              <a:rPr lang="en-US" b="1" dirty="0"/>
              <a:t>Michael Hawes </a:t>
            </a:r>
            <a:r>
              <a:rPr lang="en-US" dirty="0"/>
              <a:t>(Statistical Privacy Advisor, ED)</a:t>
            </a:r>
          </a:p>
          <a:p>
            <a:pPr>
              <a:spcAft>
                <a:spcPts val="1000"/>
              </a:spcAft>
            </a:pPr>
            <a:r>
              <a:rPr lang="en-US" b="1" dirty="0"/>
              <a:t>Frank Miller </a:t>
            </a:r>
            <a:r>
              <a:rPr lang="en-US" dirty="0"/>
              <a:t>(Team Leader, Family Policy Compliance Office, ED)</a:t>
            </a:r>
          </a:p>
          <a:p>
            <a:pPr marL="0" indent="0">
              <a:buNone/>
            </a:pPr>
            <a:endParaRPr lang="en-US"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85</a:t>
            </a:fld>
            <a:endParaRPr lang="en-US" dirty="0"/>
          </a:p>
        </p:txBody>
      </p:sp>
    </p:spTree>
    <p:extLst>
      <p:ext uri="{BB962C8B-B14F-4D97-AF65-F5344CB8AC3E}">
        <p14:creationId xmlns:p14="http://schemas.microsoft.com/office/powerpoint/2010/main" val="44937347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00100" y="1981200"/>
            <a:ext cx="7543800" cy="1470025"/>
          </a:xfrm>
        </p:spPr>
        <p:txBody>
          <a:bodyPr>
            <a:normAutofit fontScale="90000"/>
          </a:bodyPr>
          <a:lstStyle/>
          <a:p>
            <a:pPr algn="ctr"/>
            <a:r>
              <a:rPr lang="en-US" sz="5400" dirty="0" smtClean="0"/>
              <a:t>MOU</a:t>
            </a:r>
            <a:r>
              <a:rPr lang="en-US" sz="1300" dirty="0" smtClean="0"/>
              <a:t> </a:t>
            </a:r>
            <a:r>
              <a:rPr lang="en-US" sz="5400" dirty="0" smtClean="0"/>
              <a:t>/</a:t>
            </a:r>
            <a:r>
              <a:rPr lang="en-US" sz="1300" dirty="0" smtClean="0"/>
              <a:t> </a:t>
            </a:r>
            <a:r>
              <a:rPr lang="en-US" sz="5400" dirty="0" smtClean="0"/>
              <a:t>Data </a:t>
            </a:r>
            <a:r>
              <a:rPr lang="en-US" sz="5400" dirty="0"/>
              <a:t>Sharing </a:t>
            </a:r>
            <a:br>
              <a:rPr lang="en-US" sz="5400" dirty="0"/>
            </a:br>
            <a:r>
              <a:rPr lang="en-US" sz="5400" dirty="0"/>
              <a:t>Agreement Overview</a:t>
            </a:r>
          </a:p>
        </p:txBody>
      </p:sp>
      <p:sp>
        <p:nvSpPr>
          <p:cNvPr id="6" name="Subtitle 5"/>
          <p:cNvSpPr>
            <a:spLocks noGrp="1"/>
          </p:cNvSpPr>
          <p:nvPr>
            <p:ph type="subTitle" idx="1"/>
          </p:nvPr>
        </p:nvSpPr>
        <p:spPr>
          <a:xfrm>
            <a:off x="1409700" y="3584575"/>
            <a:ext cx="6324600" cy="914400"/>
          </a:xfrm>
        </p:spPr>
        <p:txBody>
          <a:bodyPr/>
          <a:lstStyle/>
          <a:p>
            <a:r>
              <a:rPr lang="en-US" sz="4400" i="1" dirty="0"/>
              <a:t>- Baron </a:t>
            </a:r>
            <a:r>
              <a:rPr lang="en-US" sz="4400" i="1" dirty="0" smtClean="0"/>
              <a:t>Rodriguez</a:t>
            </a:r>
            <a:r>
              <a:rPr lang="en-US" sz="4400" i="1" dirty="0"/>
              <a:t>, PTAC Director -</a:t>
            </a:r>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86</a:t>
            </a:fld>
            <a:endParaRPr lang="en-US" dirty="0"/>
          </a:p>
        </p:txBody>
      </p:sp>
    </p:spTree>
    <p:extLst>
      <p:ext uri="{BB962C8B-B14F-4D97-AF65-F5344CB8AC3E}">
        <p14:creationId xmlns:p14="http://schemas.microsoft.com/office/powerpoint/2010/main" val="2889322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Data Sharing Agreement?</a:t>
            </a:r>
            <a:endParaRPr lang="ru-RU" dirty="0"/>
          </a:p>
        </p:txBody>
      </p:sp>
      <p:sp>
        <p:nvSpPr>
          <p:cNvPr id="2" name="Content Placeholder 1"/>
          <p:cNvSpPr>
            <a:spLocks noGrp="1"/>
          </p:cNvSpPr>
          <p:nvPr>
            <p:ph idx="1"/>
          </p:nvPr>
        </p:nvSpPr>
        <p:spPr/>
        <p:txBody>
          <a:bodyPr/>
          <a:lstStyle/>
          <a:p>
            <a:pPr>
              <a:spcAft>
                <a:spcPts val="1000"/>
              </a:spcAft>
            </a:pPr>
            <a:r>
              <a:rPr lang="en-US" dirty="0" smtClean="0"/>
              <a:t>Can be called many different names: MOU, MOA, Contract, Written Agreement, etc.</a:t>
            </a:r>
          </a:p>
          <a:p>
            <a:pPr>
              <a:spcAft>
                <a:spcPts val="1000"/>
              </a:spcAft>
            </a:pPr>
            <a:r>
              <a:rPr lang="en-US" dirty="0" smtClean="0"/>
              <a:t>The mandatory elements of the agreement vary slightly between the two exceptions </a:t>
            </a:r>
          </a:p>
          <a:p>
            <a:pPr>
              <a:spcAft>
                <a:spcPts val="1000"/>
              </a:spcAft>
            </a:pPr>
            <a:r>
              <a:rPr lang="en-US" dirty="0" smtClean="0"/>
              <a:t>The data sharing </a:t>
            </a:r>
            <a:r>
              <a:rPr lang="en-US" dirty="0"/>
              <a:t>checklist delineates the minimum requirements under the </a:t>
            </a:r>
            <a:r>
              <a:rPr lang="en-US" dirty="0" smtClean="0"/>
              <a:t>Studies </a:t>
            </a:r>
            <a:r>
              <a:rPr lang="en-US" dirty="0"/>
              <a:t>and the </a:t>
            </a:r>
            <a:r>
              <a:rPr lang="en-US" dirty="0" smtClean="0"/>
              <a:t>Audit </a:t>
            </a:r>
            <a:r>
              <a:rPr lang="en-US" dirty="0"/>
              <a:t>or </a:t>
            </a:r>
            <a:r>
              <a:rPr lang="en-US" dirty="0" smtClean="0"/>
              <a:t>Evaluation exceptions</a:t>
            </a:r>
            <a:endParaRPr lang="en-US" dirty="0"/>
          </a:p>
        </p:txBody>
      </p:sp>
      <p:sp>
        <p:nvSpPr>
          <p:cNvPr id="3" name="Slide Number Placeholder 2"/>
          <p:cNvSpPr>
            <a:spLocks noGrp="1"/>
          </p:cNvSpPr>
          <p:nvPr>
            <p:ph type="sldNum" sz="quarter" idx="4"/>
          </p:nvPr>
        </p:nvSpPr>
        <p:spPr/>
        <p:txBody>
          <a:bodyPr/>
          <a:lstStyle/>
          <a:p>
            <a:fld id="{78085499-22F0-4E30-BA6A-ED84175C6FDF}" type="slidenum">
              <a:rPr lang="en-US" smtClean="0"/>
              <a:pPr/>
              <a:t>87</a:t>
            </a:fld>
            <a:endParaRPr lang="en-US" dirty="0"/>
          </a:p>
        </p:txBody>
      </p:sp>
      <p:pic>
        <p:nvPicPr>
          <p:cNvPr id="2050" name="Picture 2" descr="C:\Users\brodriguez\AppData\Local\Microsoft\Windows\Temporary Internet Files\Content.IE5\6NK24T5W\MC900213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800600"/>
            <a:ext cx="1797710" cy="168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347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Data Sharing Agreements</a:t>
            </a:r>
            <a:endParaRPr lang="en-US" dirty="0"/>
          </a:p>
        </p:txBody>
      </p:sp>
      <p:sp>
        <p:nvSpPr>
          <p:cNvPr id="3" name="Content Placeholder 2"/>
          <p:cNvSpPr>
            <a:spLocks noGrp="1"/>
          </p:cNvSpPr>
          <p:nvPr>
            <p:ph idx="1"/>
          </p:nvPr>
        </p:nvSpPr>
        <p:spPr/>
        <p:txBody>
          <a:bodyPr/>
          <a:lstStyle/>
          <a:p>
            <a:r>
              <a:rPr lang="en-US" dirty="0" smtClean="0"/>
              <a:t>Master data sharing agreement across all early childhood partners with addendums for each request based on the type of exception</a:t>
            </a:r>
            <a:br>
              <a:rPr lang="en-US" dirty="0" smtClean="0"/>
            </a:br>
            <a:endParaRPr lang="en-US" sz="1000" dirty="0" smtClean="0"/>
          </a:p>
          <a:p>
            <a:r>
              <a:rPr lang="en-US" dirty="0" smtClean="0"/>
              <a:t>No master data sharing agreement across all early childhood partners, only individual agreements for each request</a:t>
            </a: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43352708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A</a:t>
            </a:r>
            <a:r>
              <a:rPr lang="en-US" dirty="0" smtClean="0"/>
              <a:t>re Data Sharing Agreements Needed?</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They are now </a:t>
            </a:r>
            <a:r>
              <a:rPr lang="en-US" b="1" u="sng" dirty="0" smtClean="0">
                <a:solidFill>
                  <a:srgbClr val="FF0000"/>
                </a:solidFill>
              </a:rPr>
              <a:t>required</a:t>
            </a:r>
            <a:r>
              <a:rPr lang="en-US" dirty="0" smtClean="0">
                <a:solidFill>
                  <a:srgbClr val="FF0000"/>
                </a:solidFill>
              </a:rPr>
              <a:t> when sharing under either the Audit/Evaluation exception or Studies exception</a:t>
            </a:r>
            <a:br>
              <a:rPr lang="en-US" dirty="0" smtClean="0">
                <a:solidFill>
                  <a:srgbClr val="FF0000"/>
                </a:solidFill>
              </a:rPr>
            </a:br>
            <a:endParaRPr lang="en-US" sz="1000" dirty="0" smtClean="0">
              <a:solidFill>
                <a:srgbClr val="FF0000"/>
              </a:solidFill>
            </a:endParaRPr>
          </a:p>
          <a:p>
            <a:r>
              <a:rPr lang="en-US" dirty="0" smtClean="0"/>
              <a:t>Even under the School Official exception, it is a </a:t>
            </a:r>
            <a:r>
              <a:rPr lang="en-US" b="1" u="sng" dirty="0" smtClean="0"/>
              <a:t>best practice</a:t>
            </a:r>
            <a:r>
              <a:rPr lang="en-US" dirty="0" smtClean="0"/>
              <a:t> to have an agreement in place</a:t>
            </a:r>
            <a:endParaRPr lang="en-US"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89</a:t>
            </a:fld>
            <a:endParaRPr lang="en-US" dirty="0">
              <a:solidFill>
                <a:prstClr val="black"/>
              </a:solidFill>
            </a:endParaRPr>
          </a:p>
        </p:txBody>
      </p:sp>
      <p:pic>
        <p:nvPicPr>
          <p:cNvPr id="1026" name="Picture 2" descr="C:\Users\brodriguez\AppData\Local\Microsoft\Windows\Temporary Internet Files\Content.IE5\8L4IJHYU\MC9004418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962400"/>
            <a:ext cx="1279525"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671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37744"/>
            <a:ext cx="7315200" cy="1143000"/>
          </a:xfrm>
        </p:spPr>
        <p:txBody>
          <a:bodyPr/>
          <a:lstStyle/>
          <a:p>
            <a:r>
              <a:rPr lang="en-US" dirty="0" smtClean="0"/>
              <a:t>Early Childhood Education Program Definition	</a:t>
            </a:r>
            <a:endParaRPr lang="en-US" dirty="0"/>
          </a:p>
        </p:txBody>
      </p:sp>
      <p:sp>
        <p:nvSpPr>
          <p:cNvPr id="3" name="Content Placeholder 2"/>
          <p:cNvSpPr>
            <a:spLocks noGrp="1"/>
          </p:cNvSpPr>
          <p:nvPr>
            <p:ph idx="1"/>
          </p:nvPr>
        </p:nvSpPr>
        <p:spPr/>
        <p:txBody>
          <a:bodyPr/>
          <a:lstStyle/>
          <a:p>
            <a:pPr marL="0" indent="0">
              <a:buNone/>
            </a:pPr>
            <a:r>
              <a:rPr lang="en-US" sz="2400" dirty="0"/>
              <a:t>C) a program </a:t>
            </a:r>
            <a:r>
              <a:rPr lang="en-US" sz="2400" dirty="0" smtClean="0"/>
              <a:t>that—</a:t>
            </a:r>
            <a:br>
              <a:rPr lang="en-US" sz="2400" dirty="0" smtClean="0"/>
            </a:br>
            <a:endParaRPr lang="en-US" sz="1000" dirty="0" smtClean="0"/>
          </a:p>
          <a:p>
            <a:pPr lvl="1"/>
            <a:r>
              <a:rPr lang="en-US" sz="2400" dirty="0" smtClean="0"/>
              <a:t>(</a:t>
            </a:r>
            <a:r>
              <a:rPr lang="en-US" sz="2400" dirty="0" err="1" smtClean="0"/>
              <a:t>i</a:t>
            </a:r>
            <a:r>
              <a:rPr lang="en-US" sz="2400" dirty="0" smtClean="0"/>
              <a:t>) serves children from birth through age six that addresses the children's cognitive (including language, early literacy, and early mathematics), social, emotional, and physical development; and</a:t>
            </a:r>
          </a:p>
          <a:p>
            <a:pPr lvl="1"/>
            <a:r>
              <a:rPr lang="en-US" sz="2400" dirty="0" smtClean="0"/>
              <a:t>(</a:t>
            </a:r>
            <a:r>
              <a:rPr lang="en-US" sz="2400" dirty="0"/>
              <a:t>ii) is –</a:t>
            </a:r>
            <a:endParaRPr lang="en-US" sz="2400" dirty="0" smtClean="0"/>
          </a:p>
          <a:p>
            <a:pPr lvl="2"/>
            <a:r>
              <a:rPr lang="en-US" sz="2400" dirty="0" smtClean="0"/>
              <a:t>(I) a State pre-kindergarten program;</a:t>
            </a:r>
          </a:p>
          <a:p>
            <a:pPr lvl="2"/>
            <a:r>
              <a:rPr lang="en-US" sz="2400" dirty="0" smtClean="0"/>
              <a:t>(II) a </a:t>
            </a:r>
            <a:r>
              <a:rPr lang="en-US" sz="2400" dirty="0"/>
              <a:t>program authorized under section 619 or part C of the Individuals with Disabilities Education Act [20 USCS § 1419 or §§ 1431 et seq.]; or</a:t>
            </a:r>
          </a:p>
          <a:p>
            <a:pPr lvl="2"/>
            <a:r>
              <a:rPr lang="en-US" sz="2400" dirty="0"/>
              <a:t>(III) a program operated by a local educational agency.”</a:t>
            </a: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a:t>
            </a:fld>
            <a:endParaRPr lang="en-US" dirty="0"/>
          </a:p>
        </p:txBody>
      </p:sp>
    </p:spTree>
    <p:extLst>
      <p:ext uri="{BB962C8B-B14F-4D97-AF65-F5344CB8AC3E}">
        <p14:creationId xmlns:p14="http://schemas.microsoft.com/office/powerpoint/2010/main" val="167793181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“It </a:t>
            </a:r>
            <a:r>
              <a:rPr lang="en-US" dirty="0"/>
              <a:t>is important to keep in mind that individual State privacy or procurement laws may contain </a:t>
            </a:r>
            <a:r>
              <a:rPr lang="en-US" b="1" dirty="0"/>
              <a:t>more stringent requirements for data sharing written agreements </a:t>
            </a:r>
            <a:r>
              <a:rPr lang="en-US" dirty="0"/>
              <a:t>and that other Federal privacy laws, such as the Individuals with Disabilities Education Act and the Health Insurance Portability and Accountability Act, may be applicable depending on the type of data being shared and the entities with whom the data are shared. Therefore, parties entering into an agreement are advised to </a:t>
            </a:r>
            <a:r>
              <a:rPr lang="en-US" b="1" dirty="0"/>
              <a:t>always consult with their procurement staff and/or legal staff to ensure compliance with all applicable Federal, State, and local laws and regulations</a:t>
            </a:r>
            <a:r>
              <a:rPr lang="en-US" b="1" dirty="0" smtClean="0"/>
              <a:t>.</a:t>
            </a:r>
            <a:r>
              <a:rPr lang="en-US" dirty="0" smtClean="0"/>
              <a:t>” </a:t>
            </a:r>
            <a:r>
              <a:rPr lang="en-US" sz="2000" i="1" dirty="0" smtClean="0"/>
              <a:t>(See Data Sharing Agreement Checklist)</a:t>
            </a:r>
            <a:endParaRPr lang="en-US" sz="2000" i="1"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392187546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FERPA Apply to EC </a:t>
            </a:r>
            <a:r>
              <a:rPr lang="en-US" dirty="0"/>
              <a:t>O</a:t>
            </a:r>
            <a:r>
              <a:rPr lang="en-US" dirty="0" smtClean="0"/>
              <a:t>rganizations?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8471637"/>
              </p:ext>
            </p:extLst>
          </p:nvPr>
        </p:nvGraphicFramePr>
        <p:xfrm>
          <a:off x="420688" y="1676400"/>
          <a:ext cx="8302625" cy="4270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91</a:t>
            </a:fld>
            <a:endParaRPr lang="en-US" dirty="0"/>
          </a:p>
        </p:txBody>
      </p:sp>
    </p:spTree>
    <p:extLst>
      <p:ext uri="{BB962C8B-B14F-4D97-AF65-F5344CB8AC3E}">
        <p14:creationId xmlns:p14="http://schemas.microsoft.com/office/powerpoint/2010/main" val="235735908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to HHS #1</a:t>
            </a:r>
            <a:endParaRPr lang="en-US" dirty="0"/>
          </a:p>
        </p:txBody>
      </p:sp>
      <p:sp>
        <p:nvSpPr>
          <p:cNvPr id="3" name="Content Placeholder 2"/>
          <p:cNvSpPr>
            <a:spLocks noGrp="1"/>
          </p:cNvSpPr>
          <p:nvPr>
            <p:ph idx="1"/>
          </p:nvPr>
        </p:nvSpPr>
        <p:spPr>
          <a:xfrm>
            <a:off x="1271016" y="1591056"/>
            <a:ext cx="6986016" cy="4754880"/>
          </a:xfrm>
        </p:spPr>
        <p:txBody>
          <a:bodyPr/>
          <a:lstStyle/>
          <a:p>
            <a:pPr marL="0" indent="0">
              <a:spcAft>
                <a:spcPts val="2000"/>
              </a:spcAft>
              <a:buNone/>
            </a:pPr>
            <a:r>
              <a:rPr lang="en-US" i="1" dirty="0"/>
              <a:t>On </a:t>
            </a:r>
            <a:r>
              <a:rPr lang="en-US" i="1" dirty="0" smtClean="0"/>
              <a:t>your school’s enrollment </a:t>
            </a:r>
            <a:r>
              <a:rPr lang="en-US" i="1" dirty="0"/>
              <a:t>c</a:t>
            </a:r>
            <a:r>
              <a:rPr lang="en-US" i="1" dirty="0" smtClean="0"/>
              <a:t>ard</a:t>
            </a:r>
            <a:r>
              <a:rPr lang="en-US" i="1" dirty="0"/>
              <a:t>, there is a question asking whether the student has health insurance. </a:t>
            </a:r>
            <a:r>
              <a:rPr lang="en-US" i="1" dirty="0" smtClean="0"/>
              <a:t>If </a:t>
            </a:r>
            <a:r>
              <a:rPr lang="en-US" i="1" dirty="0"/>
              <a:t>the parent answers “no,” a school staff member sends a letter home informing the parent about Medicaid and CHIP and providing a toll-free number to call to get help with an </a:t>
            </a:r>
            <a:r>
              <a:rPr lang="en-US" i="1" dirty="0" smtClean="0"/>
              <a:t>application.</a:t>
            </a:r>
          </a:p>
          <a:p>
            <a:pPr marL="0" indent="0">
              <a:spcAft>
                <a:spcPts val="2000"/>
              </a:spcAft>
              <a:buNone/>
            </a:pPr>
            <a:r>
              <a:rPr lang="en-US" dirty="0" smtClean="0">
                <a:solidFill>
                  <a:srgbClr val="FF0000"/>
                </a:solidFill>
              </a:rPr>
              <a:t>DOES THIS VIOLATE FERPA?</a:t>
            </a:r>
          </a:p>
          <a:p>
            <a:pPr marL="0" indent="0">
              <a:spcAft>
                <a:spcPts val="2000"/>
              </a:spcAft>
              <a:buNone/>
            </a:pPr>
            <a:r>
              <a:rPr lang="en-US" dirty="0" smtClean="0">
                <a:solidFill>
                  <a:srgbClr val="00B050"/>
                </a:solidFill>
              </a:rPr>
              <a:t>A: </a:t>
            </a:r>
            <a:r>
              <a:rPr lang="en-US" dirty="0">
                <a:solidFill>
                  <a:srgbClr val="00B050"/>
                </a:solidFill>
              </a:rPr>
              <a:t>This is perfectly acceptable</a:t>
            </a:r>
            <a:r>
              <a:rPr lang="en-US" dirty="0" smtClean="0">
                <a:solidFill>
                  <a:srgbClr val="00B050"/>
                </a:solidFill>
              </a:rPr>
              <a:t>. </a:t>
            </a:r>
            <a:r>
              <a:rPr lang="en-US" dirty="0">
                <a:solidFill>
                  <a:srgbClr val="00B050"/>
                </a:solidFill>
              </a:rPr>
              <a:t>It raises no FERPA concerns because the school has not disclosed personally identifiable information (PII) from a student’s education records to an outside entity.</a:t>
            </a:r>
          </a:p>
          <a:p>
            <a:pPr marL="0" indent="0">
              <a:buNone/>
            </a:pPr>
            <a:endParaRPr lang="en-US" sz="2000" dirty="0" smtClean="0">
              <a:solidFill>
                <a:srgbClr val="FF0000"/>
              </a:solidFill>
            </a:endParaRPr>
          </a:p>
          <a:p>
            <a:pPr marL="0" indent="0">
              <a:buNone/>
            </a:pPr>
            <a:endParaRPr lang="en-US" sz="2000" dirty="0"/>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92</a:t>
            </a:fld>
            <a:endParaRPr lang="en-US" dirty="0"/>
          </a:p>
        </p:txBody>
      </p:sp>
    </p:spTree>
    <p:extLst>
      <p:ext uri="{BB962C8B-B14F-4D97-AF65-F5344CB8AC3E}">
        <p14:creationId xmlns:p14="http://schemas.microsoft.com/office/powerpoint/2010/main" val="2083808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to HHS </a:t>
            </a:r>
            <a:r>
              <a:rPr lang="en-US" dirty="0" smtClean="0"/>
              <a:t>#2</a:t>
            </a:r>
            <a:endParaRPr lang="en-US" dirty="0"/>
          </a:p>
        </p:txBody>
      </p:sp>
      <p:sp>
        <p:nvSpPr>
          <p:cNvPr id="3" name="Content Placeholder 2"/>
          <p:cNvSpPr>
            <a:spLocks noGrp="1"/>
          </p:cNvSpPr>
          <p:nvPr>
            <p:ph idx="1"/>
          </p:nvPr>
        </p:nvSpPr>
        <p:spPr>
          <a:xfrm>
            <a:off x="1271016" y="1591056"/>
            <a:ext cx="6986016" cy="4754880"/>
          </a:xfrm>
        </p:spPr>
        <p:txBody>
          <a:bodyPr/>
          <a:lstStyle/>
          <a:p>
            <a:pPr marL="0" indent="0">
              <a:spcAft>
                <a:spcPts val="2000"/>
              </a:spcAft>
              <a:buNone/>
            </a:pPr>
            <a:r>
              <a:rPr lang="en-US" sz="2400" dirty="0"/>
              <a:t>On the school </a:t>
            </a:r>
            <a:r>
              <a:rPr lang="en-US" sz="2400" dirty="0" smtClean="0"/>
              <a:t>enrollment </a:t>
            </a:r>
            <a:r>
              <a:rPr lang="en-US" sz="2400" dirty="0"/>
              <a:t>c</a:t>
            </a:r>
            <a:r>
              <a:rPr lang="en-US" sz="2400" dirty="0" smtClean="0"/>
              <a:t>ard</a:t>
            </a:r>
            <a:r>
              <a:rPr lang="en-US" sz="2400" dirty="0"/>
              <a:t>, there is a question asking whether the student has health insurance. </a:t>
            </a:r>
            <a:r>
              <a:rPr lang="en-US" sz="2400" dirty="0" smtClean="0"/>
              <a:t>If </a:t>
            </a:r>
            <a:r>
              <a:rPr lang="en-US" sz="2400" dirty="0"/>
              <a:t>the parent answers “no,” the </a:t>
            </a:r>
            <a:r>
              <a:rPr lang="en-US" sz="2400" dirty="0" smtClean="0"/>
              <a:t>nurse </a:t>
            </a:r>
            <a:r>
              <a:rPr lang="en-US" sz="2400" dirty="0"/>
              <a:t>calls to inform the parent about Medicaid and CHIP. </a:t>
            </a:r>
            <a:r>
              <a:rPr lang="en-US" sz="2400" dirty="0" smtClean="0"/>
              <a:t>She </a:t>
            </a:r>
            <a:r>
              <a:rPr lang="en-US" sz="2400" dirty="0"/>
              <a:t>asks if it is OK to share the parent’s phone number with the school social worker, who can provide application assistance. </a:t>
            </a:r>
            <a:endParaRPr lang="en-US" sz="2400" dirty="0" smtClean="0"/>
          </a:p>
          <a:p>
            <a:pPr marL="0" indent="0">
              <a:spcAft>
                <a:spcPts val="2000"/>
              </a:spcAft>
              <a:buNone/>
            </a:pPr>
            <a:r>
              <a:rPr lang="en-US" sz="2400" i="1" dirty="0" smtClean="0">
                <a:solidFill>
                  <a:srgbClr val="FF0000"/>
                </a:solidFill>
              </a:rPr>
              <a:t>Is a consent form needed to allow the nurse to pass the parent’s phone number to the social worker – both school employees – or is oral consent necessary?</a:t>
            </a:r>
          </a:p>
          <a:p>
            <a:pPr marL="0" indent="0">
              <a:buNone/>
            </a:pPr>
            <a:endParaRPr lang="en-US" sz="1800" i="1" dirty="0">
              <a:solidFill>
                <a:srgbClr val="FF0000"/>
              </a:solidFill>
            </a:endParaRPr>
          </a:p>
          <a:p>
            <a:pPr marL="0" indent="0">
              <a:buNone/>
            </a:pPr>
            <a:endParaRPr lang="en-US" sz="1800" i="1" dirty="0">
              <a:solidFill>
                <a:srgbClr val="FF000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93</a:t>
            </a:fld>
            <a:endParaRPr lang="en-US" dirty="0"/>
          </a:p>
        </p:txBody>
      </p:sp>
    </p:spTree>
    <p:extLst>
      <p:ext uri="{BB962C8B-B14F-4D97-AF65-F5344CB8AC3E}">
        <p14:creationId xmlns:p14="http://schemas.microsoft.com/office/powerpoint/2010/main" val="385122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to HHS </a:t>
            </a:r>
            <a:r>
              <a:rPr lang="en-US" dirty="0" smtClean="0"/>
              <a:t>#2</a:t>
            </a:r>
            <a:endParaRPr lang="en-US" dirty="0"/>
          </a:p>
        </p:txBody>
      </p:sp>
      <p:sp>
        <p:nvSpPr>
          <p:cNvPr id="3" name="Content Placeholder 2"/>
          <p:cNvSpPr>
            <a:spLocks noGrp="1"/>
          </p:cNvSpPr>
          <p:nvPr>
            <p:ph idx="1"/>
          </p:nvPr>
        </p:nvSpPr>
        <p:spPr>
          <a:xfrm>
            <a:off x="1271016" y="1591056"/>
            <a:ext cx="6986016" cy="4754880"/>
          </a:xfrm>
        </p:spPr>
        <p:txBody>
          <a:bodyPr/>
          <a:lstStyle/>
          <a:p>
            <a:pPr marL="0" indent="0">
              <a:spcAft>
                <a:spcPts val="2000"/>
              </a:spcAft>
              <a:buNone/>
            </a:pPr>
            <a:r>
              <a:rPr lang="en-US" sz="2400" i="1" dirty="0" smtClean="0">
                <a:solidFill>
                  <a:srgbClr val="00B050"/>
                </a:solidFill>
              </a:rPr>
              <a:t>A: </a:t>
            </a:r>
            <a:r>
              <a:rPr lang="en-US" sz="2400" i="1" dirty="0">
                <a:solidFill>
                  <a:srgbClr val="00B050"/>
                </a:solidFill>
              </a:rPr>
              <a:t>In this scenario, no consent is required for the school nurse to disclose PII from education records to another school official with a legitimate educational interest (i.e., the school social worker</a:t>
            </a:r>
            <a:r>
              <a:rPr lang="en-US" sz="2400" i="1" dirty="0" smtClean="0">
                <a:solidFill>
                  <a:srgbClr val="00B050"/>
                </a:solidFill>
              </a:rPr>
              <a:t>). </a:t>
            </a:r>
            <a:r>
              <a:rPr lang="en-US" sz="2400" i="1" dirty="0">
                <a:solidFill>
                  <a:srgbClr val="00B050"/>
                </a:solidFill>
              </a:rPr>
              <a:t>A “legitimate educational interest” typically means that the school official needs to see the education records in order to perform their professional duties</a:t>
            </a:r>
            <a:r>
              <a:rPr lang="en-US" sz="2400" i="1" dirty="0" smtClean="0">
                <a:solidFill>
                  <a:srgbClr val="00B050"/>
                </a:solidFill>
              </a:rPr>
              <a:t>.</a:t>
            </a:r>
          </a:p>
          <a:p>
            <a:pPr marL="0" indent="0">
              <a:spcAft>
                <a:spcPts val="2000"/>
              </a:spcAft>
              <a:buNone/>
            </a:pPr>
            <a:r>
              <a:rPr lang="en-US" sz="2400" i="1" dirty="0" smtClean="0">
                <a:solidFill>
                  <a:srgbClr val="00B050"/>
                </a:solidFill>
              </a:rPr>
              <a:t>Remember:</a:t>
            </a:r>
          </a:p>
          <a:p>
            <a:pPr marL="0" indent="0">
              <a:spcAft>
                <a:spcPts val="2000"/>
              </a:spcAft>
              <a:buNone/>
            </a:pPr>
            <a:r>
              <a:rPr lang="en-US" sz="2400" i="1" dirty="0" smtClean="0">
                <a:solidFill>
                  <a:srgbClr val="00B050"/>
                </a:solidFill>
              </a:rPr>
              <a:t>Annual notification requirement – Defining WHO, WHAT, and “legitimate educational interest”</a:t>
            </a:r>
          </a:p>
          <a:p>
            <a:pPr>
              <a:buAutoNum type="arabicPeriod"/>
            </a:pPr>
            <a:endParaRPr lang="en-US" sz="1400" i="1" dirty="0">
              <a:solidFill>
                <a:srgbClr val="00B050"/>
              </a:solidFill>
            </a:endParaRPr>
          </a:p>
          <a:p>
            <a:pPr marL="0" indent="0">
              <a:buNone/>
            </a:pPr>
            <a:endParaRPr lang="en-US" sz="1800" i="1" dirty="0">
              <a:solidFill>
                <a:srgbClr val="FF000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94</a:t>
            </a:fld>
            <a:endParaRPr lang="en-US" dirty="0"/>
          </a:p>
        </p:txBody>
      </p:sp>
    </p:spTree>
    <p:extLst>
      <p:ext uri="{BB962C8B-B14F-4D97-AF65-F5344CB8AC3E}">
        <p14:creationId xmlns:p14="http://schemas.microsoft.com/office/powerpoint/2010/main" val="144005967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to </a:t>
            </a:r>
            <a:r>
              <a:rPr lang="en-US" dirty="0" smtClean="0"/>
              <a:t>HHS #3</a:t>
            </a:r>
            <a:endParaRPr lang="en-US" dirty="0"/>
          </a:p>
        </p:txBody>
      </p:sp>
      <p:sp>
        <p:nvSpPr>
          <p:cNvPr id="3" name="Content Placeholder 2"/>
          <p:cNvSpPr>
            <a:spLocks noGrp="1"/>
          </p:cNvSpPr>
          <p:nvPr>
            <p:ph idx="1"/>
          </p:nvPr>
        </p:nvSpPr>
        <p:spPr/>
        <p:txBody>
          <a:bodyPr/>
          <a:lstStyle/>
          <a:p>
            <a:pPr marL="0" lvl="0" indent="0">
              <a:spcBef>
                <a:spcPts val="576"/>
              </a:spcBef>
              <a:spcAft>
                <a:spcPts val="2000"/>
              </a:spcAft>
              <a:buNone/>
            </a:pPr>
            <a:r>
              <a:rPr lang="en-US" dirty="0"/>
              <a:t>On the </a:t>
            </a:r>
            <a:r>
              <a:rPr lang="en-US" dirty="0" smtClean="0"/>
              <a:t>school’s enrollment card, </a:t>
            </a:r>
            <a:r>
              <a:rPr lang="en-US" dirty="0"/>
              <a:t>there is a question asking whether the student has health insurance. </a:t>
            </a:r>
            <a:r>
              <a:rPr lang="en-US" dirty="0" smtClean="0"/>
              <a:t>If </a:t>
            </a:r>
            <a:r>
              <a:rPr lang="en-US" dirty="0"/>
              <a:t>the parent answers “no,” staff from a community-based organization that works with the school calls the parent to talk about the availability of Medicaid and CHIP and to offer application assistance</a:t>
            </a:r>
            <a:r>
              <a:rPr lang="en-US" dirty="0" smtClean="0"/>
              <a:t>. </a:t>
            </a:r>
            <a:r>
              <a:rPr lang="en-US" dirty="0"/>
              <a:t>(FYI, the community-based organization might be a local community health center, a children’s health advocacy organization, or Boys and Girls Club.)</a:t>
            </a:r>
          </a:p>
          <a:p>
            <a:pPr marL="0" indent="0">
              <a:buNone/>
            </a:pPr>
            <a:r>
              <a:rPr lang="en-US" i="1" dirty="0" smtClean="0">
                <a:solidFill>
                  <a:srgbClr val="FF0000"/>
                </a:solidFill>
              </a:rPr>
              <a:t>Can the school provide this information to the community-based organization?</a:t>
            </a:r>
            <a:endParaRPr lang="en-US" i="1" dirty="0">
              <a:solidFill>
                <a:srgbClr val="FF000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95</a:t>
            </a:fld>
            <a:endParaRPr lang="en-US" dirty="0"/>
          </a:p>
        </p:txBody>
      </p:sp>
    </p:spTree>
    <p:extLst>
      <p:ext uri="{BB962C8B-B14F-4D97-AF65-F5344CB8AC3E}">
        <p14:creationId xmlns:p14="http://schemas.microsoft.com/office/powerpoint/2010/main" val="773734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to </a:t>
            </a:r>
            <a:r>
              <a:rPr lang="en-US" dirty="0" smtClean="0"/>
              <a:t>HHS #3</a:t>
            </a:r>
            <a:endParaRPr lang="en-US" dirty="0"/>
          </a:p>
        </p:txBody>
      </p:sp>
      <p:sp>
        <p:nvSpPr>
          <p:cNvPr id="3" name="Content Placeholder 2"/>
          <p:cNvSpPr>
            <a:spLocks noGrp="1"/>
          </p:cNvSpPr>
          <p:nvPr>
            <p:ph idx="1"/>
          </p:nvPr>
        </p:nvSpPr>
        <p:spPr/>
        <p:txBody>
          <a:bodyPr/>
          <a:lstStyle/>
          <a:p>
            <a:pPr marL="0" indent="0">
              <a:spcAft>
                <a:spcPts val="2000"/>
              </a:spcAft>
              <a:buNone/>
            </a:pPr>
            <a:r>
              <a:rPr lang="en-US" sz="2400" dirty="0" smtClean="0">
                <a:solidFill>
                  <a:srgbClr val="00B050"/>
                </a:solidFill>
              </a:rPr>
              <a:t>A: FERPA </a:t>
            </a:r>
            <a:r>
              <a:rPr lang="en-US" sz="2400" dirty="0">
                <a:solidFill>
                  <a:srgbClr val="00B050"/>
                </a:solidFill>
              </a:rPr>
              <a:t>does not generally permit schools to disclose PII from students’ education records to a community-based organization without the consent of the parent or eligible student, or unless the disclosure meets one of the exceptions to the general consent requirement</a:t>
            </a:r>
            <a:r>
              <a:rPr lang="en-US" sz="2400" dirty="0" smtClean="0">
                <a:solidFill>
                  <a:srgbClr val="00B050"/>
                </a:solidFill>
              </a:rPr>
              <a:t>.</a:t>
            </a:r>
          </a:p>
          <a:p>
            <a:pPr marL="0" indent="0">
              <a:spcAft>
                <a:spcPts val="2000"/>
              </a:spcAft>
              <a:buNone/>
            </a:pPr>
            <a:r>
              <a:rPr lang="en-US" sz="2400" dirty="0" smtClean="0">
                <a:solidFill>
                  <a:srgbClr val="00B050"/>
                </a:solidFill>
              </a:rPr>
              <a:t>Exceptions: Directory Information (as defined)</a:t>
            </a:r>
          </a:p>
          <a:p>
            <a:pPr marL="0" indent="0">
              <a:spcAft>
                <a:spcPts val="2000"/>
              </a:spcAft>
              <a:buNone/>
            </a:pPr>
            <a:r>
              <a:rPr lang="en-US" sz="2400" dirty="0" smtClean="0">
                <a:solidFill>
                  <a:srgbClr val="00B050"/>
                </a:solidFill>
              </a:rPr>
              <a:t>But… Because this type of information (eligibility) is considered PII, it cannot be considered directory information and requires parental consent.</a:t>
            </a:r>
            <a:endParaRPr lang="en-US" sz="2400" dirty="0">
              <a:solidFill>
                <a:srgbClr val="00B050"/>
              </a:solidFill>
            </a:endParaRPr>
          </a:p>
        </p:txBody>
      </p:sp>
      <p:sp>
        <p:nvSpPr>
          <p:cNvPr id="4" name="Slide Number Placeholder 3"/>
          <p:cNvSpPr>
            <a:spLocks noGrp="1"/>
          </p:cNvSpPr>
          <p:nvPr>
            <p:ph type="sldNum" sz="quarter" idx="4294967295"/>
          </p:nvPr>
        </p:nvSpPr>
        <p:spPr>
          <a:xfrm>
            <a:off x="8311896" y="6355080"/>
            <a:ext cx="448056" cy="365125"/>
          </a:xfrm>
          <a:prstGeom prst="rect">
            <a:avLst/>
          </a:prstGeom>
        </p:spPr>
        <p:txBody>
          <a:bodyPr/>
          <a:lstStyle/>
          <a:p>
            <a:fld id="{8DD74904-08D0-484A-B0A8-D68342D9E06D}" type="slidenum">
              <a:rPr lang="en-US" smtClean="0"/>
              <a:pPr/>
              <a:t>96</a:t>
            </a:fld>
            <a:endParaRPr lang="en-US" dirty="0"/>
          </a:p>
        </p:txBody>
      </p:sp>
    </p:spTree>
    <p:extLst>
      <p:ext uri="{BB962C8B-B14F-4D97-AF65-F5344CB8AC3E}">
        <p14:creationId xmlns:p14="http://schemas.microsoft.com/office/powerpoint/2010/main" val="948275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981200"/>
            <a:ext cx="7620000" cy="1470025"/>
          </a:xfrm>
        </p:spPr>
        <p:txBody>
          <a:bodyPr>
            <a:normAutofit fontScale="90000"/>
          </a:bodyPr>
          <a:lstStyle/>
          <a:p>
            <a:pPr algn="ctr"/>
            <a:r>
              <a:rPr lang="en-US" sz="5400" dirty="0"/>
              <a:t>State MOU Development Activity</a:t>
            </a:r>
          </a:p>
        </p:txBody>
      </p:sp>
      <p:sp>
        <p:nvSpPr>
          <p:cNvPr id="6" name="Subtitle 5"/>
          <p:cNvSpPr>
            <a:spLocks noGrp="1"/>
          </p:cNvSpPr>
          <p:nvPr>
            <p:ph type="subTitle" idx="1"/>
          </p:nvPr>
        </p:nvSpPr>
        <p:spPr>
          <a:xfrm>
            <a:off x="1409700" y="3584575"/>
            <a:ext cx="6324600" cy="914400"/>
          </a:xfrm>
        </p:spPr>
        <p:txBody>
          <a:bodyPr/>
          <a:lstStyle/>
          <a:p>
            <a:r>
              <a:rPr lang="en-US" sz="4400" i="1" dirty="0"/>
              <a:t>- Missy Cochenour, SST -</a:t>
            </a:r>
          </a:p>
        </p:txBody>
      </p:sp>
      <p:sp>
        <p:nvSpPr>
          <p:cNvPr id="4" name="Slide Number Placeholder 3"/>
          <p:cNvSpPr>
            <a:spLocks noGrp="1"/>
          </p:cNvSpPr>
          <p:nvPr>
            <p:ph type="sldNum" sz="quarter" idx="4294967295"/>
          </p:nvPr>
        </p:nvSpPr>
        <p:spPr>
          <a:xfrm>
            <a:off x="8311896" y="6356350"/>
            <a:ext cx="448056" cy="365125"/>
          </a:xfrm>
        </p:spPr>
        <p:txBody>
          <a:bodyPr/>
          <a:lstStyle/>
          <a:p>
            <a:fld id="{076EBE2F-070E-4851-BF9E-7EF26C0DD48C}" type="slidenum">
              <a:rPr lang="en-US" smtClean="0"/>
              <a:pPr/>
              <a:t>97</a:t>
            </a:fld>
            <a:endParaRPr lang="en-US" dirty="0"/>
          </a:p>
        </p:txBody>
      </p:sp>
    </p:spTree>
    <p:extLst>
      <p:ext uri="{BB962C8B-B14F-4D97-AF65-F5344CB8AC3E}">
        <p14:creationId xmlns:p14="http://schemas.microsoft.com/office/powerpoint/2010/main" val="312642148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smtClean="0"/>
              <a:t>To have your state work to establish a draft data sharing agreement needed to continue the work in your state</a:t>
            </a:r>
            <a:endParaRPr lang="en-US" dirty="0"/>
          </a:p>
        </p:txBody>
      </p:sp>
      <p:sp>
        <p:nvSpPr>
          <p:cNvPr id="2" name="Slide Number Placeholder 1"/>
          <p:cNvSpPr>
            <a:spLocks noGrp="1"/>
          </p:cNvSpPr>
          <p:nvPr>
            <p:ph type="sldNum" sz="quarter" idx="4"/>
          </p:nvPr>
        </p:nvSpPr>
        <p:spPr/>
        <p:txBody>
          <a:bodyPr/>
          <a:lstStyle/>
          <a:p>
            <a:fld id="{076EBE2F-070E-4851-BF9E-7EF26C0DD48C}"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32658895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Relationship to Structure &amp; Privacy</a:t>
            </a:r>
            <a:endParaRPr lang="en-US" dirty="0"/>
          </a:p>
        </p:txBody>
      </p:sp>
      <p:sp>
        <p:nvSpPr>
          <p:cNvPr id="3" name="Content Placeholder 2"/>
          <p:cNvSpPr>
            <a:spLocks noGrp="1"/>
          </p:cNvSpPr>
          <p:nvPr>
            <p:ph idx="1"/>
          </p:nvPr>
        </p:nvSpPr>
        <p:spPr/>
        <p:txBody>
          <a:bodyPr/>
          <a:lstStyle/>
          <a:p>
            <a:pPr>
              <a:spcAft>
                <a:spcPts val="1000"/>
              </a:spcAft>
            </a:pPr>
            <a:r>
              <a:rPr lang="en-US" dirty="0" smtClean="0"/>
              <a:t>The structure of your agencies and where the data currently resides impacts the way in which agreements are created and for what purpose</a:t>
            </a:r>
          </a:p>
          <a:p>
            <a:pPr>
              <a:spcAft>
                <a:spcPts val="1000"/>
              </a:spcAft>
            </a:pPr>
            <a:r>
              <a:rPr lang="en-US" dirty="0" smtClean="0"/>
              <a:t>How the data moves is important consideration in the way the agreement is created </a:t>
            </a:r>
          </a:p>
          <a:p>
            <a:pPr>
              <a:spcAft>
                <a:spcPts val="1000"/>
              </a:spcAft>
            </a:pPr>
            <a:r>
              <a:rPr lang="en-US" b="1" dirty="0" smtClean="0"/>
              <a:t>Instructions:</a:t>
            </a:r>
          </a:p>
          <a:p>
            <a:pPr lvl="1">
              <a:spcAft>
                <a:spcPts val="1000"/>
              </a:spcAft>
            </a:pPr>
            <a:r>
              <a:rPr lang="en-US" sz="2400" dirty="0"/>
              <a:t>Look at your structure across agencies and how the data flows</a:t>
            </a:r>
          </a:p>
          <a:p>
            <a:pPr lvl="1">
              <a:spcAft>
                <a:spcPts val="1000"/>
              </a:spcAft>
            </a:pPr>
            <a:r>
              <a:rPr lang="en-US" sz="2400" dirty="0" smtClean="0"/>
              <a:t>Draw it out (like CT’s that Baron showed)</a:t>
            </a:r>
            <a:endParaRPr lang="en-US" sz="2400" dirty="0"/>
          </a:p>
        </p:txBody>
      </p:sp>
      <p:sp>
        <p:nvSpPr>
          <p:cNvPr id="4" name="Slide Number Placeholder 3"/>
          <p:cNvSpPr>
            <a:spLocks noGrp="1"/>
          </p:cNvSpPr>
          <p:nvPr>
            <p:ph type="sldNum" sz="quarter" idx="4"/>
          </p:nvPr>
        </p:nvSpPr>
        <p:spPr/>
        <p:txBody>
          <a:bodyPr/>
          <a:lstStyle/>
          <a:p>
            <a:fld id="{076EBE2F-070E-4851-BF9E-7EF26C0DD48C}"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4122620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DNVT47QTA7NQ-23-136</_dlc_DocId>
    <_dlc_DocIdUrl xmlns="b7635ab0-52e7-4e33-aa76-893cd120ef45">
      <Url>https://sharepoint.aemcorp.com/ed/EDTAP/_layouts/DocIdRedir.aspx?ID=DNVT47QTA7NQ-23-136</Url>
      <Description>DNVT47QTA7NQ-23-136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9BC953-2D66-424C-931F-A7A22FEF9084}">
  <ds:schemaRefs>
    <ds:schemaRef ds:uri="http://schemas.openxmlformats.org/package/2006/metadata/core-properties"/>
    <ds:schemaRef ds:uri="http://schemas.microsoft.com/office/2006/documentManagement/types"/>
    <ds:schemaRef ds:uri="b7635ab0-52e7-4e33-aa76-893cd120ef45"/>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74ABED58-7094-451C-B831-9F9EB367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3EC4B1-B627-4CB0-9EA0-7D4F9B924124}">
  <ds:schemaRefs>
    <ds:schemaRef ds:uri="http://schemas.microsoft.com/sharepoint/events"/>
  </ds:schemaRefs>
</ds:datastoreItem>
</file>

<file path=customXml/itemProps4.xml><?xml version="1.0" encoding="utf-8"?>
<ds:datastoreItem xmlns:ds="http://schemas.openxmlformats.org/officeDocument/2006/customXml" ds:itemID="{33F0AB1D-5D87-40EE-AB81-D071F4526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19756</TotalTime>
  <Words>5900</Words>
  <Application>Microsoft Office PowerPoint</Application>
  <PresentationFormat>On-screen Show (4:3)</PresentationFormat>
  <Paragraphs>890</Paragraphs>
  <Slides>117</Slides>
  <Notes>39</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PRIMS template2</vt:lpstr>
      <vt:lpstr>1_PRIMS template2</vt:lpstr>
      <vt:lpstr>2014 Early Childhood Privacy and  Confidentiality Workshop  April 16th, 2014 </vt:lpstr>
      <vt:lpstr>Objectives for the Day</vt:lpstr>
      <vt:lpstr>Introductions</vt:lpstr>
      <vt:lpstr>Early Childhood Data Overview</vt:lpstr>
      <vt:lpstr>Key Data Uses in Early Childhood</vt:lpstr>
      <vt:lpstr>Key Data Uses in Early Childhood</vt:lpstr>
      <vt:lpstr>Key Data Uses in Early Childhood</vt:lpstr>
      <vt:lpstr>Early Childhood Education Program Definition </vt:lpstr>
      <vt:lpstr>Early Childhood Education Program Definition </vt:lpstr>
      <vt:lpstr>Privacy Considerations in Using Early Childhood Data</vt:lpstr>
      <vt:lpstr>FERPA / IDEA Overview</vt:lpstr>
      <vt:lpstr>Family Educational Rights and Privacy Act (FERPA)</vt:lpstr>
      <vt:lpstr>To Which Educational Agencies and Institutions Does FERPA Apply?  </vt:lpstr>
      <vt:lpstr>What Are Education Records?</vt:lpstr>
      <vt:lpstr>What Is Personally Identifiable Information (PII)?</vt:lpstr>
      <vt:lpstr>What Is Directory Information?</vt:lpstr>
      <vt:lpstr>Part B of the Individuals with Disabilities Act (IDEA)</vt:lpstr>
      <vt:lpstr>Part C of the Individuals with Disabilities Act (IDEA)</vt:lpstr>
      <vt:lpstr>Consent for Disclosures</vt:lpstr>
      <vt:lpstr>Consent for Disclosures</vt:lpstr>
      <vt:lpstr>FERPA and IDEA Early Childhood Programs</vt:lpstr>
      <vt:lpstr>FPCO Letter to Edmunds (2012)</vt:lpstr>
      <vt:lpstr>How FERPA Terms Apply to IDEA Part C</vt:lpstr>
      <vt:lpstr>Primary Rights of Parents under FERPA</vt:lpstr>
      <vt:lpstr>Annually Notified of Rights</vt:lpstr>
      <vt:lpstr>Right to Consent to Disclosures</vt:lpstr>
      <vt:lpstr>PowerPoint Presentation</vt:lpstr>
      <vt:lpstr>What Are the Exceptions to General Consent?</vt:lpstr>
      <vt:lpstr>What Are the Exceptions to General Consent?</vt:lpstr>
      <vt:lpstr>Uninterrupted Scholars Act (USA)</vt:lpstr>
      <vt:lpstr>Additional Exception to Consent</vt:lpstr>
      <vt:lpstr>PowerPoint Presentation</vt:lpstr>
      <vt:lpstr>What Limitations Apply to the Redisclosure of PII?</vt:lpstr>
      <vt:lpstr>What are the Recordkeeping Requirements? </vt:lpstr>
      <vt:lpstr>What are the Enforcement Provisions?</vt:lpstr>
      <vt:lpstr>Key Points to Remember</vt:lpstr>
      <vt:lpstr>HIPAA Overview</vt:lpstr>
      <vt:lpstr>What is HIPAA?</vt:lpstr>
      <vt:lpstr>What is HIPAA?</vt:lpstr>
      <vt:lpstr>What about HIPAA Privacy and Security?</vt:lpstr>
      <vt:lpstr>HIPAA Privacy and Security Protections and Requirements</vt:lpstr>
      <vt:lpstr>HIPAA Privacy and Security Protections and Requirements</vt:lpstr>
      <vt:lpstr>HIPAA Privacy and Security Protections and Requirements</vt:lpstr>
      <vt:lpstr>HIPAA Privacy and Security Protections and Requirements</vt:lpstr>
      <vt:lpstr>HIPAA Privacy and Security Protections and Requirements</vt:lpstr>
      <vt:lpstr>Privacy - What Rights Are Conferred?</vt:lpstr>
      <vt:lpstr>Privacy - Who Does It Apply to?</vt:lpstr>
      <vt:lpstr>Privacy - Who Does It Apply to?</vt:lpstr>
      <vt:lpstr>Privacy - What’s Included?</vt:lpstr>
      <vt:lpstr>Privacy - What’s NOT Included?</vt:lpstr>
      <vt:lpstr>When Can PHI Be Used or Disclosed?</vt:lpstr>
      <vt:lpstr>“Required” Uses</vt:lpstr>
      <vt:lpstr>“Permitted” Uses</vt:lpstr>
      <vt:lpstr>“Permitted” Uses</vt:lpstr>
      <vt:lpstr>“Permitted” Uses</vt:lpstr>
      <vt:lpstr>“Authorized” Uses</vt:lpstr>
      <vt:lpstr>Penalties for Non-Compliance</vt:lpstr>
      <vt:lpstr>Penalties - Examples</vt:lpstr>
      <vt:lpstr>Penalties - Examples</vt:lpstr>
      <vt:lpstr>Breach Notification</vt:lpstr>
      <vt:lpstr>Items of Interest</vt:lpstr>
      <vt:lpstr>Items of Interest</vt:lpstr>
      <vt:lpstr>Security Rule</vt:lpstr>
      <vt:lpstr>Summary</vt:lpstr>
      <vt:lpstr>FERPA Exceptions</vt:lpstr>
      <vt:lpstr>Data Sharing = Disclosure</vt:lpstr>
      <vt:lpstr>FERPA’s Audit or Evaluation Exception</vt:lpstr>
      <vt:lpstr>FERPA’s Audit or Evaluation Exception - Requirements</vt:lpstr>
      <vt:lpstr>FERPA’s Audit or Evaluation Exception - Requirements</vt:lpstr>
      <vt:lpstr>School Official Exception</vt:lpstr>
      <vt:lpstr>School Official Exception</vt:lpstr>
      <vt:lpstr>Studies Exception</vt:lpstr>
      <vt:lpstr>Written Agreements: Studies Exception </vt:lpstr>
      <vt:lpstr>Remember: Use the Appropriate FERPA Exception</vt:lpstr>
      <vt:lpstr>Audit or Evaluation</vt:lpstr>
      <vt:lpstr>Who Is an Authorized Representative?</vt:lpstr>
      <vt:lpstr>Studies Exception</vt:lpstr>
      <vt:lpstr>What Are Written Agreements?</vt:lpstr>
      <vt:lpstr>Reasonable Methods </vt:lpstr>
      <vt:lpstr>“This is all so very confusing.”</vt:lpstr>
      <vt:lpstr>PowerPoint Presentation</vt:lpstr>
      <vt:lpstr>Guidance Documents &amp; FERPA Regulations</vt:lpstr>
      <vt:lpstr>FPCO Contact Information</vt:lpstr>
      <vt:lpstr>Q &amp; A Panel</vt:lpstr>
      <vt:lpstr>Panelists</vt:lpstr>
      <vt:lpstr>MOU / Data Sharing  Agreement Overview</vt:lpstr>
      <vt:lpstr>What Is a Data Sharing Agreement?</vt:lpstr>
      <vt:lpstr>Approaches to Data Sharing Agreements</vt:lpstr>
      <vt:lpstr>Why Are Data Sharing Agreements Needed?</vt:lpstr>
      <vt:lpstr>Remember…</vt:lpstr>
      <vt:lpstr>When Does FERPA Apply to EC Organizations?</vt:lpstr>
      <vt:lpstr>Frequently Asked Questions to HHS #1</vt:lpstr>
      <vt:lpstr>Frequently Asked Questions to HHS #2</vt:lpstr>
      <vt:lpstr>Frequently Asked Questions to HHS #2</vt:lpstr>
      <vt:lpstr>Frequently Asked Questions to HHS #3</vt:lpstr>
      <vt:lpstr>Frequently Asked Questions to HHS #3</vt:lpstr>
      <vt:lpstr>State MOU Development Activity</vt:lpstr>
      <vt:lpstr>Objectives</vt:lpstr>
      <vt:lpstr>Activity 1: Relationship to Structure &amp; Privacy</vt:lpstr>
      <vt:lpstr>Privacy Considerations with Critical Questions</vt:lpstr>
      <vt:lpstr>Activity 2: Decide the Approach</vt:lpstr>
      <vt:lpstr>How to Make the Decision</vt:lpstr>
      <vt:lpstr>Commonalities</vt:lpstr>
      <vt:lpstr>Differences</vt:lpstr>
      <vt:lpstr>Instructions</vt:lpstr>
      <vt:lpstr>Wrap-up Activity Discussion</vt:lpstr>
      <vt:lpstr>Summarize</vt:lpstr>
      <vt:lpstr>Engaging and Informing  Parents and the Public:  Privacy and Transparency Best Practices  </vt:lpstr>
      <vt:lpstr>Why Transparency?</vt:lpstr>
      <vt:lpstr>Fair Information Practice Principles (FIPPs)</vt:lpstr>
      <vt:lpstr>Transparency Best Practices</vt:lpstr>
      <vt:lpstr>Remember:</vt:lpstr>
      <vt:lpstr>State Team Discussion</vt:lpstr>
      <vt:lpstr>State Team Discussion </vt:lpstr>
      <vt:lpstr>Wrap Up</vt:lpstr>
      <vt:lpstr>Resources</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Katie Kaattari</cp:lastModifiedBy>
  <cp:revision>1476</cp:revision>
  <dcterms:created xsi:type="dcterms:W3CDTF">2011-05-10T18:26:10Z</dcterms:created>
  <dcterms:modified xsi:type="dcterms:W3CDTF">2014-04-30T21:51:02Z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298874de-e473-4503-976e-72affc0abfd7</vt:lpwstr>
  </property>
</Properties>
</file>