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84" r:id="rId3"/>
    <p:sldId id="301" r:id="rId4"/>
    <p:sldId id="302" r:id="rId5"/>
    <p:sldId id="304" r:id="rId6"/>
    <p:sldId id="303" r:id="rId7"/>
    <p:sldId id="305" r:id="rId8"/>
    <p:sldId id="286" r:id="rId9"/>
    <p:sldId id="283" r:id="rId10"/>
    <p:sldId id="299" r:id="rId11"/>
    <p:sldId id="293" r:id="rId12"/>
    <p:sldId id="298" r:id="rId13"/>
    <p:sldId id="294" r:id="rId14"/>
    <p:sldId id="295" r:id="rId15"/>
    <p:sldId id="296" r:id="rId16"/>
    <p:sldId id="297" r:id="rId17"/>
    <p:sldId id="292" r:id="rId18"/>
    <p:sldId id="259" r:id="rId19"/>
    <p:sldId id="270" r:id="rId20"/>
    <p:sldId id="271" r:id="rId21"/>
    <p:sldId id="261" r:id="rId22"/>
    <p:sldId id="266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9" r:id="rId32"/>
    <p:sldId id="287" r:id="rId33"/>
    <p:sldId id="288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FFFFFF"/>
    <a:srgbClr val="39B54A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1717" autoAdjust="0"/>
  </p:normalViewPr>
  <p:slideViewPr>
    <p:cSldViewPr>
      <p:cViewPr>
        <p:scale>
          <a:sx n="80" d="100"/>
          <a:sy n="80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Same system, 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Linked systems, 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117478370759199"/>
                  <c:y val="-8.0266924181647104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Served in Part C and Referred to Part B 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1478</c:v>
                </c:pt>
                <c:pt idx="1">
                  <c:v>1648</c:v>
                </c:pt>
                <c:pt idx="2">
                  <c:v>1877</c:v>
                </c:pt>
                <c:pt idx="3">
                  <c:v>1985</c:v>
                </c:pt>
                <c:pt idx="4">
                  <c:v>2253</c:v>
                </c:pt>
                <c:pt idx="5">
                  <c:v>2362</c:v>
                </c:pt>
                <c:pt idx="6">
                  <c:v>2482</c:v>
                </c:pt>
                <c:pt idx="7">
                  <c:v>2324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Referred 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2575</c:v>
                </c:pt>
                <c:pt idx="1">
                  <c:v>2483</c:v>
                </c:pt>
                <c:pt idx="2">
                  <c:v>2654</c:v>
                </c:pt>
                <c:pt idx="3">
                  <c:v>2682</c:v>
                </c:pt>
                <c:pt idx="4">
                  <c:v>2774</c:v>
                </c:pt>
                <c:pt idx="5">
                  <c:v>2794</c:v>
                </c:pt>
                <c:pt idx="6">
                  <c:v>2714</c:v>
                </c:pt>
                <c:pt idx="7">
                  <c:v>2724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01928960"/>
        <c:axId val="101930496"/>
      </c:barChart>
      <c:catAx>
        <c:axId val="10192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101930496"/>
        <c:crosses val="autoZero"/>
        <c:auto val="1"/>
        <c:lblAlgn val="ctr"/>
        <c:lblOffset val="100"/>
        <c:noMultiLvlLbl val="0"/>
      </c:catAx>
      <c:valAx>
        <c:axId val="101930496"/>
        <c:scaling>
          <c:orientation val="minMax"/>
          <c:max val="25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10192896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0%</c:formatCode>
                <c:ptCount val="12"/>
                <c:pt idx="0">
                  <c:v>0.49</c:v>
                </c:pt>
                <c:pt idx="1">
                  <c:v>0.5</c:v>
                </c:pt>
                <c:pt idx="2">
                  <c:v>0.52</c:v>
                </c:pt>
                <c:pt idx="3">
                  <c:v>0.49</c:v>
                </c:pt>
                <c:pt idx="4">
                  <c:v>0.5</c:v>
                </c:pt>
                <c:pt idx="5">
                  <c:v>0.51</c:v>
                </c:pt>
                <c:pt idx="6">
                  <c:v>0.56000000000000005</c:v>
                </c:pt>
                <c:pt idx="7">
                  <c:v>0.55000000000000004</c:v>
                </c:pt>
                <c:pt idx="8">
                  <c:v>0.51</c:v>
                </c:pt>
                <c:pt idx="9">
                  <c:v>0.53</c:v>
                </c:pt>
                <c:pt idx="10">
                  <c:v>0.51</c:v>
                </c:pt>
                <c:pt idx="1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57792"/>
        <c:axId val="115059328"/>
      </c:barChart>
      <c:catAx>
        <c:axId val="1150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15059328"/>
        <c:crosses val="autoZero"/>
        <c:auto val="1"/>
        <c:lblAlgn val="ctr"/>
        <c:lblOffset val="100"/>
        <c:noMultiLvlLbl val="0"/>
      </c:catAx>
      <c:valAx>
        <c:axId val="11505932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150577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0.75472</cdr:y>
    </cdr:from>
    <cdr:to>
      <cdr:x>0.33333</cdr:x>
      <cdr:y>0.79245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362200" y="3048000"/>
          <a:ext cx="381000" cy="152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0.19445</cdr:x>
      <cdr:y>0</cdr:y>
    </cdr:from>
    <cdr:to>
      <cdr:x>0.28704</cdr:x>
      <cdr:y>0.22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1600205" y="0"/>
          <a:ext cx="761996" cy="838200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Barrier/challenge</a:t>
            </a:r>
            <a:r>
              <a:rPr lang="en-US" baseline="0" dirty="0" smtClean="0"/>
              <a:t> to linking even across the two early childhood special education programs in a state for early intervention and preschool special 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surprising</a:t>
            </a:r>
            <a:r>
              <a:rPr lang="en-US" baseline="0" dirty="0" smtClean="0"/>
              <a:t> that more states can link for 619 as Education is typically the lead agency.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means that either data are in the same system or in different systems but linked.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between Part C and health are strong in many states; health is lead agency in many states </a:t>
            </a:r>
          </a:p>
          <a:p>
            <a:r>
              <a:rPr lang="en-US" baseline="0" dirty="0" smtClean="0"/>
              <a:t>Highest with Medicaid (42%); and newborn hearing screening (EDHI- Early Hearing Detection &amp; Intervention Program)</a:t>
            </a:r>
          </a:p>
          <a:p>
            <a:r>
              <a:rPr lang="en-US" baseline="0" dirty="0" smtClean="0"/>
              <a:t>This means that either data are in the same system or in different systems but linked.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TANF = Temporary</a:t>
            </a:r>
            <a:r>
              <a:rPr lang="en-US" baseline="0" dirty="0" smtClean="0"/>
              <a:t> Assistance for Needy Families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means that either data are in the same system or in different systems but linked.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4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6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6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6913-25B1-430E-AD89-CAA5C39385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6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7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4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6913-25B1-430E-AD89-CAA5C39385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6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6913-25B1-430E-AD89-CAA5C39385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6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6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17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0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3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implemented</a:t>
            </a:r>
            <a:r>
              <a:rPr lang="en-US" baseline="0" dirty="0" smtClean="0"/>
              <a:t> effectively, ECIDS is a powerful thing that provides critical information needed for all collaborative partners (ECE agency/policy makers &amp; researchers)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focused the report on the 50 states, DC and Puerto Rico since they are included in IDEA</a:t>
            </a:r>
            <a:r>
              <a:rPr lang="en-US" baseline="0" dirty="0" smtClean="0"/>
              <a:t> data tables for how child count is reported.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</a:t>
              </a:r>
              <a:r>
                <a:rPr lang="en-US" b="1" baseline="0" dirty="0" smtClean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2286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1143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9BAEE4-295A-4365-90E9-23CA9E568EB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A167-99B1-468B-B33F-70AB1E968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0" y="5715000"/>
            <a:ext cx="4270248" cy="9875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STATS-DC</a:t>
            </a:r>
            <a:br>
              <a:rPr lang="en-US" sz="2000" dirty="0" smtClean="0"/>
            </a:br>
            <a:r>
              <a:rPr lang="en-US" sz="2000" dirty="0" smtClean="0"/>
              <a:t>July 30, 2014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r>
              <a:rPr lang="en-US" sz="3600" dirty="0" smtClean="0"/>
              <a:t>Benefits and Challenges of Integrating Data in Early Childhood: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Case of Early Intervention and Early Childhood Special Education</a:t>
            </a:r>
          </a:p>
          <a:p>
            <a:endParaRPr lang="en-US" sz="1600" dirty="0" smtClean="0"/>
          </a:p>
          <a:p>
            <a:pPr lvl="1"/>
            <a:r>
              <a:rPr lang="en-US" sz="2000" dirty="0" smtClean="0"/>
              <a:t>Linda Goodman, Connecticut</a:t>
            </a:r>
          </a:p>
          <a:p>
            <a:pPr lvl="1"/>
            <a:r>
              <a:rPr lang="en-US" sz="2000" dirty="0" smtClean="0"/>
              <a:t>Kathleen Hebbeler, SRI International</a:t>
            </a:r>
          </a:p>
          <a:p>
            <a:pPr lvl="1"/>
            <a:r>
              <a:rPr lang="en-US" sz="2000" dirty="0" smtClean="0"/>
              <a:t>Abby Winer, SRI International</a:t>
            </a:r>
          </a:p>
          <a:p>
            <a:pPr lvl="1"/>
            <a:r>
              <a:rPr lang="en-US" sz="2000" dirty="0" smtClean="0"/>
              <a:t>Meredith </a:t>
            </a:r>
            <a:r>
              <a:rPr lang="en-US" sz="2000" dirty="0" err="1" smtClean="0"/>
              <a:t>Miceli</a:t>
            </a:r>
            <a:r>
              <a:rPr lang="en-US" sz="2000" dirty="0" smtClean="0"/>
              <a:t>, Office of Special 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were the respondents?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5372626" cy="4038600"/>
          </a:xfrm>
        </p:spPr>
        <p:txBody>
          <a:bodyPr/>
          <a:lstStyle/>
          <a:p>
            <a:r>
              <a:rPr lang="en-US" dirty="0" smtClean="0"/>
              <a:t>Sent to all states and jurisdictions</a:t>
            </a:r>
          </a:p>
          <a:p>
            <a:r>
              <a:rPr lang="en-US" dirty="0" smtClean="0"/>
              <a:t>Report of the information collected focuses on information reported by 50 states, DC, and Puerto Rico</a:t>
            </a:r>
          </a:p>
          <a:p>
            <a:r>
              <a:rPr lang="en-US" dirty="0">
                <a:solidFill>
                  <a:schemeClr val="tx2"/>
                </a:solidFill>
              </a:rPr>
              <a:t>We</a:t>
            </a:r>
            <a:r>
              <a:rPr lang="en-US" dirty="0"/>
              <a:t> had an excellent response rate: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Part C    </a:t>
            </a:r>
            <a:r>
              <a:rPr lang="en-US" sz="2800" b="1" dirty="0">
                <a:solidFill>
                  <a:srgbClr val="00B050"/>
                </a:solidFill>
              </a:rPr>
              <a:t>94%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n </a:t>
            </a:r>
            <a:r>
              <a:rPr lang="en-US" sz="2800" dirty="0">
                <a:solidFill>
                  <a:schemeClr val="tx2"/>
                </a:solidFill>
              </a:rPr>
              <a:t>= 49)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619        </a:t>
            </a:r>
            <a:r>
              <a:rPr lang="en-US" sz="2800" b="1" dirty="0">
                <a:solidFill>
                  <a:srgbClr val="00B050"/>
                </a:solidFill>
              </a:rPr>
              <a:t>96%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en-US" sz="2800" i="1" dirty="0">
                <a:solidFill>
                  <a:schemeClr val="tx2"/>
                </a:solidFill>
              </a:rPr>
              <a:t>n </a:t>
            </a:r>
            <a:r>
              <a:rPr lang="en-US" sz="2800" dirty="0">
                <a:solidFill>
                  <a:schemeClr val="tx2"/>
                </a:solidFill>
              </a:rPr>
              <a:t>= 50)</a:t>
            </a:r>
          </a:p>
        </p:txBody>
      </p: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6" y="2819400"/>
            <a:ext cx="30908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graphicFrame>
        <p:nvGraphicFramePr>
          <p:cNvPr id="7" name="Content Placeholder 6" descr="This slide has a pie chart displaying the proportion of states with data linked across Part C and 619 programs. Part C and 619 have the same data system in 15% of states, linked systems in 14% of states, and data systems that are NOT linked in 48% of states. In 23% of states, Part C and 619 disagreed about the status of their data linkag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501190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</a:t>
            </a:r>
            <a:r>
              <a:rPr lang="en-US" i="1" dirty="0" smtClean="0"/>
              <a:t>across</a:t>
            </a:r>
            <a:r>
              <a:rPr lang="en-US" dirty="0" smtClean="0"/>
              <a:t> Part C and 619. </a:t>
            </a:r>
            <a:endParaRPr lang="en-US" dirty="0"/>
          </a:p>
        </p:txBody>
      </p:sp>
      <p:graphicFrame>
        <p:nvGraphicFramePr>
          <p:cNvPr id="4" name="Table 3" descr="This slide has a table displaying the percentage of states with certain common identifiers for Part C and 619. There was a common identifier at the child level for 21% of states, the program or school level for 12% of states, and the workforce level for 6% of stat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70324"/>
              </p:ext>
            </p:extLst>
          </p:nvPr>
        </p:nvGraphicFramePr>
        <p:xfrm>
          <a:off x="609600" y="3396344"/>
          <a:ext cx="4876800" cy="18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224"/>
                <a:gridCol w="826576"/>
              </a:tblGrid>
              <a:tr h="46536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Common identifier for C &amp; 619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Program-level or school-level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Workforce-level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48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programs are linked to or housed within the same system as K12 education. K12 special education is linked with or contained within the same system as 41% of Part C programs and 87% of 619 programs. K12 general education is linked with or contained within the same system as 14% of Part C programs and 79% of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81025"/>
              </p:ext>
            </p:extLst>
          </p:nvPr>
        </p:nvGraphicFramePr>
        <p:xfrm>
          <a:off x="304800" y="2857567"/>
          <a:ext cx="5181600" cy="232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990600"/>
                <a:gridCol w="838200"/>
              </a:tblGrid>
              <a:tr h="1253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education data in same system or have been linked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535491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491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089030" cy="20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Part C, few states have linkages with other EC data, and for 619,almost half have linkages with state </a:t>
            </a:r>
            <a:r>
              <a:rPr lang="en-US" dirty="0" err="1" smtClean="0"/>
              <a:t>preK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are linked with certain types of other early childhood data. State pre-K data is linked with 12% of Part C  and 46% of 619 programs. Head Start data, with 6% of Part C and 22% of 619 programs. Early Head Start data, with 2% of Part C and 10% of 619 programs. Child care data, with 6% of Part C and 8% of 619 programs. Home visiting data with 8% of both Part C and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5524"/>
              </p:ext>
            </p:extLst>
          </p:nvPr>
        </p:nvGraphicFramePr>
        <p:xfrm>
          <a:off x="1524000" y="2362200"/>
          <a:ext cx="5257800" cy="275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/>
                <a:gridCol w="1188720"/>
                <a:gridCol w="914400"/>
              </a:tblGrid>
              <a:tr h="6137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other EC data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State pre-K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Early 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Child care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Home visiting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are linked with certain types of health data. Medicaid and SCHIP data are linked with 42% of Part C and 12% of 619 programs. EHDI data, with 37% of Part C and 8% of 619 programs. Vital records with 21% of Part C and no 619 programs. Birth defects registry data, with 21% of Part C and 2% of 619 programs. All-payer claims (i.e., insurance data), with 13% of Part C and no 619 programs. WIC and SNAP data, with 8% of Part C and 6% of 619 data. Hospital data, with 6% of Part C and 2% of 619 programs.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61656"/>
              </p:ext>
            </p:extLst>
          </p:nvPr>
        </p:nvGraphicFramePr>
        <p:xfrm>
          <a:off x="457200" y="1676400"/>
          <a:ext cx="5410200" cy="43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34"/>
                <a:gridCol w="932794"/>
                <a:gridCol w="1026072"/>
              </a:tblGrid>
              <a:tr h="46566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health data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 anchor="b"/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few states have linked Part C or 619 data to social services data.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are linked with certain types of social services data. Child welfare data is linked with 21% of Part C and 10% of 619 programs. Foster care data, with 12% of Part C and 8% of 619 programs. Temporary Assistance for Needy Families, with 10% of Part C and 14% of 619 programs. Homeless services data, with 6% of Part C and 14% of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66626"/>
              </p:ext>
            </p:extLst>
          </p:nvPr>
        </p:nvGraphicFramePr>
        <p:xfrm>
          <a:off x="457200" y="1905001"/>
          <a:ext cx="5257800" cy="270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990600"/>
                <a:gridCol w="762000"/>
              </a:tblGrid>
              <a:tr h="46072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social services data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 anchor="b"/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04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Families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(TANF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4347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services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4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362200"/>
            <a:ext cx="2895600" cy="2122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common identifiers</a:t>
            </a:r>
          </a:p>
          <a:p>
            <a:r>
              <a:rPr lang="en-US" dirty="0" smtClean="0"/>
              <a:t>Common language to align data elements and systems</a:t>
            </a:r>
          </a:p>
          <a:p>
            <a:r>
              <a:rPr lang="en-US" dirty="0" smtClean="0"/>
              <a:t>Procedures and agreements for sharing data across departments and sectors</a:t>
            </a:r>
          </a:p>
          <a:p>
            <a:r>
              <a:rPr lang="en-US" dirty="0" smtClean="0"/>
              <a:t>Concerns about confidentiality (FERPA, HIPAA)</a:t>
            </a:r>
          </a:p>
          <a:p>
            <a:r>
              <a:rPr lang="en-US" dirty="0" smtClean="0"/>
              <a:t>Maintenance of linkages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IDEA Part C and Part B Section 619 Data – Connecticut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 it started</a:t>
            </a:r>
          </a:p>
          <a:p>
            <a:pPr lvl="1"/>
            <a:r>
              <a:rPr lang="en-US" dirty="0" smtClean="0"/>
              <a:t>Part B needed to report on FAPE at three</a:t>
            </a:r>
          </a:p>
          <a:p>
            <a:pPr lvl="1"/>
            <a:r>
              <a:rPr lang="en-US" dirty="0" smtClean="0"/>
              <a:t>Part C wanted to be able to track children longitudinally at least into Kindergarten</a:t>
            </a:r>
          </a:p>
          <a:p>
            <a:r>
              <a:rPr lang="en-US" dirty="0" smtClean="0"/>
              <a:t>Using a “comp ID” resulted in only an 60-65% match</a:t>
            </a:r>
          </a:p>
          <a:p>
            <a:r>
              <a:rPr lang="en-US" dirty="0" smtClean="0"/>
              <a:t>The CSDE (Conn. State Dept. of Education) was using a state assigned student identifier to track students under NCLB.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IDEA Part C and Part B Section 619 Data – Connecticut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quick fix (2007)</a:t>
            </a:r>
          </a:p>
          <a:p>
            <a:pPr lvl="1"/>
            <a:r>
              <a:rPr lang="en-US" dirty="0" smtClean="0"/>
              <a:t>The SASID Registry does not allow for concurrent registration</a:t>
            </a:r>
          </a:p>
          <a:p>
            <a:pPr lvl="1"/>
            <a:r>
              <a:rPr lang="en-US" dirty="0" smtClean="0"/>
              <a:t>At the beginning of each month, Part C would transmit a batch file to the SASID Registry to enroll and obtain SASIDs for newly eligible children.</a:t>
            </a:r>
          </a:p>
          <a:p>
            <a:pPr lvl="1"/>
            <a:r>
              <a:rPr lang="en-US" dirty="0" smtClean="0"/>
              <a:t>The same day, Part C would </a:t>
            </a:r>
            <a:r>
              <a:rPr lang="en-US" dirty="0" err="1" smtClean="0"/>
              <a:t>disenroll</a:t>
            </a:r>
            <a:r>
              <a:rPr lang="en-US" dirty="0" smtClean="0"/>
              <a:t> these children which then allowed their LEAs to enroll them as they approached age three.</a:t>
            </a:r>
          </a:p>
          <a:p>
            <a:r>
              <a:rPr lang="en-US" dirty="0" smtClean="0"/>
              <a:t>Using the SASID resulted in a 100% match</a:t>
            </a:r>
          </a:p>
        </p:txBody>
      </p:sp>
    </p:spTree>
    <p:extLst>
      <p:ext uri="{BB962C8B-B14F-4D97-AF65-F5344CB8AC3E}">
        <p14:creationId xmlns:p14="http://schemas.microsoft.com/office/powerpoint/2010/main" val="42707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potential of integrated data systems for answering important questions</a:t>
            </a:r>
          </a:p>
          <a:p>
            <a:r>
              <a:rPr lang="en-US" dirty="0" smtClean="0"/>
              <a:t>The challenges associated with integrating data</a:t>
            </a:r>
          </a:p>
          <a:p>
            <a:r>
              <a:rPr lang="en-US" dirty="0" smtClean="0"/>
              <a:t>Status of early childhood special education state programs’ ability to link data across systems</a:t>
            </a:r>
          </a:p>
          <a:p>
            <a:r>
              <a:rPr lang="en-US" dirty="0" smtClean="0"/>
              <a:t>Examples from Connecticut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9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Another Use for Linked Data: Notification to LEAs and SEA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Nightly upload to the Special Education Data Application by SASID results in four reports for LEAs about children : </a:t>
            </a:r>
          </a:p>
          <a:p>
            <a:pPr lvl="1"/>
            <a:r>
              <a:rPr lang="en-US" dirty="0" smtClean="0"/>
              <a:t>Children Referred to their LEA for Evaluation</a:t>
            </a:r>
          </a:p>
          <a:p>
            <a:pPr lvl="1"/>
            <a:r>
              <a:rPr lang="en-US" dirty="0" smtClean="0"/>
              <a:t>Children over age 2 ½ with no release of information to their LEA.</a:t>
            </a:r>
          </a:p>
          <a:p>
            <a:pPr lvl="1"/>
            <a:r>
              <a:rPr lang="en-US" dirty="0" smtClean="0"/>
              <a:t>Children with release of information to their LEA</a:t>
            </a:r>
          </a:p>
          <a:p>
            <a:pPr lvl="1"/>
            <a:r>
              <a:rPr lang="en-US" dirty="0" smtClean="0"/>
              <a:t>Children under Age 2 ½ with no release of information or referral for evaluation.</a:t>
            </a:r>
          </a:p>
        </p:txBody>
      </p:sp>
    </p:spTree>
    <p:extLst>
      <p:ext uri="{BB962C8B-B14F-4D97-AF65-F5344CB8AC3E}">
        <p14:creationId xmlns:p14="http://schemas.microsoft.com/office/powerpoint/2010/main" val="28072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65858"/>
              </p:ext>
            </p:extLst>
          </p:nvPr>
        </p:nvGraphicFramePr>
        <p:xfrm>
          <a:off x="457200" y="1600200"/>
          <a:ext cx="822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Oct 1 Served in Part C and Referred to Part B compared to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All Children Exiting Part C at age 3 who are referred to LEAs for Evaluation during the year.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563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Began Assigning SASIDs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1362075"/>
          </a:xfrm>
        </p:spPr>
        <p:txBody>
          <a:bodyPr/>
          <a:lstStyle/>
          <a:p>
            <a:r>
              <a:rPr lang="en-US" dirty="0" smtClean="0"/>
              <a:t>Served in Part C without an IEP at Kindergarten Entry</a:t>
            </a:r>
            <a:endParaRPr lang="en-US" dirty="0"/>
          </a:p>
        </p:txBody>
      </p:sp>
      <p:graphicFrame>
        <p:nvGraphicFramePr>
          <p:cNvPr id="4" name="Picture Placeholder 3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804209218"/>
              </p:ext>
            </p:extLst>
          </p:nvPr>
        </p:nvGraphicFramePr>
        <p:xfrm>
          <a:off x="457200" y="2057400"/>
          <a:ext cx="7696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76200"/>
            <a:ext cx="9144000" cy="838200"/>
            <a:chOff x="2214183" y="381000"/>
            <a:chExt cx="6907163" cy="838200"/>
          </a:xfrm>
          <a:solidFill>
            <a:srgbClr val="5D84FF"/>
          </a:solidFill>
        </p:grpSpPr>
        <p:sp>
          <p:nvSpPr>
            <p:cNvPr id="3" name="Trapezoid 2"/>
            <p:cNvSpPr/>
            <p:nvPr/>
          </p:nvSpPr>
          <p:spPr>
            <a:xfrm flipV="1">
              <a:off x="2214183" y="381000"/>
              <a:ext cx="6907163" cy="8382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538489"/>
              <a:ext cx="5562600" cy="52322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2007 Connecticut Births 40,579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61516" y="1785258"/>
            <a:ext cx="6373368" cy="762000"/>
            <a:chOff x="3622840" y="2438400"/>
            <a:chExt cx="4363046" cy="762000"/>
          </a:xfrm>
          <a:solidFill>
            <a:srgbClr val="5D84FF"/>
          </a:solidFill>
        </p:grpSpPr>
        <p:sp>
          <p:nvSpPr>
            <p:cNvPr id="8" name="Trapezoid 7"/>
            <p:cNvSpPr/>
            <p:nvPr/>
          </p:nvSpPr>
          <p:spPr>
            <a:xfrm flipV="1">
              <a:off x="3622840" y="2438400"/>
              <a:ext cx="4363046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3601" y="25577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7107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14244" y="2601687"/>
            <a:ext cx="3867912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10" name="Trapezoid 9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2019" y="36245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4297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05684" y="3418116"/>
            <a:ext cx="3685032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26" name="Trapezoid 25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2019" y="36245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4109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78836" y="4234545"/>
            <a:ext cx="3538728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29" name="Trapezoid 28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7453" y="3624590"/>
              <a:ext cx="2633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3950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77768" y="5050974"/>
            <a:ext cx="2340864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32" name="Trapezoid 31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321" y="3624590"/>
              <a:ext cx="3089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2619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88664" y="5867400"/>
            <a:ext cx="1719072" cy="762000"/>
            <a:chOff x="3853873" y="3505200"/>
            <a:chExt cx="5767514" cy="762000"/>
          </a:xfrm>
          <a:solidFill>
            <a:srgbClr val="5D84FF"/>
          </a:solidFill>
        </p:grpSpPr>
        <p:sp>
          <p:nvSpPr>
            <p:cNvPr id="35" name="Trapezoid 34"/>
            <p:cNvSpPr/>
            <p:nvPr/>
          </p:nvSpPr>
          <p:spPr>
            <a:xfrm flipV="1">
              <a:off x="3853873" y="3505200"/>
              <a:ext cx="5767514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34496" y="3653135"/>
              <a:ext cx="4908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1954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1732" y="-17319"/>
            <a:ext cx="666688" cy="986148"/>
            <a:chOff x="701732" y="-17319"/>
            <a:chExt cx="666688" cy="98614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34078" y="-17319"/>
              <a:ext cx="436146" cy="5126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701732" y="467589"/>
              <a:ext cx="436146" cy="4952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58660" y="-17319"/>
              <a:ext cx="368334" cy="4190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50215" y="364374"/>
              <a:ext cx="518205" cy="60445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62615" y="479368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71583" y="381000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997959" y="2225"/>
            <a:ext cx="666688" cy="986148"/>
            <a:chOff x="701732" y="-17319"/>
            <a:chExt cx="666688" cy="986148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34078" y="-17319"/>
              <a:ext cx="436146" cy="5126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01732" y="467589"/>
              <a:ext cx="436146" cy="4952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958660" y="-17319"/>
              <a:ext cx="368334" cy="4190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850215" y="364374"/>
              <a:ext cx="518205" cy="60445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62615" y="479368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971583" y="381000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19200" y="968829"/>
            <a:ext cx="6858000" cy="762000"/>
            <a:chOff x="3310965" y="1219200"/>
            <a:chExt cx="5061211" cy="762000"/>
          </a:xfrm>
          <a:solidFill>
            <a:srgbClr val="5D84FF"/>
          </a:solidFill>
        </p:grpSpPr>
        <p:sp>
          <p:nvSpPr>
            <p:cNvPr id="7" name="Trapezoid 6"/>
            <p:cNvSpPr/>
            <p:nvPr/>
          </p:nvSpPr>
          <p:spPr>
            <a:xfrm flipV="1">
              <a:off x="3310965" y="1219200"/>
              <a:ext cx="5061211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1146" y="13385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7645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59575" y="1026663"/>
            <a:ext cx="106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Referred</a:t>
            </a:r>
            <a:br>
              <a:rPr lang="en-US" b="1" dirty="0" smtClean="0"/>
            </a:br>
            <a:r>
              <a:rPr lang="en-US" b="1" dirty="0" smtClean="0"/>
              <a:t>to Part C </a:t>
            </a:r>
            <a:endParaRPr lang="en-US" b="1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-59575" y="1904648"/>
            <a:ext cx="143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Evaluated</a:t>
            </a:r>
          </a:p>
          <a:p>
            <a:r>
              <a:rPr lang="en-US" b="1" dirty="0" smtClean="0"/>
              <a:t>for Eligibility </a:t>
            </a:r>
            <a:endParaRPr lang="en-US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-54541" y="2798021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Eligible for Part C </a:t>
            </a:r>
            <a:endParaRPr lang="en-US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-54541" y="3614450"/>
            <a:ext cx="23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IFSP  Developed</a:t>
            </a:r>
            <a:endParaRPr lang="en-US" b="1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-54541" y="4430879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Services Started</a:t>
            </a:r>
            <a:endParaRPr lang="en-US" b="1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-54540" y="6061501"/>
            <a:ext cx="17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Exited to Part B</a:t>
            </a:r>
            <a:endParaRPr lang="en-US" b="1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-54541" y="5247308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Exited at Age 3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5380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76200"/>
            <a:ext cx="9144000" cy="838200"/>
            <a:chOff x="2214183" y="381000"/>
            <a:chExt cx="6907163" cy="838200"/>
          </a:xfrm>
          <a:solidFill>
            <a:srgbClr val="5D84FF"/>
          </a:solidFill>
        </p:grpSpPr>
        <p:sp>
          <p:nvSpPr>
            <p:cNvPr id="3" name="Trapezoid 2"/>
            <p:cNvSpPr/>
            <p:nvPr/>
          </p:nvSpPr>
          <p:spPr>
            <a:xfrm flipV="1">
              <a:off x="2214183" y="381000"/>
              <a:ext cx="6907163" cy="8382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538489"/>
              <a:ext cx="5562600" cy="52322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2007 Connecticut Births 40,579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61516" y="1785258"/>
            <a:ext cx="6373368" cy="762000"/>
            <a:chOff x="3622840" y="2438400"/>
            <a:chExt cx="4363046" cy="762000"/>
          </a:xfrm>
          <a:solidFill>
            <a:srgbClr val="5D84FF"/>
          </a:solidFill>
        </p:grpSpPr>
        <p:sp>
          <p:nvSpPr>
            <p:cNvPr id="8" name="Trapezoid 7"/>
            <p:cNvSpPr/>
            <p:nvPr/>
          </p:nvSpPr>
          <p:spPr>
            <a:xfrm flipV="1">
              <a:off x="3622840" y="2438400"/>
              <a:ext cx="4363046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3601" y="25577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17.5%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14244" y="2601687"/>
            <a:ext cx="3867912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10" name="Trapezoid 9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2019" y="36245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10.6%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05684" y="3418116"/>
            <a:ext cx="3685032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26" name="Trapezoid 25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2019" y="36245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10.1%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78836" y="4234545"/>
            <a:ext cx="3538728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29" name="Trapezoid 28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7453" y="3624590"/>
              <a:ext cx="2633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9.7%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77768" y="5050974"/>
            <a:ext cx="2340864" cy="762000"/>
            <a:chOff x="3853874" y="3505200"/>
            <a:chExt cx="3765497" cy="762000"/>
          </a:xfrm>
          <a:solidFill>
            <a:srgbClr val="5D84FF"/>
          </a:solidFill>
        </p:grpSpPr>
        <p:sp>
          <p:nvSpPr>
            <p:cNvPr id="32" name="Trapezoid 31"/>
            <p:cNvSpPr/>
            <p:nvPr/>
          </p:nvSpPr>
          <p:spPr>
            <a:xfrm flipV="1">
              <a:off x="3853874" y="3505200"/>
              <a:ext cx="3765497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321" y="3624590"/>
              <a:ext cx="3089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6.5%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88664" y="5867400"/>
            <a:ext cx="1719072" cy="762000"/>
            <a:chOff x="3853873" y="3505200"/>
            <a:chExt cx="5767514" cy="762000"/>
          </a:xfrm>
          <a:solidFill>
            <a:srgbClr val="5D84FF"/>
          </a:solidFill>
        </p:grpSpPr>
        <p:sp>
          <p:nvSpPr>
            <p:cNvPr id="35" name="Trapezoid 34"/>
            <p:cNvSpPr/>
            <p:nvPr/>
          </p:nvSpPr>
          <p:spPr>
            <a:xfrm flipV="1">
              <a:off x="3853873" y="3505200"/>
              <a:ext cx="5767514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34496" y="3653135"/>
              <a:ext cx="4908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4.7%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1732" y="-17319"/>
            <a:ext cx="666688" cy="986148"/>
            <a:chOff x="701732" y="-17319"/>
            <a:chExt cx="666688" cy="98614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34078" y="-17319"/>
              <a:ext cx="436146" cy="5126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701732" y="467589"/>
              <a:ext cx="436146" cy="4952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58660" y="-17319"/>
              <a:ext cx="368334" cy="4190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50215" y="364374"/>
              <a:ext cx="518205" cy="60445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62615" y="479368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71583" y="381000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997959" y="2225"/>
            <a:ext cx="666688" cy="986148"/>
            <a:chOff x="701732" y="-17319"/>
            <a:chExt cx="666688" cy="986148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34078" y="-17319"/>
              <a:ext cx="436146" cy="5126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01732" y="467589"/>
              <a:ext cx="436146" cy="4952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958660" y="-17319"/>
              <a:ext cx="368334" cy="41909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850215" y="364374"/>
              <a:ext cx="518205" cy="60445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62615" y="479368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971583" y="381000"/>
              <a:ext cx="36375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19200" y="968829"/>
            <a:ext cx="6858000" cy="762000"/>
            <a:chOff x="3310965" y="1219200"/>
            <a:chExt cx="5061211" cy="762000"/>
          </a:xfrm>
          <a:solidFill>
            <a:srgbClr val="5D84FF"/>
          </a:solidFill>
        </p:grpSpPr>
        <p:sp>
          <p:nvSpPr>
            <p:cNvPr id="7" name="Trapezoid 6"/>
            <p:cNvSpPr/>
            <p:nvPr/>
          </p:nvSpPr>
          <p:spPr>
            <a:xfrm flipV="1">
              <a:off x="3310965" y="1219200"/>
              <a:ext cx="5061211" cy="7620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1146" y="13385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18.8%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-59575" y="1026663"/>
            <a:ext cx="106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Referred</a:t>
            </a:r>
            <a:br>
              <a:rPr lang="en-US" b="1" dirty="0" smtClean="0"/>
            </a:br>
            <a:r>
              <a:rPr lang="en-US" b="1" dirty="0" smtClean="0"/>
              <a:t>to Part C </a:t>
            </a:r>
            <a:endParaRPr lang="en-US" b="1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-59575" y="1904648"/>
            <a:ext cx="143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Evaluated</a:t>
            </a:r>
          </a:p>
          <a:p>
            <a:r>
              <a:rPr lang="en-US" b="1" dirty="0" smtClean="0"/>
              <a:t>for Eligibility </a:t>
            </a:r>
            <a:endParaRPr lang="en-US" b="1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-54541" y="2798021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Eligible for Part C </a:t>
            </a:r>
            <a:endParaRPr lang="en-US" b="1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-54541" y="3614450"/>
            <a:ext cx="23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IFSP  Developed</a:t>
            </a:r>
            <a:endParaRPr lang="en-US" b="1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-54541" y="4430879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Services Started</a:t>
            </a:r>
            <a:endParaRPr lang="en-US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-54540" y="6061501"/>
            <a:ext cx="17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Exited to Part B</a:t>
            </a:r>
            <a:endParaRPr lang="en-US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-54541" y="5247308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Exited at Age 3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939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304800"/>
            <a:ext cx="9144000" cy="838200"/>
            <a:chOff x="2214183" y="381000"/>
            <a:chExt cx="6907163" cy="838200"/>
          </a:xfrm>
          <a:solidFill>
            <a:srgbClr val="5D84FF"/>
          </a:solidFill>
        </p:grpSpPr>
        <p:sp>
          <p:nvSpPr>
            <p:cNvPr id="3" name="Trapezoid 2"/>
            <p:cNvSpPr/>
            <p:nvPr/>
          </p:nvSpPr>
          <p:spPr>
            <a:xfrm flipV="1">
              <a:off x="2214183" y="381000"/>
              <a:ext cx="6907163" cy="8382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4421" y="538489"/>
              <a:ext cx="6389126" cy="523220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4297 Children Born in 2007 were Eligible for Part C</a:t>
              </a:r>
            </a:p>
          </p:txBody>
        </p:sp>
      </p:grpSp>
      <p:sp>
        <p:nvSpPr>
          <p:cNvPr id="62" name="Trapezoid 2"/>
          <p:cNvSpPr/>
          <p:nvPr/>
        </p:nvSpPr>
        <p:spPr>
          <a:xfrm>
            <a:off x="3422822" y="2814224"/>
            <a:ext cx="4160520" cy="156362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Eligible for  Part  B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rapezoid 2"/>
          <p:cNvSpPr/>
          <p:nvPr/>
        </p:nvSpPr>
        <p:spPr>
          <a:xfrm>
            <a:off x="7573478" y="2814224"/>
            <a:ext cx="987552" cy="15636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Both</a:t>
            </a:r>
          </a:p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</a:t>
            </a:r>
            <a:r>
              <a:rPr lang="en-US" sz="1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Elig</a:t>
            </a:r>
            <a:endParaRPr lang="en-US" sz="1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B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rapezoid 2"/>
          <p:cNvSpPr/>
          <p:nvPr/>
        </p:nvSpPr>
        <p:spPr>
          <a:xfrm>
            <a:off x="8551164" y="2814224"/>
            <a:ext cx="557784" cy="1563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Unk</a:t>
            </a:r>
            <a:endParaRPr lang="en-US" sz="1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rapezoid 2"/>
          <p:cNvSpPr/>
          <p:nvPr/>
        </p:nvSpPr>
        <p:spPr>
          <a:xfrm>
            <a:off x="14990" y="2814224"/>
            <a:ext cx="932688" cy="156362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</a:t>
            </a:r>
            <a:r>
              <a:rPr lang="en-US" sz="1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Elig</a:t>
            </a:r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</a:p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IFSP</a:t>
            </a:r>
          </a:p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Done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rapezoid 2"/>
          <p:cNvSpPr/>
          <p:nvPr/>
        </p:nvSpPr>
        <p:spPr>
          <a:xfrm>
            <a:off x="937814" y="2814224"/>
            <a:ext cx="1353312" cy="15636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Parent</a:t>
            </a:r>
          </a:p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Withdrew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rapezoid 2"/>
          <p:cNvSpPr/>
          <p:nvPr/>
        </p:nvSpPr>
        <p:spPr>
          <a:xfrm>
            <a:off x="2281262" y="2814224"/>
            <a:ext cx="365760" cy="1563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Moved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rapezoid 2"/>
          <p:cNvSpPr/>
          <p:nvPr/>
        </p:nvSpPr>
        <p:spPr>
          <a:xfrm>
            <a:off x="2637158" y="2814224"/>
            <a:ext cx="795528" cy="1563624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Unavailable</a:t>
            </a:r>
            <a:endParaRPr lang="en-US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12306" y="1367134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 Exit Reasons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rapezoid 2"/>
          <p:cNvSpPr/>
          <p:nvPr/>
        </p:nvSpPr>
        <p:spPr>
          <a:xfrm>
            <a:off x="3422822" y="4572000"/>
            <a:ext cx="4160520" cy="69494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rapezoid 2"/>
          <p:cNvSpPr/>
          <p:nvPr/>
        </p:nvSpPr>
        <p:spPr>
          <a:xfrm>
            <a:off x="7573478" y="4572000"/>
            <a:ext cx="987552" cy="694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rapezoid 2"/>
          <p:cNvSpPr/>
          <p:nvPr/>
        </p:nvSpPr>
        <p:spPr>
          <a:xfrm>
            <a:off x="8551164" y="4572000"/>
            <a:ext cx="557784" cy="6949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rapezoid 2"/>
          <p:cNvSpPr/>
          <p:nvPr/>
        </p:nvSpPr>
        <p:spPr>
          <a:xfrm>
            <a:off x="14990" y="4572000"/>
            <a:ext cx="932688" cy="69494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rapezoid 2"/>
          <p:cNvSpPr/>
          <p:nvPr/>
        </p:nvSpPr>
        <p:spPr>
          <a:xfrm>
            <a:off x="937814" y="4572000"/>
            <a:ext cx="1353312" cy="694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rapezoid 2"/>
          <p:cNvSpPr/>
          <p:nvPr/>
        </p:nvSpPr>
        <p:spPr>
          <a:xfrm>
            <a:off x="2281262" y="4572000"/>
            <a:ext cx="365760" cy="6949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rapezoid 2"/>
          <p:cNvSpPr/>
          <p:nvPr/>
        </p:nvSpPr>
        <p:spPr>
          <a:xfrm>
            <a:off x="2637158" y="4572000"/>
            <a:ext cx="795528" cy="694944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85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438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10.2%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1908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636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14.8%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6725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171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373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8.7%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3106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1954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45.5%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93844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462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10.8%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24157" y="1890894"/>
            <a:ext cx="8636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264</a:t>
            </a: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~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6.3%</a:t>
            </a:r>
            <a:endParaRPr lang="en-US" b="1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2049" y="5417458"/>
            <a:ext cx="5704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Try to keep these colors in your head.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Notice there is no Yellow!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764" y="49460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 Records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2" y="1295400"/>
            <a:ext cx="2645664" cy="2042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1" y="5029200"/>
            <a:ext cx="6752529" cy="1265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385490" y="2895600"/>
            <a:ext cx="0" cy="2057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65582" y="3657600"/>
            <a:ext cx="143981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SASID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685800" y="3200400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Exited to Part B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28167" y="2412132"/>
            <a:ext cx="363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Exited at Age 3 (N=2680)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-128" y="9906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Eligible for Part C (N=4297)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rapezoid 2"/>
          <p:cNvSpPr/>
          <p:nvPr/>
        </p:nvSpPr>
        <p:spPr>
          <a:xfrm>
            <a:off x="1664208" y="4037630"/>
            <a:ext cx="7479792" cy="69494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1257 / 1537 (81.8%)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rapezoid 2"/>
          <p:cNvSpPr/>
          <p:nvPr/>
        </p:nvSpPr>
        <p:spPr>
          <a:xfrm>
            <a:off x="2765056" y="4903617"/>
            <a:ext cx="5495544" cy="69494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1619 / 2663 (60.1%)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rapezoid 2"/>
          <p:cNvSpPr/>
          <p:nvPr/>
        </p:nvSpPr>
        <p:spPr>
          <a:xfrm>
            <a:off x="3303832" y="5791200"/>
            <a:ext cx="4398264" cy="69494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1430 / 2975 (48.1%)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2414" y="3969603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IEP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0/1/10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2414" y="5046481"/>
            <a:ext cx="219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IEP on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10/1/11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12414" y="5908779"/>
            <a:ext cx="221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IEP on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10/1/12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72" y="1411235"/>
            <a:ext cx="9093958" cy="694944"/>
            <a:chOff x="14990" y="4800600"/>
            <a:chExt cx="9093958" cy="694944"/>
          </a:xfrm>
        </p:grpSpPr>
        <p:sp>
          <p:nvSpPr>
            <p:cNvPr id="121" name="Trapezoid 2"/>
            <p:cNvSpPr/>
            <p:nvPr/>
          </p:nvSpPr>
          <p:spPr>
            <a:xfrm>
              <a:off x="3422822" y="4800600"/>
              <a:ext cx="4160520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rapezoid 2"/>
            <p:cNvSpPr/>
            <p:nvPr/>
          </p:nvSpPr>
          <p:spPr>
            <a:xfrm>
              <a:off x="7573478" y="4800600"/>
              <a:ext cx="98755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rapezoid 2"/>
            <p:cNvSpPr/>
            <p:nvPr/>
          </p:nvSpPr>
          <p:spPr>
            <a:xfrm>
              <a:off x="8551164" y="4800600"/>
              <a:ext cx="55778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rapezoid 2"/>
            <p:cNvSpPr/>
            <p:nvPr/>
          </p:nvSpPr>
          <p:spPr>
            <a:xfrm>
              <a:off x="14990" y="4800600"/>
              <a:ext cx="93268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rapezoid 2"/>
            <p:cNvSpPr/>
            <p:nvPr/>
          </p:nvSpPr>
          <p:spPr>
            <a:xfrm>
              <a:off x="937814" y="4800600"/>
              <a:ext cx="1353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rapezoid 2"/>
            <p:cNvSpPr/>
            <p:nvPr/>
          </p:nvSpPr>
          <p:spPr>
            <a:xfrm>
              <a:off x="2281262" y="4800600"/>
              <a:ext cx="365760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rapezoid 2"/>
            <p:cNvSpPr/>
            <p:nvPr/>
          </p:nvSpPr>
          <p:spPr>
            <a:xfrm>
              <a:off x="2637158" y="4800600"/>
              <a:ext cx="79552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Trapezoid 2"/>
          <p:cNvSpPr/>
          <p:nvPr/>
        </p:nvSpPr>
        <p:spPr>
          <a:xfrm>
            <a:off x="3432568" y="2295492"/>
            <a:ext cx="4160520" cy="69494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rapezoid 2"/>
          <p:cNvSpPr/>
          <p:nvPr/>
        </p:nvSpPr>
        <p:spPr>
          <a:xfrm>
            <a:off x="7583224" y="2295492"/>
            <a:ext cx="987552" cy="694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rapezoid 2"/>
          <p:cNvSpPr/>
          <p:nvPr/>
        </p:nvSpPr>
        <p:spPr>
          <a:xfrm>
            <a:off x="8560910" y="2295492"/>
            <a:ext cx="557784" cy="6949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rapezoid 2"/>
          <p:cNvSpPr/>
          <p:nvPr/>
        </p:nvSpPr>
        <p:spPr>
          <a:xfrm>
            <a:off x="3412840" y="3165687"/>
            <a:ext cx="4160520" cy="694944"/>
          </a:xfrm>
          <a:prstGeom prst="rect">
            <a:avLst/>
          </a:prstGeom>
          <a:solidFill>
            <a:srgbClr val="5D84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1954 (45.5%)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78292" y="218146"/>
            <a:ext cx="876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2007s “Part B Eligible” Compared to Each Total</a:t>
            </a:r>
            <a:endParaRPr lang="en-US" sz="32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1905000" y="194589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2007s  - Parts of the Whole</a:t>
            </a:r>
            <a:endParaRPr lang="en-US" sz="32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83111" y="9906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Eligible for Part C (N=4297)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372" y="1411235"/>
            <a:ext cx="9093958" cy="694944"/>
            <a:chOff x="14990" y="4800600"/>
            <a:chExt cx="9093958" cy="694944"/>
          </a:xfrm>
        </p:grpSpPr>
        <p:sp>
          <p:nvSpPr>
            <p:cNvPr id="81" name="Trapezoid 2"/>
            <p:cNvSpPr/>
            <p:nvPr/>
          </p:nvSpPr>
          <p:spPr>
            <a:xfrm>
              <a:off x="3422822" y="4800600"/>
              <a:ext cx="4160520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rapezoid 2"/>
            <p:cNvSpPr/>
            <p:nvPr/>
          </p:nvSpPr>
          <p:spPr>
            <a:xfrm>
              <a:off x="7573478" y="4800600"/>
              <a:ext cx="98755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rapezoid 2"/>
            <p:cNvSpPr/>
            <p:nvPr/>
          </p:nvSpPr>
          <p:spPr>
            <a:xfrm>
              <a:off x="8551164" y="4800600"/>
              <a:ext cx="55778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rapezoid 2"/>
            <p:cNvSpPr/>
            <p:nvPr/>
          </p:nvSpPr>
          <p:spPr>
            <a:xfrm>
              <a:off x="14990" y="4800600"/>
              <a:ext cx="93268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rapezoid 2"/>
            <p:cNvSpPr/>
            <p:nvPr/>
          </p:nvSpPr>
          <p:spPr>
            <a:xfrm>
              <a:off x="937814" y="4800600"/>
              <a:ext cx="1353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rapezoid 2"/>
            <p:cNvSpPr/>
            <p:nvPr/>
          </p:nvSpPr>
          <p:spPr>
            <a:xfrm>
              <a:off x="2281262" y="4800600"/>
              <a:ext cx="365760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rapezoid 2"/>
            <p:cNvSpPr/>
            <p:nvPr/>
          </p:nvSpPr>
          <p:spPr>
            <a:xfrm>
              <a:off x="2637158" y="4800600"/>
              <a:ext cx="79552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0" y="2976265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2010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(N=1537)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4106541"/>
            <a:ext cx="374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2011 (N=2663)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5262265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2012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N=2975)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0" y="5634121"/>
            <a:ext cx="9140094" cy="694944"/>
            <a:chOff x="3906" y="5634121"/>
            <a:chExt cx="9140094" cy="694944"/>
          </a:xfrm>
        </p:grpSpPr>
        <p:sp>
          <p:nvSpPr>
            <p:cNvPr id="92" name="Trapezoid 2"/>
            <p:cNvSpPr/>
            <p:nvPr/>
          </p:nvSpPr>
          <p:spPr>
            <a:xfrm>
              <a:off x="504594" y="5634121"/>
              <a:ext cx="4398264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rapezoid 2"/>
            <p:cNvSpPr/>
            <p:nvPr/>
          </p:nvSpPr>
          <p:spPr>
            <a:xfrm>
              <a:off x="4902300" y="5634121"/>
              <a:ext cx="155448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rapezoid 2"/>
            <p:cNvSpPr/>
            <p:nvPr/>
          </p:nvSpPr>
          <p:spPr>
            <a:xfrm>
              <a:off x="5057190" y="5634121"/>
              <a:ext cx="274320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rapezoid 2"/>
            <p:cNvSpPr/>
            <p:nvPr/>
          </p:nvSpPr>
          <p:spPr>
            <a:xfrm>
              <a:off x="3906" y="5634121"/>
              <a:ext cx="73152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rapezoid 2"/>
            <p:cNvSpPr/>
            <p:nvPr/>
          </p:nvSpPr>
          <p:spPr>
            <a:xfrm>
              <a:off x="76500" y="5634121"/>
              <a:ext cx="210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rapezoid 2"/>
            <p:cNvSpPr/>
            <p:nvPr/>
          </p:nvSpPr>
          <p:spPr>
            <a:xfrm>
              <a:off x="286254" y="5634121"/>
              <a:ext cx="18288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rapezoid 2"/>
            <p:cNvSpPr/>
            <p:nvPr/>
          </p:nvSpPr>
          <p:spPr>
            <a:xfrm>
              <a:off x="303984" y="5634121"/>
              <a:ext cx="20116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rapezoid 2"/>
            <p:cNvSpPr/>
            <p:nvPr/>
          </p:nvSpPr>
          <p:spPr>
            <a:xfrm>
              <a:off x="5330952" y="5634121"/>
              <a:ext cx="3813048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0" y="3357265"/>
            <a:ext cx="9133112" cy="696565"/>
            <a:chOff x="-10179" y="3357265"/>
            <a:chExt cx="9133112" cy="696565"/>
          </a:xfrm>
        </p:grpSpPr>
        <p:sp>
          <p:nvSpPr>
            <p:cNvPr id="101" name="Trapezoid 2"/>
            <p:cNvSpPr/>
            <p:nvPr/>
          </p:nvSpPr>
          <p:spPr>
            <a:xfrm>
              <a:off x="278821" y="3358886"/>
              <a:ext cx="7470648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rapezoid 2"/>
            <p:cNvSpPr/>
            <p:nvPr/>
          </p:nvSpPr>
          <p:spPr>
            <a:xfrm>
              <a:off x="7753139" y="3357265"/>
              <a:ext cx="11887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rapezoid 2"/>
            <p:cNvSpPr/>
            <p:nvPr/>
          </p:nvSpPr>
          <p:spPr>
            <a:xfrm>
              <a:off x="7875681" y="3357265"/>
              <a:ext cx="28346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rapezoid 2"/>
            <p:cNvSpPr/>
            <p:nvPr/>
          </p:nvSpPr>
          <p:spPr>
            <a:xfrm>
              <a:off x="-10179" y="3357265"/>
              <a:ext cx="27432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rapezoid 2"/>
            <p:cNvSpPr/>
            <p:nvPr/>
          </p:nvSpPr>
          <p:spPr>
            <a:xfrm>
              <a:off x="33737" y="3357265"/>
              <a:ext cx="137160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rapezoid 2"/>
            <p:cNvSpPr/>
            <p:nvPr/>
          </p:nvSpPr>
          <p:spPr>
            <a:xfrm>
              <a:off x="20923" y="3357265"/>
              <a:ext cx="9144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rapezoid 2"/>
            <p:cNvSpPr/>
            <p:nvPr/>
          </p:nvSpPr>
          <p:spPr>
            <a:xfrm>
              <a:off x="174567" y="3358886"/>
              <a:ext cx="100584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rapezoid 2"/>
            <p:cNvSpPr/>
            <p:nvPr/>
          </p:nvSpPr>
          <p:spPr>
            <a:xfrm>
              <a:off x="8162813" y="3358886"/>
              <a:ext cx="960120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53722" y="2590800"/>
            <a:ext cx="495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B – Special Education = Yes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0" y="4567321"/>
            <a:ext cx="9144000" cy="694944"/>
            <a:chOff x="16577" y="4567321"/>
            <a:chExt cx="9116131" cy="694944"/>
          </a:xfrm>
        </p:grpSpPr>
        <p:sp>
          <p:nvSpPr>
            <p:cNvPr id="111" name="Trapezoid 2"/>
            <p:cNvSpPr/>
            <p:nvPr/>
          </p:nvSpPr>
          <p:spPr>
            <a:xfrm>
              <a:off x="460465" y="4567321"/>
              <a:ext cx="5550408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rapezoid 2"/>
            <p:cNvSpPr/>
            <p:nvPr/>
          </p:nvSpPr>
          <p:spPr>
            <a:xfrm>
              <a:off x="6012117" y="4567321"/>
              <a:ext cx="137160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rapezoid 2"/>
            <p:cNvSpPr/>
            <p:nvPr/>
          </p:nvSpPr>
          <p:spPr>
            <a:xfrm>
              <a:off x="6150521" y="4567321"/>
              <a:ext cx="274320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rapezoid 2"/>
            <p:cNvSpPr/>
            <p:nvPr/>
          </p:nvSpPr>
          <p:spPr>
            <a:xfrm>
              <a:off x="16577" y="4567321"/>
              <a:ext cx="6400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rapezoid 2"/>
            <p:cNvSpPr/>
            <p:nvPr/>
          </p:nvSpPr>
          <p:spPr>
            <a:xfrm>
              <a:off x="81829" y="4567321"/>
              <a:ext cx="219456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rapezoid 2"/>
            <p:cNvSpPr/>
            <p:nvPr/>
          </p:nvSpPr>
          <p:spPr>
            <a:xfrm>
              <a:off x="302529" y="4567321"/>
              <a:ext cx="18288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rapezoid 2"/>
            <p:cNvSpPr/>
            <p:nvPr/>
          </p:nvSpPr>
          <p:spPr>
            <a:xfrm>
              <a:off x="322061" y="4567321"/>
              <a:ext cx="137160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rapezoid 2"/>
            <p:cNvSpPr/>
            <p:nvPr/>
          </p:nvSpPr>
          <p:spPr>
            <a:xfrm>
              <a:off x="6426084" y="4567321"/>
              <a:ext cx="2706624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1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371600" y="194590"/>
            <a:ext cx="631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2007s Comparing Total “Eligible”</a:t>
            </a:r>
            <a:endParaRPr lang="en-US" sz="32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83111" y="9906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Eligible for Part C (N=4297)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686" y="1411235"/>
            <a:ext cx="9093958" cy="694944"/>
            <a:chOff x="14990" y="4800600"/>
            <a:chExt cx="9093958" cy="694944"/>
          </a:xfrm>
        </p:grpSpPr>
        <p:sp>
          <p:nvSpPr>
            <p:cNvPr id="64" name="Trapezoid 2"/>
            <p:cNvSpPr/>
            <p:nvPr/>
          </p:nvSpPr>
          <p:spPr>
            <a:xfrm>
              <a:off x="3422822" y="4800600"/>
              <a:ext cx="4160520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rapezoid 2"/>
            <p:cNvSpPr/>
            <p:nvPr/>
          </p:nvSpPr>
          <p:spPr>
            <a:xfrm>
              <a:off x="7573478" y="4800600"/>
              <a:ext cx="98755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rapezoid 2"/>
            <p:cNvSpPr/>
            <p:nvPr/>
          </p:nvSpPr>
          <p:spPr>
            <a:xfrm>
              <a:off x="8551164" y="4800600"/>
              <a:ext cx="55778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rapezoid 2"/>
            <p:cNvSpPr/>
            <p:nvPr/>
          </p:nvSpPr>
          <p:spPr>
            <a:xfrm>
              <a:off x="14990" y="4800600"/>
              <a:ext cx="93268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rapezoid 2"/>
            <p:cNvSpPr/>
            <p:nvPr/>
          </p:nvSpPr>
          <p:spPr>
            <a:xfrm>
              <a:off x="937814" y="4800600"/>
              <a:ext cx="1353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rapezoid 2"/>
            <p:cNvSpPr/>
            <p:nvPr/>
          </p:nvSpPr>
          <p:spPr>
            <a:xfrm>
              <a:off x="2281262" y="4800600"/>
              <a:ext cx="365760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rapezoid 2"/>
            <p:cNvSpPr/>
            <p:nvPr/>
          </p:nvSpPr>
          <p:spPr>
            <a:xfrm>
              <a:off x="2637158" y="4800600"/>
              <a:ext cx="79552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0" y="2976265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2010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(N=1537)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4106541"/>
            <a:ext cx="374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2011 (N=2663)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5262265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2012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N=2975)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86841" y="5634121"/>
            <a:ext cx="6327648" cy="694944"/>
            <a:chOff x="3906" y="5634121"/>
            <a:chExt cx="9140094" cy="694944"/>
          </a:xfrm>
        </p:grpSpPr>
        <p:sp>
          <p:nvSpPr>
            <p:cNvPr id="72" name="Trapezoid 2"/>
            <p:cNvSpPr/>
            <p:nvPr/>
          </p:nvSpPr>
          <p:spPr>
            <a:xfrm>
              <a:off x="504594" y="5634121"/>
              <a:ext cx="4398264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rapezoid 2"/>
            <p:cNvSpPr/>
            <p:nvPr/>
          </p:nvSpPr>
          <p:spPr>
            <a:xfrm>
              <a:off x="4902300" y="5634121"/>
              <a:ext cx="155448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rapezoid 2"/>
            <p:cNvSpPr/>
            <p:nvPr/>
          </p:nvSpPr>
          <p:spPr>
            <a:xfrm>
              <a:off x="5057190" y="5634121"/>
              <a:ext cx="274320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rapezoid 2"/>
            <p:cNvSpPr/>
            <p:nvPr/>
          </p:nvSpPr>
          <p:spPr>
            <a:xfrm>
              <a:off x="3906" y="5634121"/>
              <a:ext cx="73152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rapezoid 2"/>
            <p:cNvSpPr/>
            <p:nvPr/>
          </p:nvSpPr>
          <p:spPr>
            <a:xfrm>
              <a:off x="76500" y="5634121"/>
              <a:ext cx="210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rapezoid 2"/>
            <p:cNvSpPr/>
            <p:nvPr/>
          </p:nvSpPr>
          <p:spPr>
            <a:xfrm>
              <a:off x="286254" y="5634121"/>
              <a:ext cx="18288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rapezoid 2"/>
            <p:cNvSpPr/>
            <p:nvPr/>
          </p:nvSpPr>
          <p:spPr>
            <a:xfrm>
              <a:off x="303984" y="5634121"/>
              <a:ext cx="20116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rapezoid 2"/>
            <p:cNvSpPr/>
            <p:nvPr/>
          </p:nvSpPr>
          <p:spPr>
            <a:xfrm>
              <a:off x="5330952" y="5634121"/>
              <a:ext cx="3813048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13889" y="3357265"/>
            <a:ext cx="3273552" cy="696565"/>
            <a:chOff x="-10179" y="3357265"/>
            <a:chExt cx="9133112" cy="696565"/>
          </a:xfrm>
        </p:grpSpPr>
        <p:sp>
          <p:nvSpPr>
            <p:cNvPr id="53" name="Trapezoid 2"/>
            <p:cNvSpPr/>
            <p:nvPr/>
          </p:nvSpPr>
          <p:spPr>
            <a:xfrm>
              <a:off x="278821" y="3358886"/>
              <a:ext cx="7470648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rapezoid 2"/>
            <p:cNvSpPr/>
            <p:nvPr/>
          </p:nvSpPr>
          <p:spPr>
            <a:xfrm>
              <a:off x="7753139" y="3357265"/>
              <a:ext cx="11887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rapezoid 2"/>
            <p:cNvSpPr/>
            <p:nvPr/>
          </p:nvSpPr>
          <p:spPr>
            <a:xfrm>
              <a:off x="7875681" y="3357265"/>
              <a:ext cx="28346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rapezoid 2"/>
            <p:cNvSpPr/>
            <p:nvPr/>
          </p:nvSpPr>
          <p:spPr>
            <a:xfrm>
              <a:off x="-10179" y="3357265"/>
              <a:ext cx="27432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rapezoid 2"/>
            <p:cNvSpPr/>
            <p:nvPr/>
          </p:nvSpPr>
          <p:spPr>
            <a:xfrm>
              <a:off x="33737" y="3357265"/>
              <a:ext cx="137160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rapezoid 2"/>
            <p:cNvSpPr/>
            <p:nvPr/>
          </p:nvSpPr>
          <p:spPr>
            <a:xfrm>
              <a:off x="20923" y="3357265"/>
              <a:ext cx="9144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rapezoid 2"/>
            <p:cNvSpPr/>
            <p:nvPr/>
          </p:nvSpPr>
          <p:spPr>
            <a:xfrm>
              <a:off x="174567" y="3358886"/>
              <a:ext cx="100584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rapezoid 2"/>
            <p:cNvSpPr/>
            <p:nvPr/>
          </p:nvSpPr>
          <p:spPr>
            <a:xfrm>
              <a:off x="8162813" y="3358886"/>
              <a:ext cx="960120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053722" y="2590800"/>
            <a:ext cx="495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B – Special Education = Yes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20597" y="4567321"/>
            <a:ext cx="5660136" cy="694944"/>
            <a:chOff x="16577" y="4567321"/>
            <a:chExt cx="9116131" cy="694944"/>
          </a:xfrm>
        </p:grpSpPr>
        <p:sp>
          <p:nvSpPr>
            <p:cNvPr id="82" name="Trapezoid 2"/>
            <p:cNvSpPr/>
            <p:nvPr/>
          </p:nvSpPr>
          <p:spPr>
            <a:xfrm>
              <a:off x="460465" y="4567321"/>
              <a:ext cx="5550408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rapezoid 2"/>
            <p:cNvSpPr/>
            <p:nvPr/>
          </p:nvSpPr>
          <p:spPr>
            <a:xfrm>
              <a:off x="6012117" y="4567321"/>
              <a:ext cx="137160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rapezoid 2"/>
            <p:cNvSpPr/>
            <p:nvPr/>
          </p:nvSpPr>
          <p:spPr>
            <a:xfrm>
              <a:off x="6150521" y="4567321"/>
              <a:ext cx="274320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rapezoid 2"/>
            <p:cNvSpPr/>
            <p:nvPr/>
          </p:nvSpPr>
          <p:spPr>
            <a:xfrm>
              <a:off x="16577" y="4567321"/>
              <a:ext cx="6400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rapezoid 2"/>
            <p:cNvSpPr/>
            <p:nvPr/>
          </p:nvSpPr>
          <p:spPr>
            <a:xfrm>
              <a:off x="81829" y="4567321"/>
              <a:ext cx="219456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rapezoid 2"/>
            <p:cNvSpPr/>
            <p:nvPr/>
          </p:nvSpPr>
          <p:spPr>
            <a:xfrm>
              <a:off x="302529" y="4567321"/>
              <a:ext cx="18288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rapezoid 2"/>
            <p:cNvSpPr/>
            <p:nvPr/>
          </p:nvSpPr>
          <p:spPr>
            <a:xfrm>
              <a:off x="322061" y="4567321"/>
              <a:ext cx="137160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rapezoid 2"/>
            <p:cNvSpPr/>
            <p:nvPr/>
          </p:nvSpPr>
          <p:spPr>
            <a:xfrm>
              <a:off x="6426084" y="4567321"/>
              <a:ext cx="2706624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5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 </a:t>
            </a:r>
            <a:r>
              <a:rPr lang="en-US" dirty="0"/>
              <a:t>5-year Center funded by </a:t>
            </a:r>
            <a:r>
              <a:rPr lang="en-US" dirty="0" smtClean="0"/>
              <a:t>ED’s Office of Special Education Programs (OSEP) </a:t>
            </a:r>
            <a:r>
              <a:rPr lang="en-US" dirty="0"/>
              <a:t>to assist states with improving IDEA Part C </a:t>
            </a:r>
            <a:r>
              <a:rPr lang="en-US" dirty="0" smtClean="0"/>
              <a:t>early intervention and </a:t>
            </a:r>
            <a:r>
              <a:rPr lang="en-US" dirty="0"/>
              <a:t>Part B preschool data by: </a:t>
            </a:r>
          </a:p>
          <a:p>
            <a:pPr lvl="1"/>
            <a:r>
              <a:rPr lang="en-US" dirty="0"/>
              <a:t>Building better data systems</a:t>
            </a:r>
          </a:p>
          <a:p>
            <a:pPr lvl="1"/>
            <a:r>
              <a:rPr lang="en-US" dirty="0"/>
              <a:t>Coordinating data systems across early childhood programs</a:t>
            </a:r>
          </a:p>
          <a:p>
            <a:pPr lvl="1"/>
            <a:r>
              <a:rPr lang="en-US" dirty="0"/>
              <a:t>Connecting to longitudinal data systems</a:t>
            </a:r>
          </a:p>
          <a:p>
            <a:pPr lvl="1"/>
            <a:r>
              <a:rPr lang="en-US" dirty="0"/>
              <a:t>Building the capacity of states to use data</a:t>
            </a:r>
          </a:p>
          <a:p>
            <a:r>
              <a:rPr lang="en-US" i="1" dirty="0" smtClean="0"/>
              <a:t>Reference the DaSy Handout for more information.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Center for IDEA Early Childhood Data Systems (</a:t>
            </a:r>
            <a:r>
              <a:rPr lang="en-US" dirty="0" err="1"/>
              <a:t>DaSy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rapezoid 2"/>
          <p:cNvSpPr/>
          <p:nvPr/>
        </p:nvSpPr>
        <p:spPr>
          <a:xfrm>
            <a:off x="-10149" y="3352959"/>
            <a:ext cx="9144000" cy="694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rapezoid 2"/>
          <p:cNvSpPr/>
          <p:nvPr/>
        </p:nvSpPr>
        <p:spPr>
          <a:xfrm>
            <a:off x="-10149" y="4563741"/>
            <a:ext cx="9144000" cy="694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rapezoid 2"/>
          <p:cNvSpPr/>
          <p:nvPr/>
        </p:nvSpPr>
        <p:spPr>
          <a:xfrm>
            <a:off x="-10149" y="5825706"/>
            <a:ext cx="9144000" cy="694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12853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2010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(N=1537)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02076"/>
            <a:ext cx="374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2011 (N=2663)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410200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1, 2012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N=2975)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29100" y="5825706"/>
            <a:ext cx="685800" cy="694944"/>
            <a:chOff x="3906" y="5782056"/>
            <a:chExt cx="9140094" cy="694944"/>
          </a:xfrm>
        </p:grpSpPr>
        <p:sp>
          <p:nvSpPr>
            <p:cNvPr id="21" name="Trapezoid 2"/>
            <p:cNvSpPr/>
            <p:nvPr/>
          </p:nvSpPr>
          <p:spPr>
            <a:xfrm>
              <a:off x="504594" y="5782056"/>
              <a:ext cx="4398264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rapezoid 2"/>
            <p:cNvSpPr/>
            <p:nvPr/>
          </p:nvSpPr>
          <p:spPr>
            <a:xfrm>
              <a:off x="4902300" y="5782056"/>
              <a:ext cx="155448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rapezoid 2"/>
            <p:cNvSpPr/>
            <p:nvPr/>
          </p:nvSpPr>
          <p:spPr>
            <a:xfrm>
              <a:off x="5057190" y="5782056"/>
              <a:ext cx="274320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rapezoid 2"/>
            <p:cNvSpPr/>
            <p:nvPr/>
          </p:nvSpPr>
          <p:spPr>
            <a:xfrm>
              <a:off x="3906" y="5782056"/>
              <a:ext cx="73152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rapezoid 2"/>
            <p:cNvSpPr/>
            <p:nvPr/>
          </p:nvSpPr>
          <p:spPr>
            <a:xfrm>
              <a:off x="76500" y="5782056"/>
              <a:ext cx="210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rapezoid 2"/>
            <p:cNvSpPr/>
            <p:nvPr/>
          </p:nvSpPr>
          <p:spPr>
            <a:xfrm>
              <a:off x="286254" y="5782056"/>
              <a:ext cx="18288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rapezoid 2"/>
            <p:cNvSpPr/>
            <p:nvPr/>
          </p:nvSpPr>
          <p:spPr>
            <a:xfrm>
              <a:off x="303984" y="5782056"/>
              <a:ext cx="20116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rapezoid 2"/>
            <p:cNvSpPr/>
            <p:nvPr/>
          </p:nvSpPr>
          <p:spPr>
            <a:xfrm>
              <a:off x="5330952" y="5782056"/>
              <a:ext cx="3813048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93692" y="3342035"/>
            <a:ext cx="356616" cy="696565"/>
            <a:chOff x="-10179" y="3200400"/>
            <a:chExt cx="9133112" cy="696565"/>
          </a:xfrm>
        </p:grpSpPr>
        <p:sp>
          <p:nvSpPr>
            <p:cNvPr id="5" name="Trapezoid 2"/>
            <p:cNvSpPr/>
            <p:nvPr/>
          </p:nvSpPr>
          <p:spPr>
            <a:xfrm>
              <a:off x="278821" y="3202021"/>
              <a:ext cx="7470648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rapezoid 2"/>
            <p:cNvSpPr/>
            <p:nvPr/>
          </p:nvSpPr>
          <p:spPr>
            <a:xfrm>
              <a:off x="7753139" y="3200400"/>
              <a:ext cx="11887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rapezoid 2"/>
            <p:cNvSpPr/>
            <p:nvPr/>
          </p:nvSpPr>
          <p:spPr>
            <a:xfrm>
              <a:off x="7875681" y="3200400"/>
              <a:ext cx="28346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rapezoid 2"/>
            <p:cNvSpPr/>
            <p:nvPr/>
          </p:nvSpPr>
          <p:spPr>
            <a:xfrm>
              <a:off x="-10179" y="3200400"/>
              <a:ext cx="27432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rapezoid 2"/>
            <p:cNvSpPr/>
            <p:nvPr/>
          </p:nvSpPr>
          <p:spPr>
            <a:xfrm>
              <a:off x="33737" y="3200400"/>
              <a:ext cx="137160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rapezoid 2"/>
            <p:cNvSpPr/>
            <p:nvPr/>
          </p:nvSpPr>
          <p:spPr>
            <a:xfrm>
              <a:off x="20923" y="3200400"/>
              <a:ext cx="9144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rapezoid 2"/>
            <p:cNvSpPr/>
            <p:nvPr/>
          </p:nvSpPr>
          <p:spPr>
            <a:xfrm>
              <a:off x="174567" y="3202021"/>
              <a:ext cx="100584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rapezoid 2"/>
            <p:cNvSpPr/>
            <p:nvPr/>
          </p:nvSpPr>
          <p:spPr>
            <a:xfrm>
              <a:off x="8162813" y="3202021"/>
              <a:ext cx="960120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83512" y="2362200"/>
            <a:ext cx="495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B – Special Education = Yes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270248" y="4572000"/>
            <a:ext cx="603504" cy="694944"/>
            <a:chOff x="16577" y="2509517"/>
            <a:chExt cx="9116131" cy="694944"/>
          </a:xfrm>
        </p:grpSpPr>
        <p:sp>
          <p:nvSpPr>
            <p:cNvPr id="44" name="Trapezoid 2"/>
            <p:cNvSpPr/>
            <p:nvPr/>
          </p:nvSpPr>
          <p:spPr>
            <a:xfrm>
              <a:off x="460465" y="2509517"/>
              <a:ext cx="5550408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rapezoid 2"/>
            <p:cNvSpPr/>
            <p:nvPr/>
          </p:nvSpPr>
          <p:spPr>
            <a:xfrm>
              <a:off x="6012117" y="2509517"/>
              <a:ext cx="137160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rapezoid 2"/>
            <p:cNvSpPr/>
            <p:nvPr/>
          </p:nvSpPr>
          <p:spPr>
            <a:xfrm>
              <a:off x="6150521" y="2509517"/>
              <a:ext cx="274320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rapezoid 2"/>
            <p:cNvSpPr/>
            <p:nvPr/>
          </p:nvSpPr>
          <p:spPr>
            <a:xfrm>
              <a:off x="16577" y="2509517"/>
              <a:ext cx="6400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rapezoid 2"/>
            <p:cNvSpPr/>
            <p:nvPr/>
          </p:nvSpPr>
          <p:spPr>
            <a:xfrm>
              <a:off x="81829" y="2509517"/>
              <a:ext cx="219456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rapezoid 2"/>
            <p:cNvSpPr/>
            <p:nvPr/>
          </p:nvSpPr>
          <p:spPr>
            <a:xfrm>
              <a:off x="302529" y="2509517"/>
              <a:ext cx="18288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rapezoid 2"/>
            <p:cNvSpPr/>
            <p:nvPr/>
          </p:nvSpPr>
          <p:spPr>
            <a:xfrm>
              <a:off x="322061" y="2509517"/>
              <a:ext cx="137160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rapezoid 2"/>
            <p:cNvSpPr/>
            <p:nvPr/>
          </p:nvSpPr>
          <p:spPr>
            <a:xfrm>
              <a:off x="6426084" y="2509517"/>
              <a:ext cx="2706624" cy="694944"/>
            </a:xfrm>
            <a:prstGeom prst="rect">
              <a:avLst/>
            </a:prstGeom>
            <a:solidFill>
              <a:srgbClr val="FFFF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06431" y="200232"/>
            <a:ext cx="7533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Eligible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2007s Compared to The Census</a:t>
            </a:r>
            <a:endParaRPr lang="en-US" sz="32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128" y="9906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Eligible for Part C (N=4297)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rapezoid 2"/>
          <p:cNvSpPr/>
          <p:nvPr/>
        </p:nvSpPr>
        <p:spPr>
          <a:xfrm>
            <a:off x="-10149" y="1411235"/>
            <a:ext cx="9144000" cy="694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114800" y="1411235"/>
            <a:ext cx="914400" cy="694944"/>
            <a:chOff x="14990" y="4800600"/>
            <a:chExt cx="9093958" cy="694944"/>
          </a:xfrm>
        </p:grpSpPr>
        <p:sp>
          <p:nvSpPr>
            <p:cNvPr id="64" name="Trapezoid 2"/>
            <p:cNvSpPr/>
            <p:nvPr/>
          </p:nvSpPr>
          <p:spPr>
            <a:xfrm>
              <a:off x="3422822" y="4800600"/>
              <a:ext cx="4160520" cy="694944"/>
            </a:xfrm>
            <a:prstGeom prst="rect">
              <a:avLst/>
            </a:prstGeom>
            <a:solidFill>
              <a:srgbClr val="5D84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rapezoid 2"/>
            <p:cNvSpPr/>
            <p:nvPr/>
          </p:nvSpPr>
          <p:spPr>
            <a:xfrm>
              <a:off x="7573478" y="4800600"/>
              <a:ext cx="987552" cy="6949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rapezoid 2"/>
            <p:cNvSpPr/>
            <p:nvPr/>
          </p:nvSpPr>
          <p:spPr>
            <a:xfrm>
              <a:off x="8551164" y="4800600"/>
              <a:ext cx="557784" cy="694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rapezoid 2"/>
            <p:cNvSpPr/>
            <p:nvPr/>
          </p:nvSpPr>
          <p:spPr>
            <a:xfrm>
              <a:off x="14990" y="4800600"/>
              <a:ext cx="932688" cy="69494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rapezoid 2"/>
            <p:cNvSpPr/>
            <p:nvPr/>
          </p:nvSpPr>
          <p:spPr>
            <a:xfrm>
              <a:off x="937814" y="4800600"/>
              <a:ext cx="1353312" cy="694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rapezoid 2"/>
            <p:cNvSpPr/>
            <p:nvPr/>
          </p:nvSpPr>
          <p:spPr>
            <a:xfrm>
              <a:off x="2281262" y="4800600"/>
              <a:ext cx="365760" cy="694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rapezoid 2"/>
            <p:cNvSpPr/>
            <p:nvPr/>
          </p:nvSpPr>
          <p:spPr>
            <a:xfrm>
              <a:off x="2637158" y="4800600"/>
              <a:ext cx="795528" cy="69494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321884" y="6982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40,579</a:t>
            </a:r>
            <a:endParaRPr lang="en-US" sz="32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/>
              <a:t>data systems </a:t>
            </a:r>
            <a:r>
              <a:rPr lang="en-US" dirty="0" smtClean="0"/>
              <a:t>can allow </a:t>
            </a:r>
            <a:r>
              <a:rPr lang="en-US" dirty="0"/>
              <a:t>states to answer critical policy questions </a:t>
            </a:r>
          </a:p>
          <a:p>
            <a:r>
              <a:rPr lang="en-US" dirty="0" smtClean="0"/>
              <a:t>Linking to other programs is an important issue to improve outcomes for young children with disabilities</a:t>
            </a:r>
          </a:p>
          <a:p>
            <a:r>
              <a:rPr lang="en-US" dirty="0" smtClean="0"/>
              <a:t>Challenges exist, but are not insurmountable</a:t>
            </a:r>
          </a:p>
          <a:p>
            <a:r>
              <a:rPr lang="en-US" dirty="0" smtClean="0"/>
              <a:t>Some states are making great progress linking across programs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80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the </a:t>
            </a:r>
            <a:r>
              <a:rPr lang="en-US" dirty="0" err="1" smtClean="0"/>
              <a:t>DaSy</a:t>
            </a:r>
            <a:r>
              <a:rPr lang="en-US" dirty="0" smtClean="0"/>
              <a:t> website at: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http://dasycenter.org/</a:t>
            </a:r>
            <a:endParaRPr lang="en-US" dirty="0" smtClean="0"/>
          </a:p>
          <a:p>
            <a:r>
              <a:rPr lang="en-US" dirty="0" smtClean="0"/>
              <a:t>Like us on Facebook: </a:t>
            </a:r>
            <a:br>
              <a:rPr lang="en-US" dirty="0" smtClean="0"/>
            </a:br>
            <a:r>
              <a:rPr lang="en-US" u="sng" dirty="0">
                <a:hlinkClick r:id="rId4"/>
              </a:rPr>
              <a:t>https://www.facebook.com/dasycenter</a:t>
            </a:r>
            <a:endParaRPr lang="en-US" dirty="0" smtClean="0"/>
          </a:p>
          <a:p>
            <a:r>
              <a:rPr lang="en-US" dirty="0" smtClean="0"/>
              <a:t>Follow us on Twitter:</a:t>
            </a:r>
            <a:br>
              <a:rPr lang="en-US" dirty="0" smtClean="0"/>
            </a:br>
            <a:r>
              <a:rPr lang="en-US" u="sng" dirty="0" smtClean="0">
                <a:hlinkClick r:id="rId5"/>
              </a:rPr>
              <a:t>@</a:t>
            </a:r>
            <a:r>
              <a:rPr lang="en-US" u="sng" dirty="0" err="1">
                <a:hlinkClick r:id="rId5"/>
              </a:rPr>
              <a:t>DaSyCenter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6" y="0"/>
            <a:ext cx="21940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 contents of this presentation were developed under a grant from the U.S. Department of Education, #H373Z120002. However, those contents do not necessarily represent the policy of the U.S. Department of Education, and you should not assume endorsement by the Federal Government. Project Officers, Meredith </a:t>
            </a:r>
            <a:r>
              <a:rPr lang="en-US" sz="1800" dirty="0" err="1" smtClean="0"/>
              <a:t>Miceli</a:t>
            </a:r>
            <a:r>
              <a:rPr lang="en-US" sz="1800" dirty="0" smtClean="0"/>
              <a:t> and </a:t>
            </a:r>
            <a:r>
              <a:rPr lang="en-US" sz="1800" dirty="0" err="1" smtClean="0"/>
              <a:t>Richelle</a:t>
            </a:r>
            <a:r>
              <a:rPr lang="en-US" sz="1800" dirty="0" smtClean="0"/>
              <a:t> Davis.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2200" y="4196084"/>
            <a:ext cx="4648200" cy="990600"/>
            <a:chOff x="2362200" y="4196084"/>
            <a:chExt cx="4648200" cy="990600"/>
          </a:xfrm>
        </p:grpSpPr>
        <p:pic>
          <p:nvPicPr>
            <p:cNvPr id="9" name="Picture 8" descr="Logo of the U.S. Department of Educati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196084"/>
              <a:ext cx="990600" cy="990600"/>
            </a:xfrm>
            <a:prstGeom prst="rect">
              <a:avLst/>
            </a:prstGeom>
          </p:spPr>
        </p:pic>
        <p:pic>
          <p:nvPicPr>
            <p:cNvPr id="10" name="Picture 9" descr="Logo of the Technical Assistance and Dissemination Network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58302"/>
              <a:ext cx="1676400" cy="561594"/>
            </a:xfrm>
            <a:prstGeom prst="rect">
              <a:avLst/>
            </a:prstGeom>
          </p:spPr>
        </p:pic>
        <p:pic>
          <p:nvPicPr>
            <p:cNvPr id="11" name="Picture 10" descr="Logo of the U.S. Office of Special Education Program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96186"/>
              <a:ext cx="1062037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0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 = Birth to age 3; ECSE – 3 to 5</a:t>
            </a:r>
          </a:p>
          <a:p>
            <a:r>
              <a:rPr lang="en-US" b="1" dirty="0"/>
              <a:t>Services</a:t>
            </a:r>
            <a:r>
              <a:rPr lang="en-US" dirty="0"/>
              <a:t> to children with disabilities</a:t>
            </a:r>
          </a:p>
          <a:p>
            <a:pPr lvl="1"/>
            <a:r>
              <a:rPr lang="en-US" dirty="0" smtClean="0"/>
              <a:t>EI:  natural environment; building capacity of caregivers to promote the child’s development </a:t>
            </a:r>
          </a:p>
          <a:p>
            <a:pPr lvl="1"/>
            <a:r>
              <a:rPr lang="en-US" dirty="0" smtClean="0"/>
              <a:t>ECSE:  with same age peers; services provided in other programs (e.g., Head Start, child care, state Pre-K)</a:t>
            </a:r>
          </a:p>
          <a:p>
            <a:r>
              <a:rPr lang="en-US" dirty="0" smtClean="0"/>
              <a:t>Other programs are critically important to how well these children will do.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Understanding Part C (Early Intervention- EI) and Part B Preschool (Early Childhood Special Education - ECSE)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4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developmental delays, communication delays.</a:t>
            </a:r>
          </a:p>
          <a:p>
            <a:r>
              <a:rPr lang="en-US" dirty="0" smtClean="0"/>
              <a:t>Delays in young children are transitory.</a:t>
            </a:r>
          </a:p>
          <a:p>
            <a:r>
              <a:rPr lang="en-US" dirty="0" smtClean="0"/>
              <a:t>Some children do catch up developmentally and no longer need service.</a:t>
            </a:r>
          </a:p>
          <a:p>
            <a:r>
              <a:rPr lang="en-US" dirty="0" smtClean="0"/>
              <a:t>Other children are not eligible but are very close. What happens to them?</a:t>
            </a:r>
          </a:p>
          <a:p>
            <a:r>
              <a:rPr lang="en-US" dirty="0" smtClean="0"/>
              <a:t>Analyses need to be focused on the children and what happens to them under various scenarios.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children?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099"/>
            <a:ext cx="6858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038600"/>
          </a:xfrm>
        </p:spPr>
        <p:txBody>
          <a:bodyPr/>
          <a:lstStyle/>
          <a:p>
            <a:r>
              <a:rPr lang="en-US" dirty="0" smtClean="0"/>
              <a:t>Which children with IEPs are served in state Pre-K?</a:t>
            </a:r>
          </a:p>
          <a:p>
            <a:r>
              <a:rPr lang="en-US" dirty="0" smtClean="0"/>
              <a:t>What is the quality of programs attended by 4 year olds with IEPs ?</a:t>
            </a:r>
          </a:p>
          <a:p>
            <a:r>
              <a:rPr lang="en-US" dirty="0" smtClean="0"/>
              <a:t>What is the extent of turnover among early care and education providers working with young children with disabilities?</a:t>
            </a:r>
          </a:p>
          <a:p>
            <a:r>
              <a:rPr lang="en-US" dirty="0" smtClean="0"/>
              <a:t>How many early intervention participants have IEPs as 4 year olds? In kindergarten? In 3rd grade?</a:t>
            </a:r>
          </a:p>
          <a:p>
            <a:r>
              <a:rPr lang="en-US" dirty="0" smtClean="0"/>
              <a:t>What happens to children who are found not eligible?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small sample of critical questions...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 descr="C:\Users\lbarton\AppData\Local\Microsoft\Windows\Temporary Internet Files\Content.IE5\MI0LLHKT\MC9004348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55">
            <a:off x="7803001" y="487800"/>
            <a:ext cx="1389326" cy="13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4038600"/>
          </a:xfrm>
        </p:spPr>
        <p:txBody>
          <a:bodyPr/>
          <a:lstStyle/>
          <a:p>
            <a:r>
              <a:rPr lang="en-US" b="1" dirty="0" smtClean="0"/>
              <a:t>Accountability</a:t>
            </a:r>
          </a:p>
          <a:p>
            <a:pPr lvl="1"/>
            <a:r>
              <a:rPr lang="en-US" dirty="0" smtClean="0"/>
              <a:t>Are state programs improving outcomes?</a:t>
            </a:r>
          </a:p>
          <a:p>
            <a:r>
              <a:rPr lang="en-US" b="1" dirty="0" smtClean="0"/>
              <a:t>Program improvement</a:t>
            </a:r>
          </a:p>
          <a:p>
            <a:pPr lvl="1"/>
            <a:r>
              <a:rPr lang="en-US" dirty="0" smtClean="0"/>
              <a:t>What are strengths and weaknesses and how can the state improve effectiveness?</a:t>
            </a:r>
          </a:p>
          <a:p>
            <a:r>
              <a:rPr lang="en-US" b="1" dirty="0" smtClean="0"/>
              <a:t>Knowledge development</a:t>
            </a:r>
          </a:p>
          <a:p>
            <a:pPr lvl="1"/>
            <a:r>
              <a:rPr lang="en-US" dirty="0" smtClean="0"/>
              <a:t>What constitutes an effective program?</a:t>
            </a:r>
          </a:p>
          <a:p>
            <a:pPr lvl="1"/>
            <a:r>
              <a:rPr lang="en-US" dirty="0" smtClean="0"/>
              <a:t>What are effective practices?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quality state data systems can provide valid and reliable information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800"/>
            <a:ext cx="18442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038600"/>
          </a:xfrm>
        </p:spPr>
        <p:txBody>
          <a:bodyPr/>
          <a:lstStyle/>
          <a:p>
            <a:r>
              <a:rPr lang="en-US" dirty="0" smtClean="0"/>
              <a:t>Online needs assessment developed by </a:t>
            </a:r>
            <a:r>
              <a:rPr lang="en-US" dirty="0" err="1" smtClean="0"/>
              <a:t>DaSy</a:t>
            </a:r>
            <a:r>
              <a:rPr lang="en-US" dirty="0" smtClean="0"/>
              <a:t> workgroup</a:t>
            </a:r>
          </a:p>
          <a:p>
            <a:r>
              <a:rPr lang="en-US" dirty="0" smtClean="0"/>
              <a:t>Sent to IDEA Part C (Early Intervention) and Part B 619 (Early Childhood Special Education) coordinators</a:t>
            </a:r>
          </a:p>
          <a:p>
            <a:r>
              <a:rPr lang="en-US" dirty="0"/>
              <a:t>Completed with data managers and others identified by </a:t>
            </a:r>
            <a:r>
              <a:rPr lang="en-US" dirty="0" smtClean="0"/>
              <a:t>coordinators</a:t>
            </a:r>
          </a:p>
          <a:p>
            <a:r>
              <a:rPr lang="en-US" dirty="0" smtClean="0"/>
              <a:t>Asked about status of data systems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05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15&quot;&gt;&lt;property id=&quot;20148&quot; value=&quot;5&quot;/&gt;&lt;property id=&quot;20300&quot; value=&quot;Slide 19 - &amp;quot;Linking IDEA Part C and Part B Section 619 Data – Connecticut Example&amp;quot;&quot;/&gt;&lt;property id=&quot;20307&quot; value=&quot;259&quot;/&gt;&lt;/object&gt;&lt;object type=&quot;3&quot; unique_id=&quot;11916&quot;&gt;&lt;property id=&quot;20148&quot; value=&quot;5&quot;/&gt;&lt;property id=&quot;20300&quot; value=&quot;Slide 22 - &amp;quot;Oct 1 Served in Part C and Referred to Part B compared to All Children Exiting Part C at age 3 who are referred to&quot;/&gt;&lt;property id=&quot;20307&quot; value=&quot;261&quot;/&gt;&lt;/object&gt;&lt;object type=&quot;3&quot; unique_id=&quot;11922&quot;&gt;&lt;property id=&quot;20148&quot; value=&quot;5&quot;/&gt;&lt;property id=&quot;20300&quot; value=&quot;Slide 23 - &amp;quot;Served in Part C without an IEP at Kindergarten Entry&amp;quot;&quot;/&gt;&lt;property id=&quot;20307&quot; value=&quot;266&quot;/&gt;&lt;/object&gt;&lt;object type=&quot;3&quot; unique_id=&quot;17252&quot;&gt;&lt;property id=&quot;20148&quot; value=&quot;5&quot;/&gt;&lt;property id=&quot;20300&quot; value=&quot;Slide 2 - &amp;quot;What we will cover&amp;quot;&quot;/&gt;&lt;property id=&quot;20307&quot; value=&quot;284&quot;/&gt;&lt;/object&gt;&lt;object type=&quot;3&quot; unique_id=&quot;17253&quot;&gt;&lt;property id=&quot;20148&quot; value=&quot;5&quot;/&gt;&lt;property id=&quot;20300&quot; value=&quot;Slide 3 - &amp;quot;The Center for IDEA Early Childhood Data Systems (DaSy)&amp;quot;&quot;/&gt;&lt;property id=&quot;20307&quot; value=&quot;301&quot;/&gt;&lt;/object&gt;&lt;object type=&quot;3&quot; unique_id=&quot;17254&quot;&gt;&lt;property id=&quot;20148&quot; value=&quot;5&quot;/&gt;&lt;property id=&quot;20300&quot; value=&quot;Slide 4 - &amp;quot;Understanding Part C (Early Intervention- EI) and Part B Preschool (Early Childhood Special Education - ECSE)&amp;quot;&quot;/&gt;&lt;property id=&quot;20307&quot; value=&quot;302&quot;/&gt;&lt;/object&gt;&lt;object type=&quot;3&quot; unique_id=&quot;17255&quot;&gt;&lt;property id=&quot;20148&quot; value=&quot;5&quot;/&gt;&lt;property id=&quot;20300&quot; value=&quot;Slide 5 - &amp;quot;Who are the children?&amp;quot;&quot;/&gt;&lt;property id=&quot;20307&quot; value=&quot;304&quot;/&gt;&lt;/object&gt;&lt;object type=&quot;3&quot; unique_id=&quot;17256&quot;&gt;&lt;property id=&quot;20148&quot; value=&quot;5&quot;/&gt;&lt;property id=&quot;20300&quot; value=&quot;Slide 6&quot;/&gt;&lt;property id=&quot;20307&quot; value=&quot;303&quot;/&gt;&lt;/object&gt;&lt;object type=&quot;3&quot; unique_id=&quot;17257&quot;&gt;&lt;property id=&quot;20148&quot; value=&quot;5&quot;/&gt;&lt;property id=&quot;20300&quot; value=&quot;Slide 7 - &amp;quot;A small sample of critical questions...&amp;amp;#x09;&amp;quot;&quot;/&gt;&lt;property id=&quot;20307&quot; value=&quot;305&quot;/&gt;&lt;/object&gt;&lt;object type=&quot;3&quot; unique_id=&quot;17258&quot;&gt;&lt;property id=&quot;20148&quot; value=&quot;5&quot;/&gt;&lt;property id=&quot;20300&quot; value=&quot;Slide 8 - &amp;quot;High quality state data systems can provide valid and reliable information for…&amp;quot;&quot;/&gt;&lt;property id=&quot;20307&quot; value=&quot;286&quot;/&gt;&lt;/object&gt;&lt;object type=&quot;3&quot; unique_id=&quot;17259&quot;&gt;&lt;property id=&quot;20148&quot; value=&quot;5&quot;/&gt;&lt;property id=&quot;20300&quot; value=&quot;Slide 9 - &amp;quot;Why Integrated Data Systems are a Priority&amp;quot;&quot;/&gt;&lt;property id=&quot;20307&quot; value=&quot;282&quot;/&gt;&lt;/object&gt;&lt;object type=&quot;3&quot; unique_id=&quot;17260&quot;&gt;&lt;property id=&quot;20148&quot; value=&quot;5&quot;/&gt;&lt;property id=&quot;20300&quot; value=&quot;Slide 10 - &amp;quot;Status of States&amp;quot;&quot;/&gt;&lt;property id=&quot;20307&quot; value=&quot;283&quot;/&gt;&lt;/object&gt;&lt;object type=&quot;3&quot; unique_id=&quot;17261&quot;&gt;&lt;property id=&quot;20148&quot; value=&quot;5&quot;/&gt;&lt;property id=&quot;20300&quot; value=&quot;Slide 11 - &amp;quot;Who were the respondents?&amp;quot;&quot;/&gt;&lt;property id=&quot;20307&quot; value=&quot;299&quot;/&gt;&lt;/object&gt;&lt;object type=&quot;3&quot; unique_id=&quot;17262&quot;&gt;&lt;property id=&quot;20148&quot; value=&quot;5&quot;/&gt;&lt;property id=&quot;20300&quot; value=&quot;Slide 12 - &amp;quot;Only about one-third of states have linked data across Part C and 619.&amp;quot;&quot;/&gt;&lt;property id=&quot;20307&quot; value=&quot;293&quot;/&gt;&lt;/object&gt;&lt;object type=&quot;3&quot; unique_id=&quot;17263&quot;&gt;&lt;property id=&quot;20148&quot; value=&quot;5&quot;/&gt;&lt;property id=&quot;20300&quot; value=&quot;Slide 13 - &amp;quot;There is infrequent use of common identifiers across Part C and 619. &amp;quot;&quot;/&gt;&lt;property id=&quot;20307&quot; value=&quot;298&quot;/&gt;&lt;/object&gt;&lt;object type=&quot;3&quot; unique_id=&quot;17264&quot;&gt;&lt;property id=&quot;20148&quot; value=&quot;5&quot;/&gt;&lt;property id=&quot;20300&quot; value=&quot;Slide 14 - &amp;quot;Linkages with K12 education data are more common for 619 than for Part C. &amp;quot;&quot;/&gt;&lt;property id=&quot;20307&quot; value=&quot;294&quot;/&gt;&lt;/object&gt;&lt;object type=&quot;3&quot; unique_id=&quot;17265&quot;&gt;&lt;property id=&quot;20148&quot; value=&quot;5&quot;/&gt;&lt;property id=&quot;20300&quot; value=&quot;Slide 15 - &amp;quot;For Part C, few states have linkages with other EC data, and for 619,almost half have linkages with state preK. &amp;quot;&quot;/&gt;&lt;property id=&quot;20307&quot; value=&quot;295&quot;/&gt;&lt;/object&gt;&lt;object type=&quot;3&quot; unique_id=&quot;17266&quot;&gt;&lt;property id=&quot;20148&quot; value=&quot;5&quot;/&gt;&lt;property id=&quot;20300&quot; value=&quot;Slide 16 - &amp;quot;Linkages with health data are more common for Part C than for 619.&amp;quot;&quot;/&gt;&lt;property id=&quot;20307&quot; value=&quot;296&quot;/&gt;&lt;/object&gt;&lt;object type=&quot;3&quot; unique_id=&quot;17267&quot;&gt;&lt;property id=&quot;20148&quot; value=&quot;5&quot;/&gt;&lt;property id=&quot;20300&quot; value=&quot;Slide 17 - &amp;quot;Only few states have linked Part C or 619 data to social services data.&amp;quot;&quot;/&gt;&lt;property id=&quot;20307&quot; value=&quot;297&quot;/&gt;&lt;/object&gt;&lt;object type=&quot;3&quot; unique_id=&quot;17268&quot;&gt;&lt;property id=&quot;20148&quot; value=&quot;5&quot;/&gt;&lt;property id=&quot;20300&quot; value=&quot;Slide 18 - &amp;quot;Challenges&amp;quot;&quot;/&gt;&lt;property id=&quot;20307&quot; value=&quot;292&quot;/&gt;&lt;/object&gt;&lt;object type=&quot;3&quot; unique_id=&quot;17269&quot;&gt;&lt;property id=&quot;20148&quot; value=&quot;5&quot;/&gt;&lt;property id=&quot;20300&quot; value=&quot;Slide 20 - &amp;quot;Linking IDEA Part C and Part B Section 619 Data – Connecticut Example&amp;quot;&quot;/&gt;&lt;property id=&quot;20307&quot; value=&quot;270&quot;/&gt;&lt;/object&gt;&lt;object type=&quot;3&quot; unique_id=&quot;17270&quot;&gt;&lt;property id=&quot;20148&quot; value=&quot;5&quot;/&gt;&lt;property id=&quot;20300&quot; value=&quot;Slide 21 - &amp;quot;Another Use for Linked Data: Notification to LEAs and SEA&amp;quot;&quot;/&gt;&lt;property id=&quot;20307&quot; value=&quot;271&quot;/&gt;&lt;/object&gt;&lt;object type=&quot;3&quot; unique_id=&quot;17271&quot;&gt;&lt;property id=&quot;20148&quot; value=&quot;5&quot;/&gt;&lt;property id=&quot;20300&quot; value=&quot;Slide 24&quot;/&gt;&lt;property id=&quot;20307&quot; value=&quot;272&quot;/&gt;&lt;/object&gt;&lt;object type=&quot;3&quot; unique_id=&quot;17272&quot;&gt;&lt;property id=&quot;20148&quot; value=&quot;5&quot;/&gt;&lt;property id=&quot;20300&quot; value=&quot;Slide 25&quot;/&gt;&lt;property id=&quot;20307&quot; value=&quot;273&quot;/&gt;&lt;/object&gt;&lt;object type=&quot;3&quot; unique_id=&quot;17273&quot;&gt;&lt;property id=&quot;20148&quot; value=&quot;5&quot;/&gt;&lt;property id=&quot;20300&quot; value=&quot;Slide 26&quot;/&gt;&lt;property id=&quot;20307&quot; value=&quot;274&quot;/&gt;&lt;/object&gt;&lt;object type=&quot;3&quot; unique_id=&quot;17274&quot;&gt;&lt;property id=&quot;20148&quot; value=&quot;5&quot;/&gt;&lt;property id=&quot;20300&quot; value=&quot;Slide 27&quot;/&gt;&lt;property id=&quot;20307&quot; value=&quot;275&quot;/&gt;&lt;/object&gt;&lt;object type=&quot;3&quot; unique_id=&quot;17275&quot;&gt;&lt;property id=&quot;20148&quot; value=&quot;5&quot;/&gt;&lt;property id=&quot;20300&quot; value=&quot;Slide 28&quot;/&gt;&lt;property id=&quot;20307&quot; value=&quot;276&quot;/&gt;&lt;/object&gt;&lt;object type=&quot;3&quot; unique_id=&quot;17276&quot;&gt;&lt;property id=&quot;20148&quot; value=&quot;5&quot;/&gt;&lt;property id=&quot;20300&quot; value=&quot;Slide 29&quot;/&gt;&lt;property id=&quot;20307&quot; value=&quot;277&quot;/&gt;&lt;/object&gt;&lt;object type=&quot;3&quot; unique_id=&quot;17277&quot;&gt;&lt;property id=&quot;20148&quot; value=&quot;5&quot;/&gt;&lt;property id=&quot;20300&quot; value=&quot;Slide 30&quot;/&gt;&lt;property id=&quot;20307&quot; value=&quot;278&quot;/&gt;&lt;/object&gt;&lt;object type=&quot;3&quot; unique_id=&quot;17278&quot;&gt;&lt;property id=&quot;20148&quot; value=&quot;5&quot;/&gt;&lt;property id=&quot;20300&quot; value=&quot;Slide 31&quot;/&gt;&lt;property id=&quot;20307&quot; value=&quot;279&quot;/&gt;&lt;/object&gt;&lt;object type=&quot;3&quot; unique_id=&quot;17279&quot;&gt;&lt;property id=&quot;20148&quot; value=&quot;5&quot;/&gt;&lt;property id=&quot;20300&quot; value=&quot;Slide 32 - &amp;quot;Conclusions&amp;quot;&quot;/&gt;&lt;property id=&quot;20307&quot; value=&quot;289&quot;/&gt;&lt;/object&gt;&lt;object type=&quot;3&quot; unique_id=&quot;17280&quot;&gt;&lt;property id=&quot;20148&quot; value=&quot;5&quot;/&gt;&lt;property id=&quot;20300&quot; value=&quot;Slide 33 - &amp;quot;For more information&amp;quot;&quot;/&gt;&lt;property id=&quot;20307&quot; value=&quot;287&quot;/&gt;&lt;/object&gt;&lt;object type=&quot;3&quot; unique_id=&quot;17281&quot;&gt;&lt;property id=&quot;20148&quot; value=&quot;5&quot;/&gt;&lt;property id=&quot;20300&quot; value=&quot;Slide 34&quot;/&gt;&lt;property id=&quot;20307&quot; value=&quot;288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8174</TotalTime>
  <Words>1876</Words>
  <Application>Microsoft Office PowerPoint</Application>
  <PresentationFormat>On-screen Show (4:3)</PresentationFormat>
  <Paragraphs>348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What we will cover</vt:lpstr>
      <vt:lpstr>The Center for IDEA Early Childhood Data Systems (DaSy)</vt:lpstr>
      <vt:lpstr>Understanding Part C (Early Intervention- EI) and Part B Preschool (Early Childhood Special Education - ECSE)</vt:lpstr>
      <vt:lpstr>Who are the children?</vt:lpstr>
      <vt:lpstr>PowerPoint Presentation</vt:lpstr>
      <vt:lpstr>A small sample of critical questions... </vt:lpstr>
      <vt:lpstr>High quality state data systems can provide valid and reliable information for…</vt:lpstr>
      <vt:lpstr>Status of States</vt:lpstr>
      <vt:lpstr>Who were the respondents?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For Part C, few states have linkages with other EC data, and for 619,almost half have linkages with state preK. </vt:lpstr>
      <vt:lpstr>Linkages with health data are more common for Part C than for 619.</vt:lpstr>
      <vt:lpstr>Only few states have linked Part C or 619 data to social services data.</vt:lpstr>
      <vt:lpstr>Challenges</vt:lpstr>
      <vt:lpstr>Linking IDEA Part C and Part B Section 619 Data – Connecticut Example</vt:lpstr>
      <vt:lpstr>Linking IDEA Part C and Part B Section 619 Data – Connecticut Example</vt:lpstr>
      <vt:lpstr>Another Use for Linked Data: Notification to LEAs and SEA</vt:lpstr>
      <vt:lpstr>Oct 1 Served in Part C and Referred to Part B compared to All Children Exiting Part C at age 3 who are referred to LEAs for Evaluation during the year.</vt:lpstr>
      <vt:lpstr>Served in Part C without an IEP at Kindergarten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For more information</vt:lpstr>
      <vt:lpstr>PowerPoint Presentation</vt:lpstr>
    </vt:vector>
  </TitlesOfParts>
  <Company>The DaSy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Jones</dc:creator>
  <cp:lastModifiedBy>Katie Kaattari</cp:lastModifiedBy>
  <cp:revision>93</cp:revision>
  <cp:lastPrinted>2014-07-29T05:57:42Z</cp:lastPrinted>
  <dcterms:created xsi:type="dcterms:W3CDTF">2013-02-06T21:54:43Z</dcterms:created>
  <dcterms:modified xsi:type="dcterms:W3CDTF">2014-08-12T23:59:04Z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