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8" r:id="rId2"/>
    <p:sldId id="284" r:id="rId3"/>
    <p:sldId id="301" r:id="rId4"/>
    <p:sldId id="302" r:id="rId5"/>
    <p:sldId id="304" r:id="rId6"/>
    <p:sldId id="303" r:id="rId7"/>
    <p:sldId id="305" r:id="rId8"/>
    <p:sldId id="286" r:id="rId9"/>
    <p:sldId id="283" r:id="rId10"/>
    <p:sldId id="299" r:id="rId11"/>
    <p:sldId id="293" r:id="rId12"/>
    <p:sldId id="298" r:id="rId13"/>
    <p:sldId id="294" r:id="rId14"/>
    <p:sldId id="295" r:id="rId15"/>
    <p:sldId id="296" r:id="rId16"/>
    <p:sldId id="297" r:id="rId17"/>
    <p:sldId id="292" r:id="rId18"/>
    <p:sldId id="259" r:id="rId19"/>
    <p:sldId id="270" r:id="rId20"/>
    <p:sldId id="271" r:id="rId21"/>
    <p:sldId id="261" r:id="rId22"/>
    <p:sldId id="266" r:id="rId23"/>
    <p:sldId id="272" r:id="rId24"/>
    <p:sldId id="273" r:id="rId25"/>
    <p:sldId id="274" r:id="rId26"/>
    <p:sldId id="275" r:id="rId27"/>
    <p:sldId id="276" r:id="rId28"/>
    <p:sldId id="277" r:id="rId29"/>
    <p:sldId id="278" r:id="rId30"/>
    <p:sldId id="279" r:id="rId31"/>
    <p:sldId id="289" r:id="rId32"/>
    <p:sldId id="287" r:id="rId33"/>
    <p:sldId id="288"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FFFFFF"/>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8390" autoAdjust="0"/>
  </p:normalViewPr>
  <p:slideViewPr>
    <p:cSldViewPr>
      <p:cViewPr>
        <p:scale>
          <a:sx n="103" d="100"/>
          <a:sy n="103" d="100"/>
        </p:scale>
        <p:origin x="3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635174714657"/>
          <c:y val="0.15710980127705601"/>
          <c:w val="0.50858039285281298"/>
          <c:h val="0.73514209626567795"/>
        </c:manualLayout>
      </c:layout>
      <c:pieChart>
        <c:varyColors val="1"/>
        <c:ser>
          <c:idx val="0"/>
          <c:order val="0"/>
          <c:spPr>
            <a:solidFill>
              <a:srgbClr val="006600"/>
            </a:solidFill>
            <a:ln>
              <a:solidFill>
                <a:sysClr val="windowText" lastClr="000000"/>
              </a:solidFill>
            </a:ln>
          </c:spPr>
          <c:dPt>
            <c:idx val="0"/>
            <c:bubble3D val="0"/>
            <c:spPr>
              <a:solidFill>
                <a:srgbClr val="39B54A"/>
              </a:solidFill>
              <a:ln w="6350">
                <a:solidFill>
                  <a:sysClr val="windowText" lastClr="000000"/>
                </a:solidFill>
              </a:ln>
            </c:spPr>
          </c:dPt>
          <c:dPt>
            <c:idx val="1"/>
            <c:bubble3D val="0"/>
            <c:spPr>
              <a:solidFill>
                <a:srgbClr val="B6E8BD"/>
              </a:solidFill>
              <a:ln w="6350" cmpd="sng">
                <a:solidFill>
                  <a:sysClr val="windowText" lastClr="000000"/>
                </a:solidFill>
              </a:ln>
              <a:effectLst>
                <a:outerShdw blurRad="50800" dist="50800" dir="5400000" algn="ctr" rotWithShape="0">
                  <a:sysClr val="window" lastClr="FFFFFF"/>
                </a:outerShdw>
              </a:effectLst>
            </c:spPr>
          </c:dPt>
          <c:dPt>
            <c:idx val="2"/>
            <c:bubble3D val="0"/>
            <c:spPr>
              <a:solidFill>
                <a:srgbClr val="154578"/>
              </a:solidFill>
              <a:ln w="6350">
                <a:solidFill>
                  <a:sysClr val="windowText" lastClr="000000"/>
                </a:solidFill>
              </a:ln>
            </c:spPr>
          </c:dPt>
          <c:dPt>
            <c:idx val="3"/>
            <c:bubble3D val="0"/>
            <c:spPr>
              <a:pattFill prst="dkDnDiag">
                <a:fgClr>
                  <a:srgbClr val="154578"/>
                </a:fgClr>
                <a:bgClr>
                  <a:sysClr val="window" lastClr="FFFFFF"/>
                </a:bgClr>
              </a:pattFill>
              <a:ln w="6350" cmpd="sng">
                <a:solidFill>
                  <a:sysClr val="windowText" lastClr="000000"/>
                </a:solidFill>
              </a:ln>
            </c:spPr>
          </c:dPt>
          <c:dPt>
            <c:idx val="4"/>
            <c:bubble3D val="0"/>
            <c:spPr>
              <a:solidFill>
                <a:sysClr val="window" lastClr="FFFFFF">
                  <a:lumMod val="65000"/>
                </a:sysClr>
              </a:solidFill>
              <a:ln>
                <a:solidFill>
                  <a:sysClr val="windowText" lastClr="000000"/>
                </a:solidFill>
              </a:ln>
            </c:spPr>
          </c:dPt>
          <c:dLbls>
            <c:dLbl>
              <c:idx val="0"/>
              <c:layout>
                <c:manualLayout>
                  <c:x val="5.4295107451053697E-2"/>
                  <c:y val="-3.7262717024445099E-2"/>
                </c:manualLayout>
              </c:layout>
              <c:tx>
                <c:rich>
                  <a:bodyPr/>
                  <a:lstStyle/>
                  <a:p>
                    <a:r>
                      <a:rPr lang="en-US" sz="2400" dirty="0"/>
                      <a:t>Same system, 15%</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2.6410948631421099E-2"/>
                  <c:y val="4.2963903705585199E-2"/>
                </c:manualLayout>
              </c:layout>
              <c:tx>
                <c:rich>
                  <a:bodyPr/>
                  <a:lstStyle/>
                  <a:p>
                    <a:r>
                      <a:rPr lang="en-US" sz="2400" dirty="0"/>
                      <a:t>Linked systems, 14%</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21117478370759199"/>
                  <c:y val="-8.0266924181647104E-2"/>
                </c:manualLayout>
              </c:layout>
              <c:spPr/>
              <c:txPr>
                <a:bodyPr/>
                <a:lstStyle/>
                <a:p>
                  <a:pPr>
                    <a:defRPr sz="240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4.7283315176977703E-2"/>
                  <c:y val="-4.04305770051323E-2"/>
                </c:manualLayout>
              </c:layout>
              <c:spPr/>
              <c:txPr>
                <a:bodyPr/>
                <a:lstStyle/>
                <a:p>
                  <a:pPr>
                    <a:defRPr sz="2400" baseline="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txPr>
              <a:bodyPr/>
              <a:lstStyle/>
              <a:p>
                <a:pPr>
                  <a:defRPr sz="160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'C-619 Link'!$B$4:$E$4</c:f>
              <c:strCache>
                <c:ptCount val="4"/>
                <c:pt idx="0">
                  <c:v>Same system</c:v>
                </c:pt>
                <c:pt idx="1">
                  <c:v>Linked systems</c:v>
                </c:pt>
                <c:pt idx="2">
                  <c:v>Not linked</c:v>
                </c:pt>
                <c:pt idx="3">
                  <c:v>C and B did not agree</c:v>
                </c:pt>
              </c:strCache>
            </c:strRef>
          </c:cat>
          <c:val>
            <c:numRef>
              <c:f>'C-619 Link'!$B$5:$E$5</c:f>
              <c:numCache>
                <c:formatCode>0%</c:formatCode>
                <c:ptCount val="4"/>
                <c:pt idx="0">
                  <c:v>0.154</c:v>
                </c:pt>
                <c:pt idx="1">
                  <c:v>0.13500000000000001</c:v>
                </c:pt>
                <c:pt idx="2">
                  <c:v>0.48099999999999998</c:v>
                </c:pt>
                <c:pt idx="3">
                  <c:v>0.23100000000000001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Served in Part C and Referred to Part B </c:v>
                </c:pt>
              </c:strCache>
            </c:strRef>
          </c:tx>
          <c:spPr>
            <a:solidFill>
              <a:srgbClr val="154578"/>
            </a:solidFill>
          </c:spPr>
          <c:invertIfNegative val="0"/>
          <c:cat>
            <c:strRef>
              <c:f>Sheet1!$A$2:$A$9</c:f>
              <c:strCache>
                <c:ptCount val="8"/>
                <c:pt idx="0">
                  <c:v>2005-2006</c:v>
                </c:pt>
                <c:pt idx="1">
                  <c:v>2006-2007</c:v>
                </c:pt>
                <c:pt idx="2">
                  <c:v>2007-2008</c:v>
                </c:pt>
                <c:pt idx="3">
                  <c:v>2008-2009</c:v>
                </c:pt>
                <c:pt idx="4">
                  <c:v>2009-2010</c:v>
                </c:pt>
                <c:pt idx="5">
                  <c:v>2010-2011</c:v>
                </c:pt>
                <c:pt idx="6">
                  <c:v>2011-2012</c:v>
                </c:pt>
                <c:pt idx="7">
                  <c:v>2012-2013</c:v>
                </c:pt>
              </c:strCache>
            </c:strRef>
          </c:cat>
          <c:val>
            <c:numRef>
              <c:f>Sheet1!$B$2:$B$9</c:f>
              <c:numCache>
                <c:formatCode>General</c:formatCode>
                <c:ptCount val="8"/>
                <c:pt idx="0">
                  <c:v>1478</c:v>
                </c:pt>
                <c:pt idx="1">
                  <c:v>1648</c:v>
                </c:pt>
                <c:pt idx="2">
                  <c:v>1877</c:v>
                </c:pt>
                <c:pt idx="3">
                  <c:v>1985</c:v>
                </c:pt>
                <c:pt idx="4">
                  <c:v>2253</c:v>
                </c:pt>
                <c:pt idx="5">
                  <c:v>2362</c:v>
                </c:pt>
                <c:pt idx="6">
                  <c:v>2482</c:v>
                </c:pt>
                <c:pt idx="7">
                  <c:v>2324</c:v>
                </c:pt>
              </c:numCache>
            </c:numRef>
          </c:val>
        </c:ser>
        <c:ser>
          <c:idx val="1"/>
          <c:order val="1"/>
          <c:tx>
            <c:strRef>
              <c:f>Sheet1!$C$1</c:f>
              <c:strCache>
                <c:ptCount val="1"/>
                <c:pt idx="0">
                  <c:v>Referred </c:v>
                </c:pt>
              </c:strCache>
            </c:strRef>
          </c:tx>
          <c:invertIfNegative val="0"/>
          <c:cat>
            <c:strRef>
              <c:f>Sheet1!$A$2:$A$9</c:f>
              <c:strCache>
                <c:ptCount val="8"/>
                <c:pt idx="0">
                  <c:v>2005-2006</c:v>
                </c:pt>
                <c:pt idx="1">
                  <c:v>2006-2007</c:v>
                </c:pt>
                <c:pt idx="2">
                  <c:v>2007-2008</c:v>
                </c:pt>
                <c:pt idx="3">
                  <c:v>2008-2009</c:v>
                </c:pt>
                <c:pt idx="4">
                  <c:v>2009-2010</c:v>
                </c:pt>
                <c:pt idx="5">
                  <c:v>2010-2011</c:v>
                </c:pt>
                <c:pt idx="6">
                  <c:v>2011-2012</c:v>
                </c:pt>
                <c:pt idx="7">
                  <c:v>2012-2013</c:v>
                </c:pt>
              </c:strCache>
            </c:strRef>
          </c:cat>
          <c:val>
            <c:numRef>
              <c:f>Sheet1!$C$2:$C$9</c:f>
              <c:numCache>
                <c:formatCode>General</c:formatCode>
                <c:ptCount val="8"/>
                <c:pt idx="0">
                  <c:v>2575</c:v>
                </c:pt>
                <c:pt idx="1">
                  <c:v>2483</c:v>
                </c:pt>
                <c:pt idx="2">
                  <c:v>2654</c:v>
                </c:pt>
                <c:pt idx="3">
                  <c:v>2682</c:v>
                </c:pt>
                <c:pt idx="4">
                  <c:v>2774</c:v>
                </c:pt>
                <c:pt idx="5">
                  <c:v>2794</c:v>
                </c:pt>
                <c:pt idx="6">
                  <c:v>2714</c:v>
                </c:pt>
                <c:pt idx="7">
                  <c:v>2724</c:v>
                </c:pt>
              </c:numCache>
            </c:numRef>
          </c:val>
        </c:ser>
        <c:dLbls>
          <c:showLegendKey val="0"/>
          <c:showVal val="0"/>
          <c:showCatName val="0"/>
          <c:showSerName val="0"/>
          <c:showPercent val="0"/>
          <c:showBubbleSize val="0"/>
        </c:dLbls>
        <c:gapWidth val="36"/>
        <c:axId val="101286656"/>
        <c:axId val="101288192"/>
      </c:barChart>
      <c:catAx>
        <c:axId val="101286656"/>
        <c:scaling>
          <c:orientation val="minMax"/>
        </c:scaling>
        <c:delete val="0"/>
        <c:axPos val="b"/>
        <c:majorTickMark val="out"/>
        <c:minorTickMark val="none"/>
        <c:tickLblPos val="nextTo"/>
        <c:txPr>
          <a:bodyPr/>
          <a:lstStyle/>
          <a:p>
            <a:pPr>
              <a:defRPr>
                <a:latin typeface="Century Gothic" panose="020B0502020202020204" pitchFamily="34" charset="0"/>
              </a:defRPr>
            </a:pPr>
            <a:endParaRPr lang="en-US"/>
          </a:p>
        </c:txPr>
        <c:crossAx val="101288192"/>
        <c:crosses val="autoZero"/>
        <c:auto val="1"/>
        <c:lblAlgn val="ctr"/>
        <c:lblOffset val="100"/>
        <c:noMultiLvlLbl val="0"/>
      </c:catAx>
      <c:valAx>
        <c:axId val="101288192"/>
        <c:scaling>
          <c:orientation val="minMax"/>
          <c:max val="2500"/>
        </c:scaling>
        <c:delete val="0"/>
        <c:axPos val="l"/>
        <c:numFmt formatCode="General" sourceLinked="1"/>
        <c:majorTickMark val="out"/>
        <c:minorTickMark val="none"/>
        <c:tickLblPos val="nextTo"/>
        <c:txPr>
          <a:bodyPr/>
          <a:lstStyle/>
          <a:p>
            <a:pPr>
              <a:defRPr>
                <a:latin typeface="Century Gothic" panose="020B0502020202020204" pitchFamily="34" charset="0"/>
              </a:defRPr>
            </a:pPr>
            <a:endParaRPr lang="en-US"/>
          </a:p>
        </c:txPr>
        <c:crossAx val="101286656"/>
        <c:crosses val="autoZero"/>
        <c:crossBetween val="between"/>
        <c:majorUnit val="5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Sheet1!$B$2:$B$13</c:f>
              <c:numCache>
                <c:formatCode>0%</c:formatCode>
                <c:ptCount val="12"/>
                <c:pt idx="0">
                  <c:v>0.49</c:v>
                </c:pt>
                <c:pt idx="1">
                  <c:v>0.5</c:v>
                </c:pt>
                <c:pt idx="2">
                  <c:v>0.52</c:v>
                </c:pt>
                <c:pt idx="3">
                  <c:v>0.49</c:v>
                </c:pt>
                <c:pt idx="4">
                  <c:v>0.5</c:v>
                </c:pt>
                <c:pt idx="5">
                  <c:v>0.51</c:v>
                </c:pt>
                <c:pt idx="6">
                  <c:v>0.56000000000000005</c:v>
                </c:pt>
                <c:pt idx="7">
                  <c:v>0.55000000000000004</c:v>
                </c:pt>
                <c:pt idx="8">
                  <c:v>0.51</c:v>
                </c:pt>
                <c:pt idx="9">
                  <c:v>0.53</c:v>
                </c:pt>
                <c:pt idx="10">
                  <c:v>0.51</c:v>
                </c:pt>
                <c:pt idx="11">
                  <c:v>0.51</c:v>
                </c:pt>
              </c:numCache>
            </c:numRef>
          </c:val>
        </c:ser>
        <c:dLbls>
          <c:showLegendKey val="0"/>
          <c:showVal val="0"/>
          <c:showCatName val="0"/>
          <c:showSerName val="0"/>
          <c:showPercent val="0"/>
          <c:showBubbleSize val="0"/>
        </c:dLbls>
        <c:gapWidth val="150"/>
        <c:axId val="107145088"/>
        <c:axId val="107146624"/>
      </c:barChart>
      <c:catAx>
        <c:axId val="107145088"/>
        <c:scaling>
          <c:orientation val="minMax"/>
        </c:scaling>
        <c:delete val="0"/>
        <c:axPos val="b"/>
        <c:numFmt formatCode="General" sourceLinked="1"/>
        <c:majorTickMark val="out"/>
        <c:minorTickMark val="none"/>
        <c:tickLblPos val="nextTo"/>
        <c:txPr>
          <a:bodyPr/>
          <a:lstStyle/>
          <a:p>
            <a:pPr>
              <a:defRPr sz="1200" b="1" i="0" baseline="0"/>
            </a:pPr>
            <a:endParaRPr lang="en-US"/>
          </a:p>
        </c:txPr>
        <c:crossAx val="107146624"/>
        <c:crosses val="autoZero"/>
        <c:auto val="1"/>
        <c:lblAlgn val="ctr"/>
        <c:lblOffset val="100"/>
        <c:noMultiLvlLbl val="0"/>
      </c:catAx>
      <c:valAx>
        <c:axId val="107146624"/>
        <c:scaling>
          <c:orientation val="minMax"/>
        </c:scaling>
        <c:delete val="0"/>
        <c:axPos val="l"/>
        <c:majorGridlines>
          <c:spPr>
            <a:ln>
              <a:solidFill>
                <a:schemeClr val="bg1"/>
              </a:solidFill>
            </a:ln>
          </c:spPr>
        </c:majorGridlines>
        <c:numFmt formatCode="0%" sourceLinked="1"/>
        <c:majorTickMark val="out"/>
        <c:minorTickMark val="none"/>
        <c:tickLblPos val="nextTo"/>
        <c:txPr>
          <a:bodyPr/>
          <a:lstStyle/>
          <a:p>
            <a:pPr>
              <a:defRPr sz="1400" baseline="0"/>
            </a:pPr>
            <a:endParaRPr lang="en-US"/>
          </a:p>
        </c:txPr>
        <c:crossAx val="107145088"/>
        <c:crosses val="autoZero"/>
        <c:crossBetween val="between"/>
      </c:valAx>
    </c:plotArea>
    <c:plotVisOnly val="1"/>
    <c:dispBlanksAs val="gap"/>
    <c:showDLblsOverMax val="0"/>
  </c:chart>
  <c:spPr>
    <a:ln>
      <a:solidFill>
        <a:schemeClr val="bg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0.28704</cdr:x>
      <cdr:y>0.75472</cdr:y>
    </cdr:from>
    <cdr:to>
      <cdr:x>0.33333</cdr:x>
      <cdr:y>0.79245</cdr:y>
    </cdr:to>
    <cdr:sp macro="" textlink="">
      <cdr:nvSpPr>
        <cdr:cNvPr id="3" name="Straight Connector 2"/>
        <cdr:cNvSpPr/>
      </cdr:nvSpPr>
      <cdr:spPr>
        <a:xfrm xmlns:a="http://schemas.openxmlformats.org/drawingml/2006/main" flipV="1">
          <a:off x="2362200" y="3048000"/>
          <a:ext cx="381000"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0.19445</cdr:x>
      <cdr:y>0</cdr:y>
    </cdr:from>
    <cdr:to>
      <cdr:x>0.28704</cdr:x>
      <cdr:y>0.22</cdr:y>
    </cdr:to>
    <cdr:sp macro="" textlink="">
      <cdr:nvSpPr>
        <cdr:cNvPr id="2" name="Down Arrow Callout 1"/>
        <cdr:cNvSpPr/>
      </cdr:nvSpPr>
      <cdr:spPr>
        <a:xfrm xmlns:a="http://schemas.openxmlformats.org/drawingml/2006/main">
          <a:off x="1600205" y="0"/>
          <a:ext cx="761996" cy="838200"/>
        </a:xfrm>
        <a:prstGeom xmlns:a="http://schemas.openxmlformats.org/drawingml/2006/main" prst="downArrowCallou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76280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12 states with Education as the lead agency for Part C, so we would expect C and 619 data to be </a:t>
            </a:r>
            <a:r>
              <a:rPr lang="en-US" baseline="0" dirty="0" smtClean="0"/>
              <a:t>in same system or connected.</a:t>
            </a:r>
          </a:p>
          <a:p>
            <a:r>
              <a:rPr lang="en-US" baseline="0" dirty="0" smtClean="0"/>
              <a:t>We combined data from the two surveys, and the pie graph on this slide shows that about one-fourth disagreed about the connections.</a:t>
            </a:r>
          </a:p>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2121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3513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surprising</a:t>
            </a:r>
            <a:r>
              <a:rPr lang="en-US" baseline="0" dirty="0" smtClean="0"/>
              <a:t> that more states can link for 619 as Education is typically the lead agency. This means that either data are in the same system or in different systems but linked.</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967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9156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50522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3988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78145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3385947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4180049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00846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60590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66516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30053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F6913-25B1-430E-AD89-CAA5C3938553}" type="slidenum">
              <a:rPr lang="en-US" smtClean="0"/>
              <a:t>23</a:t>
            </a:fld>
            <a:endParaRPr lang="en-US"/>
          </a:p>
        </p:txBody>
      </p:sp>
    </p:spTree>
    <p:extLst>
      <p:ext uri="{BB962C8B-B14F-4D97-AF65-F5344CB8AC3E}">
        <p14:creationId xmlns:p14="http://schemas.microsoft.com/office/powerpoint/2010/main" val="126149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68749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798454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F6913-25B1-430E-AD89-CAA5C3938553}" type="slidenum">
              <a:rPr lang="en-US" smtClean="0"/>
              <a:t>26</a:t>
            </a:fld>
            <a:endParaRPr lang="en-US"/>
          </a:p>
        </p:txBody>
      </p:sp>
    </p:spTree>
    <p:extLst>
      <p:ext uri="{BB962C8B-B14F-4D97-AF65-F5344CB8AC3E}">
        <p14:creationId xmlns:p14="http://schemas.microsoft.com/office/powerpoint/2010/main" val="126149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F6913-25B1-430E-AD89-CAA5C3938553}" type="slidenum">
              <a:rPr lang="en-US" smtClean="0"/>
              <a:t>27</a:t>
            </a:fld>
            <a:endParaRPr lang="en-US"/>
          </a:p>
        </p:txBody>
      </p:sp>
    </p:spTree>
    <p:extLst>
      <p:ext uri="{BB962C8B-B14F-4D97-AF65-F5344CB8AC3E}">
        <p14:creationId xmlns:p14="http://schemas.microsoft.com/office/powerpoint/2010/main" val="1261496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1354076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2097117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56412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509210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941224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4211263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74086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23771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17085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74395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7962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focused the report on the 50 states, DC and Puerto Rico since they are included in IDEA</a:t>
            </a:r>
            <a:r>
              <a:rPr lang="en-US" baseline="0" dirty="0" smtClean="0"/>
              <a:t> data tables for how child count is reported.</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691825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9BAEE4-295A-4365-90E9-23CA9E568EB1}" type="datetimeFigureOut">
              <a:rPr lang="en-US" smtClean="0"/>
              <a:t>12/5/2014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CEA167-99B1-468B-B33F-70AB1E9685E1}" type="slidenum">
              <a:rPr lang="en-US" smtClean="0"/>
              <a:t>‹#›</a:t>
            </a:fld>
            <a:endParaRPr lang="en-US"/>
          </a:p>
        </p:txBody>
      </p:sp>
    </p:spTree>
    <p:extLst>
      <p:ext uri="{BB962C8B-B14F-4D97-AF65-F5344CB8AC3E}">
        <p14:creationId xmlns:p14="http://schemas.microsoft.com/office/powerpoint/2010/main" val="379718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457200" y="1752600"/>
            <a:ext cx="8229600" cy="3962400"/>
          </a:xfrm>
        </p:spPr>
        <p:txBody>
          <a:bodyPr/>
          <a:lstStyle/>
          <a:p>
            <a:r>
              <a:rPr lang="en-US" sz="3600" dirty="0" smtClean="0"/>
              <a:t>Benefits and Challenges of Integrating Data in Early Childhood: </a:t>
            </a:r>
          </a:p>
          <a:p>
            <a:r>
              <a:rPr lang="en-US" sz="2800" dirty="0"/>
              <a:t>T</a:t>
            </a:r>
            <a:r>
              <a:rPr lang="en-US" sz="2800" dirty="0" smtClean="0"/>
              <a:t>he Case of Early Intervention and Early Childhood Special Education</a:t>
            </a:r>
          </a:p>
          <a:p>
            <a:endParaRPr lang="en-US" sz="1600" dirty="0" smtClean="0"/>
          </a:p>
          <a:p>
            <a:pPr lvl="1"/>
            <a:r>
              <a:rPr lang="en-US" sz="2000" dirty="0" smtClean="0"/>
              <a:t>Linda Goodman, Connecticut</a:t>
            </a:r>
          </a:p>
          <a:p>
            <a:pPr lvl="1"/>
            <a:r>
              <a:rPr lang="en-US" sz="2000" dirty="0" smtClean="0"/>
              <a:t>Kathleen Hebbeler, SRI International</a:t>
            </a:r>
          </a:p>
          <a:p>
            <a:pPr lvl="1"/>
            <a:r>
              <a:rPr lang="en-US" sz="2000" dirty="0" smtClean="0"/>
              <a:t>Abby Winer, SRI International</a:t>
            </a:r>
          </a:p>
          <a:p>
            <a:pPr lvl="1"/>
            <a:r>
              <a:rPr lang="en-US" sz="2000" dirty="0" smtClean="0"/>
              <a:t>Meredith </a:t>
            </a:r>
            <a:r>
              <a:rPr lang="en-US" sz="2000" dirty="0" err="1" smtClean="0"/>
              <a:t>Miceli</a:t>
            </a:r>
            <a:r>
              <a:rPr lang="en-US" sz="2000" dirty="0" smtClean="0"/>
              <a:t>, Office of Special Education Programs</a:t>
            </a:r>
          </a:p>
        </p:txBody>
      </p:sp>
      <p:sp>
        <p:nvSpPr>
          <p:cNvPr id="6" name="Subtitle 2"/>
          <p:cNvSpPr>
            <a:spLocks noGrp="1"/>
          </p:cNvSpPr>
          <p:nvPr>
            <p:ph type="subTitle" idx="1"/>
          </p:nvPr>
        </p:nvSpPr>
        <p:spPr>
          <a:xfrm>
            <a:off x="2286000" y="5715000"/>
            <a:ext cx="4270248" cy="987552"/>
          </a:xfrm>
        </p:spPr>
        <p:txBody>
          <a:bodyPr>
            <a:normAutofit/>
          </a:bodyPr>
          <a:lstStyle/>
          <a:p>
            <a:r>
              <a:rPr lang="en-US" sz="2000" dirty="0" smtClean="0"/>
              <a:t>STATS-DC</a:t>
            </a:r>
            <a:br>
              <a:rPr lang="en-US" sz="2000" dirty="0" smtClean="0"/>
            </a:br>
            <a:r>
              <a:rPr lang="en-US" sz="2000" dirty="0" smtClean="0"/>
              <a:t>July 30, 2014</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smtClean="0"/>
              <a:t>Who were the respondents?</a:t>
            </a:r>
            <a:endParaRPr lang="en-US" dirty="0"/>
          </a:p>
        </p:txBody>
      </p:sp>
      <p:sp>
        <p:nvSpPr>
          <p:cNvPr id="2" name="Content Placeholder 1"/>
          <p:cNvSpPr>
            <a:spLocks noGrp="1"/>
          </p:cNvSpPr>
          <p:nvPr>
            <p:ph idx="1"/>
          </p:nvPr>
        </p:nvSpPr>
        <p:spPr>
          <a:xfrm>
            <a:off x="457200" y="1600201"/>
            <a:ext cx="5372626" cy="4038600"/>
          </a:xfrm>
        </p:spPr>
        <p:txBody>
          <a:bodyPr/>
          <a:lstStyle/>
          <a:p>
            <a:r>
              <a:rPr lang="en-US" dirty="0" smtClean="0"/>
              <a:t>Sent to all states and jurisdictions</a:t>
            </a:r>
          </a:p>
          <a:p>
            <a:r>
              <a:rPr lang="en-US" dirty="0" smtClean="0"/>
              <a:t>Report of the information collected focuses on information reported by 50 states, DC, and Puerto Rico</a:t>
            </a:r>
          </a:p>
          <a:p>
            <a:r>
              <a:rPr lang="en-US" dirty="0">
                <a:solidFill>
                  <a:schemeClr val="tx2"/>
                </a:solidFill>
              </a:rPr>
              <a:t>We</a:t>
            </a:r>
            <a:r>
              <a:rPr lang="en-US" dirty="0"/>
              <a:t> had an excellent response rate: </a:t>
            </a:r>
          </a:p>
          <a:p>
            <a:pPr lvl="1"/>
            <a:r>
              <a:rPr lang="en-US" sz="2800" dirty="0">
                <a:solidFill>
                  <a:schemeClr val="tx2"/>
                </a:solidFill>
              </a:rPr>
              <a:t>For Part C    </a:t>
            </a:r>
            <a:r>
              <a:rPr lang="en-US" sz="2800" b="1" dirty="0">
                <a:solidFill>
                  <a:srgbClr val="00B050"/>
                </a:solidFill>
              </a:rPr>
              <a:t>94%</a:t>
            </a:r>
            <a:r>
              <a:rPr lang="en-US" sz="2800" b="1" dirty="0">
                <a:solidFill>
                  <a:schemeClr val="tx2"/>
                </a:solidFill>
              </a:rPr>
              <a:t> </a:t>
            </a:r>
            <a:r>
              <a:rPr lang="en-US" sz="2800" dirty="0">
                <a:solidFill>
                  <a:schemeClr val="tx2"/>
                </a:solidFill>
              </a:rPr>
              <a:t>(</a:t>
            </a:r>
            <a:r>
              <a:rPr lang="en-US" sz="2800" i="1" dirty="0">
                <a:solidFill>
                  <a:schemeClr val="tx2"/>
                </a:solidFill>
              </a:rPr>
              <a:t>n </a:t>
            </a:r>
            <a:r>
              <a:rPr lang="en-US" sz="2800" dirty="0">
                <a:solidFill>
                  <a:schemeClr val="tx2"/>
                </a:solidFill>
              </a:rPr>
              <a:t>= 49) </a:t>
            </a:r>
          </a:p>
          <a:p>
            <a:pPr lvl="1"/>
            <a:r>
              <a:rPr lang="en-US" sz="2800" dirty="0">
                <a:solidFill>
                  <a:schemeClr val="tx2"/>
                </a:solidFill>
              </a:rPr>
              <a:t>For 619        </a:t>
            </a:r>
            <a:r>
              <a:rPr lang="en-US" sz="2800" b="1" dirty="0">
                <a:solidFill>
                  <a:srgbClr val="00B050"/>
                </a:solidFill>
              </a:rPr>
              <a:t>96%</a:t>
            </a:r>
            <a:r>
              <a:rPr lang="en-US" sz="2800" dirty="0">
                <a:solidFill>
                  <a:schemeClr val="tx2"/>
                </a:solidFill>
              </a:rPr>
              <a:t> (</a:t>
            </a:r>
            <a:r>
              <a:rPr lang="en-US" sz="2800" i="1" dirty="0">
                <a:solidFill>
                  <a:schemeClr val="tx2"/>
                </a:solidFill>
              </a:rPr>
              <a:t>n </a:t>
            </a:r>
            <a:r>
              <a:rPr lang="en-US" sz="2800" dirty="0">
                <a:solidFill>
                  <a:schemeClr val="tx2"/>
                </a:solidFill>
              </a:rPr>
              <a:t>= 50)</a:t>
            </a:r>
          </a:p>
        </p:txBody>
      </p:sp>
      <p:pic>
        <p:nvPicPr>
          <p:cNvPr id="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826" y="2819400"/>
            <a:ext cx="309084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2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11</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fontScale="90000"/>
          </a:bodyPr>
          <a:lstStyle/>
          <a:p>
            <a:r>
              <a:rPr lang="en-US" dirty="0" smtClean="0"/>
              <a:t>Only about one-third of states have linked data </a:t>
            </a:r>
            <a:r>
              <a:rPr lang="en-US" i="1" dirty="0" smtClean="0"/>
              <a:t>across</a:t>
            </a:r>
            <a:r>
              <a:rPr lang="en-US" dirty="0" smtClean="0"/>
              <a:t> Part C and 619.</a:t>
            </a:r>
            <a:endParaRPr lang="en-US" dirty="0"/>
          </a:p>
        </p:txBody>
      </p:sp>
      <p:graphicFrame>
        <p:nvGraphicFramePr>
          <p:cNvPr id="7" name="Content Placeholder 6" descr="This slide has a pie chart displaying the proportion of states with data linked across Part C and 619 programs. Part C and 619 have the same data system in 15% of states, linked systems in 14% of states, and data systems that are NOT linked in 48% of states. In 23% of states, Part C and 619 disagreed about the status of their data linkage."/>
          <p:cNvGraphicFramePr>
            <a:graphicFrameLocks noGrp="1"/>
          </p:cNvGraphicFramePr>
          <p:nvPr>
            <p:ph idx="1"/>
            <p:extLst>
              <p:ext uri="{D42A27DB-BD31-4B8C-83A1-F6EECF244321}">
                <p14:modId xmlns:p14="http://schemas.microsoft.com/office/powerpoint/2010/main" val="3489501190"/>
              </p:ext>
            </p:extLst>
          </p:nvPr>
        </p:nvGraphicFramePr>
        <p:xfrm>
          <a:off x="457200" y="16002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12</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fontScale="90000"/>
          </a:bodyPr>
          <a:lstStyle/>
          <a:p>
            <a:r>
              <a:rPr lang="en-US" dirty="0" smtClean="0"/>
              <a:t>There is infrequent use of common identifiers </a:t>
            </a:r>
            <a:r>
              <a:rPr lang="en-US" i="1" dirty="0" smtClean="0"/>
              <a:t>across</a:t>
            </a:r>
            <a:r>
              <a:rPr lang="en-US" dirty="0" smtClean="0"/>
              <a:t> Part C and 619. </a:t>
            </a:r>
            <a:endParaRPr lang="en-US" dirty="0"/>
          </a:p>
        </p:txBody>
      </p:sp>
      <p:graphicFrame>
        <p:nvGraphicFramePr>
          <p:cNvPr id="4" name="Table 3" descr="This slide has a table displaying the percentage of states with certain common identifiers for Part C and 619. There was a common identifier at the child level for 21% of states, the program or school level for 12% of states, and the workforce level for 6% of states."/>
          <p:cNvGraphicFramePr>
            <a:graphicFrameLocks noGrp="1"/>
          </p:cNvGraphicFramePr>
          <p:nvPr>
            <p:extLst>
              <p:ext uri="{D42A27DB-BD31-4B8C-83A1-F6EECF244321}">
                <p14:modId xmlns:p14="http://schemas.microsoft.com/office/powerpoint/2010/main" val="1500570324"/>
              </p:ext>
            </p:extLst>
          </p:nvPr>
        </p:nvGraphicFramePr>
        <p:xfrm>
          <a:off x="609600" y="3396344"/>
          <a:ext cx="4876800" cy="1861456"/>
        </p:xfrm>
        <a:graphic>
          <a:graphicData uri="http://schemas.openxmlformats.org/drawingml/2006/table">
            <a:tbl>
              <a:tblPr firstRow="1" bandRow="1">
                <a:tableStyleId>{5C22544A-7EE6-4342-B048-85BDC9FD1C3A}</a:tableStyleId>
              </a:tblPr>
              <a:tblGrid>
                <a:gridCol w="4050224"/>
                <a:gridCol w="826576"/>
              </a:tblGrid>
              <a:tr h="465364">
                <a:tc>
                  <a:txBody>
                    <a:bodyPr/>
                    <a:lstStyle/>
                    <a:p>
                      <a:r>
                        <a:rPr lang="en-US" sz="2400" baseline="0" dirty="0" smtClean="0"/>
                        <a:t>Common identifier for C &amp; 619</a:t>
                      </a:r>
                      <a:endParaRPr lang="en-US" sz="2400" dirty="0"/>
                    </a:p>
                  </a:txBody>
                  <a:tcPr/>
                </a:tc>
                <a:tc>
                  <a:txBody>
                    <a:bodyPr/>
                    <a:lstStyle/>
                    <a:p>
                      <a:pPr algn="ctr"/>
                      <a:endParaRPr lang="en-US" sz="2400" dirty="0"/>
                    </a:p>
                  </a:txBody>
                  <a:tcPr/>
                </a:tc>
              </a:tr>
              <a:tr h="465364">
                <a:tc>
                  <a:txBody>
                    <a:bodyPr/>
                    <a:lstStyle/>
                    <a:p>
                      <a:r>
                        <a:rPr lang="en-US" sz="2400" dirty="0" smtClean="0"/>
                        <a:t>Child-level</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5364">
                <a:tc>
                  <a:txBody>
                    <a:bodyPr/>
                    <a:lstStyle/>
                    <a:p>
                      <a:r>
                        <a:rPr lang="en-US" sz="2400" dirty="0" smtClean="0"/>
                        <a:t>Program-level or school-level</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12%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5364">
                <a:tc>
                  <a:txBody>
                    <a:bodyPr/>
                    <a:lstStyle/>
                    <a:p>
                      <a:r>
                        <a:rPr lang="en-US" sz="2400" dirty="0" smtClean="0"/>
                        <a:t>Workforce-level</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344801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34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13</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fontScale="90000"/>
          </a:bodyPr>
          <a:lstStyle/>
          <a:p>
            <a:r>
              <a:rPr lang="en-US" dirty="0" smtClean="0"/>
              <a:t>Linkages with K12 education data are more common for 619 than for Part C. </a:t>
            </a:r>
            <a:endParaRPr lang="en-US" dirty="0"/>
          </a:p>
        </p:txBody>
      </p:sp>
      <p:graphicFrame>
        <p:nvGraphicFramePr>
          <p:cNvPr id="4" name="Table 3" descr="This slide has a table displaying the proportion of states where Part C and 619 programs are linked to or housed within the same system as K12 education. K12 special education is linked with or contained within the same system as 41% of Part C programs and 87% of 619 programs. K12 general education is linked with or contained within the same system as 14% of Part C programs and 79% of 619 programs."/>
          <p:cNvGraphicFramePr>
            <a:graphicFrameLocks noGrp="1"/>
          </p:cNvGraphicFramePr>
          <p:nvPr>
            <p:extLst>
              <p:ext uri="{D42A27DB-BD31-4B8C-83A1-F6EECF244321}">
                <p14:modId xmlns:p14="http://schemas.microsoft.com/office/powerpoint/2010/main" val="1564081025"/>
              </p:ext>
            </p:extLst>
          </p:nvPr>
        </p:nvGraphicFramePr>
        <p:xfrm>
          <a:off x="304800" y="2857567"/>
          <a:ext cx="5181600" cy="2324032"/>
        </p:xfrm>
        <a:graphic>
          <a:graphicData uri="http://schemas.openxmlformats.org/drawingml/2006/table">
            <a:tbl>
              <a:tblPr firstRow="1" bandRow="1">
                <a:tableStyleId>{5C22544A-7EE6-4342-B048-85BDC9FD1C3A}</a:tableStyleId>
              </a:tblPr>
              <a:tblGrid>
                <a:gridCol w="3352800"/>
                <a:gridCol w="990600"/>
                <a:gridCol w="838200"/>
              </a:tblGrid>
              <a:tr h="1253050">
                <a:tc>
                  <a:txBody>
                    <a:bodyPr/>
                    <a:lstStyle/>
                    <a:p>
                      <a:r>
                        <a:rPr lang="en-US" sz="2400" dirty="0" smtClean="0"/>
                        <a:t>Types</a:t>
                      </a:r>
                      <a:r>
                        <a:rPr lang="en-US" sz="2400" baseline="0" dirty="0" smtClean="0"/>
                        <a:t> of education data in same system or have been linked</a:t>
                      </a:r>
                      <a:endParaRPr lang="en-US" sz="2400" dirty="0"/>
                    </a:p>
                  </a:txBody>
                  <a:tcPr/>
                </a:tc>
                <a:tc>
                  <a:txBody>
                    <a:bodyPr/>
                    <a:lstStyle/>
                    <a:p>
                      <a:pPr algn="ctr"/>
                      <a:r>
                        <a:rPr lang="en-US" sz="2400" dirty="0" smtClean="0"/>
                        <a:t>Part C</a:t>
                      </a:r>
                      <a:endParaRPr lang="en-US" sz="2400" dirty="0"/>
                    </a:p>
                  </a:txBody>
                  <a:tcPr/>
                </a:tc>
                <a:tc>
                  <a:txBody>
                    <a:bodyPr/>
                    <a:lstStyle/>
                    <a:p>
                      <a:pPr algn="ctr"/>
                      <a:r>
                        <a:rPr lang="en-US" sz="2400" dirty="0" smtClean="0"/>
                        <a:t>619</a:t>
                      </a:r>
                      <a:endParaRPr lang="en-US" sz="2400" dirty="0"/>
                    </a:p>
                  </a:txBody>
                  <a:tcPr/>
                </a:tc>
              </a:tr>
              <a:tr h="535491">
                <a:tc>
                  <a:txBody>
                    <a:bodyPr/>
                    <a:lstStyle/>
                    <a:p>
                      <a:pPr marL="107950" marR="0">
                        <a:spcBef>
                          <a:spcPts val="100"/>
                        </a:spcBef>
                        <a:spcAft>
                          <a:spcPts val="100"/>
                        </a:spcAft>
                      </a:pPr>
                      <a:r>
                        <a:rPr lang="en-US" sz="2400" dirty="0" smtClean="0">
                          <a:effectLst/>
                          <a:latin typeface="Arial"/>
                          <a:ea typeface="Calibri"/>
                          <a:cs typeface="Times New Roman"/>
                        </a:rPr>
                        <a:t>K12</a:t>
                      </a:r>
                      <a:r>
                        <a:rPr lang="en-US" sz="2400" baseline="0" dirty="0" smtClean="0">
                          <a:effectLst/>
                          <a:latin typeface="Arial"/>
                          <a:ea typeface="Calibri"/>
                          <a:cs typeface="Times New Roman"/>
                        </a:rPr>
                        <a:t> s</a:t>
                      </a:r>
                      <a:r>
                        <a:rPr lang="en-US" sz="2400" dirty="0" smtClean="0">
                          <a:effectLst/>
                          <a:latin typeface="Arial"/>
                          <a:ea typeface="Calibri"/>
                          <a:cs typeface="Times New Roman"/>
                        </a:rPr>
                        <a:t>pecial education</a:t>
                      </a:r>
                      <a:endParaRPr lang="en-US" sz="240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400" dirty="0" smtClean="0">
                          <a:effectLst/>
                          <a:latin typeface="Arial" pitchFamily="34" charset="0"/>
                          <a:ea typeface="Calibri"/>
                          <a:cs typeface="Arial" pitchFamily="34" charset="0"/>
                        </a:rPr>
                        <a:t>41%</a:t>
                      </a:r>
                      <a:endParaRPr lang="en-US" sz="24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400" b="1" dirty="0" smtClean="0">
                          <a:effectLst/>
                          <a:latin typeface="Arial" pitchFamily="34" charset="0"/>
                          <a:ea typeface="Calibri"/>
                          <a:cs typeface="Arial" pitchFamily="34" charset="0"/>
                        </a:rPr>
                        <a:t>87%</a:t>
                      </a:r>
                      <a:endParaRPr lang="en-US" sz="2400" b="1"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35491">
                <a:tc>
                  <a:txBody>
                    <a:bodyPr/>
                    <a:lstStyle/>
                    <a:p>
                      <a:pPr marL="107950" marR="0">
                        <a:spcBef>
                          <a:spcPts val="100"/>
                        </a:spcBef>
                        <a:spcAft>
                          <a:spcPts val="100"/>
                        </a:spcAft>
                      </a:pPr>
                      <a:r>
                        <a:rPr lang="en-US" sz="2400" dirty="0" smtClean="0">
                          <a:effectLst/>
                          <a:latin typeface="Arial"/>
                          <a:ea typeface="Calibri"/>
                          <a:cs typeface="Times New Roman"/>
                        </a:rPr>
                        <a:t>K12</a:t>
                      </a:r>
                      <a:r>
                        <a:rPr lang="en-US" sz="2400" baseline="0" dirty="0" smtClean="0">
                          <a:effectLst/>
                          <a:latin typeface="Arial"/>
                          <a:ea typeface="Calibri"/>
                          <a:cs typeface="Times New Roman"/>
                        </a:rPr>
                        <a:t> g</a:t>
                      </a:r>
                      <a:r>
                        <a:rPr lang="en-US" sz="2400" dirty="0" smtClean="0">
                          <a:effectLst/>
                          <a:latin typeface="Arial"/>
                          <a:ea typeface="Calibri"/>
                          <a:cs typeface="Times New Roman"/>
                        </a:rPr>
                        <a:t>eneral</a:t>
                      </a:r>
                      <a:r>
                        <a:rPr lang="en-US" sz="2400" baseline="0" dirty="0" smtClean="0">
                          <a:effectLst/>
                          <a:latin typeface="Arial"/>
                          <a:ea typeface="Calibri"/>
                          <a:cs typeface="Times New Roman"/>
                        </a:rPr>
                        <a:t> education</a:t>
                      </a:r>
                      <a:endParaRPr lang="en-US" sz="240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400" dirty="0" smtClean="0">
                          <a:effectLst/>
                          <a:latin typeface="Arial" pitchFamily="34" charset="0"/>
                          <a:ea typeface="Calibri"/>
                          <a:cs typeface="Arial" pitchFamily="34" charset="0"/>
                        </a:rPr>
                        <a:t>14%</a:t>
                      </a:r>
                      <a:endParaRPr lang="en-US" sz="2400"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400" b="1" dirty="0" smtClean="0">
                          <a:effectLst/>
                          <a:latin typeface="Arial" pitchFamily="34" charset="0"/>
                          <a:ea typeface="Calibri"/>
                          <a:cs typeface="Arial" pitchFamily="34" charset="0"/>
                        </a:rPr>
                        <a:t>79%</a:t>
                      </a:r>
                      <a:endParaRPr lang="en-US" sz="2400" b="1" dirty="0">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28800"/>
            <a:ext cx="3089030" cy="205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7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14</a:t>
            </a:fld>
            <a:endParaRPr lang="en-US" dirty="0">
              <a:solidFill>
                <a:prstClr val="black">
                  <a:tint val="75000"/>
                </a:prstClr>
              </a:solidFill>
            </a:endParaRPr>
          </a:p>
        </p:txBody>
      </p:sp>
      <p:sp>
        <p:nvSpPr>
          <p:cNvPr id="3" name="Title 2" descr="&quot; &quot;"/>
          <p:cNvSpPr>
            <a:spLocks noGrp="1"/>
          </p:cNvSpPr>
          <p:nvPr>
            <p:ph type="title"/>
          </p:nvPr>
        </p:nvSpPr>
        <p:spPr>
          <a:xfrm>
            <a:off x="457200" y="274638"/>
            <a:ext cx="8229600" cy="1477962"/>
          </a:xfrm>
        </p:spPr>
        <p:txBody>
          <a:bodyPr>
            <a:normAutofit fontScale="90000"/>
          </a:bodyPr>
          <a:lstStyle/>
          <a:p>
            <a:r>
              <a:rPr lang="en-US" dirty="0" smtClean="0"/>
              <a:t>For Part C, few states have linkages with other EC data, and for 619,almost half have linkages with state </a:t>
            </a:r>
            <a:r>
              <a:rPr lang="en-US" dirty="0" err="1" smtClean="0"/>
              <a:t>preK</a:t>
            </a:r>
            <a:r>
              <a:rPr lang="en-US" dirty="0" smtClean="0"/>
              <a:t>. </a:t>
            </a:r>
            <a:endParaRPr lang="en-US" dirty="0"/>
          </a:p>
        </p:txBody>
      </p:sp>
      <p:graphicFrame>
        <p:nvGraphicFramePr>
          <p:cNvPr id="4" name="Table 3" descr="This slide has a table displaying the proportion of states where Part C and 619 are linked with certain types of other early childhood data. State pre-K data is linked with 12% of Part C  and 46% of 619 programs. Head Start data, with 6% of Part C and 22% of 619 programs. Early Head Start data, with 2% of Part C and 10% of 619 programs. Child care data, with 6% of Part C and 8% of 619 programs. Home visiting data with 8% of both Part C and 619 programs."/>
          <p:cNvGraphicFramePr>
            <a:graphicFrameLocks noGrp="1"/>
          </p:cNvGraphicFramePr>
          <p:nvPr>
            <p:extLst>
              <p:ext uri="{D42A27DB-BD31-4B8C-83A1-F6EECF244321}">
                <p14:modId xmlns:p14="http://schemas.microsoft.com/office/powerpoint/2010/main" val="232135524"/>
              </p:ext>
            </p:extLst>
          </p:nvPr>
        </p:nvGraphicFramePr>
        <p:xfrm>
          <a:off x="1524000" y="2362200"/>
          <a:ext cx="5257800" cy="2753686"/>
        </p:xfrm>
        <a:graphic>
          <a:graphicData uri="http://schemas.openxmlformats.org/drawingml/2006/table">
            <a:tbl>
              <a:tblPr firstRow="1" bandRow="1">
                <a:tableStyleId>{5C22544A-7EE6-4342-B048-85BDC9FD1C3A}</a:tableStyleId>
              </a:tblPr>
              <a:tblGrid>
                <a:gridCol w="3154680"/>
                <a:gridCol w="1188720"/>
                <a:gridCol w="914400"/>
              </a:tblGrid>
              <a:tr h="613786">
                <a:tc>
                  <a:txBody>
                    <a:bodyPr/>
                    <a:lstStyle/>
                    <a:p>
                      <a:r>
                        <a:rPr lang="en-US" sz="2400" dirty="0" smtClean="0"/>
                        <a:t>Types</a:t>
                      </a:r>
                      <a:r>
                        <a:rPr lang="en-US" sz="2400" baseline="0" dirty="0" smtClean="0"/>
                        <a:t> of other EC data</a:t>
                      </a:r>
                      <a:endParaRPr lang="en-US" sz="2400" dirty="0"/>
                    </a:p>
                  </a:txBody>
                  <a:tcPr anchor="b"/>
                </a:tc>
                <a:tc>
                  <a:txBody>
                    <a:bodyPr/>
                    <a:lstStyle/>
                    <a:p>
                      <a:pPr algn="ctr"/>
                      <a:r>
                        <a:rPr lang="en-US" sz="2400" dirty="0" smtClean="0"/>
                        <a:t>Part C</a:t>
                      </a:r>
                      <a:endParaRPr lang="en-US" sz="2400" dirty="0"/>
                    </a:p>
                  </a:txBody>
                  <a:tcPr anchor="b"/>
                </a:tc>
                <a:tc>
                  <a:txBody>
                    <a:bodyPr/>
                    <a:lstStyle/>
                    <a:p>
                      <a:pPr algn="ctr"/>
                      <a:r>
                        <a:rPr lang="en-US" sz="2400" dirty="0" smtClean="0"/>
                        <a:t>619</a:t>
                      </a:r>
                      <a:endParaRPr lang="en-US" sz="2400" dirty="0"/>
                    </a:p>
                  </a:txBody>
                  <a:tcPr anchor="b"/>
                </a:tc>
              </a:tr>
              <a:tr h="427980">
                <a:tc>
                  <a:txBody>
                    <a:bodyPr/>
                    <a:lstStyle/>
                    <a:p>
                      <a:pPr marL="107950" marR="0">
                        <a:spcBef>
                          <a:spcPts val="100"/>
                        </a:spcBef>
                        <a:spcAft>
                          <a:spcPts val="100"/>
                        </a:spcAft>
                      </a:pPr>
                      <a:r>
                        <a:rPr lang="en-US" sz="2400" dirty="0">
                          <a:effectLst/>
                        </a:rPr>
                        <a:t>State pre-K</a:t>
                      </a:r>
                      <a:endParaRPr lang="en-US" sz="24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12%</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b="1" dirty="0">
                          <a:effectLst/>
                          <a:latin typeface="Arial"/>
                          <a:ea typeface="Calibri"/>
                          <a:cs typeface="Times New Roman"/>
                        </a:rPr>
                        <a:t>46%</a:t>
                      </a:r>
                      <a:endParaRPr lang="en-US" sz="2400" b="1"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dirty="0">
                          <a:effectLst/>
                        </a:rPr>
                        <a:t>Head Start</a:t>
                      </a:r>
                      <a:endParaRPr lang="en-US" sz="24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b="1" dirty="0">
                          <a:effectLst/>
                          <a:latin typeface="Arial"/>
                          <a:ea typeface="Calibri"/>
                          <a:cs typeface="Times New Roman"/>
                        </a:rPr>
                        <a:t>6%</a:t>
                      </a:r>
                      <a:endParaRPr lang="en-US" sz="2400" b="1"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b="1" dirty="0">
                          <a:effectLst/>
                          <a:latin typeface="Arial"/>
                          <a:ea typeface="Calibri"/>
                          <a:cs typeface="Times New Roman"/>
                        </a:rPr>
                        <a:t>22%</a:t>
                      </a:r>
                      <a:endParaRPr lang="en-US" sz="2400" b="1"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dirty="0">
                          <a:effectLst/>
                        </a:rPr>
                        <a:t>Early Head Start</a:t>
                      </a:r>
                      <a:endParaRPr lang="en-US" sz="24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b="1" dirty="0">
                          <a:effectLst/>
                          <a:latin typeface="Arial"/>
                          <a:ea typeface="Calibri"/>
                          <a:cs typeface="Times New Roman"/>
                        </a:rPr>
                        <a:t>2%</a:t>
                      </a:r>
                      <a:endParaRPr lang="en-US" sz="2400" b="1"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b="1" dirty="0">
                          <a:effectLst/>
                          <a:latin typeface="Arial"/>
                          <a:ea typeface="Calibri"/>
                          <a:cs typeface="Times New Roman"/>
                        </a:rPr>
                        <a:t>10%</a:t>
                      </a:r>
                      <a:endParaRPr lang="en-US" sz="2400" b="1"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dirty="0">
                          <a:effectLst/>
                        </a:rPr>
                        <a:t>Child care</a:t>
                      </a:r>
                      <a:endParaRPr lang="en-US" sz="24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6%</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2400" dirty="0">
                          <a:effectLst/>
                        </a:rPr>
                        <a:t>Home visiting</a:t>
                      </a:r>
                      <a:endParaRPr lang="en-US" sz="24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2400" dirty="0">
                          <a:effectLst/>
                          <a:latin typeface="Arial"/>
                          <a:ea typeface="Calibri"/>
                          <a:cs typeface="Times New Roman"/>
                        </a:rPr>
                        <a:t>8%</a:t>
                      </a:r>
                      <a:endParaRPr lang="en-US" sz="2400" dirty="0">
                        <a:effectLst/>
                        <a:latin typeface="Times New Roman"/>
                        <a:ea typeface="Calibri"/>
                        <a:cs typeface="Times New Roman"/>
                      </a:endParaRPr>
                    </a:p>
                  </a:txBody>
                  <a:tcPr marL="73025" marR="73025" marT="0" marB="0" anchor="b"/>
                </a:tc>
              </a:tr>
            </a:tbl>
          </a:graphicData>
        </a:graphic>
      </p:graphicFrame>
    </p:spTree>
    <p:extLst>
      <p:ext uri="{BB962C8B-B14F-4D97-AF65-F5344CB8AC3E}">
        <p14:creationId xmlns:p14="http://schemas.microsoft.com/office/powerpoint/2010/main" val="329087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15</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fontScale="90000"/>
          </a:bodyPr>
          <a:lstStyle/>
          <a:p>
            <a:r>
              <a:rPr lang="en-US" dirty="0" smtClean="0"/>
              <a:t>Linkages with health data are more common for Part C than for 619.</a:t>
            </a:r>
            <a:endParaRPr lang="en-US" dirty="0"/>
          </a:p>
        </p:txBody>
      </p:sp>
      <p:graphicFrame>
        <p:nvGraphicFramePr>
          <p:cNvPr id="4" name="Table 3" descr="This slide has a table displaying the proportion of states where Part C and 619 are linked with certain types of health data. Medicaid and SCHIP data are linked with 42% of Part C and 12% of 619 programs. EHDI data, with 37% of Part C and 8% of 619 programs. Vital records with 21% of Part C and no 619 programs. Birth defects registry data, with 21% of Part C and 2% of 619 programs. All-payer claims (i.e., insurance data), with 13% of Part C and no 619 programs. WIC and SNAP data, with 8% of Part C and 6% of 619 data. Hospital data, with 6% of Part C and 2% of 619 programs.&#10;"/>
          <p:cNvGraphicFramePr>
            <a:graphicFrameLocks noGrp="1"/>
          </p:cNvGraphicFramePr>
          <p:nvPr>
            <p:extLst>
              <p:ext uri="{D42A27DB-BD31-4B8C-83A1-F6EECF244321}">
                <p14:modId xmlns:p14="http://schemas.microsoft.com/office/powerpoint/2010/main" val="3980661656"/>
              </p:ext>
            </p:extLst>
          </p:nvPr>
        </p:nvGraphicFramePr>
        <p:xfrm>
          <a:off x="457200" y="1676400"/>
          <a:ext cx="5410200" cy="4395888"/>
        </p:xfrm>
        <a:graphic>
          <a:graphicData uri="http://schemas.openxmlformats.org/drawingml/2006/table">
            <a:tbl>
              <a:tblPr firstRow="1" bandRow="1">
                <a:tableStyleId>{5C22544A-7EE6-4342-B048-85BDC9FD1C3A}</a:tableStyleId>
              </a:tblPr>
              <a:tblGrid>
                <a:gridCol w="3451334"/>
                <a:gridCol w="932794"/>
                <a:gridCol w="1026072"/>
              </a:tblGrid>
              <a:tr h="465666">
                <a:tc>
                  <a:txBody>
                    <a:bodyPr/>
                    <a:lstStyle/>
                    <a:p>
                      <a:r>
                        <a:rPr lang="en-US" sz="2200" dirty="0" smtClean="0"/>
                        <a:t>Types</a:t>
                      </a:r>
                      <a:r>
                        <a:rPr lang="en-US" sz="2200" baseline="0" dirty="0" smtClean="0"/>
                        <a:t> of health data</a:t>
                      </a:r>
                      <a:endParaRPr lang="en-US" sz="2200" dirty="0"/>
                    </a:p>
                  </a:txBody>
                  <a:tcPr anchor="b"/>
                </a:tc>
                <a:tc>
                  <a:txBody>
                    <a:bodyPr/>
                    <a:lstStyle/>
                    <a:p>
                      <a:pPr algn="ctr"/>
                      <a:r>
                        <a:rPr lang="en-US" sz="2200" dirty="0" smtClean="0"/>
                        <a:t>Part C</a:t>
                      </a:r>
                      <a:endParaRPr lang="en-US" sz="2200" dirty="0"/>
                    </a:p>
                  </a:txBody>
                  <a:tcPr anchor="b"/>
                </a:tc>
                <a:tc>
                  <a:txBody>
                    <a:bodyPr/>
                    <a:lstStyle/>
                    <a:p>
                      <a:pPr algn="ctr"/>
                      <a:r>
                        <a:rPr lang="en-US" sz="2200" dirty="0" smtClean="0"/>
                        <a:t>619</a:t>
                      </a:r>
                      <a:endParaRPr lang="en-US" sz="2200" dirty="0"/>
                    </a:p>
                  </a:txBody>
                  <a:tcPr anchor="b"/>
                </a:tc>
              </a:tr>
              <a:tr h="465666">
                <a:tc>
                  <a:txBody>
                    <a:bodyPr/>
                    <a:lstStyle/>
                    <a:p>
                      <a:pPr marL="107950" marR="0">
                        <a:spcBef>
                          <a:spcPts val="100"/>
                        </a:spcBef>
                        <a:spcAft>
                          <a:spcPts val="100"/>
                        </a:spcAft>
                      </a:pPr>
                      <a:r>
                        <a:rPr lang="en-US" sz="2200" dirty="0">
                          <a:effectLst/>
                          <a:latin typeface="Arial"/>
                          <a:ea typeface="Calibri"/>
                          <a:cs typeface="Times New Roman"/>
                        </a:rPr>
                        <a:t>Medicaid/SCHIP</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42%</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12%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EHDI</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b="1" dirty="0">
                          <a:effectLst/>
                          <a:latin typeface="Arial"/>
                          <a:ea typeface="Calibri"/>
                          <a:cs typeface="Times New Roman"/>
                        </a:rPr>
                        <a:t>37%</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8%</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Vital records</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21%</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0%</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Birth defects registry</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21%</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All-payer claims (insurance)</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13%</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0%</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WIC/SNAP</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8%</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6%</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Hospital</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6%</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r h="465666">
                <a:tc>
                  <a:txBody>
                    <a:bodyPr/>
                    <a:lstStyle/>
                    <a:p>
                      <a:pPr marL="107950" marR="0">
                        <a:spcBef>
                          <a:spcPts val="100"/>
                        </a:spcBef>
                        <a:spcAft>
                          <a:spcPts val="100"/>
                        </a:spcAft>
                      </a:pPr>
                      <a:r>
                        <a:rPr lang="en-US" sz="2200" dirty="0">
                          <a:effectLst/>
                          <a:latin typeface="Arial"/>
                          <a:ea typeface="Calibri"/>
                          <a:cs typeface="Times New Roman"/>
                        </a:rPr>
                        <a:t>Behavioral health</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4%</a:t>
                      </a: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100"/>
                        </a:spcBef>
                        <a:spcAft>
                          <a:spcPts val="100"/>
                        </a:spcAft>
                      </a:pPr>
                      <a:r>
                        <a:rPr lang="en-US" sz="2200" dirty="0">
                          <a:effectLst/>
                          <a:latin typeface="Arial"/>
                          <a:ea typeface="Calibri"/>
                          <a:cs typeface="Times New Roman"/>
                        </a:rPr>
                        <a:t>2%</a:t>
                      </a: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pic>
        <p:nvPicPr>
          <p:cNvPr id="102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514600" cy="37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69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tint val="75000"/>
                  </a:prstClr>
                </a:solidFill>
              </a:rPr>
              <a:pPr/>
              <a:t>16</a:t>
            </a:fld>
            <a:endParaRPr lang="en-US" dirty="0">
              <a:solidFill>
                <a:prstClr val="black">
                  <a:tint val="75000"/>
                </a:prstClr>
              </a:solidFill>
            </a:endParaRPr>
          </a:p>
        </p:txBody>
      </p:sp>
      <p:sp>
        <p:nvSpPr>
          <p:cNvPr id="3" name="Title 2" descr="&quot; &quot;"/>
          <p:cNvSpPr>
            <a:spLocks noGrp="1"/>
          </p:cNvSpPr>
          <p:nvPr>
            <p:ph type="title"/>
          </p:nvPr>
        </p:nvSpPr>
        <p:spPr/>
        <p:txBody>
          <a:bodyPr>
            <a:normAutofit fontScale="90000"/>
          </a:bodyPr>
          <a:lstStyle/>
          <a:p>
            <a:r>
              <a:rPr lang="en-US" dirty="0" smtClean="0"/>
              <a:t>Only few states have linked Part C or 619 data to social services data.</a:t>
            </a:r>
            <a:endParaRPr lang="en-US" dirty="0"/>
          </a:p>
        </p:txBody>
      </p:sp>
      <p:graphicFrame>
        <p:nvGraphicFramePr>
          <p:cNvPr id="4" name="Table 3" descr="This slide has a table displaying the proportion of states where Part C and 619 are linked with certain types of social services data. Child welfare data is linked with 21% of Part C and 10% of 619 programs. Foster care data, with 12% of Part C and 8% of 619 programs. Temporary Assistance for Needy Families, with 10% of Part C and 14% of 619 programs. Homeless services data, with 6% of Part C and 14% of 619 programs."/>
          <p:cNvGraphicFramePr>
            <a:graphicFrameLocks noGrp="1"/>
          </p:cNvGraphicFramePr>
          <p:nvPr>
            <p:extLst>
              <p:ext uri="{D42A27DB-BD31-4B8C-83A1-F6EECF244321}">
                <p14:modId xmlns:p14="http://schemas.microsoft.com/office/powerpoint/2010/main" val="3861766626"/>
              </p:ext>
            </p:extLst>
          </p:nvPr>
        </p:nvGraphicFramePr>
        <p:xfrm>
          <a:off x="457200" y="1905001"/>
          <a:ext cx="5257800" cy="2707094"/>
        </p:xfrm>
        <a:graphic>
          <a:graphicData uri="http://schemas.openxmlformats.org/drawingml/2006/table">
            <a:tbl>
              <a:tblPr firstRow="1" bandRow="1">
                <a:tableStyleId>{5C22544A-7EE6-4342-B048-85BDC9FD1C3A}</a:tableStyleId>
              </a:tblPr>
              <a:tblGrid>
                <a:gridCol w="3505200"/>
                <a:gridCol w="990600"/>
                <a:gridCol w="762000"/>
              </a:tblGrid>
              <a:tr h="460729">
                <a:tc>
                  <a:txBody>
                    <a:bodyPr/>
                    <a:lstStyle/>
                    <a:p>
                      <a:r>
                        <a:rPr lang="en-US" sz="2200" dirty="0" smtClean="0"/>
                        <a:t>Types</a:t>
                      </a:r>
                      <a:r>
                        <a:rPr lang="en-US" sz="2200" baseline="0" dirty="0" smtClean="0"/>
                        <a:t> of social services data</a:t>
                      </a:r>
                      <a:endParaRPr lang="en-US" sz="2200" dirty="0"/>
                    </a:p>
                  </a:txBody>
                  <a:tcPr anchor="b"/>
                </a:tc>
                <a:tc>
                  <a:txBody>
                    <a:bodyPr/>
                    <a:lstStyle/>
                    <a:p>
                      <a:pPr algn="ctr"/>
                      <a:r>
                        <a:rPr lang="en-US" sz="2200" dirty="0" smtClean="0"/>
                        <a:t>Part C</a:t>
                      </a:r>
                      <a:endParaRPr lang="en-US" sz="2200" dirty="0"/>
                    </a:p>
                  </a:txBody>
                  <a:tcPr anchor="b"/>
                </a:tc>
                <a:tc>
                  <a:txBody>
                    <a:bodyPr/>
                    <a:lstStyle/>
                    <a:p>
                      <a:pPr algn="ctr"/>
                      <a:r>
                        <a:rPr lang="en-US" sz="2200" dirty="0" smtClean="0"/>
                        <a:t>619</a:t>
                      </a:r>
                      <a:endParaRPr lang="en-US" sz="2200" dirty="0"/>
                    </a:p>
                  </a:txBody>
                  <a:tcPr anchor="b"/>
                </a:tc>
              </a:tr>
              <a:tr h="460729">
                <a:tc>
                  <a:txBody>
                    <a:bodyPr/>
                    <a:lstStyle/>
                    <a:p>
                      <a:pPr marL="107950" marR="0">
                        <a:spcBef>
                          <a:spcPts val="100"/>
                        </a:spcBef>
                        <a:spcAft>
                          <a:spcPts val="100"/>
                        </a:spcAft>
                      </a:pPr>
                      <a:r>
                        <a:rPr lang="en-US" sz="2200" dirty="0" smtClean="0">
                          <a:effectLst/>
                          <a:latin typeface="Arial"/>
                          <a:ea typeface="Calibri"/>
                          <a:cs typeface="Times New Roman"/>
                        </a:rPr>
                        <a:t>Child welfare</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21%</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10%</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tcPr>
                </a:tc>
              </a:tr>
              <a:tr h="460729">
                <a:tc>
                  <a:txBody>
                    <a:bodyPr/>
                    <a:lstStyle/>
                    <a:p>
                      <a:pPr marL="107950" marR="0">
                        <a:spcBef>
                          <a:spcPts val="100"/>
                        </a:spcBef>
                        <a:spcAft>
                          <a:spcPts val="100"/>
                        </a:spcAft>
                      </a:pPr>
                      <a:r>
                        <a:rPr lang="en-US" sz="2200" dirty="0" smtClean="0">
                          <a:effectLst/>
                          <a:latin typeface="Arial"/>
                          <a:ea typeface="Calibri"/>
                          <a:cs typeface="Times New Roman"/>
                        </a:rPr>
                        <a:t>Foster </a:t>
                      </a:r>
                      <a:r>
                        <a:rPr lang="en-US" sz="2200" dirty="0">
                          <a:effectLst/>
                          <a:latin typeface="Arial"/>
                          <a:ea typeface="Calibri"/>
                          <a:cs typeface="Times New Roman"/>
                        </a:rPr>
                        <a:t>care</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12%</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8%</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tcPr>
                </a:tc>
              </a:tr>
              <a:tr h="630466">
                <a:tc>
                  <a:txBody>
                    <a:bodyPr/>
                    <a:lstStyle/>
                    <a:p>
                      <a:pPr marL="107950" marR="0">
                        <a:spcBef>
                          <a:spcPts val="100"/>
                        </a:spcBef>
                        <a:spcAft>
                          <a:spcPts val="100"/>
                        </a:spcAft>
                      </a:pPr>
                      <a:r>
                        <a:rPr lang="en-US" sz="2200" dirty="0">
                          <a:effectLst/>
                          <a:latin typeface="Arial"/>
                          <a:ea typeface="Calibri"/>
                          <a:cs typeface="Times New Roman"/>
                        </a:rPr>
                        <a:t>Temporary Assistance for Needy </a:t>
                      </a:r>
                      <a:r>
                        <a:rPr lang="en-US" sz="2200" dirty="0" smtClean="0">
                          <a:effectLst/>
                          <a:latin typeface="Arial"/>
                          <a:ea typeface="Calibri"/>
                          <a:cs typeface="Times New Roman"/>
                        </a:rPr>
                        <a:t>Families</a:t>
                      </a:r>
                      <a:r>
                        <a:rPr lang="en-US" sz="2200" baseline="0" dirty="0" smtClean="0">
                          <a:effectLst/>
                          <a:latin typeface="Arial"/>
                          <a:ea typeface="Calibri"/>
                          <a:cs typeface="Times New Roman"/>
                        </a:rPr>
                        <a:t> </a:t>
                      </a:r>
                      <a:r>
                        <a:rPr lang="en-US" sz="2200" dirty="0" smtClean="0">
                          <a:effectLst/>
                          <a:latin typeface="Arial"/>
                          <a:ea typeface="Calibri"/>
                          <a:cs typeface="Times New Roman"/>
                        </a:rPr>
                        <a:t>(TANF</a:t>
                      </a:r>
                      <a:r>
                        <a:rPr lang="en-US" sz="2200" dirty="0">
                          <a:effectLst/>
                          <a:latin typeface="Arial"/>
                          <a:ea typeface="Calibri"/>
                          <a:cs typeface="Times New Roman"/>
                        </a:rPr>
                        <a:t>)</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10%</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14%</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tcPr>
                </a:tc>
              </a:tr>
              <a:tr h="654347">
                <a:tc>
                  <a:txBody>
                    <a:bodyPr/>
                    <a:lstStyle/>
                    <a:p>
                      <a:pPr marL="107950" marR="0">
                        <a:spcBef>
                          <a:spcPts val="100"/>
                        </a:spcBef>
                        <a:spcAft>
                          <a:spcPts val="100"/>
                        </a:spcAft>
                      </a:pPr>
                      <a:endParaRPr lang="en-US" sz="1100" dirty="0" smtClean="0">
                        <a:effectLst/>
                        <a:latin typeface="Arial"/>
                        <a:ea typeface="Calibri"/>
                        <a:cs typeface="Times New Roman"/>
                      </a:endParaRPr>
                    </a:p>
                    <a:p>
                      <a:pPr marL="107950" marR="0">
                        <a:spcBef>
                          <a:spcPts val="100"/>
                        </a:spcBef>
                        <a:spcAft>
                          <a:spcPts val="100"/>
                        </a:spcAft>
                      </a:pPr>
                      <a:r>
                        <a:rPr lang="en-US" sz="2200" dirty="0" smtClean="0">
                          <a:effectLst/>
                          <a:latin typeface="Arial"/>
                          <a:ea typeface="Calibri"/>
                          <a:cs typeface="Times New Roman"/>
                        </a:rPr>
                        <a:t>Homeless </a:t>
                      </a:r>
                      <a:r>
                        <a:rPr lang="en-US" sz="2200" dirty="0">
                          <a:effectLst/>
                          <a:latin typeface="Arial"/>
                          <a:ea typeface="Calibri"/>
                          <a:cs typeface="Times New Roman"/>
                        </a:rPr>
                        <a:t>services</a:t>
                      </a: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6%</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a:effectLst/>
                          <a:latin typeface="Arial"/>
                          <a:ea typeface="Calibri"/>
                          <a:cs typeface="Times New Roman"/>
                        </a:rPr>
                        <a:t>14%</a:t>
                      </a:r>
                      <a:endParaRPr lang="en-US" sz="2200" dirty="0">
                        <a:effectLst/>
                        <a:latin typeface="Times New Roman"/>
                        <a:ea typeface="Calibri"/>
                        <a:cs typeface="Times New Roman"/>
                      </a:endParaRP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pic>
        <p:nvPicPr>
          <p:cNvPr id="7" name="Picture 4"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96000" y="2362200"/>
            <a:ext cx="2895600" cy="21223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126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normAutofit/>
          </a:bodyPr>
          <a:lstStyle/>
          <a:p>
            <a:r>
              <a:rPr lang="en-US" dirty="0" smtClean="0"/>
              <a:t>Challenges</a:t>
            </a:r>
            <a:endParaRPr lang="en-US" dirty="0"/>
          </a:p>
        </p:txBody>
      </p:sp>
      <p:sp>
        <p:nvSpPr>
          <p:cNvPr id="2" name="Content Placeholder 1"/>
          <p:cNvSpPr>
            <a:spLocks noGrp="1"/>
          </p:cNvSpPr>
          <p:nvPr>
            <p:ph idx="1"/>
          </p:nvPr>
        </p:nvSpPr>
        <p:spPr/>
        <p:txBody>
          <a:bodyPr/>
          <a:lstStyle/>
          <a:p>
            <a:r>
              <a:rPr lang="en-US" dirty="0" smtClean="0"/>
              <a:t>Lack of common identifiers</a:t>
            </a:r>
          </a:p>
          <a:p>
            <a:r>
              <a:rPr lang="en-US" dirty="0" smtClean="0"/>
              <a:t>Common language to align data elements and systems</a:t>
            </a:r>
          </a:p>
          <a:p>
            <a:r>
              <a:rPr lang="en-US" dirty="0" smtClean="0"/>
              <a:t>Procedures and agreements for sharing data across departments and sectors</a:t>
            </a:r>
          </a:p>
          <a:p>
            <a:r>
              <a:rPr lang="en-US" dirty="0" smtClean="0"/>
              <a:t>Concerns about confidentiality (FERPA, HIPAA)</a:t>
            </a:r>
          </a:p>
          <a:p>
            <a:r>
              <a:rPr lang="en-US" dirty="0" smtClean="0"/>
              <a:t>Maintenance of linkages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09946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Linking IDEA Part C and Part B Section 619 Data – Connecticut Example</a:t>
            </a:r>
            <a:endParaRPr lang="en-US" dirty="0"/>
          </a:p>
        </p:txBody>
      </p:sp>
      <p:sp>
        <p:nvSpPr>
          <p:cNvPr id="2" name="Content Placeholder 1"/>
          <p:cNvSpPr>
            <a:spLocks noGrp="1"/>
          </p:cNvSpPr>
          <p:nvPr>
            <p:ph idx="1"/>
          </p:nvPr>
        </p:nvSpPr>
        <p:spPr/>
        <p:txBody>
          <a:bodyPr/>
          <a:lstStyle/>
          <a:p>
            <a:pPr lvl="0"/>
            <a:r>
              <a:rPr lang="en-US" dirty="0" smtClean="0"/>
              <a:t>How it started</a:t>
            </a:r>
          </a:p>
          <a:p>
            <a:pPr lvl="1"/>
            <a:r>
              <a:rPr lang="en-US" dirty="0" smtClean="0"/>
              <a:t>Part B needed to report on FAPE at three</a:t>
            </a:r>
          </a:p>
          <a:p>
            <a:pPr lvl="1"/>
            <a:r>
              <a:rPr lang="en-US" dirty="0" smtClean="0"/>
              <a:t>Part C wanted to be able to track children longitudinally at least into Kindergarten</a:t>
            </a:r>
          </a:p>
          <a:p>
            <a:r>
              <a:rPr lang="en-US" dirty="0" smtClean="0"/>
              <a:t>Using a “comp ID” resulted in only an 60-65% match</a:t>
            </a:r>
          </a:p>
          <a:p>
            <a:r>
              <a:rPr lang="en-US" dirty="0" smtClean="0"/>
              <a:t>The CSDE (Conn. State Dept. of Education) was using a state assigned student identifier to track students under NCLB.</a:t>
            </a:r>
            <a:endParaRPr lang="en-US" dirty="0"/>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Linking IDEA Part C and Part B Section 619 Data – Connecticut Example</a:t>
            </a:r>
            <a:endParaRPr lang="en-US" dirty="0"/>
          </a:p>
        </p:txBody>
      </p:sp>
      <p:sp>
        <p:nvSpPr>
          <p:cNvPr id="2" name="Content Placeholder 1"/>
          <p:cNvSpPr>
            <a:spLocks noGrp="1"/>
          </p:cNvSpPr>
          <p:nvPr>
            <p:ph idx="1"/>
          </p:nvPr>
        </p:nvSpPr>
        <p:spPr/>
        <p:txBody>
          <a:bodyPr/>
          <a:lstStyle/>
          <a:p>
            <a:pPr lvl="0"/>
            <a:r>
              <a:rPr lang="en-US" dirty="0" smtClean="0"/>
              <a:t>The quick fix (2007)</a:t>
            </a:r>
          </a:p>
          <a:p>
            <a:pPr lvl="1"/>
            <a:r>
              <a:rPr lang="en-US" dirty="0" smtClean="0"/>
              <a:t>The SASID Registry does not allow for concurrent registration</a:t>
            </a:r>
          </a:p>
          <a:p>
            <a:pPr lvl="1"/>
            <a:r>
              <a:rPr lang="en-US" dirty="0" smtClean="0"/>
              <a:t>At the beginning of each month, Part C would transmit a batch file to the SASID Registry to enroll and obtain SASIDs for newly eligible children.</a:t>
            </a:r>
          </a:p>
          <a:p>
            <a:pPr lvl="1"/>
            <a:r>
              <a:rPr lang="en-US" dirty="0" smtClean="0"/>
              <a:t>The same day, Part C would </a:t>
            </a:r>
            <a:r>
              <a:rPr lang="en-US" dirty="0" err="1" smtClean="0"/>
              <a:t>disenroll</a:t>
            </a:r>
            <a:r>
              <a:rPr lang="en-US" dirty="0" smtClean="0"/>
              <a:t> these children which then allowed their LEAs to enroll them as they approached age three.</a:t>
            </a:r>
          </a:p>
          <a:p>
            <a:r>
              <a:rPr lang="en-US" dirty="0" smtClean="0"/>
              <a:t>Using the SASID resulted in a 100% match</a:t>
            </a:r>
          </a:p>
        </p:txBody>
      </p:sp>
    </p:spTree>
    <p:extLst>
      <p:ext uri="{BB962C8B-B14F-4D97-AF65-F5344CB8AC3E}">
        <p14:creationId xmlns:p14="http://schemas.microsoft.com/office/powerpoint/2010/main" val="427070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What we will cover</a:t>
            </a:r>
            <a:endParaRPr lang="en-US" dirty="0"/>
          </a:p>
        </p:txBody>
      </p:sp>
      <p:sp>
        <p:nvSpPr>
          <p:cNvPr id="2" name="Content Placeholder 1"/>
          <p:cNvSpPr>
            <a:spLocks noGrp="1"/>
          </p:cNvSpPr>
          <p:nvPr>
            <p:ph idx="1"/>
          </p:nvPr>
        </p:nvSpPr>
        <p:spPr/>
        <p:txBody>
          <a:bodyPr/>
          <a:lstStyle/>
          <a:p>
            <a:r>
              <a:rPr lang="en-US" dirty="0" smtClean="0"/>
              <a:t>The potential of integrated data systems for answering important questions</a:t>
            </a:r>
          </a:p>
          <a:p>
            <a:r>
              <a:rPr lang="en-US" dirty="0" smtClean="0"/>
              <a:t>The challenges associated with integrating data</a:t>
            </a:r>
          </a:p>
          <a:p>
            <a:r>
              <a:rPr lang="en-US" dirty="0" smtClean="0"/>
              <a:t>Status of early childhood special education state programs’ ability to link data across systems</a:t>
            </a:r>
          </a:p>
          <a:p>
            <a:r>
              <a:rPr lang="en-US" dirty="0" smtClean="0"/>
              <a:t>Examples from Connecticut</a:t>
            </a:r>
          </a:p>
          <a:p>
            <a:endParaRPr lang="en-US" dirty="0" smtClean="0"/>
          </a:p>
          <a:p>
            <a:endParaRPr lang="en-US" dirty="0" smtClean="0"/>
          </a:p>
        </p:txBody>
      </p:sp>
    </p:spTree>
    <p:extLst>
      <p:ext uri="{BB962C8B-B14F-4D97-AF65-F5344CB8AC3E}">
        <p14:creationId xmlns:p14="http://schemas.microsoft.com/office/powerpoint/2010/main" val="329519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Another Use for Linked Data: Notification to LEAs and SEA</a:t>
            </a:r>
            <a:endParaRPr lang="en-US" sz="4000" dirty="0"/>
          </a:p>
        </p:txBody>
      </p:sp>
      <p:sp>
        <p:nvSpPr>
          <p:cNvPr id="2" name="Content Placeholder 1"/>
          <p:cNvSpPr>
            <a:spLocks noGrp="1"/>
          </p:cNvSpPr>
          <p:nvPr>
            <p:ph idx="1"/>
          </p:nvPr>
        </p:nvSpPr>
        <p:spPr/>
        <p:txBody>
          <a:bodyPr/>
          <a:lstStyle/>
          <a:p>
            <a:pPr lvl="0"/>
            <a:r>
              <a:rPr lang="en-US" dirty="0" smtClean="0"/>
              <a:t>Nightly upload to the Special Education Data Application by SASID results in four reports for LEAs about children : </a:t>
            </a:r>
          </a:p>
          <a:p>
            <a:pPr lvl="1"/>
            <a:r>
              <a:rPr lang="en-US" dirty="0" smtClean="0"/>
              <a:t>Children Referred to their LEA for Evaluation</a:t>
            </a:r>
          </a:p>
          <a:p>
            <a:pPr lvl="1"/>
            <a:r>
              <a:rPr lang="en-US" dirty="0" smtClean="0"/>
              <a:t>Children over age 2 ½ with no release of information to their LEA.</a:t>
            </a:r>
          </a:p>
          <a:p>
            <a:pPr lvl="1"/>
            <a:r>
              <a:rPr lang="en-US" dirty="0" smtClean="0"/>
              <a:t>Children with release of information to their LEA</a:t>
            </a:r>
          </a:p>
          <a:p>
            <a:pPr lvl="1"/>
            <a:r>
              <a:rPr lang="en-US" dirty="0" smtClean="0"/>
              <a:t>Children under Age 2 ½ with no release of information or referral for evaluation.</a:t>
            </a:r>
          </a:p>
        </p:txBody>
      </p:sp>
    </p:spTree>
    <p:extLst>
      <p:ext uri="{BB962C8B-B14F-4D97-AF65-F5344CB8AC3E}">
        <p14:creationId xmlns:p14="http://schemas.microsoft.com/office/powerpoint/2010/main" val="2807290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21</a:t>
            </a:fld>
            <a:endParaRPr lang="en-US" dirty="0"/>
          </a:p>
        </p:txBody>
      </p:sp>
      <p:sp>
        <p:nvSpPr>
          <p:cNvPr id="2" name="Title 1" descr="&quot; &quot;"/>
          <p:cNvSpPr>
            <a:spLocks noGrp="1"/>
          </p:cNvSpPr>
          <p:nvPr>
            <p:ph type="title"/>
          </p:nvPr>
        </p:nvSpPr>
        <p:spPr>
          <a:xfrm>
            <a:off x="381000" y="274638"/>
            <a:ext cx="8458200" cy="1143000"/>
          </a:xfrm>
        </p:spPr>
        <p:txBody>
          <a:bodyPr>
            <a:noAutofit/>
          </a:bodyPr>
          <a:lstStyle/>
          <a:p>
            <a:r>
              <a:rPr lang="en-US" sz="2400" dirty="0" smtClean="0"/>
              <a:t>Oct 1 Served in Part C and Referred to Part B compared to </a:t>
            </a:r>
            <a:r>
              <a:rPr lang="en-US" sz="2400" dirty="0" smtClean="0">
                <a:solidFill>
                  <a:schemeClr val="accent2">
                    <a:lumMod val="75000"/>
                  </a:schemeClr>
                </a:solidFill>
              </a:rPr>
              <a:t>All Children Exiting Part C at age 3 who are referred to LEAs for Evaluation during the year.</a:t>
            </a:r>
            <a:endParaRPr lang="en-US" sz="2400" dirty="0">
              <a:solidFill>
                <a:schemeClr val="accent2">
                  <a:lumMod val="75000"/>
                </a:schemeClr>
              </a:solidFill>
            </a:endParaRPr>
          </a:p>
        </p:txBody>
      </p:sp>
      <p:graphicFrame>
        <p:nvGraphicFramePr>
          <p:cNvPr id="4" name="Content Placeholder 3" descr="The bar graph on this slide shows how the number of children served in Part C and Referred to Part B compared to All Children Exiting Part C at age 3 who are referred to LEAs for Evaluation during the years 2005 to 2013  has increased. Please note that in 2006, they began assigning State Assigned Student Identifiers (or SASIDs)."/>
          <p:cNvGraphicFramePr>
            <a:graphicFrameLocks noGrp="1"/>
          </p:cNvGraphicFramePr>
          <p:nvPr>
            <p:ph idx="1"/>
            <p:extLst>
              <p:ext uri="{D42A27DB-BD31-4B8C-83A1-F6EECF244321}">
                <p14:modId xmlns:p14="http://schemas.microsoft.com/office/powerpoint/2010/main" val="1539873142"/>
              </p:ext>
            </p:extLst>
          </p:nvPr>
        </p:nvGraphicFramePr>
        <p:xfrm>
          <a:off x="457200" y="1600200"/>
          <a:ext cx="8229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5000" y="1563469"/>
            <a:ext cx="1066800" cy="646331"/>
          </a:xfrm>
          <a:prstGeom prst="rect">
            <a:avLst/>
          </a:prstGeom>
          <a:noFill/>
        </p:spPr>
        <p:txBody>
          <a:bodyPr wrap="square" rtlCol="0">
            <a:spAutoFit/>
          </a:bodyPr>
          <a:lstStyle/>
          <a:p>
            <a:pPr algn="ctr"/>
            <a:r>
              <a:rPr lang="en-US" sz="1200" b="1" dirty="0" smtClean="0">
                <a:solidFill>
                  <a:srgbClr val="FFFFFF"/>
                </a:solidFill>
              </a:rPr>
              <a:t>Began Assigning SASIDs</a:t>
            </a:r>
            <a:endParaRPr lang="en-US" sz="1200" b="1" dirty="0">
              <a:solidFill>
                <a:srgbClr val="FFFFFF"/>
              </a:solidFill>
            </a:endParaRPr>
          </a:p>
        </p:txBody>
      </p:sp>
    </p:spTree>
    <p:extLst>
      <p:ext uri="{BB962C8B-B14F-4D97-AF65-F5344CB8AC3E}">
        <p14:creationId xmlns:p14="http://schemas.microsoft.com/office/powerpoint/2010/main" val="181511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
            <a:ext cx="7772400" cy="1362075"/>
          </a:xfrm>
        </p:spPr>
        <p:txBody>
          <a:bodyPr/>
          <a:lstStyle/>
          <a:p>
            <a:r>
              <a:rPr lang="en-US" dirty="0" smtClean="0"/>
              <a:t>Served in Part C without an IEP at Kindergarten Entry</a:t>
            </a:r>
            <a:endParaRPr lang="en-US" dirty="0"/>
          </a:p>
        </p:txBody>
      </p:sp>
      <p:graphicFrame>
        <p:nvGraphicFramePr>
          <p:cNvPr id="4" name="Picture Placeholder 3" descr="The bar graph on this slide shows the number of children served in Part C without an IEP at Kindergarten Entry from years 2000 to 2011."/>
          <p:cNvGraphicFramePr>
            <a:graphicFrameLocks noGrp="1"/>
          </p:cNvGraphicFramePr>
          <p:nvPr>
            <p:ph type="pic" sz="quarter" idx="10"/>
            <p:extLst>
              <p:ext uri="{D42A27DB-BD31-4B8C-83A1-F6EECF244321}">
                <p14:modId xmlns:p14="http://schemas.microsoft.com/office/powerpoint/2010/main" val="1943170633"/>
              </p:ext>
            </p:extLst>
          </p:nvPr>
        </p:nvGraphicFramePr>
        <p:xfrm>
          <a:off x="457200" y="2057400"/>
          <a:ext cx="7696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ere were 40,579 births in Connecticut in 2007. The graphic on this slide shows that 7645 were referred to Part C. Of those, 7107 were evaluated for eligibility. Of those, 4297 were eligible for Part C services. Of those, 4109 had initial IFSP Developed, and of those 3950 started services. 2619 exited at age 3 and 1954 exited to Part B."/>
          <p:cNvGrpSpPr/>
          <p:nvPr/>
        </p:nvGrpSpPr>
        <p:grpSpPr>
          <a:xfrm>
            <a:off x="-59575" y="-17319"/>
            <a:ext cx="9203576" cy="6646719"/>
            <a:chOff x="-59575" y="-17319"/>
            <a:chExt cx="9203576" cy="6646719"/>
          </a:xfrm>
        </p:grpSpPr>
        <p:grpSp>
          <p:nvGrpSpPr>
            <p:cNvPr id="2" name="Group 1" descr="There were 40,579 births in Connecticut in 2007. The graphic on this slide shows that 7,645 were referred to Part C. Of those, 7,107 were evaluated for eligibility. Of those, 4297 were eligible for Part C services. Of those, 4,109 had initial IFSP Developed, and of those 3,950 started services. 2,619 exited at age 3 and 1,954 exited to Part B."/>
            <p:cNvGrpSpPr/>
            <p:nvPr/>
          </p:nvGrpSpPr>
          <p:grpSpPr>
            <a:xfrm>
              <a:off x="-59575" y="76200"/>
              <a:ext cx="9203576" cy="6553200"/>
              <a:chOff x="-59575" y="76200"/>
              <a:chExt cx="9203576" cy="6553200"/>
            </a:xfrm>
          </p:grpSpPr>
          <p:grpSp>
            <p:nvGrpSpPr>
              <p:cNvPr id="22" name="Group 21"/>
              <p:cNvGrpSpPr/>
              <p:nvPr/>
            </p:nvGrpSpPr>
            <p:grpSpPr>
              <a:xfrm>
                <a:off x="1" y="76200"/>
                <a:ext cx="9144000" cy="838200"/>
                <a:chOff x="2214183" y="381000"/>
                <a:chExt cx="6907163" cy="838200"/>
              </a:xfrm>
              <a:solidFill>
                <a:srgbClr val="5D84FF"/>
              </a:solidFill>
            </p:grpSpPr>
            <p:sp>
              <p:nvSpPr>
                <p:cNvPr id="3" name="Trapezoid 2"/>
                <p:cNvSpPr/>
                <p:nvPr/>
              </p:nvSpPr>
              <p:spPr>
                <a:xfrm flipV="1">
                  <a:off x="2214183" y="381000"/>
                  <a:ext cx="6907163" cy="838200"/>
                </a:xfrm>
                <a:prstGeom prst="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2895600" y="538489"/>
                  <a:ext cx="5562600" cy="523220"/>
                </a:xfrm>
                <a:prstGeom prst="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solidFill>
                        <a:schemeClr val="bg1"/>
                      </a:solidFill>
                    </a:rPr>
                    <a:t>2007 Connecticut Births 40,579</a:t>
                  </a:r>
                  <a:endParaRPr lang="en-US" sz="2800" b="1" dirty="0">
                    <a:solidFill>
                      <a:schemeClr val="bg1"/>
                    </a:solidFill>
                  </a:endParaRPr>
                </a:p>
              </p:txBody>
            </p:sp>
          </p:grpSp>
          <p:grpSp>
            <p:nvGrpSpPr>
              <p:cNvPr id="23" name="Group 22"/>
              <p:cNvGrpSpPr/>
              <p:nvPr/>
            </p:nvGrpSpPr>
            <p:grpSpPr>
              <a:xfrm>
                <a:off x="1461516" y="1785258"/>
                <a:ext cx="6373368" cy="762000"/>
                <a:chOff x="3622840" y="2438400"/>
                <a:chExt cx="4363046" cy="762000"/>
              </a:xfrm>
              <a:solidFill>
                <a:srgbClr val="5D84FF"/>
              </a:solidFill>
            </p:grpSpPr>
            <p:sp>
              <p:nvSpPr>
                <p:cNvPr id="8" name="Trapezoid 7"/>
                <p:cNvSpPr/>
                <p:nvPr/>
              </p:nvSpPr>
              <p:spPr>
                <a:xfrm flipV="1">
                  <a:off x="3622840" y="2438400"/>
                  <a:ext cx="4363046"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3" name="TextBox 12"/>
                <p:cNvSpPr txBox="1"/>
                <p:nvPr/>
              </p:nvSpPr>
              <p:spPr>
                <a:xfrm>
                  <a:off x="4713601" y="2557790"/>
                  <a:ext cx="2209800" cy="523220"/>
                </a:xfrm>
                <a:prstGeom prst="rect">
                  <a:avLst/>
                </a:prstGeom>
                <a:noFill/>
              </p:spPr>
              <p:txBody>
                <a:bodyPr wrap="square" rtlCol="0">
                  <a:spAutoFit/>
                </a:bodyPr>
                <a:lstStyle/>
                <a:p>
                  <a:pPr algn="ctr"/>
                  <a:r>
                    <a:rPr lang="en-US" sz="2800" b="1" dirty="0" smtClean="0">
                      <a:solidFill>
                        <a:schemeClr val="bg1"/>
                      </a:solidFill>
                    </a:rPr>
                    <a:t>7107</a:t>
                  </a:r>
                  <a:endParaRPr lang="en-US" sz="2800" b="1" dirty="0">
                    <a:solidFill>
                      <a:schemeClr val="bg1"/>
                    </a:solidFill>
                  </a:endParaRPr>
                </a:p>
              </p:txBody>
            </p:sp>
          </p:grpSp>
          <p:grpSp>
            <p:nvGrpSpPr>
              <p:cNvPr id="24" name="Group 23"/>
              <p:cNvGrpSpPr/>
              <p:nvPr/>
            </p:nvGrpSpPr>
            <p:grpSpPr>
              <a:xfrm>
                <a:off x="2714244" y="2601687"/>
                <a:ext cx="3867912" cy="762000"/>
                <a:chOff x="3853874" y="3505200"/>
                <a:chExt cx="3765497" cy="762000"/>
              </a:xfrm>
              <a:solidFill>
                <a:srgbClr val="5D84FF"/>
              </a:solidFill>
            </p:grpSpPr>
            <p:sp>
              <p:nvSpPr>
                <p:cNvPr id="10" name="Trapezoid 9"/>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4" name="TextBox 13"/>
                <p:cNvSpPr txBox="1"/>
                <p:nvPr/>
              </p:nvSpPr>
              <p:spPr>
                <a:xfrm>
                  <a:off x="4642019" y="3624590"/>
                  <a:ext cx="2209800" cy="523220"/>
                </a:xfrm>
                <a:prstGeom prst="rect">
                  <a:avLst/>
                </a:prstGeom>
                <a:noFill/>
              </p:spPr>
              <p:txBody>
                <a:bodyPr wrap="square" rtlCol="0">
                  <a:spAutoFit/>
                </a:bodyPr>
                <a:lstStyle/>
                <a:p>
                  <a:pPr algn="ctr"/>
                  <a:r>
                    <a:rPr lang="en-US" sz="2800" b="1" dirty="0" smtClean="0">
                      <a:solidFill>
                        <a:schemeClr val="bg1"/>
                      </a:solidFill>
                    </a:rPr>
                    <a:t>4297</a:t>
                  </a:r>
                </a:p>
              </p:txBody>
            </p:sp>
          </p:grpSp>
          <p:grpSp>
            <p:nvGrpSpPr>
              <p:cNvPr id="25" name="Group 24"/>
              <p:cNvGrpSpPr/>
              <p:nvPr/>
            </p:nvGrpSpPr>
            <p:grpSpPr>
              <a:xfrm>
                <a:off x="2805684" y="3418116"/>
                <a:ext cx="3685032" cy="762000"/>
                <a:chOff x="3853874" y="3505200"/>
                <a:chExt cx="3765497" cy="762000"/>
              </a:xfrm>
              <a:solidFill>
                <a:srgbClr val="5D84FF"/>
              </a:solidFill>
            </p:grpSpPr>
            <p:sp>
              <p:nvSpPr>
                <p:cNvPr id="26" name="Trapezoid 25"/>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27" name="TextBox 26"/>
                <p:cNvSpPr txBox="1"/>
                <p:nvPr/>
              </p:nvSpPr>
              <p:spPr>
                <a:xfrm>
                  <a:off x="4642019" y="3624590"/>
                  <a:ext cx="2209800" cy="523220"/>
                </a:xfrm>
                <a:prstGeom prst="rect">
                  <a:avLst/>
                </a:prstGeom>
                <a:noFill/>
              </p:spPr>
              <p:txBody>
                <a:bodyPr wrap="square" rtlCol="0">
                  <a:spAutoFit/>
                </a:bodyPr>
                <a:lstStyle/>
                <a:p>
                  <a:pPr algn="ctr"/>
                  <a:r>
                    <a:rPr lang="en-US" sz="2800" b="1" dirty="0" smtClean="0">
                      <a:solidFill>
                        <a:schemeClr val="bg1"/>
                      </a:solidFill>
                    </a:rPr>
                    <a:t>4109</a:t>
                  </a:r>
                  <a:endParaRPr lang="en-US" sz="2800" b="1" dirty="0">
                    <a:solidFill>
                      <a:schemeClr val="bg1"/>
                    </a:solidFill>
                  </a:endParaRPr>
                </a:p>
              </p:txBody>
            </p:sp>
          </p:grpSp>
          <p:grpSp>
            <p:nvGrpSpPr>
              <p:cNvPr id="28" name="Group 27"/>
              <p:cNvGrpSpPr/>
              <p:nvPr/>
            </p:nvGrpSpPr>
            <p:grpSpPr>
              <a:xfrm>
                <a:off x="2878836" y="4234545"/>
                <a:ext cx="3538728" cy="762000"/>
                <a:chOff x="3853874" y="3505200"/>
                <a:chExt cx="3765497" cy="762000"/>
              </a:xfrm>
              <a:solidFill>
                <a:srgbClr val="5D84FF"/>
              </a:solidFill>
            </p:grpSpPr>
            <p:sp>
              <p:nvSpPr>
                <p:cNvPr id="29" name="Trapezoid 28"/>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0" name="TextBox 29"/>
                <p:cNvSpPr txBox="1"/>
                <p:nvPr/>
              </p:nvSpPr>
              <p:spPr>
                <a:xfrm>
                  <a:off x="4437453" y="3624590"/>
                  <a:ext cx="2633652" cy="523220"/>
                </a:xfrm>
                <a:prstGeom prst="rect">
                  <a:avLst/>
                </a:prstGeom>
                <a:noFill/>
              </p:spPr>
              <p:txBody>
                <a:bodyPr wrap="square" rtlCol="0">
                  <a:spAutoFit/>
                </a:bodyPr>
                <a:lstStyle/>
                <a:p>
                  <a:pPr algn="ctr"/>
                  <a:r>
                    <a:rPr lang="en-US" sz="2800" b="1" dirty="0" smtClean="0">
                      <a:solidFill>
                        <a:schemeClr val="bg1"/>
                      </a:solidFill>
                    </a:rPr>
                    <a:t>3950</a:t>
                  </a:r>
                  <a:endParaRPr lang="en-US" sz="2800" b="1" dirty="0">
                    <a:solidFill>
                      <a:schemeClr val="bg1"/>
                    </a:solidFill>
                  </a:endParaRPr>
                </a:p>
              </p:txBody>
            </p:sp>
          </p:grpSp>
          <p:grpSp>
            <p:nvGrpSpPr>
              <p:cNvPr id="31" name="Group 30"/>
              <p:cNvGrpSpPr/>
              <p:nvPr/>
            </p:nvGrpSpPr>
            <p:grpSpPr>
              <a:xfrm>
                <a:off x="3477768" y="5050974"/>
                <a:ext cx="2340864" cy="762000"/>
                <a:chOff x="3853874" y="3505200"/>
                <a:chExt cx="3765497" cy="762000"/>
              </a:xfrm>
              <a:solidFill>
                <a:srgbClr val="5D84FF"/>
              </a:solidFill>
            </p:grpSpPr>
            <p:sp>
              <p:nvSpPr>
                <p:cNvPr id="32" name="Trapezoid 31"/>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3" name="TextBox 32"/>
                <p:cNvSpPr txBox="1"/>
                <p:nvPr/>
              </p:nvSpPr>
              <p:spPr>
                <a:xfrm>
                  <a:off x="4206321" y="3624590"/>
                  <a:ext cx="3089394" cy="523220"/>
                </a:xfrm>
                <a:prstGeom prst="rect">
                  <a:avLst/>
                </a:prstGeom>
                <a:noFill/>
              </p:spPr>
              <p:txBody>
                <a:bodyPr wrap="square" rtlCol="0">
                  <a:spAutoFit/>
                </a:bodyPr>
                <a:lstStyle/>
                <a:p>
                  <a:pPr algn="ctr"/>
                  <a:r>
                    <a:rPr lang="en-US" sz="2800" b="1" dirty="0" smtClean="0">
                      <a:solidFill>
                        <a:schemeClr val="bg1"/>
                      </a:solidFill>
                    </a:rPr>
                    <a:t>2619</a:t>
                  </a:r>
                  <a:endParaRPr lang="en-US" sz="2800" b="1" dirty="0">
                    <a:solidFill>
                      <a:schemeClr val="bg1"/>
                    </a:solidFill>
                  </a:endParaRPr>
                </a:p>
              </p:txBody>
            </p:sp>
          </p:grpSp>
          <p:grpSp>
            <p:nvGrpSpPr>
              <p:cNvPr id="34" name="Group 33"/>
              <p:cNvGrpSpPr/>
              <p:nvPr/>
            </p:nvGrpSpPr>
            <p:grpSpPr>
              <a:xfrm>
                <a:off x="3788664" y="5867400"/>
                <a:ext cx="1719072" cy="762000"/>
                <a:chOff x="3853873" y="3505200"/>
                <a:chExt cx="5767514" cy="762000"/>
              </a:xfrm>
              <a:solidFill>
                <a:srgbClr val="5D84FF"/>
              </a:solidFill>
            </p:grpSpPr>
            <p:sp>
              <p:nvSpPr>
                <p:cNvPr id="35" name="Trapezoid 34"/>
                <p:cNvSpPr/>
                <p:nvPr/>
              </p:nvSpPr>
              <p:spPr>
                <a:xfrm flipV="1">
                  <a:off x="3853873" y="3505200"/>
                  <a:ext cx="5767514"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6" name="TextBox 35"/>
                <p:cNvSpPr txBox="1"/>
                <p:nvPr/>
              </p:nvSpPr>
              <p:spPr>
                <a:xfrm>
                  <a:off x="4334496" y="3653135"/>
                  <a:ext cx="4908921" cy="523220"/>
                </a:xfrm>
                <a:prstGeom prst="rect">
                  <a:avLst/>
                </a:prstGeom>
                <a:noFill/>
              </p:spPr>
              <p:txBody>
                <a:bodyPr wrap="square" rtlCol="0">
                  <a:spAutoFit/>
                </a:bodyPr>
                <a:lstStyle/>
                <a:p>
                  <a:pPr algn="ctr"/>
                  <a:r>
                    <a:rPr lang="en-US" sz="2800" b="1" dirty="0" smtClean="0">
                      <a:solidFill>
                        <a:schemeClr val="bg1"/>
                      </a:solidFill>
                    </a:rPr>
                    <a:t>1954</a:t>
                  </a:r>
                  <a:endParaRPr lang="en-US" sz="2800" b="1" dirty="0">
                    <a:solidFill>
                      <a:schemeClr val="bg1"/>
                    </a:solidFill>
                  </a:endParaRPr>
                </a:p>
              </p:txBody>
            </p:sp>
          </p:grpSp>
          <p:grpSp>
            <p:nvGrpSpPr>
              <p:cNvPr id="21" name="Group 20"/>
              <p:cNvGrpSpPr/>
              <p:nvPr/>
            </p:nvGrpSpPr>
            <p:grpSpPr>
              <a:xfrm>
                <a:off x="1219200" y="968829"/>
                <a:ext cx="6858000" cy="762000"/>
                <a:chOff x="3310965" y="1219200"/>
                <a:chExt cx="5061211" cy="762000"/>
              </a:xfrm>
              <a:solidFill>
                <a:srgbClr val="5D84FF"/>
              </a:solidFill>
            </p:grpSpPr>
            <p:sp>
              <p:nvSpPr>
                <p:cNvPr id="7" name="Trapezoid 6"/>
                <p:cNvSpPr/>
                <p:nvPr/>
              </p:nvSpPr>
              <p:spPr>
                <a:xfrm flipV="1">
                  <a:off x="3310965" y="1219200"/>
                  <a:ext cx="5061211"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2" name="TextBox 11"/>
                <p:cNvSpPr txBox="1"/>
                <p:nvPr/>
              </p:nvSpPr>
              <p:spPr>
                <a:xfrm>
                  <a:off x="4741146" y="1338590"/>
                  <a:ext cx="2209800" cy="523220"/>
                </a:xfrm>
                <a:prstGeom prst="rect">
                  <a:avLst/>
                </a:prstGeom>
                <a:noFill/>
              </p:spPr>
              <p:txBody>
                <a:bodyPr wrap="square" rtlCol="0">
                  <a:spAutoFit/>
                </a:bodyPr>
                <a:lstStyle/>
                <a:p>
                  <a:pPr algn="ctr"/>
                  <a:r>
                    <a:rPr lang="en-US" sz="2800" b="1" dirty="0" smtClean="0">
                      <a:solidFill>
                        <a:schemeClr val="bg1"/>
                      </a:solidFill>
                    </a:rPr>
                    <a:t>7645</a:t>
                  </a:r>
                </a:p>
              </p:txBody>
            </p:sp>
          </p:grpSp>
          <p:sp>
            <p:nvSpPr>
              <p:cNvPr id="49" name="TextBox 48"/>
              <p:cNvSpPr txBox="1"/>
              <p:nvPr/>
            </p:nvSpPr>
            <p:spPr>
              <a:xfrm>
                <a:off x="-59575" y="1026663"/>
                <a:ext cx="1061188" cy="646331"/>
              </a:xfrm>
              <a:prstGeom prst="rect">
                <a:avLst/>
              </a:prstGeom>
              <a:noFill/>
            </p:spPr>
            <p:txBody>
              <a:bodyPr wrap="none" rtlCol="0">
                <a:spAutoFit/>
              </a:bodyPr>
              <a:lstStyle/>
              <a:p>
                <a:r>
                  <a:rPr lang="en-US" b="1" dirty="0" smtClean="0"/>
                  <a:t>Referred</a:t>
                </a:r>
                <a:br>
                  <a:rPr lang="en-US" b="1" dirty="0" smtClean="0"/>
                </a:br>
                <a:r>
                  <a:rPr lang="en-US" b="1" dirty="0" smtClean="0"/>
                  <a:t>to Part C </a:t>
                </a:r>
                <a:endParaRPr lang="en-US" b="1" baseline="30000" dirty="0"/>
              </a:p>
            </p:txBody>
          </p:sp>
          <p:sp>
            <p:nvSpPr>
              <p:cNvPr id="50" name="TextBox 49"/>
              <p:cNvSpPr txBox="1"/>
              <p:nvPr/>
            </p:nvSpPr>
            <p:spPr>
              <a:xfrm>
                <a:off x="-59575" y="1904648"/>
                <a:ext cx="1436355" cy="646331"/>
              </a:xfrm>
              <a:prstGeom prst="rect">
                <a:avLst/>
              </a:prstGeom>
              <a:noFill/>
            </p:spPr>
            <p:txBody>
              <a:bodyPr wrap="none" rtlCol="0">
                <a:spAutoFit/>
              </a:bodyPr>
              <a:lstStyle/>
              <a:p>
                <a:r>
                  <a:rPr lang="en-US" b="1" dirty="0" smtClean="0"/>
                  <a:t>Evaluated</a:t>
                </a:r>
              </a:p>
              <a:p>
                <a:r>
                  <a:rPr lang="en-US" b="1" dirty="0" smtClean="0"/>
                  <a:t>for Eligibility </a:t>
                </a:r>
                <a:endParaRPr lang="en-US" b="1" baseline="30000" dirty="0"/>
              </a:p>
            </p:txBody>
          </p:sp>
          <p:sp>
            <p:nvSpPr>
              <p:cNvPr id="51" name="TextBox 50"/>
              <p:cNvSpPr txBox="1"/>
              <p:nvPr/>
            </p:nvSpPr>
            <p:spPr>
              <a:xfrm>
                <a:off x="-54541" y="2798021"/>
                <a:ext cx="1872692" cy="369332"/>
              </a:xfrm>
              <a:prstGeom prst="rect">
                <a:avLst/>
              </a:prstGeom>
              <a:noFill/>
            </p:spPr>
            <p:txBody>
              <a:bodyPr wrap="none" rtlCol="0">
                <a:spAutoFit/>
              </a:bodyPr>
              <a:lstStyle/>
              <a:p>
                <a:r>
                  <a:rPr lang="en-US" b="1" dirty="0" smtClean="0"/>
                  <a:t>Eligible for Part C </a:t>
                </a:r>
                <a:endParaRPr lang="en-US" b="1" baseline="30000" dirty="0"/>
              </a:p>
            </p:txBody>
          </p:sp>
          <p:sp>
            <p:nvSpPr>
              <p:cNvPr id="52" name="TextBox 51"/>
              <p:cNvSpPr txBox="1"/>
              <p:nvPr/>
            </p:nvSpPr>
            <p:spPr>
              <a:xfrm>
                <a:off x="-54541" y="3614450"/>
                <a:ext cx="2388924" cy="369332"/>
              </a:xfrm>
              <a:prstGeom prst="rect">
                <a:avLst/>
              </a:prstGeom>
              <a:noFill/>
            </p:spPr>
            <p:txBody>
              <a:bodyPr wrap="none" rtlCol="0">
                <a:spAutoFit/>
              </a:bodyPr>
              <a:lstStyle/>
              <a:p>
                <a:r>
                  <a:rPr lang="en-US" b="1" dirty="0" smtClean="0"/>
                  <a:t>Initial IFSP  Developed</a:t>
                </a:r>
                <a:endParaRPr lang="en-US" b="1" baseline="30000" dirty="0"/>
              </a:p>
            </p:txBody>
          </p:sp>
          <p:sp>
            <p:nvSpPr>
              <p:cNvPr id="61" name="TextBox 60"/>
              <p:cNvSpPr txBox="1"/>
              <p:nvPr/>
            </p:nvSpPr>
            <p:spPr>
              <a:xfrm>
                <a:off x="-54541" y="4430879"/>
                <a:ext cx="1712520" cy="369332"/>
              </a:xfrm>
              <a:prstGeom prst="rect">
                <a:avLst/>
              </a:prstGeom>
              <a:noFill/>
            </p:spPr>
            <p:txBody>
              <a:bodyPr wrap="none" rtlCol="0">
                <a:spAutoFit/>
              </a:bodyPr>
              <a:lstStyle/>
              <a:p>
                <a:r>
                  <a:rPr lang="en-US" b="1" dirty="0" smtClean="0"/>
                  <a:t>Services Started</a:t>
                </a:r>
                <a:endParaRPr lang="en-US" b="1" baseline="30000" dirty="0"/>
              </a:p>
            </p:txBody>
          </p:sp>
          <p:sp>
            <p:nvSpPr>
              <p:cNvPr id="62" name="TextBox 61"/>
              <p:cNvSpPr txBox="1"/>
              <p:nvPr/>
            </p:nvSpPr>
            <p:spPr>
              <a:xfrm>
                <a:off x="-54540" y="6061501"/>
                <a:ext cx="1712392" cy="369332"/>
              </a:xfrm>
              <a:prstGeom prst="rect">
                <a:avLst/>
              </a:prstGeom>
              <a:noFill/>
            </p:spPr>
            <p:txBody>
              <a:bodyPr wrap="none" rtlCol="0">
                <a:spAutoFit/>
              </a:bodyPr>
              <a:lstStyle/>
              <a:p>
                <a:r>
                  <a:rPr lang="en-US" b="1" dirty="0" smtClean="0"/>
                  <a:t>Exited to Part B</a:t>
                </a:r>
                <a:endParaRPr lang="en-US" b="1" baseline="30000" dirty="0"/>
              </a:p>
            </p:txBody>
          </p:sp>
          <p:sp>
            <p:nvSpPr>
              <p:cNvPr id="63" name="TextBox 62"/>
              <p:cNvSpPr txBox="1"/>
              <p:nvPr/>
            </p:nvSpPr>
            <p:spPr>
              <a:xfrm>
                <a:off x="-54541" y="5247308"/>
                <a:ext cx="1603901" cy="369332"/>
              </a:xfrm>
              <a:prstGeom prst="rect">
                <a:avLst/>
              </a:prstGeom>
              <a:noFill/>
            </p:spPr>
            <p:txBody>
              <a:bodyPr wrap="none" rtlCol="0">
                <a:spAutoFit/>
              </a:bodyPr>
              <a:lstStyle/>
              <a:p>
                <a:r>
                  <a:rPr lang="en-US" b="1" dirty="0" smtClean="0"/>
                  <a:t>Exited at Age 3</a:t>
                </a:r>
                <a:endParaRPr lang="en-US" b="1" baseline="30000" dirty="0"/>
              </a:p>
            </p:txBody>
          </p:sp>
        </p:grpSp>
        <p:grpSp>
          <p:nvGrpSpPr>
            <p:cNvPr id="53" name="Group 52"/>
            <p:cNvGrpSpPr/>
            <p:nvPr/>
          </p:nvGrpSpPr>
          <p:grpSpPr>
            <a:xfrm>
              <a:off x="701732" y="-17319"/>
              <a:ext cx="666688" cy="986148"/>
              <a:chOff x="701732" y="-17319"/>
              <a:chExt cx="666688" cy="986148"/>
            </a:xfrm>
          </p:grpSpPr>
          <p:cxnSp>
            <p:nvCxnSpPr>
              <p:cNvPr id="40" name="Straight Connector 39"/>
              <p:cNvCxnSpPr/>
              <p:nvPr/>
            </p:nvCxnSpPr>
            <p:spPr>
              <a:xfrm flipH="1">
                <a:off x="734078" y="-17319"/>
                <a:ext cx="436146" cy="51261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1732" y="467589"/>
                <a:ext cx="436146" cy="4952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58660" y="-17319"/>
                <a:ext cx="368334" cy="4190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50215" y="364374"/>
                <a:ext cx="518205" cy="60445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62615" y="479368"/>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71583" y="381000"/>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997959" y="2225"/>
              <a:ext cx="666688" cy="986148"/>
              <a:chOff x="701732" y="-17319"/>
              <a:chExt cx="666688" cy="986148"/>
            </a:xfrm>
          </p:grpSpPr>
          <p:cxnSp>
            <p:nvCxnSpPr>
              <p:cNvPr id="55" name="Straight Connector 54"/>
              <p:cNvCxnSpPr/>
              <p:nvPr/>
            </p:nvCxnSpPr>
            <p:spPr>
              <a:xfrm flipH="1">
                <a:off x="734078" y="-17319"/>
                <a:ext cx="436146" cy="51261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01732" y="467589"/>
                <a:ext cx="436146" cy="4952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58660" y="-17319"/>
                <a:ext cx="368334" cy="4190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50215" y="364374"/>
                <a:ext cx="518205" cy="60445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62615" y="479368"/>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71583" y="381000"/>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801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re were 40,579 births in Connecticut in 2007. The graphic on this slide shows that 18.8% were referred to part C. Of those, 17.5% were evaluated for eligibility. Of those, 10.6% were eligible for Part C services. Of those, 10.1% had initial IFSP Developed, and of those 9.7% started services. 6.5% exited at age 3 and 4.7% exited to Part B."/>
          <p:cNvGrpSpPr/>
          <p:nvPr/>
        </p:nvGrpSpPr>
        <p:grpSpPr>
          <a:xfrm>
            <a:off x="-59575" y="-17319"/>
            <a:ext cx="9203576" cy="6646719"/>
            <a:chOff x="-59575" y="-17319"/>
            <a:chExt cx="9203576" cy="6646719"/>
          </a:xfrm>
        </p:grpSpPr>
        <p:grpSp>
          <p:nvGrpSpPr>
            <p:cNvPr id="22" name="Group 21"/>
            <p:cNvGrpSpPr/>
            <p:nvPr/>
          </p:nvGrpSpPr>
          <p:grpSpPr>
            <a:xfrm>
              <a:off x="1" y="76200"/>
              <a:ext cx="9144000" cy="838200"/>
              <a:chOff x="2214183" y="381000"/>
              <a:chExt cx="6907163" cy="838200"/>
            </a:xfrm>
            <a:solidFill>
              <a:srgbClr val="5D84FF"/>
            </a:solidFill>
          </p:grpSpPr>
          <p:sp>
            <p:nvSpPr>
              <p:cNvPr id="3" name="Trapezoid 2"/>
              <p:cNvSpPr/>
              <p:nvPr/>
            </p:nvSpPr>
            <p:spPr>
              <a:xfrm flipV="1">
                <a:off x="2214183" y="381000"/>
                <a:ext cx="6907163" cy="838200"/>
              </a:xfrm>
              <a:prstGeom prst="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2895600" y="538489"/>
                <a:ext cx="5562600" cy="523220"/>
              </a:xfrm>
              <a:prstGeom prst="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solidFill>
                      <a:schemeClr val="bg1"/>
                    </a:solidFill>
                  </a:rPr>
                  <a:t>2007 Connecticut Births 40,579</a:t>
                </a:r>
                <a:endParaRPr lang="en-US" sz="2800" b="1" dirty="0">
                  <a:solidFill>
                    <a:schemeClr val="bg1"/>
                  </a:solidFill>
                </a:endParaRPr>
              </a:p>
            </p:txBody>
          </p:sp>
        </p:grpSp>
        <p:grpSp>
          <p:nvGrpSpPr>
            <p:cNvPr id="23" name="Group 22"/>
            <p:cNvGrpSpPr/>
            <p:nvPr/>
          </p:nvGrpSpPr>
          <p:grpSpPr>
            <a:xfrm>
              <a:off x="1461516" y="1785258"/>
              <a:ext cx="6373368" cy="762000"/>
              <a:chOff x="3622840" y="2438400"/>
              <a:chExt cx="4363046" cy="762000"/>
            </a:xfrm>
            <a:solidFill>
              <a:srgbClr val="5D84FF"/>
            </a:solidFill>
          </p:grpSpPr>
          <p:sp>
            <p:nvSpPr>
              <p:cNvPr id="8" name="Trapezoid 7"/>
              <p:cNvSpPr/>
              <p:nvPr/>
            </p:nvSpPr>
            <p:spPr>
              <a:xfrm flipV="1">
                <a:off x="3622840" y="2438400"/>
                <a:ext cx="4363046"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3" name="TextBox 12"/>
              <p:cNvSpPr txBox="1"/>
              <p:nvPr/>
            </p:nvSpPr>
            <p:spPr>
              <a:xfrm>
                <a:off x="4713601" y="2557790"/>
                <a:ext cx="2209800" cy="523220"/>
              </a:xfrm>
              <a:prstGeom prst="rect">
                <a:avLst/>
              </a:prstGeom>
              <a:noFill/>
            </p:spPr>
            <p:txBody>
              <a:bodyPr wrap="square" rtlCol="0">
                <a:spAutoFit/>
              </a:bodyPr>
              <a:lstStyle/>
              <a:p>
                <a:pPr algn="ctr"/>
                <a:r>
                  <a:rPr lang="en-US" sz="2800" b="1" dirty="0" smtClean="0">
                    <a:solidFill>
                      <a:schemeClr val="bg1"/>
                    </a:solidFill>
                  </a:rPr>
                  <a:t>17.5%</a:t>
                </a:r>
                <a:endParaRPr lang="en-US" sz="2800" b="1" dirty="0">
                  <a:solidFill>
                    <a:schemeClr val="bg1"/>
                  </a:solidFill>
                </a:endParaRPr>
              </a:p>
            </p:txBody>
          </p:sp>
        </p:grpSp>
        <p:grpSp>
          <p:nvGrpSpPr>
            <p:cNvPr id="24" name="Group 23"/>
            <p:cNvGrpSpPr/>
            <p:nvPr/>
          </p:nvGrpSpPr>
          <p:grpSpPr>
            <a:xfrm>
              <a:off x="2714244" y="2601687"/>
              <a:ext cx="3867912" cy="762000"/>
              <a:chOff x="3853874" y="3505200"/>
              <a:chExt cx="3765497" cy="762000"/>
            </a:xfrm>
            <a:solidFill>
              <a:srgbClr val="5D84FF"/>
            </a:solidFill>
          </p:grpSpPr>
          <p:sp>
            <p:nvSpPr>
              <p:cNvPr id="10" name="Trapezoid 9"/>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4" name="TextBox 13"/>
              <p:cNvSpPr txBox="1"/>
              <p:nvPr/>
            </p:nvSpPr>
            <p:spPr>
              <a:xfrm>
                <a:off x="4642019" y="3624590"/>
                <a:ext cx="2209800" cy="523220"/>
              </a:xfrm>
              <a:prstGeom prst="rect">
                <a:avLst/>
              </a:prstGeom>
              <a:noFill/>
            </p:spPr>
            <p:txBody>
              <a:bodyPr wrap="square" rtlCol="0">
                <a:spAutoFit/>
              </a:bodyPr>
              <a:lstStyle/>
              <a:p>
                <a:pPr algn="ctr"/>
                <a:r>
                  <a:rPr lang="en-US" sz="2800" b="1" dirty="0" smtClean="0">
                    <a:solidFill>
                      <a:schemeClr val="bg1"/>
                    </a:solidFill>
                  </a:rPr>
                  <a:t>10.6%</a:t>
                </a:r>
                <a:endParaRPr lang="en-US" sz="2800" b="1" dirty="0">
                  <a:solidFill>
                    <a:schemeClr val="bg1"/>
                  </a:solidFill>
                </a:endParaRPr>
              </a:p>
            </p:txBody>
          </p:sp>
        </p:grpSp>
        <p:grpSp>
          <p:nvGrpSpPr>
            <p:cNvPr id="25" name="Group 24"/>
            <p:cNvGrpSpPr/>
            <p:nvPr/>
          </p:nvGrpSpPr>
          <p:grpSpPr>
            <a:xfrm>
              <a:off x="2805684" y="3418116"/>
              <a:ext cx="3685032" cy="762000"/>
              <a:chOff x="3853874" y="3505200"/>
              <a:chExt cx="3765497" cy="762000"/>
            </a:xfrm>
            <a:solidFill>
              <a:srgbClr val="5D84FF"/>
            </a:solidFill>
          </p:grpSpPr>
          <p:sp>
            <p:nvSpPr>
              <p:cNvPr id="26" name="Trapezoid 25"/>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27" name="TextBox 26"/>
              <p:cNvSpPr txBox="1"/>
              <p:nvPr/>
            </p:nvSpPr>
            <p:spPr>
              <a:xfrm>
                <a:off x="4642019" y="3624590"/>
                <a:ext cx="2209800" cy="523220"/>
              </a:xfrm>
              <a:prstGeom prst="rect">
                <a:avLst/>
              </a:prstGeom>
              <a:noFill/>
            </p:spPr>
            <p:txBody>
              <a:bodyPr wrap="square" rtlCol="0">
                <a:spAutoFit/>
              </a:bodyPr>
              <a:lstStyle/>
              <a:p>
                <a:pPr algn="ctr"/>
                <a:r>
                  <a:rPr lang="en-US" sz="2800" b="1" dirty="0" smtClean="0">
                    <a:solidFill>
                      <a:schemeClr val="bg1"/>
                    </a:solidFill>
                  </a:rPr>
                  <a:t>10.1%</a:t>
                </a:r>
                <a:endParaRPr lang="en-US" sz="2800" b="1" dirty="0">
                  <a:solidFill>
                    <a:schemeClr val="bg1"/>
                  </a:solidFill>
                </a:endParaRPr>
              </a:p>
            </p:txBody>
          </p:sp>
        </p:grpSp>
        <p:grpSp>
          <p:nvGrpSpPr>
            <p:cNvPr id="28" name="Group 27"/>
            <p:cNvGrpSpPr/>
            <p:nvPr/>
          </p:nvGrpSpPr>
          <p:grpSpPr>
            <a:xfrm>
              <a:off x="2878836" y="4234545"/>
              <a:ext cx="3538728" cy="762000"/>
              <a:chOff x="3853874" y="3505200"/>
              <a:chExt cx="3765497" cy="762000"/>
            </a:xfrm>
            <a:solidFill>
              <a:srgbClr val="5D84FF"/>
            </a:solidFill>
          </p:grpSpPr>
          <p:sp>
            <p:nvSpPr>
              <p:cNvPr id="29" name="Trapezoid 28"/>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0" name="TextBox 29"/>
              <p:cNvSpPr txBox="1"/>
              <p:nvPr/>
            </p:nvSpPr>
            <p:spPr>
              <a:xfrm>
                <a:off x="4437453" y="3624590"/>
                <a:ext cx="2633652" cy="523220"/>
              </a:xfrm>
              <a:prstGeom prst="rect">
                <a:avLst/>
              </a:prstGeom>
              <a:noFill/>
            </p:spPr>
            <p:txBody>
              <a:bodyPr wrap="square" rtlCol="0">
                <a:spAutoFit/>
              </a:bodyPr>
              <a:lstStyle/>
              <a:p>
                <a:pPr algn="ctr"/>
                <a:r>
                  <a:rPr lang="en-US" sz="2800" b="1" dirty="0" smtClean="0">
                    <a:solidFill>
                      <a:schemeClr val="bg1"/>
                    </a:solidFill>
                  </a:rPr>
                  <a:t>9.7%</a:t>
                </a:r>
                <a:endParaRPr lang="en-US" sz="2800" b="1" dirty="0">
                  <a:solidFill>
                    <a:schemeClr val="bg1"/>
                  </a:solidFill>
                </a:endParaRPr>
              </a:p>
            </p:txBody>
          </p:sp>
        </p:grpSp>
        <p:grpSp>
          <p:nvGrpSpPr>
            <p:cNvPr id="31" name="Group 30"/>
            <p:cNvGrpSpPr/>
            <p:nvPr/>
          </p:nvGrpSpPr>
          <p:grpSpPr>
            <a:xfrm>
              <a:off x="3477768" y="5050974"/>
              <a:ext cx="2340864" cy="762000"/>
              <a:chOff x="3853874" y="3505200"/>
              <a:chExt cx="3765497" cy="762000"/>
            </a:xfrm>
            <a:solidFill>
              <a:srgbClr val="5D84FF"/>
            </a:solidFill>
          </p:grpSpPr>
          <p:sp>
            <p:nvSpPr>
              <p:cNvPr id="32" name="Trapezoid 31"/>
              <p:cNvSpPr/>
              <p:nvPr/>
            </p:nvSpPr>
            <p:spPr>
              <a:xfrm flipV="1">
                <a:off x="3853874" y="3505200"/>
                <a:ext cx="3765497"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3" name="TextBox 32"/>
              <p:cNvSpPr txBox="1"/>
              <p:nvPr/>
            </p:nvSpPr>
            <p:spPr>
              <a:xfrm>
                <a:off x="4206321" y="3624590"/>
                <a:ext cx="3089394" cy="523220"/>
              </a:xfrm>
              <a:prstGeom prst="rect">
                <a:avLst/>
              </a:prstGeom>
              <a:noFill/>
            </p:spPr>
            <p:txBody>
              <a:bodyPr wrap="square" rtlCol="0">
                <a:spAutoFit/>
              </a:bodyPr>
              <a:lstStyle/>
              <a:p>
                <a:pPr algn="ctr"/>
                <a:r>
                  <a:rPr lang="en-US" sz="2800" b="1" dirty="0" smtClean="0">
                    <a:solidFill>
                      <a:schemeClr val="bg1"/>
                    </a:solidFill>
                  </a:rPr>
                  <a:t>6.5%</a:t>
                </a:r>
                <a:endParaRPr lang="en-US" sz="2800" b="1" dirty="0">
                  <a:solidFill>
                    <a:schemeClr val="bg1"/>
                  </a:solidFill>
                </a:endParaRPr>
              </a:p>
            </p:txBody>
          </p:sp>
        </p:grpSp>
        <p:grpSp>
          <p:nvGrpSpPr>
            <p:cNvPr id="34" name="Group 33"/>
            <p:cNvGrpSpPr/>
            <p:nvPr/>
          </p:nvGrpSpPr>
          <p:grpSpPr>
            <a:xfrm>
              <a:off x="3788664" y="5867400"/>
              <a:ext cx="1719072" cy="762000"/>
              <a:chOff x="3853873" y="3505200"/>
              <a:chExt cx="5767514" cy="762000"/>
            </a:xfrm>
            <a:solidFill>
              <a:srgbClr val="5D84FF"/>
            </a:solidFill>
          </p:grpSpPr>
          <p:sp>
            <p:nvSpPr>
              <p:cNvPr id="35" name="Trapezoid 34"/>
              <p:cNvSpPr/>
              <p:nvPr/>
            </p:nvSpPr>
            <p:spPr>
              <a:xfrm flipV="1">
                <a:off x="3853873" y="3505200"/>
                <a:ext cx="5767514"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36" name="TextBox 35"/>
              <p:cNvSpPr txBox="1"/>
              <p:nvPr/>
            </p:nvSpPr>
            <p:spPr>
              <a:xfrm>
                <a:off x="4334496" y="3653135"/>
                <a:ext cx="4908921" cy="523220"/>
              </a:xfrm>
              <a:prstGeom prst="rect">
                <a:avLst/>
              </a:prstGeom>
              <a:noFill/>
            </p:spPr>
            <p:txBody>
              <a:bodyPr wrap="square" rtlCol="0">
                <a:spAutoFit/>
              </a:bodyPr>
              <a:lstStyle/>
              <a:p>
                <a:pPr algn="ctr"/>
                <a:r>
                  <a:rPr lang="en-US" sz="2800" b="1" dirty="0" smtClean="0">
                    <a:solidFill>
                      <a:schemeClr val="bg1"/>
                    </a:solidFill>
                  </a:rPr>
                  <a:t>4.7%</a:t>
                </a:r>
                <a:endParaRPr lang="en-US" sz="2800" b="1" dirty="0">
                  <a:solidFill>
                    <a:schemeClr val="bg1"/>
                  </a:solidFill>
                </a:endParaRPr>
              </a:p>
            </p:txBody>
          </p:sp>
        </p:grpSp>
        <p:grpSp>
          <p:nvGrpSpPr>
            <p:cNvPr id="53" name="Group 52"/>
            <p:cNvGrpSpPr/>
            <p:nvPr/>
          </p:nvGrpSpPr>
          <p:grpSpPr>
            <a:xfrm>
              <a:off x="701732" y="-17319"/>
              <a:ext cx="666688" cy="986148"/>
              <a:chOff x="701732" y="-17319"/>
              <a:chExt cx="666688" cy="986148"/>
            </a:xfrm>
          </p:grpSpPr>
          <p:cxnSp>
            <p:nvCxnSpPr>
              <p:cNvPr id="40" name="Straight Connector 39"/>
              <p:cNvCxnSpPr/>
              <p:nvPr/>
            </p:nvCxnSpPr>
            <p:spPr>
              <a:xfrm flipH="1">
                <a:off x="734078" y="-17319"/>
                <a:ext cx="436146" cy="51261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01732" y="467589"/>
                <a:ext cx="436146" cy="4952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58660" y="-17319"/>
                <a:ext cx="368334" cy="4190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50215" y="364374"/>
                <a:ext cx="518205" cy="60445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62615" y="479368"/>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71583" y="381000"/>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997959" y="2225"/>
              <a:ext cx="666688" cy="986148"/>
              <a:chOff x="701732" y="-17319"/>
              <a:chExt cx="666688" cy="986148"/>
            </a:xfrm>
          </p:grpSpPr>
          <p:cxnSp>
            <p:nvCxnSpPr>
              <p:cNvPr id="55" name="Straight Connector 54"/>
              <p:cNvCxnSpPr/>
              <p:nvPr/>
            </p:nvCxnSpPr>
            <p:spPr>
              <a:xfrm flipH="1">
                <a:off x="734078" y="-17319"/>
                <a:ext cx="436146" cy="51261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01732" y="467589"/>
                <a:ext cx="436146" cy="4952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58660" y="-17319"/>
                <a:ext cx="368334" cy="41909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50215" y="364374"/>
                <a:ext cx="518205" cy="60445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62615" y="479368"/>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71583" y="381000"/>
                <a:ext cx="36375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219200" y="968829"/>
              <a:ext cx="6858000" cy="762000"/>
              <a:chOff x="3310965" y="1219200"/>
              <a:chExt cx="5061211" cy="762000"/>
            </a:xfrm>
            <a:solidFill>
              <a:srgbClr val="5D84FF"/>
            </a:solidFill>
          </p:grpSpPr>
          <p:sp>
            <p:nvSpPr>
              <p:cNvPr id="7" name="Trapezoid 6"/>
              <p:cNvSpPr/>
              <p:nvPr/>
            </p:nvSpPr>
            <p:spPr>
              <a:xfrm flipV="1">
                <a:off x="3310965" y="1219200"/>
                <a:ext cx="5061211" cy="762000"/>
              </a:xfrm>
              <a:prstGeom prst="rec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2" name="TextBox 11"/>
              <p:cNvSpPr txBox="1"/>
              <p:nvPr/>
            </p:nvSpPr>
            <p:spPr>
              <a:xfrm>
                <a:off x="4741146" y="1338590"/>
                <a:ext cx="2209800" cy="523220"/>
              </a:xfrm>
              <a:prstGeom prst="rect">
                <a:avLst/>
              </a:prstGeom>
              <a:noFill/>
            </p:spPr>
            <p:txBody>
              <a:bodyPr wrap="square" rtlCol="0">
                <a:spAutoFit/>
              </a:bodyPr>
              <a:lstStyle/>
              <a:p>
                <a:pPr algn="ctr"/>
                <a:r>
                  <a:rPr lang="en-US" sz="2800" b="1" dirty="0" smtClean="0">
                    <a:solidFill>
                      <a:schemeClr val="bg1"/>
                    </a:solidFill>
                  </a:rPr>
                  <a:t>18.8%</a:t>
                </a:r>
              </a:p>
            </p:txBody>
          </p:sp>
        </p:grpSp>
        <p:sp>
          <p:nvSpPr>
            <p:cNvPr id="45" name="TextBox 44"/>
            <p:cNvSpPr txBox="1"/>
            <p:nvPr/>
          </p:nvSpPr>
          <p:spPr>
            <a:xfrm>
              <a:off x="-59575" y="1026663"/>
              <a:ext cx="1061188" cy="646331"/>
            </a:xfrm>
            <a:prstGeom prst="rect">
              <a:avLst/>
            </a:prstGeom>
            <a:noFill/>
          </p:spPr>
          <p:txBody>
            <a:bodyPr wrap="none" rtlCol="0">
              <a:spAutoFit/>
            </a:bodyPr>
            <a:lstStyle/>
            <a:p>
              <a:r>
                <a:rPr lang="en-US" b="1" dirty="0" smtClean="0"/>
                <a:t>Referred</a:t>
              </a:r>
              <a:br>
                <a:rPr lang="en-US" b="1" dirty="0" smtClean="0"/>
              </a:br>
              <a:r>
                <a:rPr lang="en-US" b="1" dirty="0" smtClean="0"/>
                <a:t>to Part C </a:t>
              </a:r>
              <a:endParaRPr lang="en-US" b="1" baseline="30000" dirty="0"/>
            </a:p>
          </p:txBody>
        </p:sp>
        <p:sp>
          <p:nvSpPr>
            <p:cNvPr id="46" name="TextBox 45"/>
            <p:cNvSpPr txBox="1"/>
            <p:nvPr/>
          </p:nvSpPr>
          <p:spPr>
            <a:xfrm>
              <a:off x="-59575" y="1904648"/>
              <a:ext cx="1436355" cy="646331"/>
            </a:xfrm>
            <a:prstGeom prst="rect">
              <a:avLst/>
            </a:prstGeom>
            <a:noFill/>
          </p:spPr>
          <p:txBody>
            <a:bodyPr wrap="none" rtlCol="0">
              <a:spAutoFit/>
            </a:bodyPr>
            <a:lstStyle/>
            <a:p>
              <a:r>
                <a:rPr lang="en-US" b="1" dirty="0" smtClean="0"/>
                <a:t>Evaluated</a:t>
              </a:r>
            </a:p>
            <a:p>
              <a:r>
                <a:rPr lang="en-US" b="1" dirty="0" smtClean="0"/>
                <a:t>for Eligibility </a:t>
              </a:r>
              <a:endParaRPr lang="en-US" b="1" baseline="30000" dirty="0"/>
            </a:p>
          </p:txBody>
        </p:sp>
        <p:sp>
          <p:nvSpPr>
            <p:cNvPr id="48" name="TextBox 47"/>
            <p:cNvSpPr txBox="1"/>
            <p:nvPr/>
          </p:nvSpPr>
          <p:spPr>
            <a:xfrm>
              <a:off x="-54541" y="2798021"/>
              <a:ext cx="1872692" cy="369332"/>
            </a:xfrm>
            <a:prstGeom prst="rect">
              <a:avLst/>
            </a:prstGeom>
            <a:noFill/>
          </p:spPr>
          <p:txBody>
            <a:bodyPr wrap="none" rtlCol="0">
              <a:spAutoFit/>
            </a:bodyPr>
            <a:lstStyle/>
            <a:p>
              <a:r>
                <a:rPr lang="en-US" b="1" dirty="0" smtClean="0"/>
                <a:t>Eligible for Part C </a:t>
              </a:r>
              <a:endParaRPr lang="en-US" b="1" baseline="30000" dirty="0"/>
            </a:p>
          </p:txBody>
        </p:sp>
        <p:sp>
          <p:nvSpPr>
            <p:cNvPr id="49" name="TextBox 48"/>
            <p:cNvSpPr txBox="1"/>
            <p:nvPr/>
          </p:nvSpPr>
          <p:spPr>
            <a:xfrm>
              <a:off x="-54541" y="3614450"/>
              <a:ext cx="2388924" cy="369332"/>
            </a:xfrm>
            <a:prstGeom prst="rect">
              <a:avLst/>
            </a:prstGeom>
            <a:noFill/>
          </p:spPr>
          <p:txBody>
            <a:bodyPr wrap="none" rtlCol="0">
              <a:spAutoFit/>
            </a:bodyPr>
            <a:lstStyle/>
            <a:p>
              <a:r>
                <a:rPr lang="en-US" b="1" dirty="0" smtClean="0"/>
                <a:t>Initial IFSP  Developed</a:t>
              </a:r>
              <a:endParaRPr lang="en-US" b="1" baseline="30000" dirty="0"/>
            </a:p>
          </p:txBody>
        </p:sp>
        <p:sp>
          <p:nvSpPr>
            <p:cNvPr id="50" name="TextBox 49"/>
            <p:cNvSpPr txBox="1"/>
            <p:nvPr/>
          </p:nvSpPr>
          <p:spPr>
            <a:xfrm>
              <a:off x="-54541" y="4430879"/>
              <a:ext cx="1712520" cy="369332"/>
            </a:xfrm>
            <a:prstGeom prst="rect">
              <a:avLst/>
            </a:prstGeom>
            <a:noFill/>
          </p:spPr>
          <p:txBody>
            <a:bodyPr wrap="none" rtlCol="0">
              <a:spAutoFit/>
            </a:bodyPr>
            <a:lstStyle/>
            <a:p>
              <a:r>
                <a:rPr lang="en-US" b="1" dirty="0" smtClean="0"/>
                <a:t>Services Started</a:t>
              </a:r>
              <a:endParaRPr lang="en-US" b="1" baseline="30000" dirty="0"/>
            </a:p>
          </p:txBody>
        </p:sp>
        <p:sp>
          <p:nvSpPr>
            <p:cNvPr id="51" name="TextBox 50"/>
            <p:cNvSpPr txBox="1"/>
            <p:nvPr/>
          </p:nvSpPr>
          <p:spPr>
            <a:xfrm>
              <a:off x="-54540" y="6061501"/>
              <a:ext cx="1712392" cy="369332"/>
            </a:xfrm>
            <a:prstGeom prst="rect">
              <a:avLst/>
            </a:prstGeom>
            <a:noFill/>
          </p:spPr>
          <p:txBody>
            <a:bodyPr wrap="none" rtlCol="0">
              <a:spAutoFit/>
            </a:bodyPr>
            <a:lstStyle/>
            <a:p>
              <a:r>
                <a:rPr lang="en-US" b="1" dirty="0" smtClean="0"/>
                <a:t>Exited to Part B</a:t>
              </a:r>
              <a:endParaRPr lang="en-US" b="1" baseline="30000" dirty="0"/>
            </a:p>
          </p:txBody>
        </p:sp>
        <p:sp>
          <p:nvSpPr>
            <p:cNvPr id="52" name="TextBox 51"/>
            <p:cNvSpPr txBox="1"/>
            <p:nvPr/>
          </p:nvSpPr>
          <p:spPr>
            <a:xfrm>
              <a:off x="-54541" y="5247308"/>
              <a:ext cx="1603901" cy="369332"/>
            </a:xfrm>
            <a:prstGeom prst="rect">
              <a:avLst/>
            </a:prstGeom>
            <a:noFill/>
          </p:spPr>
          <p:txBody>
            <a:bodyPr wrap="none" rtlCol="0">
              <a:spAutoFit/>
            </a:bodyPr>
            <a:lstStyle/>
            <a:p>
              <a:r>
                <a:rPr lang="en-US" b="1" dirty="0" smtClean="0"/>
                <a:t>Exited at Age 3</a:t>
              </a:r>
              <a:endParaRPr lang="en-US" b="1" baseline="30000" dirty="0"/>
            </a:p>
          </p:txBody>
        </p:sp>
      </p:grpSp>
    </p:spTree>
    <p:extLst>
      <p:ext uri="{BB962C8B-B14F-4D97-AF65-F5344CB8AC3E}">
        <p14:creationId xmlns:p14="http://schemas.microsoft.com/office/powerpoint/2010/main" val="193948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descr="4,297 Children Born in 2007 were Eligible for Part C"/>
          <p:cNvGrpSpPr/>
          <p:nvPr/>
        </p:nvGrpSpPr>
        <p:grpSpPr>
          <a:xfrm>
            <a:off x="1" y="304800"/>
            <a:ext cx="9144000" cy="838200"/>
            <a:chOff x="2214183" y="381000"/>
            <a:chExt cx="6907163" cy="838200"/>
          </a:xfrm>
          <a:solidFill>
            <a:srgbClr val="5D84FF"/>
          </a:solidFill>
        </p:grpSpPr>
        <p:sp>
          <p:nvSpPr>
            <p:cNvPr id="3" name="Trapezoid 2"/>
            <p:cNvSpPr/>
            <p:nvPr/>
          </p:nvSpPr>
          <p:spPr>
            <a:xfrm flipV="1">
              <a:off x="2214183" y="381000"/>
              <a:ext cx="6907163" cy="838200"/>
            </a:xfrm>
            <a:prstGeom prst="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2444421" y="538489"/>
              <a:ext cx="6389126"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solidFill>
                    <a:schemeClr val="bg1"/>
                  </a:solidFill>
                </a:rPr>
                <a:t>4297 Children Born in 2007 were Eligible for Part C</a:t>
              </a:r>
            </a:p>
          </p:txBody>
        </p:sp>
      </p:grpSp>
      <p:sp>
        <p:nvSpPr>
          <p:cNvPr id="104" name="TextBox 103"/>
          <p:cNvSpPr txBox="1"/>
          <p:nvPr/>
        </p:nvSpPr>
        <p:spPr>
          <a:xfrm>
            <a:off x="3112306" y="1367134"/>
            <a:ext cx="2919389"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Final Exit Reasons</a:t>
            </a:r>
            <a:endParaRPr lang="en-US" sz="2400" b="1" baseline="30000" dirty="0">
              <a:solidFill>
                <a:srgbClr val="FF0000"/>
              </a:solidFill>
              <a:latin typeface="Arial" pitchFamily="34" charset="0"/>
              <a:cs typeface="Arial" pitchFamily="34" charset="0"/>
            </a:endParaRPr>
          </a:p>
        </p:txBody>
      </p:sp>
      <p:grpSp>
        <p:nvGrpSpPr>
          <p:cNvPr id="5" name="Group 4" descr="This slide shows an analysis by looking at a cohort of children born in 2007. In the state of Connecticut 4,297 children were born in 2007 and were eligible for Part C early intervention. Of those children, their reasons for exiting from Part C were as follows: 10.2% were not eligible for early intervention, 14.8% parents withdrew, 4% moved out of state, 8.7% have unknown exit reasons, 45.5% were eligible for Part B preschool special education."/>
          <p:cNvGrpSpPr/>
          <p:nvPr/>
        </p:nvGrpSpPr>
        <p:grpSpPr>
          <a:xfrm>
            <a:off x="14990" y="1890894"/>
            <a:ext cx="9272782" cy="3376050"/>
            <a:chOff x="14990" y="1890894"/>
            <a:chExt cx="9272782" cy="3376050"/>
          </a:xfrm>
        </p:grpSpPr>
        <p:sp>
          <p:nvSpPr>
            <p:cNvPr id="62" name="Trapezoid 2"/>
            <p:cNvSpPr/>
            <p:nvPr/>
          </p:nvSpPr>
          <p:spPr>
            <a:xfrm>
              <a:off x="3422822" y="2814224"/>
              <a:ext cx="4160520" cy="156362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Eligible for  Part  B</a:t>
              </a: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5" name="Trapezoid 2"/>
            <p:cNvSpPr/>
            <p:nvPr/>
          </p:nvSpPr>
          <p:spPr>
            <a:xfrm>
              <a:off x="7573478" y="2814224"/>
              <a:ext cx="987552" cy="156362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Both</a:t>
              </a:r>
            </a:p>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Not </a:t>
              </a:r>
              <a:r>
                <a:rPr lang="en-US" sz="1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Elig</a:t>
              </a: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f</a:t>
              </a: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or B</a:t>
              </a: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8" name="Trapezoid 2"/>
            <p:cNvSpPr/>
            <p:nvPr/>
          </p:nvSpPr>
          <p:spPr>
            <a:xfrm>
              <a:off x="8551164" y="2814224"/>
              <a:ext cx="557784" cy="156362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t>
              </a:r>
              <a:endParaRPr lang="en-US" sz="1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en-US" sz="1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Unk</a:t>
              </a: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1" name="Trapezoid 2"/>
            <p:cNvSpPr/>
            <p:nvPr/>
          </p:nvSpPr>
          <p:spPr>
            <a:xfrm>
              <a:off x="14990" y="2814224"/>
              <a:ext cx="932688" cy="156362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Not </a:t>
              </a:r>
              <a:r>
                <a:rPr lang="en-US" sz="1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Elig</a:t>
              </a: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p>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IFSP</a:t>
              </a:r>
            </a:p>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Done</a:t>
              </a: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4" name="Trapezoid 2"/>
            <p:cNvSpPr/>
            <p:nvPr/>
          </p:nvSpPr>
          <p:spPr>
            <a:xfrm>
              <a:off x="937814" y="2814224"/>
              <a:ext cx="1353312" cy="156362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Parent</a:t>
              </a:r>
            </a:p>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Withdrew</a:t>
              </a: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7" name="Trapezoid 2"/>
            <p:cNvSpPr/>
            <p:nvPr/>
          </p:nvSpPr>
          <p:spPr>
            <a:xfrm>
              <a:off x="2281262" y="2814224"/>
              <a:ext cx="365760" cy="156362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Moved</a:t>
              </a: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0" name="Trapezoid 2"/>
            <p:cNvSpPr/>
            <p:nvPr/>
          </p:nvSpPr>
          <p:spPr>
            <a:xfrm>
              <a:off x="2637158" y="2814224"/>
              <a:ext cx="795528" cy="156362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Unavailable</a:t>
              </a: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5" name="Trapezoid 2"/>
            <p:cNvSpPr/>
            <p:nvPr/>
          </p:nvSpPr>
          <p:spPr>
            <a:xfrm>
              <a:off x="3422822" y="4572000"/>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6" name="Trapezoid 2"/>
            <p:cNvSpPr/>
            <p:nvPr/>
          </p:nvSpPr>
          <p:spPr>
            <a:xfrm>
              <a:off x="7573478" y="4572000"/>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7" name="Trapezoid 2"/>
            <p:cNvSpPr/>
            <p:nvPr/>
          </p:nvSpPr>
          <p:spPr>
            <a:xfrm>
              <a:off x="8551164" y="4572000"/>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8" name="Trapezoid 2"/>
            <p:cNvSpPr/>
            <p:nvPr/>
          </p:nvSpPr>
          <p:spPr>
            <a:xfrm>
              <a:off x="14990" y="4572000"/>
              <a:ext cx="93268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9" name="Trapezoid 2"/>
            <p:cNvSpPr/>
            <p:nvPr/>
          </p:nvSpPr>
          <p:spPr>
            <a:xfrm>
              <a:off x="937814" y="4572000"/>
              <a:ext cx="1353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0" name="Trapezoid 2"/>
            <p:cNvSpPr/>
            <p:nvPr/>
          </p:nvSpPr>
          <p:spPr>
            <a:xfrm>
              <a:off x="2281262" y="4572000"/>
              <a:ext cx="365760"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1" name="Trapezoid 2"/>
            <p:cNvSpPr/>
            <p:nvPr/>
          </p:nvSpPr>
          <p:spPr>
            <a:xfrm>
              <a:off x="2637158" y="4572000"/>
              <a:ext cx="79552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50785"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438</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10.2%</a:t>
              </a:r>
              <a:endParaRPr lang="en-US" b="1" dirty="0">
                <a:ln w="18415" cmpd="sng">
                  <a:noFill/>
                  <a:prstDash val="solid"/>
                </a:ln>
                <a:latin typeface="Arial" pitchFamily="34" charset="0"/>
                <a:cs typeface="Arial" pitchFamily="34" charset="0"/>
              </a:endParaRPr>
            </a:p>
          </p:txBody>
        </p:sp>
        <p:sp>
          <p:nvSpPr>
            <p:cNvPr id="23" name="Rectangle 22"/>
            <p:cNvSpPr/>
            <p:nvPr/>
          </p:nvSpPr>
          <p:spPr>
            <a:xfrm>
              <a:off x="1171908"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636</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14.8%</a:t>
              </a:r>
              <a:endParaRPr lang="en-US" b="1" dirty="0">
                <a:ln w="18415" cmpd="sng">
                  <a:noFill/>
                  <a:prstDash val="solid"/>
                </a:ln>
                <a:latin typeface="Arial" pitchFamily="34" charset="0"/>
                <a:cs typeface="Arial" pitchFamily="34" charset="0"/>
              </a:endParaRPr>
            </a:p>
          </p:txBody>
        </p:sp>
        <p:sp>
          <p:nvSpPr>
            <p:cNvPr id="24" name="Rectangle 23"/>
            <p:cNvSpPr/>
            <p:nvPr/>
          </p:nvSpPr>
          <p:spPr>
            <a:xfrm>
              <a:off x="1916725"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171</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4%</a:t>
              </a:r>
              <a:endParaRPr lang="en-US" b="1" dirty="0">
                <a:ln w="18415" cmpd="sng">
                  <a:noFill/>
                  <a:prstDash val="solid"/>
                </a:ln>
                <a:latin typeface="Arial" pitchFamily="34" charset="0"/>
                <a:cs typeface="Arial" pitchFamily="34" charset="0"/>
              </a:endParaRPr>
            </a:p>
          </p:txBody>
        </p:sp>
        <p:sp>
          <p:nvSpPr>
            <p:cNvPr id="25" name="Rectangle 24"/>
            <p:cNvSpPr/>
            <p:nvPr/>
          </p:nvSpPr>
          <p:spPr>
            <a:xfrm>
              <a:off x="2438400"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373</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8.7%</a:t>
              </a:r>
              <a:endParaRPr lang="en-US" b="1" dirty="0">
                <a:ln w="18415" cmpd="sng">
                  <a:noFill/>
                  <a:prstDash val="solid"/>
                </a:ln>
                <a:latin typeface="Arial" pitchFamily="34" charset="0"/>
                <a:cs typeface="Arial" pitchFamily="34" charset="0"/>
              </a:endParaRPr>
            </a:p>
          </p:txBody>
        </p:sp>
        <p:sp>
          <p:nvSpPr>
            <p:cNvPr id="26" name="Rectangle 25"/>
            <p:cNvSpPr/>
            <p:nvPr/>
          </p:nvSpPr>
          <p:spPr>
            <a:xfrm>
              <a:off x="4863106"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1954</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45.5%</a:t>
              </a:r>
              <a:endParaRPr lang="en-US" b="1" dirty="0">
                <a:ln w="18415" cmpd="sng">
                  <a:noFill/>
                  <a:prstDash val="solid"/>
                </a:ln>
                <a:latin typeface="Arial" pitchFamily="34" charset="0"/>
                <a:cs typeface="Arial" pitchFamily="34" charset="0"/>
              </a:endParaRPr>
            </a:p>
          </p:txBody>
        </p:sp>
        <p:sp>
          <p:nvSpPr>
            <p:cNvPr id="27" name="Rectangle 26"/>
            <p:cNvSpPr/>
            <p:nvPr/>
          </p:nvSpPr>
          <p:spPr>
            <a:xfrm>
              <a:off x="7593844"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462</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10.8%</a:t>
              </a:r>
              <a:endParaRPr lang="en-US" b="1" dirty="0">
                <a:ln w="18415" cmpd="sng">
                  <a:noFill/>
                  <a:prstDash val="solid"/>
                </a:ln>
                <a:latin typeface="Arial" pitchFamily="34" charset="0"/>
                <a:cs typeface="Arial" pitchFamily="34" charset="0"/>
              </a:endParaRPr>
            </a:p>
          </p:txBody>
        </p:sp>
        <p:sp>
          <p:nvSpPr>
            <p:cNvPr id="28" name="Rectangle 27"/>
            <p:cNvSpPr/>
            <p:nvPr/>
          </p:nvSpPr>
          <p:spPr>
            <a:xfrm>
              <a:off x="8424157" y="1890894"/>
              <a:ext cx="863615"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ln w="18415" cmpd="sng">
                    <a:noFill/>
                    <a:prstDash val="solid"/>
                  </a:ln>
                  <a:latin typeface="Arial" pitchFamily="34" charset="0"/>
                  <a:cs typeface="Arial" pitchFamily="34" charset="0"/>
                </a:rPr>
                <a:t>264</a:t>
              </a:r>
            </a:p>
            <a:p>
              <a:pPr algn="ctr"/>
              <a:r>
                <a:rPr lang="en-US" b="1" dirty="0" smtClean="0">
                  <a:ln w="18415" cmpd="sng">
                    <a:noFill/>
                    <a:prstDash val="solid"/>
                  </a:ln>
                  <a:latin typeface="Arial" pitchFamily="34" charset="0"/>
                  <a:cs typeface="Arial" pitchFamily="34" charset="0"/>
                </a:rPr>
                <a:t>~</a:t>
              </a:r>
              <a:endParaRPr lang="en-US" b="1" dirty="0">
                <a:ln w="18415" cmpd="sng">
                  <a:noFill/>
                  <a:prstDash val="solid"/>
                </a:ln>
                <a:latin typeface="Arial" pitchFamily="34" charset="0"/>
                <a:cs typeface="Arial" pitchFamily="34" charset="0"/>
              </a:endParaRPr>
            </a:p>
            <a:p>
              <a:pPr algn="ctr"/>
              <a:r>
                <a:rPr lang="en-US" b="1" dirty="0" smtClean="0">
                  <a:ln w="18415" cmpd="sng">
                    <a:noFill/>
                    <a:prstDash val="solid"/>
                  </a:ln>
                  <a:latin typeface="Arial" pitchFamily="34" charset="0"/>
                  <a:cs typeface="Arial" pitchFamily="34" charset="0"/>
                </a:rPr>
                <a:t>6.3%</a:t>
              </a:r>
              <a:endParaRPr lang="en-US" b="1" dirty="0">
                <a:ln w="18415" cmpd="sng">
                  <a:noFill/>
                  <a:prstDash val="solid"/>
                </a:ln>
                <a:latin typeface="Arial" pitchFamily="34" charset="0"/>
                <a:cs typeface="Arial" pitchFamily="34" charset="0"/>
              </a:endParaRPr>
            </a:p>
          </p:txBody>
        </p:sp>
      </p:grpSp>
      <p:sp>
        <p:nvSpPr>
          <p:cNvPr id="2" name="TextBox 1"/>
          <p:cNvSpPr txBox="1"/>
          <p:nvPr/>
        </p:nvSpPr>
        <p:spPr>
          <a:xfrm>
            <a:off x="1872049" y="5417458"/>
            <a:ext cx="5704447" cy="830997"/>
          </a:xfrm>
          <a:prstGeom prst="rect">
            <a:avLst/>
          </a:prstGeom>
          <a:noFill/>
        </p:spPr>
        <p:txBody>
          <a:bodyPr wrap="none" rtlCol="0">
            <a:spAutoFit/>
          </a:bodyPr>
          <a:lstStyle/>
          <a:p>
            <a:pPr algn="ctr"/>
            <a:r>
              <a:rPr lang="en-US" sz="2400" b="1" dirty="0" smtClean="0">
                <a:latin typeface="Arial" pitchFamily="34" charset="0"/>
                <a:cs typeface="Arial" pitchFamily="34" charset="0"/>
              </a:rPr>
              <a:t>Try to keep these colors in your head.</a:t>
            </a:r>
          </a:p>
          <a:p>
            <a:pPr algn="ctr"/>
            <a:r>
              <a:rPr lang="en-US" sz="2400" b="1" dirty="0" smtClean="0">
                <a:latin typeface="Arial" pitchFamily="34" charset="0"/>
                <a:cs typeface="Arial" pitchFamily="34" charset="0"/>
              </a:rPr>
              <a:t>Notice there is no Yellow!</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563971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764" y="494601"/>
            <a:ext cx="4343400" cy="584775"/>
          </a:xfrm>
          <a:prstGeom prst="rect">
            <a:avLst/>
          </a:prstGeom>
          <a:noFill/>
        </p:spPr>
        <p:txBody>
          <a:bodyPr wrap="square" rtlCol="0">
            <a:spAutoFit/>
          </a:bodyPr>
          <a:lstStyle/>
          <a:p>
            <a:pPr algn="ctr"/>
            <a:r>
              <a:rPr lang="en-US" sz="3200" b="1" dirty="0" smtClean="0">
                <a:solidFill>
                  <a:srgbClr val="FF0000"/>
                </a:solidFill>
                <a:latin typeface="Arial" pitchFamily="34" charset="0"/>
                <a:cs typeface="Arial" pitchFamily="34" charset="0"/>
              </a:rPr>
              <a:t>Match Records</a:t>
            </a:r>
            <a:endParaRPr lang="en-US" sz="3200" b="1" dirty="0">
              <a:solidFill>
                <a:srgbClr val="FF0000"/>
              </a:solidFill>
              <a:latin typeface="Arial" pitchFamily="34" charset="0"/>
              <a:cs typeface="Arial" pitchFamily="34" charset="0"/>
            </a:endParaRPr>
          </a:p>
        </p:txBody>
      </p:sp>
      <p:grpSp>
        <p:nvGrpSpPr>
          <p:cNvPr id="5" name="Group 4" descr="Connecticut was able to match records from their Part C early intervention data system because Part C was named an LEA and children are able to be given an identifier in their public school system."/>
          <p:cNvGrpSpPr/>
          <p:nvPr/>
        </p:nvGrpSpPr>
        <p:grpSpPr>
          <a:xfrm>
            <a:off x="1019871" y="1295400"/>
            <a:ext cx="6752529" cy="4999160"/>
            <a:chOff x="1019871" y="1295400"/>
            <a:chExt cx="6752529" cy="4999160"/>
          </a:xfrm>
        </p:grpSpPr>
        <p:pic>
          <p:nvPicPr>
            <p:cNvPr id="3" name="Picture 2"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632" y="1295400"/>
              <a:ext cx="2645664" cy="2042160"/>
            </a:xfrm>
            <a:prstGeom prst="rect">
              <a:avLst/>
            </a:prstGeom>
          </p:spPr>
        </p:pic>
        <p:pic>
          <p:nvPicPr>
            <p:cNvPr id="1026"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871" y="5029200"/>
              <a:ext cx="6752529" cy="1265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descr="&quot; &quot;"/>
            <p:cNvCxnSpPr/>
            <p:nvPr/>
          </p:nvCxnSpPr>
          <p:spPr>
            <a:xfrm>
              <a:off x="4385490" y="2895600"/>
              <a:ext cx="0" cy="20574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665582" y="3657600"/>
              <a:ext cx="1439818" cy="584775"/>
            </a:xfrm>
            <a:prstGeom prst="rect">
              <a:avLst/>
            </a:prstGeom>
            <a:solidFill>
              <a:schemeClr val="bg1"/>
            </a:solidFill>
          </p:spPr>
          <p:txBody>
            <a:bodyPr wrap="none">
              <a:spAutoFit/>
            </a:bodyPr>
            <a:lstStyle/>
            <a:p>
              <a:pPr algn="ctr"/>
              <a:r>
                <a:rPr lang="en-US" sz="3200" b="1" dirty="0" smtClean="0">
                  <a:solidFill>
                    <a:srgbClr val="FF0000"/>
                  </a:solidFill>
                  <a:latin typeface="Arial" pitchFamily="34" charset="0"/>
                  <a:cs typeface="Arial" pitchFamily="34" charset="0"/>
                </a:rPr>
                <a:t>SASID</a:t>
              </a:r>
              <a:endParaRPr lang="en-US" sz="32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10827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his slide tracks that 2007 cohort of children longitudinally. Of those 4,297 children eligible for Part C, 2,680 exited at age 3, 1,954 children exited to Part B. 1,257 had an Individualized Education Plan (IEP) on October 1, 2010. 1,619 had an IEP on October 1, 2011. 1,430 had an IEP on October 1, 2012.&#10;"/>
          <p:cNvGrpSpPr/>
          <p:nvPr/>
        </p:nvGrpSpPr>
        <p:grpSpPr>
          <a:xfrm>
            <a:off x="-128167" y="990600"/>
            <a:ext cx="9272167" cy="5495544"/>
            <a:chOff x="-128167" y="990600"/>
            <a:chExt cx="9272167" cy="5495544"/>
          </a:xfrm>
        </p:grpSpPr>
        <p:sp>
          <p:nvSpPr>
            <p:cNvPr id="84" name="TextBox 83"/>
            <p:cNvSpPr txBox="1"/>
            <p:nvPr/>
          </p:nvSpPr>
          <p:spPr>
            <a:xfrm>
              <a:off x="-128" y="990600"/>
              <a:ext cx="3959738"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Eligible for Part C (N=4297)</a:t>
              </a:r>
              <a:endParaRPr lang="en-US" sz="2400" baseline="30000" dirty="0">
                <a:solidFill>
                  <a:srgbClr val="FF0000"/>
                </a:solidFill>
                <a:latin typeface="Arial" pitchFamily="34" charset="0"/>
                <a:cs typeface="Arial" pitchFamily="34" charset="0"/>
              </a:endParaRPr>
            </a:p>
          </p:txBody>
        </p:sp>
        <p:grpSp>
          <p:nvGrpSpPr>
            <p:cNvPr id="4" name="Group 3"/>
            <p:cNvGrpSpPr/>
            <p:nvPr/>
          </p:nvGrpSpPr>
          <p:grpSpPr>
            <a:xfrm>
              <a:off x="-128167" y="1411235"/>
              <a:ext cx="9272167" cy="5074909"/>
              <a:chOff x="-128167" y="1411235"/>
              <a:chExt cx="9272167" cy="5074909"/>
            </a:xfrm>
          </p:grpSpPr>
          <p:sp>
            <p:nvSpPr>
              <p:cNvPr id="62" name="TextBox 61"/>
              <p:cNvSpPr txBox="1"/>
              <p:nvPr/>
            </p:nvSpPr>
            <p:spPr>
              <a:xfrm>
                <a:off x="685800" y="3200400"/>
                <a:ext cx="2321469" cy="461665"/>
              </a:xfrm>
              <a:prstGeom prst="rect">
                <a:avLst/>
              </a:prstGeom>
              <a:noFill/>
            </p:spPr>
            <p:txBody>
              <a:bodyPr wrap="none" rtlCol="0">
                <a:spAutoFit/>
              </a:bodyPr>
              <a:lstStyle/>
              <a:p>
                <a:pPr algn="r"/>
                <a:r>
                  <a:rPr lang="en-US" sz="2400" dirty="0" smtClean="0">
                    <a:solidFill>
                      <a:srgbClr val="FF0000"/>
                    </a:solidFill>
                    <a:latin typeface="Arial" pitchFamily="34" charset="0"/>
                    <a:cs typeface="Arial" pitchFamily="34" charset="0"/>
                  </a:rPr>
                  <a:t>Exited to Part B</a:t>
                </a:r>
                <a:endParaRPr lang="en-US" sz="2400" baseline="30000" dirty="0">
                  <a:solidFill>
                    <a:srgbClr val="FF0000"/>
                  </a:solidFill>
                  <a:latin typeface="Arial" pitchFamily="34" charset="0"/>
                  <a:cs typeface="Arial" pitchFamily="34" charset="0"/>
                </a:endParaRPr>
              </a:p>
            </p:txBody>
          </p:sp>
          <p:sp>
            <p:nvSpPr>
              <p:cNvPr id="63" name="TextBox 62"/>
              <p:cNvSpPr txBox="1"/>
              <p:nvPr/>
            </p:nvSpPr>
            <p:spPr>
              <a:xfrm>
                <a:off x="-128167" y="2412132"/>
                <a:ext cx="3633367" cy="461665"/>
              </a:xfrm>
              <a:prstGeom prst="rect">
                <a:avLst/>
              </a:prstGeom>
              <a:noFill/>
            </p:spPr>
            <p:txBody>
              <a:bodyPr wrap="none" rtlCol="0">
                <a:spAutoFit/>
              </a:bodyPr>
              <a:lstStyle/>
              <a:p>
                <a:pPr algn="r"/>
                <a:r>
                  <a:rPr lang="en-US" sz="2400" dirty="0" smtClean="0">
                    <a:solidFill>
                      <a:srgbClr val="FF0000"/>
                    </a:solidFill>
                    <a:latin typeface="Arial" pitchFamily="34" charset="0"/>
                    <a:cs typeface="Arial" pitchFamily="34" charset="0"/>
                  </a:rPr>
                  <a:t>Exited at Age 3 (N=2680)</a:t>
                </a:r>
                <a:endParaRPr lang="en-US" sz="2400" baseline="30000" dirty="0">
                  <a:solidFill>
                    <a:srgbClr val="FF0000"/>
                  </a:solidFill>
                  <a:latin typeface="Arial" pitchFamily="34" charset="0"/>
                  <a:cs typeface="Arial" pitchFamily="34" charset="0"/>
                </a:endParaRPr>
              </a:p>
            </p:txBody>
          </p:sp>
          <p:sp>
            <p:nvSpPr>
              <p:cNvPr id="115" name="Trapezoid 2"/>
              <p:cNvSpPr/>
              <p:nvPr/>
            </p:nvSpPr>
            <p:spPr>
              <a:xfrm>
                <a:off x="1664208" y="4037630"/>
                <a:ext cx="7479792"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1257 / 1537 (81.8%)</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6" name="Trapezoid 2"/>
              <p:cNvSpPr/>
              <p:nvPr/>
            </p:nvSpPr>
            <p:spPr>
              <a:xfrm>
                <a:off x="2765056" y="4903617"/>
                <a:ext cx="5495544"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1619 / 2663 (60.1%)</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7" name="Trapezoid 2"/>
              <p:cNvSpPr/>
              <p:nvPr/>
            </p:nvSpPr>
            <p:spPr>
              <a:xfrm>
                <a:off x="3303832" y="5791200"/>
                <a:ext cx="4398264"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1430 / 2975 (48.1%)</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8" name="TextBox 117"/>
              <p:cNvSpPr txBox="1"/>
              <p:nvPr/>
            </p:nvSpPr>
            <p:spPr>
              <a:xfrm>
                <a:off x="212414" y="3969603"/>
                <a:ext cx="1212191" cy="830997"/>
              </a:xfrm>
              <a:prstGeom prst="rect">
                <a:avLst/>
              </a:prstGeom>
              <a:noFill/>
            </p:spPr>
            <p:txBody>
              <a:bodyPr wrap="none" rtlCol="0">
                <a:spAutoFit/>
              </a:bodyPr>
              <a:lstStyle/>
              <a:p>
                <a:pPr algn="r"/>
                <a:r>
                  <a:rPr lang="en-US" sz="2400" dirty="0">
                    <a:solidFill>
                      <a:srgbClr val="FF0000"/>
                    </a:solidFill>
                    <a:latin typeface="Arial" pitchFamily="34" charset="0"/>
                    <a:cs typeface="Arial" pitchFamily="34" charset="0"/>
                  </a:rPr>
                  <a:t>IEP </a:t>
                </a:r>
                <a:r>
                  <a:rPr lang="en-US" sz="2400" dirty="0" smtClean="0">
                    <a:solidFill>
                      <a:srgbClr val="FF0000"/>
                    </a:solidFill>
                    <a:latin typeface="Arial" pitchFamily="34" charset="0"/>
                    <a:cs typeface="Arial" pitchFamily="34" charset="0"/>
                  </a:rPr>
                  <a:t>on</a:t>
                </a:r>
              </a:p>
              <a:p>
                <a:pPr algn="r"/>
                <a:r>
                  <a:rPr lang="en-US" sz="2400" dirty="0">
                    <a:solidFill>
                      <a:srgbClr val="FF0000"/>
                    </a:solidFill>
                    <a:latin typeface="Arial" pitchFamily="34" charset="0"/>
                    <a:cs typeface="Arial" pitchFamily="34" charset="0"/>
                  </a:rPr>
                  <a:t>1</a:t>
                </a:r>
                <a:r>
                  <a:rPr lang="en-US" sz="2400" dirty="0" smtClean="0">
                    <a:solidFill>
                      <a:srgbClr val="FF0000"/>
                    </a:solidFill>
                    <a:latin typeface="Arial" pitchFamily="34" charset="0"/>
                    <a:cs typeface="Arial" pitchFamily="34" charset="0"/>
                  </a:rPr>
                  <a:t>0/1/10</a:t>
                </a:r>
                <a:endParaRPr lang="en-US" sz="2400" baseline="30000" dirty="0">
                  <a:solidFill>
                    <a:srgbClr val="FF0000"/>
                  </a:solidFill>
                  <a:latin typeface="Arial" pitchFamily="34" charset="0"/>
                  <a:cs typeface="Arial" pitchFamily="34" charset="0"/>
                </a:endParaRPr>
              </a:p>
            </p:txBody>
          </p:sp>
          <p:sp>
            <p:nvSpPr>
              <p:cNvPr id="119" name="TextBox 118"/>
              <p:cNvSpPr txBox="1"/>
              <p:nvPr/>
            </p:nvSpPr>
            <p:spPr>
              <a:xfrm>
                <a:off x="212414" y="5046481"/>
                <a:ext cx="2192075" cy="461665"/>
              </a:xfrm>
              <a:prstGeom prst="rect">
                <a:avLst/>
              </a:prstGeom>
              <a:noFill/>
            </p:spPr>
            <p:txBody>
              <a:bodyPr wrap="none" rtlCol="0">
                <a:spAutoFit/>
              </a:bodyPr>
              <a:lstStyle/>
              <a:p>
                <a:pPr algn="r"/>
                <a:r>
                  <a:rPr lang="en-US" sz="2400" dirty="0">
                    <a:solidFill>
                      <a:srgbClr val="FF0000"/>
                    </a:solidFill>
                    <a:latin typeface="Arial" pitchFamily="34" charset="0"/>
                    <a:cs typeface="Arial" pitchFamily="34" charset="0"/>
                  </a:rPr>
                  <a:t>IEP on </a:t>
                </a:r>
                <a:r>
                  <a:rPr lang="en-US" sz="2400" dirty="0" smtClean="0">
                    <a:solidFill>
                      <a:srgbClr val="FF0000"/>
                    </a:solidFill>
                    <a:latin typeface="Arial" pitchFamily="34" charset="0"/>
                    <a:cs typeface="Arial" pitchFamily="34" charset="0"/>
                  </a:rPr>
                  <a:t>10/1/11</a:t>
                </a:r>
                <a:endParaRPr lang="en-US" sz="2400" baseline="30000" dirty="0">
                  <a:solidFill>
                    <a:srgbClr val="FF0000"/>
                  </a:solidFill>
                  <a:latin typeface="Arial" pitchFamily="34" charset="0"/>
                  <a:cs typeface="Arial" pitchFamily="34" charset="0"/>
                </a:endParaRPr>
              </a:p>
            </p:txBody>
          </p:sp>
          <p:sp>
            <p:nvSpPr>
              <p:cNvPr id="120" name="TextBox 119"/>
              <p:cNvSpPr txBox="1"/>
              <p:nvPr/>
            </p:nvSpPr>
            <p:spPr>
              <a:xfrm>
                <a:off x="212414" y="5908779"/>
                <a:ext cx="2214901" cy="461665"/>
              </a:xfrm>
              <a:prstGeom prst="rect">
                <a:avLst/>
              </a:prstGeom>
              <a:noFill/>
            </p:spPr>
            <p:txBody>
              <a:bodyPr wrap="none" rtlCol="0">
                <a:spAutoFit/>
              </a:bodyPr>
              <a:lstStyle/>
              <a:p>
                <a:pPr algn="r"/>
                <a:r>
                  <a:rPr lang="en-US" sz="2400" dirty="0">
                    <a:solidFill>
                      <a:srgbClr val="FF0000"/>
                    </a:solidFill>
                    <a:latin typeface="Arial" pitchFamily="34" charset="0"/>
                    <a:cs typeface="Arial" pitchFamily="34" charset="0"/>
                  </a:rPr>
                  <a:t>IEP on </a:t>
                </a:r>
                <a:r>
                  <a:rPr lang="en-US" sz="2400" dirty="0" smtClean="0">
                    <a:solidFill>
                      <a:srgbClr val="FF0000"/>
                    </a:solidFill>
                    <a:latin typeface="Arial" pitchFamily="34" charset="0"/>
                    <a:cs typeface="Arial" pitchFamily="34" charset="0"/>
                  </a:rPr>
                  <a:t>10/1/12</a:t>
                </a:r>
                <a:endParaRPr lang="en-US" sz="2400" baseline="30000" dirty="0">
                  <a:solidFill>
                    <a:srgbClr val="FF0000"/>
                  </a:solidFill>
                  <a:latin typeface="Arial" pitchFamily="34" charset="0"/>
                  <a:cs typeface="Arial" pitchFamily="34" charset="0"/>
                </a:endParaRPr>
              </a:p>
            </p:txBody>
          </p:sp>
          <p:grpSp>
            <p:nvGrpSpPr>
              <p:cNvPr id="2" name="Group 1"/>
              <p:cNvGrpSpPr/>
              <p:nvPr/>
            </p:nvGrpSpPr>
            <p:grpSpPr>
              <a:xfrm>
                <a:off x="14872" y="1411235"/>
                <a:ext cx="9093958" cy="694944"/>
                <a:chOff x="14990" y="4800600"/>
                <a:chExt cx="9093958" cy="694944"/>
              </a:xfrm>
            </p:grpSpPr>
            <p:sp>
              <p:nvSpPr>
                <p:cNvPr id="121" name="Trapezoid 2"/>
                <p:cNvSpPr/>
                <p:nvPr/>
              </p:nvSpPr>
              <p:spPr>
                <a:xfrm>
                  <a:off x="3422822" y="4800600"/>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2" name="Trapezoid 2"/>
                <p:cNvSpPr/>
                <p:nvPr/>
              </p:nvSpPr>
              <p:spPr>
                <a:xfrm>
                  <a:off x="7573478" y="4800600"/>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3" name="Trapezoid 2"/>
                <p:cNvSpPr/>
                <p:nvPr/>
              </p:nvSpPr>
              <p:spPr>
                <a:xfrm>
                  <a:off x="8551164" y="4800600"/>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4" name="Trapezoid 2"/>
                <p:cNvSpPr/>
                <p:nvPr/>
              </p:nvSpPr>
              <p:spPr>
                <a:xfrm>
                  <a:off x="14990" y="4800600"/>
                  <a:ext cx="93268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5" name="Trapezoid 2"/>
                <p:cNvSpPr/>
                <p:nvPr/>
              </p:nvSpPr>
              <p:spPr>
                <a:xfrm>
                  <a:off x="937814" y="4800600"/>
                  <a:ext cx="1353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6" name="Trapezoid 2"/>
                <p:cNvSpPr/>
                <p:nvPr/>
              </p:nvSpPr>
              <p:spPr>
                <a:xfrm>
                  <a:off x="2281262" y="4800600"/>
                  <a:ext cx="365760"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7" name="Trapezoid 2"/>
                <p:cNvSpPr/>
                <p:nvPr/>
              </p:nvSpPr>
              <p:spPr>
                <a:xfrm>
                  <a:off x="2637158" y="4800600"/>
                  <a:ext cx="79552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3" name="Group 2"/>
              <p:cNvGrpSpPr/>
              <p:nvPr/>
            </p:nvGrpSpPr>
            <p:grpSpPr>
              <a:xfrm>
                <a:off x="3432568" y="2295492"/>
                <a:ext cx="5686126" cy="694944"/>
                <a:chOff x="3432568" y="2295492"/>
                <a:chExt cx="5686126" cy="694944"/>
              </a:xfrm>
            </p:grpSpPr>
            <p:sp>
              <p:nvSpPr>
                <p:cNvPr id="128" name="Trapezoid 2"/>
                <p:cNvSpPr/>
                <p:nvPr/>
              </p:nvSpPr>
              <p:spPr>
                <a:xfrm>
                  <a:off x="3432568" y="2295492"/>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9" name="Trapezoid 2"/>
                <p:cNvSpPr/>
                <p:nvPr/>
              </p:nvSpPr>
              <p:spPr>
                <a:xfrm>
                  <a:off x="7583224" y="2295492"/>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30" name="Trapezoid 2"/>
                <p:cNvSpPr/>
                <p:nvPr/>
              </p:nvSpPr>
              <p:spPr>
                <a:xfrm>
                  <a:off x="8560910" y="2295492"/>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131" name="Trapezoid 2"/>
              <p:cNvSpPr/>
              <p:nvPr/>
            </p:nvSpPr>
            <p:spPr>
              <a:xfrm>
                <a:off x="3412840" y="3165687"/>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1954 (45.5%)</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
        <p:nvSpPr>
          <p:cNvPr id="132" name="TextBox 131"/>
          <p:cNvSpPr txBox="1"/>
          <p:nvPr/>
        </p:nvSpPr>
        <p:spPr>
          <a:xfrm>
            <a:off x="278292" y="218146"/>
            <a:ext cx="8763938" cy="584775"/>
          </a:xfrm>
          <a:prstGeom prst="rect">
            <a:avLst/>
          </a:prstGeom>
          <a:noFill/>
        </p:spPr>
        <p:txBody>
          <a:bodyPr wrap="none" rtlCol="0">
            <a:spAutoFit/>
          </a:bodyPr>
          <a:lstStyle/>
          <a:p>
            <a:r>
              <a:rPr lang="en-US" sz="3200" dirty="0" smtClean="0">
                <a:solidFill>
                  <a:srgbClr val="FF0000"/>
                </a:solidFill>
                <a:latin typeface="Arial" pitchFamily="34" charset="0"/>
                <a:cs typeface="Arial" pitchFamily="34" charset="0"/>
              </a:rPr>
              <a:t>2007s “Part B Eligible” Compared to Each Total</a:t>
            </a:r>
            <a:endParaRPr lang="en-US" sz="3200" baseline="30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59369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905000" y="194589"/>
            <a:ext cx="5149167" cy="584775"/>
          </a:xfrm>
          <a:prstGeom prst="rect">
            <a:avLst/>
          </a:prstGeom>
          <a:noFill/>
        </p:spPr>
        <p:txBody>
          <a:bodyPr wrap="none" rtlCol="0">
            <a:spAutoFit/>
          </a:bodyPr>
          <a:lstStyle/>
          <a:p>
            <a:r>
              <a:rPr lang="en-US" sz="3200" dirty="0" smtClean="0">
                <a:solidFill>
                  <a:srgbClr val="FF0000"/>
                </a:solidFill>
                <a:latin typeface="Arial" pitchFamily="34" charset="0"/>
                <a:cs typeface="Arial" pitchFamily="34" charset="0"/>
              </a:rPr>
              <a:t>2007s  - Parts of the Whole</a:t>
            </a:r>
            <a:endParaRPr lang="en-US" sz="3200" baseline="30000" dirty="0">
              <a:solidFill>
                <a:srgbClr val="FF0000"/>
              </a:solidFill>
              <a:latin typeface="Arial" pitchFamily="34" charset="0"/>
              <a:cs typeface="Arial" pitchFamily="34" charset="0"/>
            </a:endParaRPr>
          </a:p>
        </p:txBody>
      </p:sp>
      <p:grpSp>
        <p:nvGrpSpPr>
          <p:cNvPr id="2" name="Group 1" descr="This slide looks at the number of those children born in 2007 eligible for Part C who were then eligible for Part B special education for the first 3 years in school. Or, in other words, for children in the 2007 cohort served in Part C, how many still needed special education services through 2nd grade? Do we see decreases each year? The data for Connecticut show that 1,537 of the 4,297 children were served in Part B in October 2010.  The next year, that number increased to 2,663 and year after that, when the kids would be in 2nd grade, that number increased a little more to 2,975. In other words, children from the 2007 cohort re-entered special education between Kindergarten and 2nd grade.&#10;"/>
          <p:cNvGrpSpPr/>
          <p:nvPr/>
        </p:nvGrpSpPr>
        <p:grpSpPr>
          <a:xfrm>
            <a:off x="0" y="990600"/>
            <a:ext cx="9144000" cy="5338465"/>
            <a:chOff x="0" y="990600"/>
            <a:chExt cx="9144000" cy="5338465"/>
          </a:xfrm>
        </p:grpSpPr>
        <p:sp>
          <p:nvSpPr>
            <p:cNvPr id="79" name="TextBox 78"/>
            <p:cNvSpPr txBox="1"/>
            <p:nvPr/>
          </p:nvSpPr>
          <p:spPr>
            <a:xfrm>
              <a:off x="2483111" y="990600"/>
              <a:ext cx="4142481"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Eligible for Part C (N=4297)</a:t>
              </a:r>
              <a:endParaRPr lang="en-US" sz="2400" b="1" baseline="30000" dirty="0">
                <a:solidFill>
                  <a:srgbClr val="FF0000"/>
                </a:solidFill>
                <a:latin typeface="Arial" pitchFamily="34" charset="0"/>
                <a:cs typeface="Arial" pitchFamily="34" charset="0"/>
              </a:endParaRPr>
            </a:p>
          </p:txBody>
        </p:sp>
        <p:grpSp>
          <p:nvGrpSpPr>
            <p:cNvPr id="80" name="Group 79"/>
            <p:cNvGrpSpPr/>
            <p:nvPr/>
          </p:nvGrpSpPr>
          <p:grpSpPr>
            <a:xfrm>
              <a:off x="7372" y="1411235"/>
              <a:ext cx="9093958" cy="694944"/>
              <a:chOff x="14990" y="4800600"/>
              <a:chExt cx="9093958" cy="694944"/>
            </a:xfrm>
          </p:grpSpPr>
          <p:sp>
            <p:nvSpPr>
              <p:cNvPr id="81" name="Trapezoid 2"/>
              <p:cNvSpPr/>
              <p:nvPr/>
            </p:nvSpPr>
            <p:spPr>
              <a:xfrm>
                <a:off x="3422822" y="4800600"/>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2" name="Trapezoid 2"/>
              <p:cNvSpPr/>
              <p:nvPr/>
            </p:nvSpPr>
            <p:spPr>
              <a:xfrm>
                <a:off x="7573478" y="4800600"/>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3" name="Trapezoid 2"/>
              <p:cNvSpPr/>
              <p:nvPr/>
            </p:nvSpPr>
            <p:spPr>
              <a:xfrm>
                <a:off x="8551164" y="4800600"/>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4" name="Trapezoid 2"/>
              <p:cNvSpPr/>
              <p:nvPr/>
            </p:nvSpPr>
            <p:spPr>
              <a:xfrm>
                <a:off x="14990" y="4800600"/>
                <a:ext cx="93268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5" name="Trapezoid 2"/>
              <p:cNvSpPr/>
              <p:nvPr/>
            </p:nvSpPr>
            <p:spPr>
              <a:xfrm>
                <a:off x="937814" y="4800600"/>
                <a:ext cx="1353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6" name="Trapezoid 2"/>
              <p:cNvSpPr/>
              <p:nvPr/>
            </p:nvSpPr>
            <p:spPr>
              <a:xfrm>
                <a:off x="2281262" y="4800600"/>
                <a:ext cx="365760"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7" name="Trapezoid 2"/>
              <p:cNvSpPr/>
              <p:nvPr/>
            </p:nvSpPr>
            <p:spPr>
              <a:xfrm>
                <a:off x="2637158" y="4800600"/>
                <a:ext cx="79552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88" name="TextBox 87"/>
            <p:cNvSpPr txBox="1"/>
            <p:nvPr/>
          </p:nvSpPr>
          <p:spPr>
            <a:xfrm>
              <a:off x="0" y="2976265"/>
              <a:ext cx="3855543"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2010  </a:t>
              </a:r>
              <a:r>
                <a:rPr lang="en-US" sz="2400" dirty="0">
                  <a:solidFill>
                    <a:srgbClr val="FF0000"/>
                  </a:solidFill>
                  <a:latin typeface="Arial" pitchFamily="34" charset="0"/>
                  <a:cs typeface="Arial" pitchFamily="34" charset="0"/>
                </a:rPr>
                <a:t>(N=1537)</a:t>
              </a:r>
              <a:endParaRPr lang="en-US" sz="2400" baseline="30000" dirty="0">
                <a:solidFill>
                  <a:srgbClr val="FF0000"/>
                </a:solidFill>
                <a:latin typeface="Arial" pitchFamily="34" charset="0"/>
                <a:cs typeface="Arial" pitchFamily="34" charset="0"/>
              </a:endParaRPr>
            </a:p>
          </p:txBody>
        </p:sp>
        <p:sp>
          <p:nvSpPr>
            <p:cNvPr id="89" name="TextBox 88"/>
            <p:cNvSpPr txBox="1"/>
            <p:nvPr/>
          </p:nvSpPr>
          <p:spPr>
            <a:xfrm>
              <a:off x="0" y="4106541"/>
              <a:ext cx="3747757"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2011 (N=2663)</a:t>
              </a:r>
              <a:endParaRPr lang="en-US" sz="2400" baseline="30000" dirty="0">
                <a:solidFill>
                  <a:srgbClr val="FF0000"/>
                </a:solidFill>
                <a:latin typeface="Arial" pitchFamily="34" charset="0"/>
                <a:cs typeface="Arial" pitchFamily="34" charset="0"/>
              </a:endParaRPr>
            </a:p>
          </p:txBody>
        </p:sp>
        <p:sp>
          <p:nvSpPr>
            <p:cNvPr id="90" name="TextBox 89"/>
            <p:cNvSpPr txBox="1"/>
            <p:nvPr/>
          </p:nvSpPr>
          <p:spPr>
            <a:xfrm>
              <a:off x="0" y="5262265"/>
              <a:ext cx="377058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2012 </a:t>
              </a:r>
              <a:r>
                <a:rPr lang="en-US" sz="2400" dirty="0">
                  <a:solidFill>
                    <a:srgbClr val="FF0000"/>
                  </a:solidFill>
                  <a:latin typeface="Arial" pitchFamily="34" charset="0"/>
                  <a:cs typeface="Arial" pitchFamily="34" charset="0"/>
                </a:rPr>
                <a:t>(</a:t>
              </a:r>
              <a:r>
                <a:rPr lang="en-US" sz="2400" dirty="0" smtClean="0">
                  <a:solidFill>
                    <a:srgbClr val="FF0000"/>
                  </a:solidFill>
                  <a:latin typeface="Arial" pitchFamily="34" charset="0"/>
                  <a:cs typeface="Arial" pitchFamily="34" charset="0"/>
                </a:rPr>
                <a:t>N=2975)</a:t>
              </a:r>
              <a:endParaRPr lang="en-US" sz="2400" baseline="30000" dirty="0">
                <a:solidFill>
                  <a:srgbClr val="FF0000"/>
                </a:solidFill>
                <a:latin typeface="Arial" pitchFamily="34" charset="0"/>
                <a:cs typeface="Arial" pitchFamily="34" charset="0"/>
              </a:endParaRPr>
            </a:p>
          </p:txBody>
        </p:sp>
        <p:grpSp>
          <p:nvGrpSpPr>
            <p:cNvPr id="91" name="Group 90"/>
            <p:cNvGrpSpPr/>
            <p:nvPr/>
          </p:nvGrpSpPr>
          <p:grpSpPr>
            <a:xfrm>
              <a:off x="0" y="5634121"/>
              <a:ext cx="9140094" cy="694944"/>
              <a:chOff x="3906" y="5634121"/>
              <a:chExt cx="9140094" cy="694944"/>
            </a:xfrm>
          </p:grpSpPr>
          <p:sp>
            <p:nvSpPr>
              <p:cNvPr id="92" name="Trapezoid 2"/>
              <p:cNvSpPr/>
              <p:nvPr/>
            </p:nvSpPr>
            <p:spPr>
              <a:xfrm>
                <a:off x="504594" y="5634121"/>
                <a:ext cx="4398264"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3" name="Trapezoid 2"/>
              <p:cNvSpPr/>
              <p:nvPr/>
            </p:nvSpPr>
            <p:spPr>
              <a:xfrm>
                <a:off x="4902300" y="5634121"/>
                <a:ext cx="155448"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4" name="Trapezoid 2"/>
              <p:cNvSpPr/>
              <p:nvPr/>
            </p:nvSpPr>
            <p:spPr>
              <a:xfrm>
                <a:off x="5057190" y="5634121"/>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5" name="Trapezoid 2"/>
              <p:cNvSpPr/>
              <p:nvPr/>
            </p:nvSpPr>
            <p:spPr>
              <a:xfrm>
                <a:off x="3906" y="5634121"/>
                <a:ext cx="7315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6" name="Trapezoid 2"/>
              <p:cNvSpPr/>
              <p:nvPr/>
            </p:nvSpPr>
            <p:spPr>
              <a:xfrm>
                <a:off x="76500" y="5634121"/>
                <a:ext cx="210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7" name="Trapezoid 2"/>
              <p:cNvSpPr/>
              <p:nvPr/>
            </p:nvSpPr>
            <p:spPr>
              <a:xfrm>
                <a:off x="286254" y="5634121"/>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8" name="Trapezoid 2"/>
              <p:cNvSpPr/>
              <p:nvPr/>
            </p:nvSpPr>
            <p:spPr>
              <a:xfrm>
                <a:off x="303984" y="5634121"/>
                <a:ext cx="20116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9" name="Trapezoid 2"/>
              <p:cNvSpPr/>
              <p:nvPr/>
            </p:nvSpPr>
            <p:spPr>
              <a:xfrm>
                <a:off x="5330952" y="5634121"/>
                <a:ext cx="3813048"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100" name="Group 99"/>
            <p:cNvGrpSpPr/>
            <p:nvPr/>
          </p:nvGrpSpPr>
          <p:grpSpPr>
            <a:xfrm>
              <a:off x="0" y="3357265"/>
              <a:ext cx="9133112" cy="696565"/>
              <a:chOff x="-10179" y="3357265"/>
              <a:chExt cx="9133112" cy="696565"/>
            </a:xfrm>
          </p:grpSpPr>
          <p:sp>
            <p:nvSpPr>
              <p:cNvPr id="101" name="Trapezoid 2"/>
              <p:cNvSpPr/>
              <p:nvPr/>
            </p:nvSpPr>
            <p:spPr>
              <a:xfrm>
                <a:off x="278821" y="3358886"/>
                <a:ext cx="747064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2" name="Trapezoid 2"/>
              <p:cNvSpPr/>
              <p:nvPr/>
            </p:nvSpPr>
            <p:spPr>
              <a:xfrm>
                <a:off x="7753139" y="3357265"/>
                <a:ext cx="11887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3" name="Trapezoid 2"/>
              <p:cNvSpPr/>
              <p:nvPr/>
            </p:nvSpPr>
            <p:spPr>
              <a:xfrm>
                <a:off x="7875681" y="3357265"/>
                <a:ext cx="28346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4" name="Trapezoid 2"/>
              <p:cNvSpPr/>
              <p:nvPr/>
            </p:nvSpPr>
            <p:spPr>
              <a:xfrm>
                <a:off x="-10179" y="3357265"/>
                <a:ext cx="2743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5" name="Trapezoid 2"/>
              <p:cNvSpPr/>
              <p:nvPr/>
            </p:nvSpPr>
            <p:spPr>
              <a:xfrm>
                <a:off x="33737" y="3357265"/>
                <a:ext cx="137160"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6" name="Trapezoid 2"/>
              <p:cNvSpPr/>
              <p:nvPr/>
            </p:nvSpPr>
            <p:spPr>
              <a:xfrm>
                <a:off x="20923" y="3357265"/>
                <a:ext cx="9144"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7" name="Trapezoid 2"/>
              <p:cNvSpPr/>
              <p:nvPr/>
            </p:nvSpPr>
            <p:spPr>
              <a:xfrm>
                <a:off x="174567" y="3358886"/>
                <a:ext cx="100584"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8" name="Trapezoid 2"/>
              <p:cNvSpPr/>
              <p:nvPr/>
            </p:nvSpPr>
            <p:spPr>
              <a:xfrm>
                <a:off x="8162813" y="3358886"/>
                <a:ext cx="960120"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109" name="TextBox 108"/>
            <p:cNvSpPr txBox="1"/>
            <p:nvPr/>
          </p:nvSpPr>
          <p:spPr>
            <a:xfrm>
              <a:off x="2053722" y="2590800"/>
              <a:ext cx="4956678"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Part B – Special Education = Yes</a:t>
              </a:r>
              <a:endParaRPr lang="en-US" sz="2400" b="1" baseline="30000" dirty="0">
                <a:solidFill>
                  <a:srgbClr val="FF0000"/>
                </a:solidFill>
                <a:latin typeface="Arial" pitchFamily="34" charset="0"/>
                <a:cs typeface="Arial" pitchFamily="34" charset="0"/>
              </a:endParaRPr>
            </a:p>
          </p:txBody>
        </p:sp>
        <p:grpSp>
          <p:nvGrpSpPr>
            <p:cNvPr id="110" name="Group 109"/>
            <p:cNvGrpSpPr/>
            <p:nvPr/>
          </p:nvGrpSpPr>
          <p:grpSpPr>
            <a:xfrm>
              <a:off x="0" y="4567321"/>
              <a:ext cx="9144000" cy="694944"/>
              <a:chOff x="16577" y="4567321"/>
              <a:chExt cx="9116131" cy="694944"/>
            </a:xfrm>
          </p:grpSpPr>
          <p:sp>
            <p:nvSpPr>
              <p:cNvPr id="111" name="Trapezoid 2"/>
              <p:cNvSpPr/>
              <p:nvPr/>
            </p:nvSpPr>
            <p:spPr>
              <a:xfrm>
                <a:off x="460465" y="4567321"/>
                <a:ext cx="555040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2" name="Trapezoid 2"/>
              <p:cNvSpPr/>
              <p:nvPr/>
            </p:nvSpPr>
            <p:spPr>
              <a:xfrm>
                <a:off x="6012117" y="4567321"/>
                <a:ext cx="137160"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3" name="Trapezoid 2"/>
              <p:cNvSpPr/>
              <p:nvPr/>
            </p:nvSpPr>
            <p:spPr>
              <a:xfrm>
                <a:off x="6150521" y="4567321"/>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4" name="Trapezoid 2"/>
              <p:cNvSpPr/>
              <p:nvPr/>
            </p:nvSpPr>
            <p:spPr>
              <a:xfrm>
                <a:off x="16577" y="4567321"/>
                <a:ext cx="6400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5" name="Trapezoid 2"/>
              <p:cNvSpPr/>
              <p:nvPr/>
            </p:nvSpPr>
            <p:spPr>
              <a:xfrm>
                <a:off x="81829" y="4567321"/>
                <a:ext cx="219456"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6" name="Trapezoid 2"/>
              <p:cNvSpPr/>
              <p:nvPr/>
            </p:nvSpPr>
            <p:spPr>
              <a:xfrm>
                <a:off x="302529" y="4567321"/>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7" name="Trapezoid 2"/>
              <p:cNvSpPr/>
              <p:nvPr/>
            </p:nvSpPr>
            <p:spPr>
              <a:xfrm>
                <a:off x="322061" y="4567321"/>
                <a:ext cx="137160"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8" name="Trapezoid 2"/>
              <p:cNvSpPr/>
              <p:nvPr/>
            </p:nvSpPr>
            <p:spPr>
              <a:xfrm>
                <a:off x="6426084" y="4567321"/>
                <a:ext cx="2706624"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Tree>
    <p:extLst>
      <p:ext uri="{BB962C8B-B14F-4D97-AF65-F5344CB8AC3E}">
        <p14:creationId xmlns:p14="http://schemas.microsoft.com/office/powerpoint/2010/main" val="2423198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371600" y="194590"/>
            <a:ext cx="6312947" cy="584775"/>
          </a:xfrm>
          <a:prstGeom prst="rect">
            <a:avLst/>
          </a:prstGeom>
          <a:noFill/>
        </p:spPr>
        <p:txBody>
          <a:bodyPr wrap="none" rtlCol="0">
            <a:spAutoFit/>
          </a:bodyPr>
          <a:lstStyle/>
          <a:p>
            <a:r>
              <a:rPr lang="en-US" sz="3200" dirty="0" smtClean="0">
                <a:solidFill>
                  <a:srgbClr val="FF0000"/>
                </a:solidFill>
                <a:latin typeface="Arial" pitchFamily="34" charset="0"/>
                <a:cs typeface="Arial" pitchFamily="34" charset="0"/>
              </a:rPr>
              <a:t>2007s Comparing Total “Eligible”</a:t>
            </a:r>
            <a:endParaRPr lang="en-US" sz="3200" baseline="30000" dirty="0">
              <a:solidFill>
                <a:srgbClr val="FF0000"/>
              </a:solidFill>
              <a:latin typeface="Arial" pitchFamily="34" charset="0"/>
              <a:cs typeface="Arial" pitchFamily="34" charset="0"/>
            </a:endParaRPr>
          </a:p>
        </p:txBody>
      </p:sp>
      <p:grpSp>
        <p:nvGrpSpPr>
          <p:cNvPr id="3" name="Group 2" descr="This slide looks at the proportion of those children born in 2007 eligible for Part C who were then eligible for Part B special education for the first 3 years in school. The first year after leaving Part C, the fewest proportion of children were eligible for Part B special education, but those gains don’t appear to last for all kids as each year out between 2010 and 2012, an increasing proportion of the 2007 children were being found eligible for special education services or “re-entering.” In October 2012, over half of the 2007 cohort eligible for Part C was eligible for Part B special education.&#10;"/>
          <p:cNvGrpSpPr/>
          <p:nvPr/>
        </p:nvGrpSpPr>
        <p:grpSpPr>
          <a:xfrm>
            <a:off x="0" y="990600"/>
            <a:ext cx="9097644" cy="5338465"/>
            <a:chOff x="0" y="990600"/>
            <a:chExt cx="9097644" cy="5338465"/>
          </a:xfrm>
        </p:grpSpPr>
        <p:sp>
          <p:nvSpPr>
            <p:cNvPr id="62" name="TextBox 61"/>
            <p:cNvSpPr txBox="1"/>
            <p:nvPr/>
          </p:nvSpPr>
          <p:spPr>
            <a:xfrm>
              <a:off x="2483111" y="990600"/>
              <a:ext cx="4142481"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Eligible for Part C (N=4297)</a:t>
              </a:r>
              <a:endParaRPr lang="en-US" sz="2400" b="1" baseline="30000" dirty="0">
                <a:solidFill>
                  <a:srgbClr val="FF0000"/>
                </a:solidFill>
                <a:latin typeface="Arial" pitchFamily="34" charset="0"/>
                <a:cs typeface="Arial" pitchFamily="34" charset="0"/>
              </a:endParaRPr>
            </a:p>
          </p:txBody>
        </p:sp>
        <p:grpSp>
          <p:nvGrpSpPr>
            <p:cNvPr id="63" name="Group 62"/>
            <p:cNvGrpSpPr/>
            <p:nvPr/>
          </p:nvGrpSpPr>
          <p:grpSpPr>
            <a:xfrm>
              <a:off x="3686" y="1411235"/>
              <a:ext cx="9093958" cy="694944"/>
              <a:chOff x="14990" y="4800600"/>
              <a:chExt cx="9093958" cy="694944"/>
            </a:xfrm>
          </p:grpSpPr>
          <p:sp>
            <p:nvSpPr>
              <p:cNvPr id="64" name="Trapezoid 2"/>
              <p:cNvSpPr/>
              <p:nvPr/>
            </p:nvSpPr>
            <p:spPr>
              <a:xfrm>
                <a:off x="3422822" y="4800600"/>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5" name="Trapezoid 2"/>
              <p:cNvSpPr/>
              <p:nvPr/>
            </p:nvSpPr>
            <p:spPr>
              <a:xfrm>
                <a:off x="7573478" y="4800600"/>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6" name="Trapezoid 2"/>
              <p:cNvSpPr/>
              <p:nvPr/>
            </p:nvSpPr>
            <p:spPr>
              <a:xfrm>
                <a:off x="8551164" y="4800600"/>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7" name="Trapezoid 2"/>
              <p:cNvSpPr/>
              <p:nvPr/>
            </p:nvSpPr>
            <p:spPr>
              <a:xfrm>
                <a:off x="14990" y="4800600"/>
                <a:ext cx="93268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8" name="Trapezoid 2"/>
              <p:cNvSpPr/>
              <p:nvPr/>
            </p:nvSpPr>
            <p:spPr>
              <a:xfrm>
                <a:off x="937814" y="4800600"/>
                <a:ext cx="1353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9" name="Trapezoid 2"/>
              <p:cNvSpPr/>
              <p:nvPr/>
            </p:nvSpPr>
            <p:spPr>
              <a:xfrm>
                <a:off x="2281262" y="4800600"/>
                <a:ext cx="365760"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0" name="Trapezoid 2"/>
              <p:cNvSpPr/>
              <p:nvPr/>
            </p:nvSpPr>
            <p:spPr>
              <a:xfrm>
                <a:off x="2637158" y="4800600"/>
                <a:ext cx="79552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52" name="TextBox 51"/>
            <p:cNvSpPr txBox="1"/>
            <p:nvPr/>
          </p:nvSpPr>
          <p:spPr>
            <a:xfrm>
              <a:off x="0" y="2976265"/>
              <a:ext cx="3855543"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2010  </a:t>
              </a:r>
              <a:r>
                <a:rPr lang="en-US" sz="2400" dirty="0">
                  <a:solidFill>
                    <a:srgbClr val="FF0000"/>
                  </a:solidFill>
                  <a:latin typeface="Arial" pitchFamily="34" charset="0"/>
                  <a:cs typeface="Arial" pitchFamily="34" charset="0"/>
                </a:rPr>
                <a:t>(N=1537)</a:t>
              </a:r>
              <a:endParaRPr lang="en-US" sz="2400" baseline="30000" dirty="0">
                <a:solidFill>
                  <a:srgbClr val="FF0000"/>
                </a:solidFill>
                <a:latin typeface="Arial" pitchFamily="34" charset="0"/>
                <a:cs typeface="Arial" pitchFamily="34" charset="0"/>
              </a:endParaRPr>
            </a:p>
          </p:txBody>
        </p:sp>
        <p:sp>
          <p:nvSpPr>
            <p:cNvPr id="60" name="TextBox 59"/>
            <p:cNvSpPr txBox="1"/>
            <p:nvPr/>
          </p:nvSpPr>
          <p:spPr>
            <a:xfrm>
              <a:off x="0" y="4106541"/>
              <a:ext cx="3747757"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2011 (N=2663)</a:t>
              </a:r>
              <a:endParaRPr lang="en-US" sz="2400" baseline="30000" dirty="0">
                <a:solidFill>
                  <a:srgbClr val="FF0000"/>
                </a:solidFill>
                <a:latin typeface="Arial" pitchFamily="34" charset="0"/>
                <a:cs typeface="Arial" pitchFamily="34" charset="0"/>
              </a:endParaRPr>
            </a:p>
          </p:txBody>
        </p:sp>
        <p:sp>
          <p:nvSpPr>
            <p:cNvPr id="71" name="TextBox 70"/>
            <p:cNvSpPr txBox="1"/>
            <p:nvPr/>
          </p:nvSpPr>
          <p:spPr>
            <a:xfrm>
              <a:off x="0" y="5262265"/>
              <a:ext cx="377058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2012 </a:t>
              </a:r>
              <a:r>
                <a:rPr lang="en-US" sz="2400" dirty="0">
                  <a:solidFill>
                    <a:srgbClr val="FF0000"/>
                  </a:solidFill>
                  <a:latin typeface="Arial" pitchFamily="34" charset="0"/>
                  <a:cs typeface="Arial" pitchFamily="34" charset="0"/>
                </a:rPr>
                <a:t>(</a:t>
              </a:r>
              <a:r>
                <a:rPr lang="en-US" sz="2400" dirty="0" smtClean="0">
                  <a:solidFill>
                    <a:srgbClr val="FF0000"/>
                  </a:solidFill>
                  <a:latin typeface="Arial" pitchFamily="34" charset="0"/>
                  <a:cs typeface="Arial" pitchFamily="34" charset="0"/>
                </a:rPr>
                <a:t>N=2975)</a:t>
              </a:r>
              <a:endParaRPr lang="en-US" sz="2400" baseline="30000" dirty="0">
                <a:solidFill>
                  <a:srgbClr val="FF0000"/>
                </a:solidFill>
                <a:latin typeface="Arial" pitchFamily="34" charset="0"/>
                <a:cs typeface="Arial" pitchFamily="34" charset="0"/>
              </a:endParaRPr>
            </a:p>
          </p:txBody>
        </p:sp>
        <p:grpSp>
          <p:nvGrpSpPr>
            <p:cNvPr id="14" name="Group 13"/>
            <p:cNvGrpSpPr/>
            <p:nvPr/>
          </p:nvGrpSpPr>
          <p:grpSpPr>
            <a:xfrm>
              <a:off x="1386841" y="5634121"/>
              <a:ext cx="6327648" cy="694944"/>
              <a:chOff x="3906" y="5634121"/>
              <a:chExt cx="9140094" cy="694944"/>
            </a:xfrm>
          </p:grpSpPr>
          <p:sp>
            <p:nvSpPr>
              <p:cNvPr id="72" name="Trapezoid 2"/>
              <p:cNvSpPr/>
              <p:nvPr/>
            </p:nvSpPr>
            <p:spPr>
              <a:xfrm>
                <a:off x="504594" y="5634121"/>
                <a:ext cx="4398264"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3" name="Trapezoid 2"/>
              <p:cNvSpPr/>
              <p:nvPr/>
            </p:nvSpPr>
            <p:spPr>
              <a:xfrm>
                <a:off x="4902300" y="5634121"/>
                <a:ext cx="155448"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4" name="Trapezoid 2"/>
              <p:cNvSpPr/>
              <p:nvPr/>
            </p:nvSpPr>
            <p:spPr>
              <a:xfrm>
                <a:off x="5057190" y="5634121"/>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5" name="Trapezoid 2"/>
              <p:cNvSpPr/>
              <p:nvPr/>
            </p:nvSpPr>
            <p:spPr>
              <a:xfrm>
                <a:off x="3906" y="5634121"/>
                <a:ext cx="7315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6" name="Trapezoid 2"/>
              <p:cNvSpPr/>
              <p:nvPr/>
            </p:nvSpPr>
            <p:spPr>
              <a:xfrm>
                <a:off x="76500" y="5634121"/>
                <a:ext cx="210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7" name="Trapezoid 2"/>
              <p:cNvSpPr/>
              <p:nvPr/>
            </p:nvSpPr>
            <p:spPr>
              <a:xfrm>
                <a:off x="286254" y="5634121"/>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8" name="Trapezoid 2"/>
              <p:cNvSpPr/>
              <p:nvPr/>
            </p:nvSpPr>
            <p:spPr>
              <a:xfrm>
                <a:off x="303984" y="5634121"/>
                <a:ext cx="20116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9" name="Trapezoid 2"/>
              <p:cNvSpPr/>
              <p:nvPr/>
            </p:nvSpPr>
            <p:spPr>
              <a:xfrm>
                <a:off x="5330952" y="5634121"/>
                <a:ext cx="3813048"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4" name="Group 3"/>
            <p:cNvGrpSpPr/>
            <p:nvPr/>
          </p:nvGrpSpPr>
          <p:grpSpPr>
            <a:xfrm>
              <a:off x="2913889" y="3357265"/>
              <a:ext cx="3273552" cy="696565"/>
              <a:chOff x="-10179" y="3357265"/>
              <a:chExt cx="9133112" cy="696565"/>
            </a:xfrm>
          </p:grpSpPr>
          <p:sp>
            <p:nvSpPr>
              <p:cNvPr id="53" name="Trapezoid 2"/>
              <p:cNvSpPr/>
              <p:nvPr/>
            </p:nvSpPr>
            <p:spPr>
              <a:xfrm>
                <a:off x="278821" y="3358886"/>
                <a:ext cx="747064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4" name="Trapezoid 2"/>
              <p:cNvSpPr/>
              <p:nvPr/>
            </p:nvSpPr>
            <p:spPr>
              <a:xfrm>
                <a:off x="7753139" y="3357265"/>
                <a:ext cx="11887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5" name="Trapezoid 2"/>
              <p:cNvSpPr/>
              <p:nvPr/>
            </p:nvSpPr>
            <p:spPr>
              <a:xfrm>
                <a:off x="7875681" y="3357265"/>
                <a:ext cx="28346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6" name="Trapezoid 2"/>
              <p:cNvSpPr/>
              <p:nvPr/>
            </p:nvSpPr>
            <p:spPr>
              <a:xfrm>
                <a:off x="-10179" y="3357265"/>
                <a:ext cx="2743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7" name="Trapezoid 2"/>
              <p:cNvSpPr/>
              <p:nvPr/>
            </p:nvSpPr>
            <p:spPr>
              <a:xfrm>
                <a:off x="33737" y="3357265"/>
                <a:ext cx="137160"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8" name="Trapezoid 2"/>
              <p:cNvSpPr/>
              <p:nvPr/>
            </p:nvSpPr>
            <p:spPr>
              <a:xfrm>
                <a:off x="20923" y="3357265"/>
                <a:ext cx="9144"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9" name="Trapezoid 2"/>
              <p:cNvSpPr/>
              <p:nvPr/>
            </p:nvSpPr>
            <p:spPr>
              <a:xfrm>
                <a:off x="174567" y="3358886"/>
                <a:ext cx="100584"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0" name="Trapezoid 2"/>
              <p:cNvSpPr/>
              <p:nvPr/>
            </p:nvSpPr>
            <p:spPr>
              <a:xfrm>
                <a:off x="8162813" y="3358886"/>
                <a:ext cx="960120"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81" name="TextBox 80"/>
            <p:cNvSpPr txBox="1"/>
            <p:nvPr/>
          </p:nvSpPr>
          <p:spPr>
            <a:xfrm>
              <a:off x="2053722" y="2590800"/>
              <a:ext cx="4956678"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Part B – Special Education = Yes</a:t>
              </a:r>
              <a:endParaRPr lang="en-US" sz="2400" b="1" baseline="30000" dirty="0">
                <a:solidFill>
                  <a:srgbClr val="FF0000"/>
                </a:solidFill>
                <a:latin typeface="Arial" pitchFamily="34" charset="0"/>
                <a:cs typeface="Arial" pitchFamily="34" charset="0"/>
              </a:endParaRPr>
            </a:p>
          </p:txBody>
        </p:sp>
        <p:grpSp>
          <p:nvGrpSpPr>
            <p:cNvPr id="13" name="Group 12"/>
            <p:cNvGrpSpPr/>
            <p:nvPr/>
          </p:nvGrpSpPr>
          <p:grpSpPr>
            <a:xfrm>
              <a:off x="1720597" y="4567321"/>
              <a:ext cx="5660136" cy="694944"/>
              <a:chOff x="16577" y="4567321"/>
              <a:chExt cx="9116131" cy="694944"/>
            </a:xfrm>
          </p:grpSpPr>
          <p:sp>
            <p:nvSpPr>
              <p:cNvPr id="82" name="Trapezoid 2"/>
              <p:cNvSpPr/>
              <p:nvPr/>
            </p:nvSpPr>
            <p:spPr>
              <a:xfrm>
                <a:off x="460465" y="4567321"/>
                <a:ext cx="555040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3" name="Trapezoid 2"/>
              <p:cNvSpPr/>
              <p:nvPr/>
            </p:nvSpPr>
            <p:spPr>
              <a:xfrm>
                <a:off x="6012117" y="4567321"/>
                <a:ext cx="137160"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4" name="Trapezoid 2"/>
              <p:cNvSpPr/>
              <p:nvPr/>
            </p:nvSpPr>
            <p:spPr>
              <a:xfrm>
                <a:off x="6150521" y="4567321"/>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5" name="Trapezoid 2"/>
              <p:cNvSpPr/>
              <p:nvPr/>
            </p:nvSpPr>
            <p:spPr>
              <a:xfrm>
                <a:off x="16577" y="4567321"/>
                <a:ext cx="6400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6" name="Trapezoid 2"/>
              <p:cNvSpPr/>
              <p:nvPr/>
            </p:nvSpPr>
            <p:spPr>
              <a:xfrm>
                <a:off x="81829" y="4567321"/>
                <a:ext cx="219456"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7" name="Trapezoid 2"/>
              <p:cNvSpPr/>
              <p:nvPr/>
            </p:nvSpPr>
            <p:spPr>
              <a:xfrm>
                <a:off x="302529" y="4567321"/>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8" name="Trapezoid 2"/>
              <p:cNvSpPr/>
              <p:nvPr/>
            </p:nvSpPr>
            <p:spPr>
              <a:xfrm>
                <a:off x="322061" y="4567321"/>
                <a:ext cx="137160"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9" name="Trapezoid 2"/>
              <p:cNvSpPr/>
              <p:nvPr/>
            </p:nvSpPr>
            <p:spPr>
              <a:xfrm>
                <a:off x="6426084" y="4567321"/>
                <a:ext cx="2706624"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Tree>
    <p:extLst>
      <p:ext uri="{BB962C8B-B14F-4D97-AF65-F5344CB8AC3E}">
        <p14:creationId xmlns:p14="http://schemas.microsoft.com/office/powerpoint/2010/main" val="238357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normAutofit fontScale="90000"/>
          </a:bodyPr>
          <a:lstStyle/>
          <a:p>
            <a:r>
              <a:rPr lang="en-US" dirty="0"/>
              <a:t>The Center for IDEA Early Childhood Data Systems (</a:t>
            </a:r>
            <a:r>
              <a:rPr lang="en-US" dirty="0" err="1"/>
              <a:t>DaSy</a:t>
            </a:r>
            <a:r>
              <a:rPr lang="en-US" dirty="0"/>
              <a:t>)</a:t>
            </a:r>
          </a:p>
        </p:txBody>
      </p:sp>
      <p:sp>
        <p:nvSpPr>
          <p:cNvPr id="2" name="Content Placeholder 1" descr="&quot; &quot;"/>
          <p:cNvSpPr>
            <a:spLocks noGrp="1"/>
          </p:cNvSpPr>
          <p:nvPr>
            <p:ph idx="1"/>
          </p:nvPr>
        </p:nvSpPr>
        <p:spPr>
          <a:xfrm>
            <a:off x="457200" y="1524000"/>
            <a:ext cx="8229600" cy="4038600"/>
          </a:xfrm>
        </p:spPr>
        <p:txBody>
          <a:bodyPr/>
          <a:lstStyle/>
          <a:p>
            <a:r>
              <a:rPr lang="en-US" dirty="0"/>
              <a:t>A </a:t>
            </a:r>
            <a:r>
              <a:rPr lang="en-US" dirty="0" smtClean="0"/>
              <a:t> </a:t>
            </a:r>
            <a:r>
              <a:rPr lang="en-US" dirty="0"/>
              <a:t>5-year Center funded by </a:t>
            </a:r>
            <a:r>
              <a:rPr lang="en-US" dirty="0" smtClean="0"/>
              <a:t>ED’s Office of Special Education Programs (OSEP) </a:t>
            </a:r>
            <a:r>
              <a:rPr lang="en-US" dirty="0"/>
              <a:t>to assist states with improving IDEA Part C </a:t>
            </a:r>
            <a:r>
              <a:rPr lang="en-US" dirty="0" smtClean="0"/>
              <a:t>early intervention and </a:t>
            </a:r>
            <a:r>
              <a:rPr lang="en-US" dirty="0"/>
              <a:t>Part B preschool data by: </a:t>
            </a:r>
          </a:p>
          <a:p>
            <a:pPr lvl="1"/>
            <a:r>
              <a:rPr lang="en-US" dirty="0"/>
              <a:t>Building better data systems</a:t>
            </a:r>
          </a:p>
          <a:p>
            <a:pPr lvl="1"/>
            <a:r>
              <a:rPr lang="en-US" dirty="0"/>
              <a:t>Coordinating data systems across early childhood programs</a:t>
            </a:r>
          </a:p>
          <a:p>
            <a:pPr lvl="1"/>
            <a:r>
              <a:rPr lang="en-US" dirty="0"/>
              <a:t>Connecting to longitudinal data systems</a:t>
            </a:r>
          </a:p>
          <a:p>
            <a:pPr lvl="1"/>
            <a:r>
              <a:rPr lang="en-US" dirty="0"/>
              <a:t>Building the capacity of states to use data</a:t>
            </a:r>
          </a:p>
          <a:p>
            <a:r>
              <a:rPr lang="en-US" i="1" dirty="0" smtClean="0"/>
              <a:t>Reference the DaSy Handout for more information.</a:t>
            </a:r>
            <a:endParaRPr lang="en-US" i="1" dirty="0"/>
          </a:p>
          <a:p>
            <a:endParaRPr lang="en-US" dirty="0"/>
          </a:p>
        </p:txBody>
      </p:sp>
    </p:spTree>
    <p:extLst>
      <p:ext uri="{BB962C8B-B14F-4D97-AF65-F5344CB8AC3E}">
        <p14:creationId xmlns:p14="http://schemas.microsoft.com/office/powerpoint/2010/main" val="43069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606431" y="200232"/>
            <a:ext cx="7533409" cy="584775"/>
          </a:xfrm>
          <a:prstGeom prst="rect">
            <a:avLst/>
          </a:prstGeom>
          <a:noFill/>
        </p:spPr>
        <p:txBody>
          <a:bodyPr wrap="none" rtlCol="0">
            <a:spAutoFit/>
          </a:bodyPr>
          <a:lstStyle/>
          <a:p>
            <a:r>
              <a:rPr lang="en-US" sz="3200" dirty="0">
                <a:solidFill>
                  <a:srgbClr val="FF0000"/>
                </a:solidFill>
                <a:latin typeface="Arial" pitchFamily="34" charset="0"/>
                <a:cs typeface="Arial" pitchFamily="34" charset="0"/>
              </a:rPr>
              <a:t>Eligible </a:t>
            </a:r>
            <a:r>
              <a:rPr lang="en-US" sz="3200" dirty="0" smtClean="0">
                <a:solidFill>
                  <a:srgbClr val="FF0000"/>
                </a:solidFill>
                <a:latin typeface="Arial" pitchFamily="34" charset="0"/>
                <a:cs typeface="Arial" pitchFamily="34" charset="0"/>
              </a:rPr>
              <a:t>2007s Compared to The Census</a:t>
            </a:r>
            <a:endParaRPr lang="en-US" sz="3200" baseline="30000" dirty="0">
              <a:solidFill>
                <a:srgbClr val="FF0000"/>
              </a:solidFill>
              <a:latin typeface="Arial" pitchFamily="34" charset="0"/>
              <a:cs typeface="Arial" pitchFamily="34" charset="0"/>
            </a:endParaRPr>
          </a:p>
        </p:txBody>
      </p:sp>
      <p:grpSp>
        <p:nvGrpSpPr>
          <p:cNvPr id="17" name="Group 16" descr="This slide compares the 2007 cohort of children to Census data of the number of all children in the state of Connecticut born in 2007. Of the 40,579 children born in Connecticut in 2007, 4297 were eligible for Part C. "/>
          <p:cNvGrpSpPr/>
          <p:nvPr/>
        </p:nvGrpSpPr>
        <p:grpSpPr>
          <a:xfrm>
            <a:off x="-10149" y="698212"/>
            <a:ext cx="9144000" cy="5822438"/>
            <a:chOff x="-10149" y="698212"/>
            <a:chExt cx="9144000" cy="5822438"/>
          </a:xfrm>
        </p:grpSpPr>
        <p:sp>
          <p:nvSpPr>
            <p:cNvPr id="3" name="TextBox 2"/>
            <p:cNvSpPr txBox="1"/>
            <p:nvPr/>
          </p:nvSpPr>
          <p:spPr>
            <a:xfrm>
              <a:off x="0" y="2912853"/>
              <a:ext cx="3855543"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2010  </a:t>
              </a:r>
              <a:r>
                <a:rPr lang="en-US" sz="2400" dirty="0">
                  <a:solidFill>
                    <a:srgbClr val="FF0000"/>
                  </a:solidFill>
                  <a:latin typeface="Arial" pitchFamily="34" charset="0"/>
                  <a:cs typeface="Arial" pitchFamily="34" charset="0"/>
                </a:rPr>
                <a:t>(N=1537)</a:t>
              </a:r>
              <a:endParaRPr lang="en-US" sz="2400" baseline="30000" dirty="0">
                <a:solidFill>
                  <a:srgbClr val="FF0000"/>
                </a:solidFill>
                <a:latin typeface="Arial" pitchFamily="34" charset="0"/>
                <a:cs typeface="Arial" pitchFamily="34" charset="0"/>
              </a:endParaRPr>
            </a:p>
          </p:txBody>
        </p:sp>
        <p:sp>
          <p:nvSpPr>
            <p:cNvPr id="12" name="TextBox 11"/>
            <p:cNvSpPr txBox="1"/>
            <p:nvPr/>
          </p:nvSpPr>
          <p:spPr>
            <a:xfrm>
              <a:off x="0" y="4102076"/>
              <a:ext cx="3747757"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2011 (N=2663)</a:t>
              </a:r>
              <a:endParaRPr lang="en-US" sz="2400" baseline="30000" dirty="0">
                <a:solidFill>
                  <a:srgbClr val="FF0000"/>
                </a:solidFill>
                <a:latin typeface="Arial" pitchFamily="34" charset="0"/>
                <a:cs typeface="Arial" pitchFamily="34" charset="0"/>
              </a:endParaRPr>
            </a:p>
          </p:txBody>
        </p:sp>
        <p:sp>
          <p:nvSpPr>
            <p:cNvPr id="20" name="TextBox 19"/>
            <p:cNvSpPr txBox="1"/>
            <p:nvPr/>
          </p:nvSpPr>
          <p:spPr>
            <a:xfrm>
              <a:off x="0" y="5410200"/>
              <a:ext cx="3770584" cy="461665"/>
            </a:xfrm>
            <a:prstGeom prst="rect">
              <a:avLst/>
            </a:prstGeom>
            <a:noFill/>
          </p:spPr>
          <p:txBody>
            <a:bodyPr wrap="none" rtlCol="0">
              <a:spAutoFit/>
            </a:bodyPr>
            <a:lstStyle/>
            <a:p>
              <a:r>
                <a:rPr lang="en-US" sz="2400" dirty="0" smtClean="0">
                  <a:solidFill>
                    <a:srgbClr val="FF0000"/>
                  </a:solidFill>
                  <a:latin typeface="Arial" pitchFamily="34" charset="0"/>
                  <a:cs typeface="Arial" pitchFamily="34" charset="0"/>
                </a:rPr>
                <a:t>October 1, 2012 </a:t>
              </a:r>
              <a:r>
                <a:rPr lang="en-US" sz="2400" dirty="0">
                  <a:solidFill>
                    <a:srgbClr val="FF0000"/>
                  </a:solidFill>
                  <a:latin typeface="Arial" pitchFamily="34" charset="0"/>
                  <a:cs typeface="Arial" pitchFamily="34" charset="0"/>
                </a:rPr>
                <a:t>(</a:t>
              </a:r>
              <a:r>
                <a:rPr lang="en-US" sz="2400" dirty="0" smtClean="0">
                  <a:solidFill>
                    <a:srgbClr val="FF0000"/>
                  </a:solidFill>
                  <a:latin typeface="Arial" pitchFamily="34" charset="0"/>
                  <a:cs typeface="Arial" pitchFamily="34" charset="0"/>
                </a:rPr>
                <a:t>N=2975)</a:t>
              </a:r>
              <a:endParaRPr lang="en-US" sz="2400" baseline="30000" dirty="0">
                <a:solidFill>
                  <a:srgbClr val="FF0000"/>
                </a:solidFill>
                <a:latin typeface="Arial" pitchFamily="34" charset="0"/>
                <a:cs typeface="Arial" pitchFamily="34" charset="0"/>
              </a:endParaRPr>
            </a:p>
          </p:txBody>
        </p:sp>
        <p:grpSp>
          <p:nvGrpSpPr>
            <p:cNvPr id="16" name="Group 15"/>
            <p:cNvGrpSpPr/>
            <p:nvPr/>
          </p:nvGrpSpPr>
          <p:grpSpPr>
            <a:xfrm>
              <a:off x="-10149" y="5825706"/>
              <a:ext cx="9144000" cy="694944"/>
              <a:chOff x="-10149" y="5825706"/>
              <a:chExt cx="9144000" cy="694944"/>
            </a:xfrm>
          </p:grpSpPr>
          <p:sp>
            <p:nvSpPr>
              <p:cNvPr id="74" name="Trapezoid 2"/>
              <p:cNvSpPr/>
              <p:nvPr/>
            </p:nvSpPr>
            <p:spPr>
              <a:xfrm>
                <a:off x="-10149" y="5825706"/>
                <a:ext cx="9144000" cy="694944"/>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28" name="Group 27"/>
              <p:cNvGrpSpPr/>
              <p:nvPr/>
            </p:nvGrpSpPr>
            <p:grpSpPr>
              <a:xfrm>
                <a:off x="4229100" y="5825706"/>
                <a:ext cx="685800" cy="694944"/>
                <a:chOff x="3906" y="5782056"/>
                <a:chExt cx="9140094" cy="694944"/>
              </a:xfrm>
            </p:grpSpPr>
            <p:sp>
              <p:nvSpPr>
                <p:cNvPr id="21" name="Trapezoid 2"/>
                <p:cNvSpPr/>
                <p:nvPr/>
              </p:nvSpPr>
              <p:spPr>
                <a:xfrm>
                  <a:off x="504594" y="5782056"/>
                  <a:ext cx="4398264"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2" name="Trapezoid 2"/>
                <p:cNvSpPr/>
                <p:nvPr/>
              </p:nvSpPr>
              <p:spPr>
                <a:xfrm>
                  <a:off x="4902300" y="5782056"/>
                  <a:ext cx="155448"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3" name="Trapezoid 2"/>
                <p:cNvSpPr/>
                <p:nvPr/>
              </p:nvSpPr>
              <p:spPr>
                <a:xfrm>
                  <a:off x="5057190" y="5782056"/>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4" name="Trapezoid 2"/>
                <p:cNvSpPr/>
                <p:nvPr/>
              </p:nvSpPr>
              <p:spPr>
                <a:xfrm>
                  <a:off x="3906" y="5782056"/>
                  <a:ext cx="7315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5" name="Trapezoid 2"/>
                <p:cNvSpPr/>
                <p:nvPr/>
              </p:nvSpPr>
              <p:spPr>
                <a:xfrm>
                  <a:off x="76500" y="5782056"/>
                  <a:ext cx="210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 name="Trapezoid 2"/>
                <p:cNvSpPr/>
                <p:nvPr/>
              </p:nvSpPr>
              <p:spPr>
                <a:xfrm>
                  <a:off x="286254" y="5782056"/>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7" name="Trapezoid 2"/>
                <p:cNvSpPr/>
                <p:nvPr/>
              </p:nvSpPr>
              <p:spPr>
                <a:xfrm>
                  <a:off x="303984" y="5782056"/>
                  <a:ext cx="20116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9" name="Trapezoid 2"/>
                <p:cNvSpPr/>
                <p:nvPr/>
              </p:nvSpPr>
              <p:spPr>
                <a:xfrm>
                  <a:off x="5330952" y="5782056"/>
                  <a:ext cx="3813048"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grpSp>
          <p:nvGrpSpPr>
            <p:cNvPr id="14" name="Group 13"/>
            <p:cNvGrpSpPr/>
            <p:nvPr/>
          </p:nvGrpSpPr>
          <p:grpSpPr>
            <a:xfrm>
              <a:off x="-10149" y="3342035"/>
              <a:ext cx="9144000" cy="705868"/>
              <a:chOff x="-10149" y="3342035"/>
              <a:chExt cx="9144000" cy="705868"/>
            </a:xfrm>
          </p:grpSpPr>
          <p:sp>
            <p:nvSpPr>
              <p:cNvPr id="72" name="Trapezoid 2"/>
              <p:cNvSpPr/>
              <p:nvPr/>
            </p:nvSpPr>
            <p:spPr>
              <a:xfrm>
                <a:off x="-10149" y="3352959"/>
                <a:ext cx="9144000" cy="694944"/>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2" name="Group 1"/>
              <p:cNvGrpSpPr/>
              <p:nvPr/>
            </p:nvGrpSpPr>
            <p:grpSpPr>
              <a:xfrm>
                <a:off x="4393692" y="3342035"/>
                <a:ext cx="356616" cy="696565"/>
                <a:chOff x="-10179" y="3200400"/>
                <a:chExt cx="9133112" cy="696565"/>
              </a:xfrm>
            </p:grpSpPr>
            <p:sp>
              <p:nvSpPr>
                <p:cNvPr id="5" name="Trapezoid 2"/>
                <p:cNvSpPr/>
                <p:nvPr/>
              </p:nvSpPr>
              <p:spPr>
                <a:xfrm>
                  <a:off x="278821" y="3202021"/>
                  <a:ext cx="747064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Trapezoid 2"/>
                <p:cNvSpPr/>
                <p:nvPr/>
              </p:nvSpPr>
              <p:spPr>
                <a:xfrm>
                  <a:off x="7753139" y="3200400"/>
                  <a:ext cx="11887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Trapezoid 2"/>
                <p:cNvSpPr/>
                <p:nvPr/>
              </p:nvSpPr>
              <p:spPr>
                <a:xfrm>
                  <a:off x="7875681" y="3200400"/>
                  <a:ext cx="28346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Trapezoid 2"/>
                <p:cNvSpPr/>
                <p:nvPr/>
              </p:nvSpPr>
              <p:spPr>
                <a:xfrm>
                  <a:off x="-10179" y="3200400"/>
                  <a:ext cx="27432"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9" name="Trapezoid 2"/>
                <p:cNvSpPr/>
                <p:nvPr/>
              </p:nvSpPr>
              <p:spPr>
                <a:xfrm>
                  <a:off x="33737" y="3200400"/>
                  <a:ext cx="137160"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Trapezoid 2"/>
                <p:cNvSpPr/>
                <p:nvPr/>
              </p:nvSpPr>
              <p:spPr>
                <a:xfrm>
                  <a:off x="20923" y="3200400"/>
                  <a:ext cx="9144"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Trapezoid 2"/>
                <p:cNvSpPr/>
                <p:nvPr/>
              </p:nvSpPr>
              <p:spPr>
                <a:xfrm>
                  <a:off x="174567" y="3202021"/>
                  <a:ext cx="100584"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1" name="Trapezoid 2"/>
                <p:cNvSpPr/>
                <p:nvPr/>
              </p:nvSpPr>
              <p:spPr>
                <a:xfrm>
                  <a:off x="8162813" y="3202021"/>
                  <a:ext cx="960120"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
          <p:nvSpPr>
            <p:cNvPr id="41" name="TextBox 40"/>
            <p:cNvSpPr txBox="1"/>
            <p:nvPr/>
          </p:nvSpPr>
          <p:spPr>
            <a:xfrm>
              <a:off x="2083512" y="2362200"/>
              <a:ext cx="4956678"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Part B – Special Education = Yes</a:t>
              </a:r>
              <a:endParaRPr lang="en-US" sz="2400" b="1" baseline="30000" dirty="0">
                <a:solidFill>
                  <a:srgbClr val="FF0000"/>
                </a:solidFill>
                <a:latin typeface="Arial" pitchFamily="34" charset="0"/>
                <a:cs typeface="Arial" pitchFamily="34" charset="0"/>
              </a:endParaRPr>
            </a:p>
          </p:txBody>
        </p:sp>
        <p:grpSp>
          <p:nvGrpSpPr>
            <p:cNvPr id="15" name="Group 14"/>
            <p:cNvGrpSpPr/>
            <p:nvPr/>
          </p:nvGrpSpPr>
          <p:grpSpPr>
            <a:xfrm>
              <a:off x="-10149" y="4563741"/>
              <a:ext cx="9144000" cy="703203"/>
              <a:chOff x="-10149" y="4563741"/>
              <a:chExt cx="9144000" cy="703203"/>
            </a:xfrm>
          </p:grpSpPr>
          <p:sp>
            <p:nvSpPr>
              <p:cNvPr id="73" name="Trapezoid 2"/>
              <p:cNvSpPr/>
              <p:nvPr/>
            </p:nvSpPr>
            <p:spPr>
              <a:xfrm>
                <a:off x="-10149" y="4563741"/>
                <a:ext cx="9144000" cy="694944"/>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43" name="Group 42"/>
              <p:cNvGrpSpPr/>
              <p:nvPr/>
            </p:nvGrpSpPr>
            <p:grpSpPr>
              <a:xfrm>
                <a:off x="4270248" y="4572000"/>
                <a:ext cx="603504" cy="694944"/>
                <a:chOff x="16577" y="2509517"/>
                <a:chExt cx="9116131" cy="694944"/>
              </a:xfrm>
            </p:grpSpPr>
            <p:sp>
              <p:nvSpPr>
                <p:cNvPr id="44" name="Trapezoid 2"/>
                <p:cNvSpPr/>
                <p:nvPr/>
              </p:nvSpPr>
              <p:spPr>
                <a:xfrm>
                  <a:off x="460465" y="2509517"/>
                  <a:ext cx="5550408"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rapezoid 2"/>
                <p:cNvSpPr/>
                <p:nvPr/>
              </p:nvSpPr>
              <p:spPr>
                <a:xfrm>
                  <a:off x="6012117" y="2509517"/>
                  <a:ext cx="137160"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6" name="Trapezoid 2"/>
                <p:cNvSpPr/>
                <p:nvPr/>
              </p:nvSpPr>
              <p:spPr>
                <a:xfrm>
                  <a:off x="6150521" y="2509517"/>
                  <a:ext cx="274320"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7" name="Trapezoid 2"/>
                <p:cNvSpPr/>
                <p:nvPr/>
              </p:nvSpPr>
              <p:spPr>
                <a:xfrm>
                  <a:off x="16577" y="2509517"/>
                  <a:ext cx="6400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8" name="Trapezoid 2"/>
                <p:cNvSpPr/>
                <p:nvPr/>
              </p:nvSpPr>
              <p:spPr>
                <a:xfrm>
                  <a:off x="81829" y="2509517"/>
                  <a:ext cx="219456"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9" name="Trapezoid 2"/>
                <p:cNvSpPr/>
                <p:nvPr/>
              </p:nvSpPr>
              <p:spPr>
                <a:xfrm>
                  <a:off x="302529" y="2509517"/>
                  <a:ext cx="18288"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0" name="Trapezoid 2"/>
                <p:cNvSpPr/>
                <p:nvPr/>
              </p:nvSpPr>
              <p:spPr>
                <a:xfrm>
                  <a:off x="322061" y="2509517"/>
                  <a:ext cx="137160"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1" name="Trapezoid 2"/>
                <p:cNvSpPr/>
                <p:nvPr/>
              </p:nvSpPr>
              <p:spPr>
                <a:xfrm>
                  <a:off x="6426084" y="2509517"/>
                  <a:ext cx="2706624" cy="694944"/>
                </a:xfrm>
                <a:prstGeom prst="rect">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
          <p:nvSpPr>
            <p:cNvPr id="62" name="TextBox 61"/>
            <p:cNvSpPr txBox="1"/>
            <p:nvPr/>
          </p:nvSpPr>
          <p:spPr>
            <a:xfrm>
              <a:off x="-128" y="990600"/>
              <a:ext cx="4142481"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Eligible for Part C (N=4297)</a:t>
              </a:r>
              <a:endParaRPr lang="en-US" sz="2400" b="1" baseline="30000" dirty="0">
                <a:solidFill>
                  <a:srgbClr val="FF0000"/>
                </a:solidFill>
                <a:latin typeface="Arial" pitchFamily="34" charset="0"/>
                <a:cs typeface="Arial" pitchFamily="34" charset="0"/>
              </a:endParaRPr>
            </a:p>
          </p:txBody>
        </p:sp>
        <p:grpSp>
          <p:nvGrpSpPr>
            <p:cNvPr id="13" name="Group 12"/>
            <p:cNvGrpSpPr/>
            <p:nvPr/>
          </p:nvGrpSpPr>
          <p:grpSpPr>
            <a:xfrm>
              <a:off x="-10149" y="1411235"/>
              <a:ext cx="9144000" cy="694944"/>
              <a:chOff x="-10149" y="1411235"/>
              <a:chExt cx="9144000" cy="694944"/>
            </a:xfrm>
          </p:grpSpPr>
          <p:sp>
            <p:nvSpPr>
              <p:cNvPr id="71" name="Trapezoid 2"/>
              <p:cNvSpPr/>
              <p:nvPr/>
            </p:nvSpPr>
            <p:spPr>
              <a:xfrm>
                <a:off x="-10149" y="1411235"/>
                <a:ext cx="9144000" cy="694944"/>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endParaRPr lang="en-US" sz="2400" b="1" dirty="0">
                  <a:ln w="18415" cmpd="sng">
                    <a:noFill/>
                    <a:prstDash val="solid"/>
                  </a:ln>
                  <a:solidFill>
                    <a:sysClr val="windowText" lastClr="000000"/>
                  </a:solidFill>
                  <a:latin typeface="Arial" pitchFamily="34" charset="0"/>
                  <a:cs typeface="Arial" pitchFamily="34" charset="0"/>
                </a:endParaRPr>
              </a:p>
            </p:txBody>
          </p:sp>
          <p:grpSp>
            <p:nvGrpSpPr>
              <p:cNvPr id="63" name="Group 62"/>
              <p:cNvGrpSpPr/>
              <p:nvPr/>
            </p:nvGrpSpPr>
            <p:grpSpPr>
              <a:xfrm>
                <a:off x="4114800" y="1411235"/>
                <a:ext cx="914400" cy="694944"/>
                <a:chOff x="14990" y="4800600"/>
                <a:chExt cx="9093958" cy="694944"/>
              </a:xfrm>
            </p:grpSpPr>
            <p:sp>
              <p:nvSpPr>
                <p:cNvPr id="64" name="Trapezoid 2"/>
                <p:cNvSpPr/>
                <p:nvPr/>
              </p:nvSpPr>
              <p:spPr>
                <a:xfrm>
                  <a:off x="3422822" y="4800600"/>
                  <a:ext cx="4160520" cy="694944"/>
                </a:xfrm>
                <a:prstGeom prst="rect">
                  <a:avLst/>
                </a:prstGeom>
                <a:solidFill>
                  <a:srgbClr val="5D84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5" name="Trapezoid 2"/>
                <p:cNvSpPr/>
                <p:nvPr/>
              </p:nvSpPr>
              <p:spPr>
                <a:xfrm>
                  <a:off x="7573478" y="4800600"/>
                  <a:ext cx="987552" cy="6949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6" name="Trapezoid 2"/>
                <p:cNvSpPr/>
                <p:nvPr/>
              </p:nvSpPr>
              <p:spPr>
                <a:xfrm>
                  <a:off x="8551164" y="4800600"/>
                  <a:ext cx="557784" cy="694944"/>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7" name="Trapezoid 2"/>
                <p:cNvSpPr/>
                <p:nvPr/>
              </p:nvSpPr>
              <p:spPr>
                <a:xfrm>
                  <a:off x="14990" y="4800600"/>
                  <a:ext cx="932688" cy="69494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8" name="Trapezoid 2"/>
                <p:cNvSpPr/>
                <p:nvPr/>
              </p:nvSpPr>
              <p:spPr>
                <a:xfrm>
                  <a:off x="937814" y="4800600"/>
                  <a:ext cx="1353312" cy="694944"/>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9" name="Trapezoid 2"/>
                <p:cNvSpPr/>
                <p:nvPr/>
              </p:nvSpPr>
              <p:spPr>
                <a:xfrm>
                  <a:off x="2281262" y="4800600"/>
                  <a:ext cx="365760" cy="694944"/>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0" name="Trapezoid 2"/>
                <p:cNvSpPr/>
                <p:nvPr/>
              </p:nvSpPr>
              <p:spPr>
                <a:xfrm>
                  <a:off x="2637158" y="4800600"/>
                  <a:ext cx="795528" cy="694944"/>
                </a:xfrm>
                <a:prstGeom prst="rect">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
          <p:nvSpPr>
            <p:cNvPr id="75" name="TextBox 74"/>
            <p:cNvSpPr txBox="1"/>
            <p:nvPr/>
          </p:nvSpPr>
          <p:spPr>
            <a:xfrm>
              <a:off x="6321884" y="698212"/>
              <a:ext cx="1436612" cy="584775"/>
            </a:xfrm>
            <a:prstGeom prst="rect">
              <a:avLst/>
            </a:prstGeom>
            <a:noFill/>
          </p:spPr>
          <p:txBody>
            <a:bodyPr wrap="none" rtlCol="0">
              <a:spAutoFit/>
            </a:bodyPr>
            <a:lstStyle/>
            <a:p>
              <a:r>
                <a:rPr lang="en-US" sz="3200" dirty="0" smtClean="0">
                  <a:solidFill>
                    <a:srgbClr val="FF0000"/>
                  </a:solidFill>
                  <a:latin typeface="Arial" pitchFamily="34" charset="0"/>
                  <a:cs typeface="Arial" pitchFamily="34" charset="0"/>
                </a:rPr>
                <a:t>40,579</a:t>
              </a:r>
              <a:endParaRPr lang="en-US" sz="3200" baseline="30000"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2324161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descr="&quot; &quot;"/>
          <p:cNvSpPr>
            <a:spLocks noGrp="1"/>
          </p:cNvSpPr>
          <p:nvPr>
            <p:ph type="title"/>
          </p:nvPr>
        </p:nvSpPr>
        <p:spPr/>
        <p:txBody>
          <a:bodyPr/>
          <a:lstStyle/>
          <a:p>
            <a:r>
              <a:rPr lang="en-US" dirty="0" smtClean="0"/>
              <a:t>Conclusions</a:t>
            </a:r>
            <a:endParaRPr lang="en-US" dirty="0"/>
          </a:p>
        </p:txBody>
      </p:sp>
      <p:sp>
        <p:nvSpPr>
          <p:cNvPr id="2" name="Content Placeholder 1"/>
          <p:cNvSpPr>
            <a:spLocks noGrp="1"/>
          </p:cNvSpPr>
          <p:nvPr>
            <p:ph idx="1"/>
          </p:nvPr>
        </p:nvSpPr>
        <p:spPr/>
        <p:txBody>
          <a:bodyPr/>
          <a:lstStyle/>
          <a:p>
            <a:r>
              <a:rPr lang="en-US" dirty="0" smtClean="0"/>
              <a:t>Integrated </a:t>
            </a:r>
            <a:r>
              <a:rPr lang="en-US" dirty="0"/>
              <a:t>data systems </a:t>
            </a:r>
            <a:r>
              <a:rPr lang="en-US" dirty="0" smtClean="0"/>
              <a:t>can allow </a:t>
            </a:r>
            <a:r>
              <a:rPr lang="en-US" dirty="0"/>
              <a:t>states to answer critical policy questions </a:t>
            </a:r>
          </a:p>
          <a:p>
            <a:r>
              <a:rPr lang="en-US" dirty="0" smtClean="0"/>
              <a:t>Linking to other programs is an important issue to improve outcomes for young children with disabilities</a:t>
            </a:r>
          </a:p>
          <a:p>
            <a:r>
              <a:rPr lang="en-US" dirty="0" smtClean="0"/>
              <a:t>Challenges exist, but are not insurmountable</a:t>
            </a:r>
          </a:p>
          <a:p>
            <a:r>
              <a:rPr lang="en-US" dirty="0" smtClean="0"/>
              <a:t>Some states are making great progress linking across programs</a:t>
            </a:r>
          </a:p>
          <a:p>
            <a:endParaRPr lang="en-US" dirty="0" smtClean="0"/>
          </a:p>
          <a:p>
            <a:endParaRPr lang="en-US" dirty="0" smtClean="0"/>
          </a:p>
        </p:txBody>
      </p:sp>
    </p:spTree>
    <p:extLst>
      <p:ext uri="{BB962C8B-B14F-4D97-AF65-F5344CB8AC3E}">
        <p14:creationId xmlns:p14="http://schemas.microsoft.com/office/powerpoint/2010/main" val="354168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itle 1" descr="&quot; &quot;"/>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pic>
        <p:nvPicPr>
          <p:cNvPr id="4" name="Picture 3" descr="&quot; &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976" y="0"/>
            <a:ext cx="2194024" cy="2743200"/>
          </a:xfrm>
          <a:prstGeom prst="rect">
            <a:avLst/>
          </a:prstGeom>
        </p:spPr>
      </p:pic>
    </p:spTree>
    <p:extLst>
      <p:ext uri="{BB962C8B-B14F-4D97-AF65-F5344CB8AC3E}">
        <p14:creationId xmlns:p14="http://schemas.microsoft.com/office/powerpoint/2010/main" val="583886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234538" y="6400800"/>
            <a:ext cx="2133600" cy="365125"/>
          </a:xfrm>
        </p:spPr>
        <p:txBody>
          <a:bodyPr/>
          <a:lstStyle/>
          <a:p>
            <a:fld id="{B2897048-00E0-47FB-B07B-F36BBE8AF579}" type="slidenum">
              <a:rPr lang="en-US" smtClean="0"/>
              <a:pPr/>
              <a:t>33</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Logos of the U.S. Office of Special Education Programs, U.S. Department of Education, and the Technical Assistance and Dissemination Network."/>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93901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noAutofit/>
          </a:bodyPr>
          <a:lstStyle/>
          <a:p>
            <a:r>
              <a:rPr lang="en-US" sz="2400" dirty="0" smtClean="0"/>
              <a:t>Understanding Part C (Early Intervention- EI) and Part B Preschool (Early Childhood Special Education - ECSE)</a:t>
            </a:r>
            <a:endParaRPr lang="en-US" sz="2400" dirty="0"/>
          </a:p>
        </p:txBody>
      </p:sp>
      <p:sp>
        <p:nvSpPr>
          <p:cNvPr id="2" name="Content Placeholder 1"/>
          <p:cNvSpPr>
            <a:spLocks noGrp="1"/>
          </p:cNvSpPr>
          <p:nvPr>
            <p:ph idx="1"/>
          </p:nvPr>
        </p:nvSpPr>
        <p:spPr/>
        <p:txBody>
          <a:bodyPr/>
          <a:lstStyle/>
          <a:p>
            <a:r>
              <a:rPr lang="en-US" dirty="0" smtClean="0"/>
              <a:t>EI = Birth to age 3; ECSE – 3 to 5</a:t>
            </a:r>
          </a:p>
          <a:p>
            <a:r>
              <a:rPr lang="en-US" b="1" dirty="0"/>
              <a:t>Services</a:t>
            </a:r>
            <a:r>
              <a:rPr lang="en-US" dirty="0"/>
              <a:t> to children with disabilities</a:t>
            </a:r>
          </a:p>
          <a:p>
            <a:pPr lvl="1"/>
            <a:r>
              <a:rPr lang="en-US" dirty="0" smtClean="0"/>
              <a:t>EI:  natural environment; building capacity of caregivers to promote the child’s development </a:t>
            </a:r>
          </a:p>
          <a:p>
            <a:pPr lvl="1"/>
            <a:r>
              <a:rPr lang="en-US" dirty="0" smtClean="0"/>
              <a:t>ECSE:  with same age peers; services provided in other programs (e.g., Head Start, child care, state Pre-K)</a:t>
            </a:r>
          </a:p>
          <a:p>
            <a:r>
              <a:rPr lang="en-US" dirty="0" smtClean="0"/>
              <a:t>Other programs are critically important to how well these children will do.</a:t>
            </a:r>
          </a:p>
          <a:p>
            <a:endParaRPr lang="en-US" dirty="0" smtClean="0"/>
          </a:p>
          <a:p>
            <a:endParaRPr lang="en-US" dirty="0"/>
          </a:p>
        </p:txBody>
      </p:sp>
    </p:spTree>
    <p:extLst>
      <p:ext uri="{BB962C8B-B14F-4D97-AF65-F5344CB8AC3E}">
        <p14:creationId xmlns:p14="http://schemas.microsoft.com/office/powerpoint/2010/main" val="100284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lstStyle/>
          <a:p>
            <a:r>
              <a:rPr lang="en-US" dirty="0" smtClean="0"/>
              <a:t>Who are the children?</a:t>
            </a:r>
            <a:endParaRPr lang="en-US" dirty="0"/>
          </a:p>
        </p:txBody>
      </p:sp>
      <p:sp>
        <p:nvSpPr>
          <p:cNvPr id="2" name="Content Placeholder 1"/>
          <p:cNvSpPr>
            <a:spLocks noGrp="1"/>
          </p:cNvSpPr>
          <p:nvPr>
            <p:ph idx="1"/>
          </p:nvPr>
        </p:nvSpPr>
        <p:spPr/>
        <p:txBody>
          <a:bodyPr/>
          <a:lstStyle/>
          <a:p>
            <a:r>
              <a:rPr lang="en-US" dirty="0" smtClean="0"/>
              <a:t>Mostly developmental delays, communication delays.</a:t>
            </a:r>
          </a:p>
          <a:p>
            <a:r>
              <a:rPr lang="en-US" dirty="0" smtClean="0"/>
              <a:t>Delays in young children are transitory.</a:t>
            </a:r>
          </a:p>
          <a:p>
            <a:r>
              <a:rPr lang="en-US" dirty="0" smtClean="0"/>
              <a:t>Some children do catch up developmentally and no longer need service.</a:t>
            </a:r>
          </a:p>
          <a:p>
            <a:r>
              <a:rPr lang="en-US" dirty="0" smtClean="0"/>
              <a:t>Other children are not eligible but are very close. What happens to them?</a:t>
            </a:r>
          </a:p>
          <a:p>
            <a:r>
              <a:rPr lang="en-US" dirty="0" smtClean="0"/>
              <a:t>Analyses need to be focused on the children and what happens to them under various scenarios.</a:t>
            </a:r>
          </a:p>
          <a:p>
            <a:endParaRPr lang="en-US" dirty="0"/>
          </a:p>
        </p:txBody>
      </p:sp>
    </p:spTree>
    <p:extLst>
      <p:ext uri="{BB962C8B-B14F-4D97-AF65-F5344CB8AC3E}">
        <p14:creationId xmlns:p14="http://schemas.microsoft.com/office/powerpoint/2010/main" val="196060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1026" name="Picture 2" descr="This slide illustrates the variation amongst children in their developmental trajectories from birth to 60 months. We know that all children, including those with developmental delays or disabilities, gain skills as they age and mature.  However, the rate at which children gain new skills varies. This graph shows three lines. The top green line represents high-functioning typically developing children, who have the highest scores or most skills. The middle purple line illustrates typically developing children. The orange line represents the trajectory for children just within age expectations. Below the orange line there are several dots representing individual children. Those children who have some sort of developmental delay.  However, right along the orange line are dots who are right on the cusp or just above. Those dots represent children who are not eligible for early intervention or preschool special education services, but who still lag behind many of their peers. What happens to those children? Do they maintain and continue to gain skills or do they fall behind again at some point? Analyses are needed that focus on those children and what happens to th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419099"/>
            <a:ext cx="6858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1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a:xfrm>
            <a:off x="228600" y="274638"/>
            <a:ext cx="8686800" cy="1143000"/>
          </a:xfrm>
        </p:spPr>
        <p:txBody>
          <a:bodyPr>
            <a:normAutofit fontScale="90000"/>
          </a:bodyPr>
          <a:lstStyle/>
          <a:p>
            <a:r>
              <a:rPr lang="en-US" sz="4000" dirty="0" smtClean="0"/>
              <a:t>A small sample of critical questions...</a:t>
            </a:r>
            <a:r>
              <a:rPr lang="en-US" dirty="0" smtClean="0"/>
              <a:t>	</a:t>
            </a:r>
            <a:endParaRPr lang="en-US" dirty="0"/>
          </a:p>
        </p:txBody>
      </p:sp>
      <p:sp>
        <p:nvSpPr>
          <p:cNvPr id="10" name="Content Placeholder 9"/>
          <p:cNvSpPr>
            <a:spLocks noGrp="1"/>
          </p:cNvSpPr>
          <p:nvPr>
            <p:ph idx="1"/>
          </p:nvPr>
        </p:nvSpPr>
        <p:spPr>
          <a:xfrm>
            <a:off x="304800" y="1524000"/>
            <a:ext cx="8229600" cy="4038600"/>
          </a:xfrm>
        </p:spPr>
        <p:txBody>
          <a:bodyPr/>
          <a:lstStyle/>
          <a:p>
            <a:r>
              <a:rPr lang="en-US" dirty="0" smtClean="0"/>
              <a:t>Which children with IEPs are served in state Pre-K?</a:t>
            </a:r>
          </a:p>
          <a:p>
            <a:r>
              <a:rPr lang="en-US" dirty="0" smtClean="0"/>
              <a:t>What is the quality of programs attended by 4 year olds with IEPs ?</a:t>
            </a:r>
          </a:p>
          <a:p>
            <a:r>
              <a:rPr lang="en-US" dirty="0" smtClean="0"/>
              <a:t>What is the extent of turnover among early care and education providers working with young children with disabilities?</a:t>
            </a:r>
          </a:p>
          <a:p>
            <a:r>
              <a:rPr lang="en-US" dirty="0" smtClean="0"/>
              <a:t>How many early intervention participants have IEPs as 4 year olds? In kindergarten? In 3rd grade?</a:t>
            </a:r>
          </a:p>
          <a:p>
            <a:r>
              <a:rPr lang="en-US" dirty="0" smtClean="0"/>
              <a:t>What happens to children who are found not eligible?</a:t>
            </a:r>
          </a:p>
        </p:txBody>
      </p:sp>
      <p:pic>
        <p:nvPicPr>
          <p:cNvPr id="1028"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9355">
            <a:off x="7803001" y="487800"/>
            <a:ext cx="1389326" cy="138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7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descr="&quot; &quot;"/>
          <p:cNvSpPr>
            <a:spLocks noGrp="1"/>
          </p:cNvSpPr>
          <p:nvPr>
            <p:ph type="title"/>
          </p:nvPr>
        </p:nvSpPr>
        <p:spPr>
          <a:xfrm>
            <a:off x="228600" y="228600"/>
            <a:ext cx="8686800" cy="1447800"/>
          </a:xfrm>
        </p:spPr>
        <p:txBody>
          <a:bodyPr>
            <a:normAutofit fontScale="90000"/>
          </a:bodyPr>
          <a:lstStyle/>
          <a:p>
            <a:r>
              <a:rPr lang="en-US" dirty="0" smtClean="0"/>
              <a:t>High quality state data systems can provide valid and reliable information for…</a:t>
            </a:r>
            <a:endParaRPr lang="en-US" dirty="0"/>
          </a:p>
        </p:txBody>
      </p:sp>
      <p:sp>
        <p:nvSpPr>
          <p:cNvPr id="2" name="Content Placeholder 1"/>
          <p:cNvSpPr>
            <a:spLocks noGrp="1"/>
          </p:cNvSpPr>
          <p:nvPr>
            <p:ph idx="1"/>
          </p:nvPr>
        </p:nvSpPr>
        <p:spPr>
          <a:xfrm>
            <a:off x="457200" y="1905000"/>
            <a:ext cx="6324600" cy="4038600"/>
          </a:xfrm>
        </p:spPr>
        <p:txBody>
          <a:bodyPr/>
          <a:lstStyle/>
          <a:p>
            <a:r>
              <a:rPr lang="en-US" b="1" dirty="0" smtClean="0"/>
              <a:t>Accountability</a:t>
            </a:r>
          </a:p>
          <a:p>
            <a:pPr lvl="1"/>
            <a:r>
              <a:rPr lang="en-US" dirty="0" smtClean="0"/>
              <a:t>Are state programs improving outcomes?</a:t>
            </a:r>
          </a:p>
          <a:p>
            <a:r>
              <a:rPr lang="en-US" b="1" dirty="0" smtClean="0"/>
              <a:t>Program improvement</a:t>
            </a:r>
          </a:p>
          <a:p>
            <a:pPr lvl="1"/>
            <a:r>
              <a:rPr lang="en-US" dirty="0" smtClean="0"/>
              <a:t>What are strengths and weaknesses and how can the state improve effectiveness?</a:t>
            </a:r>
          </a:p>
          <a:p>
            <a:r>
              <a:rPr lang="en-US" b="1" dirty="0" smtClean="0"/>
              <a:t>Knowledge development</a:t>
            </a:r>
          </a:p>
          <a:p>
            <a:pPr lvl="1"/>
            <a:r>
              <a:rPr lang="en-US" dirty="0" smtClean="0"/>
              <a:t>What constitutes an effective program?</a:t>
            </a:r>
          </a:p>
          <a:p>
            <a:pPr lvl="1"/>
            <a:r>
              <a:rPr lang="en-US" dirty="0" smtClean="0"/>
              <a:t>What are effective practices?</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209800"/>
            <a:ext cx="1844204" cy="2514600"/>
          </a:xfrm>
          <a:prstGeom prst="rect">
            <a:avLst/>
          </a:prstGeom>
        </p:spPr>
      </p:pic>
    </p:spTree>
    <p:extLst>
      <p:ext uri="{BB962C8B-B14F-4D97-AF65-F5344CB8AC3E}">
        <p14:creationId xmlns:p14="http://schemas.microsoft.com/office/powerpoint/2010/main" val="238303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smtClean="0"/>
              <a:t>Status of States</a:t>
            </a:r>
            <a:endParaRPr lang="en-US" dirty="0"/>
          </a:p>
        </p:txBody>
      </p:sp>
      <p:sp>
        <p:nvSpPr>
          <p:cNvPr id="2" name="Content Placeholder 1"/>
          <p:cNvSpPr>
            <a:spLocks noGrp="1"/>
          </p:cNvSpPr>
          <p:nvPr>
            <p:ph idx="1"/>
          </p:nvPr>
        </p:nvSpPr>
        <p:spPr>
          <a:xfrm>
            <a:off x="457200" y="1600201"/>
            <a:ext cx="8153400" cy="4038600"/>
          </a:xfrm>
        </p:spPr>
        <p:txBody>
          <a:bodyPr/>
          <a:lstStyle/>
          <a:p>
            <a:r>
              <a:rPr lang="en-US" dirty="0" smtClean="0"/>
              <a:t>Online needs assessment developed by </a:t>
            </a:r>
            <a:r>
              <a:rPr lang="en-US" dirty="0" err="1" smtClean="0"/>
              <a:t>DaSy</a:t>
            </a:r>
            <a:r>
              <a:rPr lang="en-US" dirty="0" smtClean="0"/>
              <a:t> workgroup</a:t>
            </a:r>
          </a:p>
          <a:p>
            <a:r>
              <a:rPr lang="en-US" dirty="0" smtClean="0"/>
              <a:t>Sent to IDEA Part C (Early Intervention) and Part B 619 (Early Childhood Special Education) coordinators</a:t>
            </a:r>
          </a:p>
          <a:p>
            <a:r>
              <a:rPr lang="en-US" dirty="0"/>
              <a:t>Completed with data managers and others identified by </a:t>
            </a:r>
            <a:r>
              <a:rPr lang="en-US" dirty="0" smtClean="0"/>
              <a:t>coordinators</a:t>
            </a:r>
          </a:p>
          <a:p>
            <a:r>
              <a:rPr lang="en-US" dirty="0" smtClean="0"/>
              <a:t>Asked about status of data systems</a:t>
            </a:r>
            <a:endParaRPr lang="en-US" dirty="0"/>
          </a:p>
        </p:txBody>
      </p:sp>
    </p:spTree>
    <p:extLst>
      <p:ext uri="{BB962C8B-B14F-4D97-AF65-F5344CB8AC3E}">
        <p14:creationId xmlns:p14="http://schemas.microsoft.com/office/powerpoint/2010/main" val="1390005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15&quot;&gt;&lt;property id=&quot;20148&quot; value=&quot;5&quot;/&gt;&lt;property id=&quot;20300&quot; value=&quot;Slide 19 - &amp;quot;Linking IDEA Part C and Part B Section 619 Data – Connecticut Example&amp;quot;&quot;/&gt;&lt;property id=&quot;20307&quot; value=&quot;259&quot;/&gt;&lt;/object&gt;&lt;object type=&quot;3&quot; unique_id=&quot;11916&quot;&gt;&lt;property id=&quot;20148&quot; value=&quot;5&quot;/&gt;&lt;property id=&quot;20300&quot; value=&quot;Slide 22 - &amp;quot;Oct 1 Served in Part C and Referred to Part B compared to All Children Exiting Part C at age 3 who are referred to&quot;/&gt;&lt;property id=&quot;20307&quot; value=&quot;261&quot;/&gt;&lt;/object&gt;&lt;object type=&quot;3&quot; unique_id=&quot;11922&quot;&gt;&lt;property id=&quot;20148&quot; value=&quot;5&quot;/&gt;&lt;property id=&quot;20300&quot; value=&quot;Slide 23 - &amp;quot;Served in Part C without an IEP at Kindergarten Entry&amp;quot;&quot;/&gt;&lt;property id=&quot;20307&quot; value=&quot;266&quot;/&gt;&lt;/object&gt;&lt;object type=&quot;3&quot; unique_id=&quot;17252&quot;&gt;&lt;property id=&quot;20148&quot; value=&quot;5&quot;/&gt;&lt;property id=&quot;20300&quot; value=&quot;Slide 2 - &amp;quot;What we will cover&amp;quot;&quot;/&gt;&lt;property id=&quot;20307&quot; value=&quot;284&quot;/&gt;&lt;/object&gt;&lt;object type=&quot;3&quot; unique_id=&quot;17253&quot;&gt;&lt;property id=&quot;20148&quot; value=&quot;5&quot;/&gt;&lt;property id=&quot;20300&quot; value=&quot;Slide 3 - &amp;quot;The Center for IDEA Early Childhood Data Systems (DaSy)&amp;quot;&quot;/&gt;&lt;property id=&quot;20307&quot; value=&quot;301&quot;/&gt;&lt;/object&gt;&lt;object type=&quot;3&quot; unique_id=&quot;17254&quot;&gt;&lt;property id=&quot;20148&quot; value=&quot;5&quot;/&gt;&lt;property id=&quot;20300&quot; value=&quot;Slide 4 - &amp;quot;Understanding Part C (Early Intervention- EI) and Part B Preschool (Early Childhood Special Education - ECSE)&amp;quot;&quot;/&gt;&lt;property id=&quot;20307&quot; value=&quot;302&quot;/&gt;&lt;/object&gt;&lt;object type=&quot;3&quot; unique_id=&quot;17255&quot;&gt;&lt;property id=&quot;20148&quot; value=&quot;5&quot;/&gt;&lt;property id=&quot;20300&quot; value=&quot;Slide 5 - &amp;quot;Who are the children?&amp;quot;&quot;/&gt;&lt;property id=&quot;20307&quot; value=&quot;304&quot;/&gt;&lt;/object&gt;&lt;object type=&quot;3&quot; unique_id=&quot;17256&quot;&gt;&lt;property id=&quot;20148&quot; value=&quot;5&quot;/&gt;&lt;property id=&quot;20300&quot; value=&quot;Slide 6&quot;/&gt;&lt;property id=&quot;20307&quot; value=&quot;303&quot;/&gt;&lt;/object&gt;&lt;object type=&quot;3&quot; unique_id=&quot;17257&quot;&gt;&lt;property id=&quot;20148&quot; value=&quot;5&quot;/&gt;&lt;property id=&quot;20300&quot; value=&quot;Slide 7 - &amp;quot;A small sample of critical questions...&amp;amp;#x09;&amp;quot;&quot;/&gt;&lt;property id=&quot;20307&quot; value=&quot;305&quot;/&gt;&lt;/object&gt;&lt;object type=&quot;3&quot; unique_id=&quot;17258&quot;&gt;&lt;property id=&quot;20148&quot; value=&quot;5&quot;/&gt;&lt;property id=&quot;20300&quot; value=&quot;Slide 8 - &amp;quot;High quality state data systems can provide valid and reliable information for…&amp;quot;&quot;/&gt;&lt;property id=&quot;20307&quot; value=&quot;286&quot;/&gt;&lt;/object&gt;&lt;object type=&quot;3&quot; unique_id=&quot;17259&quot;&gt;&lt;property id=&quot;20148&quot; value=&quot;5&quot;/&gt;&lt;property id=&quot;20300&quot; value=&quot;Slide 9 - &amp;quot;Why Integrated Data Systems are a Priority&amp;quot;&quot;/&gt;&lt;property id=&quot;20307&quot; value=&quot;282&quot;/&gt;&lt;/object&gt;&lt;object type=&quot;3&quot; unique_id=&quot;17260&quot;&gt;&lt;property id=&quot;20148&quot; value=&quot;5&quot;/&gt;&lt;property id=&quot;20300&quot; value=&quot;Slide 10 - &amp;quot;Status of States&amp;quot;&quot;/&gt;&lt;property id=&quot;20307&quot; value=&quot;283&quot;/&gt;&lt;/object&gt;&lt;object type=&quot;3&quot; unique_id=&quot;17261&quot;&gt;&lt;property id=&quot;20148&quot; value=&quot;5&quot;/&gt;&lt;property id=&quot;20300&quot; value=&quot;Slide 11 - &amp;quot;Who were the respondents?&amp;quot;&quot;/&gt;&lt;property id=&quot;20307&quot; value=&quot;299&quot;/&gt;&lt;/object&gt;&lt;object type=&quot;3&quot; unique_id=&quot;17262&quot;&gt;&lt;property id=&quot;20148&quot; value=&quot;5&quot;/&gt;&lt;property id=&quot;20300&quot; value=&quot;Slide 12 - &amp;quot;Only about one-third of states have linked data across Part C and 619.&amp;quot;&quot;/&gt;&lt;property id=&quot;20307&quot; value=&quot;293&quot;/&gt;&lt;/object&gt;&lt;object type=&quot;3&quot; unique_id=&quot;17263&quot;&gt;&lt;property id=&quot;20148&quot; value=&quot;5&quot;/&gt;&lt;property id=&quot;20300&quot; value=&quot;Slide 13 - &amp;quot;There is infrequent use of common identifiers across Part C and 619. &amp;quot;&quot;/&gt;&lt;property id=&quot;20307&quot; value=&quot;298&quot;/&gt;&lt;/object&gt;&lt;object type=&quot;3&quot; unique_id=&quot;17264&quot;&gt;&lt;property id=&quot;20148&quot; value=&quot;5&quot;/&gt;&lt;property id=&quot;20300&quot; value=&quot;Slide 14 - &amp;quot;Linkages with K12 education data are more common for 619 than for Part C. &amp;quot;&quot;/&gt;&lt;property id=&quot;20307&quot; value=&quot;294&quot;/&gt;&lt;/object&gt;&lt;object type=&quot;3&quot; unique_id=&quot;17265&quot;&gt;&lt;property id=&quot;20148&quot; value=&quot;5&quot;/&gt;&lt;property id=&quot;20300&quot; value=&quot;Slide 15 - &amp;quot;For Part C, few states have linkages with other EC data, and for 619,almost half have linkages with state preK. &amp;quot;&quot;/&gt;&lt;property id=&quot;20307&quot; value=&quot;295&quot;/&gt;&lt;/object&gt;&lt;object type=&quot;3&quot; unique_id=&quot;17266&quot;&gt;&lt;property id=&quot;20148&quot; value=&quot;5&quot;/&gt;&lt;property id=&quot;20300&quot; value=&quot;Slide 16 - &amp;quot;Linkages with health data are more common for Part C than for 619.&amp;quot;&quot;/&gt;&lt;property id=&quot;20307&quot; value=&quot;296&quot;/&gt;&lt;/object&gt;&lt;object type=&quot;3&quot; unique_id=&quot;17267&quot;&gt;&lt;property id=&quot;20148&quot; value=&quot;5&quot;/&gt;&lt;property id=&quot;20300&quot; value=&quot;Slide 17 - &amp;quot;Only few states have linked Part C or 619 data to social services data.&amp;quot;&quot;/&gt;&lt;property id=&quot;20307&quot; value=&quot;297&quot;/&gt;&lt;/object&gt;&lt;object type=&quot;3&quot; unique_id=&quot;17268&quot;&gt;&lt;property id=&quot;20148&quot; value=&quot;5&quot;/&gt;&lt;property id=&quot;20300&quot; value=&quot;Slide 18 - &amp;quot;Challenges&amp;quot;&quot;/&gt;&lt;property id=&quot;20307&quot; value=&quot;292&quot;/&gt;&lt;/object&gt;&lt;object type=&quot;3&quot; unique_id=&quot;17269&quot;&gt;&lt;property id=&quot;20148&quot; value=&quot;5&quot;/&gt;&lt;property id=&quot;20300&quot; value=&quot;Slide 20 - &amp;quot;Linking IDEA Part C and Part B Section 619 Data – Connecticut Example&amp;quot;&quot;/&gt;&lt;property id=&quot;20307&quot; value=&quot;270&quot;/&gt;&lt;/object&gt;&lt;object type=&quot;3&quot; unique_id=&quot;17270&quot;&gt;&lt;property id=&quot;20148&quot; value=&quot;5&quot;/&gt;&lt;property id=&quot;20300&quot; value=&quot;Slide 21 - &amp;quot;Another Use for Linked Data: Notification to LEAs and SEA&amp;quot;&quot;/&gt;&lt;property id=&quot;20307&quot; value=&quot;271&quot;/&gt;&lt;/object&gt;&lt;object type=&quot;3&quot; unique_id=&quot;17271&quot;&gt;&lt;property id=&quot;20148&quot; value=&quot;5&quot;/&gt;&lt;property id=&quot;20300&quot; value=&quot;Slide 24&quot;/&gt;&lt;property id=&quot;20307&quot; value=&quot;272&quot;/&gt;&lt;/object&gt;&lt;object type=&quot;3&quot; unique_id=&quot;17272&quot;&gt;&lt;property id=&quot;20148&quot; value=&quot;5&quot;/&gt;&lt;property id=&quot;20300&quot; value=&quot;Slide 25&quot;/&gt;&lt;property id=&quot;20307&quot; value=&quot;273&quot;/&gt;&lt;/object&gt;&lt;object type=&quot;3&quot; unique_id=&quot;17273&quot;&gt;&lt;property id=&quot;20148&quot; value=&quot;5&quot;/&gt;&lt;property id=&quot;20300&quot; value=&quot;Slide 26&quot;/&gt;&lt;property id=&quot;20307&quot; value=&quot;274&quot;/&gt;&lt;/object&gt;&lt;object type=&quot;3&quot; unique_id=&quot;17274&quot;&gt;&lt;property id=&quot;20148&quot; value=&quot;5&quot;/&gt;&lt;property id=&quot;20300&quot; value=&quot;Slide 27&quot;/&gt;&lt;property id=&quot;20307&quot; value=&quot;275&quot;/&gt;&lt;/object&gt;&lt;object type=&quot;3&quot; unique_id=&quot;17275&quot;&gt;&lt;property id=&quot;20148&quot; value=&quot;5&quot;/&gt;&lt;property id=&quot;20300&quot; value=&quot;Slide 28&quot;/&gt;&lt;property id=&quot;20307&quot; value=&quot;276&quot;/&gt;&lt;/object&gt;&lt;object type=&quot;3&quot; unique_id=&quot;17276&quot;&gt;&lt;property id=&quot;20148&quot; value=&quot;5&quot;/&gt;&lt;property id=&quot;20300&quot; value=&quot;Slide 29&quot;/&gt;&lt;property id=&quot;20307&quot; value=&quot;277&quot;/&gt;&lt;/object&gt;&lt;object type=&quot;3&quot; unique_id=&quot;17277&quot;&gt;&lt;property id=&quot;20148&quot; value=&quot;5&quot;/&gt;&lt;property id=&quot;20300&quot; value=&quot;Slide 30&quot;/&gt;&lt;property id=&quot;20307&quot; value=&quot;278&quot;/&gt;&lt;/object&gt;&lt;object type=&quot;3&quot; unique_id=&quot;17278&quot;&gt;&lt;property id=&quot;20148&quot; value=&quot;5&quot;/&gt;&lt;property id=&quot;20300&quot; value=&quot;Slide 31&quot;/&gt;&lt;property id=&quot;20307&quot; value=&quot;279&quot;/&gt;&lt;/object&gt;&lt;object type=&quot;3&quot; unique_id=&quot;17279&quot;&gt;&lt;property id=&quot;20148&quot; value=&quot;5&quot;/&gt;&lt;property id=&quot;20300&quot; value=&quot;Slide 32 - &amp;quot;Conclusions&amp;quot;&quot;/&gt;&lt;property id=&quot;20307&quot; value=&quot;289&quot;/&gt;&lt;/object&gt;&lt;object type=&quot;3&quot; unique_id=&quot;17280&quot;&gt;&lt;property id=&quot;20148&quot; value=&quot;5&quot;/&gt;&lt;property id=&quot;20300&quot; value=&quot;Slide 33 - &amp;quot;For more information&amp;quot;&quot;/&gt;&lt;property id=&quot;20307&quot; value=&quot;287&quot;/&gt;&lt;/object&gt;&lt;object type=&quot;3&quot; unique_id=&quot;17281&quot;&gt;&lt;property id=&quot;20148&quot; value=&quot;5&quot;/&gt;&lt;property id=&quot;20300&quot; value=&quot;Slide 34&quot;/&gt;&lt;property id=&quot;20307&quot; value=&quot;288&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9555</TotalTime>
  <Words>1758</Words>
  <Application>Microsoft Office PowerPoint</Application>
  <PresentationFormat>On-screen Show (4:3)</PresentationFormat>
  <Paragraphs>341</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What we will cover</vt:lpstr>
      <vt:lpstr>The Center for IDEA Early Childhood Data Systems (DaSy)</vt:lpstr>
      <vt:lpstr>Understanding Part C (Early Intervention- EI) and Part B Preschool (Early Childhood Special Education - ECSE)</vt:lpstr>
      <vt:lpstr>Who are the children?</vt:lpstr>
      <vt:lpstr>PowerPoint Presentation</vt:lpstr>
      <vt:lpstr>A small sample of critical questions... </vt:lpstr>
      <vt:lpstr>High quality state data systems can provide valid and reliable information for…</vt:lpstr>
      <vt:lpstr>Status of States</vt:lpstr>
      <vt:lpstr>Who were the respondents?</vt:lpstr>
      <vt:lpstr>Only about one-third of states have linked data across Part C and 619.</vt:lpstr>
      <vt:lpstr>There is infrequent use of common identifiers across Part C and 619. </vt:lpstr>
      <vt:lpstr>Linkages with K12 education data are more common for 619 than for Part C. </vt:lpstr>
      <vt:lpstr>For Part C, few states have linkages with other EC data, and for 619,almost half have linkages with state preK. </vt:lpstr>
      <vt:lpstr>Linkages with health data are more common for Part C than for 619.</vt:lpstr>
      <vt:lpstr>Only few states have linked Part C or 619 data to social services data.</vt:lpstr>
      <vt:lpstr>Challenges</vt:lpstr>
      <vt:lpstr>Linking IDEA Part C and Part B Section 619 Data – Connecticut Example</vt:lpstr>
      <vt:lpstr>Linking IDEA Part C and Part B Section 619 Data – Connecticut Example</vt:lpstr>
      <vt:lpstr>Another Use for Linked Data: Notification to LEAs and SEA</vt:lpstr>
      <vt:lpstr>Oct 1 Served in Part C and Referred to Part B compared to All Children Exiting Part C at age 3 who are referred to LEAs for Evaluation during the year.</vt:lpstr>
      <vt:lpstr>Served in Part C without an IEP at Kindergarten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For more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and Challenges of Integrating Data in Early Childhood:The Case of Early Intervention and Early Childhood Special Education</dc:title>
  <dc:subject>Early Intervention and Early Childhood Special Education</dc:subject>
  <dc:creator>Linda Goodman, Kathleen Hebbeler, Abby Winer, Meredith Miceli</dc:creator>
  <cp:keywords>Early intervention, early childhood, special education, data systems, Part C, 619, linkage</cp:keywords>
  <cp:lastModifiedBy>Katie Kaattari</cp:lastModifiedBy>
  <cp:revision>112</cp:revision>
  <cp:lastPrinted>2014-07-29T05:57:42Z</cp:lastPrinted>
  <dcterms:created xsi:type="dcterms:W3CDTF">2013-02-06T21:54:43Z</dcterms:created>
  <dcterms:modified xsi:type="dcterms:W3CDTF">2014-12-05T19:12:19Z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