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33"/>
  </p:notesMasterIdLst>
  <p:handoutMasterIdLst>
    <p:handoutMasterId r:id="rId34"/>
  </p:handoutMasterIdLst>
  <p:sldIdLst>
    <p:sldId id="397" r:id="rId2"/>
    <p:sldId id="482" r:id="rId3"/>
    <p:sldId id="480" r:id="rId4"/>
    <p:sldId id="437" r:id="rId5"/>
    <p:sldId id="438" r:id="rId6"/>
    <p:sldId id="483" r:id="rId7"/>
    <p:sldId id="422" r:id="rId8"/>
    <p:sldId id="296" r:id="rId9"/>
    <p:sldId id="477" r:id="rId10"/>
    <p:sldId id="485" r:id="rId11"/>
    <p:sldId id="487" r:id="rId12"/>
    <p:sldId id="492" r:id="rId13"/>
    <p:sldId id="497" r:id="rId14"/>
    <p:sldId id="490" r:id="rId15"/>
    <p:sldId id="488" r:id="rId16"/>
    <p:sldId id="489" r:id="rId17"/>
    <p:sldId id="479" r:id="rId18"/>
    <p:sldId id="493" r:id="rId19"/>
    <p:sldId id="465" r:id="rId20"/>
    <p:sldId id="439" r:id="rId21"/>
    <p:sldId id="426" r:id="rId22"/>
    <p:sldId id="498" r:id="rId23"/>
    <p:sldId id="491" r:id="rId24"/>
    <p:sldId id="499" r:id="rId25"/>
    <p:sldId id="478" r:id="rId26"/>
    <p:sldId id="484" r:id="rId27"/>
    <p:sldId id="430" r:id="rId28"/>
    <p:sldId id="432" r:id="rId29"/>
    <p:sldId id="476" r:id="rId30"/>
    <p:sldId id="443" r:id="rId31"/>
    <p:sldId id="444" r:id="rId32"/>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enise Mauzy" initials="DM" lastIdx="24" clrIdx="6">
    <p:extLst/>
  </p:cmAuthor>
  <p:cmAuthor id="1" name="ss g" initials="ss g" lastIdx="2" clrIdx="0">
    <p:extLst/>
  </p:cmAuthor>
  <p:cmAuthor id="8" name="Laura Hudson" initials="LH" lastIdx="2" clrIdx="7">
    <p:extLst/>
  </p:cmAuthor>
  <p:cmAuthor id="2" name="Robert Anthony Ruggiero" initials="RAR" lastIdx="3" clrIdx="1">
    <p:extLst/>
  </p:cmAuthor>
  <p:cmAuthor id="9" name="Mimi Campbell" initials="MC" lastIdx="4" clrIdx="8">
    <p:extLst>
      <p:ext uri="{19B8F6BF-5375-455C-9EA6-DF929625EA0E}">
        <p15:presenceInfo xmlns:p15="http://schemas.microsoft.com/office/powerpoint/2012/main" userId="S-1-5-21-2932978993-3585310298-3799243833-9518" providerId="AD"/>
      </p:ext>
    </p:extLst>
  </p:cmAuthor>
  <p:cmAuthor id="3" name="Microsoft Office User" initials="Office" lastIdx="1" clrIdx="2">
    <p:extLst/>
  </p:cmAuthor>
  <p:cmAuthor id="10" name="Bruce" initials="BB" lastIdx="5" clrIdx="9">
    <p:extLst>
      <p:ext uri="{19B8F6BF-5375-455C-9EA6-DF929625EA0E}">
        <p15:presenceInfo xmlns:p15="http://schemas.microsoft.com/office/powerpoint/2012/main" userId="Bruce" providerId="None"/>
      </p:ext>
    </p:extLst>
  </p:cmAuthor>
  <p:cmAuthor id="4" name="Microsoft Office User" initials="Office [2]" lastIdx="1" clrIdx="3">
    <p:extLst/>
  </p:cmAuthor>
  <p:cmAuthor id="5" name="Microsoft Office User" initials="Office [3]" lastIdx="1" clrIdx="4">
    <p:extLst/>
  </p:cmAuthor>
  <p:cmAuthor id="6" name="Microsoft Office User" initials="Office [4]"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532"/>
    <a:srgbClr val="1515D9"/>
    <a:srgbClr val="FFFF99"/>
    <a:srgbClr val="996633"/>
    <a:srgbClr val="404040"/>
    <a:srgbClr val="DC3B38"/>
    <a:srgbClr val="264F78"/>
    <a:srgbClr val="202A50"/>
    <a:srgbClr val="0A1C43"/>
    <a:srgbClr val="123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5" autoAdjust="0"/>
    <p:restoredTop sz="86467" autoAdjust="0"/>
  </p:normalViewPr>
  <p:slideViewPr>
    <p:cSldViewPr>
      <p:cViewPr varScale="1">
        <p:scale>
          <a:sx n="77" d="100"/>
          <a:sy n="77" d="100"/>
        </p:scale>
        <p:origin x="1752" y="138"/>
      </p:cViewPr>
      <p:guideLst>
        <p:guide orient="horz" pos="2160"/>
        <p:guide pos="2880"/>
      </p:guideLst>
    </p:cSldViewPr>
  </p:slideViewPr>
  <p:outlineViewPr>
    <p:cViewPr>
      <p:scale>
        <a:sx n="33" d="100"/>
        <a:sy n="33" d="100"/>
      </p:scale>
      <p:origin x="0" y="-22320"/>
    </p:cViewPr>
  </p:outlineViewPr>
  <p:notesTextViewPr>
    <p:cViewPr>
      <p:scale>
        <a:sx n="3" d="2"/>
        <a:sy n="3" d="2"/>
      </p:scale>
      <p:origin x="0" y="0"/>
    </p:cViewPr>
  </p:notesTextViewPr>
  <p:sorterViewPr>
    <p:cViewPr>
      <p:scale>
        <a:sx n="100" d="100"/>
        <a:sy n="100" d="100"/>
      </p:scale>
      <p:origin x="0" y="-5437"/>
    </p:cViewPr>
  </p:sorterViewPr>
  <p:notesViewPr>
    <p:cSldViewPr>
      <p:cViewPr varScale="1">
        <p:scale>
          <a:sx n="71" d="100"/>
          <a:sy n="71" d="100"/>
        </p:scale>
        <p:origin x="-327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46C913-017E-41CB-BD92-AB72C59CEF84}" type="datetimeFigureOut">
              <a:rPr lang="en-US" smtClean="0"/>
              <a:t>10/22/2018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EAF370-FD3B-447A-B724-07A83C459553}" type="datetimeFigureOut">
              <a:rPr lang="en-US" smtClean="0"/>
              <a:t>10/22/2018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479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2096782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3151675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5535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477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2390790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1438583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3508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7599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783344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33068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1627040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1173498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2007477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2061423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4289049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2261302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3332045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1468388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135245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Unsplash</a:t>
            </a:r>
            <a:r>
              <a:rPr lang="en-US" dirty="0"/>
              <a:t>: </a:t>
            </a:r>
            <a:r>
              <a:rPr lang="en-US" sz="1200" b="0" i="0" kern="1200" dirty="0">
                <a:solidFill>
                  <a:schemeClr val="tx1"/>
                </a:solidFill>
                <a:effectLst/>
                <a:latin typeface="+mn-lt"/>
                <a:ea typeface="+mn-ea"/>
                <a:cs typeface="+mn-cs"/>
              </a:rPr>
              <a:t>Sai Kiran </a:t>
            </a:r>
            <a:r>
              <a:rPr lang="en-US" sz="1200" b="0" i="0" kern="1200" dirty="0" err="1">
                <a:solidFill>
                  <a:schemeClr val="tx1"/>
                </a:solidFill>
                <a:effectLst/>
                <a:latin typeface="+mn-lt"/>
                <a:ea typeface="+mn-ea"/>
                <a:cs typeface="+mn-cs"/>
              </a:rPr>
              <a:t>Anagani</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401249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967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Unsplash</a:t>
            </a:r>
            <a:r>
              <a:rPr lang="en-US" dirty="0"/>
              <a:t>: </a:t>
            </a:r>
            <a:r>
              <a:rPr lang="en-US" dirty="0" err="1"/>
              <a:t>rawpixel</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4094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Unsplash</a:t>
            </a:r>
            <a:r>
              <a:rPr lang="en-US" dirty="0"/>
              <a:t>: </a:t>
            </a:r>
            <a:r>
              <a:rPr lang="en-US" dirty="0" err="1"/>
              <a:t>rawpixel</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096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err="1"/>
              <a:t>Unsplash</a:t>
            </a:r>
            <a:r>
              <a:rPr lang="en-US" u="none" dirty="0"/>
              <a:t>: </a:t>
            </a:r>
            <a:r>
              <a:rPr lang="en-US" sz="1200" u="none" kern="1200" dirty="0">
                <a:solidFill>
                  <a:schemeClr val="tx1"/>
                </a:solidFill>
                <a:latin typeface="+mn-lt"/>
                <a:ea typeface="+mn-ea"/>
                <a:cs typeface="+mn-cs"/>
              </a:rPr>
              <a:t>Vincent </a:t>
            </a:r>
            <a:r>
              <a:rPr lang="en-US" sz="1200" u="none" kern="1200" dirty="0" err="1">
                <a:solidFill>
                  <a:schemeClr val="tx1"/>
                </a:solidFill>
                <a:latin typeface="+mn-lt"/>
                <a:ea typeface="+mn-ea"/>
                <a:cs typeface="+mn-cs"/>
              </a:rPr>
              <a:t>Botta</a:t>
            </a:r>
            <a:endParaRPr lang="en-US" sz="1200" u="non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89077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476619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2615629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5" name="Picture 4" descr="Early Childhood Technical Assistance Cent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spTree>
    <p:extLst>
      <p:ext uri="{BB962C8B-B14F-4D97-AF65-F5344CB8AC3E}">
        <p14:creationId xmlns:p14="http://schemas.microsoft.com/office/powerpoint/2010/main" val="242942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a:extLst>
              <a:ext uri="{FF2B5EF4-FFF2-40B4-BE49-F238E27FC236}">
                <a16:creationId xmlns:a16="http://schemas.microsoft.com/office/drawing/2014/main" id="{79D60143-32B1-4160-9D3A-FAC4B9699BE8}"/>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a:extLst>
                <a:ext uri="{FF2B5EF4-FFF2-40B4-BE49-F238E27FC236}">
                  <a16:creationId xmlns:a16="http://schemas.microsoft.com/office/drawing/2014/main" id="{EB3513EE-8CAE-42E3-B512-959340FF94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a:extLst>
                <a:ext uri="{FF2B5EF4-FFF2-40B4-BE49-F238E27FC236}">
                  <a16:creationId xmlns:a16="http://schemas.microsoft.com/office/drawing/2014/main" id="{C55E99CC-41EA-45CF-B621-60F2F203AFC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5" name="Picture 14" descr="Early Childhood Technical Assistance Center logo">
              <a:extLst>
                <a:ext uri="{FF2B5EF4-FFF2-40B4-BE49-F238E27FC236}">
                  <a16:creationId xmlns:a16="http://schemas.microsoft.com/office/drawing/2014/main" id="{56864AEF-C8E7-49BF-8F05-EB515F5180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91159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297ABB"/>
              </a:buClr>
              <a:buFont typeface="Arial" panose="020B0604020202020204" pitchFamily="34" charset="0"/>
              <a:buChar char="•"/>
              <a:defRPr sz="3200">
                <a:solidFill>
                  <a:srgbClr val="297ABB"/>
                </a:solidFill>
              </a:defRPr>
            </a:lvl1pPr>
            <a:lvl2pPr marL="742950" indent="-285750">
              <a:buClr>
                <a:srgbClr val="7FBCE7"/>
              </a:buClr>
              <a:buFont typeface="Calibri" panose="020F0502020204030204" pitchFamily="34" charset="0"/>
              <a:buChar char="–"/>
              <a:defRPr sz="2800">
                <a:solidFill>
                  <a:srgbClr val="297ABB"/>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ACA02710-B2A3-4E03-99D9-F69F0BFA780E}"/>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9AB22202-D9EB-43B0-86D7-B6BCAA1233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897F00C7-1FBB-4213-AD24-5842ABA3892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B59EDC4C-63D1-4C84-8EF0-706C5B6A18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89109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D83A6239-E334-4090-B280-31DFDC6B42EF}"/>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6D0AC07A-B1BB-4E33-9B4F-4D9AC3CF18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CAD6726F-D8EF-480C-B0F8-39A9A9D970B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FDCF5C02-4ECB-4DC2-BBC3-50288C813E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774357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6C24277E-20CA-40A0-AE84-24619DC7E6C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D4B41B63-A5EE-4EB2-A01D-BBA809F7DB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9D88B25D-302D-4F02-B925-B6C1D0ACB91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6FE5A321-1A08-48C9-B03D-3C50CA4EC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039096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BB234D34-5526-4606-B358-561C2F3D0E7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98BD3CDF-F0C7-4C22-9267-5AB80385F3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F373E06F-29FA-45C7-BDCB-16BF9AF1F4C6}"/>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253651CD-4ED6-4876-83F8-4D87F3A32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76878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pic>
        <p:nvPicPr>
          <p:cNvPr id="13" name="Picture 12" descr="Early Childhood Technical Assistance Center logo">
            <a:extLst>
              <a:ext uri="{FF2B5EF4-FFF2-40B4-BE49-F238E27FC236}">
                <a16:creationId xmlns:a16="http://schemas.microsoft.com/office/drawing/2014/main" id="{866538A0-1F55-4457-89E5-E1FB1A264C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17" name="Picture 16">
            <a:extLst>
              <a:ext uri="{FF2B5EF4-FFF2-40B4-BE49-F238E27FC236}">
                <a16:creationId xmlns:a16="http://schemas.microsoft.com/office/drawing/2014/main" id="{287EE517-1A4F-43CD-9FE2-0C92BE13E0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Tree>
    <p:extLst>
      <p:ext uri="{BB962C8B-B14F-4D97-AF65-F5344CB8AC3E}">
        <p14:creationId xmlns:p14="http://schemas.microsoft.com/office/powerpoint/2010/main" val="235240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vl3pPr>
              <a:buClr>
                <a:srgbClr val="7FBCE7"/>
              </a:buClr>
              <a:defRPr/>
            </a:lvl3pPr>
            <a:lvl4pPr>
              <a:buClr>
                <a:srgbClr val="7FBCE7"/>
              </a:buClr>
              <a:defRPr/>
            </a:lvl4pPr>
            <a:lvl5pPr>
              <a:buClr>
                <a:srgbClr val="7FBCE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2" name="Group 1">
            <a:extLst>
              <a:ext uri="{FF2B5EF4-FFF2-40B4-BE49-F238E27FC236}">
                <a16:creationId xmlns:a16="http://schemas.microsoft.com/office/drawing/2014/main" id="{935780A4-FE81-409E-B5F8-CE94DA2725A2}"/>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5" name="Picture 4" descr="Early Childhood Technical Assistance Center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
        <p:nvSpPr>
          <p:cNvPr id="10" name="Rectangle 9"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91315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6" name="Rectangle 5"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451331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9" name="Rectangle 8"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nvGrpSpPr>
          <p:cNvPr id="15" name="Group 14">
            <a:extLst>
              <a:ext uri="{FF2B5EF4-FFF2-40B4-BE49-F238E27FC236}">
                <a16:creationId xmlns:a16="http://schemas.microsoft.com/office/drawing/2014/main" id="{40BE6BEC-8036-4808-9266-3C5131D1CB71}"/>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7AE55471-771A-4C58-88F9-2D835FBB84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0DF4E5C0-810C-4162-ACEF-81B557AFE0C0}"/>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C59CFCEC-6BB9-40DE-9654-E64A163F7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5290841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72F7E28B-EE3E-4697-9BAE-E18B8BB63040}"/>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3C9CC475-73E7-49F0-81BB-0402E23CB8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FD7B347D-6CB1-48B4-BE61-D9CF417AA39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1ABEE4D-FDDC-49FD-8FDA-201D1CE3F4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94208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38F2AF28-429A-4A18-8FDF-A5D920595071}"/>
              </a:ext>
            </a:extLst>
          </p:cNvPr>
          <p:cNvGrpSpPr/>
          <p:nvPr userDrawn="1"/>
        </p:nvGrpSpPr>
        <p:grpSpPr>
          <a:xfrm>
            <a:off x="0" y="61722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CF88A5E9-3742-4504-810F-5B9F74561D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36D1A548-50EF-4FED-ACB1-E401DDA53391}"/>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CD24F2A-69AD-4BAA-A7FA-69CAF68D2B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92514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7" name="Group 16">
            <a:extLst>
              <a:ext uri="{FF2B5EF4-FFF2-40B4-BE49-F238E27FC236}">
                <a16:creationId xmlns:a16="http://schemas.microsoft.com/office/drawing/2014/main" id="{E9D20085-C902-45D5-9AF6-5107986BBFAC}"/>
              </a:ext>
            </a:extLst>
          </p:cNvPr>
          <p:cNvGrpSpPr/>
          <p:nvPr userDrawn="1"/>
        </p:nvGrpSpPr>
        <p:grpSpPr>
          <a:xfrm>
            <a:off x="0" y="6121400"/>
            <a:ext cx="9144000" cy="736600"/>
            <a:chOff x="0" y="6121400"/>
            <a:chExt cx="9144000" cy="736600"/>
          </a:xfrm>
        </p:grpSpPr>
        <p:pic>
          <p:nvPicPr>
            <p:cNvPr id="18" name="Picture 2" descr="Logo for the Center for IDEA Early Childhood Data Systems (The DaSy Center)">
              <a:extLst>
                <a:ext uri="{FF2B5EF4-FFF2-40B4-BE49-F238E27FC236}">
                  <a16:creationId xmlns:a16="http://schemas.microsoft.com/office/drawing/2014/main" id="{FF9054EC-3877-4073-82E0-7D6E72051C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descr="&quot; &quot;">
              <a:extLst>
                <a:ext uri="{FF2B5EF4-FFF2-40B4-BE49-F238E27FC236}">
                  <a16:creationId xmlns:a16="http://schemas.microsoft.com/office/drawing/2014/main" id="{596C844F-22F5-4F82-B744-092136848C3B}"/>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20" name="Picture 19" descr="Early Childhood Technical Assistance Center logo">
              <a:extLst>
                <a:ext uri="{FF2B5EF4-FFF2-40B4-BE49-F238E27FC236}">
                  <a16:creationId xmlns:a16="http://schemas.microsoft.com/office/drawing/2014/main" id="{DF7D0D09-C6FB-4370-8937-37475D626B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15434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3" name="Group 12">
            <a:extLst>
              <a:ext uri="{FF2B5EF4-FFF2-40B4-BE49-F238E27FC236}">
                <a16:creationId xmlns:a16="http://schemas.microsoft.com/office/drawing/2014/main" id="{1D28B46C-382D-41B3-BA72-FA9B41BCC54C}"/>
              </a:ext>
            </a:extLst>
          </p:cNvPr>
          <p:cNvGrpSpPr/>
          <p:nvPr userDrawn="1"/>
        </p:nvGrpSpPr>
        <p:grpSpPr>
          <a:xfrm>
            <a:off x="0" y="6121400"/>
            <a:ext cx="9144000" cy="736600"/>
            <a:chOff x="0" y="6121400"/>
            <a:chExt cx="9144000" cy="736600"/>
          </a:xfrm>
        </p:grpSpPr>
        <p:pic>
          <p:nvPicPr>
            <p:cNvPr id="14" name="Picture 2" descr="Logo for the Center for IDEA Early Childhood Data Systems (The DaSy Center)">
              <a:extLst>
                <a:ext uri="{FF2B5EF4-FFF2-40B4-BE49-F238E27FC236}">
                  <a16:creationId xmlns:a16="http://schemas.microsoft.com/office/drawing/2014/main" id="{83E801B1-5491-436F-BEEB-C3684F58369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a:extLst>
                <a:ext uri="{FF2B5EF4-FFF2-40B4-BE49-F238E27FC236}">
                  <a16:creationId xmlns:a16="http://schemas.microsoft.com/office/drawing/2014/main" id="{26D5B3C5-84CF-40C5-AB00-DEC32AD8DC72}"/>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6" name="Picture 15" descr="Early Childhood Technical Assistance Center logo">
              <a:extLst>
                <a:ext uri="{FF2B5EF4-FFF2-40B4-BE49-F238E27FC236}">
                  <a16:creationId xmlns:a16="http://schemas.microsoft.com/office/drawing/2014/main" id="{96A2EAFC-958B-4BF8-9164-C4D95C458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5467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8475653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l" defTabSz="914400" rtl="0" eaLnBrk="1" latinLnBrk="0" hangingPunct="1">
        <a:spcBef>
          <a:spcPct val="0"/>
        </a:spcBef>
        <a:buNone/>
        <a:defRPr sz="3600" b="1" kern="1200">
          <a:solidFill>
            <a:srgbClr val="297ABB"/>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dasycenter.org/resources/dasy-framework/"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s://dasycenter.org/data-governance-management-toolki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asycenter.org/the-unofficial-guide-to-the-why-and-how-of-state-early-childhood-data-systems/"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hyperlink" Target="https://ciidta.grads360.org/#program/toolkit" TargetMode="External"/><Relationship Id="rId4" Type="http://schemas.openxmlformats.org/officeDocument/2006/relationships/hyperlink" Target="https://dasycenter.org/new-toolkit-including-ifsp-information-in-your-part-c-data-syste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763000" cy="1676400"/>
          </a:xfrm>
        </p:spPr>
        <p:txBody>
          <a:bodyPr>
            <a:noAutofit/>
          </a:bodyPr>
          <a:lstStyle/>
          <a:p>
            <a:r>
              <a:rPr lang="en-US" dirty="0"/>
              <a:t>What Else Would You Like Your Data Systems to Do?</a:t>
            </a:r>
            <a:endParaRPr lang="en-US" sz="4000" dirty="0"/>
          </a:p>
        </p:txBody>
      </p:sp>
      <p:sp>
        <p:nvSpPr>
          <p:cNvPr id="3" name="Subtitle 2">
            <a:extLst>
              <a:ext uri="{FF2B5EF4-FFF2-40B4-BE49-F238E27FC236}">
                <a16:creationId xmlns:a16="http://schemas.microsoft.com/office/drawing/2014/main" id="{458EADF6-96DC-4257-9BB5-8CD70DFBA245}"/>
              </a:ext>
            </a:extLst>
          </p:cNvPr>
          <p:cNvSpPr>
            <a:spLocks noGrp="1"/>
          </p:cNvSpPr>
          <p:nvPr>
            <p:ph type="subTitle" idx="1"/>
          </p:nvPr>
        </p:nvSpPr>
        <p:spPr>
          <a:xfrm>
            <a:off x="495300" y="4419600"/>
            <a:ext cx="4610100" cy="1371600"/>
          </a:xfrm>
        </p:spPr>
        <p:txBody>
          <a:bodyPr>
            <a:normAutofit/>
          </a:bodyPr>
          <a:lstStyle/>
          <a:p>
            <a:r>
              <a:rPr lang="en-US" sz="2400" dirty="0"/>
              <a:t>August 2018 IDIO Conference </a:t>
            </a:r>
          </a:p>
          <a:p>
            <a:endParaRPr lang="en-US" sz="1800" dirty="0"/>
          </a:p>
          <a:p>
            <a:r>
              <a:rPr lang="en-US" sz="2400" dirty="0"/>
              <a:t>Bruce Bull, DaSy</a:t>
            </a:r>
          </a:p>
        </p:txBody>
      </p:sp>
    </p:spTree>
    <p:extLst>
      <p:ext uri="{BB962C8B-B14F-4D97-AF65-F5344CB8AC3E}">
        <p14:creationId xmlns:p14="http://schemas.microsoft.com/office/powerpoint/2010/main" val="377134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FF3F9F-7DAA-4862-8AF2-38ED40CD4BC4}"/>
              </a:ext>
            </a:extLst>
          </p:cNvPr>
          <p:cNvSpPr>
            <a:spLocks noGrp="1"/>
          </p:cNvSpPr>
          <p:nvPr>
            <p:ph type="sldNum" sz="quarter" idx="10"/>
          </p:nvPr>
        </p:nvSpPr>
        <p:spPr/>
        <p:txBody>
          <a:bodyPr vert="horz" lIns="91440" tIns="45720" rIns="91440" bIns="45720" rtlCol="0" anchor="ctr">
            <a:normAutofit/>
          </a:bodyPr>
          <a:lstStyle/>
          <a:p>
            <a:pPr>
              <a:spcAft>
                <a:spcPts val="600"/>
              </a:spcAft>
            </a:pPr>
            <a:fld id="{B2897048-00E0-47FB-B07B-F36BBE8AF579}" type="slidenum">
              <a:rPr lang="en-US" sz="1200">
                <a:solidFill>
                  <a:srgbClr val="FFFFFF"/>
                </a:solidFill>
                <a:latin typeface="+mn-lt"/>
              </a:rPr>
              <a:pPr>
                <a:spcAft>
                  <a:spcPts val="600"/>
                </a:spcAft>
              </a:pPr>
              <a:t>10</a:t>
            </a:fld>
            <a:endParaRPr lang="en-US" sz="1200">
              <a:solidFill>
                <a:srgbClr val="FFFFFF"/>
              </a:solidFill>
              <a:latin typeface="+mn-lt"/>
            </a:endParaRPr>
          </a:p>
        </p:txBody>
      </p:sp>
      <p:sp>
        <p:nvSpPr>
          <p:cNvPr id="3" name="Title 2" hidden="1">
            <a:extLst>
              <a:ext uri="{FF2B5EF4-FFF2-40B4-BE49-F238E27FC236}">
                <a16:creationId xmlns:a16="http://schemas.microsoft.com/office/drawing/2014/main" id="{87D9461E-64C3-403D-8D56-A578F4CBAC07}"/>
              </a:ext>
            </a:extLst>
          </p:cNvPr>
          <p:cNvSpPr>
            <a:spLocks noGrp="1"/>
          </p:cNvSpPr>
          <p:nvPr>
            <p:ph type="title"/>
          </p:nvPr>
        </p:nvSpPr>
        <p:spPr/>
        <p:txBody>
          <a:bodyPr/>
          <a:lstStyle/>
          <a:p>
            <a:r>
              <a:rPr lang="en-US" dirty="0"/>
              <a:t>Group Activity</a:t>
            </a:r>
          </a:p>
        </p:txBody>
      </p:sp>
      <p:sp>
        <p:nvSpPr>
          <p:cNvPr id="2" name="Content Placeholder 1">
            <a:extLst>
              <a:ext uri="{FF2B5EF4-FFF2-40B4-BE49-F238E27FC236}">
                <a16:creationId xmlns:a16="http://schemas.microsoft.com/office/drawing/2014/main" id="{F1A8FFE9-0A4A-46B4-8824-39CACE8F36FA}"/>
              </a:ext>
            </a:extLst>
          </p:cNvPr>
          <p:cNvSpPr>
            <a:spLocks noGrp="1"/>
          </p:cNvSpPr>
          <p:nvPr>
            <p:ph idx="1"/>
          </p:nvPr>
        </p:nvSpPr>
        <p:spPr>
          <a:xfrm>
            <a:off x="304801" y="457200"/>
            <a:ext cx="8686800" cy="5517795"/>
          </a:xfrm>
          <a:prstGeom prst="rect">
            <a:avLst/>
          </a:prstGeom>
        </p:spPr>
        <p:txBody>
          <a:bodyPr vert="horz" lIns="91440" tIns="45720" rIns="91440" bIns="45720" rtlCol="0">
            <a:normAutofit/>
          </a:bodyPr>
          <a:lstStyle/>
          <a:p>
            <a:pPr marL="548640" indent="-457200">
              <a:spcBef>
                <a:spcPts val="0"/>
              </a:spcBef>
              <a:buClr>
                <a:srgbClr val="FF0000"/>
              </a:buClr>
              <a:buFont typeface="Wingdings" panose="05000000000000000000" pitchFamily="2" charset="2"/>
              <a:buChar char="v"/>
            </a:pPr>
            <a:r>
              <a:rPr lang="en-US" sz="5400" dirty="0"/>
              <a:t> </a:t>
            </a:r>
            <a:r>
              <a:rPr lang="en-US" sz="6000" dirty="0"/>
              <a:t>3-4 Small Group Activity </a:t>
            </a:r>
            <a:endParaRPr lang="en-US" sz="5400" dirty="0"/>
          </a:p>
          <a:p>
            <a:pPr marL="1177290" lvl="1" indent="-685800">
              <a:spcBef>
                <a:spcPts val="0"/>
              </a:spcBef>
              <a:buClr>
                <a:srgbClr val="FF0000"/>
              </a:buClr>
              <a:buFont typeface="Wingdings" panose="05000000000000000000" pitchFamily="2" charset="2"/>
              <a:buChar char="Ø"/>
            </a:pPr>
            <a:r>
              <a:rPr lang="en-US" sz="5000" dirty="0"/>
              <a:t>Facilitator</a:t>
            </a:r>
          </a:p>
          <a:p>
            <a:pPr marL="1177290" lvl="1" indent="-685800">
              <a:spcBef>
                <a:spcPts val="0"/>
              </a:spcBef>
              <a:buClr>
                <a:srgbClr val="FF0000"/>
              </a:buClr>
              <a:buFont typeface="Wingdings" panose="05000000000000000000" pitchFamily="2" charset="2"/>
              <a:buChar char="Ø"/>
            </a:pPr>
            <a:r>
              <a:rPr lang="en-US" sz="5000" dirty="0"/>
              <a:t>Note Taker</a:t>
            </a:r>
          </a:p>
          <a:p>
            <a:pPr marL="1177290" lvl="1" indent="-685800">
              <a:spcBef>
                <a:spcPts val="0"/>
              </a:spcBef>
              <a:buClr>
                <a:srgbClr val="FF0000"/>
              </a:buClr>
              <a:buFont typeface="Wingdings" panose="05000000000000000000" pitchFamily="2" charset="2"/>
              <a:buChar char="Ø"/>
            </a:pPr>
            <a:r>
              <a:rPr lang="en-US" sz="5000" dirty="0"/>
              <a:t>Reporter Outer</a:t>
            </a:r>
          </a:p>
        </p:txBody>
      </p:sp>
    </p:spTree>
    <p:extLst>
      <p:ext uri="{BB962C8B-B14F-4D97-AF65-F5344CB8AC3E}">
        <p14:creationId xmlns:p14="http://schemas.microsoft.com/office/powerpoint/2010/main" val="83086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746241-4658-45E6-BF95-01CB0C187C05}"/>
              </a:ext>
            </a:extLst>
          </p:cNvPr>
          <p:cNvSpPr>
            <a:spLocks noGrp="1"/>
          </p:cNvSpPr>
          <p:nvPr>
            <p:ph type="sldNum" sz="quarter" idx="10"/>
          </p:nvPr>
        </p:nvSpPr>
        <p:spPr/>
        <p:txBody>
          <a:bodyPr/>
          <a:lstStyle/>
          <a:p>
            <a:fld id="{B2897048-00E0-47FB-B07B-F36BBE8AF579}" type="slidenum">
              <a:rPr lang="en-US" smtClean="0"/>
              <a:pPr/>
              <a:t>11</a:t>
            </a:fld>
            <a:endParaRPr lang="en-US" dirty="0"/>
          </a:p>
        </p:txBody>
      </p:sp>
      <p:sp>
        <p:nvSpPr>
          <p:cNvPr id="3" name="Title 2">
            <a:extLst>
              <a:ext uri="{FF2B5EF4-FFF2-40B4-BE49-F238E27FC236}">
                <a16:creationId xmlns:a16="http://schemas.microsoft.com/office/drawing/2014/main" id="{C43F12DA-6FCF-44A7-A199-48C3855426B0}"/>
              </a:ext>
            </a:extLst>
          </p:cNvPr>
          <p:cNvSpPr>
            <a:spLocks noGrp="1"/>
          </p:cNvSpPr>
          <p:nvPr>
            <p:ph type="title"/>
          </p:nvPr>
        </p:nvSpPr>
        <p:spPr/>
        <p:txBody>
          <a:bodyPr/>
          <a:lstStyle/>
          <a:p>
            <a:r>
              <a:rPr lang="en-US" dirty="0"/>
              <a:t>Small Group Assignments</a:t>
            </a:r>
          </a:p>
        </p:txBody>
      </p:sp>
      <p:graphicFrame>
        <p:nvGraphicFramePr>
          <p:cNvPr id="6" name="Content Placeholder 5" descr="The following graphic is a table with three rows and 4 columns. The columns contain 4 questions and the ">
            <a:extLst>
              <a:ext uri="{FF2B5EF4-FFF2-40B4-BE49-F238E27FC236}">
                <a16:creationId xmlns:a16="http://schemas.microsoft.com/office/drawing/2014/main" id="{699BA6EF-5AFD-4548-B8C7-5CF28A70618D}"/>
              </a:ext>
            </a:extLst>
          </p:cNvPr>
          <p:cNvGraphicFramePr>
            <a:graphicFrameLocks noGrp="1"/>
          </p:cNvGraphicFramePr>
          <p:nvPr>
            <p:ph idx="1"/>
            <p:extLst>
              <p:ext uri="{D42A27DB-BD31-4B8C-83A1-F6EECF244321}">
                <p14:modId xmlns:p14="http://schemas.microsoft.com/office/powerpoint/2010/main" val="1554533183"/>
              </p:ext>
            </p:extLst>
          </p:nvPr>
        </p:nvGraphicFramePr>
        <p:xfrm>
          <a:off x="228600" y="1600200"/>
          <a:ext cx="8686800" cy="351028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268871526"/>
                    </a:ext>
                  </a:extLst>
                </a:gridCol>
                <a:gridCol w="1828800">
                  <a:extLst>
                    <a:ext uri="{9D8B030D-6E8A-4147-A177-3AD203B41FA5}">
                      <a16:colId xmlns:a16="http://schemas.microsoft.com/office/drawing/2014/main" val="2896646316"/>
                    </a:ext>
                  </a:extLst>
                </a:gridCol>
                <a:gridCol w="1447800">
                  <a:extLst>
                    <a:ext uri="{9D8B030D-6E8A-4147-A177-3AD203B41FA5}">
                      <a16:colId xmlns:a16="http://schemas.microsoft.com/office/drawing/2014/main" val="911208930"/>
                    </a:ext>
                  </a:extLst>
                </a:gridCol>
                <a:gridCol w="1600200">
                  <a:extLst>
                    <a:ext uri="{9D8B030D-6E8A-4147-A177-3AD203B41FA5}">
                      <a16:colId xmlns:a16="http://schemas.microsoft.com/office/drawing/2014/main" val="492380174"/>
                    </a:ext>
                  </a:extLst>
                </a:gridCol>
                <a:gridCol w="2514600">
                  <a:extLst>
                    <a:ext uri="{9D8B030D-6E8A-4147-A177-3AD203B41FA5}">
                      <a16:colId xmlns:a16="http://schemas.microsoft.com/office/drawing/2014/main" val="33395518"/>
                    </a:ext>
                  </a:extLst>
                </a:gridCol>
              </a:tblGrid>
              <a:tr h="370840">
                <a:tc>
                  <a:txBody>
                    <a:bodyPr/>
                    <a:lstStyle/>
                    <a:p>
                      <a:endParaRPr lang="en-US" sz="2000" dirty="0"/>
                    </a:p>
                  </a:txBody>
                  <a:tcPr/>
                </a:tc>
                <a:tc>
                  <a:txBody>
                    <a:bodyPr/>
                    <a:lstStyle/>
                    <a:p>
                      <a:pPr algn="ctr"/>
                      <a:r>
                        <a:rPr lang="en-US" sz="2200" dirty="0"/>
                        <a:t>Question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Question 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Question 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Question 4 </a:t>
                      </a:r>
                      <a:r>
                        <a:rPr lang="en-US" sz="1600" b="0" dirty="0"/>
                        <a:t>(time?)</a:t>
                      </a:r>
                      <a:endParaRPr lang="en-US" sz="2200" b="0" dirty="0"/>
                    </a:p>
                  </a:txBody>
                  <a:tcPr/>
                </a:tc>
                <a:extLst>
                  <a:ext uri="{0D108BD9-81ED-4DB2-BD59-A6C34878D82A}">
                    <a16:rowId xmlns:a16="http://schemas.microsoft.com/office/drawing/2014/main" val="3189288463"/>
                  </a:ext>
                </a:extLst>
              </a:tr>
              <a:tr h="370840">
                <a:tc>
                  <a:txBody>
                    <a:bodyPr/>
                    <a:lstStyle/>
                    <a:p>
                      <a:r>
                        <a:rPr lang="en-US" sz="2000" b="1" dirty="0"/>
                        <a:t>Facilitator</a:t>
                      </a:r>
                    </a:p>
                  </a:txBody>
                  <a:tcPr/>
                </a:tc>
                <a:tc>
                  <a:txBody>
                    <a:bodyPr/>
                    <a:lstStyle/>
                    <a:p>
                      <a:r>
                        <a:rPr lang="en-US" sz="2000" dirty="0"/>
                        <a:t>Last birthday</a:t>
                      </a:r>
                    </a:p>
                  </a:txBody>
                  <a:tcPr/>
                </a:tc>
                <a:tc>
                  <a:txBody>
                    <a:bodyPr/>
                    <a:lstStyle/>
                    <a:p>
                      <a:r>
                        <a:rPr lang="en-US" sz="2000" dirty="0"/>
                        <a:t>Tallest</a:t>
                      </a:r>
                    </a:p>
                  </a:txBody>
                  <a:tcPr/>
                </a:tc>
                <a:tc>
                  <a:txBody>
                    <a:bodyPr/>
                    <a:lstStyle/>
                    <a:p>
                      <a:r>
                        <a:rPr lang="en-US" sz="2000" dirty="0"/>
                        <a:t>Most recent new phone</a:t>
                      </a:r>
                    </a:p>
                  </a:txBody>
                  <a:tcPr/>
                </a:tc>
                <a:tc>
                  <a:txBody>
                    <a:bodyPr/>
                    <a:lstStyle/>
                    <a:p>
                      <a:r>
                        <a:rPr lang="en-US" sz="2000" dirty="0"/>
                        <a:t>Last dentist appointment</a:t>
                      </a:r>
                    </a:p>
                  </a:txBody>
                  <a:tcPr/>
                </a:tc>
                <a:extLst>
                  <a:ext uri="{0D108BD9-81ED-4DB2-BD59-A6C34878D82A}">
                    <a16:rowId xmlns:a16="http://schemas.microsoft.com/office/drawing/2014/main" val="1271822252"/>
                  </a:ext>
                </a:extLst>
              </a:tr>
              <a:tr h="370840">
                <a:tc>
                  <a:txBody>
                    <a:bodyPr/>
                    <a:lstStyle/>
                    <a:p>
                      <a:r>
                        <a:rPr lang="en-US" sz="2000" b="1" dirty="0"/>
                        <a:t>Note Taker</a:t>
                      </a:r>
                    </a:p>
                  </a:txBody>
                  <a:tcPr/>
                </a:tc>
                <a:tc>
                  <a:txBody>
                    <a:bodyPr/>
                    <a:lstStyle/>
                    <a:p>
                      <a:r>
                        <a:rPr lang="en-US" sz="2000" dirty="0"/>
                        <a:t>Next birthday</a:t>
                      </a:r>
                    </a:p>
                  </a:txBody>
                  <a:tcPr/>
                </a:tc>
                <a:tc>
                  <a:txBody>
                    <a:bodyPr/>
                    <a:lstStyle/>
                    <a:p>
                      <a:r>
                        <a:rPr lang="en-US" sz="2000" dirty="0"/>
                        <a:t>Shortest</a:t>
                      </a:r>
                    </a:p>
                  </a:txBody>
                  <a:tcPr/>
                </a:tc>
                <a:tc>
                  <a:txBody>
                    <a:bodyPr/>
                    <a:lstStyle/>
                    <a:p>
                      <a:r>
                        <a:rPr lang="en-US" sz="2000" dirty="0"/>
                        <a:t>Last tattoo or piercing</a:t>
                      </a:r>
                    </a:p>
                  </a:txBody>
                  <a:tcPr/>
                </a:tc>
                <a:tc>
                  <a:txBody>
                    <a:bodyPr/>
                    <a:lstStyle/>
                    <a:p>
                      <a:r>
                        <a:rPr lang="en-US" sz="2000" dirty="0"/>
                        <a:t>Last new (or new to you) vehicle purchase</a:t>
                      </a:r>
                    </a:p>
                  </a:txBody>
                  <a:tcPr/>
                </a:tc>
                <a:extLst>
                  <a:ext uri="{0D108BD9-81ED-4DB2-BD59-A6C34878D82A}">
                    <a16:rowId xmlns:a16="http://schemas.microsoft.com/office/drawing/2014/main" val="2641533616"/>
                  </a:ext>
                </a:extLst>
              </a:tr>
              <a:tr h="370840">
                <a:tc>
                  <a:txBody>
                    <a:bodyPr/>
                    <a:lstStyle/>
                    <a:p>
                      <a:r>
                        <a:rPr lang="en-US" sz="2000" b="1" dirty="0"/>
                        <a:t>Reporter Outer</a:t>
                      </a:r>
                    </a:p>
                  </a:txBody>
                  <a:tcPr/>
                </a:tc>
                <a:tc>
                  <a:txBody>
                    <a:bodyPr/>
                    <a:lstStyle/>
                    <a:p>
                      <a:r>
                        <a:rPr lang="en-US" sz="2000" dirty="0"/>
                        <a:t>New year baby (on or after Jan 1</a:t>
                      </a:r>
                      <a:r>
                        <a:rPr lang="en-US" sz="2000" baseline="30000" dirty="0"/>
                        <a:t>st</a:t>
                      </a:r>
                      <a:r>
                        <a:rPr lang="en-US" sz="2000" dirty="0"/>
                        <a:t> any year)</a:t>
                      </a:r>
                    </a:p>
                  </a:txBody>
                  <a:tcPr/>
                </a:tc>
                <a:tc>
                  <a:txBody>
                    <a:bodyPr/>
                    <a:lstStyle/>
                    <a:p>
                      <a:r>
                        <a:rPr lang="en-US" sz="2000" dirty="0"/>
                        <a:t>Last paid for hair experience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Next child or grandchild’s birthday</a:t>
                      </a:r>
                    </a:p>
                  </a:txBody>
                  <a:tcPr/>
                </a:tc>
                <a:tc>
                  <a:txBody>
                    <a:bodyPr/>
                    <a:lstStyle/>
                    <a:p>
                      <a:r>
                        <a:rPr lang="en-US" sz="2000" dirty="0"/>
                        <a:t>Furthest (from home) 2018 vacation destination (taken or booked to be taken)</a:t>
                      </a:r>
                    </a:p>
                  </a:txBody>
                  <a:tcPr/>
                </a:tc>
                <a:extLst>
                  <a:ext uri="{0D108BD9-81ED-4DB2-BD59-A6C34878D82A}">
                    <a16:rowId xmlns:a16="http://schemas.microsoft.com/office/drawing/2014/main" val="171544039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39904243"/>
                  </a:ext>
                </a:extLst>
              </a:tr>
            </a:tbl>
          </a:graphicData>
        </a:graphic>
      </p:graphicFrame>
    </p:spTree>
    <p:extLst>
      <p:ext uri="{BB962C8B-B14F-4D97-AF65-F5344CB8AC3E}">
        <p14:creationId xmlns:p14="http://schemas.microsoft.com/office/powerpoint/2010/main" val="1625699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FF3F9F-7DAA-4862-8AF2-38ED40CD4BC4}"/>
              </a:ext>
            </a:extLst>
          </p:cNvPr>
          <p:cNvSpPr>
            <a:spLocks noGrp="1"/>
          </p:cNvSpPr>
          <p:nvPr>
            <p:ph type="sldNum" sz="quarter" idx="10"/>
          </p:nvPr>
        </p:nvSpPr>
        <p:spPr/>
        <p:txBody>
          <a:bodyPr vert="horz" lIns="91440" tIns="45720" rIns="91440" bIns="45720" rtlCol="0" anchor="ctr">
            <a:normAutofit/>
          </a:bodyPr>
          <a:lstStyle/>
          <a:p>
            <a:pPr>
              <a:spcAft>
                <a:spcPts val="600"/>
              </a:spcAft>
            </a:pPr>
            <a:fld id="{B2897048-00E0-47FB-B07B-F36BBE8AF579}" type="slidenum">
              <a:rPr lang="en-US" sz="1200">
                <a:solidFill>
                  <a:srgbClr val="FFFFFF"/>
                </a:solidFill>
                <a:latin typeface="+mn-lt"/>
              </a:rPr>
              <a:pPr>
                <a:spcAft>
                  <a:spcPts val="600"/>
                </a:spcAft>
              </a:pPr>
              <a:t>12</a:t>
            </a:fld>
            <a:endParaRPr lang="en-US" sz="1200">
              <a:solidFill>
                <a:srgbClr val="FFFFFF"/>
              </a:solidFill>
              <a:latin typeface="+mn-lt"/>
            </a:endParaRPr>
          </a:p>
        </p:txBody>
      </p:sp>
      <p:sp>
        <p:nvSpPr>
          <p:cNvPr id="3" name="Title 2" hidden="1">
            <a:extLst>
              <a:ext uri="{FF2B5EF4-FFF2-40B4-BE49-F238E27FC236}">
                <a16:creationId xmlns:a16="http://schemas.microsoft.com/office/drawing/2014/main" id="{5C7B06B4-4ACF-4C38-A37F-0C88D9DF5928}"/>
              </a:ext>
            </a:extLst>
          </p:cNvPr>
          <p:cNvSpPr>
            <a:spLocks noGrp="1"/>
          </p:cNvSpPr>
          <p:nvPr>
            <p:ph type="title"/>
          </p:nvPr>
        </p:nvSpPr>
        <p:spPr/>
        <p:txBody>
          <a:bodyPr/>
          <a:lstStyle/>
          <a:p>
            <a:r>
              <a:rPr lang="en-US" dirty="0"/>
              <a:t>Groups</a:t>
            </a:r>
          </a:p>
        </p:txBody>
      </p:sp>
      <p:sp>
        <p:nvSpPr>
          <p:cNvPr id="2" name="Content Placeholder 1">
            <a:extLst>
              <a:ext uri="{FF2B5EF4-FFF2-40B4-BE49-F238E27FC236}">
                <a16:creationId xmlns:a16="http://schemas.microsoft.com/office/drawing/2014/main" id="{F1A8FFE9-0A4A-46B4-8824-39CACE8F36FA}"/>
              </a:ext>
            </a:extLst>
          </p:cNvPr>
          <p:cNvSpPr>
            <a:spLocks noGrp="1"/>
          </p:cNvSpPr>
          <p:nvPr>
            <p:ph idx="1"/>
          </p:nvPr>
        </p:nvSpPr>
        <p:spPr>
          <a:xfrm>
            <a:off x="304801" y="457200"/>
            <a:ext cx="8686800" cy="5517795"/>
          </a:xfrm>
          <a:prstGeom prst="rect">
            <a:avLst/>
          </a:prstGeom>
        </p:spPr>
        <p:txBody>
          <a:bodyPr vert="horz" lIns="91440" tIns="45720" rIns="91440" bIns="45720" rtlCol="0">
            <a:normAutofit/>
          </a:bodyPr>
          <a:lstStyle/>
          <a:p>
            <a:pPr marL="91440" indent="0">
              <a:spcBef>
                <a:spcPts val="0"/>
              </a:spcBef>
              <a:buClr>
                <a:srgbClr val="FF0000"/>
              </a:buClr>
              <a:buNone/>
            </a:pPr>
            <a:r>
              <a:rPr lang="en-US" sz="4000" dirty="0"/>
              <a:t>Group together by:</a:t>
            </a:r>
          </a:p>
          <a:p>
            <a:pPr marL="548640" indent="-457200">
              <a:spcBef>
                <a:spcPts val="0"/>
              </a:spcBef>
              <a:buClr>
                <a:srgbClr val="FF0000"/>
              </a:buClr>
              <a:buFont typeface="Wingdings" panose="05000000000000000000" pitchFamily="2" charset="2"/>
              <a:buChar char="v"/>
            </a:pPr>
            <a:r>
              <a:rPr lang="en-US" sz="4000" dirty="0"/>
              <a:t> Part C</a:t>
            </a:r>
          </a:p>
          <a:p>
            <a:pPr marL="948690" lvl="1" indent="-457200">
              <a:spcBef>
                <a:spcPts val="0"/>
              </a:spcBef>
              <a:buClr>
                <a:srgbClr val="FF0000"/>
              </a:buClr>
              <a:buFont typeface="Wingdings" panose="05000000000000000000" pitchFamily="2" charset="2"/>
              <a:buChar char="v"/>
            </a:pPr>
            <a:r>
              <a:rPr lang="en-US" sz="3600" dirty="0"/>
              <a:t> State-wide child level systems</a:t>
            </a:r>
          </a:p>
          <a:p>
            <a:pPr marL="948690" lvl="1" indent="-457200">
              <a:spcBef>
                <a:spcPts val="0"/>
              </a:spcBef>
              <a:buClr>
                <a:srgbClr val="FF0000"/>
              </a:buClr>
              <a:buFont typeface="Wingdings" panose="05000000000000000000" pitchFamily="2" charset="2"/>
              <a:buChar char="v"/>
            </a:pPr>
            <a:r>
              <a:rPr lang="en-US" sz="3600" dirty="0"/>
              <a:t> Non state-wide child level systems</a:t>
            </a:r>
          </a:p>
          <a:p>
            <a:pPr marL="491490" lvl="1" indent="0">
              <a:spcBef>
                <a:spcPts val="0"/>
              </a:spcBef>
              <a:buClr>
                <a:srgbClr val="FF0000"/>
              </a:buClr>
              <a:buNone/>
            </a:pPr>
            <a:endParaRPr lang="en-US" sz="3600" dirty="0"/>
          </a:p>
          <a:p>
            <a:pPr marL="548640" indent="-457200">
              <a:spcBef>
                <a:spcPts val="0"/>
              </a:spcBef>
              <a:buClr>
                <a:srgbClr val="FF0000"/>
              </a:buClr>
              <a:buFont typeface="Wingdings" panose="05000000000000000000" pitchFamily="2" charset="2"/>
              <a:buChar char="v"/>
            </a:pPr>
            <a:r>
              <a:rPr lang="en-US" sz="4000" dirty="0"/>
              <a:t> 619</a:t>
            </a:r>
          </a:p>
          <a:p>
            <a:pPr marL="948690" lvl="1" indent="-457200">
              <a:spcBef>
                <a:spcPts val="0"/>
              </a:spcBef>
              <a:buClr>
                <a:srgbClr val="FF0000"/>
              </a:buClr>
              <a:buFont typeface="Wingdings" panose="05000000000000000000" pitchFamily="2" charset="2"/>
              <a:buChar char="v"/>
            </a:pPr>
            <a:r>
              <a:rPr lang="en-US" sz="3600" dirty="0"/>
              <a:t> State-wide student level systems</a:t>
            </a:r>
          </a:p>
          <a:p>
            <a:pPr marL="948690" lvl="1" indent="-457200">
              <a:spcBef>
                <a:spcPts val="0"/>
              </a:spcBef>
              <a:buClr>
                <a:srgbClr val="FF0000"/>
              </a:buClr>
              <a:buFont typeface="Wingdings" panose="05000000000000000000" pitchFamily="2" charset="2"/>
              <a:buChar char="v"/>
            </a:pPr>
            <a:r>
              <a:rPr lang="en-US" sz="3600" dirty="0"/>
              <a:t> Non state-wide student level systems</a:t>
            </a:r>
          </a:p>
        </p:txBody>
      </p:sp>
    </p:spTree>
    <p:extLst>
      <p:ext uri="{BB962C8B-B14F-4D97-AF65-F5344CB8AC3E}">
        <p14:creationId xmlns:p14="http://schemas.microsoft.com/office/powerpoint/2010/main" val="2385255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6AB883-BBC4-43D1-96AC-CF3F0560DE4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6" name="Title 5">
            <a:extLst>
              <a:ext uri="{FF2B5EF4-FFF2-40B4-BE49-F238E27FC236}">
                <a16:creationId xmlns:a16="http://schemas.microsoft.com/office/drawing/2014/main" id="{2911207A-8CA8-4116-B1B8-EE6009CFD285}"/>
              </a:ext>
            </a:extLst>
          </p:cNvPr>
          <p:cNvSpPr>
            <a:spLocks noGrp="1"/>
          </p:cNvSpPr>
          <p:nvPr>
            <p:ph type="title"/>
          </p:nvPr>
        </p:nvSpPr>
        <p:spPr>
          <a:ln>
            <a:solidFill>
              <a:srgbClr val="00B050"/>
            </a:solidFill>
          </a:ln>
        </p:spPr>
        <p:txBody>
          <a:bodyPr>
            <a:normAutofit/>
          </a:bodyPr>
          <a:lstStyle/>
          <a:p>
            <a:r>
              <a:rPr lang="en-US" sz="4800" dirty="0"/>
              <a:t>State Staff Note</a:t>
            </a:r>
          </a:p>
        </p:txBody>
      </p:sp>
      <p:sp>
        <p:nvSpPr>
          <p:cNvPr id="2" name="Content Placeholder 1">
            <a:extLst>
              <a:ext uri="{FF2B5EF4-FFF2-40B4-BE49-F238E27FC236}">
                <a16:creationId xmlns:a16="http://schemas.microsoft.com/office/drawing/2014/main" id="{3E47E1BB-89ED-4416-BAE2-2C730B65DF4F}"/>
              </a:ext>
            </a:extLst>
          </p:cNvPr>
          <p:cNvSpPr>
            <a:spLocks noGrp="1"/>
          </p:cNvSpPr>
          <p:nvPr>
            <p:ph idx="1"/>
          </p:nvPr>
        </p:nvSpPr>
        <p:spPr>
          <a:xfrm>
            <a:off x="457200" y="1676400"/>
            <a:ext cx="8229600" cy="4572000"/>
          </a:xfrm>
        </p:spPr>
        <p:txBody>
          <a:bodyPr/>
          <a:lstStyle/>
          <a:p>
            <a:pPr marL="0" indent="0">
              <a:spcBef>
                <a:spcPts val="0"/>
              </a:spcBef>
              <a:buNone/>
            </a:pPr>
            <a:r>
              <a:rPr lang="en-US" sz="6600" dirty="0"/>
              <a:t>Be specific!  Make sure the response passes the stranger test. </a:t>
            </a:r>
          </a:p>
        </p:txBody>
      </p:sp>
    </p:spTree>
    <p:extLst>
      <p:ext uri="{BB962C8B-B14F-4D97-AF65-F5344CB8AC3E}">
        <p14:creationId xmlns:p14="http://schemas.microsoft.com/office/powerpoint/2010/main" val="241880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6AB883-BBC4-43D1-96AC-CF3F0560DE4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6" name="Title 5">
            <a:extLst>
              <a:ext uri="{FF2B5EF4-FFF2-40B4-BE49-F238E27FC236}">
                <a16:creationId xmlns:a16="http://schemas.microsoft.com/office/drawing/2014/main" id="{2911207A-8CA8-4116-B1B8-EE6009CFD285}"/>
              </a:ext>
            </a:extLst>
          </p:cNvPr>
          <p:cNvSpPr>
            <a:spLocks noGrp="1"/>
          </p:cNvSpPr>
          <p:nvPr>
            <p:ph type="title"/>
          </p:nvPr>
        </p:nvSpPr>
        <p:spPr>
          <a:ln>
            <a:solidFill>
              <a:srgbClr val="00B050"/>
            </a:solidFill>
          </a:ln>
        </p:spPr>
        <p:txBody>
          <a:bodyPr>
            <a:normAutofit/>
          </a:bodyPr>
          <a:lstStyle/>
          <a:p>
            <a:r>
              <a:rPr lang="en-US" sz="4800" dirty="0"/>
              <a:t>Vendor Note</a:t>
            </a:r>
          </a:p>
        </p:txBody>
      </p:sp>
      <p:sp>
        <p:nvSpPr>
          <p:cNvPr id="2" name="Content Placeholder 1">
            <a:extLst>
              <a:ext uri="{FF2B5EF4-FFF2-40B4-BE49-F238E27FC236}">
                <a16:creationId xmlns:a16="http://schemas.microsoft.com/office/drawing/2014/main" id="{3E47E1BB-89ED-4416-BAE2-2C730B65DF4F}"/>
              </a:ext>
            </a:extLst>
          </p:cNvPr>
          <p:cNvSpPr>
            <a:spLocks noGrp="1"/>
          </p:cNvSpPr>
          <p:nvPr>
            <p:ph idx="1"/>
          </p:nvPr>
        </p:nvSpPr>
        <p:spPr>
          <a:xfrm>
            <a:off x="457200" y="1676400"/>
            <a:ext cx="8229600" cy="4572000"/>
          </a:xfrm>
        </p:spPr>
        <p:txBody>
          <a:bodyPr/>
          <a:lstStyle/>
          <a:p>
            <a:pPr marL="0" indent="0">
              <a:spcBef>
                <a:spcPts val="0"/>
              </a:spcBef>
              <a:buNone/>
            </a:pPr>
            <a:r>
              <a:rPr lang="en-US" sz="3600" dirty="0"/>
              <a:t>The small group questions are designed primarily for state staff—not vendors (and not TA providers). What you hear may be informative to current and potential system solutions.  But today is an opportunity to hear from states, not talk to states about what your system may or may not do. </a:t>
            </a:r>
          </a:p>
        </p:txBody>
      </p:sp>
    </p:spTree>
    <p:extLst>
      <p:ext uri="{BB962C8B-B14F-4D97-AF65-F5344CB8AC3E}">
        <p14:creationId xmlns:p14="http://schemas.microsoft.com/office/powerpoint/2010/main" val="263794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7B8A32-A751-400E-B0AB-A90B0FD9709B}"/>
              </a:ext>
            </a:extLst>
          </p:cNvPr>
          <p:cNvSpPr>
            <a:spLocks noGrp="1"/>
          </p:cNvSpPr>
          <p:nvPr>
            <p:ph type="sldNum" sz="quarter" idx="10"/>
          </p:nvPr>
        </p:nvSpPr>
        <p:spPr/>
        <p:txBody>
          <a:bodyPr/>
          <a:lstStyle/>
          <a:p>
            <a:fld id="{B2897048-00E0-47FB-B07B-F36BBE8AF579}" type="slidenum">
              <a:rPr lang="en-US" smtClean="0"/>
              <a:pPr/>
              <a:t>15</a:t>
            </a:fld>
            <a:endParaRPr lang="en-US" dirty="0"/>
          </a:p>
        </p:txBody>
      </p:sp>
      <p:sp>
        <p:nvSpPr>
          <p:cNvPr id="5" name="Title 4">
            <a:extLst>
              <a:ext uri="{FF2B5EF4-FFF2-40B4-BE49-F238E27FC236}">
                <a16:creationId xmlns:a16="http://schemas.microsoft.com/office/drawing/2014/main" id="{55087F20-633E-40FC-87F1-857107F71E78}"/>
              </a:ext>
            </a:extLst>
          </p:cNvPr>
          <p:cNvSpPr>
            <a:spLocks noGrp="1"/>
          </p:cNvSpPr>
          <p:nvPr>
            <p:ph type="title"/>
          </p:nvPr>
        </p:nvSpPr>
        <p:spPr>
          <a:ln>
            <a:solidFill>
              <a:srgbClr val="00B050"/>
            </a:solidFill>
          </a:ln>
        </p:spPr>
        <p:txBody>
          <a:bodyPr>
            <a:noAutofit/>
          </a:bodyPr>
          <a:lstStyle/>
          <a:p>
            <a:r>
              <a:rPr lang="en-US" sz="2400" dirty="0"/>
              <a:t>Partial List of Functions Possible Within IDEA Child/Student Level Data System (Part C Focused)</a:t>
            </a:r>
          </a:p>
        </p:txBody>
      </p:sp>
      <p:sp>
        <p:nvSpPr>
          <p:cNvPr id="6" name="Content Placeholder 5">
            <a:extLst>
              <a:ext uri="{FF2B5EF4-FFF2-40B4-BE49-F238E27FC236}">
                <a16:creationId xmlns:a16="http://schemas.microsoft.com/office/drawing/2014/main" id="{F61D9E03-A737-41F9-AFEF-25EB29531301}"/>
              </a:ext>
            </a:extLst>
          </p:cNvPr>
          <p:cNvSpPr>
            <a:spLocks noGrp="1"/>
          </p:cNvSpPr>
          <p:nvPr>
            <p:ph sz="half" idx="1"/>
          </p:nvPr>
        </p:nvSpPr>
        <p:spPr>
          <a:xfrm>
            <a:off x="457200" y="1600200"/>
            <a:ext cx="4191000" cy="4525963"/>
          </a:xfrm>
        </p:spPr>
        <p:txBody>
          <a:bodyPr/>
          <a:lstStyle/>
          <a:p>
            <a:pPr>
              <a:spcBef>
                <a:spcPts val="0"/>
              </a:spcBef>
            </a:pPr>
            <a:r>
              <a:rPr lang="en-US" sz="1800" dirty="0"/>
              <a:t>Register initial referrals</a:t>
            </a:r>
          </a:p>
          <a:p>
            <a:pPr>
              <a:spcBef>
                <a:spcPts val="0"/>
              </a:spcBef>
            </a:pPr>
            <a:r>
              <a:rPr lang="en-US" sz="1800" dirty="0"/>
              <a:t>Record child demographics</a:t>
            </a:r>
          </a:p>
          <a:p>
            <a:pPr>
              <a:spcBef>
                <a:spcPts val="0"/>
              </a:spcBef>
            </a:pPr>
            <a:r>
              <a:rPr lang="en-US" sz="1800" dirty="0"/>
              <a:t>Repository for </a:t>
            </a:r>
            <a:r>
              <a:rPr lang="en-US" sz="1800" dirty="0" err="1"/>
              <a:t>elig</a:t>
            </a:r>
            <a:r>
              <a:rPr lang="en-US" sz="1800" dirty="0"/>
              <a:t> and </a:t>
            </a:r>
            <a:r>
              <a:rPr lang="en-US" sz="1800" dirty="0" err="1"/>
              <a:t>assmnt</a:t>
            </a:r>
            <a:r>
              <a:rPr lang="en-US" sz="1800" dirty="0"/>
              <a:t> info</a:t>
            </a:r>
          </a:p>
          <a:p>
            <a:pPr>
              <a:spcBef>
                <a:spcPts val="0"/>
              </a:spcBef>
            </a:pPr>
            <a:r>
              <a:rPr lang="en-US" sz="1800" dirty="0"/>
              <a:t>Track eligibility determination</a:t>
            </a:r>
          </a:p>
          <a:p>
            <a:pPr>
              <a:spcBef>
                <a:spcPts val="0"/>
              </a:spcBef>
            </a:pPr>
            <a:r>
              <a:rPr lang="en-US" sz="1800" dirty="0"/>
              <a:t>Assign Service Provider</a:t>
            </a:r>
          </a:p>
          <a:p>
            <a:pPr>
              <a:spcBef>
                <a:spcPts val="0"/>
              </a:spcBef>
            </a:pPr>
            <a:r>
              <a:rPr lang="en-US" sz="1800" dirty="0"/>
              <a:t>Provide IFSP form and function</a:t>
            </a:r>
          </a:p>
          <a:p>
            <a:pPr>
              <a:spcBef>
                <a:spcPts val="0"/>
              </a:spcBef>
            </a:pPr>
            <a:r>
              <a:rPr lang="en-US" sz="1800" dirty="0"/>
              <a:t>Provide for annual / modified IFSP</a:t>
            </a:r>
          </a:p>
          <a:p>
            <a:pPr>
              <a:spcBef>
                <a:spcPts val="0"/>
              </a:spcBef>
            </a:pPr>
            <a:r>
              <a:rPr lang="en-US" sz="1800" dirty="0"/>
              <a:t>Record planned services</a:t>
            </a:r>
          </a:p>
          <a:p>
            <a:pPr>
              <a:spcBef>
                <a:spcPts val="0"/>
              </a:spcBef>
            </a:pPr>
            <a:r>
              <a:rPr lang="en-US" sz="1800" dirty="0"/>
              <a:t>Record delivered services, initial or all</a:t>
            </a:r>
          </a:p>
          <a:p>
            <a:pPr>
              <a:spcBef>
                <a:spcPts val="0"/>
              </a:spcBef>
            </a:pPr>
            <a:r>
              <a:rPr lang="en-US" sz="1800" dirty="0"/>
              <a:t>Transfer in state (program to program) </a:t>
            </a:r>
          </a:p>
          <a:p>
            <a:pPr>
              <a:spcBef>
                <a:spcPts val="0"/>
              </a:spcBef>
            </a:pPr>
            <a:r>
              <a:rPr lang="en-US" sz="1800" dirty="0"/>
              <a:t>Support child transition (e.g., to 619) </a:t>
            </a:r>
          </a:p>
          <a:p>
            <a:pPr>
              <a:spcBef>
                <a:spcPts val="0"/>
              </a:spcBef>
            </a:pPr>
            <a:r>
              <a:rPr lang="en-US" sz="1800" dirty="0"/>
              <a:t>Support child outcome (entry-exit) data</a:t>
            </a:r>
          </a:p>
          <a:p>
            <a:pPr>
              <a:spcBef>
                <a:spcPts val="0"/>
              </a:spcBef>
            </a:pPr>
            <a:r>
              <a:rPr lang="en-US" sz="1800" dirty="0"/>
              <a:t>Close case, including exit info</a:t>
            </a:r>
          </a:p>
          <a:p>
            <a:pPr>
              <a:spcBef>
                <a:spcPts val="0"/>
              </a:spcBef>
            </a:pPr>
            <a:r>
              <a:rPr lang="en-US" sz="1800" dirty="0"/>
              <a:t>Schedule service appointments</a:t>
            </a:r>
          </a:p>
          <a:p>
            <a:pPr>
              <a:spcBef>
                <a:spcPts val="0"/>
              </a:spcBef>
            </a:pPr>
            <a:r>
              <a:rPr lang="en-US" sz="1800" dirty="0"/>
              <a:t>Repository for family info/contacts</a:t>
            </a:r>
          </a:p>
        </p:txBody>
      </p:sp>
      <p:sp>
        <p:nvSpPr>
          <p:cNvPr id="7" name="Content Placeholder 6">
            <a:extLst>
              <a:ext uri="{FF2B5EF4-FFF2-40B4-BE49-F238E27FC236}">
                <a16:creationId xmlns:a16="http://schemas.microsoft.com/office/drawing/2014/main" id="{BA7B0D66-8C3A-41BE-9EB0-6225A298B209}"/>
              </a:ext>
            </a:extLst>
          </p:cNvPr>
          <p:cNvSpPr>
            <a:spLocks noGrp="1"/>
          </p:cNvSpPr>
          <p:nvPr>
            <p:ph sz="half" idx="2"/>
          </p:nvPr>
        </p:nvSpPr>
        <p:spPr/>
        <p:txBody>
          <a:bodyPr/>
          <a:lstStyle/>
          <a:p>
            <a:r>
              <a:rPr lang="en-US" sz="1800" dirty="0"/>
              <a:t>Manage local agencies /vendors/service providers</a:t>
            </a:r>
          </a:p>
          <a:p>
            <a:pPr marL="400050" lvl="1" indent="0">
              <a:buNone/>
            </a:pPr>
            <a:r>
              <a:rPr lang="en-US" sz="1800" dirty="0"/>
              <a:t>- provider registry (e.g., contact info, demographics, application, areas of service, locations served)</a:t>
            </a:r>
          </a:p>
          <a:p>
            <a:pPr marL="400050" lvl="1" indent="0">
              <a:buNone/>
            </a:pPr>
            <a:r>
              <a:rPr lang="en-US" sz="1800" dirty="0"/>
              <a:t>- credential/certification information</a:t>
            </a:r>
          </a:p>
          <a:p>
            <a:pPr marL="400050" lvl="1" indent="0">
              <a:buNone/>
            </a:pPr>
            <a:r>
              <a:rPr lang="en-US" sz="1800" dirty="0"/>
              <a:t>- provider calendar / scheduler</a:t>
            </a:r>
          </a:p>
          <a:p>
            <a:pPr marL="685800" lvl="1">
              <a:buFontTx/>
              <a:buChar char="-"/>
            </a:pPr>
            <a:r>
              <a:rPr lang="en-US" sz="1800" dirty="0"/>
              <a:t>case load information (incl serv </a:t>
            </a:r>
            <a:r>
              <a:rPr lang="en-US" sz="1800" dirty="0" err="1"/>
              <a:t>coord</a:t>
            </a:r>
            <a:r>
              <a:rPr lang="en-US" sz="1800" dirty="0"/>
              <a:t>)</a:t>
            </a:r>
          </a:p>
          <a:p>
            <a:pPr>
              <a:spcBef>
                <a:spcPts val="0"/>
              </a:spcBef>
            </a:pPr>
            <a:r>
              <a:rPr lang="en-US" sz="2000" dirty="0"/>
              <a:t>Local agency improvement planning</a:t>
            </a:r>
            <a:endParaRPr lang="en-US" sz="1800" dirty="0"/>
          </a:p>
          <a:p>
            <a:pPr>
              <a:spcBef>
                <a:spcPts val="0"/>
              </a:spcBef>
            </a:pPr>
            <a:r>
              <a:rPr lang="en-US" sz="2000" dirty="0"/>
              <a:t>Local agency application for federal funds</a:t>
            </a:r>
            <a:endParaRPr lang="en-US" sz="1800" dirty="0"/>
          </a:p>
          <a:p>
            <a:pPr>
              <a:spcBef>
                <a:spcPts val="0"/>
              </a:spcBef>
            </a:pPr>
            <a:r>
              <a:rPr lang="en-US" sz="2000" dirty="0"/>
              <a:t>Parent portal</a:t>
            </a:r>
            <a:endParaRPr lang="en-US" sz="1800" dirty="0"/>
          </a:p>
        </p:txBody>
      </p:sp>
    </p:spTree>
    <p:extLst>
      <p:ext uri="{BB962C8B-B14F-4D97-AF65-F5344CB8AC3E}">
        <p14:creationId xmlns:p14="http://schemas.microsoft.com/office/powerpoint/2010/main" val="2459918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7B8A32-A751-400E-B0AB-A90B0FD9709B}"/>
              </a:ext>
            </a:extLst>
          </p:cNvPr>
          <p:cNvSpPr>
            <a:spLocks noGrp="1"/>
          </p:cNvSpPr>
          <p:nvPr>
            <p:ph type="sldNum" sz="quarter" idx="10"/>
          </p:nvPr>
        </p:nvSpPr>
        <p:spPr/>
        <p:txBody>
          <a:bodyPr/>
          <a:lstStyle/>
          <a:p>
            <a:fld id="{B2897048-00E0-47FB-B07B-F36BBE8AF579}" type="slidenum">
              <a:rPr lang="en-US" smtClean="0"/>
              <a:pPr/>
              <a:t>16</a:t>
            </a:fld>
            <a:endParaRPr lang="en-US" dirty="0"/>
          </a:p>
        </p:txBody>
      </p:sp>
      <p:sp>
        <p:nvSpPr>
          <p:cNvPr id="5" name="Title 4">
            <a:extLst>
              <a:ext uri="{FF2B5EF4-FFF2-40B4-BE49-F238E27FC236}">
                <a16:creationId xmlns:a16="http://schemas.microsoft.com/office/drawing/2014/main" id="{55087F20-633E-40FC-87F1-857107F71E78}"/>
              </a:ext>
            </a:extLst>
          </p:cNvPr>
          <p:cNvSpPr>
            <a:spLocks noGrp="1"/>
          </p:cNvSpPr>
          <p:nvPr>
            <p:ph type="title"/>
          </p:nvPr>
        </p:nvSpPr>
        <p:spPr>
          <a:ln>
            <a:solidFill>
              <a:srgbClr val="00B050"/>
            </a:solidFill>
          </a:ln>
        </p:spPr>
        <p:txBody>
          <a:bodyPr>
            <a:noAutofit/>
          </a:bodyPr>
          <a:lstStyle/>
          <a:p>
            <a:r>
              <a:rPr lang="en-US" sz="2400" dirty="0"/>
              <a:t>(</a:t>
            </a:r>
            <a:r>
              <a:rPr lang="en-US" sz="2400" dirty="0" err="1"/>
              <a:t>Con’t</a:t>
            </a:r>
            <a:r>
              <a:rPr lang="en-US" sz="2400" dirty="0"/>
              <a:t>) Partial List of Functions Possible Within IDEA Child/Student Level Data System (Part C Focused)</a:t>
            </a:r>
          </a:p>
        </p:txBody>
      </p:sp>
      <p:sp>
        <p:nvSpPr>
          <p:cNvPr id="6" name="Content Placeholder 5">
            <a:extLst>
              <a:ext uri="{FF2B5EF4-FFF2-40B4-BE49-F238E27FC236}">
                <a16:creationId xmlns:a16="http://schemas.microsoft.com/office/drawing/2014/main" id="{F61D9E03-A737-41F9-AFEF-25EB29531301}"/>
              </a:ext>
            </a:extLst>
          </p:cNvPr>
          <p:cNvSpPr>
            <a:spLocks noGrp="1"/>
          </p:cNvSpPr>
          <p:nvPr>
            <p:ph sz="half" idx="1"/>
          </p:nvPr>
        </p:nvSpPr>
        <p:spPr>
          <a:xfrm>
            <a:off x="457200" y="1600200"/>
            <a:ext cx="4191000" cy="4525963"/>
          </a:xfrm>
        </p:spPr>
        <p:txBody>
          <a:bodyPr/>
          <a:lstStyle/>
          <a:p>
            <a:pPr>
              <a:spcBef>
                <a:spcPts val="0"/>
              </a:spcBef>
            </a:pPr>
            <a:r>
              <a:rPr lang="en-US" sz="1600" dirty="0"/>
              <a:t>Report Capabilities</a:t>
            </a:r>
          </a:p>
          <a:p>
            <a:pPr marL="400050" lvl="1" indent="0">
              <a:spcBef>
                <a:spcPts val="0"/>
              </a:spcBef>
              <a:buNone/>
            </a:pPr>
            <a:r>
              <a:rPr lang="en-US" sz="1600" dirty="0"/>
              <a:t>- full data export capability</a:t>
            </a:r>
          </a:p>
          <a:p>
            <a:pPr marL="400050" lvl="1" indent="0">
              <a:spcBef>
                <a:spcPts val="0"/>
              </a:spcBef>
              <a:buNone/>
            </a:pPr>
            <a:r>
              <a:rPr lang="en-US" sz="1600" dirty="0"/>
              <a:t>- provider reports </a:t>
            </a:r>
          </a:p>
          <a:p>
            <a:pPr marL="400050" lvl="1" indent="0">
              <a:spcBef>
                <a:spcPts val="0"/>
              </a:spcBef>
              <a:buNone/>
            </a:pPr>
            <a:r>
              <a:rPr lang="en-US" sz="1600" dirty="0"/>
              <a:t>- manager reports </a:t>
            </a:r>
          </a:p>
          <a:p>
            <a:pPr marL="400050" lvl="1" indent="0">
              <a:spcBef>
                <a:spcPts val="0"/>
              </a:spcBef>
              <a:buNone/>
            </a:pPr>
            <a:r>
              <a:rPr lang="en-US" sz="1600" dirty="0"/>
              <a:t>- service coordinator reports</a:t>
            </a:r>
          </a:p>
          <a:p>
            <a:pPr marL="400050" lvl="1" indent="0">
              <a:spcBef>
                <a:spcPts val="0"/>
              </a:spcBef>
              <a:buNone/>
            </a:pPr>
            <a:r>
              <a:rPr lang="en-US" sz="1600" dirty="0"/>
              <a:t>- 618 reports</a:t>
            </a:r>
          </a:p>
          <a:p>
            <a:pPr marL="400050" lvl="1" indent="0">
              <a:spcBef>
                <a:spcPts val="0"/>
              </a:spcBef>
              <a:buNone/>
            </a:pPr>
            <a:r>
              <a:rPr lang="en-US" sz="1600" dirty="0"/>
              <a:t>- APR indicator reports</a:t>
            </a:r>
          </a:p>
          <a:p>
            <a:pPr marL="400050" lvl="1" indent="0">
              <a:spcBef>
                <a:spcPts val="0"/>
              </a:spcBef>
              <a:buNone/>
            </a:pPr>
            <a:r>
              <a:rPr lang="en-US" sz="1600" dirty="0"/>
              <a:t>- child outcome reports</a:t>
            </a:r>
          </a:p>
          <a:p>
            <a:pPr marL="400050" lvl="1" indent="0">
              <a:spcBef>
                <a:spcPts val="0"/>
              </a:spcBef>
              <a:buNone/>
            </a:pPr>
            <a:r>
              <a:rPr lang="en-US" sz="1600" dirty="0"/>
              <a:t>- ad hoc report capability (end users can build and design custom reports)</a:t>
            </a:r>
          </a:p>
          <a:p>
            <a:pPr marL="400050" lvl="1" indent="0">
              <a:spcBef>
                <a:spcPts val="0"/>
              </a:spcBef>
              <a:buNone/>
            </a:pPr>
            <a:r>
              <a:rPr lang="en-US" sz="1600" dirty="0"/>
              <a:t>- dispute resolution (mediation, complaints, due process tracking and reporting)</a:t>
            </a:r>
          </a:p>
          <a:p>
            <a:pPr marL="400050" lvl="1" indent="0">
              <a:spcBef>
                <a:spcPts val="0"/>
              </a:spcBef>
              <a:buNone/>
            </a:pPr>
            <a:r>
              <a:rPr lang="en-US" sz="1600" dirty="0"/>
              <a:t>- family outcome report (if system supports family survey collection/ - administration)</a:t>
            </a:r>
          </a:p>
          <a:p>
            <a:pPr marL="400050" lvl="1" indent="0">
              <a:spcBef>
                <a:spcPts val="0"/>
              </a:spcBef>
              <a:buNone/>
            </a:pPr>
            <a:r>
              <a:rPr lang="en-US" sz="1600" dirty="0"/>
              <a:t>- local agency compliance indicator reports </a:t>
            </a:r>
          </a:p>
          <a:p>
            <a:pPr marL="400050" lvl="1" indent="0">
              <a:spcBef>
                <a:spcPts val="0"/>
              </a:spcBef>
              <a:buNone/>
            </a:pPr>
            <a:r>
              <a:rPr lang="en-US" sz="1600" dirty="0"/>
              <a:t>- correction of non-compliance reports </a:t>
            </a:r>
          </a:p>
        </p:txBody>
      </p:sp>
      <p:sp>
        <p:nvSpPr>
          <p:cNvPr id="7" name="Content Placeholder 6">
            <a:extLst>
              <a:ext uri="{FF2B5EF4-FFF2-40B4-BE49-F238E27FC236}">
                <a16:creationId xmlns:a16="http://schemas.microsoft.com/office/drawing/2014/main" id="{BA7B0D66-8C3A-41BE-9EB0-6225A298B209}"/>
              </a:ext>
            </a:extLst>
          </p:cNvPr>
          <p:cNvSpPr>
            <a:spLocks noGrp="1"/>
          </p:cNvSpPr>
          <p:nvPr>
            <p:ph sz="half" idx="2"/>
          </p:nvPr>
        </p:nvSpPr>
        <p:spPr/>
        <p:txBody>
          <a:bodyPr/>
          <a:lstStyle/>
          <a:p>
            <a:pPr>
              <a:spcBef>
                <a:spcPts val="0"/>
              </a:spcBef>
            </a:pPr>
            <a:r>
              <a:rPr lang="en-US" sz="1800" dirty="0"/>
              <a:t>System Administration Management (lead agency ability)</a:t>
            </a:r>
          </a:p>
          <a:p>
            <a:pPr marL="400050" lvl="1" indent="0">
              <a:spcBef>
                <a:spcPts val="0"/>
              </a:spcBef>
              <a:buNone/>
            </a:pPr>
            <a:r>
              <a:rPr lang="en-US" sz="1600" dirty="0"/>
              <a:t>- roles x access/permissions</a:t>
            </a:r>
          </a:p>
          <a:p>
            <a:pPr marL="400050" lvl="1" indent="0">
              <a:spcBef>
                <a:spcPts val="0"/>
              </a:spcBef>
              <a:buNone/>
            </a:pPr>
            <a:r>
              <a:rPr lang="en-US" sz="1600" dirty="0"/>
              <a:t>- email manager</a:t>
            </a:r>
          </a:p>
          <a:p>
            <a:pPr marL="400050" lvl="1" indent="0">
              <a:spcBef>
                <a:spcPts val="0"/>
              </a:spcBef>
              <a:buNone/>
            </a:pPr>
            <a:r>
              <a:rPr lang="en-US" sz="1600" dirty="0"/>
              <a:t>- notification/tickler system</a:t>
            </a:r>
          </a:p>
          <a:p>
            <a:pPr marL="400050" lvl="1" indent="0">
              <a:spcBef>
                <a:spcPts val="0"/>
              </a:spcBef>
              <a:buNone/>
            </a:pPr>
            <a:r>
              <a:rPr lang="en-US" sz="1600" dirty="0"/>
              <a:t>- resource repository</a:t>
            </a:r>
          </a:p>
          <a:p>
            <a:pPr marL="400050" lvl="1" indent="0">
              <a:spcBef>
                <a:spcPts val="0"/>
              </a:spcBef>
              <a:buNone/>
            </a:pPr>
            <a:r>
              <a:rPr lang="en-US" sz="1600" dirty="0"/>
              <a:t>- protocol builder (allows system administrator to create new collection within system, e.g., for data system evaluation, conference evaluation for those that attended.) </a:t>
            </a:r>
          </a:p>
          <a:p>
            <a:pPr>
              <a:spcBef>
                <a:spcPts val="0"/>
              </a:spcBef>
            </a:pPr>
            <a:r>
              <a:rPr lang="en-US" sz="1800" dirty="0"/>
              <a:t>Linking capabilities (e.g., child data with provider data, Part C with EHDI)</a:t>
            </a:r>
          </a:p>
          <a:p>
            <a:pPr>
              <a:spcBef>
                <a:spcPts val="0"/>
              </a:spcBef>
            </a:pPr>
            <a:r>
              <a:rPr lang="en-US" sz="1800" dirty="0"/>
              <a:t>Edit check and validation procedures</a:t>
            </a:r>
          </a:p>
          <a:p>
            <a:pPr>
              <a:spcBef>
                <a:spcPts val="0"/>
              </a:spcBef>
            </a:pPr>
            <a:r>
              <a:rPr lang="en-US" sz="1800" dirty="0"/>
              <a:t>Ability to track transactions by user</a:t>
            </a:r>
          </a:p>
        </p:txBody>
      </p:sp>
    </p:spTree>
    <p:extLst>
      <p:ext uri="{BB962C8B-B14F-4D97-AF65-F5344CB8AC3E}">
        <p14:creationId xmlns:p14="http://schemas.microsoft.com/office/powerpoint/2010/main" val="1115236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FF3F9F-7DAA-4862-8AF2-38ED40CD4BC4}"/>
              </a:ext>
            </a:extLst>
          </p:cNvPr>
          <p:cNvSpPr>
            <a:spLocks noGrp="1"/>
          </p:cNvSpPr>
          <p:nvPr>
            <p:ph type="sldNum" sz="quarter" idx="10"/>
          </p:nvPr>
        </p:nvSpPr>
        <p:spPr/>
        <p:txBody>
          <a:bodyPr vert="horz" lIns="91440" tIns="45720" rIns="91440" bIns="45720" rtlCol="0" anchor="ctr">
            <a:normAutofit/>
          </a:bodyPr>
          <a:lstStyle/>
          <a:p>
            <a:pPr>
              <a:spcAft>
                <a:spcPts val="600"/>
              </a:spcAft>
            </a:pPr>
            <a:fld id="{B2897048-00E0-47FB-B07B-F36BBE8AF579}" type="slidenum">
              <a:rPr lang="en-US" sz="1200">
                <a:solidFill>
                  <a:srgbClr val="FFFFFF"/>
                </a:solidFill>
                <a:latin typeface="+mn-lt"/>
              </a:rPr>
              <a:pPr>
                <a:spcAft>
                  <a:spcPts val="600"/>
                </a:spcAft>
              </a:pPr>
              <a:t>17</a:t>
            </a:fld>
            <a:endParaRPr lang="en-US" sz="1200">
              <a:solidFill>
                <a:srgbClr val="FFFFFF"/>
              </a:solidFill>
              <a:latin typeface="+mn-lt"/>
            </a:endParaRPr>
          </a:p>
        </p:txBody>
      </p:sp>
      <p:sp>
        <p:nvSpPr>
          <p:cNvPr id="5" name="Title 4" hidden="1">
            <a:extLst>
              <a:ext uri="{FF2B5EF4-FFF2-40B4-BE49-F238E27FC236}">
                <a16:creationId xmlns:a16="http://schemas.microsoft.com/office/drawing/2014/main" id="{AF94BC69-57C5-4560-9A04-39A09AA935CE}"/>
              </a:ext>
            </a:extLst>
          </p:cNvPr>
          <p:cNvSpPr>
            <a:spLocks noGrp="1"/>
          </p:cNvSpPr>
          <p:nvPr>
            <p:ph type="title"/>
          </p:nvPr>
        </p:nvSpPr>
        <p:spPr/>
        <p:txBody>
          <a:bodyPr/>
          <a:lstStyle/>
          <a:p>
            <a:r>
              <a:rPr lang="en-US" dirty="0"/>
              <a:t>Question #1</a:t>
            </a:r>
          </a:p>
        </p:txBody>
      </p:sp>
      <p:sp>
        <p:nvSpPr>
          <p:cNvPr id="2" name="Content Placeholder 1">
            <a:extLst>
              <a:ext uri="{FF2B5EF4-FFF2-40B4-BE49-F238E27FC236}">
                <a16:creationId xmlns:a16="http://schemas.microsoft.com/office/drawing/2014/main" id="{F1A8FFE9-0A4A-46B4-8824-39CACE8F36FA}"/>
              </a:ext>
            </a:extLst>
          </p:cNvPr>
          <p:cNvSpPr>
            <a:spLocks noGrp="1"/>
          </p:cNvSpPr>
          <p:nvPr>
            <p:ph idx="1"/>
          </p:nvPr>
        </p:nvSpPr>
        <p:spPr>
          <a:xfrm>
            <a:off x="304801" y="457200"/>
            <a:ext cx="8686800" cy="5517795"/>
          </a:xfrm>
          <a:prstGeom prst="rect">
            <a:avLst/>
          </a:prstGeom>
        </p:spPr>
        <p:txBody>
          <a:bodyPr vert="horz" lIns="91440" tIns="45720" rIns="91440" bIns="45720" rtlCol="0">
            <a:normAutofit/>
          </a:bodyPr>
          <a:lstStyle/>
          <a:p>
            <a:pPr marL="91440" indent="0">
              <a:spcBef>
                <a:spcPts val="0"/>
              </a:spcBef>
              <a:buClr>
                <a:srgbClr val="FF0000"/>
              </a:buClr>
              <a:buNone/>
            </a:pPr>
            <a:r>
              <a:rPr lang="en-US" sz="5400" dirty="0">
                <a:solidFill>
                  <a:srgbClr val="FF0000"/>
                </a:solidFill>
              </a:rPr>
              <a:t>#1 </a:t>
            </a:r>
            <a:r>
              <a:rPr lang="en-US" sz="5400" dirty="0"/>
              <a:t>What </a:t>
            </a:r>
            <a:r>
              <a:rPr lang="en-US" sz="5400" dirty="0">
                <a:solidFill>
                  <a:srgbClr val="FF0000"/>
                </a:solidFill>
              </a:rPr>
              <a:t>works well</a:t>
            </a:r>
            <a:r>
              <a:rPr lang="en-US" sz="5400" dirty="0"/>
              <a:t> in your data system(s)? </a:t>
            </a:r>
          </a:p>
        </p:txBody>
      </p:sp>
    </p:spTree>
    <p:extLst>
      <p:ext uri="{BB962C8B-B14F-4D97-AF65-F5344CB8AC3E}">
        <p14:creationId xmlns:p14="http://schemas.microsoft.com/office/powerpoint/2010/main" val="147572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A10046-0AD9-458A-8CA5-BAAE46F475A5}"/>
              </a:ext>
            </a:extLst>
          </p:cNvPr>
          <p:cNvSpPr>
            <a:spLocks noGrp="1"/>
          </p:cNvSpPr>
          <p:nvPr>
            <p:ph type="sldNum" sz="quarter" idx="10"/>
          </p:nvPr>
        </p:nvSpPr>
        <p:spPr/>
        <p:txBody>
          <a:bodyPr/>
          <a:lstStyle/>
          <a:p>
            <a:fld id="{B2897048-00E0-47FB-B07B-F36BBE8AF579}" type="slidenum">
              <a:rPr lang="en-US" smtClean="0"/>
              <a:pPr/>
              <a:t>18</a:t>
            </a:fld>
            <a:endParaRPr lang="en-US" dirty="0"/>
          </a:p>
        </p:txBody>
      </p:sp>
      <p:sp>
        <p:nvSpPr>
          <p:cNvPr id="7" name="Title 6" hidden="1">
            <a:extLst>
              <a:ext uri="{FF2B5EF4-FFF2-40B4-BE49-F238E27FC236}">
                <a16:creationId xmlns:a16="http://schemas.microsoft.com/office/drawing/2014/main" id="{CC13C41F-6CB1-464D-90F4-7BD717D2324B}"/>
              </a:ext>
            </a:extLst>
          </p:cNvPr>
          <p:cNvSpPr>
            <a:spLocks noGrp="1"/>
          </p:cNvSpPr>
          <p:nvPr>
            <p:ph type="title"/>
          </p:nvPr>
        </p:nvSpPr>
        <p:spPr/>
        <p:txBody>
          <a:bodyPr/>
          <a:lstStyle/>
          <a:p>
            <a:r>
              <a:rPr lang="en-US" dirty="0"/>
              <a:t>Group Activity #2</a:t>
            </a:r>
          </a:p>
        </p:txBody>
      </p:sp>
      <p:sp>
        <p:nvSpPr>
          <p:cNvPr id="6" name="Content Placeholder 5">
            <a:extLst>
              <a:ext uri="{FF2B5EF4-FFF2-40B4-BE49-F238E27FC236}">
                <a16:creationId xmlns:a16="http://schemas.microsoft.com/office/drawing/2014/main" id="{B520EC21-BEF4-43E8-916D-294C5CD71890}"/>
              </a:ext>
            </a:extLst>
          </p:cNvPr>
          <p:cNvSpPr>
            <a:spLocks noGrp="1"/>
          </p:cNvSpPr>
          <p:nvPr>
            <p:ph idx="1"/>
          </p:nvPr>
        </p:nvSpPr>
        <p:spPr>
          <a:xfrm>
            <a:off x="457200" y="1600201"/>
            <a:ext cx="8229600" cy="4038600"/>
          </a:xfrm>
        </p:spPr>
        <p:txBody>
          <a:bodyPr/>
          <a:lstStyle/>
          <a:p>
            <a:pPr>
              <a:buClr>
                <a:srgbClr val="FF0000"/>
              </a:buClr>
              <a:buFont typeface="Wingdings" panose="05000000000000000000" pitchFamily="2" charset="2"/>
              <a:buChar char="v"/>
            </a:pPr>
            <a:r>
              <a:rPr lang="en-US" sz="6000" dirty="0"/>
              <a:t> Report Out</a:t>
            </a:r>
          </a:p>
          <a:p>
            <a:pPr>
              <a:buClr>
                <a:srgbClr val="FF0000"/>
              </a:buClr>
              <a:buFont typeface="Wingdings" panose="05000000000000000000" pitchFamily="2" charset="2"/>
              <a:buChar char="v"/>
            </a:pPr>
            <a:r>
              <a:rPr lang="en-US" sz="6000" dirty="0"/>
              <a:t> Address question #2</a:t>
            </a:r>
          </a:p>
          <a:p>
            <a:pPr>
              <a:buClr>
                <a:srgbClr val="FF0000"/>
              </a:buClr>
              <a:buFont typeface="Wingdings" panose="05000000000000000000" pitchFamily="2" charset="2"/>
              <a:buChar char="v"/>
            </a:pPr>
            <a:r>
              <a:rPr lang="en-US" sz="6000" dirty="0"/>
              <a:t> New small group roles</a:t>
            </a:r>
          </a:p>
        </p:txBody>
      </p:sp>
    </p:spTree>
    <p:extLst>
      <p:ext uri="{BB962C8B-B14F-4D97-AF65-F5344CB8AC3E}">
        <p14:creationId xmlns:p14="http://schemas.microsoft.com/office/powerpoint/2010/main" val="3673612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6AB883-BBC4-43D1-96AC-CF3F0560DE4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6" name="Title 5">
            <a:extLst>
              <a:ext uri="{FF2B5EF4-FFF2-40B4-BE49-F238E27FC236}">
                <a16:creationId xmlns:a16="http://schemas.microsoft.com/office/drawing/2014/main" id="{2911207A-8CA8-4116-B1B8-EE6009CFD285}"/>
              </a:ext>
            </a:extLst>
          </p:cNvPr>
          <p:cNvSpPr>
            <a:spLocks noGrp="1"/>
          </p:cNvSpPr>
          <p:nvPr>
            <p:ph type="title"/>
          </p:nvPr>
        </p:nvSpPr>
        <p:spPr>
          <a:ln>
            <a:solidFill>
              <a:srgbClr val="00B050"/>
            </a:solidFill>
          </a:ln>
        </p:spPr>
        <p:txBody>
          <a:bodyPr>
            <a:normAutofit/>
          </a:bodyPr>
          <a:lstStyle/>
          <a:p>
            <a:r>
              <a:rPr lang="en-US" dirty="0"/>
              <a:t>Coming soon to education data . . .</a:t>
            </a:r>
          </a:p>
        </p:txBody>
      </p:sp>
      <p:sp>
        <p:nvSpPr>
          <p:cNvPr id="2" name="Content Placeholder 1">
            <a:extLst>
              <a:ext uri="{FF2B5EF4-FFF2-40B4-BE49-F238E27FC236}">
                <a16:creationId xmlns:a16="http://schemas.microsoft.com/office/drawing/2014/main" id="{3E47E1BB-89ED-4416-BAE2-2C730B65DF4F}"/>
              </a:ext>
            </a:extLst>
          </p:cNvPr>
          <p:cNvSpPr>
            <a:spLocks noGrp="1"/>
          </p:cNvSpPr>
          <p:nvPr>
            <p:ph idx="1"/>
          </p:nvPr>
        </p:nvSpPr>
        <p:spPr>
          <a:xfrm>
            <a:off x="304800" y="1600200"/>
            <a:ext cx="8382000" cy="4648200"/>
          </a:xfrm>
        </p:spPr>
        <p:txBody>
          <a:bodyPr/>
          <a:lstStyle/>
          <a:p>
            <a:pPr>
              <a:spcBef>
                <a:spcPts val="0"/>
              </a:spcBef>
              <a:spcAft>
                <a:spcPts val="600"/>
              </a:spcAft>
              <a:buClr>
                <a:srgbClr val="FF0000"/>
              </a:buClr>
              <a:buFont typeface="Wingdings" panose="05000000000000000000" pitchFamily="2" charset="2"/>
              <a:buChar char="v"/>
            </a:pPr>
            <a:r>
              <a:rPr lang="en-US" dirty="0">
                <a:solidFill>
                  <a:schemeClr val="tx2"/>
                </a:solidFill>
              </a:rPr>
              <a:t> Higher quality data</a:t>
            </a:r>
          </a:p>
          <a:p>
            <a:pPr>
              <a:spcBef>
                <a:spcPts val="0"/>
              </a:spcBef>
              <a:spcAft>
                <a:spcPts val="600"/>
              </a:spcAft>
              <a:buClr>
                <a:srgbClr val="FF0000"/>
              </a:buClr>
              <a:buFont typeface="Wingdings" panose="05000000000000000000" pitchFamily="2" charset="2"/>
              <a:buChar char="v"/>
            </a:pPr>
            <a:r>
              <a:rPr lang="en-US" dirty="0">
                <a:solidFill>
                  <a:schemeClr val="tx2"/>
                </a:solidFill>
              </a:rPr>
              <a:t> More data</a:t>
            </a:r>
          </a:p>
          <a:p>
            <a:pPr>
              <a:spcBef>
                <a:spcPts val="0"/>
              </a:spcBef>
              <a:spcAft>
                <a:spcPts val="600"/>
              </a:spcAft>
              <a:buClr>
                <a:srgbClr val="FF0000"/>
              </a:buClr>
              <a:buFont typeface="Wingdings" panose="05000000000000000000" pitchFamily="2" charset="2"/>
              <a:buChar char="v"/>
            </a:pPr>
            <a:r>
              <a:rPr lang="en-US" dirty="0">
                <a:solidFill>
                  <a:schemeClr val="tx2"/>
                </a:solidFill>
              </a:rPr>
              <a:t> More data efficiency</a:t>
            </a:r>
          </a:p>
          <a:p>
            <a:pPr>
              <a:spcBef>
                <a:spcPts val="0"/>
              </a:spcBef>
              <a:spcAft>
                <a:spcPts val="600"/>
              </a:spcAft>
              <a:buClr>
                <a:srgbClr val="FF0000"/>
              </a:buClr>
              <a:buFont typeface="Wingdings" panose="05000000000000000000" pitchFamily="2" charset="2"/>
              <a:buChar char="v"/>
            </a:pPr>
            <a:r>
              <a:rPr lang="en-US" dirty="0">
                <a:solidFill>
                  <a:schemeClr val="tx2"/>
                </a:solidFill>
              </a:rPr>
              <a:t> More integrated data / connected data systems</a:t>
            </a:r>
          </a:p>
          <a:p>
            <a:pPr>
              <a:spcBef>
                <a:spcPts val="0"/>
              </a:spcBef>
              <a:spcAft>
                <a:spcPts val="600"/>
              </a:spcAft>
              <a:buClr>
                <a:srgbClr val="FF0000"/>
              </a:buClr>
              <a:buFont typeface="Wingdings" panose="05000000000000000000" pitchFamily="2" charset="2"/>
              <a:buChar char="v"/>
            </a:pPr>
            <a:r>
              <a:rPr lang="en-US" dirty="0">
                <a:solidFill>
                  <a:schemeClr val="tx2"/>
                </a:solidFill>
              </a:rPr>
              <a:t> More use of big data and AI to personalize learning</a:t>
            </a:r>
          </a:p>
          <a:p>
            <a:pPr>
              <a:spcBef>
                <a:spcPts val="0"/>
              </a:spcBef>
              <a:spcAft>
                <a:spcPts val="600"/>
              </a:spcAft>
              <a:buClr>
                <a:srgbClr val="FF0000"/>
              </a:buClr>
              <a:buFont typeface="Wingdings" panose="05000000000000000000" pitchFamily="2" charset="2"/>
              <a:buChar char="v"/>
            </a:pPr>
            <a:r>
              <a:rPr lang="en-US" dirty="0">
                <a:solidFill>
                  <a:schemeClr val="tx2"/>
                </a:solidFill>
              </a:rPr>
              <a:t> More data security risks</a:t>
            </a:r>
          </a:p>
          <a:p>
            <a:pPr>
              <a:spcBef>
                <a:spcPts val="0"/>
              </a:spcBef>
              <a:spcAft>
                <a:spcPts val="600"/>
              </a:spcAft>
              <a:buClr>
                <a:srgbClr val="FF0000"/>
              </a:buClr>
              <a:buFont typeface="Wingdings" panose="05000000000000000000" pitchFamily="2" charset="2"/>
              <a:buChar char="v"/>
            </a:pPr>
            <a:r>
              <a:rPr lang="en-US" dirty="0">
                <a:solidFill>
                  <a:schemeClr val="tx2"/>
                </a:solidFill>
              </a:rPr>
              <a:t> More data governance</a:t>
            </a:r>
          </a:p>
          <a:p>
            <a:pPr>
              <a:spcBef>
                <a:spcPts val="0"/>
              </a:spcBef>
              <a:spcAft>
                <a:spcPts val="600"/>
              </a:spcAft>
              <a:buClr>
                <a:srgbClr val="FF0000"/>
              </a:buClr>
              <a:buFont typeface="Wingdings" panose="05000000000000000000" pitchFamily="2" charset="2"/>
              <a:buChar char="v"/>
            </a:pPr>
            <a:r>
              <a:rPr lang="en-US" dirty="0">
                <a:solidFill>
                  <a:schemeClr val="tx2"/>
                </a:solidFill>
              </a:rPr>
              <a:t> Faster data systems development life cycle (SDLC)</a:t>
            </a:r>
          </a:p>
          <a:p>
            <a:pPr>
              <a:spcBef>
                <a:spcPts val="0"/>
              </a:spcBef>
              <a:spcAft>
                <a:spcPts val="600"/>
              </a:spcAft>
              <a:buClr>
                <a:srgbClr val="FF0000"/>
              </a:buClr>
              <a:buFont typeface="Wingdings" panose="05000000000000000000" pitchFamily="2" charset="2"/>
              <a:buChar char="v"/>
            </a:pPr>
            <a:r>
              <a:rPr lang="en-US" dirty="0">
                <a:solidFill>
                  <a:schemeClr val="tx2"/>
                </a:solidFill>
              </a:rPr>
              <a:t> More and more and more . . .</a:t>
            </a:r>
          </a:p>
        </p:txBody>
      </p:sp>
    </p:spTree>
    <p:extLst>
      <p:ext uri="{BB962C8B-B14F-4D97-AF65-F5344CB8AC3E}">
        <p14:creationId xmlns:p14="http://schemas.microsoft.com/office/powerpoint/2010/main" val="330607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6C7FA2-4029-4110-BF0E-2B3A19043D22}"/>
              </a:ext>
            </a:extLst>
          </p:cNvPr>
          <p:cNvSpPr>
            <a:spLocks noGrp="1"/>
          </p:cNvSpPr>
          <p:nvPr>
            <p:ph type="sldNum" sz="quarter" idx="10"/>
          </p:nvPr>
        </p:nvSpPr>
        <p:spPr/>
        <p:txBody>
          <a:bodyPr/>
          <a:lstStyle/>
          <a:p>
            <a:fld id="{B2897048-00E0-47FB-B07B-F36BBE8AF579}" type="slidenum">
              <a:rPr lang="en-US" smtClean="0"/>
              <a:pPr/>
              <a:t>2</a:t>
            </a:fld>
            <a:endParaRPr lang="en-US" dirty="0"/>
          </a:p>
        </p:txBody>
      </p:sp>
      <p:sp>
        <p:nvSpPr>
          <p:cNvPr id="2" name="Title 1" hidden="1">
            <a:extLst>
              <a:ext uri="{FF2B5EF4-FFF2-40B4-BE49-F238E27FC236}">
                <a16:creationId xmlns:a16="http://schemas.microsoft.com/office/drawing/2014/main" id="{D8D2DCCF-F1D8-4FF6-8ECF-318D05AD3AFB}"/>
              </a:ext>
            </a:extLst>
          </p:cNvPr>
          <p:cNvSpPr>
            <a:spLocks noGrp="1"/>
          </p:cNvSpPr>
          <p:nvPr>
            <p:ph type="title"/>
          </p:nvPr>
        </p:nvSpPr>
        <p:spPr/>
        <p:txBody>
          <a:bodyPr/>
          <a:lstStyle/>
          <a:p>
            <a:r>
              <a:rPr lang="en-US" dirty="0"/>
              <a:t>The </a:t>
            </a:r>
            <a:r>
              <a:rPr lang="en-US" dirty="0" err="1"/>
              <a:t>DaSy</a:t>
            </a:r>
            <a:r>
              <a:rPr lang="en-US" dirty="0"/>
              <a:t> Center</a:t>
            </a:r>
          </a:p>
        </p:txBody>
      </p:sp>
      <p:pic>
        <p:nvPicPr>
          <p:cNvPr id="5" name="Picture 4" descr="DaSy. The Center for IDEA Early Childhood Data Systems">
            <a:extLst>
              <a:ext uri="{FF2B5EF4-FFF2-40B4-BE49-F238E27FC236}">
                <a16:creationId xmlns:a16="http://schemas.microsoft.com/office/drawing/2014/main" id="{F84ED369-4BA5-4319-B55F-FE789DF56274}"/>
              </a:ext>
            </a:extLst>
          </p:cNvPr>
          <p:cNvPicPr>
            <a:picLocks noChangeAspect="1"/>
          </p:cNvPicPr>
          <p:nvPr/>
        </p:nvPicPr>
        <p:blipFill>
          <a:blip r:embed="rId3"/>
          <a:stretch>
            <a:fillRect/>
          </a:stretch>
        </p:blipFill>
        <p:spPr>
          <a:xfrm>
            <a:off x="389766" y="1600200"/>
            <a:ext cx="8364467" cy="2133600"/>
          </a:xfrm>
          <a:prstGeom prst="rect">
            <a:avLst/>
          </a:prstGeom>
          <a:ln>
            <a:solidFill>
              <a:srgbClr val="00B050"/>
            </a:solidFill>
          </a:ln>
        </p:spPr>
      </p:pic>
      <p:pic>
        <p:nvPicPr>
          <p:cNvPr id="6" name="Picture 5" descr="&quot; &quot;">
            <a:extLst>
              <a:ext uri="{FF2B5EF4-FFF2-40B4-BE49-F238E27FC236}">
                <a16:creationId xmlns:a16="http://schemas.microsoft.com/office/drawing/2014/main" id="{0AC9E596-4287-4E4E-A85D-50AA58DEB816}"/>
              </a:ext>
            </a:extLst>
          </p:cNvPr>
          <p:cNvPicPr>
            <a:picLocks noChangeAspect="1"/>
          </p:cNvPicPr>
          <p:nvPr/>
        </p:nvPicPr>
        <p:blipFill>
          <a:blip r:embed="rId4"/>
          <a:stretch>
            <a:fillRect/>
          </a:stretch>
        </p:blipFill>
        <p:spPr>
          <a:xfrm>
            <a:off x="221488" y="762000"/>
            <a:ext cx="8701024" cy="4894326"/>
          </a:xfrm>
          <a:prstGeom prst="rect">
            <a:avLst/>
          </a:prstGeom>
        </p:spPr>
      </p:pic>
    </p:spTree>
    <p:extLst>
      <p:ext uri="{BB962C8B-B14F-4D97-AF65-F5344CB8AC3E}">
        <p14:creationId xmlns:p14="http://schemas.microsoft.com/office/powerpoint/2010/main" val="257390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6AB883-BBC4-43D1-96AC-CF3F0560DE4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6" name="Title 5">
            <a:extLst>
              <a:ext uri="{FF2B5EF4-FFF2-40B4-BE49-F238E27FC236}">
                <a16:creationId xmlns:a16="http://schemas.microsoft.com/office/drawing/2014/main" id="{2911207A-8CA8-4116-B1B8-EE6009CFD285}"/>
              </a:ext>
            </a:extLst>
          </p:cNvPr>
          <p:cNvSpPr>
            <a:spLocks noGrp="1"/>
          </p:cNvSpPr>
          <p:nvPr>
            <p:ph type="title"/>
          </p:nvPr>
        </p:nvSpPr>
        <p:spPr>
          <a:ln>
            <a:solidFill>
              <a:srgbClr val="00B050"/>
            </a:solidFill>
          </a:ln>
        </p:spPr>
        <p:txBody>
          <a:bodyPr/>
          <a:lstStyle/>
          <a:p>
            <a:r>
              <a:rPr lang="en-US" dirty="0"/>
              <a:t>Coming soon to a job near you . . .</a:t>
            </a:r>
          </a:p>
        </p:txBody>
      </p:sp>
      <p:sp>
        <p:nvSpPr>
          <p:cNvPr id="2" name="Content Placeholder 1">
            <a:extLst>
              <a:ext uri="{FF2B5EF4-FFF2-40B4-BE49-F238E27FC236}">
                <a16:creationId xmlns:a16="http://schemas.microsoft.com/office/drawing/2014/main" id="{3E47E1BB-89ED-4416-BAE2-2C730B65DF4F}"/>
              </a:ext>
            </a:extLst>
          </p:cNvPr>
          <p:cNvSpPr>
            <a:spLocks noGrp="1"/>
          </p:cNvSpPr>
          <p:nvPr>
            <p:ph idx="1"/>
          </p:nvPr>
        </p:nvSpPr>
        <p:spPr>
          <a:xfrm>
            <a:off x="304800" y="1600199"/>
            <a:ext cx="4724400" cy="4525963"/>
          </a:xfrm>
        </p:spPr>
        <p:txBody>
          <a:bodyPr/>
          <a:lstStyle/>
          <a:p>
            <a:pPr>
              <a:buClr>
                <a:srgbClr val="FF0000"/>
              </a:buClr>
              <a:buFont typeface="Wingdings" panose="05000000000000000000" pitchFamily="2" charset="2"/>
              <a:buChar char="v"/>
            </a:pPr>
            <a:r>
              <a:rPr lang="en-US" dirty="0">
                <a:solidFill>
                  <a:srgbClr val="154578"/>
                </a:solidFill>
              </a:rPr>
              <a:t> Big (and bigger) data</a:t>
            </a:r>
          </a:p>
          <a:p>
            <a:pPr>
              <a:buClr>
                <a:srgbClr val="FF0000"/>
              </a:buClr>
              <a:buFont typeface="Wingdings" panose="05000000000000000000" pitchFamily="2" charset="2"/>
              <a:buChar char="v"/>
            </a:pPr>
            <a:r>
              <a:rPr lang="en-US" dirty="0">
                <a:solidFill>
                  <a:srgbClr val="154578"/>
                </a:solidFill>
              </a:rPr>
              <a:t> Business Intelligent (BI) software</a:t>
            </a:r>
          </a:p>
          <a:p>
            <a:pPr>
              <a:buClr>
                <a:srgbClr val="FF0000"/>
              </a:buClr>
              <a:buFont typeface="Wingdings" panose="05000000000000000000" pitchFamily="2" charset="2"/>
              <a:buChar char="v"/>
            </a:pPr>
            <a:r>
              <a:rPr lang="en-US" dirty="0">
                <a:solidFill>
                  <a:srgbClr val="154578"/>
                </a:solidFill>
              </a:rPr>
              <a:t>Predictive Analysis</a:t>
            </a:r>
          </a:p>
          <a:p>
            <a:pPr>
              <a:buClr>
                <a:srgbClr val="FF0000"/>
              </a:buClr>
              <a:buFont typeface="Wingdings" panose="05000000000000000000" pitchFamily="2" charset="2"/>
              <a:buChar char="v"/>
            </a:pPr>
            <a:r>
              <a:rPr lang="en-US" dirty="0">
                <a:solidFill>
                  <a:srgbClr val="154578"/>
                </a:solidFill>
              </a:rPr>
              <a:t>Artificial Intelligence (AI)</a:t>
            </a:r>
          </a:p>
          <a:p>
            <a:pPr>
              <a:buClr>
                <a:srgbClr val="FF0000"/>
              </a:buClr>
              <a:buFont typeface="Wingdings" panose="05000000000000000000" pitchFamily="2" charset="2"/>
              <a:buChar char="v"/>
            </a:pPr>
            <a:r>
              <a:rPr lang="en-US" dirty="0">
                <a:solidFill>
                  <a:srgbClr val="154578"/>
                </a:solidFill>
              </a:rPr>
              <a:t>Internet of Things/people (IOT)</a:t>
            </a:r>
          </a:p>
          <a:p>
            <a:pPr>
              <a:buClr>
                <a:srgbClr val="FF0000"/>
              </a:buClr>
              <a:buFont typeface="Wingdings" panose="05000000000000000000" pitchFamily="2" charset="2"/>
              <a:buChar char="v"/>
            </a:pPr>
            <a:r>
              <a:rPr lang="en-US" dirty="0">
                <a:solidFill>
                  <a:srgbClr val="154578"/>
                </a:solidFill>
              </a:rPr>
              <a:t>Increased data governance</a:t>
            </a:r>
          </a:p>
          <a:p>
            <a:pPr>
              <a:buClr>
                <a:srgbClr val="FF0000"/>
              </a:buClr>
              <a:buFont typeface="Wingdings" panose="05000000000000000000" pitchFamily="2" charset="2"/>
              <a:buChar char="v"/>
            </a:pPr>
            <a:r>
              <a:rPr lang="en-US" dirty="0">
                <a:solidFill>
                  <a:srgbClr val="154578"/>
                </a:solidFill>
              </a:rPr>
              <a:t>Evolving data security</a:t>
            </a:r>
          </a:p>
        </p:txBody>
      </p:sp>
      <p:sp>
        <p:nvSpPr>
          <p:cNvPr id="5" name="Content Placeholder 4">
            <a:extLst>
              <a:ext uri="{FF2B5EF4-FFF2-40B4-BE49-F238E27FC236}">
                <a16:creationId xmlns:a16="http://schemas.microsoft.com/office/drawing/2014/main" id="{0C817176-C149-490A-A369-D00054661B5D}"/>
              </a:ext>
            </a:extLst>
          </p:cNvPr>
          <p:cNvSpPr>
            <a:spLocks noGrp="1"/>
          </p:cNvSpPr>
          <p:nvPr>
            <p:ph sz="half" idx="4294967295"/>
          </p:nvPr>
        </p:nvSpPr>
        <p:spPr>
          <a:xfrm>
            <a:off x="4648200" y="1600200"/>
            <a:ext cx="4724400" cy="4525963"/>
          </a:xfrm>
          <a:prstGeom prst="rect">
            <a:avLst/>
          </a:prstGeom>
        </p:spPr>
        <p:txBody>
          <a:bodyPr/>
          <a:lstStyle/>
          <a:p>
            <a:pPr>
              <a:buClr>
                <a:srgbClr val="FF0000"/>
              </a:buClr>
              <a:buFont typeface="Wingdings" panose="05000000000000000000" pitchFamily="2" charset="2"/>
              <a:buChar char="v"/>
            </a:pPr>
            <a:r>
              <a:rPr lang="en-US" dirty="0">
                <a:solidFill>
                  <a:srgbClr val="154578"/>
                </a:solidFill>
              </a:rPr>
              <a:t>Smarter data systems</a:t>
            </a:r>
          </a:p>
          <a:p>
            <a:pPr>
              <a:buClr>
                <a:srgbClr val="FF0000"/>
              </a:buClr>
              <a:buFont typeface="Wingdings" panose="05000000000000000000" pitchFamily="2" charset="2"/>
              <a:buChar char="v"/>
            </a:pPr>
            <a:r>
              <a:rPr lang="en-US" dirty="0">
                <a:solidFill>
                  <a:srgbClr val="154578"/>
                </a:solidFill>
              </a:rPr>
              <a:t>Increased data linking</a:t>
            </a:r>
          </a:p>
          <a:p>
            <a:pPr>
              <a:buClr>
                <a:srgbClr val="FF0000"/>
              </a:buClr>
              <a:buFont typeface="Wingdings" panose="05000000000000000000" pitchFamily="2" charset="2"/>
              <a:buChar char="v"/>
            </a:pPr>
            <a:r>
              <a:rPr lang="en-US" dirty="0">
                <a:solidFill>
                  <a:srgbClr val="154578"/>
                </a:solidFill>
              </a:rPr>
              <a:t>Mobile data solutions</a:t>
            </a:r>
          </a:p>
          <a:p>
            <a:pPr>
              <a:buClr>
                <a:srgbClr val="FF0000"/>
              </a:buClr>
              <a:buFont typeface="Wingdings" panose="05000000000000000000" pitchFamily="2" charset="2"/>
              <a:buChar char="v"/>
            </a:pPr>
            <a:r>
              <a:rPr lang="en-US" dirty="0">
                <a:solidFill>
                  <a:srgbClr val="154578"/>
                </a:solidFill>
              </a:rPr>
              <a:t>Voice activated: data analysis, visualization</a:t>
            </a:r>
          </a:p>
          <a:p>
            <a:pPr>
              <a:buClr>
                <a:srgbClr val="FF0000"/>
              </a:buClr>
              <a:buFont typeface="Wingdings" panose="05000000000000000000" pitchFamily="2" charset="2"/>
              <a:buChar char="v"/>
            </a:pPr>
            <a:r>
              <a:rPr lang="en-US" dirty="0">
                <a:solidFill>
                  <a:srgbClr val="154578"/>
                </a:solidFill>
              </a:rPr>
              <a:t>Faster data turnarounds</a:t>
            </a:r>
          </a:p>
          <a:p>
            <a:pPr>
              <a:buClr>
                <a:srgbClr val="FF0000"/>
              </a:buClr>
              <a:buFont typeface="Wingdings" panose="05000000000000000000" pitchFamily="2" charset="2"/>
              <a:buChar char="v"/>
            </a:pPr>
            <a:r>
              <a:rPr lang="en-US" dirty="0">
                <a:solidFill>
                  <a:srgbClr val="154578"/>
                </a:solidFill>
              </a:rPr>
              <a:t>Shorter attention spans </a:t>
            </a:r>
          </a:p>
          <a:p>
            <a:pPr>
              <a:buClr>
                <a:srgbClr val="FF0000"/>
              </a:buClr>
              <a:buFont typeface="Wingdings" panose="05000000000000000000" pitchFamily="2" charset="2"/>
              <a:buChar char="v"/>
            </a:pPr>
            <a:r>
              <a:rPr lang="en-US" dirty="0">
                <a:solidFill>
                  <a:srgbClr val="154578"/>
                </a:solidFill>
              </a:rPr>
              <a:t>More and more . . .</a:t>
            </a:r>
          </a:p>
        </p:txBody>
      </p:sp>
    </p:spTree>
    <p:extLst>
      <p:ext uri="{BB962C8B-B14F-4D97-AF65-F5344CB8AC3E}">
        <p14:creationId xmlns:p14="http://schemas.microsoft.com/office/powerpoint/2010/main" val="3775855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FF3F9F-7DAA-4862-8AF2-38ED40CD4BC4}"/>
              </a:ext>
            </a:extLst>
          </p:cNvPr>
          <p:cNvSpPr>
            <a:spLocks noGrp="1"/>
          </p:cNvSpPr>
          <p:nvPr>
            <p:ph type="sldNum" sz="quarter" idx="10"/>
          </p:nvPr>
        </p:nvSpPr>
        <p:spPr/>
        <p:txBody>
          <a:bodyPr vert="horz" lIns="91440" tIns="45720" rIns="91440" bIns="45720" rtlCol="0" anchor="ctr">
            <a:normAutofit/>
          </a:bodyPr>
          <a:lstStyle/>
          <a:p>
            <a:pPr>
              <a:spcAft>
                <a:spcPts val="600"/>
              </a:spcAft>
            </a:pPr>
            <a:fld id="{B2897048-00E0-47FB-B07B-F36BBE8AF579}" type="slidenum">
              <a:rPr lang="en-US" sz="1200">
                <a:solidFill>
                  <a:srgbClr val="FFFFFF"/>
                </a:solidFill>
                <a:latin typeface="+mn-lt"/>
              </a:rPr>
              <a:pPr>
                <a:spcAft>
                  <a:spcPts val="600"/>
                </a:spcAft>
              </a:pPr>
              <a:t>21</a:t>
            </a:fld>
            <a:endParaRPr lang="en-US" sz="1200">
              <a:solidFill>
                <a:srgbClr val="FFFFFF"/>
              </a:solidFill>
              <a:latin typeface="+mn-lt"/>
            </a:endParaRPr>
          </a:p>
        </p:txBody>
      </p:sp>
      <p:sp>
        <p:nvSpPr>
          <p:cNvPr id="3" name="Title 2" hidden="1">
            <a:extLst>
              <a:ext uri="{FF2B5EF4-FFF2-40B4-BE49-F238E27FC236}">
                <a16:creationId xmlns:a16="http://schemas.microsoft.com/office/drawing/2014/main" id="{5683E88D-3774-48AE-BDB7-1E912DDCB523}"/>
              </a:ext>
            </a:extLst>
          </p:cNvPr>
          <p:cNvSpPr>
            <a:spLocks noGrp="1"/>
          </p:cNvSpPr>
          <p:nvPr>
            <p:ph type="title"/>
          </p:nvPr>
        </p:nvSpPr>
        <p:spPr/>
        <p:txBody>
          <a:bodyPr/>
          <a:lstStyle/>
          <a:p>
            <a:r>
              <a:rPr lang="en-US" dirty="0"/>
              <a:t>Question #2</a:t>
            </a:r>
          </a:p>
        </p:txBody>
      </p:sp>
      <p:sp>
        <p:nvSpPr>
          <p:cNvPr id="2" name="Content Placeholder 1">
            <a:extLst>
              <a:ext uri="{FF2B5EF4-FFF2-40B4-BE49-F238E27FC236}">
                <a16:creationId xmlns:a16="http://schemas.microsoft.com/office/drawing/2014/main" id="{F1A8FFE9-0A4A-46B4-8824-39CACE8F36FA}"/>
              </a:ext>
            </a:extLst>
          </p:cNvPr>
          <p:cNvSpPr>
            <a:spLocks noGrp="1"/>
          </p:cNvSpPr>
          <p:nvPr>
            <p:ph idx="1"/>
          </p:nvPr>
        </p:nvSpPr>
        <p:spPr>
          <a:xfrm>
            <a:off x="304801" y="457200"/>
            <a:ext cx="8686800" cy="5517795"/>
          </a:xfrm>
          <a:prstGeom prst="rect">
            <a:avLst/>
          </a:prstGeom>
        </p:spPr>
        <p:txBody>
          <a:bodyPr vert="horz" lIns="91440" tIns="45720" rIns="91440" bIns="45720" rtlCol="0">
            <a:normAutofit/>
          </a:bodyPr>
          <a:lstStyle/>
          <a:p>
            <a:pPr marL="91440" indent="0">
              <a:spcBef>
                <a:spcPts val="0"/>
              </a:spcBef>
              <a:buClr>
                <a:srgbClr val="FF0000"/>
              </a:buClr>
              <a:buNone/>
            </a:pPr>
            <a:r>
              <a:rPr lang="en-US" sz="5400" dirty="0">
                <a:solidFill>
                  <a:srgbClr val="FF0000"/>
                </a:solidFill>
              </a:rPr>
              <a:t>#2 </a:t>
            </a:r>
            <a:r>
              <a:rPr lang="en-US" sz="5400" dirty="0"/>
              <a:t>What would </a:t>
            </a:r>
            <a:r>
              <a:rPr lang="en-US" sz="5400" dirty="0">
                <a:solidFill>
                  <a:srgbClr val="FF0000"/>
                </a:solidFill>
              </a:rPr>
              <a:t>improve your </a:t>
            </a:r>
            <a:r>
              <a:rPr lang="en-US" sz="5400" dirty="0"/>
              <a:t>data system(s)?</a:t>
            </a:r>
          </a:p>
          <a:p>
            <a:pPr marL="548640" indent="-457200">
              <a:spcBef>
                <a:spcPts val="0"/>
              </a:spcBef>
              <a:buClr>
                <a:srgbClr val="FF0000"/>
              </a:buClr>
              <a:buFont typeface="Wingdings" panose="05000000000000000000" pitchFamily="2" charset="2"/>
              <a:buChar char="v"/>
            </a:pPr>
            <a:endParaRPr lang="en-US" sz="5400" dirty="0"/>
          </a:p>
          <a:p>
            <a:pPr marL="91440" indent="0" algn="ctr">
              <a:spcBef>
                <a:spcPts val="0"/>
              </a:spcBef>
              <a:buClr>
                <a:srgbClr val="FF0000"/>
              </a:buClr>
              <a:buNone/>
            </a:pPr>
            <a:r>
              <a:rPr lang="en-US" sz="4400" dirty="0"/>
              <a:t>(Make this one about</a:t>
            </a:r>
          </a:p>
          <a:p>
            <a:pPr marL="91440" indent="0" algn="ctr">
              <a:spcBef>
                <a:spcPts val="0"/>
              </a:spcBef>
              <a:buClr>
                <a:srgbClr val="FF0000"/>
              </a:buClr>
              <a:buNone/>
            </a:pPr>
            <a:r>
              <a:rPr lang="en-US" sz="4400" dirty="0"/>
              <a:t>specifically about yours. </a:t>
            </a:r>
            <a:r>
              <a:rPr lang="en-US" sz="4400" dirty="0">
                <a:sym typeface="Wingdings" panose="05000000000000000000" pitchFamily="2" charset="2"/>
              </a:rPr>
              <a:t>) </a:t>
            </a:r>
            <a:r>
              <a:rPr lang="en-US" sz="4400" dirty="0"/>
              <a:t> </a:t>
            </a:r>
          </a:p>
        </p:txBody>
      </p:sp>
    </p:spTree>
    <p:extLst>
      <p:ext uri="{BB962C8B-B14F-4D97-AF65-F5344CB8AC3E}">
        <p14:creationId xmlns:p14="http://schemas.microsoft.com/office/powerpoint/2010/main" val="3798742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A10046-0AD9-458A-8CA5-BAAE46F475A5}"/>
              </a:ext>
            </a:extLst>
          </p:cNvPr>
          <p:cNvSpPr>
            <a:spLocks noGrp="1"/>
          </p:cNvSpPr>
          <p:nvPr>
            <p:ph type="sldNum" sz="quarter" idx="10"/>
          </p:nvPr>
        </p:nvSpPr>
        <p:spPr/>
        <p:txBody>
          <a:bodyPr/>
          <a:lstStyle/>
          <a:p>
            <a:fld id="{B2897048-00E0-47FB-B07B-F36BBE8AF579}" type="slidenum">
              <a:rPr lang="en-US" smtClean="0"/>
              <a:pPr/>
              <a:t>22</a:t>
            </a:fld>
            <a:endParaRPr lang="en-US" dirty="0"/>
          </a:p>
        </p:txBody>
      </p:sp>
      <p:sp>
        <p:nvSpPr>
          <p:cNvPr id="7" name="Title 6" hidden="1">
            <a:extLst>
              <a:ext uri="{FF2B5EF4-FFF2-40B4-BE49-F238E27FC236}">
                <a16:creationId xmlns:a16="http://schemas.microsoft.com/office/drawing/2014/main" id="{CC13C41F-6CB1-464D-90F4-7BD717D2324B}"/>
              </a:ext>
            </a:extLst>
          </p:cNvPr>
          <p:cNvSpPr>
            <a:spLocks noGrp="1"/>
          </p:cNvSpPr>
          <p:nvPr>
            <p:ph type="title"/>
          </p:nvPr>
        </p:nvSpPr>
        <p:spPr/>
        <p:txBody>
          <a:bodyPr/>
          <a:lstStyle/>
          <a:p>
            <a:r>
              <a:rPr lang="en-US" dirty="0"/>
              <a:t>Group Activity #3</a:t>
            </a:r>
          </a:p>
        </p:txBody>
      </p:sp>
      <p:sp>
        <p:nvSpPr>
          <p:cNvPr id="6" name="Content Placeholder 5">
            <a:extLst>
              <a:ext uri="{FF2B5EF4-FFF2-40B4-BE49-F238E27FC236}">
                <a16:creationId xmlns:a16="http://schemas.microsoft.com/office/drawing/2014/main" id="{B520EC21-BEF4-43E8-916D-294C5CD71890}"/>
              </a:ext>
            </a:extLst>
          </p:cNvPr>
          <p:cNvSpPr>
            <a:spLocks noGrp="1"/>
          </p:cNvSpPr>
          <p:nvPr>
            <p:ph idx="1"/>
          </p:nvPr>
        </p:nvSpPr>
        <p:spPr>
          <a:xfrm>
            <a:off x="457200" y="1600201"/>
            <a:ext cx="8229600" cy="4038600"/>
          </a:xfrm>
        </p:spPr>
        <p:txBody>
          <a:bodyPr/>
          <a:lstStyle/>
          <a:p>
            <a:pPr>
              <a:buClr>
                <a:srgbClr val="FF0000"/>
              </a:buClr>
              <a:buFont typeface="Wingdings" panose="05000000000000000000" pitchFamily="2" charset="2"/>
              <a:buChar char="v"/>
            </a:pPr>
            <a:r>
              <a:rPr lang="en-US" sz="6000" dirty="0"/>
              <a:t> Report Out</a:t>
            </a:r>
          </a:p>
          <a:p>
            <a:pPr>
              <a:buClr>
                <a:srgbClr val="FF0000"/>
              </a:buClr>
              <a:buFont typeface="Wingdings" panose="05000000000000000000" pitchFamily="2" charset="2"/>
              <a:buChar char="v"/>
            </a:pPr>
            <a:r>
              <a:rPr lang="en-US" sz="6000" dirty="0"/>
              <a:t> Address question #3</a:t>
            </a:r>
          </a:p>
          <a:p>
            <a:pPr>
              <a:buClr>
                <a:srgbClr val="FF0000"/>
              </a:buClr>
              <a:buFont typeface="Wingdings" panose="05000000000000000000" pitchFamily="2" charset="2"/>
              <a:buChar char="v"/>
            </a:pPr>
            <a:r>
              <a:rPr lang="en-US" sz="6000" dirty="0"/>
              <a:t> New small group roles</a:t>
            </a:r>
          </a:p>
        </p:txBody>
      </p:sp>
    </p:spTree>
    <p:extLst>
      <p:ext uri="{BB962C8B-B14F-4D97-AF65-F5344CB8AC3E}">
        <p14:creationId xmlns:p14="http://schemas.microsoft.com/office/powerpoint/2010/main" val="1354174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FF3F9F-7DAA-4862-8AF2-38ED40CD4BC4}"/>
              </a:ext>
            </a:extLst>
          </p:cNvPr>
          <p:cNvSpPr>
            <a:spLocks noGrp="1"/>
          </p:cNvSpPr>
          <p:nvPr>
            <p:ph type="sldNum" sz="quarter" idx="10"/>
          </p:nvPr>
        </p:nvSpPr>
        <p:spPr/>
        <p:txBody>
          <a:bodyPr vert="horz" lIns="91440" tIns="45720" rIns="91440" bIns="45720" rtlCol="0" anchor="ctr">
            <a:normAutofit/>
          </a:bodyPr>
          <a:lstStyle/>
          <a:p>
            <a:pPr>
              <a:spcAft>
                <a:spcPts val="600"/>
              </a:spcAft>
            </a:pPr>
            <a:fld id="{B2897048-00E0-47FB-B07B-F36BBE8AF579}" type="slidenum">
              <a:rPr lang="en-US" sz="1200">
                <a:solidFill>
                  <a:srgbClr val="FFFFFF"/>
                </a:solidFill>
                <a:latin typeface="+mn-lt"/>
              </a:rPr>
              <a:pPr>
                <a:spcAft>
                  <a:spcPts val="600"/>
                </a:spcAft>
              </a:pPr>
              <a:t>23</a:t>
            </a:fld>
            <a:endParaRPr lang="en-US" sz="1200">
              <a:solidFill>
                <a:srgbClr val="FFFFFF"/>
              </a:solidFill>
              <a:latin typeface="+mn-lt"/>
            </a:endParaRPr>
          </a:p>
        </p:txBody>
      </p:sp>
      <p:sp>
        <p:nvSpPr>
          <p:cNvPr id="3" name="Title 2" hidden="1">
            <a:extLst>
              <a:ext uri="{FF2B5EF4-FFF2-40B4-BE49-F238E27FC236}">
                <a16:creationId xmlns:a16="http://schemas.microsoft.com/office/drawing/2014/main" id="{F7D3D103-69FA-4F19-BBEC-E1ECB3B83264}"/>
              </a:ext>
            </a:extLst>
          </p:cNvPr>
          <p:cNvSpPr>
            <a:spLocks noGrp="1"/>
          </p:cNvSpPr>
          <p:nvPr>
            <p:ph type="title"/>
          </p:nvPr>
        </p:nvSpPr>
        <p:spPr/>
        <p:txBody>
          <a:bodyPr/>
          <a:lstStyle/>
          <a:p>
            <a:r>
              <a:rPr lang="en-US" dirty="0"/>
              <a:t>Question</a:t>
            </a:r>
            <a:r>
              <a:rPr lang="en-US" baseline="0" dirty="0"/>
              <a:t> #3</a:t>
            </a:r>
            <a:endParaRPr lang="en-US" dirty="0"/>
          </a:p>
        </p:txBody>
      </p:sp>
      <p:sp>
        <p:nvSpPr>
          <p:cNvPr id="2" name="Content Placeholder 1">
            <a:extLst>
              <a:ext uri="{FF2B5EF4-FFF2-40B4-BE49-F238E27FC236}">
                <a16:creationId xmlns:a16="http://schemas.microsoft.com/office/drawing/2014/main" id="{F1A8FFE9-0A4A-46B4-8824-39CACE8F36FA}"/>
              </a:ext>
            </a:extLst>
          </p:cNvPr>
          <p:cNvSpPr>
            <a:spLocks noGrp="1"/>
          </p:cNvSpPr>
          <p:nvPr>
            <p:ph idx="1"/>
          </p:nvPr>
        </p:nvSpPr>
        <p:spPr>
          <a:xfrm>
            <a:off x="304801" y="457200"/>
            <a:ext cx="8686800" cy="5517795"/>
          </a:xfrm>
          <a:prstGeom prst="rect">
            <a:avLst/>
          </a:prstGeom>
        </p:spPr>
        <p:txBody>
          <a:bodyPr vert="horz" lIns="91440" tIns="45720" rIns="91440" bIns="45720" rtlCol="0">
            <a:normAutofit/>
          </a:bodyPr>
          <a:lstStyle/>
          <a:p>
            <a:pPr marL="91440" indent="0">
              <a:spcBef>
                <a:spcPts val="0"/>
              </a:spcBef>
              <a:buClr>
                <a:srgbClr val="FF0000"/>
              </a:buClr>
              <a:buNone/>
            </a:pPr>
            <a:r>
              <a:rPr lang="en-US" sz="5400" dirty="0">
                <a:solidFill>
                  <a:srgbClr val="FF0000"/>
                </a:solidFill>
              </a:rPr>
              <a:t>#3 </a:t>
            </a:r>
            <a:r>
              <a:rPr lang="en-US" sz="5200" dirty="0"/>
              <a:t>What data system improvements (local or state) might </a:t>
            </a:r>
            <a:r>
              <a:rPr lang="en-US" sz="5200" dirty="0">
                <a:solidFill>
                  <a:srgbClr val="FF0000"/>
                </a:solidFill>
              </a:rPr>
              <a:t>improve early childhood </a:t>
            </a:r>
            <a:r>
              <a:rPr lang="en-US" sz="5200" dirty="0"/>
              <a:t>for children, parents, providers, administrators?</a:t>
            </a:r>
          </a:p>
        </p:txBody>
      </p:sp>
    </p:spTree>
    <p:extLst>
      <p:ext uri="{BB962C8B-B14F-4D97-AF65-F5344CB8AC3E}">
        <p14:creationId xmlns:p14="http://schemas.microsoft.com/office/powerpoint/2010/main" val="3050634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A10046-0AD9-458A-8CA5-BAAE46F475A5}"/>
              </a:ext>
            </a:extLst>
          </p:cNvPr>
          <p:cNvSpPr>
            <a:spLocks noGrp="1"/>
          </p:cNvSpPr>
          <p:nvPr>
            <p:ph type="sldNum" sz="quarter" idx="10"/>
          </p:nvPr>
        </p:nvSpPr>
        <p:spPr/>
        <p:txBody>
          <a:bodyPr/>
          <a:lstStyle/>
          <a:p>
            <a:fld id="{B2897048-00E0-47FB-B07B-F36BBE8AF579}" type="slidenum">
              <a:rPr lang="en-US" smtClean="0"/>
              <a:pPr/>
              <a:t>24</a:t>
            </a:fld>
            <a:endParaRPr lang="en-US" dirty="0"/>
          </a:p>
        </p:txBody>
      </p:sp>
      <p:sp>
        <p:nvSpPr>
          <p:cNvPr id="7" name="Title 6" hidden="1">
            <a:extLst>
              <a:ext uri="{FF2B5EF4-FFF2-40B4-BE49-F238E27FC236}">
                <a16:creationId xmlns:a16="http://schemas.microsoft.com/office/drawing/2014/main" id="{CC13C41F-6CB1-464D-90F4-7BD717D2324B}"/>
              </a:ext>
            </a:extLst>
          </p:cNvPr>
          <p:cNvSpPr>
            <a:spLocks noGrp="1"/>
          </p:cNvSpPr>
          <p:nvPr>
            <p:ph type="title"/>
          </p:nvPr>
        </p:nvSpPr>
        <p:spPr/>
        <p:txBody>
          <a:bodyPr/>
          <a:lstStyle/>
          <a:p>
            <a:r>
              <a:rPr lang="en-US" dirty="0"/>
              <a:t>Group Activity #4</a:t>
            </a:r>
          </a:p>
        </p:txBody>
      </p:sp>
      <p:sp>
        <p:nvSpPr>
          <p:cNvPr id="6" name="Content Placeholder 5">
            <a:extLst>
              <a:ext uri="{FF2B5EF4-FFF2-40B4-BE49-F238E27FC236}">
                <a16:creationId xmlns:a16="http://schemas.microsoft.com/office/drawing/2014/main" id="{B520EC21-BEF4-43E8-916D-294C5CD71890}"/>
              </a:ext>
            </a:extLst>
          </p:cNvPr>
          <p:cNvSpPr>
            <a:spLocks noGrp="1"/>
          </p:cNvSpPr>
          <p:nvPr>
            <p:ph idx="1"/>
          </p:nvPr>
        </p:nvSpPr>
        <p:spPr>
          <a:xfrm>
            <a:off x="457200" y="1600201"/>
            <a:ext cx="8229600" cy="4038600"/>
          </a:xfrm>
        </p:spPr>
        <p:txBody>
          <a:bodyPr/>
          <a:lstStyle/>
          <a:p>
            <a:pPr>
              <a:buClr>
                <a:srgbClr val="FF0000"/>
              </a:buClr>
              <a:buFont typeface="Wingdings" panose="05000000000000000000" pitchFamily="2" charset="2"/>
              <a:buChar char="v"/>
            </a:pPr>
            <a:r>
              <a:rPr lang="en-US" sz="6000" dirty="0"/>
              <a:t> Report Out</a:t>
            </a:r>
          </a:p>
          <a:p>
            <a:pPr>
              <a:buClr>
                <a:srgbClr val="FF0000"/>
              </a:buClr>
              <a:buFont typeface="Wingdings" panose="05000000000000000000" pitchFamily="2" charset="2"/>
              <a:buChar char="v"/>
            </a:pPr>
            <a:r>
              <a:rPr lang="en-US" sz="6000" dirty="0"/>
              <a:t> Address question #4</a:t>
            </a:r>
          </a:p>
          <a:p>
            <a:pPr>
              <a:buClr>
                <a:srgbClr val="FF0000"/>
              </a:buClr>
              <a:buFont typeface="Wingdings" panose="05000000000000000000" pitchFamily="2" charset="2"/>
              <a:buChar char="v"/>
            </a:pPr>
            <a:r>
              <a:rPr lang="en-US" sz="6000" dirty="0"/>
              <a:t> Next?</a:t>
            </a:r>
          </a:p>
        </p:txBody>
      </p:sp>
    </p:spTree>
    <p:extLst>
      <p:ext uri="{BB962C8B-B14F-4D97-AF65-F5344CB8AC3E}">
        <p14:creationId xmlns:p14="http://schemas.microsoft.com/office/powerpoint/2010/main" val="1514602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FF3F9F-7DAA-4862-8AF2-38ED40CD4BC4}"/>
              </a:ext>
            </a:extLst>
          </p:cNvPr>
          <p:cNvSpPr>
            <a:spLocks noGrp="1"/>
          </p:cNvSpPr>
          <p:nvPr>
            <p:ph type="sldNum" sz="quarter" idx="10"/>
          </p:nvPr>
        </p:nvSpPr>
        <p:spPr/>
        <p:txBody>
          <a:bodyPr vert="horz" lIns="91440" tIns="45720" rIns="91440" bIns="45720" rtlCol="0" anchor="ctr">
            <a:normAutofit/>
          </a:bodyPr>
          <a:lstStyle/>
          <a:p>
            <a:pPr>
              <a:spcAft>
                <a:spcPts val="600"/>
              </a:spcAft>
            </a:pPr>
            <a:fld id="{B2897048-00E0-47FB-B07B-F36BBE8AF579}" type="slidenum">
              <a:rPr lang="en-US" sz="1200">
                <a:solidFill>
                  <a:srgbClr val="FFFFFF"/>
                </a:solidFill>
                <a:latin typeface="+mn-lt"/>
              </a:rPr>
              <a:pPr>
                <a:spcAft>
                  <a:spcPts val="600"/>
                </a:spcAft>
              </a:pPr>
              <a:t>25</a:t>
            </a:fld>
            <a:endParaRPr lang="en-US" sz="1200">
              <a:solidFill>
                <a:srgbClr val="FFFFFF"/>
              </a:solidFill>
              <a:latin typeface="+mn-lt"/>
            </a:endParaRPr>
          </a:p>
        </p:txBody>
      </p:sp>
      <p:sp>
        <p:nvSpPr>
          <p:cNvPr id="3" name="Title 2" hidden="1">
            <a:extLst>
              <a:ext uri="{FF2B5EF4-FFF2-40B4-BE49-F238E27FC236}">
                <a16:creationId xmlns:a16="http://schemas.microsoft.com/office/drawing/2014/main" id="{AA5E7C1E-8DE6-4775-B9D1-79E2AE118363}"/>
              </a:ext>
            </a:extLst>
          </p:cNvPr>
          <p:cNvSpPr>
            <a:spLocks noGrp="1"/>
          </p:cNvSpPr>
          <p:nvPr>
            <p:ph type="title"/>
          </p:nvPr>
        </p:nvSpPr>
        <p:spPr/>
        <p:txBody>
          <a:bodyPr/>
          <a:lstStyle/>
          <a:p>
            <a:r>
              <a:rPr lang="en-US" dirty="0"/>
              <a:t>Question #4</a:t>
            </a:r>
          </a:p>
        </p:txBody>
      </p:sp>
      <p:sp>
        <p:nvSpPr>
          <p:cNvPr id="2" name="Content Placeholder 1">
            <a:extLst>
              <a:ext uri="{FF2B5EF4-FFF2-40B4-BE49-F238E27FC236}">
                <a16:creationId xmlns:a16="http://schemas.microsoft.com/office/drawing/2014/main" id="{F1A8FFE9-0A4A-46B4-8824-39CACE8F36FA}"/>
              </a:ext>
            </a:extLst>
          </p:cNvPr>
          <p:cNvSpPr>
            <a:spLocks noGrp="1"/>
          </p:cNvSpPr>
          <p:nvPr>
            <p:ph idx="1"/>
          </p:nvPr>
        </p:nvSpPr>
        <p:spPr>
          <a:xfrm>
            <a:off x="304801" y="457200"/>
            <a:ext cx="8686800" cy="5517795"/>
          </a:xfrm>
          <a:prstGeom prst="rect">
            <a:avLst/>
          </a:prstGeom>
        </p:spPr>
        <p:txBody>
          <a:bodyPr vert="horz" lIns="91440" tIns="45720" rIns="91440" bIns="45720" rtlCol="0">
            <a:normAutofit fontScale="85000" lnSpcReduction="10000"/>
          </a:bodyPr>
          <a:lstStyle/>
          <a:p>
            <a:pPr marL="91440" indent="0">
              <a:spcBef>
                <a:spcPts val="0"/>
              </a:spcBef>
              <a:buClr>
                <a:srgbClr val="FF0000"/>
              </a:buClr>
              <a:buNone/>
            </a:pPr>
            <a:r>
              <a:rPr lang="en-US" sz="5400" dirty="0">
                <a:solidFill>
                  <a:srgbClr val="FF0000"/>
                </a:solidFill>
              </a:rPr>
              <a:t>#4 </a:t>
            </a:r>
            <a:r>
              <a:rPr lang="en-US" sz="6000" dirty="0"/>
              <a:t>How could </a:t>
            </a:r>
            <a:r>
              <a:rPr lang="en-US" sz="6000" dirty="0">
                <a:solidFill>
                  <a:srgbClr val="FF0000"/>
                </a:solidFill>
              </a:rPr>
              <a:t>general supervision </a:t>
            </a:r>
            <a:r>
              <a:rPr lang="en-US" sz="6000" dirty="0"/>
              <a:t>(SSIP, professional development, SPP/APR, monitoring, improvement planning, dispute resolution, etc.) be better supported by data systems?</a:t>
            </a:r>
            <a:endParaRPr lang="en-US" sz="4800" dirty="0"/>
          </a:p>
        </p:txBody>
      </p:sp>
    </p:spTree>
    <p:extLst>
      <p:ext uri="{BB962C8B-B14F-4D97-AF65-F5344CB8AC3E}">
        <p14:creationId xmlns:p14="http://schemas.microsoft.com/office/powerpoint/2010/main" val="3241407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EECBC9-4000-4AFB-B467-33B227DCC4D7}"/>
              </a:ext>
            </a:extLst>
          </p:cNvPr>
          <p:cNvSpPr>
            <a:spLocks noGrp="1"/>
          </p:cNvSpPr>
          <p:nvPr>
            <p:ph type="sldNum" sz="quarter" idx="10"/>
          </p:nvPr>
        </p:nvSpPr>
        <p:spPr>
          <a:xfrm>
            <a:off x="8140446" y="6356350"/>
            <a:ext cx="514350" cy="365125"/>
          </a:xfrm>
        </p:spPr>
        <p:txBody>
          <a:bodyPr vert="horz" lIns="91440" tIns="45720" rIns="91440" bIns="45720" rtlCol="0" anchor="ctr">
            <a:normAutofit/>
          </a:bodyPr>
          <a:lstStyle/>
          <a:p>
            <a:pPr>
              <a:spcAft>
                <a:spcPts val="600"/>
              </a:spcAft>
              <a:defRPr/>
            </a:pPr>
            <a:fld id="{B2897048-00E0-47FB-B07B-F36BBE8AF579}" type="slidenum">
              <a:rPr lang="en-US" sz="1200">
                <a:solidFill>
                  <a:srgbClr val="FFFFFF"/>
                </a:solidFill>
                <a:latin typeface="Calibri" panose="020F0502020204030204"/>
              </a:rPr>
              <a:pPr>
                <a:spcAft>
                  <a:spcPts val="600"/>
                </a:spcAft>
                <a:defRPr/>
              </a:pPr>
              <a:t>26</a:t>
            </a:fld>
            <a:endParaRPr lang="en-US" sz="1200">
              <a:solidFill>
                <a:srgbClr val="FFFFFF"/>
              </a:solidFill>
              <a:latin typeface="Calibri" panose="020F0502020204030204"/>
            </a:endParaRPr>
          </a:p>
        </p:txBody>
      </p:sp>
      <p:sp>
        <p:nvSpPr>
          <p:cNvPr id="3" name="Title 2">
            <a:extLst>
              <a:ext uri="{FF2B5EF4-FFF2-40B4-BE49-F238E27FC236}">
                <a16:creationId xmlns:a16="http://schemas.microsoft.com/office/drawing/2014/main" id="{6E472450-89F5-4108-8F85-12FE2D7963F5}"/>
              </a:ext>
            </a:extLst>
          </p:cNvPr>
          <p:cNvSpPr>
            <a:spLocks noGrp="1"/>
          </p:cNvSpPr>
          <p:nvPr>
            <p:ph type="title"/>
          </p:nvPr>
        </p:nvSpPr>
        <p:spPr>
          <a:xfrm>
            <a:off x="486696" y="629267"/>
            <a:ext cx="2738601" cy="1047134"/>
          </a:xfrm>
        </p:spPr>
        <p:txBody>
          <a:bodyPr vert="horz" lIns="91440" tIns="45720" rIns="91440" bIns="45720" rtlCol="0" anchor="ctr">
            <a:normAutofit/>
          </a:bodyPr>
          <a:lstStyle/>
          <a:p>
            <a:pPr>
              <a:lnSpc>
                <a:spcPct val="90000"/>
              </a:lnSpc>
            </a:pPr>
            <a:r>
              <a:rPr lang="en-US" sz="4400" dirty="0" err="1">
                <a:solidFill>
                  <a:schemeClr val="tx1"/>
                </a:solidFill>
                <a:latin typeface="+mj-lt"/>
              </a:rPr>
              <a:t>DaSy</a:t>
            </a:r>
            <a:r>
              <a:rPr lang="en-US" sz="4400" dirty="0">
                <a:solidFill>
                  <a:schemeClr val="tx1"/>
                </a:solidFill>
                <a:latin typeface="+mj-lt"/>
              </a:rPr>
              <a:t> Tools</a:t>
            </a:r>
          </a:p>
        </p:txBody>
      </p:sp>
      <p:sp>
        <p:nvSpPr>
          <p:cNvPr id="7" name="Content Placeholder 6">
            <a:extLst>
              <a:ext uri="{FF2B5EF4-FFF2-40B4-BE49-F238E27FC236}">
                <a16:creationId xmlns:a16="http://schemas.microsoft.com/office/drawing/2014/main" id="{BA77DA50-4454-4490-8259-7334055B7F5B}"/>
              </a:ext>
            </a:extLst>
          </p:cNvPr>
          <p:cNvSpPr>
            <a:spLocks noGrp="1"/>
          </p:cNvSpPr>
          <p:nvPr>
            <p:ph idx="1"/>
          </p:nvPr>
        </p:nvSpPr>
        <p:spPr>
          <a:xfrm>
            <a:off x="304800" y="3276600"/>
            <a:ext cx="2920497" cy="2209801"/>
          </a:xfrm>
        </p:spPr>
        <p:txBody>
          <a:bodyPr vert="horz" lIns="91440" tIns="45720" rIns="91440" bIns="45720" rtlCol="0">
            <a:normAutofit/>
          </a:bodyPr>
          <a:lstStyle/>
          <a:p>
            <a:pPr marL="0" indent="0">
              <a:lnSpc>
                <a:spcPct val="90000"/>
              </a:lnSpc>
              <a:buNone/>
            </a:pPr>
            <a:endParaRPr lang="en-US" sz="1600" dirty="0">
              <a:solidFill>
                <a:schemeClr val="tx1"/>
              </a:solidFill>
              <a:hlinkClick r:id="rId3"/>
            </a:endParaRPr>
          </a:p>
          <a:p>
            <a:pPr marL="0" indent="0">
              <a:lnSpc>
                <a:spcPct val="90000"/>
              </a:lnSpc>
              <a:buNone/>
            </a:pPr>
            <a:r>
              <a:rPr lang="en-US" sz="4400" dirty="0">
                <a:solidFill>
                  <a:schemeClr val="tx1"/>
                </a:solidFill>
                <a:hlinkClick r:id="rId3"/>
              </a:rPr>
              <a:t>#1 Resource</a:t>
            </a:r>
          </a:p>
          <a:p>
            <a:pPr marL="0" indent="0">
              <a:lnSpc>
                <a:spcPct val="90000"/>
              </a:lnSpc>
              <a:buNone/>
            </a:pPr>
            <a:endParaRPr lang="en-US" sz="1600" dirty="0">
              <a:solidFill>
                <a:schemeClr val="tx1"/>
              </a:solidFill>
              <a:hlinkClick r:id="rId3"/>
            </a:endParaRPr>
          </a:p>
          <a:p>
            <a:pPr marL="0" indent="0">
              <a:lnSpc>
                <a:spcPct val="90000"/>
              </a:lnSpc>
              <a:buNone/>
            </a:pPr>
            <a:endParaRPr lang="en-US" sz="1600" dirty="0">
              <a:solidFill>
                <a:schemeClr val="tx1"/>
              </a:solidFill>
              <a:hlinkClick r:id="rId3"/>
            </a:endParaRPr>
          </a:p>
          <a:p>
            <a:pPr marL="0" indent="-228600">
              <a:lnSpc>
                <a:spcPct val="90000"/>
              </a:lnSpc>
            </a:pPr>
            <a:endParaRPr lang="en-US" sz="1600" dirty="0">
              <a:solidFill>
                <a:schemeClr val="tx1"/>
              </a:solidFill>
            </a:endParaRPr>
          </a:p>
          <a:p>
            <a:pPr marL="0" indent="-228600">
              <a:lnSpc>
                <a:spcPct val="90000"/>
              </a:lnSpc>
            </a:pPr>
            <a:endParaRPr lang="en-US" sz="1600" dirty="0">
              <a:solidFill>
                <a:schemeClr val="tx1"/>
              </a:solidFill>
            </a:endParaRPr>
          </a:p>
        </p:txBody>
      </p:sp>
      <p:pic>
        <p:nvPicPr>
          <p:cNvPr id="11" name="Picture 10" descr="The graphic is an image of the DaSy flower with one petal highlighted in black. The petal highlights the phrase Data Use pointing it to be the number one resource. ">
            <a:extLst>
              <a:ext uri="{FF2B5EF4-FFF2-40B4-BE49-F238E27FC236}">
                <a16:creationId xmlns:a16="http://schemas.microsoft.com/office/drawing/2014/main" id="{B9439879-D722-49DE-974D-39C4E58564AC}"/>
              </a:ext>
            </a:extLst>
          </p:cNvPr>
          <p:cNvPicPr>
            <a:picLocks noChangeAspect="1"/>
          </p:cNvPicPr>
          <p:nvPr/>
        </p:nvPicPr>
        <p:blipFill rotWithShape="1">
          <a:blip r:embed="rId4"/>
          <a:srcRect l="13951" r="11091" b="2"/>
          <a:stretch/>
        </p:blipFill>
        <p:spPr>
          <a:xfrm>
            <a:off x="3479292" y="10"/>
            <a:ext cx="5664708" cy="6857990"/>
          </a:xfrm>
          <a:prstGeom prst="rect">
            <a:avLst/>
          </a:prstGeom>
          <a:effectLst/>
        </p:spPr>
      </p:pic>
    </p:spTree>
    <p:extLst>
      <p:ext uri="{BB962C8B-B14F-4D97-AF65-F5344CB8AC3E}">
        <p14:creationId xmlns:p14="http://schemas.microsoft.com/office/powerpoint/2010/main" val="418969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EECBC9-4000-4AFB-B467-33B227DCC4D7}"/>
              </a:ext>
            </a:extLst>
          </p:cNvPr>
          <p:cNvSpPr>
            <a:spLocks noGrp="1"/>
          </p:cNvSpPr>
          <p:nvPr>
            <p:ph type="sldNum" sz="quarter" idx="10"/>
          </p:nvPr>
        </p:nvSpPr>
        <p:spPr/>
        <p:txBody>
          <a:bodyPr/>
          <a:lstStyle/>
          <a:p>
            <a:fld id="{B2897048-00E0-47FB-B07B-F36BBE8AF579}" type="slidenum">
              <a:rPr lang="en-US" smtClean="0"/>
              <a:pPr/>
              <a:t>27</a:t>
            </a:fld>
            <a:endParaRPr lang="en-US" dirty="0"/>
          </a:p>
        </p:txBody>
      </p:sp>
      <p:sp>
        <p:nvSpPr>
          <p:cNvPr id="3" name="Title 2">
            <a:extLst>
              <a:ext uri="{FF2B5EF4-FFF2-40B4-BE49-F238E27FC236}">
                <a16:creationId xmlns:a16="http://schemas.microsoft.com/office/drawing/2014/main" id="{6E472450-89F5-4108-8F85-12FE2D7963F5}"/>
              </a:ext>
            </a:extLst>
          </p:cNvPr>
          <p:cNvSpPr>
            <a:spLocks noGrp="1"/>
          </p:cNvSpPr>
          <p:nvPr>
            <p:ph type="title"/>
          </p:nvPr>
        </p:nvSpPr>
        <p:spPr>
          <a:xfrm>
            <a:off x="457200" y="274638"/>
            <a:ext cx="8229600" cy="715962"/>
          </a:xfrm>
        </p:spPr>
        <p:txBody>
          <a:bodyPr/>
          <a:lstStyle/>
          <a:p>
            <a:r>
              <a:rPr lang="en-US" dirty="0"/>
              <a:t>DaSy Tools</a:t>
            </a:r>
          </a:p>
        </p:txBody>
      </p:sp>
      <p:grpSp>
        <p:nvGrpSpPr>
          <p:cNvPr id="2" name="Group 1" descr="The graphic is an image of the data governance and management toolkit with two tiles circled. The two tiles are Data Security &amp; Access and Data System Changes. ">
            <a:extLst>
              <a:ext uri="{FF2B5EF4-FFF2-40B4-BE49-F238E27FC236}">
                <a16:creationId xmlns:a16="http://schemas.microsoft.com/office/drawing/2014/main" id="{2F9F1413-A8E1-4523-87F5-6854271CF307}"/>
              </a:ext>
            </a:extLst>
          </p:cNvPr>
          <p:cNvGrpSpPr/>
          <p:nvPr/>
        </p:nvGrpSpPr>
        <p:grpSpPr>
          <a:xfrm>
            <a:off x="685800" y="1676400"/>
            <a:ext cx="7924800" cy="2710328"/>
            <a:chOff x="685800" y="1676400"/>
            <a:chExt cx="7924800" cy="2710328"/>
          </a:xfrm>
        </p:grpSpPr>
        <p:pic>
          <p:nvPicPr>
            <p:cNvPr id="10" name="Picture 9" descr="The graphic is an image of the data governance and management toolkit with two tiles circled. The two tiles are Data Security &amp; Access and Data System Changes. ">
              <a:extLst>
                <a:ext uri="{FF2B5EF4-FFF2-40B4-BE49-F238E27FC236}">
                  <a16:creationId xmlns:a16="http://schemas.microsoft.com/office/drawing/2014/main" id="{646B2630-06B1-48E6-A4FA-71D7B96ED785}"/>
                </a:ext>
              </a:extLst>
            </p:cNvPr>
            <p:cNvPicPr>
              <a:picLocks noChangeAspect="1"/>
            </p:cNvPicPr>
            <p:nvPr/>
          </p:nvPicPr>
          <p:blipFill>
            <a:blip r:embed="rId3"/>
            <a:stretch>
              <a:fillRect/>
            </a:stretch>
          </p:blipFill>
          <p:spPr>
            <a:xfrm>
              <a:off x="685800" y="1828800"/>
              <a:ext cx="7620000" cy="2557928"/>
            </a:xfrm>
            <a:prstGeom prst="rect">
              <a:avLst/>
            </a:prstGeom>
          </p:spPr>
        </p:pic>
        <p:sp>
          <p:nvSpPr>
            <p:cNvPr id="12" name="Circle: Hollow 11" descr="Highlighting two components of the Data Governance and Management Toolkit: &quot;Data Security and Access&quot; and Data System Changes">
              <a:extLst>
                <a:ext uri="{FF2B5EF4-FFF2-40B4-BE49-F238E27FC236}">
                  <a16:creationId xmlns:a16="http://schemas.microsoft.com/office/drawing/2014/main" id="{294BAE4E-EFB1-431E-9879-82B1DDA7DC65}"/>
                </a:ext>
              </a:extLst>
            </p:cNvPr>
            <p:cNvSpPr/>
            <p:nvPr/>
          </p:nvSpPr>
          <p:spPr>
            <a:xfrm>
              <a:off x="5410200" y="1676400"/>
              <a:ext cx="3200400" cy="1752600"/>
            </a:xfrm>
            <a:prstGeom prst="donut">
              <a:avLst>
                <a:gd name="adj" fmla="val 721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Content Placeholder 6">
            <a:extLst>
              <a:ext uri="{FF2B5EF4-FFF2-40B4-BE49-F238E27FC236}">
                <a16:creationId xmlns:a16="http://schemas.microsoft.com/office/drawing/2014/main" id="{BA77DA50-4454-4490-8259-7334055B7F5B}"/>
              </a:ext>
            </a:extLst>
          </p:cNvPr>
          <p:cNvSpPr>
            <a:spLocks noGrp="1"/>
          </p:cNvSpPr>
          <p:nvPr>
            <p:ph idx="1"/>
          </p:nvPr>
        </p:nvSpPr>
        <p:spPr>
          <a:xfrm>
            <a:off x="381000" y="1069086"/>
            <a:ext cx="8610600" cy="4953000"/>
          </a:xfrm>
        </p:spPr>
        <p:txBody>
          <a:bodyPr/>
          <a:lstStyle/>
          <a:p>
            <a:pPr marL="0" indent="0">
              <a:buNone/>
            </a:pPr>
            <a:r>
              <a:rPr lang="en-US" dirty="0">
                <a:hlinkClick r:id="rId4"/>
              </a:rPr>
              <a:t>Data Governance and Management Toolkit</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07281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EECBC9-4000-4AFB-B467-33B227DCC4D7}"/>
              </a:ext>
            </a:extLst>
          </p:cNvPr>
          <p:cNvSpPr>
            <a:spLocks noGrp="1"/>
          </p:cNvSpPr>
          <p:nvPr>
            <p:ph type="sldNum" sz="quarter" idx="10"/>
          </p:nvPr>
        </p:nvSpPr>
        <p:spPr>
          <a:xfrm>
            <a:off x="457200" y="6327648"/>
            <a:ext cx="2133600" cy="365125"/>
          </a:xfrm>
        </p:spPr>
        <p:txBody>
          <a:bodyPr/>
          <a:lstStyle/>
          <a:p>
            <a:fld id="{B2897048-00E0-47FB-B07B-F36BBE8AF579}" type="slidenum">
              <a:rPr lang="en-US" smtClean="0"/>
              <a:pPr/>
              <a:t>28</a:t>
            </a:fld>
            <a:endParaRPr lang="en-US" dirty="0"/>
          </a:p>
        </p:txBody>
      </p:sp>
      <p:sp>
        <p:nvSpPr>
          <p:cNvPr id="3" name="Title 2">
            <a:extLst>
              <a:ext uri="{FF2B5EF4-FFF2-40B4-BE49-F238E27FC236}">
                <a16:creationId xmlns:a16="http://schemas.microsoft.com/office/drawing/2014/main" id="{6E472450-89F5-4108-8F85-12FE2D7963F5}"/>
              </a:ext>
            </a:extLst>
          </p:cNvPr>
          <p:cNvSpPr>
            <a:spLocks noGrp="1"/>
          </p:cNvSpPr>
          <p:nvPr>
            <p:ph type="title"/>
          </p:nvPr>
        </p:nvSpPr>
        <p:spPr>
          <a:xfrm>
            <a:off x="457200" y="274638"/>
            <a:ext cx="8229600" cy="715962"/>
          </a:xfrm>
        </p:spPr>
        <p:txBody>
          <a:bodyPr/>
          <a:lstStyle/>
          <a:p>
            <a:r>
              <a:rPr lang="en-US" dirty="0"/>
              <a:t>More Tools</a:t>
            </a:r>
          </a:p>
        </p:txBody>
      </p:sp>
      <p:sp>
        <p:nvSpPr>
          <p:cNvPr id="7" name="Content Placeholder 6">
            <a:extLst>
              <a:ext uri="{FF2B5EF4-FFF2-40B4-BE49-F238E27FC236}">
                <a16:creationId xmlns:a16="http://schemas.microsoft.com/office/drawing/2014/main" id="{BA77DA50-4454-4490-8259-7334055B7F5B}"/>
              </a:ext>
            </a:extLst>
          </p:cNvPr>
          <p:cNvSpPr>
            <a:spLocks noGrp="1"/>
          </p:cNvSpPr>
          <p:nvPr>
            <p:ph idx="1"/>
          </p:nvPr>
        </p:nvSpPr>
        <p:spPr>
          <a:xfrm>
            <a:off x="457200" y="1165086"/>
            <a:ext cx="8610600" cy="4778513"/>
          </a:xfrm>
        </p:spPr>
        <p:txBody>
          <a:bodyPr/>
          <a:lstStyle/>
          <a:p>
            <a:pPr marL="0" indent="0">
              <a:buNone/>
            </a:pPr>
            <a:r>
              <a:rPr lang="en-US" dirty="0">
                <a:hlinkClick r:id="rId3"/>
              </a:rPr>
              <a:t>The Unofficial Guide to the Why and How of State Early Childhood Data Systems </a:t>
            </a:r>
            <a:r>
              <a:rPr lang="en-US" dirty="0"/>
              <a:t>(The Ounce of Prevention Fund) </a:t>
            </a:r>
          </a:p>
          <a:p>
            <a:pPr marL="0" indent="0">
              <a:buNone/>
            </a:pPr>
            <a:endParaRPr lang="en-US" dirty="0"/>
          </a:p>
          <a:p>
            <a:pPr marL="0" indent="0">
              <a:buNone/>
            </a:pPr>
            <a:r>
              <a:rPr lang="en-US" dirty="0">
                <a:hlinkClick r:id="rId4" tooltip="Permalink to New Toolkit!  Including IFSP Information in Your Part C Data System"/>
              </a:rPr>
              <a:t>New Toolkit! Including IFSP Information in Your Part C Data System</a:t>
            </a:r>
            <a:endParaRPr lang="en-US" dirty="0"/>
          </a:p>
          <a:p>
            <a:pPr marL="0" indent="0">
              <a:buNone/>
            </a:pPr>
            <a:endParaRPr lang="en-US" sz="2000" dirty="0"/>
          </a:p>
          <a:p>
            <a:pPr marL="0" indent="0">
              <a:buNone/>
            </a:pPr>
            <a:r>
              <a:rPr lang="en-US" dirty="0">
                <a:hlinkClick r:id="rId5"/>
              </a:rPr>
              <a:t>CIID Data Integration Toolkit</a:t>
            </a:r>
            <a:endParaRPr lang="en-US" dirty="0"/>
          </a:p>
          <a:p>
            <a:pPr marL="0" indent="0">
              <a:buNone/>
            </a:pPr>
            <a:endParaRPr lang="en-US" dirty="0"/>
          </a:p>
          <a:p>
            <a:pPr marL="0" indent="0">
              <a:buNone/>
            </a:pPr>
            <a:endParaRPr lang="en-US" dirty="0"/>
          </a:p>
          <a:p>
            <a:pPr marL="0" indent="0">
              <a:buNone/>
            </a:pPr>
            <a:r>
              <a:rPr lang="en-US" dirty="0">
                <a:solidFill>
                  <a:srgbClr val="1515D9"/>
                </a:solidFill>
              </a:rPr>
              <a:t>Work with TA providers.</a:t>
            </a:r>
          </a:p>
        </p:txBody>
      </p:sp>
      <p:pic>
        <p:nvPicPr>
          <p:cNvPr id="5" name="Picture 4" descr="&quot; &quot;">
            <a:extLst>
              <a:ext uri="{FF2B5EF4-FFF2-40B4-BE49-F238E27FC236}">
                <a16:creationId xmlns:a16="http://schemas.microsoft.com/office/drawing/2014/main" id="{AEC83C05-50EC-43FA-A6AB-BE5813F61AC9}"/>
              </a:ext>
            </a:extLst>
          </p:cNvPr>
          <p:cNvPicPr>
            <a:picLocks noChangeAspect="1"/>
          </p:cNvPicPr>
          <p:nvPr/>
        </p:nvPicPr>
        <p:blipFill>
          <a:blip r:embed="rId6"/>
          <a:stretch>
            <a:fillRect/>
          </a:stretch>
        </p:blipFill>
        <p:spPr>
          <a:xfrm rot="2397845">
            <a:off x="5186086" y="3440682"/>
            <a:ext cx="1414839" cy="1833411"/>
          </a:xfrm>
          <a:prstGeom prst="rect">
            <a:avLst/>
          </a:prstGeom>
        </p:spPr>
      </p:pic>
    </p:spTree>
    <p:extLst>
      <p:ext uri="{BB962C8B-B14F-4D97-AF65-F5344CB8AC3E}">
        <p14:creationId xmlns:p14="http://schemas.microsoft.com/office/powerpoint/2010/main" val="420842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EECBC9-4000-4AFB-B467-33B227DCC4D7}"/>
              </a:ext>
            </a:extLst>
          </p:cNvPr>
          <p:cNvSpPr>
            <a:spLocks noGrp="1"/>
          </p:cNvSpPr>
          <p:nvPr>
            <p:ph type="sldNum" sz="quarter" idx="10"/>
          </p:nvPr>
        </p:nvSpPr>
        <p:spPr/>
        <p:txBody>
          <a:bodyPr/>
          <a:lstStyle/>
          <a:p>
            <a:fld id="{B2897048-00E0-47FB-B07B-F36BBE8AF579}" type="slidenum">
              <a:rPr lang="en-US" smtClean="0"/>
              <a:pPr/>
              <a:t>29</a:t>
            </a:fld>
            <a:endParaRPr lang="en-US" dirty="0"/>
          </a:p>
        </p:txBody>
      </p:sp>
    </p:spTree>
    <p:extLst>
      <p:ext uri="{BB962C8B-B14F-4D97-AF65-F5344CB8AC3E}">
        <p14:creationId xmlns:p14="http://schemas.microsoft.com/office/powerpoint/2010/main" val="355612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graphic is an image of the phrase The Perfect Data System crossed out meaning there is no perfect data system. ">
            <a:extLst>
              <a:ext uri="{FF2B5EF4-FFF2-40B4-BE49-F238E27FC236}">
                <a16:creationId xmlns:a16="http://schemas.microsoft.com/office/drawing/2014/main" id="{8ADBE839-B270-4ADB-9A88-3C3B114891DE}"/>
              </a:ext>
            </a:extLst>
          </p:cNvPr>
          <p:cNvPicPr>
            <a:picLocks noChangeAspect="1"/>
          </p:cNvPicPr>
          <p:nvPr/>
        </p:nvPicPr>
        <p:blipFill rotWithShape="1">
          <a:blip r:embed="rId3">
            <a:alphaModFix amt="50000"/>
            <a:extLst/>
          </a:blip>
          <a:srcRect r="10999" b="-2"/>
          <a:stretch/>
        </p:blipFill>
        <p:spPr>
          <a:xfrm>
            <a:off x="20" y="1"/>
            <a:ext cx="9143980" cy="6857999"/>
          </a:xfrm>
          <a:prstGeom prst="rect">
            <a:avLst/>
          </a:prstGeom>
          <a:scene3d>
            <a:camera prst="orthographicFront"/>
            <a:lightRig rig="threePt" dir="t"/>
          </a:scene3d>
          <a:sp3d>
            <a:bevelT/>
          </a:sp3d>
        </p:spPr>
      </p:pic>
      <p:sp>
        <p:nvSpPr>
          <p:cNvPr id="4" name="Title 3" descr="The graphic is an image of the phrase The Perfect Data System crossed out meaning there is no perfect data system. ">
            <a:extLst>
              <a:ext uri="{FF2B5EF4-FFF2-40B4-BE49-F238E27FC236}">
                <a16:creationId xmlns:a16="http://schemas.microsoft.com/office/drawing/2014/main" id="{DB3C8DC1-95F5-48CF-A4A1-C1638E5CF667}"/>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a:lnSpc>
                <a:spcPct val="90000"/>
              </a:lnSpc>
            </a:pPr>
            <a:r>
              <a:rPr lang="en-US" sz="8000" dirty="0">
                <a:solidFill>
                  <a:srgbClr val="FFFFFF"/>
                </a:solidFill>
                <a:latin typeface="+mj-lt"/>
              </a:rPr>
              <a:t>The Perfect Data System</a:t>
            </a:r>
          </a:p>
        </p:txBody>
      </p:sp>
      <p:sp>
        <p:nvSpPr>
          <p:cNvPr id="7" name="&quot;Not Allowed&quot; Symbol 6" descr="The graphic is an image of the phrase The Perfect Data System crossed out meaning there is no perfect data system. ">
            <a:extLst>
              <a:ext uri="{FF2B5EF4-FFF2-40B4-BE49-F238E27FC236}">
                <a16:creationId xmlns:a16="http://schemas.microsoft.com/office/drawing/2014/main" id="{7F8590AD-0A77-47EC-85DB-03A1FC1D6ADA}"/>
              </a:ext>
            </a:extLst>
          </p:cNvPr>
          <p:cNvSpPr/>
          <p:nvPr/>
        </p:nvSpPr>
        <p:spPr>
          <a:xfrm>
            <a:off x="1676400" y="457199"/>
            <a:ext cx="5791200" cy="5278439"/>
          </a:xfrm>
          <a:prstGeom prst="noSmoking">
            <a:avLst>
              <a:gd name="adj" fmla="val 9740"/>
            </a:avLst>
          </a:prstGeom>
          <a:solidFill>
            <a:srgbClr val="ED353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137234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7AD1A2-3F74-4619-8E06-49EAD39D09EA}"/>
              </a:ext>
            </a:extLst>
          </p:cNvPr>
          <p:cNvSpPr>
            <a:spLocks noGrp="1"/>
          </p:cNvSpPr>
          <p:nvPr>
            <p:ph type="sldNum" sz="quarter" idx="10"/>
          </p:nvPr>
        </p:nvSpPr>
        <p:spPr/>
        <p:txBody>
          <a:bodyPr/>
          <a:lstStyle/>
          <a:p>
            <a:fld id="{B2897048-00E0-47FB-B07B-F36BBE8AF579}" type="slidenum">
              <a:rPr lang="en-US" smtClean="0"/>
              <a:pPr/>
              <a:t>30</a:t>
            </a:fld>
            <a:endParaRPr lang="en-US" dirty="0"/>
          </a:p>
        </p:txBody>
      </p:sp>
      <p:sp>
        <p:nvSpPr>
          <p:cNvPr id="3" name="Title 2">
            <a:extLst>
              <a:ext uri="{FF2B5EF4-FFF2-40B4-BE49-F238E27FC236}">
                <a16:creationId xmlns:a16="http://schemas.microsoft.com/office/drawing/2014/main" id="{48810E9C-A2C2-4FB0-823F-B9F5EBC1E0C8}"/>
              </a:ext>
            </a:extLst>
          </p:cNvPr>
          <p:cNvSpPr>
            <a:spLocks noGrp="1"/>
          </p:cNvSpPr>
          <p:nvPr>
            <p:ph type="title"/>
          </p:nvPr>
        </p:nvSpPr>
        <p:spPr>
          <a:ln>
            <a:solidFill>
              <a:srgbClr val="00B050"/>
            </a:solidFill>
          </a:ln>
        </p:spPr>
        <p:txBody>
          <a:bodyPr/>
          <a:lstStyle/>
          <a:p>
            <a:r>
              <a:rPr lang="en-US" dirty="0"/>
              <a:t>Contact DaSy</a:t>
            </a:r>
          </a:p>
        </p:txBody>
      </p:sp>
      <p:sp>
        <p:nvSpPr>
          <p:cNvPr id="7" name="Content Placeholder 6">
            <a:extLst>
              <a:ext uri="{FF2B5EF4-FFF2-40B4-BE49-F238E27FC236}">
                <a16:creationId xmlns:a16="http://schemas.microsoft.com/office/drawing/2014/main" id="{BAC580D9-C385-4410-945E-2A993EFC9C2B}"/>
              </a:ext>
            </a:extLst>
          </p:cNvPr>
          <p:cNvSpPr>
            <a:spLocks noGrp="1"/>
          </p:cNvSpPr>
          <p:nvPr>
            <p:ph idx="1"/>
          </p:nvPr>
        </p:nvSpPr>
        <p:spPr/>
        <p:txBody>
          <a:bodyPr/>
          <a:lstStyle/>
          <a:p>
            <a:pPr>
              <a:buClr>
                <a:srgbClr val="ED3532"/>
              </a:buClr>
              <a:buFont typeface="Wingdings" panose="05000000000000000000" pitchFamily="2" charset="2"/>
              <a:buChar char="v"/>
            </a:pPr>
            <a:r>
              <a:rPr lang="en-US" sz="3600" dirty="0"/>
              <a:t> Visit the DaSy website at:</a:t>
            </a:r>
            <a:br>
              <a:rPr lang="en-US" sz="3600" dirty="0"/>
            </a:br>
            <a:r>
              <a:rPr lang="en-US" sz="3200" dirty="0">
                <a:hlinkClick r:id="rId3"/>
              </a:rPr>
              <a:t>http://dasycenter.org/</a:t>
            </a:r>
            <a:endParaRPr lang="en-US" sz="3200" dirty="0"/>
          </a:p>
          <a:p>
            <a:pPr>
              <a:buClr>
                <a:srgbClr val="ED3532"/>
              </a:buClr>
              <a:buFont typeface="Wingdings" panose="05000000000000000000" pitchFamily="2" charset="2"/>
              <a:buChar char="v"/>
            </a:pPr>
            <a:r>
              <a:rPr lang="en-US" sz="3600" dirty="0"/>
              <a:t> Like us on Facebook: </a:t>
            </a:r>
            <a:br>
              <a:rPr lang="en-US" sz="3600" dirty="0"/>
            </a:br>
            <a:r>
              <a:rPr lang="en-US" sz="3200" u="sng" dirty="0">
                <a:hlinkClick r:id="rId4"/>
              </a:rPr>
              <a:t>https://www.facebook.com/dasycenter</a:t>
            </a:r>
            <a:endParaRPr lang="en-US" sz="3600" dirty="0"/>
          </a:p>
          <a:p>
            <a:pPr>
              <a:buClr>
                <a:srgbClr val="ED3532"/>
              </a:buClr>
              <a:buFont typeface="Wingdings" panose="05000000000000000000" pitchFamily="2" charset="2"/>
              <a:buChar char="v"/>
            </a:pPr>
            <a:r>
              <a:rPr lang="en-US" sz="3600" dirty="0"/>
              <a:t> Follow us on Twitter:</a:t>
            </a:r>
            <a:br>
              <a:rPr lang="en-US" sz="3600" dirty="0"/>
            </a:br>
            <a:r>
              <a:rPr lang="en-US" sz="3200" u="sng" dirty="0">
                <a:hlinkClick r:id="rId5"/>
              </a:rPr>
              <a:t>@</a:t>
            </a:r>
            <a:r>
              <a:rPr lang="en-US" sz="3200" u="sng" dirty="0" err="1">
                <a:hlinkClick r:id="rId5"/>
              </a:rPr>
              <a:t>DaSyCenter</a:t>
            </a:r>
            <a:r>
              <a:rPr lang="en-US" sz="3200" dirty="0"/>
              <a:t>  </a:t>
            </a:r>
            <a:endParaRPr lang="en-US" sz="1800" dirty="0"/>
          </a:p>
          <a:p>
            <a:endParaRPr lang="en-US" dirty="0"/>
          </a:p>
        </p:txBody>
      </p:sp>
    </p:spTree>
    <p:extLst>
      <p:ext uri="{BB962C8B-B14F-4D97-AF65-F5344CB8AC3E}">
        <p14:creationId xmlns:p14="http://schemas.microsoft.com/office/powerpoint/2010/main" val="2574515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7AD1A2-3F74-4619-8E06-49EAD39D09EA}"/>
              </a:ext>
            </a:extLst>
          </p:cNvPr>
          <p:cNvSpPr>
            <a:spLocks noGrp="1"/>
          </p:cNvSpPr>
          <p:nvPr>
            <p:ph type="sldNum" sz="quarter" idx="10"/>
          </p:nvPr>
        </p:nvSpPr>
        <p:spPr/>
        <p:txBody>
          <a:bodyPr/>
          <a:lstStyle/>
          <a:p>
            <a:fld id="{B2897048-00E0-47FB-B07B-F36BBE8AF579}" type="slidenum">
              <a:rPr lang="en-US" smtClean="0"/>
              <a:pPr/>
              <a:t>31</a:t>
            </a:fld>
            <a:endParaRPr lang="en-US" dirty="0"/>
          </a:p>
        </p:txBody>
      </p:sp>
      <p:sp>
        <p:nvSpPr>
          <p:cNvPr id="3" name="Title 2">
            <a:extLst>
              <a:ext uri="{FF2B5EF4-FFF2-40B4-BE49-F238E27FC236}">
                <a16:creationId xmlns:a16="http://schemas.microsoft.com/office/drawing/2014/main" id="{48810E9C-A2C2-4FB0-823F-B9F5EBC1E0C8}"/>
              </a:ext>
            </a:extLst>
          </p:cNvPr>
          <p:cNvSpPr>
            <a:spLocks noGrp="1"/>
          </p:cNvSpPr>
          <p:nvPr>
            <p:ph type="title"/>
          </p:nvPr>
        </p:nvSpPr>
        <p:spPr>
          <a:ln>
            <a:solidFill>
              <a:srgbClr val="00B050"/>
            </a:solidFill>
          </a:ln>
        </p:spPr>
        <p:txBody>
          <a:bodyPr/>
          <a:lstStyle/>
          <a:p>
            <a:r>
              <a:rPr lang="en-US" dirty="0"/>
              <a:t>Thank you</a:t>
            </a:r>
          </a:p>
        </p:txBody>
      </p:sp>
      <p:sp>
        <p:nvSpPr>
          <p:cNvPr id="5" name="Content Placeholder 2">
            <a:extLst>
              <a:ext uri="{FF2B5EF4-FFF2-40B4-BE49-F238E27FC236}">
                <a16:creationId xmlns:a16="http://schemas.microsoft.com/office/drawing/2014/main" id="{B1B66CF3-1925-45C2-AA62-D9DEAC7D2D18}"/>
              </a:ext>
            </a:extLst>
          </p:cNvPr>
          <p:cNvSpPr txBox="1">
            <a:spLocks/>
          </p:cNvSpPr>
          <p:nvPr/>
        </p:nvSpPr>
        <p:spPr>
          <a:xfrm>
            <a:off x="914400" y="1904999"/>
            <a:ext cx="7315200" cy="4038600"/>
          </a:xfrm>
          <a:prstGeom prst="rect">
            <a:avLst/>
          </a:prstGeom>
        </p:spPr>
        <p:txBody>
          <a:bodyPr/>
          <a:lstStyle>
            <a:lvl1pPr marL="342900" indent="-342900" algn="l" defTabSz="914400" rtl="0" eaLnBrk="1" latinLnBrk="0" hangingPunct="1">
              <a:spcBef>
                <a:spcPct val="20000"/>
              </a:spcBef>
              <a:buClr>
                <a:srgbClr val="297ABB"/>
              </a:buClr>
              <a:buFont typeface="Arial" panose="020B0604020202020204" pitchFamily="34" charset="0"/>
              <a:buChar char="•"/>
              <a:defRPr sz="2800" kern="1200">
                <a:solidFill>
                  <a:srgbClr val="297ABB"/>
                </a:solidFill>
                <a:latin typeface="+mn-lt"/>
                <a:ea typeface="+mn-ea"/>
                <a:cs typeface="+mn-cs"/>
              </a:defRPr>
            </a:lvl1pPr>
            <a:lvl2pPr marL="742950" indent="-285750" algn="l" defTabSz="914400" rtl="0" eaLnBrk="1" latinLnBrk="0" hangingPunct="1">
              <a:spcBef>
                <a:spcPct val="20000"/>
              </a:spcBef>
              <a:buClr>
                <a:srgbClr val="7FBCE7"/>
              </a:buClr>
              <a:buFont typeface="Calibri" panose="020F0502020204030204" pitchFamily="34" charset="0"/>
              <a:buChar char="–"/>
              <a:defRPr sz="2400" kern="1200">
                <a:solidFill>
                  <a:srgbClr val="297ABB"/>
                </a:solidFill>
                <a:latin typeface="+mn-lt"/>
                <a:ea typeface="+mn-ea"/>
                <a:cs typeface="+mn-cs"/>
              </a:defRPr>
            </a:lvl2pPr>
            <a:lvl3pPr marL="1143000" indent="-228600" algn="l" defTabSz="914400" rtl="0" eaLnBrk="1" latinLnBrk="0" hangingPunct="1">
              <a:spcBef>
                <a:spcPct val="20000"/>
              </a:spcBef>
              <a:buClr>
                <a:srgbClr val="7FBCE7"/>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7FBCE7"/>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7FBCE7"/>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The contents of this tool and guidance were developed under grants from the U.S. Department of Education, #H373Z120002 and #H326P170001. However, those contents do not necessarily represent the policy of the U.S. Department of Education, and you should not assume endorsement by the Federal Government. Project Officers: Meredith Miceli, Richelle Davis, and Julia Martin </a:t>
            </a:r>
            <a:r>
              <a:rPr lang="en-US" sz="2000" dirty="0" err="1"/>
              <a:t>Eile</a:t>
            </a:r>
            <a:r>
              <a:rPr lang="en-US" sz="2000" dirty="0"/>
              <a:t>.</a:t>
            </a:r>
          </a:p>
        </p:txBody>
      </p:sp>
      <p:pic>
        <p:nvPicPr>
          <p:cNvPr id="6" name="Picture 5" descr="IDEAS that Work. U.S. Office of Special Education Programs">
            <a:extLst>
              <a:ext uri="{FF2B5EF4-FFF2-40B4-BE49-F238E27FC236}">
                <a16:creationId xmlns:a16="http://schemas.microsoft.com/office/drawing/2014/main" id="{69DF6289-F1D9-428D-A26D-9B8B5A90AC2A}"/>
              </a:ext>
            </a:extLst>
          </p:cNvPr>
          <p:cNvPicPr>
            <a:picLocks noChangeAspect="1"/>
          </p:cNvPicPr>
          <p:nvPr/>
        </p:nvPicPr>
        <p:blipFill>
          <a:blip r:embed="rId3"/>
          <a:stretch>
            <a:fillRect/>
          </a:stretch>
        </p:blipFill>
        <p:spPr>
          <a:xfrm>
            <a:off x="3854623" y="4038600"/>
            <a:ext cx="1403177" cy="1162633"/>
          </a:xfrm>
          <a:prstGeom prst="rect">
            <a:avLst/>
          </a:prstGeom>
        </p:spPr>
      </p:pic>
    </p:spTree>
    <p:extLst>
      <p:ext uri="{BB962C8B-B14F-4D97-AF65-F5344CB8AC3E}">
        <p14:creationId xmlns:p14="http://schemas.microsoft.com/office/powerpoint/2010/main" val="3643267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6AB883-BBC4-43D1-96AC-CF3F0560DE4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6" name="Title 5">
            <a:extLst>
              <a:ext uri="{FF2B5EF4-FFF2-40B4-BE49-F238E27FC236}">
                <a16:creationId xmlns:a16="http://schemas.microsoft.com/office/drawing/2014/main" id="{2911207A-8CA8-4116-B1B8-EE6009CFD285}"/>
              </a:ext>
            </a:extLst>
          </p:cNvPr>
          <p:cNvSpPr>
            <a:spLocks noGrp="1"/>
          </p:cNvSpPr>
          <p:nvPr>
            <p:ph type="title"/>
          </p:nvPr>
        </p:nvSpPr>
        <p:spPr>
          <a:ln>
            <a:solidFill>
              <a:srgbClr val="00B050"/>
            </a:solidFill>
          </a:ln>
        </p:spPr>
        <p:txBody>
          <a:bodyPr>
            <a:normAutofit/>
          </a:bodyPr>
          <a:lstStyle/>
          <a:p>
            <a:r>
              <a:rPr lang="en-US" sz="4800" dirty="0"/>
              <a:t>Audience Roles</a:t>
            </a:r>
          </a:p>
        </p:txBody>
      </p:sp>
      <p:sp>
        <p:nvSpPr>
          <p:cNvPr id="2" name="Content Placeholder 1">
            <a:extLst>
              <a:ext uri="{FF2B5EF4-FFF2-40B4-BE49-F238E27FC236}">
                <a16:creationId xmlns:a16="http://schemas.microsoft.com/office/drawing/2014/main" id="{3E47E1BB-89ED-4416-BAE2-2C730B65DF4F}"/>
              </a:ext>
            </a:extLst>
          </p:cNvPr>
          <p:cNvSpPr>
            <a:spLocks noGrp="1"/>
          </p:cNvSpPr>
          <p:nvPr>
            <p:ph idx="1"/>
          </p:nvPr>
        </p:nvSpPr>
        <p:spPr>
          <a:xfrm>
            <a:off x="457200" y="1828800"/>
            <a:ext cx="8229600" cy="3810001"/>
          </a:xfrm>
        </p:spPr>
        <p:txBody>
          <a:bodyPr/>
          <a:lstStyle/>
          <a:p>
            <a:pPr>
              <a:buClr>
                <a:srgbClr val="ED3532"/>
              </a:buClr>
              <a:buFont typeface="Wingdings" panose="05000000000000000000" pitchFamily="2" charset="2"/>
              <a:buChar char="v"/>
            </a:pPr>
            <a:r>
              <a:rPr lang="en-US" sz="5400" dirty="0"/>
              <a:t> Data Managers</a:t>
            </a:r>
          </a:p>
          <a:p>
            <a:pPr>
              <a:buClr>
                <a:srgbClr val="ED3532"/>
              </a:buClr>
              <a:buFont typeface="Wingdings" panose="05000000000000000000" pitchFamily="2" charset="2"/>
              <a:buChar char="v"/>
            </a:pPr>
            <a:r>
              <a:rPr lang="en-US" sz="5400" dirty="0"/>
              <a:t> Coordinators/Directors</a:t>
            </a:r>
          </a:p>
          <a:p>
            <a:pPr>
              <a:buClr>
                <a:srgbClr val="ED3532"/>
              </a:buClr>
              <a:buFont typeface="Wingdings" panose="05000000000000000000" pitchFamily="2" charset="2"/>
              <a:buChar char="v"/>
            </a:pPr>
            <a:r>
              <a:rPr lang="en-US" sz="5400" dirty="0"/>
              <a:t> Vendors</a:t>
            </a:r>
          </a:p>
          <a:p>
            <a:pPr>
              <a:buClr>
                <a:srgbClr val="ED3532"/>
              </a:buClr>
              <a:buFont typeface="Wingdings" panose="05000000000000000000" pitchFamily="2" charset="2"/>
              <a:buChar char="v"/>
            </a:pPr>
            <a:r>
              <a:rPr lang="en-US" sz="5400" dirty="0"/>
              <a:t> Other?</a:t>
            </a:r>
            <a:endParaRPr lang="en-US" sz="6600" dirty="0"/>
          </a:p>
        </p:txBody>
      </p:sp>
    </p:spTree>
    <p:extLst>
      <p:ext uri="{BB962C8B-B14F-4D97-AF65-F5344CB8AC3E}">
        <p14:creationId xmlns:p14="http://schemas.microsoft.com/office/powerpoint/2010/main" val="103865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6AB883-BBC4-43D1-96AC-CF3F0560DE4D}"/>
              </a:ext>
            </a:extLst>
          </p:cNvPr>
          <p:cNvSpPr>
            <a:spLocks noGrp="1"/>
          </p:cNvSpPr>
          <p:nvPr>
            <p:ph type="sldNum" sz="quarter" idx="10"/>
          </p:nvPr>
        </p:nvSpPr>
        <p:spPr/>
        <p:txBody>
          <a:bodyPr/>
          <a:lstStyle/>
          <a:p>
            <a:pPr lvl="0"/>
            <a:fld id="{B2897048-00E0-47FB-B07B-F36BBE8AF579}" type="slidenum">
              <a:rPr lang="en-US" noProof="0" smtClean="0"/>
              <a:pPr lvl="0"/>
              <a:t>5</a:t>
            </a:fld>
            <a:endParaRPr lang="en-US" noProof="0" dirty="0"/>
          </a:p>
        </p:txBody>
      </p:sp>
      <p:sp>
        <p:nvSpPr>
          <p:cNvPr id="6" name="Title 5">
            <a:extLst>
              <a:ext uri="{FF2B5EF4-FFF2-40B4-BE49-F238E27FC236}">
                <a16:creationId xmlns:a16="http://schemas.microsoft.com/office/drawing/2014/main" id="{2911207A-8CA8-4116-B1B8-EE6009CFD285}"/>
              </a:ext>
            </a:extLst>
          </p:cNvPr>
          <p:cNvSpPr>
            <a:spLocks noGrp="1"/>
          </p:cNvSpPr>
          <p:nvPr>
            <p:ph type="title"/>
          </p:nvPr>
        </p:nvSpPr>
        <p:spPr>
          <a:ln>
            <a:solidFill>
              <a:srgbClr val="00B050"/>
            </a:solidFill>
          </a:ln>
        </p:spPr>
        <p:txBody>
          <a:bodyPr>
            <a:normAutofit/>
          </a:bodyPr>
          <a:lstStyle/>
          <a:p>
            <a:r>
              <a:rPr lang="en-US" dirty="0"/>
              <a:t>Position Tenure in Current Position </a:t>
            </a:r>
          </a:p>
        </p:txBody>
      </p:sp>
      <p:sp>
        <p:nvSpPr>
          <p:cNvPr id="2" name="Content Placeholder 1">
            <a:extLst>
              <a:ext uri="{FF2B5EF4-FFF2-40B4-BE49-F238E27FC236}">
                <a16:creationId xmlns:a16="http://schemas.microsoft.com/office/drawing/2014/main" id="{3E47E1BB-89ED-4416-BAE2-2C730B65DF4F}"/>
              </a:ext>
            </a:extLst>
          </p:cNvPr>
          <p:cNvSpPr>
            <a:spLocks noGrp="1"/>
          </p:cNvSpPr>
          <p:nvPr>
            <p:ph idx="1"/>
          </p:nvPr>
        </p:nvSpPr>
        <p:spPr>
          <a:xfrm>
            <a:off x="457200" y="1600201"/>
            <a:ext cx="2667000" cy="4038600"/>
          </a:xfrm>
        </p:spPr>
        <p:txBody>
          <a:bodyPr/>
          <a:lstStyle/>
          <a:p>
            <a:pPr>
              <a:buClr>
                <a:srgbClr val="FF0000"/>
              </a:buClr>
              <a:buFont typeface="Courier New" panose="02070309020205020404" pitchFamily="49" charset="0"/>
              <a:buChar char="o"/>
            </a:pPr>
            <a:r>
              <a:rPr lang="en-US" sz="3000" b="1" u="sng" dirty="0"/>
              <a:t>&lt;</a:t>
            </a:r>
            <a:r>
              <a:rPr lang="en-US" sz="3000" b="1" dirty="0"/>
              <a:t> 1 year</a:t>
            </a:r>
          </a:p>
          <a:p>
            <a:pPr>
              <a:buClr>
                <a:srgbClr val="FF0000"/>
              </a:buClr>
              <a:buFont typeface="Courier New" panose="02070309020205020404" pitchFamily="49" charset="0"/>
              <a:buChar char="o"/>
            </a:pPr>
            <a:r>
              <a:rPr lang="en-US" sz="3000" b="1" dirty="0"/>
              <a:t>1-3 years </a:t>
            </a:r>
          </a:p>
          <a:p>
            <a:pPr>
              <a:buClr>
                <a:srgbClr val="FF0000"/>
              </a:buClr>
              <a:buFont typeface="Courier New" panose="02070309020205020404" pitchFamily="49" charset="0"/>
              <a:buChar char="o"/>
            </a:pPr>
            <a:r>
              <a:rPr lang="en-US" sz="3000" b="1" dirty="0"/>
              <a:t>3-5 years </a:t>
            </a:r>
          </a:p>
          <a:p>
            <a:pPr>
              <a:buClr>
                <a:srgbClr val="FF0000"/>
              </a:buClr>
              <a:buFont typeface="Courier New" panose="02070309020205020404" pitchFamily="49" charset="0"/>
              <a:buChar char="o"/>
            </a:pPr>
            <a:r>
              <a:rPr lang="en-US" sz="3000" b="1" dirty="0"/>
              <a:t>5-10 years </a:t>
            </a:r>
          </a:p>
          <a:p>
            <a:pPr>
              <a:buClr>
                <a:srgbClr val="FF0000"/>
              </a:buClr>
              <a:buFont typeface="Courier New" panose="02070309020205020404" pitchFamily="49" charset="0"/>
              <a:buChar char="o"/>
            </a:pPr>
            <a:r>
              <a:rPr lang="en-US" sz="3000" b="1" dirty="0"/>
              <a:t>10-15 years </a:t>
            </a:r>
          </a:p>
          <a:p>
            <a:pPr>
              <a:buClr>
                <a:srgbClr val="FF0000"/>
              </a:buClr>
              <a:buFont typeface="Courier New" panose="02070309020205020404" pitchFamily="49" charset="0"/>
              <a:buChar char="o"/>
            </a:pPr>
            <a:r>
              <a:rPr lang="en-US" sz="3000" b="1" dirty="0"/>
              <a:t>15-20 years </a:t>
            </a:r>
          </a:p>
          <a:p>
            <a:pPr>
              <a:buClr>
                <a:srgbClr val="FF0000"/>
              </a:buClr>
              <a:buFont typeface="Courier New" panose="02070309020205020404" pitchFamily="49" charset="0"/>
              <a:buChar char="o"/>
            </a:pPr>
            <a:r>
              <a:rPr lang="en-US" sz="3000" b="1" dirty="0"/>
              <a:t>&gt; 20 years</a:t>
            </a:r>
          </a:p>
          <a:p>
            <a:pPr>
              <a:buClr>
                <a:srgbClr val="FF0000"/>
              </a:buClr>
              <a:buFont typeface="Courier New" panose="02070309020205020404" pitchFamily="49" charset="0"/>
              <a:buChar char="o"/>
            </a:pPr>
            <a:r>
              <a:rPr lang="en-US" sz="3000" b="1" dirty="0"/>
              <a:t>Longest?</a:t>
            </a:r>
          </a:p>
        </p:txBody>
      </p:sp>
    </p:spTree>
    <p:extLst>
      <p:ext uri="{BB962C8B-B14F-4D97-AF65-F5344CB8AC3E}">
        <p14:creationId xmlns:p14="http://schemas.microsoft.com/office/powerpoint/2010/main" val="171386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6AB883-BBC4-43D1-96AC-CF3F0560DE4D}"/>
              </a:ext>
            </a:extLst>
          </p:cNvPr>
          <p:cNvSpPr>
            <a:spLocks noGrp="1"/>
          </p:cNvSpPr>
          <p:nvPr>
            <p:ph type="sldNum" sz="quarter" idx="10"/>
          </p:nvPr>
        </p:nvSpPr>
        <p:spPr/>
        <p:txBody>
          <a:bodyPr/>
          <a:lstStyle/>
          <a:p>
            <a:pPr lvl="0"/>
            <a:fld id="{B2897048-00E0-47FB-B07B-F36BBE8AF579}" type="slidenum">
              <a:rPr lang="en-US" noProof="0" smtClean="0"/>
              <a:pPr lvl="0"/>
              <a:t>6</a:t>
            </a:fld>
            <a:endParaRPr lang="en-US" noProof="0" dirty="0"/>
          </a:p>
        </p:txBody>
      </p:sp>
      <p:sp>
        <p:nvSpPr>
          <p:cNvPr id="6" name="Title 5">
            <a:extLst>
              <a:ext uri="{FF2B5EF4-FFF2-40B4-BE49-F238E27FC236}">
                <a16:creationId xmlns:a16="http://schemas.microsoft.com/office/drawing/2014/main" id="{2911207A-8CA8-4116-B1B8-EE6009CFD285}"/>
              </a:ext>
            </a:extLst>
          </p:cNvPr>
          <p:cNvSpPr>
            <a:spLocks noGrp="1"/>
          </p:cNvSpPr>
          <p:nvPr>
            <p:ph type="title"/>
          </p:nvPr>
        </p:nvSpPr>
        <p:spPr>
          <a:xfrm>
            <a:off x="457200" y="274638"/>
            <a:ext cx="8229600" cy="1554162"/>
          </a:xfrm>
          <a:ln>
            <a:solidFill>
              <a:srgbClr val="00B050"/>
            </a:solidFill>
          </a:ln>
        </p:spPr>
        <p:txBody>
          <a:bodyPr>
            <a:normAutofit fontScale="90000"/>
          </a:bodyPr>
          <a:lstStyle/>
          <a:p>
            <a:r>
              <a:rPr lang="en-US" dirty="0"/>
              <a:t>Age of “Primary” Special Education Data System </a:t>
            </a:r>
            <a:r>
              <a:rPr lang="en-US" sz="2700" b="0" dirty="0"/>
              <a:t>(since original deployment or significant enhancements)</a:t>
            </a:r>
            <a:endParaRPr lang="en-US" b="0" dirty="0"/>
          </a:p>
        </p:txBody>
      </p:sp>
      <p:sp>
        <p:nvSpPr>
          <p:cNvPr id="2" name="Content Placeholder 1">
            <a:extLst>
              <a:ext uri="{FF2B5EF4-FFF2-40B4-BE49-F238E27FC236}">
                <a16:creationId xmlns:a16="http://schemas.microsoft.com/office/drawing/2014/main" id="{3E47E1BB-89ED-4416-BAE2-2C730B65DF4F}"/>
              </a:ext>
            </a:extLst>
          </p:cNvPr>
          <p:cNvSpPr>
            <a:spLocks noGrp="1"/>
          </p:cNvSpPr>
          <p:nvPr>
            <p:ph idx="1"/>
          </p:nvPr>
        </p:nvSpPr>
        <p:spPr>
          <a:xfrm>
            <a:off x="457200" y="2286000"/>
            <a:ext cx="2667000" cy="3352800"/>
          </a:xfrm>
        </p:spPr>
        <p:txBody>
          <a:bodyPr/>
          <a:lstStyle/>
          <a:p>
            <a:pPr>
              <a:buClr>
                <a:srgbClr val="FF0000"/>
              </a:buClr>
              <a:buFont typeface="Courier New" panose="02070309020205020404" pitchFamily="49" charset="0"/>
              <a:buChar char="o"/>
            </a:pPr>
            <a:r>
              <a:rPr lang="en-US" sz="3000" b="1" u="sng" dirty="0"/>
              <a:t>&lt;</a:t>
            </a:r>
            <a:r>
              <a:rPr lang="en-US" sz="3000" b="1" dirty="0"/>
              <a:t> 2 year</a:t>
            </a:r>
          </a:p>
          <a:p>
            <a:pPr>
              <a:buClr>
                <a:srgbClr val="FF0000"/>
              </a:buClr>
              <a:buFont typeface="Courier New" panose="02070309020205020404" pitchFamily="49" charset="0"/>
              <a:buChar char="o"/>
            </a:pPr>
            <a:r>
              <a:rPr lang="en-US" sz="3000" b="1" dirty="0"/>
              <a:t>2-5 years </a:t>
            </a:r>
          </a:p>
          <a:p>
            <a:pPr>
              <a:buClr>
                <a:srgbClr val="FF0000"/>
              </a:buClr>
              <a:buFont typeface="Courier New" panose="02070309020205020404" pitchFamily="49" charset="0"/>
              <a:buChar char="o"/>
            </a:pPr>
            <a:r>
              <a:rPr lang="en-US" sz="3000" b="1" dirty="0"/>
              <a:t>5-10 years </a:t>
            </a:r>
          </a:p>
          <a:p>
            <a:pPr>
              <a:buClr>
                <a:srgbClr val="FF0000"/>
              </a:buClr>
              <a:buFont typeface="Courier New" panose="02070309020205020404" pitchFamily="49" charset="0"/>
              <a:buChar char="o"/>
            </a:pPr>
            <a:r>
              <a:rPr lang="en-US" sz="3000" b="1" u="sng" dirty="0"/>
              <a:t>&gt;</a:t>
            </a:r>
            <a:r>
              <a:rPr lang="en-US" sz="3000" b="1" dirty="0"/>
              <a:t> 10 years </a:t>
            </a:r>
          </a:p>
          <a:p>
            <a:pPr>
              <a:buClr>
                <a:srgbClr val="FF0000"/>
              </a:buClr>
              <a:buFont typeface="Courier New" panose="02070309020205020404" pitchFamily="49" charset="0"/>
              <a:buChar char="o"/>
            </a:pPr>
            <a:r>
              <a:rPr lang="en-US" sz="3000" b="1" dirty="0"/>
              <a:t>Longest</a:t>
            </a:r>
            <a:endParaRPr lang="en-US" dirty="0"/>
          </a:p>
        </p:txBody>
      </p:sp>
    </p:spTree>
    <p:extLst>
      <p:ext uri="{BB962C8B-B14F-4D97-AF65-F5344CB8AC3E}">
        <p14:creationId xmlns:p14="http://schemas.microsoft.com/office/powerpoint/2010/main" val="308710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EECBC9-4000-4AFB-B467-33B227DCC4D7}"/>
              </a:ext>
            </a:extLst>
          </p:cNvPr>
          <p:cNvSpPr>
            <a:spLocks noGrp="1"/>
          </p:cNvSpPr>
          <p:nvPr>
            <p:ph type="sldNum" sz="quarter" idx="10"/>
          </p:nvPr>
        </p:nvSpPr>
        <p:spPr>
          <a:xfrm>
            <a:off x="6457950" y="6356350"/>
            <a:ext cx="2057400" cy="365125"/>
          </a:xfrm>
        </p:spPr>
        <p:txBody>
          <a:bodyPr>
            <a:normAutofit/>
          </a:bodyPr>
          <a:lstStyle/>
          <a:p>
            <a:pPr>
              <a:lnSpc>
                <a:spcPct val="90000"/>
              </a:lnSpc>
              <a:spcAft>
                <a:spcPts val="600"/>
              </a:spcAft>
            </a:pPr>
            <a:fld id="{B2897048-00E0-47FB-B07B-F36BBE8AF579}" type="slidenum">
              <a:rPr lang="en-US" smtClean="0"/>
              <a:pPr>
                <a:lnSpc>
                  <a:spcPct val="90000"/>
                </a:lnSpc>
                <a:spcAft>
                  <a:spcPts val="600"/>
                </a:spcAft>
              </a:pPr>
              <a:t>7</a:t>
            </a:fld>
            <a:endParaRPr lang="en-US"/>
          </a:p>
        </p:txBody>
      </p:sp>
      <p:sp>
        <p:nvSpPr>
          <p:cNvPr id="2" name="Title 1">
            <a:extLst>
              <a:ext uri="{FF2B5EF4-FFF2-40B4-BE49-F238E27FC236}">
                <a16:creationId xmlns:a16="http://schemas.microsoft.com/office/drawing/2014/main" id="{AEB34EC5-A962-45FE-934F-E376C4F6F932}"/>
              </a:ext>
            </a:extLst>
          </p:cNvPr>
          <p:cNvSpPr>
            <a:spLocks noGrp="1"/>
          </p:cNvSpPr>
          <p:nvPr>
            <p:ph type="title" idx="4294967295"/>
          </p:nvPr>
        </p:nvSpPr>
        <p:spPr/>
        <p:txBody>
          <a:bodyPr/>
          <a:lstStyle/>
          <a:p>
            <a:endParaRPr lang="en-US" dirty="0"/>
          </a:p>
        </p:txBody>
      </p:sp>
      <p:sp useBgFill="1">
        <p:nvSpPr>
          <p:cNvPr id="9"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Tree>
    <p:extLst>
      <p:ext uri="{BB962C8B-B14F-4D97-AF65-F5344CB8AC3E}">
        <p14:creationId xmlns:p14="http://schemas.microsoft.com/office/powerpoint/2010/main" val="3124527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457950" y="6356350"/>
            <a:ext cx="2057400" cy="365125"/>
          </a:xfrm>
        </p:spPr>
        <p:txBody>
          <a:bodyPr vert="horz" lIns="91440" tIns="45720" rIns="91440" bIns="45720" rtlCol="0" anchor="ctr">
            <a:normAutofit/>
          </a:bodyPr>
          <a:lstStyle/>
          <a:p>
            <a:pPr algn="r">
              <a:spcAft>
                <a:spcPts val="600"/>
              </a:spcAft>
            </a:pPr>
            <a:fld id="{B2897048-00E0-47FB-B07B-F36BBE8AF579}" type="slidenum">
              <a:rPr lang="en-US" sz="1200" smtClean="0">
                <a:solidFill>
                  <a:schemeClr val="tx1">
                    <a:tint val="75000"/>
                  </a:schemeClr>
                </a:solidFill>
                <a:latin typeface="+mn-lt"/>
              </a:rPr>
              <a:pPr algn="r">
                <a:spcAft>
                  <a:spcPts val="600"/>
                </a:spcAft>
              </a:pPr>
              <a:t>8</a:t>
            </a:fld>
            <a:endParaRPr lang="en-US" sz="1200">
              <a:solidFill>
                <a:schemeClr val="tx1">
                  <a:tint val="75000"/>
                </a:schemeClr>
              </a:solidFill>
              <a:latin typeface="+mn-lt"/>
            </a:endParaRPr>
          </a:p>
        </p:txBody>
      </p:sp>
      <p:sp>
        <p:nvSpPr>
          <p:cNvPr id="3" name="Title 2" hidden="1">
            <a:extLst>
              <a:ext uri="{FF2B5EF4-FFF2-40B4-BE49-F238E27FC236}">
                <a16:creationId xmlns:a16="http://schemas.microsoft.com/office/drawing/2014/main" id="{837E2C0D-4E8A-46DC-9261-F91714447D9F}"/>
              </a:ext>
            </a:extLst>
          </p:cNvPr>
          <p:cNvSpPr>
            <a:spLocks noGrp="1"/>
          </p:cNvSpPr>
          <p:nvPr>
            <p:ph type="title"/>
          </p:nvPr>
        </p:nvSpPr>
        <p:spPr/>
        <p:txBody>
          <a:bodyPr/>
          <a:lstStyle/>
          <a:p>
            <a:r>
              <a:rPr lang="en-US" dirty="0"/>
              <a:t>Data Quality</a:t>
            </a:r>
          </a:p>
        </p:txBody>
      </p:sp>
      <p:pic>
        <p:nvPicPr>
          <p:cNvPr id="2" name="Picture 1" descr="The graphic is an image of a flower with a center with the phrase Data Quality and five surrounding petals with key words including Timely, Accurate, Complete, Secure, and Useful. The graphic highlights all the components that go into Data Quality. ">
            <a:extLst>
              <a:ext uri="{FF2B5EF4-FFF2-40B4-BE49-F238E27FC236}">
                <a16:creationId xmlns:a16="http://schemas.microsoft.com/office/drawing/2014/main" id="{F9E45C3B-160F-4336-909F-D5145003C2A4}"/>
              </a:ext>
            </a:extLst>
          </p:cNvPr>
          <p:cNvPicPr>
            <a:picLocks noChangeAspect="1"/>
          </p:cNvPicPr>
          <p:nvPr/>
        </p:nvPicPr>
        <p:blipFill>
          <a:blip r:embed="rId3"/>
          <a:stretch>
            <a:fillRect/>
          </a:stretch>
        </p:blipFill>
        <p:spPr>
          <a:xfrm>
            <a:off x="304800" y="381000"/>
            <a:ext cx="8681268" cy="5534787"/>
          </a:xfrm>
          <a:prstGeom prst="rect">
            <a:avLst/>
          </a:prstGeom>
        </p:spPr>
      </p:pic>
    </p:spTree>
    <p:extLst>
      <p:ext uri="{BB962C8B-B14F-4D97-AF65-F5344CB8AC3E}">
        <p14:creationId xmlns:p14="http://schemas.microsoft.com/office/powerpoint/2010/main" val="18703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FF3F9F-7DAA-4862-8AF2-38ED40CD4BC4}"/>
              </a:ext>
            </a:extLst>
          </p:cNvPr>
          <p:cNvSpPr>
            <a:spLocks noGrp="1"/>
          </p:cNvSpPr>
          <p:nvPr>
            <p:ph type="sldNum" sz="quarter" idx="10"/>
          </p:nvPr>
        </p:nvSpPr>
        <p:spPr/>
        <p:txBody>
          <a:bodyPr vert="horz" lIns="91440" tIns="45720" rIns="91440" bIns="45720" rtlCol="0" anchor="ctr">
            <a:normAutofit/>
          </a:bodyPr>
          <a:lstStyle/>
          <a:p>
            <a:pPr>
              <a:spcAft>
                <a:spcPts val="600"/>
              </a:spcAft>
            </a:pPr>
            <a:fld id="{B2897048-00E0-47FB-B07B-F36BBE8AF579}" type="slidenum">
              <a:rPr lang="en-US" sz="1200">
                <a:solidFill>
                  <a:srgbClr val="FFFFFF"/>
                </a:solidFill>
                <a:latin typeface="+mn-lt"/>
              </a:rPr>
              <a:pPr>
                <a:spcAft>
                  <a:spcPts val="600"/>
                </a:spcAft>
              </a:pPr>
              <a:t>9</a:t>
            </a:fld>
            <a:endParaRPr lang="en-US" sz="1200">
              <a:solidFill>
                <a:srgbClr val="FFFFFF"/>
              </a:solidFill>
              <a:latin typeface="+mn-lt"/>
            </a:endParaRPr>
          </a:p>
        </p:txBody>
      </p:sp>
      <p:sp>
        <p:nvSpPr>
          <p:cNvPr id="5" name="Title 4" hidden="1">
            <a:extLst>
              <a:ext uri="{FF2B5EF4-FFF2-40B4-BE49-F238E27FC236}">
                <a16:creationId xmlns:a16="http://schemas.microsoft.com/office/drawing/2014/main" id="{8748D678-2C3F-4B6C-AFF8-C1797E85503B}"/>
              </a:ext>
            </a:extLst>
          </p:cNvPr>
          <p:cNvSpPr>
            <a:spLocks noGrp="1"/>
          </p:cNvSpPr>
          <p:nvPr>
            <p:ph type="title"/>
          </p:nvPr>
        </p:nvSpPr>
        <p:spPr/>
        <p:txBody>
          <a:bodyPr/>
          <a:lstStyle/>
          <a:p>
            <a:r>
              <a:rPr lang="en-US" dirty="0"/>
              <a:t>Questions</a:t>
            </a:r>
          </a:p>
        </p:txBody>
      </p:sp>
      <p:sp>
        <p:nvSpPr>
          <p:cNvPr id="2" name="Content Placeholder 1">
            <a:extLst>
              <a:ext uri="{FF2B5EF4-FFF2-40B4-BE49-F238E27FC236}">
                <a16:creationId xmlns:a16="http://schemas.microsoft.com/office/drawing/2014/main" id="{F1A8FFE9-0A4A-46B4-8824-39CACE8F36FA}"/>
              </a:ext>
            </a:extLst>
          </p:cNvPr>
          <p:cNvSpPr>
            <a:spLocks noGrp="1"/>
          </p:cNvSpPr>
          <p:nvPr>
            <p:ph idx="1"/>
          </p:nvPr>
        </p:nvSpPr>
        <p:spPr>
          <a:xfrm>
            <a:off x="0" y="457200"/>
            <a:ext cx="9067799" cy="5517795"/>
          </a:xfrm>
          <a:prstGeom prst="rect">
            <a:avLst/>
          </a:prstGeom>
        </p:spPr>
        <p:txBody>
          <a:bodyPr vert="horz" lIns="91440" tIns="45720" rIns="91440" bIns="45720" rtlCol="0">
            <a:normAutofit/>
          </a:bodyPr>
          <a:lstStyle/>
          <a:p>
            <a:pPr marL="91440" indent="0">
              <a:spcBef>
                <a:spcPts val="0"/>
              </a:spcBef>
              <a:spcAft>
                <a:spcPts val="600"/>
              </a:spcAft>
              <a:buClr>
                <a:srgbClr val="FF0000"/>
              </a:buClr>
              <a:buNone/>
            </a:pPr>
            <a:r>
              <a:rPr lang="en-US" sz="3600" dirty="0">
                <a:solidFill>
                  <a:srgbClr val="FF0000"/>
                </a:solidFill>
              </a:rPr>
              <a:t>#1 </a:t>
            </a:r>
            <a:r>
              <a:rPr lang="en-US" sz="3600" dirty="0"/>
              <a:t>What </a:t>
            </a:r>
            <a:r>
              <a:rPr lang="en-US" sz="3600" dirty="0">
                <a:solidFill>
                  <a:srgbClr val="FF0000"/>
                </a:solidFill>
              </a:rPr>
              <a:t>works well</a:t>
            </a:r>
            <a:r>
              <a:rPr lang="en-US" sz="3600" dirty="0"/>
              <a:t> in your data system(s)?</a:t>
            </a:r>
          </a:p>
          <a:p>
            <a:pPr marL="91440" indent="0">
              <a:spcBef>
                <a:spcPts val="0"/>
              </a:spcBef>
              <a:spcAft>
                <a:spcPts val="600"/>
              </a:spcAft>
              <a:buClr>
                <a:srgbClr val="FF0000"/>
              </a:buClr>
              <a:buNone/>
            </a:pPr>
            <a:r>
              <a:rPr lang="en-US" sz="3600" dirty="0">
                <a:solidFill>
                  <a:srgbClr val="FF0000"/>
                </a:solidFill>
              </a:rPr>
              <a:t>#2 </a:t>
            </a:r>
            <a:r>
              <a:rPr lang="en-US" sz="3600" dirty="0"/>
              <a:t>What would </a:t>
            </a:r>
            <a:r>
              <a:rPr lang="en-US" sz="3600" dirty="0">
                <a:solidFill>
                  <a:srgbClr val="FF0000"/>
                </a:solidFill>
              </a:rPr>
              <a:t>improve your </a:t>
            </a:r>
            <a:r>
              <a:rPr lang="en-US" sz="3600" dirty="0"/>
              <a:t>data system(s)?</a:t>
            </a:r>
          </a:p>
          <a:p>
            <a:pPr marL="91440" indent="0">
              <a:spcBef>
                <a:spcPts val="0"/>
              </a:spcBef>
              <a:spcAft>
                <a:spcPts val="600"/>
              </a:spcAft>
              <a:buClr>
                <a:srgbClr val="FF0000"/>
              </a:buClr>
              <a:buNone/>
            </a:pPr>
            <a:r>
              <a:rPr lang="en-US" sz="3600" dirty="0">
                <a:solidFill>
                  <a:srgbClr val="FF0000"/>
                </a:solidFill>
              </a:rPr>
              <a:t>#3 </a:t>
            </a:r>
            <a:r>
              <a:rPr lang="en-US" sz="3600" dirty="0"/>
              <a:t>What data system improvements (local or state) might </a:t>
            </a:r>
            <a:r>
              <a:rPr lang="en-US" sz="3600" dirty="0">
                <a:solidFill>
                  <a:srgbClr val="FF0000"/>
                </a:solidFill>
              </a:rPr>
              <a:t>improve early childhood </a:t>
            </a:r>
            <a:r>
              <a:rPr lang="en-US" sz="3600" dirty="0"/>
              <a:t>for children, parents, providers, administrators?</a:t>
            </a:r>
          </a:p>
          <a:p>
            <a:pPr marL="91440" indent="0">
              <a:spcBef>
                <a:spcPts val="0"/>
              </a:spcBef>
              <a:spcAft>
                <a:spcPts val="600"/>
              </a:spcAft>
              <a:buClr>
                <a:srgbClr val="FF0000"/>
              </a:buClr>
              <a:buNone/>
            </a:pPr>
            <a:r>
              <a:rPr lang="en-US" sz="3600" dirty="0">
                <a:solidFill>
                  <a:srgbClr val="FF0000"/>
                </a:solidFill>
              </a:rPr>
              <a:t>#4 </a:t>
            </a:r>
            <a:r>
              <a:rPr lang="en-US" sz="3600" dirty="0"/>
              <a:t>How could </a:t>
            </a:r>
            <a:r>
              <a:rPr lang="en-US" sz="3600" dirty="0">
                <a:solidFill>
                  <a:srgbClr val="FF0000"/>
                </a:solidFill>
              </a:rPr>
              <a:t>general supervision </a:t>
            </a:r>
            <a:r>
              <a:rPr lang="en-US" sz="3600" dirty="0"/>
              <a:t>(SSIP, prof development, SPP/APR, monitoring, improvement planning, dispute resolution, etc.) be better supported by data systems?  </a:t>
            </a:r>
          </a:p>
        </p:txBody>
      </p:sp>
    </p:spTree>
    <p:extLst>
      <p:ext uri="{BB962C8B-B14F-4D97-AF65-F5344CB8AC3E}">
        <p14:creationId xmlns:p14="http://schemas.microsoft.com/office/powerpoint/2010/main" val="8944281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1904&quot;&gt;&lt;object type=&quot;3&quot; unique_id=&quot;11905&quot;&gt;&lt;property id=&quot;20148&quot; value=&quot;5&quot;/&gt;&lt;property id=&quot;20300&quot; value=&quot;Slide 1 - &amp;quot;Better Together:  Linking Cross Program/Agency Data to Improve Data and Outcomes&amp;quot;&quot;/&gt;&lt;property id=&quot;20307&quot; value=&quot;258&quot;/&gt;&lt;/object&gt;&lt;object type=&quot;3&quot; unique_id=&quot;12192&quot;&gt;&lt;property id=&quot;20148&quot; value=&quot;5&quot;/&gt;&lt;property id=&quot;20300&quot; value=&quot;Slide 2 - &amp;quot;Session Description&amp;quot;&quot;/&gt;&lt;property id=&quot;20307&quot; value=&quot;312&quot;/&gt;&lt;/object&gt;&lt;object type=&quot;3&quot; unique_id=&quot;12193&quot;&gt;&lt;property id=&quot;20148&quot; value=&quot;5&quot;/&gt;&lt;property id=&quot;20300&quot; value=&quot;Slide 3 - &amp;quot;Data Linking Defined&amp;quot;&quot;/&gt;&lt;property id=&quot;20307&quot; value=&quot;331&quot;/&gt;&lt;/object&gt;&lt;object type=&quot;3&quot; unique_id=&quot;12194&quot;&gt;&lt;property id=&quot;20148&quot; value=&quot;5&quot;/&gt;&lt;property id=&quot;20300&quot; value=&quot;Slide 4 - &amp;quot;Session Outcomes&amp;quot;&quot;/&gt;&lt;property id=&quot;20307&quot; value=&quot;333&quot;/&gt;&lt;/object&gt;&lt;object type=&quot;3&quot; unique_id=&quot;12195&quot;&gt;&lt;property id=&quot;20148&quot; value=&quot;5&quot;/&gt;&lt;property id=&quot;20300&quot; value=&quot;Slide 5 - &amp;quot;Types of Data Linking&amp;quot;&quot;/&gt;&lt;property id=&quot;20307&quot; value=&quot;332&quot;/&gt;&lt;/object&gt;&lt;object type=&quot;3&quot; unique_id=&quot;12196&quot;&gt;&lt;property id=&quot;20148&quot; value=&quot;5&quot;/&gt;&lt;property id=&quot;20300&quot; value=&quot;Slide 6 - &amp;quot;Word Cloud&amp;quot;&quot;/&gt;&lt;property id=&quot;20307&quot; value=&quot;336&quot;/&gt;&lt;/object&gt;&lt;object type=&quot;3&quot; unique_id=&quot;12197&quot;&gt;&lt;property id=&quot;20148&quot; value=&quot;5&quot;/&gt;&lt;property id=&quot;20300&quot; value=&quot;Slide 7 - &amp;quot;What we think we know about data linking…&amp;quot;&quot;/&gt;&lt;property id=&quot;20307&quot; value=&quot;358&quot;/&gt;&lt;/object&gt;&lt;object type=&quot;3&quot; unique_id=&quot;12198&quot;&gt;&lt;property id=&quot;20148&quot; value=&quot;5&quot;/&gt;&lt;property id=&quot;20300&quot; value=&quot;Slide 8 - &amp;quot;Data Linking Activities&amp;quot;&quot;/&gt;&lt;property id=&quot;20307&quot; value=&quot;337&quot;/&gt;&lt;/object&gt;&lt;object type=&quot;3&quot; unique_id=&quot;12200&quot;&gt;&lt;property id=&quot;20148&quot; value=&quot;5&quot;/&gt;&lt;property id=&quot;20300&quot; value=&quot;Slide 9 - &amp;quot;Michigan&amp;quot;&quot;/&gt;&lt;property id=&quot;20307&quot; value=&quot;355&quot;/&gt;&lt;/object&gt;&lt;object type=&quot;3&quot; unique_id=&quot;12208&quot;&gt;&lt;property id=&quot;20148&quot; value=&quot;5&quot;/&gt;&lt;property id=&quot;20300&quot; value=&quot;Slide 24 - &amp;quot;Michigan   What we are learning from each other&amp;quot;&quot;/&gt;&lt;property id=&quot;20307&quot; value=&quot;367&quot;/&gt;&lt;/object&gt;&lt;object type=&quot;3&quot; unique_id=&quot;12212&quot;&gt;&lt;property id=&quot;20148&quot; value=&quot;5&quot;/&gt;&lt;property id=&quot;20300&quot; value=&quot;Slide 26 - &amp;quot;North Carolina&amp;quot;&quot;/&gt;&lt;property id=&quot;20307&quot; value=&quot;356&quot;/&gt;&lt;/object&gt;&lt;object type=&quot;3&quot; unique_id=&quot;12213&quot;&gt;&lt;property id=&quot;20148&quot; value=&quot;5&quot;/&gt;&lt;property id=&quot;20300&quot; value=&quot;Slide 27&quot;/&gt;&lt;property id=&quot;20307&quot; value=&quot;360&quot;/&gt;&lt;/object&gt;&lt;object type=&quot;3&quot; unique_id=&quot;12214&quot;&gt;&lt;property id=&quot;20148&quot; value=&quot;5&quot;/&gt;&lt;property id=&quot;20300&quot; value=&quot;Slide 28 - &amp;quot;State #3 TBD&amp;quot;&quot;/&gt;&lt;property id=&quot;20307&quot; value=&quot;357&quot;/&gt;&lt;/object&gt;&lt;object type=&quot;3&quot; unique_id=&quot;12215&quot;&gt;&lt;property id=&quot;20148&quot; value=&quot;5&quot;/&gt;&lt;property id=&quot;20300&quot; value=&quot;Slide 29 - &amp;quot;Data Linking States Lessons Learned&amp;quot;&quot;/&gt;&lt;property id=&quot;20307&quot; value=&quot;348&quot;/&gt;&lt;/object&gt;&lt;object type=&quot;3&quot; unique_id=&quot;12216&quot;&gt;&lt;property id=&quot;20148&quot; value=&quot;5&quot;/&gt;&lt;property id=&quot;20300&quot; value=&quot;Slide 30 - &amp;quot;Where are you headed? &amp;quot;&quot;/&gt;&lt;property id=&quot;20307&quot; value=&quot;310&quot;/&gt;&lt;/object&gt;&lt;object type=&quot;3&quot; unique_id=&quot;12217&quot;&gt;&lt;property id=&quot;20148&quot; value=&quot;5&quot;/&gt;&lt;property id=&quot;20300&quot; value=&quot;Slide 31 - &amp;quot;Resources &amp;quot;&quot;/&gt;&lt;property id=&quot;20307&quot; value=&quot;350&quot;/&gt;&lt;/object&gt;&lt;object type=&quot;3&quot; unique_id=&quot;12218&quot;&gt;&lt;property id=&quot;20148&quot; value=&quot;5&quot;/&gt;&lt;property id=&quot;20300&quot; value=&quot;Slide 32 - &amp;quot;Shout Out!!!&amp;quot;&quot;/&gt;&lt;property id=&quot;20307&quot; value=&quot;352&quot;/&gt;&lt;/object&gt;&lt;object type=&quot;3&quot; unique_id=&quot;12219&quot;&gt;&lt;property id=&quot;20148&quot; value=&quot;5&quot;/&gt;&lt;property id=&quot;20300&quot; value=&quot;Slide 33 - &amp;quot;DaSy Closing Slide &amp;quot;&quot;/&gt;&lt;property id=&quot;20307&quot; value=&quot;351&quot;/&gt;&lt;/object&gt;&lt;object type=&quot;3&quot; unique_id=&quot;12752&quot;&gt;&lt;property id=&quot;20148&quot; value=&quot;5&quot;/&gt;&lt;property id=&quot;20300&quot; value=&quot;Slide 10 - &amp;quot;Michigan Team&amp;quot;&quot;/&gt;&lt;property id=&quot;20307&quot; value=&quot;376&quot;/&gt;&lt;/object&gt;&lt;object type=&quot;3&quot; unique_id=&quot;12753&quot;&gt;&lt;property id=&quot;20148&quot; value=&quot;5&quot;/&gt;&lt;property id=&quot;20300&quot; value=&quot;Slide 13 - &amp;quot;About the  “Mitten State”&amp;quot;&quot;/&gt;&lt;property id=&quot;20307&quot; value=&quot;377&quot;/&gt;&lt;/object&gt;&lt;object type=&quot;3&quot; unique_id=&quot;12756&quot;&gt;&lt;property id=&quot;20148&quot; value=&quot;5&quot;/&gt;&lt;property id=&quot;20300&quot; value=&quot;Slide 16 - &amp;quot;Data Reporting and Analysis&amp;quot;&quot;/&gt;&lt;property id=&quot;20307&quot; value=&quot;380&quot;/&gt;&lt;/object&gt;&lt;object type=&quot;3&quot; unique_id=&quot;13079&quot;&gt;&lt;property id=&quot;20148&quot; value=&quot;5&quot;/&gt;&lt;property id=&quot;20300&quot; value=&quot;Slide 20 - &amp;quot;Michigan Data: earlyondata.com &amp;quot;&quot;/&gt;&lt;property id=&quot;20307&quot; value=&quot;382&quot;/&gt;&lt;/object&gt;&lt;object type=&quot;3&quot; unique_id=&quot;13080&quot;&gt;&lt;property id=&quot;20148&quot; value=&quot;5&quot;/&gt;&lt;property id=&quot;20300&quot; value=&quot;Slide 17&quot;/&gt;&lt;property id=&quot;20307&quot; value=&quot;383&quot;/&gt;&lt;/object&gt;&lt;object type=&quot;3&quot; unique_id=&quot;13081&quot;&gt;&lt;property id=&quot;20148&quot; value=&quot;5&quot;/&gt;&lt;property id=&quot;20300&quot; value=&quot;Slide 19 - &amp;quot;mischooldata.org &amp;amp;#x09;Continuity and Pathways&amp;quot;&quot;/&gt;&lt;property id=&quot;20307&quot; value=&quot;384&quot;/&gt;&lt;/object&gt;&lt;object type=&quot;3&quot; unique_id=&quot;13084&quot;&gt;&lt;property id=&quot;20148&quot; value=&quot;5&quot;/&gt;&lt;property id=&quot;20300&quot; value=&quot;Slide 18 - &amp;quot;mischooldata.org &amp;amp;#x09;Kindergarten Pathways&amp;quot;&quot;/&gt;&lt;property id=&quot;20307&quot; value=&quot;386&quot;/&gt;&lt;/object&gt;&lt;object type=&quot;3&quot; unique_id=&quot;13085&quot;&gt;&lt;property id=&quot;20148&quot; value=&quot;5&quot;/&gt;&lt;property id=&quot;20300&quot; value=&quot;Slide 21 - &amp;quot;Looking Back &amp;amp;#x09;Goals and Achievements&amp;quot;&quot;/&gt;&lt;property id=&quot;20307&quot; value=&quot;387&quot;/&gt;&lt;/object&gt;&lt;object type=&quot;3&quot; unique_id=&quot;13086&quot;&gt;&lt;property id=&quot;20148&quot; value=&quot;5&quot;/&gt;&lt;property id=&quot;20300&quot; value=&quot;Slide 22 - &amp;quot;Looking Forward &amp;amp;#x09;Next Goals and Steps&amp;quot;&quot;/&gt;&lt;property id=&quot;20307&quot; value=&quot;388&quot;/&gt;&lt;/object&gt;&lt;object type=&quot;3&quot; unique_id=&quot;13088&quot;&gt;&lt;property id=&quot;20148&quot; value=&quot;5&quot;/&gt;&lt;property id=&quot;20300&quot; value=&quot;Slide 11 - &amp;quot;Michigan Partnerships&amp;quot;&quot;/&gt;&lt;property id=&quot;20307&quot; value=&quot;391&quot;/&gt;&lt;/object&gt;&lt;object type=&quot;3&quot; unique_id=&quot;13089&quot;&gt;&lt;property id=&quot;20148&quot; value=&quot;5&quot;/&gt;&lt;property id=&quot;20300&quot; value=&quot;Slide 14 - &amp;quot;State-Level System     Michigan Student Data System (MSDS)&amp;quot;&quot;/&gt;&lt;property id=&quot;20307&quot; value=&quot;390&quot;/&gt;&lt;/object&gt;&lt;object type=&quot;3&quot; unique_id=&quot;13090&quot;&gt;&lt;property id=&quot;20148&quot; value=&quot;5&quot;/&gt;&lt;property id=&quot;20300&quot; value=&quot;Slide 15 - &amp;quot;Feeder Systems     Many Systems Connected to One&amp;quot;&quot;/&gt;&lt;property id=&quot;20307&quot; value=&quot;389&quot;/&gt;&lt;/object&gt;&lt;object type=&quot;3&quot; unique_id=&quot;13092&quot;&gt;&lt;property id=&quot;20148&quot; value=&quot;5&quot;/&gt;&lt;property id=&quot;20300&quot; value=&quot;Slide 25 - &amp;quot;Michigan   What we are learning from the field&amp;quot;&quot;/&gt;&lt;property id=&quot;20307&quot; value=&quot;392&quot;/&gt;&lt;/object&gt;&lt;object type=&quot;3&quot; unique_id=&quot;13196&quot;&gt;&lt;property id=&quot;20148&quot; value=&quot;5&quot;/&gt;&lt;property id=&quot;20300&quot; value=&quot;Slide 23 - &amp;quot;Michigan &amp;amp;#x09;Working on Proof of Concept&amp;quot;&quot;/&gt;&lt;property id=&quot;20307&quot; value=&quot;393&quot;/&gt;&lt;/object&gt;&lt;object type=&quot;3&quot; unique_id=&quot;13300&quot;&gt;&lt;property id=&quot;20148&quot; value=&quot;5&quot;/&gt;&lt;property id=&quot;20300&quot; value=&quot;Slide 12 - &amp;quot;Michigan Partnerships&amp;quot;&quot;/&gt;&lt;property id=&quot;20307&quot; value=&quot;394&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2728</TotalTime>
  <Words>1214</Words>
  <Application>Microsoft Office PowerPoint</Application>
  <PresentationFormat>On-screen Show (4:3)</PresentationFormat>
  <Paragraphs>251</Paragraphs>
  <Slides>31</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Century Gothic</vt:lpstr>
      <vt:lpstr>Century Schoolbook</vt:lpstr>
      <vt:lpstr>Courier New</vt:lpstr>
      <vt:lpstr>Helvetica Neue Light</vt:lpstr>
      <vt:lpstr>Impact</vt:lpstr>
      <vt:lpstr>Microsoft Sans Serif</vt:lpstr>
      <vt:lpstr>Wingdings</vt:lpstr>
      <vt:lpstr>1_Office Theme</vt:lpstr>
      <vt:lpstr>What Else Would You Like Your Data Systems to Do?</vt:lpstr>
      <vt:lpstr>The DaSy Center</vt:lpstr>
      <vt:lpstr>The Perfect Data System</vt:lpstr>
      <vt:lpstr>Audience Roles</vt:lpstr>
      <vt:lpstr>Position Tenure in Current Position </vt:lpstr>
      <vt:lpstr>Age of “Primary” Special Education Data System (since original deployment or significant enhancements)</vt:lpstr>
      <vt:lpstr>PowerPoint Presentation</vt:lpstr>
      <vt:lpstr>Data Quality</vt:lpstr>
      <vt:lpstr>Questions</vt:lpstr>
      <vt:lpstr>Group Activity</vt:lpstr>
      <vt:lpstr>Small Group Assignments</vt:lpstr>
      <vt:lpstr>Groups</vt:lpstr>
      <vt:lpstr>State Staff Note</vt:lpstr>
      <vt:lpstr>Vendor Note</vt:lpstr>
      <vt:lpstr>Partial List of Functions Possible Within IDEA Child/Student Level Data System (Part C Focused)</vt:lpstr>
      <vt:lpstr>(Con’t) Partial List of Functions Possible Within IDEA Child/Student Level Data System (Part C Focused)</vt:lpstr>
      <vt:lpstr>Question #1</vt:lpstr>
      <vt:lpstr>Group Activity #2</vt:lpstr>
      <vt:lpstr>Coming soon to education data . . .</vt:lpstr>
      <vt:lpstr>Coming soon to a job near you . . .</vt:lpstr>
      <vt:lpstr>Question #2</vt:lpstr>
      <vt:lpstr>Group Activity #3</vt:lpstr>
      <vt:lpstr>Question #3</vt:lpstr>
      <vt:lpstr>Group Activity #4</vt:lpstr>
      <vt:lpstr>Question #4</vt:lpstr>
      <vt:lpstr>DaSy Tools</vt:lpstr>
      <vt:lpstr>DaSy Tools</vt:lpstr>
      <vt:lpstr>More Tools</vt:lpstr>
      <vt:lpstr>PowerPoint Presentation</vt:lpstr>
      <vt:lpstr>Contact DaSy</vt:lpstr>
      <vt:lpstr>Thank you</vt:lpstr>
    </vt:vector>
  </TitlesOfParts>
  <Company>DaSy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Else Would You Like Your Data Systems to Do?</dc:title>
  <dc:subject>Data Systems</dc:subject>
  <dc:creator>Bruce Bull</dc:creator>
  <cp:keywords>Program Improvement, SSIP, Data Systems, Part B, Part C</cp:keywords>
  <cp:lastModifiedBy>Roxanne Jones</cp:lastModifiedBy>
  <cp:revision>52</cp:revision>
  <dcterms:created xsi:type="dcterms:W3CDTF">2018-08-12T03:58:20Z</dcterms:created>
  <dcterms:modified xsi:type="dcterms:W3CDTF">2018-10-22T20:08:53Z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