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handoutMasterIdLst>
    <p:handoutMasterId r:id="rId54"/>
  </p:handoutMasterIdLst>
  <p:sldIdLst>
    <p:sldId id="258" r:id="rId2"/>
    <p:sldId id="257" r:id="rId3"/>
    <p:sldId id="270" r:id="rId4"/>
    <p:sldId id="272" r:id="rId5"/>
    <p:sldId id="273" r:id="rId6"/>
    <p:sldId id="274" r:id="rId7"/>
    <p:sldId id="296" r:id="rId8"/>
    <p:sldId id="276" r:id="rId9"/>
    <p:sldId id="334" r:id="rId10"/>
    <p:sldId id="279" r:id="rId11"/>
    <p:sldId id="280" r:id="rId12"/>
    <p:sldId id="335" r:id="rId13"/>
    <p:sldId id="336" r:id="rId14"/>
    <p:sldId id="337" r:id="rId15"/>
    <p:sldId id="327" r:id="rId16"/>
    <p:sldId id="329" r:id="rId17"/>
    <p:sldId id="330" r:id="rId18"/>
    <p:sldId id="299" r:id="rId19"/>
    <p:sldId id="339" r:id="rId20"/>
    <p:sldId id="298" r:id="rId21"/>
    <p:sldId id="328" r:id="rId22"/>
    <p:sldId id="305" r:id="rId23"/>
    <p:sldId id="307" r:id="rId24"/>
    <p:sldId id="306" r:id="rId25"/>
    <p:sldId id="308" r:id="rId26"/>
    <p:sldId id="333" r:id="rId27"/>
    <p:sldId id="309" r:id="rId28"/>
    <p:sldId id="332" r:id="rId29"/>
    <p:sldId id="331" r:id="rId30"/>
    <p:sldId id="310" r:id="rId31"/>
    <p:sldId id="341" r:id="rId32"/>
    <p:sldId id="313" r:id="rId33"/>
    <p:sldId id="343" r:id="rId34"/>
    <p:sldId id="344" r:id="rId35"/>
    <p:sldId id="345" r:id="rId36"/>
    <p:sldId id="340" r:id="rId37"/>
    <p:sldId id="325" r:id="rId38"/>
    <p:sldId id="284" r:id="rId39"/>
    <p:sldId id="285" r:id="rId40"/>
    <p:sldId id="338" r:id="rId41"/>
    <p:sldId id="289" r:id="rId42"/>
    <p:sldId id="288" r:id="rId43"/>
    <p:sldId id="290" r:id="rId44"/>
    <p:sldId id="291" r:id="rId45"/>
    <p:sldId id="292" r:id="rId46"/>
    <p:sldId id="326" r:id="rId47"/>
    <p:sldId id="294" r:id="rId48"/>
    <p:sldId id="295" r:id="rId49"/>
    <p:sldId id="267" r:id="rId50"/>
    <p:sldId id="297" r:id="rId51"/>
    <p:sldId id="269" r:id="rId52"/>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578"/>
    <a:srgbClr val="39B54A"/>
    <a:srgbClr val="868687"/>
    <a:srgbClr val="ED35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45" autoAdjust="0"/>
  </p:normalViewPr>
  <p:slideViewPr>
    <p:cSldViewPr>
      <p:cViewPr varScale="1">
        <p:scale>
          <a:sx n="64" d="100"/>
          <a:sy n="64" d="100"/>
        </p:scale>
        <p:origin x="1704" y="66"/>
      </p:cViewPr>
      <p:guideLst>
        <p:guide orient="horz" pos="2160"/>
        <p:guide pos="2880"/>
      </p:guideLst>
    </p:cSldViewPr>
  </p:slideViewPr>
  <p:outlineViewPr>
    <p:cViewPr>
      <p:scale>
        <a:sx n="33" d="100"/>
        <a:sy n="33" d="100"/>
      </p:scale>
      <p:origin x="0" y="-22140"/>
    </p:cViewPr>
  </p:outlineViewPr>
  <p:notesTextViewPr>
    <p:cViewPr>
      <p:scale>
        <a:sx n="1" d="1"/>
        <a:sy n="1" d="1"/>
      </p:scale>
      <p:origin x="0" y="0"/>
    </p:cViewPr>
  </p:notesTextViewPr>
  <p:sorterViewPr>
    <p:cViewPr>
      <p:scale>
        <a:sx n="100" d="100"/>
        <a:sy n="100" d="100"/>
      </p:scale>
      <p:origin x="0" y="-14088"/>
    </p:cViewPr>
  </p:sorterViewPr>
  <p:notesViewPr>
    <p:cSldViewPr>
      <p:cViewPr varScale="1">
        <p:scale>
          <a:sx n="71" d="100"/>
          <a:sy n="71" d="100"/>
        </p:scale>
        <p:origin x="-327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277777777777779"/>
          <c:y val="0.17171296296296296"/>
          <c:w val="0.56666666666666665"/>
          <c:h val="0.77736111111111106"/>
        </c:manualLayout>
      </c:layout>
      <c:barChart>
        <c:barDir val="bar"/>
        <c:grouping val="clustered"/>
        <c:varyColors val="0"/>
        <c:ser>
          <c:idx val="0"/>
          <c:order val="0"/>
          <c:spPr>
            <a:solidFill>
              <a:srgbClr val="0054A6"/>
            </a:solidFill>
            <a:ln>
              <a:noFill/>
            </a:ln>
            <a:effectLst/>
          </c:spPr>
          <c:invertIfNegative val="0"/>
          <c:dLbls>
            <c:dLbl>
              <c:idx val="0"/>
              <c:layout>
                <c:manualLayout>
                  <c:x val="-6.189807524059492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03-4C0A-A67F-E57621A9CA8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Doesn't interact with staff</c:v>
                </c:pt>
                <c:pt idx="1">
                  <c:v>Doesn't interact with other children</c:v>
                </c:pt>
                <c:pt idx="2">
                  <c:v>Hurts self</c:v>
                </c:pt>
                <c:pt idx="3">
                  <c:v>Cries frequently</c:v>
                </c:pt>
                <c:pt idx="4">
                  <c:v>Acts younger than his/her age</c:v>
                </c:pt>
                <c:pt idx="5">
                  <c:v>Destroys property</c:v>
                </c:pt>
                <c:pt idx="6">
                  <c:v>Won't sit still</c:v>
                </c:pt>
                <c:pt idx="7">
                  <c:v>Doesn't/won't pay attention</c:v>
                </c:pt>
                <c:pt idx="8">
                  <c:v>Difficulty following routines</c:v>
                </c:pt>
                <c:pt idx="9">
                  <c:v>Hurts others</c:v>
                </c:pt>
              </c:strCache>
            </c:strRef>
          </c:cat>
          <c:val>
            <c:numRef>
              <c:f>Sheet1!$B$2:$B$11</c:f>
              <c:numCache>
                <c:formatCode>0.0%</c:formatCode>
                <c:ptCount val="10"/>
                <c:pt idx="0">
                  <c:v>0.129</c:v>
                </c:pt>
                <c:pt idx="1">
                  <c:v>0.22</c:v>
                </c:pt>
                <c:pt idx="2">
                  <c:v>0.28000000000000003</c:v>
                </c:pt>
                <c:pt idx="3">
                  <c:v>0.33</c:v>
                </c:pt>
                <c:pt idx="4">
                  <c:v>0.375</c:v>
                </c:pt>
                <c:pt idx="5">
                  <c:v>0.53400000000000003</c:v>
                </c:pt>
                <c:pt idx="6">
                  <c:v>0.59499999999999997</c:v>
                </c:pt>
                <c:pt idx="7">
                  <c:v>0.65900000000000003</c:v>
                </c:pt>
                <c:pt idx="8">
                  <c:v>0.83299999999999996</c:v>
                </c:pt>
                <c:pt idx="9">
                  <c:v>0.88300000000000001</c:v>
                </c:pt>
              </c:numCache>
            </c:numRef>
          </c:val>
          <c:extLst>
            <c:ext xmlns:c16="http://schemas.microsoft.com/office/drawing/2014/chart" uri="{C3380CC4-5D6E-409C-BE32-E72D297353CC}">
              <c16:uniqueId val="{00000001-B603-4C0A-A67F-E57621A9CA8A}"/>
            </c:ext>
          </c:extLst>
        </c:ser>
        <c:dLbls>
          <c:dLblPos val="inEnd"/>
          <c:showLegendKey val="0"/>
          <c:showVal val="1"/>
          <c:showCatName val="0"/>
          <c:showSerName val="0"/>
          <c:showPercent val="0"/>
          <c:showBubbleSize val="0"/>
        </c:dLbls>
        <c:gapWidth val="50"/>
        <c:axId val="107190912"/>
        <c:axId val="107189376"/>
      </c:barChart>
      <c:catAx>
        <c:axId val="107190912"/>
        <c:scaling>
          <c:orientation val="minMax"/>
        </c:scaling>
        <c:delete val="1"/>
        <c:axPos val="l"/>
        <c:numFmt formatCode="General" sourceLinked="1"/>
        <c:majorTickMark val="none"/>
        <c:minorTickMark val="none"/>
        <c:tickLblPos val="nextTo"/>
        <c:crossAx val="107189376"/>
        <c:crosses val="autoZero"/>
        <c:auto val="1"/>
        <c:lblAlgn val="ctr"/>
        <c:lblOffset val="100"/>
        <c:noMultiLvlLbl val="0"/>
      </c:catAx>
      <c:valAx>
        <c:axId val="107189376"/>
        <c:scaling>
          <c:orientation val="minMax"/>
        </c:scaling>
        <c:delete val="1"/>
        <c:axPos val="b"/>
        <c:numFmt formatCode="0%" sourceLinked="0"/>
        <c:majorTickMark val="none"/>
        <c:minorTickMark val="none"/>
        <c:tickLblPos val="nextTo"/>
        <c:crossAx val="10719091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634711286089238"/>
          <c:y val="0.17171296296296296"/>
          <c:w val="0.36309733158355206"/>
          <c:h val="0.77736111111111106"/>
        </c:manualLayout>
      </c:layout>
      <c:barChart>
        <c:barDir val="bar"/>
        <c:grouping val="clustered"/>
        <c:varyColors val="0"/>
        <c:ser>
          <c:idx val="0"/>
          <c:order val="0"/>
          <c:spPr>
            <a:solidFill>
              <a:srgbClr val="0054A6"/>
            </a:solidFill>
            <a:ln>
              <a:noFill/>
            </a:ln>
            <a:effectLst/>
          </c:spPr>
          <c:invertIfNegative val="0"/>
          <c:dPt>
            <c:idx val="6"/>
            <c:invertIfNegative val="0"/>
            <c:bubble3D val="0"/>
            <c:spPr>
              <a:solidFill>
                <a:srgbClr val="42A3F4"/>
              </a:solidFill>
              <a:ln>
                <a:noFill/>
              </a:ln>
              <a:effectLst/>
            </c:spPr>
            <c:extLst>
              <c:ext xmlns:c16="http://schemas.microsoft.com/office/drawing/2014/chart" uri="{C3380CC4-5D6E-409C-BE32-E72D297353CC}">
                <c16:uniqueId val="{00000001-A08D-4C68-BA94-4DC5236A66B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Sheet1!$A$84:$A$90</c:f>
              <c:strCache>
                <c:ptCount val="7"/>
                <c:pt idx="0">
                  <c:v>Other</c:v>
                </c:pt>
                <c:pt idx="1">
                  <c:v>Aged/screened out of services</c:v>
                </c:pt>
                <c:pt idx="2">
                  <c:v>Moved out of area</c:v>
                </c:pt>
                <c:pt idx="3">
                  <c:v>Expelled from center</c:v>
                </c:pt>
                <c:pt idx="4">
                  <c:v>Transferred to another center</c:v>
                </c:pt>
                <c:pt idx="5">
                  <c:v>Parent withdrew, kept at home, or outcome unknown</c:v>
                </c:pt>
                <c:pt idx="6">
                  <c:v>Remained in center</c:v>
                </c:pt>
              </c:strCache>
            </c:strRef>
          </c:cat>
          <c:val>
            <c:numRef>
              <c:f>Sheet1!$B$84:$B$90</c:f>
              <c:numCache>
                <c:formatCode>0.0%</c:formatCode>
                <c:ptCount val="7"/>
                <c:pt idx="0">
                  <c:v>2.1999999999999999E-2</c:v>
                </c:pt>
                <c:pt idx="1">
                  <c:v>3.9E-2</c:v>
                </c:pt>
                <c:pt idx="2">
                  <c:v>3.9E-2</c:v>
                </c:pt>
                <c:pt idx="3">
                  <c:v>4.3999999999999997E-2</c:v>
                </c:pt>
                <c:pt idx="4">
                  <c:v>7.0000000000000007E-2</c:v>
                </c:pt>
                <c:pt idx="5">
                  <c:v>8.7999999999999995E-2</c:v>
                </c:pt>
                <c:pt idx="6">
                  <c:v>0.73699999999999999</c:v>
                </c:pt>
              </c:numCache>
            </c:numRef>
          </c:val>
          <c:extLst>
            <c:ext xmlns:c16="http://schemas.microsoft.com/office/drawing/2014/chart" uri="{C3380CC4-5D6E-409C-BE32-E72D297353CC}">
              <c16:uniqueId val="{00000002-A08D-4C68-BA94-4DC5236A66BB}"/>
            </c:ext>
          </c:extLst>
        </c:ser>
        <c:dLbls>
          <c:showLegendKey val="0"/>
          <c:showVal val="0"/>
          <c:showCatName val="0"/>
          <c:showSerName val="0"/>
          <c:showPercent val="0"/>
          <c:showBubbleSize val="0"/>
        </c:dLbls>
        <c:gapWidth val="50"/>
        <c:axId val="34752000"/>
        <c:axId val="34753536"/>
      </c:barChart>
      <c:catAx>
        <c:axId val="34752000"/>
        <c:scaling>
          <c:orientation val="minMax"/>
        </c:scaling>
        <c:delete val="1"/>
        <c:axPos val="l"/>
        <c:numFmt formatCode="General" sourceLinked="1"/>
        <c:majorTickMark val="none"/>
        <c:minorTickMark val="none"/>
        <c:tickLblPos val="nextTo"/>
        <c:crossAx val="34753536"/>
        <c:crosses val="autoZero"/>
        <c:auto val="1"/>
        <c:lblAlgn val="ctr"/>
        <c:lblOffset val="100"/>
        <c:noMultiLvlLbl val="0"/>
      </c:catAx>
      <c:valAx>
        <c:axId val="34753536"/>
        <c:scaling>
          <c:orientation val="minMax"/>
          <c:max val="1"/>
        </c:scaling>
        <c:delete val="1"/>
        <c:axPos val="b"/>
        <c:numFmt formatCode="0.0%" sourceLinked="1"/>
        <c:majorTickMark val="none"/>
        <c:minorTickMark val="none"/>
        <c:tickLblPos val="nextTo"/>
        <c:crossAx val="347520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0.87189</cdr:x>
      <cdr:y>0.90625</cdr:y>
    </cdr:from>
    <cdr:to>
      <cdr:x>0.97708</cdr:x>
      <cdr:y>0.97917</cdr:y>
    </cdr:to>
    <cdr:sp macro="" textlink="">
      <cdr:nvSpPr>
        <cdr:cNvPr id="2" name="TextBox 1"/>
        <cdr:cNvSpPr txBox="1"/>
      </cdr:nvSpPr>
      <cdr:spPr>
        <a:xfrm xmlns:a="http://schemas.openxmlformats.org/drawingml/2006/main">
          <a:off x="3985639" y="2486025"/>
          <a:ext cx="480855" cy="2000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a:solidFill>
                <a:schemeClr val="bg1">
                  <a:lumMod val="65000"/>
                </a:schemeClr>
              </a:solidFill>
            </a:rPr>
            <a:t>N=264</a:t>
          </a:r>
        </a:p>
      </cdr:txBody>
    </cdr:sp>
  </cdr:relSizeAnchor>
  <cdr:relSizeAnchor xmlns:cdr="http://schemas.openxmlformats.org/drawingml/2006/chartDrawing">
    <cdr:from>
      <cdr:x>0</cdr:x>
      <cdr:y>0.16667</cdr:y>
    </cdr:from>
    <cdr:to>
      <cdr:x>0.35417</cdr:x>
      <cdr:y>0.23958</cdr:y>
    </cdr:to>
    <cdr:sp macro="" textlink="">
      <cdr:nvSpPr>
        <cdr:cNvPr id="3" name="TextBox 2"/>
        <cdr:cNvSpPr txBox="1"/>
      </cdr:nvSpPr>
      <cdr:spPr>
        <a:xfrm xmlns:a="http://schemas.openxmlformats.org/drawingml/2006/main">
          <a:off x="0" y="457200"/>
          <a:ext cx="1626961" cy="200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Hurts others</a:t>
          </a:r>
        </a:p>
      </cdr:txBody>
    </cdr:sp>
  </cdr:relSizeAnchor>
  <cdr:relSizeAnchor xmlns:cdr="http://schemas.openxmlformats.org/drawingml/2006/chartDrawing">
    <cdr:from>
      <cdr:x>0</cdr:x>
      <cdr:y>0.71048</cdr:y>
    </cdr:from>
    <cdr:to>
      <cdr:x>0.35417</cdr:x>
      <cdr:y>0.7834</cdr:y>
    </cdr:to>
    <cdr:sp macro="" textlink="">
      <cdr:nvSpPr>
        <cdr:cNvPr id="4" name="TextBox 1"/>
        <cdr:cNvSpPr txBox="1"/>
      </cdr:nvSpPr>
      <cdr:spPr>
        <a:xfrm xmlns:a="http://schemas.openxmlformats.org/drawingml/2006/main">
          <a:off x="0" y="1948997"/>
          <a:ext cx="1626960"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Hurts self</a:t>
          </a:r>
        </a:p>
      </cdr:txBody>
    </cdr:sp>
  </cdr:relSizeAnchor>
  <cdr:relSizeAnchor xmlns:cdr="http://schemas.openxmlformats.org/drawingml/2006/chartDrawing">
    <cdr:from>
      <cdr:x>0</cdr:x>
      <cdr:y>0.63608</cdr:y>
    </cdr:from>
    <cdr:to>
      <cdr:x>0.35417</cdr:x>
      <cdr:y>0.70899</cdr:y>
    </cdr:to>
    <cdr:sp macro="" textlink="">
      <cdr:nvSpPr>
        <cdr:cNvPr id="5" name="TextBox 1"/>
        <cdr:cNvSpPr txBox="1"/>
      </cdr:nvSpPr>
      <cdr:spPr>
        <a:xfrm xmlns:a="http://schemas.openxmlformats.org/drawingml/2006/main">
          <a:off x="0" y="1744890"/>
          <a:ext cx="1626960"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Cries frequently</a:t>
          </a:r>
        </a:p>
      </cdr:txBody>
    </cdr:sp>
  </cdr:relSizeAnchor>
  <cdr:relSizeAnchor xmlns:cdr="http://schemas.openxmlformats.org/drawingml/2006/chartDrawing">
    <cdr:from>
      <cdr:x>0</cdr:x>
      <cdr:y>0.55919</cdr:y>
    </cdr:from>
    <cdr:to>
      <cdr:x>0.35417</cdr:x>
      <cdr:y>0.63211</cdr:y>
    </cdr:to>
    <cdr:sp macro="" textlink="">
      <cdr:nvSpPr>
        <cdr:cNvPr id="6" name="TextBox 1"/>
        <cdr:cNvSpPr txBox="1"/>
      </cdr:nvSpPr>
      <cdr:spPr>
        <a:xfrm xmlns:a="http://schemas.openxmlformats.org/drawingml/2006/main">
          <a:off x="0" y="1533979"/>
          <a:ext cx="1626960"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Acts younger than his/her</a:t>
          </a:r>
          <a:r>
            <a:rPr lang="en-US" sz="1400" baseline="0" dirty="0"/>
            <a:t> age</a:t>
          </a:r>
          <a:endParaRPr lang="en-US" sz="1400" dirty="0"/>
        </a:p>
      </cdr:txBody>
    </cdr:sp>
  </cdr:relSizeAnchor>
  <cdr:relSizeAnchor xmlns:cdr="http://schemas.openxmlformats.org/drawingml/2006/chartDrawing">
    <cdr:from>
      <cdr:x>0</cdr:x>
      <cdr:y>0.47983</cdr:y>
    </cdr:from>
    <cdr:to>
      <cdr:x>0.35417</cdr:x>
      <cdr:y>0.55274</cdr:y>
    </cdr:to>
    <cdr:sp macro="" textlink="">
      <cdr:nvSpPr>
        <cdr:cNvPr id="7" name="TextBox 1"/>
        <cdr:cNvSpPr txBox="1"/>
      </cdr:nvSpPr>
      <cdr:spPr>
        <a:xfrm xmlns:a="http://schemas.openxmlformats.org/drawingml/2006/main">
          <a:off x="0" y="1316264"/>
          <a:ext cx="1626960"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Destroys property</a:t>
          </a:r>
        </a:p>
      </cdr:txBody>
    </cdr:sp>
  </cdr:relSizeAnchor>
  <cdr:relSizeAnchor xmlns:cdr="http://schemas.openxmlformats.org/drawingml/2006/chartDrawing">
    <cdr:from>
      <cdr:x>0</cdr:x>
      <cdr:y>0.39997</cdr:y>
    </cdr:from>
    <cdr:to>
      <cdr:x>0.35417</cdr:x>
      <cdr:y>0.47288</cdr:y>
    </cdr:to>
    <cdr:sp macro="" textlink="">
      <cdr:nvSpPr>
        <cdr:cNvPr id="8" name="TextBox 1"/>
        <cdr:cNvSpPr txBox="1"/>
      </cdr:nvSpPr>
      <cdr:spPr>
        <a:xfrm xmlns:a="http://schemas.openxmlformats.org/drawingml/2006/main">
          <a:off x="0" y="1097189"/>
          <a:ext cx="1626960"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Won't sit still</a:t>
          </a:r>
        </a:p>
      </cdr:txBody>
    </cdr:sp>
  </cdr:relSizeAnchor>
  <cdr:relSizeAnchor xmlns:cdr="http://schemas.openxmlformats.org/drawingml/2006/chartDrawing">
    <cdr:from>
      <cdr:x>0</cdr:x>
      <cdr:y>0.32358</cdr:y>
    </cdr:from>
    <cdr:to>
      <cdr:x>0.35417</cdr:x>
      <cdr:y>0.39649</cdr:y>
    </cdr:to>
    <cdr:sp macro="" textlink="">
      <cdr:nvSpPr>
        <cdr:cNvPr id="9" name="TextBox 1"/>
        <cdr:cNvSpPr txBox="1"/>
      </cdr:nvSpPr>
      <cdr:spPr>
        <a:xfrm xmlns:a="http://schemas.openxmlformats.org/drawingml/2006/main">
          <a:off x="0" y="887640"/>
          <a:ext cx="1626961"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Doesn't/won't pay attention</a:t>
          </a:r>
        </a:p>
      </cdr:txBody>
    </cdr:sp>
  </cdr:relSizeAnchor>
  <cdr:relSizeAnchor xmlns:cdr="http://schemas.openxmlformats.org/drawingml/2006/chartDrawing">
    <cdr:from>
      <cdr:x>0</cdr:x>
      <cdr:y>0.2462</cdr:y>
    </cdr:from>
    <cdr:to>
      <cdr:x>0.35417</cdr:x>
      <cdr:y>0.31911</cdr:y>
    </cdr:to>
    <cdr:sp macro="" textlink="">
      <cdr:nvSpPr>
        <cdr:cNvPr id="10" name="TextBox 1"/>
        <cdr:cNvSpPr txBox="1"/>
      </cdr:nvSpPr>
      <cdr:spPr>
        <a:xfrm xmlns:a="http://schemas.openxmlformats.org/drawingml/2006/main">
          <a:off x="0" y="675367"/>
          <a:ext cx="1626960"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Difficulty following routines</a:t>
          </a:r>
        </a:p>
      </cdr:txBody>
    </cdr:sp>
  </cdr:relSizeAnchor>
  <cdr:relSizeAnchor xmlns:cdr="http://schemas.openxmlformats.org/drawingml/2006/chartDrawing">
    <cdr:from>
      <cdr:x>0</cdr:x>
      <cdr:y>0.87169</cdr:y>
    </cdr:from>
    <cdr:to>
      <cdr:x>0.35249</cdr:x>
      <cdr:y>0.94461</cdr:y>
    </cdr:to>
    <cdr:sp macro="" textlink="">
      <cdr:nvSpPr>
        <cdr:cNvPr id="11" name="TextBox 1"/>
        <cdr:cNvSpPr txBox="1"/>
      </cdr:nvSpPr>
      <cdr:spPr>
        <a:xfrm xmlns:a="http://schemas.openxmlformats.org/drawingml/2006/main">
          <a:off x="0" y="2391229"/>
          <a:ext cx="1619250"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Doesn't interact with staff</a:t>
          </a:r>
        </a:p>
      </cdr:txBody>
    </cdr:sp>
  </cdr:relSizeAnchor>
  <cdr:relSizeAnchor xmlns:cdr="http://schemas.openxmlformats.org/drawingml/2006/chartDrawing">
    <cdr:from>
      <cdr:x>0</cdr:x>
      <cdr:y>0.78489</cdr:y>
    </cdr:from>
    <cdr:to>
      <cdr:x>0.40166</cdr:x>
      <cdr:y>0.8578</cdr:y>
    </cdr:to>
    <cdr:sp macro="" textlink="">
      <cdr:nvSpPr>
        <cdr:cNvPr id="12" name="TextBox 1"/>
        <cdr:cNvSpPr txBox="1"/>
      </cdr:nvSpPr>
      <cdr:spPr>
        <a:xfrm xmlns:a="http://schemas.openxmlformats.org/drawingml/2006/main">
          <a:off x="0" y="2153104"/>
          <a:ext cx="1845128"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Doesn't interact with other children</a:t>
          </a:r>
        </a:p>
      </cdr:txBody>
    </cdr:sp>
  </cdr:relSizeAnchor>
</c:userShapes>
</file>

<file path=ppt/drawings/drawing2.xml><?xml version="1.0" encoding="utf-8"?>
<c:userShapes xmlns:c="http://schemas.openxmlformats.org/drawingml/2006/chart">
  <cdr:relSizeAnchor xmlns:cdr="http://schemas.openxmlformats.org/drawingml/2006/chartDrawing">
    <cdr:from>
      <cdr:x>0.00631</cdr:x>
      <cdr:y>0.17815</cdr:y>
    </cdr:from>
    <cdr:to>
      <cdr:x>0.52554</cdr:x>
      <cdr:y>0.27965</cdr:y>
    </cdr:to>
    <cdr:sp macro="" textlink="">
      <cdr:nvSpPr>
        <cdr:cNvPr id="2" name="TextBox 1"/>
        <cdr:cNvSpPr txBox="1"/>
      </cdr:nvSpPr>
      <cdr:spPr>
        <a:xfrm xmlns:a="http://schemas.openxmlformats.org/drawingml/2006/main">
          <a:off x="28838" y="488701"/>
          <a:ext cx="2373919" cy="2784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Remained in center</a:t>
          </a:r>
        </a:p>
      </cdr:txBody>
    </cdr:sp>
  </cdr:relSizeAnchor>
  <cdr:relSizeAnchor xmlns:cdr="http://schemas.openxmlformats.org/drawingml/2006/chartDrawing">
    <cdr:from>
      <cdr:x>0.00631</cdr:x>
      <cdr:y>0.75302</cdr:y>
    </cdr:from>
    <cdr:to>
      <cdr:x>0.52554</cdr:x>
      <cdr:y>0.85452</cdr:y>
    </cdr:to>
    <cdr:sp macro="" textlink="">
      <cdr:nvSpPr>
        <cdr:cNvPr id="3" name="TextBox 1"/>
        <cdr:cNvSpPr txBox="1"/>
      </cdr:nvSpPr>
      <cdr:spPr>
        <a:xfrm xmlns:a="http://schemas.openxmlformats.org/drawingml/2006/main">
          <a:off x="28838" y="2065691"/>
          <a:ext cx="2373919" cy="278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Aged/screened out of services</a:t>
          </a:r>
        </a:p>
      </cdr:txBody>
    </cdr:sp>
  </cdr:relSizeAnchor>
  <cdr:relSizeAnchor xmlns:cdr="http://schemas.openxmlformats.org/drawingml/2006/chartDrawing">
    <cdr:from>
      <cdr:x>0.00631</cdr:x>
      <cdr:y>0.64352</cdr:y>
    </cdr:from>
    <cdr:to>
      <cdr:x>0.52554</cdr:x>
      <cdr:y>0.74501</cdr:y>
    </cdr:to>
    <cdr:sp macro="" textlink="">
      <cdr:nvSpPr>
        <cdr:cNvPr id="4" name="TextBox 1"/>
        <cdr:cNvSpPr txBox="1"/>
      </cdr:nvSpPr>
      <cdr:spPr>
        <a:xfrm xmlns:a="http://schemas.openxmlformats.org/drawingml/2006/main">
          <a:off x="28838" y="1765305"/>
          <a:ext cx="2373919" cy="278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Moved out of area</a:t>
          </a:r>
        </a:p>
      </cdr:txBody>
    </cdr:sp>
  </cdr:relSizeAnchor>
  <cdr:relSizeAnchor xmlns:cdr="http://schemas.openxmlformats.org/drawingml/2006/chartDrawing">
    <cdr:from>
      <cdr:x>0.00631</cdr:x>
      <cdr:y>0.51799</cdr:y>
    </cdr:from>
    <cdr:to>
      <cdr:x>0.52554</cdr:x>
      <cdr:y>0.61948</cdr:y>
    </cdr:to>
    <cdr:sp macro="" textlink="">
      <cdr:nvSpPr>
        <cdr:cNvPr id="5" name="TextBox 1"/>
        <cdr:cNvSpPr txBox="1"/>
      </cdr:nvSpPr>
      <cdr:spPr>
        <a:xfrm xmlns:a="http://schemas.openxmlformats.org/drawingml/2006/main">
          <a:off x="28838" y="1420944"/>
          <a:ext cx="2373919" cy="278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Expelled from center</a:t>
          </a:r>
        </a:p>
      </cdr:txBody>
    </cdr:sp>
  </cdr:relSizeAnchor>
  <cdr:relSizeAnchor xmlns:cdr="http://schemas.openxmlformats.org/drawingml/2006/chartDrawing">
    <cdr:from>
      <cdr:x>0.00631</cdr:x>
      <cdr:y>0.40314</cdr:y>
    </cdr:from>
    <cdr:to>
      <cdr:x>0.52554</cdr:x>
      <cdr:y>0.50463</cdr:y>
    </cdr:to>
    <cdr:sp macro="" textlink="">
      <cdr:nvSpPr>
        <cdr:cNvPr id="6" name="TextBox 1"/>
        <cdr:cNvSpPr txBox="1"/>
      </cdr:nvSpPr>
      <cdr:spPr>
        <a:xfrm xmlns:a="http://schemas.openxmlformats.org/drawingml/2006/main">
          <a:off x="28838" y="1105888"/>
          <a:ext cx="2373919" cy="2784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Transferred to another center</a:t>
          </a:r>
        </a:p>
      </cdr:txBody>
    </cdr:sp>
  </cdr:relSizeAnchor>
  <cdr:relSizeAnchor xmlns:cdr="http://schemas.openxmlformats.org/drawingml/2006/chartDrawing">
    <cdr:from>
      <cdr:x>0.00631</cdr:x>
      <cdr:y>0.29095</cdr:y>
    </cdr:from>
    <cdr:to>
      <cdr:x>0.57693</cdr:x>
      <cdr:y>0.39245</cdr:y>
    </cdr:to>
    <cdr:sp macro="" textlink="">
      <cdr:nvSpPr>
        <cdr:cNvPr id="7" name="TextBox 1"/>
        <cdr:cNvSpPr txBox="1"/>
      </cdr:nvSpPr>
      <cdr:spPr>
        <a:xfrm xmlns:a="http://schemas.openxmlformats.org/drawingml/2006/main">
          <a:off x="28838" y="798133"/>
          <a:ext cx="2608874" cy="2784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Parent withdrew, kept</a:t>
          </a:r>
          <a:r>
            <a:rPr lang="en-US" sz="1400" baseline="0" dirty="0"/>
            <a:t> at home, outcome unknown</a:t>
          </a:r>
          <a:endParaRPr lang="en-US" sz="1400" dirty="0"/>
        </a:p>
      </cdr:txBody>
    </cdr:sp>
  </cdr:relSizeAnchor>
  <cdr:relSizeAnchor xmlns:cdr="http://schemas.openxmlformats.org/drawingml/2006/chartDrawing">
    <cdr:from>
      <cdr:x>0.00631</cdr:x>
      <cdr:y>0.85453</cdr:y>
    </cdr:from>
    <cdr:to>
      <cdr:x>0.59616</cdr:x>
      <cdr:y>0.95602</cdr:y>
    </cdr:to>
    <cdr:sp macro="" textlink="">
      <cdr:nvSpPr>
        <cdr:cNvPr id="8" name="TextBox 1"/>
        <cdr:cNvSpPr txBox="1"/>
      </cdr:nvSpPr>
      <cdr:spPr>
        <a:xfrm xmlns:a="http://schemas.openxmlformats.org/drawingml/2006/main">
          <a:off x="28838" y="2344145"/>
          <a:ext cx="2696794" cy="2784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Other outcome</a:t>
          </a:r>
        </a:p>
      </cdr:txBody>
    </cdr:sp>
  </cdr:relSizeAnchor>
  <cdr:relSizeAnchor xmlns:cdr="http://schemas.openxmlformats.org/drawingml/2006/chartDrawing">
    <cdr:from>
      <cdr:x>0.88942</cdr:x>
      <cdr:y>0.90527</cdr:y>
    </cdr:from>
    <cdr:to>
      <cdr:x>0.99219</cdr:x>
      <cdr:y>0.97819</cdr:y>
    </cdr:to>
    <cdr:sp macro="" textlink="">
      <cdr:nvSpPr>
        <cdr:cNvPr id="10" name="TextBox 1"/>
        <cdr:cNvSpPr txBox="1"/>
      </cdr:nvSpPr>
      <cdr:spPr>
        <a:xfrm xmlns:a="http://schemas.openxmlformats.org/drawingml/2006/main">
          <a:off x="4066442" y="2483337"/>
          <a:ext cx="469851" cy="2000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a:solidFill>
                <a:schemeClr val="bg1">
                  <a:lumMod val="65000"/>
                </a:schemeClr>
              </a:solidFill>
            </a:rPr>
            <a:t>N=228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46C913-017E-41CB-BD92-AB72C59CEF84}" type="datetimeFigureOut">
              <a:rPr lang="en-US" smtClean="0"/>
              <a:t>11/21/2018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C59A4A-947E-4EFF-8543-2566EB51F3D4}" type="slidenum">
              <a:rPr lang="en-US" smtClean="0"/>
              <a:t>‹#›</a:t>
            </a:fld>
            <a:endParaRPr lang="en-US"/>
          </a:p>
        </p:txBody>
      </p:sp>
    </p:spTree>
    <p:extLst>
      <p:ext uri="{BB962C8B-B14F-4D97-AF65-F5344CB8AC3E}">
        <p14:creationId xmlns:p14="http://schemas.microsoft.com/office/powerpoint/2010/main" val="1070019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EAF370-FD3B-447A-B724-07A83C459553}" type="datetimeFigureOut">
              <a:rPr lang="en-US" smtClean="0"/>
              <a:t>11/21/2018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69EC22-8000-4A01-AE86-242F21553022}" type="slidenum">
              <a:rPr lang="en-US" smtClean="0"/>
              <a:t>‹#›</a:t>
            </a:fld>
            <a:endParaRPr lang="en-US"/>
          </a:p>
        </p:txBody>
      </p:sp>
    </p:spTree>
    <p:extLst>
      <p:ext uri="{BB962C8B-B14F-4D97-AF65-F5344CB8AC3E}">
        <p14:creationId xmlns:p14="http://schemas.microsoft.com/office/powerpoint/2010/main" val="11015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a:t>
            </a:fld>
            <a:endParaRPr lang="en-US"/>
          </a:p>
        </p:txBody>
      </p:sp>
    </p:spTree>
    <p:extLst>
      <p:ext uri="{BB962C8B-B14F-4D97-AF65-F5344CB8AC3E}">
        <p14:creationId xmlns:p14="http://schemas.microsoft.com/office/powerpoint/2010/main" val="191028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12</a:t>
            </a:fld>
            <a:endParaRPr lang="en-US"/>
          </a:p>
        </p:txBody>
      </p:sp>
    </p:spTree>
    <p:extLst>
      <p:ext uri="{BB962C8B-B14F-4D97-AF65-F5344CB8AC3E}">
        <p14:creationId xmlns:p14="http://schemas.microsoft.com/office/powerpoint/2010/main" val="1937402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13</a:t>
            </a:fld>
            <a:endParaRPr lang="en-US"/>
          </a:p>
        </p:txBody>
      </p:sp>
    </p:spTree>
    <p:extLst>
      <p:ext uri="{BB962C8B-B14F-4D97-AF65-F5344CB8AC3E}">
        <p14:creationId xmlns:p14="http://schemas.microsoft.com/office/powerpoint/2010/main" val="86973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14</a:t>
            </a:fld>
            <a:endParaRPr lang="en-US"/>
          </a:p>
        </p:txBody>
      </p:sp>
    </p:spTree>
    <p:extLst>
      <p:ext uri="{BB962C8B-B14F-4D97-AF65-F5344CB8AC3E}">
        <p14:creationId xmlns:p14="http://schemas.microsoft.com/office/powerpoint/2010/main" val="108264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inspired looking in a robust way on</a:t>
            </a:r>
            <a:r>
              <a:rPr lang="en-US" baseline="0" dirty="0"/>
              <a:t> this topic</a:t>
            </a:r>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15</a:t>
            </a:fld>
            <a:endParaRPr lang="en-US"/>
          </a:p>
        </p:txBody>
      </p:sp>
    </p:spTree>
    <p:extLst>
      <p:ext uri="{BB962C8B-B14F-4D97-AF65-F5344CB8AC3E}">
        <p14:creationId xmlns:p14="http://schemas.microsoft.com/office/powerpoint/2010/main" val="151390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17</a:t>
            </a:fld>
            <a:endParaRPr lang="en-US"/>
          </a:p>
        </p:txBody>
      </p:sp>
    </p:spTree>
    <p:extLst>
      <p:ext uri="{BB962C8B-B14F-4D97-AF65-F5344CB8AC3E}">
        <p14:creationId xmlns:p14="http://schemas.microsoft.com/office/powerpoint/2010/main" val="1200386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18</a:t>
            </a:fld>
            <a:endParaRPr lang="en-US"/>
          </a:p>
        </p:txBody>
      </p:sp>
    </p:spTree>
    <p:extLst>
      <p:ext uri="{BB962C8B-B14F-4D97-AF65-F5344CB8AC3E}">
        <p14:creationId xmlns:p14="http://schemas.microsoft.com/office/powerpoint/2010/main" val="172367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20</a:t>
            </a:fld>
            <a:endParaRPr lang="en-US"/>
          </a:p>
        </p:txBody>
      </p:sp>
    </p:spTree>
    <p:extLst>
      <p:ext uri="{BB962C8B-B14F-4D97-AF65-F5344CB8AC3E}">
        <p14:creationId xmlns:p14="http://schemas.microsoft.com/office/powerpoint/2010/main" val="2343910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21</a:t>
            </a:fld>
            <a:endParaRPr lang="en-US"/>
          </a:p>
        </p:txBody>
      </p:sp>
    </p:spTree>
    <p:extLst>
      <p:ext uri="{BB962C8B-B14F-4D97-AF65-F5344CB8AC3E}">
        <p14:creationId xmlns:p14="http://schemas.microsoft.com/office/powerpoint/2010/main" val="2952967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22</a:t>
            </a:fld>
            <a:endParaRPr lang="en-US"/>
          </a:p>
        </p:txBody>
      </p:sp>
    </p:spTree>
    <p:extLst>
      <p:ext uri="{BB962C8B-B14F-4D97-AF65-F5344CB8AC3E}">
        <p14:creationId xmlns:p14="http://schemas.microsoft.com/office/powerpoint/2010/main" val="3222889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23</a:t>
            </a:fld>
            <a:endParaRPr lang="en-US"/>
          </a:p>
        </p:txBody>
      </p:sp>
    </p:spTree>
    <p:extLst>
      <p:ext uri="{BB962C8B-B14F-4D97-AF65-F5344CB8AC3E}">
        <p14:creationId xmlns:p14="http://schemas.microsoft.com/office/powerpoint/2010/main" val="195981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a:t>
            </a:fld>
            <a:endParaRPr lang="en-US"/>
          </a:p>
        </p:txBody>
      </p:sp>
    </p:spTree>
    <p:extLst>
      <p:ext uri="{BB962C8B-B14F-4D97-AF65-F5344CB8AC3E}">
        <p14:creationId xmlns:p14="http://schemas.microsoft.com/office/powerpoint/2010/main" val="2237550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24</a:t>
            </a:fld>
            <a:endParaRPr lang="en-US"/>
          </a:p>
        </p:txBody>
      </p:sp>
    </p:spTree>
    <p:extLst>
      <p:ext uri="{BB962C8B-B14F-4D97-AF65-F5344CB8AC3E}">
        <p14:creationId xmlns:p14="http://schemas.microsoft.com/office/powerpoint/2010/main" val="44947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25</a:t>
            </a:fld>
            <a:endParaRPr lang="en-US"/>
          </a:p>
        </p:txBody>
      </p:sp>
    </p:spTree>
    <p:extLst>
      <p:ext uri="{BB962C8B-B14F-4D97-AF65-F5344CB8AC3E}">
        <p14:creationId xmlns:p14="http://schemas.microsoft.com/office/powerpoint/2010/main" val="1716148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26</a:t>
            </a:fld>
            <a:endParaRPr lang="en-US"/>
          </a:p>
        </p:txBody>
      </p:sp>
    </p:spTree>
    <p:extLst>
      <p:ext uri="{BB962C8B-B14F-4D97-AF65-F5344CB8AC3E}">
        <p14:creationId xmlns:p14="http://schemas.microsoft.com/office/powerpoint/2010/main" val="2152494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27</a:t>
            </a:fld>
            <a:endParaRPr lang="en-US"/>
          </a:p>
        </p:txBody>
      </p:sp>
    </p:spTree>
    <p:extLst>
      <p:ext uri="{BB962C8B-B14F-4D97-AF65-F5344CB8AC3E}">
        <p14:creationId xmlns:p14="http://schemas.microsoft.com/office/powerpoint/2010/main" val="1617735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28</a:t>
            </a:fld>
            <a:endParaRPr lang="en-US"/>
          </a:p>
        </p:txBody>
      </p:sp>
    </p:spTree>
    <p:extLst>
      <p:ext uri="{BB962C8B-B14F-4D97-AF65-F5344CB8AC3E}">
        <p14:creationId xmlns:p14="http://schemas.microsoft.com/office/powerpoint/2010/main" val="1146763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29</a:t>
            </a:fld>
            <a:endParaRPr lang="en-US"/>
          </a:p>
        </p:txBody>
      </p:sp>
    </p:spTree>
    <p:extLst>
      <p:ext uri="{BB962C8B-B14F-4D97-AF65-F5344CB8AC3E}">
        <p14:creationId xmlns:p14="http://schemas.microsoft.com/office/powerpoint/2010/main" val="239334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30</a:t>
            </a:fld>
            <a:endParaRPr lang="en-US"/>
          </a:p>
        </p:txBody>
      </p:sp>
    </p:spTree>
    <p:extLst>
      <p:ext uri="{BB962C8B-B14F-4D97-AF65-F5344CB8AC3E}">
        <p14:creationId xmlns:p14="http://schemas.microsoft.com/office/powerpoint/2010/main" val="1337514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31</a:t>
            </a:fld>
            <a:endParaRPr lang="en-US"/>
          </a:p>
        </p:txBody>
      </p:sp>
    </p:spTree>
    <p:extLst>
      <p:ext uri="{BB962C8B-B14F-4D97-AF65-F5344CB8AC3E}">
        <p14:creationId xmlns:p14="http://schemas.microsoft.com/office/powerpoint/2010/main" val="1433255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32</a:t>
            </a:fld>
            <a:endParaRPr lang="en-US"/>
          </a:p>
        </p:txBody>
      </p:sp>
    </p:spTree>
    <p:extLst>
      <p:ext uri="{BB962C8B-B14F-4D97-AF65-F5344CB8AC3E}">
        <p14:creationId xmlns:p14="http://schemas.microsoft.com/office/powerpoint/2010/main" val="3150642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33</a:t>
            </a:fld>
            <a:endParaRPr lang="en-US"/>
          </a:p>
        </p:txBody>
      </p:sp>
    </p:spTree>
    <p:extLst>
      <p:ext uri="{BB962C8B-B14F-4D97-AF65-F5344CB8AC3E}">
        <p14:creationId xmlns:p14="http://schemas.microsoft.com/office/powerpoint/2010/main" val="3017078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5</a:t>
            </a:fld>
            <a:endParaRPr lang="en-US"/>
          </a:p>
        </p:txBody>
      </p:sp>
    </p:spTree>
    <p:extLst>
      <p:ext uri="{BB962C8B-B14F-4D97-AF65-F5344CB8AC3E}">
        <p14:creationId xmlns:p14="http://schemas.microsoft.com/office/powerpoint/2010/main" val="2447356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34</a:t>
            </a:fld>
            <a:endParaRPr lang="en-US"/>
          </a:p>
        </p:txBody>
      </p:sp>
    </p:spTree>
    <p:extLst>
      <p:ext uri="{BB962C8B-B14F-4D97-AF65-F5344CB8AC3E}">
        <p14:creationId xmlns:p14="http://schemas.microsoft.com/office/powerpoint/2010/main" val="2625214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35</a:t>
            </a:fld>
            <a:endParaRPr lang="en-US"/>
          </a:p>
        </p:txBody>
      </p:sp>
    </p:spTree>
    <p:extLst>
      <p:ext uri="{BB962C8B-B14F-4D97-AF65-F5344CB8AC3E}">
        <p14:creationId xmlns:p14="http://schemas.microsoft.com/office/powerpoint/2010/main" val="2537227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36</a:t>
            </a:fld>
            <a:endParaRPr lang="en-US"/>
          </a:p>
        </p:txBody>
      </p:sp>
    </p:spTree>
    <p:extLst>
      <p:ext uri="{BB962C8B-B14F-4D97-AF65-F5344CB8AC3E}">
        <p14:creationId xmlns:p14="http://schemas.microsoft.com/office/powerpoint/2010/main" val="482192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37</a:t>
            </a:fld>
            <a:endParaRPr lang="en-US"/>
          </a:p>
        </p:txBody>
      </p:sp>
    </p:spTree>
    <p:extLst>
      <p:ext uri="{BB962C8B-B14F-4D97-AF65-F5344CB8AC3E}">
        <p14:creationId xmlns:p14="http://schemas.microsoft.com/office/powerpoint/2010/main" val="4268579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38</a:t>
            </a:fld>
            <a:endParaRPr lang="en-US"/>
          </a:p>
        </p:txBody>
      </p:sp>
    </p:spTree>
    <p:extLst>
      <p:ext uri="{BB962C8B-B14F-4D97-AF65-F5344CB8AC3E}">
        <p14:creationId xmlns:p14="http://schemas.microsoft.com/office/powerpoint/2010/main" val="1560831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39</a:t>
            </a:fld>
            <a:endParaRPr lang="en-US"/>
          </a:p>
        </p:txBody>
      </p:sp>
    </p:spTree>
    <p:extLst>
      <p:ext uri="{BB962C8B-B14F-4D97-AF65-F5344CB8AC3E}">
        <p14:creationId xmlns:p14="http://schemas.microsoft.com/office/powerpoint/2010/main" val="2080966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40</a:t>
            </a:fld>
            <a:endParaRPr lang="en-US"/>
          </a:p>
        </p:txBody>
      </p:sp>
    </p:spTree>
    <p:extLst>
      <p:ext uri="{BB962C8B-B14F-4D97-AF65-F5344CB8AC3E}">
        <p14:creationId xmlns:p14="http://schemas.microsoft.com/office/powerpoint/2010/main" val="50991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41</a:t>
            </a:fld>
            <a:endParaRPr lang="en-US"/>
          </a:p>
        </p:txBody>
      </p:sp>
    </p:spTree>
    <p:extLst>
      <p:ext uri="{BB962C8B-B14F-4D97-AF65-F5344CB8AC3E}">
        <p14:creationId xmlns:p14="http://schemas.microsoft.com/office/powerpoint/2010/main" val="3955383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42</a:t>
            </a:fld>
            <a:endParaRPr lang="en-US"/>
          </a:p>
        </p:txBody>
      </p:sp>
    </p:spTree>
    <p:extLst>
      <p:ext uri="{BB962C8B-B14F-4D97-AF65-F5344CB8AC3E}">
        <p14:creationId xmlns:p14="http://schemas.microsoft.com/office/powerpoint/2010/main" val="1537936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43</a:t>
            </a:fld>
            <a:endParaRPr lang="en-US"/>
          </a:p>
        </p:txBody>
      </p:sp>
    </p:spTree>
    <p:extLst>
      <p:ext uri="{BB962C8B-B14F-4D97-AF65-F5344CB8AC3E}">
        <p14:creationId xmlns:p14="http://schemas.microsoft.com/office/powerpoint/2010/main" val="68031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6</a:t>
            </a:fld>
            <a:endParaRPr lang="en-US"/>
          </a:p>
        </p:txBody>
      </p:sp>
    </p:spTree>
    <p:extLst>
      <p:ext uri="{BB962C8B-B14F-4D97-AF65-F5344CB8AC3E}">
        <p14:creationId xmlns:p14="http://schemas.microsoft.com/office/powerpoint/2010/main" val="2918987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44</a:t>
            </a:fld>
            <a:endParaRPr lang="en-US"/>
          </a:p>
        </p:txBody>
      </p:sp>
    </p:spTree>
    <p:extLst>
      <p:ext uri="{BB962C8B-B14F-4D97-AF65-F5344CB8AC3E}">
        <p14:creationId xmlns:p14="http://schemas.microsoft.com/office/powerpoint/2010/main" val="2383942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45</a:t>
            </a:fld>
            <a:endParaRPr lang="en-US"/>
          </a:p>
        </p:txBody>
      </p:sp>
    </p:spTree>
    <p:extLst>
      <p:ext uri="{BB962C8B-B14F-4D97-AF65-F5344CB8AC3E}">
        <p14:creationId xmlns:p14="http://schemas.microsoft.com/office/powerpoint/2010/main" val="870107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46</a:t>
            </a:fld>
            <a:endParaRPr lang="en-US"/>
          </a:p>
        </p:txBody>
      </p:sp>
    </p:spTree>
    <p:extLst>
      <p:ext uri="{BB962C8B-B14F-4D97-AF65-F5344CB8AC3E}">
        <p14:creationId xmlns:p14="http://schemas.microsoft.com/office/powerpoint/2010/main" val="1536003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47</a:t>
            </a:fld>
            <a:endParaRPr lang="en-US"/>
          </a:p>
        </p:txBody>
      </p:sp>
    </p:spTree>
    <p:extLst>
      <p:ext uri="{BB962C8B-B14F-4D97-AF65-F5344CB8AC3E}">
        <p14:creationId xmlns:p14="http://schemas.microsoft.com/office/powerpoint/2010/main" val="3256458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48</a:t>
            </a:fld>
            <a:endParaRPr lang="en-US"/>
          </a:p>
        </p:txBody>
      </p:sp>
    </p:spTree>
    <p:extLst>
      <p:ext uri="{BB962C8B-B14F-4D97-AF65-F5344CB8AC3E}">
        <p14:creationId xmlns:p14="http://schemas.microsoft.com/office/powerpoint/2010/main" val="2435677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51</a:t>
            </a:fld>
            <a:endParaRPr lang="en-US"/>
          </a:p>
        </p:txBody>
      </p:sp>
    </p:spTree>
    <p:extLst>
      <p:ext uri="{BB962C8B-B14F-4D97-AF65-F5344CB8AC3E}">
        <p14:creationId xmlns:p14="http://schemas.microsoft.com/office/powerpoint/2010/main" val="4095769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7</a:t>
            </a:fld>
            <a:endParaRPr lang="en-US"/>
          </a:p>
        </p:txBody>
      </p:sp>
    </p:spTree>
    <p:extLst>
      <p:ext uri="{BB962C8B-B14F-4D97-AF65-F5344CB8AC3E}">
        <p14:creationId xmlns:p14="http://schemas.microsoft.com/office/powerpoint/2010/main" val="283177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8</a:t>
            </a:fld>
            <a:endParaRPr lang="en-US"/>
          </a:p>
        </p:txBody>
      </p:sp>
    </p:spTree>
    <p:extLst>
      <p:ext uri="{BB962C8B-B14F-4D97-AF65-F5344CB8AC3E}">
        <p14:creationId xmlns:p14="http://schemas.microsoft.com/office/powerpoint/2010/main" val="141231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9</a:t>
            </a:fld>
            <a:endParaRPr lang="en-US"/>
          </a:p>
        </p:txBody>
      </p:sp>
    </p:spTree>
    <p:extLst>
      <p:ext uri="{BB962C8B-B14F-4D97-AF65-F5344CB8AC3E}">
        <p14:creationId xmlns:p14="http://schemas.microsoft.com/office/powerpoint/2010/main" val="288118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10</a:t>
            </a:fld>
            <a:endParaRPr lang="en-US"/>
          </a:p>
        </p:txBody>
      </p:sp>
    </p:spTree>
    <p:extLst>
      <p:ext uri="{BB962C8B-B14F-4D97-AF65-F5344CB8AC3E}">
        <p14:creationId xmlns:p14="http://schemas.microsoft.com/office/powerpoint/2010/main" val="183934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11</a:t>
            </a:fld>
            <a:endParaRPr lang="en-US"/>
          </a:p>
        </p:txBody>
      </p:sp>
    </p:spTree>
    <p:extLst>
      <p:ext uri="{BB962C8B-B14F-4D97-AF65-F5344CB8AC3E}">
        <p14:creationId xmlns:p14="http://schemas.microsoft.com/office/powerpoint/2010/main" val="176142440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quot; &quot;"/>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r="29929" b="34656"/>
          <a:stretch/>
        </p:blipFill>
        <p:spPr>
          <a:xfrm>
            <a:off x="5676900" y="304801"/>
            <a:ext cx="3467100" cy="6553200"/>
          </a:xfrm>
          <a:prstGeom prst="rect">
            <a:avLst/>
          </a:prstGeom>
        </p:spPr>
      </p:pic>
      <p:sp>
        <p:nvSpPr>
          <p:cNvPr id="15" name="Subtitle 2"/>
          <p:cNvSpPr>
            <a:spLocks noGrp="1"/>
          </p:cNvSpPr>
          <p:nvPr>
            <p:ph type="subTitle" idx="1"/>
          </p:nvPr>
        </p:nvSpPr>
        <p:spPr>
          <a:xfrm>
            <a:off x="987552" y="5184648"/>
            <a:ext cx="4270248" cy="1216152"/>
          </a:xfrm>
          <a:prstGeom prst="rect">
            <a:avLst/>
          </a:prstGeom>
        </p:spPr>
        <p:txBody>
          <a:bodyPr>
            <a:normAutofit/>
          </a:bodyPr>
          <a:lstStyle>
            <a:lvl1pPr marL="0" indent="0" algn="ctr">
              <a:buNone/>
              <a:defRPr sz="3000" b="1">
                <a:solidFill>
                  <a:srgbClr val="154578"/>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10" name="Group 9" descr="The Center for IDEA Early Childhood Data Systems"/>
          <p:cNvGrpSpPr/>
          <p:nvPr userDrawn="1"/>
        </p:nvGrpSpPr>
        <p:grpSpPr>
          <a:xfrm>
            <a:off x="762000" y="742334"/>
            <a:ext cx="6019800" cy="1086465"/>
            <a:chOff x="762000" y="742334"/>
            <a:chExt cx="6019800" cy="1086465"/>
          </a:xfrm>
        </p:grpSpPr>
        <p:pic>
          <p:nvPicPr>
            <p:cNvPr id="7" name="Picture 2" descr="Logo for the Center for IDEA Early Childhood Data Systems"/>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2000" y="742334"/>
              <a:ext cx="1600200" cy="1086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The Center for IDEA Early Childhood Data Systems"/>
            <p:cNvSpPr txBox="1"/>
            <p:nvPr userDrawn="1"/>
          </p:nvSpPr>
          <p:spPr>
            <a:xfrm>
              <a:off x="2362200" y="1093358"/>
              <a:ext cx="4419600" cy="646331"/>
            </a:xfrm>
            <a:prstGeom prst="rect">
              <a:avLst/>
            </a:prstGeom>
            <a:noFill/>
          </p:spPr>
          <p:txBody>
            <a:bodyPr wrap="square" rtlCol="0">
              <a:spAutoFit/>
            </a:bodyPr>
            <a:lstStyle/>
            <a:p>
              <a:r>
                <a:rPr lang="en-US" b="1" dirty="0">
                  <a:solidFill>
                    <a:srgbClr val="39B54A"/>
                  </a:solidFill>
                </a:rPr>
                <a:t>The</a:t>
              </a:r>
              <a:r>
                <a:rPr lang="en-US" b="1" baseline="0" dirty="0">
                  <a:solidFill>
                    <a:srgbClr val="39B54A"/>
                  </a:solidFill>
                </a:rPr>
                <a:t> Center for IDEA</a:t>
              </a:r>
            </a:p>
            <a:p>
              <a:r>
                <a:rPr lang="en-US" b="1" baseline="0" dirty="0">
                  <a:solidFill>
                    <a:srgbClr val="39B54A"/>
                  </a:solidFill>
                </a:rPr>
                <a:t>Early Childhood Data Systems</a:t>
              </a:r>
              <a:endParaRPr lang="en-US" b="1" dirty="0">
                <a:solidFill>
                  <a:srgbClr val="39B54A"/>
                </a:solidFill>
              </a:endParaRPr>
            </a:p>
          </p:txBody>
        </p:sp>
      </p:grpSp>
      <p:sp>
        <p:nvSpPr>
          <p:cNvPr id="4" name="Title 3"/>
          <p:cNvSpPr>
            <a:spLocks noGrp="1"/>
          </p:cNvSpPr>
          <p:nvPr>
            <p:ph type="title"/>
          </p:nvPr>
        </p:nvSpPr>
        <p:spPr>
          <a:xfrm>
            <a:off x="838200" y="2209800"/>
            <a:ext cx="6702552" cy="1676400"/>
          </a:xfrm>
        </p:spPr>
        <p:txBody>
          <a:bodyPr>
            <a:normAutofit/>
          </a:bodyPr>
          <a:lstStyle>
            <a:lvl1pPr>
              <a:defRPr sz="5400">
                <a:latin typeface="Century Gothic" panose="020B0502020202020204" pitchFamily="34" charset="0"/>
              </a:defRPr>
            </a:lvl1pPr>
            <a:lvl2pPr>
              <a:defRPr sz="5400" b="1">
                <a:solidFill>
                  <a:srgbClr val="154578"/>
                </a:solidFill>
                <a:latin typeface="Century Gothic" panose="020B0502020202020204" pitchFamily="34" charset="0"/>
              </a:defRPr>
            </a:lvl2pPr>
          </a:lstStyle>
          <a:p>
            <a:pPr lvl="1"/>
            <a:r>
              <a:rPr lang="en-US" dirty="0"/>
              <a:t>Click to edit Master title</a:t>
            </a:r>
          </a:p>
        </p:txBody>
      </p:sp>
      <p:sp>
        <p:nvSpPr>
          <p:cNvPr id="12" name="Subtitle 2"/>
          <p:cNvSpPr txBox="1">
            <a:spLocks/>
          </p:cNvSpPr>
          <p:nvPr userDrawn="1"/>
        </p:nvSpPr>
        <p:spPr>
          <a:xfrm>
            <a:off x="838200" y="3886200"/>
            <a:ext cx="6705600" cy="1216152"/>
          </a:xfrm>
          <a:prstGeom prst="rect">
            <a:avLst/>
          </a:prstGeom>
        </p:spPr>
        <p:txBody>
          <a:bodyPr>
            <a:noAutofit/>
          </a:bodyPr>
          <a:lstStyle>
            <a:lvl1pPr marL="0" indent="0" algn="ctr" defTabSz="914400" rtl="0" eaLnBrk="1" latinLnBrk="0" hangingPunct="1">
              <a:spcBef>
                <a:spcPct val="20000"/>
              </a:spcBef>
              <a:buClr>
                <a:srgbClr val="ED3532"/>
              </a:buClr>
              <a:buFont typeface="Arial" pitchFamily="34" charset="0"/>
              <a:buNone/>
              <a:defRPr sz="3000" b="1" kern="1200">
                <a:solidFill>
                  <a:srgbClr val="154578"/>
                </a:solidFill>
                <a:latin typeface="Century Gothic" panose="020B0502020202020204" pitchFamily="34" charset="0"/>
                <a:ea typeface="+mn-ea"/>
                <a:cs typeface="+mn-cs"/>
              </a:defRPr>
            </a:lvl1pPr>
            <a:lvl2pPr marL="457200" indent="0" algn="ctr" defTabSz="914400" rtl="0" eaLnBrk="1" latinLnBrk="0" hangingPunct="1">
              <a:spcBef>
                <a:spcPct val="20000"/>
              </a:spcBef>
              <a:buClr>
                <a:srgbClr val="ED353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ED353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4000" dirty="0"/>
          </a:p>
        </p:txBody>
      </p:sp>
    </p:spTree>
    <p:extLst>
      <p:ext uri="{BB962C8B-B14F-4D97-AF65-F5344CB8AC3E}">
        <p14:creationId xmlns:p14="http://schemas.microsoft.com/office/powerpoint/2010/main" val="112504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FontTx/>
              <a:buBlip>
                <a:blip r:embed="rId2"/>
              </a:buBlip>
              <a:defRPr sz="3200">
                <a:solidFill>
                  <a:srgbClr val="154578"/>
                </a:solidFill>
              </a:defRPr>
            </a:lvl1pPr>
            <a:lvl2pPr marL="742950" indent="-285750">
              <a:buFont typeface="Calibri" panose="020F0502020204030204" pitchFamily="34" charset="0"/>
              <a:buChar char="–"/>
              <a:defRPr sz="2800">
                <a:solidFill>
                  <a:srgbClr val="154578"/>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descr="Logo for the Center for IDEA Early Childhood Data System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2532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descr="Logo for the Center for IDEA Early Childhood Data System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129070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1"/>
            <a:ext cx="8229600" cy="4038600"/>
          </a:xfrm>
          <a:prstGeom prst="rect">
            <a:avLst/>
          </a:prstGeom>
        </p:spPr>
        <p:txBody>
          <a:bodyPr vert="eaVert"/>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pic>
        <p:nvPicPr>
          <p:cNvPr id="7" name="Picture 2" descr="Logo for the Center for IDEA Early Childhood Data System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0"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194939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pic>
        <p:nvPicPr>
          <p:cNvPr id="7" name="Picture 2" descr="Logo for the Center for IDEA Early Childhood Data System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0"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69930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038600"/>
          </a:xfrm>
          <a:prstGeom prst="rect">
            <a:avLst/>
          </a:prstGeom>
        </p:spPr>
        <p:txBody>
          <a:bodyPr/>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2" descr="&quot;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62672" y="5788152"/>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descr="&quot; &quot;"/>
          <p:cNvCxnSpPr/>
          <p:nvPr userDrawn="1"/>
        </p:nvCxnSpPr>
        <p:spPr>
          <a:xfrm>
            <a:off x="0" y="6121400"/>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6" name="Title 15" descr="&quot; &quot;"/>
          <p:cNvSpPr>
            <a:spLocks noGrp="1"/>
          </p:cNvSpPr>
          <p:nvPr>
            <p:ph type="title"/>
          </p:nvPr>
        </p:nvSpPr>
        <p:spPr>
          <a:xfrm>
            <a:off x="457200" y="274638"/>
            <a:ext cx="8229600" cy="1143000"/>
          </a:xfrm>
          <a:prstGeom prst="rect">
            <a:avLst/>
          </a:prstGeom>
          <a:ln w="12700">
            <a:solidFill>
              <a:srgbClr val="39B54A"/>
            </a:solidFill>
          </a:ln>
        </p:spPr>
        <p:txBody>
          <a:bodyPr/>
          <a:lstStyle>
            <a:lvl1pPr>
              <a:defRPr>
                <a:latin typeface="Century Gothic" pitchFamily="34" charset="0"/>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88639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no bottom">
    <p:spTree>
      <p:nvGrpSpPr>
        <p:cNvPr id="1" name=""/>
        <p:cNvGrpSpPr/>
        <p:nvPr/>
      </p:nvGrpSpPr>
      <p:grpSpPr>
        <a:xfrm>
          <a:off x="0" y="0"/>
          <a:ext cx="0" cy="0"/>
          <a:chOff x="0" y="0"/>
          <a:chExt cx="0" cy="0"/>
        </a:xfrm>
      </p:grpSpPr>
      <p:sp>
        <p:nvSpPr>
          <p:cNvPr id="2" name="Title 1"/>
          <p:cNvSpPr>
            <a:spLocks noGrp="1"/>
          </p:cNvSpPr>
          <p:nvPr>
            <p:ph type="title"/>
          </p:nvPr>
        </p:nvSpPr>
        <p:spPr>
          <a:ln w="12700">
            <a:solidFill>
              <a:srgbClr val="39B54A"/>
            </a:solidFill>
          </a:ln>
        </p:spPr>
        <p:txBody>
          <a:bodyPr/>
          <a:lstStyle>
            <a:lvl1pPr>
              <a:defRPr>
                <a:latin typeface="Century Gothic" panose="020B0502020202020204" pitchFamily="34" charset="0"/>
              </a:defRPr>
            </a:lvl1pPr>
          </a:lstStyle>
          <a:p>
            <a:r>
              <a:rPr lang="en-US" dirty="0"/>
              <a:t>Click to edit Master title style</a:t>
            </a:r>
          </a:p>
        </p:txBody>
      </p:sp>
      <p:sp>
        <p:nvSpPr>
          <p:cNvPr id="4"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42969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bor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4" name="Content Placeholder 2"/>
          <p:cNvSpPr>
            <a:spLocks noGrp="1"/>
          </p:cNvSpPr>
          <p:nvPr>
            <p:ph idx="1"/>
          </p:nvPr>
        </p:nvSpPr>
        <p:spPr>
          <a:xfrm>
            <a:off x="457200" y="1600200"/>
            <a:ext cx="8229600" cy="4038600"/>
          </a:xfrm>
          <a:prstGeom prst="rect">
            <a:avLst/>
          </a:prstGeom>
        </p:spPr>
        <p:txBody>
          <a:bodyPr/>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pic>
        <p:nvPicPr>
          <p:cNvPr id="5" name="Picture 2" descr="Logo for the Center for IDEA Early Childhood Data System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414453923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762000"/>
            <a:ext cx="7772400" cy="1362075"/>
          </a:xfrm>
          <a:prstGeom prst="rect">
            <a:avLst/>
          </a:prstGeom>
        </p:spPr>
        <p:txBody>
          <a:bodyPr anchor="t"/>
          <a:lstStyle>
            <a:lvl1pPr algn="l">
              <a:defRPr sz="4000" b="1" cap="none">
                <a:latin typeface="Century Gothic" panose="020B0502020202020204" pitchFamily="34" charset="0"/>
              </a:defRPr>
            </a:lvl1pPr>
          </a:lstStyle>
          <a:p>
            <a:r>
              <a:rPr lang="en-US" dirty="0"/>
              <a:t>Click To Edit Master Title Style</a:t>
            </a:r>
          </a:p>
        </p:txBody>
      </p:sp>
      <p:pic>
        <p:nvPicPr>
          <p:cNvPr id="7" name="Picture 2" descr="Logo for the Center for IDEA Early Childhood Data System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hasCustomPrompt="1"/>
          </p:nvPr>
        </p:nvSpPr>
        <p:spPr>
          <a:xfrm>
            <a:off x="3733800" y="2438400"/>
            <a:ext cx="4495800" cy="3354388"/>
          </a:xfrm>
          <a:prstGeom prst="rect">
            <a:avLst/>
          </a:prstGeom>
        </p:spPr>
        <p:txBody>
          <a:bodyPr/>
          <a:lstStyle>
            <a:lvl1pPr marL="0" indent="0">
              <a:buNone/>
              <a:defRPr/>
            </a:lvl1pPr>
          </a:lstStyle>
          <a:p>
            <a:r>
              <a:rPr lang="en-US" dirty="0"/>
              <a:t>Click to add picture</a:t>
            </a:r>
          </a:p>
        </p:txBody>
      </p:sp>
      <p:sp>
        <p:nvSpPr>
          <p:cNvPr id="10" name="Slide Number Placeholder 3"/>
          <p:cNvSpPr>
            <a:spLocks noGrp="1"/>
          </p:cNvSpPr>
          <p:nvPr>
            <p:ph type="sldNum" sz="quarter" idx="11"/>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44903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Tx/>
              <a:buBlip>
                <a:blip r:embed="rId2"/>
              </a:buBlip>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Tx/>
              <a:buBlip>
                <a:blip r:embed="rId2"/>
              </a:buBlip>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pic>
        <p:nvPicPr>
          <p:cNvPr id="8" name="Picture 2" descr="Logo for the Center for IDEA Early Childhood Data System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583906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Tx/>
              <a:buBlip>
                <a:blip r:embed="rId2"/>
              </a:buBlip>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Tx/>
              <a:buBlip>
                <a:blip r:embed="rId2"/>
              </a:buBlip>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pic>
        <p:nvPicPr>
          <p:cNvPr id="10" name="Picture 2" descr="Logo for the Center for IDEA Early Childhood Data System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3"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20501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pic>
        <p:nvPicPr>
          <p:cNvPr id="6" name="Picture 2" descr="Logo for the Center for IDEA Early Childhood Data System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44994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descr="Logo for the Center for IDEA Early Childhood Data System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856100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Slide Number Placeholder 2"/>
          <p:cNvSpPr>
            <a:spLocks noGrp="1"/>
          </p:cNvSpPr>
          <p:nvPr>
            <p:ph type="sldNum" sz="quarter" idx="4"/>
          </p:nvPr>
        </p:nvSpPr>
        <p:spPr>
          <a:xfrm>
            <a:off x="457200" y="6327648"/>
            <a:ext cx="2133600" cy="365125"/>
          </a:xfrm>
          <a:prstGeom prst="rect">
            <a:avLst/>
          </a:prstGeom>
        </p:spPr>
        <p:txBody>
          <a:bodyPr vert="horz" lIns="91440" tIns="45720" rIns="91440" bIns="45720" rtlCol="0" anchor="ctr"/>
          <a:lstStyle>
            <a:lvl1pPr algn="l">
              <a:defRPr sz="1800">
                <a:solidFill>
                  <a:schemeClr val="tx1"/>
                </a:solidFill>
                <a:latin typeface="Century Schoolbook" pitchFamily="18"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541486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spcBef>
          <a:spcPct val="0"/>
        </a:spcBef>
        <a:buNone/>
        <a:defRPr sz="3600" b="1" kern="1200">
          <a:solidFill>
            <a:srgbClr val="154578"/>
          </a:solidFill>
          <a:latin typeface="+mj-lt"/>
          <a:ea typeface="+mj-ea"/>
          <a:cs typeface="+mj-cs"/>
        </a:defRPr>
      </a:lvl1pPr>
    </p:titleStyle>
    <p:body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ERSAaQrUpbc"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ERSAaQrUpbc" TargetMode="External"/><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preventexpulsion.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ERSAaQrUpbc" TargetMode="External"/><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facebook.com/dasycenter" TargetMode="External"/><Relationship Id="rId2" Type="http://schemas.openxmlformats.org/officeDocument/2006/relationships/hyperlink" Target="http://dasycenter.org/" TargetMode="External"/><Relationship Id="rId1" Type="http://schemas.openxmlformats.org/officeDocument/2006/relationships/slideLayout" Target="../slideLayouts/slideLayout2.xml"/><Relationship Id="rId4" Type="http://schemas.openxmlformats.org/officeDocument/2006/relationships/hyperlink" Target="https://twitter.com/DaSyCenter"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Robert.Ruggiero@aemcorp.com" TargetMode="External"/><Relationship Id="rId2" Type="http://schemas.openxmlformats.org/officeDocument/2006/relationships/hyperlink" Target="mailto:Rebecca.Valenchis@aemcorp.com" TargetMode="External"/><Relationship Id="rId1" Type="http://schemas.openxmlformats.org/officeDocument/2006/relationships/slideLayout" Target="../slideLayouts/slideLayout2.xml"/><Relationship Id="rId5" Type="http://schemas.openxmlformats.org/officeDocument/2006/relationships/hyperlink" Target="mailto:Yvonne.Greene@arkansas.gov" TargetMode="External"/><Relationship Id="rId4" Type="http://schemas.openxmlformats.org/officeDocument/2006/relationships/hyperlink" Target="mailto:jmay@ed.sc.gov"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preventexpulsion.org/" TargetMode="Externa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hyperlink" Target="http://preventexpulsion.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00"/>
            <a:ext cx="8153400" cy="2057400"/>
          </a:xfrm>
        </p:spPr>
        <p:txBody>
          <a:bodyPr>
            <a:normAutofit/>
          </a:bodyPr>
          <a:lstStyle/>
          <a:p>
            <a:r>
              <a:rPr lang="en-US" sz="3200" dirty="0"/>
              <a:t>Suspension and Expulsion in the Early Years: Using Data to Inform Continuous Improvement for Children with Disabilities </a:t>
            </a:r>
          </a:p>
        </p:txBody>
      </p:sp>
      <p:sp>
        <p:nvSpPr>
          <p:cNvPr id="5" name="Text Placeholder 10"/>
          <p:cNvSpPr txBox="1">
            <a:spLocks/>
          </p:cNvSpPr>
          <p:nvPr/>
        </p:nvSpPr>
        <p:spPr>
          <a:xfrm>
            <a:off x="876300" y="3886200"/>
            <a:ext cx="6705600" cy="1143000"/>
          </a:xfrm>
          <a:prstGeom prst="rect">
            <a:avLst/>
          </a:prstGeom>
        </p:spPr>
        <p:txBody>
          <a:bodyPr/>
          <a:lstStyle>
            <a:lvl1pPr marL="0" indent="0" algn="l" defTabSz="914400" rtl="0" eaLnBrk="1" latinLnBrk="0" hangingPunct="1">
              <a:spcBef>
                <a:spcPct val="20000"/>
              </a:spcBef>
              <a:buClr>
                <a:srgbClr val="ED3532"/>
              </a:buClr>
              <a:buFont typeface="Arial" pitchFamily="34" charset="0"/>
              <a:buNone/>
              <a:defRPr sz="4000" b="1" kern="1200">
                <a:solidFill>
                  <a:srgbClr val="154578"/>
                </a:solidFill>
                <a:latin typeface="Century Gothic" panose="020B0502020202020204" pitchFamily="34" charset="0"/>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0" dirty="0"/>
              <a:t>Yvonne Greene, Arkansas</a:t>
            </a:r>
          </a:p>
          <a:p>
            <a:r>
              <a:rPr lang="en-US" sz="2800" b="0" dirty="0"/>
              <a:t>Jenny May, South Carolina</a:t>
            </a:r>
          </a:p>
          <a:p>
            <a:r>
              <a:rPr lang="en-US" sz="2800" b="0" dirty="0"/>
              <a:t>Tony Ruggiero, </a:t>
            </a:r>
            <a:r>
              <a:rPr lang="en-US" sz="2800" b="0" dirty="0" err="1"/>
              <a:t>DaSy</a:t>
            </a:r>
            <a:endParaRPr lang="en-US" sz="2800" b="0" dirty="0"/>
          </a:p>
          <a:p>
            <a:r>
              <a:rPr lang="en-US" sz="2800" b="0" dirty="0"/>
              <a:t>Rebecca Valenchis, AEM</a:t>
            </a:r>
          </a:p>
        </p:txBody>
      </p:sp>
      <p:sp>
        <p:nvSpPr>
          <p:cNvPr id="6" name="Subtitle 2"/>
          <p:cNvSpPr>
            <a:spLocks noGrp="1"/>
          </p:cNvSpPr>
          <p:nvPr>
            <p:ph type="subTitle" idx="1"/>
          </p:nvPr>
        </p:nvSpPr>
        <p:spPr>
          <a:xfrm>
            <a:off x="304800" y="5928199"/>
            <a:ext cx="8610600" cy="955468"/>
          </a:xfrm>
        </p:spPr>
        <p:txBody>
          <a:bodyPr>
            <a:normAutofit/>
          </a:bodyPr>
          <a:lstStyle/>
          <a:p>
            <a:r>
              <a:rPr lang="en-US" sz="2400" i="1" dirty="0"/>
              <a:t>2018 Improving Data, Improving Outcomes Conference</a:t>
            </a:r>
          </a:p>
          <a:p>
            <a:r>
              <a:rPr lang="en-US" sz="2400" dirty="0"/>
              <a:t>August 2018</a:t>
            </a:r>
          </a:p>
        </p:txBody>
      </p:sp>
    </p:spTree>
    <p:extLst>
      <p:ext uri="{BB962C8B-B14F-4D97-AF65-F5344CB8AC3E}">
        <p14:creationId xmlns:p14="http://schemas.microsoft.com/office/powerpoint/2010/main" val="941942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10</a:t>
            </a:fld>
            <a:endParaRPr lang="en-US" dirty="0"/>
          </a:p>
        </p:txBody>
      </p:sp>
      <p:sp>
        <p:nvSpPr>
          <p:cNvPr id="3" name="Title 2" descr="&quot; &quot;"/>
          <p:cNvSpPr>
            <a:spLocks noGrp="1"/>
          </p:cNvSpPr>
          <p:nvPr>
            <p:ph type="title"/>
          </p:nvPr>
        </p:nvSpPr>
        <p:spPr/>
        <p:txBody>
          <a:bodyPr/>
          <a:lstStyle/>
          <a:p>
            <a:r>
              <a:rPr lang="en-US" dirty="0"/>
              <a:t>Transition Trivia </a:t>
            </a:r>
          </a:p>
        </p:txBody>
      </p:sp>
      <p:pic>
        <p:nvPicPr>
          <p:cNvPr id="2" name="Online Media 1" descr="&quot; &quot;">
            <a:hlinkClick r:id="" action="ppaction://media"/>
            <a:extLst>
              <a:ext uri="{FF2B5EF4-FFF2-40B4-BE49-F238E27FC236}">
                <a16:creationId xmlns:a16="http://schemas.microsoft.com/office/drawing/2014/main" id="{1BD617BD-2079-4EFB-AA99-268D9ABC36C3}"/>
              </a:ext>
            </a:extLst>
          </p:cNvPr>
          <p:cNvPicPr>
            <a:picLocks noRot="1" noChangeAspect="1"/>
          </p:cNvPicPr>
          <p:nvPr>
            <a:videoFile r:link="rId1"/>
          </p:nvPr>
        </p:nvPicPr>
        <p:blipFill>
          <a:blip r:embed="rId4"/>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4040045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States on Stage</a:t>
            </a:r>
          </a:p>
        </p:txBody>
      </p:sp>
      <p:pic>
        <p:nvPicPr>
          <p:cNvPr id="13" name="Picture 12" descr="The icon is of a head with gears and the one below is a lightbulb. ">
            <a:extLst>
              <a:ext uri="{FF2B5EF4-FFF2-40B4-BE49-F238E27FC236}">
                <a16:creationId xmlns:a16="http://schemas.microsoft.com/office/drawing/2014/main" id="{BB22B147-31FF-4658-BC89-B6B11C304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501" y="1524000"/>
            <a:ext cx="4730088" cy="4400887"/>
          </a:xfrm>
          <a:prstGeom prst="rect">
            <a:avLst/>
          </a:prstGeom>
        </p:spPr>
      </p:pic>
    </p:spTree>
    <p:extLst>
      <p:ext uri="{BB962C8B-B14F-4D97-AF65-F5344CB8AC3E}">
        <p14:creationId xmlns:p14="http://schemas.microsoft.com/office/powerpoint/2010/main" val="19219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12</a:t>
            </a:fld>
            <a:endParaRPr lang="en-US" dirty="0"/>
          </a:p>
        </p:txBody>
      </p:sp>
      <p:sp>
        <p:nvSpPr>
          <p:cNvPr id="3" name="Title 2" descr="&quot; &quot;"/>
          <p:cNvSpPr>
            <a:spLocks noGrp="1"/>
          </p:cNvSpPr>
          <p:nvPr>
            <p:ph type="title"/>
          </p:nvPr>
        </p:nvSpPr>
        <p:spPr/>
        <p:txBody>
          <a:bodyPr/>
          <a:lstStyle/>
          <a:p>
            <a:r>
              <a:rPr lang="en-US" dirty="0"/>
              <a:t>South Carolina: Data</a:t>
            </a:r>
          </a:p>
        </p:txBody>
      </p:sp>
      <p:sp>
        <p:nvSpPr>
          <p:cNvPr id="2" name="Content Placeholder 1"/>
          <p:cNvSpPr>
            <a:spLocks noGrp="1"/>
          </p:cNvSpPr>
          <p:nvPr>
            <p:ph idx="1"/>
          </p:nvPr>
        </p:nvSpPr>
        <p:spPr/>
        <p:txBody>
          <a:bodyPr/>
          <a:lstStyle/>
          <a:p>
            <a:pPr lvl="0"/>
            <a:r>
              <a:rPr lang="en-US" sz="3600" dirty="0"/>
              <a:t>Severe limitations to existing data</a:t>
            </a:r>
          </a:p>
          <a:p>
            <a:pPr lvl="1"/>
            <a:r>
              <a:rPr lang="en-US" sz="3200" dirty="0"/>
              <a:t>Semantics</a:t>
            </a:r>
          </a:p>
          <a:p>
            <a:pPr lvl="1"/>
            <a:r>
              <a:rPr lang="en-US" sz="3200" dirty="0"/>
              <a:t>Self report</a:t>
            </a:r>
          </a:p>
          <a:p>
            <a:pPr lvl="1"/>
            <a:r>
              <a:rPr lang="en-US" sz="3200" dirty="0"/>
              <a:t>No consistent requirement for reporting</a:t>
            </a:r>
          </a:p>
          <a:p>
            <a:pPr lvl="2"/>
            <a:r>
              <a:rPr lang="en-US" sz="2800" dirty="0"/>
              <a:t>Infrastructure to support the field when reporting illustrates a problem</a:t>
            </a:r>
          </a:p>
          <a:p>
            <a:pPr lvl="2"/>
            <a:r>
              <a:rPr lang="en-US" sz="2800" dirty="0"/>
              <a:t>Policy inhibits accurate data collection</a:t>
            </a:r>
          </a:p>
        </p:txBody>
      </p:sp>
    </p:spTree>
    <p:extLst>
      <p:ext uri="{BB962C8B-B14F-4D97-AF65-F5344CB8AC3E}">
        <p14:creationId xmlns:p14="http://schemas.microsoft.com/office/powerpoint/2010/main" val="347971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897048-00E0-47FB-B07B-F36BBE8AF579}" type="slidenum">
              <a:rPr lang="en-US" smtClean="0"/>
              <a:pPr/>
              <a:t>13</a:t>
            </a:fld>
            <a:endParaRPr lang="en-US" dirty="0"/>
          </a:p>
        </p:txBody>
      </p:sp>
      <p:sp>
        <p:nvSpPr>
          <p:cNvPr id="3" name="Title 2"/>
          <p:cNvSpPr>
            <a:spLocks noGrp="1"/>
          </p:cNvSpPr>
          <p:nvPr>
            <p:ph type="title"/>
          </p:nvPr>
        </p:nvSpPr>
        <p:spPr/>
        <p:txBody>
          <a:bodyPr/>
          <a:lstStyle/>
          <a:p>
            <a:r>
              <a:rPr lang="en-US" dirty="0"/>
              <a:t>South Carolina: Data </a:t>
            </a:r>
          </a:p>
        </p:txBody>
      </p:sp>
      <p:sp>
        <p:nvSpPr>
          <p:cNvPr id="2" name="Content Placeholder 1"/>
          <p:cNvSpPr>
            <a:spLocks noGrp="1"/>
          </p:cNvSpPr>
          <p:nvPr>
            <p:ph idx="1"/>
          </p:nvPr>
        </p:nvSpPr>
        <p:spPr>
          <a:xfrm>
            <a:off x="457200" y="1524000"/>
            <a:ext cx="8229600" cy="4038600"/>
          </a:xfrm>
        </p:spPr>
        <p:txBody>
          <a:bodyPr/>
          <a:lstStyle/>
          <a:p>
            <a:r>
              <a:rPr lang="en-US" sz="3200" dirty="0"/>
              <a:t>Opportunities for improvement</a:t>
            </a:r>
          </a:p>
          <a:p>
            <a:r>
              <a:rPr lang="en-US" sz="3200" dirty="0"/>
              <a:t>Rebuilding our baseline</a:t>
            </a:r>
          </a:p>
          <a:p>
            <a:pPr lvl="1"/>
            <a:r>
              <a:rPr lang="en-US" sz="2800" dirty="0"/>
              <a:t>Sample new semantics for self reporting</a:t>
            </a:r>
          </a:p>
          <a:p>
            <a:pPr lvl="1"/>
            <a:r>
              <a:rPr lang="en-US" sz="2800" dirty="0"/>
              <a:t>Secondary data check/triangulate responses</a:t>
            </a:r>
          </a:p>
          <a:p>
            <a:pPr lvl="1"/>
            <a:r>
              <a:rPr lang="en-US" sz="2800" dirty="0"/>
              <a:t>BIR (Behavior Incident Reporting) new structure </a:t>
            </a:r>
          </a:p>
          <a:p>
            <a:pPr lvl="2"/>
            <a:r>
              <a:rPr lang="en-US" sz="2800" dirty="0"/>
              <a:t>Pyramid statewide implementation</a:t>
            </a:r>
          </a:p>
          <a:p>
            <a:pPr lvl="2"/>
            <a:r>
              <a:rPr lang="en-US" sz="2800" dirty="0"/>
              <a:t>Pyramid programmatic implementation data collection</a:t>
            </a:r>
          </a:p>
          <a:p>
            <a:pPr lvl="1"/>
            <a:r>
              <a:rPr lang="en-US" sz="2800" dirty="0"/>
              <a:t>Qualitative focus groups by sector*</a:t>
            </a:r>
          </a:p>
        </p:txBody>
      </p:sp>
    </p:spTree>
    <p:extLst>
      <p:ext uri="{BB962C8B-B14F-4D97-AF65-F5344CB8AC3E}">
        <p14:creationId xmlns:p14="http://schemas.microsoft.com/office/powerpoint/2010/main" val="3451839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897048-00E0-47FB-B07B-F36BBE8AF579}" type="slidenum">
              <a:rPr lang="en-US" smtClean="0"/>
              <a:pPr/>
              <a:t>14</a:t>
            </a:fld>
            <a:endParaRPr lang="en-US" dirty="0"/>
          </a:p>
        </p:txBody>
      </p:sp>
      <p:sp>
        <p:nvSpPr>
          <p:cNvPr id="3" name="Title 2"/>
          <p:cNvSpPr>
            <a:spLocks noGrp="1"/>
          </p:cNvSpPr>
          <p:nvPr>
            <p:ph type="title"/>
          </p:nvPr>
        </p:nvSpPr>
        <p:spPr/>
        <p:txBody>
          <a:bodyPr/>
          <a:lstStyle/>
          <a:p>
            <a:r>
              <a:rPr lang="en-US" dirty="0"/>
              <a:t>South Carolina: Policy</a:t>
            </a:r>
          </a:p>
        </p:txBody>
      </p:sp>
      <p:sp>
        <p:nvSpPr>
          <p:cNvPr id="2" name="Content Placeholder 1"/>
          <p:cNvSpPr>
            <a:spLocks noGrp="1"/>
          </p:cNvSpPr>
          <p:nvPr>
            <p:ph idx="1"/>
          </p:nvPr>
        </p:nvSpPr>
        <p:spPr/>
        <p:txBody>
          <a:bodyPr/>
          <a:lstStyle/>
          <a:p>
            <a:r>
              <a:rPr lang="en-US" sz="3600" dirty="0"/>
              <a:t>Head Start</a:t>
            </a:r>
          </a:p>
          <a:p>
            <a:r>
              <a:rPr lang="en-US" sz="3600" dirty="0"/>
              <a:t>CERDEP</a:t>
            </a:r>
          </a:p>
          <a:p>
            <a:r>
              <a:rPr lang="en-US" sz="3600" dirty="0"/>
              <a:t>Early Childhood Special Education</a:t>
            </a:r>
          </a:p>
          <a:p>
            <a:pPr lvl="1"/>
            <a:r>
              <a:rPr lang="en-US" sz="3200" dirty="0"/>
              <a:t>SIMR</a:t>
            </a:r>
          </a:p>
          <a:p>
            <a:r>
              <a:rPr lang="en-US" sz="3600" dirty="0"/>
              <a:t>Private Early Childhood Education Environments</a:t>
            </a:r>
          </a:p>
        </p:txBody>
      </p:sp>
    </p:spTree>
    <p:extLst>
      <p:ext uri="{BB962C8B-B14F-4D97-AF65-F5344CB8AC3E}">
        <p14:creationId xmlns:p14="http://schemas.microsoft.com/office/powerpoint/2010/main" val="2342564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897048-00E0-47FB-B07B-F36BBE8AF579}" type="slidenum">
              <a:rPr lang="en-US" smtClean="0"/>
              <a:pPr/>
              <a:t>15</a:t>
            </a:fld>
            <a:endParaRPr lang="en-US" dirty="0"/>
          </a:p>
        </p:txBody>
      </p:sp>
      <p:sp>
        <p:nvSpPr>
          <p:cNvPr id="3" name="Title 2"/>
          <p:cNvSpPr>
            <a:spLocks noGrp="1"/>
          </p:cNvSpPr>
          <p:nvPr>
            <p:ph type="title"/>
          </p:nvPr>
        </p:nvSpPr>
        <p:spPr/>
        <p:txBody>
          <a:bodyPr/>
          <a:lstStyle/>
          <a:p>
            <a:r>
              <a:rPr lang="en-US" dirty="0"/>
              <a:t>South Carolina: BUILD</a:t>
            </a:r>
          </a:p>
        </p:txBody>
      </p:sp>
      <p:sp>
        <p:nvSpPr>
          <p:cNvPr id="2" name="Content Placeholder 1"/>
          <p:cNvSpPr>
            <a:spLocks noGrp="1"/>
          </p:cNvSpPr>
          <p:nvPr>
            <p:ph idx="1"/>
          </p:nvPr>
        </p:nvSpPr>
        <p:spPr/>
        <p:txBody>
          <a:bodyPr/>
          <a:lstStyle/>
          <a:p>
            <a:r>
              <a:rPr lang="en-US" sz="3600" dirty="0"/>
              <a:t>Preventing preschool suspension and expulsion cohorts 1 and 2</a:t>
            </a:r>
          </a:p>
          <a:p>
            <a:r>
              <a:rPr lang="en-US" sz="3600" dirty="0"/>
              <a:t>Data and self reflection/evaluation</a:t>
            </a:r>
          </a:p>
        </p:txBody>
      </p:sp>
    </p:spTree>
    <p:extLst>
      <p:ext uri="{BB962C8B-B14F-4D97-AF65-F5344CB8AC3E}">
        <p14:creationId xmlns:p14="http://schemas.microsoft.com/office/powerpoint/2010/main" val="255341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897048-00E0-47FB-B07B-F36BBE8AF579}" type="slidenum">
              <a:rPr lang="en-US" smtClean="0"/>
              <a:pPr/>
              <a:t>16</a:t>
            </a:fld>
            <a:endParaRPr lang="en-US" dirty="0"/>
          </a:p>
        </p:txBody>
      </p:sp>
      <p:sp>
        <p:nvSpPr>
          <p:cNvPr id="3" name="Title 2"/>
          <p:cNvSpPr>
            <a:spLocks noGrp="1"/>
          </p:cNvSpPr>
          <p:nvPr>
            <p:ph type="title"/>
          </p:nvPr>
        </p:nvSpPr>
        <p:spPr/>
        <p:txBody>
          <a:bodyPr/>
          <a:lstStyle/>
          <a:p>
            <a:r>
              <a:rPr lang="en-US" dirty="0"/>
              <a:t>South Carolina: Supporting the Field</a:t>
            </a:r>
          </a:p>
        </p:txBody>
      </p:sp>
      <p:pic>
        <p:nvPicPr>
          <p:cNvPr id="5" name="Content Placeholder 4" descr="The image is a graphic of different colored hand prints with preschool initiatives within them. "/>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1524000"/>
            <a:ext cx="5858451" cy="4526985"/>
          </a:xfrm>
          <a:ln w="9525">
            <a:solidFill>
              <a:schemeClr val="tx1"/>
            </a:solidFill>
          </a:ln>
        </p:spPr>
      </p:pic>
    </p:spTree>
    <p:extLst>
      <p:ext uri="{BB962C8B-B14F-4D97-AF65-F5344CB8AC3E}">
        <p14:creationId xmlns:p14="http://schemas.microsoft.com/office/powerpoint/2010/main" val="4293557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897048-00E0-47FB-B07B-F36BBE8AF579}" type="slidenum">
              <a:rPr lang="en-US" smtClean="0"/>
              <a:pPr/>
              <a:t>17</a:t>
            </a:fld>
            <a:endParaRPr lang="en-US" dirty="0"/>
          </a:p>
        </p:txBody>
      </p:sp>
      <p:sp>
        <p:nvSpPr>
          <p:cNvPr id="3" name="Title 2"/>
          <p:cNvSpPr>
            <a:spLocks noGrp="1"/>
          </p:cNvSpPr>
          <p:nvPr>
            <p:ph type="title"/>
          </p:nvPr>
        </p:nvSpPr>
        <p:spPr/>
        <p:txBody>
          <a:bodyPr>
            <a:normAutofit fontScale="90000"/>
          </a:bodyPr>
          <a:lstStyle/>
          <a:p>
            <a:r>
              <a:rPr lang="en-US" dirty="0"/>
              <a:t>South Carolina: Proposals &amp; Cross-Sector Collaboration</a:t>
            </a:r>
          </a:p>
        </p:txBody>
      </p:sp>
      <p:sp>
        <p:nvSpPr>
          <p:cNvPr id="2" name="Content Placeholder 1"/>
          <p:cNvSpPr>
            <a:spLocks noGrp="1"/>
          </p:cNvSpPr>
          <p:nvPr>
            <p:ph idx="1"/>
          </p:nvPr>
        </p:nvSpPr>
        <p:spPr/>
        <p:txBody>
          <a:bodyPr/>
          <a:lstStyle/>
          <a:p>
            <a:r>
              <a:rPr lang="en-US" sz="3400" dirty="0"/>
              <a:t>Early Learning Standards</a:t>
            </a:r>
          </a:p>
          <a:p>
            <a:pPr lvl="1"/>
            <a:r>
              <a:rPr lang="en-US" sz="3000" dirty="0"/>
              <a:t>Embed social emotional development and behavior and expectations</a:t>
            </a:r>
          </a:p>
          <a:p>
            <a:r>
              <a:rPr lang="en-US" sz="3400" dirty="0"/>
              <a:t>Infant Early Childhood Mental Health </a:t>
            </a:r>
          </a:p>
          <a:p>
            <a:r>
              <a:rPr lang="en-US" sz="3400" dirty="0"/>
              <a:t>Pyramid Master Cadre </a:t>
            </a:r>
          </a:p>
          <a:p>
            <a:pPr lvl="1"/>
            <a:r>
              <a:rPr lang="en-US" sz="3000" dirty="0"/>
              <a:t>Coaching</a:t>
            </a:r>
          </a:p>
          <a:p>
            <a:r>
              <a:rPr lang="en-US" sz="3400" dirty="0"/>
              <a:t>Behavioral Health help desk!</a:t>
            </a:r>
          </a:p>
        </p:txBody>
      </p:sp>
    </p:spTree>
    <p:extLst>
      <p:ext uri="{BB962C8B-B14F-4D97-AF65-F5344CB8AC3E}">
        <p14:creationId xmlns:p14="http://schemas.microsoft.com/office/powerpoint/2010/main" val="3473481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18</a:t>
            </a:fld>
            <a:endParaRPr lang="en-US" dirty="0"/>
          </a:p>
        </p:txBody>
      </p:sp>
      <p:sp>
        <p:nvSpPr>
          <p:cNvPr id="3" name="Title 2" descr="&quot; &quot;"/>
          <p:cNvSpPr>
            <a:spLocks noGrp="1"/>
          </p:cNvSpPr>
          <p:nvPr>
            <p:ph type="title"/>
          </p:nvPr>
        </p:nvSpPr>
        <p:spPr/>
        <p:txBody>
          <a:bodyPr/>
          <a:lstStyle/>
          <a:p>
            <a:r>
              <a:rPr lang="en-US" dirty="0"/>
              <a:t>Arkansas: 2015 Beginnings</a:t>
            </a:r>
          </a:p>
        </p:txBody>
      </p:sp>
      <p:pic>
        <p:nvPicPr>
          <p:cNvPr id="6" name="Content Placeholder 5" descr="Division of Child Care and Early Childhood Education ">
            <a:extLst>
              <a:ext uri="{FF2B5EF4-FFF2-40B4-BE49-F238E27FC236}">
                <a16:creationId xmlns:a16="http://schemas.microsoft.com/office/drawing/2014/main" id="{2CC7072F-6337-4F4A-B563-B096DD5472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1800" y="1591227"/>
            <a:ext cx="3014608" cy="2371174"/>
          </a:xfrm>
          <a:ln w="9525">
            <a:solidFill>
              <a:schemeClr val="tx1"/>
            </a:solidFill>
          </a:ln>
        </p:spPr>
      </p:pic>
      <p:pic>
        <p:nvPicPr>
          <p:cNvPr id="7" name="Picture 6" descr="Keep kids on health paths! Don't suspend and expel from child care">
            <a:extLst>
              <a:ext uri="{FF2B5EF4-FFF2-40B4-BE49-F238E27FC236}">
                <a16:creationId xmlns:a16="http://schemas.microsoft.com/office/drawing/2014/main" id="{55A53FBF-8843-4841-B14C-BE96B0A33754}"/>
              </a:ext>
            </a:extLst>
          </p:cNvPr>
          <p:cNvPicPr>
            <a:picLocks noChangeAspect="1"/>
          </p:cNvPicPr>
          <p:nvPr/>
        </p:nvPicPr>
        <p:blipFill>
          <a:blip r:embed="rId4"/>
          <a:stretch>
            <a:fillRect/>
          </a:stretch>
        </p:blipFill>
        <p:spPr>
          <a:xfrm>
            <a:off x="1362075" y="4135990"/>
            <a:ext cx="6419850" cy="1628775"/>
          </a:xfrm>
          <a:prstGeom prst="rect">
            <a:avLst/>
          </a:prstGeom>
          <a:ln w="9525">
            <a:solidFill>
              <a:schemeClr val="tx1"/>
            </a:solidFill>
          </a:ln>
        </p:spPr>
      </p:pic>
    </p:spTree>
    <p:extLst>
      <p:ext uri="{BB962C8B-B14F-4D97-AF65-F5344CB8AC3E}">
        <p14:creationId xmlns:p14="http://schemas.microsoft.com/office/powerpoint/2010/main" val="2301380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829A1E-DB9E-441B-905B-FD737E4A8C6F}"/>
              </a:ext>
            </a:extLst>
          </p:cNvPr>
          <p:cNvSpPr>
            <a:spLocks noGrp="1"/>
          </p:cNvSpPr>
          <p:nvPr>
            <p:ph type="sldNum" sz="quarter" idx="10"/>
          </p:nvPr>
        </p:nvSpPr>
        <p:spPr/>
        <p:txBody>
          <a:bodyPr/>
          <a:lstStyle/>
          <a:p>
            <a:fld id="{B2897048-00E0-47FB-B07B-F36BBE8AF579}" type="slidenum">
              <a:rPr lang="en-US" smtClean="0"/>
              <a:pPr/>
              <a:t>19</a:t>
            </a:fld>
            <a:endParaRPr lang="en-US" dirty="0"/>
          </a:p>
        </p:txBody>
      </p:sp>
      <p:sp>
        <p:nvSpPr>
          <p:cNvPr id="3" name="Title 2">
            <a:extLst>
              <a:ext uri="{FF2B5EF4-FFF2-40B4-BE49-F238E27FC236}">
                <a16:creationId xmlns:a16="http://schemas.microsoft.com/office/drawing/2014/main" id="{78A9323C-DA4B-424C-B9EB-717963CCE73B}"/>
              </a:ext>
            </a:extLst>
          </p:cNvPr>
          <p:cNvSpPr>
            <a:spLocks noGrp="1"/>
          </p:cNvSpPr>
          <p:nvPr>
            <p:ph type="title"/>
          </p:nvPr>
        </p:nvSpPr>
        <p:spPr/>
        <p:txBody>
          <a:bodyPr/>
          <a:lstStyle/>
          <a:p>
            <a:r>
              <a:rPr lang="en-US" dirty="0"/>
              <a:t>Arkansas: Infographic</a:t>
            </a:r>
          </a:p>
        </p:txBody>
      </p:sp>
      <p:pic>
        <p:nvPicPr>
          <p:cNvPr id="5" name="Picture 4" descr="The image is an infographic regarding expulsions. ">
            <a:extLst>
              <a:ext uri="{FF2B5EF4-FFF2-40B4-BE49-F238E27FC236}">
                <a16:creationId xmlns:a16="http://schemas.microsoft.com/office/drawing/2014/main" id="{FA5443D2-CC54-4C95-8778-8A9B9258A2CD}"/>
              </a:ext>
            </a:extLst>
          </p:cNvPr>
          <p:cNvPicPr>
            <a:picLocks noChangeAspect="1"/>
          </p:cNvPicPr>
          <p:nvPr/>
        </p:nvPicPr>
        <p:blipFill>
          <a:blip r:embed="rId2"/>
          <a:stretch>
            <a:fillRect/>
          </a:stretch>
        </p:blipFill>
        <p:spPr>
          <a:xfrm>
            <a:off x="685800" y="1523999"/>
            <a:ext cx="3581400" cy="4457047"/>
          </a:xfrm>
          <a:prstGeom prst="rect">
            <a:avLst/>
          </a:prstGeom>
          <a:ln>
            <a:solidFill>
              <a:schemeClr val="tx1"/>
            </a:solidFill>
          </a:ln>
        </p:spPr>
      </p:pic>
      <p:pic>
        <p:nvPicPr>
          <p:cNvPr id="8" name="Picture 7" descr="The graphic is an infographic on prevention. ">
            <a:extLst>
              <a:ext uri="{FF2B5EF4-FFF2-40B4-BE49-F238E27FC236}">
                <a16:creationId xmlns:a16="http://schemas.microsoft.com/office/drawing/2014/main" id="{DE3CF11A-854D-480E-AFB2-8A7D6EEA6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81418"/>
            <a:ext cx="4097567" cy="3143636"/>
          </a:xfrm>
          <a:prstGeom prst="rect">
            <a:avLst/>
          </a:prstGeom>
          <a:ln w="9525">
            <a:solidFill>
              <a:schemeClr val="tx1"/>
            </a:solidFill>
          </a:ln>
        </p:spPr>
      </p:pic>
      <p:sp>
        <p:nvSpPr>
          <p:cNvPr id="9" name="TextBox 8">
            <a:extLst>
              <a:ext uri="{FF2B5EF4-FFF2-40B4-BE49-F238E27FC236}">
                <a16:creationId xmlns:a16="http://schemas.microsoft.com/office/drawing/2014/main" id="{006B5B5F-5C12-45D9-A833-A3CA1D524CBE}"/>
              </a:ext>
            </a:extLst>
          </p:cNvPr>
          <p:cNvSpPr txBox="1"/>
          <p:nvPr/>
        </p:nvSpPr>
        <p:spPr>
          <a:xfrm>
            <a:off x="914400" y="6109724"/>
            <a:ext cx="6629400" cy="707886"/>
          </a:xfrm>
          <a:prstGeom prst="rect">
            <a:avLst/>
          </a:prstGeom>
          <a:noFill/>
        </p:spPr>
        <p:txBody>
          <a:bodyPr wrap="square" rtlCol="0">
            <a:spAutoFit/>
          </a:bodyPr>
          <a:lstStyle/>
          <a:p>
            <a:pPr algn="ctr"/>
            <a:r>
              <a:rPr lang="en-US" sz="2000" dirty="0"/>
              <a:t>https://humanservices.arkansas.gov/images/uploads/dccece/Expulsion%20Infographic%20Draft_2-25.pdf</a:t>
            </a:r>
          </a:p>
        </p:txBody>
      </p:sp>
    </p:spTree>
    <p:extLst>
      <p:ext uri="{BB962C8B-B14F-4D97-AF65-F5344CB8AC3E}">
        <p14:creationId xmlns:p14="http://schemas.microsoft.com/office/powerpoint/2010/main" val="2670854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a:t>
            </a:fld>
            <a:endParaRPr lang="en-US" dirty="0"/>
          </a:p>
        </p:txBody>
      </p:sp>
      <p:sp>
        <p:nvSpPr>
          <p:cNvPr id="3" name="Title 2" descr="&quot; &quot;"/>
          <p:cNvSpPr>
            <a:spLocks noGrp="1"/>
          </p:cNvSpPr>
          <p:nvPr>
            <p:ph type="title"/>
          </p:nvPr>
        </p:nvSpPr>
        <p:spPr/>
        <p:txBody>
          <a:bodyPr/>
          <a:lstStyle/>
          <a:p>
            <a:r>
              <a:rPr lang="en-US" dirty="0"/>
              <a:t>Session Agenda</a:t>
            </a:r>
          </a:p>
        </p:txBody>
      </p:sp>
      <p:sp>
        <p:nvSpPr>
          <p:cNvPr id="2" name="Content Placeholder 1"/>
          <p:cNvSpPr>
            <a:spLocks noGrp="1"/>
          </p:cNvSpPr>
          <p:nvPr>
            <p:ph idx="1"/>
          </p:nvPr>
        </p:nvSpPr>
        <p:spPr/>
        <p:txBody>
          <a:bodyPr/>
          <a:lstStyle/>
          <a:p>
            <a:pPr lvl="0"/>
            <a:r>
              <a:rPr lang="en-US" dirty="0"/>
              <a:t>Overview and Objectives</a:t>
            </a:r>
          </a:p>
          <a:p>
            <a:pPr lvl="0"/>
            <a:r>
              <a:rPr lang="en-US" dirty="0"/>
              <a:t>Welcome and Introductions</a:t>
            </a:r>
          </a:p>
          <a:p>
            <a:pPr lvl="0"/>
            <a:r>
              <a:rPr lang="en-US" dirty="0"/>
              <a:t>Defining Suspension and Expulsion </a:t>
            </a:r>
          </a:p>
          <a:p>
            <a:pPr lvl="0"/>
            <a:r>
              <a:rPr lang="en-US" dirty="0"/>
              <a:t>States on Stage: Arkansas and South Carolina</a:t>
            </a:r>
          </a:p>
          <a:p>
            <a:pPr lvl="0"/>
            <a:r>
              <a:rPr lang="en-US" dirty="0"/>
              <a:t>Suspending and Expelling Children with Disabilities</a:t>
            </a:r>
          </a:p>
          <a:p>
            <a:pPr lvl="0"/>
            <a:r>
              <a:rPr lang="en-US" dirty="0"/>
              <a:t>Closing and Wrap-Up</a:t>
            </a:r>
          </a:p>
        </p:txBody>
      </p:sp>
    </p:spTree>
    <p:extLst>
      <p:ext uri="{BB962C8B-B14F-4D97-AF65-F5344CB8AC3E}">
        <p14:creationId xmlns:p14="http://schemas.microsoft.com/office/powerpoint/2010/main" val="2035676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20</a:t>
            </a:fld>
            <a:endParaRPr lang="en-US" dirty="0"/>
          </a:p>
        </p:txBody>
      </p:sp>
      <p:sp>
        <p:nvSpPr>
          <p:cNvPr id="3" name="Title 2" descr="&quot; &quot;"/>
          <p:cNvSpPr>
            <a:spLocks noGrp="1"/>
          </p:cNvSpPr>
          <p:nvPr>
            <p:ph type="title"/>
          </p:nvPr>
        </p:nvSpPr>
        <p:spPr/>
        <p:txBody>
          <a:bodyPr/>
          <a:lstStyle/>
          <a:p>
            <a:r>
              <a:rPr lang="en-US" dirty="0"/>
              <a:t>Arkansas: Behavior Help</a:t>
            </a:r>
          </a:p>
        </p:txBody>
      </p:sp>
      <p:sp>
        <p:nvSpPr>
          <p:cNvPr id="7" name="TextBox 6">
            <a:extLst>
              <a:ext uri="{FF2B5EF4-FFF2-40B4-BE49-F238E27FC236}">
                <a16:creationId xmlns:a16="http://schemas.microsoft.com/office/drawing/2014/main" id="{66CBB526-063F-4295-A5AA-CCC70987CCA7}"/>
              </a:ext>
            </a:extLst>
          </p:cNvPr>
          <p:cNvSpPr txBox="1"/>
          <p:nvPr/>
        </p:nvSpPr>
        <p:spPr>
          <a:xfrm>
            <a:off x="1371600" y="6248600"/>
            <a:ext cx="5943600" cy="523220"/>
          </a:xfrm>
          <a:prstGeom prst="rect">
            <a:avLst/>
          </a:prstGeom>
          <a:noFill/>
        </p:spPr>
        <p:txBody>
          <a:bodyPr wrap="square" rtlCol="0">
            <a:spAutoFit/>
          </a:bodyPr>
          <a:lstStyle/>
          <a:p>
            <a:pPr algn="ctr"/>
            <a:r>
              <a:rPr lang="en-US" sz="2800" dirty="0"/>
              <a:t>https://www.behaviorhelponline.org/</a:t>
            </a:r>
          </a:p>
        </p:txBody>
      </p:sp>
      <p:pic>
        <p:nvPicPr>
          <p:cNvPr id="8" name="Content Placeholder 7" descr="The graphic is an image of the behavior help tool online. ">
            <a:extLst>
              <a:ext uri="{FF2B5EF4-FFF2-40B4-BE49-F238E27FC236}">
                <a16:creationId xmlns:a16="http://schemas.microsoft.com/office/drawing/2014/main" id="{CA517DA6-521D-449B-85D8-FB03DC153B53}"/>
              </a:ext>
            </a:extLst>
          </p:cNvPr>
          <p:cNvPicPr>
            <a:picLocks noGrp="1" noChangeAspect="1"/>
          </p:cNvPicPr>
          <p:nvPr>
            <p:ph idx="1"/>
          </p:nvPr>
        </p:nvPicPr>
        <p:blipFill>
          <a:blip r:embed="rId3"/>
          <a:stretch>
            <a:fillRect/>
          </a:stretch>
        </p:blipFill>
        <p:spPr>
          <a:xfrm>
            <a:off x="457200" y="1828800"/>
            <a:ext cx="8229600" cy="3126426"/>
          </a:xfrm>
          <a:prstGeom prst="rect">
            <a:avLst/>
          </a:prstGeom>
          <a:ln w="9525">
            <a:solidFill>
              <a:schemeClr val="tx1"/>
            </a:solidFill>
          </a:ln>
        </p:spPr>
      </p:pic>
    </p:spTree>
    <p:extLst>
      <p:ext uri="{BB962C8B-B14F-4D97-AF65-F5344CB8AC3E}">
        <p14:creationId xmlns:p14="http://schemas.microsoft.com/office/powerpoint/2010/main" val="2441105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21</a:t>
            </a:fld>
            <a:endParaRPr lang="en-US" dirty="0"/>
          </a:p>
        </p:txBody>
      </p:sp>
      <p:sp>
        <p:nvSpPr>
          <p:cNvPr id="3" name="Title 2" descr="&quot; &quot;"/>
          <p:cNvSpPr>
            <a:spLocks noGrp="1"/>
          </p:cNvSpPr>
          <p:nvPr>
            <p:ph type="title"/>
          </p:nvPr>
        </p:nvSpPr>
        <p:spPr/>
        <p:txBody>
          <a:bodyPr/>
          <a:lstStyle/>
          <a:p>
            <a:r>
              <a:rPr lang="en-US" dirty="0"/>
              <a:t>Arkansas: Behavior Help</a:t>
            </a:r>
          </a:p>
        </p:txBody>
      </p:sp>
      <p:pic>
        <p:nvPicPr>
          <p:cNvPr id="8" name="Content Placeholder 7" descr="The graphic is a screenshot of the Arkansas behavior help checklist. ">
            <a:extLst>
              <a:ext uri="{FF2B5EF4-FFF2-40B4-BE49-F238E27FC236}">
                <a16:creationId xmlns:a16="http://schemas.microsoft.com/office/drawing/2014/main" id="{7962397A-9B8E-47E7-97F1-C035E0E50C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0404" y="1600200"/>
            <a:ext cx="4783192" cy="4267200"/>
          </a:xfrm>
          <a:prstGeom prst="rect">
            <a:avLst/>
          </a:prstGeom>
          <a:ln w="9525">
            <a:solidFill>
              <a:schemeClr val="tx1"/>
            </a:solidFill>
          </a:ln>
        </p:spPr>
      </p:pic>
      <p:sp>
        <p:nvSpPr>
          <p:cNvPr id="7" name="TextBox 6">
            <a:extLst>
              <a:ext uri="{FF2B5EF4-FFF2-40B4-BE49-F238E27FC236}">
                <a16:creationId xmlns:a16="http://schemas.microsoft.com/office/drawing/2014/main" id="{66CBB526-063F-4295-A5AA-CCC70987CCA7}"/>
              </a:ext>
            </a:extLst>
          </p:cNvPr>
          <p:cNvSpPr txBox="1"/>
          <p:nvPr/>
        </p:nvSpPr>
        <p:spPr>
          <a:xfrm>
            <a:off x="1371600" y="6248600"/>
            <a:ext cx="5943600" cy="523220"/>
          </a:xfrm>
          <a:prstGeom prst="rect">
            <a:avLst/>
          </a:prstGeom>
          <a:noFill/>
        </p:spPr>
        <p:txBody>
          <a:bodyPr wrap="square" rtlCol="0">
            <a:spAutoFit/>
          </a:bodyPr>
          <a:lstStyle/>
          <a:p>
            <a:pPr algn="ctr"/>
            <a:r>
              <a:rPr lang="en-US" sz="2800" dirty="0"/>
              <a:t>https://www.behaviorhelponline.org/</a:t>
            </a:r>
          </a:p>
        </p:txBody>
      </p:sp>
    </p:spTree>
    <p:extLst>
      <p:ext uri="{BB962C8B-B14F-4D97-AF65-F5344CB8AC3E}">
        <p14:creationId xmlns:p14="http://schemas.microsoft.com/office/powerpoint/2010/main" val="1134741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22</a:t>
            </a:fld>
            <a:endParaRPr lang="en-US" dirty="0"/>
          </a:p>
        </p:txBody>
      </p:sp>
      <p:sp>
        <p:nvSpPr>
          <p:cNvPr id="3" name="Title 2" descr="&quot; &quot;"/>
          <p:cNvSpPr>
            <a:spLocks noGrp="1"/>
          </p:cNvSpPr>
          <p:nvPr>
            <p:ph type="title"/>
          </p:nvPr>
        </p:nvSpPr>
        <p:spPr/>
        <p:txBody>
          <a:bodyPr/>
          <a:lstStyle/>
          <a:p>
            <a:r>
              <a:rPr lang="en-US" dirty="0"/>
              <a:t>Arkansas: Behavior Help </a:t>
            </a:r>
          </a:p>
        </p:txBody>
      </p:sp>
      <p:sp>
        <p:nvSpPr>
          <p:cNvPr id="4" name="Content Placeholder 3">
            <a:extLst>
              <a:ext uri="{FF2B5EF4-FFF2-40B4-BE49-F238E27FC236}">
                <a16:creationId xmlns:a16="http://schemas.microsoft.com/office/drawing/2014/main" id="{41721A59-34F1-42CB-B988-B19C57DD91C2}"/>
              </a:ext>
            </a:extLst>
          </p:cNvPr>
          <p:cNvSpPr>
            <a:spLocks noGrp="1"/>
          </p:cNvSpPr>
          <p:nvPr>
            <p:ph idx="1"/>
          </p:nvPr>
        </p:nvSpPr>
        <p:spPr>
          <a:xfrm>
            <a:off x="457200" y="1600200"/>
            <a:ext cx="2971800" cy="4343399"/>
          </a:xfrm>
        </p:spPr>
        <p:txBody>
          <a:bodyPr/>
          <a:lstStyle/>
          <a:p>
            <a:r>
              <a:rPr lang="en-US" dirty="0"/>
              <a:t>2016-2017</a:t>
            </a:r>
          </a:p>
          <a:p>
            <a:pPr lvl="1"/>
            <a:r>
              <a:rPr lang="en-US" sz="2800" dirty="0"/>
              <a:t>264 Children </a:t>
            </a:r>
          </a:p>
          <a:p>
            <a:pPr lvl="1"/>
            <a:r>
              <a:rPr lang="en-US" sz="2800" dirty="0"/>
              <a:t>173 Centers</a:t>
            </a:r>
          </a:p>
          <a:p>
            <a:pPr lvl="1"/>
            <a:r>
              <a:rPr lang="en-US" sz="2800" dirty="0"/>
              <a:t>50 Counties</a:t>
            </a:r>
          </a:p>
        </p:txBody>
      </p:sp>
      <p:pic>
        <p:nvPicPr>
          <p:cNvPr id="6" name="Picture 5" descr="Data on this screen is Year 1 of implementation.&#10;">
            <a:extLst>
              <a:ext uri="{FF2B5EF4-FFF2-40B4-BE49-F238E27FC236}">
                <a16:creationId xmlns:a16="http://schemas.microsoft.com/office/drawing/2014/main" id="{E9AA0895-9A26-4DDC-92F8-43CC80A14357}"/>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3581400" y="1585910"/>
            <a:ext cx="4800600" cy="4357689"/>
          </a:xfrm>
          <a:prstGeom prst="rect">
            <a:avLst/>
          </a:prstGeom>
          <a:ln w="9525" cap="sq" cmpd="thickThin" algn="ctr">
            <a:solidFill>
              <a:srgbClr val="2E5689"/>
            </a:solidFill>
            <a:prstDash val="solid"/>
            <a:miter lim="800000"/>
            <a:headEnd type="none" w="med" len="med"/>
            <a:tailEnd type="none" w="med" len="med"/>
          </a:ln>
          <a:effectLst>
            <a:innerShdw blurRad="76200">
              <a:srgbClr val="000000"/>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214137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23</a:t>
            </a:fld>
            <a:endParaRPr lang="en-US" dirty="0"/>
          </a:p>
        </p:txBody>
      </p:sp>
      <p:sp>
        <p:nvSpPr>
          <p:cNvPr id="3" name="Title 2" descr="&quot; &quot;"/>
          <p:cNvSpPr>
            <a:spLocks noGrp="1"/>
          </p:cNvSpPr>
          <p:nvPr>
            <p:ph type="title"/>
          </p:nvPr>
        </p:nvSpPr>
        <p:spPr/>
        <p:txBody>
          <a:bodyPr/>
          <a:lstStyle/>
          <a:p>
            <a:r>
              <a:rPr lang="en-US" dirty="0"/>
              <a:t>Arkansas: Behavior Help Referrals</a:t>
            </a:r>
          </a:p>
        </p:txBody>
      </p:sp>
      <p:sp>
        <p:nvSpPr>
          <p:cNvPr id="2" name="Content Placeholder 1">
            <a:extLst>
              <a:ext uri="{FF2B5EF4-FFF2-40B4-BE49-F238E27FC236}">
                <a16:creationId xmlns:a16="http://schemas.microsoft.com/office/drawing/2014/main" id="{804E1455-64E9-425A-9ABF-CA7B94478A4B}"/>
              </a:ext>
            </a:extLst>
          </p:cNvPr>
          <p:cNvSpPr>
            <a:spLocks noGrp="1"/>
          </p:cNvSpPr>
          <p:nvPr>
            <p:ph idx="1"/>
          </p:nvPr>
        </p:nvSpPr>
        <p:spPr>
          <a:xfrm>
            <a:off x="457200" y="1600200"/>
            <a:ext cx="8229600" cy="4343399"/>
          </a:xfrm>
        </p:spPr>
        <p:txBody>
          <a:bodyPr/>
          <a:lstStyle/>
          <a:p>
            <a:r>
              <a:rPr lang="en-US" dirty="0"/>
              <a:t>2016-2017</a:t>
            </a:r>
          </a:p>
          <a:p>
            <a:pPr lvl="1"/>
            <a:r>
              <a:rPr lang="en-US" sz="2800" dirty="0"/>
              <a:t>10% of the children are currently in foster care.</a:t>
            </a:r>
          </a:p>
          <a:p>
            <a:pPr lvl="1"/>
            <a:r>
              <a:rPr lang="en-US" sz="2800" dirty="0"/>
              <a:t>82% of the children are male.</a:t>
            </a:r>
          </a:p>
          <a:p>
            <a:pPr marL="0" indent="0">
              <a:buNone/>
            </a:pPr>
            <a:endParaRPr lang="en-US" sz="1200" dirty="0"/>
          </a:p>
          <a:p>
            <a:r>
              <a:rPr lang="en-US" dirty="0"/>
              <a:t>Race</a:t>
            </a:r>
          </a:p>
          <a:p>
            <a:pPr lvl="1"/>
            <a:r>
              <a:rPr lang="en-US" sz="2800" dirty="0"/>
              <a:t>61% of the children are Caucasian.</a:t>
            </a:r>
          </a:p>
          <a:p>
            <a:pPr lvl="1"/>
            <a:r>
              <a:rPr lang="en-US" sz="2800" dirty="0"/>
              <a:t>28% of the children are African American.</a:t>
            </a:r>
          </a:p>
          <a:p>
            <a:pPr lvl="1"/>
            <a:r>
              <a:rPr lang="en-US" sz="2800" dirty="0"/>
              <a:t>7% of the children are Bi-Racial/Other.</a:t>
            </a:r>
          </a:p>
          <a:p>
            <a:pPr lvl="1"/>
            <a:r>
              <a:rPr lang="en-US" sz="2800" dirty="0"/>
              <a:t>5% of the children are Hispanic.</a:t>
            </a:r>
          </a:p>
        </p:txBody>
      </p:sp>
    </p:spTree>
    <p:extLst>
      <p:ext uri="{BB962C8B-B14F-4D97-AF65-F5344CB8AC3E}">
        <p14:creationId xmlns:p14="http://schemas.microsoft.com/office/powerpoint/2010/main" val="3590922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24</a:t>
            </a:fld>
            <a:endParaRPr lang="en-US" dirty="0"/>
          </a:p>
        </p:txBody>
      </p:sp>
      <p:sp>
        <p:nvSpPr>
          <p:cNvPr id="3" name="Title 2" descr="&quot; &quot;"/>
          <p:cNvSpPr>
            <a:spLocks noGrp="1"/>
          </p:cNvSpPr>
          <p:nvPr>
            <p:ph type="title"/>
          </p:nvPr>
        </p:nvSpPr>
        <p:spPr/>
        <p:txBody>
          <a:bodyPr/>
          <a:lstStyle/>
          <a:p>
            <a:r>
              <a:rPr lang="en-US" dirty="0"/>
              <a:t>Arkansas: Behavior Help Referrals</a:t>
            </a:r>
          </a:p>
        </p:txBody>
      </p:sp>
      <p:graphicFrame>
        <p:nvGraphicFramePr>
          <p:cNvPr id="8" name="Content Placeholder 3" descr="The graphic is a bar graph of behavior help referrals. ">
            <a:extLst>
              <a:ext uri="{FF2B5EF4-FFF2-40B4-BE49-F238E27FC236}">
                <a16:creationId xmlns:a16="http://schemas.microsoft.com/office/drawing/2014/main" id="{60F43022-9553-4B3B-9988-278D96324A15}"/>
              </a:ext>
            </a:extLst>
          </p:cNvPr>
          <p:cNvGraphicFramePr>
            <a:graphicFrameLocks noGrp="1"/>
          </p:cNvGraphicFramePr>
          <p:nvPr>
            <p:ph idx="1"/>
            <p:extLst>
              <p:ext uri="{D42A27DB-BD31-4B8C-83A1-F6EECF244321}">
                <p14:modId xmlns:p14="http://schemas.microsoft.com/office/powerpoint/2010/main" val="3501881240"/>
              </p:ext>
            </p:extLst>
          </p:nvPr>
        </p:nvGraphicFramePr>
        <p:xfrm>
          <a:off x="457200" y="1600200"/>
          <a:ext cx="8229600"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4141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25</a:t>
            </a:fld>
            <a:endParaRPr lang="en-US" dirty="0"/>
          </a:p>
        </p:txBody>
      </p:sp>
      <p:sp>
        <p:nvSpPr>
          <p:cNvPr id="3" name="Title 2" descr="&quot; &quot;"/>
          <p:cNvSpPr>
            <a:spLocks noGrp="1"/>
          </p:cNvSpPr>
          <p:nvPr>
            <p:ph type="title"/>
          </p:nvPr>
        </p:nvSpPr>
        <p:spPr/>
        <p:txBody>
          <a:bodyPr>
            <a:normAutofit fontScale="90000"/>
          </a:bodyPr>
          <a:lstStyle/>
          <a:p>
            <a:r>
              <a:rPr lang="en-US" dirty="0"/>
              <a:t>Arkansas: Behavior Help Case Closure</a:t>
            </a:r>
          </a:p>
        </p:txBody>
      </p:sp>
      <p:graphicFrame>
        <p:nvGraphicFramePr>
          <p:cNvPr id="6" name="Content Placeholder 3" descr="The graph is a bar graph of the Arkansas  behavior help case closure. Data shows that 74% remained in center after BH support assistance. 7% BH facilitated some of those transfers. 4% not great yet an improvement.&#10;">
            <a:extLst>
              <a:ext uri="{FF2B5EF4-FFF2-40B4-BE49-F238E27FC236}">
                <a16:creationId xmlns:a16="http://schemas.microsoft.com/office/drawing/2014/main" id="{D9F7EEAC-BCC3-400B-B9A8-0F8924642706}"/>
              </a:ext>
            </a:extLst>
          </p:cNvPr>
          <p:cNvGraphicFramePr>
            <a:graphicFrameLocks noGrp="1"/>
          </p:cNvGraphicFramePr>
          <p:nvPr>
            <p:ph idx="1"/>
            <p:extLst>
              <p:ext uri="{D42A27DB-BD31-4B8C-83A1-F6EECF244321}">
                <p14:modId xmlns:p14="http://schemas.microsoft.com/office/powerpoint/2010/main" val="524104088"/>
              </p:ext>
            </p:extLst>
          </p:nvPr>
        </p:nvGraphicFramePr>
        <p:xfrm>
          <a:off x="457200" y="1600200"/>
          <a:ext cx="8229600"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7984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26</a:t>
            </a:fld>
            <a:endParaRPr lang="en-US" dirty="0"/>
          </a:p>
        </p:txBody>
      </p:sp>
      <p:sp>
        <p:nvSpPr>
          <p:cNvPr id="3" name="Title 2" descr="&quot; &quot;"/>
          <p:cNvSpPr>
            <a:spLocks noGrp="1"/>
          </p:cNvSpPr>
          <p:nvPr>
            <p:ph type="title"/>
          </p:nvPr>
        </p:nvSpPr>
        <p:spPr/>
        <p:txBody>
          <a:bodyPr>
            <a:normAutofit fontScale="90000"/>
          </a:bodyPr>
          <a:lstStyle/>
          <a:p>
            <a:r>
              <a:rPr lang="en-US" dirty="0"/>
              <a:t>Arkansas: Pre-Training Provider Practices</a:t>
            </a:r>
          </a:p>
        </p:txBody>
      </p:sp>
      <p:sp>
        <p:nvSpPr>
          <p:cNvPr id="7" name="Content Placeholder 6">
            <a:extLst>
              <a:ext uri="{FF2B5EF4-FFF2-40B4-BE49-F238E27FC236}">
                <a16:creationId xmlns:a16="http://schemas.microsoft.com/office/drawing/2014/main" id="{F7A8BF89-816C-41F6-B231-4E98E345ADD9}"/>
              </a:ext>
            </a:extLst>
          </p:cNvPr>
          <p:cNvSpPr>
            <a:spLocks noGrp="1"/>
          </p:cNvSpPr>
          <p:nvPr>
            <p:ph idx="1"/>
          </p:nvPr>
        </p:nvSpPr>
        <p:spPr>
          <a:xfrm>
            <a:off x="4267200" y="1734759"/>
            <a:ext cx="4419600" cy="4038600"/>
          </a:xfrm>
        </p:spPr>
        <p:txBody>
          <a:bodyPr/>
          <a:lstStyle/>
          <a:p>
            <a:r>
              <a:rPr lang="en-US" sz="4200" b="1" dirty="0"/>
              <a:t>57% </a:t>
            </a:r>
            <a:r>
              <a:rPr lang="en-US" dirty="0"/>
              <a:t>Called Parent (in the past month)</a:t>
            </a:r>
          </a:p>
          <a:p>
            <a:pPr marL="0" indent="0">
              <a:buNone/>
            </a:pPr>
            <a:endParaRPr lang="en-US" sz="2000" dirty="0"/>
          </a:p>
          <a:p>
            <a:r>
              <a:rPr lang="en-US" sz="4200" b="1" dirty="0"/>
              <a:t>43%</a:t>
            </a:r>
            <a:r>
              <a:rPr lang="en-US" dirty="0"/>
              <a:t>  Suspended or Expelled</a:t>
            </a:r>
          </a:p>
          <a:p>
            <a:pPr marL="0" indent="0">
              <a:buNone/>
            </a:pPr>
            <a:endParaRPr lang="en-US" sz="2000" dirty="0"/>
          </a:p>
          <a:p>
            <a:r>
              <a:rPr lang="en-US" sz="4200" b="1" dirty="0"/>
              <a:t>9%</a:t>
            </a:r>
            <a:r>
              <a:rPr lang="en-US" dirty="0"/>
              <a:t>  Expelled</a:t>
            </a:r>
          </a:p>
        </p:txBody>
      </p:sp>
      <p:pic>
        <p:nvPicPr>
          <p:cNvPr id="2" name="Picture 1" descr="&quot; &quot;">
            <a:extLst>
              <a:ext uri="{FF2B5EF4-FFF2-40B4-BE49-F238E27FC236}">
                <a16:creationId xmlns:a16="http://schemas.microsoft.com/office/drawing/2014/main" id="{CE9788F6-0F1B-4EEA-89CF-D29A3F34496F}"/>
              </a:ext>
            </a:extLst>
          </p:cNvPr>
          <p:cNvPicPr>
            <a:picLocks noChangeAspect="1"/>
          </p:cNvPicPr>
          <p:nvPr/>
        </p:nvPicPr>
        <p:blipFill>
          <a:blip r:embed="rId3"/>
          <a:stretch>
            <a:fillRect/>
          </a:stretch>
        </p:blipFill>
        <p:spPr>
          <a:xfrm>
            <a:off x="304800" y="1500187"/>
            <a:ext cx="3829049" cy="4507743"/>
          </a:xfrm>
          <a:prstGeom prst="rect">
            <a:avLst/>
          </a:prstGeom>
          <a:ln>
            <a:solidFill>
              <a:schemeClr val="tx1"/>
            </a:solidFill>
          </a:ln>
        </p:spPr>
      </p:pic>
    </p:spTree>
    <p:extLst>
      <p:ext uri="{BB962C8B-B14F-4D97-AF65-F5344CB8AC3E}">
        <p14:creationId xmlns:p14="http://schemas.microsoft.com/office/powerpoint/2010/main" val="348141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27</a:t>
            </a:fld>
            <a:endParaRPr lang="en-US" dirty="0"/>
          </a:p>
        </p:txBody>
      </p:sp>
      <p:sp>
        <p:nvSpPr>
          <p:cNvPr id="3" name="Title 2" descr="&quot; &quot;"/>
          <p:cNvSpPr>
            <a:spLocks noGrp="1"/>
          </p:cNvSpPr>
          <p:nvPr>
            <p:ph type="title"/>
          </p:nvPr>
        </p:nvSpPr>
        <p:spPr/>
        <p:txBody>
          <a:bodyPr>
            <a:normAutofit fontScale="90000"/>
          </a:bodyPr>
          <a:lstStyle/>
          <a:p>
            <a:r>
              <a:rPr lang="en-US" dirty="0"/>
              <a:t>Arkansas: Behavior Help Survey Results</a:t>
            </a:r>
          </a:p>
        </p:txBody>
      </p:sp>
      <p:sp>
        <p:nvSpPr>
          <p:cNvPr id="7" name="Content Placeholder 6">
            <a:extLst>
              <a:ext uri="{FF2B5EF4-FFF2-40B4-BE49-F238E27FC236}">
                <a16:creationId xmlns:a16="http://schemas.microsoft.com/office/drawing/2014/main" id="{F7A8BF89-816C-41F6-B231-4E98E345ADD9}"/>
              </a:ext>
            </a:extLst>
          </p:cNvPr>
          <p:cNvSpPr>
            <a:spLocks noGrp="1"/>
          </p:cNvSpPr>
          <p:nvPr>
            <p:ph idx="1"/>
          </p:nvPr>
        </p:nvSpPr>
        <p:spPr>
          <a:xfrm>
            <a:off x="457200" y="1524000"/>
            <a:ext cx="4343400" cy="4343399"/>
          </a:xfrm>
        </p:spPr>
        <p:txBody>
          <a:bodyPr/>
          <a:lstStyle/>
          <a:p>
            <a:r>
              <a:rPr lang="en-US" sz="4200" b="1" dirty="0"/>
              <a:t>83%</a:t>
            </a:r>
            <a:r>
              <a:rPr lang="en-US" sz="4200" dirty="0"/>
              <a:t> </a:t>
            </a:r>
            <a:r>
              <a:rPr lang="en-US" dirty="0"/>
              <a:t>Learned New Strategies</a:t>
            </a:r>
          </a:p>
          <a:p>
            <a:pPr marL="0" indent="0">
              <a:buNone/>
            </a:pPr>
            <a:endParaRPr lang="en-US" sz="1800" dirty="0"/>
          </a:p>
          <a:p>
            <a:r>
              <a:rPr lang="en-US" sz="4200" b="1" dirty="0"/>
              <a:t>84%</a:t>
            </a:r>
            <a:r>
              <a:rPr lang="en-US" dirty="0"/>
              <a:t> Made Changes that Improved the Classroom</a:t>
            </a:r>
          </a:p>
          <a:p>
            <a:pPr marL="0" indent="0">
              <a:buNone/>
            </a:pPr>
            <a:endParaRPr lang="en-US" sz="1800" dirty="0"/>
          </a:p>
          <a:p>
            <a:r>
              <a:rPr lang="en-US" sz="4200" b="1" dirty="0"/>
              <a:t>69%</a:t>
            </a:r>
            <a:r>
              <a:rPr lang="en-US" dirty="0"/>
              <a:t> Saw a Difference  in Behavior</a:t>
            </a:r>
          </a:p>
        </p:txBody>
      </p:sp>
      <p:pic>
        <p:nvPicPr>
          <p:cNvPr id="12" name="Picture 11" descr="&quot; &quot;">
            <a:extLst>
              <a:ext uri="{FF2B5EF4-FFF2-40B4-BE49-F238E27FC236}">
                <a16:creationId xmlns:a16="http://schemas.microsoft.com/office/drawing/2014/main" id="{9AAABEA8-7079-431B-B795-D4D55E2F086C}"/>
              </a:ext>
            </a:extLst>
          </p:cNvPr>
          <p:cNvPicPr>
            <a:picLocks noChangeAspect="1"/>
          </p:cNvPicPr>
          <p:nvPr/>
        </p:nvPicPr>
        <p:blipFill>
          <a:blip r:embed="rId3"/>
          <a:stretch>
            <a:fillRect/>
          </a:stretch>
        </p:blipFill>
        <p:spPr>
          <a:xfrm>
            <a:off x="4591551" y="1600200"/>
            <a:ext cx="4432833" cy="4114800"/>
          </a:xfrm>
          <a:prstGeom prst="rect">
            <a:avLst/>
          </a:prstGeom>
          <a:ln w="9525">
            <a:solidFill>
              <a:schemeClr val="tx1"/>
            </a:solidFill>
          </a:ln>
        </p:spPr>
      </p:pic>
    </p:spTree>
    <p:extLst>
      <p:ext uri="{BB962C8B-B14F-4D97-AF65-F5344CB8AC3E}">
        <p14:creationId xmlns:p14="http://schemas.microsoft.com/office/powerpoint/2010/main" val="2934981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28</a:t>
            </a:fld>
            <a:endParaRPr lang="en-US" dirty="0"/>
          </a:p>
        </p:txBody>
      </p:sp>
      <p:sp>
        <p:nvSpPr>
          <p:cNvPr id="3" name="Title 2" descr="&quot; &quot;"/>
          <p:cNvSpPr>
            <a:spLocks noGrp="1"/>
          </p:cNvSpPr>
          <p:nvPr>
            <p:ph type="title"/>
          </p:nvPr>
        </p:nvSpPr>
        <p:spPr/>
        <p:txBody>
          <a:bodyPr>
            <a:normAutofit fontScale="90000"/>
          </a:bodyPr>
          <a:lstStyle/>
          <a:p>
            <a:r>
              <a:rPr lang="en-US" dirty="0"/>
              <a:t>Arkansas: Behavior Help Survey Results</a:t>
            </a:r>
          </a:p>
        </p:txBody>
      </p:sp>
      <p:sp>
        <p:nvSpPr>
          <p:cNvPr id="7" name="Content Placeholder 6">
            <a:extLst>
              <a:ext uri="{FF2B5EF4-FFF2-40B4-BE49-F238E27FC236}">
                <a16:creationId xmlns:a16="http://schemas.microsoft.com/office/drawing/2014/main" id="{F7A8BF89-816C-41F6-B231-4E98E345ADD9}"/>
              </a:ext>
            </a:extLst>
          </p:cNvPr>
          <p:cNvSpPr>
            <a:spLocks noGrp="1"/>
          </p:cNvSpPr>
          <p:nvPr>
            <p:ph idx="1"/>
          </p:nvPr>
        </p:nvSpPr>
        <p:spPr>
          <a:xfrm>
            <a:off x="457200" y="1600201"/>
            <a:ext cx="8229600" cy="4038600"/>
          </a:xfrm>
        </p:spPr>
        <p:txBody>
          <a:bodyPr/>
          <a:lstStyle/>
          <a:p>
            <a:r>
              <a:rPr lang="en-US" sz="4200" b="1" dirty="0"/>
              <a:t>89% </a:t>
            </a:r>
            <a:r>
              <a:rPr lang="en-US" dirty="0"/>
              <a:t>Recommend Behavior Help</a:t>
            </a:r>
          </a:p>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ED640F6D-C37B-4216-A593-61D01907BB30}"/>
              </a:ext>
            </a:extLst>
          </p:cNvPr>
          <p:cNvSpPr txBox="1"/>
          <p:nvPr/>
        </p:nvSpPr>
        <p:spPr>
          <a:xfrm>
            <a:off x="495300" y="2438400"/>
            <a:ext cx="8153400" cy="2677656"/>
          </a:xfrm>
          <a:prstGeom prst="rect">
            <a:avLst/>
          </a:prstGeom>
          <a:noFill/>
          <a:ln w="9525">
            <a:noFill/>
          </a:ln>
        </p:spPr>
        <p:txBody>
          <a:bodyPr wrap="square" rtlCol="0">
            <a:spAutoFit/>
          </a:bodyPr>
          <a:lstStyle/>
          <a:p>
            <a:r>
              <a:rPr lang="en-US" sz="2800" i="1" dirty="0">
                <a:solidFill>
                  <a:srgbClr val="E64B25"/>
                </a:solidFill>
              </a:rPr>
              <a:t>I would describe my partnership with the BehaviorHelp team as rewarding and educational.  My coach helped me with ideas for the classroom, ways to communicate with my parents, and she showed me some techniques I used personally.  I would recommend the Behavior Help team to any of my colleagues.</a:t>
            </a:r>
          </a:p>
        </p:txBody>
      </p:sp>
    </p:spTree>
    <p:extLst>
      <p:ext uri="{BB962C8B-B14F-4D97-AF65-F5344CB8AC3E}">
        <p14:creationId xmlns:p14="http://schemas.microsoft.com/office/powerpoint/2010/main" val="701946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29</a:t>
            </a:fld>
            <a:endParaRPr lang="en-US" dirty="0"/>
          </a:p>
        </p:txBody>
      </p:sp>
      <p:sp>
        <p:nvSpPr>
          <p:cNvPr id="3" name="Title 2" descr="&quot; &quot;"/>
          <p:cNvSpPr>
            <a:spLocks noGrp="1"/>
          </p:cNvSpPr>
          <p:nvPr>
            <p:ph type="title"/>
          </p:nvPr>
        </p:nvSpPr>
        <p:spPr/>
        <p:txBody>
          <a:bodyPr>
            <a:normAutofit fontScale="90000"/>
          </a:bodyPr>
          <a:lstStyle/>
          <a:p>
            <a:r>
              <a:rPr lang="en-US" dirty="0"/>
              <a:t>Arkansas: Behavior Help Survey Results</a:t>
            </a:r>
          </a:p>
        </p:txBody>
      </p:sp>
      <p:sp>
        <p:nvSpPr>
          <p:cNvPr id="7" name="Content Placeholder 6">
            <a:extLst>
              <a:ext uri="{FF2B5EF4-FFF2-40B4-BE49-F238E27FC236}">
                <a16:creationId xmlns:a16="http://schemas.microsoft.com/office/drawing/2014/main" id="{F7A8BF89-816C-41F6-B231-4E98E345ADD9}"/>
              </a:ext>
            </a:extLst>
          </p:cNvPr>
          <p:cNvSpPr>
            <a:spLocks noGrp="1"/>
          </p:cNvSpPr>
          <p:nvPr>
            <p:ph idx="1"/>
          </p:nvPr>
        </p:nvSpPr>
        <p:spPr>
          <a:xfrm>
            <a:off x="381000" y="1600201"/>
            <a:ext cx="8534400" cy="4038600"/>
          </a:xfrm>
        </p:spPr>
        <p:txBody>
          <a:bodyPr/>
          <a:lstStyle/>
          <a:p>
            <a:r>
              <a:rPr lang="en-US" sz="4200" b="1" dirty="0"/>
              <a:t>86%</a:t>
            </a:r>
            <a:r>
              <a:rPr lang="en-US" sz="4200" dirty="0"/>
              <a:t> </a:t>
            </a:r>
            <a:r>
              <a:rPr lang="en-US" dirty="0"/>
              <a:t>Would Use Behavior Help Again</a:t>
            </a:r>
          </a:p>
          <a:p>
            <a:endParaRPr lang="en-US" dirty="0"/>
          </a:p>
          <a:p>
            <a:endParaRPr lang="en-US" dirty="0"/>
          </a:p>
          <a:p>
            <a:pPr marL="0" indent="0">
              <a:buNone/>
            </a:pPr>
            <a:endParaRPr lang="en-US" dirty="0"/>
          </a:p>
        </p:txBody>
      </p:sp>
      <p:sp>
        <p:nvSpPr>
          <p:cNvPr id="8" name="TextBox 7">
            <a:extLst>
              <a:ext uri="{FF2B5EF4-FFF2-40B4-BE49-F238E27FC236}">
                <a16:creationId xmlns:a16="http://schemas.microsoft.com/office/drawing/2014/main" id="{679F3E97-AE0D-4ADB-A9E4-592632E18B8B}"/>
              </a:ext>
            </a:extLst>
          </p:cNvPr>
          <p:cNvSpPr txBox="1"/>
          <p:nvPr/>
        </p:nvSpPr>
        <p:spPr>
          <a:xfrm>
            <a:off x="457200" y="2438400"/>
            <a:ext cx="8153400" cy="2677656"/>
          </a:xfrm>
          <a:prstGeom prst="rect">
            <a:avLst/>
          </a:prstGeom>
          <a:noFill/>
        </p:spPr>
        <p:txBody>
          <a:bodyPr wrap="square" rtlCol="0">
            <a:spAutoFit/>
          </a:bodyPr>
          <a:lstStyle/>
          <a:p>
            <a:r>
              <a:rPr lang="en-US" sz="2800" i="1" dirty="0">
                <a:solidFill>
                  <a:srgbClr val="E64B25"/>
                </a:solidFill>
              </a:rPr>
              <a:t>[BehaviorHelp Staff] was very passionate about helping me find ways to help the child.  I could tell she took my request very seriously and was continuously trying to think of ways to help me.  She was very sincere in helping me to be a better teacher in the classroom for the child.</a:t>
            </a:r>
          </a:p>
        </p:txBody>
      </p:sp>
    </p:spTree>
    <p:extLst>
      <p:ext uri="{BB962C8B-B14F-4D97-AF65-F5344CB8AC3E}">
        <p14:creationId xmlns:p14="http://schemas.microsoft.com/office/powerpoint/2010/main" val="92967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a:t>
            </a:fld>
            <a:endParaRPr lang="en-US" dirty="0"/>
          </a:p>
        </p:txBody>
      </p:sp>
      <p:sp>
        <p:nvSpPr>
          <p:cNvPr id="3" name="Title 2" descr="&quot; &quot;"/>
          <p:cNvSpPr>
            <a:spLocks noGrp="1"/>
          </p:cNvSpPr>
          <p:nvPr>
            <p:ph type="title"/>
          </p:nvPr>
        </p:nvSpPr>
        <p:spPr/>
        <p:txBody>
          <a:bodyPr/>
          <a:lstStyle/>
          <a:p>
            <a:r>
              <a:rPr lang="en-US" dirty="0"/>
              <a:t>Session Objectives</a:t>
            </a:r>
          </a:p>
        </p:txBody>
      </p:sp>
      <p:sp>
        <p:nvSpPr>
          <p:cNvPr id="2" name="Content Placeholder 1"/>
          <p:cNvSpPr>
            <a:spLocks noGrp="1"/>
          </p:cNvSpPr>
          <p:nvPr>
            <p:ph idx="1"/>
          </p:nvPr>
        </p:nvSpPr>
        <p:spPr/>
        <p:txBody>
          <a:bodyPr/>
          <a:lstStyle/>
          <a:p>
            <a:pPr lvl="0"/>
            <a:r>
              <a:rPr lang="en-US" dirty="0"/>
              <a:t>Define suspension and expulsion in early childhood</a:t>
            </a:r>
          </a:p>
          <a:p>
            <a:pPr lvl="0"/>
            <a:r>
              <a:rPr lang="en-US" dirty="0"/>
              <a:t>Examine sample scenarios to determine whether practices are examples of suspension and/or expulsion</a:t>
            </a:r>
          </a:p>
          <a:p>
            <a:pPr lvl="0"/>
            <a:r>
              <a:rPr lang="en-US" dirty="0"/>
              <a:t>Compare and contrast current policies addressing suspension and expulsion</a:t>
            </a:r>
          </a:p>
          <a:p>
            <a:pPr lvl="0"/>
            <a:r>
              <a:rPr lang="en-US" dirty="0"/>
              <a:t>Support improvements in data practices and use based on information learned </a:t>
            </a:r>
          </a:p>
        </p:txBody>
      </p:sp>
    </p:spTree>
    <p:extLst>
      <p:ext uri="{BB962C8B-B14F-4D97-AF65-F5344CB8AC3E}">
        <p14:creationId xmlns:p14="http://schemas.microsoft.com/office/powerpoint/2010/main" val="4059535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30</a:t>
            </a:fld>
            <a:endParaRPr lang="en-US" dirty="0"/>
          </a:p>
        </p:txBody>
      </p:sp>
      <p:sp>
        <p:nvSpPr>
          <p:cNvPr id="3" name="Title 2" descr="&quot; &quot;"/>
          <p:cNvSpPr>
            <a:spLocks noGrp="1"/>
          </p:cNvSpPr>
          <p:nvPr>
            <p:ph type="title"/>
          </p:nvPr>
        </p:nvSpPr>
        <p:spPr/>
        <p:txBody>
          <a:bodyPr>
            <a:normAutofit fontScale="90000"/>
          </a:bodyPr>
          <a:lstStyle/>
          <a:p>
            <a:r>
              <a:rPr lang="en-US" dirty="0"/>
              <a:t>Arkansas: Behavior Help Specialists &amp; TA</a:t>
            </a:r>
          </a:p>
        </p:txBody>
      </p:sp>
      <p:pic>
        <p:nvPicPr>
          <p:cNvPr id="6" name="Content Placeholder 5" descr="Division of Child Care and Early Childhood Education ">
            <a:extLst>
              <a:ext uri="{FF2B5EF4-FFF2-40B4-BE49-F238E27FC236}">
                <a16:creationId xmlns:a16="http://schemas.microsoft.com/office/drawing/2014/main" id="{DB744838-27FB-4D71-A0FA-998B194B54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62843"/>
            <a:ext cx="2809444" cy="2209800"/>
          </a:xfrm>
          <a:ln w="9525">
            <a:solidFill>
              <a:schemeClr val="tx1"/>
            </a:solidFill>
          </a:ln>
        </p:spPr>
      </p:pic>
      <p:pic>
        <p:nvPicPr>
          <p:cNvPr id="7" name="Picture 6" descr="Arkansas State University ">
            <a:extLst>
              <a:ext uri="{FF2B5EF4-FFF2-40B4-BE49-F238E27FC236}">
                <a16:creationId xmlns:a16="http://schemas.microsoft.com/office/drawing/2014/main" id="{84D97DEE-826D-4ABD-B936-F5DCB0F92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804" y="4221162"/>
            <a:ext cx="5790391" cy="1555133"/>
          </a:xfrm>
          <a:prstGeom prst="rect">
            <a:avLst/>
          </a:prstGeom>
          <a:ln w="9525">
            <a:solidFill>
              <a:schemeClr val="tx1"/>
            </a:solidFill>
          </a:ln>
        </p:spPr>
      </p:pic>
      <p:pic>
        <p:nvPicPr>
          <p:cNvPr id="8" name="Picture 7" descr="Project Play. Positive Learning for Arkansas' Youngest">
            <a:extLst>
              <a:ext uri="{FF2B5EF4-FFF2-40B4-BE49-F238E27FC236}">
                <a16:creationId xmlns:a16="http://schemas.microsoft.com/office/drawing/2014/main" id="{4F5E9D76-9544-4F4C-9D5E-98D457D78C14}"/>
              </a:ext>
            </a:extLst>
          </p:cNvPr>
          <p:cNvPicPr>
            <a:picLocks noChangeAspect="1"/>
          </p:cNvPicPr>
          <p:nvPr/>
        </p:nvPicPr>
        <p:blipFill>
          <a:blip r:embed="rId5"/>
          <a:stretch>
            <a:fillRect/>
          </a:stretch>
        </p:blipFill>
        <p:spPr>
          <a:xfrm>
            <a:off x="4304506" y="1990176"/>
            <a:ext cx="4061042" cy="1555133"/>
          </a:xfrm>
          <a:prstGeom prst="rect">
            <a:avLst/>
          </a:prstGeom>
          <a:ln w="9525">
            <a:solidFill>
              <a:schemeClr val="tx1"/>
            </a:solidFill>
          </a:ln>
        </p:spPr>
      </p:pic>
    </p:spTree>
    <p:extLst>
      <p:ext uri="{BB962C8B-B14F-4D97-AF65-F5344CB8AC3E}">
        <p14:creationId xmlns:p14="http://schemas.microsoft.com/office/powerpoint/2010/main" val="4120784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31</a:t>
            </a:fld>
            <a:endParaRPr lang="en-US" dirty="0"/>
          </a:p>
        </p:txBody>
      </p:sp>
      <p:sp>
        <p:nvSpPr>
          <p:cNvPr id="3" name="Title 2" descr="&quot; &quot;"/>
          <p:cNvSpPr>
            <a:spLocks noGrp="1"/>
          </p:cNvSpPr>
          <p:nvPr>
            <p:ph type="title"/>
          </p:nvPr>
        </p:nvSpPr>
        <p:spPr/>
        <p:txBody>
          <a:bodyPr>
            <a:normAutofit/>
          </a:bodyPr>
          <a:lstStyle/>
          <a:p>
            <a:r>
              <a:rPr lang="en-US" dirty="0"/>
              <a:t>Arkansas: Behavior Help</a:t>
            </a:r>
          </a:p>
        </p:txBody>
      </p:sp>
      <p:grpSp>
        <p:nvGrpSpPr>
          <p:cNvPr id="2" name="Group 1" descr="The graphic is the Arkansas behavior help multi-tiered system of the development of individualized teacher training plan as needed. ">
            <a:extLst>
              <a:ext uri="{FF2B5EF4-FFF2-40B4-BE49-F238E27FC236}">
                <a16:creationId xmlns:a16="http://schemas.microsoft.com/office/drawing/2014/main" id="{3833D0CB-1513-44BC-A63F-8661A7CB6024}"/>
              </a:ext>
            </a:extLst>
          </p:cNvPr>
          <p:cNvGrpSpPr/>
          <p:nvPr/>
        </p:nvGrpSpPr>
        <p:grpSpPr>
          <a:xfrm>
            <a:off x="457200" y="1508288"/>
            <a:ext cx="8225673" cy="4422224"/>
            <a:chOff x="457200" y="1508288"/>
            <a:chExt cx="8225673" cy="4422224"/>
          </a:xfrm>
        </p:grpSpPr>
        <p:pic>
          <p:nvPicPr>
            <p:cNvPr id="9" name="Picture 8" descr="This graphic is the Arkansas Behavior Help multitiered system process. ">
              <a:extLst>
                <a:ext uri="{FF2B5EF4-FFF2-40B4-BE49-F238E27FC236}">
                  <a16:creationId xmlns:a16="http://schemas.microsoft.com/office/drawing/2014/main" id="{D9F1F5A4-CD4D-4078-9A06-319C64CB348C}"/>
                </a:ext>
              </a:extLst>
            </p:cNvPr>
            <p:cNvPicPr>
              <a:picLocks noChangeAspect="1"/>
            </p:cNvPicPr>
            <p:nvPr/>
          </p:nvPicPr>
          <p:blipFill>
            <a:blip r:embed="rId3"/>
            <a:stretch>
              <a:fillRect/>
            </a:stretch>
          </p:blipFill>
          <p:spPr>
            <a:xfrm>
              <a:off x="457200" y="1524000"/>
              <a:ext cx="1530229" cy="3493311"/>
            </a:xfrm>
            <a:prstGeom prst="rect">
              <a:avLst/>
            </a:prstGeom>
          </p:spPr>
        </p:pic>
        <p:sp>
          <p:nvSpPr>
            <p:cNvPr id="10" name="Rounded Rectangle 11">
              <a:extLst>
                <a:ext uri="{FF2B5EF4-FFF2-40B4-BE49-F238E27FC236}">
                  <a16:creationId xmlns:a16="http://schemas.microsoft.com/office/drawing/2014/main" id="{86F0E5B3-6EB3-45D1-A0A7-2215CF80B190}"/>
                </a:ext>
              </a:extLst>
            </p:cNvPr>
            <p:cNvSpPr/>
            <p:nvPr/>
          </p:nvSpPr>
          <p:spPr>
            <a:xfrm>
              <a:off x="3093564" y="1508288"/>
              <a:ext cx="5562599" cy="7533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Tier 3: Behavior frequent and extreme and/or identified trauma history or multi-system involvement;</a:t>
              </a:r>
            </a:p>
            <a:p>
              <a:pPr algn="ctr"/>
              <a:r>
                <a:rPr lang="en-US" b="1" dirty="0">
                  <a:solidFill>
                    <a:schemeClr val="tx1"/>
                  </a:solidFill>
                </a:rPr>
                <a:t>Early Childhood Mental Health Consultation</a:t>
              </a:r>
            </a:p>
          </p:txBody>
        </p:sp>
        <p:sp>
          <p:nvSpPr>
            <p:cNvPr id="12" name="Rounded Rectangle 3">
              <a:extLst>
                <a:ext uri="{FF2B5EF4-FFF2-40B4-BE49-F238E27FC236}">
                  <a16:creationId xmlns:a16="http://schemas.microsoft.com/office/drawing/2014/main" id="{980F44EB-2C73-4CD9-9049-5CB8F83F9F85}"/>
                </a:ext>
              </a:extLst>
            </p:cNvPr>
            <p:cNvSpPr/>
            <p:nvPr/>
          </p:nvSpPr>
          <p:spPr>
            <a:xfrm>
              <a:off x="3120274" y="2601144"/>
              <a:ext cx="5562599" cy="1048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Tier 2:  Behavior described as more serious and/or teacher frustration is high;</a:t>
              </a:r>
            </a:p>
            <a:p>
              <a:pPr algn="ctr"/>
              <a:r>
                <a:rPr lang="en-US" b="1" dirty="0">
                  <a:solidFill>
                    <a:schemeClr val="tx1"/>
                  </a:solidFill>
                </a:rPr>
                <a:t>Short term TA by team of experts in developmentally appropriate practice and/or social-emotional supports</a:t>
              </a:r>
            </a:p>
          </p:txBody>
        </p:sp>
        <p:sp>
          <p:nvSpPr>
            <p:cNvPr id="13" name="Rounded Rectangle 6">
              <a:extLst>
                <a:ext uri="{FF2B5EF4-FFF2-40B4-BE49-F238E27FC236}">
                  <a16:creationId xmlns:a16="http://schemas.microsoft.com/office/drawing/2014/main" id="{FA62140F-F40D-4E1B-9A13-59B8B0B9FB66}"/>
                </a:ext>
              </a:extLst>
            </p:cNvPr>
            <p:cNvSpPr/>
            <p:nvPr/>
          </p:nvSpPr>
          <p:spPr>
            <a:xfrm>
              <a:off x="3108882" y="3957355"/>
              <a:ext cx="5562599" cy="906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Tier 1:  Concerns described sound developmentally normal and frustration is not excessively high; </a:t>
              </a:r>
            </a:p>
            <a:p>
              <a:pPr algn="ctr"/>
              <a:r>
                <a:rPr lang="en-US" b="1" dirty="0">
                  <a:solidFill>
                    <a:schemeClr val="tx1"/>
                  </a:solidFill>
                </a:rPr>
                <a:t>DCCECE Specialists share information and resources</a:t>
              </a:r>
            </a:p>
          </p:txBody>
        </p:sp>
        <p:sp>
          <p:nvSpPr>
            <p:cNvPr id="14" name="Rounded Rectangle 7">
              <a:extLst>
                <a:ext uri="{FF2B5EF4-FFF2-40B4-BE49-F238E27FC236}">
                  <a16:creationId xmlns:a16="http://schemas.microsoft.com/office/drawing/2014/main" id="{E18E5425-854C-4743-84A8-823662B8E0D3}"/>
                </a:ext>
              </a:extLst>
            </p:cNvPr>
            <p:cNvSpPr/>
            <p:nvPr/>
          </p:nvSpPr>
          <p:spPr>
            <a:xfrm>
              <a:off x="3124201" y="5244712"/>
              <a:ext cx="5531962"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Provider/Parent complete online form and interview with DCCECE staff</a:t>
              </a:r>
            </a:p>
          </p:txBody>
        </p:sp>
        <p:sp>
          <p:nvSpPr>
            <p:cNvPr id="15" name="Up Arrow 18">
              <a:extLst>
                <a:ext uri="{FF2B5EF4-FFF2-40B4-BE49-F238E27FC236}">
                  <a16:creationId xmlns:a16="http://schemas.microsoft.com/office/drawing/2014/main" id="{F810C838-2172-4C74-A500-05296367A0AB}"/>
                </a:ext>
              </a:extLst>
            </p:cNvPr>
            <p:cNvSpPr/>
            <p:nvPr/>
          </p:nvSpPr>
          <p:spPr>
            <a:xfrm>
              <a:off x="5758317" y="2314243"/>
              <a:ext cx="286512" cy="2343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Up Arrow 18">
              <a:extLst>
                <a:ext uri="{FF2B5EF4-FFF2-40B4-BE49-F238E27FC236}">
                  <a16:creationId xmlns:a16="http://schemas.microsoft.com/office/drawing/2014/main" id="{16940191-81FF-4872-A09F-41BD06C37087}"/>
                </a:ext>
              </a:extLst>
            </p:cNvPr>
            <p:cNvSpPr/>
            <p:nvPr/>
          </p:nvSpPr>
          <p:spPr>
            <a:xfrm>
              <a:off x="5746925" y="3686165"/>
              <a:ext cx="286512" cy="2343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Up Arrow 18">
              <a:extLst>
                <a:ext uri="{FF2B5EF4-FFF2-40B4-BE49-F238E27FC236}">
                  <a16:creationId xmlns:a16="http://schemas.microsoft.com/office/drawing/2014/main" id="{7C204A67-374D-4ED1-9209-70288C00BCF3}"/>
                </a:ext>
              </a:extLst>
            </p:cNvPr>
            <p:cNvSpPr/>
            <p:nvPr/>
          </p:nvSpPr>
          <p:spPr>
            <a:xfrm>
              <a:off x="5746925" y="4936659"/>
              <a:ext cx="286512" cy="2343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Left Arrow 4">
              <a:extLst>
                <a:ext uri="{FF2B5EF4-FFF2-40B4-BE49-F238E27FC236}">
                  <a16:creationId xmlns:a16="http://schemas.microsoft.com/office/drawing/2014/main" id="{65A75046-5AAA-4522-A5FD-A864C3968C40}"/>
                </a:ext>
              </a:extLst>
            </p:cNvPr>
            <p:cNvSpPr/>
            <p:nvPr/>
          </p:nvSpPr>
          <p:spPr>
            <a:xfrm>
              <a:off x="2135886" y="1703230"/>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Left Arrow 4">
              <a:extLst>
                <a:ext uri="{FF2B5EF4-FFF2-40B4-BE49-F238E27FC236}">
                  <a16:creationId xmlns:a16="http://schemas.microsoft.com/office/drawing/2014/main" id="{AF02B4E2-B3C3-4839-958F-2D24B2556E8E}"/>
                </a:ext>
              </a:extLst>
            </p:cNvPr>
            <p:cNvSpPr/>
            <p:nvPr/>
          </p:nvSpPr>
          <p:spPr>
            <a:xfrm>
              <a:off x="2186964" y="2907181"/>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Left Arrow 4">
              <a:extLst>
                <a:ext uri="{FF2B5EF4-FFF2-40B4-BE49-F238E27FC236}">
                  <a16:creationId xmlns:a16="http://schemas.microsoft.com/office/drawing/2014/main" id="{531377EB-0AB0-4394-BE25-60CA05547FD5}"/>
                </a:ext>
              </a:extLst>
            </p:cNvPr>
            <p:cNvSpPr/>
            <p:nvPr/>
          </p:nvSpPr>
          <p:spPr>
            <a:xfrm>
              <a:off x="2173593" y="4145861"/>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4151600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32</a:t>
            </a:fld>
            <a:endParaRPr lang="en-US" dirty="0"/>
          </a:p>
        </p:txBody>
      </p:sp>
      <p:sp>
        <p:nvSpPr>
          <p:cNvPr id="3" name="Title 2" descr="&quot; &quot;"/>
          <p:cNvSpPr>
            <a:spLocks noGrp="1"/>
          </p:cNvSpPr>
          <p:nvPr>
            <p:ph type="title"/>
          </p:nvPr>
        </p:nvSpPr>
        <p:spPr/>
        <p:txBody>
          <a:bodyPr>
            <a:normAutofit/>
          </a:bodyPr>
          <a:lstStyle/>
          <a:p>
            <a:r>
              <a:rPr lang="en-US" dirty="0"/>
              <a:t>Arkansas: Training</a:t>
            </a:r>
          </a:p>
        </p:txBody>
      </p:sp>
      <p:sp>
        <p:nvSpPr>
          <p:cNvPr id="2" name="Content Placeholder 1">
            <a:extLst>
              <a:ext uri="{FF2B5EF4-FFF2-40B4-BE49-F238E27FC236}">
                <a16:creationId xmlns:a16="http://schemas.microsoft.com/office/drawing/2014/main" id="{EDD4FCE4-F5C3-40C6-AC7F-20FF8419304A}"/>
              </a:ext>
            </a:extLst>
          </p:cNvPr>
          <p:cNvSpPr>
            <a:spLocks noGrp="1"/>
          </p:cNvSpPr>
          <p:nvPr>
            <p:ph idx="1"/>
          </p:nvPr>
        </p:nvSpPr>
        <p:spPr>
          <a:xfrm>
            <a:off x="457200" y="1383073"/>
            <a:ext cx="8229600" cy="4724400"/>
          </a:xfrm>
        </p:spPr>
        <p:txBody>
          <a:bodyPr/>
          <a:lstStyle/>
          <a:p>
            <a:r>
              <a:rPr lang="en-US" sz="2600" dirty="0"/>
              <a:t>Training began in the fall of 2015 </a:t>
            </a:r>
          </a:p>
          <a:p>
            <a:pPr lvl="1"/>
            <a:r>
              <a:rPr lang="en-US" sz="2000" dirty="0"/>
              <a:t>Target audience state </a:t>
            </a:r>
            <a:r>
              <a:rPr lang="en-US" sz="2000" dirty="0" err="1"/>
              <a:t>Prek</a:t>
            </a:r>
            <a:r>
              <a:rPr lang="en-US" sz="2000" dirty="0"/>
              <a:t> (to pilot process)</a:t>
            </a:r>
          </a:p>
          <a:p>
            <a:pPr lvl="1"/>
            <a:r>
              <a:rPr lang="en-US" sz="2000" dirty="0"/>
              <a:t>Community awareness meetings for CCDF providers</a:t>
            </a:r>
          </a:p>
          <a:p>
            <a:r>
              <a:rPr lang="en-US" sz="2600" dirty="0"/>
              <a:t>Spring 2016</a:t>
            </a:r>
          </a:p>
          <a:p>
            <a:pPr lvl="1"/>
            <a:r>
              <a:rPr lang="en-US" sz="2000" dirty="0"/>
              <a:t>Official kickoff of new No-suspension policy</a:t>
            </a:r>
          </a:p>
          <a:p>
            <a:pPr lvl="1"/>
            <a:r>
              <a:rPr lang="en-US" sz="2000" dirty="0"/>
              <a:t>Regional training events across state</a:t>
            </a:r>
          </a:p>
          <a:p>
            <a:r>
              <a:rPr lang="en-US" sz="2600" dirty="0"/>
              <a:t>Summer 2016</a:t>
            </a:r>
          </a:p>
          <a:p>
            <a:pPr lvl="1"/>
            <a:r>
              <a:rPr lang="en-US" sz="2000" dirty="0"/>
              <a:t>State </a:t>
            </a:r>
            <a:r>
              <a:rPr lang="en-US" sz="2000" dirty="0" err="1"/>
              <a:t>Prek</a:t>
            </a:r>
            <a:r>
              <a:rPr lang="en-US" sz="2000" dirty="0"/>
              <a:t> directors and providers</a:t>
            </a:r>
          </a:p>
          <a:p>
            <a:pPr lvl="1"/>
            <a:r>
              <a:rPr lang="en-US" sz="2000" dirty="0" err="1"/>
              <a:t>Headstart</a:t>
            </a:r>
            <a:r>
              <a:rPr lang="en-US" sz="2000" dirty="0"/>
              <a:t> providers</a:t>
            </a:r>
          </a:p>
          <a:p>
            <a:pPr lvl="1"/>
            <a:r>
              <a:rPr lang="en-US" sz="2000" dirty="0"/>
              <a:t>Early Childhood Special Education Behavior Specialist</a:t>
            </a:r>
          </a:p>
          <a:p>
            <a:r>
              <a:rPr lang="en-US" sz="2600" dirty="0"/>
              <a:t>Ongoing</a:t>
            </a:r>
          </a:p>
          <a:p>
            <a:pPr lvl="1"/>
            <a:r>
              <a:rPr lang="en-US" sz="2000" dirty="0"/>
              <a:t>How to provide supports need for children</a:t>
            </a:r>
          </a:p>
        </p:txBody>
      </p:sp>
    </p:spTree>
    <p:extLst>
      <p:ext uri="{BB962C8B-B14F-4D97-AF65-F5344CB8AC3E}">
        <p14:creationId xmlns:p14="http://schemas.microsoft.com/office/powerpoint/2010/main" val="2477380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33</a:t>
            </a:fld>
            <a:endParaRPr lang="en-US" dirty="0"/>
          </a:p>
        </p:txBody>
      </p:sp>
      <p:sp>
        <p:nvSpPr>
          <p:cNvPr id="3" name="Title 2" descr="&quot; &quot;"/>
          <p:cNvSpPr>
            <a:spLocks noGrp="1"/>
          </p:cNvSpPr>
          <p:nvPr>
            <p:ph type="title"/>
          </p:nvPr>
        </p:nvSpPr>
        <p:spPr/>
        <p:txBody>
          <a:bodyPr>
            <a:normAutofit/>
          </a:bodyPr>
          <a:lstStyle/>
          <a:p>
            <a:r>
              <a:rPr lang="en-US" dirty="0"/>
              <a:t>Arkansas: Dimensions of Expulsion</a:t>
            </a:r>
          </a:p>
        </p:txBody>
      </p:sp>
      <p:sp>
        <p:nvSpPr>
          <p:cNvPr id="4" name="Content Placeholder 3">
            <a:extLst>
              <a:ext uri="{FF2B5EF4-FFF2-40B4-BE49-F238E27FC236}">
                <a16:creationId xmlns:a16="http://schemas.microsoft.com/office/drawing/2014/main" id="{7A418104-9559-45E0-A104-67732D381FC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082209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34</a:t>
            </a:fld>
            <a:endParaRPr lang="en-US" dirty="0"/>
          </a:p>
        </p:txBody>
      </p:sp>
      <p:sp>
        <p:nvSpPr>
          <p:cNvPr id="3" name="Title 2" descr="&quot; &quot;"/>
          <p:cNvSpPr>
            <a:spLocks noGrp="1"/>
          </p:cNvSpPr>
          <p:nvPr>
            <p:ph type="title"/>
          </p:nvPr>
        </p:nvSpPr>
        <p:spPr/>
        <p:txBody>
          <a:bodyPr>
            <a:normAutofit/>
          </a:bodyPr>
          <a:lstStyle/>
          <a:p>
            <a:r>
              <a:rPr lang="en-US" dirty="0"/>
              <a:t>Arkansas: The Pyramid Model</a:t>
            </a:r>
          </a:p>
        </p:txBody>
      </p:sp>
      <p:sp>
        <p:nvSpPr>
          <p:cNvPr id="12" name="TextBox 11">
            <a:extLst>
              <a:ext uri="{FF2B5EF4-FFF2-40B4-BE49-F238E27FC236}">
                <a16:creationId xmlns:a16="http://schemas.microsoft.com/office/drawing/2014/main" id="{3EF8A409-8D69-42EE-920B-AA593FD8804A}"/>
              </a:ext>
            </a:extLst>
          </p:cNvPr>
          <p:cNvSpPr txBox="1"/>
          <p:nvPr/>
        </p:nvSpPr>
        <p:spPr>
          <a:xfrm>
            <a:off x="463485" y="1524000"/>
            <a:ext cx="3803715" cy="4524315"/>
          </a:xfrm>
          <a:prstGeom prst="rect">
            <a:avLst/>
          </a:prstGeom>
          <a:solidFill>
            <a:schemeClr val="accent4">
              <a:lumMod val="20000"/>
              <a:lumOff val="80000"/>
            </a:schemeClr>
          </a:solidFill>
          <a:ln>
            <a:solidFill>
              <a:schemeClr val="accent4"/>
            </a:solidFill>
          </a:ln>
        </p:spPr>
        <p:txBody>
          <a:bodyPr wrap="square" rtlCol="0">
            <a:spAutoFit/>
          </a:bodyPr>
          <a:lstStyle/>
          <a:p>
            <a:r>
              <a:rPr lang="en-US" sz="2800" dirty="0"/>
              <a:t>Most problem behaviors can be addressed by looking at adult behaviors:</a:t>
            </a:r>
          </a:p>
          <a:p>
            <a:pPr marL="160735" indent="-160735">
              <a:buFont typeface="Wingdings" panose="05000000000000000000" pitchFamily="2" charset="2"/>
              <a:buChar char="ü"/>
            </a:pPr>
            <a:r>
              <a:rPr lang="en-US" sz="2200" dirty="0"/>
              <a:t>Building positive relationships</a:t>
            </a:r>
          </a:p>
          <a:p>
            <a:pPr marL="160735" indent="-160735">
              <a:buFont typeface="Wingdings" panose="05000000000000000000" pitchFamily="2" charset="2"/>
              <a:buChar char="ü"/>
            </a:pPr>
            <a:r>
              <a:rPr lang="en-US" sz="2200" dirty="0"/>
              <a:t>Putting preventive classroom strategies in place</a:t>
            </a:r>
          </a:p>
          <a:p>
            <a:pPr marL="160735" indent="-160735">
              <a:buFont typeface="Wingdings" panose="05000000000000000000" pitchFamily="2" charset="2"/>
              <a:buChar char="ü"/>
            </a:pPr>
            <a:r>
              <a:rPr lang="en-US" sz="2200" dirty="0"/>
              <a:t>Specifically teaching children social and emotional skills</a:t>
            </a:r>
          </a:p>
          <a:p>
            <a:pPr marL="160735" indent="-160735">
              <a:buFont typeface="Wingdings" panose="05000000000000000000" pitchFamily="2" charset="2"/>
              <a:buChar char="ü"/>
            </a:pPr>
            <a:r>
              <a:rPr lang="en-US" sz="2200" dirty="0"/>
              <a:t>Increasing positive behavior supports for children who need more help</a:t>
            </a:r>
          </a:p>
        </p:txBody>
      </p:sp>
      <p:pic>
        <p:nvPicPr>
          <p:cNvPr id="7" name="Picture 6" descr="The graphic is a pyramid model of the social-emotional learning pyramid. ">
            <a:extLst>
              <a:ext uri="{FF2B5EF4-FFF2-40B4-BE49-F238E27FC236}">
                <a16:creationId xmlns:a16="http://schemas.microsoft.com/office/drawing/2014/main" id="{C0BF7E1E-716B-4DC9-B696-37D8787FEF4D}"/>
              </a:ext>
            </a:extLst>
          </p:cNvPr>
          <p:cNvPicPr>
            <a:picLocks noChangeAspect="1"/>
          </p:cNvPicPr>
          <p:nvPr/>
        </p:nvPicPr>
        <p:blipFill>
          <a:blip r:embed="rId3"/>
          <a:stretch>
            <a:fillRect/>
          </a:stretch>
        </p:blipFill>
        <p:spPr>
          <a:xfrm>
            <a:off x="4469091" y="1436659"/>
            <a:ext cx="4184715" cy="4630510"/>
          </a:xfrm>
          <a:prstGeom prst="rect">
            <a:avLst/>
          </a:prstGeom>
        </p:spPr>
      </p:pic>
    </p:spTree>
    <p:extLst>
      <p:ext uri="{BB962C8B-B14F-4D97-AF65-F5344CB8AC3E}">
        <p14:creationId xmlns:p14="http://schemas.microsoft.com/office/powerpoint/2010/main" val="12856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35</a:t>
            </a:fld>
            <a:endParaRPr lang="en-US" dirty="0"/>
          </a:p>
        </p:txBody>
      </p:sp>
      <p:sp>
        <p:nvSpPr>
          <p:cNvPr id="3" name="Title 2" descr="&quot; &quot;"/>
          <p:cNvSpPr>
            <a:spLocks noGrp="1"/>
          </p:cNvSpPr>
          <p:nvPr>
            <p:ph type="title"/>
          </p:nvPr>
        </p:nvSpPr>
        <p:spPr/>
        <p:txBody>
          <a:bodyPr>
            <a:normAutofit/>
          </a:bodyPr>
          <a:lstStyle/>
          <a:p>
            <a:r>
              <a:rPr lang="en-US" dirty="0"/>
              <a:t>Arkansas: Accessing Behavior Help</a:t>
            </a:r>
          </a:p>
        </p:txBody>
      </p:sp>
      <p:sp>
        <p:nvSpPr>
          <p:cNvPr id="8" name="Content Placeholder 6">
            <a:extLst>
              <a:ext uri="{FF2B5EF4-FFF2-40B4-BE49-F238E27FC236}">
                <a16:creationId xmlns:a16="http://schemas.microsoft.com/office/drawing/2014/main" id="{ADE2CC41-EAA7-46F3-8AAD-6E73F27AFC65}"/>
              </a:ext>
            </a:extLst>
          </p:cNvPr>
          <p:cNvSpPr>
            <a:spLocks noGrp="1"/>
          </p:cNvSpPr>
          <p:nvPr>
            <p:ph idx="1"/>
          </p:nvPr>
        </p:nvSpPr>
        <p:spPr>
          <a:xfrm>
            <a:off x="2115532" y="1476979"/>
            <a:ext cx="6553200" cy="2075241"/>
          </a:xfrm>
        </p:spPr>
        <p:txBody>
          <a:bodyPr/>
          <a:lstStyle/>
          <a:p>
            <a:pPr marL="0" indent="0">
              <a:buNone/>
            </a:pPr>
            <a:endParaRPr lang="en-US" dirty="0"/>
          </a:p>
          <a:p>
            <a:pPr marL="0" indent="0">
              <a:buNone/>
            </a:pPr>
            <a:r>
              <a:rPr lang="en-US" dirty="0"/>
              <a:t>Online Documents/Handouts located at:</a:t>
            </a:r>
            <a:br>
              <a:rPr lang="en-US" dirty="0"/>
            </a:br>
            <a:r>
              <a:rPr lang="en-US" dirty="0"/>
              <a:t>http://humanservices.arkansas.gov/dccece/Pages/ChildCareAssistance.aspx </a:t>
            </a:r>
          </a:p>
        </p:txBody>
      </p:sp>
    </p:spTree>
    <p:extLst>
      <p:ext uri="{BB962C8B-B14F-4D97-AF65-F5344CB8AC3E}">
        <p14:creationId xmlns:p14="http://schemas.microsoft.com/office/powerpoint/2010/main" val="2319273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36</a:t>
            </a:fld>
            <a:endParaRPr lang="en-US" dirty="0"/>
          </a:p>
        </p:txBody>
      </p:sp>
      <p:sp>
        <p:nvSpPr>
          <p:cNvPr id="3" name="Title 2" descr="&quot; &quot;"/>
          <p:cNvSpPr>
            <a:spLocks noGrp="1"/>
          </p:cNvSpPr>
          <p:nvPr>
            <p:ph type="title"/>
          </p:nvPr>
        </p:nvSpPr>
        <p:spPr/>
        <p:txBody>
          <a:bodyPr>
            <a:normAutofit/>
          </a:bodyPr>
          <a:lstStyle/>
          <a:p>
            <a:r>
              <a:rPr lang="en-US" dirty="0"/>
              <a:t>Arkansas: The Good News!</a:t>
            </a:r>
          </a:p>
        </p:txBody>
      </p:sp>
      <p:sp>
        <p:nvSpPr>
          <p:cNvPr id="7" name="Content Placeholder 6">
            <a:extLst>
              <a:ext uri="{FF2B5EF4-FFF2-40B4-BE49-F238E27FC236}">
                <a16:creationId xmlns:a16="http://schemas.microsoft.com/office/drawing/2014/main" id="{F7A8BF89-816C-41F6-B231-4E98E345ADD9}"/>
              </a:ext>
            </a:extLst>
          </p:cNvPr>
          <p:cNvSpPr>
            <a:spLocks noGrp="1"/>
          </p:cNvSpPr>
          <p:nvPr>
            <p:ph idx="1"/>
          </p:nvPr>
        </p:nvSpPr>
        <p:spPr>
          <a:xfrm>
            <a:off x="4267200" y="1734759"/>
            <a:ext cx="4419600" cy="4038600"/>
          </a:xfrm>
        </p:spPr>
        <p:txBody>
          <a:bodyPr/>
          <a:lstStyle/>
          <a:p>
            <a:r>
              <a:rPr lang="en-US" sz="3200" dirty="0"/>
              <a:t>We </a:t>
            </a:r>
            <a:r>
              <a:rPr lang="en-US" sz="3200" b="1" dirty="0"/>
              <a:t>CAN</a:t>
            </a:r>
            <a:r>
              <a:rPr lang="en-US" sz="3200" dirty="0"/>
              <a:t> support children and help teachers manage challenging behaviors</a:t>
            </a:r>
          </a:p>
          <a:p>
            <a:pPr marL="0" indent="0">
              <a:buNone/>
            </a:pPr>
            <a:endParaRPr lang="en-US" sz="2000" dirty="0"/>
          </a:p>
          <a:p>
            <a:r>
              <a:rPr lang="en-US" sz="3200" dirty="0"/>
              <a:t>We </a:t>
            </a:r>
            <a:r>
              <a:rPr lang="en-US" sz="3200" b="1" dirty="0"/>
              <a:t>CAN</a:t>
            </a:r>
            <a:r>
              <a:rPr lang="en-US" sz="3200" dirty="0"/>
              <a:t> prevent suspension and expulsion</a:t>
            </a:r>
          </a:p>
        </p:txBody>
      </p:sp>
    </p:spTree>
    <p:extLst>
      <p:ext uri="{BB962C8B-B14F-4D97-AF65-F5344CB8AC3E}">
        <p14:creationId xmlns:p14="http://schemas.microsoft.com/office/powerpoint/2010/main" val="739561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37</a:t>
            </a:fld>
            <a:endParaRPr lang="en-US" dirty="0"/>
          </a:p>
        </p:txBody>
      </p:sp>
      <p:sp>
        <p:nvSpPr>
          <p:cNvPr id="3" name="Title 2" descr="&quot; &quot;"/>
          <p:cNvSpPr>
            <a:spLocks noGrp="1"/>
          </p:cNvSpPr>
          <p:nvPr>
            <p:ph type="title"/>
          </p:nvPr>
        </p:nvSpPr>
        <p:spPr/>
        <p:txBody>
          <a:bodyPr/>
          <a:lstStyle/>
          <a:p>
            <a:r>
              <a:rPr lang="en-US" dirty="0"/>
              <a:t>Transition Trivia </a:t>
            </a:r>
          </a:p>
        </p:txBody>
      </p:sp>
      <p:pic>
        <p:nvPicPr>
          <p:cNvPr id="2" name="Online Media 1" descr="&quot; &quot;">
            <a:hlinkClick r:id="" action="ppaction://media"/>
            <a:extLst>
              <a:ext uri="{FF2B5EF4-FFF2-40B4-BE49-F238E27FC236}">
                <a16:creationId xmlns:a16="http://schemas.microsoft.com/office/drawing/2014/main" id="{1BD617BD-2079-4EFB-AA99-268D9ABC36C3}"/>
              </a:ext>
            </a:extLst>
          </p:cNvPr>
          <p:cNvPicPr>
            <a:picLocks noRot="1" noChangeAspect="1"/>
          </p:cNvPicPr>
          <p:nvPr>
            <a:videoFile r:link="rId1"/>
          </p:nvPr>
        </p:nvPicPr>
        <p:blipFill>
          <a:blip r:embed="rId4"/>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1633779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Suspending and Expelling Children with Disabilities</a:t>
            </a:r>
          </a:p>
        </p:txBody>
      </p:sp>
      <p:pic>
        <p:nvPicPr>
          <p:cNvPr id="9" name="Picture 8" descr="The icon is of a head with gears and the one below is a lightbulb. ">
            <a:extLst>
              <a:ext uri="{FF2B5EF4-FFF2-40B4-BE49-F238E27FC236}">
                <a16:creationId xmlns:a16="http://schemas.microsoft.com/office/drawing/2014/main" id="{B39F0BBC-96EB-40F7-96A7-51D5DE093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078241"/>
            <a:ext cx="4267200" cy="3954378"/>
          </a:xfrm>
          <a:prstGeom prst="rect">
            <a:avLst/>
          </a:prstGeom>
        </p:spPr>
      </p:pic>
    </p:spTree>
    <p:extLst>
      <p:ext uri="{BB962C8B-B14F-4D97-AF65-F5344CB8AC3E}">
        <p14:creationId xmlns:p14="http://schemas.microsoft.com/office/powerpoint/2010/main" val="958347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39</a:t>
            </a:fld>
            <a:endParaRPr lang="en-US" dirty="0"/>
          </a:p>
        </p:txBody>
      </p:sp>
      <p:sp>
        <p:nvSpPr>
          <p:cNvPr id="3" name="Title 2" descr="&quot; &quot;"/>
          <p:cNvSpPr>
            <a:spLocks noGrp="1"/>
          </p:cNvSpPr>
          <p:nvPr>
            <p:ph type="title"/>
          </p:nvPr>
        </p:nvSpPr>
        <p:spPr/>
        <p:txBody>
          <a:bodyPr>
            <a:normAutofit fontScale="90000"/>
          </a:bodyPr>
          <a:lstStyle/>
          <a:p>
            <a:r>
              <a:rPr lang="en-US" dirty="0"/>
              <a:t>Examples of Suspension and Expulsion</a:t>
            </a:r>
          </a:p>
        </p:txBody>
      </p:sp>
      <p:graphicFrame>
        <p:nvGraphicFramePr>
          <p:cNvPr id="4" name="Content Placeholder 3">
            <a:extLst>
              <a:ext uri="{FF2B5EF4-FFF2-40B4-BE49-F238E27FC236}">
                <a16:creationId xmlns:a16="http://schemas.microsoft.com/office/drawing/2014/main" id="{AED81952-29BE-4EC0-87E8-0144379763D0}"/>
              </a:ext>
            </a:extLst>
          </p:cNvPr>
          <p:cNvGraphicFramePr>
            <a:graphicFrameLocks noGrp="1"/>
          </p:cNvGraphicFramePr>
          <p:nvPr>
            <p:ph idx="1"/>
            <p:extLst>
              <p:ext uri="{D42A27DB-BD31-4B8C-83A1-F6EECF244321}">
                <p14:modId xmlns:p14="http://schemas.microsoft.com/office/powerpoint/2010/main" val="783610666"/>
              </p:ext>
            </p:extLst>
          </p:nvPr>
        </p:nvGraphicFramePr>
        <p:xfrm>
          <a:off x="457200" y="1600200"/>
          <a:ext cx="4114800" cy="4267200"/>
        </p:xfrm>
        <a:graphic>
          <a:graphicData uri="http://schemas.openxmlformats.org/drawingml/2006/table">
            <a:tbl>
              <a:tblPr firstRow="1" bandRow="1">
                <a:tableStyleId>{21E4AEA4-8DFA-4A89-87EB-49C32662AFE0}</a:tableStyleId>
              </a:tblPr>
              <a:tblGrid>
                <a:gridCol w="2057400">
                  <a:extLst>
                    <a:ext uri="{9D8B030D-6E8A-4147-A177-3AD203B41FA5}">
                      <a16:colId xmlns:a16="http://schemas.microsoft.com/office/drawing/2014/main" val="1420627831"/>
                    </a:ext>
                  </a:extLst>
                </a:gridCol>
                <a:gridCol w="2057400">
                  <a:extLst>
                    <a:ext uri="{9D8B030D-6E8A-4147-A177-3AD203B41FA5}">
                      <a16:colId xmlns:a16="http://schemas.microsoft.com/office/drawing/2014/main" val="1380160536"/>
                    </a:ext>
                  </a:extLst>
                </a:gridCol>
              </a:tblGrid>
              <a:tr h="2133600">
                <a:tc>
                  <a:txBody>
                    <a:bodyPr/>
                    <a:lstStyle/>
                    <a:p>
                      <a:pPr algn="ctr"/>
                      <a:endParaRPr lang="en-US" sz="3600" dirty="0">
                        <a:solidFill>
                          <a:schemeClr val="tx1"/>
                        </a:solidFill>
                      </a:endParaRPr>
                    </a:p>
                    <a:p>
                      <a:pPr algn="ctr"/>
                      <a:r>
                        <a:rPr lang="en-US" sz="3600" dirty="0">
                          <a:solidFill>
                            <a:schemeClr val="tx1"/>
                          </a:solidFill>
                        </a:rPr>
                        <a:t>Darius</a:t>
                      </a:r>
                    </a:p>
                  </a:txBody>
                  <a:tcPr>
                    <a:solidFill>
                      <a:schemeClr val="accent2">
                        <a:lumMod val="60000"/>
                        <a:lumOff val="40000"/>
                      </a:schemeClr>
                    </a:solidFill>
                  </a:tcPr>
                </a:tc>
                <a:tc>
                  <a:txBody>
                    <a:bodyPr/>
                    <a:lstStyle/>
                    <a:p>
                      <a:pPr algn="ctr"/>
                      <a:endParaRPr lang="en-US" sz="3600" dirty="0"/>
                    </a:p>
                    <a:p>
                      <a:pPr algn="ctr"/>
                      <a:r>
                        <a:rPr lang="en-US" sz="3600" dirty="0"/>
                        <a:t>Anya</a:t>
                      </a:r>
                    </a:p>
                  </a:txBody>
                  <a:tcPr>
                    <a:solidFill>
                      <a:schemeClr val="accent2">
                        <a:lumMod val="75000"/>
                      </a:schemeClr>
                    </a:solidFill>
                  </a:tcPr>
                </a:tc>
                <a:extLst>
                  <a:ext uri="{0D108BD9-81ED-4DB2-BD59-A6C34878D82A}">
                    <a16:rowId xmlns:a16="http://schemas.microsoft.com/office/drawing/2014/main" val="629462796"/>
                  </a:ext>
                </a:extLst>
              </a:tr>
              <a:tr h="2133600">
                <a:tc>
                  <a:txBody>
                    <a:bodyPr/>
                    <a:lstStyle/>
                    <a:p>
                      <a:pPr algn="ctr"/>
                      <a:endParaRPr lang="en-US" sz="3600" b="1" dirty="0"/>
                    </a:p>
                    <a:p>
                      <a:pPr algn="ctr"/>
                      <a:r>
                        <a:rPr lang="en-US" sz="3600" b="1" dirty="0">
                          <a:solidFill>
                            <a:schemeClr val="bg1"/>
                          </a:solidFill>
                        </a:rPr>
                        <a:t>Sofia</a:t>
                      </a:r>
                      <a:r>
                        <a:rPr lang="en-US" dirty="0">
                          <a:solidFill>
                            <a:schemeClr val="bg1"/>
                          </a:solidFill>
                        </a:rPr>
                        <a:t> </a:t>
                      </a:r>
                    </a:p>
                  </a:txBody>
                  <a:tcPr>
                    <a:solidFill>
                      <a:schemeClr val="accent2"/>
                    </a:solidFill>
                  </a:tcPr>
                </a:tc>
                <a:tc>
                  <a:txBody>
                    <a:bodyPr/>
                    <a:lstStyle/>
                    <a:p>
                      <a:pPr algn="ctr"/>
                      <a:endParaRPr lang="en-US" sz="3600" b="1" dirty="0"/>
                    </a:p>
                    <a:p>
                      <a:pPr algn="ctr"/>
                      <a:r>
                        <a:rPr lang="en-US" sz="3600" b="1" dirty="0"/>
                        <a:t>Ian</a:t>
                      </a:r>
                    </a:p>
                  </a:txBody>
                  <a:tcPr/>
                </a:tc>
                <a:extLst>
                  <a:ext uri="{0D108BD9-81ED-4DB2-BD59-A6C34878D82A}">
                    <a16:rowId xmlns:a16="http://schemas.microsoft.com/office/drawing/2014/main" val="1970997910"/>
                  </a:ext>
                </a:extLst>
              </a:tr>
            </a:tbl>
          </a:graphicData>
        </a:graphic>
      </p:graphicFrame>
      <p:sp>
        <p:nvSpPr>
          <p:cNvPr id="6" name="Content Placeholder 1">
            <a:extLst>
              <a:ext uri="{FF2B5EF4-FFF2-40B4-BE49-F238E27FC236}">
                <a16:creationId xmlns:a16="http://schemas.microsoft.com/office/drawing/2014/main" id="{8A737105-2B64-423A-93BD-15B8C2E4B1C2}"/>
              </a:ext>
            </a:extLst>
          </p:cNvPr>
          <p:cNvSpPr txBox="1">
            <a:spLocks/>
          </p:cNvSpPr>
          <p:nvPr/>
        </p:nvSpPr>
        <p:spPr>
          <a:xfrm>
            <a:off x="4574357" y="2058924"/>
            <a:ext cx="4569643" cy="3427476"/>
          </a:xfrm>
          <a:prstGeom prst="rect">
            <a:avLst/>
          </a:prstGeom>
        </p:spPr>
        <p:txBody>
          <a:bodyPr/>
          <a:lstStyle>
            <a:lvl1pPr marL="342900" indent="-342900" algn="l" defTabSz="914400" rtl="0" eaLnBrk="1" latinLnBrk="0" hangingPunct="1">
              <a:spcBef>
                <a:spcPct val="20000"/>
              </a:spcBef>
              <a:buClr>
                <a:srgbClr val="ED3532"/>
              </a:buClr>
              <a:buFontTx/>
              <a:buBlip>
                <a:blip r:embed="rId3"/>
              </a:buBlip>
              <a:defRPr sz="2800" kern="1200">
                <a:solidFill>
                  <a:srgbClr val="154578"/>
                </a:solidFill>
                <a:latin typeface="+mn-lt"/>
                <a:ea typeface="+mn-ea"/>
                <a:cs typeface="+mn-cs"/>
              </a:defRPr>
            </a:lvl1pPr>
            <a:lvl2pPr marL="742950" indent="-285750" algn="l" defTabSz="914400" rtl="0" eaLnBrk="1" latinLnBrk="0" hangingPunct="1">
              <a:spcBef>
                <a:spcPct val="20000"/>
              </a:spcBef>
              <a:buClr>
                <a:srgbClr val="ED3532"/>
              </a:buClr>
              <a:buFont typeface="Calibri" panose="020F0502020204030204" pitchFamily="34" charset="0"/>
              <a:buChar char="–"/>
              <a:defRPr sz="2400" kern="1200">
                <a:solidFill>
                  <a:srgbClr val="154578"/>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3000" b="1" dirty="0"/>
              <a:t>In-School Suspension</a:t>
            </a:r>
          </a:p>
          <a:p>
            <a:pPr marL="0" indent="0">
              <a:buNone/>
            </a:pPr>
            <a:endParaRPr lang="en-US" sz="2000" dirty="0"/>
          </a:p>
          <a:p>
            <a:pPr marL="171450" indent="-171450"/>
            <a:r>
              <a:rPr lang="en-US" sz="3000" b="1" dirty="0"/>
              <a:t>Out-of-School Suspension</a:t>
            </a:r>
          </a:p>
          <a:p>
            <a:pPr marL="0" indent="0">
              <a:buNone/>
            </a:pPr>
            <a:endParaRPr lang="en-US" sz="2000" dirty="0"/>
          </a:p>
          <a:p>
            <a:pPr marL="171450" indent="-171450"/>
            <a:r>
              <a:rPr lang="en-US" sz="3000" b="1" dirty="0"/>
              <a:t>Expulsion</a:t>
            </a:r>
          </a:p>
          <a:p>
            <a:pPr marL="0" indent="0">
              <a:buNone/>
            </a:pPr>
            <a:endParaRPr lang="en-US" sz="2000" dirty="0"/>
          </a:p>
          <a:p>
            <a:pPr marL="171450" indent="-171450"/>
            <a:r>
              <a:rPr lang="en-US" sz="3000" b="1" dirty="0"/>
              <a:t>Soft-Expulsion</a:t>
            </a:r>
            <a:endParaRPr lang="en-US" sz="3000" dirty="0"/>
          </a:p>
        </p:txBody>
      </p:sp>
    </p:spTree>
    <p:extLst>
      <p:ext uri="{BB962C8B-B14F-4D97-AF65-F5344CB8AC3E}">
        <p14:creationId xmlns:p14="http://schemas.microsoft.com/office/powerpoint/2010/main" val="2581826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4</a:t>
            </a:fld>
            <a:endParaRPr lang="en-US" dirty="0"/>
          </a:p>
        </p:txBody>
      </p:sp>
      <p:sp>
        <p:nvSpPr>
          <p:cNvPr id="3" name="Title 2" descr="&quot; &quot;"/>
          <p:cNvSpPr>
            <a:spLocks noGrp="1"/>
          </p:cNvSpPr>
          <p:nvPr>
            <p:ph type="title"/>
          </p:nvPr>
        </p:nvSpPr>
        <p:spPr/>
        <p:txBody>
          <a:bodyPr/>
          <a:lstStyle/>
          <a:p>
            <a:r>
              <a:rPr lang="en-US" dirty="0"/>
              <a:t>Meet the Team</a:t>
            </a:r>
          </a:p>
        </p:txBody>
      </p:sp>
      <p:sp>
        <p:nvSpPr>
          <p:cNvPr id="2" name="Content Placeholder 1"/>
          <p:cNvSpPr>
            <a:spLocks noGrp="1"/>
          </p:cNvSpPr>
          <p:nvPr>
            <p:ph idx="1"/>
          </p:nvPr>
        </p:nvSpPr>
        <p:spPr>
          <a:xfrm>
            <a:off x="1641442" y="1600201"/>
            <a:ext cx="2798652" cy="4038600"/>
          </a:xfrm>
        </p:spPr>
        <p:txBody>
          <a:bodyPr/>
          <a:lstStyle/>
          <a:p>
            <a:pPr lvl="0"/>
            <a:r>
              <a:rPr lang="en-US" sz="3200" dirty="0"/>
              <a:t>Rebecca Valenchis</a:t>
            </a:r>
          </a:p>
          <a:p>
            <a:pPr lvl="0"/>
            <a:endParaRPr lang="en-US" sz="3200" dirty="0"/>
          </a:p>
          <a:p>
            <a:pPr lvl="0"/>
            <a:r>
              <a:rPr lang="en-US" sz="3200" dirty="0"/>
              <a:t>Tony Ruggiero</a:t>
            </a:r>
          </a:p>
        </p:txBody>
      </p:sp>
      <p:pic>
        <p:nvPicPr>
          <p:cNvPr id="7" name="Picture 6" descr="&quot; &quot;">
            <a:extLst>
              <a:ext uri="{FF2B5EF4-FFF2-40B4-BE49-F238E27FC236}">
                <a16:creationId xmlns:a16="http://schemas.microsoft.com/office/drawing/2014/main" id="{136EF451-4FA9-4683-941E-DBFCCBFBC938}"/>
              </a:ext>
            </a:extLst>
          </p:cNvPr>
          <p:cNvPicPr>
            <a:picLocks noChangeAspect="1"/>
          </p:cNvPicPr>
          <p:nvPr/>
        </p:nvPicPr>
        <p:blipFill>
          <a:blip r:embed="rId3"/>
          <a:stretch>
            <a:fillRect/>
          </a:stretch>
        </p:blipFill>
        <p:spPr>
          <a:xfrm>
            <a:off x="457199" y="1600201"/>
            <a:ext cx="1138082" cy="1676399"/>
          </a:xfrm>
          <a:prstGeom prst="rect">
            <a:avLst/>
          </a:prstGeom>
        </p:spPr>
      </p:pic>
      <p:pic>
        <p:nvPicPr>
          <p:cNvPr id="8" name="Picture 7" descr="&quot; &quot;">
            <a:extLst>
              <a:ext uri="{FF2B5EF4-FFF2-40B4-BE49-F238E27FC236}">
                <a16:creationId xmlns:a16="http://schemas.microsoft.com/office/drawing/2014/main" id="{624F4105-FA89-4B73-B847-FCEF815BD268}"/>
              </a:ext>
            </a:extLst>
          </p:cNvPr>
          <p:cNvPicPr>
            <a:picLocks noChangeAspect="1"/>
          </p:cNvPicPr>
          <p:nvPr/>
        </p:nvPicPr>
        <p:blipFill>
          <a:blip r:embed="rId4"/>
          <a:stretch>
            <a:fillRect/>
          </a:stretch>
        </p:blipFill>
        <p:spPr>
          <a:xfrm>
            <a:off x="477693" y="3427079"/>
            <a:ext cx="1097093" cy="1676399"/>
          </a:xfrm>
          <a:prstGeom prst="rect">
            <a:avLst/>
          </a:prstGeom>
        </p:spPr>
      </p:pic>
      <p:pic>
        <p:nvPicPr>
          <p:cNvPr id="4" name="Picture 3" descr="&quot; &quot;">
            <a:extLst>
              <a:ext uri="{FF2B5EF4-FFF2-40B4-BE49-F238E27FC236}">
                <a16:creationId xmlns:a16="http://schemas.microsoft.com/office/drawing/2014/main" id="{C09E6062-F0F2-4388-BD0A-FC52DA6B212B}"/>
              </a:ext>
            </a:extLst>
          </p:cNvPr>
          <p:cNvPicPr>
            <a:picLocks noChangeAspect="1"/>
          </p:cNvPicPr>
          <p:nvPr/>
        </p:nvPicPr>
        <p:blipFill>
          <a:blip r:embed="rId5"/>
          <a:stretch>
            <a:fillRect/>
          </a:stretch>
        </p:blipFill>
        <p:spPr>
          <a:xfrm>
            <a:off x="4888523" y="1584159"/>
            <a:ext cx="1140047" cy="1637910"/>
          </a:xfrm>
          <a:prstGeom prst="rect">
            <a:avLst/>
          </a:prstGeom>
        </p:spPr>
      </p:pic>
      <p:sp>
        <p:nvSpPr>
          <p:cNvPr id="9" name="Content Placeholder 1">
            <a:extLst>
              <a:ext uri="{FF2B5EF4-FFF2-40B4-BE49-F238E27FC236}">
                <a16:creationId xmlns:a16="http://schemas.microsoft.com/office/drawing/2014/main" id="{0ABB7448-B68C-4AAD-9F38-63F6DBEF5D00}"/>
              </a:ext>
            </a:extLst>
          </p:cNvPr>
          <p:cNvSpPr txBox="1">
            <a:spLocks/>
          </p:cNvSpPr>
          <p:nvPr/>
        </p:nvSpPr>
        <p:spPr>
          <a:xfrm>
            <a:off x="6096000" y="1584159"/>
            <a:ext cx="2590800" cy="4038600"/>
          </a:xfrm>
          <a:prstGeom prst="rect">
            <a:avLst/>
          </a:prstGeom>
        </p:spPr>
        <p:txBody>
          <a:bodyPr/>
          <a:lstStyle>
            <a:lvl1pPr marL="342900" indent="-342900" algn="l" defTabSz="914400" rtl="0" eaLnBrk="1" latinLnBrk="0" hangingPunct="1">
              <a:spcBef>
                <a:spcPct val="20000"/>
              </a:spcBef>
              <a:buClr>
                <a:srgbClr val="ED3532"/>
              </a:buClr>
              <a:buFontTx/>
              <a:buBlip>
                <a:blip r:embed="rId6"/>
              </a:buBlip>
              <a:defRPr sz="2800" kern="1200">
                <a:solidFill>
                  <a:srgbClr val="154578"/>
                </a:solidFill>
                <a:latin typeface="+mn-lt"/>
                <a:ea typeface="+mn-ea"/>
                <a:cs typeface="+mn-cs"/>
              </a:defRPr>
            </a:lvl1pPr>
            <a:lvl2pPr marL="742950" indent="-285750" algn="l" defTabSz="914400" rtl="0" eaLnBrk="1" latinLnBrk="0" hangingPunct="1">
              <a:spcBef>
                <a:spcPct val="20000"/>
              </a:spcBef>
              <a:buClr>
                <a:srgbClr val="ED3532"/>
              </a:buClr>
              <a:buFont typeface="Calibri" panose="020F0502020204030204" pitchFamily="34" charset="0"/>
              <a:buChar char="–"/>
              <a:defRPr sz="2400" kern="1200">
                <a:solidFill>
                  <a:srgbClr val="154578"/>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Yvonne Greene</a:t>
            </a:r>
          </a:p>
          <a:p>
            <a:endParaRPr lang="en-US" sz="3200" dirty="0"/>
          </a:p>
          <a:p>
            <a:r>
              <a:rPr lang="en-US" sz="3200" dirty="0"/>
              <a:t>Jenny May</a:t>
            </a:r>
          </a:p>
        </p:txBody>
      </p:sp>
      <p:pic>
        <p:nvPicPr>
          <p:cNvPr id="11" name="Picture 10" descr="&quot; &quot;">
            <a:extLst>
              <a:ext uri="{FF2B5EF4-FFF2-40B4-BE49-F238E27FC236}">
                <a16:creationId xmlns:a16="http://schemas.microsoft.com/office/drawing/2014/main" id="{D9570891-593D-47F3-A838-A80BA69AFB57}"/>
              </a:ext>
            </a:extLst>
          </p:cNvPr>
          <p:cNvPicPr>
            <a:picLocks noChangeAspect="1"/>
          </p:cNvPicPr>
          <p:nvPr/>
        </p:nvPicPr>
        <p:blipFill>
          <a:blip r:embed="rId7"/>
          <a:stretch>
            <a:fillRect/>
          </a:stretch>
        </p:blipFill>
        <p:spPr>
          <a:xfrm>
            <a:off x="4873283" y="3372230"/>
            <a:ext cx="1173762" cy="1731248"/>
          </a:xfrm>
          <a:prstGeom prst="rect">
            <a:avLst/>
          </a:prstGeom>
        </p:spPr>
      </p:pic>
    </p:spTree>
    <p:extLst>
      <p:ext uri="{BB962C8B-B14F-4D97-AF65-F5344CB8AC3E}">
        <p14:creationId xmlns:p14="http://schemas.microsoft.com/office/powerpoint/2010/main" val="2891451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40</a:t>
            </a:fld>
            <a:endParaRPr lang="en-US" dirty="0"/>
          </a:p>
        </p:txBody>
      </p:sp>
      <p:sp>
        <p:nvSpPr>
          <p:cNvPr id="3" name="Title 2" descr="&quot; &quot;"/>
          <p:cNvSpPr>
            <a:spLocks noGrp="1"/>
          </p:cNvSpPr>
          <p:nvPr>
            <p:ph type="title"/>
          </p:nvPr>
        </p:nvSpPr>
        <p:spPr/>
        <p:txBody>
          <a:bodyPr>
            <a:normAutofit fontScale="90000"/>
          </a:bodyPr>
          <a:lstStyle/>
          <a:p>
            <a:r>
              <a:rPr lang="en-US" dirty="0"/>
              <a:t>Definitions: Suspension and Expulsion</a:t>
            </a:r>
          </a:p>
        </p:txBody>
      </p:sp>
      <p:sp>
        <p:nvSpPr>
          <p:cNvPr id="2" name="Content Placeholder 1"/>
          <p:cNvSpPr>
            <a:spLocks noGrp="1"/>
          </p:cNvSpPr>
          <p:nvPr>
            <p:ph idx="1"/>
          </p:nvPr>
        </p:nvSpPr>
        <p:spPr>
          <a:xfrm>
            <a:off x="457200" y="1417638"/>
            <a:ext cx="8229600" cy="4038600"/>
          </a:xfrm>
        </p:spPr>
        <p:txBody>
          <a:bodyPr/>
          <a:lstStyle/>
          <a:p>
            <a:pPr marL="171450" indent="-171450"/>
            <a:r>
              <a:rPr lang="en-US" b="1" dirty="0"/>
              <a:t>In-School Suspension</a:t>
            </a:r>
            <a:r>
              <a:rPr lang="en-US" dirty="0"/>
              <a:t>: Practices that involve removing or excluding the child from the classroom</a:t>
            </a:r>
          </a:p>
          <a:p>
            <a:pPr marL="0" indent="0">
              <a:buNone/>
            </a:pPr>
            <a:endParaRPr lang="en-US" sz="1000" dirty="0"/>
          </a:p>
          <a:p>
            <a:pPr marL="171450" indent="-171450"/>
            <a:r>
              <a:rPr lang="en-US" b="1" dirty="0"/>
              <a:t>Out-of-School Suspension</a:t>
            </a:r>
            <a:r>
              <a:rPr lang="en-US" dirty="0"/>
              <a:t>: Practices that involve temporarily removing the child from the program</a:t>
            </a:r>
          </a:p>
          <a:p>
            <a:pPr marL="0" indent="0">
              <a:buNone/>
            </a:pPr>
            <a:endParaRPr lang="en-US" sz="1000" dirty="0"/>
          </a:p>
          <a:p>
            <a:pPr marL="171450" indent="-171450"/>
            <a:r>
              <a:rPr lang="en-US" b="1" dirty="0"/>
              <a:t>Expulsion</a:t>
            </a:r>
            <a:r>
              <a:rPr lang="en-US" dirty="0"/>
              <a:t>: Permanent removal or dismissal from the program</a:t>
            </a:r>
          </a:p>
          <a:p>
            <a:pPr marL="0" indent="0">
              <a:buNone/>
            </a:pPr>
            <a:endParaRPr lang="en-US" sz="1000" dirty="0"/>
          </a:p>
          <a:p>
            <a:pPr marL="171450" indent="-171450"/>
            <a:r>
              <a:rPr lang="en-US" b="1" dirty="0"/>
              <a:t>Soft-Expulsion</a:t>
            </a:r>
            <a:r>
              <a:rPr lang="en-US" dirty="0"/>
              <a:t>: Practices that leave the family with little choice but to withdraw their child from the program</a:t>
            </a:r>
          </a:p>
        </p:txBody>
      </p:sp>
      <p:sp>
        <p:nvSpPr>
          <p:cNvPr id="6" name="Rectangle 5">
            <a:extLst>
              <a:ext uri="{FF2B5EF4-FFF2-40B4-BE49-F238E27FC236}">
                <a16:creationId xmlns:a16="http://schemas.microsoft.com/office/drawing/2014/main" id="{C082C00D-069F-41C8-9161-3881B6CDA69E}"/>
              </a:ext>
            </a:extLst>
          </p:cNvPr>
          <p:cNvSpPr/>
          <p:nvPr/>
        </p:nvSpPr>
        <p:spPr>
          <a:xfrm>
            <a:off x="914400" y="6059087"/>
            <a:ext cx="6934200" cy="830997"/>
          </a:xfrm>
          <a:prstGeom prst="rect">
            <a:avLst/>
          </a:prstGeom>
        </p:spPr>
        <p:txBody>
          <a:bodyPr wrap="square">
            <a:spAutoFit/>
          </a:bodyPr>
          <a:lstStyle/>
          <a:p>
            <a:r>
              <a:rPr lang="en-US" sz="1200" i="1" dirty="0" err="1"/>
              <a:t>Schachner</a:t>
            </a:r>
            <a:r>
              <a:rPr lang="en-US" sz="1200" i="1" dirty="0"/>
              <a:t>, A., </a:t>
            </a:r>
            <a:r>
              <a:rPr lang="en-US" sz="1200" i="1" dirty="0" err="1"/>
              <a:t>Belodoff</a:t>
            </a:r>
            <a:r>
              <a:rPr lang="en-US" sz="1200" i="1" dirty="0"/>
              <a:t>, K., Chen, W-B., </a:t>
            </a:r>
            <a:r>
              <a:rPr lang="en-US" sz="1200" i="1" dirty="0" err="1"/>
              <a:t>Kutaka</a:t>
            </a:r>
            <a:r>
              <a:rPr lang="en-US" sz="1200" i="1" dirty="0"/>
              <a:t>, T., </a:t>
            </a:r>
            <a:r>
              <a:rPr lang="en-US" sz="1200" i="1" dirty="0" err="1"/>
              <a:t>Fikes</a:t>
            </a:r>
            <a:r>
              <a:rPr lang="en-US" sz="1200" i="1" dirty="0"/>
              <a:t>, A., Ensign, K., Chow, K., Nguyen, J., &amp; Hardy, J. (2016). Preventing Suspensions and Expulsions in Early Childhood Settings: An Administrator’s Guide to Supporting All Children’s Success. SRI International: Menlo Park, CA. Accessed from </a:t>
            </a:r>
            <a:r>
              <a:rPr lang="en-US" sz="1200" i="1" dirty="0">
                <a:hlinkClick r:id="rId3"/>
              </a:rPr>
              <a:t>http://preventexpulsion.org</a:t>
            </a:r>
            <a:r>
              <a:rPr lang="en-US" sz="1200" i="1" dirty="0"/>
              <a:t> </a:t>
            </a:r>
          </a:p>
        </p:txBody>
      </p:sp>
    </p:spTree>
    <p:extLst>
      <p:ext uri="{BB962C8B-B14F-4D97-AF65-F5344CB8AC3E}">
        <p14:creationId xmlns:p14="http://schemas.microsoft.com/office/powerpoint/2010/main" val="2461318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41</a:t>
            </a:fld>
            <a:endParaRPr lang="en-US" dirty="0"/>
          </a:p>
        </p:txBody>
      </p:sp>
      <p:sp>
        <p:nvSpPr>
          <p:cNvPr id="3" name="Title 2" descr="&quot; &quot;"/>
          <p:cNvSpPr>
            <a:spLocks noGrp="1"/>
          </p:cNvSpPr>
          <p:nvPr>
            <p:ph type="title"/>
          </p:nvPr>
        </p:nvSpPr>
        <p:spPr/>
        <p:txBody>
          <a:bodyPr>
            <a:normAutofit fontScale="90000"/>
          </a:bodyPr>
          <a:lstStyle/>
          <a:p>
            <a:r>
              <a:rPr lang="en-US" dirty="0"/>
              <a:t>What can currently available data tell us?</a:t>
            </a:r>
          </a:p>
        </p:txBody>
      </p:sp>
      <p:sp>
        <p:nvSpPr>
          <p:cNvPr id="2" name="Content Placeholder 1"/>
          <p:cNvSpPr>
            <a:spLocks noGrp="1"/>
          </p:cNvSpPr>
          <p:nvPr>
            <p:ph idx="1"/>
          </p:nvPr>
        </p:nvSpPr>
        <p:spPr>
          <a:xfrm>
            <a:off x="457200" y="1752600"/>
            <a:ext cx="8229600" cy="4038600"/>
          </a:xfrm>
        </p:spPr>
        <p:txBody>
          <a:bodyPr/>
          <a:lstStyle/>
          <a:p>
            <a:r>
              <a:rPr lang="en-US" sz="3200" dirty="0"/>
              <a:t>Children with disabilities </a:t>
            </a:r>
            <a:r>
              <a:rPr lang="en-US" sz="3200" b="1" dirty="0"/>
              <a:t>are more than twice as likely </a:t>
            </a:r>
            <a:r>
              <a:rPr lang="en-US" sz="3200" dirty="0"/>
              <a:t>to receive an out-of-school suspension than children without disabilities at the K-12 level </a:t>
            </a:r>
          </a:p>
          <a:p>
            <a:pPr marL="0" indent="0" algn="r">
              <a:buNone/>
            </a:pPr>
            <a:r>
              <a:rPr lang="en-US" sz="3200" dirty="0"/>
              <a:t>(Civil Rights Data Collection, 2014)</a:t>
            </a:r>
          </a:p>
        </p:txBody>
      </p:sp>
    </p:spTree>
    <p:extLst>
      <p:ext uri="{BB962C8B-B14F-4D97-AF65-F5344CB8AC3E}">
        <p14:creationId xmlns:p14="http://schemas.microsoft.com/office/powerpoint/2010/main" val="3666256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42</a:t>
            </a:fld>
            <a:endParaRPr lang="en-US" dirty="0"/>
          </a:p>
        </p:txBody>
      </p:sp>
      <p:sp>
        <p:nvSpPr>
          <p:cNvPr id="3" name="Title 2" descr="&quot; &quot;"/>
          <p:cNvSpPr>
            <a:spLocks noGrp="1"/>
          </p:cNvSpPr>
          <p:nvPr>
            <p:ph type="title"/>
          </p:nvPr>
        </p:nvSpPr>
        <p:spPr/>
        <p:txBody>
          <a:bodyPr>
            <a:normAutofit fontScale="90000"/>
          </a:bodyPr>
          <a:lstStyle/>
          <a:p>
            <a:r>
              <a:rPr lang="en-US" dirty="0"/>
              <a:t>What can currently available data tell us?</a:t>
            </a:r>
          </a:p>
        </p:txBody>
      </p:sp>
      <p:sp>
        <p:nvSpPr>
          <p:cNvPr id="2" name="Content Placeholder 1"/>
          <p:cNvSpPr>
            <a:spLocks noGrp="1"/>
          </p:cNvSpPr>
          <p:nvPr>
            <p:ph idx="1"/>
          </p:nvPr>
        </p:nvSpPr>
        <p:spPr>
          <a:xfrm>
            <a:off x="457200" y="1676400"/>
            <a:ext cx="8229600" cy="4038600"/>
          </a:xfrm>
        </p:spPr>
        <p:txBody>
          <a:bodyPr/>
          <a:lstStyle/>
          <a:p>
            <a:r>
              <a:rPr lang="en-US" sz="3200" dirty="0"/>
              <a:t>2.7 million children received an out-of-school suspension; Children with disabilities </a:t>
            </a:r>
            <a:r>
              <a:rPr lang="en-US" sz="3200" b="1" dirty="0"/>
              <a:t>represented 26 percent of this total</a:t>
            </a:r>
            <a:r>
              <a:rPr lang="en-US" sz="3200" dirty="0"/>
              <a:t> at the K-12 level </a:t>
            </a:r>
          </a:p>
          <a:p>
            <a:pPr marL="0" indent="0" algn="r">
              <a:buNone/>
            </a:pPr>
            <a:r>
              <a:rPr lang="en-US" sz="3200" dirty="0"/>
              <a:t>(Civil Rights Data Collection, 2015-2016)</a:t>
            </a:r>
          </a:p>
        </p:txBody>
      </p:sp>
    </p:spTree>
    <p:extLst>
      <p:ext uri="{BB962C8B-B14F-4D97-AF65-F5344CB8AC3E}">
        <p14:creationId xmlns:p14="http://schemas.microsoft.com/office/powerpoint/2010/main" val="2267173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43</a:t>
            </a:fld>
            <a:endParaRPr lang="en-US" dirty="0"/>
          </a:p>
        </p:txBody>
      </p:sp>
      <p:sp>
        <p:nvSpPr>
          <p:cNvPr id="3" name="Title 2" descr="&quot; &quot;"/>
          <p:cNvSpPr>
            <a:spLocks noGrp="1"/>
          </p:cNvSpPr>
          <p:nvPr>
            <p:ph type="title"/>
          </p:nvPr>
        </p:nvSpPr>
        <p:spPr/>
        <p:txBody>
          <a:bodyPr>
            <a:normAutofit fontScale="90000"/>
          </a:bodyPr>
          <a:lstStyle/>
          <a:p>
            <a:r>
              <a:rPr lang="en-US" dirty="0"/>
              <a:t>What can currently available data tell us?</a:t>
            </a:r>
          </a:p>
        </p:txBody>
      </p:sp>
      <p:sp>
        <p:nvSpPr>
          <p:cNvPr id="2" name="Content Placeholder 1"/>
          <p:cNvSpPr>
            <a:spLocks noGrp="1"/>
          </p:cNvSpPr>
          <p:nvPr>
            <p:ph idx="1"/>
          </p:nvPr>
        </p:nvSpPr>
        <p:spPr>
          <a:xfrm>
            <a:off x="457200" y="1676400"/>
            <a:ext cx="8229600" cy="4038600"/>
          </a:xfrm>
        </p:spPr>
        <p:txBody>
          <a:bodyPr/>
          <a:lstStyle/>
          <a:p>
            <a:pPr marL="0" indent="0" algn="r">
              <a:buNone/>
            </a:pPr>
            <a:endParaRPr lang="en-US" sz="900" dirty="0"/>
          </a:p>
          <a:p>
            <a:r>
              <a:rPr lang="en-US" sz="3200" dirty="0"/>
              <a:t>120,700 children received an expulsion; Children with disabilities </a:t>
            </a:r>
            <a:r>
              <a:rPr lang="en-US" sz="3200" b="1" dirty="0"/>
              <a:t>represented 24 percent of this total </a:t>
            </a:r>
            <a:r>
              <a:rPr lang="en-US" sz="3200" dirty="0"/>
              <a:t>at the K-12 level </a:t>
            </a:r>
          </a:p>
          <a:p>
            <a:pPr marL="0" indent="0" algn="r">
              <a:buNone/>
            </a:pPr>
            <a:r>
              <a:rPr lang="en-US" sz="3200" dirty="0"/>
              <a:t>(Civil Rights Data Collection, 2015-2016)</a:t>
            </a:r>
          </a:p>
        </p:txBody>
      </p:sp>
    </p:spTree>
    <p:extLst>
      <p:ext uri="{BB962C8B-B14F-4D97-AF65-F5344CB8AC3E}">
        <p14:creationId xmlns:p14="http://schemas.microsoft.com/office/powerpoint/2010/main" val="2568552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44</a:t>
            </a:fld>
            <a:endParaRPr lang="en-US" dirty="0"/>
          </a:p>
        </p:txBody>
      </p:sp>
      <p:sp>
        <p:nvSpPr>
          <p:cNvPr id="3" name="Title 2" descr="&quot; &quot;"/>
          <p:cNvSpPr>
            <a:spLocks noGrp="1"/>
          </p:cNvSpPr>
          <p:nvPr>
            <p:ph type="title"/>
          </p:nvPr>
        </p:nvSpPr>
        <p:spPr/>
        <p:txBody>
          <a:bodyPr>
            <a:normAutofit fontScale="90000"/>
          </a:bodyPr>
          <a:lstStyle/>
          <a:p>
            <a:r>
              <a:rPr lang="en-US" dirty="0"/>
              <a:t>Data Dilemma: A Closer Look at CRDC Data</a:t>
            </a:r>
          </a:p>
        </p:txBody>
      </p:sp>
      <p:graphicFrame>
        <p:nvGraphicFramePr>
          <p:cNvPr id="6" name="Table 5" descr="The graphic is an image of CRDC data. ">
            <a:extLst>
              <a:ext uri="{FF2B5EF4-FFF2-40B4-BE49-F238E27FC236}">
                <a16:creationId xmlns:a16="http://schemas.microsoft.com/office/drawing/2014/main" id="{66F63A6B-B14F-46AF-8015-FE59069A7E9D}"/>
              </a:ext>
            </a:extLst>
          </p:cNvPr>
          <p:cNvGraphicFramePr>
            <a:graphicFrameLocks noGrp="1"/>
          </p:cNvGraphicFramePr>
          <p:nvPr>
            <p:extLst>
              <p:ext uri="{D42A27DB-BD31-4B8C-83A1-F6EECF244321}">
                <p14:modId xmlns:p14="http://schemas.microsoft.com/office/powerpoint/2010/main" val="4042344600"/>
              </p:ext>
            </p:extLst>
          </p:nvPr>
        </p:nvGraphicFramePr>
        <p:xfrm>
          <a:off x="457200" y="1905000"/>
          <a:ext cx="8229600" cy="3779520"/>
        </p:xfrm>
        <a:graphic>
          <a:graphicData uri="http://schemas.openxmlformats.org/drawingml/2006/table">
            <a:tbl>
              <a:tblPr firstRow="1" bandRow="1">
                <a:tableStyleId>{21E4AEA4-8DFA-4A89-87EB-49C32662AFE0}</a:tableStyleId>
              </a:tblPr>
              <a:tblGrid>
                <a:gridCol w="2743200">
                  <a:extLst>
                    <a:ext uri="{9D8B030D-6E8A-4147-A177-3AD203B41FA5}">
                      <a16:colId xmlns:a16="http://schemas.microsoft.com/office/drawing/2014/main" val="1210345933"/>
                    </a:ext>
                  </a:extLst>
                </a:gridCol>
                <a:gridCol w="2743200">
                  <a:extLst>
                    <a:ext uri="{9D8B030D-6E8A-4147-A177-3AD203B41FA5}">
                      <a16:colId xmlns:a16="http://schemas.microsoft.com/office/drawing/2014/main" val="2672086456"/>
                    </a:ext>
                  </a:extLst>
                </a:gridCol>
                <a:gridCol w="2743200">
                  <a:extLst>
                    <a:ext uri="{9D8B030D-6E8A-4147-A177-3AD203B41FA5}">
                      <a16:colId xmlns:a16="http://schemas.microsoft.com/office/drawing/2014/main" val="3370601071"/>
                    </a:ext>
                  </a:extLst>
                </a:gridCol>
              </a:tblGrid>
              <a:tr h="647974">
                <a:tc>
                  <a:txBody>
                    <a:bodyPr/>
                    <a:lstStyle/>
                    <a:p>
                      <a:pPr algn="ctr"/>
                      <a:endParaRPr lang="en-US" sz="2800" dirty="0"/>
                    </a:p>
                  </a:txBody>
                  <a:tcPr/>
                </a:tc>
                <a:tc>
                  <a:txBody>
                    <a:bodyPr/>
                    <a:lstStyle/>
                    <a:p>
                      <a:pPr algn="ctr"/>
                      <a:r>
                        <a:rPr lang="en-US" sz="2800" dirty="0"/>
                        <a:t>Suspensions</a:t>
                      </a:r>
                    </a:p>
                    <a:p>
                      <a:pPr algn="ctr"/>
                      <a:r>
                        <a:rPr lang="en-US" sz="2800" dirty="0"/>
                        <a:t>2015-2016</a:t>
                      </a:r>
                    </a:p>
                  </a:txBody>
                  <a:tcPr/>
                </a:tc>
                <a:tc>
                  <a:txBody>
                    <a:bodyPr/>
                    <a:lstStyle/>
                    <a:p>
                      <a:pPr algn="ctr"/>
                      <a:r>
                        <a:rPr lang="en-US" sz="2800" dirty="0"/>
                        <a:t>Expulsions</a:t>
                      </a:r>
                    </a:p>
                    <a:p>
                      <a:pPr algn="ctr"/>
                      <a:r>
                        <a:rPr lang="en-US" sz="2800" dirty="0"/>
                        <a:t>2015-2016</a:t>
                      </a:r>
                    </a:p>
                  </a:txBody>
                  <a:tcPr/>
                </a:tc>
                <a:extLst>
                  <a:ext uri="{0D108BD9-81ED-4DB2-BD59-A6C34878D82A}">
                    <a16:rowId xmlns:a16="http://schemas.microsoft.com/office/drawing/2014/main" val="467706417"/>
                  </a:ext>
                </a:extLst>
              </a:tr>
              <a:tr h="313536">
                <a:tc>
                  <a:txBody>
                    <a:bodyPr/>
                    <a:lstStyle/>
                    <a:p>
                      <a:pPr algn="ctr"/>
                      <a:r>
                        <a:rPr lang="en-US" sz="2800" dirty="0"/>
                        <a:t>Total</a:t>
                      </a:r>
                    </a:p>
                  </a:txBody>
                  <a:tcPr/>
                </a:tc>
                <a:tc>
                  <a:txBody>
                    <a:bodyPr/>
                    <a:lstStyle/>
                    <a:p>
                      <a:pPr algn="ctr"/>
                      <a:r>
                        <a:rPr lang="en-US" sz="2800" dirty="0"/>
                        <a:t>2,700,000</a:t>
                      </a:r>
                    </a:p>
                  </a:txBody>
                  <a:tcPr/>
                </a:tc>
                <a:tc>
                  <a:txBody>
                    <a:bodyPr/>
                    <a:lstStyle/>
                    <a:p>
                      <a:pPr algn="ctr"/>
                      <a:r>
                        <a:rPr lang="en-US" sz="2800" dirty="0"/>
                        <a:t>120,700</a:t>
                      </a:r>
                    </a:p>
                  </a:txBody>
                  <a:tcPr/>
                </a:tc>
                <a:extLst>
                  <a:ext uri="{0D108BD9-81ED-4DB2-BD59-A6C34878D82A}">
                    <a16:rowId xmlns:a16="http://schemas.microsoft.com/office/drawing/2014/main" val="2157552839"/>
                  </a:ext>
                </a:extLst>
              </a:tr>
              <a:tr h="564365">
                <a:tc>
                  <a:txBody>
                    <a:bodyPr/>
                    <a:lstStyle/>
                    <a:p>
                      <a:pPr algn="ctr"/>
                      <a:r>
                        <a:rPr lang="en-US" sz="2800" dirty="0"/>
                        <a:t>Percentage of Enrollment</a:t>
                      </a:r>
                    </a:p>
                  </a:txBody>
                  <a:tcPr/>
                </a:tc>
                <a:tc>
                  <a:txBody>
                    <a:bodyPr/>
                    <a:lstStyle/>
                    <a:p>
                      <a:pPr algn="ctr"/>
                      <a:r>
                        <a:rPr lang="en-US" sz="2800" dirty="0"/>
                        <a:t>12%</a:t>
                      </a:r>
                    </a:p>
                  </a:txBody>
                  <a:tcPr/>
                </a:tc>
                <a:tc>
                  <a:txBody>
                    <a:bodyPr/>
                    <a:lstStyle/>
                    <a:p>
                      <a:pPr algn="ctr"/>
                      <a:r>
                        <a:rPr lang="en-US" sz="2800" dirty="0"/>
                        <a:t>12%</a:t>
                      </a:r>
                    </a:p>
                  </a:txBody>
                  <a:tcPr/>
                </a:tc>
                <a:extLst>
                  <a:ext uri="{0D108BD9-81ED-4DB2-BD59-A6C34878D82A}">
                    <a16:rowId xmlns:a16="http://schemas.microsoft.com/office/drawing/2014/main" val="2068256539"/>
                  </a:ext>
                </a:extLst>
              </a:tr>
              <a:tr h="815193">
                <a:tc>
                  <a:txBody>
                    <a:bodyPr/>
                    <a:lstStyle/>
                    <a:p>
                      <a:pPr algn="ctr"/>
                      <a:r>
                        <a:rPr lang="en-US" sz="2800" dirty="0"/>
                        <a:t>Percentage Suspended or Expelled</a:t>
                      </a:r>
                    </a:p>
                  </a:txBody>
                  <a:tcPr/>
                </a:tc>
                <a:tc>
                  <a:txBody>
                    <a:bodyPr/>
                    <a:lstStyle/>
                    <a:p>
                      <a:pPr algn="ctr"/>
                      <a:r>
                        <a:rPr lang="en-US" sz="2800" dirty="0"/>
                        <a:t>26%</a:t>
                      </a:r>
                    </a:p>
                  </a:txBody>
                  <a:tcPr/>
                </a:tc>
                <a:tc>
                  <a:txBody>
                    <a:bodyPr/>
                    <a:lstStyle/>
                    <a:p>
                      <a:pPr algn="ctr"/>
                      <a:r>
                        <a:rPr lang="en-US" sz="2800" dirty="0"/>
                        <a:t>24%</a:t>
                      </a:r>
                    </a:p>
                  </a:txBody>
                  <a:tcPr/>
                </a:tc>
                <a:extLst>
                  <a:ext uri="{0D108BD9-81ED-4DB2-BD59-A6C34878D82A}">
                    <a16:rowId xmlns:a16="http://schemas.microsoft.com/office/drawing/2014/main" val="153059512"/>
                  </a:ext>
                </a:extLst>
              </a:tr>
            </a:tbl>
          </a:graphicData>
        </a:graphic>
      </p:graphicFrame>
    </p:spTree>
    <p:extLst>
      <p:ext uri="{BB962C8B-B14F-4D97-AF65-F5344CB8AC3E}">
        <p14:creationId xmlns:p14="http://schemas.microsoft.com/office/powerpoint/2010/main" val="831139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45</a:t>
            </a:fld>
            <a:endParaRPr lang="en-US" dirty="0"/>
          </a:p>
        </p:txBody>
      </p:sp>
      <p:sp>
        <p:nvSpPr>
          <p:cNvPr id="3" name="Title 2" descr="&quot; &quot;"/>
          <p:cNvSpPr>
            <a:spLocks noGrp="1"/>
          </p:cNvSpPr>
          <p:nvPr>
            <p:ph type="title"/>
          </p:nvPr>
        </p:nvSpPr>
        <p:spPr/>
        <p:txBody>
          <a:bodyPr/>
          <a:lstStyle/>
          <a:p>
            <a:r>
              <a:rPr lang="en-US" dirty="0"/>
              <a:t>What can we do?</a:t>
            </a:r>
          </a:p>
        </p:txBody>
      </p:sp>
      <p:pic>
        <p:nvPicPr>
          <p:cNvPr id="7" name="Graphic 6" descr="&quot; &quot;">
            <a:extLst>
              <a:ext uri="{FF2B5EF4-FFF2-40B4-BE49-F238E27FC236}">
                <a16:creationId xmlns:a16="http://schemas.microsoft.com/office/drawing/2014/main" id="{BC490B74-8C27-42ED-A6FF-F0686DDE96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2600" y="1030593"/>
            <a:ext cx="5297055" cy="5297055"/>
          </a:xfrm>
          <a:prstGeom prst="rect">
            <a:avLst/>
          </a:prstGeom>
        </p:spPr>
      </p:pic>
    </p:spTree>
    <p:extLst>
      <p:ext uri="{BB962C8B-B14F-4D97-AF65-F5344CB8AC3E}">
        <p14:creationId xmlns:p14="http://schemas.microsoft.com/office/powerpoint/2010/main" val="382037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46</a:t>
            </a:fld>
            <a:endParaRPr lang="en-US" dirty="0"/>
          </a:p>
        </p:txBody>
      </p:sp>
      <p:sp>
        <p:nvSpPr>
          <p:cNvPr id="3" name="Title 2" descr="&quot; &quot;"/>
          <p:cNvSpPr>
            <a:spLocks noGrp="1"/>
          </p:cNvSpPr>
          <p:nvPr>
            <p:ph type="title"/>
          </p:nvPr>
        </p:nvSpPr>
        <p:spPr/>
        <p:txBody>
          <a:bodyPr/>
          <a:lstStyle/>
          <a:p>
            <a:r>
              <a:rPr lang="en-US" dirty="0"/>
              <a:t>Transition Trivia </a:t>
            </a:r>
          </a:p>
        </p:txBody>
      </p:sp>
      <p:pic>
        <p:nvPicPr>
          <p:cNvPr id="2" name="Online Media 1" descr="&quot; &quot;">
            <a:hlinkClick r:id="" action="ppaction://media"/>
            <a:extLst>
              <a:ext uri="{FF2B5EF4-FFF2-40B4-BE49-F238E27FC236}">
                <a16:creationId xmlns:a16="http://schemas.microsoft.com/office/drawing/2014/main" id="{1BD617BD-2079-4EFB-AA99-268D9ABC36C3}"/>
              </a:ext>
            </a:extLst>
          </p:cNvPr>
          <p:cNvPicPr>
            <a:picLocks noRot="1" noChangeAspect="1"/>
          </p:cNvPicPr>
          <p:nvPr>
            <a:videoFile r:link="rId1"/>
          </p:nvPr>
        </p:nvPicPr>
        <p:blipFill>
          <a:blip r:embed="rId4"/>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24661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and Wrap-Up</a:t>
            </a:r>
          </a:p>
        </p:txBody>
      </p:sp>
      <p:pic>
        <p:nvPicPr>
          <p:cNvPr id="4" name="Picture 3" descr="The icon is of a head with gears and the one below is a lightbulb. ">
            <a:extLst>
              <a:ext uri="{FF2B5EF4-FFF2-40B4-BE49-F238E27FC236}">
                <a16:creationId xmlns:a16="http://schemas.microsoft.com/office/drawing/2014/main" id="{9236E962-50C0-49C2-B2EC-34F381B95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460" y="1443037"/>
            <a:ext cx="4806596" cy="4639025"/>
          </a:xfrm>
          <a:prstGeom prst="rect">
            <a:avLst/>
          </a:prstGeom>
        </p:spPr>
      </p:pic>
    </p:spTree>
    <p:extLst>
      <p:ext uri="{BB962C8B-B14F-4D97-AF65-F5344CB8AC3E}">
        <p14:creationId xmlns:p14="http://schemas.microsoft.com/office/powerpoint/2010/main" val="4199085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48</a:t>
            </a:fld>
            <a:endParaRPr lang="en-US" dirty="0"/>
          </a:p>
        </p:txBody>
      </p:sp>
      <p:sp>
        <p:nvSpPr>
          <p:cNvPr id="3" name="Title 2" descr="&quot; &quot;"/>
          <p:cNvSpPr>
            <a:spLocks noGrp="1"/>
          </p:cNvSpPr>
          <p:nvPr>
            <p:ph type="title"/>
          </p:nvPr>
        </p:nvSpPr>
        <p:spPr/>
        <p:txBody>
          <a:bodyPr>
            <a:normAutofit/>
          </a:bodyPr>
          <a:lstStyle/>
          <a:p>
            <a:r>
              <a:rPr lang="en-US" dirty="0"/>
              <a:t>Show What You Know</a:t>
            </a:r>
          </a:p>
        </p:txBody>
      </p:sp>
      <p:graphicFrame>
        <p:nvGraphicFramePr>
          <p:cNvPr id="7" name="Table 6">
            <a:extLst>
              <a:ext uri="{FF2B5EF4-FFF2-40B4-BE49-F238E27FC236}">
                <a16:creationId xmlns:a16="http://schemas.microsoft.com/office/drawing/2014/main" id="{59468064-AF0C-44CF-91C4-3C89F170799C}"/>
              </a:ext>
            </a:extLst>
          </p:cNvPr>
          <p:cNvGraphicFramePr>
            <a:graphicFrameLocks noGrp="1"/>
          </p:cNvGraphicFramePr>
          <p:nvPr>
            <p:extLst>
              <p:ext uri="{D42A27DB-BD31-4B8C-83A1-F6EECF244321}">
                <p14:modId xmlns:p14="http://schemas.microsoft.com/office/powerpoint/2010/main" val="1405321286"/>
              </p:ext>
            </p:extLst>
          </p:nvPr>
        </p:nvGraphicFramePr>
        <p:xfrm>
          <a:off x="515074" y="1526177"/>
          <a:ext cx="8113851" cy="4489367"/>
        </p:xfrm>
        <a:graphic>
          <a:graphicData uri="http://schemas.openxmlformats.org/drawingml/2006/table">
            <a:tbl>
              <a:tblPr firstRow="1" bandRow="1">
                <a:tableStyleId>{21E4AEA4-8DFA-4A89-87EB-49C32662AFE0}</a:tableStyleId>
              </a:tblPr>
              <a:tblGrid>
                <a:gridCol w="2704617">
                  <a:extLst>
                    <a:ext uri="{9D8B030D-6E8A-4147-A177-3AD203B41FA5}">
                      <a16:colId xmlns:a16="http://schemas.microsoft.com/office/drawing/2014/main" val="4254552280"/>
                    </a:ext>
                  </a:extLst>
                </a:gridCol>
                <a:gridCol w="2704617">
                  <a:extLst>
                    <a:ext uri="{9D8B030D-6E8A-4147-A177-3AD203B41FA5}">
                      <a16:colId xmlns:a16="http://schemas.microsoft.com/office/drawing/2014/main" val="1546996887"/>
                    </a:ext>
                  </a:extLst>
                </a:gridCol>
                <a:gridCol w="2704617">
                  <a:extLst>
                    <a:ext uri="{9D8B030D-6E8A-4147-A177-3AD203B41FA5}">
                      <a16:colId xmlns:a16="http://schemas.microsoft.com/office/drawing/2014/main" val="2087639752"/>
                    </a:ext>
                  </a:extLst>
                </a:gridCol>
              </a:tblGrid>
              <a:tr h="2640776">
                <a:tc>
                  <a:txBody>
                    <a:bodyPr/>
                    <a:lstStyle/>
                    <a:p>
                      <a:pPr algn="ctr"/>
                      <a:r>
                        <a:rPr lang="en-US" sz="3200" dirty="0"/>
                        <a:t>What do you KNOW about suspension and expulsion?</a:t>
                      </a:r>
                    </a:p>
                  </a:txBody>
                  <a:tcPr/>
                </a:tc>
                <a:tc>
                  <a:txBody>
                    <a:bodyPr/>
                    <a:lstStyle/>
                    <a:p>
                      <a:pPr algn="ctr"/>
                      <a:r>
                        <a:rPr lang="en-US" sz="3200" dirty="0"/>
                        <a:t>What do you WONDER about suspension and expulsion?</a:t>
                      </a:r>
                    </a:p>
                  </a:txBody>
                  <a:tcPr/>
                </a:tc>
                <a:tc>
                  <a:txBody>
                    <a:bodyPr/>
                    <a:lstStyle/>
                    <a:p>
                      <a:pPr algn="ctr"/>
                      <a:r>
                        <a:rPr lang="en-US" sz="3200" dirty="0"/>
                        <a:t>What did you LEARN about suspension and expulsion?</a:t>
                      </a:r>
                    </a:p>
                  </a:txBody>
                  <a:tcPr/>
                </a:tc>
                <a:extLst>
                  <a:ext uri="{0D108BD9-81ED-4DB2-BD59-A6C34878D82A}">
                    <a16:rowId xmlns:a16="http://schemas.microsoft.com/office/drawing/2014/main" val="2887952870"/>
                  </a:ext>
                </a:extLst>
              </a:tr>
              <a:tr h="1471847">
                <a:tc>
                  <a:txBody>
                    <a:bodyPr/>
                    <a:lstStyle/>
                    <a:p>
                      <a:pPr marL="285750" indent="-285750">
                        <a:buFont typeface="Arial" panose="020B0604020202020204" pitchFamily="34" charset="0"/>
                        <a:buChar char="•"/>
                      </a:pPr>
                      <a:r>
                        <a:rPr lang="en-US" sz="2500" dirty="0"/>
                        <a:t>I already know…</a:t>
                      </a:r>
                    </a:p>
                  </a:txBody>
                  <a:tcPr/>
                </a:tc>
                <a:tc>
                  <a:txBody>
                    <a:bodyPr/>
                    <a:lstStyle/>
                    <a:p>
                      <a:pPr marL="285750" indent="-285750">
                        <a:buFont typeface="Arial" panose="020B0604020202020204" pitchFamily="34" charset="0"/>
                        <a:buChar char="•"/>
                      </a:pPr>
                      <a:r>
                        <a:rPr lang="en-US" sz="2500" dirty="0"/>
                        <a:t>I want to know…</a:t>
                      </a:r>
                    </a:p>
                  </a:txBody>
                  <a:tcPr/>
                </a:tc>
                <a:tc>
                  <a:txBody>
                    <a:bodyPr/>
                    <a:lstStyle/>
                    <a:p>
                      <a:pPr marL="285750" indent="-285750">
                        <a:buFont typeface="Arial" panose="020B0604020202020204" pitchFamily="34" charset="0"/>
                        <a:buChar char="•"/>
                      </a:pPr>
                      <a:r>
                        <a:rPr lang="en-US" sz="2500" dirty="0"/>
                        <a:t>A-ha!  Now, I know…</a:t>
                      </a:r>
                    </a:p>
                  </a:txBody>
                  <a:tcPr/>
                </a:tc>
                <a:extLst>
                  <a:ext uri="{0D108BD9-81ED-4DB2-BD59-A6C34878D82A}">
                    <a16:rowId xmlns:a16="http://schemas.microsoft.com/office/drawing/2014/main" val="1760553734"/>
                  </a:ext>
                </a:extLst>
              </a:tr>
            </a:tbl>
          </a:graphicData>
        </a:graphic>
      </p:graphicFrame>
    </p:spTree>
    <p:extLst>
      <p:ext uri="{BB962C8B-B14F-4D97-AF65-F5344CB8AC3E}">
        <p14:creationId xmlns:p14="http://schemas.microsoft.com/office/powerpoint/2010/main" val="268456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2897048-00E0-47FB-B07B-F36BBE8AF579}" type="slidenum">
              <a:rPr lang="en-US" smtClean="0"/>
              <a:pPr/>
              <a:t>49</a:t>
            </a:fld>
            <a:endParaRPr lang="en-US" dirty="0"/>
          </a:p>
        </p:txBody>
      </p:sp>
      <p:sp>
        <p:nvSpPr>
          <p:cNvPr id="2" name="Title 1" descr="&quot; &quot;"/>
          <p:cNvSpPr>
            <a:spLocks noGrp="1"/>
          </p:cNvSpPr>
          <p:nvPr>
            <p:ph type="title"/>
          </p:nvPr>
        </p:nvSpPr>
        <p:spPr/>
        <p:txBody>
          <a:bodyPr/>
          <a:lstStyle/>
          <a:p>
            <a:r>
              <a:rPr lang="en-US" dirty="0"/>
              <a:t>For More Information</a:t>
            </a:r>
          </a:p>
        </p:txBody>
      </p:sp>
      <p:sp>
        <p:nvSpPr>
          <p:cNvPr id="3" name="Content Placeholder 2"/>
          <p:cNvSpPr>
            <a:spLocks noGrp="1"/>
          </p:cNvSpPr>
          <p:nvPr>
            <p:ph idx="1"/>
          </p:nvPr>
        </p:nvSpPr>
        <p:spPr/>
        <p:txBody>
          <a:bodyPr/>
          <a:lstStyle/>
          <a:p>
            <a:r>
              <a:rPr lang="en-US" dirty="0"/>
              <a:t>Visit the </a:t>
            </a:r>
            <a:r>
              <a:rPr lang="en-US" dirty="0" err="1"/>
              <a:t>DaSy</a:t>
            </a:r>
            <a:r>
              <a:rPr lang="en-US" dirty="0"/>
              <a:t> website at:</a:t>
            </a:r>
            <a:br>
              <a:rPr lang="en-US" dirty="0"/>
            </a:br>
            <a:r>
              <a:rPr lang="en-US" dirty="0">
                <a:hlinkClick r:id="rId2" tooltip="DaSy Center website"/>
              </a:rPr>
              <a:t>http://dasycenter.org/</a:t>
            </a:r>
            <a:endParaRPr lang="en-US" dirty="0"/>
          </a:p>
          <a:p>
            <a:endParaRPr lang="en-US" dirty="0"/>
          </a:p>
          <a:p>
            <a:r>
              <a:rPr lang="en-US" dirty="0"/>
              <a:t>Like us on Facebook: </a:t>
            </a:r>
            <a:br>
              <a:rPr lang="en-US" dirty="0"/>
            </a:br>
            <a:r>
              <a:rPr lang="en-US" u="sng" dirty="0">
                <a:hlinkClick r:id="rId3" tooltip="DaSy Center Facebook page"/>
              </a:rPr>
              <a:t>https://www.facebook.com/dasycenter</a:t>
            </a:r>
            <a:endParaRPr lang="en-US" u="sng" dirty="0"/>
          </a:p>
          <a:p>
            <a:endParaRPr lang="en-US" dirty="0"/>
          </a:p>
          <a:p>
            <a:r>
              <a:rPr lang="en-US" dirty="0"/>
              <a:t>Follow us on Twitter:</a:t>
            </a:r>
            <a:br>
              <a:rPr lang="en-US" dirty="0"/>
            </a:br>
            <a:r>
              <a:rPr lang="en-US" u="sng" dirty="0">
                <a:hlinkClick r:id="rId4" tooltip="DaSy Center Twitter feed"/>
              </a:rPr>
              <a:t>@</a:t>
            </a:r>
            <a:r>
              <a:rPr lang="en-US" u="sng" dirty="0" err="1">
                <a:hlinkClick r:id="rId4" tooltip="DaSy Center Twitter feed"/>
              </a:rPr>
              <a:t>DaSyCenter</a:t>
            </a:r>
            <a:r>
              <a:rPr lang="en-US" dirty="0"/>
              <a:t>  </a:t>
            </a:r>
          </a:p>
        </p:txBody>
      </p:sp>
    </p:spTree>
    <p:extLst>
      <p:ext uri="{BB962C8B-B14F-4D97-AF65-F5344CB8AC3E}">
        <p14:creationId xmlns:p14="http://schemas.microsoft.com/office/powerpoint/2010/main" val="1373862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5</a:t>
            </a:fld>
            <a:endParaRPr lang="en-US" dirty="0"/>
          </a:p>
        </p:txBody>
      </p:sp>
      <p:sp>
        <p:nvSpPr>
          <p:cNvPr id="3" name="Title 2" descr="&quot; &quot;"/>
          <p:cNvSpPr>
            <a:spLocks noGrp="1"/>
          </p:cNvSpPr>
          <p:nvPr>
            <p:ph type="title"/>
          </p:nvPr>
        </p:nvSpPr>
        <p:spPr/>
        <p:txBody>
          <a:bodyPr/>
          <a:lstStyle/>
          <a:p>
            <a:r>
              <a:rPr lang="en-US" dirty="0"/>
              <a:t>Meet the Audience</a:t>
            </a:r>
          </a:p>
        </p:txBody>
      </p:sp>
      <p:sp>
        <p:nvSpPr>
          <p:cNvPr id="2" name="Content Placeholder 1"/>
          <p:cNvSpPr>
            <a:spLocks noGrp="1"/>
          </p:cNvSpPr>
          <p:nvPr>
            <p:ph idx="1"/>
          </p:nvPr>
        </p:nvSpPr>
        <p:spPr/>
        <p:txBody>
          <a:bodyPr/>
          <a:lstStyle/>
          <a:p>
            <a:pPr lvl="0"/>
            <a:r>
              <a:rPr lang="en-US" sz="4800" dirty="0"/>
              <a:t>What is your primary role?</a:t>
            </a:r>
          </a:p>
        </p:txBody>
      </p:sp>
    </p:spTree>
    <p:extLst>
      <p:ext uri="{BB962C8B-B14F-4D97-AF65-F5344CB8AC3E}">
        <p14:creationId xmlns:p14="http://schemas.microsoft.com/office/powerpoint/2010/main" val="3519042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2897048-00E0-47FB-B07B-F36BBE8AF579}" type="slidenum">
              <a:rPr lang="en-US" smtClean="0"/>
              <a:pPr/>
              <a:t>50</a:t>
            </a:fld>
            <a:endParaRPr lang="en-US" dirty="0"/>
          </a:p>
        </p:txBody>
      </p:sp>
      <p:sp>
        <p:nvSpPr>
          <p:cNvPr id="2" name="Title 1" descr="&quot; &quot;"/>
          <p:cNvSpPr>
            <a:spLocks noGrp="1"/>
          </p:cNvSpPr>
          <p:nvPr>
            <p:ph type="title"/>
          </p:nvPr>
        </p:nvSpPr>
        <p:spPr/>
        <p:txBody>
          <a:bodyPr/>
          <a:lstStyle/>
          <a:p>
            <a:r>
              <a:rPr lang="en-US" dirty="0"/>
              <a:t>Stay in Touch!</a:t>
            </a:r>
          </a:p>
        </p:txBody>
      </p:sp>
      <p:sp>
        <p:nvSpPr>
          <p:cNvPr id="3" name="Content Placeholder 2"/>
          <p:cNvSpPr>
            <a:spLocks noGrp="1"/>
          </p:cNvSpPr>
          <p:nvPr>
            <p:ph idx="1"/>
          </p:nvPr>
        </p:nvSpPr>
        <p:spPr>
          <a:xfrm>
            <a:off x="457200" y="1600201"/>
            <a:ext cx="8458200" cy="4038600"/>
          </a:xfrm>
        </p:spPr>
        <p:txBody>
          <a:bodyPr/>
          <a:lstStyle/>
          <a:p>
            <a:r>
              <a:rPr lang="en-US" b="1" dirty="0"/>
              <a:t>Rebecca Valenchis: </a:t>
            </a:r>
            <a:r>
              <a:rPr lang="en-US" dirty="0">
                <a:hlinkClick r:id="rId2" tooltip="Rebecca.Valenchis@aemcorp.com"/>
              </a:rPr>
              <a:t>Rebecca.Valenchis@aemcorp.com</a:t>
            </a:r>
            <a:endParaRPr lang="en-US" dirty="0"/>
          </a:p>
          <a:p>
            <a:pPr marL="0" indent="0">
              <a:buNone/>
            </a:pPr>
            <a:endParaRPr lang="en-US" sz="2400" b="1" dirty="0"/>
          </a:p>
          <a:p>
            <a:r>
              <a:rPr lang="en-US" b="1" dirty="0"/>
              <a:t>Tony Ruggiero: </a:t>
            </a:r>
            <a:r>
              <a:rPr lang="en-US" dirty="0">
                <a:hlinkClick r:id="rId3" tooltip="Robert.Ruggiero@aemcorp.com"/>
              </a:rPr>
              <a:t>Robert.Ruggiero@aemcorp.com</a:t>
            </a:r>
            <a:r>
              <a:rPr lang="en-US" dirty="0"/>
              <a:t> </a:t>
            </a:r>
          </a:p>
          <a:p>
            <a:endParaRPr lang="en-US" sz="2400" b="1" dirty="0"/>
          </a:p>
          <a:p>
            <a:r>
              <a:rPr lang="en-US" b="1" dirty="0"/>
              <a:t>Jenny May: </a:t>
            </a:r>
            <a:r>
              <a:rPr lang="en-US" dirty="0">
                <a:hlinkClick r:id="rId4" tooltip="jmay@ed.sc.gov"/>
              </a:rPr>
              <a:t>jmay@ed.sc.gov</a:t>
            </a:r>
            <a:r>
              <a:rPr lang="en-US" dirty="0"/>
              <a:t> </a:t>
            </a:r>
          </a:p>
          <a:p>
            <a:endParaRPr lang="en-US" sz="2400" b="1" dirty="0"/>
          </a:p>
          <a:p>
            <a:r>
              <a:rPr lang="en-US" b="1" dirty="0"/>
              <a:t>Yvonne Greene: </a:t>
            </a:r>
            <a:r>
              <a:rPr lang="en-US" dirty="0">
                <a:hlinkClick r:id="rId5" tooltip="Yvonne.greene@arkansas.gov"/>
              </a:rPr>
              <a:t>Yvonne.Greene@arkansas.gov</a:t>
            </a:r>
            <a:r>
              <a:rPr lang="en-US" dirty="0"/>
              <a:t> </a:t>
            </a:r>
          </a:p>
        </p:txBody>
      </p:sp>
    </p:spTree>
    <p:extLst>
      <p:ext uri="{BB962C8B-B14F-4D97-AF65-F5344CB8AC3E}">
        <p14:creationId xmlns:p14="http://schemas.microsoft.com/office/powerpoint/2010/main" val="2459079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2897048-00E0-47FB-B07B-F36BBE8AF579}" type="slidenum">
              <a:rPr lang="en-US" smtClean="0"/>
              <a:pPr/>
              <a:t>51</a:t>
            </a:fld>
            <a:endParaRPr lang="en-US" dirty="0"/>
          </a:p>
        </p:txBody>
      </p:sp>
      <p:sp>
        <p:nvSpPr>
          <p:cNvPr id="3" name="Content Placeholder 2"/>
          <p:cNvSpPr>
            <a:spLocks noGrp="1"/>
          </p:cNvSpPr>
          <p:nvPr>
            <p:ph idx="1"/>
          </p:nvPr>
        </p:nvSpPr>
        <p:spPr>
          <a:xfrm>
            <a:off x="990600" y="1752600"/>
            <a:ext cx="7239000" cy="4038600"/>
          </a:xfrm>
        </p:spPr>
        <p:txBody>
          <a:bodyPr/>
          <a:lstStyle/>
          <a:p>
            <a:pPr marL="0" indent="0">
              <a:buNone/>
            </a:pPr>
            <a:r>
              <a:rPr lang="en-US" sz="1800" dirty="0"/>
              <a:t>The contents of this presentation were developed under a grant from the U.S. Department of Education, # H373Z120002. However, those contents do not necessarily represent the policy of the U.S. Department of Education, and you should not assume endorsement by the Federal Government. Project Officers, Meredith </a:t>
            </a:r>
            <a:r>
              <a:rPr lang="en-US" sz="1800" dirty="0" err="1"/>
              <a:t>Miceli</a:t>
            </a:r>
            <a:r>
              <a:rPr lang="en-US" sz="1800" dirty="0"/>
              <a:t> and </a:t>
            </a:r>
            <a:r>
              <a:rPr lang="en-US" sz="1800" dirty="0" err="1"/>
              <a:t>Richelle</a:t>
            </a:r>
            <a:r>
              <a:rPr lang="en-US" sz="1800" dirty="0"/>
              <a:t> Davis.</a:t>
            </a:r>
          </a:p>
        </p:txBody>
      </p:sp>
      <p:pic>
        <p:nvPicPr>
          <p:cNvPr id="11" name="Picture 10" descr="IDEAs that Work. U.S. Office of Special Education Progra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763" y="4296186"/>
            <a:ext cx="1062037" cy="885825"/>
          </a:xfrm>
          <a:prstGeom prst="rect">
            <a:avLst/>
          </a:prstGeom>
        </p:spPr>
      </p:pic>
      <p:sp>
        <p:nvSpPr>
          <p:cNvPr id="7" name="Title 1" descr="&quot; &quot;"/>
          <p:cNvSpPr>
            <a:spLocks noGrp="1"/>
          </p:cNvSpPr>
          <p:nvPr>
            <p:ph type="title"/>
          </p:nvPr>
        </p:nvSpPr>
        <p:spPr>
          <a:xfrm>
            <a:off x="457200" y="274638"/>
            <a:ext cx="8229600" cy="1143000"/>
          </a:xfrm>
        </p:spPr>
        <p:txBody>
          <a:bodyPr/>
          <a:lstStyle/>
          <a:p>
            <a:r>
              <a:rPr lang="en-US" dirty="0"/>
              <a:t>Thank You</a:t>
            </a:r>
          </a:p>
        </p:txBody>
      </p:sp>
    </p:spTree>
    <p:extLst>
      <p:ext uri="{BB962C8B-B14F-4D97-AF65-F5344CB8AC3E}">
        <p14:creationId xmlns:p14="http://schemas.microsoft.com/office/powerpoint/2010/main" val="262124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Suspension and Expulsion in Early Childhood</a:t>
            </a:r>
          </a:p>
        </p:txBody>
      </p:sp>
      <p:pic>
        <p:nvPicPr>
          <p:cNvPr id="4" name="Picture Placeholder 3" descr="The icon is of a head with gears and the one below is a lightbulb. ">
            <a:extLst>
              <a:ext uri="{FF2B5EF4-FFF2-40B4-BE49-F238E27FC236}">
                <a16:creationId xmlns:a16="http://schemas.microsoft.com/office/drawing/2014/main" id="{17408CFF-D322-4F75-A161-850DA6B95F7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692" b="8692"/>
          <a:stretch>
            <a:fillRect/>
          </a:stretch>
        </p:blipFill>
        <p:spPr>
          <a:xfrm>
            <a:off x="3733800" y="2124075"/>
            <a:ext cx="4917082" cy="3668713"/>
          </a:xfrm>
        </p:spPr>
      </p:pic>
    </p:spTree>
    <p:extLst>
      <p:ext uri="{BB962C8B-B14F-4D97-AF65-F5344CB8AC3E}">
        <p14:creationId xmlns:p14="http://schemas.microsoft.com/office/powerpoint/2010/main" val="3793068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7</a:t>
            </a:fld>
            <a:endParaRPr lang="en-US" dirty="0"/>
          </a:p>
        </p:txBody>
      </p:sp>
      <p:sp>
        <p:nvSpPr>
          <p:cNvPr id="3" name="Title 2" descr="&quot; &quot;"/>
          <p:cNvSpPr>
            <a:spLocks noGrp="1"/>
          </p:cNvSpPr>
          <p:nvPr>
            <p:ph type="title"/>
          </p:nvPr>
        </p:nvSpPr>
        <p:spPr/>
        <p:txBody>
          <a:bodyPr>
            <a:normAutofit/>
          </a:bodyPr>
          <a:lstStyle/>
          <a:p>
            <a:r>
              <a:rPr lang="en-US" dirty="0"/>
              <a:t>Show What You Know</a:t>
            </a:r>
          </a:p>
        </p:txBody>
      </p:sp>
      <p:graphicFrame>
        <p:nvGraphicFramePr>
          <p:cNvPr id="7" name="Table 6">
            <a:extLst>
              <a:ext uri="{FF2B5EF4-FFF2-40B4-BE49-F238E27FC236}">
                <a16:creationId xmlns:a16="http://schemas.microsoft.com/office/drawing/2014/main" id="{59468064-AF0C-44CF-91C4-3C89F170799C}"/>
              </a:ext>
            </a:extLst>
          </p:cNvPr>
          <p:cNvGraphicFramePr>
            <a:graphicFrameLocks noGrp="1"/>
          </p:cNvGraphicFramePr>
          <p:nvPr>
            <p:extLst/>
          </p:nvPr>
        </p:nvGraphicFramePr>
        <p:xfrm>
          <a:off x="515074" y="1526177"/>
          <a:ext cx="8113851" cy="4489367"/>
        </p:xfrm>
        <a:graphic>
          <a:graphicData uri="http://schemas.openxmlformats.org/drawingml/2006/table">
            <a:tbl>
              <a:tblPr firstRow="1" bandRow="1">
                <a:tableStyleId>{21E4AEA4-8DFA-4A89-87EB-49C32662AFE0}</a:tableStyleId>
              </a:tblPr>
              <a:tblGrid>
                <a:gridCol w="2704617">
                  <a:extLst>
                    <a:ext uri="{9D8B030D-6E8A-4147-A177-3AD203B41FA5}">
                      <a16:colId xmlns:a16="http://schemas.microsoft.com/office/drawing/2014/main" val="4254552280"/>
                    </a:ext>
                  </a:extLst>
                </a:gridCol>
                <a:gridCol w="2704617">
                  <a:extLst>
                    <a:ext uri="{9D8B030D-6E8A-4147-A177-3AD203B41FA5}">
                      <a16:colId xmlns:a16="http://schemas.microsoft.com/office/drawing/2014/main" val="1546996887"/>
                    </a:ext>
                  </a:extLst>
                </a:gridCol>
                <a:gridCol w="2704617">
                  <a:extLst>
                    <a:ext uri="{9D8B030D-6E8A-4147-A177-3AD203B41FA5}">
                      <a16:colId xmlns:a16="http://schemas.microsoft.com/office/drawing/2014/main" val="2087639752"/>
                    </a:ext>
                  </a:extLst>
                </a:gridCol>
              </a:tblGrid>
              <a:tr h="2640776">
                <a:tc>
                  <a:txBody>
                    <a:bodyPr/>
                    <a:lstStyle/>
                    <a:p>
                      <a:pPr algn="ctr"/>
                      <a:r>
                        <a:rPr lang="en-US" sz="3200" dirty="0"/>
                        <a:t>What do you KNOW about suspension and expulsion?</a:t>
                      </a:r>
                    </a:p>
                  </a:txBody>
                  <a:tcPr/>
                </a:tc>
                <a:tc>
                  <a:txBody>
                    <a:bodyPr/>
                    <a:lstStyle/>
                    <a:p>
                      <a:pPr algn="ctr"/>
                      <a:r>
                        <a:rPr lang="en-US" sz="3200" dirty="0"/>
                        <a:t>What do you WONDER about suspension and expulsion?</a:t>
                      </a:r>
                    </a:p>
                  </a:txBody>
                  <a:tcPr/>
                </a:tc>
                <a:tc>
                  <a:txBody>
                    <a:bodyPr/>
                    <a:lstStyle/>
                    <a:p>
                      <a:pPr algn="ctr"/>
                      <a:r>
                        <a:rPr lang="en-US" sz="3200" dirty="0"/>
                        <a:t>What did you LEARN about suspension and expulsion?</a:t>
                      </a:r>
                    </a:p>
                  </a:txBody>
                  <a:tcPr/>
                </a:tc>
                <a:extLst>
                  <a:ext uri="{0D108BD9-81ED-4DB2-BD59-A6C34878D82A}">
                    <a16:rowId xmlns:a16="http://schemas.microsoft.com/office/drawing/2014/main" val="2887952870"/>
                  </a:ext>
                </a:extLst>
              </a:tr>
              <a:tr h="1471847">
                <a:tc>
                  <a:txBody>
                    <a:bodyPr/>
                    <a:lstStyle/>
                    <a:p>
                      <a:pPr marL="285750" indent="-285750">
                        <a:buFont typeface="Arial" panose="020B0604020202020204" pitchFamily="34" charset="0"/>
                        <a:buChar char="•"/>
                      </a:pPr>
                      <a:r>
                        <a:rPr lang="en-US" sz="2500" dirty="0"/>
                        <a:t>I already know…</a:t>
                      </a:r>
                    </a:p>
                  </a:txBody>
                  <a:tcPr/>
                </a:tc>
                <a:tc>
                  <a:txBody>
                    <a:bodyPr/>
                    <a:lstStyle/>
                    <a:p>
                      <a:pPr marL="285750" indent="-285750">
                        <a:buFont typeface="Arial" panose="020B0604020202020204" pitchFamily="34" charset="0"/>
                        <a:buChar char="•"/>
                      </a:pPr>
                      <a:r>
                        <a:rPr lang="en-US" sz="2500" dirty="0"/>
                        <a:t>I want to know…</a:t>
                      </a:r>
                    </a:p>
                  </a:txBody>
                  <a:tcPr/>
                </a:tc>
                <a:tc>
                  <a:txBody>
                    <a:bodyPr/>
                    <a:lstStyle/>
                    <a:p>
                      <a:pPr marL="285750" indent="-285750">
                        <a:buFont typeface="Arial" panose="020B0604020202020204" pitchFamily="34" charset="0"/>
                        <a:buChar char="•"/>
                      </a:pPr>
                      <a:r>
                        <a:rPr lang="en-US" sz="2500" dirty="0"/>
                        <a:t>A-ha!  Now, I know…</a:t>
                      </a:r>
                    </a:p>
                  </a:txBody>
                  <a:tcPr/>
                </a:tc>
                <a:extLst>
                  <a:ext uri="{0D108BD9-81ED-4DB2-BD59-A6C34878D82A}">
                    <a16:rowId xmlns:a16="http://schemas.microsoft.com/office/drawing/2014/main" val="1760553734"/>
                  </a:ext>
                </a:extLst>
              </a:tr>
            </a:tbl>
          </a:graphicData>
        </a:graphic>
      </p:graphicFrame>
    </p:spTree>
    <p:extLst>
      <p:ext uri="{BB962C8B-B14F-4D97-AF65-F5344CB8AC3E}">
        <p14:creationId xmlns:p14="http://schemas.microsoft.com/office/powerpoint/2010/main" val="1474929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8</a:t>
            </a:fld>
            <a:endParaRPr lang="en-US" dirty="0"/>
          </a:p>
        </p:txBody>
      </p:sp>
      <p:sp>
        <p:nvSpPr>
          <p:cNvPr id="3" name="Title 2" descr="&quot; &quot;"/>
          <p:cNvSpPr>
            <a:spLocks noGrp="1"/>
          </p:cNvSpPr>
          <p:nvPr>
            <p:ph type="title"/>
          </p:nvPr>
        </p:nvSpPr>
        <p:spPr>
          <a:xfrm>
            <a:off x="457200" y="274638"/>
            <a:ext cx="8229600" cy="1143000"/>
          </a:xfrm>
        </p:spPr>
        <p:txBody>
          <a:bodyPr>
            <a:normAutofit fontScale="90000"/>
          </a:bodyPr>
          <a:lstStyle/>
          <a:p>
            <a:r>
              <a:rPr lang="en-US" dirty="0"/>
              <a:t>Suspension and Expulsion in the Early Years</a:t>
            </a:r>
          </a:p>
        </p:txBody>
      </p:sp>
      <p:pic>
        <p:nvPicPr>
          <p:cNvPr id="7" name="TinyTake by MangoApps-11-06-2018-08-40-43 Suspension and Expulsion" descr="The image is a video of preventing suspensions and expulsions in early childhood settings. ">
            <a:hlinkClick r:id="" action="ppaction://media"/>
            <a:extLst>
              <a:ext uri="{FF2B5EF4-FFF2-40B4-BE49-F238E27FC236}">
                <a16:creationId xmlns:a16="http://schemas.microsoft.com/office/drawing/2014/main" id="{E3BF0A24-36B4-4F9B-A158-88496EC170B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19200" y="1513380"/>
            <a:ext cx="6574983" cy="4485589"/>
          </a:xfrm>
        </p:spPr>
      </p:pic>
      <p:sp>
        <p:nvSpPr>
          <p:cNvPr id="9" name="Rectangle 8">
            <a:extLst>
              <a:ext uri="{FF2B5EF4-FFF2-40B4-BE49-F238E27FC236}">
                <a16:creationId xmlns:a16="http://schemas.microsoft.com/office/drawing/2014/main" id="{0C0DEAC8-26D9-44F6-8488-1CA6E1C0C762}"/>
              </a:ext>
            </a:extLst>
          </p:cNvPr>
          <p:cNvSpPr/>
          <p:nvPr/>
        </p:nvSpPr>
        <p:spPr>
          <a:xfrm>
            <a:off x="914400" y="6094711"/>
            <a:ext cx="6934200" cy="830997"/>
          </a:xfrm>
          <a:prstGeom prst="rect">
            <a:avLst/>
          </a:prstGeom>
        </p:spPr>
        <p:txBody>
          <a:bodyPr wrap="square">
            <a:spAutoFit/>
          </a:bodyPr>
          <a:lstStyle/>
          <a:p>
            <a:r>
              <a:rPr lang="en-US" sz="1200" i="1" dirty="0" err="1"/>
              <a:t>Schachner</a:t>
            </a:r>
            <a:r>
              <a:rPr lang="en-US" sz="1200" i="1" dirty="0"/>
              <a:t>, A., </a:t>
            </a:r>
            <a:r>
              <a:rPr lang="en-US" sz="1200" i="1" dirty="0" err="1"/>
              <a:t>Belodoff</a:t>
            </a:r>
            <a:r>
              <a:rPr lang="en-US" sz="1200" i="1" dirty="0"/>
              <a:t>, K., Chen, W-B., </a:t>
            </a:r>
            <a:r>
              <a:rPr lang="en-US" sz="1200" i="1" dirty="0" err="1"/>
              <a:t>Kutaka</a:t>
            </a:r>
            <a:r>
              <a:rPr lang="en-US" sz="1200" i="1" dirty="0"/>
              <a:t>, T., </a:t>
            </a:r>
            <a:r>
              <a:rPr lang="en-US" sz="1200" i="1" dirty="0" err="1"/>
              <a:t>Fikes</a:t>
            </a:r>
            <a:r>
              <a:rPr lang="en-US" sz="1200" i="1" dirty="0"/>
              <a:t>, A., Ensign, K., Chow, K., Nguyen, J., &amp; Hardy, J. (2016). Preventing Suspensions and Expulsions in Early Childhood Settings: An Administrator’s Guide to Supporting All Children’s Success. SRI International: Menlo Park, CA. Accessed from </a:t>
            </a:r>
            <a:r>
              <a:rPr lang="en-US" sz="1200" i="1" dirty="0">
                <a:hlinkClick r:id="rId6"/>
              </a:rPr>
              <a:t>http://preventexpulsion.org</a:t>
            </a:r>
            <a:r>
              <a:rPr lang="en-US" sz="1200" i="1" dirty="0"/>
              <a:t> </a:t>
            </a:r>
          </a:p>
        </p:txBody>
      </p:sp>
    </p:spTree>
    <p:extLst>
      <p:ext uri="{BB962C8B-B14F-4D97-AF65-F5344CB8AC3E}">
        <p14:creationId xmlns:p14="http://schemas.microsoft.com/office/powerpoint/2010/main" val="2852760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2897048-00E0-47FB-B07B-F36BBE8AF579}" type="slidenum">
              <a:rPr lang="en-US" smtClean="0"/>
              <a:pPr/>
              <a:t>9</a:t>
            </a:fld>
            <a:endParaRPr lang="en-US" dirty="0"/>
          </a:p>
        </p:txBody>
      </p:sp>
      <p:sp>
        <p:nvSpPr>
          <p:cNvPr id="3" name="Title 2" descr="&quot; &quot;"/>
          <p:cNvSpPr>
            <a:spLocks noGrp="1"/>
          </p:cNvSpPr>
          <p:nvPr>
            <p:ph type="title"/>
          </p:nvPr>
        </p:nvSpPr>
        <p:spPr/>
        <p:txBody>
          <a:bodyPr>
            <a:normAutofit fontScale="90000"/>
          </a:bodyPr>
          <a:lstStyle/>
          <a:p>
            <a:r>
              <a:rPr lang="en-US" dirty="0"/>
              <a:t>Definitions: Suspension and Expulsion</a:t>
            </a:r>
          </a:p>
        </p:txBody>
      </p:sp>
      <p:sp>
        <p:nvSpPr>
          <p:cNvPr id="2" name="Content Placeholder 1"/>
          <p:cNvSpPr>
            <a:spLocks noGrp="1"/>
          </p:cNvSpPr>
          <p:nvPr>
            <p:ph idx="1"/>
          </p:nvPr>
        </p:nvSpPr>
        <p:spPr>
          <a:xfrm>
            <a:off x="457200" y="1417638"/>
            <a:ext cx="8229600" cy="4038600"/>
          </a:xfrm>
        </p:spPr>
        <p:txBody>
          <a:bodyPr/>
          <a:lstStyle/>
          <a:p>
            <a:pPr marL="171450" indent="-171450"/>
            <a:r>
              <a:rPr lang="en-US" b="1" dirty="0"/>
              <a:t>In-School Suspension</a:t>
            </a:r>
            <a:r>
              <a:rPr lang="en-US" dirty="0"/>
              <a:t>: Practices that involve removing or excluding the child from the classroom</a:t>
            </a:r>
          </a:p>
          <a:p>
            <a:pPr marL="0" indent="0">
              <a:buNone/>
            </a:pPr>
            <a:endParaRPr lang="en-US" sz="1000" dirty="0"/>
          </a:p>
          <a:p>
            <a:pPr marL="171450" indent="-171450"/>
            <a:r>
              <a:rPr lang="en-US" b="1" dirty="0"/>
              <a:t>Out-of-School Suspension</a:t>
            </a:r>
            <a:r>
              <a:rPr lang="en-US" dirty="0"/>
              <a:t>: Practices that involve temporarily removing the child from the program</a:t>
            </a:r>
          </a:p>
          <a:p>
            <a:pPr marL="0" indent="0">
              <a:buNone/>
            </a:pPr>
            <a:endParaRPr lang="en-US" sz="1000" dirty="0"/>
          </a:p>
          <a:p>
            <a:pPr marL="171450" indent="-171450"/>
            <a:r>
              <a:rPr lang="en-US" b="1" dirty="0"/>
              <a:t>Expulsion</a:t>
            </a:r>
            <a:r>
              <a:rPr lang="en-US" dirty="0"/>
              <a:t>: Permanent removal or dismissal from the program</a:t>
            </a:r>
          </a:p>
          <a:p>
            <a:pPr marL="0" indent="0">
              <a:buNone/>
            </a:pPr>
            <a:endParaRPr lang="en-US" sz="1000" dirty="0"/>
          </a:p>
          <a:p>
            <a:pPr marL="171450" indent="-171450"/>
            <a:r>
              <a:rPr lang="en-US" b="1" dirty="0"/>
              <a:t>Soft-Expulsion</a:t>
            </a:r>
            <a:r>
              <a:rPr lang="en-US" dirty="0"/>
              <a:t>: Practices that leave the family with little choice but to withdraw their child from the program</a:t>
            </a:r>
          </a:p>
        </p:txBody>
      </p:sp>
      <p:sp>
        <p:nvSpPr>
          <p:cNvPr id="6" name="Rectangle 5">
            <a:extLst>
              <a:ext uri="{FF2B5EF4-FFF2-40B4-BE49-F238E27FC236}">
                <a16:creationId xmlns:a16="http://schemas.microsoft.com/office/drawing/2014/main" id="{C082C00D-069F-41C8-9161-3881B6CDA69E}"/>
              </a:ext>
            </a:extLst>
          </p:cNvPr>
          <p:cNvSpPr/>
          <p:nvPr/>
        </p:nvSpPr>
        <p:spPr>
          <a:xfrm>
            <a:off x="914400" y="6059087"/>
            <a:ext cx="6934200" cy="830997"/>
          </a:xfrm>
          <a:prstGeom prst="rect">
            <a:avLst/>
          </a:prstGeom>
        </p:spPr>
        <p:txBody>
          <a:bodyPr wrap="square">
            <a:spAutoFit/>
          </a:bodyPr>
          <a:lstStyle/>
          <a:p>
            <a:r>
              <a:rPr lang="en-US" sz="1200" i="1" dirty="0" err="1"/>
              <a:t>Schachner</a:t>
            </a:r>
            <a:r>
              <a:rPr lang="en-US" sz="1200" i="1" dirty="0"/>
              <a:t>, A., </a:t>
            </a:r>
            <a:r>
              <a:rPr lang="en-US" sz="1200" i="1" dirty="0" err="1"/>
              <a:t>Belodoff</a:t>
            </a:r>
            <a:r>
              <a:rPr lang="en-US" sz="1200" i="1" dirty="0"/>
              <a:t>, K., Chen, W-B., </a:t>
            </a:r>
            <a:r>
              <a:rPr lang="en-US" sz="1200" i="1" dirty="0" err="1"/>
              <a:t>Kutaka</a:t>
            </a:r>
            <a:r>
              <a:rPr lang="en-US" sz="1200" i="1" dirty="0"/>
              <a:t>, T., </a:t>
            </a:r>
            <a:r>
              <a:rPr lang="en-US" sz="1200" i="1" dirty="0" err="1"/>
              <a:t>Fikes</a:t>
            </a:r>
            <a:r>
              <a:rPr lang="en-US" sz="1200" i="1" dirty="0"/>
              <a:t>, A., Ensign, K., Chow, K., Nguyen, J., &amp; Hardy, J. (2016). Preventing Suspensions and Expulsions in Early Childhood Settings: An Administrator’s Guide to Supporting All Children’s Success. SRI International: Menlo Park, CA. Accessed from </a:t>
            </a:r>
            <a:r>
              <a:rPr lang="en-US" sz="1200" i="1" dirty="0">
                <a:hlinkClick r:id="rId3"/>
              </a:rPr>
              <a:t>http://preventexpulsion.org</a:t>
            </a:r>
            <a:r>
              <a:rPr lang="en-US" sz="1200" i="1" dirty="0"/>
              <a:t> </a:t>
            </a:r>
          </a:p>
        </p:txBody>
      </p:sp>
    </p:spTree>
    <p:extLst>
      <p:ext uri="{BB962C8B-B14F-4D97-AF65-F5344CB8AC3E}">
        <p14:creationId xmlns:p14="http://schemas.microsoft.com/office/powerpoint/2010/main" val="41883730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1904&quot;&gt;&lt;object type=&quot;3&quot; unique_id=&quot;11905&quot;&gt;&lt;property id=&quot;20148&quot; value=&quot;5&quot;/&gt;&lt;property id=&quot;20300&quot; value=&quot;Slide 1&quot;/&gt;&lt;property id=&quot;20307&quot; value=&quot;258&quot;/&gt;&lt;/object&gt;&lt;object type=&quot;3&quot; unique_id=&quot;11906&quot;&gt;&lt;property id=&quot;20148&quot; value=&quot;5&quot;/&gt;&lt;property id=&quot;20300&quot; value=&quot;Slide 2 - &amp;quot;Title Here&amp;quot;&quot;/&gt;&lt;property id=&quot;20307&quot; value=&quot;257&quot;/&gt;&lt;/object&gt;&lt;object type=&quot;3&quot; unique_id=&quot;11915&quot;&gt;&lt;property id=&quot;20148&quot; value=&quot;5&quot;/&gt;&lt;property id=&quot;20300&quot; value=&quot;Slide 3 - &amp;quot;Title Here&amp;quot;&quot;/&gt;&lt;property id=&quot;20307&quot; value=&quot;259&quot;/&gt;&lt;/object&gt;&lt;object type=&quot;3&quot; unique_id=&quot;11916&quot;&gt;&lt;property id=&quot;20148&quot; value=&quot;5&quot;/&gt;&lt;property id=&quot;20300&quot; value=&quot;Slide 4 - &amp;quot;One color chart&amp;quot;&quot;/&gt;&lt;property id=&quot;20307&quot; value=&quot;261&quot;/&gt;&lt;/object&gt;&lt;object type=&quot;3&quot; unique_id=&quot;11917&quot;&gt;&lt;property id=&quot;20148&quot; value=&quot;5&quot;/&gt;&lt;property id=&quot;20300&quot; value=&quot;Slide 5 - &amp;quot;Two color chart&amp;quot;&quot;/&gt;&lt;property id=&quot;20307&quot; value=&quot;260&quot;/&gt;&lt;/object&gt;&lt;object type=&quot;3&quot; unique_id=&quot;11918&quot;&gt;&lt;property id=&quot;20148&quot; value=&quot;5&quot;/&gt;&lt;property id=&quot;20300&quot; value=&quot;Slide 6 - &amp;quot;Three color chart&amp;quot;&quot;/&gt;&lt;property id=&quot;20307&quot; value=&quot;263&quot;/&gt;&lt;/object&gt;&lt;object type=&quot;3&quot; unique_id=&quot;11919&quot;&gt;&lt;property id=&quot;20148&quot; value=&quot;5&quot;/&gt;&lt;property id=&quot;20300&quot; value=&quot;Slide 7 - &amp;quot;Four color chart&amp;quot;&quot;/&gt;&lt;property id=&quot;20307&quot; value=&quot;262&quot;/&gt;&lt;/object&gt;&lt;object type=&quot;3&quot; unique_id=&quot;11920&quot;&gt;&lt;property id=&quot;20148&quot; value=&quot;5&quot;/&gt;&lt;property id=&quot;20300&quot; value=&quot;Slide 8 - &amp;quot;Five color chart&amp;quot;&quot;/&gt;&lt;property id=&quot;20307&quot; value=&quot;264&quot;/&gt;&lt;/object&gt;&lt;object type=&quot;3&quot; unique_id=&quot;11921&quot;&gt;&lt;property id=&quot;20148&quot; value=&quot;5&quot;/&gt;&lt;property id=&quot;20300&quot; value=&quot;Slide 9 - &amp;quot;Pie chart&amp;quot;&quot;/&gt;&lt;property id=&quot;20307&quot; value=&quot;265&quot;/&gt;&lt;/object&gt;&lt;object type=&quot;3&quot; unique_id=&quot;11922&quot;&gt;&lt;property id=&quot;20148&quot; value=&quot;5&quot;/&gt;&lt;property id=&quot;20300&quot; value=&quot;Slide 10 - &amp;quot;Section Header Slide&amp;quot;&quot;/&gt;&lt;property id=&quot;20307&quot; value=&quot;266&quot;/&gt;&lt;/object&gt;&lt;object type=&quot;3&quot; unique_id=&quot;11923&quot;&gt;&lt;property id=&quot;20148&quot; value=&quot;5&quot;/&gt;&lt;property id=&quot;20300&quot; value=&quot;Slide 11 - &amp;quot;Slide with nothing at bottom for long lists or graphics&amp;quot;&quot;/&gt;&lt;property id=&quot;20307&quot; value=&quot;268&quot;/&gt;&lt;/object&gt;&lt;object type=&quot;3&quot; unique_id=&quot;11924&quot;&gt;&lt;property id=&quot;20148&quot; value=&quot;5&quot;/&gt;&lt;property id=&quot;20300&quot; value=&quot;Slide 12 - &amp;quot;Final presentation slide&amp;quot;&quot;/&gt;&lt;property id=&quot;20307&quot; value=&quot;267&quot;/&gt;&lt;/object&gt;&lt;object type=&quot;3&quot; unique_id=&quot;11925&quot;&gt;&lt;property id=&quot;20148&quot; value=&quot;5&quot;/&gt;&lt;property id=&quot;20300&quot; value=&quot;Slide 13&quot;/&gt;&lt;property id=&quot;20307&quot; value=&quot;269&quot;/&gt;&lt;/object&gt;&lt;/object&gt;&lt;object type=&quot;8&quot; unique_id=&quot;1191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22462</TotalTime>
  <Words>1763</Words>
  <Application>Microsoft Office PowerPoint</Application>
  <PresentationFormat>On-screen Show (4:3)</PresentationFormat>
  <Paragraphs>351</Paragraphs>
  <Slides>51</Slides>
  <Notes>45</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Century Gothic</vt:lpstr>
      <vt:lpstr>Century Schoolbook</vt:lpstr>
      <vt:lpstr>Wingdings</vt:lpstr>
      <vt:lpstr>Office Theme</vt:lpstr>
      <vt:lpstr>Suspension and Expulsion in the Early Years: Using Data to Inform Continuous Improvement for Children with Disabilities </vt:lpstr>
      <vt:lpstr>Session Agenda</vt:lpstr>
      <vt:lpstr>Session Objectives</vt:lpstr>
      <vt:lpstr>Meet the Team</vt:lpstr>
      <vt:lpstr>Meet the Audience</vt:lpstr>
      <vt:lpstr>Defining Suspension and Expulsion in Early Childhood</vt:lpstr>
      <vt:lpstr>Show What You Know</vt:lpstr>
      <vt:lpstr>Suspension and Expulsion in the Early Years</vt:lpstr>
      <vt:lpstr>Definitions: Suspension and Expulsion</vt:lpstr>
      <vt:lpstr>Transition Trivia </vt:lpstr>
      <vt:lpstr>States on Stage</vt:lpstr>
      <vt:lpstr>South Carolina: Data</vt:lpstr>
      <vt:lpstr>South Carolina: Data </vt:lpstr>
      <vt:lpstr>South Carolina: Policy</vt:lpstr>
      <vt:lpstr>South Carolina: BUILD</vt:lpstr>
      <vt:lpstr>South Carolina: Supporting the Field</vt:lpstr>
      <vt:lpstr>South Carolina: Proposals &amp; Cross-Sector Collaboration</vt:lpstr>
      <vt:lpstr>Arkansas: 2015 Beginnings</vt:lpstr>
      <vt:lpstr>Arkansas: Infographic</vt:lpstr>
      <vt:lpstr>Arkansas: Behavior Help</vt:lpstr>
      <vt:lpstr>Arkansas: Behavior Help</vt:lpstr>
      <vt:lpstr>Arkansas: Behavior Help </vt:lpstr>
      <vt:lpstr>Arkansas: Behavior Help Referrals</vt:lpstr>
      <vt:lpstr>Arkansas: Behavior Help Referrals</vt:lpstr>
      <vt:lpstr>Arkansas: Behavior Help Case Closure</vt:lpstr>
      <vt:lpstr>Arkansas: Pre-Training Provider Practices</vt:lpstr>
      <vt:lpstr>Arkansas: Behavior Help Survey Results</vt:lpstr>
      <vt:lpstr>Arkansas: Behavior Help Survey Results</vt:lpstr>
      <vt:lpstr>Arkansas: Behavior Help Survey Results</vt:lpstr>
      <vt:lpstr>Arkansas: Behavior Help Specialists &amp; TA</vt:lpstr>
      <vt:lpstr>Arkansas: Behavior Help</vt:lpstr>
      <vt:lpstr>Arkansas: Training</vt:lpstr>
      <vt:lpstr>Arkansas: Dimensions of Expulsion</vt:lpstr>
      <vt:lpstr>Arkansas: The Pyramid Model</vt:lpstr>
      <vt:lpstr>Arkansas: Accessing Behavior Help</vt:lpstr>
      <vt:lpstr>Arkansas: The Good News!</vt:lpstr>
      <vt:lpstr>Transition Trivia </vt:lpstr>
      <vt:lpstr>Suspending and Expelling Children with Disabilities</vt:lpstr>
      <vt:lpstr>Examples of Suspension and Expulsion</vt:lpstr>
      <vt:lpstr>Definitions: Suspension and Expulsion</vt:lpstr>
      <vt:lpstr>What can currently available data tell us?</vt:lpstr>
      <vt:lpstr>What can currently available data tell us?</vt:lpstr>
      <vt:lpstr>What can currently available data tell us?</vt:lpstr>
      <vt:lpstr>Data Dilemma: A Closer Look at CRDC Data</vt:lpstr>
      <vt:lpstr>What can we do?</vt:lpstr>
      <vt:lpstr>Transition Trivia </vt:lpstr>
      <vt:lpstr>Closing and Wrap-Up</vt:lpstr>
      <vt:lpstr>Show What You Know</vt:lpstr>
      <vt:lpstr>For More Information</vt:lpstr>
      <vt:lpstr>Stay in Touch!</vt:lpstr>
      <vt:lpstr>Thank You</vt:lpstr>
    </vt:vector>
  </TitlesOfParts>
  <Company>The DaSy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Suspension and Expulsion in the Early Years Using Data to Inform Continuous Improvement for Children with Disabilities</dc:title>
  <dc:subject>Continuous Improvement</dc:subject>
  <dc:creator>Rebecca Valenchis;Yvonne Greene;Jenny May;Tony Ruggiero</dc:creator>
  <cp:keywords>Program Improvement, States, Data Informed Decision Making</cp:keywords>
  <cp:lastModifiedBy>Roxanne Jones</cp:lastModifiedBy>
  <cp:revision>163</cp:revision>
  <dcterms:created xsi:type="dcterms:W3CDTF">2013-02-06T21:54:43Z</dcterms:created>
  <dcterms:modified xsi:type="dcterms:W3CDTF">2018-11-21T21:48:11Z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Status">
    <vt:lpwstr>Final</vt:lpwstr>
  </property>
</Properties>
</file>