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50"/>
  </p:notesMasterIdLst>
  <p:handoutMasterIdLst>
    <p:handoutMasterId r:id="rId51"/>
  </p:handoutMasterIdLst>
  <p:sldIdLst>
    <p:sldId id="258" r:id="rId3"/>
    <p:sldId id="549" r:id="rId4"/>
    <p:sldId id="568" r:id="rId5"/>
    <p:sldId id="371" r:id="rId6"/>
    <p:sldId id="374" r:id="rId7"/>
    <p:sldId id="448" r:id="rId8"/>
    <p:sldId id="375" r:id="rId9"/>
    <p:sldId id="434" r:id="rId10"/>
    <p:sldId id="444" r:id="rId11"/>
    <p:sldId id="445" r:id="rId12"/>
    <p:sldId id="442" r:id="rId13"/>
    <p:sldId id="446" r:id="rId14"/>
    <p:sldId id="257" r:id="rId15"/>
    <p:sldId id="436" r:id="rId16"/>
    <p:sldId id="449" r:id="rId17"/>
    <p:sldId id="540" r:id="rId18"/>
    <p:sldId id="541" r:id="rId19"/>
    <p:sldId id="548" r:id="rId20"/>
    <p:sldId id="539" r:id="rId21"/>
    <p:sldId id="550" r:id="rId22"/>
    <p:sldId id="544" r:id="rId23"/>
    <p:sldId id="555" r:id="rId24"/>
    <p:sldId id="556" r:id="rId25"/>
    <p:sldId id="557" r:id="rId26"/>
    <p:sldId id="558" r:id="rId27"/>
    <p:sldId id="559" r:id="rId28"/>
    <p:sldId id="560" r:id="rId29"/>
    <p:sldId id="561" r:id="rId30"/>
    <p:sldId id="562" r:id="rId31"/>
    <p:sldId id="566" r:id="rId32"/>
    <p:sldId id="450" r:id="rId33"/>
    <p:sldId id="551" r:id="rId34"/>
    <p:sldId id="567" r:id="rId35"/>
    <p:sldId id="545" r:id="rId36"/>
    <p:sldId id="563" r:id="rId37"/>
    <p:sldId id="271" r:id="rId38"/>
    <p:sldId id="272" r:id="rId39"/>
    <p:sldId id="273" r:id="rId40"/>
    <p:sldId id="274" r:id="rId41"/>
    <p:sldId id="275" r:id="rId42"/>
    <p:sldId id="447" r:id="rId43"/>
    <p:sldId id="276" r:id="rId44"/>
    <p:sldId id="277" r:id="rId45"/>
    <p:sldId id="552" r:id="rId46"/>
    <p:sldId id="564" r:id="rId47"/>
    <p:sldId id="267" r:id="rId48"/>
    <p:sldId id="269" r:id="rId49"/>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FD9833-F6F6-40B0-98F2-64F76C8B942D}">
          <p14:sldIdLst>
            <p14:sldId id="258"/>
            <p14:sldId id="549"/>
            <p14:sldId id="568"/>
            <p14:sldId id="371"/>
            <p14:sldId id="374"/>
            <p14:sldId id="448"/>
            <p14:sldId id="375"/>
            <p14:sldId id="434"/>
            <p14:sldId id="444"/>
            <p14:sldId id="445"/>
            <p14:sldId id="442"/>
            <p14:sldId id="446"/>
            <p14:sldId id="257"/>
            <p14:sldId id="436"/>
            <p14:sldId id="449"/>
          </p14:sldIdLst>
        </p14:section>
        <p14:section name="Default Section" id="{E60D6CB9-9857-4AFB-B715-38B09374DD0A}">
          <p14:sldIdLst>
            <p14:sldId id="540"/>
            <p14:sldId id="541"/>
            <p14:sldId id="548"/>
            <p14:sldId id="539"/>
            <p14:sldId id="550"/>
            <p14:sldId id="544"/>
            <p14:sldId id="555"/>
            <p14:sldId id="556"/>
            <p14:sldId id="557"/>
            <p14:sldId id="558"/>
            <p14:sldId id="559"/>
            <p14:sldId id="560"/>
            <p14:sldId id="561"/>
            <p14:sldId id="562"/>
            <p14:sldId id="566"/>
            <p14:sldId id="450"/>
            <p14:sldId id="551"/>
            <p14:sldId id="567"/>
            <p14:sldId id="545"/>
            <p14:sldId id="563"/>
            <p14:sldId id="271"/>
            <p14:sldId id="272"/>
            <p14:sldId id="273"/>
            <p14:sldId id="274"/>
            <p14:sldId id="275"/>
            <p14:sldId id="447"/>
            <p14:sldId id="276"/>
            <p14:sldId id="277"/>
            <p14:sldId id="552"/>
            <p14:sldId id="564"/>
            <p14:sldId id="267"/>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F497D"/>
    <a:srgbClr val="56A0D3"/>
    <a:srgbClr val="154578"/>
    <a:srgbClr val="7FBCE7"/>
    <a:srgbClr val="3CB45C"/>
    <a:srgbClr val="39B54A"/>
    <a:srgbClr val="D3E6F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68" autoAdjust="0"/>
  </p:normalViewPr>
  <p:slideViewPr>
    <p:cSldViewPr>
      <p:cViewPr varScale="1">
        <p:scale>
          <a:sx n="81" d="100"/>
          <a:sy n="81" d="100"/>
        </p:scale>
        <p:origin x="990" y="132"/>
      </p:cViewPr>
      <p:guideLst>
        <p:guide orient="horz" pos="2160"/>
        <p:guide pos="2880"/>
      </p:guideLst>
    </p:cSldViewPr>
  </p:slideViewPr>
  <p:outlineViewPr>
    <p:cViewPr>
      <p:scale>
        <a:sx n="33" d="100"/>
        <a:sy n="33" d="100"/>
      </p:scale>
      <p:origin x="0" y="-415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3200" b="0" i="0" u="none" strike="noStrike" kern="1200" spc="0" baseline="0">
                <a:solidFill>
                  <a:schemeClr val="tx1">
                    <a:lumMod val="65000"/>
                    <a:lumOff val="35000"/>
                  </a:schemeClr>
                </a:solidFill>
                <a:latin typeface="+mn-lt"/>
                <a:ea typeface="+mn-ea"/>
                <a:cs typeface="+mn-cs"/>
              </a:defRPr>
            </a:pPr>
            <a:r>
              <a:rPr lang="en-US" sz="2400" dirty="0">
                <a:solidFill>
                  <a:srgbClr val="297ABB"/>
                </a:solidFill>
              </a:rPr>
              <a:t>Percentage of population,  birth through 2 years (%)</a:t>
            </a:r>
          </a:p>
          <a:p>
            <a:pPr algn="ctr">
              <a:defRPr sz="3200"/>
            </a:pPr>
            <a:r>
              <a:rPr lang="en-US" sz="2400" dirty="0">
                <a:solidFill>
                  <a:srgbClr val="297ABB"/>
                </a:solidFill>
              </a:rPr>
              <a:t>2016-17*</a:t>
            </a:r>
          </a:p>
        </c:rich>
      </c:tx>
      <c:layout>
        <c:manualLayout>
          <c:xMode val="edge"/>
          <c:yMode val="edge"/>
          <c:x val="5.9824151007421458E-2"/>
          <c:y val="0"/>
        </c:manualLayout>
      </c:layout>
      <c:overlay val="0"/>
      <c:spPr>
        <a:noFill/>
        <a:ln>
          <a:noFill/>
        </a:ln>
        <a:effectLst/>
      </c:spPr>
      <c:txPr>
        <a:bodyPr rot="0" spcFirstLastPara="1" vertOverflow="ellipsis" vert="horz" wrap="square" anchor="ctr" anchorCtr="1"/>
        <a:lstStyle/>
        <a:p>
          <a:pPr algn="ct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424534805599786E-2"/>
          <c:y val="0.18214676933576121"/>
          <c:w val="0.92015968063872255"/>
          <c:h val="0.63179845888666297"/>
        </c:manualLayout>
      </c:layout>
      <c:barChart>
        <c:barDir val="col"/>
        <c:grouping val="clustered"/>
        <c:varyColors val="0"/>
        <c:ser>
          <c:idx val="0"/>
          <c:order val="0"/>
          <c:tx>
            <c:strRef>
              <c:f>Sheet1!$B$1</c:f>
              <c:strCache>
                <c:ptCount val="1"/>
                <c:pt idx="0">
                  <c:v>Percentage of population,  birth through 2 years (%)</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B-42B2-82DD-17CB25A3EB44}"/>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2B-42B2-82DD-17CB25A3EB44}"/>
                </c:ext>
              </c:extLst>
            </c:dLbl>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2B-42B2-82DD-17CB25A3EB4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51"/>
                <c:pt idx="0">
                  <c:v>Arkansas</c:v>
                </c:pt>
                <c:pt idx="1">
                  <c:v>Oklahoma</c:v>
                </c:pt>
                <c:pt idx="2">
                  <c:v>Mississippi</c:v>
                </c:pt>
                <c:pt idx="3">
                  <c:v>Alabama</c:v>
                </c:pt>
                <c:pt idx="4">
                  <c:v>Arizona</c:v>
                </c:pt>
                <c:pt idx="5">
                  <c:v>Georgia</c:v>
                </c:pt>
                <c:pt idx="6">
                  <c:v>Texas</c:v>
                </c:pt>
                <c:pt idx="7">
                  <c:v>Florida</c:v>
                </c:pt>
                <c:pt idx="8">
                  <c:v>Nebraska</c:v>
                </c:pt>
                <c:pt idx="9">
                  <c:v>Montana</c:v>
                </c:pt>
                <c:pt idx="10">
                  <c:v>Tennessee</c:v>
                </c:pt>
                <c:pt idx="11">
                  <c:v>Maine</c:v>
                </c:pt>
                <c:pt idx="12">
                  <c:v>Ohio</c:v>
                </c:pt>
                <c:pt idx="13">
                  <c:v>South Carolina</c:v>
                </c:pt>
                <c:pt idx="14">
                  <c:v>Iowa</c:v>
                </c:pt>
                <c:pt idx="15">
                  <c:v>Louisiana</c:v>
                </c:pt>
                <c:pt idx="16">
                  <c:v>Alaska</c:v>
                </c:pt>
                <c:pt idx="17">
                  <c:v>Minnesota</c:v>
                </c:pt>
                <c:pt idx="18">
                  <c:v>Idaho</c:v>
                </c:pt>
                <c:pt idx="19">
                  <c:v>Oregon</c:v>
                </c:pt>
                <c:pt idx="20">
                  <c:v>Washington</c:v>
                </c:pt>
                <c:pt idx="21">
                  <c:v>Utah</c:v>
                </c:pt>
                <c:pt idx="22">
                  <c:v>Wisconsin</c:v>
                </c:pt>
                <c:pt idx="23">
                  <c:v>North Carolina</c:v>
                </c:pt>
                <c:pt idx="24">
                  <c:v>Michigan</c:v>
                </c:pt>
                <c:pt idx="25">
                  <c:v>Missouri</c:v>
                </c:pt>
                <c:pt idx="26">
                  <c:v>Kentucky</c:v>
                </c:pt>
                <c:pt idx="27">
                  <c:v>California</c:v>
                </c:pt>
                <c:pt idx="28">
                  <c:v>Colorado</c:v>
                </c:pt>
                <c:pt idx="29">
                  <c:v>District of Columbia</c:v>
                </c:pt>
                <c:pt idx="30">
                  <c:v>Nevada</c:v>
                </c:pt>
                <c:pt idx="31">
                  <c:v>Hawaii</c:v>
                </c:pt>
                <c:pt idx="32">
                  <c:v>Virginia</c:v>
                </c:pt>
                <c:pt idx="33">
                  <c:v>South Dakota</c:v>
                </c:pt>
                <c:pt idx="34">
                  <c:v>Delaware</c:v>
                </c:pt>
                <c:pt idx="35">
                  <c:v>Illinois</c:v>
                </c:pt>
                <c:pt idx="36">
                  <c:v>Maryland</c:v>
                </c:pt>
                <c:pt idx="37">
                  <c:v>North Dakota</c:v>
                </c:pt>
                <c:pt idx="38">
                  <c:v>Indiana</c:v>
                </c:pt>
                <c:pt idx="39">
                  <c:v>Kansas</c:v>
                </c:pt>
                <c:pt idx="40">
                  <c:v>New York</c:v>
                </c:pt>
                <c:pt idx="41">
                  <c:v>Connecticut</c:v>
                </c:pt>
                <c:pt idx="42">
                  <c:v>New Jersey</c:v>
                </c:pt>
                <c:pt idx="43">
                  <c:v>Pennsylvania</c:v>
                </c:pt>
                <c:pt idx="44">
                  <c:v>New Hampshire</c:v>
                </c:pt>
                <c:pt idx="45">
                  <c:v>Vermont</c:v>
                </c:pt>
                <c:pt idx="46">
                  <c:v>Wyoming</c:v>
                </c:pt>
                <c:pt idx="47">
                  <c:v>West Virginia</c:v>
                </c:pt>
                <c:pt idx="48">
                  <c:v>Rhode Island</c:v>
                </c:pt>
                <c:pt idx="49">
                  <c:v>New Mexico</c:v>
                </c:pt>
                <c:pt idx="50">
                  <c:v>Massachusetts</c:v>
                </c:pt>
              </c:strCache>
            </c:strRef>
          </c:cat>
          <c:val>
            <c:numRef>
              <c:f>Sheet1!$B$2:$B$52</c:f>
              <c:numCache>
                <c:formatCode>General</c:formatCode>
                <c:ptCount val="51"/>
                <c:pt idx="0">
                  <c:v>1.51</c:v>
                </c:pt>
                <c:pt idx="1">
                  <c:v>1.65</c:v>
                </c:pt>
                <c:pt idx="2">
                  <c:v>1.73</c:v>
                </c:pt>
                <c:pt idx="3">
                  <c:v>1.87</c:v>
                </c:pt>
                <c:pt idx="4">
                  <c:v>2.1</c:v>
                </c:pt>
                <c:pt idx="5">
                  <c:v>2.1</c:v>
                </c:pt>
                <c:pt idx="6">
                  <c:v>2.11</c:v>
                </c:pt>
                <c:pt idx="7">
                  <c:v>2.15</c:v>
                </c:pt>
                <c:pt idx="8">
                  <c:v>2.3199999999999998</c:v>
                </c:pt>
                <c:pt idx="9">
                  <c:v>2.34</c:v>
                </c:pt>
                <c:pt idx="10">
                  <c:v>2.34</c:v>
                </c:pt>
                <c:pt idx="11">
                  <c:v>2.4300000000000002</c:v>
                </c:pt>
                <c:pt idx="12">
                  <c:v>2.4500000000000002</c:v>
                </c:pt>
                <c:pt idx="13">
                  <c:v>2.4900000000000002</c:v>
                </c:pt>
                <c:pt idx="14">
                  <c:v>2.5</c:v>
                </c:pt>
                <c:pt idx="15">
                  <c:v>2.62</c:v>
                </c:pt>
                <c:pt idx="16">
                  <c:v>2.64</c:v>
                </c:pt>
                <c:pt idx="17">
                  <c:v>2.71</c:v>
                </c:pt>
                <c:pt idx="18">
                  <c:v>2.74</c:v>
                </c:pt>
                <c:pt idx="19">
                  <c:v>2.74</c:v>
                </c:pt>
                <c:pt idx="20">
                  <c:v>2.77</c:v>
                </c:pt>
                <c:pt idx="21">
                  <c:v>2.79</c:v>
                </c:pt>
                <c:pt idx="22">
                  <c:v>2.79</c:v>
                </c:pt>
                <c:pt idx="23">
                  <c:v>2.85</c:v>
                </c:pt>
                <c:pt idx="24">
                  <c:v>2.86</c:v>
                </c:pt>
                <c:pt idx="25">
                  <c:v>2.87</c:v>
                </c:pt>
                <c:pt idx="26">
                  <c:v>2.93</c:v>
                </c:pt>
                <c:pt idx="27">
                  <c:v>2.94</c:v>
                </c:pt>
                <c:pt idx="28">
                  <c:v>2.96</c:v>
                </c:pt>
                <c:pt idx="29">
                  <c:v>2.97</c:v>
                </c:pt>
                <c:pt idx="30">
                  <c:v>2.98</c:v>
                </c:pt>
                <c:pt idx="31">
                  <c:v>3.08</c:v>
                </c:pt>
                <c:pt idx="32">
                  <c:v>3.18</c:v>
                </c:pt>
                <c:pt idx="33">
                  <c:v>3.25</c:v>
                </c:pt>
                <c:pt idx="34">
                  <c:v>3.31</c:v>
                </c:pt>
                <c:pt idx="35">
                  <c:v>3.37</c:v>
                </c:pt>
                <c:pt idx="36">
                  <c:v>3.68</c:v>
                </c:pt>
                <c:pt idx="37">
                  <c:v>3.73</c:v>
                </c:pt>
                <c:pt idx="38">
                  <c:v>4.09</c:v>
                </c:pt>
                <c:pt idx="39">
                  <c:v>4.2300000000000004</c:v>
                </c:pt>
                <c:pt idx="40">
                  <c:v>4.3499999999999996</c:v>
                </c:pt>
                <c:pt idx="41">
                  <c:v>4.3600000000000003</c:v>
                </c:pt>
                <c:pt idx="42">
                  <c:v>4.38</c:v>
                </c:pt>
                <c:pt idx="43">
                  <c:v>4.8600000000000003</c:v>
                </c:pt>
                <c:pt idx="44">
                  <c:v>5.19</c:v>
                </c:pt>
                <c:pt idx="45">
                  <c:v>5.23</c:v>
                </c:pt>
                <c:pt idx="46">
                  <c:v>5.48</c:v>
                </c:pt>
                <c:pt idx="47">
                  <c:v>5.55</c:v>
                </c:pt>
                <c:pt idx="48">
                  <c:v>6.07</c:v>
                </c:pt>
                <c:pt idx="49">
                  <c:v>7.43</c:v>
                </c:pt>
                <c:pt idx="50">
                  <c:v>9.44</c:v>
                </c:pt>
              </c:numCache>
            </c:numRef>
          </c:val>
          <c:extLst>
            <c:ext xmlns:c16="http://schemas.microsoft.com/office/drawing/2014/chart" uri="{C3380CC4-5D6E-409C-BE32-E72D297353CC}">
              <c16:uniqueId val="{00000003-9F2B-42B2-82DD-17CB25A3EB44}"/>
            </c:ext>
          </c:extLst>
        </c:ser>
        <c:dLbls>
          <c:showLegendKey val="0"/>
          <c:showVal val="0"/>
          <c:showCatName val="0"/>
          <c:showSerName val="0"/>
          <c:showPercent val="0"/>
          <c:showBubbleSize val="0"/>
        </c:dLbls>
        <c:gapWidth val="219"/>
        <c:overlap val="-27"/>
        <c:axId val="441838712"/>
        <c:axId val="441840352"/>
      </c:barChart>
      <c:catAx>
        <c:axId val="441838712"/>
        <c:scaling>
          <c:orientation val="minMax"/>
        </c:scaling>
        <c:delete val="1"/>
        <c:axPos val="b"/>
        <c:numFmt formatCode="General" sourceLinked="1"/>
        <c:majorTickMark val="none"/>
        <c:minorTickMark val="none"/>
        <c:tickLblPos val="nextTo"/>
        <c:crossAx val="441840352"/>
        <c:crosses val="autoZero"/>
        <c:auto val="1"/>
        <c:lblAlgn val="ctr"/>
        <c:lblOffset val="100"/>
        <c:noMultiLvlLbl val="0"/>
      </c:catAx>
      <c:valAx>
        <c:axId val="441840352"/>
        <c:scaling>
          <c:orientation val="minMax"/>
        </c:scaling>
        <c:delete val="1"/>
        <c:axPos val="l"/>
        <c:numFmt formatCode="General" sourceLinked="1"/>
        <c:majorTickMark val="none"/>
        <c:minorTickMark val="none"/>
        <c:tickLblPos val="nextTo"/>
        <c:crossAx val="44183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76F39-D085-4C93-9E2F-FC4560C1B86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6E60C02-EC70-44AC-9DFC-80A0582259E8}">
      <dgm:prSet phldrT="[Text]"/>
      <dgm:spPr/>
      <dgm:t>
        <a:bodyPr/>
        <a:lstStyle/>
        <a:p>
          <a:r>
            <a:rPr lang="en-US" dirty="0"/>
            <a:t>Coordination with referral sources</a:t>
          </a:r>
        </a:p>
      </dgm:t>
    </dgm:pt>
    <dgm:pt modelId="{BE193061-3E1F-44EA-B765-94714821A2F8}" type="parTrans" cxnId="{E7644CCE-5E66-4F81-9CE4-F884826BA68E}">
      <dgm:prSet/>
      <dgm:spPr/>
      <dgm:t>
        <a:bodyPr/>
        <a:lstStyle/>
        <a:p>
          <a:endParaRPr lang="en-US"/>
        </a:p>
      </dgm:t>
    </dgm:pt>
    <dgm:pt modelId="{781A00E8-C3C6-4DB5-AAB9-062A80835DA0}" type="sibTrans" cxnId="{E7644CCE-5E66-4F81-9CE4-F884826BA68E}">
      <dgm:prSet/>
      <dgm:spPr/>
      <dgm:t>
        <a:bodyPr/>
        <a:lstStyle/>
        <a:p>
          <a:endParaRPr lang="en-US"/>
        </a:p>
      </dgm:t>
    </dgm:pt>
    <dgm:pt modelId="{A4E688E2-4ECC-4BC0-86BD-D8A1B2F81B3D}">
      <dgm:prSet phldrT="[Text]"/>
      <dgm:spPr/>
      <dgm:t>
        <a:bodyPr/>
        <a:lstStyle/>
        <a:p>
          <a:pPr>
            <a:buClrTx/>
            <a:buSzTx/>
            <a:buFontTx/>
            <a:buNone/>
          </a:pPr>
          <a:r>
            <a:rPr lang="en-US" dirty="0"/>
            <a:t>Clear and rigorous definition of eligibility</a:t>
          </a:r>
        </a:p>
      </dgm:t>
    </dgm:pt>
    <dgm:pt modelId="{758F9A4A-6874-4283-AA24-A5ABB6F24C8D}" type="parTrans" cxnId="{82926242-DA5F-4232-9BA5-70082AFC73BD}">
      <dgm:prSet/>
      <dgm:spPr/>
      <dgm:t>
        <a:bodyPr/>
        <a:lstStyle/>
        <a:p>
          <a:endParaRPr lang="en-US"/>
        </a:p>
      </dgm:t>
    </dgm:pt>
    <dgm:pt modelId="{4A3368FA-5A74-4922-8C34-2724ECB21AC2}" type="sibTrans" cxnId="{82926242-DA5F-4232-9BA5-70082AFC73BD}">
      <dgm:prSet/>
      <dgm:spPr/>
      <dgm:t>
        <a:bodyPr/>
        <a:lstStyle/>
        <a:p>
          <a:endParaRPr lang="en-US"/>
        </a:p>
      </dgm:t>
    </dgm:pt>
    <dgm:pt modelId="{BBBA1115-64CB-412E-AADB-577E4F245E2B}">
      <dgm:prSet phldrT="[Text]"/>
      <dgm:spPr/>
      <dgm:t>
        <a:bodyPr/>
        <a:lstStyle/>
        <a:p>
          <a:r>
            <a:rPr lang="en-US" dirty="0"/>
            <a:t>High quality data systems</a:t>
          </a:r>
        </a:p>
      </dgm:t>
    </dgm:pt>
    <dgm:pt modelId="{76CB18BD-0C3D-4685-95D3-00F0E56F1414}" type="parTrans" cxnId="{D3F1C85F-9180-406D-83A9-5CF2EA1B904A}">
      <dgm:prSet/>
      <dgm:spPr/>
      <dgm:t>
        <a:bodyPr/>
        <a:lstStyle/>
        <a:p>
          <a:endParaRPr lang="en-US"/>
        </a:p>
      </dgm:t>
    </dgm:pt>
    <dgm:pt modelId="{585A8945-2E4E-4B87-9B4F-772BA1A966AF}" type="sibTrans" cxnId="{D3F1C85F-9180-406D-83A9-5CF2EA1B904A}">
      <dgm:prSet/>
      <dgm:spPr/>
      <dgm:t>
        <a:bodyPr/>
        <a:lstStyle/>
        <a:p>
          <a:endParaRPr lang="en-US"/>
        </a:p>
      </dgm:t>
    </dgm:pt>
    <dgm:pt modelId="{8063E4FD-B3B1-45E5-9343-5CA0E6F714F6}">
      <dgm:prSet phldrT="[Text]"/>
      <dgm:spPr/>
      <dgm:t>
        <a:bodyPr/>
        <a:lstStyle/>
        <a:p>
          <a:r>
            <a:rPr lang="en-US" dirty="0"/>
            <a:t>Evaluation and appropriate identification </a:t>
          </a:r>
        </a:p>
      </dgm:t>
    </dgm:pt>
    <dgm:pt modelId="{6A262E6C-8C16-4C00-9CE8-7CE4DB5B73CB}" type="parTrans" cxnId="{0F553377-9C41-44B3-BCCF-69E8BCE5E70A}">
      <dgm:prSet/>
      <dgm:spPr/>
      <dgm:t>
        <a:bodyPr/>
        <a:lstStyle/>
        <a:p>
          <a:endParaRPr lang="en-US"/>
        </a:p>
      </dgm:t>
    </dgm:pt>
    <dgm:pt modelId="{278362BD-C5B2-4887-A28D-73CA6899FB30}" type="sibTrans" cxnId="{0F553377-9C41-44B3-BCCF-69E8BCE5E70A}">
      <dgm:prSet/>
      <dgm:spPr/>
      <dgm:t>
        <a:bodyPr/>
        <a:lstStyle/>
        <a:p>
          <a:endParaRPr lang="en-US"/>
        </a:p>
      </dgm:t>
    </dgm:pt>
    <dgm:pt modelId="{90D5AC64-CA09-4C4C-B88B-7BC6FFA71304}">
      <dgm:prSet phldrT="[Text]"/>
      <dgm:spPr/>
      <dgm:t>
        <a:bodyPr/>
        <a:lstStyle/>
        <a:p>
          <a:r>
            <a:rPr lang="en-US" dirty="0"/>
            <a:t>Public awareness</a:t>
          </a:r>
        </a:p>
      </dgm:t>
    </dgm:pt>
    <dgm:pt modelId="{5935151B-4838-4B93-AD07-BEF1D1B64226}" type="parTrans" cxnId="{C343F9DA-59CD-4084-91E3-2BF351FE8B00}">
      <dgm:prSet/>
      <dgm:spPr/>
      <dgm:t>
        <a:bodyPr/>
        <a:lstStyle/>
        <a:p>
          <a:endParaRPr lang="en-US"/>
        </a:p>
      </dgm:t>
    </dgm:pt>
    <dgm:pt modelId="{027286F2-478A-4140-8CF7-A25ECAED1947}" type="sibTrans" cxnId="{C343F9DA-59CD-4084-91E3-2BF351FE8B00}">
      <dgm:prSet/>
      <dgm:spPr/>
      <dgm:t>
        <a:bodyPr/>
        <a:lstStyle/>
        <a:p>
          <a:endParaRPr lang="en-US"/>
        </a:p>
      </dgm:t>
    </dgm:pt>
    <dgm:pt modelId="{C2917CBC-8DBD-4314-AB15-7A544038049E}" type="pres">
      <dgm:prSet presAssocID="{F3576F39-D085-4C93-9E2F-FC4560C1B862}" presName="diagram" presStyleCnt="0">
        <dgm:presLayoutVars>
          <dgm:dir/>
          <dgm:resizeHandles val="exact"/>
        </dgm:presLayoutVars>
      </dgm:prSet>
      <dgm:spPr/>
    </dgm:pt>
    <dgm:pt modelId="{FD4566B3-684D-48FD-BD70-1506470EEE66}" type="pres">
      <dgm:prSet presAssocID="{46E60C02-EC70-44AC-9DFC-80A0582259E8}" presName="node" presStyleLbl="node1" presStyleIdx="0" presStyleCnt="5">
        <dgm:presLayoutVars>
          <dgm:bulletEnabled val="1"/>
        </dgm:presLayoutVars>
      </dgm:prSet>
      <dgm:spPr/>
    </dgm:pt>
    <dgm:pt modelId="{B8FCBD38-FC38-4377-B28F-3970A71B9610}" type="pres">
      <dgm:prSet presAssocID="{781A00E8-C3C6-4DB5-AAB9-062A80835DA0}" presName="sibTrans" presStyleCnt="0"/>
      <dgm:spPr/>
    </dgm:pt>
    <dgm:pt modelId="{277F1EBC-C9DE-4129-B4AB-80BF95FCBCE0}" type="pres">
      <dgm:prSet presAssocID="{A4E688E2-4ECC-4BC0-86BD-D8A1B2F81B3D}" presName="node" presStyleLbl="node1" presStyleIdx="1" presStyleCnt="5">
        <dgm:presLayoutVars>
          <dgm:bulletEnabled val="1"/>
        </dgm:presLayoutVars>
      </dgm:prSet>
      <dgm:spPr/>
    </dgm:pt>
    <dgm:pt modelId="{5DDB2F9C-6A72-4FA0-B9C7-BAB8214AC673}" type="pres">
      <dgm:prSet presAssocID="{4A3368FA-5A74-4922-8C34-2724ECB21AC2}" presName="sibTrans" presStyleCnt="0"/>
      <dgm:spPr/>
    </dgm:pt>
    <dgm:pt modelId="{794953C7-B334-4C9D-951E-BFE8354DB9C1}" type="pres">
      <dgm:prSet presAssocID="{BBBA1115-64CB-412E-AADB-577E4F245E2B}" presName="node" presStyleLbl="node1" presStyleIdx="2" presStyleCnt="5">
        <dgm:presLayoutVars>
          <dgm:bulletEnabled val="1"/>
        </dgm:presLayoutVars>
      </dgm:prSet>
      <dgm:spPr/>
    </dgm:pt>
    <dgm:pt modelId="{A2CF66F5-08A5-4203-B834-43864D18A40F}" type="pres">
      <dgm:prSet presAssocID="{585A8945-2E4E-4B87-9B4F-772BA1A966AF}" presName="sibTrans" presStyleCnt="0"/>
      <dgm:spPr/>
    </dgm:pt>
    <dgm:pt modelId="{A84437E1-08C6-4806-82D4-E8ABEBCC9963}" type="pres">
      <dgm:prSet presAssocID="{8063E4FD-B3B1-45E5-9343-5CA0E6F714F6}" presName="node" presStyleLbl="node1" presStyleIdx="3" presStyleCnt="5">
        <dgm:presLayoutVars>
          <dgm:bulletEnabled val="1"/>
        </dgm:presLayoutVars>
      </dgm:prSet>
      <dgm:spPr/>
    </dgm:pt>
    <dgm:pt modelId="{99B344F8-23B3-4366-BCB5-CF00354DF342}" type="pres">
      <dgm:prSet presAssocID="{278362BD-C5B2-4887-A28D-73CA6899FB30}" presName="sibTrans" presStyleCnt="0"/>
      <dgm:spPr/>
    </dgm:pt>
    <dgm:pt modelId="{304965AD-BFC1-4136-842B-F365A2D3133E}" type="pres">
      <dgm:prSet presAssocID="{90D5AC64-CA09-4C4C-B88B-7BC6FFA71304}" presName="node" presStyleLbl="node1" presStyleIdx="4" presStyleCnt="5">
        <dgm:presLayoutVars>
          <dgm:bulletEnabled val="1"/>
        </dgm:presLayoutVars>
      </dgm:prSet>
      <dgm:spPr/>
    </dgm:pt>
  </dgm:ptLst>
  <dgm:cxnLst>
    <dgm:cxn modelId="{8DF6A235-6A0C-441B-8034-5729C97D57EA}" type="presOf" srcId="{8063E4FD-B3B1-45E5-9343-5CA0E6F714F6}" destId="{A84437E1-08C6-4806-82D4-E8ABEBCC9963}" srcOrd="0" destOrd="0" presId="urn:microsoft.com/office/officeart/2005/8/layout/default"/>
    <dgm:cxn modelId="{D3F1C85F-9180-406D-83A9-5CF2EA1B904A}" srcId="{F3576F39-D085-4C93-9E2F-FC4560C1B862}" destId="{BBBA1115-64CB-412E-AADB-577E4F245E2B}" srcOrd="2" destOrd="0" parTransId="{76CB18BD-0C3D-4685-95D3-00F0E56F1414}" sibTransId="{585A8945-2E4E-4B87-9B4F-772BA1A966AF}"/>
    <dgm:cxn modelId="{82926242-DA5F-4232-9BA5-70082AFC73BD}" srcId="{F3576F39-D085-4C93-9E2F-FC4560C1B862}" destId="{A4E688E2-4ECC-4BC0-86BD-D8A1B2F81B3D}" srcOrd="1" destOrd="0" parTransId="{758F9A4A-6874-4283-AA24-A5ABB6F24C8D}" sibTransId="{4A3368FA-5A74-4922-8C34-2724ECB21AC2}"/>
    <dgm:cxn modelId="{AFB44C4D-C413-4703-AAD1-45928531B0E7}" type="presOf" srcId="{90D5AC64-CA09-4C4C-B88B-7BC6FFA71304}" destId="{304965AD-BFC1-4136-842B-F365A2D3133E}" srcOrd="0" destOrd="0" presId="urn:microsoft.com/office/officeart/2005/8/layout/default"/>
    <dgm:cxn modelId="{0F553377-9C41-44B3-BCCF-69E8BCE5E70A}" srcId="{F3576F39-D085-4C93-9E2F-FC4560C1B862}" destId="{8063E4FD-B3B1-45E5-9343-5CA0E6F714F6}" srcOrd="3" destOrd="0" parTransId="{6A262E6C-8C16-4C00-9CE8-7CE4DB5B73CB}" sibTransId="{278362BD-C5B2-4887-A28D-73CA6899FB30}"/>
    <dgm:cxn modelId="{0C5D368C-115A-4F19-9D45-8963C00BCE51}" type="presOf" srcId="{46E60C02-EC70-44AC-9DFC-80A0582259E8}" destId="{FD4566B3-684D-48FD-BD70-1506470EEE66}" srcOrd="0" destOrd="0" presId="urn:microsoft.com/office/officeart/2005/8/layout/default"/>
    <dgm:cxn modelId="{B4F27A8C-5AF0-4644-B28F-6D38CA146E24}" type="presOf" srcId="{F3576F39-D085-4C93-9E2F-FC4560C1B862}" destId="{C2917CBC-8DBD-4314-AB15-7A544038049E}" srcOrd="0" destOrd="0" presId="urn:microsoft.com/office/officeart/2005/8/layout/default"/>
    <dgm:cxn modelId="{474FCBA9-93D6-4EE2-BB25-34D2CFBECF4F}" type="presOf" srcId="{A4E688E2-4ECC-4BC0-86BD-D8A1B2F81B3D}" destId="{277F1EBC-C9DE-4129-B4AB-80BF95FCBCE0}" srcOrd="0" destOrd="0" presId="urn:microsoft.com/office/officeart/2005/8/layout/default"/>
    <dgm:cxn modelId="{E7644CCE-5E66-4F81-9CE4-F884826BA68E}" srcId="{F3576F39-D085-4C93-9E2F-FC4560C1B862}" destId="{46E60C02-EC70-44AC-9DFC-80A0582259E8}" srcOrd="0" destOrd="0" parTransId="{BE193061-3E1F-44EA-B765-94714821A2F8}" sibTransId="{781A00E8-C3C6-4DB5-AAB9-062A80835DA0}"/>
    <dgm:cxn modelId="{C343F9DA-59CD-4084-91E3-2BF351FE8B00}" srcId="{F3576F39-D085-4C93-9E2F-FC4560C1B862}" destId="{90D5AC64-CA09-4C4C-B88B-7BC6FFA71304}" srcOrd="4" destOrd="0" parTransId="{5935151B-4838-4B93-AD07-BEF1D1B64226}" sibTransId="{027286F2-478A-4140-8CF7-A25ECAED1947}"/>
    <dgm:cxn modelId="{9D6CB4DD-DB5B-4250-83CC-B694F68310C9}" type="presOf" srcId="{BBBA1115-64CB-412E-AADB-577E4F245E2B}" destId="{794953C7-B334-4C9D-951E-BFE8354DB9C1}" srcOrd="0" destOrd="0" presId="urn:microsoft.com/office/officeart/2005/8/layout/default"/>
    <dgm:cxn modelId="{97422E7F-20FE-4AC4-9289-99D55AB62E6C}" type="presParOf" srcId="{C2917CBC-8DBD-4314-AB15-7A544038049E}" destId="{FD4566B3-684D-48FD-BD70-1506470EEE66}" srcOrd="0" destOrd="0" presId="urn:microsoft.com/office/officeart/2005/8/layout/default"/>
    <dgm:cxn modelId="{A9A719B2-8A53-4C64-BBAB-D128C9FE408C}" type="presParOf" srcId="{C2917CBC-8DBD-4314-AB15-7A544038049E}" destId="{B8FCBD38-FC38-4377-B28F-3970A71B9610}" srcOrd="1" destOrd="0" presId="urn:microsoft.com/office/officeart/2005/8/layout/default"/>
    <dgm:cxn modelId="{1ABEC29D-4721-42BD-AB1A-0E8E32CFD610}" type="presParOf" srcId="{C2917CBC-8DBD-4314-AB15-7A544038049E}" destId="{277F1EBC-C9DE-4129-B4AB-80BF95FCBCE0}" srcOrd="2" destOrd="0" presId="urn:microsoft.com/office/officeart/2005/8/layout/default"/>
    <dgm:cxn modelId="{68F1EB1E-193E-48F3-A902-D0BA1E07289C}" type="presParOf" srcId="{C2917CBC-8DBD-4314-AB15-7A544038049E}" destId="{5DDB2F9C-6A72-4FA0-B9C7-BAB8214AC673}" srcOrd="3" destOrd="0" presId="urn:microsoft.com/office/officeart/2005/8/layout/default"/>
    <dgm:cxn modelId="{E01014BA-A399-4E2F-9424-10265C88F367}" type="presParOf" srcId="{C2917CBC-8DBD-4314-AB15-7A544038049E}" destId="{794953C7-B334-4C9D-951E-BFE8354DB9C1}" srcOrd="4" destOrd="0" presId="urn:microsoft.com/office/officeart/2005/8/layout/default"/>
    <dgm:cxn modelId="{4277DB74-C426-4AA8-88A1-16AD2170842C}" type="presParOf" srcId="{C2917CBC-8DBD-4314-AB15-7A544038049E}" destId="{A2CF66F5-08A5-4203-B834-43864D18A40F}" srcOrd="5" destOrd="0" presId="urn:microsoft.com/office/officeart/2005/8/layout/default"/>
    <dgm:cxn modelId="{2A5044B1-33EC-4297-85AC-4CFF2ADDD959}" type="presParOf" srcId="{C2917CBC-8DBD-4314-AB15-7A544038049E}" destId="{A84437E1-08C6-4806-82D4-E8ABEBCC9963}" srcOrd="6" destOrd="0" presId="urn:microsoft.com/office/officeart/2005/8/layout/default"/>
    <dgm:cxn modelId="{A8A982CD-13D3-4941-BFBB-8E1A67BE778A}" type="presParOf" srcId="{C2917CBC-8DBD-4314-AB15-7A544038049E}" destId="{99B344F8-23B3-4366-BCB5-CF00354DF342}" srcOrd="7" destOrd="0" presId="urn:microsoft.com/office/officeart/2005/8/layout/default"/>
    <dgm:cxn modelId="{FF26E25C-0FF3-4033-8DA0-03ECFB5F6BA8}" type="presParOf" srcId="{C2917CBC-8DBD-4314-AB15-7A544038049E}" destId="{304965AD-BFC1-4136-842B-F365A2D3133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566B3-684D-48FD-BD70-1506470EEE66}">
      <dsp:nvSpPr>
        <dsp:cNvPr id="0" name=""/>
        <dsp:cNvSpPr/>
      </dsp:nvSpPr>
      <dsp:spPr>
        <a:xfrm>
          <a:off x="977372" y="1444"/>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Coordination with referral sources</a:t>
          </a:r>
        </a:p>
      </dsp:txBody>
      <dsp:txXfrm>
        <a:off x="977372" y="1444"/>
        <a:ext cx="1995249" cy="1197149"/>
      </dsp:txXfrm>
    </dsp:sp>
    <dsp:sp modelId="{277F1EBC-C9DE-4129-B4AB-80BF95FCBCE0}">
      <dsp:nvSpPr>
        <dsp:cNvPr id="0" name=""/>
        <dsp:cNvSpPr/>
      </dsp:nvSpPr>
      <dsp:spPr>
        <a:xfrm>
          <a:off x="3172146" y="1444"/>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Tx/>
            <a:buSzTx/>
            <a:buFontTx/>
            <a:buNone/>
          </a:pPr>
          <a:r>
            <a:rPr lang="en-US" sz="1900" kern="1200" dirty="0"/>
            <a:t>Clear and rigorous definition of eligibility</a:t>
          </a:r>
        </a:p>
      </dsp:txBody>
      <dsp:txXfrm>
        <a:off x="3172146" y="1444"/>
        <a:ext cx="1995249" cy="1197149"/>
      </dsp:txXfrm>
    </dsp:sp>
    <dsp:sp modelId="{794953C7-B334-4C9D-951E-BFE8354DB9C1}">
      <dsp:nvSpPr>
        <dsp:cNvPr id="0" name=""/>
        <dsp:cNvSpPr/>
      </dsp:nvSpPr>
      <dsp:spPr>
        <a:xfrm>
          <a:off x="977372" y="1398119"/>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High quality data systems</a:t>
          </a:r>
        </a:p>
      </dsp:txBody>
      <dsp:txXfrm>
        <a:off x="977372" y="1398119"/>
        <a:ext cx="1995249" cy="1197149"/>
      </dsp:txXfrm>
    </dsp:sp>
    <dsp:sp modelId="{A84437E1-08C6-4806-82D4-E8ABEBCC9963}">
      <dsp:nvSpPr>
        <dsp:cNvPr id="0" name=""/>
        <dsp:cNvSpPr/>
      </dsp:nvSpPr>
      <dsp:spPr>
        <a:xfrm>
          <a:off x="3172146" y="1398119"/>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Evaluation and appropriate identification </a:t>
          </a:r>
        </a:p>
      </dsp:txBody>
      <dsp:txXfrm>
        <a:off x="3172146" y="1398119"/>
        <a:ext cx="1995249" cy="1197149"/>
      </dsp:txXfrm>
    </dsp:sp>
    <dsp:sp modelId="{304965AD-BFC1-4136-842B-F365A2D3133E}">
      <dsp:nvSpPr>
        <dsp:cNvPr id="0" name=""/>
        <dsp:cNvSpPr/>
      </dsp:nvSpPr>
      <dsp:spPr>
        <a:xfrm>
          <a:off x="2074759" y="2794793"/>
          <a:ext cx="1995249" cy="119714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Public awareness</a:t>
          </a:r>
        </a:p>
      </dsp:txBody>
      <dsp:txXfrm>
        <a:off x="2074759" y="2794793"/>
        <a:ext cx="1995249" cy="1197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0.32934</cdr:x>
      <cdr:y>0.80756</cdr:y>
    </cdr:from>
    <cdr:to>
      <cdr:x>0.6976</cdr:x>
      <cdr:y>0.92798</cdr:y>
    </cdr:to>
    <cdr:sp macro="" textlink="">
      <cdr:nvSpPr>
        <cdr:cNvPr id="2" name="TextBox 1">
          <a:extLst xmlns:a="http://schemas.openxmlformats.org/drawingml/2006/main">
            <a:ext uri="{FF2B5EF4-FFF2-40B4-BE49-F238E27FC236}">
              <a16:creationId xmlns:a16="http://schemas.microsoft.com/office/drawing/2014/main" id="{A4479F13-1CF9-4A10-BD55-472D385F70B2}"/>
            </a:ext>
          </a:extLst>
        </cdr:cNvPr>
        <cdr:cNvSpPr txBox="1"/>
      </cdr:nvSpPr>
      <cdr:spPr>
        <a:xfrm xmlns:a="http://schemas.openxmlformats.org/drawingml/2006/main">
          <a:off x="2095500" y="3257550"/>
          <a:ext cx="234315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a:t>States and DC</a:t>
          </a:r>
        </a:p>
      </cdr:txBody>
    </cdr:sp>
  </cdr:relSizeAnchor>
  <cdr:relSizeAnchor xmlns:cdr="http://schemas.openxmlformats.org/drawingml/2006/chartDrawing">
    <cdr:from>
      <cdr:x>0.00449</cdr:x>
      <cdr:y>0.89895</cdr:y>
    </cdr:from>
    <cdr:to>
      <cdr:x>0.98653</cdr:x>
      <cdr:y>1</cdr:y>
    </cdr:to>
    <cdr:sp macro="" textlink="">
      <cdr:nvSpPr>
        <cdr:cNvPr id="3" name="TextBox 2">
          <a:extLst xmlns:a="http://schemas.openxmlformats.org/drawingml/2006/main">
            <a:ext uri="{FF2B5EF4-FFF2-40B4-BE49-F238E27FC236}">
              <a16:creationId xmlns:a16="http://schemas.microsoft.com/office/drawing/2014/main" id="{7AFC2788-D064-4294-81D6-EDE959083647}"/>
            </a:ext>
          </a:extLst>
        </cdr:cNvPr>
        <cdr:cNvSpPr txBox="1"/>
      </cdr:nvSpPr>
      <cdr:spPr>
        <a:xfrm xmlns:a="http://schemas.openxmlformats.org/drawingml/2006/main">
          <a:off x="31782" y="4067174"/>
          <a:ext cx="694994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Data downloaded from https://www2.ed.gov/programs/osepidea/618-data/static-tables/2016-2017/part-c/child-count-and-settings/1617-cchildcountandsettings-1.xlsx</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10</a:t>
            </a:fld>
            <a:endParaRPr lang="en-US"/>
          </a:p>
        </p:txBody>
      </p:sp>
    </p:spTree>
    <p:extLst>
      <p:ext uri="{BB962C8B-B14F-4D97-AF65-F5344CB8AC3E}">
        <p14:creationId xmlns:p14="http://schemas.microsoft.com/office/powerpoint/2010/main" val="104578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11</a:t>
            </a:fld>
            <a:endParaRPr lang="en-US"/>
          </a:p>
        </p:txBody>
      </p:sp>
    </p:spTree>
    <p:extLst>
      <p:ext uri="{BB962C8B-B14F-4D97-AF65-F5344CB8AC3E}">
        <p14:creationId xmlns:p14="http://schemas.microsoft.com/office/powerpoint/2010/main" val="161933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12</a:t>
            </a:fld>
            <a:endParaRPr lang="en-US"/>
          </a:p>
        </p:txBody>
      </p:sp>
    </p:spTree>
    <p:extLst>
      <p:ext uri="{BB962C8B-B14F-4D97-AF65-F5344CB8AC3E}">
        <p14:creationId xmlns:p14="http://schemas.microsoft.com/office/powerpoint/2010/main" val="42122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13</a:t>
            </a:fld>
            <a:endParaRPr lang="en-US"/>
          </a:p>
        </p:txBody>
      </p:sp>
    </p:spTree>
    <p:extLst>
      <p:ext uri="{BB962C8B-B14F-4D97-AF65-F5344CB8AC3E}">
        <p14:creationId xmlns:p14="http://schemas.microsoft.com/office/powerpoint/2010/main" val="162721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14</a:t>
            </a:fld>
            <a:endParaRPr lang="en-US"/>
          </a:p>
        </p:txBody>
      </p:sp>
    </p:spTree>
    <p:extLst>
      <p:ext uri="{BB962C8B-B14F-4D97-AF65-F5344CB8AC3E}">
        <p14:creationId xmlns:p14="http://schemas.microsoft.com/office/powerpoint/2010/main" val="389745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78009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D813F-16E7-D04B-B2C4-57562F7CC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763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D813F-16E7-D04B-B2C4-57562F7CC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63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D813F-16E7-D04B-B2C4-57562F7CC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19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D813F-16E7-D04B-B2C4-57562F7CC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8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427711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29698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D813F-16E7-D04B-B2C4-57562F7CC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1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r>
              <a:rPr lang="en-US" dirty="0"/>
              <a:t>An excel tool</a:t>
            </a:r>
          </a:p>
          <a:p>
            <a:r>
              <a:rPr lang="en-US" dirty="0"/>
              <a:t>3</a:t>
            </a:r>
            <a:r>
              <a:rPr lang="en-US" baseline="30000" dirty="0"/>
              <a:t>rd</a:t>
            </a:r>
            <a:r>
              <a:rPr lang="en-US" dirty="0"/>
              <a:t> tab is Child Find Best Practices</a:t>
            </a:r>
          </a:p>
          <a:p>
            <a:r>
              <a:rPr lang="en-US" dirty="0"/>
              <a:t>Note, we are still gathering feedback, so this may change some.</a:t>
            </a:r>
          </a:p>
          <a:p>
            <a:r>
              <a:rPr lang="en-US" dirty="0"/>
              <a:t>We would like to get your feedback on this section of the tool in particular, so please write down any comments you have on your notecards for us as we walk through the tool.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the real action is; where states rate the best practices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7 BP “themes”:</a:t>
            </a:r>
          </a:p>
          <a:p>
            <a:r>
              <a:rPr lang="en-US" dirty="0"/>
              <a:t>Collaboration with primary referral sources</a:t>
            </a:r>
          </a:p>
          <a:p>
            <a:r>
              <a:rPr lang="en-US" dirty="0"/>
              <a:t>Identification of infants and toddlers who are underserved by Part C</a:t>
            </a:r>
          </a:p>
          <a:p>
            <a:r>
              <a:rPr lang="en-US" dirty="0"/>
              <a:t>Data systems</a:t>
            </a:r>
          </a:p>
          <a:p>
            <a:r>
              <a:rPr lang="en-US" dirty="0"/>
              <a:t>Evaluation of child find</a:t>
            </a:r>
          </a:p>
          <a:p>
            <a:r>
              <a:rPr lang="en-US" dirty="0"/>
              <a:t>Technical adequacy of screening and evaluation tools</a:t>
            </a:r>
          </a:p>
          <a:p>
            <a:r>
              <a:rPr lang="en-US" dirty="0"/>
              <a:t>Efficiency of screening, referral, and evaluation process and procedures</a:t>
            </a:r>
          </a:p>
          <a:p>
            <a:r>
              <a:rPr lang="en-US" dirty="0"/>
              <a:t>Responding to children found ineligible for early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on one worksheet; can use buttons at top to navigate to a particular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theme includes several best practices; states enter their rating for each BP (1-4) in this column; rating scale at top right</a:t>
            </a:r>
          </a:p>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22</a:t>
            </a:fld>
            <a:endParaRPr lang="en-US" dirty="0"/>
          </a:p>
        </p:txBody>
      </p:sp>
    </p:spTree>
    <p:extLst>
      <p:ext uri="{BB962C8B-B14F-4D97-AF65-F5344CB8AC3E}">
        <p14:creationId xmlns:p14="http://schemas.microsoft.com/office/powerpoint/2010/main" val="58739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23</a:t>
            </a:fld>
            <a:endParaRPr lang="en-US" dirty="0"/>
          </a:p>
        </p:txBody>
      </p:sp>
    </p:spTree>
    <p:extLst>
      <p:ext uri="{BB962C8B-B14F-4D97-AF65-F5344CB8AC3E}">
        <p14:creationId xmlns:p14="http://schemas.microsoft.com/office/powerpoint/2010/main" val="27500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24</a:t>
            </a:fld>
            <a:endParaRPr lang="en-US" dirty="0"/>
          </a:p>
        </p:txBody>
      </p:sp>
    </p:spTree>
    <p:extLst>
      <p:ext uri="{BB962C8B-B14F-4D97-AF65-F5344CB8AC3E}">
        <p14:creationId xmlns:p14="http://schemas.microsoft.com/office/powerpoint/2010/main" val="189994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25</a:t>
            </a:fld>
            <a:endParaRPr lang="en-US" dirty="0"/>
          </a:p>
        </p:txBody>
      </p:sp>
    </p:spTree>
    <p:extLst>
      <p:ext uri="{BB962C8B-B14F-4D97-AF65-F5344CB8AC3E}">
        <p14:creationId xmlns:p14="http://schemas.microsoft.com/office/powerpoint/2010/main" val="1985218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26</a:t>
            </a:fld>
            <a:endParaRPr lang="en-US" dirty="0"/>
          </a:p>
        </p:txBody>
      </p:sp>
    </p:spTree>
    <p:extLst>
      <p:ext uri="{BB962C8B-B14F-4D97-AF65-F5344CB8AC3E}">
        <p14:creationId xmlns:p14="http://schemas.microsoft.com/office/powerpoint/2010/main" val="978085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a:p>
            <a:r>
              <a:rPr lang="en-US" dirty="0"/>
              <a:t>Can rate the priority of each best practice</a:t>
            </a:r>
          </a:p>
          <a:p>
            <a:r>
              <a:rPr lang="en-US" dirty="0"/>
              <a:t>- High</a:t>
            </a:r>
          </a:p>
          <a:p>
            <a:r>
              <a:rPr lang="en-US" dirty="0"/>
              <a:t>- Medium</a:t>
            </a:r>
          </a:p>
          <a:p>
            <a:r>
              <a:rPr lang="en-US" dirty="0"/>
              <a:t>- Low</a:t>
            </a:r>
          </a:p>
          <a:p>
            <a:endParaRPr lang="en-US" dirty="0"/>
          </a:p>
          <a:p>
            <a:r>
              <a:rPr lang="en-US" dirty="0"/>
              <a:t>Can help states identify which best practice(s) they should focus on in their Child Find efforts</a:t>
            </a:r>
          </a:p>
          <a:p>
            <a:endParaRPr lang="en-US" dirty="0"/>
          </a:p>
          <a:p>
            <a:r>
              <a:rPr lang="en-US" dirty="0"/>
              <a:t>Overall priority level for themes is not automatically calculated</a:t>
            </a:r>
          </a:p>
        </p:txBody>
      </p:sp>
      <p:sp>
        <p:nvSpPr>
          <p:cNvPr id="4" name="Slide Number Placeholder 3"/>
          <p:cNvSpPr>
            <a:spLocks noGrp="1"/>
          </p:cNvSpPr>
          <p:nvPr>
            <p:ph type="sldNum" sz="quarter" idx="10"/>
          </p:nvPr>
        </p:nvSpPr>
        <p:spPr/>
        <p:txBody>
          <a:bodyPr/>
          <a:lstStyle/>
          <a:p>
            <a:fld id="{43AD813F-16E7-D04B-B2C4-57562F7CC88B}" type="slidenum">
              <a:rPr lang="en-US" smtClean="0"/>
              <a:t>27</a:t>
            </a:fld>
            <a:endParaRPr lang="en-US" dirty="0"/>
          </a:p>
        </p:txBody>
      </p:sp>
    </p:spTree>
    <p:extLst>
      <p:ext uri="{BB962C8B-B14F-4D97-AF65-F5344CB8AC3E}">
        <p14:creationId xmlns:p14="http://schemas.microsoft.com/office/powerpoint/2010/main" val="3940438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28</a:t>
            </a:fld>
            <a:endParaRPr lang="en-US" dirty="0"/>
          </a:p>
        </p:txBody>
      </p:sp>
    </p:spTree>
    <p:extLst>
      <p:ext uri="{BB962C8B-B14F-4D97-AF65-F5344CB8AC3E}">
        <p14:creationId xmlns:p14="http://schemas.microsoft.com/office/powerpoint/2010/main" val="316332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D813F-16E7-D04B-B2C4-57562F7CC88B}" type="slidenum">
              <a:rPr lang="en-US" smtClean="0"/>
              <a:t>29</a:t>
            </a:fld>
            <a:endParaRPr lang="en-US" dirty="0"/>
          </a:p>
        </p:txBody>
      </p:sp>
    </p:spTree>
    <p:extLst>
      <p:ext uri="{BB962C8B-B14F-4D97-AF65-F5344CB8AC3E}">
        <p14:creationId xmlns:p14="http://schemas.microsoft.com/office/powerpoint/2010/main" val="88170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021935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AD813F-16E7-D04B-B2C4-57562F7CC88B}" type="slidenum">
              <a:rPr lang="en-US" smtClean="0"/>
              <a:t>30</a:t>
            </a:fld>
            <a:endParaRPr lang="en-US" dirty="0"/>
          </a:p>
        </p:txBody>
      </p:sp>
    </p:spTree>
    <p:extLst>
      <p:ext uri="{BB962C8B-B14F-4D97-AF65-F5344CB8AC3E}">
        <p14:creationId xmlns:p14="http://schemas.microsoft.com/office/powerpoint/2010/main" val="2917181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2483175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3727561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28038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406183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620086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55146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514451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67625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54554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43502">
              <a:defRPr/>
            </a:pPr>
            <a:endParaRPr lang="en-US" dirty="0"/>
          </a:p>
        </p:txBody>
      </p:sp>
      <p:sp>
        <p:nvSpPr>
          <p:cNvPr id="4" name="Slide Number Placeholder 3"/>
          <p:cNvSpPr>
            <a:spLocks noGrp="1"/>
          </p:cNvSpPr>
          <p:nvPr>
            <p:ph type="sldNum" sz="quarter" idx="10"/>
          </p:nvPr>
        </p:nvSpPr>
        <p:spPr/>
        <p:txBody>
          <a:bodyPr/>
          <a:lstStyle/>
          <a:p>
            <a:pPr defTabSz="933237">
              <a:defRPr/>
            </a:pPr>
            <a:fld id="{5E69EC22-8000-4A01-AE86-242F21553022}" type="slidenum">
              <a:rPr lang="en-US">
                <a:solidFill>
                  <a:prstClr val="black"/>
                </a:solidFill>
                <a:latin typeface="Calibri"/>
              </a:rPr>
              <a:pPr defTabSz="933237">
                <a:defRPr/>
              </a:pPr>
              <a:t>4</a:t>
            </a:fld>
            <a:endParaRPr lang="en-US" dirty="0">
              <a:solidFill>
                <a:prstClr val="black"/>
              </a:solidFill>
              <a:latin typeface="Calibri"/>
            </a:endParaRPr>
          </a:p>
        </p:txBody>
      </p:sp>
    </p:spTree>
    <p:extLst>
      <p:ext uri="{BB962C8B-B14F-4D97-AF65-F5344CB8AC3E}">
        <p14:creationId xmlns:p14="http://schemas.microsoft.com/office/powerpoint/2010/main" val="2771751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91828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DC5C0-7383-4100-959F-FCC5983CE1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359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42</a:t>
            </a:fld>
            <a:endParaRPr lang="en-US"/>
          </a:p>
        </p:txBody>
      </p:sp>
    </p:spTree>
    <p:extLst>
      <p:ext uri="{BB962C8B-B14F-4D97-AF65-F5344CB8AC3E}">
        <p14:creationId xmlns:p14="http://schemas.microsoft.com/office/powerpoint/2010/main" val="437687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43</a:t>
            </a:fld>
            <a:endParaRPr lang="en-US"/>
          </a:p>
        </p:txBody>
      </p:sp>
    </p:spTree>
    <p:extLst>
      <p:ext uri="{BB962C8B-B14F-4D97-AF65-F5344CB8AC3E}">
        <p14:creationId xmlns:p14="http://schemas.microsoft.com/office/powerpoint/2010/main" val="411416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Evelyn</a:t>
            </a:r>
          </a:p>
        </p:txBody>
      </p:sp>
      <p:sp>
        <p:nvSpPr>
          <p:cNvPr id="4" name="Slide Number Placeholder 3"/>
          <p:cNvSpPr>
            <a:spLocks noGrp="1"/>
          </p:cNvSpPr>
          <p:nvPr>
            <p:ph type="sldNum" sz="quarter" idx="10"/>
          </p:nvPr>
        </p:nvSpPr>
        <p:spPr/>
        <p:txBody>
          <a:bodyPr/>
          <a:lstStyle/>
          <a:p>
            <a:fld id="{D65DC5C0-7383-4100-959F-FCC5983CE14E}" type="slidenum">
              <a:rPr lang="en-US" smtClean="0"/>
              <a:t>5</a:t>
            </a:fld>
            <a:endParaRPr lang="en-US"/>
          </a:p>
        </p:txBody>
      </p:sp>
    </p:spTree>
    <p:extLst>
      <p:ext uri="{BB962C8B-B14F-4D97-AF65-F5344CB8AC3E}">
        <p14:creationId xmlns:p14="http://schemas.microsoft.com/office/powerpoint/2010/main" val="407284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6</a:t>
            </a:fld>
            <a:endParaRPr lang="en-US"/>
          </a:p>
        </p:txBody>
      </p:sp>
    </p:spTree>
    <p:extLst>
      <p:ext uri="{BB962C8B-B14F-4D97-AF65-F5344CB8AC3E}">
        <p14:creationId xmlns:p14="http://schemas.microsoft.com/office/powerpoint/2010/main" val="144338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7</a:t>
            </a:fld>
            <a:endParaRPr lang="en-US"/>
          </a:p>
        </p:txBody>
      </p:sp>
    </p:spTree>
    <p:extLst>
      <p:ext uri="{BB962C8B-B14F-4D97-AF65-F5344CB8AC3E}">
        <p14:creationId xmlns:p14="http://schemas.microsoft.com/office/powerpoint/2010/main" val="393184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D4E06191-5E86-4775-9C73-F59B2E0D3096}" type="slidenum">
              <a:rPr lang="en-US">
                <a:solidFill>
                  <a:prstClr val="black"/>
                </a:solidFill>
                <a:latin typeface="Calibri"/>
              </a:rPr>
              <a:pPr defTabSz="466618">
                <a:defRPr/>
              </a:pPr>
              <a:t>8</a:t>
            </a:fld>
            <a:endParaRPr lang="en-US">
              <a:solidFill>
                <a:prstClr val="black"/>
              </a:solidFill>
              <a:latin typeface="Calibri"/>
            </a:endParaRPr>
          </a:p>
        </p:txBody>
      </p:sp>
    </p:spTree>
    <p:extLst>
      <p:ext uri="{BB962C8B-B14F-4D97-AF65-F5344CB8AC3E}">
        <p14:creationId xmlns:p14="http://schemas.microsoft.com/office/powerpoint/2010/main" val="303233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DC5C0-7383-4100-959F-FCC5983CE14E}" type="slidenum">
              <a:rPr lang="en-US" smtClean="0"/>
              <a:t>9</a:t>
            </a:fld>
            <a:endParaRPr lang="en-US"/>
          </a:p>
        </p:txBody>
      </p:sp>
    </p:spTree>
    <p:extLst>
      <p:ext uri="{BB962C8B-B14F-4D97-AF65-F5344CB8AC3E}">
        <p14:creationId xmlns:p14="http://schemas.microsoft.com/office/powerpoint/2010/main" val="4087145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7499-F995-494E-833F-D33A99C15EE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DFEB3E-39CD-4CC6-B860-5C601F1467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CA2ACE-7CF6-40F0-825B-38527B4A2B79}"/>
              </a:ext>
            </a:extLst>
          </p:cNvPr>
          <p:cNvSpPr>
            <a:spLocks noGrp="1"/>
          </p:cNvSpPr>
          <p:nvPr>
            <p:ph type="dt" sz="half" idx="10"/>
          </p:nvPr>
        </p:nvSpPr>
        <p:spPr/>
        <p:txBody>
          <a:bodyPr/>
          <a:lstStyle/>
          <a:p>
            <a:fld id="{8C2BF34B-FF93-482C-80C0-423E47046B90}" type="datetimeFigureOut">
              <a:rPr lang="en-US" smtClean="0"/>
              <a:t>10/26/2018</a:t>
            </a:fld>
            <a:endParaRPr lang="en-US"/>
          </a:p>
        </p:txBody>
      </p:sp>
      <p:sp>
        <p:nvSpPr>
          <p:cNvPr id="5" name="Footer Placeholder 4">
            <a:extLst>
              <a:ext uri="{FF2B5EF4-FFF2-40B4-BE49-F238E27FC236}">
                <a16:creationId xmlns:a16="http://schemas.microsoft.com/office/drawing/2014/main" id="{7C2DDF5C-B059-4B68-99A5-2137D3FD1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A4D33-10C1-4C3F-8F28-6F8DCD276D6F}"/>
              </a:ext>
            </a:extLst>
          </p:cNvPr>
          <p:cNvSpPr>
            <a:spLocks noGrp="1"/>
          </p:cNvSpPr>
          <p:nvPr>
            <p:ph type="sldNum" sz="quarter" idx="12"/>
          </p:nvPr>
        </p:nvSpPr>
        <p:spPr/>
        <p:txBody>
          <a:bodyPr/>
          <a:lstStyle/>
          <a:p>
            <a:fld id="{3A8A4771-F016-4D13-9727-0961BE853636}" type="slidenum">
              <a:rPr lang="en-US" smtClean="0"/>
              <a:t>‹#›</a:t>
            </a:fld>
            <a:endParaRPr lang="en-US"/>
          </a:p>
        </p:txBody>
      </p:sp>
    </p:spTree>
    <p:extLst>
      <p:ext uri="{BB962C8B-B14F-4D97-AF65-F5344CB8AC3E}">
        <p14:creationId xmlns:p14="http://schemas.microsoft.com/office/powerpoint/2010/main" val="38508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257175" indent="-257175">
              <a:buFont typeface="Arial" panose="020B0604020202020204" pitchFamily="34" charset="0"/>
              <a:buChar char="•"/>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6121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950006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42930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234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43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5906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29192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pPr defTabSz="914400"/>
            <a:fld id="{7E8E89C7-9362-4786-84E7-EA5297A7E2C2}" type="datetimeFigureOut">
              <a:rPr lang="en-US">
                <a:solidFill>
                  <a:prstClr val="black"/>
                </a:solidFill>
              </a:rPr>
              <a:pPr defTabSz="914400"/>
              <a:t>10/26/2018</a:t>
            </a:fld>
            <a:endParaRPr lang="en-US" dirty="0">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2262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10/26/2018</a:t>
            </a:fld>
            <a:endParaRPr lang="en-US" dirty="0">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09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10/26/2018</a:t>
            </a:fld>
            <a:endParaRPr lang="en-US" dirty="0">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23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E8E89C7-9362-4786-84E7-EA5297A7E2C2}" type="datetimeFigureOut">
              <a:rPr lang="en-US">
                <a:solidFill>
                  <a:prstClr val="black"/>
                </a:solidFill>
              </a:rPr>
              <a:pPr defTabSz="914400"/>
              <a:t>10/26/2018</a:t>
            </a:fld>
            <a:endParaRPr lang="en-US" dirty="0">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80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416094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53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defTabSz="914400"/>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379092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29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0.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fld id="{991CF879-4700-4E47-A7E3-74EF38E50439}"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25728239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21.svg"/><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702552" cy="1676400"/>
          </a:xfrm>
        </p:spPr>
        <p:txBody>
          <a:bodyPr>
            <a:normAutofit fontScale="90000"/>
          </a:bodyPr>
          <a:lstStyle/>
          <a:p>
            <a:r>
              <a:rPr lang="en-US" dirty="0"/>
              <a:t>Introducing the Child Find Self-Assessment</a:t>
            </a:r>
          </a:p>
        </p:txBody>
      </p:sp>
      <p:sp>
        <p:nvSpPr>
          <p:cNvPr id="5" name="Text Placeholder 10"/>
          <p:cNvSpPr txBox="1">
            <a:spLocks/>
          </p:cNvSpPr>
          <p:nvPr/>
        </p:nvSpPr>
        <p:spPr>
          <a:xfrm>
            <a:off x="444212" y="3480221"/>
            <a:ext cx="8471187"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solidFill>
                  <a:srgbClr val="297ABB"/>
                </a:solidFill>
              </a:rPr>
              <a:t>Brenda Wilkins &amp; Jennifer Barrett-Zitkus, OSEP</a:t>
            </a:r>
          </a:p>
          <a:p>
            <a:r>
              <a:rPr lang="en-US" sz="3000" dirty="0">
                <a:solidFill>
                  <a:srgbClr val="297ABB"/>
                </a:solidFill>
              </a:rPr>
              <a:t>Evelyn Shaw, ECTA</a:t>
            </a:r>
          </a:p>
          <a:p>
            <a:r>
              <a:rPr lang="en-US" sz="3000" dirty="0">
                <a:solidFill>
                  <a:srgbClr val="297ABB"/>
                </a:solidFill>
              </a:rPr>
              <a:t>Margaret Gillis &amp; Kathryn Morrison, DaSy</a:t>
            </a:r>
          </a:p>
        </p:txBody>
      </p:sp>
      <p:sp>
        <p:nvSpPr>
          <p:cNvPr id="6" name="Subtitle 2"/>
          <p:cNvSpPr>
            <a:spLocks noGrp="1"/>
          </p:cNvSpPr>
          <p:nvPr>
            <p:ph type="subTitle" idx="1"/>
          </p:nvPr>
        </p:nvSpPr>
        <p:spPr>
          <a:xfrm>
            <a:off x="457200" y="5184648"/>
            <a:ext cx="5029200" cy="1216152"/>
          </a:xfrm>
        </p:spPr>
        <p:txBody>
          <a:bodyPr>
            <a:normAutofit fontScale="85000" lnSpcReduction="20000"/>
          </a:bodyPr>
          <a:lstStyle/>
          <a:p>
            <a:pPr algn="l"/>
            <a:r>
              <a:rPr lang="en-US" b="0" dirty="0"/>
              <a:t>Improving Data, Improving Outcomes Conference</a:t>
            </a:r>
          </a:p>
          <a:p>
            <a:pPr algn="l"/>
            <a:r>
              <a:rPr lang="en-US" b="0" dirty="0"/>
              <a:t>August 14,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AED6-CD90-4CFC-AFD6-7EA37CCB0465}"/>
              </a:ext>
            </a:extLst>
          </p:cNvPr>
          <p:cNvSpPr>
            <a:spLocks noGrp="1"/>
          </p:cNvSpPr>
          <p:nvPr>
            <p:ph type="title"/>
          </p:nvPr>
        </p:nvSpPr>
        <p:spPr/>
        <p:txBody>
          <a:bodyPr/>
          <a:lstStyle/>
          <a:p>
            <a:pPr algn="ctr"/>
            <a:r>
              <a:rPr lang="en-US" dirty="0">
                <a:solidFill>
                  <a:srgbClr val="297ABB"/>
                </a:solidFill>
              </a:rPr>
              <a:t>OSEP and OSEP-Funded TA Centers</a:t>
            </a:r>
          </a:p>
        </p:txBody>
      </p:sp>
      <p:sp>
        <p:nvSpPr>
          <p:cNvPr id="3" name="Content Placeholder 2">
            <a:extLst>
              <a:ext uri="{FF2B5EF4-FFF2-40B4-BE49-F238E27FC236}">
                <a16:creationId xmlns:a16="http://schemas.microsoft.com/office/drawing/2014/main" id="{A04C5ADB-23B9-476B-80CA-D90E2197AA10}"/>
              </a:ext>
            </a:extLst>
          </p:cNvPr>
          <p:cNvSpPr>
            <a:spLocks noGrp="1"/>
          </p:cNvSpPr>
          <p:nvPr>
            <p:ph sz="half" idx="1"/>
          </p:nvPr>
        </p:nvSpPr>
        <p:spPr/>
        <p:txBody>
          <a:bodyPr/>
          <a:lstStyle/>
          <a:p>
            <a:pPr marL="0" indent="0" algn="ctr">
              <a:buNone/>
            </a:pPr>
            <a:r>
              <a:rPr lang="en-US" b="1" dirty="0">
                <a:solidFill>
                  <a:srgbClr val="297ABB"/>
                </a:solidFill>
              </a:rPr>
              <a:t>OSEP</a:t>
            </a:r>
          </a:p>
          <a:p>
            <a:r>
              <a:rPr lang="en-US" sz="2500" dirty="0">
                <a:solidFill>
                  <a:srgbClr val="297ABB"/>
                </a:solidFill>
              </a:rPr>
              <a:t>Collaboration on Child Find Self-Assessment (OSEP Monitoring and State Improvement Planning) – </a:t>
            </a:r>
            <a:r>
              <a:rPr lang="en-US" sz="2500" i="1" dirty="0">
                <a:solidFill>
                  <a:srgbClr val="297ABB"/>
                </a:solidFill>
              </a:rPr>
              <a:t>highlighted in this session</a:t>
            </a:r>
          </a:p>
          <a:p>
            <a:r>
              <a:rPr lang="en-US" sz="2500" dirty="0">
                <a:solidFill>
                  <a:srgbClr val="297ABB"/>
                </a:solidFill>
              </a:rPr>
              <a:t>Developmental Screening and Disabilities Workgroup (OSEP Research to Practice participation)</a:t>
            </a:r>
          </a:p>
          <a:p>
            <a:endParaRPr lang="en-US" dirty="0"/>
          </a:p>
          <a:p>
            <a:endParaRPr lang="en-US" dirty="0"/>
          </a:p>
          <a:p>
            <a:pPr marL="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DBE50DC-65B5-4DAE-8131-F18BDF2ABCC2}"/>
              </a:ext>
            </a:extLst>
          </p:cNvPr>
          <p:cNvSpPr>
            <a:spLocks noGrp="1"/>
          </p:cNvSpPr>
          <p:nvPr>
            <p:ph sz="half" idx="2"/>
          </p:nvPr>
        </p:nvSpPr>
        <p:spPr>
          <a:prstGeom prst="rect">
            <a:avLst/>
          </a:prstGeom>
        </p:spPr>
        <p:txBody>
          <a:bodyPr/>
          <a:lstStyle/>
          <a:p>
            <a:pPr marL="0" indent="0" algn="ctr">
              <a:buNone/>
            </a:pPr>
            <a:r>
              <a:rPr lang="en-US" b="1" dirty="0">
                <a:solidFill>
                  <a:srgbClr val="297ABB"/>
                </a:solidFill>
              </a:rPr>
              <a:t>OSEP-Funded TA Centers</a:t>
            </a:r>
          </a:p>
          <a:p>
            <a:r>
              <a:rPr lang="en-US" sz="2400" dirty="0">
                <a:solidFill>
                  <a:srgbClr val="297ABB"/>
                </a:solidFill>
              </a:rPr>
              <a:t>Child Find Workgroup – cross center (DaSy, ECTA)</a:t>
            </a:r>
          </a:p>
          <a:p>
            <a:r>
              <a:rPr lang="en-US" sz="2400" dirty="0">
                <a:solidFill>
                  <a:srgbClr val="297ABB"/>
                </a:solidFill>
              </a:rPr>
              <a:t>Tools and resources highlighted in this session</a:t>
            </a:r>
          </a:p>
          <a:p>
            <a:r>
              <a:rPr lang="en-US" sz="2400" dirty="0">
                <a:solidFill>
                  <a:srgbClr val="297ABB"/>
                </a:solidFill>
              </a:rPr>
              <a:t>IDEA Data Center Peer Learning Group</a:t>
            </a:r>
          </a:p>
        </p:txBody>
      </p:sp>
    </p:spTree>
    <p:extLst>
      <p:ext uri="{BB962C8B-B14F-4D97-AF65-F5344CB8AC3E}">
        <p14:creationId xmlns:p14="http://schemas.microsoft.com/office/powerpoint/2010/main" val="412330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62C3-A65F-4496-A43F-48886A4C35B5}"/>
              </a:ext>
            </a:extLst>
          </p:cNvPr>
          <p:cNvSpPr>
            <a:spLocks noGrp="1"/>
          </p:cNvSpPr>
          <p:nvPr>
            <p:ph type="title"/>
          </p:nvPr>
        </p:nvSpPr>
        <p:spPr/>
        <p:txBody>
          <a:bodyPr>
            <a:normAutofit/>
          </a:bodyPr>
          <a:lstStyle/>
          <a:p>
            <a:r>
              <a:rPr lang="en-US" dirty="0"/>
              <a:t>IDC Peer Learning Groups</a:t>
            </a:r>
          </a:p>
        </p:txBody>
      </p:sp>
      <p:sp>
        <p:nvSpPr>
          <p:cNvPr id="3" name="Content Placeholder 2">
            <a:extLst>
              <a:ext uri="{FF2B5EF4-FFF2-40B4-BE49-F238E27FC236}">
                <a16:creationId xmlns:a16="http://schemas.microsoft.com/office/drawing/2014/main" id="{3269E582-1237-4652-8B33-D42056A62BAD}"/>
              </a:ext>
            </a:extLst>
          </p:cNvPr>
          <p:cNvSpPr>
            <a:spLocks noGrp="1"/>
          </p:cNvSpPr>
          <p:nvPr>
            <p:ph idx="1"/>
          </p:nvPr>
        </p:nvSpPr>
        <p:spPr/>
        <p:txBody>
          <a:bodyPr/>
          <a:lstStyle/>
          <a:p>
            <a:pPr marL="0" indent="0">
              <a:buNone/>
            </a:pPr>
            <a:r>
              <a:rPr lang="en-US" sz="2400" dirty="0"/>
              <a:t>Part C Peer Learning Groups (PLGs)</a:t>
            </a:r>
          </a:p>
          <a:p>
            <a:r>
              <a:rPr lang="en-US" sz="2400" dirty="0"/>
              <a:t>Timeliness of Service Delivery (Indicator C1) and Timeliness of the Individualized Family Service Plan (IFSP) (Indicator C7)</a:t>
            </a:r>
          </a:p>
          <a:p>
            <a:r>
              <a:rPr lang="en-US" sz="2400" b="1" dirty="0"/>
              <a:t>Child Find </a:t>
            </a:r>
            <a:r>
              <a:rPr lang="en-US" sz="2400" dirty="0"/>
              <a:t>for ages birth to 1 (Indicator C5), and Child Find for ages birth to 3 (Indicator C6)</a:t>
            </a:r>
          </a:p>
        </p:txBody>
      </p:sp>
      <p:pic>
        <p:nvPicPr>
          <p:cNvPr id="4" name="Picture 3" descr="IDC. IDEA Data Center">
            <a:extLst>
              <a:ext uri="{FF2B5EF4-FFF2-40B4-BE49-F238E27FC236}">
                <a16:creationId xmlns:a16="http://schemas.microsoft.com/office/drawing/2014/main" id="{2DFB499A-557B-496C-8083-20F4091F2B2A}"/>
              </a:ext>
            </a:extLst>
          </p:cNvPr>
          <p:cNvPicPr>
            <a:picLocks noChangeAspect="1"/>
          </p:cNvPicPr>
          <p:nvPr/>
        </p:nvPicPr>
        <p:blipFill>
          <a:blip r:embed="rId3"/>
          <a:stretch>
            <a:fillRect/>
          </a:stretch>
        </p:blipFill>
        <p:spPr>
          <a:xfrm>
            <a:off x="6942352" y="1148954"/>
            <a:ext cx="1975514" cy="685800"/>
          </a:xfrm>
          <a:prstGeom prst="rect">
            <a:avLst/>
          </a:prstGeom>
        </p:spPr>
      </p:pic>
    </p:spTree>
    <p:extLst>
      <p:ext uri="{BB962C8B-B14F-4D97-AF65-F5344CB8AC3E}">
        <p14:creationId xmlns:p14="http://schemas.microsoft.com/office/powerpoint/2010/main" val="124957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D70C-CDF0-4B9F-BCFA-AA52F18EA115}"/>
              </a:ext>
            </a:extLst>
          </p:cNvPr>
          <p:cNvSpPr>
            <a:spLocks noGrp="1"/>
          </p:cNvSpPr>
          <p:nvPr>
            <p:ph type="title"/>
          </p:nvPr>
        </p:nvSpPr>
        <p:spPr/>
        <p:txBody>
          <a:bodyPr>
            <a:normAutofit fontScale="90000"/>
          </a:bodyPr>
          <a:lstStyle/>
          <a:p>
            <a:r>
              <a:rPr lang="en-US" dirty="0"/>
              <a:t>Developmental Screening and Disabilities Workgroup</a:t>
            </a:r>
          </a:p>
        </p:txBody>
      </p:sp>
      <p:sp>
        <p:nvSpPr>
          <p:cNvPr id="3" name="Content Placeholder 2">
            <a:extLst>
              <a:ext uri="{FF2B5EF4-FFF2-40B4-BE49-F238E27FC236}">
                <a16:creationId xmlns:a16="http://schemas.microsoft.com/office/drawing/2014/main" id="{620C9604-4390-4C65-B987-9F260FE36E43}"/>
              </a:ext>
            </a:extLst>
          </p:cNvPr>
          <p:cNvSpPr>
            <a:spLocks noGrp="1"/>
          </p:cNvSpPr>
          <p:nvPr>
            <p:ph idx="1"/>
          </p:nvPr>
        </p:nvSpPr>
        <p:spPr>
          <a:xfrm>
            <a:off x="457200" y="1371600"/>
            <a:ext cx="8382000" cy="4038600"/>
          </a:xfrm>
        </p:spPr>
        <p:txBody>
          <a:bodyPr/>
          <a:lstStyle/>
          <a:p>
            <a:pPr marL="0" indent="0">
              <a:buNone/>
            </a:pPr>
            <a:r>
              <a:rPr lang="en-US" sz="2400" dirty="0"/>
              <a:t>“. . .facilitate intentional collaboration across this multidimensional area and promote consistency of understanding and messaging across all the National Centers that are jointly funded by the Office of Head Start and the Office of Child Care and collaboration with other national partners (i.e. Learn the Signs Act Early, and OSEP/OSEP funded TA Centers)” </a:t>
            </a:r>
          </a:p>
          <a:p>
            <a:pPr marL="0" indent="0">
              <a:buNone/>
            </a:pPr>
            <a:r>
              <a:rPr lang="en-US" sz="2400" dirty="0"/>
              <a:t>Objectives include:</a:t>
            </a:r>
          </a:p>
          <a:p>
            <a:r>
              <a:rPr lang="en-US" sz="2400" dirty="0"/>
              <a:t>Improve practice/response/knowledge around developmental screening</a:t>
            </a:r>
          </a:p>
          <a:p>
            <a:r>
              <a:rPr lang="en-US" sz="2400" dirty="0"/>
              <a:t>Improve coordination between multiple early childhood and disability partners including early intervention</a:t>
            </a:r>
          </a:p>
          <a:p>
            <a:r>
              <a:rPr lang="en-US" sz="2400" dirty="0"/>
              <a:t>Identify existing materials and gaps that TA materials could fill</a:t>
            </a:r>
          </a:p>
        </p:txBody>
      </p:sp>
    </p:spTree>
    <p:extLst>
      <p:ext uri="{BB962C8B-B14F-4D97-AF65-F5344CB8AC3E}">
        <p14:creationId xmlns:p14="http://schemas.microsoft.com/office/powerpoint/2010/main" val="411934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9E2F-55EC-4B40-9C59-6ED467E31B76}"/>
              </a:ext>
            </a:extLst>
          </p:cNvPr>
          <p:cNvSpPr>
            <a:spLocks noGrp="1"/>
          </p:cNvSpPr>
          <p:nvPr>
            <p:ph type="title"/>
          </p:nvPr>
        </p:nvSpPr>
        <p:spPr/>
        <p:txBody>
          <a:bodyPr>
            <a:normAutofit fontScale="90000"/>
          </a:bodyPr>
          <a:lstStyle/>
          <a:p>
            <a:r>
              <a:rPr lang="en-US" dirty="0"/>
              <a:t>Division for Early Childhood (DEC) Collaboration</a:t>
            </a:r>
          </a:p>
        </p:txBody>
      </p:sp>
      <p:sp>
        <p:nvSpPr>
          <p:cNvPr id="3" name="Content Placeholder 2">
            <a:extLst>
              <a:ext uri="{FF2B5EF4-FFF2-40B4-BE49-F238E27FC236}">
                <a16:creationId xmlns:a16="http://schemas.microsoft.com/office/drawing/2014/main" id="{04CC8167-2EE7-45F0-A396-E3B34A1D4133}"/>
              </a:ext>
            </a:extLst>
          </p:cNvPr>
          <p:cNvSpPr>
            <a:spLocks noGrp="1"/>
          </p:cNvSpPr>
          <p:nvPr>
            <p:ph idx="1"/>
          </p:nvPr>
        </p:nvSpPr>
        <p:spPr/>
        <p:txBody>
          <a:bodyPr>
            <a:normAutofit fontScale="92500" lnSpcReduction="20000"/>
          </a:bodyPr>
          <a:lstStyle/>
          <a:p>
            <a:pPr marL="0" indent="0" algn="ctr">
              <a:buNone/>
            </a:pPr>
            <a:r>
              <a:rPr lang="en-US" b="1" dirty="0"/>
              <a:t>DEC Protection &amp; Well-Being Special Interest Group</a:t>
            </a:r>
          </a:p>
          <a:p>
            <a:r>
              <a:rPr lang="en-US" dirty="0"/>
              <a:t>Webinars  March 2018 (DEC, ECTA, Center for Youth with Multi-System Involvement at </a:t>
            </a:r>
            <a:r>
              <a:rPr lang="en-US" dirty="0" err="1"/>
              <a:t>Westat</a:t>
            </a:r>
            <a:r>
              <a:rPr lang="en-US" dirty="0"/>
              <a:t> and American Institutes for Research)</a:t>
            </a:r>
          </a:p>
          <a:p>
            <a:r>
              <a:rPr lang="en-US" dirty="0"/>
              <a:t>Presentation at DEC and on-going planning for future events</a:t>
            </a:r>
          </a:p>
          <a:p>
            <a:endParaRPr lang="en-US" sz="2000" b="1" dirty="0"/>
          </a:p>
          <a:p>
            <a:pPr marL="0" indent="0" algn="ctr">
              <a:buNone/>
            </a:pPr>
            <a:r>
              <a:rPr lang="en-US" b="1" dirty="0"/>
              <a:t>DEC </a:t>
            </a:r>
            <a:r>
              <a:rPr lang="en-US" b="1" i="1" dirty="0"/>
              <a:t>Draft</a:t>
            </a:r>
            <a:r>
              <a:rPr lang="en-US" b="1" dirty="0"/>
              <a:t> </a:t>
            </a:r>
            <a:r>
              <a:rPr lang="en-US" b="1" i="1" dirty="0"/>
              <a:t>Potential</a:t>
            </a:r>
            <a:r>
              <a:rPr lang="en-US" b="1" dirty="0"/>
              <a:t> Position Statement on Low Birth Weight (LBW), Prematurity, and Early Intervention</a:t>
            </a:r>
          </a:p>
          <a:p>
            <a:r>
              <a:rPr lang="en-US" dirty="0"/>
              <a:t>Draft potential statement that is under review</a:t>
            </a:r>
          </a:p>
          <a:p>
            <a:r>
              <a:rPr lang="en-US" dirty="0"/>
              <a:t>Presentations at IDIO and DEC conferences</a:t>
            </a:r>
          </a:p>
        </p:txBody>
      </p:sp>
    </p:spTree>
    <p:extLst>
      <p:ext uri="{BB962C8B-B14F-4D97-AF65-F5344CB8AC3E}">
        <p14:creationId xmlns:p14="http://schemas.microsoft.com/office/powerpoint/2010/main" val="235499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57425-3980-42D2-B6F7-C6DF5F66D64A}"/>
              </a:ext>
            </a:extLst>
          </p:cNvPr>
          <p:cNvSpPr>
            <a:spLocks noGrp="1"/>
          </p:cNvSpPr>
          <p:nvPr>
            <p:ph type="title"/>
          </p:nvPr>
        </p:nvSpPr>
        <p:spPr/>
        <p:txBody>
          <a:bodyPr>
            <a:normAutofit/>
          </a:bodyPr>
          <a:lstStyle/>
          <a:p>
            <a:r>
              <a:rPr lang="en-US" dirty="0">
                <a:latin typeface="+mj-lt"/>
              </a:rPr>
              <a:t>Opportunities to Strengthen Child Find</a:t>
            </a:r>
          </a:p>
        </p:txBody>
      </p:sp>
      <p:sp>
        <p:nvSpPr>
          <p:cNvPr id="7" name="Content Placeholder 6">
            <a:extLst>
              <a:ext uri="{FF2B5EF4-FFF2-40B4-BE49-F238E27FC236}">
                <a16:creationId xmlns:a16="http://schemas.microsoft.com/office/drawing/2014/main" id="{EF49811A-0627-40CA-BE83-0BAB087BA109}"/>
              </a:ext>
            </a:extLst>
          </p:cNvPr>
          <p:cNvSpPr>
            <a:spLocks noGrp="1"/>
          </p:cNvSpPr>
          <p:nvPr>
            <p:ph idx="1"/>
          </p:nvPr>
        </p:nvSpPr>
        <p:spPr/>
        <p:txBody>
          <a:bodyPr/>
          <a:lstStyle/>
          <a:p>
            <a:r>
              <a:rPr lang="en-US" sz="2400" dirty="0"/>
              <a:t>Develop systems to better track and improve earlier identification </a:t>
            </a:r>
          </a:p>
          <a:p>
            <a:r>
              <a:rPr lang="en-US" sz="2400" dirty="0"/>
              <a:t>Close gaps in integrating Part C early identification systems within states and local communities</a:t>
            </a:r>
          </a:p>
          <a:p>
            <a:r>
              <a:rPr lang="en-US" sz="2400" dirty="0"/>
              <a:t>Reduce gaps in tracking children from concerns to referral, evaluation, and services</a:t>
            </a:r>
          </a:p>
          <a:p>
            <a:r>
              <a:rPr lang="en-US" sz="2400" dirty="0"/>
              <a:t>Combine developmental monitoring and screening systems to increase earlier identification (more targeted and appropriate referrals) and receipt of early intervention services</a:t>
            </a:r>
          </a:p>
          <a:p>
            <a:pPr marL="0" indent="0">
              <a:buNone/>
            </a:pPr>
            <a:r>
              <a:rPr lang="en-US" sz="2400" dirty="0"/>
              <a:t>(Barger, Rice &amp; Simmons, 2016; Barger et al, 2018)</a:t>
            </a:r>
          </a:p>
        </p:txBody>
      </p:sp>
    </p:spTree>
    <p:extLst>
      <p:ext uri="{BB962C8B-B14F-4D97-AF65-F5344CB8AC3E}">
        <p14:creationId xmlns:p14="http://schemas.microsoft.com/office/powerpoint/2010/main" val="292813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5448-A717-4729-A835-D626B7B6F135}"/>
              </a:ext>
            </a:extLst>
          </p:cNvPr>
          <p:cNvSpPr>
            <a:spLocks noGrp="1"/>
          </p:cNvSpPr>
          <p:nvPr>
            <p:ph type="title" idx="4294967295"/>
          </p:nvPr>
        </p:nvSpPr>
        <p:spPr/>
        <p:txBody>
          <a:bodyPr/>
          <a:lstStyle/>
          <a:p>
            <a:pPr algn="ctr"/>
            <a:r>
              <a:rPr lang="en-US" dirty="0"/>
              <a:t>Child Find System</a:t>
            </a:r>
          </a:p>
        </p:txBody>
      </p:sp>
      <p:graphicFrame>
        <p:nvGraphicFramePr>
          <p:cNvPr id="7" name="Diagram 6" descr="Child Find System">
            <a:extLst>
              <a:ext uri="{FF2B5EF4-FFF2-40B4-BE49-F238E27FC236}">
                <a16:creationId xmlns:a16="http://schemas.microsoft.com/office/drawing/2014/main" id="{2287E295-52AD-47AD-AA85-910A35D0A70E}"/>
              </a:ext>
            </a:extLst>
          </p:cNvPr>
          <p:cNvGraphicFramePr/>
          <p:nvPr>
            <p:extLst>
              <p:ext uri="{D42A27DB-BD31-4B8C-83A1-F6EECF244321}">
                <p14:modId xmlns:p14="http://schemas.microsoft.com/office/powerpoint/2010/main" val="2184222539"/>
              </p:ext>
            </p:extLst>
          </p:nvPr>
        </p:nvGraphicFramePr>
        <p:xfrm>
          <a:off x="1289304" y="1687068"/>
          <a:ext cx="6144768" cy="3993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quot; &quot;">
            <a:extLst>
              <a:ext uri="{FF2B5EF4-FFF2-40B4-BE49-F238E27FC236}">
                <a16:creationId xmlns:a16="http://schemas.microsoft.com/office/drawing/2014/main" id="{6CC0D95D-DB20-4240-A650-F5943D850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297" y="2262148"/>
            <a:ext cx="2003528" cy="2003528"/>
          </a:xfrm>
          <a:prstGeom prst="rect">
            <a:avLst/>
          </a:prstGeom>
        </p:spPr>
      </p:pic>
      <p:pic>
        <p:nvPicPr>
          <p:cNvPr id="3" name="Graphic 2" descr="&quot; &quot;">
            <a:extLst>
              <a:ext uri="{FF2B5EF4-FFF2-40B4-BE49-F238E27FC236}">
                <a16:creationId xmlns:a16="http://schemas.microsoft.com/office/drawing/2014/main" id="{4A64391D-62E1-4BFF-A2C7-7E0914BA1F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77406" y="2043684"/>
            <a:ext cx="2153412" cy="2153412"/>
          </a:xfrm>
          <a:prstGeom prst="rect">
            <a:avLst/>
          </a:prstGeom>
        </p:spPr>
      </p:pic>
    </p:spTree>
    <p:extLst>
      <p:ext uri="{BB962C8B-B14F-4D97-AF65-F5344CB8AC3E}">
        <p14:creationId xmlns:p14="http://schemas.microsoft.com/office/powerpoint/2010/main" val="328962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Child Find Self-Assessment (CFSA</a:t>
            </a:r>
            <a:r>
              <a:rPr lang="en-US" dirty="0"/>
              <a:t>)</a:t>
            </a:r>
          </a:p>
        </p:txBody>
      </p:sp>
      <p:sp>
        <p:nvSpPr>
          <p:cNvPr id="2" name="Content Placeholder 1"/>
          <p:cNvSpPr>
            <a:spLocks noGrp="1"/>
          </p:cNvSpPr>
          <p:nvPr>
            <p:ph idx="1"/>
          </p:nvPr>
        </p:nvSpPr>
        <p:spPr/>
        <p:txBody>
          <a:bodyPr>
            <a:normAutofit/>
          </a:bodyPr>
          <a:lstStyle/>
          <a:p>
            <a:r>
              <a:rPr lang="en-US" sz="3600" dirty="0"/>
              <a:t>Voluntary self-assessment tool to support Part C programs </a:t>
            </a:r>
          </a:p>
          <a:p>
            <a:r>
              <a:rPr lang="en-US" sz="3600" dirty="0"/>
              <a:t>Collaborative effort with ECTA, IDC and </a:t>
            </a:r>
            <a:r>
              <a:rPr lang="en-US" sz="3600" dirty="0" err="1"/>
              <a:t>DaSy</a:t>
            </a:r>
            <a:endParaRPr lang="en-US" sz="3600" dirty="0"/>
          </a:p>
        </p:txBody>
      </p:sp>
    </p:spTree>
    <p:extLst>
      <p:ext uri="{BB962C8B-B14F-4D97-AF65-F5344CB8AC3E}">
        <p14:creationId xmlns:p14="http://schemas.microsoft.com/office/powerpoint/2010/main" val="277216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6180"/>
            <a:ext cx="8229600" cy="1143000"/>
          </a:xfrm>
        </p:spPr>
        <p:txBody>
          <a:bodyPr/>
          <a:lstStyle/>
          <a:p>
            <a:r>
              <a:rPr lang="en-US" dirty="0"/>
              <a:t>Why Focus on Child Find?</a:t>
            </a:r>
          </a:p>
        </p:txBody>
      </p:sp>
      <p:sp>
        <p:nvSpPr>
          <p:cNvPr id="4" name="Content Placeholder 3">
            <a:extLst>
              <a:ext uri="{FF2B5EF4-FFF2-40B4-BE49-F238E27FC236}">
                <a16:creationId xmlns:a16="http://schemas.microsoft.com/office/drawing/2014/main" id="{BF0FAC73-90E4-45F0-9C1D-3E44FDC9CA7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973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81624-5155-4884-A02B-03C93E603A2E}"/>
              </a:ext>
            </a:extLst>
          </p:cNvPr>
          <p:cNvSpPr>
            <a:spLocks noGrp="1"/>
          </p:cNvSpPr>
          <p:nvPr>
            <p:ph type="title"/>
          </p:nvPr>
        </p:nvSpPr>
        <p:spPr/>
        <p:txBody>
          <a:bodyPr/>
          <a:lstStyle/>
          <a:p>
            <a:r>
              <a:rPr lang="en-US" sz="4000" dirty="0"/>
              <a:t>Child Find Special Populations</a:t>
            </a:r>
          </a:p>
        </p:txBody>
      </p:sp>
      <p:sp>
        <p:nvSpPr>
          <p:cNvPr id="11" name="Content Placeholder 1">
            <a:extLst>
              <a:ext uri="{FF2B5EF4-FFF2-40B4-BE49-F238E27FC236}">
                <a16:creationId xmlns:a16="http://schemas.microsoft.com/office/drawing/2014/main" id="{E65B9366-1273-B546-A75C-BD042E2916B2}"/>
              </a:ext>
            </a:extLst>
          </p:cNvPr>
          <p:cNvSpPr txBox="1">
            <a:spLocks/>
          </p:cNvSpPr>
          <p:nvPr/>
        </p:nvSpPr>
        <p:spPr>
          <a:xfrm>
            <a:off x="1752600" y="2743200"/>
            <a:ext cx="6934200" cy="3276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who have been maltreated </a:t>
            </a:r>
          </a:p>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with opioid or other substance exposure </a:t>
            </a:r>
          </a:p>
          <a:p>
            <a:pPr marL="0" marR="0" lvl="0" indent="0" algn="l" defTabSz="914400" rtl="0" eaLnBrk="1" fontAlgn="auto" latinLnBrk="0" hangingPunct="1">
              <a:lnSpc>
                <a:spcPct val="100000"/>
              </a:lnSpc>
              <a:spcBef>
                <a:spcPts val="0"/>
              </a:spcBef>
              <a:spcAft>
                <a:spcPts val="4200"/>
              </a:spcAft>
              <a:buClr>
                <a:srgbClr val="4F81BD"/>
              </a:buClr>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exposed to Zika infection </a:t>
            </a:r>
          </a:p>
        </p:txBody>
      </p:sp>
      <p:pic>
        <p:nvPicPr>
          <p:cNvPr id="19" name="Content Placeholder 18" descr="The graphic shows a mallet and a document clip art.">
            <a:extLst>
              <a:ext uri="{FF2B5EF4-FFF2-40B4-BE49-F238E27FC236}">
                <a16:creationId xmlns:a16="http://schemas.microsoft.com/office/drawing/2014/main" id="{2D4BC9ED-C6EE-224B-9506-B79CB60F8552}"/>
              </a:ext>
            </a:extLst>
          </p:cNvPr>
          <p:cNvPicPr>
            <a:picLocks noGrp="1" noChangeAspect="1"/>
          </p:cNvPicPr>
          <p:nvPr>
            <p:ph idx="1"/>
          </p:nvPr>
        </p:nvPicPr>
        <p:blipFill>
          <a:blip r:embed="rId3"/>
          <a:stretch>
            <a:fillRect/>
          </a:stretch>
        </p:blipFill>
        <p:spPr>
          <a:xfrm>
            <a:off x="692239" y="2590800"/>
            <a:ext cx="914400" cy="914400"/>
          </a:xfrm>
        </p:spPr>
      </p:pic>
      <p:pic>
        <p:nvPicPr>
          <p:cNvPr id="13" name="Picture 12" descr="The graphic shows a pill clip art.">
            <a:extLst>
              <a:ext uri="{FF2B5EF4-FFF2-40B4-BE49-F238E27FC236}">
                <a16:creationId xmlns:a16="http://schemas.microsoft.com/office/drawing/2014/main" id="{6E8DBFBE-79AA-374B-B6B2-004FEEE1CC38}"/>
              </a:ext>
            </a:extLst>
          </p:cNvPr>
          <p:cNvPicPr>
            <a:picLocks noChangeAspect="1"/>
          </p:cNvPicPr>
          <p:nvPr/>
        </p:nvPicPr>
        <p:blipFill>
          <a:blip r:embed="rId4"/>
          <a:stretch>
            <a:fillRect/>
          </a:stretch>
        </p:blipFill>
        <p:spPr>
          <a:xfrm>
            <a:off x="692239" y="3825025"/>
            <a:ext cx="914400" cy="914400"/>
          </a:xfrm>
          <a:prstGeom prst="rect">
            <a:avLst/>
          </a:prstGeom>
        </p:spPr>
      </p:pic>
      <p:pic>
        <p:nvPicPr>
          <p:cNvPr id="15" name="Picture 14" descr="The graphic is an image of a cartoon mosquito. ">
            <a:extLst>
              <a:ext uri="{FF2B5EF4-FFF2-40B4-BE49-F238E27FC236}">
                <a16:creationId xmlns:a16="http://schemas.microsoft.com/office/drawing/2014/main" id="{DF024F5F-3691-A748-B80F-E2FC0C9F7C79}"/>
              </a:ext>
            </a:extLst>
          </p:cNvPr>
          <p:cNvPicPr>
            <a:picLocks noChangeAspect="1"/>
          </p:cNvPicPr>
          <p:nvPr/>
        </p:nvPicPr>
        <p:blipFill>
          <a:blip r:embed="rId5"/>
          <a:stretch>
            <a:fillRect/>
          </a:stretch>
        </p:blipFill>
        <p:spPr>
          <a:xfrm>
            <a:off x="692239" y="5105400"/>
            <a:ext cx="914400" cy="914400"/>
          </a:xfrm>
          <a:prstGeom prst="rect">
            <a:avLst/>
          </a:prstGeom>
        </p:spPr>
      </p:pic>
      <p:sp>
        <p:nvSpPr>
          <p:cNvPr id="10" name="TextBox 9">
            <a:extLst>
              <a:ext uri="{FF2B5EF4-FFF2-40B4-BE49-F238E27FC236}">
                <a16:creationId xmlns:a16="http://schemas.microsoft.com/office/drawing/2014/main" id="{180A0CAC-CE48-9342-8474-8BB398FF76B1}"/>
              </a:ext>
            </a:extLst>
          </p:cNvPr>
          <p:cNvSpPr txBox="1"/>
          <p:nvPr/>
        </p:nvSpPr>
        <p:spPr>
          <a:xfrm>
            <a:off x="1550987" y="5120425"/>
            <a:ext cx="298361" cy="381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Georgia" panose="02040502050405020303" pitchFamily="18" charset="0"/>
                <a:ea typeface="+mn-ea"/>
                <a:cs typeface="+mn-cs"/>
              </a:rPr>
              <a:t>1</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5" name="TextBox 4">
            <a:extLst>
              <a:ext uri="{FF2B5EF4-FFF2-40B4-BE49-F238E27FC236}">
                <a16:creationId xmlns:a16="http://schemas.microsoft.com/office/drawing/2014/main" id="{7EE1A55A-4CB7-A14D-AEAF-33829DE8ECE1}"/>
              </a:ext>
            </a:extLst>
          </p:cNvPr>
          <p:cNvSpPr txBox="1"/>
          <p:nvPr/>
        </p:nvSpPr>
        <p:spPr>
          <a:xfrm>
            <a:off x="692239" y="6400800"/>
            <a:ext cx="53340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Georgia" panose="02040502050405020303" pitchFamily="18" charset="0"/>
                <a:ea typeface="+mn-ea"/>
                <a:cs typeface="+mn-cs"/>
              </a:rPr>
              <a:t>1</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Designed by Icon Pond from </a:t>
            </a:r>
            <a:r>
              <a:rPr kumimoji="0" lang="en-US" sz="16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Flaticon</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4365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is the CFSA Organized?</a:t>
            </a:r>
          </a:p>
        </p:txBody>
      </p:sp>
      <p:sp>
        <p:nvSpPr>
          <p:cNvPr id="2" name="Content Placeholder 1"/>
          <p:cNvSpPr>
            <a:spLocks noGrp="1"/>
          </p:cNvSpPr>
          <p:nvPr>
            <p:ph idx="1"/>
          </p:nvPr>
        </p:nvSpPr>
        <p:spPr>
          <a:xfrm>
            <a:off x="457200" y="2286000"/>
            <a:ext cx="8229600" cy="4343400"/>
          </a:xfrm>
        </p:spPr>
        <p:txBody>
          <a:bodyPr>
            <a:normAutofit fontScale="92500" lnSpcReduction="10000"/>
          </a:bodyPr>
          <a:lstStyle/>
          <a:p>
            <a:pPr>
              <a:buFont typeface="Wingdings" panose="05000000000000000000" pitchFamily="2" charset="2"/>
              <a:buChar char="ü"/>
            </a:pPr>
            <a:r>
              <a:rPr lang="en-US" sz="2400" i="1" u="sng" dirty="0"/>
              <a:t>Statutory requirements specific to Part C</a:t>
            </a:r>
          </a:p>
          <a:p>
            <a:pPr lvl="1">
              <a:buFont typeface="Arial" panose="020B0604020202020204" pitchFamily="34" charset="0"/>
              <a:buChar char="•"/>
            </a:pPr>
            <a:r>
              <a:rPr lang="en-US" sz="2000" dirty="0"/>
              <a:t>Highlights the specific requirements all States must have for a Comprehensive Child Find System.</a:t>
            </a:r>
            <a:endParaRPr lang="en-US" sz="2400" i="1" u="sng" dirty="0">
              <a:solidFill>
                <a:prstClr val="black"/>
              </a:solidFill>
            </a:endParaRPr>
          </a:p>
          <a:p>
            <a:pPr lvl="0">
              <a:buFont typeface="Wingdings" panose="05000000000000000000" pitchFamily="2" charset="2"/>
              <a:buChar char="ü"/>
            </a:pPr>
            <a:r>
              <a:rPr lang="en-US" sz="2400" i="1" u="sng" dirty="0">
                <a:solidFill>
                  <a:prstClr val="black"/>
                </a:solidFill>
              </a:rPr>
              <a:t>Child Find Best Practices.  </a:t>
            </a:r>
          </a:p>
          <a:p>
            <a:pPr lvl="1" indent="-342900">
              <a:buFont typeface="Arial" panose="020B0604020202020204" pitchFamily="34" charset="0"/>
              <a:buChar char="•"/>
            </a:pPr>
            <a:r>
              <a:rPr lang="en-US" sz="2000" dirty="0">
                <a:solidFill>
                  <a:prstClr val="black"/>
                </a:solidFill>
              </a:rPr>
              <a:t>Evaluates and tracks how a State identifies and implements child find best practices. </a:t>
            </a:r>
          </a:p>
          <a:p>
            <a:pPr lvl="1" indent="-342900">
              <a:buFont typeface="Arial" panose="020B0604020202020204" pitchFamily="34" charset="0"/>
              <a:buChar char="•"/>
            </a:pPr>
            <a:r>
              <a:rPr lang="en-US" sz="2000" dirty="0">
                <a:solidFill>
                  <a:prstClr val="black"/>
                </a:solidFill>
              </a:rPr>
              <a:t>Assist States in identifying evidence-based practices to support their Child Find efforts.</a:t>
            </a:r>
          </a:p>
          <a:p>
            <a:pPr lvl="1" indent="-342900">
              <a:buFont typeface="Arial" panose="020B0604020202020204" pitchFamily="34" charset="0"/>
              <a:buChar char="•"/>
            </a:pPr>
            <a:r>
              <a:rPr lang="en-US" sz="2000" dirty="0">
                <a:solidFill>
                  <a:prstClr val="black"/>
                </a:solidFill>
              </a:rPr>
              <a:t>Child Find special populations.</a:t>
            </a:r>
            <a:endParaRPr lang="en-US" sz="2800" dirty="0"/>
          </a:p>
          <a:p>
            <a:pPr lvl="0">
              <a:buFont typeface="Wingdings" panose="05000000000000000000" pitchFamily="2" charset="2"/>
              <a:buChar char="ü"/>
            </a:pPr>
            <a:r>
              <a:rPr lang="en-US" sz="2400" i="1" u="sng" dirty="0">
                <a:solidFill>
                  <a:prstClr val="black"/>
                </a:solidFill>
              </a:rPr>
              <a:t>Technical Assistance and Resources.  </a:t>
            </a:r>
          </a:p>
          <a:p>
            <a:pPr lvl="1" indent="-342900">
              <a:buFont typeface="Arial" panose="020B0604020202020204" pitchFamily="34" charset="0"/>
              <a:buChar char="•"/>
            </a:pPr>
            <a:r>
              <a:rPr lang="en-US" sz="2000" dirty="0">
                <a:solidFill>
                  <a:prstClr val="black"/>
                </a:solidFill>
              </a:rPr>
              <a:t>Provides an overview of OSEP funded resources and technical assistance centers that are committed to improving State early intervention and early childhood special education service systems </a:t>
            </a:r>
          </a:p>
        </p:txBody>
      </p:sp>
    </p:spTree>
    <p:extLst>
      <p:ext uri="{BB962C8B-B14F-4D97-AF65-F5344CB8AC3E}">
        <p14:creationId xmlns:p14="http://schemas.microsoft.com/office/powerpoint/2010/main" val="41478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A04F7E-6D7C-478B-BBC6-FA15885B6492}"/>
              </a:ext>
            </a:extLst>
          </p:cNvPr>
          <p:cNvSpPr>
            <a:spLocks noGrp="1"/>
          </p:cNvSpPr>
          <p:nvPr>
            <p:ph type="title"/>
          </p:nvPr>
        </p:nvSpPr>
        <p:spPr/>
        <p:txBody>
          <a:bodyPr/>
          <a:lstStyle/>
          <a:p>
            <a:r>
              <a:rPr lang="en-US" dirty="0"/>
              <a:t>Welcome! </a:t>
            </a:r>
          </a:p>
        </p:txBody>
      </p:sp>
      <p:sp>
        <p:nvSpPr>
          <p:cNvPr id="5" name="Content Placeholder 4">
            <a:extLst>
              <a:ext uri="{FF2B5EF4-FFF2-40B4-BE49-F238E27FC236}">
                <a16:creationId xmlns:a16="http://schemas.microsoft.com/office/drawing/2014/main" id="{1EE40C9F-DB09-49FF-A231-9C391AD9F42C}"/>
              </a:ext>
            </a:extLst>
          </p:cNvPr>
          <p:cNvSpPr>
            <a:spLocks noGrp="1"/>
          </p:cNvSpPr>
          <p:nvPr>
            <p:ph idx="1"/>
          </p:nvPr>
        </p:nvSpPr>
        <p:spPr/>
        <p:txBody>
          <a:bodyPr/>
          <a:lstStyle/>
          <a:p>
            <a:r>
              <a:rPr lang="en-US" dirty="0"/>
              <a:t>Who is in the room?</a:t>
            </a:r>
          </a:p>
          <a:p>
            <a:endParaRPr lang="en-US" dirty="0"/>
          </a:p>
          <a:p>
            <a:r>
              <a:rPr lang="en-US" dirty="0"/>
              <a:t>Notecards for questions and comments</a:t>
            </a:r>
          </a:p>
        </p:txBody>
      </p:sp>
    </p:spTree>
    <p:extLst>
      <p:ext uri="{BB962C8B-B14F-4D97-AF65-F5344CB8AC3E}">
        <p14:creationId xmlns:p14="http://schemas.microsoft.com/office/powerpoint/2010/main" val="92154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718BA-5249-4C42-ACDB-88817165FED6}"/>
              </a:ext>
            </a:extLst>
          </p:cNvPr>
          <p:cNvSpPr>
            <a:spLocks noGrp="1"/>
          </p:cNvSpPr>
          <p:nvPr>
            <p:ph type="title"/>
          </p:nvPr>
        </p:nvSpPr>
        <p:spPr/>
        <p:txBody>
          <a:bodyPr/>
          <a:lstStyle/>
          <a:p>
            <a:r>
              <a:rPr lang="en-US" dirty="0"/>
              <a:t>Section I</a:t>
            </a:r>
          </a:p>
        </p:txBody>
      </p:sp>
      <p:sp>
        <p:nvSpPr>
          <p:cNvPr id="2" name="Content Placeholder 1">
            <a:extLst>
              <a:ext uri="{FF2B5EF4-FFF2-40B4-BE49-F238E27FC236}">
                <a16:creationId xmlns:a16="http://schemas.microsoft.com/office/drawing/2014/main" id="{1B21B102-26E5-8640-A395-3AAE3F755A34}"/>
              </a:ext>
            </a:extLst>
          </p:cNvPr>
          <p:cNvSpPr>
            <a:spLocks noGrp="1"/>
          </p:cNvSpPr>
          <p:nvPr>
            <p:ph idx="1"/>
          </p:nvPr>
        </p:nvSpPr>
        <p:spPr/>
        <p:txBody>
          <a:bodyPr/>
          <a:lstStyle/>
          <a:p>
            <a:r>
              <a:rPr lang="en-US" dirty="0"/>
              <a:t>Fillable PDF</a:t>
            </a:r>
          </a:p>
          <a:p>
            <a:r>
              <a:rPr lang="en-US" dirty="0"/>
              <a:t>Highlights requirements</a:t>
            </a:r>
          </a:p>
          <a:p>
            <a:r>
              <a:rPr lang="en-US" dirty="0"/>
              <a:t>Includes:</a:t>
            </a:r>
          </a:p>
          <a:p>
            <a:pPr lvl="1"/>
            <a:r>
              <a:rPr lang="en-US" dirty="0"/>
              <a:t>Referral procedures</a:t>
            </a:r>
          </a:p>
          <a:p>
            <a:pPr lvl="1"/>
            <a:r>
              <a:rPr lang="en-US" dirty="0"/>
              <a:t>Timeline</a:t>
            </a:r>
          </a:p>
          <a:p>
            <a:pPr lvl="1"/>
            <a:r>
              <a:rPr lang="en-US" dirty="0"/>
              <a:t>Screening procedures (optional)</a:t>
            </a:r>
          </a:p>
        </p:txBody>
      </p:sp>
    </p:spTree>
    <p:extLst>
      <p:ext uri="{BB962C8B-B14F-4D97-AF65-F5344CB8AC3E}">
        <p14:creationId xmlns:p14="http://schemas.microsoft.com/office/powerpoint/2010/main" val="217080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Table of Contents</a:t>
            </a:r>
          </a:p>
        </p:txBody>
      </p:sp>
      <p:pic>
        <p:nvPicPr>
          <p:cNvPr id="4" name="Content Placeholder 3" descr="The graphic is a screenshot of the section 2 table of content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362200"/>
            <a:ext cx="8686800" cy="3916363"/>
          </a:xfrm>
        </p:spPr>
      </p:pic>
      <p:sp>
        <p:nvSpPr>
          <p:cNvPr id="2" name="Down Arrow 1" descr="Arrow pointing to Get Data"/>
          <p:cNvSpPr/>
          <p:nvPr/>
        </p:nvSpPr>
        <p:spPr>
          <a:xfrm>
            <a:off x="7606284" y="4724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72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Screenshot of Child Find Best Practices Calculator">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Oval highlight the rating">
            <a:extLst>
              <a:ext uri="{FF2B5EF4-FFF2-40B4-BE49-F238E27FC236}">
                <a16:creationId xmlns:a16="http://schemas.microsoft.com/office/drawing/2014/main" id="{3859CD6A-C6D0-5D43-AD29-0BD98762B7FF}"/>
              </a:ext>
            </a:extLst>
          </p:cNvPr>
          <p:cNvSpPr/>
          <p:nvPr/>
        </p:nvSpPr>
        <p:spPr>
          <a:xfrm>
            <a:off x="7391400" y="3657600"/>
            <a:ext cx="914400" cy="26315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2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Best Practice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p:txBody>
          <a:bodyPr/>
          <a:lstStyle/>
          <a:p>
            <a:pPr marL="514350" indent="-514350">
              <a:buFont typeface="+mj-lt"/>
              <a:buAutoNum type="arabicPeriod"/>
            </a:pPr>
            <a:r>
              <a:rPr lang="en-US" dirty="0"/>
              <a:t>No, practice not in place </a:t>
            </a:r>
            <a:r>
              <a:rPr lang="en-US" u="sng" dirty="0"/>
              <a:t>and</a:t>
            </a:r>
            <a:r>
              <a:rPr lang="en-US" dirty="0"/>
              <a:t> not planning to work on it at this time</a:t>
            </a:r>
          </a:p>
          <a:p>
            <a:pPr marL="514350" indent="-514350">
              <a:buFont typeface="+mj-lt"/>
              <a:buAutoNum type="arabicPeriod"/>
            </a:pPr>
            <a:r>
              <a:rPr lang="en-US" dirty="0"/>
              <a:t>No, practice not in place </a:t>
            </a:r>
            <a:r>
              <a:rPr lang="en-US" u="sng" dirty="0"/>
              <a:t>but</a:t>
            </a:r>
            <a:r>
              <a:rPr lang="en-US" dirty="0"/>
              <a:t> planning to work on it or getting started</a:t>
            </a:r>
          </a:p>
          <a:p>
            <a:pPr marL="514350" indent="-514350">
              <a:buFont typeface="+mj-lt"/>
              <a:buAutoNum type="arabicPeriod"/>
            </a:pPr>
            <a:r>
              <a:rPr lang="en-US" dirty="0"/>
              <a:t>Yes, practice partially implemented</a:t>
            </a:r>
          </a:p>
          <a:p>
            <a:pPr marL="514350" indent="-514350">
              <a:buFont typeface="+mj-lt"/>
              <a:buAutoNum type="arabicPeriod"/>
            </a:pPr>
            <a:r>
              <a:rPr lang="en-US" dirty="0"/>
              <a:t>Yes, practice fully implemented</a:t>
            </a:r>
          </a:p>
        </p:txBody>
      </p:sp>
      <p:pic>
        <p:nvPicPr>
          <p:cNvPr id="11" name="Picture 10" descr="The graphic is an image of the best practices rating scale ranging from 1 through 4. ">
            <a:extLst>
              <a:ext uri="{FF2B5EF4-FFF2-40B4-BE49-F238E27FC236}">
                <a16:creationId xmlns:a16="http://schemas.microsoft.com/office/drawing/2014/main" id="{77C6DA68-95C2-3044-8FBA-63532FC6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50" y="4953000"/>
            <a:ext cx="4711700" cy="939800"/>
          </a:xfrm>
          <a:prstGeom prst="rect">
            <a:avLst/>
          </a:prstGeom>
        </p:spPr>
      </p:pic>
    </p:spTree>
    <p:extLst>
      <p:ext uri="{BB962C8B-B14F-4D97-AF65-F5344CB8AC3E}">
        <p14:creationId xmlns:p14="http://schemas.microsoft.com/office/powerpoint/2010/main" val="201326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Evidence</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Spaces to provide evidence for each best practice (yellow spaces)</a:t>
            </a:r>
          </a:p>
        </p:txBody>
      </p:sp>
      <p:pic>
        <p:nvPicPr>
          <p:cNvPr id="13" name="Picture 12" descr="The graphic is an image of the section 2 evidence section. ">
            <a:extLst>
              <a:ext uri="{FF2B5EF4-FFF2-40B4-BE49-F238E27FC236}">
                <a16:creationId xmlns:a16="http://schemas.microsoft.com/office/drawing/2014/main" id="{0964BD52-19D2-D748-89FF-F9095C38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3124200"/>
            <a:ext cx="8617726" cy="1828800"/>
          </a:xfrm>
          <a:prstGeom prst="rect">
            <a:avLst/>
          </a:prstGeom>
        </p:spPr>
      </p:pic>
      <p:cxnSp>
        <p:nvCxnSpPr>
          <p:cNvPr id="15" name="Straight Arrow Connector 14" descr="&quot; &quot;">
            <a:extLst>
              <a:ext uri="{FF2B5EF4-FFF2-40B4-BE49-F238E27FC236}">
                <a16:creationId xmlns:a16="http://schemas.microsoft.com/office/drawing/2014/main" id="{6DA1A109-5D9E-2F43-9B4A-FF0178077560}"/>
              </a:ext>
            </a:extLst>
          </p:cNvPr>
          <p:cNvCxnSpPr>
            <a:cxnSpLocks/>
          </p:cNvCxnSpPr>
          <p:nvPr/>
        </p:nvCxnSpPr>
        <p:spPr>
          <a:xfrm>
            <a:off x="1750974" y="2617464"/>
            <a:ext cx="0" cy="11925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quot; &quot;">
            <a:extLst>
              <a:ext uri="{FF2B5EF4-FFF2-40B4-BE49-F238E27FC236}">
                <a16:creationId xmlns:a16="http://schemas.microsoft.com/office/drawing/2014/main" id="{AE28758B-0B7E-2240-848C-2AE58A9BF1A6}"/>
              </a:ext>
            </a:extLst>
          </p:cNvPr>
          <p:cNvCxnSpPr>
            <a:cxnSpLocks/>
          </p:cNvCxnSpPr>
          <p:nvPr/>
        </p:nvCxnSpPr>
        <p:spPr>
          <a:xfrm>
            <a:off x="2133599" y="2667000"/>
            <a:ext cx="304801" cy="1600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quot; &quot;">
            <a:extLst>
              <a:ext uri="{FF2B5EF4-FFF2-40B4-BE49-F238E27FC236}">
                <a16:creationId xmlns:a16="http://schemas.microsoft.com/office/drawing/2014/main" id="{746BFCC6-8E96-394C-9B6D-9738E88CBB9E}"/>
              </a:ext>
            </a:extLst>
          </p:cNvPr>
          <p:cNvCxnSpPr>
            <a:cxnSpLocks/>
          </p:cNvCxnSpPr>
          <p:nvPr/>
        </p:nvCxnSpPr>
        <p:spPr>
          <a:xfrm>
            <a:off x="2590799" y="2617464"/>
            <a:ext cx="685801" cy="21831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Ratings</a:t>
            </a:r>
          </a:p>
        </p:txBody>
      </p:sp>
      <p:sp>
        <p:nvSpPr>
          <p:cNvPr id="4" name="Content Placeholder 3">
            <a:extLst>
              <a:ext uri="{FF2B5EF4-FFF2-40B4-BE49-F238E27FC236}">
                <a16:creationId xmlns:a16="http://schemas.microsoft.com/office/drawing/2014/main" id="{4645D387-D5EA-B841-83E9-39A1CFCC075D}"/>
              </a:ext>
            </a:extLst>
          </p:cNvPr>
          <p:cNvSpPr>
            <a:spLocks noGrp="1"/>
          </p:cNvSpPr>
          <p:nvPr>
            <p:ph idx="1"/>
          </p:nvPr>
        </p:nvSpPr>
        <p:spPr>
          <a:xfrm>
            <a:off x="457200" y="1447800"/>
            <a:ext cx="8229600" cy="4038600"/>
          </a:xfrm>
        </p:spPr>
        <p:txBody>
          <a:bodyPr/>
          <a:lstStyle/>
          <a:p>
            <a:pPr marL="514350" indent="-514350">
              <a:buFont typeface="+mj-lt"/>
              <a:buAutoNum type="arabicPeriod"/>
            </a:pPr>
            <a:r>
              <a:rPr lang="en-US" sz="2400" dirty="0"/>
              <a:t>None of the practices are yet planned or in place.</a:t>
            </a:r>
          </a:p>
          <a:p>
            <a:pPr marL="514350" indent="-514350">
              <a:buFont typeface="+mj-lt"/>
              <a:buAutoNum type="arabicPeriod"/>
            </a:pPr>
            <a:r>
              <a:rPr lang="en-US" sz="2400" dirty="0"/>
              <a:t>Most of the practices are not yet planned or in place.</a:t>
            </a:r>
          </a:p>
          <a:p>
            <a:pPr marL="514350" indent="-514350">
              <a:buFont typeface="+mj-lt"/>
              <a:buAutoNum type="arabicPeriod"/>
            </a:pPr>
            <a:r>
              <a:rPr lang="en-US" sz="2400" dirty="0"/>
              <a:t>Some practices are in place; a few may be fully implemented.</a:t>
            </a:r>
          </a:p>
          <a:p>
            <a:pPr marL="514350" indent="-514350">
              <a:buFont typeface="+mj-lt"/>
              <a:buAutoNum type="arabicPeriod"/>
            </a:pPr>
            <a:r>
              <a:rPr lang="en-US" sz="2400" dirty="0"/>
              <a:t>At least half of the practices are in place; a few may be fully implemented.</a:t>
            </a:r>
          </a:p>
          <a:p>
            <a:pPr marL="514350" indent="-514350">
              <a:buFont typeface="+mj-lt"/>
              <a:buAutoNum type="arabicPeriod"/>
            </a:pPr>
            <a:r>
              <a:rPr lang="en-US" sz="2400" dirty="0"/>
              <a:t>At least half of the practices are in place; some are fully implemented.</a:t>
            </a:r>
          </a:p>
          <a:p>
            <a:pPr marL="514350" indent="-514350">
              <a:buFont typeface="+mj-lt"/>
              <a:buAutoNum type="arabicPeriod"/>
            </a:pPr>
            <a:r>
              <a:rPr lang="en-US" sz="2400" dirty="0"/>
              <a:t>At least half of the practices are fully implemented; the rest are partially implemented.</a:t>
            </a:r>
          </a:p>
          <a:p>
            <a:pPr marL="514350" indent="-514350">
              <a:buFont typeface="+mj-lt"/>
              <a:buAutoNum type="arabicPeriod"/>
            </a:pPr>
            <a:r>
              <a:rPr lang="en-US" sz="2400" dirty="0"/>
              <a:t>All practices are fully implemented.</a:t>
            </a:r>
          </a:p>
        </p:txBody>
      </p:sp>
    </p:spTree>
    <p:extLst>
      <p:ext uri="{BB962C8B-B14F-4D97-AF65-F5344CB8AC3E}">
        <p14:creationId xmlns:p14="http://schemas.microsoft.com/office/powerpoint/2010/main" val="32464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The graphic is a screenshot of the theme rating and its location in the tool. ">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quot; &quot;">
            <a:extLst>
              <a:ext uri="{FF2B5EF4-FFF2-40B4-BE49-F238E27FC236}">
                <a16:creationId xmlns:a16="http://schemas.microsoft.com/office/drawing/2014/main" id="{5305B860-A36A-3F4D-9CEA-8AA946DC7CB3}"/>
              </a:ext>
            </a:extLst>
          </p:cNvPr>
          <p:cNvSpPr/>
          <p:nvPr/>
        </p:nvSpPr>
        <p:spPr>
          <a:xfrm>
            <a:off x="609600" y="1559428"/>
            <a:ext cx="4572000" cy="1524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quot; &quot;">
            <a:extLst>
              <a:ext uri="{FF2B5EF4-FFF2-40B4-BE49-F238E27FC236}">
                <a16:creationId xmlns:a16="http://schemas.microsoft.com/office/drawing/2014/main" id="{128C75AE-D087-194C-8689-83EC461307B6}"/>
              </a:ext>
            </a:extLst>
          </p:cNvPr>
          <p:cNvSpPr/>
          <p:nvPr/>
        </p:nvSpPr>
        <p:spPr>
          <a:xfrm>
            <a:off x="7086600" y="2667000"/>
            <a:ext cx="990600" cy="914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9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a:t>
            </a:r>
          </a:p>
        </p:txBody>
      </p:sp>
      <p:pic>
        <p:nvPicPr>
          <p:cNvPr id="7" name="Content Placeholder 6" descr="Screenshot of Child Find Best Practices calculator">
            <a:extLst>
              <a:ext uri="{FF2B5EF4-FFF2-40B4-BE49-F238E27FC236}">
                <a16:creationId xmlns:a16="http://schemas.microsoft.com/office/drawing/2014/main" id="{5F487ED6-D020-1246-9BF9-B95FB82784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81000"/>
            <a:ext cx="8382000" cy="6336502"/>
          </a:xfrm>
        </p:spPr>
      </p:pic>
      <p:sp>
        <p:nvSpPr>
          <p:cNvPr id="4" name="Oval 3" descr="&quot; &quot;">
            <a:extLst>
              <a:ext uri="{FF2B5EF4-FFF2-40B4-BE49-F238E27FC236}">
                <a16:creationId xmlns:a16="http://schemas.microsoft.com/office/drawing/2014/main" id="{5305B860-A36A-3F4D-9CEA-8AA946DC7CB3}"/>
              </a:ext>
            </a:extLst>
          </p:cNvPr>
          <p:cNvSpPr/>
          <p:nvPr/>
        </p:nvSpPr>
        <p:spPr>
          <a:xfrm>
            <a:off x="7848600" y="2590800"/>
            <a:ext cx="1143000" cy="38507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Theme Summary</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p:txBody>
          <a:bodyPr/>
          <a:lstStyle/>
          <a:p>
            <a:r>
              <a:rPr lang="en-US" dirty="0"/>
              <a:t>Summarizes info for each theme for which all best practices rated</a:t>
            </a:r>
          </a:p>
          <a:p>
            <a:r>
              <a:rPr lang="en-US" dirty="0"/>
              <a:t>Cannot enter data on this sheet</a:t>
            </a:r>
          </a:p>
          <a:p>
            <a:r>
              <a:rPr lang="en-US" dirty="0"/>
              <a:t>Colored bars graphically depict theme ratings</a:t>
            </a:r>
          </a:p>
        </p:txBody>
      </p:sp>
      <p:pic>
        <p:nvPicPr>
          <p:cNvPr id="6" name="Picture 5" descr="The graphic is an image of the theme summary in section 2. ">
            <a:extLst>
              <a:ext uri="{FF2B5EF4-FFF2-40B4-BE49-F238E27FC236}">
                <a16:creationId xmlns:a16="http://schemas.microsoft.com/office/drawing/2014/main" id="{999DB78F-E6A9-CA45-BFE7-40B7299B4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 y="3750123"/>
            <a:ext cx="9144000" cy="2193477"/>
          </a:xfrm>
          <a:prstGeom prst="rect">
            <a:avLst/>
          </a:prstGeom>
        </p:spPr>
      </p:pic>
    </p:spTree>
    <p:extLst>
      <p:ext uri="{BB962C8B-B14F-4D97-AF65-F5344CB8AC3E}">
        <p14:creationId xmlns:p14="http://schemas.microsoft.com/office/powerpoint/2010/main" val="56080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 – Action Plan</a:t>
            </a:r>
          </a:p>
        </p:txBody>
      </p:sp>
      <p:sp>
        <p:nvSpPr>
          <p:cNvPr id="9" name="Content Placeholder 8">
            <a:extLst>
              <a:ext uri="{FF2B5EF4-FFF2-40B4-BE49-F238E27FC236}">
                <a16:creationId xmlns:a16="http://schemas.microsoft.com/office/drawing/2014/main" id="{5C8B7250-3C67-7644-A8F2-9B708A798CAD}"/>
              </a:ext>
            </a:extLst>
          </p:cNvPr>
          <p:cNvSpPr>
            <a:spLocks noGrp="1"/>
          </p:cNvSpPr>
          <p:nvPr>
            <p:ph idx="1"/>
          </p:nvPr>
        </p:nvSpPr>
        <p:spPr>
          <a:xfrm>
            <a:off x="457200" y="1600201"/>
            <a:ext cx="8229600" cy="4038600"/>
          </a:xfrm>
        </p:spPr>
        <p:txBody>
          <a:bodyPr/>
          <a:lstStyle/>
          <a:p>
            <a:r>
              <a:rPr lang="en-US" dirty="0"/>
              <a:t>Space for states to use ratings and priorities to plan next steps</a:t>
            </a:r>
          </a:p>
          <a:p>
            <a:r>
              <a:rPr lang="en-US" dirty="0"/>
              <a:t>Includes sections for documenting:</a:t>
            </a:r>
          </a:p>
          <a:p>
            <a:pPr lvl="1"/>
            <a:r>
              <a:rPr lang="en-US" dirty="0"/>
              <a:t>Members of the Child Find planning team</a:t>
            </a:r>
          </a:p>
          <a:p>
            <a:pPr lvl="1"/>
            <a:r>
              <a:rPr lang="en-US" dirty="0"/>
              <a:t>Child Find improvement plan (e.g., activities, timeline)</a:t>
            </a:r>
          </a:p>
          <a:p>
            <a:pPr lvl="1"/>
            <a:r>
              <a:rPr lang="en-US" dirty="0"/>
              <a:t>How stakeholders will be involved</a:t>
            </a:r>
          </a:p>
        </p:txBody>
      </p:sp>
      <p:pic>
        <p:nvPicPr>
          <p:cNvPr id="4" name="Picture 3" descr="The graphic is a screenshot of the child find action plan. ">
            <a:extLst>
              <a:ext uri="{FF2B5EF4-FFF2-40B4-BE49-F238E27FC236}">
                <a16:creationId xmlns:a16="http://schemas.microsoft.com/office/drawing/2014/main" id="{4F8E2774-046F-FA4C-8BCD-0A1DF2A1D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83210"/>
            <a:ext cx="6032500" cy="1911181"/>
          </a:xfrm>
          <a:prstGeom prst="rect">
            <a:avLst/>
          </a:prstGeom>
        </p:spPr>
      </p:pic>
    </p:spTree>
    <p:extLst>
      <p:ext uri="{BB962C8B-B14F-4D97-AF65-F5344CB8AC3E}">
        <p14:creationId xmlns:p14="http://schemas.microsoft.com/office/powerpoint/2010/main" val="76181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41F90-3952-4731-847D-D9C7BF1D3869}"/>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AE05B6D7-4135-4FE5-AF5A-101CFD3925BD}"/>
              </a:ext>
            </a:extLst>
          </p:cNvPr>
          <p:cNvSpPr>
            <a:spLocks noGrp="1"/>
          </p:cNvSpPr>
          <p:nvPr>
            <p:ph idx="1"/>
          </p:nvPr>
        </p:nvSpPr>
        <p:spPr/>
        <p:txBody>
          <a:bodyPr/>
          <a:lstStyle/>
          <a:p>
            <a:r>
              <a:rPr lang="en-US" dirty="0"/>
              <a:t>National snapshot</a:t>
            </a:r>
          </a:p>
          <a:p>
            <a:r>
              <a:rPr lang="en-US" dirty="0"/>
              <a:t>Introduction to the Child Find Self-Assessment</a:t>
            </a:r>
          </a:p>
          <a:p>
            <a:r>
              <a:rPr lang="en-US" dirty="0"/>
              <a:t>TA Resources</a:t>
            </a:r>
          </a:p>
        </p:txBody>
      </p:sp>
    </p:spTree>
    <p:extLst>
      <p:ext uri="{BB962C8B-B14F-4D97-AF65-F5344CB8AC3E}">
        <p14:creationId xmlns:p14="http://schemas.microsoft.com/office/powerpoint/2010/main" val="338546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Timeline to Release</a:t>
            </a:r>
            <a:endParaRPr lang="en-US" dirty="0"/>
          </a:p>
        </p:txBody>
      </p:sp>
      <p:sp>
        <p:nvSpPr>
          <p:cNvPr id="2" name="Content Placeholder 1"/>
          <p:cNvSpPr>
            <a:spLocks noGrp="1"/>
          </p:cNvSpPr>
          <p:nvPr>
            <p:ph idx="1"/>
          </p:nvPr>
        </p:nvSpPr>
        <p:spPr>
          <a:xfrm>
            <a:off x="457200" y="1371600"/>
            <a:ext cx="8229600" cy="5029200"/>
          </a:xfrm>
        </p:spPr>
        <p:txBody>
          <a:bodyPr>
            <a:normAutofit/>
          </a:bodyPr>
          <a:lstStyle/>
          <a:p>
            <a:r>
              <a:rPr lang="en-US" sz="3600" dirty="0"/>
              <a:t>Making revisions based on external review</a:t>
            </a:r>
          </a:p>
          <a:p>
            <a:r>
              <a:rPr lang="en-US" sz="3600" dirty="0"/>
              <a:t>Pilot with 3-5 states</a:t>
            </a:r>
          </a:p>
          <a:p>
            <a:r>
              <a:rPr lang="en-US" sz="3600" dirty="0"/>
              <a:t>Incorporate input from pilot</a:t>
            </a:r>
          </a:p>
          <a:p>
            <a:r>
              <a:rPr lang="en-US" sz="3600" dirty="0"/>
              <a:t>Anticipate formal release of tool at DEC Conference in October</a:t>
            </a:r>
          </a:p>
        </p:txBody>
      </p:sp>
    </p:spTree>
    <p:extLst>
      <p:ext uri="{BB962C8B-B14F-4D97-AF65-F5344CB8AC3E}">
        <p14:creationId xmlns:p14="http://schemas.microsoft.com/office/powerpoint/2010/main" val="139535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6216-46AE-44B6-B3AC-7207526A7DCB}"/>
              </a:ext>
            </a:extLst>
          </p:cNvPr>
          <p:cNvSpPr>
            <a:spLocks noGrp="1"/>
          </p:cNvSpPr>
          <p:nvPr>
            <p:ph type="title"/>
          </p:nvPr>
        </p:nvSpPr>
        <p:spPr/>
        <p:txBody>
          <a:bodyPr/>
          <a:lstStyle/>
          <a:p>
            <a:r>
              <a:rPr lang="en-US" dirty="0"/>
              <a:t>Questions? </a:t>
            </a:r>
          </a:p>
        </p:txBody>
      </p:sp>
      <p:pic>
        <p:nvPicPr>
          <p:cNvPr id="4" name="Picture 3" descr="&quot; &quot;">
            <a:extLst>
              <a:ext uri="{FF2B5EF4-FFF2-40B4-BE49-F238E27FC236}">
                <a16:creationId xmlns:a16="http://schemas.microsoft.com/office/drawing/2014/main" id="{A37F4A18-2ED9-4D9C-AC7B-3E73821A66A4}"/>
              </a:ext>
            </a:extLst>
          </p:cNvPr>
          <p:cNvPicPr>
            <a:picLocks noChangeAspect="1"/>
          </p:cNvPicPr>
          <p:nvPr/>
        </p:nvPicPr>
        <p:blipFill>
          <a:blip r:embed="rId3"/>
          <a:stretch>
            <a:fillRect/>
          </a:stretch>
        </p:blipFill>
        <p:spPr>
          <a:xfrm>
            <a:off x="3505200" y="869329"/>
            <a:ext cx="4090771" cy="4523624"/>
          </a:xfrm>
          <a:prstGeom prst="rect">
            <a:avLst/>
          </a:prstGeom>
        </p:spPr>
      </p:pic>
    </p:spTree>
    <p:extLst>
      <p:ext uri="{BB962C8B-B14F-4D97-AF65-F5344CB8AC3E}">
        <p14:creationId xmlns:p14="http://schemas.microsoft.com/office/powerpoint/2010/main" val="399801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6216-46AE-44B6-B3AC-7207526A7DCB}"/>
              </a:ext>
            </a:extLst>
          </p:cNvPr>
          <p:cNvSpPr>
            <a:spLocks noGrp="1"/>
          </p:cNvSpPr>
          <p:nvPr>
            <p:ph type="title"/>
          </p:nvPr>
        </p:nvSpPr>
        <p:spPr/>
        <p:txBody>
          <a:bodyPr/>
          <a:lstStyle/>
          <a:p>
            <a:r>
              <a:rPr lang="en-US" dirty="0"/>
              <a:t>Activity </a:t>
            </a:r>
          </a:p>
        </p:txBody>
      </p:sp>
      <p:sp>
        <p:nvSpPr>
          <p:cNvPr id="17" name="Rectangle 11">
            <a:extLst>
              <a:ext uri="{FF2B5EF4-FFF2-40B4-BE49-F238E27FC236}">
                <a16:creationId xmlns:a16="http://schemas.microsoft.com/office/drawing/2014/main" id="{331C18D7-FC26-D44C-BFC6-38CF2F3989EA}"/>
              </a:ext>
            </a:extLst>
          </p:cNvPr>
          <p:cNvSpPr>
            <a:spLocks noChangeArrowheads="1"/>
          </p:cNvSpPr>
          <p:nvPr/>
        </p:nvSpPr>
        <p:spPr bwMode="auto">
          <a:xfrm>
            <a:off x="2043840" y="1230883"/>
            <a:ext cx="5056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297ABB"/>
                </a:solidFill>
                <a:effectLst/>
                <a:latin typeface="Calibri" panose="020F0502020204030204" pitchFamily="34" charset="0"/>
                <a:ea typeface="Calibri" panose="020F0502020204030204" pitchFamily="34" charset="0"/>
                <a:cs typeface="Times New Roman" panose="02020603050405020304" pitchFamily="18" charset="0"/>
              </a:rPr>
              <a:t>Best Practice Rating Scale</a:t>
            </a:r>
            <a:endParaRPr kumimoji="0" lang="en-US" altLang="en-US" sz="1800" b="0" i="0" u="none" strike="noStrike" cap="none" normalizeH="0" baseline="0" dirty="0">
              <a:ln>
                <a:noFill/>
              </a:ln>
              <a:solidFill>
                <a:srgbClr val="297ABB"/>
              </a:solidFill>
              <a:effectLst/>
              <a:latin typeface="Arial" panose="020B0604020202020204" pitchFamily="34" charset="0"/>
            </a:endParaRPr>
          </a:p>
        </p:txBody>
      </p:sp>
      <p:graphicFrame>
        <p:nvGraphicFramePr>
          <p:cNvPr id="12" name="Content Placeholder 11" descr="The graphic is a chart holding the best practice rating scale. It ranges from 1 to 4 and is represented by fours colors each pertaining to a number. ">
            <a:extLst>
              <a:ext uri="{FF2B5EF4-FFF2-40B4-BE49-F238E27FC236}">
                <a16:creationId xmlns:a16="http://schemas.microsoft.com/office/drawing/2014/main" id="{D96D7D7C-4F4C-2C4C-90D7-AF236A46330C}"/>
              </a:ext>
            </a:extLst>
          </p:cNvPr>
          <p:cNvGraphicFramePr>
            <a:graphicFrameLocks noGrp="1"/>
          </p:cNvGraphicFramePr>
          <p:nvPr>
            <p:ph idx="1"/>
            <p:extLst>
              <p:ext uri="{D42A27DB-BD31-4B8C-83A1-F6EECF244321}">
                <p14:modId xmlns:p14="http://schemas.microsoft.com/office/powerpoint/2010/main" val="3759601430"/>
              </p:ext>
            </p:extLst>
          </p:nvPr>
        </p:nvGraphicFramePr>
        <p:xfrm>
          <a:off x="425669" y="1951006"/>
          <a:ext cx="8229600" cy="4099560"/>
        </p:xfrm>
        <a:graphic>
          <a:graphicData uri="http://schemas.openxmlformats.org/drawingml/2006/table">
            <a:tbl>
              <a:tblPr firstRow="1" firstCol="1" bandRow="1">
                <a:tableStyleId>{69CF1AB2-1976-4502-BF36-3FF5EA218861}</a:tableStyleId>
              </a:tblPr>
              <a:tblGrid>
                <a:gridCol w="1084432">
                  <a:extLst>
                    <a:ext uri="{9D8B030D-6E8A-4147-A177-3AD203B41FA5}">
                      <a16:colId xmlns:a16="http://schemas.microsoft.com/office/drawing/2014/main" val="207776008"/>
                    </a:ext>
                  </a:extLst>
                </a:gridCol>
                <a:gridCol w="776649">
                  <a:extLst>
                    <a:ext uri="{9D8B030D-6E8A-4147-A177-3AD203B41FA5}">
                      <a16:colId xmlns:a16="http://schemas.microsoft.com/office/drawing/2014/main" val="3540600869"/>
                    </a:ext>
                  </a:extLst>
                </a:gridCol>
                <a:gridCol w="6368519">
                  <a:extLst>
                    <a:ext uri="{9D8B030D-6E8A-4147-A177-3AD203B41FA5}">
                      <a16:colId xmlns:a16="http://schemas.microsoft.com/office/drawing/2014/main" val="2130163156"/>
                    </a:ext>
                  </a:extLst>
                </a:gridCol>
              </a:tblGrid>
              <a:tr h="441827">
                <a:tc>
                  <a:txBody>
                    <a:bodyPr/>
                    <a:lstStyle/>
                    <a:p>
                      <a:pPr marL="0" marR="0" algn="ctr">
                        <a:spcBef>
                          <a:spcPts val="1200"/>
                        </a:spcBef>
                        <a:spcAft>
                          <a:spcPts val="1200"/>
                        </a:spcAft>
                      </a:pPr>
                      <a:r>
                        <a:rPr lang="en-US" sz="2900">
                          <a:effectLst/>
                        </a:rPr>
                        <a:t>Color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Rating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extLst>
                  <a:ext uri="{0D108BD9-81ED-4DB2-BD59-A6C34878D82A}">
                    <a16:rowId xmlns:a16="http://schemas.microsoft.com/office/drawing/2014/main" val="991588065"/>
                  </a:ext>
                </a:extLst>
              </a:tr>
              <a:tr h="914400">
                <a:tc>
                  <a:txBody>
                    <a:bodyPr/>
                    <a:lstStyle/>
                    <a:p>
                      <a:pPr marL="0" marR="0">
                        <a:spcBef>
                          <a:spcPts val="1200"/>
                        </a:spcBef>
                        <a:spcAft>
                          <a:spcPts val="1200"/>
                        </a:spcAft>
                      </a:pP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tc>
                  <a:txBody>
                    <a:bodyPr/>
                    <a:lstStyle/>
                    <a:p>
                      <a:pPr marL="0" marR="0">
                        <a:spcBef>
                          <a:spcPts val="1200"/>
                        </a:spcBef>
                        <a:spcAft>
                          <a:spcPts val="1200"/>
                        </a:spcAft>
                      </a:pPr>
                      <a:r>
                        <a:rPr lang="en-US" sz="2900" dirty="0">
                          <a:effectLst/>
                        </a:rPr>
                        <a:t>No – practice not in place </a:t>
                      </a:r>
                      <a:r>
                        <a:rPr lang="en-US" sz="2900" u="sng" dirty="0">
                          <a:effectLst/>
                        </a:rPr>
                        <a:t>and</a:t>
                      </a:r>
                      <a:r>
                        <a:rPr lang="en-US" sz="2900" dirty="0">
                          <a:effectLst/>
                        </a:rPr>
                        <a:t> not planning to work on it at this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4239036555"/>
                  </a:ext>
                </a:extLst>
              </a:tr>
              <a:tr h="914400">
                <a:tc>
                  <a:txBody>
                    <a:bodyPr/>
                    <a:lstStyle/>
                    <a:p>
                      <a:pPr marL="0" marR="0">
                        <a:spcBef>
                          <a:spcPts val="1200"/>
                        </a:spcBef>
                        <a:spcAft>
                          <a:spcPts val="1200"/>
                        </a:spcAft>
                      </a:pP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tc>
                  <a:txBody>
                    <a:bodyPr/>
                    <a:lstStyle/>
                    <a:p>
                      <a:pPr marL="0" marR="0">
                        <a:spcBef>
                          <a:spcPts val="1200"/>
                        </a:spcBef>
                        <a:spcAft>
                          <a:spcPts val="1200"/>
                        </a:spcAft>
                      </a:pPr>
                      <a:r>
                        <a:rPr lang="en-US" sz="2900" dirty="0">
                          <a:effectLst/>
                        </a:rPr>
                        <a:t>No – practice not in place </a:t>
                      </a:r>
                      <a:r>
                        <a:rPr lang="en-US" sz="2900" u="sng" dirty="0">
                          <a:effectLst/>
                        </a:rPr>
                        <a:t>but</a:t>
                      </a:r>
                      <a:r>
                        <a:rPr lang="en-US" sz="2900" dirty="0">
                          <a:effectLst/>
                        </a:rPr>
                        <a:t> planning to work on it or getting started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2848419663"/>
                  </a:ext>
                </a:extLst>
              </a:tr>
              <a:tr h="914400">
                <a:tc>
                  <a:txBody>
                    <a:bodyPr/>
                    <a:lstStyle/>
                    <a:p>
                      <a:pPr marL="0" marR="0">
                        <a:spcBef>
                          <a:spcPts val="1200"/>
                        </a:spcBef>
                        <a:spcAft>
                          <a:spcPts val="1200"/>
                        </a:spcAft>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tc>
                  <a:txBody>
                    <a:bodyPr/>
                    <a:lstStyle/>
                    <a:p>
                      <a:pPr marL="0" marR="0">
                        <a:spcBef>
                          <a:spcPts val="1800"/>
                        </a:spcBef>
                        <a:spcAft>
                          <a:spcPts val="1800"/>
                        </a:spcAft>
                      </a:pPr>
                      <a:r>
                        <a:rPr lang="en-US" sz="2900" dirty="0">
                          <a:effectLst/>
                        </a:rPr>
                        <a:t>Yes – practice partially implemented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156770565"/>
                  </a:ext>
                </a:extLst>
              </a:tr>
              <a:tr h="914400">
                <a:tc>
                  <a:txBody>
                    <a:bodyPr/>
                    <a:lstStyle/>
                    <a:p>
                      <a:pPr marL="0" marR="0">
                        <a:spcBef>
                          <a:spcPts val="1200"/>
                        </a:spcBef>
                        <a:spcAft>
                          <a:spcPts val="1200"/>
                        </a:spcAft>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tc>
                <a:tc>
                  <a:txBody>
                    <a:bodyPr/>
                    <a:lstStyle/>
                    <a:p>
                      <a:pPr marL="0" marR="0" algn="ctr">
                        <a:spcBef>
                          <a:spcPts val="1200"/>
                        </a:spcBef>
                        <a:spcAft>
                          <a:spcPts val="1200"/>
                        </a:spcAft>
                      </a:pPr>
                      <a:r>
                        <a:rPr lang="en-US" sz="29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tc>
                  <a:txBody>
                    <a:bodyPr/>
                    <a:lstStyle/>
                    <a:p>
                      <a:pPr marL="0" marR="0">
                        <a:spcBef>
                          <a:spcPts val="1200"/>
                        </a:spcBef>
                        <a:spcAft>
                          <a:spcPts val="1200"/>
                        </a:spcAft>
                      </a:pPr>
                      <a:r>
                        <a:rPr lang="en-US" sz="2900" dirty="0">
                          <a:effectLst/>
                        </a:rPr>
                        <a:t>Yes – practice fully implemented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1865475180"/>
                  </a:ext>
                </a:extLst>
              </a:tr>
            </a:tbl>
          </a:graphicData>
        </a:graphic>
      </p:graphicFrame>
      <p:sp>
        <p:nvSpPr>
          <p:cNvPr id="13" name="Oval 12" descr="Red circle meaning #1. No. Practice not in place and not planning to work on it at this time">
            <a:extLst>
              <a:ext uri="{FF2B5EF4-FFF2-40B4-BE49-F238E27FC236}">
                <a16:creationId xmlns:a16="http://schemas.microsoft.com/office/drawing/2014/main" id="{577FBC57-AC9D-464B-BB1D-656286192CDC}"/>
              </a:ext>
            </a:extLst>
          </p:cNvPr>
          <p:cNvSpPr/>
          <p:nvPr/>
        </p:nvSpPr>
        <p:spPr>
          <a:xfrm>
            <a:off x="704098" y="2656120"/>
            <a:ext cx="515938" cy="5000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descr="Blue circle meaning #2. No. Practice not in place but planning to work on it or getting started.">
            <a:extLst>
              <a:ext uri="{FF2B5EF4-FFF2-40B4-BE49-F238E27FC236}">
                <a16:creationId xmlns:a16="http://schemas.microsoft.com/office/drawing/2014/main" id="{C205B062-5BAE-6940-8691-7A317826DEEF}"/>
              </a:ext>
            </a:extLst>
          </p:cNvPr>
          <p:cNvSpPr/>
          <p:nvPr/>
        </p:nvSpPr>
        <p:spPr>
          <a:xfrm>
            <a:off x="704099" y="3527616"/>
            <a:ext cx="515937" cy="498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descr="Yellow circle meaning #3. Yes. Practice partially implemented.">
            <a:extLst>
              <a:ext uri="{FF2B5EF4-FFF2-40B4-BE49-F238E27FC236}">
                <a16:creationId xmlns:a16="http://schemas.microsoft.com/office/drawing/2014/main" id="{A2306DF5-F143-034E-9268-64CA29F30A6B}"/>
              </a:ext>
            </a:extLst>
          </p:cNvPr>
          <p:cNvSpPr/>
          <p:nvPr/>
        </p:nvSpPr>
        <p:spPr>
          <a:xfrm>
            <a:off x="703940" y="4453890"/>
            <a:ext cx="516255" cy="499110"/>
          </a:xfrm>
          <a:prstGeom prst="ellipse">
            <a:avLst/>
          </a:prstGeom>
          <a:solidFill>
            <a:srgbClr val="FFFF00"/>
          </a:solidFill>
          <a:ln>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descr="Green circle meaning #4. Yes. Practice fully implemented.">
            <a:extLst>
              <a:ext uri="{FF2B5EF4-FFF2-40B4-BE49-F238E27FC236}">
                <a16:creationId xmlns:a16="http://schemas.microsoft.com/office/drawing/2014/main" id="{C86098EA-729B-FD4A-B77C-938CABB55E84}"/>
              </a:ext>
            </a:extLst>
          </p:cNvPr>
          <p:cNvSpPr/>
          <p:nvPr/>
        </p:nvSpPr>
        <p:spPr>
          <a:xfrm>
            <a:off x="703940" y="5368290"/>
            <a:ext cx="516255" cy="49911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5131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E489BD-915F-45FF-B5FC-60B15490A467}"/>
              </a:ext>
            </a:extLst>
          </p:cNvPr>
          <p:cNvSpPr>
            <a:spLocks noGrp="1"/>
          </p:cNvSpPr>
          <p:nvPr>
            <p:ph type="title"/>
          </p:nvPr>
        </p:nvSpPr>
        <p:spPr/>
        <p:txBody>
          <a:bodyPr/>
          <a:lstStyle/>
          <a:p>
            <a:r>
              <a:rPr lang="en-US" dirty="0"/>
              <a:t>Child Find TA Resources</a:t>
            </a:r>
          </a:p>
        </p:txBody>
      </p:sp>
      <p:pic>
        <p:nvPicPr>
          <p:cNvPr id="9" name="Picture 8" descr="The image is a toolkit clipart. ">
            <a:extLst>
              <a:ext uri="{FF2B5EF4-FFF2-40B4-BE49-F238E27FC236}">
                <a16:creationId xmlns:a16="http://schemas.microsoft.com/office/drawing/2014/main" id="{D555365F-1BE8-6E4F-A14E-1D748EBB3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05000"/>
            <a:ext cx="5002619" cy="3764471"/>
          </a:xfrm>
          <a:prstGeom prst="rect">
            <a:avLst/>
          </a:prstGeom>
        </p:spPr>
      </p:pic>
      <p:sp>
        <p:nvSpPr>
          <p:cNvPr id="10" name="TextBox 9">
            <a:extLst>
              <a:ext uri="{FF2B5EF4-FFF2-40B4-BE49-F238E27FC236}">
                <a16:creationId xmlns:a16="http://schemas.microsoft.com/office/drawing/2014/main" id="{03C071B4-44A8-DC4B-94F8-D8762F7AD28A}"/>
              </a:ext>
            </a:extLst>
          </p:cNvPr>
          <p:cNvSpPr txBox="1"/>
          <p:nvPr/>
        </p:nvSpPr>
        <p:spPr>
          <a:xfrm>
            <a:off x="2286000" y="4343400"/>
            <a:ext cx="45720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Child Find</a:t>
            </a:r>
          </a:p>
        </p:txBody>
      </p:sp>
    </p:spTree>
    <p:extLst>
      <p:ext uri="{BB962C8B-B14F-4D97-AF65-F5344CB8AC3E}">
        <p14:creationId xmlns:p14="http://schemas.microsoft.com/office/powerpoint/2010/main" val="3504953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III</a:t>
            </a:r>
          </a:p>
        </p:txBody>
      </p:sp>
      <p:pic>
        <p:nvPicPr>
          <p:cNvPr id="4" name="Content Placeholder 3" descr="The image is a screenshot of the child find self assessment section 3. ">
            <a:extLst>
              <a:ext uri="{FF2B5EF4-FFF2-40B4-BE49-F238E27FC236}">
                <a16:creationId xmlns:a16="http://schemas.microsoft.com/office/drawing/2014/main" id="{104C5E03-0847-4C87-A2C3-D861999DF5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9019" y="783643"/>
            <a:ext cx="6284981" cy="5290714"/>
          </a:xfrm>
        </p:spPr>
      </p:pic>
    </p:spTree>
    <p:extLst>
      <p:ext uri="{BB962C8B-B14F-4D97-AF65-F5344CB8AC3E}">
        <p14:creationId xmlns:p14="http://schemas.microsoft.com/office/powerpoint/2010/main" val="1116663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6E27-CFCD-4E9B-9D0B-25137AA5B80C}"/>
              </a:ext>
            </a:extLst>
          </p:cNvPr>
          <p:cNvSpPr>
            <a:spLocks noGrp="1"/>
          </p:cNvSpPr>
          <p:nvPr>
            <p:ph type="title"/>
          </p:nvPr>
        </p:nvSpPr>
        <p:spPr/>
        <p:txBody>
          <a:bodyPr/>
          <a:lstStyle/>
          <a:p>
            <a:r>
              <a:rPr lang="en-US" dirty="0"/>
              <a:t>Child Find Bibliography</a:t>
            </a:r>
          </a:p>
        </p:txBody>
      </p:sp>
      <p:pic>
        <p:nvPicPr>
          <p:cNvPr id="6" name="Content Placeholder 5" descr="The image is a screenshot of the child find bibliography. ">
            <a:extLst>
              <a:ext uri="{FF2B5EF4-FFF2-40B4-BE49-F238E27FC236}">
                <a16:creationId xmlns:a16="http://schemas.microsoft.com/office/drawing/2014/main" id="{28F6CE10-B7DF-4D11-A157-E872D68DE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331897"/>
            <a:ext cx="5562600" cy="4995751"/>
          </a:xfrm>
        </p:spPr>
      </p:pic>
    </p:spTree>
    <p:extLst>
      <p:ext uri="{BB962C8B-B14F-4D97-AF65-F5344CB8AC3E}">
        <p14:creationId xmlns:p14="http://schemas.microsoft.com/office/powerpoint/2010/main" val="45779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0A44-D4B3-4A6A-B722-A01DE9560769}"/>
              </a:ext>
            </a:extLst>
          </p:cNvPr>
          <p:cNvSpPr>
            <a:spLocks noGrp="1"/>
          </p:cNvSpPr>
          <p:nvPr>
            <p:ph type="title"/>
          </p:nvPr>
        </p:nvSpPr>
        <p:spPr/>
        <p:txBody>
          <a:bodyPr>
            <a:normAutofit fontScale="90000"/>
          </a:bodyPr>
          <a:lstStyle/>
          <a:p>
            <a:r>
              <a:rPr lang="en-US" dirty="0"/>
              <a:t>Identifying Meaningful Difference in Child Find</a:t>
            </a:r>
          </a:p>
        </p:txBody>
      </p:sp>
      <p:sp>
        <p:nvSpPr>
          <p:cNvPr id="3" name="Content Placeholder 2">
            <a:extLst>
              <a:ext uri="{FF2B5EF4-FFF2-40B4-BE49-F238E27FC236}">
                <a16:creationId xmlns:a16="http://schemas.microsoft.com/office/drawing/2014/main" id="{AA0E75D5-79F5-49A3-9377-D0957635D3BD}"/>
              </a:ext>
            </a:extLst>
          </p:cNvPr>
          <p:cNvSpPr>
            <a:spLocks noGrp="1"/>
          </p:cNvSpPr>
          <p:nvPr>
            <p:ph idx="1"/>
          </p:nvPr>
        </p:nvSpPr>
        <p:spPr/>
        <p:txBody>
          <a:bodyPr/>
          <a:lstStyle/>
          <a:p>
            <a:r>
              <a:rPr lang="en-US" dirty="0"/>
              <a:t>Excel-based calculator</a:t>
            </a:r>
          </a:p>
          <a:p>
            <a:r>
              <a:rPr lang="en-US" dirty="0"/>
              <a:t>Allows for comparisons related to the percentage of infants and toddlers served:</a:t>
            </a:r>
          </a:p>
          <a:p>
            <a:pPr lvl="1"/>
            <a:r>
              <a:rPr lang="en-US" dirty="0"/>
              <a:t>State percentage compared to state target </a:t>
            </a:r>
          </a:p>
          <a:p>
            <a:pPr lvl="1"/>
            <a:r>
              <a:rPr lang="en-US" dirty="0"/>
              <a:t>Local program percentage compared to state target</a:t>
            </a:r>
          </a:p>
          <a:p>
            <a:pPr lvl="1"/>
            <a:r>
              <a:rPr lang="en-US" dirty="0"/>
              <a:t>year-to-year comparisons of the state percentages</a:t>
            </a:r>
          </a:p>
          <a:p>
            <a:r>
              <a:rPr lang="en-US" dirty="0"/>
              <a:t>Computes confidence intervals to determine whether the difference is large enough to be considered meaningful (i.e., statistically significant)</a:t>
            </a:r>
          </a:p>
          <a:p>
            <a:r>
              <a:rPr lang="en-US" dirty="0"/>
              <a:t>https://dasycenter.org/identify-meaningful-differences-in-child-find/</a:t>
            </a:r>
          </a:p>
        </p:txBody>
      </p:sp>
    </p:spTree>
    <p:extLst>
      <p:ext uri="{BB962C8B-B14F-4D97-AF65-F5344CB8AC3E}">
        <p14:creationId xmlns:p14="http://schemas.microsoft.com/office/powerpoint/2010/main" val="3644965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7272-7A93-4838-A3CA-1E841146F30B}"/>
              </a:ext>
            </a:extLst>
          </p:cNvPr>
          <p:cNvSpPr>
            <a:spLocks noGrp="1"/>
          </p:cNvSpPr>
          <p:nvPr>
            <p:ph type="title"/>
          </p:nvPr>
        </p:nvSpPr>
        <p:spPr/>
        <p:txBody>
          <a:bodyPr/>
          <a:lstStyle/>
          <a:p>
            <a:r>
              <a:rPr lang="en-US" dirty="0"/>
              <a:t>Screenshot of Calculator</a:t>
            </a:r>
          </a:p>
        </p:txBody>
      </p:sp>
      <p:pic>
        <p:nvPicPr>
          <p:cNvPr id="5" name="Content Placeholder 4" descr="The graphic is a screenshot of the child find self assessment instructions. ">
            <a:extLst>
              <a:ext uri="{FF2B5EF4-FFF2-40B4-BE49-F238E27FC236}">
                <a16:creationId xmlns:a16="http://schemas.microsoft.com/office/drawing/2014/main" id="{6A7F475E-2D5B-4714-B61F-CD09D74AC1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059" y="685800"/>
            <a:ext cx="7646849" cy="2093204"/>
          </a:xfrm>
        </p:spPr>
      </p:pic>
      <p:pic>
        <p:nvPicPr>
          <p:cNvPr id="7" name="Picture 6" descr="The graphic is an image of the self assessment instructions. ">
            <a:extLst>
              <a:ext uri="{FF2B5EF4-FFF2-40B4-BE49-F238E27FC236}">
                <a16:creationId xmlns:a16="http://schemas.microsoft.com/office/drawing/2014/main" id="{11D66A84-19BD-440F-8B1A-1E66E0EAC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528" y="2779004"/>
            <a:ext cx="6110602" cy="2867172"/>
          </a:xfrm>
          <a:prstGeom prst="rect">
            <a:avLst/>
          </a:prstGeom>
        </p:spPr>
      </p:pic>
    </p:spTree>
    <p:extLst>
      <p:ext uri="{BB962C8B-B14F-4D97-AF65-F5344CB8AC3E}">
        <p14:creationId xmlns:p14="http://schemas.microsoft.com/office/powerpoint/2010/main" val="1369229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C0F7-D0F9-4EB8-94EC-25741ADB43B7}"/>
              </a:ext>
            </a:extLst>
          </p:cNvPr>
          <p:cNvSpPr>
            <a:spLocks noGrp="1"/>
          </p:cNvSpPr>
          <p:nvPr>
            <p:ph type="title"/>
          </p:nvPr>
        </p:nvSpPr>
        <p:spPr/>
        <p:txBody>
          <a:bodyPr>
            <a:normAutofit fontScale="90000"/>
          </a:bodyPr>
          <a:lstStyle/>
          <a:p>
            <a:r>
              <a:rPr lang="en-US" dirty="0"/>
              <a:t>Screenshot</a:t>
            </a:r>
            <a:r>
              <a:rPr lang="en-US" baseline="0" dirty="0"/>
              <a:t> of Calculator (continued)</a:t>
            </a:r>
            <a:endParaRPr lang="en-US" dirty="0"/>
          </a:p>
        </p:txBody>
      </p:sp>
      <p:pic>
        <p:nvPicPr>
          <p:cNvPr id="5" name="Content Placeholder 4" descr="The graphic is an image of the child find self assessment. ">
            <a:extLst>
              <a:ext uri="{FF2B5EF4-FFF2-40B4-BE49-F238E27FC236}">
                <a16:creationId xmlns:a16="http://schemas.microsoft.com/office/drawing/2014/main" id="{EAF65105-E247-410F-AAAE-1CC8858340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023987"/>
            <a:ext cx="7075714" cy="4541384"/>
          </a:xfrm>
        </p:spPr>
      </p:pic>
    </p:spTree>
    <p:extLst>
      <p:ext uri="{BB962C8B-B14F-4D97-AF65-F5344CB8AC3E}">
        <p14:creationId xmlns:p14="http://schemas.microsoft.com/office/powerpoint/2010/main" val="1725429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307A-CDD4-4EB2-ACE7-178D341A0696}"/>
              </a:ext>
            </a:extLst>
          </p:cNvPr>
          <p:cNvSpPr>
            <a:spLocks noGrp="1"/>
          </p:cNvSpPr>
          <p:nvPr>
            <p:ph type="title"/>
          </p:nvPr>
        </p:nvSpPr>
        <p:spPr/>
        <p:txBody>
          <a:bodyPr/>
          <a:lstStyle/>
          <a:p>
            <a:r>
              <a:rPr lang="en-US" dirty="0"/>
              <a:t>Child Find Data Special Collection</a:t>
            </a:r>
          </a:p>
        </p:txBody>
      </p:sp>
      <p:sp>
        <p:nvSpPr>
          <p:cNvPr id="3" name="Content Placeholder 2">
            <a:extLst>
              <a:ext uri="{FF2B5EF4-FFF2-40B4-BE49-F238E27FC236}">
                <a16:creationId xmlns:a16="http://schemas.microsoft.com/office/drawing/2014/main" id="{21AF08B6-9ED2-40BD-991D-1B5D067C8766}"/>
              </a:ext>
            </a:extLst>
          </p:cNvPr>
          <p:cNvSpPr>
            <a:spLocks noGrp="1"/>
          </p:cNvSpPr>
          <p:nvPr>
            <p:ph idx="1"/>
          </p:nvPr>
        </p:nvSpPr>
        <p:spPr/>
        <p:txBody>
          <a:bodyPr/>
          <a:lstStyle/>
          <a:p>
            <a:r>
              <a:rPr lang="en-US" dirty="0"/>
              <a:t>Collection of Federal, TA center, and other resources relevant to collection and analysis of child find data</a:t>
            </a:r>
          </a:p>
          <a:p>
            <a:r>
              <a:rPr lang="en-US" dirty="0"/>
              <a:t>Coming soon!</a:t>
            </a:r>
          </a:p>
        </p:txBody>
      </p:sp>
    </p:spTree>
    <p:extLst>
      <p:ext uri="{BB962C8B-B14F-4D97-AF65-F5344CB8AC3E}">
        <p14:creationId xmlns:p14="http://schemas.microsoft.com/office/powerpoint/2010/main" val="197499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9F345E-E75F-40CC-9FD3-70CCFA56DD6F}"/>
              </a:ext>
            </a:extLst>
          </p:cNvPr>
          <p:cNvSpPr>
            <a:spLocks noGrp="1"/>
          </p:cNvSpPr>
          <p:nvPr>
            <p:ph type="title"/>
          </p:nvPr>
        </p:nvSpPr>
        <p:spPr/>
        <p:txBody>
          <a:bodyPr vert="horz" lIns="68580" tIns="34290" rIns="68580" bIns="34290" rtlCol="0" anchor="t">
            <a:normAutofit/>
          </a:bodyPr>
          <a:lstStyle/>
          <a:p>
            <a:pPr>
              <a:lnSpc>
                <a:spcPct val="90000"/>
              </a:lnSpc>
            </a:pPr>
            <a:r>
              <a:rPr lang="en-US" sz="2775" dirty="0"/>
              <a:t>Focusing on Child Find: National Snapshot, Challenges, and Opportunities</a:t>
            </a:r>
          </a:p>
        </p:txBody>
      </p:sp>
    </p:spTree>
    <p:extLst>
      <p:ext uri="{BB962C8B-B14F-4D97-AF65-F5344CB8AC3E}">
        <p14:creationId xmlns:p14="http://schemas.microsoft.com/office/powerpoint/2010/main" val="41563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B488-5DF1-4ADC-B820-AD3AC2CD158C}"/>
              </a:ext>
            </a:extLst>
          </p:cNvPr>
          <p:cNvSpPr>
            <a:spLocks noGrp="1"/>
          </p:cNvSpPr>
          <p:nvPr>
            <p:ph type="title"/>
          </p:nvPr>
        </p:nvSpPr>
        <p:spPr/>
        <p:txBody>
          <a:bodyPr/>
          <a:lstStyle/>
          <a:p>
            <a:r>
              <a:rPr lang="en-US" dirty="0"/>
              <a:t>Child Find Funnel Diagram Tool</a:t>
            </a:r>
          </a:p>
        </p:txBody>
      </p:sp>
      <p:sp>
        <p:nvSpPr>
          <p:cNvPr id="3" name="Content Placeholder 2">
            <a:extLst>
              <a:ext uri="{FF2B5EF4-FFF2-40B4-BE49-F238E27FC236}">
                <a16:creationId xmlns:a16="http://schemas.microsoft.com/office/drawing/2014/main" id="{13A5ADB1-AAB5-4ED1-AE65-5D82AF3B91C5}"/>
              </a:ext>
            </a:extLst>
          </p:cNvPr>
          <p:cNvSpPr>
            <a:spLocks noGrp="1"/>
          </p:cNvSpPr>
          <p:nvPr>
            <p:ph idx="1"/>
          </p:nvPr>
        </p:nvSpPr>
        <p:spPr/>
        <p:txBody>
          <a:bodyPr/>
          <a:lstStyle/>
          <a:p>
            <a:r>
              <a:rPr lang="en-US" dirty="0"/>
              <a:t>Coming soon!</a:t>
            </a:r>
          </a:p>
          <a:p>
            <a:r>
              <a:rPr lang="en-US" dirty="0"/>
              <a:t>Excel-based tool </a:t>
            </a:r>
          </a:p>
          <a:p>
            <a:r>
              <a:rPr lang="en-US" dirty="0"/>
              <a:t>Allows states or local programs to enter data on children in each step of the referral and enrollment process for a referral cohort</a:t>
            </a:r>
          </a:p>
          <a:p>
            <a:r>
              <a:rPr lang="en-US" dirty="0"/>
              <a:t>Displays a funnel diagram to visually examine where children are dropping out of the process </a:t>
            </a:r>
          </a:p>
          <a:p>
            <a:r>
              <a:rPr lang="en-US" dirty="0"/>
              <a:t>Can be used to examine opportunities to improve the efficiency of child find efforts</a:t>
            </a:r>
          </a:p>
        </p:txBody>
      </p:sp>
    </p:spTree>
    <p:extLst>
      <p:ext uri="{BB962C8B-B14F-4D97-AF65-F5344CB8AC3E}">
        <p14:creationId xmlns:p14="http://schemas.microsoft.com/office/powerpoint/2010/main" val="3525198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A6E0-DC19-4646-B86D-E6C1E197333C}"/>
              </a:ext>
            </a:extLst>
          </p:cNvPr>
          <p:cNvSpPr>
            <a:spLocks noGrp="1"/>
          </p:cNvSpPr>
          <p:nvPr>
            <p:ph type="title"/>
          </p:nvPr>
        </p:nvSpPr>
        <p:spPr>
          <a:xfrm>
            <a:off x="457199" y="427383"/>
            <a:ext cx="8229600" cy="1143000"/>
          </a:xfrm>
        </p:spPr>
        <p:txBody>
          <a:bodyPr>
            <a:normAutofit fontScale="90000"/>
          </a:bodyPr>
          <a:lstStyle/>
          <a:p>
            <a:pPr algn="ctr"/>
            <a:r>
              <a:rPr lang="en-US" dirty="0"/>
              <a:t>Update (2018) State and Jurisdictional Definitions Infants and Toddlers with Disabilities Under IDEA Part C</a:t>
            </a:r>
          </a:p>
        </p:txBody>
      </p:sp>
      <p:sp>
        <p:nvSpPr>
          <p:cNvPr id="4" name="Content Placeholder 3">
            <a:extLst>
              <a:ext uri="{FF2B5EF4-FFF2-40B4-BE49-F238E27FC236}">
                <a16:creationId xmlns:a16="http://schemas.microsoft.com/office/drawing/2014/main" id="{000CAABD-DC28-4BAA-BDDC-D97455D37CA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0761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62C3-A65F-4496-A43F-48886A4C35B5}"/>
              </a:ext>
            </a:extLst>
          </p:cNvPr>
          <p:cNvSpPr>
            <a:spLocks noGrp="1"/>
          </p:cNvSpPr>
          <p:nvPr>
            <p:ph type="title"/>
          </p:nvPr>
        </p:nvSpPr>
        <p:spPr/>
        <p:txBody>
          <a:bodyPr>
            <a:normAutofit/>
          </a:bodyPr>
          <a:lstStyle/>
          <a:p>
            <a:r>
              <a:rPr lang="en-US" dirty="0"/>
              <a:t>Supports for Child Find</a:t>
            </a:r>
          </a:p>
        </p:txBody>
      </p:sp>
      <p:sp>
        <p:nvSpPr>
          <p:cNvPr id="3" name="Content Placeholder 2">
            <a:extLst>
              <a:ext uri="{FF2B5EF4-FFF2-40B4-BE49-F238E27FC236}">
                <a16:creationId xmlns:a16="http://schemas.microsoft.com/office/drawing/2014/main" id="{3269E582-1237-4652-8B33-D42056A62BAD}"/>
              </a:ext>
            </a:extLst>
          </p:cNvPr>
          <p:cNvSpPr>
            <a:spLocks noGrp="1"/>
          </p:cNvSpPr>
          <p:nvPr>
            <p:ph idx="1"/>
          </p:nvPr>
        </p:nvSpPr>
        <p:spPr/>
        <p:txBody>
          <a:bodyPr/>
          <a:lstStyle/>
          <a:p>
            <a:pPr marL="0" indent="0">
              <a:buNone/>
            </a:pPr>
            <a:r>
              <a:rPr lang="en-US" b="1" dirty="0"/>
              <a:t>618 Data Pre-Submission Edit Check Tools</a:t>
            </a:r>
            <a:endParaRPr lang="en-US" dirty="0"/>
          </a:p>
          <a:p>
            <a:r>
              <a:rPr lang="en-US" sz="2400" dirty="0"/>
              <a:t>IDC developed the 618 Data Pre-submission Edit Check Tools for assisting states prepare their Part C data submissions.  States can use the tools to identify potential edit check errors or errors in subtotals or totals prior to submitting the data to OSEP. </a:t>
            </a:r>
          </a:p>
          <a:p>
            <a:r>
              <a:rPr lang="en-US" sz="2400" dirty="0"/>
              <a:t>Back to Basics on Part C Child Find</a:t>
            </a:r>
          </a:p>
        </p:txBody>
      </p:sp>
      <p:pic>
        <p:nvPicPr>
          <p:cNvPr id="4" name="Picture 3" descr="IDC. IDEA Data Center">
            <a:extLst>
              <a:ext uri="{FF2B5EF4-FFF2-40B4-BE49-F238E27FC236}">
                <a16:creationId xmlns:a16="http://schemas.microsoft.com/office/drawing/2014/main" id="{2DFB499A-557B-496C-8083-20F4091F2B2A}"/>
              </a:ext>
            </a:extLst>
          </p:cNvPr>
          <p:cNvPicPr>
            <a:picLocks noChangeAspect="1"/>
          </p:cNvPicPr>
          <p:nvPr/>
        </p:nvPicPr>
        <p:blipFill>
          <a:blip r:embed="rId3"/>
          <a:stretch>
            <a:fillRect/>
          </a:stretch>
        </p:blipFill>
        <p:spPr>
          <a:xfrm>
            <a:off x="6942352" y="1148954"/>
            <a:ext cx="1975514" cy="685800"/>
          </a:xfrm>
          <a:prstGeom prst="rect">
            <a:avLst/>
          </a:prstGeom>
        </p:spPr>
      </p:pic>
    </p:spTree>
    <p:extLst>
      <p:ext uri="{BB962C8B-B14F-4D97-AF65-F5344CB8AC3E}">
        <p14:creationId xmlns:p14="http://schemas.microsoft.com/office/powerpoint/2010/main" val="168940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435B-6861-4578-971A-EEEC728AD208}"/>
              </a:ext>
            </a:extLst>
          </p:cNvPr>
          <p:cNvSpPr>
            <a:spLocks noGrp="1"/>
          </p:cNvSpPr>
          <p:nvPr>
            <p:ph type="title"/>
          </p:nvPr>
        </p:nvSpPr>
        <p:spPr/>
        <p:txBody>
          <a:bodyPr/>
          <a:lstStyle/>
          <a:p>
            <a:r>
              <a:rPr lang="en-US" dirty="0"/>
              <a:t>State Data</a:t>
            </a:r>
            <a:r>
              <a:rPr lang="en-US" baseline="0" dirty="0"/>
              <a:t> Use Spotlight: Tennessee</a:t>
            </a:r>
            <a:endParaRPr lang="en-US" dirty="0"/>
          </a:p>
        </p:txBody>
      </p:sp>
      <p:pic>
        <p:nvPicPr>
          <p:cNvPr id="4" name="Picture 3" descr="Screenshot of NCSI. Transforming State Systems to Improve Outcomes for Children with Disabilities. State Data Use Spotlight: Tennessee">
            <a:extLst>
              <a:ext uri="{FF2B5EF4-FFF2-40B4-BE49-F238E27FC236}">
                <a16:creationId xmlns:a16="http://schemas.microsoft.com/office/drawing/2014/main" id="{FDEB30FF-1056-4A50-9EA5-023C2B58F538}"/>
              </a:ext>
            </a:extLst>
          </p:cNvPr>
          <p:cNvPicPr>
            <a:picLocks noChangeAspect="1"/>
          </p:cNvPicPr>
          <p:nvPr/>
        </p:nvPicPr>
        <p:blipFill rotWithShape="1">
          <a:blip r:embed="rId3"/>
          <a:srcRect t="8587" r="1" b="11901"/>
          <a:stretch/>
        </p:blipFill>
        <p:spPr>
          <a:xfrm>
            <a:off x="482600" y="1339850"/>
            <a:ext cx="8178800" cy="4178300"/>
          </a:xfrm>
          <a:prstGeom prst="rect">
            <a:avLst/>
          </a:prstGeom>
        </p:spPr>
      </p:pic>
    </p:spTree>
    <p:extLst>
      <p:ext uri="{BB962C8B-B14F-4D97-AF65-F5344CB8AC3E}">
        <p14:creationId xmlns:p14="http://schemas.microsoft.com/office/powerpoint/2010/main" val="3430674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0CEC5-AC47-C84D-9717-6CF964A84081}"/>
              </a:ext>
            </a:extLst>
          </p:cNvPr>
          <p:cNvSpPr>
            <a:spLocks noGrp="1"/>
          </p:cNvSpPr>
          <p:nvPr>
            <p:ph type="title"/>
          </p:nvPr>
        </p:nvSpPr>
        <p:spPr/>
        <p:txBody>
          <a:bodyPr/>
          <a:lstStyle/>
          <a:p>
            <a:r>
              <a:rPr lang="en-US" dirty="0"/>
              <a:t>Large Group Discussion</a:t>
            </a:r>
          </a:p>
        </p:txBody>
      </p:sp>
      <p:sp>
        <p:nvSpPr>
          <p:cNvPr id="2" name="Content Placeholder 1">
            <a:extLst>
              <a:ext uri="{FF2B5EF4-FFF2-40B4-BE49-F238E27FC236}">
                <a16:creationId xmlns:a16="http://schemas.microsoft.com/office/drawing/2014/main" id="{427BBFD9-C537-F645-909C-68D86AA29C95}"/>
              </a:ext>
            </a:extLst>
          </p:cNvPr>
          <p:cNvSpPr>
            <a:spLocks noGrp="1"/>
          </p:cNvSpPr>
          <p:nvPr>
            <p:ph idx="1"/>
          </p:nvPr>
        </p:nvSpPr>
        <p:spPr/>
        <p:txBody>
          <a:bodyPr/>
          <a:lstStyle/>
          <a:p>
            <a:r>
              <a:rPr lang="en-US" dirty="0"/>
              <a:t>What other resources do States need?</a:t>
            </a:r>
          </a:p>
          <a:p>
            <a:r>
              <a:rPr lang="en-US" dirty="0"/>
              <a:t>What do you need to advocate for additional resources in your State?</a:t>
            </a:r>
          </a:p>
        </p:txBody>
      </p:sp>
    </p:spTree>
    <p:extLst>
      <p:ext uri="{BB962C8B-B14F-4D97-AF65-F5344CB8AC3E}">
        <p14:creationId xmlns:p14="http://schemas.microsoft.com/office/powerpoint/2010/main" val="2128655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4C599-A0DA-4E70-B633-E98D629BFD81}"/>
              </a:ext>
            </a:extLst>
          </p:cNvPr>
          <p:cNvSpPr>
            <a:spLocks noGrp="1"/>
          </p:cNvSpPr>
          <p:nvPr>
            <p:ph type="title"/>
          </p:nvPr>
        </p:nvSpPr>
        <p:spPr/>
        <p:txBody>
          <a:bodyPr/>
          <a:lstStyle/>
          <a:p>
            <a:r>
              <a:rPr lang="en-US" dirty="0"/>
              <a:t>Wrap up</a:t>
            </a:r>
          </a:p>
        </p:txBody>
      </p:sp>
      <p:sp>
        <p:nvSpPr>
          <p:cNvPr id="2" name="Content Placeholder 1">
            <a:extLst>
              <a:ext uri="{FF2B5EF4-FFF2-40B4-BE49-F238E27FC236}">
                <a16:creationId xmlns:a16="http://schemas.microsoft.com/office/drawing/2014/main" id="{6A6B039E-6F58-46D4-9B33-BF30854DDB19}"/>
              </a:ext>
            </a:extLst>
          </p:cNvPr>
          <p:cNvSpPr>
            <a:spLocks noGrp="1"/>
          </p:cNvSpPr>
          <p:nvPr>
            <p:ph idx="1"/>
          </p:nvPr>
        </p:nvSpPr>
        <p:spPr/>
        <p:txBody>
          <a:bodyPr/>
          <a:lstStyle/>
          <a:p>
            <a:r>
              <a:rPr lang="en-US" dirty="0"/>
              <a:t>Thank you! </a:t>
            </a:r>
          </a:p>
          <a:p>
            <a:endParaRPr lang="en-US" dirty="0"/>
          </a:p>
          <a:p>
            <a:r>
              <a:rPr lang="en-US" dirty="0"/>
              <a:t>If you are interested in participating in the pilot of the Child Find Self-Assessment, please fill out the interest form. </a:t>
            </a:r>
          </a:p>
          <a:p>
            <a:endParaRPr lang="en-US" dirty="0"/>
          </a:p>
          <a:p>
            <a:r>
              <a:rPr lang="en-US" dirty="0"/>
              <a:t>Please complete the evaluation for this session. </a:t>
            </a:r>
          </a:p>
        </p:txBody>
      </p:sp>
    </p:spTree>
    <p:extLst>
      <p:ext uri="{BB962C8B-B14F-4D97-AF65-F5344CB8AC3E}">
        <p14:creationId xmlns:p14="http://schemas.microsoft.com/office/powerpoint/2010/main" val="3302805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hidden="1"/>
          <p:cNvSpPr>
            <a:spLocks noGrp="1"/>
          </p:cNvSpPr>
          <p:nvPr>
            <p:ph type="title"/>
          </p:nvPr>
        </p:nvSpPr>
        <p:spPr/>
        <p:txBody>
          <a:bodyPr/>
          <a:lstStyle/>
          <a:p>
            <a:r>
              <a:rPr lang="en-US" dirty="0"/>
              <a:t>Resources</a:t>
            </a:r>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dirty="0" err="1">
                <a:hlinkClick r:id="rId5" tooltip="ECTA Center Twitter feed"/>
              </a:rPr>
              <a:t>ECTACenter</a:t>
            </a:r>
            <a:endParaRPr lang="en-US" dirty="0"/>
          </a:p>
          <a:p>
            <a:pPr marL="0" indent="0">
              <a:buNone/>
            </a:pPr>
            <a:endParaRPr lang="en-US" dirty="0"/>
          </a:p>
        </p:txBody>
      </p:sp>
    </p:spTree>
    <p:extLst>
      <p:ext uri="{BB962C8B-B14F-4D97-AF65-F5344CB8AC3E}">
        <p14:creationId xmlns:p14="http://schemas.microsoft.com/office/powerpoint/2010/main" val="1373862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E8D-B51E-4B0D-B79E-2BD4E5DDCC73}"/>
              </a:ext>
            </a:extLst>
          </p:cNvPr>
          <p:cNvSpPr>
            <a:spLocks noGrp="1"/>
          </p:cNvSpPr>
          <p:nvPr>
            <p:ph type="title"/>
          </p:nvPr>
        </p:nvSpPr>
        <p:spPr/>
        <p:txBody>
          <a:bodyPr anchor="t">
            <a:normAutofit/>
          </a:bodyPr>
          <a:lstStyle/>
          <a:p>
            <a:r>
              <a:rPr lang="en-US" sz="3000" dirty="0"/>
              <a:t>National Snapshot: 618 Child Count Data FFY 2016-2017 Toddlers</a:t>
            </a:r>
          </a:p>
        </p:txBody>
      </p:sp>
      <p:sp>
        <p:nvSpPr>
          <p:cNvPr id="3" name="Content Placeholder 2">
            <a:extLst>
              <a:ext uri="{FF2B5EF4-FFF2-40B4-BE49-F238E27FC236}">
                <a16:creationId xmlns:a16="http://schemas.microsoft.com/office/drawing/2014/main" id="{8E2AADE9-A68B-4280-B4D1-01EE96807BA8}"/>
              </a:ext>
            </a:extLst>
          </p:cNvPr>
          <p:cNvSpPr>
            <a:spLocks noGrp="1"/>
          </p:cNvSpPr>
          <p:nvPr>
            <p:ph idx="1"/>
          </p:nvPr>
        </p:nvSpPr>
        <p:spPr/>
        <p:txBody>
          <a:bodyPr>
            <a:noAutofit/>
          </a:bodyPr>
          <a:lstStyle/>
          <a:p>
            <a:pPr marL="0" indent="0">
              <a:buNone/>
            </a:pPr>
            <a:r>
              <a:rPr lang="en-US" dirty="0"/>
              <a:t>US and outlying territories: 372,896 total number infants and toddlers with IFSPs *</a:t>
            </a:r>
          </a:p>
          <a:p>
            <a:r>
              <a:rPr lang="en-US" dirty="0"/>
              <a:t>Birth to one % = 1.24 </a:t>
            </a:r>
          </a:p>
          <a:p>
            <a:r>
              <a:rPr lang="en-US" dirty="0"/>
              <a:t>One to two % = 2.88 </a:t>
            </a:r>
          </a:p>
          <a:p>
            <a:r>
              <a:rPr lang="en-US" dirty="0"/>
              <a:t>Two to Three % = 5.22 </a:t>
            </a:r>
          </a:p>
          <a:p>
            <a:r>
              <a:rPr lang="en-US" dirty="0"/>
              <a:t>Birth to three % = 3.12</a:t>
            </a:r>
            <a:endParaRPr lang="en-US" sz="2100" dirty="0"/>
          </a:p>
          <a:p>
            <a:pPr marL="342900" lvl="1" indent="0">
              <a:lnSpc>
                <a:spcPct val="90000"/>
              </a:lnSpc>
              <a:buNone/>
            </a:pPr>
            <a:endParaRPr lang="en-US" sz="1500" dirty="0"/>
          </a:p>
          <a:p>
            <a:pPr marL="42863" indent="0">
              <a:lnSpc>
                <a:spcPct val="90000"/>
              </a:lnSpc>
              <a:buNone/>
            </a:pPr>
            <a:r>
              <a:rPr lang="en-US" sz="1500" dirty="0"/>
              <a:t>*cumulative count is approximately 2 times higher than the point in time child count data</a:t>
            </a:r>
          </a:p>
        </p:txBody>
      </p:sp>
    </p:spTree>
    <p:extLst>
      <p:ext uri="{BB962C8B-B14F-4D97-AF65-F5344CB8AC3E}">
        <p14:creationId xmlns:p14="http://schemas.microsoft.com/office/powerpoint/2010/main" val="12235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C3F7-D20C-42C9-AE64-94D83DB7C111}"/>
              </a:ext>
            </a:extLst>
          </p:cNvPr>
          <p:cNvSpPr>
            <a:spLocks noGrp="1"/>
          </p:cNvSpPr>
          <p:nvPr>
            <p:ph type="title" idx="4294967295"/>
          </p:nvPr>
        </p:nvSpPr>
        <p:spPr/>
        <p:txBody>
          <a:bodyPr>
            <a:normAutofit fontScale="90000"/>
          </a:bodyPr>
          <a:lstStyle/>
          <a:p>
            <a:r>
              <a:rPr lang="en-US" dirty="0"/>
              <a:t>Percentage of population, birth through 2 years</a:t>
            </a:r>
          </a:p>
        </p:txBody>
      </p:sp>
      <p:graphicFrame>
        <p:nvGraphicFramePr>
          <p:cNvPr id="5" name="Chart 4" descr="The image is a graph of the percentage of population birth through two years from 2016 to 2017. ">
            <a:extLst>
              <a:ext uri="{FF2B5EF4-FFF2-40B4-BE49-F238E27FC236}">
                <a16:creationId xmlns:a16="http://schemas.microsoft.com/office/drawing/2014/main" id="{B32AA81C-D736-48BE-96DA-6601EA4CBBF3}"/>
              </a:ext>
            </a:extLst>
          </p:cNvPr>
          <p:cNvGraphicFramePr>
            <a:graphicFrameLocks/>
          </p:cNvGraphicFramePr>
          <p:nvPr>
            <p:extLst>
              <p:ext uri="{D42A27DB-BD31-4B8C-83A1-F6EECF244321}">
                <p14:modId xmlns:p14="http://schemas.microsoft.com/office/powerpoint/2010/main" val="271622457"/>
              </p:ext>
            </p:extLst>
          </p:nvPr>
        </p:nvGraphicFramePr>
        <p:xfrm>
          <a:off x="381000" y="609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50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2806-F51F-42CA-A589-984038CD4D75}"/>
              </a:ext>
            </a:extLst>
          </p:cNvPr>
          <p:cNvSpPr>
            <a:spLocks noGrp="1"/>
          </p:cNvSpPr>
          <p:nvPr>
            <p:ph type="title"/>
          </p:nvPr>
        </p:nvSpPr>
        <p:spPr/>
        <p:txBody>
          <a:bodyPr>
            <a:normAutofit fontScale="90000"/>
          </a:bodyPr>
          <a:lstStyle/>
          <a:p>
            <a:r>
              <a:rPr lang="en-US" dirty="0">
                <a:latin typeface="+mj-lt"/>
              </a:rPr>
              <a:t>National Snapshot: Child Find Special Populations</a:t>
            </a:r>
            <a:endParaRPr lang="en-US" dirty="0">
              <a:highlight>
                <a:srgbClr val="FFFF00"/>
              </a:highlight>
              <a:latin typeface="+mj-lt"/>
            </a:endParaRPr>
          </a:p>
        </p:txBody>
      </p:sp>
      <p:sp>
        <p:nvSpPr>
          <p:cNvPr id="3" name="Content Placeholder 2">
            <a:extLst>
              <a:ext uri="{FF2B5EF4-FFF2-40B4-BE49-F238E27FC236}">
                <a16:creationId xmlns:a16="http://schemas.microsoft.com/office/drawing/2014/main" id="{1802B42C-261A-45F8-BE2F-3DEEB6722F97}"/>
              </a:ext>
            </a:extLst>
          </p:cNvPr>
          <p:cNvSpPr>
            <a:spLocks noGrp="1"/>
          </p:cNvSpPr>
          <p:nvPr>
            <p:ph idx="1"/>
          </p:nvPr>
        </p:nvSpPr>
        <p:spPr/>
        <p:txBody>
          <a:bodyPr/>
          <a:lstStyle/>
          <a:p>
            <a:r>
              <a:rPr lang="en-US" sz="1800" b="1" dirty="0"/>
              <a:t>Child Maltreatment  </a:t>
            </a:r>
            <a:r>
              <a:rPr lang="en-US" sz="1800" dirty="0"/>
              <a:t>(Children’s Bureau, 2018; Child Maltreatment, 2016)</a:t>
            </a:r>
          </a:p>
          <a:p>
            <a:pPr lvl="1"/>
            <a:r>
              <a:rPr lang="en-US" sz="1800" dirty="0"/>
              <a:t>Over 1/4 of victims (28.5%) under age three; children less than one year have the highest victimization rate (24.8 per 1,000 children)</a:t>
            </a:r>
          </a:p>
          <a:p>
            <a:pPr lvl="1"/>
            <a:r>
              <a:rPr lang="en-US" sz="1800" dirty="0"/>
              <a:t>Voluntary reporting on CAPTA referrals to Part C (National Child Abuse and Neglect Data System  or NCANDS) evolving  (# of states, additional field)</a:t>
            </a:r>
          </a:p>
          <a:p>
            <a:r>
              <a:rPr lang="en-US" sz="1800" b="1" dirty="0"/>
              <a:t>Neonatal Abstinence Syndrome (NAS)/Prenatal Opioid Exposure</a:t>
            </a:r>
          </a:p>
          <a:p>
            <a:pPr lvl="1" indent="-257175"/>
            <a:r>
              <a:rPr lang="en-US" sz="1800" dirty="0"/>
              <a:t>CNS irritability, digestive tract dysfunction, inability to maintain core body temperature; more likely to be born low birth weight (LBW), increase in short-term (high infant mortality rate) and long-term complications</a:t>
            </a:r>
          </a:p>
          <a:p>
            <a:pPr lvl="1" indent="-257175"/>
            <a:r>
              <a:rPr lang="en-US" sz="1800" dirty="0"/>
              <a:t>NAS has increased signiﬁcantly over time (Lynch et al 2018)</a:t>
            </a:r>
          </a:p>
          <a:p>
            <a:r>
              <a:rPr lang="en-US" sz="1800" b="1" dirty="0"/>
              <a:t>Zika infection during pregnancy </a:t>
            </a:r>
            <a:r>
              <a:rPr lang="en-US" sz="1800" dirty="0"/>
              <a:t>(</a:t>
            </a:r>
            <a:r>
              <a:rPr lang="en-US" sz="1800" dirty="0" err="1"/>
              <a:t>Wheller</a:t>
            </a:r>
            <a:r>
              <a:rPr lang="en-US" sz="1800" dirty="0"/>
              <a:t>, Anne C, 2018)</a:t>
            </a:r>
          </a:p>
          <a:p>
            <a:pPr lvl="1"/>
            <a:r>
              <a:rPr lang="en-US" sz="1800" dirty="0"/>
              <a:t>Microcephaly and other severe brain defects (not always evident at birth but can appear later); other birth defects (e.g. eye defects, hearing loss, and impaired growth) </a:t>
            </a:r>
          </a:p>
        </p:txBody>
      </p:sp>
    </p:spTree>
    <p:extLst>
      <p:ext uri="{BB962C8B-B14F-4D97-AF65-F5344CB8AC3E}">
        <p14:creationId xmlns:p14="http://schemas.microsoft.com/office/powerpoint/2010/main" val="413376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normAutofit lnSpcReduction="10000"/>
          </a:bodyPr>
          <a:lstStyle/>
          <a:p>
            <a:pPr defTabSz="342900"/>
            <a:fld id="{8FF8BE51-C3B0-9B4F-9A06-4F809A9A7941}" type="slidenum">
              <a:rPr lang="en-US">
                <a:solidFill>
                  <a:srgbClr val="FFFFFF"/>
                </a:solidFill>
                <a:latin typeface="Arial"/>
              </a:rPr>
              <a:pPr defTabSz="342900"/>
              <a:t>8</a:t>
            </a:fld>
            <a:endParaRPr lang="en-US">
              <a:solidFill>
                <a:srgbClr val="FFFFFF"/>
              </a:solidFill>
              <a:latin typeface="Arial"/>
            </a:endParaRPr>
          </a:p>
        </p:txBody>
      </p:sp>
      <p:sp>
        <p:nvSpPr>
          <p:cNvPr id="2" name="Title 1"/>
          <p:cNvSpPr>
            <a:spLocks noGrp="1"/>
          </p:cNvSpPr>
          <p:nvPr>
            <p:ph type="title"/>
          </p:nvPr>
        </p:nvSpPr>
        <p:spPr/>
        <p:txBody>
          <a:bodyPr>
            <a:normAutofit/>
          </a:bodyPr>
          <a:lstStyle/>
          <a:p>
            <a:r>
              <a:rPr lang="en-US" sz="2475" dirty="0">
                <a:solidFill>
                  <a:srgbClr val="297ABB"/>
                </a:solidFill>
              </a:rPr>
              <a:t>Child Maltreatment – 2015* and 2016**</a:t>
            </a:r>
            <a:br>
              <a:rPr lang="en-US" sz="2475" dirty="0">
                <a:solidFill>
                  <a:srgbClr val="297ABB"/>
                </a:solidFill>
              </a:rPr>
            </a:br>
            <a:endParaRPr lang="en-US" sz="1350" dirty="0">
              <a:solidFill>
                <a:srgbClr val="297ABB"/>
              </a:solidFill>
              <a:highlight>
                <a:srgbClr val="FFFF00"/>
              </a:highlight>
            </a:endParaRPr>
          </a:p>
        </p:txBody>
      </p:sp>
      <p:graphicFrame>
        <p:nvGraphicFramePr>
          <p:cNvPr id="8" name="Content Placeholder 7" descr="The graphic is a chart of states that can report one or both of the elements for children eligible fore Part C referral and referred. The top table shows states able to report both elements, allowing a referral percentage to be calculated. ">
            <a:extLst>
              <a:ext uri="{FF2B5EF4-FFF2-40B4-BE49-F238E27FC236}">
                <a16:creationId xmlns:a16="http://schemas.microsoft.com/office/drawing/2014/main" id="{7897DE83-6951-4060-BA29-5998FA0169B7}"/>
              </a:ext>
            </a:extLst>
          </p:cNvPr>
          <p:cNvGraphicFramePr>
            <a:graphicFrameLocks noGrp="1"/>
          </p:cNvGraphicFramePr>
          <p:nvPr>
            <p:ph idx="1"/>
            <p:extLst>
              <p:ext uri="{D42A27DB-BD31-4B8C-83A1-F6EECF244321}">
                <p14:modId xmlns:p14="http://schemas.microsoft.com/office/powerpoint/2010/main" val="618283781"/>
              </p:ext>
            </p:extLst>
          </p:nvPr>
        </p:nvGraphicFramePr>
        <p:xfrm>
          <a:off x="457202" y="1371600"/>
          <a:ext cx="8229598" cy="3111745"/>
        </p:xfrm>
        <a:graphic>
          <a:graphicData uri="http://schemas.openxmlformats.org/drawingml/2006/table">
            <a:tbl>
              <a:tblPr firstRow="1" bandRow="1">
                <a:tableStyleId>{21E4AEA4-8DFA-4A89-87EB-49C32662AFE0}</a:tableStyleId>
              </a:tblPr>
              <a:tblGrid>
                <a:gridCol w="4726468">
                  <a:extLst>
                    <a:ext uri="{9D8B030D-6E8A-4147-A177-3AD203B41FA5}">
                      <a16:colId xmlns:a16="http://schemas.microsoft.com/office/drawing/2014/main" val="503483665"/>
                    </a:ext>
                  </a:extLst>
                </a:gridCol>
                <a:gridCol w="1751565">
                  <a:extLst>
                    <a:ext uri="{9D8B030D-6E8A-4147-A177-3AD203B41FA5}">
                      <a16:colId xmlns:a16="http://schemas.microsoft.com/office/drawing/2014/main" val="3729503541"/>
                    </a:ext>
                  </a:extLst>
                </a:gridCol>
                <a:gridCol w="1751565">
                  <a:extLst>
                    <a:ext uri="{9D8B030D-6E8A-4147-A177-3AD203B41FA5}">
                      <a16:colId xmlns:a16="http://schemas.microsoft.com/office/drawing/2014/main" val="402803891"/>
                    </a:ext>
                  </a:extLst>
                </a:gridCol>
              </a:tblGrid>
              <a:tr h="489303">
                <a:tc>
                  <a:txBody>
                    <a:bodyPr/>
                    <a:lstStyle/>
                    <a:p>
                      <a:r>
                        <a:rPr lang="en-US" sz="1400" dirty="0"/>
                        <a:t>National – States Reporting Both Figures</a:t>
                      </a:r>
                    </a:p>
                  </a:txBody>
                  <a:tcPr marL="32664" marR="32664" marT="34290" marB="34290"/>
                </a:tc>
                <a:tc>
                  <a:txBody>
                    <a:bodyPr/>
                    <a:lstStyle/>
                    <a:p>
                      <a:r>
                        <a:rPr lang="en-US" sz="1400" dirty="0"/>
                        <a:t>2015 (n = 22)</a:t>
                      </a:r>
                    </a:p>
                  </a:txBody>
                  <a:tcPr marL="32664" marR="32664" marT="34290" marB="34290"/>
                </a:tc>
                <a:tc>
                  <a:txBody>
                    <a:bodyPr/>
                    <a:lstStyle/>
                    <a:p>
                      <a:r>
                        <a:rPr lang="en-US" sz="1400" dirty="0"/>
                        <a:t>2016 (n = 23)</a:t>
                      </a:r>
                    </a:p>
                  </a:txBody>
                  <a:tcPr marL="32664" marR="32664" marT="34290" marB="34290"/>
                </a:tc>
                <a:extLst>
                  <a:ext uri="{0D108BD9-81ED-4DB2-BD59-A6C34878D82A}">
                    <a16:rowId xmlns:a16="http://schemas.microsoft.com/office/drawing/2014/main" val="1240788493"/>
                  </a:ext>
                </a:extLst>
              </a:tr>
              <a:tr h="859587">
                <a:tc>
                  <a:txBody>
                    <a:bodyPr/>
                    <a:lstStyle/>
                    <a:p>
                      <a:pPr algn="l"/>
                      <a:r>
                        <a:rPr lang="en-US" sz="1800" dirty="0">
                          <a:solidFill>
                            <a:schemeClr val="tx2"/>
                          </a:solidFill>
                        </a:rPr>
                        <a:t>Victims Who Were Eligible for Referral to Part C Agencies </a:t>
                      </a: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kern="1200" dirty="0">
                          <a:solidFill>
                            <a:schemeClr val="tx2"/>
                          </a:solidFill>
                        </a:rPr>
                        <a:t>37,520</a:t>
                      </a:r>
                      <a:endParaRPr lang="en-US" sz="1800" dirty="0">
                        <a:solidFill>
                          <a:schemeClr val="tx2"/>
                        </a:solidFill>
                      </a:endParaRP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kern="1200" dirty="0">
                          <a:solidFill>
                            <a:schemeClr val="tx2"/>
                          </a:solidFill>
                        </a:rPr>
                        <a:t>35,433</a:t>
                      </a:r>
                      <a:endParaRPr lang="en-US" sz="1800" kern="1200" dirty="0">
                        <a:solidFill>
                          <a:schemeClr val="tx2"/>
                        </a:solidFill>
                        <a:latin typeface="+mn-lt"/>
                        <a:ea typeface="+mn-ea"/>
                        <a:cs typeface="+mn-cs"/>
                      </a:endParaRPr>
                    </a:p>
                  </a:txBody>
                  <a:tcPr marL="32664" marR="32664" marT="34290" marB="34290"/>
                </a:tc>
                <a:extLst>
                  <a:ext uri="{0D108BD9-81ED-4DB2-BD59-A6C34878D82A}">
                    <a16:rowId xmlns:a16="http://schemas.microsoft.com/office/drawing/2014/main" val="2077661366"/>
                  </a:ext>
                </a:extLst>
              </a:tr>
              <a:tr h="53298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chemeClr val="tx2"/>
                          </a:solidFill>
                          <a:effectLst/>
                          <a:uLnTx/>
                          <a:uFillTx/>
                        </a:rPr>
                        <a:t>Victims Who Were Referred to Part C Agencies </a:t>
                      </a:r>
                      <a:endParaRPr kumimoji="0" lang="en-US" sz="1800" b="0" i="0" u="none" strike="noStrike" kern="1200" cap="none" spc="0" normalizeH="0" baseline="0" noProof="0" dirty="0">
                        <a:ln>
                          <a:noFill/>
                        </a:ln>
                        <a:solidFill>
                          <a:schemeClr val="tx2"/>
                        </a:solidFill>
                        <a:effectLst/>
                        <a:uLnTx/>
                        <a:uFillTx/>
                        <a:latin typeface="+mn-lt"/>
                        <a:ea typeface="+mn-ea"/>
                        <a:cs typeface="+mn-cs"/>
                      </a:endParaRP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kern="1200" dirty="0">
                          <a:solidFill>
                            <a:schemeClr val="tx2"/>
                          </a:solidFill>
                        </a:rPr>
                        <a:t>24,564</a:t>
                      </a:r>
                      <a:endParaRPr lang="en-US" sz="1800" kern="1200" dirty="0">
                        <a:solidFill>
                          <a:schemeClr val="tx2"/>
                        </a:solidFill>
                        <a:latin typeface="+mn-lt"/>
                        <a:ea typeface="+mn-ea"/>
                        <a:cs typeface="+mn-cs"/>
                      </a:endParaRP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kern="1200" dirty="0">
                          <a:solidFill>
                            <a:schemeClr val="tx2"/>
                          </a:solidFill>
                        </a:rPr>
                        <a:t>23,731</a:t>
                      </a:r>
                      <a:endParaRPr lang="en-US" sz="1800" kern="1200" dirty="0">
                        <a:solidFill>
                          <a:schemeClr val="tx2"/>
                        </a:solidFill>
                        <a:latin typeface="+mn-lt"/>
                        <a:ea typeface="+mn-ea"/>
                        <a:cs typeface="+mn-cs"/>
                      </a:endParaRPr>
                    </a:p>
                  </a:txBody>
                  <a:tcPr marL="32664" marR="32664" marT="34290" marB="34290"/>
                </a:tc>
                <a:extLst>
                  <a:ext uri="{0D108BD9-81ED-4DB2-BD59-A6C34878D82A}">
                    <a16:rowId xmlns:a16="http://schemas.microsoft.com/office/drawing/2014/main" val="3635942860"/>
                  </a:ext>
                </a:extLst>
              </a:tr>
              <a:tr h="122987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chemeClr val="tx2"/>
                          </a:solidFill>
                          <a:effectLst/>
                          <a:uLnTx/>
                          <a:uFillTx/>
                        </a:rPr>
                        <a:t>Percent of Victims Who Were Referred to Part C Agencies</a:t>
                      </a:r>
                      <a:endParaRPr kumimoji="0" lang="en-US" sz="1800" b="0" i="0" u="none" strike="noStrike" kern="1200" cap="none" spc="0" normalizeH="0" baseline="0" noProof="0" dirty="0">
                        <a:ln>
                          <a:noFill/>
                        </a:ln>
                        <a:solidFill>
                          <a:schemeClr val="tx2"/>
                        </a:solidFill>
                        <a:effectLst/>
                        <a:uLnTx/>
                        <a:uFillTx/>
                        <a:latin typeface="+mn-lt"/>
                        <a:ea typeface="+mn-ea"/>
                        <a:cs typeface="+mn-cs"/>
                      </a:endParaRP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2"/>
                          </a:solidFill>
                        </a:rPr>
                        <a:t>65.5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2"/>
                          </a:solidFill>
                        </a:rPr>
                        <a:t>Range 18.2-100% </a:t>
                      </a:r>
                    </a:p>
                  </a:txBody>
                  <a:tcPr marL="32664" marR="32664" marT="34290" marB="3429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kern="1200" dirty="0">
                          <a:solidFill>
                            <a:schemeClr val="tx2"/>
                          </a:solidFill>
                        </a:rPr>
                        <a:t>67.0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2"/>
                          </a:solidFill>
                        </a:rPr>
                        <a:t>Range 17.3-100% </a:t>
                      </a:r>
                    </a:p>
                  </a:txBody>
                  <a:tcPr marL="32664" marR="32664" marT="34290" marB="34290"/>
                </a:tc>
                <a:extLst>
                  <a:ext uri="{0D108BD9-81ED-4DB2-BD59-A6C34878D82A}">
                    <a16:rowId xmlns:a16="http://schemas.microsoft.com/office/drawing/2014/main" val="3979619859"/>
                  </a:ext>
                </a:extLst>
              </a:tr>
            </a:tbl>
          </a:graphicData>
        </a:graphic>
      </p:graphicFrame>
      <p:sp>
        <p:nvSpPr>
          <p:cNvPr id="4" name="TextBox 3">
            <a:extLst>
              <a:ext uri="{FF2B5EF4-FFF2-40B4-BE49-F238E27FC236}">
                <a16:creationId xmlns:a16="http://schemas.microsoft.com/office/drawing/2014/main" id="{6A9CA6DE-8A27-4867-A20E-11F4C169E97E}"/>
              </a:ext>
            </a:extLst>
          </p:cNvPr>
          <p:cNvSpPr txBox="1"/>
          <p:nvPr/>
        </p:nvSpPr>
        <p:spPr>
          <a:xfrm>
            <a:off x="304800" y="4483345"/>
            <a:ext cx="8534400" cy="2062103"/>
          </a:xfrm>
          <a:prstGeom prst="rect">
            <a:avLst/>
          </a:prstGeom>
          <a:noFill/>
        </p:spPr>
        <p:txBody>
          <a:bodyPr wrap="square" rtlCol="0">
            <a:spAutoFit/>
          </a:bodyPr>
          <a:lstStyle/>
          <a:p>
            <a:r>
              <a:rPr lang="en-US" sz="1600" dirty="0"/>
              <a:t>*U.S. Department of Health &amp; Human Services, Administration for Children and Families, Administration on Children, Youth and Families, Children’s Bureau. (2017). Child Maltreatment 2015. Available from http://www.acf.hhs.gov/programs/cb/research-data-technology/statistics-research/child-maltreatment. </a:t>
            </a:r>
          </a:p>
          <a:p>
            <a:r>
              <a:rPr lang="en-US" sz="1600" dirty="0"/>
              <a:t>**U.S. Department of Health &amp; Human Services, Administration for Children and Families, Administration on Children, Youth and Families, Children’s Bureau. (2018). Child maltreatment 2016. Available from</a:t>
            </a:r>
          </a:p>
          <a:p>
            <a:r>
              <a:rPr lang="en-US" sz="1600" dirty="0"/>
              <a:t>https://www.acf.hhs.gov/cb/research-data-technology/statistics-research/child-maltreatment. </a:t>
            </a:r>
          </a:p>
        </p:txBody>
      </p:sp>
    </p:spTree>
    <p:extLst>
      <p:ext uri="{BB962C8B-B14F-4D97-AF65-F5344CB8AC3E}">
        <p14:creationId xmlns:p14="http://schemas.microsoft.com/office/powerpoint/2010/main" val="21742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8FB2-A2CE-48FC-AB55-DC90719CD005}"/>
              </a:ext>
            </a:extLst>
          </p:cNvPr>
          <p:cNvSpPr>
            <a:spLocks noGrp="1"/>
          </p:cNvSpPr>
          <p:nvPr>
            <p:ph type="title"/>
          </p:nvPr>
        </p:nvSpPr>
        <p:spPr/>
        <p:txBody>
          <a:bodyPr>
            <a:normAutofit/>
          </a:bodyPr>
          <a:lstStyle/>
          <a:p>
            <a:r>
              <a:rPr lang="en-US" dirty="0"/>
              <a:t>National Coordination  and Collaboration</a:t>
            </a:r>
          </a:p>
        </p:txBody>
      </p:sp>
      <p:pic>
        <p:nvPicPr>
          <p:cNvPr id="6" name="Graphic 5" descr="&quot; &quot;">
            <a:extLst>
              <a:ext uri="{FF2B5EF4-FFF2-40B4-BE49-F238E27FC236}">
                <a16:creationId xmlns:a16="http://schemas.microsoft.com/office/drawing/2014/main" id="{4CFE966F-9B52-4871-8B27-B17DCF957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1224227"/>
            <a:ext cx="5029200" cy="5029200"/>
          </a:xfrm>
          <a:prstGeom prst="rect">
            <a:avLst/>
          </a:prstGeom>
        </p:spPr>
      </p:pic>
    </p:spTree>
    <p:extLst>
      <p:ext uri="{BB962C8B-B14F-4D97-AF65-F5344CB8AC3E}">
        <p14:creationId xmlns:p14="http://schemas.microsoft.com/office/powerpoint/2010/main" val="1182292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2109</Words>
  <Application>Microsoft Office PowerPoint</Application>
  <PresentationFormat>On-screen Show (4:3)</PresentationFormat>
  <Paragraphs>292</Paragraphs>
  <Slides>47</Slides>
  <Notes>44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Arial</vt:lpstr>
      <vt:lpstr>Calibri</vt:lpstr>
      <vt:lpstr>Cambria</vt:lpstr>
      <vt:lpstr>Century Gothic</vt:lpstr>
      <vt:lpstr>Century Schoolbook</vt:lpstr>
      <vt:lpstr>Georgia</vt:lpstr>
      <vt:lpstr>Helvetica Neue Light</vt:lpstr>
      <vt:lpstr>Microsoft Sans Serif</vt:lpstr>
      <vt:lpstr>Times New Roman</vt:lpstr>
      <vt:lpstr>Wingdings</vt:lpstr>
      <vt:lpstr>Office Theme</vt:lpstr>
      <vt:lpstr>OSEP Theme Final</vt:lpstr>
      <vt:lpstr>Introducing the Child Find Self-Assessment</vt:lpstr>
      <vt:lpstr>Welcome! </vt:lpstr>
      <vt:lpstr>Agenda</vt:lpstr>
      <vt:lpstr>Focusing on Child Find: National Snapshot, Challenges, and Opportunities</vt:lpstr>
      <vt:lpstr>National Snapshot: 618 Child Count Data FFY 2016-2017 Toddlers</vt:lpstr>
      <vt:lpstr>Percentage of population, birth through 2 years</vt:lpstr>
      <vt:lpstr>National Snapshot: Child Find Special Populations</vt:lpstr>
      <vt:lpstr>Child Maltreatment – 2015* and 2016** </vt:lpstr>
      <vt:lpstr>National Coordination  and Collaboration</vt:lpstr>
      <vt:lpstr>OSEP and OSEP-Funded TA Centers</vt:lpstr>
      <vt:lpstr>IDC Peer Learning Groups</vt:lpstr>
      <vt:lpstr>Developmental Screening and Disabilities Workgroup</vt:lpstr>
      <vt:lpstr>Division for Early Childhood (DEC) Collaboration</vt:lpstr>
      <vt:lpstr>Opportunities to Strengthen Child Find</vt:lpstr>
      <vt:lpstr>Child Find System</vt:lpstr>
      <vt:lpstr>Child Find Self-Assessment (CFSA)</vt:lpstr>
      <vt:lpstr>Why Focus on Child Find?</vt:lpstr>
      <vt:lpstr>Child Find Special Populations</vt:lpstr>
      <vt:lpstr>How is the CFSA Organized?</vt:lpstr>
      <vt:lpstr>Section I</vt:lpstr>
      <vt:lpstr>Section II Table of Contents</vt:lpstr>
      <vt:lpstr>Section II</vt:lpstr>
      <vt:lpstr>Section II – Best Practice Ratings</vt:lpstr>
      <vt:lpstr>Section II - Evidence</vt:lpstr>
      <vt:lpstr>Section II – Theme Ratings</vt:lpstr>
      <vt:lpstr>Section II</vt:lpstr>
      <vt:lpstr>Section II</vt:lpstr>
      <vt:lpstr>Section II – Theme Summary</vt:lpstr>
      <vt:lpstr>Section II – Action Plan</vt:lpstr>
      <vt:lpstr>Timeline to Release</vt:lpstr>
      <vt:lpstr>Questions? </vt:lpstr>
      <vt:lpstr>Activity </vt:lpstr>
      <vt:lpstr>Child Find TA Resources</vt:lpstr>
      <vt:lpstr>Section III</vt:lpstr>
      <vt:lpstr>Child Find Bibliography</vt:lpstr>
      <vt:lpstr>Identifying Meaningful Difference in Child Find</vt:lpstr>
      <vt:lpstr>Screenshot of Calculator</vt:lpstr>
      <vt:lpstr>Screenshot of Calculator (continued)</vt:lpstr>
      <vt:lpstr>Child Find Data Special Collection</vt:lpstr>
      <vt:lpstr>Child Find Funnel Diagram Tool</vt:lpstr>
      <vt:lpstr>Update (2018) State and Jurisdictional Definitions Infants and Toddlers with Disabilities Under IDEA Part C</vt:lpstr>
      <vt:lpstr>Supports for Child Find</vt:lpstr>
      <vt:lpstr>State Data Use Spotlight: Tennessee</vt:lpstr>
      <vt:lpstr>Large Group Discussion</vt:lpstr>
      <vt:lpstr>Wrap up</vt:lpstr>
      <vt:lpstr>Resources</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OSEP Child Find Self-Assessment</dc:title>
  <dc:subject>SSIP</dc:subject>
  <dc:creator>Brenda Wilkins;Jennifer Barrett-Zitkus;Margaret Gillis;Evelyn Shaw</dc:creator>
  <cp:keywords>Systems, Child Outcomes</cp:keywords>
  <cp:lastModifiedBy>Roxanne Jones</cp:lastModifiedBy>
  <cp:revision>128</cp:revision>
  <dcterms:created xsi:type="dcterms:W3CDTF">2013-02-06T21:54:43Z</dcterms:created>
  <dcterms:modified xsi:type="dcterms:W3CDTF">2018-10-26T20:30:06Z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