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292" r:id="rId3"/>
    <p:sldId id="270" r:id="rId4"/>
    <p:sldId id="271" r:id="rId5"/>
    <p:sldId id="266" r:id="rId6"/>
    <p:sldId id="259" r:id="rId7"/>
    <p:sldId id="272" r:id="rId8"/>
    <p:sldId id="294" r:id="rId9"/>
    <p:sldId id="273" r:id="rId10"/>
    <p:sldId id="274" r:id="rId11"/>
    <p:sldId id="285" r:id="rId12"/>
    <p:sldId id="276" r:id="rId13"/>
    <p:sldId id="293" r:id="rId14"/>
    <p:sldId id="278" r:id="rId15"/>
    <p:sldId id="280" r:id="rId16"/>
    <p:sldId id="281" r:id="rId17"/>
    <p:sldId id="282" r:id="rId18"/>
    <p:sldId id="288" r:id="rId19"/>
    <p:sldId id="283" r:id="rId20"/>
    <p:sldId id="286" r:id="rId21"/>
    <p:sldId id="289" r:id="rId22"/>
    <p:sldId id="290" r:id="rId23"/>
    <p:sldId id="267" r:id="rId24"/>
    <p:sldId id="269" r:id="rId25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578"/>
    <a:srgbClr val="39B54A"/>
    <a:srgbClr val="868687"/>
    <a:srgbClr val="ED3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42" autoAdjust="0"/>
    <p:restoredTop sz="85917" autoAdjust="0"/>
  </p:normalViewPr>
  <p:slideViewPr>
    <p:cSldViewPr>
      <p:cViewPr>
        <p:scale>
          <a:sx n="100" d="100"/>
          <a:sy n="100" d="100"/>
        </p:scale>
        <p:origin x="-42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27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6C913-017E-41CB-BD92-AB72C59CEF84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59A4A-947E-4EFF-8543-2566EB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19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AF370-FD3B-447A-B724-07A83C45955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9EC22-8000-4A01-AE86-242F21553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40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1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62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786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48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12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81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1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00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277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3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295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628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628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566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69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21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48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78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59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00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68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6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&quot; &quot;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9929" b="34656"/>
          <a:stretch/>
        </p:blipFill>
        <p:spPr>
          <a:xfrm>
            <a:off x="5676900" y="304801"/>
            <a:ext cx="3467100" cy="6553200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987552" y="5184648"/>
            <a:ext cx="4270248" cy="12161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rgbClr val="154578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10" name="Group 9" descr="Logo for the Center for IDEA Early Childhood Data Systems"/>
          <p:cNvGrpSpPr/>
          <p:nvPr userDrawn="1"/>
        </p:nvGrpSpPr>
        <p:grpSpPr>
          <a:xfrm>
            <a:off x="762000" y="742334"/>
            <a:ext cx="6019800" cy="1086465"/>
            <a:chOff x="762000" y="742334"/>
            <a:chExt cx="6019800" cy="1086465"/>
          </a:xfrm>
        </p:grpSpPr>
        <p:pic>
          <p:nvPicPr>
            <p:cNvPr id="7" name="Picture 2" descr="Logo for the Center for IDEA Early Childhood Data Systems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742334"/>
              <a:ext cx="1600200" cy="10864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 descr="The Center for IDEA Early Childhood Data Systems"/>
            <p:cNvSpPr txBox="1"/>
            <p:nvPr userDrawn="1"/>
          </p:nvSpPr>
          <p:spPr>
            <a:xfrm>
              <a:off x="2362200" y="1093358"/>
              <a:ext cx="441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39B54A"/>
                  </a:solidFill>
                </a:rPr>
                <a:t>The</a:t>
              </a:r>
              <a:r>
                <a:rPr lang="en-US" b="1" baseline="0" dirty="0" smtClean="0">
                  <a:solidFill>
                    <a:srgbClr val="39B54A"/>
                  </a:solidFill>
                </a:rPr>
                <a:t> Center for IDEA</a:t>
              </a:r>
            </a:p>
            <a:p>
              <a:r>
                <a:rPr lang="en-US" b="1" baseline="0" dirty="0" smtClean="0">
                  <a:solidFill>
                    <a:srgbClr val="39B54A"/>
                  </a:solidFill>
                </a:rPr>
                <a:t>Early Childhood Data Systems</a:t>
              </a:r>
              <a:endParaRPr lang="en-US" b="1" dirty="0">
                <a:solidFill>
                  <a:srgbClr val="39B54A"/>
                </a:solidFill>
              </a:endParaRPr>
            </a:p>
          </p:txBody>
        </p:sp>
      </p:grp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838200" y="2209800"/>
            <a:ext cx="6705600" cy="2209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1">
                <a:solidFill>
                  <a:srgbClr val="154578"/>
                </a:solidFill>
                <a:latin typeface="Century Gothic" panose="020B0502020202020204" pitchFamily="34" charset="0"/>
              </a:defRPr>
            </a:lvl1pPr>
            <a:lvl2pPr marL="0" indent="0">
              <a:buNone/>
              <a:defRPr sz="4000" b="1">
                <a:solidFill>
                  <a:srgbClr val="154578"/>
                </a:solidFill>
                <a:latin typeface="Century Gothic" panose="020B0502020202020204" pitchFamily="34" charset="0"/>
              </a:defRPr>
            </a:lvl2pPr>
            <a:lvl3pPr marL="228600" indent="0">
              <a:buNone/>
              <a:defRPr sz="4000" b="1">
                <a:solidFill>
                  <a:srgbClr val="154578"/>
                </a:solidFill>
                <a:latin typeface="Century Gothic" panose="020B0502020202020204" pitchFamily="34" charset="0"/>
              </a:defRPr>
            </a:lvl3pPr>
            <a:lvl4pPr marL="114300" indent="0">
              <a:buNone/>
              <a:defRPr sz="4000" b="1">
                <a:solidFill>
                  <a:srgbClr val="154578"/>
                </a:solidFill>
                <a:latin typeface="Century Gothic" panose="020B0502020202020204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3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25047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32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800">
                <a:solidFill>
                  <a:srgbClr val="154578"/>
                </a:solidFill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70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>
                <a:solidFill>
                  <a:srgbClr val="154578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7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39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>
                <a:solidFill>
                  <a:srgbClr val="154578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7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>
                <a:solidFill>
                  <a:srgbClr val="154578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672" y="5788152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 descr="&quot; &quot;"/>
          <p:cNvCxnSpPr/>
          <p:nvPr userDrawn="1"/>
        </p:nvCxnSpPr>
        <p:spPr>
          <a:xfrm>
            <a:off x="0" y="6121400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 descr="&quot; &quot;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 w="12700">
            <a:solidFill>
              <a:srgbClr val="39B54A"/>
            </a:solidFill>
          </a:ln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98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o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solidFill>
              <a:srgbClr val="39B54A"/>
            </a:solidFill>
          </a:ln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>
                <a:latin typeface="Century Gothic" panose="020B0502020202020204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9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>
                <a:solidFill>
                  <a:srgbClr val="154578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5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3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7620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733800" y="2438400"/>
            <a:ext cx="4495800" cy="3354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3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8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400">
                <a:solidFill>
                  <a:srgbClr val="154578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8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400">
                <a:solidFill>
                  <a:srgbClr val="154578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8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0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4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000">
                <a:solidFill>
                  <a:srgbClr val="154578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4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000">
                <a:solidFill>
                  <a:srgbClr val="154578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10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1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4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0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  <a:latin typeface="Century Schoolbook" pitchFamily="18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8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15457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eds.ed.gov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eds.ed.gov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2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6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22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dasycenter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witter.com/DaSyCenter" TargetMode="External"/><Relationship Id="rId4" Type="http://schemas.openxmlformats.org/officeDocument/2006/relationships/hyperlink" Target="https://www.facebook.com/dasycenter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gif"/><Relationship Id="rId4" Type="http://schemas.openxmlformats.org/officeDocument/2006/relationships/image" Target="../media/image2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Answering Critical Questions Using Data: Tools to Support Development and Data Element </a:t>
            </a:r>
            <a:r>
              <a:rPr lang="en-US" sz="2800" dirty="0" smtClean="0"/>
              <a:t>Identification</a:t>
            </a:r>
          </a:p>
          <a:p>
            <a:endParaRPr lang="en-US" sz="2800" dirty="0" smtClean="0"/>
          </a:p>
          <a:p>
            <a:r>
              <a:rPr lang="en-US" sz="3200" dirty="0" err="1" smtClean="0"/>
              <a:t>DaSy</a:t>
            </a:r>
            <a:r>
              <a:rPr lang="en-US" sz="3200" dirty="0" smtClean="0"/>
              <a:t> CEDS Workgroup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DaSy</a:t>
            </a:r>
            <a:r>
              <a:rPr lang="en-US" dirty="0" smtClean="0"/>
              <a:t> Conference</a:t>
            </a:r>
          </a:p>
          <a:p>
            <a:r>
              <a:rPr lang="en-US" dirty="0" smtClean="0"/>
              <a:t>Monday, September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Answers</a:t>
            </a:r>
            <a:endParaRPr lang="en-US" dirty="0"/>
          </a:p>
        </p:txBody>
      </p:sp>
      <p:pic>
        <p:nvPicPr>
          <p:cNvPr id="10" name="Picture 9" descr="Connect logo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14" t="14764" r="33256" b="70760"/>
          <a:stretch/>
        </p:blipFill>
        <p:spPr>
          <a:xfrm>
            <a:off x="2362200" y="1524000"/>
            <a:ext cx="3285460" cy="967563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Way to outline policy analysis</a:t>
            </a:r>
          </a:p>
          <a:p>
            <a:pPr lvl="0"/>
            <a:r>
              <a:rPr lang="en-US" dirty="0" smtClean="0"/>
              <a:t>Concise location for:</a:t>
            </a:r>
          </a:p>
          <a:p>
            <a:pPr lvl="1"/>
            <a:r>
              <a:rPr lang="en-US" dirty="0" smtClean="0"/>
              <a:t>Question/problem</a:t>
            </a:r>
          </a:p>
          <a:p>
            <a:pPr lvl="1"/>
            <a:r>
              <a:rPr lang="en-US" dirty="0" smtClean="0"/>
              <a:t>Data elements needed</a:t>
            </a:r>
          </a:p>
          <a:p>
            <a:pPr lvl="1"/>
            <a:r>
              <a:rPr lang="en-US" dirty="0" smtClean="0"/>
              <a:t>Notes about how to conduct the analysis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grpSp>
        <p:nvGrpSpPr>
          <p:cNvPr id="7" name="Group 6" descr="&quot; &quot;"/>
          <p:cNvGrpSpPr/>
          <p:nvPr/>
        </p:nvGrpSpPr>
        <p:grpSpPr>
          <a:xfrm>
            <a:off x="7928600" y="381000"/>
            <a:ext cx="663216" cy="950569"/>
            <a:chOff x="6096000" y="3250073"/>
            <a:chExt cx="1104900" cy="1695307"/>
          </a:xfrm>
        </p:grpSpPr>
        <p:pic>
          <p:nvPicPr>
            <p:cNvPr id="8" name="Picture 4" descr="&quot; &quot;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&quot; &quot;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318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Demo</a:t>
            </a:r>
            <a:endParaRPr lang="en-US" dirty="0"/>
          </a:p>
        </p:txBody>
      </p:sp>
      <p:grpSp>
        <p:nvGrpSpPr>
          <p:cNvPr id="7" name="Group 6" descr="&quot; &quot;"/>
          <p:cNvGrpSpPr/>
          <p:nvPr/>
        </p:nvGrpSpPr>
        <p:grpSpPr>
          <a:xfrm>
            <a:off x="3810000" y="2286000"/>
            <a:ext cx="3962400" cy="3428999"/>
            <a:chOff x="6096000" y="3250073"/>
            <a:chExt cx="1104900" cy="1695307"/>
          </a:xfrm>
        </p:grpSpPr>
        <p:pic>
          <p:nvPicPr>
            <p:cNvPr id="8" name="Picture 4" descr="&quot; &quot;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&quot; &quot;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11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2: Develop a Connection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group will select ONE question from the brainstorming activity.</a:t>
            </a:r>
          </a:p>
          <a:p>
            <a:r>
              <a:rPr lang="en-US" dirty="0" smtClean="0"/>
              <a:t>Select a lead author to log into </a:t>
            </a:r>
            <a:r>
              <a:rPr lang="en-US" dirty="0" smtClean="0">
                <a:hlinkClick r:id="rId3"/>
              </a:rPr>
              <a:t>http://ceds.ed.gov</a:t>
            </a:r>
            <a:endParaRPr lang="en-US" dirty="0" smtClean="0"/>
          </a:p>
          <a:p>
            <a:r>
              <a:rPr lang="en-US" dirty="0" smtClean="0"/>
              <a:t>Username: User1; Password: T3sting!</a:t>
            </a:r>
          </a:p>
          <a:p>
            <a:r>
              <a:rPr lang="en-US" dirty="0" smtClean="0"/>
              <a:t>Go to Tools | Connect | Create a Connection</a:t>
            </a:r>
          </a:p>
          <a:p>
            <a:r>
              <a:rPr lang="en-US" dirty="0" smtClean="0"/>
              <a:t>Choose to create the Connection manually; Type in the question and choose data elements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Choose a published Connection and add feedback to start a dialog in the Connection community</a:t>
            </a:r>
          </a:p>
          <a:p>
            <a:pPr marL="0" indent="0" algn="ctr">
              <a:buNone/>
            </a:pPr>
            <a:r>
              <a:rPr lang="en-US" b="1" dirty="0" smtClean="0"/>
              <a:t>TIME LIMIT: 30 MINUTES</a:t>
            </a:r>
            <a:endParaRPr lang="en-US" b="1" dirty="0"/>
          </a:p>
        </p:txBody>
      </p:sp>
      <p:grpSp>
        <p:nvGrpSpPr>
          <p:cNvPr id="5" name="Group 4" descr="&quot; &quot;"/>
          <p:cNvGrpSpPr/>
          <p:nvPr/>
        </p:nvGrpSpPr>
        <p:grpSpPr>
          <a:xfrm>
            <a:off x="7928600" y="381000"/>
            <a:ext cx="663216" cy="950569"/>
            <a:chOff x="6096000" y="3250073"/>
            <a:chExt cx="1104900" cy="1695307"/>
          </a:xfrm>
        </p:grpSpPr>
        <p:pic>
          <p:nvPicPr>
            <p:cNvPr id="6" name="Picture 4" descr="&quot; &quot;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&quot; &quot;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608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Out What Data You Collect</a:t>
            </a:r>
            <a:endParaRPr lang="en-US" dirty="0"/>
          </a:p>
        </p:txBody>
      </p:sp>
      <p:grpSp>
        <p:nvGrpSpPr>
          <p:cNvPr id="7" name="Group 6" descr="&quot; &quot;"/>
          <p:cNvGrpSpPr/>
          <p:nvPr/>
        </p:nvGrpSpPr>
        <p:grpSpPr>
          <a:xfrm>
            <a:off x="3810000" y="2286000"/>
            <a:ext cx="3962400" cy="3428999"/>
            <a:chOff x="6096000" y="3250073"/>
            <a:chExt cx="1104900" cy="1695307"/>
          </a:xfrm>
        </p:grpSpPr>
        <p:pic>
          <p:nvPicPr>
            <p:cNvPr id="8" name="Picture 4" descr="&quot; &quot;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&quot; &quot;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4889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out what data </a:t>
            </a:r>
            <a:br>
              <a:rPr lang="en-US" dirty="0" smtClean="0"/>
            </a:br>
            <a:r>
              <a:rPr lang="en-US" dirty="0" smtClean="0"/>
              <a:t>you collect</a:t>
            </a:r>
            <a:endParaRPr lang="en-US" dirty="0"/>
          </a:p>
        </p:txBody>
      </p:sp>
      <p:pic>
        <p:nvPicPr>
          <p:cNvPr id="8" name="Picture 7" descr="Aign logo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76" t="20984" r="41628" b="44863"/>
          <a:stretch/>
        </p:blipFill>
        <p:spPr>
          <a:xfrm>
            <a:off x="3200400" y="1600200"/>
            <a:ext cx="1981200" cy="172828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CEDS Align to:</a:t>
            </a:r>
          </a:p>
          <a:p>
            <a:pPr lvl="1"/>
            <a:r>
              <a:rPr lang="en-US" dirty="0" smtClean="0"/>
              <a:t>Get all of your data information in one place</a:t>
            </a:r>
          </a:p>
          <a:p>
            <a:pPr lvl="1"/>
            <a:r>
              <a:rPr lang="en-US" dirty="0" smtClean="0"/>
              <a:t>Compare data collections across agencies or across data systems</a:t>
            </a:r>
          </a:p>
          <a:p>
            <a:pPr lvl="1"/>
            <a:r>
              <a:rPr lang="en-US" dirty="0" smtClean="0"/>
              <a:t>Identify data collection redundancies</a:t>
            </a:r>
            <a:endParaRPr lang="en-US" dirty="0"/>
          </a:p>
        </p:txBody>
      </p:sp>
      <p:grpSp>
        <p:nvGrpSpPr>
          <p:cNvPr id="9" name="Group 8" descr="&quot; &quot;"/>
          <p:cNvGrpSpPr/>
          <p:nvPr/>
        </p:nvGrpSpPr>
        <p:grpSpPr>
          <a:xfrm>
            <a:off x="7928600" y="381000"/>
            <a:ext cx="663216" cy="950569"/>
            <a:chOff x="6096000" y="3250073"/>
            <a:chExt cx="1104900" cy="1695307"/>
          </a:xfrm>
        </p:grpSpPr>
        <p:pic>
          <p:nvPicPr>
            <p:cNvPr id="10" name="Picture 4" descr="&quot; &quot;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&quot; &quot;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4024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 Demo</a:t>
            </a:r>
            <a:endParaRPr lang="en-US" dirty="0"/>
          </a:p>
        </p:txBody>
      </p:sp>
      <p:grpSp>
        <p:nvGrpSpPr>
          <p:cNvPr id="7" name="Group 6" descr="&quot; &quot;"/>
          <p:cNvGrpSpPr/>
          <p:nvPr/>
        </p:nvGrpSpPr>
        <p:grpSpPr>
          <a:xfrm>
            <a:off x="3810000" y="2286000"/>
            <a:ext cx="3962400" cy="3428999"/>
            <a:chOff x="6096000" y="3250073"/>
            <a:chExt cx="1104900" cy="1695307"/>
          </a:xfrm>
        </p:grpSpPr>
        <p:pic>
          <p:nvPicPr>
            <p:cNvPr id="8" name="Picture 4" descr="&quot; &quot;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&quot; &quot;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9661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Activity 3: Align a Map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In your groups, log onto </a:t>
            </a:r>
            <a:r>
              <a:rPr lang="en-US" dirty="0" smtClean="0">
                <a:hlinkClick r:id="rId3"/>
              </a:rPr>
              <a:t>http://ceds.ed.gov</a:t>
            </a:r>
            <a:r>
              <a:rPr lang="en-US" dirty="0" smtClean="0"/>
              <a:t> and align a sample map.</a:t>
            </a:r>
          </a:p>
          <a:p>
            <a:r>
              <a:rPr lang="en-US" dirty="0" smtClean="0"/>
              <a:t>Username: User1</a:t>
            </a:r>
          </a:p>
          <a:p>
            <a:r>
              <a:rPr lang="en-US" dirty="0" smtClean="0"/>
              <a:t>Password: T3sting!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TIME LIMIT: 20 MINUTES</a:t>
            </a:r>
            <a:endParaRPr lang="en-US" dirty="0"/>
          </a:p>
        </p:txBody>
      </p:sp>
      <p:grpSp>
        <p:nvGrpSpPr>
          <p:cNvPr id="8" name="Group 7" descr="&quot; &quot;"/>
          <p:cNvGrpSpPr/>
          <p:nvPr/>
        </p:nvGrpSpPr>
        <p:grpSpPr>
          <a:xfrm>
            <a:off x="7928600" y="381000"/>
            <a:ext cx="663216" cy="950569"/>
            <a:chOff x="6096000" y="3250073"/>
            <a:chExt cx="1104900" cy="1695307"/>
          </a:xfrm>
        </p:grpSpPr>
        <p:pic>
          <p:nvPicPr>
            <p:cNvPr id="9" name="Picture 4" descr="&quot; &quot;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 descr="&quot; &quot;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7341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362075"/>
          </a:xfrm>
        </p:spPr>
        <p:txBody>
          <a:bodyPr/>
          <a:lstStyle/>
          <a:p>
            <a:pPr algn="ctr"/>
            <a:r>
              <a:rPr lang="en-US" dirty="0" smtClean="0"/>
              <a:t>BREAK</a:t>
            </a:r>
            <a:br>
              <a:rPr lang="en-US" dirty="0" smtClean="0"/>
            </a:br>
            <a:r>
              <a:rPr lang="en-US" dirty="0" smtClean="0"/>
              <a:t>TIME LIMIT: 10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0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Questions And Answers</a:t>
            </a:r>
            <a:endParaRPr lang="en-US" dirty="0"/>
          </a:p>
        </p:txBody>
      </p:sp>
      <p:grpSp>
        <p:nvGrpSpPr>
          <p:cNvPr id="3" name="Group 2" descr="Map of United States with arrow pointing at Florida and Washington State. Arrow says Make a Connection"/>
          <p:cNvGrpSpPr/>
          <p:nvPr/>
        </p:nvGrpSpPr>
        <p:grpSpPr>
          <a:xfrm>
            <a:off x="2590800" y="1979295"/>
            <a:ext cx="5576311" cy="3811904"/>
            <a:chOff x="1295400" y="1009451"/>
            <a:chExt cx="6871711" cy="4781748"/>
          </a:xfrm>
        </p:grpSpPr>
        <p:pic>
          <p:nvPicPr>
            <p:cNvPr id="6" name="Picture 5" descr="&quot; &quot;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1276080"/>
              <a:ext cx="6871711" cy="4515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6096000" y="3250073"/>
              <a:ext cx="1104900" cy="1695307"/>
              <a:chOff x="6096000" y="3250073"/>
              <a:chExt cx="1104900" cy="1695307"/>
            </a:xfrm>
          </p:grpSpPr>
          <p:pic>
            <p:nvPicPr>
              <p:cNvPr id="11" name="Picture 4" descr="&quot; &quot;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840480"/>
                <a:ext cx="1104900" cy="1104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6" descr="&quot; &quot;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3250073"/>
                <a:ext cx="609457" cy="6094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3" name="Group 12"/>
            <p:cNvGrpSpPr/>
            <p:nvPr/>
          </p:nvGrpSpPr>
          <p:grpSpPr>
            <a:xfrm>
              <a:off x="1600200" y="1009451"/>
              <a:ext cx="1238250" cy="1588969"/>
              <a:chOff x="1600200" y="1009451"/>
              <a:chExt cx="1238250" cy="1588969"/>
            </a:xfrm>
          </p:grpSpPr>
          <p:pic>
            <p:nvPicPr>
              <p:cNvPr id="14" name="Picture 5" descr="&quot; &quot;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600200" y="1360170"/>
                <a:ext cx="1238250" cy="1238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8" descr="&quot; &quot;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6068" y="1009451"/>
                <a:ext cx="533257" cy="5332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6" name="Left-Right Arrow 15"/>
            <p:cNvSpPr/>
            <p:nvPr/>
          </p:nvSpPr>
          <p:spPr>
            <a:xfrm rot="1538847">
              <a:off x="2604156" y="2705549"/>
              <a:ext cx="3638550" cy="1242060"/>
            </a:xfrm>
            <a:prstGeom prst="left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Make a Connection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9813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Questions and </a:t>
            </a:r>
            <a:br>
              <a:rPr lang="en-US" dirty="0" smtClean="0"/>
            </a:br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myConnect allows you to see a Connection and apply your aligned map to see how to do the analysis using your own data elements.</a:t>
            </a:r>
            <a:endParaRPr lang="en-US" dirty="0"/>
          </a:p>
        </p:txBody>
      </p:sp>
      <p:pic>
        <p:nvPicPr>
          <p:cNvPr id="5" name="Picture 4" descr="My 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230" y="1676400"/>
            <a:ext cx="4925570" cy="1219200"/>
          </a:xfrm>
          <a:prstGeom prst="rect">
            <a:avLst/>
          </a:prstGeom>
        </p:spPr>
      </p:pic>
      <p:grpSp>
        <p:nvGrpSpPr>
          <p:cNvPr id="6" name="Group 5" descr="&quot; &quot;"/>
          <p:cNvGrpSpPr/>
          <p:nvPr/>
        </p:nvGrpSpPr>
        <p:grpSpPr>
          <a:xfrm>
            <a:off x="7204144" y="381000"/>
            <a:ext cx="1330256" cy="990600"/>
            <a:chOff x="1295398" y="1009451"/>
            <a:chExt cx="6871713" cy="4781748"/>
          </a:xfrm>
        </p:grpSpPr>
        <p:pic>
          <p:nvPicPr>
            <p:cNvPr id="7" name="Picture 6" descr="&quot; &quot;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398" y="1276080"/>
              <a:ext cx="6871713" cy="4515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6096000" y="3250073"/>
              <a:ext cx="1104900" cy="1695307"/>
              <a:chOff x="6096000" y="3250073"/>
              <a:chExt cx="1104900" cy="1695307"/>
            </a:xfrm>
          </p:grpSpPr>
          <p:pic>
            <p:nvPicPr>
              <p:cNvPr id="13" name="Picture 4" descr="&quot; &quot;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840480"/>
                <a:ext cx="1104900" cy="1104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6" descr="&quot; &quot;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3250073"/>
                <a:ext cx="609457" cy="6094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" name="Group 8"/>
            <p:cNvGrpSpPr/>
            <p:nvPr/>
          </p:nvGrpSpPr>
          <p:grpSpPr>
            <a:xfrm>
              <a:off x="1600200" y="1009451"/>
              <a:ext cx="1238250" cy="1588969"/>
              <a:chOff x="1600200" y="1009451"/>
              <a:chExt cx="1238250" cy="1588969"/>
            </a:xfrm>
          </p:grpSpPr>
          <p:pic>
            <p:nvPicPr>
              <p:cNvPr id="11" name="Picture 5" descr="&quot; &quot;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600200" y="1360170"/>
                <a:ext cx="1238250" cy="1238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8" descr="&quot; &quot;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6068" y="1009451"/>
                <a:ext cx="533257" cy="5332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" name="Left-Right Arrow 9"/>
            <p:cNvSpPr/>
            <p:nvPr/>
          </p:nvSpPr>
          <p:spPr>
            <a:xfrm rot="1538847">
              <a:off x="2604156" y="2705549"/>
              <a:ext cx="3638550" cy="1242060"/>
            </a:xfrm>
            <a:prstGeom prst="left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9072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 w="12700">
            <a:solidFill>
              <a:srgbClr val="39B54A"/>
            </a:solidFill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15457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Who is presenting today?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1631059"/>
            <a:ext cx="9372600" cy="2178941"/>
          </a:xfrm>
          <a:prstGeom prst="rect">
            <a:avLst/>
          </a:prstGeom>
        </p:spPr>
        <p:txBody>
          <a:bodyPr numCol="2"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Tony Ruggiero, AEM</a:t>
            </a:r>
          </a:p>
          <a:p>
            <a:r>
              <a:rPr lang="en-US" dirty="0" err="1" smtClean="0"/>
              <a:t>Haidee</a:t>
            </a:r>
            <a:r>
              <a:rPr lang="en-US" dirty="0" smtClean="0"/>
              <a:t> Bernstein, </a:t>
            </a:r>
            <a:r>
              <a:rPr lang="en-US" dirty="0" err="1" smtClean="0"/>
              <a:t>Westat</a:t>
            </a:r>
            <a:endParaRPr lang="en-US" dirty="0" smtClean="0"/>
          </a:p>
          <a:p>
            <a:r>
              <a:rPr lang="en-US" dirty="0"/>
              <a:t>Missy Cochenour, AEM</a:t>
            </a:r>
          </a:p>
          <a:p>
            <a:r>
              <a:rPr lang="en-US" dirty="0" smtClean="0"/>
              <a:t>Abby </a:t>
            </a:r>
            <a:r>
              <a:rPr lang="en-US" dirty="0" err="1" smtClean="0"/>
              <a:t>Winer</a:t>
            </a:r>
            <a:r>
              <a:rPr lang="en-US" dirty="0" smtClean="0"/>
              <a:t>, SRI</a:t>
            </a:r>
          </a:p>
          <a:p>
            <a:r>
              <a:rPr lang="en-US" dirty="0" smtClean="0"/>
              <a:t>Bill Huennekens, AEM</a:t>
            </a:r>
          </a:p>
          <a:p>
            <a:endParaRPr lang="en-US" dirty="0"/>
          </a:p>
        </p:txBody>
      </p:sp>
      <p:pic>
        <p:nvPicPr>
          <p:cNvPr id="6" name="Picture 5" descr="&quot; &quot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0988">
            <a:off x="3814755" y="4119187"/>
            <a:ext cx="1077722" cy="1347153"/>
          </a:xfrm>
          <a:prstGeom prst="rect">
            <a:avLst/>
          </a:prstGeom>
          <a:ln w="38100">
            <a:solidFill>
              <a:srgbClr val="154578"/>
            </a:solidFill>
          </a:ln>
        </p:spPr>
      </p:pic>
      <p:pic>
        <p:nvPicPr>
          <p:cNvPr id="10" name="Picture 2" descr="&quot; 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4" t="25454" r="24916" b="35752"/>
          <a:stretch/>
        </p:blipFill>
        <p:spPr bwMode="auto">
          <a:xfrm rot="567330">
            <a:off x="1783336" y="3976313"/>
            <a:ext cx="1091460" cy="1392127"/>
          </a:xfrm>
          <a:prstGeom prst="rect">
            <a:avLst/>
          </a:prstGeom>
          <a:ln w="38100">
            <a:solidFill>
              <a:srgbClr val="154578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Content Placeholder 4" descr="&quot; &quot;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36" t="22905" r="18585" b="33252"/>
          <a:stretch/>
        </p:blipFill>
        <p:spPr>
          <a:xfrm rot="20953090">
            <a:off x="2717624" y="5079406"/>
            <a:ext cx="1097280" cy="1176601"/>
          </a:xfrm>
          <a:prstGeom prst="rect">
            <a:avLst/>
          </a:prstGeom>
          <a:ln w="38100">
            <a:solidFill>
              <a:srgbClr val="154578"/>
            </a:solidFill>
          </a:ln>
          <a:effectLst/>
        </p:spPr>
      </p:pic>
      <p:pic>
        <p:nvPicPr>
          <p:cNvPr id="12" name="Picture 11" descr="&quot; &quo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4334">
            <a:off x="5818259" y="4314162"/>
            <a:ext cx="1228724" cy="1228724"/>
          </a:xfrm>
          <a:prstGeom prst="rect">
            <a:avLst/>
          </a:prstGeom>
          <a:ln w="38100">
            <a:solidFill>
              <a:srgbClr val="154578"/>
            </a:solidFill>
          </a:ln>
        </p:spPr>
      </p:pic>
      <p:pic>
        <p:nvPicPr>
          <p:cNvPr id="7" name="Picture 3" descr="&quot; 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7951">
            <a:off x="4776890" y="5015553"/>
            <a:ext cx="1014733" cy="1284472"/>
          </a:xfrm>
          <a:prstGeom prst="rect">
            <a:avLst/>
          </a:prstGeom>
          <a:noFill/>
          <a:ln w="38100">
            <a:solidFill>
              <a:srgbClr val="15457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4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myConnect Demo</a:t>
            </a:r>
            <a:endParaRPr lang="en-US" dirty="0"/>
          </a:p>
        </p:txBody>
      </p:sp>
      <p:grpSp>
        <p:nvGrpSpPr>
          <p:cNvPr id="3" name="Group 2" descr="&quot; &quot;"/>
          <p:cNvGrpSpPr/>
          <p:nvPr/>
        </p:nvGrpSpPr>
        <p:grpSpPr>
          <a:xfrm>
            <a:off x="2590800" y="1979295"/>
            <a:ext cx="5576311" cy="3811904"/>
            <a:chOff x="1295400" y="1009451"/>
            <a:chExt cx="6871711" cy="4781748"/>
          </a:xfrm>
        </p:grpSpPr>
        <p:pic>
          <p:nvPicPr>
            <p:cNvPr id="6" name="Picture 5" descr="&quot; &quot;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1276080"/>
              <a:ext cx="6871711" cy="4515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6096000" y="3250073"/>
              <a:ext cx="1104900" cy="1695307"/>
              <a:chOff x="6096000" y="3250073"/>
              <a:chExt cx="1104900" cy="1695307"/>
            </a:xfrm>
          </p:grpSpPr>
          <p:pic>
            <p:nvPicPr>
              <p:cNvPr id="11" name="Picture 4" descr="&quot; &quot;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840480"/>
                <a:ext cx="1104900" cy="1104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6" descr="&quot; &quot;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3250073"/>
                <a:ext cx="609457" cy="6094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3" name="Group 12"/>
            <p:cNvGrpSpPr/>
            <p:nvPr/>
          </p:nvGrpSpPr>
          <p:grpSpPr>
            <a:xfrm>
              <a:off x="1600200" y="1009451"/>
              <a:ext cx="1238250" cy="1588969"/>
              <a:chOff x="1600200" y="1009451"/>
              <a:chExt cx="1238250" cy="1588969"/>
            </a:xfrm>
          </p:grpSpPr>
          <p:pic>
            <p:nvPicPr>
              <p:cNvPr id="14" name="Picture 5" descr="&quot; &quot;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600200" y="1360170"/>
                <a:ext cx="1238250" cy="1238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8" descr="&quot; &quot;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6068" y="1009451"/>
                <a:ext cx="533257" cy="5332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6" name="Left-Right Arrow 15"/>
            <p:cNvSpPr/>
            <p:nvPr/>
          </p:nvSpPr>
          <p:spPr>
            <a:xfrm rot="1538847">
              <a:off x="2604156" y="2705549"/>
              <a:ext cx="3638550" cy="1242060"/>
            </a:xfrm>
            <a:prstGeom prst="left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Make a Connection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692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4: Apply myConnect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either your published Connection or your published Map, apply myConnect</a:t>
            </a:r>
          </a:p>
          <a:p>
            <a:r>
              <a:rPr lang="en-US" dirty="0" smtClean="0"/>
              <a:t>See how much of your information is available to answer the questions</a:t>
            </a:r>
          </a:p>
          <a:p>
            <a:r>
              <a:rPr lang="en-US" dirty="0" smtClean="0"/>
              <a:t>Do you collect all that you need? Is it in another system?</a:t>
            </a:r>
          </a:p>
          <a:p>
            <a:r>
              <a:rPr lang="en-US" dirty="0"/>
              <a:t>Username: User1; Password: T3sting!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TIME LIMIT: 30 MINUTES</a:t>
            </a:r>
            <a:endParaRPr lang="en-US" b="1" dirty="0"/>
          </a:p>
        </p:txBody>
      </p:sp>
      <p:grpSp>
        <p:nvGrpSpPr>
          <p:cNvPr id="8" name="Group 7" descr="&quot; &quot;"/>
          <p:cNvGrpSpPr/>
          <p:nvPr/>
        </p:nvGrpSpPr>
        <p:grpSpPr>
          <a:xfrm>
            <a:off x="7204144" y="381000"/>
            <a:ext cx="1330256" cy="990600"/>
            <a:chOff x="1295398" y="1009451"/>
            <a:chExt cx="6871713" cy="4781748"/>
          </a:xfrm>
        </p:grpSpPr>
        <p:pic>
          <p:nvPicPr>
            <p:cNvPr id="9" name="Picture 8" descr="&quot; &quot;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398" y="1276080"/>
              <a:ext cx="6871713" cy="4515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6096000" y="3250073"/>
              <a:ext cx="1104900" cy="1695307"/>
              <a:chOff x="6096000" y="3250073"/>
              <a:chExt cx="1104900" cy="1695307"/>
            </a:xfrm>
          </p:grpSpPr>
          <p:pic>
            <p:nvPicPr>
              <p:cNvPr id="15" name="Picture 4" descr="&quot; &quot;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840480"/>
                <a:ext cx="1104900" cy="1104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6" descr="&quot; &quot;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3250073"/>
                <a:ext cx="609457" cy="6094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1600200" y="1009451"/>
              <a:ext cx="1238250" cy="1588969"/>
              <a:chOff x="1600200" y="1009451"/>
              <a:chExt cx="1238250" cy="1588969"/>
            </a:xfrm>
          </p:grpSpPr>
          <p:pic>
            <p:nvPicPr>
              <p:cNvPr id="13" name="Picture 5" descr="&quot; &quot;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600200" y="1360170"/>
                <a:ext cx="1238250" cy="1238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8" descr="&quot; &quot;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6068" y="1009451"/>
                <a:ext cx="533257" cy="5332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2" name="Left-Right Arrow 11"/>
            <p:cNvSpPr/>
            <p:nvPr/>
          </p:nvSpPr>
          <p:spPr>
            <a:xfrm rot="1538847">
              <a:off x="2604156" y="2705549"/>
              <a:ext cx="3638550" cy="1242060"/>
            </a:xfrm>
            <a:prstGeom prst="left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1595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Debrief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Align: Did you find aligning elements relatively easy? Was it useful?</a:t>
            </a:r>
          </a:p>
          <a:p>
            <a:r>
              <a:rPr lang="en-US" sz="2400" dirty="0" smtClean="0"/>
              <a:t>Connect: Do you have questions you could develop that would help others? Do you want to see if others have developed ones that can help you?</a:t>
            </a:r>
          </a:p>
          <a:p>
            <a:r>
              <a:rPr lang="en-US" sz="2400" dirty="0" smtClean="0"/>
              <a:t>myConnect: Did you find that you collected all that you need? Do you need to collect more information or is it possibly located in another system?</a:t>
            </a:r>
          </a:p>
          <a:p>
            <a:r>
              <a:rPr lang="en-US" sz="2400" dirty="0" smtClean="0"/>
              <a:t>How will these tools help you in your current position?</a:t>
            </a:r>
          </a:p>
          <a:p>
            <a:endParaRPr lang="en-US" sz="2400" dirty="0" smtClean="0"/>
          </a:p>
        </p:txBody>
      </p:sp>
      <p:grpSp>
        <p:nvGrpSpPr>
          <p:cNvPr id="8" name="Group 7" descr="&quot; &quot;"/>
          <p:cNvGrpSpPr/>
          <p:nvPr/>
        </p:nvGrpSpPr>
        <p:grpSpPr>
          <a:xfrm>
            <a:off x="7204144" y="381000"/>
            <a:ext cx="1330256" cy="990600"/>
            <a:chOff x="1295398" y="1009451"/>
            <a:chExt cx="6871713" cy="4781748"/>
          </a:xfrm>
        </p:grpSpPr>
        <p:pic>
          <p:nvPicPr>
            <p:cNvPr id="9" name="Picture 8" descr="&quot; &quot;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398" y="1276080"/>
              <a:ext cx="6871713" cy="4515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6096000" y="3250073"/>
              <a:ext cx="1104900" cy="1695307"/>
              <a:chOff x="6096000" y="3250073"/>
              <a:chExt cx="1104900" cy="1695307"/>
            </a:xfrm>
          </p:grpSpPr>
          <p:pic>
            <p:nvPicPr>
              <p:cNvPr id="15" name="Picture 4" descr="&quot; &quot;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840480"/>
                <a:ext cx="1104900" cy="1104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6" descr="&quot; &quot;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3250073"/>
                <a:ext cx="609457" cy="6094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1600200" y="1009451"/>
              <a:ext cx="1238250" cy="1588969"/>
              <a:chOff x="1600200" y="1009451"/>
              <a:chExt cx="1238250" cy="1588969"/>
            </a:xfrm>
          </p:grpSpPr>
          <p:pic>
            <p:nvPicPr>
              <p:cNvPr id="13" name="Picture 5" descr="&quot; &quot;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600200" y="1360170"/>
                <a:ext cx="1238250" cy="1238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8" descr="&quot; &quot;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6068" y="1009451"/>
                <a:ext cx="533257" cy="5332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2" name="Left-Right Arrow 11"/>
            <p:cNvSpPr/>
            <p:nvPr/>
          </p:nvSpPr>
          <p:spPr>
            <a:xfrm rot="1538847">
              <a:off x="2604156" y="2705549"/>
              <a:ext cx="3638550" cy="1242060"/>
            </a:xfrm>
            <a:prstGeom prst="left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7285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" name="Title 1" descr="&quot; &quo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the </a:t>
            </a:r>
            <a:r>
              <a:rPr lang="en-US" dirty="0" err="1" smtClean="0"/>
              <a:t>DaSy</a:t>
            </a:r>
            <a:r>
              <a:rPr lang="en-US" dirty="0" smtClean="0"/>
              <a:t> website at: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http://dasycenter.org/</a:t>
            </a:r>
            <a:endParaRPr lang="en-US" dirty="0" smtClean="0"/>
          </a:p>
          <a:p>
            <a:r>
              <a:rPr lang="en-US" dirty="0" smtClean="0"/>
              <a:t>Like us on Facebook: </a:t>
            </a:r>
            <a:br>
              <a:rPr lang="en-US" dirty="0" smtClean="0"/>
            </a:br>
            <a:r>
              <a:rPr lang="en-US" u="sng" dirty="0">
                <a:hlinkClick r:id="rId4"/>
              </a:rPr>
              <a:t>https://www.facebook.com/dasycenter</a:t>
            </a:r>
            <a:endParaRPr lang="en-US" dirty="0" smtClean="0"/>
          </a:p>
          <a:p>
            <a:r>
              <a:rPr lang="en-US" dirty="0" smtClean="0"/>
              <a:t>Follow us on Twitter:</a:t>
            </a:r>
            <a:br>
              <a:rPr lang="en-US" dirty="0" smtClean="0"/>
            </a:br>
            <a:r>
              <a:rPr lang="en-US" u="sng" dirty="0" smtClean="0">
                <a:hlinkClick r:id="rId5"/>
              </a:rPr>
              <a:t>@</a:t>
            </a:r>
            <a:r>
              <a:rPr lang="en-US" u="sng" dirty="0" err="1">
                <a:hlinkClick r:id="rId5"/>
              </a:rPr>
              <a:t>DaSyCenter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38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239000" cy="4038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The contents of this presentation were developed under a grant from the U.S. Department of Education, #H373Z120002. However, those contents do not necessarily represent the policy of the U.S. Department of Education, and you should not assume endorsement by the Federal Government. Project Officers, Meredith </a:t>
            </a:r>
            <a:r>
              <a:rPr lang="en-US" sz="1800" dirty="0" err="1" smtClean="0"/>
              <a:t>Miceli</a:t>
            </a:r>
            <a:r>
              <a:rPr lang="en-US" sz="1800" dirty="0" smtClean="0"/>
              <a:t> and </a:t>
            </a:r>
            <a:r>
              <a:rPr lang="en-US" sz="1800" dirty="0" err="1" smtClean="0"/>
              <a:t>Richelle</a:t>
            </a:r>
            <a:r>
              <a:rPr lang="en-US" sz="1800" dirty="0" smtClean="0"/>
              <a:t> Davis.</a:t>
            </a:r>
          </a:p>
        </p:txBody>
      </p:sp>
      <p:grpSp>
        <p:nvGrpSpPr>
          <p:cNvPr id="6" name="Group 5" descr="Ideas That Work, U. S. Department of Education, and T A &amp; D Network logos"/>
          <p:cNvGrpSpPr/>
          <p:nvPr/>
        </p:nvGrpSpPr>
        <p:grpSpPr>
          <a:xfrm>
            <a:off x="2362200" y="4196084"/>
            <a:ext cx="4648200" cy="990600"/>
            <a:chOff x="2362200" y="4196084"/>
            <a:chExt cx="4648200" cy="990600"/>
          </a:xfrm>
        </p:grpSpPr>
        <p:pic>
          <p:nvPicPr>
            <p:cNvPr id="9" name="Picture 8" descr="Logo of the U.S. Department of Educatio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8600" y="4196084"/>
              <a:ext cx="990600" cy="990600"/>
            </a:xfrm>
            <a:prstGeom prst="rect">
              <a:avLst/>
            </a:prstGeom>
          </p:spPr>
        </p:pic>
        <p:pic>
          <p:nvPicPr>
            <p:cNvPr id="10" name="Picture 9" descr="Logo of the Technical Assistance and Dissemination Network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0" y="4458302"/>
              <a:ext cx="1676400" cy="561594"/>
            </a:xfrm>
            <a:prstGeom prst="rect">
              <a:avLst/>
            </a:prstGeom>
          </p:spPr>
        </p:pic>
        <p:pic>
          <p:nvPicPr>
            <p:cNvPr id="11" name="Picture 10" descr="Logo of the U.S. Office of Special Education Program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2200" y="4296186"/>
              <a:ext cx="1062037" cy="8858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124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We’ve All Got Questions</a:t>
            </a:r>
            <a:endParaRPr lang="en-US" dirty="0"/>
          </a:p>
        </p:txBody>
      </p:sp>
      <p:pic>
        <p:nvPicPr>
          <p:cNvPr id="3" name="Picture 2" descr="Image of United States with arrow that says Make a Connection extending from Florida to Washington state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76080"/>
            <a:ext cx="6871711" cy="4515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 descr="&quot; &quot;"/>
          <p:cNvGrpSpPr/>
          <p:nvPr/>
        </p:nvGrpSpPr>
        <p:grpSpPr>
          <a:xfrm>
            <a:off x="6096000" y="3250073"/>
            <a:ext cx="1104900" cy="1695307"/>
            <a:chOff x="6096000" y="3250073"/>
            <a:chExt cx="1104900" cy="1695307"/>
          </a:xfrm>
        </p:grpSpPr>
        <p:pic>
          <p:nvPicPr>
            <p:cNvPr id="4" name="Picture 4" descr="&quot; &quot;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&quot; &quot;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 descr="&quot; &quot;"/>
          <p:cNvGrpSpPr/>
          <p:nvPr/>
        </p:nvGrpSpPr>
        <p:grpSpPr>
          <a:xfrm>
            <a:off x="1600200" y="1009451"/>
            <a:ext cx="1238250" cy="1588969"/>
            <a:chOff x="1600200" y="1009451"/>
            <a:chExt cx="1238250" cy="1588969"/>
          </a:xfrm>
        </p:grpSpPr>
        <p:pic>
          <p:nvPicPr>
            <p:cNvPr id="5" name="Picture 5" descr="&quot; &quot;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600200" y="1360170"/>
              <a:ext cx="1238250" cy="1238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&quot; &quot;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6068" y="1009451"/>
              <a:ext cx="533257" cy="533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Left-Right Arrow 7"/>
          <p:cNvSpPr/>
          <p:nvPr/>
        </p:nvSpPr>
        <p:spPr>
          <a:xfrm rot="1538847">
            <a:off x="2604156" y="2705549"/>
            <a:ext cx="3638550" cy="1242060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Make a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3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CEDS Can Help with the Answers</a:t>
            </a:r>
            <a:endParaRPr lang="en-US" dirty="0"/>
          </a:p>
        </p:txBody>
      </p:sp>
      <p:pic>
        <p:nvPicPr>
          <p:cNvPr id="5" name="Picture 4" descr="Image with word: Connect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14" t="14764" r="33256" b="70760"/>
          <a:stretch/>
        </p:blipFill>
        <p:spPr>
          <a:xfrm>
            <a:off x="453656" y="1483906"/>
            <a:ext cx="3285460" cy="967563"/>
          </a:xfrm>
          <a:prstGeom prst="rect">
            <a:avLst/>
          </a:prstGeom>
        </p:spPr>
      </p:pic>
      <p:pic>
        <p:nvPicPr>
          <p:cNvPr id="3" name="Picture 2" descr="My Connect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230" y="2677633"/>
            <a:ext cx="4925570" cy="1219200"/>
          </a:xfrm>
          <a:prstGeom prst="rect">
            <a:avLst/>
          </a:prstGeom>
        </p:spPr>
      </p:pic>
      <p:pic>
        <p:nvPicPr>
          <p:cNvPr id="4" name="Picture 3" descr="Image with word: Alig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76" t="20984" r="41628" b="44863"/>
          <a:stretch/>
        </p:blipFill>
        <p:spPr>
          <a:xfrm>
            <a:off x="5105400" y="4291520"/>
            <a:ext cx="1981200" cy="1728280"/>
          </a:xfrm>
          <a:prstGeom prst="rect">
            <a:avLst/>
          </a:prstGeom>
        </p:spPr>
      </p:pic>
      <p:sp>
        <p:nvSpPr>
          <p:cNvPr id="6" name="Bent Arrow 5" descr="&quot; &quot;"/>
          <p:cNvSpPr/>
          <p:nvPr/>
        </p:nvSpPr>
        <p:spPr>
          <a:xfrm rot="5400000">
            <a:off x="3698358" y="1907658"/>
            <a:ext cx="1028700" cy="947184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ent Arrow 6" descr="&quot; &quot;"/>
          <p:cNvSpPr/>
          <p:nvPr/>
        </p:nvSpPr>
        <p:spPr>
          <a:xfrm rot="5400000" flipH="1" flipV="1">
            <a:off x="4185476" y="3907987"/>
            <a:ext cx="1028700" cy="947184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27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Questions</a:t>
            </a:r>
            <a:endParaRPr lang="en-US" dirty="0"/>
          </a:p>
        </p:txBody>
      </p:sp>
      <p:grpSp>
        <p:nvGrpSpPr>
          <p:cNvPr id="4" name="Group 3" descr="&quot; &quot;"/>
          <p:cNvGrpSpPr/>
          <p:nvPr/>
        </p:nvGrpSpPr>
        <p:grpSpPr>
          <a:xfrm>
            <a:off x="3810000" y="2548802"/>
            <a:ext cx="3429000" cy="3242398"/>
            <a:chOff x="1600200" y="1009451"/>
            <a:chExt cx="1238250" cy="1588969"/>
          </a:xfrm>
        </p:grpSpPr>
        <p:pic>
          <p:nvPicPr>
            <p:cNvPr id="5" name="Picture 5" descr="&quot; &quot;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600200" y="1360170"/>
              <a:ext cx="1238250" cy="1238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&quot; &quot;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6068" y="1009451"/>
              <a:ext cx="533257" cy="533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3324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questions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Among all young children from birth to age 5 </a:t>
            </a:r>
            <a:r>
              <a:rPr lang="en-US" dirty="0" smtClean="0"/>
              <a:t>receiving </a:t>
            </a:r>
            <a:r>
              <a:rPr lang="en-US" dirty="0"/>
              <a:t>early childhood </a:t>
            </a:r>
            <a:r>
              <a:rPr lang="en-US" dirty="0" smtClean="0"/>
              <a:t>services, what </a:t>
            </a:r>
            <a:r>
              <a:rPr lang="en-US" dirty="0"/>
              <a:t>percentage receives more than one type of early childhood service?</a:t>
            </a:r>
          </a:p>
          <a:p>
            <a:pPr lvl="0"/>
            <a:r>
              <a:rPr lang="en-US" dirty="0"/>
              <a:t>How many low-income children are enrolled </a:t>
            </a:r>
            <a:r>
              <a:rPr lang="en-US" dirty="0" smtClean="0"/>
              <a:t>in public preschool programs?</a:t>
            </a:r>
          </a:p>
          <a:p>
            <a:r>
              <a:rPr lang="en-US" dirty="0"/>
              <a:t>What are the district and school enrollment </a:t>
            </a:r>
            <a:r>
              <a:rPr lang="en-US" dirty="0" smtClean="0"/>
              <a:t>trends for specific programs compared </a:t>
            </a:r>
            <a:r>
              <a:rPr lang="en-US" dirty="0"/>
              <a:t>to the overall state trends?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grpSp>
        <p:nvGrpSpPr>
          <p:cNvPr id="4" name="Group 3" descr="&quot; &quot;"/>
          <p:cNvGrpSpPr/>
          <p:nvPr/>
        </p:nvGrpSpPr>
        <p:grpSpPr>
          <a:xfrm>
            <a:off x="7690015" y="381000"/>
            <a:ext cx="939635" cy="1030472"/>
            <a:chOff x="1625304" y="1009451"/>
            <a:chExt cx="1238250" cy="1588969"/>
          </a:xfrm>
        </p:grpSpPr>
        <p:pic>
          <p:nvPicPr>
            <p:cNvPr id="5" name="Picture 5" descr="&quot; &quot;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625304" y="1360170"/>
              <a:ext cx="1238250" cy="1238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&quot; &quot;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6068" y="1009451"/>
              <a:ext cx="533257" cy="533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796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Activity 1: Question Development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Brainstorm with your group 2-3 pressing questions surrounding Part B 619 and/or Part C.</a:t>
            </a:r>
          </a:p>
          <a:p>
            <a:r>
              <a:rPr lang="en-US" dirty="0" smtClean="0"/>
              <a:t>Report out to the entire session.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TIME LIMIT: 10 MINUTES</a:t>
            </a:r>
            <a:endParaRPr lang="en-US" dirty="0"/>
          </a:p>
        </p:txBody>
      </p:sp>
      <p:grpSp>
        <p:nvGrpSpPr>
          <p:cNvPr id="5" name="Group 4" descr="&quot; &quot;"/>
          <p:cNvGrpSpPr/>
          <p:nvPr/>
        </p:nvGrpSpPr>
        <p:grpSpPr>
          <a:xfrm>
            <a:off x="7670965" y="381000"/>
            <a:ext cx="939635" cy="1030472"/>
            <a:chOff x="1600200" y="1009451"/>
            <a:chExt cx="1238250" cy="1588969"/>
          </a:xfrm>
        </p:grpSpPr>
        <p:pic>
          <p:nvPicPr>
            <p:cNvPr id="6" name="Picture 5" descr="&quot; &quot;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600200" y="1360170"/>
              <a:ext cx="1238250" cy="1238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&quot; &quot;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6068" y="1009451"/>
              <a:ext cx="533257" cy="533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177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from the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6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Answers</a:t>
            </a:r>
            <a:endParaRPr lang="en-US" dirty="0"/>
          </a:p>
        </p:txBody>
      </p:sp>
      <p:grpSp>
        <p:nvGrpSpPr>
          <p:cNvPr id="7" name="Group 6" descr="&quot; &quot;"/>
          <p:cNvGrpSpPr/>
          <p:nvPr/>
        </p:nvGrpSpPr>
        <p:grpSpPr>
          <a:xfrm>
            <a:off x="3810000" y="2286000"/>
            <a:ext cx="3962400" cy="3428999"/>
            <a:chOff x="6096000" y="3250073"/>
            <a:chExt cx="1104900" cy="1695307"/>
          </a:xfrm>
        </p:grpSpPr>
        <p:pic>
          <p:nvPicPr>
            <p:cNvPr id="8" name="Picture 4" descr="&quot; &quot;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&quot; &quot;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6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1904&quot;&gt;&lt;object type=&quot;3&quot; unique_id=&quot;11905&quot;&gt;&lt;property id=&quot;20148&quot; value=&quot;5&quot;/&gt;&lt;property id=&quot;20300&quot; value=&quot;Slide 1&quot;/&gt;&lt;property id=&quot;20307&quot; value=&quot;258&quot;/&gt;&lt;/object&gt;&lt;object type=&quot;3&quot; unique_id=&quot;11906&quot;&gt;&lt;property id=&quot;20148&quot; value=&quot;5&quot;/&gt;&lt;property id=&quot;20300&quot; value=&quot;Slide 2 - &amp;quot;Title Here&amp;quot;&quot;/&gt;&lt;property id=&quot;20307&quot; value=&quot;257&quot;/&gt;&lt;/object&gt;&lt;object type=&quot;3&quot; unique_id=&quot;11915&quot;&gt;&lt;property id=&quot;20148&quot; value=&quot;5&quot;/&gt;&lt;property id=&quot;20300&quot; value=&quot;Slide 3 - &amp;quot;Title Here&amp;quot;&quot;/&gt;&lt;property id=&quot;20307&quot; value=&quot;259&quot;/&gt;&lt;/object&gt;&lt;object type=&quot;3&quot; unique_id=&quot;11916&quot;&gt;&lt;property id=&quot;20148&quot; value=&quot;5&quot;/&gt;&lt;property id=&quot;20300&quot; value=&quot;Slide 4 - &amp;quot;One color chart&amp;quot;&quot;/&gt;&lt;property id=&quot;20307&quot; value=&quot;261&quot;/&gt;&lt;/object&gt;&lt;object type=&quot;3&quot; unique_id=&quot;11917&quot;&gt;&lt;property id=&quot;20148&quot; value=&quot;5&quot;/&gt;&lt;property id=&quot;20300&quot; value=&quot;Slide 5 - &amp;quot;Two color chart&amp;quot;&quot;/&gt;&lt;property id=&quot;20307&quot; value=&quot;260&quot;/&gt;&lt;/object&gt;&lt;object type=&quot;3&quot; unique_id=&quot;11918&quot;&gt;&lt;property id=&quot;20148&quot; value=&quot;5&quot;/&gt;&lt;property id=&quot;20300&quot; value=&quot;Slide 6 - &amp;quot;Three color chart&amp;quot;&quot;/&gt;&lt;property id=&quot;20307&quot; value=&quot;263&quot;/&gt;&lt;/object&gt;&lt;object type=&quot;3&quot; unique_id=&quot;11919&quot;&gt;&lt;property id=&quot;20148&quot; value=&quot;5&quot;/&gt;&lt;property id=&quot;20300&quot; value=&quot;Slide 7 - &amp;quot;Four color chart&amp;quot;&quot;/&gt;&lt;property id=&quot;20307&quot; value=&quot;262&quot;/&gt;&lt;/object&gt;&lt;object type=&quot;3&quot; unique_id=&quot;11920&quot;&gt;&lt;property id=&quot;20148&quot; value=&quot;5&quot;/&gt;&lt;property id=&quot;20300&quot; value=&quot;Slide 8 - &amp;quot;Five color chart&amp;quot;&quot;/&gt;&lt;property id=&quot;20307&quot; value=&quot;264&quot;/&gt;&lt;/object&gt;&lt;object type=&quot;3&quot; unique_id=&quot;11921&quot;&gt;&lt;property id=&quot;20148&quot; value=&quot;5&quot;/&gt;&lt;property id=&quot;20300&quot; value=&quot;Slide 9 - &amp;quot;Pie chart&amp;quot;&quot;/&gt;&lt;property id=&quot;20307&quot; value=&quot;265&quot;/&gt;&lt;/object&gt;&lt;object type=&quot;3&quot; unique_id=&quot;11922&quot;&gt;&lt;property id=&quot;20148&quot; value=&quot;5&quot;/&gt;&lt;property id=&quot;20300&quot; value=&quot;Slide 10 - &amp;quot;Section Header Slide&amp;quot;&quot;/&gt;&lt;property id=&quot;20307&quot; value=&quot;266&quot;/&gt;&lt;/object&gt;&lt;object type=&quot;3&quot; unique_id=&quot;11923&quot;&gt;&lt;property id=&quot;20148&quot; value=&quot;5&quot;/&gt;&lt;property id=&quot;20300&quot; value=&quot;Slide 11 - &amp;quot;Slide with nothing at bottom for long lists or graphics&amp;quot;&quot;/&gt;&lt;property id=&quot;20307&quot; value=&quot;268&quot;/&gt;&lt;/object&gt;&lt;object type=&quot;3&quot; unique_id=&quot;11924&quot;&gt;&lt;property id=&quot;20148&quot; value=&quot;5&quot;/&gt;&lt;property id=&quot;20300&quot; value=&quot;Slide 12 - &amp;quot;Final presentation slide&amp;quot;&quot;/&gt;&lt;property id=&quot;20307&quot; value=&quot;267&quot;/&gt;&lt;/object&gt;&lt;object type=&quot;3&quot; unique_id=&quot;11925&quot;&gt;&lt;property id=&quot;20148&quot; value=&quot;5&quot;/&gt;&lt;property id=&quot;20300&quot; value=&quot;Slide 13&quot;/&gt;&lt;property id=&quot;20307&quot; value=&quot;269&quot;/&gt;&lt;/object&gt;&lt;/object&gt;&lt;object type=&quot;8&quot; unique_id=&quot;1191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616</Words>
  <Application>Microsoft Office PowerPoint</Application>
  <PresentationFormat>On-screen Show (4:3)</PresentationFormat>
  <Paragraphs>120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We’ve All Got Questions</vt:lpstr>
      <vt:lpstr>CEDS Can Help with the Answers</vt:lpstr>
      <vt:lpstr>Start With Questions</vt:lpstr>
      <vt:lpstr>Start with questions</vt:lpstr>
      <vt:lpstr>Activity 1: Question Development</vt:lpstr>
      <vt:lpstr>Questions from the Group</vt:lpstr>
      <vt:lpstr>Developing Answers</vt:lpstr>
      <vt:lpstr>Developing Answers</vt:lpstr>
      <vt:lpstr>Connect Demo</vt:lpstr>
      <vt:lpstr>Activity 2: Develop a Connection</vt:lpstr>
      <vt:lpstr>Figure Out What Data You Collect</vt:lpstr>
      <vt:lpstr>Figure out what data  you collect</vt:lpstr>
      <vt:lpstr>Align Demo</vt:lpstr>
      <vt:lpstr>Activity 3: Align a Map</vt:lpstr>
      <vt:lpstr>BREAK TIME LIMIT: 10 MINUTES</vt:lpstr>
      <vt:lpstr>Connecting Questions And Answers</vt:lpstr>
      <vt:lpstr>Connecting Questions and  Answers</vt:lpstr>
      <vt:lpstr>myConnect Demo</vt:lpstr>
      <vt:lpstr>Activity 4: Apply myConnect</vt:lpstr>
      <vt:lpstr>Debrief</vt:lpstr>
      <vt:lpstr>For more information</vt:lpstr>
      <vt:lpstr>PowerPoint Presentation</vt:lpstr>
    </vt:vector>
  </TitlesOfParts>
  <Company>The DaSy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Answering Critical Questions Using Data: Tools to Support Development and Data Element Identification</dc:title>
  <dc:subject>Workshop</dc:subject>
  <dc:creator>Tony Ruggiero, Haidee Bernstein, Missy Cochenour, Abby Winer, Bill Huennekens</dc:creator>
  <cp:keywords>Data, Data elements, Analysis, Early learning</cp:keywords>
  <cp:lastModifiedBy>Katie Kaattari</cp:lastModifiedBy>
  <cp:revision>93</cp:revision>
  <cp:lastPrinted>2014-09-18T17:47:28Z</cp:lastPrinted>
  <dcterms:created xsi:type="dcterms:W3CDTF">2013-02-06T21:54:43Z</dcterms:created>
  <dcterms:modified xsi:type="dcterms:W3CDTF">2014-10-28T23:11:43Z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