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8" r:id="rId2"/>
    <p:sldId id="257" r:id="rId3"/>
    <p:sldId id="306" r:id="rId4"/>
    <p:sldId id="307" r:id="rId5"/>
    <p:sldId id="308" r:id="rId6"/>
    <p:sldId id="309" r:id="rId7"/>
    <p:sldId id="300" r:id="rId8"/>
    <p:sldId id="271" r:id="rId9"/>
    <p:sldId id="270" r:id="rId10"/>
    <p:sldId id="274" r:id="rId11"/>
    <p:sldId id="275" r:id="rId12"/>
    <p:sldId id="285" r:id="rId13"/>
    <p:sldId id="286" r:id="rId14"/>
    <p:sldId id="287" r:id="rId15"/>
    <p:sldId id="288" r:id="rId16"/>
    <p:sldId id="289" r:id="rId17"/>
    <p:sldId id="291" r:id="rId18"/>
    <p:sldId id="292" r:id="rId19"/>
    <p:sldId id="293" r:id="rId20"/>
    <p:sldId id="294" r:id="rId21"/>
    <p:sldId id="295" r:id="rId22"/>
    <p:sldId id="298" r:id="rId23"/>
    <p:sldId id="299" r:id="rId24"/>
    <p:sldId id="313" r:id="rId25"/>
    <p:sldId id="301" r:id="rId26"/>
    <p:sldId id="311" r:id="rId27"/>
    <p:sldId id="312" r:id="rId28"/>
    <p:sldId id="310" r:id="rId29"/>
    <p:sldId id="267" r:id="rId30"/>
    <p:sldId id="269"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5917" autoAdjust="0"/>
  </p:normalViewPr>
  <p:slideViewPr>
    <p:cSldViewPr>
      <p:cViewPr varScale="1">
        <p:scale>
          <a:sx n="91" d="100"/>
          <a:sy n="91" d="100"/>
        </p:scale>
        <p:origin x="-9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a:p>
        </p:txBody>
      </p:sp>
    </p:spTree>
    <p:extLst>
      <p:ext uri="{BB962C8B-B14F-4D97-AF65-F5344CB8AC3E}">
        <p14:creationId xmlns:p14="http://schemas.microsoft.com/office/powerpoint/2010/main" val="242330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pPr lvl="0"/>
            <a:endParaRPr/>
          </a:p>
        </p:txBody>
      </p:sp>
      <p:sp>
        <p:nvSpPr>
          <p:cNvPr id="183" name="Shape 183"/>
          <p:cNvSpPr>
            <a:spLocks noGrp="1"/>
          </p:cNvSpPr>
          <p:nvPr>
            <p:ph type="body" sz="quarter" idx="1"/>
          </p:nvPr>
        </p:nvSpPr>
        <p:spPr>
          <a:prstGeom prst="rect">
            <a:avLst/>
          </a:prstGeom>
        </p:spPr>
        <p:txBody>
          <a:bodyPr/>
          <a:lstStyle/>
          <a:p>
            <a:pPr lvl="0" defTabSz="931774">
              <a:lnSpc>
                <a:spcPct val="100000"/>
              </a:lnSpc>
              <a:defRPr sz="1800"/>
            </a:pPr>
            <a:r>
              <a:rPr lang="en-US" sz="1200" dirty="0" smtClean="0">
                <a:latin typeface="Calibri"/>
                <a:ea typeface="Calibri"/>
                <a:cs typeface="Calibri"/>
                <a:sym typeface="Calibri"/>
              </a:rPr>
              <a:t>Missy</a:t>
            </a:r>
          </a:p>
          <a:p>
            <a:pPr lvl="0" defTabSz="931774">
              <a:lnSpc>
                <a:spcPct val="100000"/>
              </a:lnSpc>
              <a:defRPr sz="1800"/>
            </a:pPr>
            <a:endParaRPr lang="en-US" sz="1200" dirty="0" smtClean="0">
              <a:latin typeface="Calibri"/>
              <a:ea typeface="Calibri"/>
              <a:cs typeface="Calibri"/>
              <a:sym typeface="Calibri"/>
            </a:endParaRPr>
          </a:p>
          <a:p>
            <a:pPr lvl="0" defTabSz="931774">
              <a:lnSpc>
                <a:spcPct val="100000"/>
              </a:lnSpc>
              <a:defRPr sz="1800"/>
            </a:pPr>
            <a:r>
              <a:rPr sz="1200" dirty="0" smtClean="0">
                <a:latin typeface="Calibri"/>
                <a:ea typeface="Calibri"/>
                <a:cs typeface="Calibri"/>
                <a:sym typeface="Calibri"/>
              </a:rPr>
              <a:t>The </a:t>
            </a:r>
            <a:r>
              <a:rPr sz="1200" dirty="0">
                <a:latin typeface="Calibri"/>
                <a:ea typeface="Calibri"/>
                <a:cs typeface="Calibri"/>
                <a:sym typeface="Calibri"/>
              </a:rPr>
              <a:t>third principle emphasizes the need for effective communication throughout the stakeholder engagement process.  This means that there are consistent, responsive methods for communication that are reflective of the needs and expectation of stakeholders.  This means establishing communication loops that use many methods of communication to ensure timely and accurate access to information.  Stakeholders will be more engaged and able to contribute more effectively to the work and the needed decision making when they are well informed at all points in the process.  Lastly, effective communication includes directly addressing any conflicts or dilemmas that arise as a part of the process, either between individual stakeholders in the group, or when there are differences between the expectations of the group of the initiative or project and the actual status of the work or project.</a:t>
            </a: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The last principle  highlights the importance of establishing shared ownership of problem solving in the stakeholder engagement process.  Leaders of stakeholder groups should emphasize the importance of shared problem solving by ensuring that each stakeholder’s opinion, information and ideas are shared and heard. Effective problem solving involves timely, reflective, flexible, and responsive decision-making. This requires effective leadership, organization, and strategic planning on the part of all members of a stakeholder group. This shared decision making also includes being clear on the scope of the decisions to be made and what decisions will and will not be made by the stakeholder group. </a:t>
            </a:r>
            <a:endParaRPr sz="2400" dirty="0">
              <a:latin typeface="Avenir Book"/>
              <a:ea typeface="Avenir Book"/>
              <a:cs typeface="Avenir Book"/>
              <a:sym typeface="Avenir Book"/>
            </a:endParaRP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When applied effectively, these principles will lead to an effective and efficient stakeholder process that is collaborative and able to achieve better outcomes.</a:t>
            </a:r>
          </a:p>
          <a:p>
            <a:pPr lvl="0" defTabSz="931774">
              <a:lnSpc>
                <a:spcPct val="100000"/>
              </a:lnSpc>
              <a:defRPr sz="1800"/>
            </a:pPr>
            <a:r>
              <a:rPr sz="1200" dirty="0">
                <a:latin typeface="Calibri"/>
                <a:ea typeface="Calibri"/>
                <a:cs typeface="Calibri"/>
                <a:sym typeface="Calibri"/>
              </a:rPr>
              <a:t>"</a:t>
            </a:r>
          </a:p>
          <a:p>
            <a:pPr lvl="0" defTabSz="931774">
              <a:lnSpc>
                <a:spcPct val="100000"/>
              </a:lnSpc>
              <a:defRPr sz="1800"/>
            </a:pPr>
            <a:r>
              <a:rPr sz="1200" dirty="0">
                <a:latin typeface="Calibri"/>
                <a:ea typeface="Calibri"/>
                <a:cs typeface="Calibri"/>
                <a:sym typeface="Calibri"/>
              </a:rPr>
              <a:t>KH:  Delete "between stakeholders and </a:t>
            </a:r>
            <a:r>
              <a:rPr sz="1200" dirty="0" err="1">
                <a:latin typeface="Calibri"/>
                <a:ea typeface="Calibri"/>
                <a:cs typeface="Calibri"/>
                <a:sym typeface="Calibri"/>
              </a:rPr>
              <a:t>expectations"on</a:t>
            </a:r>
            <a:r>
              <a:rPr sz="1200" dirty="0">
                <a:latin typeface="Calibri"/>
                <a:ea typeface="Calibri"/>
                <a:cs typeface="Calibri"/>
                <a:sym typeface="Calibri"/>
              </a:rPr>
              <a:t> the slide.</a:t>
            </a:r>
          </a:p>
        </p:txBody>
      </p:sp>
    </p:spTree>
    <p:extLst>
      <p:ext uri="{BB962C8B-B14F-4D97-AF65-F5344CB8AC3E}">
        <p14:creationId xmlns:p14="http://schemas.microsoft.com/office/powerpoint/2010/main" val="297257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lvl="0" defTabSz="931722">
              <a:lnSpc>
                <a:spcPct val="100000"/>
              </a:lnSpc>
              <a:defRPr sz="1800"/>
            </a:pPr>
            <a:r>
              <a:rPr lang="en-US" sz="1200" dirty="0" smtClean="0">
                <a:latin typeface="Calibri"/>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Understanding </a:t>
            </a:r>
            <a:r>
              <a:rPr sz="1200" dirty="0">
                <a:latin typeface="Calibri"/>
                <a:ea typeface="Calibri"/>
                <a:cs typeface="Calibri"/>
                <a:sym typeface="Calibri"/>
              </a:rPr>
              <a:t>the stakeholder engagement process, as described in Session 1 of this module, is helpful when participating in a cross-agency data system initiative. This process is applicable whether you are joining a stakeholder group from the very start of a project or after the work has already begun. If the project has already begun, you may join the group in the beginning stage, Inform, although other group members are further along with their involvement. Regardless of where other group members may be in their development as stakeholders, it is important for you to determine where you are in that process and take the necessary steps to ensure you can participate meaningfully. </a:t>
            </a:r>
          </a:p>
        </p:txBody>
      </p:sp>
    </p:spTree>
    <p:extLst>
      <p:ext uri="{BB962C8B-B14F-4D97-AF65-F5344CB8AC3E}">
        <p14:creationId xmlns:p14="http://schemas.microsoft.com/office/powerpoint/2010/main" val="287959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pPr lvl="0"/>
            <a:endParaRPr/>
          </a:p>
        </p:txBody>
      </p:sp>
      <p:sp>
        <p:nvSpPr>
          <p:cNvPr id="259" name="Shape 259"/>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Now </a:t>
            </a:r>
            <a:r>
              <a:rPr sz="1200" dirty="0">
                <a:latin typeface="Calibri"/>
                <a:ea typeface="Calibri"/>
                <a:cs typeface="Calibri"/>
                <a:sym typeface="Calibri"/>
              </a:rPr>
              <a:t>let’s review some important considerations for you as a Part C or Part B 619 stakeholder at different stages in the stakeholder engagement process.  As a stakeholder, you will begin your involvement in the Inform stage. At this stage, you want to focus your efforts on educating yourself on specifically who is involved in the work, what it is that the group is striving to accomplish, and the benefits an integrated data system can bring to the children and families served through your program. Use this time to gather and process introductory information about the initiative and develop an understanding of the vision for the work that is planned.</a:t>
            </a:r>
          </a:p>
        </p:txBody>
      </p:sp>
    </p:spTree>
    <p:extLst>
      <p:ext uri="{BB962C8B-B14F-4D97-AF65-F5344CB8AC3E}">
        <p14:creationId xmlns:p14="http://schemas.microsoft.com/office/powerpoint/2010/main" val="135420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pPr lvl="0"/>
            <a:endParaRPr/>
          </a:p>
        </p:txBody>
      </p:sp>
      <p:sp>
        <p:nvSpPr>
          <p:cNvPr id="267" name="Shape 267"/>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You </a:t>
            </a:r>
            <a:r>
              <a:rPr sz="1200" dirty="0">
                <a:latin typeface="Calibri"/>
                <a:ea typeface="Calibri"/>
                <a:cs typeface="Calibri"/>
                <a:sym typeface="Calibri"/>
              </a:rPr>
              <a:t>can use the Inform stage to work toward a deeper understanding of the benefits of having a high-quality integrated data system  for your Part C or 619 program. These systems enable their users to analyze data and answer critical questions about child and family outcomes that cannot be addressed with program data alone.  Examples of such questions include “How well do children enrolled in Part C/619 do when they enter kindergarten and beyond?” or “Is later school performance related to the length of time children are enrolled in a Part C or 619 program, or their age at referral to the program?” Answers to questions such as these can help identify how  specific services are related to child outcomes in later years. This information can then be used to guide the development of program improvement activities. Your ability to engage in conversations about how a high-quality integrated systems will benefit young children with disabilities and their families is critical to your meaningful participation as a stakeholder.</a:t>
            </a:r>
          </a:p>
        </p:txBody>
      </p:sp>
    </p:spTree>
    <p:extLst>
      <p:ext uri="{BB962C8B-B14F-4D97-AF65-F5344CB8AC3E}">
        <p14:creationId xmlns:p14="http://schemas.microsoft.com/office/powerpoint/2010/main" val="384214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pPr lvl="0"/>
            <a:endParaRPr/>
          </a:p>
        </p:txBody>
      </p:sp>
      <p:sp>
        <p:nvSpPr>
          <p:cNvPr id="273" name="Shape 273"/>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a:defRPr sz="1800"/>
            </a:pPr>
            <a:endParaRPr lang="en-US" sz="1200" dirty="0" smtClean="0">
              <a:latin typeface="Calibri"/>
              <a:ea typeface="Calibri"/>
              <a:cs typeface="Calibri"/>
              <a:sym typeface="Calibri"/>
            </a:endParaRPr>
          </a:p>
          <a:p>
            <a:pPr lvl="0">
              <a:defRPr sz="1800"/>
            </a:pPr>
            <a:r>
              <a:rPr sz="1200" dirty="0" smtClean="0">
                <a:latin typeface="Calibri"/>
                <a:ea typeface="Calibri"/>
                <a:cs typeface="Calibri"/>
                <a:sym typeface="Calibri"/>
              </a:rPr>
              <a:t>Building </a:t>
            </a:r>
            <a:r>
              <a:rPr sz="1200" dirty="0">
                <a:latin typeface="Calibri"/>
                <a:ea typeface="Calibri"/>
                <a:cs typeface="Calibri"/>
                <a:sym typeface="Calibri"/>
              </a:rPr>
              <a:t>an integrated data system can be a complex task involving a diverse set of stakeholders actively guiding the project through a collaborative decision-making process. </a:t>
            </a:r>
            <a:r>
              <a:rPr sz="1200" dirty="0">
                <a:latin typeface="Avenir Book"/>
                <a:ea typeface="Avenir Book"/>
                <a:cs typeface="Avenir Book"/>
                <a:sym typeface="Avenir Book"/>
              </a:rPr>
              <a:t>Some initiatives can involve lots of agencies, such as with South Carolina’s State Longitudinal Data System depicted in this graphic, while others may involve a much smaller number—only two or three agencies. </a:t>
            </a:r>
            <a:r>
              <a:rPr sz="1200" dirty="0">
                <a:latin typeface="Calibri"/>
                <a:ea typeface="Calibri"/>
                <a:cs typeface="Calibri"/>
                <a:sym typeface="Calibri"/>
              </a:rPr>
              <a:t>Stakeholders may include early childhood programs (such as Part C and Part B 619), state advisory councils, academic researchers, legislators, federal policymakers, family groups, and any other entity with a stake in the project’s outcomes. While the goal of the initiative is the construction of a cohesive system with consistent, comparable data across agencies, each stakeholder will bring his or her own needs and interests to the work. </a:t>
            </a:r>
            <a:r>
              <a:rPr sz="1200" b="1" dirty="0" smtClean="0">
                <a:latin typeface="Calibri"/>
                <a:ea typeface="Calibri"/>
                <a:cs typeface="Calibri"/>
                <a:sym typeface="Calibri"/>
              </a:rPr>
              <a:t>Each </a:t>
            </a:r>
            <a:r>
              <a:rPr sz="1200" b="1" dirty="0">
                <a:latin typeface="Calibri"/>
                <a:ea typeface="Calibri"/>
                <a:cs typeface="Calibri"/>
                <a:sym typeface="Calibri"/>
              </a:rPr>
              <a:t>stakeholder will bring his or her own needs and interests to the discussion of building a cohesive system with consistent, comparable data across agencies. During the Inform stage, it is important for you to identify the needs and interests of Part C or Part B 619 and be prepared to articulate those to the initiative’s leadership and other stakeholder partners.</a:t>
            </a:r>
          </a:p>
        </p:txBody>
      </p:sp>
    </p:spTree>
    <p:extLst>
      <p:ext uri="{BB962C8B-B14F-4D97-AF65-F5344CB8AC3E}">
        <p14:creationId xmlns:p14="http://schemas.microsoft.com/office/powerpoint/2010/main" val="325028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pPr lvl="0"/>
            <a:endParaRPr/>
          </a:p>
        </p:txBody>
      </p:sp>
      <p:sp>
        <p:nvSpPr>
          <p:cNvPr id="281" name="Shape 281"/>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Articulating </a:t>
            </a:r>
            <a:r>
              <a:rPr sz="1200" dirty="0">
                <a:latin typeface="Calibri"/>
                <a:ea typeface="Calibri"/>
                <a:cs typeface="Calibri"/>
                <a:sym typeface="Calibri"/>
              </a:rPr>
              <a:t>your program’s needs and interests will require some initial exploration on your part. During this exploration, think about the types of questions your program would like to answer that you can’t already. What additional data do you need to be able to answer those questions? Thinking long-term, how do you see your program being involved in sustaining the data system? What expectations do you have for Part C/619’s participation in identifying future enhancements or expansion opportunities? Taking into consideration specific details such as these can help you frame your program’s needs and interests in concrete terms</a:t>
            </a:r>
            <a:r>
              <a:rPr sz="1200" dirty="0" smtClean="0">
                <a:latin typeface="Calibri"/>
                <a:ea typeface="Calibri"/>
                <a:cs typeface="Calibri"/>
                <a:sym typeface="Calibri"/>
              </a:rPr>
              <a:t>.</a:t>
            </a:r>
            <a:endParaRPr sz="1200" dirty="0">
              <a:latin typeface="Calibri"/>
              <a:ea typeface="Calibri"/>
              <a:cs typeface="Calibri"/>
              <a:sym typeface="Calibri"/>
            </a:endParaRPr>
          </a:p>
        </p:txBody>
      </p:sp>
    </p:spTree>
    <p:extLst>
      <p:ext uri="{BB962C8B-B14F-4D97-AF65-F5344CB8AC3E}">
        <p14:creationId xmlns:p14="http://schemas.microsoft.com/office/powerpoint/2010/main" val="291001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pPr lvl="0"/>
            <a:endParaRPr/>
          </a:p>
        </p:txBody>
      </p:sp>
      <p:sp>
        <p:nvSpPr>
          <p:cNvPr id="297" name="Shape 297"/>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As </a:t>
            </a:r>
            <a:r>
              <a:rPr sz="1200" dirty="0">
                <a:latin typeface="Calibri"/>
                <a:ea typeface="Calibri"/>
                <a:cs typeface="Calibri"/>
                <a:sym typeface="Calibri"/>
              </a:rPr>
              <a:t>you progress from Stage 1, Inform, to Stage 2, Prepare, of  the stakeholder engagement process, you may benefit from engaging in specific activities that build a better understanding of the context of the cross-agency initiative. In other words, what child- and family-related data from each participating program will be included in the system, and specifically where does Part C and 619 fit in to the work. Acting as an advocate for your program requires you to build the knowledge about the scope of the project needed to then be able to share informed opinions. For example, it’s important for you to be able to articulate what data from Part C or 619 should be included in the system, as well as what data your program needs from other programs or agencies to be able to answer the questions you want to answer. Identifying exactly how you see yourself as a Part C or Part B 619 representative fitting into the work and develop an understanding of the value your program data bring to the integrated system, as well as what your program should expect to get out of the new system, is essential to your involvement in the initiative.</a:t>
            </a: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r>
              <a:rPr sz="1200" dirty="0">
                <a:latin typeface="Calibri"/>
                <a:ea typeface="Calibri"/>
                <a:cs typeface="Calibri"/>
                <a:sym typeface="Calibri"/>
              </a:rPr>
              <a:t>At this stage, it is also important to clarify expectations for your involvement as a stakeholder, both the expectations you have for yourself and those held by the initiative’s leadership. For example, what is the timeline for your involvement? How frequently do you expect to receive communications from the group’s leadership? What methods will be used to gather input from stakeholders? How will decisions be communicated back to stakeholders? What do you expect your program to get out of being involved? </a:t>
            </a: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r>
              <a:rPr lang="en-US" sz="1200" dirty="0" smtClean="0">
                <a:latin typeface="Calibri"/>
                <a:ea typeface="Calibri"/>
                <a:cs typeface="Calibri"/>
                <a:sym typeface="Calibri"/>
              </a:rPr>
              <a:t>I</a:t>
            </a:r>
            <a:r>
              <a:rPr sz="1200" dirty="0" smtClean="0">
                <a:latin typeface="Calibri"/>
                <a:ea typeface="Calibri"/>
                <a:cs typeface="Calibri"/>
                <a:sym typeface="Calibri"/>
              </a:rPr>
              <a:t>n </a:t>
            </a:r>
            <a:r>
              <a:rPr sz="1200" dirty="0">
                <a:latin typeface="Calibri"/>
                <a:ea typeface="Calibri"/>
                <a:cs typeface="Calibri"/>
                <a:sym typeface="Calibri"/>
              </a:rPr>
              <a:t>the system, and specifically, where does Part C and 619 fit in to the work. You will need to build your knowledge about the scope of the project to be able to provide informed opinions and be an effective advocate for your program. For example, it’s important for you to be able to articulate what data from Part C or 619 should be included in the system, as well as what data your program needs from other programs or agencies to be able to answer the questions you want to answer. Developing an understanding of the value your program data bring to the integrated system, as well as what your program should expect to get out of the new system, is essential to your involvement in the initiative.</a:t>
            </a:r>
          </a:p>
        </p:txBody>
      </p:sp>
    </p:spTree>
    <p:extLst>
      <p:ext uri="{BB962C8B-B14F-4D97-AF65-F5344CB8AC3E}">
        <p14:creationId xmlns:p14="http://schemas.microsoft.com/office/powerpoint/2010/main" val="65294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pPr lvl="0"/>
            <a:endParaRPr/>
          </a:p>
        </p:txBody>
      </p:sp>
      <p:sp>
        <p:nvSpPr>
          <p:cNvPr id="306" name="Shape 306"/>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Active </a:t>
            </a:r>
            <a:r>
              <a:rPr sz="1200" dirty="0">
                <a:latin typeface="Calibri"/>
                <a:ea typeface="Calibri"/>
                <a:cs typeface="Calibri"/>
                <a:sym typeface="Calibri"/>
              </a:rPr>
              <a:t>engagement as a stakeholder requires purposeful </a:t>
            </a:r>
            <a:r>
              <a:rPr sz="1200" dirty="0" smtClean="0">
                <a:latin typeface="Calibri"/>
                <a:ea typeface="Calibri"/>
                <a:cs typeface="Calibri"/>
                <a:sym typeface="Calibri"/>
              </a:rPr>
              <a:t>planning.</a:t>
            </a:r>
            <a:r>
              <a:rPr lang="en-US" sz="1200" baseline="0" dirty="0" smtClean="0">
                <a:latin typeface="Calibri"/>
                <a:ea typeface="Calibri"/>
                <a:cs typeface="Calibri"/>
                <a:sym typeface="Calibri"/>
              </a:rPr>
              <a:t>  </a:t>
            </a:r>
            <a:r>
              <a:rPr lang="en-US" sz="1200" b="1" baseline="0" dirty="0" smtClean="0">
                <a:latin typeface="Calibri"/>
                <a:ea typeface="Calibri"/>
                <a:cs typeface="Calibri"/>
                <a:sym typeface="Calibri"/>
              </a:rPr>
              <a:t>An important part of the Prepare stage is planning ways to support your effective participation in the stakeholder engagement process through additional discussion and collaboration within the program you represent.  </a:t>
            </a:r>
            <a:r>
              <a:rPr lang="en-US" sz="1200" b="1" dirty="0" smtClean="0">
                <a:latin typeface="Calibri"/>
                <a:ea typeface="Calibri"/>
                <a:cs typeface="Calibri"/>
                <a:sym typeface="Calibri"/>
              </a:rPr>
              <a:t>W</a:t>
            </a:r>
            <a:r>
              <a:rPr lang="en-US" sz="1200" b="1" baseline="0" dirty="0" smtClean="0">
                <a:latin typeface="Calibri"/>
                <a:ea typeface="Calibri"/>
                <a:cs typeface="Calibri"/>
                <a:sym typeface="Calibri"/>
              </a:rPr>
              <a:t>hen you are participating in a collaborative data systems initiative, t</a:t>
            </a:r>
            <a:r>
              <a:rPr lang="en-US" sz="1200" b="1" dirty="0" smtClean="0">
                <a:latin typeface="Calibri"/>
                <a:ea typeface="Calibri"/>
                <a:cs typeface="Calibri"/>
                <a:sym typeface="Calibri"/>
              </a:rPr>
              <a:t>he planning you will do in y</a:t>
            </a:r>
            <a:r>
              <a:rPr sz="1200" dirty="0" smtClean="0">
                <a:latin typeface="Calibri"/>
                <a:ea typeface="Calibri"/>
                <a:cs typeface="Calibri"/>
                <a:sym typeface="Calibri"/>
              </a:rPr>
              <a:t>our </a:t>
            </a:r>
            <a:r>
              <a:rPr sz="1200" dirty="0">
                <a:latin typeface="Calibri"/>
                <a:ea typeface="Calibri"/>
                <a:cs typeface="Calibri"/>
                <a:sym typeface="Calibri"/>
              </a:rPr>
              <a:t>role as a stakeholder </a:t>
            </a:r>
            <a:r>
              <a:rPr lang="en-US" sz="1200" b="1" dirty="0" smtClean="0">
                <a:latin typeface="Calibri"/>
                <a:ea typeface="Calibri"/>
                <a:cs typeface="Calibri"/>
                <a:sym typeface="Calibri"/>
              </a:rPr>
              <a:t>may </a:t>
            </a:r>
            <a:r>
              <a:rPr sz="1200" dirty="0" smtClean="0">
                <a:latin typeface="Calibri"/>
                <a:ea typeface="Calibri"/>
                <a:cs typeface="Calibri"/>
                <a:sym typeface="Calibri"/>
              </a:rPr>
              <a:t>include </a:t>
            </a:r>
            <a:r>
              <a:rPr sz="1200" dirty="0">
                <a:latin typeface="Calibri"/>
                <a:ea typeface="Calibri"/>
                <a:cs typeface="Calibri"/>
                <a:sym typeface="Calibri"/>
              </a:rPr>
              <a:t>identifying specific outcomes you hope to achieve for your program from participation in the </a:t>
            </a:r>
            <a:r>
              <a:rPr sz="1200" dirty="0" smtClean="0">
                <a:latin typeface="Calibri"/>
                <a:ea typeface="Calibri"/>
                <a:cs typeface="Calibri"/>
                <a:sym typeface="Calibri"/>
              </a:rPr>
              <a:t>initiative</a:t>
            </a:r>
            <a:r>
              <a:rPr lang="en-US" sz="1200" b="1" dirty="0" smtClean="0">
                <a:latin typeface="Calibri"/>
                <a:ea typeface="Calibri"/>
                <a:cs typeface="Calibri"/>
                <a:sym typeface="Calibri"/>
              </a:rPr>
              <a:t>.  This could includes</a:t>
            </a:r>
            <a:r>
              <a:rPr lang="en-US" sz="1200" b="1" baseline="0" dirty="0" smtClean="0">
                <a:latin typeface="Calibri"/>
                <a:ea typeface="Calibri"/>
                <a:cs typeface="Calibri"/>
                <a:sym typeface="Calibri"/>
              </a:rPr>
              <a:t> outcomes</a:t>
            </a:r>
            <a:r>
              <a:rPr sz="1200" dirty="0" smtClean="0">
                <a:latin typeface="Calibri"/>
                <a:ea typeface="Calibri"/>
                <a:cs typeface="Calibri"/>
                <a:sym typeface="Calibri"/>
              </a:rPr>
              <a:t> </a:t>
            </a:r>
            <a:r>
              <a:rPr sz="1200" dirty="0">
                <a:latin typeface="Calibri"/>
                <a:ea typeface="Calibri"/>
                <a:cs typeface="Calibri"/>
                <a:sym typeface="Calibri"/>
              </a:rPr>
              <a:t>such as having access to K-12 data to conduct longitudinal analyses on children served by Part </a:t>
            </a:r>
            <a:r>
              <a:rPr sz="1200" dirty="0" smtClean="0">
                <a:latin typeface="Calibri"/>
                <a:ea typeface="Calibri"/>
                <a:cs typeface="Calibri"/>
                <a:sym typeface="Calibri"/>
              </a:rPr>
              <a:t>C/619</a:t>
            </a:r>
            <a:r>
              <a:rPr lang="en-US" sz="1200" dirty="0" smtClean="0">
                <a:latin typeface="Calibri"/>
                <a:ea typeface="Calibri"/>
                <a:cs typeface="Calibri"/>
                <a:sym typeface="Calibri"/>
              </a:rPr>
              <a:t>, </a:t>
            </a:r>
            <a:r>
              <a:rPr lang="en-US" sz="1200" b="1" dirty="0" smtClean="0">
                <a:latin typeface="Calibri"/>
                <a:ea typeface="Calibri"/>
                <a:cs typeface="Calibri"/>
                <a:sym typeface="Calibri"/>
              </a:rPr>
              <a:t>or being able to link</a:t>
            </a:r>
            <a:r>
              <a:rPr lang="en-US" sz="1200" b="1" baseline="0" dirty="0" smtClean="0">
                <a:latin typeface="Calibri"/>
                <a:ea typeface="Calibri"/>
                <a:cs typeface="Calibri"/>
                <a:sym typeface="Calibri"/>
              </a:rPr>
              <a:t> data between the Part C and Part B 619 program</a:t>
            </a:r>
            <a:r>
              <a:rPr sz="1200" dirty="0" smtClean="0">
                <a:latin typeface="Calibri"/>
                <a:ea typeface="Calibri"/>
                <a:cs typeface="Calibri"/>
                <a:sym typeface="Calibri"/>
              </a:rPr>
              <a:t>. </a:t>
            </a:r>
            <a:r>
              <a:rPr lang="en-US" sz="1200" dirty="0" smtClean="0">
                <a:latin typeface="Calibri"/>
                <a:ea typeface="Calibri"/>
                <a:cs typeface="Calibri"/>
                <a:sym typeface="Calibri"/>
              </a:rPr>
              <a:t>  </a:t>
            </a:r>
          </a:p>
          <a:p>
            <a:pPr lvl="0" defTabSz="931722">
              <a:lnSpc>
                <a:spcPct val="100000"/>
              </a:lnSpc>
              <a:defRPr sz="1800"/>
            </a:pPr>
            <a:endParaRPr lang="en-US" sz="1200" b="1" dirty="0" smtClean="0">
              <a:latin typeface="Calibri"/>
              <a:ea typeface="Calibri"/>
              <a:cs typeface="Calibri"/>
              <a:sym typeface="Calibri"/>
            </a:endParaRPr>
          </a:p>
          <a:p>
            <a:pPr lvl="0" defTabSz="931722">
              <a:lnSpc>
                <a:spcPct val="100000"/>
              </a:lnSpc>
              <a:defRPr sz="1800"/>
            </a:pPr>
            <a:r>
              <a:rPr lang="en-US" sz="1200" b="1" dirty="0" smtClean="0">
                <a:latin typeface="Calibri"/>
                <a:ea typeface="Calibri"/>
                <a:cs typeface="Calibri"/>
                <a:sym typeface="Calibri"/>
              </a:rPr>
              <a:t>You</a:t>
            </a:r>
            <a:r>
              <a:rPr lang="en-US" sz="1200" b="1" baseline="0" dirty="0" smtClean="0">
                <a:latin typeface="Calibri"/>
                <a:ea typeface="Calibri"/>
                <a:cs typeface="Calibri"/>
                <a:sym typeface="Calibri"/>
              </a:rPr>
              <a:t> will also need to spend time further refining the types of questions the data system should be able to address for your program, and determining how the answers to those questions will help your program improve outcomes for the children and families you serve.   This is critical for promoting buy in and understanding within your program when it comes time for implementation of the collaborative data system.</a:t>
            </a:r>
          </a:p>
          <a:p>
            <a:pPr lvl="0" defTabSz="931722">
              <a:lnSpc>
                <a:spcPct val="100000"/>
              </a:lnSpc>
              <a:defRPr sz="1800"/>
            </a:pPr>
            <a:endParaRPr lang="en-US" sz="1200" b="1" baseline="0" dirty="0" smtClean="0">
              <a:latin typeface="Calibri"/>
              <a:ea typeface="Calibri"/>
              <a:cs typeface="Calibri"/>
              <a:sym typeface="Calibri"/>
            </a:endParaRPr>
          </a:p>
          <a:p>
            <a:pPr lvl="0" defTabSz="931722">
              <a:lnSpc>
                <a:spcPct val="100000"/>
              </a:lnSpc>
              <a:defRPr sz="1800"/>
            </a:pPr>
            <a:r>
              <a:rPr lang="en-US" sz="1200" b="1" dirty="0" smtClean="0">
                <a:latin typeface="Calibri"/>
                <a:ea typeface="Calibri"/>
                <a:cs typeface="Calibri"/>
                <a:sym typeface="Calibri"/>
              </a:rPr>
              <a:t>Finally,</a:t>
            </a:r>
            <a:r>
              <a:rPr lang="en-US" sz="1200" b="1" baseline="0" dirty="0" smtClean="0">
                <a:latin typeface="Calibri"/>
                <a:ea typeface="Calibri"/>
                <a:cs typeface="Calibri"/>
                <a:sym typeface="Calibri"/>
              </a:rPr>
              <a:t> i</a:t>
            </a:r>
            <a:r>
              <a:rPr sz="1200" dirty="0" smtClean="0">
                <a:latin typeface="Calibri"/>
                <a:ea typeface="Calibri"/>
                <a:cs typeface="Calibri"/>
                <a:sym typeface="Calibri"/>
              </a:rPr>
              <a:t>t </a:t>
            </a:r>
            <a:r>
              <a:rPr sz="1200" dirty="0">
                <a:latin typeface="Calibri"/>
                <a:ea typeface="Calibri"/>
                <a:cs typeface="Calibri"/>
                <a:sym typeface="Calibri"/>
              </a:rPr>
              <a:t>is </a:t>
            </a:r>
            <a:r>
              <a:rPr sz="1200" dirty="0" smtClean="0">
                <a:latin typeface="Calibri"/>
                <a:ea typeface="Calibri"/>
                <a:cs typeface="Calibri"/>
                <a:sym typeface="Calibri"/>
              </a:rPr>
              <a:t>important </a:t>
            </a:r>
            <a:r>
              <a:rPr sz="1200" dirty="0">
                <a:latin typeface="Calibri"/>
                <a:ea typeface="Calibri"/>
                <a:cs typeface="Calibri"/>
                <a:sym typeface="Calibri"/>
              </a:rPr>
              <a:t>to continue to strengthen your data systems literacy skills throughout your involvement in the initiative so that you are able to engage in educated conversations with initiative leaders and other stakeholders. </a:t>
            </a:r>
            <a:r>
              <a:rPr lang="en-US" sz="1200" b="1" dirty="0" smtClean="0">
                <a:latin typeface="Calibri"/>
                <a:ea typeface="Calibri"/>
                <a:cs typeface="Calibri"/>
                <a:sym typeface="Calibri"/>
              </a:rPr>
              <a:t>Plan</a:t>
            </a:r>
            <a:r>
              <a:rPr lang="en-US" sz="1200" b="1" baseline="0" dirty="0" smtClean="0">
                <a:latin typeface="Calibri"/>
                <a:ea typeface="Calibri"/>
                <a:cs typeface="Calibri"/>
                <a:sym typeface="Calibri"/>
              </a:rPr>
              <a:t> time to engage with others in your agency who have an understanding of data systems and use them as a resource to gain knowledge and understanding of data systems.</a:t>
            </a:r>
          </a:p>
          <a:p>
            <a:pPr lvl="0" defTabSz="931722">
              <a:lnSpc>
                <a:spcPct val="100000"/>
              </a:lnSpc>
              <a:defRPr sz="1800"/>
            </a:pPr>
            <a:endParaRPr lang="en-US" sz="1200" b="1" baseline="0" dirty="0" smtClean="0">
              <a:latin typeface="Calibri"/>
              <a:ea typeface="Calibri"/>
              <a:cs typeface="Calibri"/>
              <a:sym typeface="Calibri"/>
            </a:endParaRPr>
          </a:p>
          <a:p>
            <a:pPr lvl="0" defTabSz="931722">
              <a:lnSpc>
                <a:spcPct val="100000"/>
              </a:lnSpc>
              <a:defRPr sz="1800"/>
            </a:pPr>
            <a:r>
              <a:rPr lang="en-US" sz="1200" b="1" dirty="0" smtClean="0">
                <a:latin typeface="Calibri"/>
                <a:ea typeface="Calibri"/>
                <a:cs typeface="Calibri"/>
                <a:sym typeface="Calibri"/>
              </a:rPr>
              <a:t>All of these activities take time and may require input</a:t>
            </a:r>
            <a:r>
              <a:rPr lang="en-US" sz="1200" b="1" baseline="0" dirty="0" smtClean="0">
                <a:latin typeface="Calibri"/>
                <a:ea typeface="Calibri"/>
                <a:cs typeface="Calibri"/>
                <a:sym typeface="Calibri"/>
              </a:rPr>
              <a:t> from others in your program or agency. It is critical that you plan time to engage with the others that you represent to get their ideas and suggestions, and additional information to support your understanding of what is needed for your program from participation in the collaborative data systems initiative.  As a stakeholder, you must take the initiative to connect with those you represent, gather information and resources from them, and use that information to be an actively engaged stakeholder.</a:t>
            </a:r>
            <a:endParaRPr sz="2400" dirty="0">
              <a:latin typeface="Avenir Book"/>
              <a:ea typeface="Avenir Book"/>
              <a:cs typeface="Avenir Book"/>
              <a:sym typeface="Avenir Book"/>
            </a:endParaRPr>
          </a:p>
          <a:p>
            <a:pPr lvl="0" defTabSz="931722">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97996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pPr lvl="0"/>
            <a:endParaRPr/>
          </a:p>
        </p:txBody>
      </p:sp>
      <p:sp>
        <p:nvSpPr>
          <p:cNvPr id="316" name="Shape 316"/>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During </a:t>
            </a:r>
            <a:r>
              <a:rPr sz="1200" dirty="0">
                <a:latin typeface="Calibri"/>
                <a:ea typeface="Calibri"/>
                <a:cs typeface="Calibri"/>
                <a:sym typeface="Calibri"/>
              </a:rPr>
              <a:t>the third stage of the engagement process, Act, you are in full swing as an active contributor to the work! You are “acting” as a stakeholder and providing input as the project progresses. Your consistent and responsive involvement during the Inform and Prepare stages will help you participate as a stakeholder in this stage, particularly in terms of providing input to guide decision-making. During the Act stage, you may want to focus on developing and/or strengthening your relationships with other stakeholders and lead agency representatives. Engage in discussions with leadership about your various roles and responsibilities in the initiative. including what to do if or when you feel as though you are being “left out of the loop.” When you feel this way, don’t hesitate to speak up and notify the group’s leadership of your concerns.</a:t>
            </a: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r>
              <a:rPr sz="1200" dirty="0">
                <a:latin typeface="Calibri"/>
                <a:ea typeface="Calibri"/>
                <a:cs typeface="Calibri"/>
                <a:sym typeface="Calibri"/>
              </a:rPr>
              <a:t>During the Act stage, your role is to ensure that the needs of the Part C/619 program are being addressed in the discussions that arise. Take the initiative to seek out the information you feel you need to better understand how the work is taking place. Above all, continuously advocate for your program’s needs and be sure your input is documented along the way. </a:t>
            </a:r>
          </a:p>
        </p:txBody>
      </p:sp>
    </p:spTree>
    <p:extLst>
      <p:ext uri="{BB962C8B-B14F-4D97-AF65-F5344CB8AC3E}">
        <p14:creationId xmlns:p14="http://schemas.microsoft.com/office/powerpoint/2010/main" val="45543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pPr lvl="0"/>
            <a:endParaRPr/>
          </a:p>
        </p:txBody>
      </p:sp>
      <p:sp>
        <p:nvSpPr>
          <p:cNvPr id="324" name="Shape 324"/>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Avenir Book"/>
              <a:ea typeface="Avenir Book"/>
              <a:cs typeface="Avenir Book"/>
              <a:sym typeface="Avenir Book"/>
            </a:endParaRPr>
          </a:p>
          <a:p>
            <a:pPr lvl="0" defTabSz="931722">
              <a:lnSpc>
                <a:spcPct val="100000"/>
              </a:lnSpc>
              <a:defRPr sz="1800"/>
            </a:pPr>
            <a:r>
              <a:rPr sz="1200" dirty="0" smtClean="0">
                <a:latin typeface="Avenir Book"/>
                <a:ea typeface="Avenir Book"/>
                <a:cs typeface="Avenir Book"/>
                <a:sym typeface="Avenir Book"/>
              </a:rPr>
              <a:t>Your </a:t>
            </a:r>
            <a:r>
              <a:rPr sz="1200" dirty="0">
                <a:latin typeface="Avenir Book"/>
                <a:ea typeface="Avenir Book"/>
                <a:cs typeface="Avenir Book"/>
                <a:sym typeface="Avenir Book"/>
              </a:rPr>
              <a:t>role as a representative of Part C/619 in the stakeholder group requires you to take the initiative to ask questions you need answered to ensure your program will be addressed as the work evolves. For example, you will need to understand where Part C/619 fits into the state’s priority timeline for including your data in the system. Just because you are invited to participate now, doesn’t mean your data will be in the initial “wave” of data included in the system. You need to find out when your data are planned to be included and advocate for a timeline change, if needed.  It’s also important for you to ask questions that help you gain a better understanding of what your program will be able to do with the data from the system. In other words, what data from other agencies/programs can you expect to have access to in order to answer the questions that you want to answer? In addition, you will want to find out which agency or program will be considered the “owners” of the system and how they plan to involve Part C/619 in the maintenance of the system.</a:t>
            </a:r>
          </a:p>
        </p:txBody>
      </p:sp>
    </p:spTree>
    <p:extLst>
      <p:ext uri="{BB962C8B-B14F-4D97-AF65-F5344CB8AC3E}">
        <p14:creationId xmlns:p14="http://schemas.microsoft.com/office/powerpoint/2010/main" val="325458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Elliot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a:p>
        </p:txBody>
      </p:sp>
    </p:spTree>
    <p:extLst>
      <p:ext uri="{BB962C8B-B14F-4D97-AF65-F5344CB8AC3E}">
        <p14:creationId xmlns:p14="http://schemas.microsoft.com/office/powerpoint/2010/main" val="2197566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Avenir Book"/>
              <a:ea typeface="Avenir Book"/>
              <a:cs typeface="Avenir Book"/>
              <a:sym typeface="Avenir Book"/>
            </a:endParaRPr>
          </a:p>
          <a:p>
            <a:pPr lvl="0" defTabSz="931722">
              <a:lnSpc>
                <a:spcPct val="100000"/>
              </a:lnSpc>
              <a:defRPr sz="1800"/>
            </a:pPr>
            <a:r>
              <a:rPr sz="1200" dirty="0" smtClean="0">
                <a:latin typeface="Avenir Book"/>
                <a:ea typeface="Avenir Book"/>
                <a:cs typeface="Avenir Book"/>
                <a:sym typeface="Avenir Book"/>
              </a:rPr>
              <a:t>Ongoing </a:t>
            </a:r>
            <a:r>
              <a:rPr sz="1200" dirty="0">
                <a:latin typeface="Avenir Book"/>
                <a:ea typeface="Avenir Book"/>
                <a:cs typeface="Avenir Book"/>
                <a:sym typeface="Avenir Book"/>
              </a:rPr>
              <a:t>reflection is an essential component of the stakeholder engagement process. It is important to understand the value that reflection can bring to situations in which you are serving as a member of a stakeholder group. Through reflection, you can determine if the work is moving in the desired direction and evaluate your contributions to the effort. </a:t>
            </a:r>
            <a:r>
              <a:rPr sz="1200" dirty="0" smtClean="0">
                <a:latin typeface="Avenir Book"/>
                <a:ea typeface="Avenir Book"/>
                <a:cs typeface="Avenir Book"/>
                <a:sym typeface="Avenir Book"/>
              </a:rPr>
              <a:t> </a:t>
            </a:r>
            <a:r>
              <a:rPr sz="1200" dirty="0">
                <a:latin typeface="Avenir Book"/>
                <a:ea typeface="Avenir Book"/>
                <a:cs typeface="Avenir Book"/>
                <a:sym typeface="Avenir Book"/>
              </a:rPr>
              <a:t>Engaging in reflection involves posing questions about the work’s progress, examining the amount and quality of your contributions, and identifying challenges that may be impeding your engagement</a:t>
            </a:r>
          </a:p>
        </p:txBody>
      </p:sp>
    </p:spTree>
    <p:extLst>
      <p:ext uri="{BB962C8B-B14F-4D97-AF65-F5344CB8AC3E}">
        <p14:creationId xmlns:p14="http://schemas.microsoft.com/office/powerpoint/2010/main" val="375037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pPr lvl="0"/>
            <a:endParaRPr/>
          </a:p>
        </p:txBody>
      </p:sp>
      <p:sp>
        <p:nvSpPr>
          <p:cNvPr id="358" name="Shape 358"/>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lang="en-US" sz="1200" dirty="0" smtClean="0">
                <a:latin typeface="Calibri"/>
                <a:ea typeface="Calibri"/>
                <a:cs typeface="Calibri"/>
                <a:sym typeface="Calibri"/>
              </a:rPr>
              <a:t>Overall, your experience as a stakeholder in a cross-agency data system initiative will be shaped by the level of engagement you establish for yourself, as well as how effectively you advocate for your program’s involvement in the work. </a:t>
            </a:r>
            <a:r>
              <a:rPr sz="1200" dirty="0" smtClean="0">
                <a:latin typeface="Calibri"/>
                <a:ea typeface="Calibri"/>
                <a:cs typeface="Calibri"/>
                <a:sym typeface="Calibri"/>
              </a:rPr>
              <a:t>Actively </a:t>
            </a:r>
            <a:r>
              <a:rPr sz="1200" dirty="0">
                <a:latin typeface="Calibri"/>
                <a:ea typeface="Calibri"/>
                <a:cs typeface="Calibri"/>
                <a:sym typeface="Calibri"/>
              </a:rPr>
              <a:t>seek and gather the information you think you need to make informed contributions. Make connections and build relationships with the leaders of the initiative and other stakeholders, and take advantage of the resources and information they provide to you. Do your best to maintain open lines of communication that promote cooperation, and collaboration. Above all, don’t hesitate to seek support from DaSy as you navigate the complex work of stakeholder engagement! We are here to help should you feel the need for assistance.</a:t>
            </a:r>
            <a:endParaRPr sz="2400" dirty="0">
              <a:latin typeface="Avenir Book"/>
              <a:ea typeface="Avenir Book"/>
              <a:cs typeface="Avenir Book"/>
              <a:sym typeface="Avenir Book"/>
            </a:endParaRP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14782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pPr lvl="0"/>
            <a:endParaRPr/>
          </a:p>
        </p:txBody>
      </p:sp>
      <p:sp>
        <p:nvSpPr>
          <p:cNvPr id="373" name="Shape 373"/>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2400" dirty="0" smtClean="0">
                <a:latin typeface="+mn-lt"/>
                <a:ea typeface="Calibri"/>
                <a:cs typeface="Calibri"/>
                <a:sym typeface="Calibri"/>
              </a:rPr>
              <a:t>Kathi</a:t>
            </a:r>
          </a:p>
          <a:p>
            <a:pPr lvl="0" defTabSz="931722">
              <a:lnSpc>
                <a:spcPct val="100000"/>
              </a:lnSpc>
              <a:defRPr sz="1800"/>
            </a:pPr>
            <a:endParaRPr lang="en-US" sz="2400" dirty="0" smtClean="0">
              <a:latin typeface="Avenir Book"/>
              <a:ea typeface="Avenir Book"/>
              <a:cs typeface="Avenir Book"/>
              <a:sym typeface="Avenir Book"/>
            </a:endParaRPr>
          </a:p>
          <a:p>
            <a:pPr lvl="0" defTabSz="931722">
              <a:lnSpc>
                <a:spcPct val="100000"/>
              </a:lnSpc>
              <a:defRPr sz="1800"/>
            </a:pPr>
            <a:r>
              <a:rPr sz="2400" dirty="0" smtClean="0">
                <a:latin typeface="Avenir Book"/>
                <a:ea typeface="Avenir Book"/>
                <a:cs typeface="Avenir Book"/>
                <a:sym typeface="Avenir Book"/>
              </a:rPr>
              <a:t>The </a:t>
            </a:r>
            <a:r>
              <a:rPr sz="2400" dirty="0">
                <a:latin typeface="Avenir Book"/>
                <a:ea typeface="Avenir Book"/>
                <a:cs typeface="Avenir Book"/>
                <a:sym typeface="Avenir Book"/>
              </a:rPr>
              <a:t>DaSy Center can support you as a stakeholder in a cross-agency data system initiative in a variety of ways. For example, DaSy can facilitate communications with those leading the initiative or help you develop the knowledge of integrated data systems needed to productively participate in discussions with your stakeholder group. DaSy can help you consider options for decisions, problems, and challenges. You also may find it valuable to have us involved in examining the potential benefits of the initiative on your program, such as how you can use data from the new system to answer critical policy questions. These are just a few of the ways DaSy is here to help you, so please reach out to us at any point in your involvement in a cross-agency data system initiative.</a:t>
            </a:r>
          </a:p>
        </p:txBody>
      </p:sp>
    </p:spTree>
    <p:extLst>
      <p:ext uri="{BB962C8B-B14F-4D97-AF65-F5344CB8AC3E}">
        <p14:creationId xmlns:p14="http://schemas.microsoft.com/office/powerpoint/2010/main" val="84542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Sarah Walters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a:p>
        </p:txBody>
      </p:sp>
    </p:spTree>
    <p:extLst>
      <p:ext uri="{BB962C8B-B14F-4D97-AF65-F5344CB8AC3E}">
        <p14:creationId xmlns:p14="http://schemas.microsoft.com/office/powerpoint/2010/main" val="55224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Sarah Walters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27</a:t>
            </a:fld>
            <a:endParaRPr lang="en-US"/>
          </a:p>
        </p:txBody>
      </p:sp>
    </p:spTree>
    <p:extLst>
      <p:ext uri="{BB962C8B-B14F-4D97-AF65-F5344CB8AC3E}">
        <p14:creationId xmlns:p14="http://schemas.microsoft.com/office/powerpoint/2010/main" val="215212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Colleen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a:p>
        </p:txBody>
      </p:sp>
    </p:spTree>
    <p:extLst>
      <p:ext uri="{BB962C8B-B14F-4D97-AF65-F5344CB8AC3E}">
        <p14:creationId xmlns:p14="http://schemas.microsoft.com/office/powerpoint/2010/main" val="199363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a:p>
        </p:txBody>
      </p:sp>
    </p:spTree>
    <p:extLst>
      <p:ext uri="{BB962C8B-B14F-4D97-AF65-F5344CB8AC3E}">
        <p14:creationId xmlns:p14="http://schemas.microsoft.com/office/powerpoint/2010/main" val="325358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Elliot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a:p>
        </p:txBody>
      </p:sp>
    </p:spTree>
    <p:extLst>
      <p:ext uri="{BB962C8B-B14F-4D97-AF65-F5344CB8AC3E}">
        <p14:creationId xmlns:p14="http://schemas.microsoft.com/office/powerpoint/2010/main" val="76236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Elliot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a:p>
        </p:txBody>
      </p:sp>
    </p:spTree>
    <p:extLst>
      <p:ext uri="{BB962C8B-B14F-4D97-AF65-F5344CB8AC3E}">
        <p14:creationId xmlns:p14="http://schemas.microsoft.com/office/powerpoint/2010/main" val="395385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Elliot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a:p>
        </p:txBody>
      </p:sp>
    </p:spTree>
    <p:extLst>
      <p:ext uri="{BB962C8B-B14F-4D97-AF65-F5344CB8AC3E}">
        <p14:creationId xmlns:p14="http://schemas.microsoft.com/office/powerpoint/2010/main" val="64676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7</a:t>
            </a:fld>
            <a:endParaRPr lang="en-US"/>
          </a:p>
        </p:txBody>
      </p:sp>
    </p:spTree>
    <p:extLst>
      <p:ext uri="{BB962C8B-B14F-4D97-AF65-F5344CB8AC3E}">
        <p14:creationId xmlns:p14="http://schemas.microsoft.com/office/powerpoint/2010/main" val="200281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pPr lvl="0"/>
            <a:endParaRPr/>
          </a:p>
        </p:txBody>
      </p:sp>
      <p:sp>
        <p:nvSpPr>
          <p:cNvPr id="162" name="Shape 162"/>
          <p:cNvSpPr>
            <a:spLocks noGrp="1"/>
          </p:cNvSpPr>
          <p:nvPr>
            <p:ph type="body" sz="quarter" idx="1"/>
          </p:nvPr>
        </p:nvSpPr>
        <p:spPr>
          <a:prstGeom prst="rect">
            <a:avLst/>
          </a:prstGeom>
        </p:spPr>
        <p:txBody>
          <a:bodyPr/>
          <a:lstStyle/>
          <a:p>
            <a:pPr lvl="0" defTabSz="931774">
              <a:lnSpc>
                <a:spcPct val="100000"/>
              </a:lnSpc>
              <a:defRPr sz="1800"/>
            </a:pPr>
            <a:r>
              <a:rPr lang="en-US" sz="1200" dirty="0" smtClean="0">
                <a:latin typeface="Calibri"/>
                <a:ea typeface="Calibri"/>
                <a:cs typeface="Calibri"/>
                <a:sym typeface="Calibri"/>
              </a:rPr>
              <a:t>Missy</a:t>
            </a:r>
          </a:p>
          <a:p>
            <a:pPr lvl="0" defTabSz="931774">
              <a:lnSpc>
                <a:spcPct val="100000"/>
              </a:lnSpc>
              <a:defRPr sz="1800"/>
            </a:pPr>
            <a:endParaRPr lang="en-US" sz="1200" dirty="0" smtClean="0">
              <a:latin typeface="Calibri"/>
              <a:ea typeface="Calibri"/>
              <a:cs typeface="Calibri"/>
              <a:sym typeface="Calibri"/>
            </a:endParaRPr>
          </a:p>
          <a:p>
            <a:pPr lvl="0" defTabSz="931774">
              <a:lnSpc>
                <a:spcPct val="100000"/>
              </a:lnSpc>
              <a:defRPr sz="1800"/>
            </a:pPr>
            <a:r>
              <a:rPr sz="1200" dirty="0" smtClean="0">
                <a:latin typeface="Calibri"/>
                <a:ea typeface="Calibri"/>
                <a:cs typeface="Calibri"/>
                <a:sym typeface="Calibri"/>
              </a:rPr>
              <a:t>Let’s </a:t>
            </a:r>
            <a:r>
              <a:rPr sz="1200" dirty="0">
                <a:latin typeface="Calibri"/>
                <a:ea typeface="Calibri"/>
                <a:cs typeface="Calibri"/>
                <a:sym typeface="Calibri"/>
              </a:rPr>
              <a:t>begin by defining stakeholders and stakeholder engagement. Stakeholders are individuals, either internal or external to an organization or agency, who are either affected by the outcomes of a project or initiative. In other words, they are the people who “hold a stake” in the outcome of a project or initiative. Ultimately, stakeholders help leaders understand the effect a line of work may have on others or on a system as a whole. Therefore, they play an important role in providing input and guidance throughout the progression of a project. To ensure that all perspectives are considered when managing a project or an initiative, it is important to seek input from stakeholders within an organization, as well as from stakeholders outside the organization. </a:t>
            </a:r>
            <a:endParaRPr sz="2400" dirty="0">
              <a:latin typeface="Avenir Book"/>
              <a:ea typeface="Avenir Book"/>
              <a:cs typeface="Avenir Book"/>
              <a:sym typeface="Avenir Book"/>
            </a:endParaRP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Stakeholder engagement means to use stakeholders in a collaborative process to gather a wide range of perspectives and input at multiple levels of an organization or system. Stakeholder engagement occurs at various points and throughout the lifecycle of a project or initiative.</a:t>
            </a:r>
          </a:p>
          <a:p>
            <a:pPr lvl="0" defTabSz="931774">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73386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a:p>
        </p:txBody>
      </p:sp>
    </p:spTree>
    <p:extLst>
      <p:ext uri="{BB962C8B-B14F-4D97-AF65-F5344CB8AC3E}">
        <p14:creationId xmlns:p14="http://schemas.microsoft.com/office/powerpoint/2010/main" val="120777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defTabSz="931774">
              <a:lnSpc>
                <a:spcPct val="100000"/>
              </a:lnSpc>
              <a:defRPr sz="1800"/>
            </a:pPr>
            <a:r>
              <a:rPr lang="en-US" sz="1200" dirty="0" smtClean="0">
                <a:latin typeface="Calibri"/>
                <a:ea typeface="Calibri"/>
                <a:cs typeface="Calibri"/>
                <a:sym typeface="Calibri"/>
              </a:rPr>
              <a:t>Missy</a:t>
            </a:r>
          </a:p>
          <a:p>
            <a:pPr lvl="0" defTabSz="931774">
              <a:lnSpc>
                <a:spcPct val="100000"/>
              </a:lnSpc>
              <a:defRPr sz="1800"/>
            </a:pPr>
            <a:endParaRPr lang="en-US" sz="1200" dirty="0" smtClean="0">
              <a:latin typeface="Calibri"/>
              <a:ea typeface="Calibri"/>
              <a:cs typeface="Calibri"/>
              <a:sym typeface="Calibri"/>
            </a:endParaRPr>
          </a:p>
          <a:p>
            <a:pPr lvl="0" defTabSz="931774">
              <a:lnSpc>
                <a:spcPct val="100000"/>
              </a:lnSpc>
              <a:defRPr sz="1800"/>
            </a:pPr>
            <a:r>
              <a:rPr sz="1200" dirty="0" smtClean="0">
                <a:latin typeface="Calibri"/>
                <a:ea typeface="Calibri"/>
                <a:cs typeface="Calibri"/>
                <a:sym typeface="Calibri"/>
              </a:rPr>
              <a:t>There </a:t>
            </a:r>
            <a:r>
              <a:rPr sz="1200" dirty="0">
                <a:latin typeface="Calibri"/>
                <a:ea typeface="Calibri"/>
                <a:cs typeface="Calibri"/>
                <a:sym typeface="Calibri"/>
              </a:rPr>
              <a:t>are four core principles that guide effective stakeholder engagement. When applied effectively, these principles lead to stakeholder buy-in, shared problem solving, trust-based relationships, and increased accountability. </a:t>
            </a:r>
            <a:endParaRPr sz="2400" dirty="0">
              <a:latin typeface="Avenir Book"/>
              <a:ea typeface="Avenir Book"/>
              <a:cs typeface="Avenir Book"/>
              <a:sym typeface="Avenir Book"/>
            </a:endParaRP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The first principle emphasizes the importance of leaders ensuring that the initiative, project, work team or committee is relevant to the </a:t>
            </a:r>
            <a:r>
              <a:rPr sz="1200" dirty="0" smtClean="0">
                <a:latin typeface="Calibri"/>
                <a:ea typeface="Calibri"/>
                <a:cs typeface="Calibri"/>
                <a:sym typeface="Calibri"/>
              </a:rPr>
              <a:t>stakeholders.  </a:t>
            </a:r>
            <a:r>
              <a:rPr sz="1200" dirty="0">
                <a:latin typeface="Calibri"/>
                <a:ea typeface="Calibri"/>
                <a:cs typeface="Calibri"/>
                <a:sym typeface="Calibri"/>
              </a:rPr>
              <a:t>This includes clearly defining and articulating the purpose of the work to be done in ways that are meaningful to stakeholders. It also  includes explicitly outlining the desired outcomes and indicators of progress and success along the way. Lastly, defining short and long term outputs or products within specified timelines contributes to increased accountability for everyone involved in the initiative. </a:t>
            </a: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The second principle highlights the importance of relationships in the stakeholder engagement process.  Building and sustaining trust-based partnerships form the foundation for collaboration among leaders and stakeholders. Establishing an agreed upon group processes and clearly articulating expectations for stakeholder engagement help all participants understand the nature of the work and their role in the process. </a:t>
            </a:r>
          </a:p>
          <a:p>
            <a:pPr lvl="0" defTabSz="931774">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2800982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lstStyle/>
          <a:p>
            <a:r>
              <a:rPr lang="en-US" dirty="0" smtClean="0"/>
              <a:t>September 2014</a:t>
            </a:r>
            <a:endParaRPr lang="en-US" dirty="0">
              <a:solidFill>
                <a:srgbClr val="FF0000"/>
              </a:solidFill>
            </a:endParaRPr>
          </a:p>
        </p:txBody>
      </p:sp>
      <p:sp>
        <p:nvSpPr>
          <p:cNvPr id="30" name="Text Placeholder 29"/>
          <p:cNvSpPr>
            <a:spLocks noGrp="1"/>
          </p:cNvSpPr>
          <p:nvPr>
            <p:ph type="body" sz="quarter" idx="10"/>
          </p:nvPr>
        </p:nvSpPr>
        <p:spPr>
          <a:xfrm>
            <a:off x="685800" y="1828800"/>
            <a:ext cx="8153400" cy="2209800"/>
          </a:xfrm>
        </p:spPr>
        <p:txBody>
          <a:bodyPr/>
          <a:lstStyle/>
          <a:p>
            <a:r>
              <a:rPr lang="en-US" sz="3600" dirty="0" smtClean="0"/>
              <a:t>Are you Ready: Preparing Part C and 619 as a stakeholder in an ECIDS</a:t>
            </a:r>
          </a:p>
          <a:p>
            <a:r>
              <a:rPr lang="en-US" sz="1600" dirty="0"/>
              <a:t>Sarah Walters- </a:t>
            </a:r>
            <a:r>
              <a:rPr lang="en-US" sz="1600" dirty="0" smtClean="0"/>
              <a:t>Kansas</a:t>
            </a:r>
            <a:endParaRPr lang="en-US" sz="1600" dirty="0"/>
          </a:p>
          <a:p>
            <a:r>
              <a:rPr lang="en-US" sz="1600" dirty="0"/>
              <a:t>Colleen Murphy- </a:t>
            </a:r>
            <a:r>
              <a:rPr lang="en-US" sz="1600" dirty="0" smtClean="0"/>
              <a:t>Utah</a:t>
            </a:r>
          </a:p>
          <a:p>
            <a:r>
              <a:rPr lang="en-US" sz="1600" dirty="0" smtClean="0"/>
              <a:t>Kathi Gillaspy- DaSy/ ECTA</a:t>
            </a:r>
          </a:p>
          <a:p>
            <a:r>
              <a:rPr lang="en-US" sz="1600" dirty="0" smtClean="0"/>
              <a:t>Elliot Regenstein- Ounce of Prevention</a:t>
            </a:r>
            <a:endParaRPr lang="en-US" sz="1600" dirty="0"/>
          </a:p>
          <a:p>
            <a:r>
              <a:rPr lang="en-US" sz="1600" dirty="0" smtClean="0"/>
              <a:t>Missy Cochenour- DaSy/SLDS/CEDS</a:t>
            </a:r>
            <a:endParaRPr lang="en-US" sz="16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xfrm>
            <a:off x="455612" y="1815118"/>
            <a:ext cx="8456613" cy="3844707"/>
          </a:xfrm>
          <a:prstGeom prst="rect">
            <a:avLst/>
          </a:prstGeom>
        </p:spPr>
        <p:txBody>
          <a:bodyPr lIns="0" tIns="0" rIns="0" bIns="0">
            <a:normAutofit/>
          </a:bodyPr>
          <a:lstStyle/>
          <a:p>
            <a:pPr marL="0" lvl="0" indent="0" defTabSz="868362">
              <a:spcBef>
                <a:spcPts val="500"/>
              </a:spcBef>
              <a:buClr>
                <a:srgbClr val="ED3532"/>
              </a:buClr>
              <a:buSzPct val="100000"/>
              <a:buNone/>
              <a:defRPr sz="1800"/>
            </a:pPr>
            <a:r>
              <a:rPr sz="2800" b="1" dirty="0">
                <a:solidFill>
                  <a:srgbClr val="254061"/>
                </a:solidFill>
                <a:latin typeface="Calibri"/>
                <a:ea typeface="Calibri"/>
                <a:cs typeface="Calibri"/>
                <a:sym typeface="Calibri"/>
              </a:rPr>
              <a:t>Relevance of the initiative, project, work team or committee to stakeholders</a:t>
            </a:r>
          </a:p>
          <a:p>
            <a:pPr marL="1079500" lvl="1"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Defining and articulating purpose </a:t>
            </a:r>
          </a:p>
          <a:p>
            <a:pPr marL="1079500" lvl="1"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Specifying desired outcomes</a:t>
            </a:r>
          </a:p>
          <a:p>
            <a:pPr marL="1079500" lvl="1"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Defining short and long term outputs/outcomes</a:t>
            </a:r>
          </a:p>
          <a:p>
            <a:pPr marL="0" lvl="0" indent="0" defTabSz="868362">
              <a:spcBef>
                <a:spcPts val="500"/>
              </a:spcBef>
              <a:buClr>
                <a:srgbClr val="ED3532"/>
              </a:buClr>
              <a:buSzPct val="100000"/>
              <a:buNone/>
              <a:defRPr sz="1800"/>
            </a:pPr>
            <a:r>
              <a:rPr sz="2800" b="1" dirty="0">
                <a:solidFill>
                  <a:srgbClr val="254061"/>
                </a:solidFill>
                <a:latin typeface="Calibri"/>
                <a:ea typeface="Calibri"/>
                <a:cs typeface="Calibri"/>
                <a:sym typeface="Calibri"/>
              </a:rPr>
              <a:t>Trust-based partnerships</a:t>
            </a:r>
          </a:p>
          <a:p>
            <a:pPr marL="1079500" lvl="2"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Establishing an agreed upon group process</a:t>
            </a:r>
          </a:p>
          <a:p>
            <a:pPr marL="1079500" lvl="2"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Articulate expectations of stakeholder engagement</a:t>
            </a:r>
          </a:p>
        </p:txBody>
      </p:sp>
      <p:sp>
        <p:nvSpPr>
          <p:cNvPr id="176" name="Shape 176"/>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algn="ctr" defTabSz="914400">
              <a:defRPr sz="1800"/>
            </a:pPr>
            <a:r>
              <a:rPr sz="3200" b="1">
                <a:solidFill>
                  <a:srgbClr val="154578"/>
                </a:solidFill>
                <a:latin typeface="Century Gothic"/>
                <a:ea typeface="Century Gothic"/>
                <a:cs typeface="Century Gothic"/>
                <a:sym typeface="Century Gothic"/>
              </a:rPr>
              <a:t>Principles of Effective</a:t>
            </a:r>
            <a:br>
              <a:rPr sz="3200" b="1">
                <a:solidFill>
                  <a:srgbClr val="154578"/>
                </a:solidFill>
                <a:latin typeface="Century Gothic"/>
                <a:ea typeface="Century Gothic"/>
                <a:cs typeface="Century Gothic"/>
                <a:sym typeface="Century Gothic"/>
              </a:rPr>
            </a:br>
            <a:r>
              <a:rPr sz="3200" b="1">
                <a:solidFill>
                  <a:srgbClr val="154578"/>
                </a:solidFill>
                <a:latin typeface="Century Gothic"/>
                <a:ea typeface="Century Gothic"/>
                <a:cs typeface="Century Gothic"/>
                <a:sym typeface="Century Gothic"/>
              </a:rPr>
              <a:t> Stakeholder Engagement</a:t>
            </a:r>
          </a:p>
        </p:txBody>
      </p:sp>
    </p:spTree>
    <p:extLst>
      <p:ext uri="{BB962C8B-B14F-4D97-AF65-F5344CB8AC3E}">
        <p14:creationId xmlns:p14="http://schemas.microsoft.com/office/powerpoint/2010/main" val="217040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wipe(left)">
                                      <p:cBhvr>
                                        <p:cTn id="7" dur="1000"/>
                                        <p:tgtEl>
                                          <p:spTgt spid="175">
                                            <p:bg/>
                                          </p:spTgt>
                                        </p:tgtEl>
                                      </p:cBhvr>
                                    </p:animEffect>
                                  </p:childTnLst>
                                </p:cTn>
                              </p:par>
                              <p:par>
                                <p:cTn id="8" presetID="22" presetClass="entr" presetSubtype="8" fill="hold" grpId="0">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wipe(left)">
                                      <p:cBhvr>
                                        <p:cTn id="10" dur="1000"/>
                                        <p:tgtEl>
                                          <p:spTgt spid="175">
                                            <p:txEl>
                                              <p:pRg st="0" end="0"/>
                                            </p:txEl>
                                          </p:spTgt>
                                        </p:tgtEl>
                                      </p:cBhvr>
                                    </p:animEffect>
                                  </p:childTnLst>
                                </p:cTn>
                              </p:par>
                              <p:par>
                                <p:cTn id="11" presetID="22" presetClass="entr" presetSubtype="8" fill="hold" grpId="0">
                                  <p:stCondLst>
                                    <p:cond delay="0"/>
                                  </p:stCondLst>
                                  <p:iterate>
                                    <p:tmAbs val="0"/>
                                  </p:iterate>
                                  <p:childTnLst>
                                    <p:set>
                                      <p:cBhvr>
                                        <p:cTn id="12" fill="hold"/>
                                        <p:tgtEl>
                                          <p:spTgt spid="175">
                                            <p:txEl>
                                              <p:pRg st="1" end="1"/>
                                            </p:txEl>
                                          </p:spTgt>
                                        </p:tgtEl>
                                        <p:attrNameLst>
                                          <p:attrName>style.visibility</p:attrName>
                                        </p:attrNameLst>
                                      </p:cBhvr>
                                      <p:to>
                                        <p:strVal val="visible"/>
                                      </p:to>
                                    </p:set>
                                    <p:animEffect transition="in" filter="wipe(left)">
                                      <p:cBhvr>
                                        <p:cTn id="13" dur="1000"/>
                                        <p:tgtEl>
                                          <p:spTgt spid="175">
                                            <p:txEl>
                                              <p:pRg st="1" end="1"/>
                                            </p:txEl>
                                          </p:spTgt>
                                        </p:tgtEl>
                                      </p:cBhvr>
                                    </p:animEffect>
                                  </p:childTnLst>
                                </p:cTn>
                              </p:par>
                              <p:par>
                                <p:cTn id="14" presetID="22" presetClass="entr" presetSubtype="8" fill="hold" grpId="0">
                                  <p:stCondLst>
                                    <p:cond delay="0"/>
                                  </p:stCondLst>
                                  <p:iterate>
                                    <p:tmAbs val="0"/>
                                  </p:iterate>
                                  <p:childTnLst>
                                    <p:set>
                                      <p:cBhvr>
                                        <p:cTn id="15" fill="hold"/>
                                        <p:tgtEl>
                                          <p:spTgt spid="175">
                                            <p:txEl>
                                              <p:pRg st="2" end="2"/>
                                            </p:txEl>
                                          </p:spTgt>
                                        </p:tgtEl>
                                        <p:attrNameLst>
                                          <p:attrName>style.visibility</p:attrName>
                                        </p:attrNameLst>
                                      </p:cBhvr>
                                      <p:to>
                                        <p:strVal val="visible"/>
                                      </p:to>
                                    </p:set>
                                    <p:animEffect transition="in" filter="wipe(left)">
                                      <p:cBhvr>
                                        <p:cTn id="16" dur="1000"/>
                                        <p:tgtEl>
                                          <p:spTgt spid="175">
                                            <p:txEl>
                                              <p:pRg st="2" end="2"/>
                                            </p:txEl>
                                          </p:spTgt>
                                        </p:tgtEl>
                                      </p:cBhvr>
                                    </p:animEffect>
                                  </p:childTnLst>
                                </p:cTn>
                              </p:par>
                              <p:par>
                                <p:cTn id="17" presetID="22" presetClass="entr" presetSubtype="8" fill="hold" grpId="0">
                                  <p:stCondLst>
                                    <p:cond delay="0"/>
                                  </p:stCondLst>
                                  <p:iterate>
                                    <p:tmAbs val="0"/>
                                  </p:iterate>
                                  <p:childTnLst>
                                    <p:set>
                                      <p:cBhvr>
                                        <p:cTn id="18" fill="hold"/>
                                        <p:tgtEl>
                                          <p:spTgt spid="175">
                                            <p:txEl>
                                              <p:pRg st="3" end="3"/>
                                            </p:txEl>
                                          </p:spTgt>
                                        </p:tgtEl>
                                        <p:attrNameLst>
                                          <p:attrName>style.visibility</p:attrName>
                                        </p:attrNameLst>
                                      </p:cBhvr>
                                      <p:to>
                                        <p:strVal val="visible"/>
                                      </p:to>
                                    </p:set>
                                    <p:animEffect transition="in" filter="wipe(left)">
                                      <p:cBhvr>
                                        <p:cTn id="19" dur="1000"/>
                                        <p:tgtEl>
                                          <p:spTgt spid="17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p:tmAbs val="0"/>
                                  </p:iterate>
                                  <p:childTnLst>
                                    <p:set>
                                      <p:cBhvr>
                                        <p:cTn id="23" fill="hold"/>
                                        <p:tgtEl>
                                          <p:spTgt spid="175">
                                            <p:txEl>
                                              <p:pRg st="4" end="4"/>
                                            </p:txEl>
                                          </p:spTgt>
                                        </p:tgtEl>
                                        <p:attrNameLst>
                                          <p:attrName>style.visibility</p:attrName>
                                        </p:attrNameLst>
                                      </p:cBhvr>
                                      <p:to>
                                        <p:strVal val="visible"/>
                                      </p:to>
                                    </p:set>
                                    <p:animEffect transition="in" filter="wipe(left)">
                                      <p:cBhvr>
                                        <p:cTn id="24" dur="1000"/>
                                        <p:tgtEl>
                                          <p:spTgt spid="175">
                                            <p:txEl>
                                              <p:pRg st="4" end="4"/>
                                            </p:txEl>
                                          </p:spTgt>
                                        </p:tgtEl>
                                      </p:cBhvr>
                                    </p:animEffect>
                                  </p:childTnLst>
                                </p:cTn>
                              </p:par>
                              <p:par>
                                <p:cTn id="25" presetID="22" presetClass="entr" presetSubtype="8" fill="hold" grpId="0">
                                  <p:stCondLst>
                                    <p:cond delay="0"/>
                                  </p:stCondLst>
                                  <p:iterate>
                                    <p:tmAbs val="0"/>
                                  </p:iterate>
                                  <p:childTnLst>
                                    <p:set>
                                      <p:cBhvr>
                                        <p:cTn id="26" fill="hold"/>
                                        <p:tgtEl>
                                          <p:spTgt spid="175">
                                            <p:txEl>
                                              <p:pRg st="5" end="5"/>
                                            </p:txEl>
                                          </p:spTgt>
                                        </p:tgtEl>
                                        <p:attrNameLst>
                                          <p:attrName>style.visibility</p:attrName>
                                        </p:attrNameLst>
                                      </p:cBhvr>
                                      <p:to>
                                        <p:strVal val="visible"/>
                                      </p:to>
                                    </p:set>
                                    <p:animEffect transition="in" filter="wipe(left)">
                                      <p:cBhvr>
                                        <p:cTn id="27" dur="1000"/>
                                        <p:tgtEl>
                                          <p:spTgt spid="175">
                                            <p:txEl>
                                              <p:pRg st="5" end="5"/>
                                            </p:txEl>
                                          </p:spTgt>
                                        </p:tgtEl>
                                      </p:cBhvr>
                                    </p:animEffect>
                                  </p:childTnLst>
                                </p:cTn>
                              </p:par>
                              <p:par>
                                <p:cTn id="28" presetID="22" presetClass="entr" presetSubtype="8" fill="hold" grpId="0">
                                  <p:stCondLst>
                                    <p:cond delay="0"/>
                                  </p:stCondLst>
                                  <p:iterate>
                                    <p:tmAbs val="0"/>
                                  </p:iterate>
                                  <p:childTnLst>
                                    <p:set>
                                      <p:cBhvr>
                                        <p:cTn id="29" fill="hold"/>
                                        <p:tgtEl>
                                          <p:spTgt spid="175">
                                            <p:txEl>
                                              <p:pRg st="6" end="6"/>
                                            </p:txEl>
                                          </p:spTgt>
                                        </p:tgtEl>
                                        <p:attrNameLst>
                                          <p:attrName>style.visibility</p:attrName>
                                        </p:attrNameLst>
                                      </p:cBhvr>
                                      <p:to>
                                        <p:strVal val="visible"/>
                                      </p:to>
                                    </p:set>
                                    <p:animEffect transition="in" filter="wipe(left)">
                                      <p:cBhvr>
                                        <p:cTn id="30" dur="1000"/>
                                        <p:tgtEl>
                                          <p:spTgt spid="1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1"/>
          </p:nvPr>
        </p:nvSpPr>
        <p:spPr>
          <a:xfrm>
            <a:off x="455612" y="1815118"/>
            <a:ext cx="8456613" cy="3844707"/>
          </a:xfrm>
          <a:prstGeom prst="rect">
            <a:avLst/>
          </a:prstGeom>
        </p:spPr>
        <p:txBody>
          <a:bodyPr lIns="0" tIns="0" rIns="0" bIns="0">
            <a:normAutofit/>
          </a:bodyPr>
          <a:lstStyle/>
          <a:p>
            <a:pPr marL="0" lvl="0" indent="0" defTabSz="798893">
              <a:spcBef>
                <a:spcPts val="400"/>
              </a:spcBef>
              <a:buClr>
                <a:srgbClr val="ED3532"/>
              </a:buClr>
              <a:buSzPct val="100000"/>
              <a:buNone/>
              <a:defRPr sz="1800"/>
            </a:pPr>
            <a:r>
              <a:rPr sz="2576" b="1" dirty="0">
                <a:solidFill>
                  <a:srgbClr val="254061"/>
                </a:solidFill>
                <a:latin typeface="Calibri"/>
                <a:ea typeface="Calibri"/>
                <a:cs typeface="Calibri"/>
                <a:sym typeface="Calibri"/>
              </a:rPr>
              <a:t>Effective communication</a:t>
            </a:r>
          </a:p>
          <a:p>
            <a:pPr marL="993140" lvl="2"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Establishing consistent, responsive methods of communication</a:t>
            </a:r>
          </a:p>
          <a:p>
            <a:pPr marL="993140" lvl="2"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Ensuring accessibility of information to all stakeholders</a:t>
            </a:r>
          </a:p>
          <a:p>
            <a:pPr marL="993140" lvl="2"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Addressing conflicts or dilemmas </a:t>
            </a:r>
            <a:endParaRPr lang="en-US" sz="2208" b="1" dirty="0">
              <a:solidFill>
                <a:srgbClr val="254061"/>
              </a:solidFill>
              <a:latin typeface="Calibri"/>
              <a:ea typeface="Calibri"/>
              <a:cs typeface="Calibri"/>
              <a:sym typeface="Calibri"/>
            </a:endParaRPr>
          </a:p>
          <a:p>
            <a:pPr marL="210313" lvl="2" indent="0" defTabSz="798893">
              <a:spcBef>
                <a:spcPts val="400"/>
              </a:spcBef>
              <a:buClr>
                <a:srgbClr val="ED3532"/>
              </a:buClr>
              <a:buSzPct val="100000"/>
              <a:buNone/>
              <a:defRPr sz="1800"/>
            </a:pPr>
            <a:endParaRPr lang="en-US" sz="2208" b="1" dirty="0" smtClean="0">
              <a:solidFill>
                <a:srgbClr val="254061"/>
              </a:solidFill>
              <a:latin typeface="Calibri"/>
              <a:ea typeface="Calibri"/>
              <a:cs typeface="Calibri"/>
              <a:sym typeface="Calibri"/>
            </a:endParaRPr>
          </a:p>
          <a:p>
            <a:pPr marL="0" indent="0" defTabSz="798893">
              <a:spcBef>
                <a:spcPts val="400"/>
              </a:spcBef>
              <a:buSzPct val="100000"/>
              <a:buNone/>
              <a:defRPr sz="1800"/>
            </a:pPr>
            <a:r>
              <a:rPr sz="2576" b="1" dirty="0">
                <a:solidFill>
                  <a:srgbClr val="254061"/>
                </a:solidFill>
                <a:latin typeface="Calibri"/>
                <a:ea typeface="Calibri"/>
                <a:cs typeface="Calibri"/>
                <a:sym typeface="Calibri"/>
              </a:rPr>
              <a:t>Shared ownership of problem solving</a:t>
            </a:r>
          </a:p>
          <a:p>
            <a:pPr marL="993140" lvl="1"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Ensuring all voices are heard</a:t>
            </a:r>
          </a:p>
          <a:p>
            <a:pPr marL="993140" lvl="1"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Ensuring timely, reflective, and responsive decision-making</a:t>
            </a:r>
          </a:p>
          <a:p>
            <a:pPr marL="993140" lvl="1"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Defining the scope of stakeholder decisions</a:t>
            </a:r>
          </a:p>
        </p:txBody>
      </p:sp>
      <p:sp>
        <p:nvSpPr>
          <p:cNvPr id="181" name="Shape 181"/>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algn="ctr" defTabSz="914400">
              <a:defRPr sz="1800"/>
            </a:pPr>
            <a:r>
              <a:rPr sz="3200" b="1">
                <a:solidFill>
                  <a:srgbClr val="154578"/>
                </a:solidFill>
                <a:latin typeface="Century Gothic"/>
                <a:ea typeface="Century Gothic"/>
                <a:cs typeface="Century Gothic"/>
                <a:sym typeface="Century Gothic"/>
              </a:rPr>
              <a:t>Principles of Effective</a:t>
            </a:r>
            <a:br>
              <a:rPr sz="3200" b="1">
                <a:solidFill>
                  <a:srgbClr val="154578"/>
                </a:solidFill>
                <a:latin typeface="Century Gothic"/>
                <a:ea typeface="Century Gothic"/>
                <a:cs typeface="Century Gothic"/>
                <a:sym typeface="Century Gothic"/>
              </a:rPr>
            </a:br>
            <a:r>
              <a:rPr sz="3200" b="1">
                <a:solidFill>
                  <a:srgbClr val="154578"/>
                </a:solidFill>
                <a:latin typeface="Century Gothic"/>
                <a:ea typeface="Century Gothic"/>
                <a:cs typeface="Century Gothic"/>
                <a:sym typeface="Century Gothic"/>
              </a:rPr>
              <a:t> Stakeholder Engagement</a:t>
            </a:r>
          </a:p>
        </p:txBody>
      </p:sp>
    </p:spTree>
    <p:extLst>
      <p:ext uri="{BB962C8B-B14F-4D97-AF65-F5344CB8AC3E}">
        <p14:creationId xmlns:p14="http://schemas.microsoft.com/office/powerpoint/2010/main" val="109967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80">
                                            <p:bg/>
                                          </p:spTgt>
                                        </p:tgtEl>
                                        <p:attrNameLst>
                                          <p:attrName>style.visibility</p:attrName>
                                        </p:attrNameLst>
                                      </p:cBhvr>
                                      <p:to>
                                        <p:strVal val="visible"/>
                                      </p:to>
                                    </p:set>
                                    <p:animEffect transition="in" filter="wipe(left)">
                                      <p:cBhvr>
                                        <p:cTn id="7" dur="1000"/>
                                        <p:tgtEl>
                                          <p:spTgt spid="180">
                                            <p:bg/>
                                          </p:spTgt>
                                        </p:tgtEl>
                                      </p:cBhvr>
                                    </p:animEffect>
                                  </p:childTnLst>
                                </p:cTn>
                              </p:par>
                              <p:par>
                                <p:cTn id="8" presetID="22" presetClass="entr" presetSubtype="8" fill="hold" grpId="0">
                                  <p:stCondLst>
                                    <p:cond delay="0"/>
                                  </p:stCondLst>
                                  <p:iterate>
                                    <p:tmAbs val="0"/>
                                  </p:iterate>
                                  <p:childTnLst>
                                    <p:set>
                                      <p:cBhvr>
                                        <p:cTn id="9" fill="hold"/>
                                        <p:tgtEl>
                                          <p:spTgt spid="180">
                                            <p:txEl>
                                              <p:pRg st="0" end="0"/>
                                            </p:txEl>
                                          </p:spTgt>
                                        </p:tgtEl>
                                        <p:attrNameLst>
                                          <p:attrName>style.visibility</p:attrName>
                                        </p:attrNameLst>
                                      </p:cBhvr>
                                      <p:to>
                                        <p:strVal val="visible"/>
                                      </p:to>
                                    </p:set>
                                    <p:animEffect transition="in" filter="wipe(left)">
                                      <p:cBhvr>
                                        <p:cTn id="10" dur="1000"/>
                                        <p:tgtEl>
                                          <p:spTgt spid="180">
                                            <p:txEl>
                                              <p:pRg st="0" end="0"/>
                                            </p:txEl>
                                          </p:spTgt>
                                        </p:tgtEl>
                                      </p:cBhvr>
                                    </p:animEffect>
                                  </p:childTnLst>
                                </p:cTn>
                              </p:par>
                              <p:par>
                                <p:cTn id="11" presetID="22" presetClass="entr" presetSubtype="8" fill="hold" grpId="0" nodeType="withEffect">
                                  <p:stCondLst>
                                    <p:cond delay="0"/>
                                  </p:stCondLst>
                                  <p:iterate>
                                    <p:tmAbs val="0"/>
                                  </p:iterate>
                                  <p:childTnLst>
                                    <p:set>
                                      <p:cBhvr>
                                        <p:cTn id="12" fill="hold"/>
                                        <p:tgtEl>
                                          <p:spTgt spid="180">
                                            <p:txEl>
                                              <p:pRg st="1" end="1"/>
                                            </p:txEl>
                                          </p:spTgt>
                                        </p:tgtEl>
                                        <p:attrNameLst>
                                          <p:attrName>style.visibility</p:attrName>
                                        </p:attrNameLst>
                                      </p:cBhvr>
                                      <p:to>
                                        <p:strVal val="visible"/>
                                      </p:to>
                                    </p:set>
                                    <p:animEffect transition="in" filter="wipe(left)">
                                      <p:cBhvr>
                                        <p:cTn id="13" dur="1000"/>
                                        <p:tgtEl>
                                          <p:spTgt spid="180">
                                            <p:txEl>
                                              <p:pRg st="1" end="1"/>
                                            </p:txEl>
                                          </p:spTgt>
                                        </p:tgtEl>
                                      </p:cBhvr>
                                    </p:animEffect>
                                  </p:childTnLst>
                                </p:cTn>
                              </p:par>
                              <p:par>
                                <p:cTn id="14" presetID="22" presetClass="entr" presetSubtype="8" fill="hold" grpId="0" nodeType="withEffect">
                                  <p:stCondLst>
                                    <p:cond delay="0"/>
                                  </p:stCondLst>
                                  <p:iterate>
                                    <p:tmAbs val="0"/>
                                  </p:iterate>
                                  <p:childTnLst>
                                    <p:set>
                                      <p:cBhvr>
                                        <p:cTn id="15" fill="hold"/>
                                        <p:tgtEl>
                                          <p:spTgt spid="180">
                                            <p:txEl>
                                              <p:pRg st="2" end="2"/>
                                            </p:txEl>
                                          </p:spTgt>
                                        </p:tgtEl>
                                        <p:attrNameLst>
                                          <p:attrName>style.visibility</p:attrName>
                                        </p:attrNameLst>
                                      </p:cBhvr>
                                      <p:to>
                                        <p:strVal val="visible"/>
                                      </p:to>
                                    </p:set>
                                    <p:animEffect transition="in" filter="wipe(left)">
                                      <p:cBhvr>
                                        <p:cTn id="16" dur="1000"/>
                                        <p:tgtEl>
                                          <p:spTgt spid="180">
                                            <p:txEl>
                                              <p:pRg st="2" end="2"/>
                                            </p:txEl>
                                          </p:spTgt>
                                        </p:tgtEl>
                                      </p:cBhvr>
                                    </p:animEffect>
                                  </p:childTnLst>
                                </p:cTn>
                              </p:par>
                              <p:par>
                                <p:cTn id="17" presetID="22" presetClass="entr" presetSubtype="8" fill="hold" grpId="0" nodeType="withEffect">
                                  <p:stCondLst>
                                    <p:cond delay="0"/>
                                  </p:stCondLst>
                                  <p:iterate>
                                    <p:tmAbs val="0"/>
                                  </p:iterate>
                                  <p:childTnLst>
                                    <p:set>
                                      <p:cBhvr>
                                        <p:cTn id="18" fill="hold"/>
                                        <p:tgtEl>
                                          <p:spTgt spid="180">
                                            <p:txEl>
                                              <p:pRg st="3" end="3"/>
                                            </p:txEl>
                                          </p:spTgt>
                                        </p:tgtEl>
                                        <p:attrNameLst>
                                          <p:attrName>style.visibility</p:attrName>
                                        </p:attrNameLst>
                                      </p:cBhvr>
                                      <p:to>
                                        <p:strVal val="visible"/>
                                      </p:to>
                                    </p:set>
                                    <p:animEffect transition="in" filter="wipe(left)">
                                      <p:cBhvr>
                                        <p:cTn id="19" dur="1000"/>
                                        <p:tgtEl>
                                          <p:spTgt spid="180">
                                            <p:txEl>
                                              <p:pRg st="3" end="3"/>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iterate>
                                    <p:tmAbs val="0"/>
                                  </p:iterate>
                                  <p:childTnLst>
                                    <p:set>
                                      <p:cBhvr>
                                        <p:cTn id="22" fill="hold"/>
                                        <p:tgtEl>
                                          <p:spTgt spid="180">
                                            <p:txEl>
                                              <p:pRg st="5" end="5"/>
                                            </p:txEl>
                                          </p:spTgt>
                                        </p:tgtEl>
                                        <p:attrNameLst>
                                          <p:attrName>style.visibility</p:attrName>
                                        </p:attrNameLst>
                                      </p:cBhvr>
                                      <p:to>
                                        <p:strVal val="visible"/>
                                      </p:to>
                                    </p:set>
                                    <p:animEffect transition="in" filter="wipe(left)">
                                      <p:cBhvr>
                                        <p:cTn id="23" dur="1000"/>
                                        <p:tgtEl>
                                          <p:spTgt spid="180">
                                            <p:txEl>
                                              <p:pRg st="5" end="5"/>
                                            </p:txEl>
                                          </p:spTgt>
                                        </p:tgtEl>
                                      </p:cBhvr>
                                    </p:animEffect>
                                  </p:childTnLst>
                                </p:cTn>
                              </p:par>
                              <p:par>
                                <p:cTn id="24" presetID="22" presetClass="entr" presetSubtype="8" fill="hold" grpId="0" nodeType="withEffect">
                                  <p:stCondLst>
                                    <p:cond delay="0"/>
                                  </p:stCondLst>
                                  <p:iterate>
                                    <p:tmAbs val="0"/>
                                  </p:iterate>
                                  <p:childTnLst>
                                    <p:set>
                                      <p:cBhvr>
                                        <p:cTn id="25" fill="hold"/>
                                        <p:tgtEl>
                                          <p:spTgt spid="180">
                                            <p:txEl>
                                              <p:pRg st="6" end="6"/>
                                            </p:txEl>
                                          </p:spTgt>
                                        </p:tgtEl>
                                        <p:attrNameLst>
                                          <p:attrName>style.visibility</p:attrName>
                                        </p:attrNameLst>
                                      </p:cBhvr>
                                      <p:to>
                                        <p:strVal val="visible"/>
                                      </p:to>
                                    </p:set>
                                    <p:animEffect transition="in" filter="wipe(left)">
                                      <p:cBhvr>
                                        <p:cTn id="26" dur="1000"/>
                                        <p:tgtEl>
                                          <p:spTgt spid="180">
                                            <p:txEl>
                                              <p:pRg st="6" end="6"/>
                                            </p:txEl>
                                          </p:spTgt>
                                        </p:tgtEl>
                                      </p:cBhvr>
                                    </p:animEffect>
                                  </p:childTnLst>
                                </p:cTn>
                              </p:par>
                              <p:par>
                                <p:cTn id="27" presetID="22" presetClass="entr" presetSubtype="8" fill="hold" grpId="0">
                                  <p:stCondLst>
                                    <p:cond delay="0"/>
                                  </p:stCondLst>
                                  <p:iterate>
                                    <p:tmAbs val="0"/>
                                  </p:iterate>
                                  <p:childTnLst>
                                    <p:set>
                                      <p:cBhvr>
                                        <p:cTn id="28" fill="hold"/>
                                        <p:tgtEl>
                                          <p:spTgt spid="180">
                                            <p:txEl>
                                              <p:pRg st="7" end="7"/>
                                            </p:txEl>
                                          </p:spTgt>
                                        </p:tgtEl>
                                        <p:attrNameLst>
                                          <p:attrName>style.visibility</p:attrName>
                                        </p:attrNameLst>
                                      </p:cBhvr>
                                      <p:to>
                                        <p:strVal val="visible"/>
                                      </p:to>
                                    </p:set>
                                    <p:animEffect transition="in" filter="wipe(left)">
                                      <p:cBhvr>
                                        <p:cTn id="29" dur="1000"/>
                                        <p:tgtEl>
                                          <p:spTgt spid="180">
                                            <p:txEl>
                                              <p:pRg st="7" end="7"/>
                                            </p:txEl>
                                          </p:spTgt>
                                        </p:tgtEl>
                                      </p:cBhvr>
                                    </p:animEffect>
                                  </p:childTnLst>
                                </p:cTn>
                              </p:par>
                              <p:par>
                                <p:cTn id="30" presetID="22" presetClass="entr" presetSubtype="8" fill="hold" grpId="0">
                                  <p:stCondLst>
                                    <p:cond delay="0"/>
                                  </p:stCondLst>
                                  <p:iterate>
                                    <p:tmAbs val="0"/>
                                  </p:iterate>
                                  <p:childTnLst>
                                    <p:set>
                                      <p:cBhvr>
                                        <p:cTn id="31" fill="hold"/>
                                        <p:tgtEl>
                                          <p:spTgt spid="180">
                                            <p:txEl>
                                              <p:pRg st="8" end="8"/>
                                            </p:txEl>
                                          </p:spTgt>
                                        </p:tgtEl>
                                        <p:attrNameLst>
                                          <p:attrName>style.visibility</p:attrName>
                                        </p:attrNameLst>
                                      </p:cBhvr>
                                      <p:to>
                                        <p:strVal val="visible"/>
                                      </p:to>
                                    </p:set>
                                    <p:animEffect transition="in" filter="wipe(left)">
                                      <p:cBhvr>
                                        <p:cTn id="32" dur="1000"/>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914400">
              <a:defRPr sz="36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600" b="1">
                <a:solidFill>
                  <a:srgbClr val="154578"/>
                </a:solidFill>
              </a:rPr>
              <a:t>Stakeholder Engagement Process</a:t>
            </a:r>
          </a:p>
        </p:txBody>
      </p:sp>
      <p:sp>
        <p:nvSpPr>
          <p:cNvPr id="241" name="Shape 241"/>
          <p:cNvSpPr/>
          <p:nvPr/>
        </p:nvSpPr>
        <p:spPr>
          <a:xfrm>
            <a:off x="709612" y="2543175"/>
            <a:ext cx="2468448"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a:solidFill>
              <a:srgbClr val="FFFFFF"/>
            </a:solidFill>
            <a:round/>
          </a:ln>
        </p:spPr>
        <p:txBody>
          <a:bodyPr lIns="0" tIns="0" rIns="0" bIns="0" anchor="ctr"/>
          <a:lstStyle/>
          <a:p>
            <a:pPr lvl="0"/>
            <a:endParaRPr/>
          </a:p>
        </p:txBody>
      </p:sp>
      <p:sp>
        <p:nvSpPr>
          <p:cNvPr id="242" name="Shape 242"/>
          <p:cNvSpPr/>
          <p:nvPr/>
        </p:nvSpPr>
        <p:spPr>
          <a:xfrm>
            <a:off x="3351213" y="2543175"/>
            <a:ext cx="2468447"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154578"/>
          </a:solidFill>
          <a:ln w="25400">
            <a:solidFill>
              <a:srgbClr val="FFFFFF"/>
            </a:solidFill>
            <a:round/>
          </a:ln>
        </p:spPr>
        <p:txBody>
          <a:bodyPr lIns="0" tIns="0" rIns="0" bIns="0" anchor="ctr"/>
          <a:lstStyle/>
          <a:p>
            <a:pPr lvl="0"/>
            <a:endParaRPr/>
          </a:p>
        </p:txBody>
      </p:sp>
      <p:sp>
        <p:nvSpPr>
          <p:cNvPr id="243" name="Shape 243"/>
          <p:cNvSpPr/>
          <p:nvPr/>
        </p:nvSpPr>
        <p:spPr>
          <a:xfrm>
            <a:off x="5994400" y="2543175"/>
            <a:ext cx="2468333"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5" y="0"/>
                </a:lnTo>
                <a:cubicBezTo>
                  <a:pt x="20546" y="0"/>
                  <a:pt x="21600" y="1611"/>
                  <a:pt x="21600" y="3600"/>
                </a:cubicBezTo>
                <a:lnTo>
                  <a:pt x="21600" y="17999"/>
                </a:lnTo>
                <a:cubicBezTo>
                  <a:pt x="21600" y="19988"/>
                  <a:pt x="20546" y="21600"/>
                  <a:pt x="19245" y="21600"/>
                </a:cubicBezTo>
                <a:lnTo>
                  <a:pt x="2355" y="21600"/>
                </a:lnTo>
                <a:cubicBezTo>
                  <a:pt x="1054" y="21600"/>
                  <a:pt x="0" y="19988"/>
                  <a:pt x="0" y="17999"/>
                </a:cubicBezTo>
                <a:lnTo>
                  <a:pt x="0" y="3600"/>
                </a:lnTo>
                <a:close/>
              </a:path>
            </a:pathLst>
          </a:custGeom>
          <a:solidFill>
            <a:srgbClr val="ED3532"/>
          </a:solidFill>
          <a:ln w="25400">
            <a:solidFill>
              <a:srgbClr val="FFFFFF"/>
            </a:solidFill>
            <a:round/>
          </a:ln>
        </p:spPr>
        <p:txBody>
          <a:bodyPr lIns="0" tIns="0" rIns="0" bIns="0" anchor="ctr"/>
          <a:lstStyle/>
          <a:p>
            <a:pPr lvl="0"/>
            <a:endParaRPr/>
          </a:p>
        </p:txBody>
      </p:sp>
      <p:grpSp>
        <p:nvGrpSpPr>
          <p:cNvPr id="246" name="Group 246"/>
          <p:cNvGrpSpPr/>
          <p:nvPr/>
        </p:nvGrpSpPr>
        <p:grpSpPr>
          <a:xfrm>
            <a:off x="1098815" y="4572000"/>
            <a:ext cx="6878638" cy="1087438"/>
            <a:chOff x="0" y="0"/>
            <a:chExt cx="6878636" cy="1087438"/>
          </a:xfrm>
        </p:grpSpPr>
        <p:sp>
          <p:nvSpPr>
            <p:cNvPr id="244" name="Shape 244"/>
            <p:cNvSpPr/>
            <p:nvPr/>
          </p:nvSpPr>
          <p:spPr>
            <a:xfrm>
              <a:off x="0" y="0"/>
              <a:ext cx="6878637" cy="1087438"/>
            </a:xfrm>
            <a:prstGeom prst="rightArrow">
              <a:avLst>
                <a:gd name="adj1" fmla="val 50000"/>
                <a:gd name="adj2" fmla="val 50000"/>
              </a:avLst>
            </a:prstGeom>
            <a:solidFill>
              <a:srgbClr val="154578"/>
            </a:solidFill>
            <a:ln w="25400" cap="flat">
              <a:solidFill>
                <a:srgbClr val="3FC529"/>
              </a:solidFill>
              <a:prstDash val="solid"/>
              <a:round/>
            </a:ln>
            <a:effectLst>
              <a:outerShdw blurRad="38100" dist="23000" dir="5400000" rotWithShape="0">
                <a:srgbClr val="000000">
                  <a:alpha val="34999"/>
                </a:srgbClr>
              </a:outerShdw>
            </a:effectLst>
          </p:spPr>
          <p:txBody>
            <a:bodyPr wrap="square" lIns="0" tIns="0" rIns="0" bIns="0" numCol="1" anchor="ctr">
              <a:noAutofit/>
            </a:bodyPr>
            <a:lstStyle/>
            <a:p>
              <a:pPr lvl="0" algn="ctr"/>
              <a:endParaRPr/>
            </a:p>
          </p:txBody>
        </p:sp>
        <p:sp>
          <p:nvSpPr>
            <p:cNvPr id="245" name="Shape 245"/>
            <p:cNvSpPr/>
            <p:nvPr/>
          </p:nvSpPr>
          <p:spPr>
            <a:xfrm>
              <a:off x="0" y="199549"/>
              <a:ext cx="6606778" cy="688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indent="457200" algn="ctr">
                <a:defRPr sz="4100" b="1">
                  <a:solidFill>
                    <a:srgbClr val="FFFFFF"/>
                  </a:solidFill>
                  <a:latin typeface="Calibri"/>
                  <a:ea typeface="Calibri"/>
                  <a:cs typeface="Calibri"/>
                  <a:sym typeface="Calibri"/>
                </a:defRPr>
              </a:lvl1pPr>
            </a:lstStyle>
            <a:p>
              <a:pPr lvl="0">
                <a:defRPr sz="1800" b="0">
                  <a:solidFill>
                    <a:srgbClr val="000000"/>
                  </a:solidFill>
                </a:defRPr>
              </a:pPr>
              <a:r>
                <a:rPr sz="4100" b="1">
                  <a:solidFill>
                    <a:srgbClr val="FFFFFF"/>
                  </a:solidFill>
                </a:rPr>
                <a:t>Reflect</a:t>
              </a:r>
            </a:p>
          </p:txBody>
        </p:sp>
      </p:grpSp>
      <p:sp>
        <p:nvSpPr>
          <p:cNvPr id="247" name="Shape 247"/>
          <p:cNvSpPr/>
          <p:nvPr/>
        </p:nvSpPr>
        <p:spPr>
          <a:xfrm>
            <a:off x="909219" y="2672553"/>
            <a:ext cx="2224824" cy="1285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4100" b="1">
                <a:solidFill>
                  <a:srgbClr val="FFFFFF"/>
                </a:solidFill>
                <a:latin typeface="Calibri"/>
                <a:ea typeface="Calibri"/>
                <a:cs typeface="Calibri"/>
                <a:sym typeface="Calibri"/>
              </a:rPr>
              <a:t>Stage 1:</a:t>
            </a:r>
          </a:p>
          <a:p>
            <a:pPr lvl="0" algn="ctr"/>
            <a:r>
              <a:rPr sz="4100" b="1">
                <a:solidFill>
                  <a:srgbClr val="FFFFFF"/>
                </a:solidFill>
                <a:latin typeface="Calibri"/>
                <a:ea typeface="Calibri"/>
                <a:cs typeface="Calibri"/>
                <a:sym typeface="Calibri"/>
              </a:rPr>
              <a:t>Inform</a:t>
            </a:r>
          </a:p>
        </p:txBody>
      </p:sp>
      <p:sp>
        <p:nvSpPr>
          <p:cNvPr id="248" name="Shape 248"/>
          <p:cNvSpPr/>
          <p:nvPr/>
        </p:nvSpPr>
        <p:spPr>
          <a:xfrm>
            <a:off x="3592698" y="2672553"/>
            <a:ext cx="2224824" cy="1285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4100" b="1">
                <a:solidFill>
                  <a:srgbClr val="FFFFFF"/>
                </a:solidFill>
                <a:latin typeface="Calibri"/>
                <a:ea typeface="Calibri"/>
                <a:cs typeface="Calibri"/>
                <a:sym typeface="Calibri"/>
              </a:rPr>
              <a:t>Stage 2:</a:t>
            </a:r>
          </a:p>
          <a:p>
            <a:pPr lvl="0" algn="ctr"/>
            <a:r>
              <a:rPr sz="4100" b="1">
                <a:solidFill>
                  <a:srgbClr val="FFFFFF"/>
                </a:solidFill>
                <a:latin typeface="Calibri"/>
                <a:ea typeface="Calibri"/>
                <a:cs typeface="Calibri"/>
                <a:sym typeface="Calibri"/>
              </a:rPr>
              <a:t>Prepare</a:t>
            </a:r>
          </a:p>
        </p:txBody>
      </p:sp>
      <p:sp>
        <p:nvSpPr>
          <p:cNvPr id="249" name="Shape 249"/>
          <p:cNvSpPr/>
          <p:nvPr/>
        </p:nvSpPr>
        <p:spPr>
          <a:xfrm>
            <a:off x="6251713" y="2672553"/>
            <a:ext cx="2224823" cy="1285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4100" b="1">
                <a:solidFill>
                  <a:srgbClr val="FFFFFF"/>
                </a:solidFill>
                <a:latin typeface="Calibri"/>
                <a:ea typeface="Calibri"/>
                <a:cs typeface="Calibri"/>
                <a:sym typeface="Calibri"/>
              </a:rPr>
              <a:t>Stage 3:</a:t>
            </a:r>
          </a:p>
          <a:p>
            <a:pPr lvl="0" algn="ctr"/>
            <a:r>
              <a:rPr sz="4100" b="1">
                <a:solidFill>
                  <a:srgbClr val="FFFFFF"/>
                </a:solidFill>
                <a:latin typeface="Calibri"/>
                <a:ea typeface="Calibri"/>
                <a:cs typeface="Calibri"/>
                <a:sym typeface="Calibri"/>
              </a:rPr>
              <a:t>Act</a:t>
            </a:r>
          </a:p>
        </p:txBody>
      </p:sp>
    </p:spTree>
    <p:extLst>
      <p:ext uri="{BB962C8B-B14F-4D97-AF65-F5344CB8AC3E}">
        <p14:creationId xmlns:p14="http://schemas.microsoft.com/office/powerpoint/2010/main" val="329616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1"/>
                                        </p:tgtEl>
                                        <p:attrNameLst>
                                          <p:attrName>style.visibility</p:attrName>
                                        </p:attrNameLst>
                                      </p:cBhvr>
                                      <p:to>
                                        <p:strVal val="visible"/>
                                      </p:to>
                                    </p:set>
                                    <p:animEffect transition="in" filter="wipe(left)">
                                      <p:cBhvr>
                                        <p:cTn id="7" dur="1000"/>
                                        <p:tgtEl>
                                          <p:spTgt spid="241"/>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242"/>
                                        </p:tgtEl>
                                        <p:attrNameLst>
                                          <p:attrName>style.visibility</p:attrName>
                                        </p:attrNameLst>
                                      </p:cBhvr>
                                      <p:to>
                                        <p:strVal val="visible"/>
                                      </p:to>
                                    </p:set>
                                    <p:animEffect transition="in" filter="wipe(left)">
                                      <p:cBhvr>
                                        <p:cTn id="11" dur="1000"/>
                                        <p:tgtEl>
                                          <p:spTgt spid="242"/>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p:tmAbs val="0"/>
                                  </p:iterate>
                                  <p:childTnLst>
                                    <p:set>
                                      <p:cBhvr>
                                        <p:cTn id="14" fill="hold"/>
                                        <p:tgtEl>
                                          <p:spTgt spid="243"/>
                                        </p:tgtEl>
                                        <p:attrNameLst>
                                          <p:attrName>style.visibility</p:attrName>
                                        </p:attrNameLst>
                                      </p:cBhvr>
                                      <p:to>
                                        <p:strVal val="visible"/>
                                      </p:to>
                                    </p:set>
                                    <p:animEffect transition="in" filter="wipe(left)">
                                      <p:cBhvr>
                                        <p:cTn id="15" dur="1000"/>
                                        <p:tgtEl>
                                          <p:spTgt spid="243"/>
                                        </p:tgtEl>
                                      </p:cBhvr>
                                    </p:animEffect>
                                  </p:childTnLst>
                                </p:cTn>
                              </p:par>
                            </p:childTnLst>
                          </p:cTn>
                        </p:par>
                        <p:par>
                          <p:cTn id="16" fill="hold">
                            <p:stCondLst>
                              <p:cond delay="3000"/>
                            </p:stCondLst>
                            <p:childTnLst>
                              <p:par>
                                <p:cTn id="17" presetID="22" presetClass="entr" presetSubtype="8" fill="hold" grpId="0" nodeType="afterEffect">
                                  <p:stCondLst>
                                    <p:cond delay="0"/>
                                  </p:stCondLst>
                                  <p:iterate>
                                    <p:tmAbs val="0"/>
                                  </p:iterate>
                                  <p:childTnLst>
                                    <p:set>
                                      <p:cBhvr>
                                        <p:cTn id="18" fill="hold"/>
                                        <p:tgtEl>
                                          <p:spTgt spid="246"/>
                                        </p:tgtEl>
                                        <p:attrNameLst>
                                          <p:attrName>style.visibility</p:attrName>
                                        </p:attrNameLst>
                                      </p:cBhvr>
                                      <p:to>
                                        <p:strVal val="visible"/>
                                      </p:to>
                                    </p:set>
                                    <p:animEffect transition="in" filter="wipe(left)">
                                      <p:cBhvr>
                                        <p:cTn id="19"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animBg="1" advAuto="0"/>
      <p:bldP spid="243" grpId="0" animBg="1" advAuto="0"/>
      <p:bldP spid="24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457200" y="273049"/>
            <a:ext cx="8229600" cy="1144589"/>
          </a:xfrm>
          <a:prstGeom prst="rect">
            <a:avLst/>
          </a:prstGeom>
          <a:solidFill>
            <a:srgbClr val="3FC529"/>
          </a:solidFill>
          <a:ln>
            <a:solidFill>
              <a:srgbClr val="39B54A"/>
            </a:solidFill>
            <a:miter lim="0"/>
          </a:ln>
        </p:spPr>
        <p:txBody>
          <a:bodyPr lIns="0" tIns="0" rIns="0" bIns="0" anchor="ctr">
            <a:normAutofit/>
          </a:bodyPr>
          <a:lstStyle/>
          <a:p>
            <a:pPr lvl="0" indent="233363" defTabSz="914400">
              <a:defRPr sz="1800"/>
            </a:pPr>
            <a:r>
              <a:rPr sz="3600" b="1">
                <a:solidFill>
                  <a:srgbClr val="FFFFFF"/>
                </a:solidFill>
                <a:latin typeface="Century Gothic"/>
                <a:ea typeface="Century Gothic"/>
                <a:cs typeface="Century Gothic"/>
                <a:sym typeface="Century Gothic"/>
              </a:rPr>
              <a:t>Stage 1: Inform</a:t>
            </a:r>
            <a:br>
              <a:rPr sz="3600" b="1">
                <a:solidFill>
                  <a:srgbClr val="FFFFFF"/>
                </a:solidFill>
                <a:latin typeface="Century Gothic"/>
                <a:ea typeface="Century Gothic"/>
                <a:cs typeface="Century Gothic"/>
                <a:sym typeface="Century Gothic"/>
              </a:rPr>
            </a:br>
            <a:r>
              <a:rPr sz="3600" b="1" i="1">
                <a:solidFill>
                  <a:srgbClr val="FFFFFF"/>
                </a:solidFill>
                <a:latin typeface="Century Gothic"/>
                <a:ea typeface="Century Gothic"/>
                <a:cs typeface="Century Gothic"/>
                <a:sym typeface="Century Gothic"/>
              </a:rPr>
              <a:t>Beginning Your Involvement</a:t>
            </a:r>
          </a:p>
        </p:txBody>
      </p:sp>
      <p:sp>
        <p:nvSpPr>
          <p:cNvPr id="254" name="Shape 254"/>
          <p:cNvSpPr/>
          <p:nvPr/>
        </p:nvSpPr>
        <p:spPr>
          <a:xfrm>
            <a:off x="662151" y="1736555"/>
            <a:ext cx="8087711" cy="32367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defTabSz="868362">
              <a:spcBef>
                <a:spcPts val="1200"/>
              </a:spcBef>
            </a:pPr>
            <a:r>
              <a:rPr sz="2400" b="1" dirty="0">
                <a:solidFill>
                  <a:srgbClr val="154578"/>
                </a:solidFill>
                <a:latin typeface="Calibri"/>
                <a:ea typeface="Calibri"/>
                <a:cs typeface="Calibri"/>
                <a:sym typeface="Calibri"/>
              </a:rPr>
              <a:t>In this stage, you need to:</a:t>
            </a:r>
            <a:endParaRPr sz="2400" dirty="0">
              <a:solidFill>
                <a:srgbClr val="154578"/>
              </a:solidFill>
              <a:latin typeface="Calibri"/>
              <a:ea typeface="Calibri"/>
              <a:cs typeface="Calibri"/>
              <a:sym typeface="Calibri"/>
            </a:endParaRPr>
          </a:p>
          <a:p>
            <a:pPr marL="1143000" lvl="2" indent="-685800" defTabSz="868362">
              <a:spcBef>
                <a:spcPts val="6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Find out who is involved in the work</a:t>
            </a:r>
            <a:endParaRPr sz="1200" dirty="0"/>
          </a:p>
          <a:p>
            <a:pPr marL="1143000" lvl="2" indent="-685800" defTabSz="868362">
              <a:spcBef>
                <a:spcPts val="6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Develop an understanding of what is </a:t>
            </a:r>
            <a:r>
              <a:rPr sz="2400" dirty="0" smtClean="0">
                <a:solidFill>
                  <a:srgbClr val="154578"/>
                </a:solidFill>
                <a:latin typeface="Calibri"/>
                <a:ea typeface="Calibri"/>
                <a:cs typeface="Calibri"/>
                <a:sym typeface="Calibri"/>
              </a:rPr>
              <a:t>to </a:t>
            </a:r>
            <a:r>
              <a:rPr sz="2400" dirty="0">
                <a:solidFill>
                  <a:srgbClr val="154578"/>
                </a:solidFill>
                <a:latin typeface="Calibri"/>
                <a:ea typeface="Calibri"/>
                <a:cs typeface="Calibri"/>
                <a:sym typeface="Calibri"/>
              </a:rPr>
              <a:t>be accomplished</a:t>
            </a:r>
            <a:endParaRPr sz="1200" dirty="0"/>
          </a:p>
          <a:p>
            <a:pPr marL="1143000" lvl="2" indent="-685800" defTabSz="868362">
              <a:spcBef>
                <a:spcPts val="5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Identify the benefits to children and families in your program </a:t>
            </a:r>
            <a:endParaRPr sz="1200" dirty="0"/>
          </a:p>
          <a:p>
            <a:pPr marL="1143000" lvl="2" indent="-685800" defTabSz="868362">
              <a:spcBef>
                <a:spcPts val="5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Gather and process introductory information </a:t>
            </a:r>
            <a:r>
              <a:rPr lang="en-US" sz="2400" dirty="0" smtClean="0">
                <a:solidFill>
                  <a:srgbClr val="154578"/>
                </a:solidFill>
                <a:latin typeface="Calibri"/>
                <a:ea typeface="Calibri"/>
                <a:cs typeface="Calibri"/>
                <a:sym typeface="Calibri"/>
              </a:rPr>
              <a:t>about</a:t>
            </a:r>
            <a:r>
              <a:rPr sz="2400" dirty="0" smtClean="0">
                <a:solidFill>
                  <a:srgbClr val="154578"/>
                </a:solidFill>
                <a:latin typeface="Calibri"/>
                <a:ea typeface="Calibri"/>
                <a:cs typeface="Calibri"/>
                <a:sym typeface="Calibri"/>
              </a:rPr>
              <a:t> </a:t>
            </a:r>
            <a:r>
              <a:rPr sz="2400" dirty="0">
                <a:solidFill>
                  <a:srgbClr val="154578"/>
                </a:solidFill>
                <a:latin typeface="Calibri"/>
                <a:ea typeface="Calibri"/>
                <a:cs typeface="Calibri"/>
                <a:sym typeface="Calibri"/>
              </a:rPr>
              <a:t>the initiative’s leadership</a:t>
            </a:r>
            <a:endParaRPr sz="1200" dirty="0"/>
          </a:p>
        </p:txBody>
      </p:sp>
      <p:pic>
        <p:nvPicPr>
          <p:cNvPr id="255" name="image9.png"/>
          <p:cNvPicPr/>
          <p:nvPr/>
        </p:nvPicPr>
        <p:blipFill>
          <a:blip r:embed="rId3" cstate="print">
            <a:extLst/>
          </a:blip>
          <a:stretch>
            <a:fillRect/>
          </a:stretch>
        </p:blipFill>
        <p:spPr>
          <a:xfrm>
            <a:off x="5286052" y="5219454"/>
            <a:ext cx="1686904" cy="1650097"/>
          </a:xfrm>
          <a:prstGeom prst="rect">
            <a:avLst/>
          </a:prstGeom>
          <a:ln w="12700">
            <a:miter lim="400000"/>
          </a:ln>
          <a:effectLst>
            <a:outerShdw blurRad="292100" dist="139700" dir="2700000" rotWithShape="0">
              <a:srgbClr val="333333">
                <a:alpha val="64999"/>
              </a:srgbClr>
            </a:outerShdw>
          </a:effectLst>
        </p:spPr>
      </p:pic>
      <p:sp>
        <p:nvSpPr>
          <p:cNvPr id="256" name="Shape 256"/>
          <p:cNvSpPr/>
          <p:nvPr/>
        </p:nvSpPr>
        <p:spPr>
          <a:xfrm>
            <a:off x="181719" y="5219452"/>
            <a:ext cx="2538248" cy="1912410"/>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25400">
            <a:solidFill>
              <a:srgbClr val="4F81BD"/>
            </a:solidFill>
            <a:round/>
          </a:ln>
          <a:effectLst>
            <a:outerShdw blurRad="38100" dist="23000" dir="5400000" rotWithShape="0">
              <a:srgbClr val="000000">
                <a:alpha val="34999"/>
              </a:srgbClr>
            </a:outerShdw>
          </a:effectLst>
        </p:spPr>
        <p:txBody>
          <a:bodyPr lIns="0" tIns="0" rIns="0" bIns="0" anchor="ctr"/>
          <a:lstStyle/>
          <a:p>
            <a:pPr lvl="0"/>
            <a:endParaRPr/>
          </a:p>
        </p:txBody>
      </p:sp>
      <p:sp>
        <p:nvSpPr>
          <p:cNvPr id="257" name="Shape 257"/>
          <p:cNvSpPr/>
          <p:nvPr/>
        </p:nvSpPr>
        <p:spPr>
          <a:xfrm rot="20288478">
            <a:off x="612092" y="5582611"/>
            <a:ext cx="1647838" cy="9296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pPr lvl="0">
              <a:defRPr b="0"/>
            </a:pPr>
            <a:r>
              <a:rPr b="1"/>
              <a:t>Integrated Data System Initiatives</a:t>
            </a:r>
          </a:p>
        </p:txBody>
      </p:sp>
    </p:spTree>
    <p:extLst>
      <p:ext uri="{BB962C8B-B14F-4D97-AF65-F5344CB8AC3E}">
        <p14:creationId xmlns:p14="http://schemas.microsoft.com/office/powerpoint/2010/main" val="423325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54">
                                            <p:txEl>
                                              <p:pRg st="2" end="2"/>
                                            </p:txEl>
                                          </p:spTgt>
                                        </p:tgtEl>
                                        <p:attrNameLst>
                                          <p:attrName>style.visibility</p:attrName>
                                        </p:attrNameLst>
                                      </p:cBhvr>
                                      <p:to>
                                        <p:strVal val="visible"/>
                                      </p:to>
                                    </p:set>
                                    <p:animEffect transition="in" filter="fade">
                                      <p:cBhvr>
                                        <p:cTn id="7" dur="2000"/>
                                        <p:tgtEl>
                                          <p:spTgt spid="2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254">
                                            <p:txEl>
                                              <p:pRg st="3" end="3"/>
                                            </p:txEl>
                                          </p:spTgt>
                                        </p:tgtEl>
                                        <p:attrNameLst>
                                          <p:attrName>style.visibility</p:attrName>
                                        </p:attrNameLst>
                                      </p:cBhvr>
                                      <p:to>
                                        <p:strVal val="visible"/>
                                      </p:to>
                                    </p:set>
                                    <p:animEffect transition="in" filter="fade">
                                      <p:cBhvr>
                                        <p:cTn id="12" dur="2000"/>
                                        <p:tgtEl>
                                          <p:spTgt spid="25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54">
                                            <p:txEl>
                                              <p:pRg st="4" end="4"/>
                                            </p:txEl>
                                          </p:spTgt>
                                        </p:tgtEl>
                                        <p:attrNameLst>
                                          <p:attrName>style.visibility</p:attrName>
                                        </p:attrNameLst>
                                      </p:cBhvr>
                                      <p:to>
                                        <p:strVal val="visible"/>
                                      </p:to>
                                    </p:set>
                                    <p:animEffect transition="in" filter="fade">
                                      <p:cBhvr>
                                        <p:cTn id="17" dur="2000"/>
                                        <p:tgtEl>
                                          <p:spTgt spid="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323850" y="273049"/>
            <a:ext cx="6833683" cy="1144589"/>
          </a:xfrm>
          <a:prstGeom prst="rect">
            <a:avLst/>
          </a:prstGeom>
          <a:ln>
            <a:solidFill>
              <a:srgbClr val="39B54A"/>
            </a:solidFill>
            <a:miter lim="0"/>
          </a:ln>
        </p:spPr>
        <p:txBody>
          <a:bodyPr lIns="0" tIns="0" rIns="0" bIns="0" anchor="ctr">
            <a:normAutofit/>
          </a:bodyPr>
          <a:lstStyle>
            <a:lvl1pPr indent="233363" algn="ctr" defTabSz="914400">
              <a:defRPr sz="28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2800" b="1">
                <a:solidFill>
                  <a:srgbClr val="154578"/>
                </a:solidFill>
              </a:rPr>
              <a:t>Benefits of a High-Quality Integrated Data System to Part C/619</a:t>
            </a:r>
          </a:p>
        </p:txBody>
      </p:sp>
      <p:grpSp>
        <p:nvGrpSpPr>
          <p:cNvPr id="264" name="Group 264"/>
          <p:cNvGrpSpPr/>
          <p:nvPr/>
        </p:nvGrpSpPr>
        <p:grpSpPr>
          <a:xfrm>
            <a:off x="7043312" y="178349"/>
            <a:ext cx="1927383" cy="1280160"/>
            <a:chOff x="0" y="0"/>
            <a:chExt cx="1927382" cy="1280160"/>
          </a:xfrm>
        </p:grpSpPr>
        <p:sp>
          <p:nvSpPr>
            <p:cNvPr id="262" name="Shape 262"/>
            <p:cNvSpPr/>
            <p:nvPr/>
          </p:nvSpPr>
          <p:spPr>
            <a:xfrm>
              <a:off x="0" y="0"/>
              <a:ext cx="1828715" cy="128016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cap="flat">
              <a:solidFill>
                <a:srgbClr val="FFFFFF"/>
              </a:solidFill>
              <a:prstDash val="solid"/>
              <a:round/>
            </a:ln>
            <a:effectLst/>
          </p:spPr>
          <p:txBody>
            <a:bodyPr wrap="square" lIns="0" tIns="0" rIns="0" bIns="0" numCol="1" anchor="ctr">
              <a:noAutofit/>
            </a:bodyPr>
            <a:lstStyle/>
            <a:p>
              <a:pPr lvl="0"/>
              <a:endParaRPr/>
            </a:p>
          </p:txBody>
        </p:sp>
        <p:sp>
          <p:nvSpPr>
            <p:cNvPr id="263" name="Shape 263"/>
            <p:cNvSpPr/>
            <p:nvPr/>
          </p:nvSpPr>
          <p:spPr>
            <a:xfrm>
              <a:off x="168075" y="97847"/>
              <a:ext cx="1759308" cy="1031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1:</a:t>
              </a:r>
            </a:p>
            <a:p>
              <a:pPr lvl="0" algn="ctr"/>
              <a:r>
                <a:rPr sz="3200" b="1">
                  <a:solidFill>
                    <a:srgbClr val="FFFFFF"/>
                  </a:solidFill>
                  <a:latin typeface="Calibri"/>
                  <a:ea typeface="Calibri"/>
                  <a:cs typeface="Calibri"/>
                  <a:sym typeface="Calibri"/>
                </a:rPr>
                <a:t>Inform</a:t>
              </a:r>
            </a:p>
          </p:txBody>
        </p:sp>
      </p:grpSp>
      <p:sp>
        <p:nvSpPr>
          <p:cNvPr id="265" name="Shape 265"/>
          <p:cNvSpPr/>
          <p:nvPr/>
        </p:nvSpPr>
        <p:spPr>
          <a:xfrm>
            <a:off x="662151" y="1733550"/>
            <a:ext cx="8087711" cy="4447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868362">
              <a:spcBef>
                <a:spcPts val="600"/>
              </a:spcBef>
            </a:pPr>
            <a:r>
              <a:rPr sz="2400" b="1" dirty="0">
                <a:solidFill>
                  <a:srgbClr val="154578"/>
                </a:solidFill>
                <a:latin typeface="Calibri"/>
                <a:ea typeface="Calibri"/>
                <a:cs typeface="Calibri"/>
                <a:sym typeface="Calibri"/>
              </a:rPr>
              <a:t>An integrated data system will enable you to:</a:t>
            </a:r>
            <a:endParaRPr sz="2400" dirty="0">
              <a:solidFill>
                <a:srgbClr val="154578"/>
              </a:solidFill>
              <a:latin typeface="Calibri"/>
              <a:ea typeface="Calibri"/>
              <a:cs typeface="Calibri"/>
              <a:sym typeface="Calibri"/>
            </a:endParaRPr>
          </a:p>
          <a:p>
            <a:pPr marL="914400" lvl="3"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Analyze data and answer critical questions about child and family outcomes, such as:</a:t>
            </a:r>
          </a:p>
          <a:p>
            <a:pPr marL="1485900" lvl="5" indent="-571500" defTabSz="868362">
              <a:spcBef>
                <a:spcPts val="600"/>
              </a:spcBef>
              <a:buClr>
                <a:srgbClr val="ED3532"/>
              </a:buClr>
              <a:buSzPct val="100000"/>
              <a:buFont typeface="Wingdings" panose="05000000000000000000" pitchFamily="2" charset="2"/>
              <a:buChar char="ü"/>
            </a:pPr>
            <a:r>
              <a:rPr sz="2000" dirty="0">
                <a:solidFill>
                  <a:schemeClr val="tx2"/>
                </a:solidFill>
              </a:rPr>
              <a:t>How well do children enrolled in Part C/619 do when they enter kindergarten? Beyond kindergarten (e.g., 3</a:t>
            </a:r>
            <a:r>
              <a:rPr sz="2000" baseline="30000" dirty="0">
                <a:solidFill>
                  <a:schemeClr val="tx2"/>
                </a:solidFill>
              </a:rPr>
              <a:t>rd</a:t>
            </a:r>
            <a:r>
              <a:rPr sz="2000" dirty="0">
                <a:solidFill>
                  <a:schemeClr val="tx2"/>
                </a:solidFill>
              </a:rPr>
              <a:t> grade, 5</a:t>
            </a:r>
            <a:r>
              <a:rPr sz="2000" baseline="30000" dirty="0">
                <a:solidFill>
                  <a:schemeClr val="tx2"/>
                </a:solidFill>
              </a:rPr>
              <a:t>th</a:t>
            </a:r>
            <a:r>
              <a:rPr sz="2000" dirty="0">
                <a:solidFill>
                  <a:schemeClr val="tx2"/>
                </a:solidFill>
              </a:rPr>
              <a:t> grade, etc.)?</a:t>
            </a:r>
            <a:endParaRPr sz="1200" dirty="0">
              <a:solidFill>
                <a:schemeClr val="tx2"/>
              </a:solidFill>
            </a:endParaRPr>
          </a:p>
          <a:p>
            <a:pPr marL="1485900" lvl="5" indent="-571500" defTabSz="868362">
              <a:spcBef>
                <a:spcPts val="600"/>
              </a:spcBef>
              <a:buClr>
                <a:srgbClr val="ED3532"/>
              </a:buClr>
              <a:buSzPct val="100000"/>
              <a:buFont typeface="Wingdings" panose="05000000000000000000" pitchFamily="2" charset="2"/>
              <a:buChar char="ü"/>
            </a:pPr>
            <a:r>
              <a:rPr sz="2000" dirty="0">
                <a:solidFill>
                  <a:schemeClr val="tx2"/>
                </a:solidFill>
              </a:rPr>
              <a:t>Is later school performance related to the length of time children </a:t>
            </a:r>
            <a:r>
              <a:rPr lang="en-US" sz="2000" dirty="0" smtClean="0">
                <a:solidFill>
                  <a:schemeClr val="tx2"/>
                </a:solidFill>
              </a:rPr>
              <a:t>were</a:t>
            </a:r>
            <a:r>
              <a:rPr sz="2000" dirty="0" smtClean="0">
                <a:solidFill>
                  <a:schemeClr val="tx2"/>
                </a:solidFill>
              </a:rPr>
              <a:t> </a:t>
            </a:r>
            <a:r>
              <a:rPr sz="2000" dirty="0">
                <a:solidFill>
                  <a:schemeClr val="tx2"/>
                </a:solidFill>
              </a:rPr>
              <a:t>enrolled in the Part C/619 program or age of referral?</a:t>
            </a:r>
          </a:p>
          <a:p>
            <a:pPr marL="914400" lvl="3" indent="-685800" defTabSz="868362">
              <a:spcBef>
                <a:spcPts val="600"/>
              </a:spcBef>
              <a:buClr>
                <a:srgbClr val="ED3532"/>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Examine the long-term benefits of specific services provided</a:t>
            </a:r>
            <a:endParaRPr sz="1200" dirty="0"/>
          </a:p>
          <a:p>
            <a:pPr marL="914400" lvl="3"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Develop data-informed program improvement activities</a:t>
            </a:r>
            <a:endParaRPr sz="1200" dirty="0"/>
          </a:p>
        </p:txBody>
      </p:sp>
    </p:spTree>
    <p:extLst>
      <p:ext uri="{BB962C8B-B14F-4D97-AF65-F5344CB8AC3E}">
        <p14:creationId xmlns:p14="http://schemas.microsoft.com/office/powerpoint/2010/main" val="15625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65">
                                            <p:bg/>
                                          </p:spTgt>
                                        </p:tgtEl>
                                        <p:attrNameLst>
                                          <p:attrName>style.visibility</p:attrName>
                                        </p:attrNameLst>
                                      </p:cBhvr>
                                      <p:to>
                                        <p:strVal val="visible"/>
                                      </p:to>
                                    </p:set>
                                    <p:animEffect transition="in" filter="fade">
                                      <p:cBhvr>
                                        <p:cTn id="7" dur="2000"/>
                                        <p:tgtEl>
                                          <p:spTgt spid="26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p:tmAbs val="0"/>
                                  </p:iterate>
                                  <p:childTnLst>
                                    <p:set>
                                      <p:cBhvr>
                                        <p:cTn id="10" fill="hold"/>
                                        <p:tgtEl>
                                          <p:spTgt spid="265">
                                            <p:txEl>
                                              <p:pRg st="0" end="0"/>
                                            </p:txEl>
                                          </p:spTgt>
                                        </p:tgtEl>
                                        <p:attrNameLst>
                                          <p:attrName>style.visibility</p:attrName>
                                        </p:attrNameLst>
                                      </p:cBhvr>
                                      <p:to>
                                        <p:strVal val="visible"/>
                                      </p:to>
                                    </p:set>
                                    <p:animEffect transition="in" filter="fade">
                                      <p:cBhvr>
                                        <p:cTn id="11" dur="2000"/>
                                        <p:tgtEl>
                                          <p:spTgt spid="26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p:tmAbs val="0"/>
                                  </p:iterate>
                                  <p:childTnLst>
                                    <p:set>
                                      <p:cBhvr>
                                        <p:cTn id="14" fill="hold"/>
                                        <p:tgtEl>
                                          <p:spTgt spid="265">
                                            <p:txEl>
                                              <p:pRg st="1" end="1"/>
                                            </p:txEl>
                                          </p:spTgt>
                                        </p:tgtEl>
                                        <p:attrNameLst>
                                          <p:attrName>style.visibility</p:attrName>
                                        </p:attrNameLst>
                                      </p:cBhvr>
                                      <p:to>
                                        <p:strVal val="visible"/>
                                      </p:to>
                                    </p:set>
                                    <p:animEffect transition="in" filter="fade">
                                      <p:cBhvr>
                                        <p:cTn id="15" dur="2000"/>
                                        <p:tgtEl>
                                          <p:spTgt spid="265">
                                            <p:txEl>
                                              <p:pRg st="1" end="1"/>
                                            </p:txEl>
                                          </p:spTgt>
                                        </p:tgtEl>
                                      </p:cBhvr>
                                    </p:animEffect>
                                  </p:childTnLst>
                                </p:cTn>
                              </p:par>
                              <p:par>
                                <p:cTn id="16" presetID="10" presetClass="entr" presetSubtype="0" fill="hold" grpId="0" nodeType="withEffect">
                                  <p:stCondLst>
                                    <p:cond delay="0"/>
                                  </p:stCondLst>
                                  <p:iterate>
                                    <p:tmAbs val="0"/>
                                  </p:iterate>
                                  <p:childTnLst>
                                    <p:set>
                                      <p:cBhvr>
                                        <p:cTn id="17" fill="hold"/>
                                        <p:tgtEl>
                                          <p:spTgt spid="265">
                                            <p:txEl>
                                              <p:pRg st="2" end="2"/>
                                            </p:txEl>
                                          </p:spTgt>
                                        </p:tgtEl>
                                        <p:attrNameLst>
                                          <p:attrName>style.visibility</p:attrName>
                                        </p:attrNameLst>
                                      </p:cBhvr>
                                      <p:to>
                                        <p:strVal val="visible"/>
                                      </p:to>
                                    </p:set>
                                    <p:animEffect transition="in" filter="fade">
                                      <p:cBhvr>
                                        <p:cTn id="18" dur="2000"/>
                                        <p:tgtEl>
                                          <p:spTgt spid="265">
                                            <p:txEl>
                                              <p:pRg st="2" end="2"/>
                                            </p:txEl>
                                          </p:spTgt>
                                        </p:tgtEl>
                                      </p:cBhvr>
                                    </p:animEffect>
                                  </p:childTnLst>
                                </p:cTn>
                              </p:par>
                              <p:par>
                                <p:cTn id="19" presetID="10" presetClass="entr" presetSubtype="0" fill="hold" grpId="0" nodeType="withEffect">
                                  <p:stCondLst>
                                    <p:cond delay="0"/>
                                  </p:stCondLst>
                                  <p:iterate>
                                    <p:tmAbs val="0"/>
                                  </p:iterate>
                                  <p:childTnLst>
                                    <p:set>
                                      <p:cBhvr>
                                        <p:cTn id="20" fill="hold"/>
                                        <p:tgtEl>
                                          <p:spTgt spid="265">
                                            <p:txEl>
                                              <p:pRg st="3" end="3"/>
                                            </p:txEl>
                                          </p:spTgt>
                                        </p:tgtEl>
                                        <p:attrNameLst>
                                          <p:attrName>style.visibility</p:attrName>
                                        </p:attrNameLst>
                                      </p:cBhvr>
                                      <p:to>
                                        <p:strVal val="visible"/>
                                      </p:to>
                                    </p:set>
                                    <p:animEffect transition="in" filter="fade">
                                      <p:cBhvr>
                                        <p:cTn id="21" dur="2000"/>
                                        <p:tgtEl>
                                          <p:spTgt spid="265">
                                            <p:txEl>
                                              <p:pRg st="3" end="3"/>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iterate>
                                    <p:tmAbs val="0"/>
                                  </p:iterate>
                                  <p:childTnLst>
                                    <p:set>
                                      <p:cBhvr>
                                        <p:cTn id="24" fill="hold"/>
                                        <p:tgtEl>
                                          <p:spTgt spid="265">
                                            <p:txEl>
                                              <p:pRg st="4" end="4"/>
                                            </p:txEl>
                                          </p:spTgt>
                                        </p:tgtEl>
                                        <p:attrNameLst>
                                          <p:attrName>style.visibility</p:attrName>
                                        </p:attrNameLst>
                                      </p:cBhvr>
                                      <p:to>
                                        <p:strVal val="visible"/>
                                      </p:to>
                                    </p:set>
                                    <p:animEffect transition="in" filter="fade">
                                      <p:cBhvr>
                                        <p:cTn id="25" dur="2000"/>
                                        <p:tgtEl>
                                          <p:spTgt spid="26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265">
                                            <p:txEl>
                                              <p:pRg st="5" end="5"/>
                                            </p:txEl>
                                          </p:spTgt>
                                        </p:tgtEl>
                                        <p:attrNameLst>
                                          <p:attrName>style.visibility</p:attrName>
                                        </p:attrNameLst>
                                      </p:cBhvr>
                                      <p:to>
                                        <p:strVal val="visible"/>
                                      </p:to>
                                    </p:set>
                                    <p:animEffect transition="in" filter="fade">
                                      <p:cBhvr>
                                        <p:cTn id="30" dur="2000"/>
                                        <p:tgtEl>
                                          <p:spTgt spid="2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441431" y="148783"/>
            <a:ext cx="8229600" cy="1143001"/>
          </a:xfrm>
          <a:prstGeom prst="rect">
            <a:avLst/>
          </a:prstGeom>
          <a:solidFill>
            <a:srgbClr val="3FC529"/>
          </a:solidFill>
          <a:ln>
            <a:solidFill>
              <a:srgbClr val="39B54A"/>
            </a:solidFill>
            <a:miter lim="0"/>
          </a:ln>
        </p:spPr>
        <p:txBody>
          <a:bodyPr lIns="0" tIns="0" rIns="0" bIns="0" anchor="ctr">
            <a:normAutofit/>
          </a:bodyPr>
          <a:lstStyle>
            <a:lvl1pPr indent="233363" defTabSz="914400">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Who Might Be Involved in the Work</a:t>
            </a:r>
          </a:p>
        </p:txBody>
      </p:sp>
      <p:pic>
        <p:nvPicPr>
          <p:cNvPr id="270" name="image10.png"/>
          <p:cNvPicPr/>
          <p:nvPr/>
        </p:nvPicPr>
        <p:blipFill>
          <a:blip r:embed="rId3" cstate="print">
            <a:extLst/>
          </a:blip>
          <a:stretch>
            <a:fillRect/>
          </a:stretch>
        </p:blipFill>
        <p:spPr>
          <a:xfrm>
            <a:off x="1466189" y="1363223"/>
            <a:ext cx="6180084" cy="4644259"/>
          </a:xfrm>
          <a:prstGeom prst="rect">
            <a:avLst/>
          </a:prstGeom>
          <a:ln w="12700">
            <a:miter lim="400000"/>
          </a:ln>
        </p:spPr>
      </p:pic>
      <p:sp>
        <p:nvSpPr>
          <p:cNvPr id="271" name="Shape 271"/>
          <p:cNvSpPr/>
          <p:nvPr/>
        </p:nvSpPr>
        <p:spPr>
          <a:xfrm>
            <a:off x="173421" y="6243145"/>
            <a:ext cx="3578771" cy="3327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lvl1pPr>
          </a:lstStyle>
          <a:p>
            <a:pPr lvl="0">
              <a:defRPr sz="1800"/>
            </a:pPr>
            <a:r>
              <a:rPr sz="1600"/>
              <a:t>Example taken from South Carolina</a:t>
            </a:r>
          </a:p>
        </p:txBody>
      </p:sp>
    </p:spTree>
    <p:extLst>
      <p:ext uri="{BB962C8B-B14F-4D97-AF65-F5344CB8AC3E}">
        <p14:creationId xmlns:p14="http://schemas.microsoft.com/office/powerpoint/2010/main" val="30921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xfrm>
            <a:off x="361951" y="273049"/>
            <a:ext cx="8324849" cy="1144589"/>
          </a:xfrm>
          <a:prstGeom prst="rect">
            <a:avLst/>
          </a:prstGeom>
          <a:ln>
            <a:solidFill>
              <a:srgbClr val="39B54A"/>
            </a:solidFill>
            <a:miter lim="0"/>
          </a:ln>
        </p:spPr>
        <p:txBody>
          <a:bodyPr lIns="0" tIns="0" rIns="0" bIns="0" anchor="ctr">
            <a:normAutofit/>
          </a:bodyPr>
          <a:lstStyle>
            <a:lvl1pPr indent="233363" defTabSz="914400">
              <a:defRPr sz="36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154578"/>
                </a:solidFill>
              </a:rPr>
              <a:t>Exploring Your Program’s                  Needs and Interests</a:t>
            </a:r>
          </a:p>
        </p:txBody>
      </p:sp>
      <p:grpSp>
        <p:nvGrpSpPr>
          <p:cNvPr id="278" name="Group 278"/>
          <p:cNvGrpSpPr/>
          <p:nvPr/>
        </p:nvGrpSpPr>
        <p:grpSpPr>
          <a:xfrm>
            <a:off x="7211386" y="178349"/>
            <a:ext cx="1911935" cy="1280160"/>
            <a:chOff x="0" y="0"/>
            <a:chExt cx="1911935" cy="1280160"/>
          </a:xfrm>
        </p:grpSpPr>
        <p:sp>
          <p:nvSpPr>
            <p:cNvPr id="276" name="Shape 276"/>
            <p:cNvSpPr/>
            <p:nvPr/>
          </p:nvSpPr>
          <p:spPr>
            <a:xfrm>
              <a:off x="0" y="0"/>
              <a:ext cx="1660648" cy="128016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cap="flat">
              <a:solidFill>
                <a:srgbClr val="FFFFFF"/>
              </a:solidFill>
              <a:prstDash val="solid"/>
              <a:round/>
            </a:ln>
            <a:effectLst/>
          </p:spPr>
          <p:txBody>
            <a:bodyPr wrap="square" lIns="0" tIns="0" rIns="0" bIns="0" numCol="1" anchor="ctr">
              <a:noAutofit/>
            </a:bodyPr>
            <a:lstStyle/>
            <a:p>
              <a:pPr lvl="0"/>
              <a:endParaRPr/>
            </a:p>
          </p:txBody>
        </p:sp>
        <p:sp>
          <p:nvSpPr>
            <p:cNvPr id="277" name="Shape 277"/>
            <p:cNvSpPr/>
            <p:nvPr/>
          </p:nvSpPr>
          <p:spPr>
            <a:xfrm>
              <a:off x="152627" y="97847"/>
              <a:ext cx="1759308" cy="1031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1:</a:t>
              </a:r>
            </a:p>
            <a:p>
              <a:pPr lvl="0" algn="ctr"/>
              <a:r>
                <a:rPr sz="3200" b="1">
                  <a:solidFill>
                    <a:srgbClr val="FFFFFF"/>
                  </a:solidFill>
                  <a:latin typeface="Calibri"/>
                  <a:ea typeface="Calibri"/>
                  <a:cs typeface="Calibri"/>
                  <a:sym typeface="Calibri"/>
                </a:rPr>
                <a:t>Inform</a:t>
              </a:r>
            </a:p>
          </p:txBody>
        </p:sp>
      </p:grpSp>
      <p:sp>
        <p:nvSpPr>
          <p:cNvPr id="279" name="Shape 279"/>
          <p:cNvSpPr/>
          <p:nvPr/>
        </p:nvSpPr>
        <p:spPr>
          <a:xfrm>
            <a:off x="361951" y="1683997"/>
            <a:ext cx="8132344" cy="486287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What questions do I have that I cannot answer with my own system?</a:t>
            </a:r>
          </a:p>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What do I want others to know about my program that an integrated system could support?</a:t>
            </a: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What </a:t>
            </a:r>
            <a:r>
              <a:rPr sz="2400" dirty="0">
                <a:solidFill>
                  <a:srgbClr val="154578"/>
                </a:solidFill>
                <a:latin typeface="Calibri"/>
                <a:ea typeface="Calibri"/>
                <a:cs typeface="Calibri"/>
                <a:sym typeface="Calibri"/>
              </a:rPr>
              <a:t>data do we need to include in the new system to ensure we are able to answer the questions that we want/need to </a:t>
            </a:r>
            <a:r>
              <a:rPr sz="2400" dirty="0" smtClean="0">
                <a:solidFill>
                  <a:srgbClr val="154578"/>
                </a:solidFill>
                <a:latin typeface="Calibri"/>
                <a:ea typeface="Calibri"/>
                <a:cs typeface="Calibri"/>
                <a:sym typeface="Calibri"/>
              </a:rPr>
              <a:t>answer</a:t>
            </a:r>
            <a:r>
              <a:rPr lang="en-US" sz="2400" dirty="0" smtClean="0">
                <a:solidFill>
                  <a:srgbClr val="154578"/>
                </a:solidFill>
                <a:latin typeface="Calibri"/>
                <a:ea typeface="Calibri"/>
                <a:cs typeface="Calibri"/>
                <a:sym typeface="Calibri"/>
              </a:rPr>
              <a:t>? Are there </a:t>
            </a:r>
            <a:r>
              <a:rPr lang="en-US" sz="2400" dirty="0" smtClean="0">
                <a:solidFill>
                  <a:srgbClr val="154578"/>
                </a:solidFill>
                <a:latin typeface="Calibri"/>
                <a:sym typeface="Calibri"/>
              </a:rPr>
              <a:t>needs data </a:t>
            </a:r>
            <a:r>
              <a:rPr lang="en-US" sz="2400" dirty="0">
                <a:solidFill>
                  <a:srgbClr val="154578"/>
                </a:solidFill>
                <a:latin typeface="Calibri"/>
                <a:sym typeface="Calibri"/>
              </a:rPr>
              <a:t>security and </a:t>
            </a:r>
            <a:r>
              <a:rPr lang="en-US" sz="2400" dirty="0" smtClean="0">
                <a:solidFill>
                  <a:srgbClr val="154578"/>
                </a:solidFill>
                <a:latin typeface="Calibri"/>
                <a:sym typeface="Calibri"/>
              </a:rPr>
              <a:t>access?</a:t>
            </a:r>
            <a:endParaRPr lang="en-US" sz="2400" dirty="0">
              <a:solidFill>
                <a:srgbClr val="154578"/>
              </a:solidFill>
              <a:sym typeface="Calibri"/>
            </a:endParaRP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How </a:t>
            </a:r>
            <a:r>
              <a:rPr sz="2400" dirty="0">
                <a:solidFill>
                  <a:srgbClr val="154578"/>
                </a:solidFill>
                <a:latin typeface="Calibri"/>
                <a:ea typeface="Calibri"/>
                <a:cs typeface="Calibri"/>
                <a:sym typeface="Calibri"/>
              </a:rPr>
              <a:t>will my program’s involvement in the initiative be sustained? </a:t>
            </a:r>
            <a:endParaRPr lang="en-US" sz="2400" dirty="0">
              <a:solidFill>
                <a:srgbClr val="154578"/>
              </a:solidFill>
              <a:sym typeface="Calibri"/>
            </a:endParaRP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What </a:t>
            </a:r>
            <a:r>
              <a:rPr sz="2400" dirty="0">
                <a:solidFill>
                  <a:srgbClr val="154578"/>
                </a:solidFill>
                <a:latin typeface="Calibri"/>
                <a:ea typeface="Calibri"/>
                <a:cs typeface="Calibri"/>
                <a:sym typeface="Calibri"/>
              </a:rPr>
              <a:t>opportunities will I be given to participate in future enhancements to the system</a:t>
            </a:r>
            <a:r>
              <a:rPr sz="2400" dirty="0" smtClean="0">
                <a:solidFill>
                  <a:srgbClr val="154578"/>
                </a:solidFill>
                <a:latin typeface="Calibri"/>
                <a:ea typeface="Calibri"/>
                <a:cs typeface="Calibri"/>
                <a:sym typeface="Calibri"/>
              </a:rPr>
              <a:t>?</a:t>
            </a:r>
            <a:endParaRPr lang="en-US" sz="2400" dirty="0" smtClean="0">
              <a:solidFill>
                <a:srgbClr val="154578"/>
              </a:solidFill>
              <a:latin typeface="Calibri"/>
              <a:ea typeface="Calibri"/>
              <a:cs typeface="Calibri"/>
              <a:sym typeface="Calibri"/>
            </a:endParaRPr>
          </a:p>
          <a:p>
            <a:pPr lvl="0" indent="241019" defTabSz="931722"/>
            <a:endParaRPr sz="2800" dirty="0">
              <a:solidFill>
                <a:srgbClr val="FF0000"/>
              </a:solidFill>
            </a:endParaRPr>
          </a:p>
        </p:txBody>
      </p:sp>
    </p:spTree>
    <p:extLst>
      <p:ext uri="{BB962C8B-B14F-4D97-AF65-F5344CB8AC3E}">
        <p14:creationId xmlns:p14="http://schemas.microsoft.com/office/powerpoint/2010/main" val="50342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3515710" y="803987"/>
            <a:ext cx="1876096" cy="387514"/>
          </a:xfrm>
          <a:prstGeom prst="rect">
            <a:avLst/>
          </a:prstGeom>
        </p:spPr>
        <p:txBody>
          <a:bodyPr lIns="0" tIns="0" rIns="0" bIns="0">
            <a:normAutofit/>
          </a:bodyPr>
          <a:lstStyle/>
          <a:p>
            <a:pPr lvl="0">
              <a:defRPr sz="1800"/>
            </a:pPr>
            <a:r>
              <a:rPr sz="1200"/>
              <a:t>Stage 2: Prepare</a:t>
            </a:r>
          </a:p>
        </p:txBody>
      </p:sp>
      <p:grpSp>
        <p:nvGrpSpPr>
          <p:cNvPr id="294" name="Group 294"/>
          <p:cNvGrpSpPr/>
          <p:nvPr/>
        </p:nvGrpSpPr>
        <p:grpSpPr>
          <a:xfrm>
            <a:off x="609600" y="425449"/>
            <a:ext cx="8229600" cy="1144589"/>
            <a:chOff x="0" y="0"/>
            <a:chExt cx="8229600" cy="1144588"/>
          </a:xfrm>
        </p:grpSpPr>
        <p:sp>
          <p:nvSpPr>
            <p:cNvPr id="292" name="Shape 292"/>
            <p:cNvSpPr/>
            <p:nvPr/>
          </p:nvSpPr>
          <p:spPr>
            <a:xfrm>
              <a:off x="0" y="0"/>
              <a:ext cx="8229600" cy="1144588"/>
            </a:xfrm>
            <a:prstGeom prst="rect">
              <a:avLst/>
            </a:prstGeom>
            <a:solidFill>
              <a:srgbClr val="154578"/>
            </a:solidFill>
            <a:ln w="12700" cap="flat">
              <a:solidFill>
                <a:srgbClr val="39B54A"/>
              </a:solidFill>
              <a:prstDash val="solid"/>
              <a:miter lim="0"/>
            </a:ln>
            <a:effectLst/>
          </p:spPr>
          <p:txBody>
            <a:bodyPr wrap="square" lIns="0" tIns="0" rIns="0" bIns="0" numCol="1" anchor="ctr">
              <a:noAutofit/>
            </a:bodyPr>
            <a:lstStyle/>
            <a:p>
              <a:pPr lvl="0">
                <a:defRPr sz="1200">
                  <a:solidFill>
                    <a:srgbClr val="FFFFFF"/>
                  </a:solidFill>
                </a:defRPr>
              </a:pPr>
              <a:endParaRPr/>
            </a:p>
          </p:txBody>
        </p:sp>
        <p:sp>
          <p:nvSpPr>
            <p:cNvPr id="293" name="Shape 293"/>
            <p:cNvSpPr/>
            <p:nvPr/>
          </p:nvSpPr>
          <p:spPr>
            <a:xfrm>
              <a:off x="0" y="292894"/>
              <a:ext cx="8229600"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Stage 2: Prepare</a:t>
              </a:r>
            </a:p>
          </p:txBody>
        </p:sp>
      </p:grpSp>
      <p:sp>
        <p:nvSpPr>
          <p:cNvPr id="295" name="Shape 295"/>
          <p:cNvSpPr/>
          <p:nvPr/>
        </p:nvSpPr>
        <p:spPr>
          <a:xfrm>
            <a:off x="342900" y="1714500"/>
            <a:ext cx="8406962" cy="4447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868362">
              <a:spcBef>
                <a:spcPts val="600"/>
              </a:spcBef>
            </a:pPr>
            <a:r>
              <a:rPr sz="2400" b="1" dirty="0">
                <a:solidFill>
                  <a:srgbClr val="154578"/>
                </a:solidFill>
                <a:latin typeface="Calibri"/>
                <a:ea typeface="Calibri"/>
                <a:cs typeface="Calibri"/>
                <a:sym typeface="Calibri"/>
              </a:rPr>
              <a:t>Understand the context in which the integrated data system work is occurring.</a:t>
            </a:r>
            <a:endParaRPr sz="1200" dirty="0"/>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Develop a deeper understanding of the scope of the work</a:t>
            </a:r>
            <a:endParaRPr sz="2400" i="1" dirty="0">
              <a:solidFill>
                <a:srgbClr val="154578"/>
              </a:solidFill>
              <a:latin typeface="Calibri"/>
              <a:ea typeface="Calibri"/>
              <a:cs typeface="Calibri"/>
              <a:sym typeface="Calibri"/>
            </a:endParaRPr>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Identify how Part C and Part B 619 fit into the work</a:t>
            </a:r>
            <a:endParaRPr sz="1200" dirty="0"/>
          </a:p>
          <a:p>
            <a:pPr marL="1600200" lvl="5" indent="-685800" defTabSz="868362">
              <a:spcBef>
                <a:spcPts val="600"/>
              </a:spcBef>
              <a:buClr>
                <a:srgbClr val="ED3532"/>
              </a:buClr>
              <a:buSzPct val="100000"/>
              <a:buFont typeface="Wingdings" panose="05000000000000000000" pitchFamily="2" charset="2"/>
              <a:buChar char="ü"/>
            </a:pPr>
            <a:r>
              <a:rPr sz="2400" dirty="0">
                <a:solidFill>
                  <a:srgbClr val="154578"/>
                </a:solidFill>
                <a:latin typeface="Calibri"/>
                <a:ea typeface="Calibri"/>
                <a:cs typeface="Calibri"/>
                <a:sym typeface="Calibri"/>
              </a:rPr>
              <a:t>What Part C/619 data should be included in the system?</a:t>
            </a:r>
            <a:endParaRPr sz="1200" dirty="0"/>
          </a:p>
          <a:p>
            <a:pPr marL="1600200" lvl="5" indent="-685800" defTabSz="868362">
              <a:spcBef>
                <a:spcPts val="600"/>
              </a:spcBef>
              <a:buClr>
                <a:srgbClr val="ED3532"/>
              </a:buClr>
              <a:buSzPct val="100000"/>
              <a:buFont typeface="Wingdings" panose="05000000000000000000" pitchFamily="2" charset="2"/>
              <a:buChar char="ü"/>
            </a:pPr>
            <a:r>
              <a:rPr sz="2400" dirty="0">
                <a:solidFill>
                  <a:srgbClr val="154578"/>
                </a:solidFill>
                <a:latin typeface="Calibri"/>
                <a:ea typeface="Calibri"/>
                <a:cs typeface="Calibri"/>
                <a:sym typeface="Calibri"/>
              </a:rPr>
              <a:t>What data from other programs/agencies needs to be included for Part C/619 to be able to answer their  critical questions?</a:t>
            </a:r>
            <a:endParaRPr sz="1200" dirty="0"/>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Clarify expectations for your engagement (both your own expectations and those of the initiative’s leadership)</a:t>
            </a:r>
          </a:p>
        </p:txBody>
      </p:sp>
    </p:spTree>
    <p:extLst>
      <p:ext uri="{BB962C8B-B14F-4D97-AF65-F5344CB8AC3E}">
        <p14:creationId xmlns:p14="http://schemas.microsoft.com/office/powerpoint/2010/main" val="38570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95">
                                            <p:txEl>
                                              <p:pRg st="1" end="1"/>
                                            </p:txEl>
                                          </p:spTgt>
                                        </p:tgtEl>
                                        <p:attrNameLst>
                                          <p:attrName>style.visibility</p:attrName>
                                        </p:attrNameLst>
                                      </p:cBhvr>
                                      <p:to>
                                        <p:strVal val="visible"/>
                                      </p:to>
                                    </p:set>
                                    <p:animEffect transition="in" filter="fade">
                                      <p:cBhvr>
                                        <p:cTn id="7" dur="1000"/>
                                        <p:tgtEl>
                                          <p:spTgt spid="2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295">
                                            <p:txEl>
                                              <p:pRg st="2" end="2"/>
                                            </p:txEl>
                                          </p:spTgt>
                                        </p:tgtEl>
                                        <p:attrNameLst>
                                          <p:attrName>style.visibility</p:attrName>
                                        </p:attrNameLst>
                                      </p:cBhvr>
                                      <p:to>
                                        <p:strVal val="visible"/>
                                      </p:to>
                                    </p:set>
                                    <p:animEffect transition="in" filter="fade">
                                      <p:cBhvr>
                                        <p:cTn id="12" dur="1000"/>
                                        <p:tgtEl>
                                          <p:spTgt spid="2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95">
                                            <p:txEl>
                                              <p:pRg st="3" end="3"/>
                                            </p:txEl>
                                          </p:spTgt>
                                        </p:tgtEl>
                                        <p:attrNameLst>
                                          <p:attrName>style.visibility</p:attrName>
                                        </p:attrNameLst>
                                      </p:cBhvr>
                                      <p:to>
                                        <p:strVal val="visible"/>
                                      </p:to>
                                    </p:set>
                                    <p:animEffect transition="in" filter="fade">
                                      <p:cBhvr>
                                        <p:cTn id="17" dur="1000"/>
                                        <p:tgtEl>
                                          <p:spTgt spid="2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Abs val="0"/>
                                  </p:iterate>
                                  <p:childTnLst>
                                    <p:set>
                                      <p:cBhvr>
                                        <p:cTn id="21" fill="hold"/>
                                        <p:tgtEl>
                                          <p:spTgt spid="295">
                                            <p:txEl>
                                              <p:pRg st="4" end="4"/>
                                            </p:txEl>
                                          </p:spTgt>
                                        </p:tgtEl>
                                        <p:attrNameLst>
                                          <p:attrName>style.visibility</p:attrName>
                                        </p:attrNameLst>
                                      </p:cBhvr>
                                      <p:to>
                                        <p:strVal val="visible"/>
                                      </p:to>
                                    </p:set>
                                    <p:animEffect transition="in" filter="fade">
                                      <p:cBhvr>
                                        <p:cTn id="22" dur="1000"/>
                                        <p:tgtEl>
                                          <p:spTgt spid="2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Abs val="0"/>
                                  </p:iterate>
                                  <p:childTnLst>
                                    <p:set>
                                      <p:cBhvr>
                                        <p:cTn id="26" fill="hold"/>
                                        <p:tgtEl>
                                          <p:spTgt spid="295">
                                            <p:txEl>
                                              <p:pRg st="5" end="5"/>
                                            </p:txEl>
                                          </p:spTgt>
                                        </p:tgtEl>
                                        <p:attrNameLst>
                                          <p:attrName>style.visibility</p:attrName>
                                        </p:attrNameLst>
                                      </p:cBhvr>
                                      <p:to>
                                        <p:strVal val="visible"/>
                                      </p:to>
                                    </p:set>
                                    <p:animEffect transition="in" filter="fade">
                                      <p:cBhvr>
                                        <p:cTn id="27" dur="1000"/>
                                        <p:tgtEl>
                                          <p:spTgt spid="2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indent="233363" defTabSz="914400">
              <a:defRPr sz="1800"/>
            </a:pPr>
            <a:r>
              <a:rPr sz="3600" b="1">
                <a:solidFill>
                  <a:srgbClr val="154578"/>
                </a:solidFill>
                <a:latin typeface="Century Gothic"/>
                <a:ea typeface="Century Gothic"/>
                <a:cs typeface="Century Gothic"/>
                <a:sym typeface="Century Gothic"/>
              </a:rPr>
              <a:t>Enhancing Your Engagement</a:t>
            </a:r>
            <a:br>
              <a:rPr sz="3600" b="1">
                <a:solidFill>
                  <a:srgbClr val="154578"/>
                </a:solidFill>
                <a:latin typeface="Century Gothic"/>
                <a:ea typeface="Century Gothic"/>
                <a:cs typeface="Century Gothic"/>
                <a:sym typeface="Century Gothic"/>
              </a:rPr>
            </a:br>
            <a:r>
              <a:rPr sz="3600" b="1" i="1">
                <a:solidFill>
                  <a:srgbClr val="154578"/>
                </a:solidFill>
                <a:latin typeface="Century Gothic"/>
                <a:ea typeface="Century Gothic"/>
                <a:cs typeface="Century Gothic"/>
                <a:sym typeface="Century Gothic"/>
              </a:rPr>
              <a:t>Purposeful Planning</a:t>
            </a:r>
          </a:p>
        </p:txBody>
      </p:sp>
      <p:grpSp>
        <p:nvGrpSpPr>
          <p:cNvPr id="302" name="Group 302"/>
          <p:cNvGrpSpPr/>
          <p:nvPr/>
        </p:nvGrpSpPr>
        <p:grpSpPr>
          <a:xfrm>
            <a:off x="7195918" y="198172"/>
            <a:ext cx="1878146" cy="1276101"/>
            <a:chOff x="0" y="0"/>
            <a:chExt cx="1878145" cy="1276100"/>
          </a:xfrm>
        </p:grpSpPr>
        <p:sp>
          <p:nvSpPr>
            <p:cNvPr id="300" name="Shape 300"/>
            <p:cNvSpPr/>
            <p:nvPr/>
          </p:nvSpPr>
          <p:spPr>
            <a:xfrm>
              <a:off x="0" y="0"/>
              <a:ext cx="1571847" cy="12761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154578"/>
            </a:solidFill>
            <a:ln w="25400" cap="flat">
              <a:solidFill>
                <a:srgbClr val="FFFFFF"/>
              </a:solidFill>
              <a:prstDash val="solid"/>
              <a:round/>
            </a:ln>
            <a:effectLst/>
          </p:spPr>
          <p:txBody>
            <a:bodyPr wrap="square" lIns="0" tIns="0" rIns="0" bIns="0" numCol="1" anchor="ctr">
              <a:noAutofit/>
            </a:bodyPr>
            <a:lstStyle/>
            <a:p>
              <a:pPr lvl="0"/>
              <a:endParaRPr/>
            </a:p>
          </p:txBody>
        </p:sp>
        <p:sp>
          <p:nvSpPr>
            <p:cNvPr id="301" name="Shape 301"/>
            <p:cNvSpPr/>
            <p:nvPr/>
          </p:nvSpPr>
          <p:spPr>
            <a:xfrm>
              <a:off x="118838" y="81820"/>
              <a:ext cx="1759308" cy="1031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2:</a:t>
              </a:r>
            </a:p>
            <a:p>
              <a:pPr lvl="0"/>
              <a:r>
                <a:rPr sz="3200" b="1">
                  <a:solidFill>
                    <a:srgbClr val="FFFFFF"/>
                  </a:solidFill>
                  <a:latin typeface="Calibri"/>
                  <a:ea typeface="Calibri"/>
                  <a:cs typeface="Calibri"/>
                  <a:sym typeface="Calibri"/>
                </a:rPr>
                <a:t>Prepare</a:t>
              </a:r>
            </a:p>
          </p:txBody>
        </p:sp>
      </p:grpSp>
      <p:sp>
        <p:nvSpPr>
          <p:cNvPr id="303" name="Shape 303"/>
          <p:cNvSpPr/>
          <p:nvPr/>
        </p:nvSpPr>
        <p:spPr>
          <a:xfrm>
            <a:off x="671205" y="2533748"/>
            <a:ext cx="8087710" cy="236988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42900" lvl="2" indent="-342900" defTabSz="868362">
              <a:spcBef>
                <a:spcPts val="12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Identify specific outcomes you hope to achieve as a stakeholder in an initiative (e.g., access to K-12 data for longitudinal analyses)</a:t>
            </a:r>
            <a:endParaRPr sz="1200" dirty="0"/>
          </a:p>
          <a:p>
            <a:pPr marL="342900" lvl="2" indent="-3429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Understand how the information gained improves child and family outcomes</a:t>
            </a:r>
            <a:endParaRPr sz="1200" dirty="0"/>
          </a:p>
          <a:p>
            <a:pPr marL="342900" lvl="2" indent="-3429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Continue to strengthen your data systems literacy skills</a:t>
            </a:r>
          </a:p>
        </p:txBody>
      </p:sp>
      <p:sp>
        <p:nvSpPr>
          <p:cNvPr id="304" name="Shape 304"/>
          <p:cNvSpPr/>
          <p:nvPr/>
        </p:nvSpPr>
        <p:spPr>
          <a:xfrm>
            <a:off x="506488" y="1856968"/>
            <a:ext cx="7240004" cy="447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400" b="1">
                <a:solidFill>
                  <a:srgbClr val="154578"/>
                </a:solidFill>
                <a:latin typeface="Calibri"/>
                <a:ea typeface="Calibri"/>
                <a:cs typeface="Calibri"/>
                <a:sym typeface="Calibri"/>
              </a:defRPr>
            </a:lvl1pPr>
          </a:lstStyle>
          <a:p>
            <a:pPr lvl="0">
              <a:defRPr sz="1800" b="0">
                <a:solidFill>
                  <a:srgbClr val="000000"/>
                </a:solidFill>
              </a:defRPr>
            </a:pPr>
            <a:r>
              <a:rPr sz="2400" b="1">
                <a:solidFill>
                  <a:srgbClr val="154578"/>
                </a:solidFill>
              </a:rPr>
              <a:t>Active engagement requires purposeful planning. </a:t>
            </a:r>
          </a:p>
        </p:txBody>
      </p:sp>
    </p:spTree>
    <p:extLst>
      <p:ext uri="{BB962C8B-B14F-4D97-AF65-F5344CB8AC3E}">
        <p14:creationId xmlns:p14="http://schemas.microsoft.com/office/powerpoint/2010/main" val="7938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03">
                                            <p:bg/>
                                          </p:spTgt>
                                        </p:tgtEl>
                                        <p:attrNameLst>
                                          <p:attrName>style.visibility</p:attrName>
                                        </p:attrNameLst>
                                      </p:cBhvr>
                                      <p:to>
                                        <p:strVal val="visible"/>
                                      </p:to>
                                    </p:set>
                                    <p:animEffect transition="in" filter="fade">
                                      <p:cBhvr>
                                        <p:cTn id="7" dur="1000"/>
                                        <p:tgtEl>
                                          <p:spTgt spid="303">
                                            <p:bg/>
                                          </p:spTgt>
                                        </p:tgtEl>
                                      </p:cBhvr>
                                    </p:animEffect>
                                  </p:childTnLst>
                                </p:cTn>
                              </p:par>
                              <p:par>
                                <p:cTn id="8" presetID="10" presetClass="entr" presetSubtype="0" fill="hold" grpId="0">
                                  <p:stCondLst>
                                    <p:cond delay="0"/>
                                  </p:stCondLst>
                                  <p:iterate>
                                    <p:tmAbs val="0"/>
                                  </p:iterate>
                                  <p:childTnLst>
                                    <p:set>
                                      <p:cBhvr>
                                        <p:cTn id="9" fill="hold"/>
                                        <p:tgtEl>
                                          <p:spTgt spid="303">
                                            <p:txEl>
                                              <p:pRg st="0" end="0"/>
                                            </p:txEl>
                                          </p:spTgt>
                                        </p:tgtEl>
                                        <p:attrNameLst>
                                          <p:attrName>style.visibility</p:attrName>
                                        </p:attrNameLst>
                                      </p:cBhvr>
                                      <p:to>
                                        <p:strVal val="visible"/>
                                      </p:to>
                                    </p:set>
                                    <p:animEffect transition="in" filter="fade">
                                      <p:cBhvr>
                                        <p:cTn id="10" dur="1000"/>
                                        <p:tgtEl>
                                          <p:spTgt spid="3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p:tmAbs val="0"/>
                                  </p:iterate>
                                  <p:childTnLst>
                                    <p:set>
                                      <p:cBhvr>
                                        <p:cTn id="14" fill="hold"/>
                                        <p:tgtEl>
                                          <p:spTgt spid="303">
                                            <p:txEl>
                                              <p:pRg st="1" end="1"/>
                                            </p:txEl>
                                          </p:spTgt>
                                        </p:tgtEl>
                                        <p:attrNameLst>
                                          <p:attrName>style.visibility</p:attrName>
                                        </p:attrNameLst>
                                      </p:cBhvr>
                                      <p:to>
                                        <p:strVal val="visible"/>
                                      </p:to>
                                    </p:set>
                                    <p:animEffect transition="in" filter="fade">
                                      <p:cBhvr>
                                        <p:cTn id="15" dur="1000"/>
                                        <p:tgtEl>
                                          <p:spTgt spid="3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03">
                                            <p:txEl>
                                              <p:pRg st="2" end="2"/>
                                            </p:txEl>
                                          </p:spTgt>
                                        </p:tgtEl>
                                        <p:attrNameLst>
                                          <p:attrName>style.visibility</p:attrName>
                                        </p:attrNameLst>
                                      </p:cBhvr>
                                      <p:to>
                                        <p:strVal val="visible"/>
                                      </p:to>
                                    </p:set>
                                    <p:animEffect transition="in" filter="fade">
                                      <p:cBhvr>
                                        <p:cTn id="20" dur="1000"/>
                                        <p:tgtEl>
                                          <p:spTgt spid="3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03">
                                            <p:txEl>
                                              <p:charRg st="265" end="265"/>
                                            </p:txEl>
                                          </p:spTgt>
                                        </p:tgtEl>
                                        <p:attrNameLst>
                                          <p:attrName>style.visibility</p:attrName>
                                        </p:attrNameLst>
                                      </p:cBhvr>
                                      <p:to>
                                        <p:strVal val="visible"/>
                                      </p:to>
                                    </p:set>
                                    <p:animEffect transition="in" filter="fade">
                                      <p:cBhvr>
                                        <p:cTn id="25" dur="1000"/>
                                        <p:tgtEl>
                                          <p:spTgt spid="303">
                                            <p:txEl>
                                              <p:charRg st="265" end="2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3476297" y="559621"/>
            <a:ext cx="1229710" cy="403280"/>
          </a:xfrm>
          <a:prstGeom prst="rect">
            <a:avLst/>
          </a:prstGeom>
        </p:spPr>
        <p:txBody>
          <a:bodyPr lIns="0" tIns="0" rIns="0" bIns="0">
            <a:normAutofit/>
          </a:bodyPr>
          <a:lstStyle/>
          <a:p>
            <a:pPr lvl="0">
              <a:defRPr sz="1800"/>
            </a:pPr>
            <a:r>
              <a:rPr sz="1200"/>
              <a:t>Stage 3: Act</a:t>
            </a:r>
          </a:p>
        </p:txBody>
      </p:sp>
      <p:grpSp>
        <p:nvGrpSpPr>
          <p:cNvPr id="311" name="Group 311"/>
          <p:cNvGrpSpPr/>
          <p:nvPr/>
        </p:nvGrpSpPr>
        <p:grpSpPr>
          <a:xfrm>
            <a:off x="457200" y="188967"/>
            <a:ext cx="8229600" cy="1144588"/>
            <a:chOff x="0" y="0"/>
            <a:chExt cx="8229600" cy="1144588"/>
          </a:xfrm>
        </p:grpSpPr>
        <p:sp>
          <p:nvSpPr>
            <p:cNvPr id="309" name="Shape 309"/>
            <p:cNvSpPr/>
            <p:nvPr/>
          </p:nvSpPr>
          <p:spPr>
            <a:xfrm>
              <a:off x="0" y="0"/>
              <a:ext cx="8229600" cy="1144588"/>
            </a:xfrm>
            <a:prstGeom prst="rect">
              <a:avLst/>
            </a:prstGeom>
            <a:solidFill>
              <a:srgbClr val="FF3532"/>
            </a:solidFill>
            <a:ln w="12700" cap="flat">
              <a:noFill/>
              <a:miter lim="400000"/>
            </a:ln>
            <a:effectLst/>
          </p:spPr>
          <p:txBody>
            <a:bodyPr wrap="square" lIns="0" tIns="0" rIns="0" bIns="0" numCol="1" anchor="ctr">
              <a:noAutofit/>
            </a:bodyPr>
            <a:lstStyle/>
            <a:p>
              <a:pPr lvl="0">
                <a:defRPr sz="1200">
                  <a:solidFill>
                    <a:srgbClr val="FFFFFF"/>
                  </a:solidFill>
                </a:defRPr>
              </a:pPr>
              <a:endParaRPr/>
            </a:p>
          </p:txBody>
        </p:sp>
        <p:sp>
          <p:nvSpPr>
            <p:cNvPr id="310" name="Shape 310"/>
            <p:cNvSpPr/>
            <p:nvPr/>
          </p:nvSpPr>
          <p:spPr>
            <a:xfrm>
              <a:off x="0" y="292894"/>
              <a:ext cx="8229600"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Stage 3: Act</a:t>
              </a:r>
            </a:p>
          </p:txBody>
        </p:sp>
      </p:grpSp>
      <p:sp>
        <p:nvSpPr>
          <p:cNvPr id="312" name="Shape 312"/>
          <p:cNvSpPr/>
          <p:nvPr/>
        </p:nvSpPr>
        <p:spPr>
          <a:xfrm>
            <a:off x="662151" y="1524375"/>
            <a:ext cx="8087711" cy="46166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868362">
              <a:spcBef>
                <a:spcPts val="1200"/>
              </a:spcBef>
            </a:pPr>
            <a:r>
              <a:rPr sz="2400" b="1" dirty="0">
                <a:solidFill>
                  <a:srgbClr val="154578"/>
                </a:solidFill>
                <a:latin typeface="Calibri"/>
                <a:ea typeface="Calibri"/>
                <a:cs typeface="Calibri"/>
                <a:sym typeface="Calibri"/>
              </a:rPr>
              <a:t>Develop and strengthen relationships with leaders and other stakeholders.</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Discuss roles/responsibilities</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Respond to requests for input/involvement </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Be an active member of the stakeholder group through information gathering</a:t>
            </a:r>
            <a:endParaRPr sz="1200" dirty="0"/>
          </a:p>
          <a:p>
            <a:pPr marL="1371600" lvl="4" indent="-685800" defTabSz="868362">
              <a:spcBef>
                <a:spcPts val="1200"/>
              </a:spcBef>
              <a:buClr>
                <a:srgbClr val="ED3532"/>
              </a:buClr>
              <a:buSzPct val="100000"/>
              <a:buFont typeface="Wingdings" panose="05000000000000000000" pitchFamily="2" charset="2"/>
              <a:buChar char="q"/>
            </a:pPr>
            <a:r>
              <a:rPr sz="2400" dirty="0">
                <a:solidFill>
                  <a:srgbClr val="154578"/>
                </a:solidFill>
                <a:latin typeface="Calibri"/>
                <a:ea typeface="Calibri"/>
                <a:cs typeface="Calibri"/>
                <a:sym typeface="Calibri"/>
              </a:rPr>
              <a:t>Ask questions and advocate for your program</a:t>
            </a:r>
            <a:r>
              <a:rPr sz="2400" dirty="0" smtClean="0">
                <a:solidFill>
                  <a:srgbClr val="154578"/>
                </a:solidFill>
                <a:latin typeface="Calibri"/>
                <a:ea typeface="Calibri"/>
                <a:cs typeface="Calibri"/>
                <a:sym typeface="Calibri"/>
              </a:rPr>
              <a:t>!</a:t>
            </a:r>
            <a:endParaRPr lang="en-US" sz="2400" dirty="0" smtClean="0">
              <a:solidFill>
                <a:srgbClr val="154578"/>
              </a:solidFill>
              <a:latin typeface="Calibri"/>
              <a:ea typeface="Calibri"/>
              <a:cs typeface="Calibri"/>
              <a:sym typeface="Calibri"/>
            </a:endParaRPr>
          </a:p>
          <a:p>
            <a:pPr marL="1371600" lvl="4" indent="-685800" defTabSz="868362">
              <a:spcBef>
                <a:spcPts val="1200"/>
              </a:spcBef>
              <a:buClr>
                <a:srgbClr val="ED3532"/>
              </a:buClr>
              <a:buSzPct val="100000"/>
              <a:buFont typeface="Wingdings" panose="05000000000000000000" pitchFamily="2" charset="2"/>
              <a:buChar char="q"/>
            </a:pPr>
            <a:r>
              <a:rPr lang="en-US" sz="2400" dirty="0">
                <a:solidFill>
                  <a:srgbClr val="154578"/>
                </a:solidFill>
                <a:latin typeface="Calibri"/>
                <a:ea typeface="Calibri"/>
                <a:cs typeface="Calibri"/>
                <a:sym typeface="Calibri"/>
              </a:rPr>
              <a:t>Make meaningful contributions to the development of the data system</a:t>
            </a:r>
          </a:p>
          <a:p>
            <a:pPr marL="914400" lvl="3" indent="-685800" defTabSz="868362">
              <a:spcBef>
                <a:spcPts val="1200"/>
              </a:spcBef>
              <a:buClr>
                <a:srgbClr val="ED3532"/>
              </a:buClr>
              <a:buSzPct val="100000"/>
              <a:buFont typeface="Wingdings"/>
              <a:buChar char="❑"/>
            </a:pPr>
            <a:endParaRPr sz="2400" dirty="0">
              <a:solidFill>
                <a:srgbClr val="154578"/>
              </a:solidFill>
              <a:latin typeface="Calibri"/>
              <a:ea typeface="Calibri"/>
              <a:cs typeface="Calibri"/>
              <a:sym typeface="Calibri"/>
            </a:endParaRPr>
          </a:p>
        </p:txBody>
      </p:sp>
      <p:sp>
        <p:nvSpPr>
          <p:cNvPr id="313" name="Shape 313"/>
          <p:cNvSpPr/>
          <p:nvPr/>
        </p:nvSpPr>
        <p:spPr>
          <a:xfrm>
            <a:off x="4572000" y="5114427"/>
            <a:ext cx="2538249" cy="200222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25400">
            <a:solidFill>
              <a:srgbClr val="4F81BD"/>
            </a:solidFill>
            <a:round/>
          </a:ln>
          <a:effectLst>
            <a:outerShdw blurRad="38100" dist="23000" dir="5400000" rotWithShape="0">
              <a:srgbClr val="000000">
                <a:alpha val="34999"/>
              </a:srgbClr>
            </a:outerShdw>
          </a:effectLst>
        </p:spPr>
        <p:txBody>
          <a:bodyPr lIns="0" tIns="0" rIns="0" bIns="0" anchor="ctr"/>
          <a:lstStyle/>
          <a:p>
            <a:pPr lvl="0"/>
            <a:endParaRPr/>
          </a:p>
        </p:txBody>
      </p:sp>
      <p:sp>
        <p:nvSpPr>
          <p:cNvPr id="314" name="Shape 314"/>
          <p:cNvSpPr/>
          <p:nvPr/>
        </p:nvSpPr>
        <p:spPr>
          <a:xfrm rot="20288478">
            <a:off x="5017204" y="5650717"/>
            <a:ext cx="1647838" cy="9296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b="1"/>
            </a:lvl1pPr>
          </a:lstStyle>
          <a:p>
            <a:pPr lvl="0">
              <a:defRPr b="0"/>
            </a:pPr>
            <a:r>
              <a:rPr b="1" dirty="0"/>
              <a:t>Integrated Data System Initiatives</a:t>
            </a:r>
          </a:p>
        </p:txBody>
      </p:sp>
    </p:spTree>
    <p:extLst>
      <p:ext uri="{BB962C8B-B14F-4D97-AF65-F5344CB8AC3E}">
        <p14:creationId xmlns:p14="http://schemas.microsoft.com/office/powerpoint/2010/main" val="415849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12">
                                            <p:txEl>
                                              <p:pRg st="1" end="1"/>
                                            </p:txEl>
                                          </p:spTgt>
                                        </p:tgtEl>
                                        <p:attrNameLst>
                                          <p:attrName>style.visibility</p:attrName>
                                        </p:attrNameLst>
                                      </p:cBhvr>
                                      <p:to>
                                        <p:strVal val="visible"/>
                                      </p:to>
                                    </p:set>
                                    <p:animEffect transition="in" filter="fade">
                                      <p:cBhvr>
                                        <p:cTn id="7" dur="1000"/>
                                        <p:tgtEl>
                                          <p:spTgt spid="3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12">
                                            <p:txEl>
                                              <p:pRg st="2" end="2"/>
                                            </p:txEl>
                                          </p:spTgt>
                                        </p:tgtEl>
                                        <p:attrNameLst>
                                          <p:attrName>style.visibility</p:attrName>
                                        </p:attrNameLst>
                                      </p:cBhvr>
                                      <p:to>
                                        <p:strVal val="visible"/>
                                      </p:to>
                                    </p:set>
                                    <p:animEffect transition="in" filter="fade">
                                      <p:cBhvr>
                                        <p:cTn id="12" dur="1000"/>
                                        <p:tgtEl>
                                          <p:spTgt spid="3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312">
                                            <p:txEl>
                                              <p:pRg st="3" end="3"/>
                                            </p:txEl>
                                          </p:spTgt>
                                        </p:tgtEl>
                                        <p:attrNameLst>
                                          <p:attrName>style.visibility</p:attrName>
                                        </p:attrNameLst>
                                      </p:cBhvr>
                                      <p:to>
                                        <p:strVal val="visible"/>
                                      </p:to>
                                    </p:set>
                                    <p:animEffect transition="in" filter="fade">
                                      <p:cBhvr>
                                        <p:cTn id="17" dur="1000"/>
                                        <p:tgtEl>
                                          <p:spTgt spid="312">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p:tmAbs val="0"/>
                                  </p:iterate>
                                  <p:childTnLst>
                                    <p:set>
                                      <p:cBhvr>
                                        <p:cTn id="20" fill="hold"/>
                                        <p:tgtEl>
                                          <p:spTgt spid="312">
                                            <p:txEl>
                                              <p:pRg st="4" end="4"/>
                                            </p:txEl>
                                          </p:spTgt>
                                        </p:tgtEl>
                                        <p:attrNameLst>
                                          <p:attrName>style.visibility</p:attrName>
                                        </p:attrNameLst>
                                      </p:cBhvr>
                                      <p:to>
                                        <p:strVal val="visible"/>
                                      </p:to>
                                    </p:set>
                                    <p:animEffect transition="in" filter="fade">
                                      <p:cBhvr>
                                        <p:cTn id="21" dur="1000"/>
                                        <p:tgtEl>
                                          <p:spTgt spid="312">
                                            <p:txEl>
                                              <p:pRg st="4" end="4"/>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p:tmAbs val="0"/>
                                  </p:iterate>
                                  <p:childTnLst>
                                    <p:set>
                                      <p:cBhvr>
                                        <p:cTn id="24" fill="hold"/>
                                        <p:tgtEl>
                                          <p:spTgt spid="312">
                                            <p:txEl>
                                              <p:pRg st="5" end="5"/>
                                            </p:txEl>
                                          </p:spTgt>
                                        </p:tgtEl>
                                        <p:attrNameLst>
                                          <p:attrName>style.visibility</p:attrName>
                                        </p:attrNameLst>
                                      </p:cBhvr>
                                      <p:to>
                                        <p:strVal val="visible"/>
                                      </p:to>
                                    </p:set>
                                    <p:animEffect transition="in" filter="fade">
                                      <p:cBhvr>
                                        <p:cTn id="25" dur="1000"/>
                                        <p:tgtEl>
                                          <p:spTgt spid="3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wondered how you fit into the early childhood integrated data system (ECIDS) conversation? In this session Part C and 619 participants will learn about key principles and skills needed to be an informed stakeholder in your state early childhood integrated data system conversation. During the session states will share their experience as well as the national lessons learned. </a:t>
            </a:r>
          </a:p>
          <a:p>
            <a:pPr marL="0" indent="0">
              <a:buNone/>
            </a:pPr>
            <a:endParaRPr lang="en-US" dirty="0"/>
          </a:p>
        </p:txBody>
      </p:sp>
      <p:sp>
        <p:nvSpPr>
          <p:cNvPr id="3" name="Title 2" descr="&quot; &quot;"/>
          <p:cNvSpPr>
            <a:spLocks noGrp="1"/>
          </p:cNvSpPr>
          <p:nvPr>
            <p:ph type="title"/>
          </p:nvPr>
        </p:nvSpPr>
        <p:spPr/>
        <p:txBody>
          <a:bodyPr/>
          <a:lstStyle/>
          <a:p>
            <a:r>
              <a:rPr lang="en-US" dirty="0" smtClean="0"/>
              <a:t>Session Overview</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xfrm>
            <a:off x="381000" y="273049"/>
            <a:ext cx="8305800" cy="1144589"/>
          </a:xfrm>
          <a:prstGeom prst="rect">
            <a:avLst/>
          </a:prstGeom>
          <a:ln>
            <a:solidFill>
              <a:srgbClr val="39B54A"/>
            </a:solidFill>
            <a:miter lim="0"/>
          </a:ln>
        </p:spPr>
        <p:txBody>
          <a:bodyPr lIns="0" tIns="0" rIns="0" bIns="0" anchor="ctr">
            <a:normAutofit/>
          </a:bodyPr>
          <a:lstStyle/>
          <a:p>
            <a:pPr lvl="0" indent="233363" defTabSz="914400">
              <a:defRPr sz="1800"/>
            </a:pPr>
            <a:r>
              <a:rPr sz="3600" b="1">
                <a:solidFill>
                  <a:srgbClr val="154578"/>
                </a:solidFill>
                <a:latin typeface="Century Gothic"/>
                <a:ea typeface="Century Gothic"/>
                <a:cs typeface="Century Gothic"/>
                <a:sym typeface="Century Gothic"/>
              </a:rPr>
              <a:t>Enhancing Your Engagement</a:t>
            </a:r>
            <a:br>
              <a:rPr sz="3600" b="1">
                <a:solidFill>
                  <a:srgbClr val="154578"/>
                </a:solidFill>
                <a:latin typeface="Century Gothic"/>
                <a:ea typeface="Century Gothic"/>
                <a:cs typeface="Century Gothic"/>
                <a:sym typeface="Century Gothic"/>
              </a:rPr>
            </a:br>
            <a:r>
              <a:rPr sz="3600" b="1" i="1">
                <a:solidFill>
                  <a:srgbClr val="154578"/>
                </a:solidFill>
                <a:latin typeface="Century Gothic"/>
                <a:ea typeface="Century Gothic"/>
                <a:cs typeface="Century Gothic"/>
                <a:sym typeface="Century Gothic"/>
              </a:rPr>
              <a:t>Information Gathering</a:t>
            </a:r>
          </a:p>
        </p:txBody>
      </p:sp>
      <p:grpSp>
        <p:nvGrpSpPr>
          <p:cNvPr id="321" name="Group 321"/>
          <p:cNvGrpSpPr/>
          <p:nvPr/>
        </p:nvGrpSpPr>
        <p:grpSpPr>
          <a:xfrm>
            <a:off x="7165581" y="182407"/>
            <a:ext cx="1964436" cy="1276101"/>
            <a:chOff x="0" y="0"/>
            <a:chExt cx="1964435" cy="1276100"/>
          </a:xfrm>
        </p:grpSpPr>
        <p:sp>
          <p:nvSpPr>
            <p:cNvPr id="319" name="Shape 319"/>
            <p:cNvSpPr/>
            <p:nvPr/>
          </p:nvSpPr>
          <p:spPr>
            <a:xfrm>
              <a:off x="0" y="0"/>
              <a:ext cx="1593213" cy="12761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5" y="0"/>
                  </a:lnTo>
                  <a:cubicBezTo>
                    <a:pt x="20546" y="0"/>
                    <a:pt x="21600" y="1611"/>
                    <a:pt x="21600" y="3600"/>
                  </a:cubicBezTo>
                  <a:lnTo>
                    <a:pt x="21600" y="17999"/>
                  </a:lnTo>
                  <a:cubicBezTo>
                    <a:pt x="21600" y="19988"/>
                    <a:pt x="20546" y="21600"/>
                    <a:pt x="19245" y="21600"/>
                  </a:cubicBezTo>
                  <a:lnTo>
                    <a:pt x="2355" y="21600"/>
                  </a:lnTo>
                  <a:cubicBezTo>
                    <a:pt x="1054" y="21600"/>
                    <a:pt x="0" y="19988"/>
                    <a:pt x="0" y="17999"/>
                  </a:cubicBezTo>
                  <a:lnTo>
                    <a:pt x="0" y="3600"/>
                  </a:lnTo>
                  <a:close/>
                </a:path>
              </a:pathLst>
            </a:custGeom>
            <a:solidFill>
              <a:srgbClr val="ED3532"/>
            </a:solidFill>
            <a:ln w="25400" cap="flat">
              <a:solidFill>
                <a:srgbClr val="FFFFFF"/>
              </a:solidFill>
              <a:prstDash val="solid"/>
              <a:round/>
            </a:ln>
            <a:effectLst/>
          </p:spPr>
          <p:txBody>
            <a:bodyPr wrap="square" lIns="0" tIns="0" rIns="0" bIns="0" numCol="1" anchor="ctr">
              <a:noAutofit/>
            </a:bodyPr>
            <a:lstStyle/>
            <a:p>
              <a:pPr lvl="0"/>
              <a:endParaRPr/>
            </a:p>
          </p:txBody>
        </p:sp>
        <p:sp>
          <p:nvSpPr>
            <p:cNvPr id="320" name="Shape 320"/>
            <p:cNvSpPr/>
            <p:nvPr/>
          </p:nvSpPr>
          <p:spPr>
            <a:xfrm>
              <a:off x="205128" y="122214"/>
              <a:ext cx="1759308" cy="1031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3:</a:t>
              </a:r>
            </a:p>
            <a:p>
              <a:pPr lvl="0" algn="ctr"/>
              <a:r>
                <a:rPr sz="3200" b="1">
                  <a:solidFill>
                    <a:srgbClr val="FFFFFF"/>
                  </a:solidFill>
                  <a:latin typeface="Calibri"/>
                  <a:ea typeface="Calibri"/>
                  <a:cs typeface="Calibri"/>
                  <a:sym typeface="Calibri"/>
                </a:rPr>
                <a:t>Act</a:t>
              </a:r>
            </a:p>
          </p:txBody>
        </p:sp>
      </p:grpSp>
      <p:sp>
        <p:nvSpPr>
          <p:cNvPr id="322" name="Shape 322"/>
          <p:cNvSpPr/>
          <p:nvPr/>
        </p:nvSpPr>
        <p:spPr>
          <a:xfrm>
            <a:off x="381000" y="1600200"/>
            <a:ext cx="8368862" cy="461664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2" indent="0" defTabSz="868362">
              <a:spcBef>
                <a:spcPts val="1200"/>
              </a:spcBef>
            </a:pPr>
            <a:r>
              <a:rPr sz="2400" b="1" dirty="0">
                <a:solidFill>
                  <a:srgbClr val="154578"/>
                </a:solidFill>
                <a:latin typeface="Calibri"/>
                <a:ea typeface="Calibri"/>
                <a:cs typeface="Calibri"/>
                <a:sym typeface="Calibri"/>
              </a:rPr>
              <a:t>Getting the answers you need to advocate for Part C/619.</a:t>
            </a:r>
            <a:endParaRPr sz="1200" dirty="0"/>
          </a:p>
          <a:p>
            <a:pPr lvl="2" indent="0" defTabSz="868362">
              <a:spcBef>
                <a:spcPts val="1200"/>
              </a:spcBef>
            </a:pPr>
            <a:r>
              <a:rPr sz="2400" b="1" u="sng" dirty="0">
                <a:solidFill>
                  <a:srgbClr val="154578"/>
                </a:solidFill>
                <a:latin typeface="Calibri"/>
                <a:ea typeface="Calibri"/>
                <a:cs typeface="Calibri"/>
                <a:sym typeface="Calibri"/>
              </a:rPr>
              <a:t>For example:</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Where is Part C/619 in the state’s priority timeline for including our data in the system? Will our data be included now or years down the road?</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What will Part C/619 be able to do with the data in the system? What questions will </a:t>
            </a:r>
            <a:r>
              <a:rPr lang="en-US" sz="2100" dirty="0" smtClean="0">
                <a:solidFill>
                  <a:srgbClr val="154578"/>
                </a:solidFill>
                <a:latin typeface="Calibri"/>
                <a:ea typeface="Calibri"/>
                <a:cs typeface="Calibri"/>
                <a:sym typeface="Calibri"/>
              </a:rPr>
              <a:t>you</a:t>
            </a:r>
            <a:r>
              <a:rPr sz="2100" dirty="0" smtClean="0">
                <a:solidFill>
                  <a:srgbClr val="154578"/>
                </a:solidFill>
                <a:latin typeface="Calibri"/>
                <a:ea typeface="Calibri"/>
                <a:cs typeface="Calibri"/>
                <a:sym typeface="Calibri"/>
              </a:rPr>
              <a:t> </a:t>
            </a:r>
            <a:r>
              <a:rPr sz="2100" dirty="0">
                <a:solidFill>
                  <a:srgbClr val="154578"/>
                </a:solidFill>
                <a:latin typeface="Calibri"/>
                <a:ea typeface="Calibri"/>
                <a:cs typeface="Calibri"/>
                <a:sym typeface="Calibri"/>
              </a:rPr>
              <a:t>be able to answer?</a:t>
            </a:r>
            <a:endParaRPr sz="1200" dirty="0"/>
          </a:p>
          <a:p>
            <a:pPr marL="828675" lvl="3"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Requires an understanding of what data are going into the system.</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Who (what agency/program) will own and maintain the data once the system is completed? </a:t>
            </a:r>
            <a:endParaRPr sz="1200" dirty="0"/>
          </a:p>
          <a:p>
            <a:pPr lvl="2" indent="0" defTabSz="868362">
              <a:spcBef>
                <a:spcPts val="1200"/>
              </a:spcBef>
            </a:pPr>
            <a:endParaRPr sz="2400" b="1" dirty="0">
              <a:solidFill>
                <a:srgbClr val="154578"/>
              </a:solidFill>
              <a:latin typeface="Calibri"/>
              <a:ea typeface="Calibri"/>
              <a:cs typeface="Calibri"/>
              <a:sym typeface="Calibri"/>
            </a:endParaRPr>
          </a:p>
        </p:txBody>
      </p:sp>
    </p:spTree>
    <p:extLst>
      <p:ext uri="{BB962C8B-B14F-4D97-AF65-F5344CB8AC3E}">
        <p14:creationId xmlns:p14="http://schemas.microsoft.com/office/powerpoint/2010/main" val="189071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3689131" y="614800"/>
            <a:ext cx="882870" cy="292921"/>
          </a:xfrm>
          <a:prstGeom prst="rect">
            <a:avLst/>
          </a:prstGeom>
        </p:spPr>
        <p:txBody>
          <a:bodyPr lIns="0" tIns="0" rIns="0" bIns="0">
            <a:normAutofit/>
          </a:bodyPr>
          <a:lstStyle/>
          <a:p>
            <a:pPr lvl="0">
              <a:defRPr sz="1800"/>
            </a:pPr>
            <a:r>
              <a:rPr sz="1200"/>
              <a:t>Reflect</a:t>
            </a:r>
          </a:p>
        </p:txBody>
      </p:sp>
      <p:grpSp>
        <p:nvGrpSpPr>
          <p:cNvPr id="329" name="Group 329"/>
          <p:cNvGrpSpPr/>
          <p:nvPr/>
        </p:nvGrpSpPr>
        <p:grpSpPr>
          <a:xfrm>
            <a:off x="457200" y="188967"/>
            <a:ext cx="8229600" cy="1144588"/>
            <a:chOff x="0" y="0"/>
            <a:chExt cx="8229600" cy="1144588"/>
          </a:xfrm>
        </p:grpSpPr>
        <p:sp>
          <p:nvSpPr>
            <p:cNvPr id="327" name="Shape 327"/>
            <p:cNvSpPr/>
            <p:nvPr/>
          </p:nvSpPr>
          <p:spPr>
            <a:xfrm>
              <a:off x="0" y="0"/>
              <a:ext cx="8229600" cy="1144588"/>
            </a:xfrm>
            <a:prstGeom prst="rect">
              <a:avLst/>
            </a:prstGeom>
            <a:solidFill>
              <a:srgbClr val="154578"/>
            </a:solidFill>
            <a:ln w="12700" cap="flat">
              <a:noFill/>
              <a:miter lim="400000"/>
            </a:ln>
            <a:effectLst/>
          </p:spPr>
          <p:txBody>
            <a:bodyPr wrap="square" lIns="0" tIns="0" rIns="0" bIns="0" numCol="1" anchor="ctr">
              <a:noAutofit/>
            </a:bodyPr>
            <a:lstStyle/>
            <a:p>
              <a:pPr lvl="0">
                <a:defRPr sz="1200">
                  <a:solidFill>
                    <a:srgbClr val="FFFFFF"/>
                  </a:solidFill>
                </a:defRPr>
              </a:pPr>
              <a:endParaRPr/>
            </a:p>
          </p:txBody>
        </p:sp>
        <p:sp>
          <p:nvSpPr>
            <p:cNvPr id="328" name="Shape 328"/>
            <p:cNvSpPr/>
            <p:nvPr/>
          </p:nvSpPr>
          <p:spPr>
            <a:xfrm>
              <a:off x="0" y="292894"/>
              <a:ext cx="8229600" cy="558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Reflect</a:t>
              </a:r>
            </a:p>
          </p:txBody>
        </p:sp>
      </p:grpSp>
      <p:pic>
        <p:nvPicPr>
          <p:cNvPr id="330" name="image11.jpeg"/>
          <p:cNvPicPr/>
          <p:nvPr/>
        </p:nvPicPr>
        <p:blipFill>
          <a:blip r:embed="rId3" cstate="print">
            <a:extLst/>
          </a:blip>
          <a:srcRect l="11575" t="4168" r="27340" b="5344"/>
          <a:stretch>
            <a:fillRect/>
          </a:stretch>
        </p:blipFill>
        <p:spPr>
          <a:xfrm>
            <a:off x="7841822" y="93985"/>
            <a:ext cx="1261247" cy="1334551"/>
          </a:xfrm>
          <a:prstGeom prst="rect">
            <a:avLst/>
          </a:prstGeom>
          <a:ln w="12700">
            <a:miter lim="400000"/>
          </a:ln>
        </p:spPr>
      </p:pic>
      <p:sp>
        <p:nvSpPr>
          <p:cNvPr id="331" name="Shape 331"/>
          <p:cNvSpPr/>
          <p:nvPr/>
        </p:nvSpPr>
        <p:spPr>
          <a:xfrm>
            <a:off x="662151" y="1733550"/>
            <a:ext cx="7529349" cy="498598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Assess progress toward targeted outcomes.</a:t>
            </a:r>
            <a:endParaRPr sz="1200" dirty="0"/>
          </a:p>
          <a:p>
            <a:pPr marL="1371600" lvl="4" indent="-685800" defTabSz="868362">
              <a:spcBef>
                <a:spcPts val="1200"/>
              </a:spcBef>
              <a:buClr>
                <a:srgbClr val="ED3532"/>
              </a:buClr>
              <a:buSzPct val="100000"/>
              <a:buFont typeface="Wingdings" panose="05000000000000000000" pitchFamily="2" charset="2"/>
              <a:buChar char="ü"/>
            </a:pPr>
            <a:r>
              <a:rPr sz="2400" i="1" dirty="0">
                <a:solidFill>
                  <a:srgbClr val="154578"/>
                </a:solidFill>
                <a:latin typeface="Calibri"/>
                <a:ea typeface="Calibri"/>
                <a:cs typeface="Calibri"/>
                <a:sym typeface="Calibri"/>
              </a:rPr>
              <a:t>Is the work moving in the direction I had hoped/expected?</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Examine your roles and contributions.</a:t>
            </a:r>
            <a:endParaRPr sz="1200" dirty="0"/>
          </a:p>
          <a:p>
            <a:pPr marL="1371600" lvl="4" indent="-685800" defTabSz="868362">
              <a:spcBef>
                <a:spcPts val="1200"/>
              </a:spcBef>
              <a:buClr>
                <a:srgbClr val="ED3532"/>
              </a:buClr>
              <a:buSzPct val="100000"/>
              <a:buFont typeface="Wingdings" panose="05000000000000000000" pitchFamily="2" charset="2"/>
              <a:buChar char="ü"/>
            </a:pPr>
            <a:r>
              <a:rPr lang="en-US" sz="2400" i="1" dirty="0" smtClean="0">
                <a:solidFill>
                  <a:srgbClr val="154578"/>
                </a:solidFill>
                <a:latin typeface="Calibri"/>
                <a:ea typeface="Calibri"/>
                <a:cs typeface="Calibri"/>
                <a:sym typeface="Calibri"/>
              </a:rPr>
              <a:t>A</a:t>
            </a:r>
            <a:r>
              <a:rPr sz="2400" i="1" dirty="0" smtClean="0">
                <a:solidFill>
                  <a:srgbClr val="154578"/>
                </a:solidFill>
                <a:latin typeface="Calibri"/>
                <a:ea typeface="Calibri"/>
                <a:cs typeface="Calibri"/>
                <a:sym typeface="Calibri"/>
              </a:rPr>
              <a:t>m </a:t>
            </a:r>
            <a:r>
              <a:rPr sz="2400" i="1" dirty="0">
                <a:solidFill>
                  <a:srgbClr val="154578"/>
                </a:solidFill>
                <a:latin typeface="Calibri"/>
                <a:ea typeface="Calibri"/>
                <a:cs typeface="Calibri"/>
                <a:sym typeface="Calibri"/>
              </a:rPr>
              <a:t>I playing an active role in moving the work forward?</a:t>
            </a:r>
            <a:endParaRPr sz="2400" dirty="0">
              <a:solidFill>
                <a:srgbClr val="154578"/>
              </a:solidFill>
              <a:latin typeface="Calibri"/>
              <a:ea typeface="Calibri"/>
              <a:cs typeface="Calibri"/>
              <a:sym typeface="Calibri"/>
            </a:endParaRPr>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Reflect on the content of the group’s discussions.</a:t>
            </a:r>
            <a:endParaRPr sz="1200" dirty="0"/>
          </a:p>
          <a:p>
            <a:pPr marL="1371600" lvl="4" indent="-685800" defTabSz="868362">
              <a:spcBef>
                <a:spcPts val="1200"/>
              </a:spcBef>
              <a:buClr>
                <a:srgbClr val="ED3532"/>
              </a:buClr>
              <a:buSzPct val="100000"/>
              <a:buFont typeface="Wingdings" panose="05000000000000000000" pitchFamily="2" charset="2"/>
              <a:buChar char="ü"/>
            </a:pPr>
            <a:r>
              <a:rPr sz="2400" i="1" dirty="0">
                <a:solidFill>
                  <a:srgbClr val="154578"/>
                </a:solidFill>
                <a:latin typeface="Calibri"/>
                <a:ea typeface="Calibri"/>
                <a:cs typeface="Calibri"/>
                <a:sym typeface="Calibri"/>
              </a:rPr>
              <a:t>Am I getting the information I need from leadership to make informed contributions to discussions?</a:t>
            </a:r>
            <a:endParaRPr sz="1200" dirty="0"/>
          </a:p>
          <a:p>
            <a:pPr marL="2171700" lvl="7" indent="-342900" defTabSz="868362">
              <a:spcBef>
                <a:spcPts val="1200"/>
              </a:spcBef>
              <a:buClr>
                <a:srgbClr val="ED3532"/>
              </a:buClr>
              <a:buSzPct val="100000"/>
              <a:buFont typeface="Wingdings" panose="05000000000000000000" pitchFamily="2" charset="2"/>
              <a:buChar char="ü"/>
            </a:pPr>
            <a:endParaRPr sz="2400" i="1" dirty="0">
              <a:solidFill>
                <a:srgbClr val="154578"/>
              </a:solidFill>
              <a:latin typeface="Calibri"/>
              <a:ea typeface="Calibri"/>
              <a:cs typeface="Calibri"/>
              <a:sym typeface="Calibri"/>
            </a:endParaRPr>
          </a:p>
        </p:txBody>
      </p:sp>
    </p:spTree>
    <p:extLst>
      <p:ext uri="{BB962C8B-B14F-4D97-AF65-F5344CB8AC3E}">
        <p14:creationId xmlns:p14="http://schemas.microsoft.com/office/powerpoint/2010/main" val="274826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31">
                                            <p:txEl>
                                              <p:pRg st="2" end="2"/>
                                            </p:txEl>
                                          </p:spTgt>
                                        </p:tgtEl>
                                        <p:attrNameLst>
                                          <p:attrName>style.visibility</p:attrName>
                                        </p:attrNameLst>
                                      </p:cBhvr>
                                      <p:to>
                                        <p:strVal val="visible"/>
                                      </p:to>
                                    </p:set>
                                    <p:animEffect transition="in" filter="fade">
                                      <p:cBhvr>
                                        <p:cTn id="7" dur="2000"/>
                                        <p:tgtEl>
                                          <p:spTgt spid="331">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p:tmAbs val="0"/>
                                  </p:iterate>
                                  <p:childTnLst>
                                    <p:set>
                                      <p:cBhvr>
                                        <p:cTn id="10" fill="hold"/>
                                        <p:tgtEl>
                                          <p:spTgt spid="331">
                                            <p:txEl>
                                              <p:pRg st="3" end="3"/>
                                            </p:txEl>
                                          </p:spTgt>
                                        </p:tgtEl>
                                        <p:attrNameLst>
                                          <p:attrName>style.visibility</p:attrName>
                                        </p:attrNameLst>
                                      </p:cBhvr>
                                      <p:to>
                                        <p:strVal val="visible"/>
                                      </p:to>
                                    </p:set>
                                    <p:animEffect transition="in" filter="fade">
                                      <p:cBhvr>
                                        <p:cTn id="11" dur="2000"/>
                                        <p:tgtEl>
                                          <p:spTgt spid="331">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p:tmAbs val="0"/>
                                  </p:iterate>
                                  <p:childTnLst>
                                    <p:set>
                                      <p:cBhvr>
                                        <p:cTn id="14" fill="hold"/>
                                        <p:tgtEl>
                                          <p:spTgt spid="331">
                                            <p:txEl>
                                              <p:pRg st="4" end="4"/>
                                            </p:txEl>
                                          </p:spTgt>
                                        </p:tgtEl>
                                        <p:attrNameLst>
                                          <p:attrName>style.visibility</p:attrName>
                                        </p:attrNameLst>
                                      </p:cBhvr>
                                      <p:to>
                                        <p:strVal val="visible"/>
                                      </p:to>
                                    </p:set>
                                    <p:animEffect transition="in" filter="fade">
                                      <p:cBhvr>
                                        <p:cTn id="15" dur="2000"/>
                                        <p:tgtEl>
                                          <p:spTgt spid="331">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iterate>
                                    <p:tmAbs val="0"/>
                                  </p:iterate>
                                  <p:childTnLst>
                                    <p:set>
                                      <p:cBhvr>
                                        <p:cTn id="18" fill="hold"/>
                                        <p:tgtEl>
                                          <p:spTgt spid="331">
                                            <p:txEl>
                                              <p:pRg st="5" end="5"/>
                                            </p:txEl>
                                          </p:spTgt>
                                        </p:tgtEl>
                                        <p:attrNameLst>
                                          <p:attrName>style.visibility</p:attrName>
                                        </p:attrNameLst>
                                      </p:cBhvr>
                                      <p:to>
                                        <p:strVal val="visible"/>
                                      </p:to>
                                    </p:set>
                                    <p:animEffect transition="in" filter="fade">
                                      <p:cBhvr>
                                        <p:cTn id="19" dur="2000"/>
                                        <p:tgtEl>
                                          <p:spTgt spid="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body" idx="1"/>
          </p:nvPr>
        </p:nvSpPr>
        <p:spPr>
          <a:xfrm>
            <a:off x="457200" y="1789391"/>
            <a:ext cx="8229600" cy="3618187"/>
          </a:xfrm>
          <a:prstGeom prst="rect">
            <a:avLst/>
          </a:prstGeom>
        </p:spPr>
        <p:txBody>
          <a:bodyPr lIns="0" tIns="0" rIns="0" bIns="0">
            <a:normAutofit/>
          </a:bodyPr>
          <a:lstStyle/>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Actively seek and gather information needed to make informed contributions</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Strengthen relationships with leaders and other stakeholders</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Build </a:t>
            </a:r>
            <a:r>
              <a:rPr lang="en-US" sz="2400" dirty="0" smtClean="0">
                <a:solidFill>
                  <a:srgbClr val="154578"/>
                </a:solidFill>
                <a:latin typeface="Calibri"/>
                <a:ea typeface="Calibri"/>
                <a:cs typeface="Calibri"/>
                <a:sym typeface="Calibri"/>
              </a:rPr>
              <a:t>your </a:t>
            </a:r>
            <a:r>
              <a:rPr sz="2400" dirty="0" smtClean="0">
                <a:solidFill>
                  <a:srgbClr val="154578"/>
                </a:solidFill>
                <a:latin typeface="Calibri"/>
                <a:ea typeface="Calibri"/>
                <a:cs typeface="Calibri"/>
                <a:sym typeface="Calibri"/>
              </a:rPr>
              <a:t>knowledge </a:t>
            </a:r>
            <a:r>
              <a:rPr sz="2400" dirty="0">
                <a:solidFill>
                  <a:srgbClr val="154578"/>
                </a:solidFill>
                <a:latin typeface="Calibri"/>
                <a:ea typeface="Calibri"/>
                <a:cs typeface="Calibri"/>
                <a:sym typeface="Calibri"/>
              </a:rPr>
              <a:t>and capacity to function effectively as a stakeholder through communication, cooperation, and collaboration</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Seek support when needed--</a:t>
            </a:r>
            <a:r>
              <a:rPr sz="2400" b="1" dirty="0">
                <a:solidFill>
                  <a:srgbClr val="154578"/>
                </a:solidFill>
                <a:latin typeface="Calibri"/>
                <a:ea typeface="Calibri"/>
                <a:cs typeface="Calibri"/>
                <a:sym typeface="Calibri"/>
              </a:rPr>
              <a:t>the DaSy Center is here to help!</a:t>
            </a:r>
          </a:p>
        </p:txBody>
      </p:sp>
      <p:sp>
        <p:nvSpPr>
          <p:cNvPr id="346" name="Shape 346"/>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839787">
              <a:defRPr sz="33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300" b="1">
                <a:solidFill>
                  <a:srgbClr val="154578"/>
                </a:solidFill>
              </a:rPr>
              <a:t>Putting it All Together</a:t>
            </a:r>
          </a:p>
        </p:txBody>
      </p:sp>
      <p:grpSp>
        <p:nvGrpSpPr>
          <p:cNvPr id="355" name="Group 355"/>
          <p:cNvGrpSpPr/>
          <p:nvPr/>
        </p:nvGrpSpPr>
        <p:grpSpPr>
          <a:xfrm>
            <a:off x="7446861" y="98088"/>
            <a:ext cx="1441988" cy="1461006"/>
            <a:chOff x="0" y="0"/>
            <a:chExt cx="1441987" cy="1461005"/>
          </a:xfrm>
        </p:grpSpPr>
        <p:sp>
          <p:nvSpPr>
            <p:cNvPr id="347" name="Shape 347"/>
            <p:cNvSpPr/>
            <p:nvPr/>
          </p:nvSpPr>
          <p:spPr>
            <a:xfrm rot="20710585">
              <a:off x="507382" y="12502"/>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48" name="Shape 348"/>
            <p:cNvSpPr/>
            <p:nvPr/>
          </p:nvSpPr>
          <p:spPr>
            <a:xfrm rot="15310585">
              <a:off x="248321" y="5268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49" name="Shape 349"/>
            <p:cNvSpPr/>
            <p:nvPr/>
          </p:nvSpPr>
          <p:spPr>
            <a:xfrm rot="1810585">
              <a:off x="820699" y="66140"/>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0" name="Shape 350"/>
            <p:cNvSpPr/>
            <p:nvPr/>
          </p:nvSpPr>
          <p:spPr>
            <a:xfrm rot="1810585">
              <a:off x="396873" y="799508"/>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1" name="Shape 351"/>
            <p:cNvSpPr/>
            <p:nvPr/>
          </p:nvSpPr>
          <p:spPr>
            <a:xfrm rot="18010585">
              <a:off x="254096" y="198551"/>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2" name="Shape 352"/>
            <p:cNvSpPr/>
            <p:nvPr/>
          </p:nvSpPr>
          <p:spPr>
            <a:xfrm rot="9910585">
              <a:off x="709184" y="793984"/>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3" name="Shape 353"/>
            <p:cNvSpPr/>
            <p:nvPr/>
          </p:nvSpPr>
          <p:spPr>
            <a:xfrm rot="4510585">
              <a:off x="1010785" y="322076"/>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4" name="Shape 354"/>
            <p:cNvSpPr/>
            <p:nvPr/>
          </p:nvSpPr>
          <p:spPr>
            <a:xfrm rot="7210585">
              <a:off x="985179" y="6407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356" name="Shape 356"/>
          <p:cNvSpPr/>
          <p:nvPr/>
        </p:nvSpPr>
        <p:spPr>
          <a:xfrm rot="20710585">
            <a:off x="8027705" y="700103"/>
            <a:ext cx="256033" cy="251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Tree>
    <p:extLst>
      <p:ext uri="{BB962C8B-B14F-4D97-AF65-F5344CB8AC3E}">
        <p14:creationId xmlns:p14="http://schemas.microsoft.com/office/powerpoint/2010/main" val="207177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55"/>
                                        </p:tgtEl>
                                        <p:attrNameLst>
                                          <p:attrName>style.visibility</p:attrName>
                                        </p:attrNameLst>
                                      </p:cBhvr>
                                      <p:to>
                                        <p:strVal val="visible"/>
                                      </p:to>
                                    </p:set>
                                    <p:animEffect transition="in" filter="fade">
                                      <p:cBhvr>
                                        <p:cTn id="7" dur="2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45">
                                            <p:bg/>
                                          </p:spTgt>
                                        </p:tgtEl>
                                        <p:attrNameLst>
                                          <p:attrName>style.visibility</p:attrName>
                                        </p:attrNameLst>
                                      </p:cBhvr>
                                      <p:to>
                                        <p:strVal val="visible"/>
                                      </p:to>
                                    </p:set>
                                    <p:animEffect transition="in" filter="fade">
                                      <p:cBhvr>
                                        <p:cTn id="12" dur="2000"/>
                                        <p:tgtEl>
                                          <p:spTgt spid="345">
                                            <p:bg/>
                                          </p:spTgt>
                                        </p:tgtEl>
                                      </p:cBhvr>
                                    </p:animEffect>
                                  </p:childTnLst>
                                </p:cTn>
                              </p:par>
                              <p:par>
                                <p:cTn id="13" presetID="10" presetClass="entr" presetSubtype="0" fill="hold" grpId="0">
                                  <p:stCondLst>
                                    <p:cond delay="0"/>
                                  </p:stCondLst>
                                  <p:iterate>
                                    <p:tmAbs val="0"/>
                                  </p:iterate>
                                  <p:childTnLst>
                                    <p:set>
                                      <p:cBhvr>
                                        <p:cTn id="14" fill="hold"/>
                                        <p:tgtEl>
                                          <p:spTgt spid="345">
                                            <p:txEl>
                                              <p:pRg st="0" end="0"/>
                                            </p:txEl>
                                          </p:spTgt>
                                        </p:tgtEl>
                                        <p:attrNameLst>
                                          <p:attrName>style.visibility</p:attrName>
                                        </p:attrNameLst>
                                      </p:cBhvr>
                                      <p:to>
                                        <p:strVal val="visible"/>
                                      </p:to>
                                    </p:set>
                                    <p:animEffect transition="in" filter="fade">
                                      <p:cBhvr>
                                        <p:cTn id="15" dur="2000"/>
                                        <p:tgtEl>
                                          <p:spTgt spid="3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45">
                                            <p:txEl>
                                              <p:pRg st="1" end="1"/>
                                            </p:txEl>
                                          </p:spTgt>
                                        </p:tgtEl>
                                        <p:attrNameLst>
                                          <p:attrName>style.visibility</p:attrName>
                                        </p:attrNameLst>
                                      </p:cBhvr>
                                      <p:to>
                                        <p:strVal val="visible"/>
                                      </p:to>
                                    </p:set>
                                    <p:animEffect transition="in" filter="fade">
                                      <p:cBhvr>
                                        <p:cTn id="20" dur="2000"/>
                                        <p:tgtEl>
                                          <p:spTgt spid="3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45">
                                            <p:txEl>
                                              <p:pRg st="2" end="2"/>
                                            </p:txEl>
                                          </p:spTgt>
                                        </p:tgtEl>
                                        <p:attrNameLst>
                                          <p:attrName>style.visibility</p:attrName>
                                        </p:attrNameLst>
                                      </p:cBhvr>
                                      <p:to>
                                        <p:strVal val="visible"/>
                                      </p:to>
                                    </p:set>
                                    <p:animEffect transition="in" filter="fade">
                                      <p:cBhvr>
                                        <p:cTn id="25" dur="2000"/>
                                        <p:tgtEl>
                                          <p:spTgt spid="34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345">
                                            <p:txEl>
                                              <p:pRg st="3" end="3"/>
                                            </p:txEl>
                                          </p:spTgt>
                                        </p:tgtEl>
                                        <p:attrNameLst>
                                          <p:attrName>style.visibility</p:attrName>
                                        </p:attrNameLst>
                                      </p:cBhvr>
                                      <p:to>
                                        <p:strVal val="visible"/>
                                      </p:to>
                                    </p:set>
                                    <p:animEffect transition="in" filter="fade">
                                      <p:cBhvr>
                                        <p:cTn id="30" dur="2000"/>
                                        <p:tgtEl>
                                          <p:spTgt spid="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build="p" animBg="1" advAuto="0"/>
      <p:bldP spid="35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body" idx="1"/>
          </p:nvPr>
        </p:nvSpPr>
        <p:spPr>
          <a:xfrm>
            <a:off x="457200" y="1789391"/>
            <a:ext cx="7752126" cy="3618187"/>
          </a:xfrm>
          <a:prstGeom prst="rect">
            <a:avLst/>
          </a:prstGeom>
        </p:spPr>
        <p:txBody>
          <a:bodyPr lIns="0" tIns="0" rIns="0" bIns="0">
            <a:normAutofit fontScale="92500" lnSpcReduction="10000"/>
          </a:bodyPr>
          <a:lstStyle/>
          <a:p>
            <a:pPr lvl="0" indent="0" defTabSz="914400">
              <a:spcBef>
                <a:spcPts val="600"/>
              </a:spcBef>
              <a:buNone/>
              <a:defRPr sz="1800"/>
            </a:pPr>
            <a:r>
              <a:rPr sz="2800" dirty="0">
                <a:solidFill>
                  <a:srgbClr val="154578"/>
                </a:solidFill>
                <a:latin typeface="Calibri"/>
                <a:ea typeface="Calibri"/>
                <a:cs typeface="Calibri"/>
                <a:sym typeface="Calibri"/>
              </a:rPr>
              <a:t>Examples of ways DaSy can support you:</a:t>
            </a:r>
          </a:p>
          <a:p>
            <a:pPr marL="690562" lvl="0" indent="-457200" defTabSz="914400">
              <a:spcBef>
                <a:spcPts val="600"/>
              </a:spcBef>
              <a:buClr>
                <a:srgbClr val="ED3532"/>
              </a:buClr>
              <a:buSzPct val="100000"/>
              <a:buFont typeface="Arial" panose="020B0604020202020204" pitchFamily="34" charset="0"/>
              <a:buChar char="•"/>
              <a:defRPr sz="1800"/>
            </a:pPr>
            <a:r>
              <a:rPr sz="2800" dirty="0">
                <a:solidFill>
                  <a:srgbClr val="154578"/>
                </a:solidFill>
                <a:latin typeface="Calibri"/>
                <a:ea typeface="Calibri"/>
                <a:cs typeface="Calibri"/>
                <a:sym typeface="Calibri"/>
              </a:rPr>
              <a:t>Facilitate communications with those leading the stakeholder group</a:t>
            </a:r>
          </a:p>
          <a:p>
            <a:pPr marL="690562" lvl="0" indent="-457200" defTabSz="914400">
              <a:spcBef>
                <a:spcPts val="600"/>
              </a:spcBef>
              <a:buClr>
                <a:srgbClr val="ED3532"/>
              </a:buClr>
              <a:buSzPct val="100000"/>
              <a:buFont typeface="Arial" panose="020B0604020202020204" pitchFamily="34" charset="0"/>
              <a:buChar char="•"/>
              <a:defRPr sz="1800"/>
            </a:pPr>
            <a:r>
              <a:rPr sz="2800" dirty="0">
                <a:solidFill>
                  <a:srgbClr val="154578"/>
                </a:solidFill>
                <a:latin typeface="Calibri"/>
                <a:ea typeface="Calibri"/>
                <a:cs typeface="Calibri"/>
                <a:sym typeface="Calibri"/>
              </a:rPr>
              <a:t>Build </a:t>
            </a:r>
            <a:r>
              <a:rPr lang="en-US" sz="2800" dirty="0" smtClean="0">
                <a:solidFill>
                  <a:srgbClr val="154578"/>
                </a:solidFill>
                <a:latin typeface="Calibri"/>
                <a:ea typeface="Calibri"/>
                <a:cs typeface="Calibri"/>
                <a:sym typeface="Calibri"/>
              </a:rPr>
              <a:t>your data system literacy to prepare you for discussions </a:t>
            </a:r>
          </a:p>
          <a:p>
            <a:pPr marL="690562" lvl="0" indent="-457200" defTabSz="914400">
              <a:spcBef>
                <a:spcPts val="600"/>
              </a:spcBef>
              <a:buClr>
                <a:srgbClr val="ED3532"/>
              </a:buClr>
              <a:buSzPct val="100000"/>
              <a:buFont typeface="Arial" panose="020B0604020202020204" pitchFamily="34" charset="0"/>
              <a:buChar char="•"/>
              <a:defRPr sz="1800"/>
            </a:pPr>
            <a:r>
              <a:rPr lang="en-US" sz="2800" dirty="0" smtClean="0">
                <a:solidFill>
                  <a:srgbClr val="154578"/>
                </a:solidFill>
                <a:latin typeface="Calibri"/>
                <a:ea typeface="Calibri"/>
                <a:cs typeface="Calibri"/>
                <a:sym typeface="Calibri"/>
              </a:rPr>
              <a:t>Joint problem solve </a:t>
            </a:r>
            <a:r>
              <a:rPr sz="2800" dirty="0" smtClean="0">
                <a:solidFill>
                  <a:srgbClr val="154578"/>
                </a:solidFill>
                <a:latin typeface="Calibri"/>
                <a:ea typeface="Calibri"/>
                <a:cs typeface="Calibri"/>
                <a:sym typeface="Calibri"/>
              </a:rPr>
              <a:t>with </a:t>
            </a:r>
            <a:r>
              <a:rPr lang="en-US" sz="2800" dirty="0" smtClean="0">
                <a:solidFill>
                  <a:srgbClr val="154578"/>
                </a:solidFill>
                <a:latin typeface="Calibri"/>
                <a:ea typeface="Calibri"/>
                <a:cs typeface="Calibri"/>
                <a:sym typeface="Calibri"/>
              </a:rPr>
              <a:t>you</a:t>
            </a:r>
            <a:endParaRPr sz="2800" dirty="0">
              <a:solidFill>
                <a:srgbClr val="154578"/>
              </a:solidFill>
              <a:latin typeface="Calibri"/>
              <a:ea typeface="Calibri"/>
              <a:cs typeface="Calibri"/>
              <a:sym typeface="Calibri"/>
            </a:endParaRPr>
          </a:p>
          <a:p>
            <a:pPr marL="690562" indent="-457200" defTabSz="914400">
              <a:spcBef>
                <a:spcPts val="600"/>
              </a:spcBef>
              <a:buClr>
                <a:srgbClr val="ED3532"/>
              </a:buClr>
              <a:buSzPct val="100000"/>
              <a:buFont typeface="Arial" panose="020B0604020202020204" pitchFamily="34" charset="0"/>
              <a:buChar char="•"/>
              <a:defRPr sz="1800"/>
            </a:pPr>
            <a:r>
              <a:rPr lang="en-US" sz="2800" dirty="0">
                <a:solidFill>
                  <a:srgbClr val="154578"/>
                </a:solidFill>
                <a:latin typeface="Calibri"/>
                <a:ea typeface="Calibri"/>
                <a:cs typeface="Calibri"/>
                <a:sym typeface="Avenir Book"/>
              </a:rPr>
              <a:t>Identify the potential benefits of this work to your program</a:t>
            </a:r>
          </a:p>
          <a:p>
            <a:pPr marL="690562" indent="-457200" defTabSz="914400">
              <a:spcBef>
                <a:spcPts val="600"/>
              </a:spcBef>
              <a:buClr>
                <a:srgbClr val="ED3532"/>
              </a:buClr>
              <a:buSzPct val="100000"/>
              <a:buFont typeface="Arial" panose="020B0604020202020204" pitchFamily="34" charset="0"/>
              <a:buChar char="•"/>
              <a:defRPr sz="1800"/>
            </a:pPr>
            <a:r>
              <a:rPr sz="2800" dirty="0">
                <a:solidFill>
                  <a:srgbClr val="154578"/>
                </a:solidFill>
                <a:latin typeface="Calibri"/>
                <a:ea typeface="Calibri"/>
                <a:cs typeface="Calibri"/>
                <a:sym typeface="Calibri"/>
              </a:rPr>
              <a:t>Examine impact of the work on your program</a:t>
            </a:r>
          </a:p>
        </p:txBody>
      </p:sp>
      <p:sp>
        <p:nvSpPr>
          <p:cNvPr id="361" name="Shape 361"/>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839787">
              <a:defRPr sz="33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300" b="1">
                <a:solidFill>
                  <a:srgbClr val="154578"/>
                </a:solidFill>
              </a:rPr>
              <a:t>Seeking Support from DaSy</a:t>
            </a:r>
          </a:p>
        </p:txBody>
      </p:sp>
      <p:grpSp>
        <p:nvGrpSpPr>
          <p:cNvPr id="370" name="Group 370"/>
          <p:cNvGrpSpPr/>
          <p:nvPr/>
        </p:nvGrpSpPr>
        <p:grpSpPr>
          <a:xfrm>
            <a:off x="7446861" y="98088"/>
            <a:ext cx="1441988" cy="1461006"/>
            <a:chOff x="0" y="0"/>
            <a:chExt cx="1441987" cy="1461005"/>
          </a:xfrm>
        </p:grpSpPr>
        <p:sp>
          <p:nvSpPr>
            <p:cNvPr id="362" name="Shape 362"/>
            <p:cNvSpPr/>
            <p:nvPr/>
          </p:nvSpPr>
          <p:spPr>
            <a:xfrm rot="20710585">
              <a:off x="507382" y="12502"/>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3" name="Shape 363"/>
            <p:cNvSpPr/>
            <p:nvPr/>
          </p:nvSpPr>
          <p:spPr>
            <a:xfrm rot="15310585">
              <a:off x="248321" y="5268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4" name="Shape 364"/>
            <p:cNvSpPr/>
            <p:nvPr/>
          </p:nvSpPr>
          <p:spPr>
            <a:xfrm rot="1810585">
              <a:off x="820699" y="66140"/>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5" name="Shape 365"/>
            <p:cNvSpPr/>
            <p:nvPr/>
          </p:nvSpPr>
          <p:spPr>
            <a:xfrm rot="1810585">
              <a:off x="396873" y="799508"/>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6" name="Shape 366"/>
            <p:cNvSpPr/>
            <p:nvPr/>
          </p:nvSpPr>
          <p:spPr>
            <a:xfrm rot="18010585">
              <a:off x="254096" y="198551"/>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7" name="Shape 367"/>
            <p:cNvSpPr/>
            <p:nvPr/>
          </p:nvSpPr>
          <p:spPr>
            <a:xfrm rot="9910585">
              <a:off x="709184" y="793984"/>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8" name="Shape 368"/>
            <p:cNvSpPr/>
            <p:nvPr/>
          </p:nvSpPr>
          <p:spPr>
            <a:xfrm rot="4510585">
              <a:off x="1010785" y="322076"/>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9" name="Shape 369"/>
            <p:cNvSpPr/>
            <p:nvPr/>
          </p:nvSpPr>
          <p:spPr>
            <a:xfrm rot="7210585">
              <a:off x="985179" y="6407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371" name="Shape 371"/>
          <p:cNvSpPr/>
          <p:nvPr/>
        </p:nvSpPr>
        <p:spPr>
          <a:xfrm rot="20710585">
            <a:off x="8027705" y="700103"/>
            <a:ext cx="256033" cy="251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Tree>
    <p:extLst>
      <p:ext uri="{BB962C8B-B14F-4D97-AF65-F5344CB8AC3E}">
        <p14:creationId xmlns:p14="http://schemas.microsoft.com/office/powerpoint/2010/main" val="124150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70"/>
                                        </p:tgtEl>
                                        <p:attrNameLst>
                                          <p:attrName>style.visibility</p:attrName>
                                        </p:attrNameLst>
                                      </p:cBhvr>
                                      <p:to>
                                        <p:strVal val="visible"/>
                                      </p:to>
                                    </p:set>
                                    <p:animEffect transition="in" filter="fade">
                                      <p:cBhvr>
                                        <p:cTn id="7" dur="2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60">
                                            <p:bg/>
                                          </p:spTgt>
                                        </p:tgtEl>
                                        <p:attrNameLst>
                                          <p:attrName>style.visibility</p:attrName>
                                        </p:attrNameLst>
                                      </p:cBhvr>
                                      <p:to>
                                        <p:strVal val="visible"/>
                                      </p:to>
                                    </p:set>
                                    <p:animEffect transition="in" filter="fade">
                                      <p:cBhvr>
                                        <p:cTn id="12" dur="2000"/>
                                        <p:tgtEl>
                                          <p:spTgt spid="360">
                                            <p:bg/>
                                          </p:spTgt>
                                        </p:tgtEl>
                                      </p:cBhvr>
                                    </p:animEffect>
                                  </p:childTnLst>
                                </p:cTn>
                              </p:par>
                              <p:par>
                                <p:cTn id="13" presetID="10" presetClass="entr" presetSubtype="0" fill="hold" grpId="0">
                                  <p:stCondLst>
                                    <p:cond delay="0"/>
                                  </p:stCondLst>
                                  <p:iterate>
                                    <p:tmAbs val="0"/>
                                  </p:iterate>
                                  <p:childTnLst>
                                    <p:set>
                                      <p:cBhvr>
                                        <p:cTn id="14" fill="hold"/>
                                        <p:tgtEl>
                                          <p:spTgt spid="360">
                                            <p:txEl>
                                              <p:pRg st="0" end="0"/>
                                            </p:txEl>
                                          </p:spTgt>
                                        </p:tgtEl>
                                        <p:attrNameLst>
                                          <p:attrName>style.visibility</p:attrName>
                                        </p:attrNameLst>
                                      </p:cBhvr>
                                      <p:to>
                                        <p:strVal val="visible"/>
                                      </p:to>
                                    </p:set>
                                    <p:animEffect transition="in" filter="fade">
                                      <p:cBhvr>
                                        <p:cTn id="15" dur="2000"/>
                                        <p:tgtEl>
                                          <p:spTgt spid="3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60">
                                            <p:txEl>
                                              <p:pRg st="1" end="1"/>
                                            </p:txEl>
                                          </p:spTgt>
                                        </p:tgtEl>
                                        <p:attrNameLst>
                                          <p:attrName>style.visibility</p:attrName>
                                        </p:attrNameLst>
                                      </p:cBhvr>
                                      <p:to>
                                        <p:strVal val="visible"/>
                                      </p:to>
                                    </p:set>
                                    <p:animEffect transition="in" filter="fade">
                                      <p:cBhvr>
                                        <p:cTn id="20" dur="2000"/>
                                        <p:tgtEl>
                                          <p:spTgt spid="3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60">
                                            <p:txEl>
                                              <p:pRg st="2" end="2"/>
                                            </p:txEl>
                                          </p:spTgt>
                                        </p:tgtEl>
                                        <p:attrNameLst>
                                          <p:attrName>style.visibility</p:attrName>
                                        </p:attrNameLst>
                                      </p:cBhvr>
                                      <p:to>
                                        <p:strVal val="visible"/>
                                      </p:to>
                                    </p:set>
                                    <p:animEffect transition="in" filter="fade">
                                      <p:cBhvr>
                                        <p:cTn id="25" dur="2000"/>
                                        <p:tgtEl>
                                          <p:spTgt spid="36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360">
                                            <p:txEl>
                                              <p:pRg st="3" end="3"/>
                                            </p:txEl>
                                          </p:spTgt>
                                        </p:tgtEl>
                                        <p:attrNameLst>
                                          <p:attrName>style.visibility</p:attrName>
                                        </p:attrNameLst>
                                      </p:cBhvr>
                                      <p:to>
                                        <p:strVal val="visible"/>
                                      </p:to>
                                    </p:set>
                                    <p:animEffect transition="in" filter="fade">
                                      <p:cBhvr>
                                        <p:cTn id="30" dur="2000"/>
                                        <p:tgtEl>
                                          <p:spTgt spid="360">
                                            <p:txEl>
                                              <p:pRg st="3" end="3"/>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iterate>
                                    <p:tmAbs val="0"/>
                                  </p:iterate>
                                  <p:childTnLst>
                                    <p:set>
                                      <p:cBhvr>
                                        <p:cTn id="33" fill="hold"/>
                                        <p:tgtEl>
                                          <p:spTgt spid="360">
                                            <p:txEl>
                                              <p:pRg st="4" end="4"/>
                                            </p:txEl>
                                          </p:spTgt>
                                        </p:tgtEl>
                                        <p:attrNameLst>
                                          <p:attrName>style.visibility</p:attrName>
                                        </p:attrNameLst>
                                      </p:cBhvr>
                                      <p:to>
                                        <p:strVal val="visible"/>
                                      </p:to>
                                    </p:set>
                                    <p:animEffect transition="in" filter="fade">
                                      <p:cBhvr>
                                        <p:cTn id="34" dur="2000"/>
                                        <p:tgtEl>
                                          <p:spTgt spid="360">
                                            <p:txEl>
                                              <p:pRg st="4" end="4"/>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iterate>
                                    <p:tmAbs val="0"/>
                                  </p:iterate>
                                  <p:childTnLst>
                                    <p:set>
                                      <p:cBhvr>
                                        <p:cTn id="37" fill="hold"/>
                                        <p:tgtEl>
                                          <p:spTgt spid="360">
                                            <p:txEl>
                                              <p:pRg st="5" end="5"/>
                                            </p:txEl>
                                          </p:spTgt>
                                        </p:tgtEl>
                                        <p:attrNameLst>
                                          <p:attrName>style.visibility</p:attrName>
                                        </p:attrNameLst>
                                      </p:cBhvr>
                                      <p:to>
                                        <p:strVal val="visible"/>
                                      </p:to>
                                    </p:set>
                                    <p:animEffect transition="in" filter="fade">
                                      <p:cBhvr>
                                        <p:cTn id="38" dur="2000"/>
                                        <p:tgtEl>
                                          <p:spTgt spid="3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animBg="1" advAuto="0"/>
      <p:bldP spid="37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a:ln>
            <a:noFill/>
          </a:ln>
        </p:spPr>
        <p:txBody>
          <a:bodyPr/>
          <a:lstStyle/>
          <a:p>
            <a:r>
              <a:rPr lang="en-US" dirty="0" smtClean="0"/>
              <a:t>Coming Soon!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5297" t="14658" r="6202" b="4592"/>
          <a:stretch/>
        </p:blipFill>
        <p:spPr bwMode="auto">
          <a:xfrm>
            <a:off x="1295399" y="914400"/>
            <a:ext cx="6585309" cy="552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663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Lessons Learned</a:t>
            </a:r>
            <a:endParaRPr lang="en-US" dirty="0"/>
          </a:p>
        </p:txBody>
      </p:sp>
      <p:pic>
        <p:nvPicPr>
          <p:cNvPr id="4098" name="Picture 2" descr="http://olms.cte.jhu.edu/olms2/data/ck/sites/2542/images/playgr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0"/>
            <a:ext cx="5867400" cy="453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0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038600"/>
          </a:xfrm>
        </p:spPr>
        <p:txBody>
          <a:bodyPr/>
          <a:lstStyle/>
          <a:p>
            <a:r>
              <a:rPr lang="en-US" sz="2000" dirty="0" smtClean="0"/>
              <a:t>Start Early</a:t>
            </a:r>
          </a:p>
          <a:p>
            <a:pPr lvl="1"/>
            <a:r>
              <a:rPr lang="en-US" sz="2000" dirty="0" smtClean="0"/>
              <a:t>Important to be involved in the early stages, especially if you want people to contribute data. Otherwise the buy-in is a challenge</a:t>
            </a:r>
          </a:p>
          <a:p>
            <a:r>
              <a:rPr lang="en-US" sz="2000" dirty="0" smtClean="0"/>
              <a:t>Consistency Across Platforms</a:t>
            </a:r>
          </a:p>
          <a:p>
            <a:pPr lvl="1"/>
            <a:r>
              <a:rPr lang="en-US" sz="2000" dirty="0" smtClean="0"/>
              <a:t>Having a clear data dictionary that is consistent across platforms is imperative. even for things as mundane as how a child’s name is defined in the databases.  Consistency</a:t>
            </a:r>
          </a:p>
          <a:p>
            <a:r>
              <a:rPr lang="en-US" sz="2000" dirty="0" smtClean="0"/>
              <a:t>Communication</a:t>
            </a:r>
          </a:p>
          <a:p>
            <a:pPr lvl="1"/>
            <a:r>
              <a:rPr lang="en-US" sz="2000" dirty="0" smtClean="0"/>
              <a:t>Decisions made before stakeholders, e.g. unique IDs, so that when all programs are matching data it can inform the design decisions</a:t>
            </a:r>
          </a:p>
          <a:p>
            <a:pPr lvl="1"/>
            <a:r>
              <a:rPr lang="en-US" sz="2000" dirty="0" smtClean="0"/>
              <a:t>Know and understand FERPA and HIPPA  privacy rules as well as State privacy regulations. </a:t>
            </a:r>
          </a:p>
          <a:p>
            <a:pPr lvl="1"/>
            <a:r>
              <a:rPr lang="en-US" sz="2000" dirty="0" smtClean="0"/>
              <a:t>Get agreements in writing.  MOU’s about database maintenance are imperative!!!!</a:t>
            </a:r>
            <a:endParaRPr lang="en-US" sz="2000" dirty="0"/>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Kansas Lessons Learned- Part C Perspective</a:t>
            </a:r>
            <a:endParaRPr lang="en-US" dirty="0"/>
          </a:p>
        </p:txBody>
      </p:sp>
    </p:spTree>
    <p:extLst>
      <p:ext uri="{BB962C8B-B14F-4D97-AF65-F5344CB8AC3E}">
        <p14:creationId xmlns:p14="http://schemas.microsoft.com/office/powerpoint/2010/main" val="4274018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From Part C’s perspective what has worked well:</a:t>
            </a:r>
          </a:p>
          <a:p>
            <a:r>
              <a:rPr lang="en-US" sz="2400" dirty="0" smtClean="0"/>
              <a:t>Kansas Part C has had a UID with Part B for quite a while so they have experience sharing data across programs</a:t>
            </a:r>
          </a:p>
          <a:p>
            <a:r>
              <a:rPr lang="en-US" sz="2400" dirty="0" smtClean="0"/>
              <a:t>Kansas Part C has been able to encourage the ECIDS team to think about how to develop a system to evolve to be flexible to changing needs </a:t>
            </a:r>
          </a:p>
          <a:p>
            <a:r>
              <a:rPr lang="en-US" sz="2400" dirty="0" smtClean="0"/>
              <a:t>Kansas Part C was involved in the original development of  a shared data system with Section 619 and part of the vision which is not always the case especially when they are not in the same agency as 619</a:t>
            </a:r>
            <a:endParaRPr lang="en-US" sz="2400" dirty="0"/>
          </a:p>
        </p:txBody>
      </p:sp>
      <p:sp>
        <p:nvSpPr>
          <p:cNvPr id="4" name="Title 3"/>
          <p:cNvSpPr>
            <a:spLocks noGrp="1"/>
          </p:cNvSpPr>
          <p:nvPr>
            <p:ph type="title"/>
          </p:nvPr>
        </p:nvSpPr>
        <p:spPr/>
        <p:txBody>
          <a:bodyPr/>
          <a:lstStyle/>
          <a:p>
            <a:r>
              <a:rPr lang="en-US" dirty="0" smtClean="0"/>
              <a:t>Kansas Lessons Learned</a:t>
            </a:r>
            <a:endParaRPr lang="en-US" dirty="0"/>
          </a:p>
        </p:txBody>
      </p:sp>
    </p:spTree>
    <p:extLst>
      <p:ext uri="{BB962C8B-B14F-4D97-AF65-F5344CB8AC3E}">
        <p14:creationId xmlns:p14="http://schemas.microsoft.com/office/powerpoint/2010/main" val="1030779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42870339"/>
              </p:ext>
            </p:extLst>
          </p:nvPr>
        </p:nvGraphicFramePr>
        <p:xfrm>
          <a:off x="457200" y="1600200"/>
          <a:ext cx="8229600" cy="439420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dirty="0" smtClean="0"/>
                        <a:t>Challenge</a:t>
                      </a:r>
                      <a:endParaRPr lang="en-US" dirty="0"/>
                    </a:p>
                  </a:txBody>
                  <a:tcPr/>
                </a:tc>
                <a:tc>
                  <a:txBody>
                    <a:bodyPr/>
                    <a:lstStyle/>
                    <a:p>
                      <a:r>
                        <a:rPr lang="en-US" dirty="0" smtClean="0"/>
                        <a:t>Part C and 619 (Program)</a:t>
                      </a:r>
                      <a:r>
                        <a:rPr lang="en-US" baseline="0" dirty="0" smtClean="0"/>
                        <a:t> </a:t>
                      </a:r>
                      <a:r>
                        <a:rPr lang="en-US" dirty="0" smtClean="0"/>
                        <a:t>Solution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Needed to help programs like C and 619 see what the ECIDS means for them </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Craft before the work starts.</a:t>
                      </a:r>
                      <a:r>
                        <a:rPr lang="en-US" sz="1600" baseline="0" dirty="0" smtClean="0"/>
                        <a:t> </a:t>
                      </a:r>
                      <a:r>
                        <a:rPr lang="en-US" sz="1600" dirty="0" smtClean="0"/>
                        <a:t>Part C and 619 can come ready to share how the ECIDS means for their work and what they expect</a:t>
                      </a:r>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Everyone has a different system</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Invest the time in getting to see what each program has and the technology supporting the data collection- Part C and 619 should be ready to share what data they collect (data dictionaries) and their data models</a:t>
                      </a:r>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ECIDS lead does not know the challenge. </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Part C and 619 can work with your ECIDS lead to help learn your language and your reporting needs</a:t>
                      </a:r>
                    </a:p>
                    <a:p>
                      <a:endParaRPr lang="en-US" sz="1600" dirty="0"/>
                    </a:p>
                  </a:txBody>
                  <a:tcPr/>
                </a:tc>
              </a:tr>
              <a:tr h="370840">
                <a:tc>
                  <a:txBody>
                    <a:bodyPr/>
                    <a:lstStyle/>
                    <a:p>
                      <a:r>
                        <a:rPr lang="en-US" sz="1600" dirty="0" smtClean="0"/>
                        <a:t>Privacy</a:t>
                      </a:r>
                      <a:r>
                        <a:rPr lang="en-US" sz="1600" baseline="0" dirty="0" smtClean="0"/>
                        <a:t> concerns</a:t>
                      </a:r>
                      <a:endParaRPr lang="en-US" sz="1600" dirty="0"/>
                    </a:p>
                  </a:txBody>
                  <a:tcPr/>
                </a:tc>
                <a:tc>
                  <a:txBody>
                    <a:bodyPr/>
                    <a:lstStyle/>
                    <a:p>
                      <a:r>
                        <a:rPr lang="en-US" sz="1600" dirty="0" smtClean="0"/>
                        <a:t>Leverage PTAC</a:t>
                      </a:r>
                      <a:r>
                        <a:rPr lang="en-US" sz="1600" baseline="0" dirty="0" smtClean="0"/>
                        <a:t> for support and have Part C and 619 join the conversation so they can understand the needs and how to appropriately interpret FERPA. Use TA!</a:t>
                      </a:r>
                      <a:endParaRPr lang="en-US" sz="1600" dirty="0"/>
                    </a:p>
                  </a:txBody>
                  <a:tcPr/>
                </a:tc>
              </a:tr>
            </a:tbl>
          </a:graphicData>
        </a:graphic>
      </p:graphicFrame>
      <p:sp>
        <p:nvSpPr>
          <p:cNvPr id="5" name="Title 4"/>
          <p:cNvSpPr>
            <a:spLocks noGrp="1"/>
          </p:cNvSpPr>
          <p:nvPr>
            <p:ph type="title"/>
          </p:nvPr>
        </p:nvSpPr>
        <p:spPr/>
        <p:txBody>
          <a:bodyPr>
            <a:normAutofit fontScale="90000"/>
          </a:bodyPr>
          <a:lstStyle/>
          <a:p>
            <a:r>
              <a:rPr lang="en-US" dirty="0"/>
              <a:t>Utah Lessons Learned </a:t>
            </a:r>
            <a:r>
              <a:rPr lang="en-US" dirty="0" smtClean="0"/>
              <a:t>– ECIDS Perspective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241541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u="sng" dirty="0">
                <a:hlinkClick r:id="rId4"/>
              </a:rPr>
              <a:t>https://www.facebook.com/dasycenter</a:t>
            </a:r>
            <a:endParaRPr lang="en-US" dirty="0" smtClean="0"/>
          </a:p>
          <a:p>
            <a:r>
              <a:rPr lang="en-US" dirty="0" smtClean="0"/>
              <a:t>Follow us on Twitter:</a:t>
            </a:r>
            <a:br>
              <a:rPr lang="en-US" dirty="0" smtClean="0"/>
            </a:br>
            <a:r>
              <a:rPr lang="en-US" u="sng" dirty="0" smtClean="0">
                <a:hlinkClick r:id="rId5"/>
              </a:rPr>
              <a:t>@</a:t>
            </a:r>
            <a:r>
              <a:rPr lang="en-US" u="sng" dirty="0" err="1">
                <a:hlinkClick r:id="rId5"/>
              </a:rPr>
              <a:t>DaSyCenter</a:t>
            </a:r>
            <a:r>
              <a:rPr lang="en-US" dirty="0"/>
              <a:t> </a:t>
            </a:r>
            <a:r>
              <a:rPr lang="en-US" dirty="0" smtClean="0"/>
              <a:t> </a:t>
            </a:r>
          </a:p>
        </p:txBody>
      </p:sp>
      <p:sp>
        <p:nvSpPr>
          <p:cNvPr id="2" name="Title 1" descr="&quot; &quot;"/>
          <p:cNvSpPr>
            <a:spLocks noGrp="1"/>
          </p:cNvSpPr>
          <p:nvPr>
            <p:ph type="title"/>
          </p:nvPr>
        </p:nvSpPr>
        <p:spPr/>
        <p:txBody>
          <a:bodyPr/>
          <a:lstStyle/>
          <a:p>
            <a:r>
              <a:rPr lang="en-US" dirty="0" smtClean="0"/>
              <a:t>Connect to the DaSy Center</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5122" name="Picture 2" descr="Image: Two little boys smi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733800"/>
            <a:ext cx="3429000" cy="227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 the Stage</a:t>
            </a:r>
            <a:endParaRPr lang="en-US" dirty="0"/>
          </a:p>
        </p:txBody>
      </p:sp>
      <p:pic>
        <p:nvPicPr>
          <p:cNvPr id="2050" name="Picture 2" descr="Image: Word cloud illustration of Leadership, motivate, create, and communicate"/>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2001" r="2001"/>
          <a:stretch>
            <a:fillRect/>
          </a:stretch>
        </p:blipFill>
        <p:spPr bwMode="auto">
          <a:xfrm>
            <a:off x="2667000" y="1642444"/>
            <a:ext cx="5562600" cy="41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11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People who need data beyond federal reporting- and data use </a:t>
            </a:r>
          </a:p>
          <a:p>
            <a:pPr lvl="1"/>
            <a:r>
              <a:rPr lang="en-US" dirty="0" smtClean="0"/>
              <a:t>For others integrated data are to support policy change</a:t>
            </a:r>
          </a:p>
          <a:p>
            <a:r>
              <a:rPr lang="en-US" dirty="0" smtClean="0"/>
              <a:t>Tension:</a:t>
            </a:r>
          </a:p>
          <a:p>
            <a:pPr lvl="1"/>
            <a:r>
              <a:rPr lang="en-US" dirty="0" smtClean="0"/>
              <a:t>Program benefit vs. Policy benefit</a:t>
            </a:r>
          </a:p>
          <a:p>
            <a:r>
              <a:rPr lang="en-US" dirty="0" smtClean="0"/>
              <a:t>Role:</a:t>
            </a:r>
          </a:p>
          <a:p>
            <a:pPr lvl="1"/>
            <a:r>
              <a:rPr lang="en-US" dirty="0" smtClean="0"/>
              <a:t>Inform policy</a:t>
            </a:r>
          </a:p>
          <a:p>
            <a:pPr lvl="1"/>
            <a:r>
              <a:rPr lang="en-US" dirty="0" smtClean="0"/>
              <a:t>Advocate for your needs</a:t>
            </a:r>
            <a:endParaRPr lang="en-US" dirty="0"/>
          </a:p>
          <a:p>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Why do data linkages matter?</a:t>
            </a:r>
            <a:endParaRPr lang="en-US" dirty="0"/>
          </a:p>
        </p:txBody>
      </p:sp>
    </p:spTree>
    <p:extLst>
      <p:ext uri="{BB962C8B-B14F-4D97-AF65-F5344CB8AC3E}">
        <p14:creationId xmlns:p14="http://schemas.microsoft.com/office/powerpoint/2010/main" val="396765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The linkage is difficult: multi-year and multi-phase</a:t>
            </a:r>
          </a:p>
          <a:p>
            <a:pPr lvl="1"/>
            <a:r>
              <a:rPr lang="en-US" dirty="0" smtClean="0"/>
              <a:t>IL example- 5 page research agenda with questions and then the technical team said one question; agreed on unduplicated count</a:t>
            </a:r>
          </a:p>
          <a:p>
            <a:pPr lvl="1"/>
            <a:r>
              <a:rPr lang="en-US" dirty="0" smtClean="0"/>
              <a:t>Linking workforce data </a:t>
            </a:r>
          </a:p>
          <a:p>
            <a:pPr lvl="1"/>
            <a:r>
              <a:rPr lang="en-US" dirty="0" smtClean="0"/>
              <a:t>Linking to classrooms</a:t>
            </a:r>
          </a:p>
          <a:p>
            <a:r>
              <a:rPr lang="en-US" dirty="0" smtClean="0"/>
              <a:t>But this will not help with federal reporting initially</a:t>
            </a:r>
          </a:p>
          <a:p>
            <a:r>
              <a:rPr lang="en-US" dirty="0" smtClean="0"/>
              <a:t>Behavior change from the integrated data is uncertain, but it is needed because the dynamics of resource allocation will not change without data</a:t>
            </a:r>
          </a:p>
          <a:p>
            <a:endParaRPr lang="en-US" dirty="0"/>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What are linkages trying to accomplish?</a:t>
            </a:r>
            <a:endParaRPr lang="en-US" dirty="0"/>
          </a:p>
        </p:txBody>
      </p:sp>
    </p:spTree>
    <p:extLst>
      <p:ext uri="{BB962C8B-B14F-4D97-AF65-F5344CB8AC3E}">
        <p14:creationId xmlns:p14="http://schemas.microsoft.com/office/powerpoint/2010/main" val="335598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Advocacy moment:</a:t>
            </a:r>
          </a:p>
          <a:p>
            <a:pPr lvl="1"/>
            <a:r>
              <a:rPr lang="en-US" dirty="0" smtClean="0"/>
              <a:t>The desperate need to grow and improve systems</a:t>
            </a:r>
          </a:p>
          <a:p>
            <a:pPr lvl="1"/>
            <a:r>
              <a:rPr lang="en-US" dirty="0" smtClean="0"/>
              <a:t>The importance of connecting special education data to broader system conversations in the state</a:t>
            </a:r>
          </a:p>
          <a:p>
            <a:pPr lvl="1"/>
            <a:r>
              <a:rPr lang="en-US" dirty="0" smtClean="0"/>
              <a:t>Knowing which kids get which services is a key step toward answering a whole host of important questions</a:t>
            </a:r>
          </a:p>
          <a:p>
            <a:r>
              <a:rPr lang="en-US" dirty="0" smtClean="0"/>
              <a:t>And this is why to be a stakeholder so you don’t miss an opportunity</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Why is it important </a:t>
            </a:r>
            <a:r>
              <a:rPr lang="en-US" smtClean="0"/>
              <a:t>to participate?</a:t>
            </a:r>
            <a:endParaRPr lang="en-US" dirty="0"/>
          </a:p>
        </p:txBody>
      </p:sp>
    </p:spTree>
    <p:extLst>
      <p:ext uri="{BB962C8B-B14F-4D97-AF65-F5344CB8AC3E}">
        <p14:creationId xmlns:p14="http://schemas.microsoft.com/office/powerpoint/2010/main" val="1931358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Overview</a:t>
            </a:r>
            <a:endParaRPr lang="en-US" dirty="0"/>
          </a:p>
        </p:txBody>
      </p:sp>
      <p:pic>
        <p:nvPicPr>
          <p:cNvPr id="3074" name="Picture 2" descr="http://olms.cte.jhu.edu/olms2/data/ck/sites/1173/images/word%20cloud%281%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09800"/>
            <a:ext cx="7299158" cy="341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04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indent="233363" defTabSz="914400">
              <a:defRPr sz="1800"/>
            </a:pPr>
            <a:r>
              <a:rPr sz="3200" b="1" dirty="0">
                <a:solidFill>
                  <a:srgbClr val="154578"/>
                </a:solidFill>
                <a:latin typeface="Century Gothic"/>
                <a:ea typeface="Century Gothic"/>
                <a:cs typeface="Century Gothic"/>
                <a:sym typeface="Century Gothic"/>
              </a:rPr>
              <a:t>Stakeholders and</a:t>
            </a:r>
            <a:br>
              <a:rPr sz="3200" b="1" dirty="0">
                <a:solidFill>
                  <a:srgbClr val="154578"/>
                </a:solidFill>
                <a:latin typeface="Century Gothic"/>
                <a:ea typeface="Century Gothic"/>
                <a:cs typeface="Century Gothic"/>
                <a:sym typeface="Century Gothic"/>
              </a:rPr>
            </a:br>
            <a:r>
              <a:rPr sz="3200" b="1" dirty="0">
                <a:solidFill>
                  <a:srgbClr val="154578"/>
                </a:solidFill>
                <a:latin typeface="Century Gothic"/>
                <a:ea typeface="Century Gothic"/>
                <a:cs typeface="Century Gothic"/>
                <a:sym typeface="Century Gothic"/>
              </a:rPr>
              <a:t>Stakeholder Engagement</a:t>
            </a:r>
          </a:p>
        </p:txBody>
      </p:sp>
      <p:sp>
        <p:nvSpPr>
          <p:cNvPr id="160" name="Shape 160"/>
          <p:cNvSpPr>
            <a:spLocks noGrp="1"/>
          </p:cNvSpPr>
          <p:nvPr>
            <p:ph type="body" idx="1"/>
          </p:nvPr>
        </p:nvSpPr>
        <p:spPr>
          <a:xfrm>
            <a:off x="457200" y="1600200"/>
            <a:ext cx="8229600" cy="4038600"/>
          </a:xfrm>
          <a:prstGeom prst="rect">
            <a:avLst/>
          </a:prstGeom>
        </p:spPr>
        <p:txBody>
          <a:bodyPr lIns="0" tIns="0" rIns="0" bIns="0">
            <a:normAutofit/>
          </a:bodyPr>
          <a:lstStyle/>
          <a:p>
            <a:pPr lvl="0" defTabSz="886968">
              <a:spcBef>
                <a:spcPts val="500"/>
              </a:spcBef>
              <a:defRPr sz="1800"/>
            </a:pPr>
            <a:r>
              <a:rPr sz="2716" b="1">
                <a:solidFill>
                  <a:srgbClr val="154578"/>
                </a:solidFill>
                <a:latin typeface="Calibri"/>
                <a:ea typeface="Calibri"/>
                <a:cs typeface="Calibri"/>
                <a:sym typeface="Calibri"/>
              </a:rPr>
              <a:t>Stakeholders</a:t>
            </a:r>
            <a:r>
              <a:rPr sz="2716">
                <a:solidFill>
                  <a:srgbClr val="154578"/>
                </a:solidFill>
                <a:latin typeface="Calibri"/>
                <a:ea typeface="Calibri"/>
                <a:cs typeface="Calibri"/>
                <a:sym typeface="Calibri"/>
              </a:rPr>
              <a:t>:</a:t>
            </a: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can be internal </a:t>
            </a:r>
            <a:r>
              <a:rPr sz="2328" i="1">
                <a:solidFill>
                  <a:srgbClr val="154578"/>
                </a:solidFill>
                <a:latin typeface="Calibri"/>
                <a:ea typeface="Calibri"/>
                <a:cs typeface="Calibri"/>
                <a:sym typeface="Calibri"/>
              </a:rPr>
              <a:t>or</a:t>
            </a:r>
            <a:r>
              <a:rPr sz="2328">
                <a:solidFill>
                  <a:srgbClr val="154578"/>
                </a:solidFill>
                <a:latin typeface="Calibri"/>
                <a:ea typeface="Calibri"/>
                <a:cs typeface="Calibri"/>
                <a:sym typeface="Calibri"/>
              </a:rPr>
              <a:t> external to an organization/agency.</a:t>
            </a: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are affected by the outcomes of a project or initiative.</a:t>
            </a:r>
            <a:endParaRPr sz="2328">
              <a:solidFill>
                <a:srgbClr val="39B54A"/>
              </a:solidFill>
              <a:latin typeface="Calibri"/>
              <a:ea typeface="Calibri"/>
              <a:cs typeface="Calibri"/>
              <a:sym typeface="Calibri"/>
            </a:endParaRP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provide guidance on the progression of a defined scope of work.</a:t>
            </a:r>
            <a:endParaRPr sz="2328">
              <a:solidFill>
                <a:srgbClr val="39B54A"/>
              </a:solidFill>
              <a:latin typeface="Calibri"/>
              <a:ea typeface="Calibri"/>
              <a:cs typeface="Calibri"/>
              <a:sym typeface="Calibri"/>
            </a:endParaRPr>
          </a:p>
          <a:p>
            <a:pPr lvl="1" indent="443484" defTabSz="886968">
              <a:spcBef>
                <a:spcPts val="400"/>
              </a:spcBef>
              <a:defRPr sz="1800"/>
            </a:pPr>
            <a:endParaRPr sz="2328">
              <a:solidFill>
                <a:srgbClr val="39B54A"/>
              </a:solidFill>
              <a:latin typeface="Calibri"/>
              <a:ea typeface="Calibri"/>
              <a:cs typeface="Calibri"/>
              <a:sym typeface="Calibri"/>
            </a:endParaRPr>
          </a:p>
          <a:p>
            <a:pPr lvl="0" defTabSz="886968">
              <a:spcBef>
                <a:spcPts val="500"/>
              </a:spcBef>
              <a:defRPr sz="1800"/>
            </a:pPr>
            <a:r>
              <a:rPr sz="2716" b="1">
                <a:solidFill>
                  <a:srgbClr val="154578"/>
                </a:solidFill>
                <a:latin typeface="Calibri"/>
                <a:ea typeface="Calibri"/>
                <a:cs typeface="Calibri"/>
                <a:sym typeface="Calibri"/>
              </a:rPr>
              <a:t>Stakeholder engagement is</a:t>
            </a:r>
            <a:r>
              <a:rPr sz="2716">
                <a:solidFill>
                  <a:srgbClr val="154578"/>
                </a:solidFill>
                <a:latin typeface="Calibri"/>
                <a:ea typeface="Calibri"/>
                <a:cs typeface="Calibri"/>
                <a:sym typeface="Calibri"/>
              </a:rPr>
              <a:t>: </a:t>
            </a: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the use of stakeholders as participants in a collaborative process that guides the creation and execution of a defined scope of work</a:t>
            </a:r>
            <a:r>
              <a:rPr sz="1164"/>
              <a:t>.</a:t>
            </a:r>
          </a:p>
        </p:txBody>
      </p:sp>
    </p:spTree>
    <p:extLst>
      <p:ext uri="{BB962C8B-B14F-4D97-AF65-F5344CB8AC3E}">
        <p14:creationId xmlns:p14="http://schemas.microsoft.com/office/powerpoint/2010/main" val="368653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160">
                                            <p:txEl>
                                              <p:pRg st="2" end="2"/>
                                            </p:txEl>
                                          </p:spTgt>
                                        </p:tgtEl>
                                        <p:attrNameLst>
                                          <p:attrName>style.visibility</p:attrName>
                                        </p:attrNameLst>
                                      </p:cBhvr>
                                      <p:to>
                                        <p:strVal val="visible"/>
                                      </p:to>
                                    </p:set>
                                    <p:animEffect transition="in" filter="dissolve">
                                      <p:cBhvr>
                                        <p:cTn id="7" dur="500"/>
                                        <p:tgtEl>
                                          <p:spTgt spid="1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p:tmAbs val="0"/>
                                  </p:iterate>
                                  <p:childTnLst>
                                    <p:set>
                                      <p:cBhvr>
                                        <p:cTn id="11" fill="hold"/>
                                        <p:tgtEl>
                                          <p:spTgt spid="160">
                                            <p:txEl>
                                              <p:pRg st="3" end="3"/>
                                            </p:txEl>
                                          </p:spTgt>
                                        </p:tgtEl>
                                        <p:attrNameLst>
                                          <p:attrName>style.visibility</p:attrName>
                                        </p:attrNameLst>
                                      </p:cBhvr>
                                      <p:to>
                                        <p:strVal val="visible"/>
                                      </p:to>
                                    </p:set>
                                    <p:animEffect transition="in" filter="dissolve">
                                      <p:cBhvr>
                                        <p:cTn id="12" dur="500"/>
                                        <p:tgtEl>
                                          <p:spTgt spid="160">
                                            <p:txEl>
                                              <p:pRg st="3" end="3"/>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iterate>
                                    <p:tmAbs val="0"/>
                                  </p:iterate>
                                  <p:childTnLst>
                                    <p:set>
                                      <p:cBhvr>
                                        <p:cTn id="15" fill="hold"/>
                                        <p:tgtEl>
                                          <p:spTgt spid="160">
                                            <p:txEl>
                                              <p:pRg st="4" end="4"/>
                                            </p:txEl>
                                          </p:spTgt>
                                        </p:tgtEl>
                                        <p:attrNameLst>
                                          <p:attrName>style.visibility</p:attrName>
                                        </p:attrNameLst>
                                      </p:cBhvr>
                                      <p:to>
                                        <p:strVal val="visible"/>
                                      </p:to>
                                    </p:set>
                                    <p:animEffect transition="in" filter="dissolve">
                                      <p:cBhvr>
                                        <p:cTn id="16" dur="500"/>
                                        <p:tgtEl>
                                          <p:spTgt spid="160">
                                            <p:txEl>
                                              <p:pRg st="4" end="4"/>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p:tmAbs val="0"/>
                                  </p:iterate>
                                  <p:childTnLst>
                                    <p:set>
                                      <p:cBhvr>
                                        <p:cTn id="19" fill="hold"/>
                                        <p:tgtEl>
                                          <p:spTgt spid="160">
                                            <p:txEl>
                                              <p:pRg st="5" end="5"/>
                                            </p:txEl>
                                          </p:spTgt>
                                        </p:tgtEl>
                                        <p:attrNameLst>
                                          <p:attrName>style.visibility</p:attrName>
                                        </p:attrNameLst>
                                      </p:cBhvr>
                                      <p:to>
                                        <p:strVal val="visible"/>
                                      </p:to>
                                    </p:set>
                                    <p:animEffect transition="in" filter="dissolve">
                                      <p:cBhvr>
                                        <p:cTn id="20" dur="500"/>
                                        <p:tgtEl>
                                          <p:spTgt spid="160">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p:tmAbs val="0"/>
                                  </p:iterate>
                                  <p:childTnLst>
                                    <p:set>
                                      <p:cBhvr>
                                        <p:cTn id="24" fill="hold"/>
                                        <p:tgtEl>
                                          <p:spTgt spid="160">
                                            <p:txEl>
                                              <p:pRg st="6" end="6"/>
                                            </p:txEl>
                                          </p:spTgt>
                                        </p:tgtEl>
                                        <p:attrNameLst>
                                          <p:attrName>style.visibility</p:attrName>
                                        </p:attrNameLst>
                                      </p:cBhvr>
                                      <p:to>
                                        <p:strVal val="visible"/>
                                      </p:to>
                                    </p:set>
                                    <p:animEffect transition="in" filter="dissolve">
                                      <p:cBhvr>
                                        <p:cTn id="25" dur="500"/>
                                        <p:tgtEl>
                                          <p:spTgt spid="1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solidFill>
                  <a:srgbClr val="254061"/>
                </a:solidFill>
                <a:ea typeface="Calibri"/>
                <a:cs typeface="Calibri"/>
                <a:sym typeface="Calibri"/>
              </a:rPr>
              <a:t>A majority of both programs identified that inclusion of Part C/Part B 619 representatives in broader statewide coordinated system planning efforts and communicating with and engaging stakeholders as top priorities for technical assistance</a:t>
            </a:r>
          </a:p>
          <a:p>
            <a:pPr lvl="1"/>
            <a:r>
              <a:rPr lang="en-US" smtClean="0">
                <a:solidFill>
                  <a:srgbClr val="254061"/>
                </a:solidFill>
                <a:sym typeface="Calibri"/>
              </a:rPr>
              <a:t>40% Part C </a:t>
            </a:r>
          </a:p>
          <a:p>
            <a:pPr lvl="1"/>
            <a:r>
              <a:rPr lang="en-US" smtClean="0">
                <a:solidFill>
                  <a:srgbClr val="254061"/>
                </a:solidFill>
                <a:sym typeface="Calibri"/>
              </a:rPr>
              <a:t>40% Part B 619 </a:t>
            </a:r>
            <a:endParaRPr lang="en-US" dirty="0"/>
          </a:p>
        </p:txBody>
      </p:sp>
      <p:sp>
        <p:nvSpPr>
          <p:cNvPr id="3" name="Title 2" descr="&quot; &quot;"/>
          <p:cNvSpPr>
            <a:spLocks noGrp="1"/>
          </p:cNvSpPr>
          <p:nvPr>
            <p:ph type="title"/>
          </p:nvPr>
        </p:nvSpPr>
        <p:spPr/>
        <p:txBody>
          <a:bodyPr/>
          <a:lstStyle/>
          <a:p>
            <a:r>
              <a:rPr lang="en-US" dirty="0" smtClean="0"/>
              <a:t>Needs Assessment Results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360621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Session Overview&amp;quot;&quot;/&gt;&lt;property id=&quot;20307&quot; value=&quot;257&quot;/&gt;&lt;/object&gt;&lt;object type=&quot;3&quot; unique_id=&quot;11924&quot;&gt;&lt;property id=&quot;20148&quot; value=&quot;5&quot;/&gt;&lt;property id=&quot;20300&quot; value=&quot;Slide 29 - &amp;quot;Connect to the DaSy Center&amp;quot;&quot;/&gt;&lt;property id=&quot;20307&quot; value=&quot;267&quot;/&gt;&lt;/object&gt;&lt;object type=&quot;3&quot; unique_id=&quot;11925&quot;&gt;&lt;property id=&quot;20148&quot; value=&quot;5&quot;/&gt;&lt;property id=&quot;20300&quot; value=&quot;Slide 30&quot;/&gt;&lt;property id=&quot;20307&quot; value=&quot;269&quot;/&gt;&lt;/object&gt;&lt;object type=&quot;3&quot; unique_id=&quot;11942&quot;&gt;&lt;property id=&quot;20148&quot; value=&quot;5&quot;/&gt;&lt;property id=&quot;20300&quot; value=&quot;Slide 3 - &amp;quot;Setting Stage&amp;quot;&quot;/&gt;&lt;property id=&quot;20307&quot; value=&quot;306&quot;/&gt;&lt;/object&gt;&lt;object type=&quot;3&quot; unique_id=&quot;11943&quot;&gt;&lt;property id=&quot;20148&quot; value=&quot;5&quot;/&gt;&lt;property id=&quot;20300&quot; value=&quot;Slide 4 - &amp;quot;Why do data linkages matter?&amp;quot;&quot;/&gt;&lt;property id=&quot;20307&quot; value=&quot;307&quot;/&gt;&lt;/object&gt;&lt;object type=&quot;3&quot; unique_id=&quot;11944&quot;&gt;&lt;property id=&quot;20148&quot; value=&quot;5&quot;/&gt;&lt;property id=&quot;20300&quot; value=&quot;Slide 5 - &amp;quot;What are linkages trying to accomplish?&amp;quot;&quot;/&gt;&lt;property id=&quot;20307&quot; value=&quot;308&quot;/&gt;&lt;/object&gt;&lt;object type=&quot;3&quot; unique_id=&quot;11945&quot;&gt;&lt;property id=&quot;20148&quot; value=&quot;5&quot;/&gt;&lt;property id=&quot;20300&quot; value=&quot;Slide 6 - &amp;quot;Why is it important to participate?&amp;quot;&quot;/&gt;&lt;property id=&quot;20307&quot; value=&quot;309&quot;/&gt;&lt;/object&gt;&lt;object type=&quot;3&quot; unique_id=&quot;11946&quot;&gt;&lt;property id=&quot;20148&quot; value=&quot;5&quot;/&gt;&lt;property id=&quot;20300&quot; value=&quot;Slide 7 - &amp;quot;Stakeholder Engagement Overview&amp;quot;&quot;/&gt;&lt;property id=&quot;20307&quot; value=&quot;300&quot;/&gt;&lt;/object&gt;&lt;object type=&quot;3&quot; unique_id=&quot;11947&quot;&gt;&lt;property id=&quot;20148&quot; value=&quot;5&quot;/&gt;&lt;property id=&quot;20300&quot; value=&quot;Slide 8 - &amp;quot;Stakeholders and&amp;#x0D;&amp;#x0A;Stakeholder Engagement&amp;quot;&quot;/&gt;&lt;property id=&quot;20307&quot; value=&quot;271&quot;/&gt;&lt;/object&gt;&lt;object type=&quot;3&quot; unique_id=&quot;11948&quot;&gt;&lt;property id=&quot;20148&quot; value=&quot;5&quot;/&gt;&lt;property id=&quot;20300&quot; value=&quot;Slide 9 - &amp;quot;Needs Assessment Results&amp;quot;&quot;/&gt;&lt;property id=&quot;20307&quot; value=&quot;270&quot;/&gt;&lt;/object&gt;&lt;object type=&quot;3&quot; unique_id=&quot;11949&quot;&gt;&lt;property id=&quot;20148&quot; value=&quot;5&quot;/&gt;&lt;property id=&quot;20300&quot; value=&quot;Slide 10 - &amp;quot;Principles of Effective&amp;#x0D;&amp;#x0A; Stakeholder Engagement&amp;quot;&quot;/&gt;&lt;property id=&quot;20307&quot; value=&quot;274&quot;/&gt;&lt;/object&gt;&lt;object type=&quot;3&quot; unique_id=&quot;11950&quot;&gt;&lt;property id=&quot;20148&quot; value=&quot;5&quot;/&gt;&lt;property id=&quot;20300&quot; value=&quot;Slide 11 - &amp;quot;Principles of Effective&amp;#x0D;&amp;#x0A; Stakeholder Engagement&amp;quot;&quot;/&gt;&lt;property id=&quot;20307&quot; value=&quot;275&quot;/&gt;&lt;/object&gt;&lt;object type=&quot;3&quot; unique_id=&quot;11951&quot;&gt;&lt;property id=&quot;20148&quot; value=&quot;5&quot;/&gt;&lt;property id=&quot;20300&quot; value=&quot;Slide 12 - &amp;quot;Stakeholder Engagement Process&amp;quot;&quot;/&gt;&lt;property id=&quot;20307&quot; value=&quot;285&quot;/&gt;&lt;/object&gt;&lt;object type=&quot;3&quot; unique_id=&quot;11952&quot;&gt;&lt;property id=&quot;20148&quot; value=&quot;5&quot;/&gt;&lt;property id=&quot;20300&quot; value=&quot;Slide 13 - &amp;quot;Stage 1: Inform&amp;#x0D;&amp;#x0A;Beginning Your Involvement&amp;quot;&quot;/&gt;&lt;property id=&quot;20307&quot; value=&quot;286&quot;/&gt;&lt;/object&gt;&lt;object type=&quot;3&quot; unique_id=&quot;11953&quot;&gt;&lt;property id=&quot;20148&quot; value=&quot;5&quot;/&gt;&lt;property id=&quot;20300&quot; value=&quot;Slide 14 - &amp;quot;Benefits of a High-Quality Integrated Data System to Part C/619&amp;quot;&quot;/&gt;&lt;property id=&quot;20307&quot; value=&quot;287&quot;/&gt;&lt;/object&gt;&lt;object type=&quot;3&quot; unique_id=&quot;11954&quot;&gt;&lt;property id=&quot;20148&quot; value=&quot;5&quot;/&gt;&lt;property id=&quot;20300&quot; value=&quot;Slide 15 - &amp;quot;Who Might Be Involved in the Work&amp;quot;&quot;/&gt;&lt;property id=&quot;20307&quot; value=&quot;288&quot;/&gt;&lt;/object&gt;&lt;object type=&quot;3&quot; unique_id=&quot;11955&quot;&gt;&lt;property id=&quot;20148&quot; value=&quot;5&quot;/&gt;&lt;property id=&quot;20300&quot; value=&quot;Slide 16 - &amp;quot;Exploring Your Program’s                  Needs and Interests&amp;quot;&quot;/&gt;&lt;property id=&quot;20307&quot; value=&quot;289&quot;/&gt;&lt;/object&gt;&lt;object type=&quot;3&quot; unique_id=&quot;11956&quot;&gt;&lt;property id=&quot;20148&quot; value=&quot;5&quot;/&gt;&lt;property id=&quot;20300&quot; value=&quot;Slide 17 - &amp;quot;Stage 2: Prepare&amp;quot;&quot;/&gt;&lt;property id=&quot;20307&quot; value=&quot;291&quot;/&gt;&lt;/object&gt;&lt;object type=&quot;3&quot; unique_id=&quot;11957&quot;&gt;&lt;property id=&quot;20148&quot; value=&quot;5&quot;/&gt;&lt;property id=&quot;20300&quot; value=&quot;Slide 18 - &amp;quot;Enhancing Your Engagement&amp;#x0D;&amp;#x0A;Purposeful Planning&amp;quot;&quot;/&gt;&lt;property id=&quot;20307&quot; value=&quot;292&quot;/&gt;&lt;/object&gt;&lt;object type=&quot;3&quot; unique_id=&quot;11958&quot;&gt;&lt;property id=&quot;20148&quot; value=&quot;5&quot;/&gt;&lt;property id=&quot;20300&quot; value=&quot;Slide 19 - &amp;quot;Stage 3: Act&amp;quot;&quot;/&gt;&lt;property id=&quot;20307&quot; value=&quot;293&quot;/&gt;&lt;/object&gt;&lt;object type=&quot;3&quot; unique_id=&quot;11959&quot;&gt;&lt;property id=&quot;20148&quot; value=&quot;5&quot;/&gt;&lt;property id=&quot;20300&quot; value=&quot;Slide 20 - &amp;quot;Enhancing Your Engagement&amp;#x0D;&amp;#x0A;Information Gathering&amp;quot;&quot;/&gt;&lt;property id=&quot;20307&quot; value=&quot;294&quot;/&gt;&lt;/object&gt;&lt;object type=&quot;3&quot; unique_id=&quot;11960&quot;&gt;&lt;property id=&quot;20148&quot; value=&quot;5&quot;/&gt;&lt;property id=&quot;20300&quot; value=&quot;Slide 21 - &amp;quot;Reflect&amp;quot;&quot;/&gt;&lt;property id=&quot;20307&quot; value=&quot;295&quot;/&gt;&lt;/object&gt;&lt;object type=&quot;3&quot; unique_id=&quot;11961&quot;&gt;&lt;property id=&quot;20148&quot; value=&quot;5&quot;/&gt;&lt;property id=&quot;20300&quot; value=&quot;Slide 22 - &amp;quot;Putting it All Together&amp;quot;&quot;/&gt;&lt;property id=&quot;20307&quot; value=&quot;298&quot;/&gt;&lt;/object&gt;&lt;object type=&quot;3&quot; unique_id=&quot;11962&quot;&gt;&lt;property id=&quot;20148&quot; value=&quot;5&quot;/&gt;&lt;property id=&quot;20300&quot; value=&quot;Slide 23 - &amp;quot;Seeking Support from DaSy&amp;quot;&quot;/&gt;&lt;property id=&quot;20307&quot; value=&quot;299&quot;/&gt;&lt;/object&gt;&lt;object type=&quot;3&quot; unique_id=&quot;11963&quot;&gt;&lt;property id=&quot;20148&quot; value=&quot;5&quot;/&gt;&lt;property id=&quot;20300&quot; value=&quot;Slide 25 - &amp;quot;State Lessons Learned&amp;quot;&quot;/&gt;&lt;property id=&quot;20307&quot; value=&quot;301&quot;/&gt;&lt;/object&gt;&lt;object type=&quot;3&quot; unique_id=&quot;11964&quot;&gt;&lt;property id=&quot;20148&quot; value=&quot;5&quot;/&gt;&lt;property id=&quot;20300&quot; value=&quot;Slide 26 - &amp;quot;Kansas Lessons Learned- Part C Perspective&amp;quot;&quot;/&gt;&lt;property id=&quot;20307&quot; value=&quot;311&quot;/&gt;&lt;/object&gt;&lt;object type=&quot;3&quot; unique_id=&quot;11965&quot;&gt;&lt;property id=&quot;20148&quot; value=&quot;5&quot;/&gt;&lt;property id=&quot;20300&quot; value=&quot;Slide 27 - &amp;quot;Kansas Lessons Learned&amp;quot;&quot;/&gt;&lt;property id=&quot;20307&quot; value=&quot;312&quot;/&gt;&lt;/object&gt;&lt;object type=&quot;3&quot; unique_id=&quot;11966&quot;&gt;&lt;property id=&quot;20148&quot; value=&quot;5&quot;/&gt;&lt;property id=&quot;20300&quot; value=&quot;Slide 28 - &amp;quot;Utah Lessons Learned – ECIDS Perspective&amp;quot;&quot;/&gt;&lt;property id=&quot;20307&quot; value=&quot;310&quot;/&gt;&lt;/object&gt;&lt;object type=&quot;3&quot; unique_id=&quot;12154&quot;&gt;&lt;property id=&quot;20148&quot; value=&quot;5&quot;/&gt;&lt;property id=&quot;20300&quot; value=&quot;Slide 24 - &amp;quot;Coming Soon!&amp;quot;&quot;/&gt;&lt;property id=&quot;20307&quot; value=&quot;313&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4732</Words>
  <Application>Microsoft Office PowerPoint</Application>
  <PresentationFormat>On-screen Show (4:3)</PresentationFormat>
  <Paragraphs>279</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Session Overview</vt:lpstr>
      <vt:lpstr>Setting the Stage</vt:lpstr>
      <vt:lpstr>Why do data linkages matter?</vt:lpstr>
      <vt:lpstr>What are linkages trying to accomplish?</vt:lpstr>
      <vt:lpstr>Why is it important to participate?</vt:lpstr>
      <vt:lpstr>Stakeholder Engagement Overview</vt:lpstr>
      <vt:lpstr>Stakeholders and Stakeholder Engagement</vt:lpstr>
      <vt:lpstr>Needs Assessment Results</vt:lpstr>
      <vt:lpstr>Principles of Effective  Stakeholder Engagement</vt:lpstr>
      <vt:lpstr>Principles of Effective  Stakeholder Engagement</vt:lpstr>
      <vt:lpstr>Stakeholder Engagement Process</vt:lpstr>
      <vt:lpstr>Stage 1: Inform Beginning Your Involvement</vt:lpstr>
      <vt:lpstr>Benefits of a High-Quality Integrated Data System to Part C/619</vt:lpstr>
      <vt:lpstr>Who Might Be Involved in the Work</vt:lpstr>
      <vt:lpstr>Exploring Your Program’s                  Needs and Interests</vt:lpstr>
      <vt:lpstr>Stage 2: Prepare</vt:lpstr>
      <vt:lpstr>Enhancing Your Engagement Purposeful Planning</vt:lpstr>
      <vt:lpstr>Stage 3: Act</vt:lpstr>
      <vt:lpstr>Enhancing Your Engagement Information Gathering</vt:lpstr>
      <vt:lpstr>Reflect</vt:lpstr>
      <vt:lpstr>Putting it All Together</vt:lpstr>
      <vt:lpstr>Seeking Support from DaSy</vt:lpstr>
      <vt:lpstr>Coming Soon!</vt:lpstr>
      <vt:lpstr>State Lessons Learned</vt:lpstr>
      <vt:lpstr>Kansas Lessons Learned- Part C Perspective</vt:lpstr>
      <vt:lpstr>Kansas Lessons Learned</vt:lpstr>
      <vt:lpstr>Utah Lessons Learned – ECIDS Perspective</vt:lpstr>
      <vt:lpstr>Connect to the DaSy Center</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Katie Kaattari</cp:lastModifiedBy>
  <cp:revision>90</cp:revision>
  <dcterms:created xsi:type="dcterms:W3CDTF">2013-02-06T21:54:43Z</dcterms:created>
  <dcterms:modified xsi:type="dcterms:W3CDTF">2014-09-19T21:39:36Z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