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272" r:id="rId3"/>
    <p:sldId id="273" r:id="rId4"/>
    <p:sldId id="274" r:id="rId5"/>
    <p:sldId id="275" r:id="rId6"/>
    <p:sldId id="276" r:id="rId7"/>
    <p:sldId id="277" r:id="rId8"/>
    <p:sldId id="278" r:id="rId9"/>
    <p:sldId id="279" r:id="rId10"/>
    <p:sldId id="280" r:id="rId11"/>
    <p:sldId id="281" r:id="rId12"/>
    <p:sldId id="30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5917" autoAdjust="0"/>
  </p:normalViewPr>
  <p:slideViewPr>
    <p:cSldViewPr>
      <p:cViewPr>
        <p:scale>
          <a:sx n="100" d="100"/>
          <a:sy n="100" d="100"/>
        </p:scale>
        <p:origin x="-7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26"/>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7500-2B67-254F-9BB8-A7D44A51658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51F66DC-BA82-FD43-965F-27899780ADB7}">
      <dgm:prSet phldrT="[Text]"/>
      <dgm:spPr/>
      <dgm:t>
        <a:bodyPr/>
        <a:lstStyle/>
        <a:p>
          <a:r>
            <a:rPr lang="en-US" dirty="0"/>
            <a:t>Data </a:t>
          </a:r>
          <a:r>
            <a:rPr lang="en-US" dirty="0" smtClean="0"/>
            <a:t>Use</a:t>
          </a:r>
          <a:endParaRPr lang="en-US" dirty="0"/>
        </a:p>
        <a:p>
          <a:r>
            <a:rPr lang="en-US" dirty="0" smtClean="0"/>
            <a:t>Sections = 3</a:t>
          </a:r>
        </a:p>
        <a:p>
          <a:r>
            <a:rPr lang="en-US" dirty="0" smtClean="0"/>
            <a:t>(QI = 6, E = 28)</a:t>
          </a:r>
          <a:endParaRPr lang="en-US" dirty="0"/>
        </a:p>
      </dgm:t>
    </dgm:pt>
    <dgm:pt modelId="{F0A6E706-FA54-0243-B40D-354A7BB2DBB8}" type="parTrans" cxnId="{ED896134-5FBA-C04C-BA11-11B16E6E868E}">
      <dgm:prSet/>
      <dgm:spPr/>
      <dgm:t>
        <a:bodyPr/>
        <a:lstStyle/>
        <a:p>
          <a:endParaRPr lang="en-US"/>
        </a:p>
      </dgm:t>
    </dgm:pt>
    <dgm:pt modelId="{F2F03B2C-11D8-8945-AA6F-2F1EC157C137}" type="sibTrans" cxnId="{ED896134-5FBA-C04C-BA11-11B16E6E868E}">
      <dgm:prSet/>
      <dgm:spPr/>
      <dgm:t>
        <a:bodyPr/>
        <a:lstStyle/>
        <a:p>
          <a:endParaRPr lang="en-US"/>
        </a:p>
      </dgm:t>
    </dgm:pt>
    <dgm:pt modelId="{B3460AC4-96DC-C945-AC5F-A4DCA3FD3E52}">
      <dgm:prSet phldrT="[Text]"/>
      <dgm:spPr/>
      <dgm:t>
        <a:bodyPr/>
        <a:lstStyle/>
        <a:p>
          <a:r>
            <a:rPr lang="en-US" dirty="0" smtClean="0"/>
            <a:t>Analyzing and Disseminating for Data Use</a:t>
          </a:r>
        </a:p>
        <a:p>
          <a:r>
            <a:rPr lang="en-US" dirty="0" smtClean="0"/>
            <a:t>QI = 3</a:t>
          </a:r>
        </a:p>
        <a:p>
          <a:r>
            <a:rPr lang="en-US" dirty="0" smtClean="0"/>
            <a:t>E = 13</a:t>
          </a:r>
          <a:endParaRPr lang="en-US" dirty="0"/>
        </a:p>
      </dgm:t>
    </dgm:pt>
    <dgm:pt modelId="{20FA797C-0FAE-DF46-923E-FB04ABED5298}" type="parTrans" cxnId="{3A454E4A-3DEC-294E-854C-00FA66994B9F}">
      <dgm:prSet/>
      <dgm:spPr/>
      <dgm:t>
        <a:bodyPr/>
        <a:lstStyle/>
        <a:p>
          <a:endParaRPr lang="en-US" dirty="0"/>
        </a:p>
      </dgm:t>
    </dgm:pt>
    <dgm:pt modelId="{224C3F1C-CD90-5345-8FB7-607664BDB24D}" type="sibTrans" cxnId="{3A454E4A-3DEC-294E-854C-00FA66994B9F}">
      <dgm:prSet/>
      <dgm:spPr/>
      <dgm:t>
        <a:bodyPr/>
        <a:lstStyle/>
        <a:p>
          <a:endParaRPr lang="en-US"/>
        </a:p>
      </dgm:t>
    </dgm:pt>
    <dgm:pt modelId="{B04EE163-AB5B-2242-8C20-7A076BB80067}">
      <dgm:prSet phldrT="[Text]"/>
      <dgm:spPr/>
      <dgm:t>
        <a:bodyPr/>
        <a:lstStyle/>
        <a:p>
          <a:r>
            <a:rPr lang="en-US" dirty="0" smtClean="0"/>
            <a:t>Using Data and Promoting Capacity for Data Use</a:t>
          </a:r>
        </a:p>
        <a:p>
          <a:r>
            <a:rPr lang="en-US" dirty="0" smtClean="0"/>
            <a:t>QI = 2</a:t>
          </a:r>
        </a:p>
        <a:p>
          <a:r>
            <a:rPr lang="en-US" dirty="0" smtClean="0"/>
            <a:t>E = 9 </a:t>
          </a:r>
          <a:endParaRPr lang="en-US" dirty="0"/>
        </a:p>
      </dgm:t>
    </dgm:pt>
    <dgm:pt modelId="{B3D89CDC-A1C5-DA4F-8E93-FE9FA324998C}" type="parTrans" cxnId="{2E6898DA-73BD-7947-BFD7-1215D1AD9B79}">
      <dgm:prSet/>
      <dgm:spPr/>
      <dgm:t>
        <a:bodyPr/>
        <a:lstStyle/>
        <a:p>
          <a:endParaRPr lang="en-US" dirty="0"/>
        </a:p>
      </dgm:t>
    </dgm:pt>
    <dgm:pt modelId="{967B01D4-D487-0D4D-B383-40E8182D189E}" type="sibTrans" cxnId="{2E6898DA-73BD-7947-BFD7-1215D1AD9B79}">
      <dgm:prSet/>
      <dgm:spPr/>
      <dgm:t>
        <a:bodyPr/>
        <a:lstStyle/>
        <a:p>
          <a:endParaRPr lang="en-US"/>
        </a:p>
      </dgm:t>
    </dgm:pt>
    <dgm:pt modelId="{C285053C-98A6-0846-A70D-21EABB4FC00D}">
      <dgm:prSet phldrT="[Text]"/>
      <dgm:spPr/>
      <dgm:t>
        <a:bodyPr/>
        <a:lstStyle/>
        <a:p>
          <a:r>
            <a:rPr lang="en-US" dirty="0" smtClean="0"/>
            <a:t>Planning for Data Use</a:t>
          </a:r>
        </a:p>
        <a:p>
          <a:r>
            <a:rPr lang="en-US" dirty="0" smtClean="0"/>
            <a:t>QI = 1</a:t>
          </a:r>
        </a:p>
        <a:p>
          <a:r>
            <a:rPr lang="en-US" dirty="0" smtClean="0"/>
            <a:t>E = 6</a:t>
          </a:r>
          <a:endParaRPr lang="en-US" dirty="0"/>
        </a:p>
      </dgm:t>
    </dgm:pt>
    <dgm:pt modelId="{68B7C6E4-5949-6D48-97E9-8D11078FB39B}" type="parTrans" cxnId="{DC5FBAC1-585F-874F-8F0B-901C3B70A06F}">
      <dgm:prSet/>
      <dgm:spPr/>
      <dgm:t>
        <a:bodyPr/>
        <a:lstStyle/>
        <a:p>
          <a:endParaRPr lang="en-US" dirty="0"/>
        </a:p>
      </dgm:t>
    </dgm:pt>
    <dgm:pt modelId="{C780DCD7-C583-4549-92AF-A0F207DBA32E}" type="sibTrans" cxnId="{DC5FBAC1-585F-874F-8F0B-901C3B70A06F}">
      <dgm:prSet/>
      <dgm:spPr/>
      <dgm:t>
        <a:bodyPr/>
        <a:lstStyle/>
        <a:p>
          <a:endParaRPr lang="en-US"/>
        </a:p>
      </dgm:t>
    </dgm:pt>
    <dgm:pt modelId="{2604939D-87FE-41D7-9DA8-5855BC3CD297}" type="pres">
      <dgm:prSet presAssocID="{30E97500-2B67-254F-9BB8-A7D44A51658F}" presName="diagram" presStyleCnt="0">
        <dgm:presLayoutVars>
          <dgm:chPref val="1"/>
          <dgm:dir/>
          <dgm:animOne val="branch"/>
          <dgm:animLvl val="lvl"/>
          <dgm:resizeHandles val="exact"/>
        </dgm:presLayoutVars>
      </dgm:prSet>
      <dgm:spPr/>
      <dgm:t>
        <a:bodyPr/>
        <a:lstStyle/>
        <a:p>
          <a:endParaRPr lang="en-US"/>
        </a:p>
      </dgm:t>
    </dgm:pt>
    <dgm:pt modelId="{9BD63F9E-500F-44BE-BA1D-235BAF8CE8B5}" type="pres">
      <dgm:prSet presAssocID="{851F66DC-BA82-FD43-965F-27899780ADB7}" presName="root1" presStyleCnt="0"/>
      <dgm:spPr/>
    </dgm:pt>
    <dgm:pt modelId="{36AF43EE-A104-4744-A744-3AA5E71F1CB5}" type="pres">
      <dgm:prSet presAssocID="{851F66DC-BA82-FD43-965F-27899780ADB7}" presName="LevelOneTextNode" presStyleLbl="node0" presStyleIdx="0" presStyleCnt="1">
        <dgm:presLayoutVars>
          <dgm:chPref val="3"/>
        </dgm:presLayoutVars>
      </dgm:prSet>
      <dgm:spPr/>
      <dgm:t>
        <a:bodyPr/>
        <a:lstStyle/>
        <a:p>
          <a:endParaRPr lang="en-US"/>
        </a:p>
      </dgm:t>
    </dgm:pt>
    <dgm:pt modelId="{0134D18F-835E-4187-9B47-F83D48D0215E}" type="pres">
      <dgm:prSet presAssocID="{851F66DC-BA82-FD43-965F-27899780ADB7}" presName="level2hierChild" presStyleCnt="0"/>
      <dgm:spPr/>
    </dgm:pt>
    <dgm:pt modelId="{983F2267-2858-4216-8DD9-98C478BAFA41}" type="pres">
      <dgm:prSet presAssocID="{68B7C6E4-5949-6D48-97E9-8D11078FB39B}" presName="conn2-1" presStyleLbl="parChTrans1D2" presStyleIdx="0" presStyleCnt="3"/>
      <dgm:spPr/>
      <dgm:t>
        <a:bodyPr/>
        <a:lstStyle/>
        <a:p>
          <a:endParaRPr lang="en-US"/>
        </a:p>
      </dgm:t>
    </dgm:pt>
    <dgm:pt modelId="{D31B7FD0-E14A-4889-B7D9-8A355B043493}" type="pres">
      <dgm:prSet presAssocID="{68B7C6E4-5949-6D48-97E9-8D11078FB39B}" presName="connTx" presStyleLbl="parChTrans1D2" presStyleIdx="0" presStyleCnt="3"/>
      <dgm:spPr/>
      <dgm:t>
        <a:bodyPr/>
        <a:lstStyle/>
        <a:p>
          <a:endParaRPr lang="en-US"/>
        </a:p>
      </dgm:t>
    </dgm:pt>
    <dgm:pt modelId="{BFC49818-7482-47A1-95A9-4928B653F577}" type="pres">
      <dgm:prSet presAssocID="{C285053C-98A6-0846-A70D-21EABB4FC00D}" presName="root2" presStyleCnt="0"/>
      <dgm:spPr/>
    </dgm:pt>
    <dgm:pt modelId="{E38843B2-C7B7-446E-BDCC-D3B488CFB85D}" type="pres">
      <dgm:prSet presAssocID="{C285053C-98A6-0846-A70D-21EABB4FC00D}" presName="LevelTwoTextNode" presStyleLbl="node2" presStyleIdx="0" presStyleCnt="3">
        <dgm:presLayoutVars>
          <dgm:chPref val="3"/>
        </dgm:presLayoutVars>
      </dgm:prSet>
      <dgm:spPr/>
      <dgm:t>
        <a:bodyPr/>
        <a:lstStyle/>
        <a:p>
          <a:endParaRPr lang="en-US"/>
        </a:p>
      </dgm:t>
    </dgm:pt>
    <dgm:pt modelId="{B4A81363-95EC-40A1-AA2C-64BF0F88338E}" type="pres">
      <dgm:prSet presAssocID="{C285053C-98A6-0846-A70D-21EABB4FC00D}" presName="level3hierChild" presStyleCnt="0"/>
      <dgm:spPr/>
    </dgm:pt>
    <dgm:pt modelId="{7011C770-B40F-402E-BB39-97ACE52C48DA}" type="pres">
      <dgm:prSet presAssocID="{20FA797C-0FAE-DF46-923E-FB04ABED5298}" presName="conn2-1" presStyleLbl="parChTrans1D2" presStyleIdx="1" presStyleCnt="3"/>
      <dgm:spPr/>
      <dgm:t>
        <a:bodyPr/>
        <a:lstStyle/>
        <a:p>
          <a:endParaRPr lang="en-US"/>
        </a:p>
      </dgm:t>
    </dgm:pt>
    <dgm:pt modelId="{AE48CD5E-E576-4E44-85B6-ED11C1E8D6F0}" type="pres">
      <dgm:prSet presAssocID="{20FA797C-0FAE-DF46-923E-FB04ABED5298}" presName="connTx" presStyleLbl="parChTrans1D2" presStyleIdx="1" presStyleCnt="3"/>
      <dgm:spPr/>
      <dgm:t>
        <a:bodyPr/>
        <a:lstStyle/>
        <a:p>
          <a:endParaRPr lang="en-US"/>
        </a:p>
      </dgm:t>
    </dgm:pt>
    <dgm:pt modelId="{3E0A53D0-1533-4D37-82DF-5F4C9DC8C61D}" type="pres">
      <dgm:prSet presAssocID="{B3460AC4-96DC-C945-AC5F-A4DCA3FD3E52}" presName="root2" presStyleCnt="0"/>
      <dgm:spPr/>
    </dgm:pt>
    <dgm:pt modelId="{A33D7B2C-56BF-4EC1-BC35-5532E5FA30AE}" type="pres">
      <dgm:prSet presAssocID="{B3460AC4-96DC-C945-AC5F-A4DCA3FD3E52}" presName="LevelTwoTextNode" presStyleLbl="node2" presStyleIdx="1" presStyleCnt="3">
        <dgm:presLayoutVars>
          <dgm:chPref val="3"/>
        </dgm:presLayoutVars>
      </dgm:prSet>
      <dgm:spPr/>
      <dgm:t>
        <a:bodyPr/>
        <a:lstStyle/>
        <a:p>
          <a:endParaRPr lang="en-US"/>
        </a:p>
      </dgm:t>
    </dgm:pt>
    <dgm:pt modelId="{7032E71B-79FA-4A82-97E2-935784992A60}" type="pres">
      <dgm:prSet presAssocID="{B3460AC4-96DC-C945-AC5F-A4DCA3FD3E52}" presName="level3hierChild" presStyleCnt="0"/>
      <dgm:spPr/>
    </dgm:pt>
    <dgm:pt modelId="{EBBA6959-7EED-47FF-800F-67C9D8E96914}" type="pres">
      <dgm:prSet presAssocID="{B3D89CDC-A1C5-DA4F-8E93-FE9FA324998C}" presName="conn2-1" presStyleLbl="parChTrans1D2" presStyleIdx="2" presStyleCnt="3"/>
      <dgm:spPr/>
      <dgm:t>
        <a:bodyPr/>
        <a:lstStyle/>
        <a:p>
          <a:endParaRPr lang="en-US"/>
        </a:p>
      </dgm:t>
    </dgm:pt>
    <dgm:pt modelId="{034970EA-AEBE-435D-876E-873C8E06B61E}" type="pres">
      <dgm:prSet presAssocID="{B3D89CDC-A1C5-DA4F-8E93-FE9FA324998C}" presName="connTx" presStyleLbl="parChTrans1D2" presStyleIdx="2" presStyleCnt="3"/>
      <dgm:spPr/>
      <dgm:t>
        <a:bodyPr/>
        <a:lstStyle/>
        <a:p>
          <a:endParaRPr lang="en-US"/>
        </a:p>
      </dgm:t>
    </dgm:pt>
    <dgm:pt modelId="{11877F27-4CCE-4841-8316-EA9D8BC57CAC}" type="pres">
      <dgm:prSet presAssocID="{B04EE163-AB5B-2242-8C20-7A076BB80067}" presName="root2" presStyleCnt="0"/>
      <dgm:spPr/>
    </dgm:pt>
    <dgm:pt modelId="{2359C8F4-AE81-4BD9-962D-213B108A7133}" type="pres">
      <dgm:prSet presAssocID="{B04EE163-AB5B-2242-8C20-7A076BB80067}" presName="LevelTwoTextNode" presStyleLbl="node2" presStyleIdx="2" presStyleCnt="3">
        <dgm:presLayoutVars>
          <dgm:chPref val="3"/>
        </dgm:presLayoutVars>
      </dgm:prSet>
      <dgm:spPr/>
      <dgm:t>
        <a:bodyPr/>
        <a:lstStyle/>
        <a:p>
          <a:endParaRPr lang="en-US"/>
        </a:p>
      </dgm:t>
    </dgm:pt>
    <dgm:pt modelId="{C1B2796F-F884-49FA-BDD1-3C911FB2DF74}" type="pres">
      <dgm:prSet presAssocID="{B04EE163-AB5B-2242-8C20-7A076BB80067}" presName="level3hierChild" presStyleCnt="0"/>
      <dgm:spPr/>
    </dgm:pt>
  </dgm:ptLst>
  <dgm:cxnLst>
    <dgm:cxn modelId="{FA88CA36-364E-4348-85C1-39D5C58AD963}" type="presOf" srcId="{B3D89CDC-A1C5-DA4F-8E93-FE9FA324998C}" destId="{034970EA-AEBE-435D-876E-873C8E06B61E}" srcOrd="1" destOrd="0" presId="urn:microsoft.com/office/officeart/2005/8/layout/hierarchy2"/>
    <dgm:cxn modelId="{2E6898DA-73BD-7947-BFD7-1215D1AD9B79}" srcId="{851F66DC-BA82-FD43-965F-27899780ADB7}" destId="{B04EE163-AB5B-2242-8C20-7A076BB80067}" srcOrd="2" destOrd="0" parTransId="{B3D89CDC-A1C5-DA4F-8E93-FE9FA324998C}" sibTransId="{967B01D4-D487-0D4D-B383-40E8182D189E}"/>
    <dgm:cxn modelId="{876E0206-C2C8-4457-BB4C-056DDC14EAB7}" type="presOf" srcId="{B04EE163-AB5B-2242-8C20-7A076BB80067}" destId="{2359C8F4-AE81-4BD9-962D-213B108A7133}" srcOrd="0" destOrd="0" presId="urn:microsoft.com/office/officeart/2005/8/layout/hierarchy2"/>
    <dgm:cxn modelId="{39897BCE-26F0-4406-930A-3FEBC03F0B1F}" type="presOf" srcId="{20FA797C-0FAE-DF46-923E-FB04ABED5298}" destId="{7011C770-B40F-402E-BB39-97ACE52C48DA}" srcOrd="0" destOrd="0" presId="urn:microsoft.com/office/officeart/2005/8/layout/hierarchy2"/>
    <dgm:cxn modelId="{5D5E3611-7887-4749-9A62-33219073EF1A}" type="presOf" srcId="{B3D89CDC-A1C5-DA4F-8E93-FE9FA324998C}" destId="{EBBA6959-7EED-47FF-800F-67C9D8E96914}" srcOrd="0" destOrd="0" presId="urn:microsoft.com/office/officeart/2005/8/layout/hierarchy2"/>
    <dgm:cxn modelId="{ED896134-5FBA-C04C-BA11-11B16E6E868E}" srcId="{30E97500-2B67-254F-9BB8-A7D44A51658F}" destId="{851F66DC-BA82-FD43-965F-27899780ADB7}" srcOrd="0" destOrd="0" parTransId="{F0A6E706-FA54-0243-B40D-354A7BB2DBB8}" sibTransId="{F2F03B2C-11D8-8945-AA6F-2F1EC157C137}"/>
    <dgm:cxn modelId="{4181CC56-79D7-468B-8A1E-F9B991BC1318}" type="presOf" srcId="{30E97500-2B67-254F-9BB8-A7D44A51658F}" destId="{2604939D-87FE-41D7-9DA8-5855BC3CD297}" srcOrd="0" destOrd="0" presId="urn:microsoft.com/office/officeart/2005/8/layout/hierarchy2"/>
    <dgm:cxn modelId="{419EA7C9-57C5-4B8D-8224-1886215B49B5}" type="presOf" srcId="{B3460AC4-96DC-C945-AC5F-A4DCA3FD3E52}" destId="{A33D7B2C-56BF-4EC1-BC35-5532E5FA30AE}" srcOrd="0" destOrd="0" presId="urn:microsoft.com/office/officeart/2005/8/layout/hierarchy2"/>
    <dgm:cxn modelId="{AE2F7A8E-37E3-4FCD-B51B-7E26E1A16897}" type="presOf" srcId="{68B7C6E4-5949-6D48-97E9-8D11078FB39B}" destId="{983F2267-2858-4216-8DD9-98C478BAFA41}" srcOrd="0" destOrd="0" presId="urn:microsoft.com/office/officeart/2005/8/layout/hierarchy2"/>
    <dgm:cxn modelId="{3A454E4A-3DEC-294E-854C-00FA66994B9F}" srcId="{851F66DC-BA82-FD43-965F-27899780ADB7}" destId="{B3460AC4-96DC-C945-AC5F-A4DCA3FD3E52}" srcOrd="1" destOrd="0" parTransId="{20FA797C-0FAE-DF46-923E-FB04ABED5298}" sibTransId="{224C3F1C-CD90-5345-8FB7-607664BDB24D}"/>
    <dgm:cxn modelId="{66283DA4-1C24-4C6F-BE96-2C3E5E02CA65}" type="presOf" srcId="{851F66DC-BA82-FD43-965F-27899780ADB7}" destId="{36AF43EE-A104-4744-A744-3AA5E71F1CB5}" srcOrd="0" destOrd="0" presId="urn:microsoft.com/office/officeart/2005/8/layout/hierarchy2"/>
    <dgm:cxn modelId="{DC5FBAC1-585F-874F-8F0B-901C3B70A06F}" srcId="{851F66DC-BA82-FD43-965F-27899780ADB7}" destId="{C285053C-98A6-0846-A70D-21EABB4FC00D}" srcOrd="0" destOrd="0" parTransId="{68B7C6E4-5949-6D48-97E9-8D11078FB39B}" sibTransId="{C780DCD7-C583-4549-92AF-A0F207DBA32E}"/>
    <dgm:cxn modelId="{DDFDC10F-3B4B-451B-A094-37F14BD013F4}" type="presOf" srcId="{C285053C-98A6-0846-A70D-21EABB4FC00D}" destId="{E38843B2-C7B7-446E-BDCC-D3B488CFB85D}" srcOrd="0" destOrd="0" presId="urn:microsoft.com/office/officeart/2005/8/layout/hierarchy2"/>
    <dgm:cxn modelId="{8737898D-E384-4430-AA47-3D80F7854DA2}" type="presOf" srcId="{68B7C6E4-5949-6D48-97E9-8D11078FB39B}" destId="{D31B7FD0-E14A-4889-B7D9-8A355B043493}" srcOrd="1" destOrd="0" presId="urn:microsoft.com/office/officeart/2005/8/layout/hierarchy2"/>
    <dgm:cxn modelId="{889FB7D5-2B48-4274-917B-A5B355F95863}" type="presOf" srcId="{20FA797C-0FAE-DF46-923E-FB04ABED5298}" destId="{AE48CD5E-E576-4E44-85B6-ED11C1E8D6F0}" srcOrd="1" destOrd="0" presId="urn:microsoft.com/office/officeart/2005/8/layout/hierarchy2"/>
    <dgm:cxn modelId="{0119442D-C66C-48CE-84A6-5C9ED60C2F12}" type="presParOf" srcId="{2604939D-87FE-41D7-9DA8-5855BC3CD297}" destId="{9BD63F9E-500F-44BE-BA1D-235BAF8CE8B5}" srcOrd="0" destOrd="0" presId="urn:microsoft.com/office/officeart/2005/8/layout/hierarchy2"/>
    <dgm:cxn modelId="{95B527FB-31FA-4F81-B748-07C8988E1AF7}" type="presParOf" srcId="{9BD63F9E-500F-44BE-BA1D-235BAF8CE8B5}" destId="{36AF43EE-A104-4744-A744-3AA5E71F1CB5}" srcOrd="0" destOrd="0" presId="urn:microsoft.com/office/officeart/2005/8/layout/hierarchy2"/>
    <dgm:cxn modelId="{0B834EF7-C004-4445-A844-6D9D8FB00AA9}" type="presParOf" srcId="{9BD63F9E-500F-44BE-BA1D-235BAF8CE8B5}" destId="{0134D18F-835E-4187-9B47-F83D48D0215E}" srcOrd="1" destOrd="0" presId="urn:microsoft.com/office/officeart/2005/8/layout/hierarchy2"/>
    <dgm:cxn modelId="{6CB8C7C3-D1F2-4181-92CE-6203EF22B90B}" type="presParOf" srcId="{0134D18F-835E-4187-9B47-F83D48D0215E}" destId="{983F2267-2858-4216-8DD9-98C478BAFA41}" srcOrd="0" destOrd="0" presId="urn:microsoft.com/office/officeart/2005/8/layout/hierarchy2"/>
    <dgm:cxn modelId="{93FDFB03-7C72-4859-BDFC-8B92E984645B}" type="presParOf" srcId="{983F2267-2858-4216-8DD9-98C478BAFA41}" destId="{D31B7FD0-E14A-4889-B7D9-8A355B043493}" srcOrd="0" destOrd="0" presId="urn:microsoft.com/office/officeart/2005/8/layout/hierarchy2"/>
    <dgm:cxn modelId="{968049B1-A494-4FEE-AE49-DCB68A2C3105}" type="presParOf" srcId="{0134D18F-835E-4187-9B47-F83D48D0215E}" destId="{BFC49818-7482-47A1-95A9-4928B653F577}" srcOrd="1" destOrd="0" presId="urn:microsoft.com/office/officeart/2005/8/layout/hierarchy2"/>
    <dgm:cxn modelId="{9E83F949-1FC1-4DA2-8E0D-39C391A57B59}" type="presParOf" srcId="{BFC49818-7482-47A1-95A9-4928B653F577}" destId="{E38843B2-C7B7-446E-BDCC-D3B488CFB85D}" srcOrd="0" destOrd="0" presId="urn:microsoft.com/office/officeart/2005/8/layout/hierarchy2"/>
    <dgm:cxn modelId="{6B6C30F6-5F44-4F21-ADDE-C59B15F5CF8F}" type="presParOf" srcId="{BFC49818-7482-47A1-95A9-4928B653F577}" destId="{B4A81363-95EC-40A1-AA2C-64BF0F88338E}" srcOrd="1" destOrd="0" presId="urn:microsoft.com/office/officeart/2005/8/layout/hierarchy2"/>
    <dgm:cxn modelId="{FE5A8C60-65C5-4415-900D-38BC35FFB403}" type="presParOf" srcId="{0134D18F-835E-4187-9B47-F83D48D0215E}" destId="{7011C770-B40F-402E-BB39-97ACE52C48DA}" srcOrd="2" destOrd="0" presId="urn:microsoft.com/office/officeart/2005/8/layout/hierarchy2"/>
    <dgm:cxn modelId="{DBA6CB1E-8FF1-4E90-B6B6-6900957DB686}" type="presParOf" srcId="{7011C770-B40F-402E-BB39-97ACE52C48DA}" destId="{AE48CD5E-E576-4E44-85B6-ED11C1E8D6F0}" srcOrd="0" destOrd="0" presId="urn:microsoft.com/office/officeart/2005/8/layout/hierarchy2"/>
    <dgm:cxn modelId="{5E48D6F0-F750-40C2-BD85-F5BF3E349553}" type="presParOf" srcId="{0134D18F-835E-4187-9B47-F83D48D0215E}" destId="{3E0A53D0-1533-4D37-82DF-5F4C9DC8C61D}" srcOrd="3" destOrd="0" presId="urn:microsoft.com/office/officeart/2005/8/layout/hierarchy2"/>
    <dgm:cxn modelId="{9BDAB65E-42C1-4ECD-8B5F-4882DA885519}" type="presParOf" srcId="{3E0A53D0-1533-4D37-82DF-5F4C9DC8C61D}" destId="{A33D7B2C-56BF-4EC1-BC35-5532E5FA30AE}" srcOrd="0" destOrd="0" presId="urn:microsoft.com/office/officeart/2005/8/layout/hierarchy2"/>
    <dgm:cxn modelId="{FE9FBF46-9590-4FA5-9A02-298466E4D985}" type="presParOf" srcId="{3E0A53D0-1533-4D37-82DF-5F4C9DC8C61D}" destId="{7032E71B-79FA-4A82-97E2-935784992A60}" srcOrd="1" destOrd="0" presId="urn:microsoft.com/office/officeart/2005/8/layout/hierarchy2"/>
    <dgm:cxn modelId="{E2203CA5-7FB0-4DF3-8F5A-5E77B5651A92}" type="presParOf" srcId="{0134D18F-835E-4187-9B47-F83D48D0215E}" destId="{EBBA6959-7EED-47FF-800F-67C9D8E96914}" srcOrd="4" destOrd="0" presId="urn:microsoft.com/office/officeart/2005/8/layout/hierarchy2"/>
    <dgm:cxn modelId="{E6005090-4904-42F1-BFF6-9AA9991F12C0}" type="presParOf" srcId="{EBBA6959-7EED-47FF-800F-67C9D8E96914}" destId="{034970EA-AEBE-435D-876E-873C8E06B61E}" srcOrd="0" destOrd="0" presId="urn:microsoft.com/office/officeart/2005/8/layout/hierarchy2"/>
    <dgm:cxn modelId="{20568B1D-71A6-4E17-993D-3B7842B8EC74}" type="presParOf" srcId="{0134D18F-835E-4187-9B47-F83D48D0215E}" destId="{11877F27-4CCE-4841-8316-EA9D8BC57CAC}" srcOrd="5" destOrd="0" presId="urn:microsoft.com/office/officeart/2005/8/layout/hierarchy2"/>
    <dgm:cxn modelId="{C6546EBC-0EC9-4317-BFC2-2181DF55D8F2}" type="presParOf" srcId="{11877F27-4CCE-4841-8316-EA9D8BC57CAC}" destId="{2359C8F4-AE81-4BD9-962D-213B108A7133}" srcOrd="0" destOrd="0" presId="urn:microsoft.com/office/officeart/2005/8/layout/hierarchy2"/>
    <dgm:cxn modelId="{05C8A214-55C4-49EA-B5AD-83965162BA73}" type="presParOf" srcId="{11877F27-4CCE-4841-8316-EA9D8BC57CAC}" destId="{C1B2796F-F884-49FA-BDD1-3C911FB2DF74}"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43EE-A104-4744-A744-3AA5E71F1CB5}">
      <dsp:nvSpPr>
        <dsp:cNvPr id="0" name=""/>
        <dsp:cNvSpPr/>
      </dsp:nvSpPr>
      <dsp:spPr>
        <a:xfrm>
          <a:off x="6310"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Data </a:t>
          </a:r>
          <a:r>
            <a:rPr lang="en-US" sz="2300" kern="1200" dirty="0" smtClean="0"/>
            <a:t>Use</a:t>
          </a:r>
          <a:endParaRPr lang="en-US" sz="2300" kern="1200" dirty="0"/>
        </a:p>
        <a:p>
          <a:pPr lvl="0" algn="ctr" defTabSz="1022350">
            <a:lnSpc>
              <a:spcPct val="90000"/>
            </a:lnSpc>
            <a:spcBef>
              <a:spcPct val="0"/>
            </a:spcBef>
            <a:spcAft>
              <a:spcPct val="35000"/>
            </a:spcAft>
          </a:pPr>
          <a:r>
            <a:rPr lang="en-US" sz="2300" kern="1200" dirty="0" smtClean="0"/>
            <a:t>Sections = 3</a:t>
          </a:r>
        </a:p>
        <a:p>
          <a:pPr lvl="0" algn="ctr" defTabSz="1022350">
            <a:lnSpc>
              <a:spcPct val="90000"/>
            </a:lnSpc>
            <a:spcBef>
              <a:spcPct val="0"/>
            </a:spcBef>
            <a:spcAft>
              <a:spcPct val="35000"/>
            </a:spcAft>
          </a:pPr>
          <a:r>
            <a:rPr lang="en-US" sz="2300" kern="1200" dirty="0" smtClean="0"/>
            <a:t>(QI = 6, E = 28)</a:t>
          </a:r>
          <a:endParaRPr lang="en-US" sz="2300" kern="1200" dirty="0"/>
        </a:p>
      </dsp:txBody>
      <dsp:txXfrm>
        <a:off x="56914" y="2082331"/>
        <a:ext cx="3354283" cy="1626537"/>
      </dsp:txXfrm>
    </dsp:sp>
    <dsp:sp modelId="{983F2267-2858-4216-8DD9-98C478BAFA41}">
      <dsp:nvSpPr>
        <dsp:cNvPr id="0" name=""/>
        <dsp:cNvSpPr/>
      </dsp:nvSpPr>
      <dsp:spPr>
        <a:xfrm rot="18289469">
          <a:off x="2942706" y="1875295"/>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1841636"/>
        <a:ext cx="121019" cy="121019"/>
      </dsp:txXfrm>
    </dsp:sp>
    <dsp:sp modelId="{E38843B2-C7B7-446E-BDCC-D3B488CFB85D}">
      <dsp:nvSpPr>
        <dsp:cNvPr id="0" name=""/>
        <dsp:cNvSpPr/>
      </dsp:nvSpPr>
      <dsp:spPr>
        <a:xfrm>
          <a:off x="4843998" y="44819"/>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Planning for Data Use</a:t>
          </a:r>
        </a:p>
        <a:p>
          <a:pPr lvl="0" algn="ctr" defTabSz="1022350">
            <a:lnSpc>
              <a:spcPct val="90000"/>
            </a:lnSpc>
            <a:spcBef>
              <a:spcPct val="0"/>
            </a:spcBef>
            <a:spcAft>
              <a:spcPct val="35000"/>
            </a:spcAft>
          </a:pPr>
          <a:r>
            <a:rPr lang="en-US" sz="2300" kern="1200" dirty="0" smtClean="0"/>
            <a:t>QI = 1</a:t>
          </a:r>
        </a:p>
        <a:p>
          <a:pPr lvl="0" algn="ctr" defTabSz="1022350">
            <a:lnSpc>
              <a:spcPct val="90000"/>
            </a:lnSpc>
            <a:spcBef>
              <a:spcPct val="0"/>
            </a:spcBef>
            <a:spcAft>
              <a:spcPct val="35000"/>
            </a:spcAft>
          </a:pPr>
          <a:r>
            <a:rPr lang="en-US" sz="2300" kern="1200" dirty="0" smtClean="0"/>
            <a:t>E = 6</a:t>
          </a:r>
          <a:endParaRPr lang="en-US" sz="2300" kern="1200" dirty="0"/>
        </a:p>
      </dsp:txBody>
      <dsp:txXfrm>
        <a:off x="4894602" y="95423"/>
        <a:ext cx="3354283" cy="1626537"/>
      </dsp:txXfrm>
    </dsp:sp>
    <dsp:sp modelId="{7011C770-B40F-402E-BB39-97ACE52C48DA}">
      <dsp:nvSpPr>
        <dsp:cNvPr id="0" name=""/>
        <dsp:cNvSpPr/>
      </dsp:nvSpPr>
      <dsp:spPr>
        <a:xfrm>
          <a:off x="3461801" y="2868749"/>
          <a:ext cx="1382196" cy="53701"/>
        </a:xfrm>
        <a:custGeom>
          <a:avLst/>
          <a:gdLst/>
          <a:ahLst/>
          <a:cxnLst/>
          <a:rect l="0" t="0" r="0" b="0"/>
          <a:pathLst>
            <a:path>
              <a:moveTo>
                <a:pt x="0" y="26850"/>
              </a:moveTo>
              <a:lnTo>
                <a:pt x="138219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8345" y="2861045"/>
        <a:ext cx="69109" cy="69109"/>
      </dsp:txXfrm>
    </dsp:sp>
    <dsp:sp modelId="{A33D7B2C-56BF-4EC1-BC35-5532E5FA30AE}">
      <dsp:nvSpPr>
        <dsp:cNvPr id="0" name=""/>
        <dsp:cNvSpPr/>
      </dsp:nvSpPr>
      <dsp:spPr>
        <a:xfrm>
          <a:off x="4843998"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Analyzing and Disseminating for Data Use</a:t>
          </a:r>
        </a:p>
        <a:p>
          <a:pPr lvl="0" algn="ctr" defTabSz="1022350">
            <a:lnSpc>
              <a:spcPct val="90000"/>
            </a:lnSpc>
            <a:spcBef>
              <a:spcPct val="0"/>
            </a:spcBef>
            <a:spcAft>
              <a:spcPct val="35000"/>
            </a:spcAft>
          </a:pPr>
          <a:r>
            <a:rPr lang="en-US" sz="2300" kern="1200" dirty="0" smtClean="0"/>
            <a:t>QI = 3</a:t>
          </a:r>
        </a:p>
        <a:p>
          <a:pPr lvl="0" algn="ctr" defTabSz="1022350">
            <a:lnSpc>
              <a:spcPct val="90000"/>
            </a:lnSpc>
            <a:spcBef>
              <a:spcPct val="0"/>
            </a:spcBef>
            <a:spcAft>
              <a:spcPct val="35000"/>
            </a:spcAft>
          </a:pPr>
          <a:r>
            <a:rPr lang="en-US" sz="2300" kern="1200" dirty="0" smtClean="0"/>
            <a:t>E = 13</a:t>
          </a:r>
          <a:endParaRPr lang="en-US" sz="2300" kern="1200" dirty="0"/>
        </a:p>
      </dsp:txBody>
      <dsp:txXfrm>
        <a:off x="4894602" y="2082331"/>
        <a:ext cx="3354283" cy="1626537"/>
      </dsp:txXfrm>
    </dsp:sp>
    <dsp:sp modelId="{EBBA6959-7EED-47FF-800F-67C9D8E96914}">
      <dsp:nvSpPr>
        <dsp:cNvPr id="0" name=""/>
        <dsp:cNvSpPr/>
      </dsp:nvSpPr>
      <dsp:spPr>
        <a:xfrm rot="3310531">
          <a:off x="2942706" y="3862203"/>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3828544"/>
        <a:ext cx="121019" cy="121019"/>
      </dsp:txXfrm>
    </dsp:sp>
    <dsp:sp modelId="{2359C8F4-AE81-4BD9-962D-213B108A7133}">
      <dsp:nvSpPr>
        <dsp:cNvPr id="0" name=""/>
        <dsp:cNvSpPr/>
      </dsp:nvSpPr>
      <dsp:spPr>
        <a:xfrm>
          <a:off x="4843998" y="4018634"/>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Using Data and Promoting Capacity for Data Use</a:t>
          </a:r>
        </a:p>
        <a:p>
          <a:pPr lvl="0" algn="ctr" defTabSz="1022350">
            <a:lnSpc>
              <a:spcPct val="90000"/>
            </a:lnSpc>
            <a:spcBef>
              <a:spcPct val="0"/>
            </a:spcBef>
            <a:spcAft>
              <a:spcPct val="35000"/>
            </a:spcAft>
          </a:pPr>
          <a:r>
            <a:rPr lang="en-US" sz="2300" kern="1200" dirty="0" smtClean="0"/>
            <a:t>QI = 2</a:t>
          </a:r>
        </a:p>
        <a:p>
          <a:pPr lvl="0" algn="ctr" defTabSz="1022350">
            <a:lnSpc>
              <a:spcPct val="90000"/>
            </a:lnSpc>
            <a:spcBef>
              <a:spcPct val="0"/>
            </a:spcBef>
            <a:spcAft>
              <a:spcPct val="35000"/>
            </a:spcAft>
          </a:pPr>
          <a:r>
            <a:rPr lang="en-US" sz="2300" kern="1200" dirty="0" smtClean="0"/>
            <a:t>E = 9 </a:t>
          </a:r>
          <a:endParaRPr lang="en-US" sz="2300" kern="1200" dirty="0"/>
        </a:p>
      </dsp:txBody>
      <dsp:txXfrm>
        <a:off x="4894602" y="4069238"/>
        <a:ext cx="3354283" cy="16265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6F4C5-C63B-4881-835B-51CB5A3FB12C}" type="slidenum">
              <a:rPr lang="en-US">
                <a:cs typeface="Arial" charset="0"/>
              </a:rPr>
              <a:pPr fontAlgn="base">
                <a:spcBef>
                  <a:spcPct val="0"/>
                </a:spcBef>
                <a:spcAft>
                  <a:spcPct val="0"/>
                </a:spcAft>
                <a:defRPr/>
              </a:pPr>
              <a:t>2</a:t>
            </a:fld>
            <a:endParaRPr lang="en-US" dirty="0">
              <a:cs typeface="Arial" charset="0"/>
            </a:endParaRPr>
          </a:p>
        </p:txBody>
      </p:sp>
    </p:spTree>
    <p:extLst>
      <p:ext uri="{BB962C8B-B14F-4D97-AF65-F5344CB8AC3E}">
        <p14:creationId xmlns:p14="http://schemas.microsoft.com/office/powerpoint/2010/main" val="77225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62275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12</a:t>
            </a:fld>
            <a:endParaRPr lang="en-US" dirty="0"/>
          </a:p>
        </p:txBody>
      </p:sp>
    </p:spTree>
    <p:extLst>
      <p:ext uri="{BB962C8B-B14F-4D97-AF65-F5344CB8AC3E}">
        <p14:creationId xmlns:p14="http://schemas.microsoft.com/office/powerpoint/2010/main" val="418607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13</a:t>
            </a:fld>
            <a:endParaRPr lang="en-US" dirty="0"/>
          </a:p>
        </p:txBody>
      </p:sp>
    </p:spTree>
    <p:extLst>
      <p:ext uri="{BB962C8B-B14F-4D97-AF65-F5344CB8AC3E}">
        <p14:creationId xmlns:p14="http://schemas.microsoft.com/office/powerpoint/2010/main" val="167203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14</a:t>
            </a:fld>
            <a:endParaRPr lang="en-US" dirty="0"/>
          </a:p>
        </p:txBody>
      </p:sp>
    </p:spTree>
    <p:extLst>
      <p:ext uri="{BB962C8B-B14F-4D97-AF65-F5344CB8AC3E}">
        <p14:creationId xmlns:p14="http://schemas.microsoft.com/office/powerpoint/2010/main" val="75092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322818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16</a:t>
            </a:fld>
            <a:endParaRPr lang="en-US" dirty="0"/>
          </a:p>
        </p:txBody>
      </p:sp>
    </p:spTree>
    <p:extLst>
      <p:ext uri="{BB962C8B-B14F-4D97-AF65-F5344CB8AC3E}">
        <p14:creationId xmlns:p14="http://schemas.microsoft.com/office/powerpoint/2010/main" val="5938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193396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24483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108752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43272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24E1B-F981-422B-9BD5-6A637AC96A67}"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221472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21</a:t>
            </a:fld>
            <a:endParaRPr lang="en-US" dirty="0"/>
          </a:p>
        </p:txBody>
      </p:sp>
    </p:spTree>
    <p:extLst>
      <p:ext uri="{BB962C8B-B14F-4D97-AF65-F5344CB8AC3E}">
        <p14:creationId xmlns:p14="http://schemas.microsoft.com/office/powerpoint/2010/main" val="328229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22</a:t>
            </a:fld>
            <a:endParaRPr lang="en-US" dirty="0"/>
          </a:p>
        </p:txBody>
      </p:sp>
    </p:spTree>
    <p:extLst>
      <p:ext uri="{BB962C8B-B14F-4D97-AF65-F5344CB8AC3E}">
        <p14:creationId xmlns:p14="http://schemas.microsoft.com/office/powerpoint/2010/main" val="2243518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23</a:t>
            </a:fld>
            <a:endParaRPr lang="en-US" dirty="0"/>
          </a:p>
        </p:txBody>
      </p:sp>
    </p:spTree>
    <p:extLst>
      <p:ext uri="{BB962C8B-B14F-4D97-AF65-F5344CB8AC3E}">
        <p14:creationId xmlns:p14="http://schemas.microsoft.com/office/powerpoint/2010/main" val="2243518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24</a:t>
            </a:fld>
            <a:endParaRPr lang="en-US" dirty="0"/>
          </a:p>
        </p:txBody>
      </p:sp>
    </p:spTree>
    <p:extLst>
      <p:ext uri="{BB962C8B-B14F-4D97-AF65-F5344CB8AC3E}">
        <p14:creationId xmlns:p14="http://schemas.microsoft.com/office/powerpoint/2010/main" val="47331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2787876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dirty="0"/>
          </a:p>
        </p:txBody>
      </p:sp>
    </p:spTree>
    <p:extLst>
      <p:ext uri="{BB962C8B-B14F-4D97-AF65-F5344CB8AC3E}">
        <p14:creationId xmlns:p14="http://schemas.microsoft.com/office/powerpoint/2010/main" val="426557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27</a:t>
            </a:fld>
            <a:endParaRPr lang="en-US" dirty="0"/>
          </a:p>
        </p:txBody>
      </p:sp>
    </p:spTree>
    <p:extLst>
      <p:ext uri="{BB962C8B-B14F-4D97-AF65-F5344CB8AC3E}">
        <p14:creationId xmlns:p14="http://schemas.microsoft.com/office/powerpoint/2010/main" val="3029152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160630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293421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dirty="0"/>
          </a:p>
        </p:txBody>
      </p:sp>
    </p:spTree>
    <p:extLst>
      <p:ext uri="{BB962C8B-B14F-4D97-AF65-F5344CB8AC3E}">
        <p14:creationId xmlns:p14="http://schemas.microsoft.com/office/powerpoint/2010/main" val="114326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41259-43E9-47FD-9217-352F18D3FEF4}"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98313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baseline="0" dirty="0" smtClean="0">
              <a:solidFill>
                <a:srgbClr val="FF0000"/>
              </a:solidFill>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9CCBF-6E98-4908-9279-E2BADEADBE32}"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381615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F99AA-2B7D-4C80-A379-3808D3FC9DEA}"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p14="http://schemas.microsoft.com/office/powerpoint/2010/main" val="163605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F99AA-2B7D-4C80-A379-3808D3FC9DEA}" type="slidenum">
              <a:rPr lang="en-US">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p14="http://schemas.microsoft.com/office/powerpoint/2010/main" val="163605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AD0625-A4A5-4E39-AFE1-0787746812D5}" type="slidenum">
              <a:rPr lang="en-US">
                <a:cs typeface="Arial" charset="0"/>
              </a:rPr>
              <a:pPr fontAlgn="base">
                <a:spcBef>
                  <a:spcPct val="0"/>
                </a:spcBef>
                <a:spcAft>
                  <a:spcPct val="0"/>
                </a:spcAft>
                <a:defRPr/>
              </a:pPr>
              <a:t>8</a:t>
            </a:fld>
            <a:endParaRPr lang="en-US" dirty="0">
              <a:cs typeface="Arial" charset="0"/>
            </a:endParaRPr>
          </a:p>
        </p:txBody>
      </p:sp>
    </p:spTree>
    <p:extLst>
      <p:ext uri="{BB962C8B-B14F-4D97-AF65-F5344CB8AC3E}">
        <p14:creationId xmlns:p14="http://schemas.microsoft.com/office/powerpoint/2010/main" val="11461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364799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10</a:t>
            </a:fld>
            <a:endParaRPr lang="en-US" dirty="0"/>
          </a:p>
        </p:txBody>
      </p:sp>
    </p:spTree>
    <p:extLst>
      <p:ext uri="{BB962C8B-B14F-4D97-AF65-F5344CB8AC3E}">
        <p14:creationId xmlns:p14="http://schemas.microsoft.com/office/powerpoint/2010/main" val="7240924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 descr="C:\Users\May\Desktop\SRI Projects\DaSy\PPT\DaSy-Logo-1.jpg"/>
          <p:cNvPicPr>
            <a:picLocks noChangeAspect="1" noChangeArrowheads="1"/>
          </p:cNvPicPr>
          <p:nvPr userDrawn="1"/>
        </p:nvPicPr>
        <p:blipFill>
          <a:blip r:embed="rId2" cstate="print"/>
          <a:srcRect/>
          <a:stretch>
            <a:fillRect/>
          </a:stretch>
        </p:blipFill>
        <p:spPr bwMode="auto">
          <a:xfrm>
            <a:off x="762000" y="350838"/>
            <a:ext cx="2178050" cy="1477962"/>
          </a:xfrm>
          <a:prstGeom prst="rect">
            <a:avLst/>
          </a:prstGeom>
          <a:noFill/>
          <a:ln w="9525">
            <a:noFill/>
            <a:miter lim="800000"/>
            <a:headEnd/>
            <a:tailEnd/>
          </a:ln>
        </p:spPr>
      </p:pic>
      <p:pic>
        <p:nvPicPr>
          <p:cNvPr id="5" name="Picture 12"/>
          <p:cNvPicPr>
            <a:picLocks noChangeAspect="1"/>
          </p:cNvPicPr>
          <p:nvPr userDrawn="1"/>
        </p:nvPicPr>
        <p:blipFill>
          <a:blip r:embed="rId3" cstate="print"/>
          <a:srcRect l="-29723" t="-307" r="29723" b="34657"/>
          <a:stretch>
            <a:fillRect/>
          </a:stretch>
        </p:blipFill>
        <p:spPr bwMode="auto">
          <a:xfrm>
            <a:off x="4195763" y="274638"/>
            <a:ext cx="4948237" cy="6583362"/>
          </a:xfrm>
          <a:prstGeom prst="rect">
            <a:avLst/>
          </a:prstGeom>
          <a:noFill/>
          <a:ln w="9525">
            <a:noFill/>
            <a:miter lim="800000"/>
            <a:headEnd/>
            <a:tailEnd/>
          </a:ln>
        </p:spPr>
      </p:pic>
      <p:sp>
        <p:nvSpPr>
          <p:cNvPr id="6" name="TextBox 1"/>
          <p:cNvSpPr txBox="1"/>
          <p:nvPr userDrawn="1"/>
        </p:nvSpPr>
        <p:spPr>
          <a:xfrm>
            <a:off x="2819400" y="1093788"/>
            <a:ext cx="4419600" cy="768350"/>
          </a:xfrm>
          <a:prstGeom prst="rect">
            <a:avLst/>
          </a:prstGeom>
          <a:noFill/>
        </p:spPr>
        <p:txBody>
          <a:bodyPr>
            <a:spAutoFit/>
          </a:bodyPr>
          <a:lstStyle/>
          <a:p>
            <a:pPr fontAlgn="auto">
              <a:spcBef>
                <a:spcPts val="0"/>
              </a:spcBef>
              <a:spcAft>
                <a:spcPts val="0"/>
              </a:spcAft>
              <a:defRPr/>
            </a:pPr>
            <a:r>
              <a:rPr lang="en-US" sz="2200" b="1" dirty="0">
                <a:solidFill>
                  <a:srgbClr val="39B54A"/>
                </a:solidFill>
                <a:latin typeface="+mn-lt"/>
                <a:cs typeface="+mn-cs"/>
              </a:rPr>
              <a:t>The Center for IDEA</a:t>
            </a:r>
          </a:p>
          <a:p>
            <a:pPr fontAlgn="auto">
              <a:spcBef>
                <a:spcPts val="0"/>
              </a:spcBef>
              <a:spcAft>
                <a:spcPts val="0"/>
              </a:spcAft>
              <a:defRPr/>
            </a:pPr>
            <a:r>
              <a:rPr lang="en-US" sz="2200" b="1" dirty="0">
                <a:solidFill>
                  <a:srgbClr val="39B54A"/>
                </a:solidFill>
                <a:latin typeface="+mn-lt"/>
                <a:cs typeface="+mn-cs"/>
              </a:rPr>
              <a:t>Early Childhood Data Systems</a:t>
            </a:r>
          </a:p>
        </p:txBody>
      </p:sp>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8437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normAutofit fontScale="85000" lnSpcReduction="10000"/>
          </a:bodyPr>
          <a:lstStyle/>
          <a:p>
            <a:pPr fontAlgn="auto">
              <a:spcAft>
                <a:spcPts val="0"/>
              </a:spcAft>
              <a:defRPr/>
            </a:pPr>
            <a:r>
              <a:rPr lang="en-US" sz="2800" dirty="0" smtClean="0"/>
              <a:t>Improving </a:t>
            </a:r>
            <a:r>
              <a:rPr lang="en-US" sz="2800" dirty="0"/>
              <a:t>Data, Improving Outcomes Conference, </a:t>
            </a:r>
            <a:r>
              <a:rPr lang="en-US" sz="2400" dirty="0"/>
              <a:t>September </a:t>
            </a:r>
            <a:r>
              <a:rPr lang="en-US" sz="2400" dirty="0" smtClean="0"/>
              <a:t>2014</a:t>
            </a:r>
            <a:endParaRPr lang="en-US" sz="2400" dirty="0">
              <a:solidFill>
                <a:schemeClr val="accent1">
                  <a:lumMod val="75000"/>
                </a:schemeClr>
              </a:solidFill>
            </a:endParaRPr>
          </a:p>
        </p:txBody>
      </p:sp>
      <p:sp>
        <p:nvSpPr>
          <p:cNvPr id="30" name="Text Placeholder 29"/>
          <p:cNvSpPr>
            <a:spLocks noGrp="1"/>
          </p:cNvSpPr>
          <p:nvPr>
            <p:ph type="body" sz="quarter" idx="10"/>
          </p:nvPr>
        </p:nvSpPr>
        <p:spPr>
          <a:xfrm>
            <a:off x="838200" y="2209800"/>
            <a:ext cx="7162800" cy="2209800"/>
          </a:xfrm>
        </p:spPr>
        <p:txBody>
          <a:bodyPr>
            <a:normAutofit fontScale="77500" lnSpcReduction="20000"/>
          </a:bodyPr>
          <a:lstStyle/>
          <a:p>
            <a:pPr>
              <a:lnSpc>
                <a:spcPct val="120000"/>
              </a:lnSpc>
            </a:pPr>
            <a:r>
              <a:rPr lang="en-US" dirty="0"/>
              <a:t>Digging into “Data Use” Using the DaSy Framework </a:t>
            </a:r>
            <a:r>
              <a:rPr lang="en-US" dirty="0" smtClean="0"/>
              <a:t>Subcomponent</a:t>
            </a:r>
            <a:endParaRPr lang="en-US"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The planning that should occur related to</a:t>
            </a:r>
          </a:p>
          <a:p>
            <a:pPr lvl="1"/>
            <a:r>
              <a:rPr lang="en-US" smtClean="0"/>
              <a:t>Data analysis</a:t>
            </a:r>
          </a:p>
          <a:p>
            <a:pPr lvl="1"/>
            <a:r>
              <a:rPr lang="en-US" smtClean="0"/>
              <a:t>Development of data products </a:t>
            </a:r>
          </a:p>
          <a:p>
            <a:pPr lvl="1"/>
            <a:r>
              <a:rPr lang="en-US" smtClean="0"/>
              <a:t>Dissemination or data products</a:t>
            </a:r>
          </a:p>
          <a:p>
            <a:r>
              <a:rPr lang="en-US" smtClean="0"/>
              <a:t>Addressing users’ needs, intended messages, and expectations for use</a:t>
            </a:r>
            <a:endParaRPr lang="en-US" dirty="0"/>
          </a:p>
        </p:txBody>
      </p:sp>
      <p:sp>
        <p:nvSpPr>
          <p:cNvPr id="4" name="Title 3"/>
          <p:cNvSpPr>
            <a:spLocks noGrp="1"/>
          </p:cNvSpPr>
          <p:nvPr>
            <p:ph type="title"/>
          </p:nvPr>
        </p:nvSpPr>
        <p:spPr/>
        <p:txBody>
          <a:bodyPr/>
          <a:lstStyle/>
          <a:p>
            <a:r>
              <a:rPr lang="en-US" dirty="0" smtClean="0"/>
              <a:t>Planning for Data Use Focuses On…</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259707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you know enough about your users needs to plan effectively? (DU1b)</a:t>
            </a:r>
          </a:p>
          <a:p>
            <a:r>
              <a:rPr lang="en-US" dirty="0" smtClean="0"/>
              <a:t>How do you plan for dissemination of data and data products? (DU1e)</a:t>
            </a:r>
          </a:p>
          <a:p>
            <a:pPr lvl="1"/>
            <a:r>
              <a:rPr lang="en-US" dirty="0" smtClean="0"/>
              <a:t>How do you review and revise dissemination plans?  (DU1f)</a:t>
            </a:r>
            <a:endParaRPr lang="en-US" dirty="0"/>
          </a:p>
        </p:txBody>
      </p:sp>
      <p:sp>
        <p:nvSpPr>
          <p:cNvPr id="3" name="Title 2"/>
          <p:cNvSpPr>
            <a:spLocks noGrp="1"/>
          </p:cNvSpPr>
          <p:nvPr>
            <p:ph type="title"/>
          </p:nvPr>
        </p:nvSpPr>
        <p:spPr/>
        <p:txBody>
          <a:bodyPr>
            <a:normAutofit fontScale="90000"/>
          </a:bodyPr>
          <a:lstStyle/>
          <a:p>
            <a:r>
              <a:rPr lang="en-US" dirty="0" smtClean="0"/>
              <a:t>Our Discussion Questions: Planning for Data Use</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3950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Understanding and engaging our users:</a:t>
            </a:r>
          </a:p>
          <a:p>
            <a:pPr lvl="1"/>
            <a:r>
              <a:rPr lang="en-US" dirty="0" smtClean="0"/>
              <a:t>Stakeholders who consume the data</a:t>
            </a:r>
          </a:p>
          <a:p>
            <a:pPr lvl="1"/>
            <a:r>
              <a:rPr lang="en-US" dirty="0" smtClean="0"/>
              <a:t>Early interventionists who both create and consume data</a:t>
            </a:r>
          </a:p>
          <a:p>
            <a:r>
              <a:rPr lang="en-US" dirty="0" smtClean="0"/>
              <a:t>Robust, comprehensive data system</a:t>
            </a:r>
          </a:p>
          <a:p>
            <a:pPr lvl="1"/>
            <a:r>
              <a:rPr lang="en-US" dirty="0" smtClean="0"/>
              <a:t>Serves local and state needs</a:t>
            </a:r>
          </a:p>
          <a:p>
            <a:pPr lvl="1"/>
            <a:r>
              <a:rPr lang="en-US" dirty="0" smtClean="0"/>
              <a:t>Central to the early intervention process</a:t>
            </a:r>
          </a:p>
          <a:p>
            <a:pPr lvl="1"/>
            <a:r>
              <a:rPr lang="en-US" dirty="0" smtClean="0"/>
              <a:t>Yields child, program and state level information</a:t>
            </a:r>
          </a:p>
          <a:p>
            <a:r>
              <a:rPr lang="en-US" dirty="0" smtClean="0"/>
              <a:t>Data sharing</a:t>
            </a:r>
          </a:p>
          <a:p>
            <a:pPr lvl="1"/>
            <a:r>
              <a:rPr lang="en-US" dirty="0" smtClean="0"/>
              <a:t>Within early intervention</a:t>
            </a:r>
          </a:p>
          <a:p>
            <a:pPr lvl="1"/>
            <a:r>
              <a:rPr lang="en-US" dirty="0" smtClean="0"/>
              <a:t>The broader community</a:t>
            </a:r>
            <a:endParaRPr lang="en-US" dirty="0"/>
          </a:p>
        </p:txBody>
      </p:sp>
      <p:sp>
        <p:nvSpPr>
          <p:cNvPr id="3" name="Title 2"/>
          <p:cNvSpPr>
            <a:spLocks noGrp="1"/>
          </p:cNvSpPr>
          <p:nvPr>
            <p:ph type="title"/>
          </p:nvPr>
        </p:nvSpPr>
        <p:spPr/>
        <p:txBody>
          <a:bodyPr/>
          <a:lstStyle/>
          <a:p>
            <a:r>
              <a:rPr lang="en-US" smtClean="0"/>
              <a:t>State Perspective: Pennsylvania</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140104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399"/>
          </a:xfrm>
        </p:spPr>
        <p:txBody>
          <a:bodyPr>
            <a:normAutofit fontScale="92500" lnSpcReduction="10000"/>
          </a:bodyPr>
          <a:lstStyle/>
          <a:p>
            <a:r>
              <a:rPr lang="en-US" dirty="0" smtClean="0"/>
              <a:t>Do you know enough about your users needs to plan effectively? (DU1b)  </a:t>
            </a:r>
          </a:p>
          <a:p>
            <a:pPr lvl="1"/>
            <a:r>
              <a:rPr lang="en-US" dirty="0" smtClean="0"/>
              <a:t>We engage our stakeholders (state and local) to assess their needs.</a:t>
            </a:r>
          </a:p>
          <a:p>
            <a:pPr lvl="1"/>
            <a:r>
              <a:rPr lang="en-US" dirty="0" smtClean="0"/>
              <a:t>We analyze reported data to assist us in determining needs of users.</a:t>
            </a:r>
          </a:p>
          <a:p>
            <a:r>
              <a:rPr lang="en-US" dirty="0" smtClean="0"/>
              <a:t>How do you plan for dissemination of data and data products? (DU1e)</a:t>
            </a:r>
          </a:p>
          <a:p>
            <a:pPr lvl="1"/>
            <a:r>
              <a:rPr lang="en-US" dirty="0" smtClean="0"/>
              <a:t>Various </a:t>
            </a:r>
            <a:r>
              <a:rPr lang="en-US" dirty="0" err="1" smtClean="0"/>
              <a:t>GaDOE</a:t>
            </a:r>
            <a:r>
              <a:rPr lang="en-US" dirty="0" smtClean="0"/>
              <a:t> Staff (Data manager, director, 619, CIO, communication, etc…)</a:t>
            </a:r>
          </a:p>
          <a:p>
            <a:pPr lvl="1"/>
            <a:r>
              <a:rPr lang="en-US" dirty="0" smtClean="0"/>
              <a:t>Ways we disseminate: piloting, public reporting, webinars, documents, public announcements, etc.</a:t>
            </a:r>
          </a:p>
        </p:txBody>
      </p:sp>
      <p:sp>
        <p:nvSpPr>
          <p:cNvPr id="3" name="Title 2"/>
          <p:cNvSpPr>
            <a:spLocks noGrp="1"/>
          </p:cNvSpPr>
          <p:nvPr>
            <p:ph type="title"/>
          </p:nvPr>
        </p:nvSpPr>
        <p:spPr/>
        <p:txBody>
          <a:bodyPr/>
          <a:lstStyle/>
          <a:p>
            <a:r>
              <a:rPr lang="en-US" smtClean="0"/>
              <a:t>State Perspective: Georgia</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452267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724400" cy="4267199"/>
          </a:xfrm>
        </p:spPr>
        <p:txBody>
          <a:bodyPr/>
          <a:lstStyle/>
          <a:p>
            <a:r>
              <a:rPr lang="en-US" dirty="0" smtClean="0"/>
              <a:t>Do you know enough about your users needs to plan effectively? (DU1b)</a:t>
            </a:r>
          </a:p>
          <a:p>
            <a:r>
              <a:rPr lang="en-US" dirty="0" smtClean="0"/>
              <a:t>How do you plan for dissemination of data and data products? (DU1e)</a:t>
            </a:r>
          </a:p>
          <a:p>
            <a:pPr lvl="1"/>
            <a:r>
              <a:rPr lang="en-US" dirty="0" smtClean="0"/>
              <a:t>How do you review and revise dissemination plans?  (DU1f)</a:t>
            </a:r>
            <a:endParaRPr lang="en-US" dirty="0"/>
          </a:p>
        </p:txBody>
      </p:sp>
      <p:sp>
        <p:nvSpPr>
          <p:cNvPr id="3" name="Title 2"/>
          <p:cNvSpPr>
            <a:spLocks noGrp="1"/>
          </p:cNvSpPr>
          <p:nvPr>
            <p:ph type="title"/>
          </p:nvPr>
        </p:nvSpPr>
        <p:spPr/>
        <p:txBody>
          <a:bodyPr>
            <a:normAutofit fontScale="90000"/>
          </a:bodyPr>
          <a:lstStyle/>
          <a:p>
            <a:r>
              <a:rPr lang="en-US" dirty="0" smtClean="0"/>
              <a:t>Large Group Discussion: Planning for Data Use</a:t>
            </a:r>
            <a:endParaRPr lang="en-US" dirty="0"/>
          </a:p>
        </p:txBody>
      </p:sp>
      <p:pic>
        <p:nvPicPr>
          <p:cNvPr id="4" name="Content Placeholder 4" descr="DSC_0001.JPG"/>
          <p:cNvPicPr>
            <a:picLocks noChangeAspect="1"/>
          </p:cNvPicPr>
          <p:nvPr/>
        </p:nvPicPr>
        <p:blipFill>
          <a:blip r:embed="rId3" cstate="print">
            <a:extLst>
              <a:ext uri="{28A0092B-C50C-407E-A947-70E740481C1C}">
                <a14:useLocalDpi xmlns:a14="http://schemas.microsoft.com/office/drawing/2010/main" val="0"/>
              </a:ext>
            </a:extLst>
          </a:blip>
          <a:srcRect l="21505" r="21505"/>
          <a:stretch>
            <a:fillRect/>
          </a:stretch>
        </p:blipFill>
        <p:spPr>
          <a:xfrm>
            <a:off x="5257800" y="1981200"/>
            <a:ext cx="3044190" cy="3581400"/>
          </a:xfrm>
          <a:prstGeom prst="rect">
            <a:avLst/>
          </a:prstGeom>
          <a:ln w="28575" cmpd="sng">
            <a:solidFill>
              <a:srgbClr val="666699"/>
            </a:solidFill>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2287840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spiker\AppData\Local\Microsoft\Windows\Temporary Internet Files\Content.IE5\6CNVW1UY\MP90044221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25800" y="1600200"/>
            <a:ext cx="2692400" cy="4038600"/>
          </a:xfrm>
        </p:spPr>
      </p:pic>
      <p:sp>
        <p:nvSpPr>
          <p:cNvPr id="3" name="Title 2"/>
          <p:cNvSpPr>
            <a:spLocks noGrp="1"/>
          </p:cNvSpPr>
          <p:nvPr>
            <p:ph type="title"/>
          </p:nvPr>
        </p:nvSpPr>
        <p:spPr/>
        <p:txBody>
          <a:bodyPr>
            <a:normAutofit fontScale="90000"/>
          </a:bodyPr>
          <a:lstStyle/>
          <a:p>
            <a:r>
              <a:rPr lang="en-US" dirty="0" smtClean="0"/>
              <a:t>Analyzing and Disseminating for </a:t>
            </a:r>
            <a:br>
              <a:rPr lang="en-US" dirty="0" smtClean="0"/>
            </a:br>
            <a:r>
              <a:rPr lang="en-US" dirty="0" smtClean="0"/>
              <a:t>Data Use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2212024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5715000" cy="4190999"/>
          </a:xfrm>
        </p:spPr>
        <p:txBody>
          <a:bodyPr/>
          <a:lstStyle/>
          <a:p>
            <a:r>
              <a:rPr lang="en-US" dirty="0" smtClean="0"/>
              <a:t>Analyzing data, including procedures to ensure integrity of the data</a:t>
            </a:r>
          </a:p>
          <a:p>
            <a:r>
              <a:rPr lang="en-US" dirty="0" smtClean="0"/>
              <a:t>Preparing products to promote understanding and inform decision making</a:t>
            </a:r>
          </a:p>
          <a:p>
            <a:r>
              <a:rPr lang="en-US" dirty="0" smtClean="0"/>
              <a:t>Disseminating data products to a variety of audiences to meet their needs</a:t>
            </a:r>
            <a:endParaRPr lang="en-US" dirty="0"/>
          </a:p>
        </p:txBody>
      </p:sp>
      <p:sp>
        <p:nvSpPr>
          <p:cNvPr id="4" name="Title 3"/>
          <p:cNvSpPr>
            <a:spLocks noGrp="1"/>
          </p:cNvSpPr>
          <p:nvPr>
            <p:ph type="title"/>
          </p:nvPr>
        </p:nvSpPr>
        <p:spPr/>
        <p:txBody>
          <a:bodyPr>
            <a:normAutofit fontScale="90000"/>
          </a:bodyPr>
          <a:lstStyle/>
          <a:p>
            <a:r>
              <a:rPr lang="en-US" dirty="0" smtClean="0"/>
              <a:t>Analyzing and Disseminating for Data Use Focuses On…..</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52600"/>
            <a:ext cx="26802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85167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is your state doing in analyzing and disseminating data to maximize its use?</a:t>
            </a:r>
          </a:p>
          <a:p>
            <a:pPr lvl="1"/>
            <a:r>
              <a:rPr lang="en-US" dirty="0" smtClean="0"/>
              <a:t>Analyzing data and ensuring integrity of data (DU2)</a:t>
            </a:r>
          </a:p>
          <a:p>
            <a:pPr lvl="1"/>
            <a:r>
              <a:rPr lang="en-US" dirty="0" smtClean="0"/>
              <a:t>Preparing products to promote understanding and inform decision making (DU3)</a:t>
            </a:r>
          </a:p>
          <a:p>
            <a:pPr lvl="1"/>
            <a:r>
              <a:rPr lang="en-US" dirty="0" smtClean="0"/>
              <a:t>Disseminating data products to a variety of users (DU4)</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mtClean="0"/>
              <a:t>Our Small Group Discussion Questions</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2998273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Embedding data analysis in verification and other activities to insure compliance with state and federal requirements. (DU2a)</a:t>
            </a:r>
          </a:p>
          <a:p>
            <a:r>
              <a:rPr lang="en-US" dirty="0" smtClean="0"/>
              <a:t>Responding to data requests appropriately</a:t>
            </a:r>
          </a:p>
          <a:p>
            <a:pPr lvl="1"/>
            <a:r>
              <a:rPr lang="en-US" dirty="0" smtClean="0"/>
              <a:t>Routine needs from within early intervention community</a:t>
            </a:r>
          </a:p>
          <a:p>
            <a:pPr lvl="1"/>
            <a:r>
              <a:rPr lang="en-US" dirty="0" smtClean="0"/>
              <a:t>Reports for general stakeholder information</a:t>
            </a:r>
          </a:p>
          <a:p>
            <a:pPr lvl="1"/>
            <a:r>
              <a:rPr lang="en-US" dirty="0" smtClean="0"/>
              <a:t>Internal requests to examine trends and issues (DU2b)</a:t>
            </a:r>
            <a:endParaRPr lang="en-US" dirty="0"/>
          </a:p>
        </p:txBody>
      </p:sp>
      <p:sp>
        <p:nvSpPr>
          <p:cNvPr id="3" name="Title 2"/>
          <p:cNvSpPr>
            <a:spLocks noGrp="1"/>
          </p:cNvSpPr>
          <p:nvPr>
            <p:ph type="title"/>
          </p:nvPr>
        </p:nvSpPr>
        <p:spPr/>
        <p:txBody>
          <a:bodyPr/>
          <a:lstStyle/>
          <a:p>
            <a:r>
              <a:rPr lang="en-US" smtClean="0"/>
              <a:t>State Perspective: Pennsylvania</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1699109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399"/>
          </a:xfrm>
        </p:spPr>
        <p:txBody>
          <a:bodyPr>
            <a:normAutofit fontScale="92500" lnSpcReduction="10000"/>
          </a:bodyPr>
          <a:lstStyle/>
          <a:p>
            <a:r>
              <a:rPr lang="en-US" dirty="0" smtClean="0"/>
              <a:t>Preparing products to promote understanding and inform decision making (DU3)  APR Indicator B6 (Preschool L.R.E.)</a:t>
            </a:r>
          </a:p>
          <a:p>
            <a:r>
              <a:rPr lang="en-US" dirty="0" smtClean="0"/>
              <a:t>Positives:</a:t>
            </a:r>
          </a:p>
          <a:p>
            <a:pPr lvl="1"/>
            <a:r>
              <a:rPr lang="en-US" dirty="0" smtClean="0"/>
              <a:t>Environment Guideline Document</a:t>
            </a:r>
          </a:p>
          <a:p>
            <a:pPr lvl="1"/>
            <a:r>
              <a:rPr lang="en-US" dirty="0" smtClean="0"/>
              <a:t>Environment Calculator</a:t>
            </a:r>
          </a:p>
          <a:p>
            <a:pPr lvl="1"/>
            <a:r>
              <a:rPr lang="en-US" dirty="0" smtClean="0"/>
              <a:t>Environment Decision Making Flowchart</a:t>
            </a:r>
          </a:p>
          <a:p>
            <a:r>
              <a:rPr lang="en-US" dirty="0" smtClean="0"/>
              <a:t>Growth Opportunities via the Framework:</a:t>
            </a:r>
          </a:p>
          <a:p>
            <a:pPr lvl="1"/>
            <a:r>
              <a:rPr lang="en-US" dirty="0" smtClean="0"/>
              <a:t>Build Capacity in LEA</a:t>
            </a:r>
          </a:p>
          <a:p>
            <a:pPr lvl="1"/>
            <a:r>
              <a:rPr lang="en-US" dirty="0" smtClean="0"/>
              <a:t>Help LEA to establish usage guidelines for system improvement</a:t>
            </a:r>
          </a:p>
          <a:p>
            <a:pPr lvl="1"/>
            <a:r>
              <a:rPr lang="en-US" dirty="0" smtClean="0"/>
              <a:t>Help LEA to examine quality of data for usage</a:t>
            </a:r>
          </a:p>
        </p:txBody>
      </p:sp>
      <p:sp>
        <p:nvSpPr>
          <p:cNvPr id="3" name="Title 2"/>
          <p:cNvSpPr>
            <a:spLocks noGrp="1"/>
          </p:cNvSpPr>
          <p:nvPr>
            <p:ph type="title"/>
          </p:nvPr>
        </p:nvSpPr>
        <p:spPr/>
        <p:txBody>
          <a:bodyPr/>
          <a:lstStyle/>
          <a:p>
            <a:r>
              <a:rPr lang="en-US" smtClean="0"/>
              <a:t>State Perspective: Georgia</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292104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pPr eaLnBrk="1" hangingPunct="1"/>
            <a:r>
              <a:rPr lang="en-US" dirty="0" smtClean="0"/>
              <a:t>Session Presenters/Facilitators</a:t>
            </a:r>
          </a:p>
        </p:txBody>
      </p:sp>
      <p:sp>
        <p:nvSpPr>
          <p:cNvPr id="31746" name="Content Placeholder 1"/>
          <p:cNvSpPr>
            <a:spLocks noGrp="1"/>
          </p:cNvSpPr>
          <p:nvPr>
            <p:ph idx="1"/>
          </p:nvPr>
        </p:nvSpPr>
        <p:spPr bwMode="auto">
          <a:xfrm>
            <a:off x="457200" y="1600200"/>
            <a:ext cx="43434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Jim Coyle, Pennsylvania Office </a:t>
            </a:r>
            <a:r>
              <a:rPr lang="en-US" dirty="0"/>
              <a:t>of Child Development and Early Learning</a:t>
            </a:r>
            <a:endParaRPr lang="en-US" dirty="0" smtClean="0"/>
          </a:p>
          <a:p>
            <a:pPr eaLnBrk="1" hangingPunct="1"/>
            <a:r>
              <a:rPr lang="en-US" dirty="0" smtClean="0"/>
              <a:t>Jan Stevenson, Georgia Department of Education</a:t>
            </a:r>
          </a:p>
          <a:p>
            <a:pPr eaLnBrk="1" hangingPunct="1"/>
            <a:r>
              <a:rPr lang="en-US" dirty="0"/>
              <a:t>Denise Mauzy, DaSy</a:t>
            </a:r>
          </a:p>
          <a:p>
            <a:pPr eaLnBrk="1" hangingPunct="1"/>
            <a:r>
              <a:rPr lang="en-US" dirty="0" smtClean="0"/>
              <a:t>Donna Spiker, DaSy</a:t>
            </a:r>
          </a:p>
        </p:txBody>
      </p:sp>
      <p:sp>
        <p:nvSpPr>
          <p:cNvPr id="31747" name="TextBox 3"/>
          <p:cNvSpPr txBox="1">
            <a:spLocks noChangeArrowheads="1"/>
          </p:cNvSpPr>
          <p:nvPr/>
        </p:nvSpPr>
        <p:spPr bwMode="auto">
          <a:xfrm>
            <a:off x="381000" y="6400800"/>
            <a:ext cx="609600" cy="369888"/>
          </a:xfrm>
          <a:prstGeom prst="rect">
            <a:avLst/>
          </a:prstGeom>
          <a:noFill/>
          <a:ln w="9525">
            <a:noFill/>
            <a:miter lim="800000"/>
            <a:headEnd/>
            <a:tailEnd/>
          </a:ln>
        </p:spPr>
        <p:txBody>
          <a:bodyPr>
            <a:spAutoFit/>
          </a:bodyPr>
          <a:lstStyle/>
          <a:p>
            <a:r>
              <a:rPr lang="en-US" dirty="0">
                <a:latin typeface="Calibri" pitchFamily="34" charset="0"/>
              </a:rPr>
              <a:t>2</a:t>
            </a:r>
          </a:p>
        </p:txBody>
      </p:sp>
      <p:pic>
        <p:nvPicPr>
          <p:cNvPr id="6" name="Picture 3" descr="FA03B61A-6810-4E7C-A48F-27CD96D5D841"/>
          <p:cNvPicPr>
            <a:picLocks noChangeAspect="1" noChangeArrowheads="1"/>
          </p:cNvPicPr>
          <p:nvPr/>
        </p:nvPicPr>
        <p:blipFill>
          <a:blip r:embed="rId3" cstate="print"/>
          <a:srcRect t="26482"/>
          <a:stretch>
            <a:fillRect/>
          </a:stretch>
        </p:blipFill>
        <p:spPr bwMode="auto">
          <a:xfrm>
            <a:off x="5255011" y="1752600"/>
            <a:ext cx="3358375" cy="3530600"/>
          </a:xfrm>
          <a:prstGeom prst="rect">
            <a:avLst/>
          </a:prstGeom>
          <a:ln>
            <a:solidFill>
              <a:srgbClr val="666699"/>
            </a:solidFill>
          </a:ln>
          <a:effectLst>
            <a:outerShdw blurRad="50800" dist="38100" dir="2700000" algn="tl" rotWithShape="0">
              <a:srgbClr val="660066">
                <a:alpha val="40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84684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is your state doing in analyzing and disseminating data to maximize its use?</a:t>
            </a:r>
          </a:p>
          <a:p>
            <a:pPr lvl="1"/>
            <a:r>
              <a:rPr lang="en-US" b="1" dirty="0" smtClean="0"/>
              <a:t>Analyzing</a:t>
            </a:r>
            <a:r>
              <a:rPr lang="en-US" dirty="0" smtClean="0"/>
              <a:t> data and ensuring integrity of data (DU2)</a:t>
            </a:r>
          </a:p>
          <a:p>
            <a:pPr lvl="1"/>
            <a:r>
              <a:rPr lang="en-US" b="1" dirty="0" smtClean="0"/>
              <a:t>Preparing products </a:t>
            </a:r>
            <a:r>
              <a:rPr lang="en-US" dirty="0" smtClean="0"/>
              <a:t>to promote understanding and inform decision making (DU3)</a:t>
            </a:r>
          </a:p>
          <a:p>
            <a:pPr lvl="1"/>
            <a:r>
              <a:rPr lang="en-US" b="1" dirty="0" smtClean="0"/>
              <a:t>Disseminating data </a:t>
            </a:r>
            <a:r>
              <a:rPr lang="en-US" dirty="0" smtClean="0"/>
              <a:t>products to a variety of users (DU4)</a:t>
            </a:r>
            <a:endParaRPr lang="en-US" dirty="0"/>
          </a:p>
        </p:txBody>
      </p:sp>
      <p:sp>
        <p:nvSpPr>
          <p:cNvPr id="3" name="Title 2"/>
          <p:cNvSpPr>
            <a:spLocks noGrp="1"/>
          </p:cNvSpPr>
          <p:nvPr>
            <p:ph type="title"/>
          </p:nvPr>
        </p:nvSpPr>
        <p:spPr/>
        <p:txBody>
          <a:bodyPr/>
          <a:lstStyle/>
          <a:p>
            <a:r>
              <a:rPr lang="en-US" smtClean="0"/>
              <a:t>Small Group Discussion Questions</a:t>
            </a:r>
            <a:endParaRPr lang="en-US" dirty="0"/>
          </a:p>
        </p:txBody>
      </p:sp>
      <p:sp>
        <p:nvSpPr>
          <p:cNvPr id="9" name="Slide Number Placeholder 8"/>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359395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hebbeler\Pictures\Professional\women meeting.jpg"/>
          <p:cNvPicPr>
            <a:picLocks noGrp="1" noChangeAspect="1" noChangeArrowheads="1"/>
          </p:cNvPicPr>
          <p:nvPr>
            <p:ph idx="1"/>
          </p:nvPr>
        </p:nvPicPr>
        <p:blipFill>
          <a:blip r:embed="rId3" cstate="print"/>
          <a:srcRect/>
          <a:stretch>
            <a:fillRect/>
          </a:stretch>
        </p:blipFill>
        <p:spPr>
          <a:xfrm>
            <a:off x="1905000" y="2133600"/>
            <a:ext cx="5410200" cy="3001672"/>
          </a:xfrm>
        </p:spPr>
      </p:pic>
      <p:sp>
        <p:nvSpPr>
          <p:cNvPr id="3" name="Title 2"/>
          <p:cNvSpPr>
            <a:spLocks noGrp="1"/>
          </p:cNvSpPr>
          <p:nvPr>
            <p:ph type="title"/>
          </p:nvPr>
        </p:nvSpPr>
        <p:spPr/>
        <p:txBody>
          <a:bodyPr/>
          <a:lstStyle/>
          <a:p>
            <a:r>
              <a:rPr lang="en-US" smtClean="0"/>
              <a:t>Report Out </a:t>
            </a:r>
            <a:r>
              <a:rPr lang="en-US" smtClean="0">
                <a:sym typeface="Wingdings" panose="05000000000000000000" pitchFamily="2" charset="2"/>
              </a:rPr>
              <a:t> </a:t>
            </a:r>
            <a:r>
              <a:rPr lang="en-US" smtClean="0"/>
              <a:t>Two Highlights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208322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datagovernance.com/image/cartoon_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847850"/>
            <a:ext cx="4953000" cy="3714750"/>
          </a:xfrm>
        </p:spPr>
      </p:pic>
      <p:sp>
        <p:nvSpPr>
          <p:cNvPr id="4" name="Title 3"/>
          <p:cNvSpPr>
            <a:spLocks noGrp="1"/>
          </p:cNvSpPr>
          <p:nvPr>
            <p:ph type="title"/>
          </p:nvPr>
        </p:nvSpPr>
        <p:spPr/>
        <p:txBody>
          <a:bodyPr>
            <a:normAutofit fontScale="90000"/>
          </a:bodyPr>
          <a:lstStyle/>
          <a:p>
            <a:r>
              <a:rPr lang="en-US" smtClean="0"/>
              <a:t>Using Data and Promoting Capacity for Data Use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768667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458200" cy="4038600"/>
          </a:xfrm>
        </p:spPr>
        <p:txBody>
          <a:bodyPr/>
          <a:lstStyle/>
          <a:p>
            <a:r>
              <a:rPr lang="en-US" dirty="0" smtClean="0"/>
              <a:t>Using data to inform decisions</a:t>
            </a:r>
          </a:p>
          <a:p>
            <a:r>
              <a:rPr lang="en-US" dirty="0" smtClean="0"/>
              <a:t>Supporting regular use of data at state and local levels </a:t>
            </a:r>
            <a:endParaRPr lang="en-US" dirty="0"/>
          </a:p>
        </p:txBody>
      </p:sp>
      <p:sp>
        <p:nvSpPr>
          <p:cNvPr id="4" name="Title 3"/>
          <p:cNvSpPr>
            <a:spLocks noGrp="1"/>
          </p:cNvSpPr>
          <p:nvPr>
            <p:ph type="title"/>
          </p:nvPr>
        </p:nvSpPr>
        <p:spPr/>
        <p:txBody>
          <a:bodyPr>
            <a:normAutofit fontScale="90000"/>
          </a:bodyPr>
          <a:lstStyle/>
          <a:p>
            <a:r>
              <a:rPr lang="en-US" dirty="0" smtClean="0"/>
              <a:t>Using Data and Promoting Capacity for Data Use Focuses On ….</a:t>
            </a:r>
            <a:endParaRPr lang="en-US" dirty="0"/>
          </a:p>
        </p:txBody>
      </p:sp>
      <p:pic>
        <p:nvPicPr>
          <p:cNvPr id="2051" name="Picture 3" descr="C:\Users\dspiker\AppData\Local\Microsoft\Windows\Temporary Internet Files\Content.IE5\KZ3SEV6J\MC9004387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048000"/>
            <a:ext cx="338328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323142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5638800" cy="4038600"/>
          </a:xfrm>
        </p:spPr>
        <p:txBody>
          <a:bodyPr/>
          <a:lstStyle/>
          <a:p>
            <a:r>
              <a:rPr lang="en-US" dirty="0" smtClean="0"/>
              <a:t>How is your state doing in using data at the state level for making decisions/improving programs? (DU5)</a:t>
            </a:r>
          </a:p>
          <a:p>
            <a:r>
              <a:rPr lang="en-US" dirty="0" smtClean="0"/>
              <a:t>What about at the local level? (DU5)</a:t>
            </a:r>
          </a:p>
        </p:txBody>
      </p:sp>
      <p:sp>
        <p:nvSpPr>
          <p:cNvPr id="4" name="Title 3"/>
          <p:cNvSpPr>
            <a:spLocks noGrp="1"/>
          </p:cNvSpPr>
          <p:nvPr>
            <p:ph type="title"/>
          </p:nvPr>
        </p:nvSpPr>
        <p:spPr/>
        <p:txBody>
          <a:bodyPr>
            <a:normAutofit fontScale="90000"/>
          </a:bodyPr>
          <a:lstStyle/>
          <a:p>
            <a:r>
              <a:rPr lang="en-US" smtClean="0"/>
              <a:t>Our Small Group Discussion Questions</a:t>
            </a:r>
            <a:endParaRPr lang="en-US" dirty="0"/>
          </a:p>
        </p:txBody>
      </p:sp>
      <p:pic>
        <p:nvPicPr>
          <p:cNvPr id="5" name="Picture 2" descr="ON-SITE11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667000"/>
            <a:ext cx="268759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3968958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Variety of ways to engage PA data (DU3a):</a:t>
            </a:r>
          </a:p>
          <a:p>
            <a:pPr lvl="1"/>
            <a:r>
              <a:rPr lang="en-US" dirty="0" smtClean="0"/>
              <a:t>Child or early interventionist level</a:t>
            </a:r>
          </a:p>
          <a:p>
            <a:pPr lvl="1"/>
            <a:r>
              <a:rPr lang="en-US" dirty="0" smtClean="0"/>
              <a:t>Reports available through the system at local and state level</a:t>
            </a:r>
          </a:p>
          <a:p>
            <a:pPr lvl="1"/>
            <a:r>
              <a:rPr lang="en-US" dirty="0" smtClean="0"/>
              <a:t>Dashboards</a:t>
            </a:r>
          </a:p>
          <a:p>
            <a:pPr lvl="1"/>
            <a:r>
              <a:rPr lang="en-US" dirty="0" smtClean="0"/>
              <a:t>Annual reports</a:t>
            </a:r>
          </a:p>
          <a:p>
            <a:pPr marL="457200" lvl="1" indent="0">
              <a:buNone/>
            </a:pPr>
            <a:endParaRPr lang="en-US" dirty="0" smtClean="0"/>
          </a:p>
          <a:p>
            <a:r>
              <a:rPr lang="en-US" dirty="0" smtClean="0"/>
              <a:t>Documentation of source and nature of data</a:t>
            </a:r>
          </a:p>
          <a:p>
            <a:pPr lvl="1"/>
            <a:r>
              <a:rPr lang="en-US" dirty="0" smtClean="0"/>
              <a:t>Data governance</a:t>
            </a:r>
          </a:p>
          <a:p>
            <a:pPr lvl="1"/>
            <a:r>
              <a:rPr lang="en-US" dirty="0" smtClean="0"/>
              <a:t>Transparency in data products</a:t>
            </a:r>
          </a:p>
          <a:p>
            <a:pPr lvl="1"/>
            <a:r>
              <a:rPr lang="en-US" dirty="0" smtClean="0"/>
              <a:t>Use of terminology</a:t>
            </a:r>
            <a:endParaRPr lang="en-US" dirty="0"/>
          </a:p>
        </p:txBody>
      </p:sp>
      <p:sp>
        <p:nvSpPr>
          <p:cNvPr id="3" name="Title 2"/>
          <p:cNvSpPr>
            <a:spLocks noGrp="1"/>
          </p:cNvSpPr>
          <p:nvPr>
            <p:ph type="title"/>
          </p:nvPr>
        </p:nvSpPr>
        <p:spPr/>
        <p:txBody>
          <a:bodyPr/>
          <a:lstStyle/>
          <a:p>
            <a:r>
              <a:rPr lang="en-US" smtClean="0"/>
              <a:t>State Perspective: Pennsylvania</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230567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458200" cy="4038600"/>
          </a:xfrm>
        </p:spPr>
        <p:txBody>
          <a:bodyPr/>
          <a:lstStyle/>
          <a:p>
            <a:r>
              <a:rPr lang="en-US" dirty="0" smtClean="0"/>
              <a:t>OSEP Indicator B7 (Preschool Outcomes)</a:t>
            </a:r>
          </a:p>
          <a:p>
            <a:pPr lvl="1"/>
            <a:r>
              <a:rPr lang="en-US" dirty="0" smtClean="0"/>
              <a:t>TA to LEA</a:t>
            </a:r>
          </a:p>
          <a:p>
            <a:pPr lvl="1"/>
            <a:r>
              <a:rPr lang="en-US" dirty="0" smtClean="0"/>
              <a:t>Professional Development (Statewide)</a:t>
            </a:r>
          </a:p>
          <a:p>
            <a:pPr lvl="1"/>
            <a:r>
              <a:rPr lang="en-US" dirty="0" smtClean="0"/>
              <a:t>State Projects/Grants</a:t>
            </a:r>
          </a:p>
          <a:p>
            <a:r>
              <a:rPr lang="en-US" dirty="0" smtClean="0"/>
              <a:t>Framework</a:t>
            </a:r>
          </a:p>
          <a:p>
            <a:r>
              <a:rPr lang="en-US" dirty="0" smtClean="0"/>
              <a:t>State</a:t>
            </a:r>
          </a:p>
          <a:p>
            <a:pPr lvl="1"/>
            <a:r>
              <a:rPr lang="en-US" dirty="0" smtClean="0"/>
              <a:t>Who are the users and what are their needs</a:t>
            </a:r>
          </a:p>
          <a:p>
            <a:r>
              <a:rPr lang="en-US" dirty="0" smtClean="0"/>
              <a:t>Local</a:t>
            </a:r>
          </a:p>
          <a:p>
            <a:pPr lvl="1"/>
            <a:r>
              <a:rPr lang="en-US" dirty="0" smtClean="0"/>
              <a:t>Use of data for program improvement/student performance</a:t>
            </a:r>
            <a:endParaRPr lang="en-US" dirty="0"/>
          </a:p>
        </p:txBody>
      </p:sp>
      <p:sp>
        <p:nvSpPr>
          <p:cNvPr id="3" name="Title 2"/>
          <p:cNvSpPr>
            <a:spLocks noGrp="1"/>
          </p:cNvSpPr>
          <p:nvPr>
            <p:ph type="title"/>
          </p:nvPr>
        </p:nvSpPr>
        <p:spPr/>
        <p:txBody>
          <a:bodyPr/>
          <a:lstStyle/>
          <a:p>
            <a:r>
              <a:rPr lang="en-US" smtClean="0"/>
              <a:t>State Perspective: Georgia</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365076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305800" cy="4038600"/>
          </a:xfrm>
        </p:spPr>
        <p:txBody>
          <a:bodyPr/>
          <a:lstStyle/>
          <a:p>
            <a:r>
              <a:rPr lang="en-US" dirty="0" smtClean="0"/>
              <a:t>How is your state doing in using data at the state level for making decisions/improving programs? (DU5)</a:t>
            </a:r>
          </a:p>
          <a:p>
            <a:r>
              <a:rPr lang="en-US" dirty="0" smtClean="0"/>
              <a:t>What about at the local level? (DU5)</a:t>
            </a:r>
          </a:p>
        </p:txBody>
      </p:sp>
      <p:sp>
        <p:nvSpPr>
          <p:cNvPr id="4" name="Title 3"/>
          <p:cNvSpPr>
            <a:spLocks noGrp="1"/>
          </p:cNvSpPr>
          <p:nvPr>
            <p:ph type="title"/>
          </p:nvPr>
        </p:nvSpPr>
        <p:spPr/>
        <p:txBody>
          <a:bodyPr/>
          <a:lstStyle/>
          <a:p>
            <a:r>
              <a:rPr lang="en-US" smtClean="0"/>
              <a:t>Small Group Discussion</a:t>
            </a:r>
            <a:endParaRPr lang="en-US" dirty="0"/>
          </a:p>
        </p:txBody>
      </p:sp>
      <p:sp>
        <p:nvSpPr>
          <p:cNvPr id="10" name="Slide Number Placeholder 9"/>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165315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Report Out </a:t>
            </a:r>
            <a:r>
              <a:rPr lang="en-US" smtClean="0">
                <a:sym typeface="Wingdings" panose="05000000000000000000" pitchFamily="2" charset="2"/>
              </a:rPr>
              <a:t> </a:t>
            </a:r>
            <a:r>
              <a:rPr lang="en-US" smtClean="0"/>
              <a:t>Two Highlights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9" name="Picture 2" descr="ON-SITE11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00788"/>
            <a:ext cx="4821190" cy="314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09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6477000" cy="4038600"/>
          </a:xfrm>
        </p:spPr>
        <p:txBody>
          <a:bodyPr/>
          <a:lstStyle/>
          <a:p>
            <a:r>
              <a:rPr lang="en-US" dirty="0" smtClean="0"/>
              <a:t>State staff can use the self assessment to see where the state is with different aspects of data use (coming soon!).</a:t>
            </a:r>
          </a:p>
          <a:p>
            <a:r>
              <a:rPr lang="en-US" dirty="0" smtClean="0"/>
              <a:t>The self assessment ratings can be used to identify priority areas for improvements in data use and monitor changes over time.</a:t>
            </a:r>
          </a:p>
          <a:p>
            <a:r>
              <a:rPr lang="en-US" dirty="0" smtClean="0"/>
              <a:t>The state can use the self-identified priorities to advocate for resources needed for better data use practices. </a:t>
            </a:r>
            <a:endParaRPr lang="en-US" dirty="0"/>
          </a:p>
        </p:txBody>
      </p:sp>
      <p:sp>
        <p:nvSpPr>
          <p:cNvPr id="3" name="Title 2"/>
          <p:cNvSpPr>
            <a:spLocks noGrp="1"/>
          </p:cNvSpPr>
          <p:nvPr>
            <p:ph type="title"/>
          </p:nvPr>
        </p:nvSpPr>
        <p:spPr/>
        <p:txBody>
          <a:bodyPr>
            <a:normAutofit fontScale="90000"/>
          </a:bodyPr>
          <a:lstStyle/>
          <a:p>
            <a:r>
              <a:rPr lang="en-US" smtClean="0"/>
              <a:t>Ways Data Use Subcomponent Can Be Used By States</a:t>
            </a:r>
            <a:endParaRPr lang="en-US" dirty="0"/>
          </a:p>
        </p:txBody>
      </p:sp>
      <p:pic>
        <p:nvPicPr>
          <p:cNvPr id="5" name="Picture 4" descr="C:\Users\lbarton\AppData\Local\Microsoft\Windows\Temporary Internet Files\Content.IE5\IHN52O79\MP90043868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288" y="2895600"/>
            <a:ext cx="221361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B2897048-00E0-47FB-B07B-F36BBE8AF579}" type="slidenum">
              <a:rPr lang="en-US" smtClean="0"/>
              <a:pPr/>
              <a:t>29</a:t>
            </a:fld>
            <a:endParaRPr lang="en-US" dirty="0"/>
          </a:p>
        </p:txBody>
      </p:sp>
    </p:spTree>
    <p:extLst>
      <p:ext uri="{BB962C8B-B14F-4D97-AF65-F5344CB8AC3E}">
        <p14:creationId xmlns:p14="http://schemas.microsoft.com/office/powerpoint/2010/main" val="426349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5029200" cy="4038600"/>
          </a:xfrm>
        </p:spPr>
        <p:txBody>
          <a:bodyPr/>
          <a:lstStyle/>
          <a:p>
            <a:r>
              <a:rPr lang="en-US" dirty="0" smtClean="0"/>
              <a:t>Provide an overview of the Data Use Subcomponent</a:t>
            </a:r>
          </a:p>
          <a:p>
            <a:r>
              <a:rPr lang="en-US" dirty="0" smtClean="0"/>
              <a:t>Facilitate discussions about</a:t>
            </a:r>
          </a:p>
          <a:p>
            <a:pPr lvl="1"/>
            <a:r>
              <a:rPr lang="en-US" dirty="0" smtClean="0"/>
              <a:t>Topics in the subcomponent</a:t>
            </a:r>
          </a:p>
          <a:p>
            <a:pPr lvl="1"/>
            <a:r>
              <a:rPr lang="en-US" dirty="0" smtClean="0"/>
              <a:t>State panelists’ perspectives</a:t>
            </a:r>
          </a:p>
          <a:p>
            <a:pPr lvl="1"/>
            <a:r>
              <a:rPr lang="en-US" dirty="0" smtClean="0"/>
              <a:t>Group discussion and report out</a:t>
            </a:r>
          </a:p>
          <a:p>
            <a:r>
              <a:rPr lang="en-US" dirty="0" smtClean="0"/>
              <a:t>Discuss ways to use this subcomponent in your state</a:t>
            </a:r>
          </a:p>
          <a:p>
            <a:pPr lvl="1"/>
            <a:endParaRPr lang="en-US" dirty="0" smtClean="0"/>
          </a:p>
          <a:p>
            <a:endParaRPr lang="en-US" dirty="0" smtClean="0"/>
          </a:p>
          <a:p>
            <a:endParaRPr lang="en-US" dirty="0" smtClean="0"/>
          </a:p>
        </p:txBody>
      </p:sp>
      <p:sp>
        <p:nvSpPr>
          <p:cNvPr id="33794" name="Title 2"/>
          <p:cNvSpPr>
            <a:spLocks noGrp="1"/>
          </p:cNvSpPr>
          <p:nvPr>
            <p:ph type="title"/>
          </p:nvPr>
        </p:nvSpPr>
        <p:spPr/>
        <p:txBody>
          <a:bodyPr/>
          <a:lstStyle/>
          <a:p>
            <a:r>
              <a:rPr lang="en-US" smtClean="0"/>
              <a:t>In This Session, We Will..</a:t>
            </a:r>
            <a:endParaRPr lang="en-US" dirty="0" smtClean="0"/>
          </a:p>
        </p:txBody>
      </p:sp>
      <p:pic>
        <p:nvPicPr>
          <p:cNvPr id="33795" name="Picture 3"/>
          <p:cNvPicPr>
            <a:picLocks noChangeAspect="1"/>
          </p:cNvPicPr>
          <p:nvPr/>
        </p:nvPicPr>
        <p:blipFill>
          <a:blip r:embed="rId3" cstate="print"/>
          <a:srcRect/>
          <a:stretch>
            <a:fillRect/>
          </a:stretch>
        </p:blipFill>
        <p:spPr bwMode="auto">
          <a:xfrm>
            <a:off x="5562600" y="1524000"/>
            <a:ext cx="2743200" cy="4113213"/>
          </a:xfrm>
          <a:prstGeom prst="rect">
            <a:avLst/>
          </a:prstGeom>
          <a:noFill/>
          <a:ln w="9525">
            <a:noFill/>
            <a:miter lim="800000"/>
            <a:headEnd/>
            <a:tailEnd/>
          </a:ln>
        </p:spPr>
      </p:pic>
      <p:sp>
        <p:nvSpPr>
          <p:cNvPr id="33796" name="TextBox 4"/>
          <p:cNvSpPr txBox="1">
            <a:spLocks noChangeArrowheads="1"/>
          </p:cNvSpPr>
          <p:nvPr/>
        </p:nvSpPr>
        <p:spPr bwMode="auto">
          <a:xfrm>
            <a:off x="304800" y="6400800"/>
            <a:ext cx="381000" cy="369888"/>
          </a:xfrm>
          <a:prstGeom prst="rect">
            <a:avLst/>
          </a:prstGeom>
          <a:noFill/>
          <a:ln w="9525">
            <a:noFill/>
            <a:miter lim="800000"/>
            <a:headEnd/>
            <a:tailEnd/>
          </a:ln>
        </p:spPr>
        <p:txBody>
          <a:bodyPr>
            <a:spAutoFit/>
          </a:bodyPr>
          <a:lstStyle/>
          <a:p>
            <a:r>
              <a:rPr lang="en-US" dirty="0">
                <a:latin typeface="Century Gothic" pitchFamily="34" charset="0"/>
              </a:rPr>
              <a:t>3</a:t>
            </a:r>
          </a:p>
        </p:txBody>
      </p:sp>
    </p:spTree>
    <p:extLst>
      <p:ext uri="{BB962C8B-B14F-4D97-AF65-F5344CB8AC3E}">
        <p14:creationId xmlns:p14="http://schemas.microsoft.com/office/powerpoint/2010/main" val="1557093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DaSy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dirty="0" smtClean="0">
                <a:hlinkClick r:id="rId4"/>
              </a:rPr>
              <a:t>https://www.facebook.com/dasycenter</a:t>
            </a:r>
            <a:endParaRPr lang="en-US" dirty="0" smtClean="0"/>
          </a:p>
          <a:p>
            <a:r>
              <a:rPr lang="en-US" dirty="0" smtClean="0"/>
              <a:t>Follow us on Twitter:</a:t>
            </a:r>
            <a:br>
              <a:rPr lang="en-US" dirty="0" smtClean="0"/>
            </a:br>
            <a:r>
              <a:rPr lang="en-US" dirty="0" smtClean="0">
                <a:hlinkClick r:id="rId5"/>
              </a:rPr>
              <a:t>@</a:t>
            </a:r>
            <a:r>
              <a:rPr lang="en-US" dirty="0" err="1" smtClean="0">
                <a:hlinkClick r:id="rId5"/>
              </a:rPr>
              <a:t>DaSyCenter</a:t>
            </a:r>
            <a:r>
              <a:rPr lang="en-US" dirty="0" smtClean="0"/>
              <a:t>  </a:t>
            </a:r>
          </a:p>
        </p:txBody>
      </p:sp>
      <p:sp>
        <p:nvSpPr>
          <p:cNvPr id="2" name="Title 1" descr="&quot; &quot;"/>
          <p:cNvSpPr>
            <a:spLocks noGrp="1"/>
          </p:cNvSpPr>
          <p:nvPr>
            <p:ph type="title"/>
          </p:nvPr>
        </p:nvSpPr>
        <p:spPr/>
        <p:txBody>
          <a:bodyPr/>
          <a:lstStyle/>
          <a:p>
            <a:r>
              <a:rPr lang="en-US" dirty="0" smtClean="0"/>
              <a:t>DaSy Center Website</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5" name="Picture 4" descr="MP900423034.JPG"/>
          <p:cNvPicPr/>
          <p:nvPr/>
        </p:nvPicPr>
        <p:blipFill>
          <a:blip r:embed="rId6" cstate="screen">
            <a:extLst>
              <a:ext uri="{28A0092B-C50C-407E-A947-70E740481C1C}">
                <a14:useLocalDpi xmlns:a14="http://schemas.microsoft.com/office/drawing/2010/main"/>
              </a:ext>
            </a:extLst>
          </a:blip>
          <a:stretch>
            <a:fillRect/>
          </a:stretch>
        </p:blipFill>
        <p:spPr>
          <a:xfrm>
            <a:off x="6629400" y="3352800"/>
            <a:ext cx="1981200" cy="1981200"/>
          </a:xfrm>
          <a:prstGeom prst="rect">
            <a:avLst/>
          </a:prstGeom>
          <a:ln>
            <a:solidFill>
              <a:srgbClr val="333399">
                <a:lumMod val="60000"/>
                <a:lumOff val="40000"/>
              </a:srgbClr>
            </a:solidFill>
          </a:ln>
        </p:spPr>
      </p:pic>
    </p:spTree>
    <p:extLst>
      <p:ext uri="{BB962C8B-B14F-4D97-AF65-F5344CB8AC3E}">
        <p14:creationId xmlns:p14="http://schemas.microsoft.com/office/powerpoint/2010/main" val="138808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31</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752301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457200" y="228600"/>
            <a:ext cx="8229600" cy="9144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t>DaSy Framework Subcomponents</a:t>
            </a:r>
            <a:br>
              <a:rPr lang="en-US" dirty="0" smtClean="0"/>
            </a:br>
            <a:r>
              <a:rPr lang="en-US" dirty="0"/>
              <a:t/>
            </a:r>
            <a:br>
              <a:rPr lang="en-US" dirty="0"/>
            </a:br>
            <a:endParaRPr lang="en-US" dirty="0" smtClean="0">
              <a:solidFill>
                <a:srgbClr val="FF0000"/>
              </a:solidFill>
            </a:endParaRPr>
          </a:p>
        </p:txBody>
      </p:sp>
      <p:sp>
        <p:nvSpPr>
          <p:cNvPr id="35842" name="Slide Number Placeholder 3"/>
          <p:cNvSpPr>
            <a:spLocks noGrp="1"/>
          </p:cNvSpPr>
          <p:nvPr>
            <p:ph type="sldNum" sz="quarter" idx="4294967295"/>
          </p:nvPr>
        </p:nvSpPr>
        <p:spPr bwMode="auto">
          <a:xfrm>
            <a:off x="457200" y="6327775"/>
            <a:ext cx="2133600" cy="365125"/>
          </a:xfrm>
          <a:prstGeom prst="rect">
            <a:avLst/>
          </a:prstGeom>
          <a:noFill/>
          <a:ln>
            <a:miter lim="800000"/>
            <a:headEnd/>
            <a:tailEnd/>
          </a:ln>
        </p:spPr>
        <p:txBody>
          <a:bodyPr/>
          <a:lstStyle/>
          <a:p>
            <a:fld id="{EDEC8BE0-CBF0-4355-9209-82E609AE3F8A}" type="slidenum">
              <a:rPr lang="en-US">
                <a:latin typeface="Century Gothic" pitchFamily="34" charset="0"/>
              </a:rPr>
              <a:pPr/>
              <a:t>4</a:t>
            </a:fld>
            <a:endParaRPr lang="en-US" dirty="0">
              <a:latin typeface="Century Gothic" pitchFamily="34" charset="0"/>
            </a:endParaRPr>
          </a:p>
        </p:txBody>
      </p:sp>
      <p:pic>
        <p:nvPicPr>
          <p:cNvPr id="1026" name="Picture 2" descr="C:\Users\lhudson\Desktop\DaSy_framework_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873" y="1228523"/>
            <a:ext cx="5273127" cy="479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6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9666240"/>
              </p:ext>
            </p:extLst>
          </p:nvPr>
        </p:nvGraphicFramePr>
        <p:xfrm>
          <a:off x="304800" y="152400"/>
          <a:ext cx="8305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07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p:txBody>
          <a:bodyPr>
            <a:normAutofit fontScale="85000" lnSpcReduction="10000"/>
          </a:bodyPr>
          <a:lstStyle/>
          <a:p>
            <a:r>
              <a:rPr lang="en-US" dirty="0" smtClean="0"/>
              <a:t>Effective use of Part C/619 data is fundamental to the achievement of positive outcomes for children and families.  </a:t>
            </a:r>
          </a:p>
          <a:p>
            <a:r>
              <a:rPr lang="en-US" dirty="0" smtClean="0"/>
              <a:t>To support the achievement of positive outcomes, Part C/619 state staff need the knowledge and skills to formulate critical questions about the services provided in the state and the outcomes experienced, and use their data to answer these questions. </a:t>
            </a:r>
          </a:p>
          <a:p>
            <a:r>
              <a:rPr lang="en-US" dirty="0" smtClean="0"/>
              <a:t>The purpose of the Data Use subcomponent is to assist state leaders in facilitating ongoing use of quality Part C/619 data for program accountability, program improvement, and program operations at state and local levels.</a:t>
            </a:r>
          </a:p>
        </p:txBody>
      </p:sp>
      <p:sp>
        <p:nvSpPr>
          <p:cNvPr id="48130" name="Title 2"/>
          <p:cNvSpPr>
            <a:spLocks noGrp="1"/>
          </p:cNvSpPr>
          <p:nvPr>
            <p:ph type="title"/>
          </p:nvPr>
        </p:nvSpPr>
        <p:spPr/>
        <p:txBody>
          <a:bodyPr>
            <a:normAutofit fontScale="90000"/>
          </a:bodyPr>
          <a:lstStyle/>
          <a:p>
            <a:r>
              <a:rPr lang="en-US" dirty="0" smtClean="0"/>
              <a:t>Introduction to Data Use Subcomponent: The Power of Data</a:t>
            </a:r>
          </a:p>
        </p:txBody>
      </p:sp>
      <p:sp>
        <p:nvSpPr>
          <p:cNvPr id="48131" name="Slide Number Placeholder 3"/>
          <p:cNvSpPr>
            <a:spLocks noGrp="1"/>
          </p:cNvSpPr>
          <p:nvPr>
            <p:ph type="sldNum" sz="quarter" idx="10"/>
          </p:nvPr>
        </p:nvSpPr>
        <p:spPr/>
        <p:txBody>
          <a:bodyPr/>
          <a:lstStyle/>
          <a:p>
            <a:fld id="{88BD8B2B-AD25-4EA9-B06E-E882DC476A96}" type="slidenum">
              <a:rPr lang="en-US" smtClean="0"/>
              <a:pPr/>
              <a:t>6</a:t>
            </a:fld>
            <a:endParaRPr lang="en-US" dirty="0"/>
          </a:p>
        </p:txBody>
      </p:sp>
    </p:spTree>
    <p:extLst>
      <p:ext uri="{BB962C8B-B14F-4D97-AF65-F5344CB8AC3E}">
        <p14:creationId xmlns:p14="http://schemas.microsoft.com/office/powerpoint/2010/main" val="36190476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a:xfrm>
            <a:off x="457200" y="1600200"/>
            <a:ext cx="8229600" cy="4343399"/>
          </a:xfrm>
        </p:spPr>
        <p:txBody>
          <a:bodyPr>
            <a:normAutofit fontScale="92500"/>
          </a:bodyPr>
          <a:lstStyle/>
          <a:p>
            <a:r>
              <a:rPr lang="en-US" dirty="0" smtClean="0"/>
              <a:t>The goal is effective widespread use of Part C and 619 data for program goals/evaluation/outcomes/results at all levels of the system. </a:t>
            </a:r>
          </a:p>
          <a:p>
            <a:r>
              <a:rPr lang="en-US" dirty="0" smtClean="0"/>
              <a:t>Data use elements include both minimum and aspirational data use practices. </a:t>
            </a:r>
          </a:p>
          <a:p>
            <a:r>
              <a:rPr lang="en-US" dirty="0" smtClean="0"/>
              <a:t>Data use reflects the </a:t>
            </a:r>
          </a:p>
          <a:p>
            <a:pPr lvl="1"/>
            <a:r>
              <a:rPr lang="en-US" dirty="0" smtClean="0"/>
              <a:t>Ongoing and cyclical nature of planning</a:t>
            </a:r>
          </a:p>
          <a:p>
            <a:pPr lvl="1"/>
            <a:r>
              <a:rPr lang="en-US" dirty="0" smtClean="0"/>
              <a:t>Analysis/preparation/delivery/dissemination of data and data products</a:t>
            </a:r>
          </a:p>
          <a:p>
            <a:pPr lvl="1"/>
            <a:r>
              <a:rPr lang="en-US" dirty="0" smtClean="0"/>
              <a:t>User supports to assist staff to access, understand, and use data</a:t>
            </a:r>
          </a:p>
        </p:txBody>
      </p:sp>
      <p:sp>
        <p:nvSpPr>
          <p:cNvPr id="48130" name="Title 2"/>
          <p:cNvSpPr>
            <a:spLocks noGrp="1"/>
          </p:cNvSpPr>
          <p:nvPr>
            <p:ph type="title"/>
          </p:nvPr>
        </p:nvSpPr>
        <p:spPr/>
        <p:txBody>
          <a:bodyPr/>
          <a:lstStyle/>
          <a:p>
            <a:r>
              <a:rPr lang="en-US" dirty="0" smtClean="0"/>
              <a:t>Notes and Assumptions</a:t>
            </a:r>
          </a:p>
        </p:txBody>
      </p:sp>
      <p:sp>
        <p:nvSpPr>
          <p:cNvPr id="48131" name="Slide Number Placeholder 3"/>
          <p:cNvSpPr>
            <a:spLocks noGrp="1"/>
          </p:cNvSpPr>
          <p:nvPr>
            <p:ph type="sldNum" sz="quarter" idx="10"/>
          </p:nvPr>
        </p:nvSpPr>
        <p:spPr/>
        <p:txBody>
          <a:bodyPr/>
          <a:lstStyle/>
          <a:p>
            <a:fld id="{88BD8B2B-AD25-4EA9-B06E-E882DC476A96}" type="slidenum">
              <a:rPr lang="en-US" smtClean="0"/>
              <a:pPr/>
              <a:t>7</a:t>
            </a:fld>
            <a:endParaRPr lang="en-US" dirty="0"/>
          </a:p>
        </p:txBody>
      </p:sp>
    </p:spTree>
    <p:extLst>
      <p:ext uri="{BB962C8B-B14F-4D97-AF65-F5344CB8AC3E}">
        <p14:creationId xmlns:p14="http://schemas.microsoft.com/office/powerpoint/2010/main" val="31615448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p:cNvSpPr>
            <a:spLocks noGrp="1"/>
          </p:cNvSpPr>
          <p:nvPr>
            <p:ph idx="1"/>
          </p:nvPr>
        </p:nvSpPr>
        <p:spPr/>
        <p:txBody>
          <a:bodyPr>
            <a:normAutofit fontScale="85000" lnSpcReduction="10000"/>
          </a:bodyPr>
          <a:lstStyle/>
          <a:p>
            <a:r>
              <a:rPr lang="en-US" dirty="0" smtClean="0"/>
              <a:t>Acknowledges that users can be very broad and addresses users who are external (e.g., legislature, public) and internal at both the state and the local level</a:t>
            </a:r>
          </a:p>
          <a:p>
            <a:r>
              <a:rPr lang="en-US" dirty="0" smtClean="0"/>
              <a:t>Assumes that all data use will comply with data governance policies  and requirements and with careful attention to the protection of personally identifiable information.  </a:t>
            </a:r>
          </a:p>
          <a:p>
            <a:r>
              <a:rPr lang="en-US" dirty="0" smtClean="0"/>
              <a:t>Addresses procedures related to ensuring data quality during the analysis processes, while recognizing that data quality is embedded throughout the entire DaSy framework</a:t>
            </a:r>
          </a:p>
          <a:p>
            <a:r>
              <a:rPr lang="en-US" dirty="0" smtClean="0"/>
              <a:t>Acknowledges that Part C and 619 should work collaboratively in data use</a:t>
            </a:r>
          </a:p>
        </p:txBody>
      </p:sp>
      <p:sp>
        <p:nvSpPr>
          <p:cNvPr id="50178" name="Title 2"/>
          <p:cNvSpPr>
            <a:spLocks noGrp="1"/>
          </p:cNvSpPr>
          <p:nvPr>
            <p:ph type="title"/>
          </p:nvPr>
        </p:nvSpPr>
        <p:spPr/>
        <p:txBody>
          <a:bodyPr/>
          <a:lstStyle/>
          <a:p>
            <a:r>
              <a:rPr lang="en-US" dirty="0" smtClean="0"/>
              <a:t>Notes and Assumptions (cont’d)</a:t>
            </a:r>
          </a:p>
        </p:txBody>
      </p:sp>
      <p:sp>
        <p:nvSpPr>
          <p:cNvPr id="6" name="Slide Number Placeholder 5"/>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1763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for Data Use</a:t>
            </a:r>
            <a:endParaRPr lang="en-US" dirty="0"/>
          </a:p>
        </p:txBody>
      </p:sp>
      <p:pic>
        <p:nvPicPr>
          <p:cNvPr id="7" name="Picture 2" descr="C:\Users\dspiker\Desktop\cartoons\use of data_cartoon2012062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95450"/>
            <a:ext cx="5562600" cy="41719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1985129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1362</Words>
  <Application>Microsoft Office PowerPoint</Application>
  <PresentationFormat>On-screen Show (4:3)</PresentationFormat>
  <Paragraphs>209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Session Presenters/Facilitators</vt:lpstr>
      <vt:lpstr>In This Session, We Will..</vt:lpstr>
      <vt:lpstr>  DaSy Framework Subcomponents  </vt:lpstr>
      <vt:lpstr>PowerPoint Presentation</vt:lpstr>
      <vt:lpstr>Introduction to Data Use Subcomponent: The Power of Data</vt:lpstr>
      <vt:lpstr>Notes and Assumptions</vt:lpstr>
      <vt:lpstr>Notes and Assumptions (cont’d)</vt:lpstr>
      <vt:lpstr>Planning for Data Use</vt:lpstr>
      <vt:lpstr>Planning for Data Use Focuses On…</vt:lpstr>
      <vt:lpstr>Our Discussion Questions: Planning for Data Use</vt:lpstr>
      <vt:lpstr>State Perspective: Pennsylvania</vt:lpstr>
      <vt:lpstr>State Perspective: Georgia</vt:lpstr>
      <vt:lpstr>Large Group Discussion: Planning for Data Use</vt:lpstr>
      <vt:lpstr>Analyzing and Disseminating for  Data Use</vt:lpstr>
      <vt:lpstr>Analyzing and Disseminating for Data Use Focuses On…..</vt:lpstr>
      <vt:lpstr>Our Small Group Discussion Questions</vt:lpstr>
      <vt:lpstr>State Perspective: Pennsylvania</vt:lpstr>
      <vt:lpstr>State Perspective: Georgia</vt:lpstr>
      <vt:lpstr>Small Group Discussion Questions</vt:lpstr>
      <vt:lpstr>Report Out  Two Highlights</vt:lpstr>
      <vt:lpstr>Using Data and Promoting Capacity for Data Use</vt:lpstr>
      <vt:lpstr>Using Data and Promoting Capacity for Data Use Focuses On ….</vt:lpstr>
      <vt:lpstr>Our Small Group Discussion Questions</vt:lpstr>
      <vt:lpstr>State Perspective: Pennsylvania</vt:lpstr>
      <vt:lpstr>State Perspective: Georgia</vt:lpstr>
      <vt:lpstr>Small Group Discussion</vt:lpstr>
      <vt:lpstr>Report Out  Two Highlights</vt:lpstr>
      <vt:lpstr>Ways Data Use Subcomponent Can Be Used By States</vt:lpstr>
      <vt:lpstr>DaSy Center Website</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into “Data Use” Using the DaSy Framework Subcomponent</dc:title>
  <dc:creator>Jim Coyle, Jan Stevenson, Denise Mauzy, Donna Spiker</dc:creator>
  <cp:lastModifiedBy>Katie Kaattari</cp:lastModifiedBy>
  <cp:revision>69</cp:revision>
  <dcterms:created xsi:type="dcterms:W3CDTF">2013-02-06T21:54:43Z</dcterms:created>
  <dcterms:modified xsi:type="dcterms:W3CDTF">2014-09-19T21:58:11Z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