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537" r:id="rId2"/>
    <p:sldId id="629" r:id="rId3"/>
    <p:sldId id="630" r:id="rId4"/>
    <p:sldId id="631" r:id="rId5"/>
    <p:sldId id="632" r:id="rId6"/>
    <p:sldId id="633" r:id="rId7"/>
    <p:sldId id="634" r:id="rId8"/>
    <p:sldId id="635" r:id="rId9"/>
    <p:sldId id="636" r:id="rId10"/>
    <p:sldId id="637" r:id="rId11"/>
    <p:sldId id="638" r:id="rId12"/>
    <p:sldId id="639" r:id="rId13"/>
    <p:sldId id="661" r:id="rId14"/>
    <p:sldId id="652" r:id="rId15"/>
    <p:sldId id="651" r:id="rId16"/>
    <p:sldId id="642" r:id="rId17"/>
    <p:sldId id="643" r:id="rId18"/>
    <p:sldId id="644" r:id="rId19"/>
    <p:sldId id="645" r:id="rId20"/>
    <p:sldId id="646" r:id="rId21"/>
    <p:sldId id="647" r:id="rId22"/>
    <p:sldId id="648" r:id="rId23"/>
    <p:sldId id="649" r:id="rId24"/>
    <p:sldId id="650" r:id="rId25"/>
    <p:sldId id="662" r:id="rId26"/>
    <p:sldId id="654" r:id="rId27"/>
    <p:sldId id="663" r:id="rId28"/>
    <p:sldId id="664" r:id="rId29"/>
    <p:sldId id="611" r:id="rId30"/>
    <p:sldId id="665" r:id="rId31"/>
    <p:sldId id="666" r:id="rId32"/>
    <p:sldId id="670" r:id="rId33"/>
    <p:sldId id="667" r:id="rId34"/>
    <p:sldId id="669" r:id="rId35"/>
    <p:sldId id="656" r:id="rId36"/>
    <p:sldId id="671" r:id="rId37"/>
    <p:sldId id="672" r:id="rId38"/>
    <p:sldId id="668" r:id="rId39"/>
    <p:sldId id="614" r:id="rId40"/>
    <p:sldId id="657"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4" autoAdjust="0"/>
    <p:restoredTop sz="80031" autoAdjust="0"/>
  </p:normalViewPr>
  <p:slideViewPr>
    <p:cSldViewPr>
      <p:cViewPr>
        <p:scale>
          <a:sx n="76" d="100"/>
          <a:sy n="76" d="100"/>
        </p:scale>
        <p:origin x="-516" y="-282"/>
      </p:cViewPr>
      <p:guideLst>
        <p:guide orient="horz" pos="2160"/>
        <p:guide pos="2880"/>
      </p:guideLst>
    </p:cSldViewPr>
  </p:slideViewPr>
  <p:notesTextViewPr>
    <p:cViewPr>
      <p:scale>
        <a:sx n="1" d="1"/>
        <a:sy n="1" d="1"/>
      </p:scale>
      <p:origin x="0" y="0"/>
    </p:cViewPr>
  </p:notesTextViewPr>
  <p:sorterViewPr>
    <p:cViewPr>
      <p:scale>
        <a:sx n="140" d="100"/>
        <a:sy n="140" d="100"/>
      </p:scale>
      <p:origin x="0" y="3468"/>
    </p:cViewPr>
  </p:sorterViewPr>
  <p:notesViewPr>
    <p:cSldViewPr>
      <p:cViewPr varScale="1">
        <p:scale>
          <a:sx n="81" d="100"/>
          <a:sy n="81" d="100"/>
        </p:scale>
        <p:origin x="-391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4E24EBF-528F-6C40-8A8A-2A90B291300E}" type="datetime1">
              <a:rPr lang="en-US" smtClean="0"/>
              <a:t>10/15/2014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A9886E-561F-49EB-B923-7FD58B870912}" type="slidenum">
              <a:rPr lang="en-US" smtClean="0"/>
              <a:pPr/>
              <a:t>‹#›</a:t>
            </a:fld>
            <a:endParaRPr lang="en-US"/>
          </a:p>
        </p:txBody>
      </p:sp>
    </p:spTree>
    <p:extLst>
      <p:ext uri="{BB962C8B-B14F-4D97-AF65-F5344CB8AC3E}">
        <p14:creationId xmlns:p14="http://schemas.microsoft.com/office/powerpoint/2010/main" val="1690644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673DED-C021-F247-AAF0-20507067463C}" type="datetime1">
              <a:rPr lang="en-US" smtClean="0"/>
              <a:t>10/15/2014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839081-F2E9-44C0-B8F8-960D21B77421}" type="slidenum">
              <a:rPr lang="en-US" smtClean="0"/>
              <a:pPr/>
              <a:t>‹#›</a:t>
            </a:fld>
            <a:endParaRPr lang="en-US"/>
          </a:p>
        </p:txBody>
      </p:sp>
    </p:spTree>
    <p:extLst>
      <p:ext uri="{BB962C8B-B14F-4D97-AF65-F5344CB8AC3E}">
        <p14:creationId xmlns:p14="http://schemas.microsoft.com/office/powerpoint/2010/main" val="37047216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a:p>
            <a:endParaRPr lang="en-US" dirty="0" smtClean="0">
              <a:ea typeface="ＭＳ Ｐゴシック" pitchFamily="34" charset="-128"/>
            </a:endParaRPr>
          </a:p>
        </p:txBody>
      </p:sp>
      <p:sp>
        <p:nvSpPr>
          <p:cNvPr id="17411" name="Slide Number Placeholder 4"/>
          <p:cNvSpPr>
            <a:spLocks noGrp="1"/>
          </p:cNvSpPr>
          <p:nvPr>
            <p:ph type="sldNum" sz="quarter" idx="5"/>
          </p:nvPr>
        </p:nvSpPr>
        <p:spPr bwMode="auto">
          <a:noFill/>
          <a:ln>
            <a:miter lim="800000"/>
            <a:headEnd/>
            <a:tailEnd/>
          </a:ln>
        </p:spPr>
        <p:txBody>
          <a:bodyPr/>
          <a:lstStyle/>
          <a:p>
            <a:fld id="{CAA8CB82-8631-4962-9FD8-62B62EA50982}" type="slidenum">
              <a:rPr lang="en-US" smtClean="0">
                <a:latin typeface="Calibri" pitchFamily="34" charset="0"/>
                <a:ea typeface="ＭＳ Ｐゴシック" pitchFamily="34" charset="-128"/>
              </a:rPr>
              <a:pPr/>
              <a:t>1</a:t>
            </a:fld>
            <a:endParaRPr lang="en-US"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16A6EC6C-94F9-47E2-97D7-A809B8EC8368}" type="slidenum">
              <a:rPr lang="en-US" sz="1200">
                <a:solidFill>
                  <a:schemeClr val="tx1"/>
                </a:solidFill>
              </a:rPr>
              <a:pPr algn="r" eaLnBrk="1" hangingPunct="1">
                <a:defRPr/>
              </a:pPr>
              <a:t>10</a:t>
            </a:fld>
            <a:endParaRPr lang="en-US" sz="1200">
              <a:solidFill>
                <a:schemeClr val="tx1"/>
              </a:solidFill>
            </a:endParaRPr>
          </a:p>
        </p:txBody>
      </p:sp>
      <p:sp>
        <p:nvSpPr>
          <p:cNvPr id="154627" name="Rectangle 2"/>
          <p:cNvSpPr>
            <a:spLocks noGrp="1" noRot="1" noChangeAspect="1" noChangeArrowheads="1" noTextEdit="1"/>
          </p:cNvSpPr>
          <p:nvPr>
            <p:ph type="sldImg"/>
          </p:nvPr>
        </p:nvSpPr>
        <p:spPr>
          <a:xfrm>
            <a:off x="1181100" y="690563"/>
            <a:ext cx="4648200" cy="3486150"/>
          </a:xfrm>
          <a:ln/>
        </p:spPr>
      </p:sp>
      <p:sp>
        <p:nvSpPr>
          <p:cNvPr id="154628"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2D1CF249-A7CD-45A3-AFCF-CE88AC866677}" type="slidenum">
              <a:rPr lang="en-US" sz="1200">
                <a:solidFill>
                  <a:schemeClr val="tx1"/>
                </a:solidFill>
              </a:rPr>
              <a:pPr algn="r" eaLnBrk="1" hangingPunct="1">
                <a:defRPr/>
              </a:pPr>
              <a:t>11</a:t>
            </a:fld>
            <a:endParaRPr lang="en-US" sz="1200">
              <a:solidFill>
                <a:schemeClr val="tx1"/>
              </a:solidFill>
            </a:endParaRPr>
          </a:p>
        </p:txBody>
      </p:sp>
      <p:sp>
        <p:nvSpPr>
          <p:cNvPr id="155651" name="Rectangle 2"/>
          <p:cNvSpPr>
            <a:spLocks noGrp="1" noRot="1" noChangeAspect="1" noChangeArrowheads="1" noTextEdit="1"/>
          </p:cNvSpPr>
          <p:nvPr>
            <p:ph type="sldImg"/>
          </p:nvPr>
        </p:nvSpPr>
        <p:spPr>
          <a:xfrm>
            <a:off x="1181100" y="690563"/>
            <a:ext cx="4648200" cy="3486150"/>
          </a:xfrm>
          <a:ln/>
        </p:spPr>
      </p:sp>
      <p:sp>
        <p:nvSpPr>
          <p:cNvPr id="155652"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925CB5BE-FB3E-4AD3-88C3-100DEC0106F3}" type="slidenum">
              <a:rPr lang="en-US" sz="1200">
                <a:solidFill>
                  <a:schemeClr val="tx1"/>
                </a:solidFill>
              </a:rPr>
              <a:pPr algn="r" eaLnBrk="1" hangingPunct="1">
                <a:defRPr/>
              </a:pPr>
              <a:t>12</a:t>
            </a:fld>
            <a:endParaRPr lang="en-US" sz="1200">
              <a:solidFill>
                <a:schemeClr val="tx1"/>
              </a:solidFill>
            </a:endParaRPr>
          </a:p>
        </p:txBody>
      </p:sp>
      <p:sp>
        <p:nvSpPr>
          <p:cNvPr id="156675" name="Rectangle 2"/>
          <p:cNvSpPr>
            <a:spLocks noGrp="1" noRot="1" noChangeAspect="1" noChangeArrowheads="1" noTextEdit="1"/>
          </p:cNvSpPr>
          <p:nvPr>
            <p:ph type="sldImg"/>
          </p:nvPr>
        </p:nvSpPr>
        <p:spPr>
          <a:xfrm>
            <a:off x="1181100" y="690563"/>
            <a:ext cx="4648200" cy="3486150"/>
          </a:xfrm>
          <a:ln/>
        </p:spPr>
      </p:sp>
      <p:sp>
        <p:nvSpPr>
          <p:cNvPr id="156676"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13</a:t>
            </a:fld>
            <a:endParaRPr lang="en-US"/>
          </a:p>
        </p:txBody>
      </p:sp>
    </p:spTree>
    <p:extLst>
      <p:ext uri="{BB962C8B-B14F-4D97-AF65-F5344CB8AC3E}">
        <p14:creationId xmlns:p14="http://schemas.microsoft.com/office/powerpoint/2010/main" val="391121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14</a:t>
            </a:fld>
            <a:endParaRPr lang="en-US"/>
          </a:p>
        </p:txBody>
      </p:sp>
    </p:spTree>
    <p:extLst>
      <p:ext uri="{BB962C8B-B14F-4D97-AF65-F5344CB8AC3E}">
        <p14:creationId xmlns:p14="http://schemas.microsoft.com/office/powerpoint/2010/main" val="262806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15</a:t>
            </a:fld>
            <a:endParaRPr lang="en-US"/>
          </a:p>
        </p:txBody>
      </p:sp>
    </p:spTree>
    <p:extLst>
      <p:ext uri="{BB962C8B-B14F-4D97-AF65-F5344CB8AC3E}">
        <p14:creationId xmlns:p14="http://schemas.microsoft.com/office/powerpoint/2010/main" val="2358122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16</a:t>
            </a:fld>
            <a:endParaRPr lang="en-US"/>
          </a:p>
        </p:txBody>
      </p:sp>
    </p:spTree>
    <p:extLst>
      <p:ext uri="{BB962C8B-B14F-4D97-AF65-F5344CB8AC3E}">
        <p14:creationId xmlns:p14="http://schemas.microsoft.com/office/powerpoint/2010/main" val="252084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17</a:t>
            </a:fld>
            <a:endParaRPr lang="en-US"/>
          </a:p>
        </p:txBody>
      </p:sp>
    </p:spTree>
    <p:extLst>
      <p:ext uri="{BB962C8B-B14F-4D97-AF65-F5344CB8AC3E}">
        <p14:creationId xmlns:p14="http://schemas.microsoft.com/office/powerpoint/2010/main" val="3857330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18</a:t>
            </a:fld>
            <a:endParaRPr lang="en-US"/>
          </a:p>
        </p:txBody>
      </p:sp>
    </p:spTree>
    <p:extLst>
      <p:ext uri="{BB962C8B-B14F-4D97-AF65-F5344CB8AC3E}">
        <p14:creationId xmlns:p14="http://schemas.microsoft.com/office/powerpoint/2010/main" val="2560584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A839081-F2E9-44C0-B8F8-960D21B77421}" type="slidenum">
              <a:rPr lang="en-US" smtClean="0"/>
              <a:pPr/>
              <a:t>19</a:t>
            </a:fld>
            <a:endParaRPr lang="en-US"/>
          </a:p>
        </p:txBody>
      </p:sp>
    </p:spTree>
    <p:extLst>
      <p:ext uri="{BB962C8B-B14F-4D97-AF65-F5344CB8AC3E}">
        <p14:creationId xmlns:p14="http://schemas.microsoft.com/office/powerpoint/2010/main" val="412651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a:p>
        </p:txBody>
      </p:sp>
    </p:spTree>
    <p:extLst>
      <p:ext uri="{BB962C8B-B14F-4D97-AF65-F5344CB8AC3E}">
        <p14:creationId xmlns:p14="http://schemas.microsoft.com/office/powerpoint/2010/main" val="116815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20</a:t>
            </a:fld>
            <a:endParaRPr lang="en-US"/>
          </a:p>
        </p:txBody>
      </p:sp>
    </p:spTree>
    <p:extLst>
      <p:ext uri="{BB962C8B-B14F-4D97-AF65-F5344CB8AC3E}">
        <p14:creationId xmlns:p14="http://schemas.microsoft.com/office/powerpoint/2010/main" val="376470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21</a:t>
            </a:fld>
            <a:endParaRPr lang="en-US"/>
          </a:p>
        </p:txBody>
      </p:sp>
    </p:spTree>
    <p:extLst>
      <p:ext uri="{BB962C8B-B14F-4D97-AF65-F5344CB8AC3E}">
        <p14:creationId xmlns:p14="http://schemas.microsoft.com/office/powerpoint/2010/main" val="2507352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22</a:t>
            </a:fld>
            <a:endParaRPr lang="en-US"/>
          </a:p>
        </p:txBody>
      </p:sp>
    </p:spTree>
    <p:extLst>
      <p:ext uri="{BB962C8B-B14F-4D97-AF65-F5344CB8AC3E}">
        <p14:creationId xmlns:p14="http://schemas.microsoft.com/office/powerpoint/2010/main" val="274710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23</a:t>
            </a:fld>
            <a:endParaRPr lang="en-US"/>
          </a:p>
        </p:txBody>
      </p:sp>
    </p:spTree>
    <p:extLst>
      <p:ext uri="{BB962C8B-B14F-4D97-AF65-F5344CB8AC3E}">
        <p14:creationId xmlns:p14="http://schemas.microsoft.com/office/powerpoint/2010/main" val="39514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839081-F2E9-44C0-B8F8-960D21B7742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25</a:t>
            </a:fld>
            <a:endParaRPr lang="en-US"/>
          </a:p>
        </p:txBody>
      </p:sp>
    </p:spTree>
    <p:extLst>
      <p:ext uri="{BB962C8B-B14F-4D97-AF65-F5344CB8AC3E}">
        <p14:creationId xmlns:p14="http://schemas.microsoft.com/office/powerpoint/2010/main" val="562905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26</a:t>
            </a:fld>
            <a:endParaRPr lang="en-US"/>
          </a:p>
        </p:txBody>
      </p:sp>
    </p:spTree>
    <p:extLst>
      <p:ext uri="{BB962C8B-B14F-4D97-AF65-F5344CB8AC3E}">
        <p14:creationId xmlns:p14="http://schemas.microsoft.com/office/powerpoint/2010/main" val="3962404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27</a:t>
            </a:fld>
            <a:endParaRPr lang="en-US"/>
          </a:p>
        </p:txBody>
      </p:sp>
    </p:spTree>
    <p:extLst>
      <p:ext uri="{BB962C8B-B14F-4D97-AF65-F5344CB8AC3E}">
        <p14:creationId xmlns:p14="http://schemas.microsoft.com/office/powerpoint/2010/main" val="2885280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28</a:t>
            </a:fld>
            <a:endParaRPr lang="en-US"/>
          </a:p>
        </p:txBody>
      </p:sp>
    </p:spTree>
    <p:extLst>
      <p:ext uri="{BB962C8B-B14F-4D97-AF65-F5344CB8AC3E}">
        <p14:creationId xmlns:p14="http://schemas.microsoft.com/office/powerpoint/2010/main" val="3017742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29</a:t>
            </a:fld>
            <a:endParaRPr lang="en-US"/>
          </a:p>
        </p:txBody>
      </p:sp>
    </p:spTree>
    <p:extLst>
      <p:ext uri="{BB962C8B-B14F-4D97-AF65-F5344CB8AC3E}">
        <p14:creationId xmlns:p14="http://schemas.microsoft.com/office/powerpoint/2010/main" val="296610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a:t>
            </a:fld>
            <a:endParaRPr lang="en-US"/>
          </a:p>
        </p:txBody>
      </p:sp>
    </p:spTree>
    <p:extLst>
      <p:ext uri="{BB962C8B-B14F-4D97-AF65-F5344CB8AC3E}">
        <p14:creationId xmlns:p14="http://schemas.microsoft.com/office/powerpoint/2010/main" val="3636872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30</a:t>
            </a:fld>
            <a:endParaRPr lang="en-US"/>
          </a:p>
        </p:txBody>
      </p:sp>
    </p:spTree>
    <p:extLst>
      <p:ext uri="{BB962C8B-B14F-4D97-AF65-F5344CB8AC3E}">
        <p14:creationId xmlns:p14="http://schemas.microsoft.com/office/powerpoint/2010/main" val="3146026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31</a:t>
            </a:fld>
            <a:endParaRPr lang="en-US"/>
          </a:p>
        </p:txBody>
      </p:sp>
    </p:spTree>
    <p:extLst>
      <p:ext uri="{BB962C8B-B14F-4D97-AF65-F5344CB8AC3E}">
        <p14:creationId xmlns:p14="http://schemas.microsoft.com/office/powerpoint/2010/main" val="2997324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32</a:t>
            </a:fld>
            <a:endParaRPr lang="en-US"/>
          </a:p>
        </p:txBody>
      </p:sp>
    </p:spTree>
    <p:extLst>
      <p:ext uri="{BB962C8B-B14F-4D97-AF65-F5344CB8AC3E}">
        <p14:creationId xmlns:p14="http://schemas.microsoft.com/office/powerpoint/2010/main" val="3986507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33</a:t>
            </a:fld>
            <a:endParaRPr lang="en-US"/>
          </a:p>
        </p:txBody>
      </p:sp>
    </p:spTree>
    <p:extLst>
      <p:ext uri="{BB962C8B-B14F-4D97-AF65-F5344CB8AC3E}">
        <p14:creationId xmlns:p14="http://schemas.microsoft.com/office/powerpoint/2010/main" val="2966104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34</a:t>
            </a:fld>
            <a:endParaRPr lang="en-US"/>
          </a:p>
        </p:txBody>
      </p:sp>
    </p:spTree>
    <p:extLst>
      <p:ext uri="{BB962C8B-B14F-4D97-AF65-F5344CB8AC3E}">
        <p14:creationId xmlns:p14="http://schemas.microsoft.com/office/powerpoint/2010/main" val="1008547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35</a:t>
            </a:fld>
            <a:endParaRPr lang="en-US"/>
          </a:p>
        </p:txBody>
      </p:sp>
    </p:spTree>
    <p:extLst>
      <p:ext uri="{BB962C8B-B14F-4D97-AF65-F5344CB8AC3E}">
        <p14:creationId xmlns:p14="http://schemas.microsoft.com/office/powerpoint/2010/main" val="2839716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36</a:t>
            </a:fld>
            <a:endParaRPr lang="en-US"/>
          </a:p>
        </p:txBody>
      </p:sp>
    </p:spTree>
    <p:extLst>
      <p:ext uri="{BB962C8B-B14F-4D97-AF65-F5344CB8AC3E}">
        <p14:creationId xmlns:p14="http://schemas.microsoft.com/office/powerpoint/2010/main" val="270337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37</a:t>
            </a:fld>
            <a:endParaRPr lang="en-US"/>
          </a:p>
        </p:txBody>
      </p:sp>
    </p:spTree>
    <p:extLst>
      <p:ext uri="{BB962C8B-B14F-4D97-AF65-F5344CB8AC3E}">
        <p14:creationId xmlns:p14="http://schemas.microsoft.com/office/powerpoint/2010/main" val="96154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38</a:t>
            </a:fld>
            <a:endParaRPr lang="en-US"/>
          </a:p>
        </p:txBody>
      </p:sp>
    </p:spTree>
    <p:extLst>
      <p:ext uri="{BB962C8B-B14F-4D97-AF65-F5344CB8AC3E}">
        <p14:creationId xmlns:p14="http://schemas.microsoft.com/office/powerpoint/2010/main" val="2966104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39081-F2E9-44C0-B8F8-960D21B77421}" type="slidenum">
              <a:rPr lang="en-US" smtClean="0"/>
              <a:pPr/>
              <a:t>39</a:t>
            </a:fld>
            <a:endParaRPr lang="en-US"/>
          </a:p>
        </p:txBody>
      </p:sp>
    </p:spTree>
    <p:extLst>
      <p:ext uri="{BB962C8B-B14F-4D97-AF65-F5344CB8AC3E}">
        <p14:creationId xmlns:p14="http://schemas.microsoft.com/office/powerpoint/2010/main" val="19459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a:t>
            </a:fld>
            <a:endParaRPr lang="en-US"/>
          </a:p>
        </p:txBody>
      </p:sp>
    </p:spTree>
    <p:extLst>
      <p:ext uri="{BB962C8B-B14F-4D97-AF65-F5344CB8AC3E}">
        <p14:creationId xmlns:p14="http://schemas.microsoft.com/office/powerpoint/2010/main" val="1540104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40</a:t>
            </a:fld>
            <a:endParaRPr lang="en-US"/>
          </a:p>
        </p:txBody>
      </p:sp>
    </p:spTree>
    <p:extLst>
      <p:ext uri="{BB962C8B-B14F-4D97-AF65-F5344CB8AC3E}">
        <p14:creationId xmlns:p14="http://schemas.microsoft.com/office/powerpoint/2010/main" val="132558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1100" dirty="0" smtClean="0"/>
              <a:t>Developmental </a:t>
            </a:r>
            <a:r>
              <a:rPr lang="en-US" sz="1100" dirty="0"/>
              <a:t>science has provided information about the skills children master at different ages. Knowing what is expected for each age allows us to identify children who are developing too slowly. Children who are substantially behind their peers are described as having a developmental delay. The solid line on this graph (line e) illustrates typical development. All the other lines represent some kind of delay in the early years.</a:t>
            </a:r>
          </a:p>
          <a:p>
            <a:pPr>
              <a:defRPr/>
            </a:pPr>
            <a:endParaRPr lang="en-US" sz="1100" dirty="0"/>
          </a:p>
          <a:p>
            <a:pPr>
              <a:defRPr/>
            </a:pPr>
            <a:r>
              <a:rPr lang="en-US" sz="1100" dirty="0"/>
              <a:t>If Angela is 12 months old with the skills of a 6 month old, without intervention it is likely that she will continue to grow at the same rate, and have the skills of 9 month old at 18 months of age. We provide intervention services because Angela is acquiring skills at about half the rate she should be and will continue to fall farther behind. This pattern of growth is illustrated in the b line in the graph. The purpose of intervening is to improve the child’s rate of skill acquisition. The c and d lines illustrate children whose growth was greater than expected because their growth rate with intervention was greater than their growth rate before intervention. </a:t>
            </a:r>
          </a:p>
          <a:p>
            <a:pPr>
              <a:defRPr/>
            </a:pPr>
            <a:endParaRPr lang="en-US" sz="1100" dirty="0"/>
          </a:p>
          <a:p>
            <a:pPr>
              <a:defRPr/>
            </a:pPr>
            <a:r>
              <a:rPr lang="en-US" sz="1100" dirty="0"/>
              <a:t>The percentages of children showing greater than expected growth and exiting within age expectations are computed from these five percentages.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3FCB2AA-EDE4-43B0-8DBE-4B7A86466633}" type="slidenum">
              <a:rPr lang="en-US" altLang="en-US" sz="1200">
                <a:latin typeface="Calibri" pitchFamily="34" charset="0"/>
              </a:rPr>
              <a:pPr eaLnBrk="1" hangingPunct="1"/>
              <a:t>5</a:t>
            </a:fld>
            <a:endParaRPr lang="en-US" altLang="en-US" sz="1200">
              <a:latin typeface="Calibri" pitchFamily="34" charset="0"/>
            </a:endParaRPr>
          </a:p>
        </p:txBody>
      </p:sp>
      <p:sp>
        <p:nvSpPr>
          <p:cNvPr id="348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DD59899-5EA5-4245-9B87-40A0AB44FF90}" type="datetime1">
              <a:rPr lang="en-US" altLang="en-US" sz="1200" smtClean="0">
                <a:latin typeface="Calibri" pitchFamily="34" charset="0"/>
              </a:rPr>
              <a:t>10/15/2014</a:t>
            </a:fld>
            <a:endParaRPr lang="en-US"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progress categories</a:t>
            </a:r>
            <a:r>
              <a:rPr lang="en-US" baseline="0" dirty="0" smtClean="0"/>
              <a:t> are then used to compute two summary statements that state’s report annually to OSEP to summarize the results for children receiving EI or ECSE services in their state who exited in that fiscal year</a:t>
            </a:r>
            <a:endParaRPr lang="en-US" dirty="0"/>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6</a:t>
            </a:fld>
            <a:endParaRPr lang="en-US"/>
          </a:p>
        </p:txBody>
      </p:sp>
    </p:spTree>
    <p:extLst>
      <p:ext uri="{BB962C8B-B14F-4D97-AF65-F5344CB8AC3E}">
        <p14:creationId xmlns:p14="http://schemas.microsoft.com/office/powerpoint/2010/main" val="348982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Although the federal government is the driving forces behind the movement to collect child outcomes data, it is not the only reason to collect and use it</a:t>
            </a:r>
          </a:p>
          <a:p>
            <a:r>
              <a:rPr lang="en-US" altLang="en-US" dirty="0" smtClean="0">
                <a:ea typeface="ＭＳ Ｐゴシック" pitchFamily="34" charset="-128"/>
              </a:rPr>
              <a:t>Data on outcomes are important for state and local purposes as well including: </a:t>
            </a:r>
          </a:p>
          <a:p>
            <a:r>
              <a:rPr lang="en-US" altLang="en-US" dirty="0" smtClean="0">
                <a:ea typeface="ＭＳ Ｐゴシック" pitchFamily="34" charset="-128"/>
              </a:rPr>
              <a:t>	- To examine program effectiveness</a:t>
            </a:r>
          </a:p>
          <a:p>
            <a:r>
              <a:rPr lang="en-US" altLang="en-US" dirty="0" smtClean="0">
                <a:ea typeface="ＭＳ Ｐゴシック" pitchFamily="34" charset="-128"/>
              </a:rPr>
              <a:t>	- to improve programs by identifying strengths and weaknesses and decide where to allocate support resources such as TA and training</a:t>
            </a:r>
          </a:p>
          <a:p>
            <a:r>
              <a:rPr lang="en-US" altLang="en-US" dirty="0" smtClean="0">
                <a:ea typeface="ＭＳ Ｐゴシック" pitchFamily="34" charset="-128"/>
              </a:rPr>
              <a:t>And ultimately, to better serve children and families and fulfill the vision of early intervention programs: </a:t>
            </a:r>
          </a:p>
          <a:p>
            <a:endParaRPr lang="en-US" altLang="en-US" dirty="0" smtClean="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F1BD9E6D-B17C-4DF3-B748-BAFCF2294E33}" type="slidenum">
              <a:rPr lang="en-US" altLang="en-US" sz="1200">
                <a:latin typeface="Calibri" pitchFamily="34" charset="0"/>
              </a:rPr>
              <a:pPr eaLnBrk="1" hangingPunct="1"/>
              <a:t>7</a:t>
            </a:fld>
            <a:endParaRPr lang="en-US" altLang="en-US" sz="1200">
              <a:latin typeface="Calibri" pitchFamily="34" charset="0"/>
            </a:endParaRPr>
          </a:p>
        </p:txBody>
      </p:sp>
      <p:sp>
        <p:nvSpPr>
          <p:cNvPr id="358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4F475267-C97F-BB40-BCC9-60304ABF565F}" type="datetime1">
              <a:rPr lang="en-US" altLang="en-US" sz="1200" smtClean="0">
                <a:latin typeface="Calibri" pitchFamily="34" charset="0"/>
              </a:rPr>
              <a:t>10/15/2014</a:t>
            </a:fld>
            <a:endParaRPr lang="en-US"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B082FBE0-E056-4361-ABD9-EB09B3B0740A}" type="slidenum">
              <a:rPr lang="en-US" sz="1200">
                <a:solidFill>
                  <a:schemeClr val="tx1"/>
                </a:solidFill>
              </a:rPr>
              <a:pPr algn="r" eaLnBrk="1" hangingPunct="1">
                <a:defRPr/>
              </a:pPr>
              <a:t>8</a:t>
            </a:fld>
            <a:endParaRPr lang="en-US" sz="1200">
              <a:solidFill>
                <a:schemeClr val="tx1"/>
              </a:solidFill>
            </a:endParaRPr>
          </a:p>
        </p:txBody>
      </p:sp>
      <p:sp>
        <p:nvSpPr>
          <p:cNvPr id="152579" name="Rectangle 2"/>
          <p:cNvSpPr>
            <a:spLocks noGrp="1" noRot="1" noChangeAspect="1" noChangeArrowheads="1" noTextEdit="1"/>
          </p:cNvSpPr>
          <p:nvPr>
            <p:ph type="sldImg"/>
          </p:nvPr>
        </p:nvSpPr>
        <p:spPr>
          <a:xfrm>
            <a:off x="1181100" y="690563"/>
            <a:ext cx="4648200" cy="3486150"/>
          </a:xfrm>
          <a:ln/>
        </p:spPr>
      </p:sp>
      <p:sp>
        <p:nvSpPr>
          <p:cNvPr id="152580" name="Rectangle 3"/>
          <p:cNvSpPr>
            <a:spLocks noGrp="1" noChangeArrowheads="1"/>
          </p:cNvSpPr>
          <p:nvPr>
            <p:ph type="body" idx="1"/>
          </p:nvPr>
        </p:nvSpPr>
        <p:spPr>
          <a:xfrm>
            <a:off x="701041" y="4414840"/>
            <a:ext cx="5611566" cy="4189412"/>
          </a:xfrm>
          <a:noFill/>
          <a:ln/>
        </p:spPr>
        <p:txBody>
          <a:bodyPr/>
          <a:lstStyle/>
          <a:p>
            <a:pPr defTabSz="931774" fontAlgn="base">
              <a:spcBef>
                <a:spcPct val="30000"/>
              </a:spcBef>
              <a:spcAft>
                <a:spcPct val="0"/>
              </a:spcAft>
              <a:defRPr/>
            </a:pPr>
            <a:endParaRPr lang="en-US" dirty="0">
              <a:latin typeface="Arial" charset="0"/>
            </a:endParaRPr>
          </a:p>
          <a:p>
            <a:pPr defTabSz="931774" fontAlgn="base">
              <a:spcBef>
                <a:spcPct val="30000"/>
              </a:spcBef>
              <a:spcAft>
                <a:spcPct val="0"/>
              </a:spcAft>
              <a:defRPr/>
            </a:pPr>
            <a:endParaRPr lang="en-US" dirty="0">
              <a:latin typeface="Arial" charset="0"/>
            </a:endParaRP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7066" indent="-291179" algn="ctr" eaLnBrk="0" hangingPunct="0">
              <a:defRPr sz="3300">
                <a:solidFill>
                  <a:srgbClr val="224568"/>
                </a:solidFill>
                <a:latin typeface="Arial" charset="0"/>
              </a:defRPr>
            </a:lvl2pPr>
            <a:lvl3pPr marL="1164717" indent="-232943" algn="ctr" eaLnBrk="0" hangingPunct="0">
              <a:defRPr sz="3300">
                <a:solidFill>
                  <a:srgbClr val="224568"/>
                </a:solidFill>
                <a:latin typeface="Arial" charset="0"/>
              </a:defRPr>
            </a:lvl3pPr>
            <a:lvl4pPr marL="1630604" indent="-232943" algn="ctr" eaLnBrk="0" hangingPunct="0">
              <a:defRPr sz="3300">
                <a:solidFill>
                  <a:srgbClr val="224568"/>
                </a:solidFill>
                <a:latin typeface="Arial" charset="0"/>
              </a:defRPr>
            </a:lvl4pPr>
            <a:lvl5pPr marL="2096491" indent="-232943" algn="ctr" eaLnBrk="0" hangingPunct="0">
              <a:defRPr sz="3300">
                <a:solidFill>
                  <a:srgbClr val="224568"/>
                </a:solidFill>
                <a:latin typeface="Arial" charset="0"/>
              </a:defRPr>
            </a:lvl5pPr>
            <a:lvl6pPr marL="2562377" indent="-232943" algn="ctr" eaLnBrk="0" fontAlgn="base" hangingPunct="0">
              <a:spcBef>
                <a:spcPct val="0"/>
              </a:spcBef>
              <a:spcAft>
                <a:spcPct val="0"/>
              </a:spcAft>
              <a:defRPr sz="3300">
                <a:solidFill>
                  <a:srgbClr val="224568"/>
                </a:solidFill>
                <a:latin typeface="Arial" charset="0"/>
              </a:defRPr>
            </a:lvl6pPr>
            <a:lvl7pPr marL="3028264" indent="-232943" algn="ctr" eaLnBrk="0" fontAlgn="base" hangingPunct="0">
              <a:spcBef>
                <a:spcPct val="0"/>
              </a:spcBef>
              <a:spcAft>
                <a:spcPct val="0"/>
              </a:spcAft>
              <a:defRPr sz="3300">
                <a:solidFill>
                  <a:srgbClr val="224568"/>
                </a:solidFill>
                <a:latin typeface="Arial" charset="0"/>
              </a:defRPr>
            </a:lvl7pPr>
            <a:lvl8pPr marL="3494151" indent="-232943" algn="ctr" eaLnBrk="0" fontAlgn="base" hangingPunct="0">
              <a:spcBef>
                <a:spcPct val="0"/>
              </a:spcBef>
              <a:spcAft>
                <a:spcPct val="0"/>
              </a:spcAft>
              <a:defRPr sz="3300">
                <a:solidFill>
                  <a:srgbClr val="224568"/>
                </a:solidFill>
                <a:latin typeface="Arial" charset="0"/>
              </a:defRPr>
            </a:lvl8pPr>
            <a:lvl9pPr marL="3960038" indent="-232943" algn="ctr" eaLnBrk="0" fontAlgn="base" hangingPunct="0">
              <a:spcBef>
                <a:spcPct val="0"/>
              </a:spcBef>
              <a:spcAft>
                <a:spcPct val="0"/>
              </a:spcAft>
              <a:defRPr sz="3300">
                <a:solidFill>
                  <a:srgbClr val="224568"/>
                </a:solidFill>
                <a:latin typeface="Arial" charset="0"/>
              </a:defRPr>
            </a:lvl9pPr>
          </a:lstStyle>
          <a:p>
            <a:pPr algn="r" eaLnBrk="1" hangingPunct="1">
              <a:defRPr/>
            </a:pPr>
            <a:fld id="{F86FBB3E-D0C6-44D4-B016-618FB3AF2211}" type="slidenum">
              <a:rPr lang="en-US" sz="1200">
                <a:solidFill>
                  <a:schemeClr val="tx1"/>
                </a:solidFill>
              </a:rPr>
              <a:pPr algn="r" eaLnBrk="1" hangingPunct="1">
                <a:defRPr/>
              </a:pPr>
              <a:t>9</a:t>
            </a:fld>
            <a:endParaRPr lang="en-US" sz="1200">
              <a:solidFill>
                <a:schemeClr val="tx1"/>
              </a:solidFill>
            </a:endParaRPr>
          </a:p>
        </p:txBody>
      </p:sp>
      <p:sp>
        <p:nvSpPr>
          <p:cNvPr id="153603" name="Rectangle 2"/>
          <p:cNvSpPr>
            <a:spLocks noGrp="1" noRot="1" noChangeAspect="1" noChangeArrowheads="1" noTextEdit="1"/>
          </p:cNvSpPr>
          <p:nvPr>
            <p:ph type="sldImg"/>
          </p:nvPr>
        </p:nvSpPr>
        <p:spPr>
          <a:xfrm>
            <a:off x="1181100" y="690563"/>
            <a:ext cx="4648200" cy="3486150"/>
          </a:xfrm>
          <a:ln/>
        </p:spPr>
      </p:sp>
      <p:sp>
        <p:nvSpPr>
          <p:cNvPr id="153604" name="Rectangle 3"/>
          <p:cNvSpPr>
            <a:spLocks noGrp="1" noChangeArrowheads="1"/>
          </p:cNvSpPr>
          <p:nvPr>
            <p:ph type="body" idx="1"/>
          </p:nvPr>
        </p:nvSpPr>
        <p:spPr>
          <a:xfrm>
            <a:off x="701041" y="4414840"/>
            <a:ext cx="5611566" cy="4189412"/>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4FE46-AAAA-AA49-B90F-ACDCD444E35E}"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315174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9DBB7-4795-5B49-B075-B7111B96DCC6}" type="datetime1">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2384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20C4C-BDF6-644B-89DB-388B57D14B0F}" type="datetime1">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54362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85FC0-9BF6-6344-A813-0CAA054DAA42}" type="datetime1">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36775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65298-C7B0-2040-B0AD-1D43BB27509C}"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04416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2131A-2570-0740-950B-564C4F59BD8C}"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05924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0687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3BDA564-3C47-3448-8B68-A3FFE30B0448}"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pic>
        <p:nvPicPr>
          <p:cNvPr id="8" name="Picture 4" descr="P:\DaSy\National Conference\DaSy Images\DaSy-Logo-230.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0" y="121258"/>
            <a:ext cx="1219200" cy="8693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ECTA\Web and Product Development Work Team\Branding\ectacenter-wordmark-screen-nospellou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1" y="372804"/>
            <a:ext cx="2960914" cy="4868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228600" y="990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46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652" y="3810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F78E4B-CC6B-8B47-B406-D427061C15BD}"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pic>
        <p:nvPicPr>
          <p:cNvPr id="8" name="Picture 4" descr="P:\DaSy\National Conference\DaSy Images\DaSy-Logo-230.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096000"/>
            <a:ext cx="1068659"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P:\ECTA\Web and Product Development Work Team\Branding\ectacenter-wordmark-screen-nospellou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95800" y="6324600"/>
            <a:ext cx="2427514" cy="39918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228600" y="1371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16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652" y="381000"/>
            <a:ext cx="8229600" cy="914400"/>
          </a:xfrm>
        </p:spPr>
        <p:txBody>
          <a:bodyPr/>
          <a:lstStyle>
            <a:lvl1pPr>
              <a:defRPr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6021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6EBC0B9-4A9C-6B46-903A-A9A5A3F91376}"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cxnSp>
        <p:nvCxnSpPr>
          <p:cNvPr id="10" name="Straight Connector 9"/>
          <p:cNvCxnSpPr/>
          <p:nvPr userDrawn="1"/>
        </p:nvCxnSpPr>
        <p:spPr>
          <a:xfrm>
            <a:off x="228600" y="1371600"/>
            <a:ext cx="8763000" cy="0"/>
          </a:xfrm>
          <a:prstGeom prst="line">
            <a:avLst/>
          </a:prstGeom>
          <a:ln>
            <a:solidFill>
              <a:schemeClr val="tx2">
                <a:lumMod val="50000"/>
              </a:schemeClr>
            </a:solidFill>
          </a:ln>
          <a:effectLst>
            <a:outerShdw dist="25400" dir="2400000" algn="tl" rotWithShape="0">
              <a:schemeClr val="bg2"/>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26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400" y="990600"/>
            <a:ext cx="2514600" cy="51355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31E0399-F70F-5049-9E31-27DE246DBC6A}"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70741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D9B77-A81F-2844-84EE-424DC442AD85}" type="datetime1">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07242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9F8AA-4ACE-4846-ADA2-36CBB5F54F0A}" type="datetime1">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371341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9FC0BB-450D-E545-BDC6-702C59CB6C62}" type="datetime1">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210533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FD59E-1B92-B74E-8E17-B31207EB585A}" type="datetime1">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CF75E-8E0E-4214-9EAC-DD1FD0E110B7}" type="slidenum">
              <a:rPr lang="en-US" smtClean="0"/>
              <a:pPr/>
              <a:t>‹#›</a:t>
            </a:fld>
            <a:endParaRPr lang="en-US"/>
          </a:p>
        </p:txBody>
      </p:sp>
    </p:spTree>
    <p:extLst>
      <p:ext uri="{BB962C8B-B14F-4D97-AF65-F5344CB8AC3E}">
        <p14:creationId xmlns:p14="http://schemas.microsoft.com/office/powerpoint/2010/main" val="145168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03B2E-F9C1-2446-A211-AB981636B104}" type="datetime1">
              <a:rPr lang="en-US" smtClean="0"/>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CF75E-8E0E-4214-9EAC-DD1FD0E110B7}" type="slidenum">
              <a:rPr lang="en-US" smtClean="0"/>
              <a:pPr/>
              <a:t>‹#›</a:t>
            </a:fld>
            <a:endParaRPr lang="en-US"/>
          </a:p>
        </p:txBody>
      </p:sp>
    </p:spTree>
    <p:extLst>
      <p:ext uri="{BB962C8B-B14F-4D97-AF65-F5344CB8AC3E}">
        <p14:creationId xmlns:p14="http://schemas.microsoft.com/office/powerpoint/2010/main" val="156369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219200"/>
            <a:ext cx="8460384" cy="2232025"/>
          </a:xfrm>
        </p:spPr>
        <p:txBody>
          <a:bodyPr anchor="ctr">
            <a:noAutofit/>
          </a:bodyPr>
          <a:lstStyle/>
          <a:p>
            <a:r>
              <a:rPr lang="en-US" b="1" dirty="0" smtClean="0">
                <a:solidFill>
                  <a:schemeClr val="tx2"/>
                </a:solidFill>
              </a:rPr>
              <a:t>Data, Now What? </a:t>
            </a:r>
            <a:br>
              <a:rPr lang="en-US" b="1" dirty="0" smtClean="0">
                <a:solidFill>
                  <a:schemeClr val="tx2"/>
                </a:solidFill>
              </a:rPr>
            </a:br>
            <a:r>
              <a:rPr lang="en-US" sz="3600" b="1" dirty="0" smtClean="0">
                <a:solidFill>
                  <a:schemeClr val="tx2"/>
                </a:solidFill>
              </a:rPr>
              <a:t>Skills for Analyzing and Interpreting Data</a:t>
            </a:r>
            <a:endParaRPr lang="en-US" dirty="0">
              <a:solidFill>
                <a:schemeClr val="tx2"/>
              </a:solidFill>
              <a:effectLst/>
            </a:endParaRPr>
          </a:p>
        </p:txBody>
      </p:sp>
      <p:sp>
        <p:nvSpPr>
          <p:cNvPr id="3" name="Subtitle 2"/>
          <p:cNvSpPr>
            <a:spLocks noGrp="1"/>
          </p:cNvSpPr>
          <p:nvPr>
            <p:ph type="subTitle" idx="1"/>
          </p:nvPr>
        </p:nvSpPr>
        <p:spPr>
          <a:xfrm>
            <a:off x="3124200" y="3429000"/>
            <a:ext cx="5486400" cy="3048000"/>
          </a:xfrm>
        </p:spPr>
        <p:txBody>
          <a:bodyPr>
            <a:normAutofit fontScale="92500" lnSpcReduction="10000"/>
          </a:bodyPr>
          <a:lstStyle/>
          <a:p>
            <a:pPr algn="l">
              <a:spcBef>
                <a:spcPts val="0"/>
              </a:spcBef>
              <a:defRPr/>
            </a:pPr>
            <a:r>
              <a:rPr lang="en-US" i="1" dirty="0">
                <a:solidFill>
                  <a:schemeClr val="tx2"/>
                </a:solidFill>
              </a:rPr>
              <a:t>Abby </a:t>
            </a:r>
            <a:r>
              <a:rPr lang="en-US" i="1" dirty="0" smtClean="0">
                <a:solidFill>
                  <a:schemeClr val="tx2"/>
                </a:solidFill>
              </a:rPr>
              <a:t>Winer</a:t>
            </a:r>
          </a:p>
          <a:p>
            <a:pPr algn="l">
              <a:spcBef>
                <a:spcPts val="0"/>
              </a:spcBef>
              <a:defRPr/>
            </a:pPr>
            <a:r>
              <a:rPr lang="en-US" i="1" dirty="0" smtClean="0">
                <a:solidFill>
                  <a:schemeClr val="tx2"/>
                </a:solidFill>
              </a:rPr>
              <a:t>Christina </a:t>
            </a:r>
            <a:r>
              <a:rPr lang="en-US" i="1" dirty="0" err="1" smtClean="0">
                <a:solidFill>
                  <a:schemeClr val="tx2"/>
                </a:solidFill>
              </a:rPr>
              <a:t>Kasprzak</a:t>
            </a:r>
            <a:endParaRPr lang="en-US" i="1" dirty="0" smtClean="0">
              <a:solidFill>
                <a:schemeClr val="tx2"/>
              </a:solidFill>
            </a:endParaRPr>
          </a:p>
          <a:p>
            <a:pPr algn="l">
              <a:spcBef>
                <a:spcPts val="0"/>
              </a:spcBef>
              <a:defRPr/>
            </a:pPr>
            <a:r>
              <a:rPr lang="en-US" i="1" dirty="0">
                <a:solidFill>
                  <a:schemeClr val="tx2"/>
                </a:solidFill>
              </a:rPr>
              <a:t>Kathleen </a:t>
            </a:r>
            <a:r>
              <a:rPr lang="en-US" i="1" dirty="0" err="1">
                <a:solidFill>
                  <a:schemeClr val="tx2"/>
                </a:solidFill>
              </a:rPr>
              <a:t>Hebbeler</a:t>
            </a:r>
            <a:endParaRPr lang="en-US" i="1" dirty="0">
              <a:solidFill>
                <a:schemeClr val="tx2"/>
              </a:solidFill>
            </a:endParaRPr>
          </a:p>
          <a:p>
            <a:pPr algn="l">
              <a:spcBef>
                <a:spcPts val="0"/>
              </a:spcBef>
              <a:defRPr/>
            </a:pPr>
            <a:endParaRPr lang="en-US" i="1" dirty="0" smtClean="0">
              <a:solidFill>
                <a:schemeClr val="tx2"/>
              </a:solidFill>
            </a:endParaRPr>
          </a:p>
          <a:p>
            <a:pPr algn="l">
              <a:defRPr/>
            </a:pPr>
            <a:r>
              <a:rPr lang="en-US" sz="2600" i="1" dirty="0" smtClean="0">
                <a:solidFill>
                  <a:schemeClr val="tx2"/>
                </a:solidFill>
              </a:rPr>
              <a:t>Division </a:t>
            </a:r>
            <a:r>
              <a:rPr lang="en-US" sz="2600" i="1" dirty="0">
                <a:solidFill>
                  <a:schemeClr val="tx2"/>
                </a:solidFill>
              </a:rPr>
              <a:t>for Early Childhood Annual Conference</a:t>
            </a:r>
          </a:p>
          <a:p>
            <a:pPr algn="l">
              <a:defRPr/>
            </a:pPr>
            <a:r>
              <a:rPr lang="en-US" sz="2600" i="1" dirty="0">
                <a:solidFill>
                  <a:schemeClr val="tx2"/>
                </a:solidFill>
              </a:rPr>
              <a:t>October 2014</a:t>
            </a:r>
          </a:p>
          <a:p>
            <a:pPr algn="l"/>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380047"/>
            <a:ext cx="2133600" cy="3096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P:\DaSy\National Conference\DaSy Images\DaSy-Logo-23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0"/>
            <a:ext cx="1600200" cy="11410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ECTA\Web and Product Development Work Team\Branding\ectacenter-wordmark-screen-nospellou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1" y="372804"/>
            <a:ext cx="3886200" cy="6390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21CF75E-8E0E-4214-9EAC-DD1FD0E110B7}" type="slidenum">
              <a:rPr lang="en-US" smtClean="0"/>
              <a:pPr/>
              <a:t>1</a:t>
            </a:fld>
            <a:endParaRPr lang="en-US"/>
          </a:p>
        </p:txBody>
      </p:sp>
    </p:spTree>
    <p:extLst>
      <p:ext uri="{BB962C8B-B14F-4D97-AF65-F5344CB8AC3E}">
        <p14:creationId xmlns:p14="http://schemas.microsoft.com/office/powerpoint/2010/main" val="3694554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noAutofit/>
          </a:bodyPr>
          <a:lstStyle/>
          <a:p>
            <a:pPr eaLnBrk="1" hangingPunct="1"/>
            <a:r>
              <a:rPr lang="en-US" sz="4000" b="1" dirty="0" smtClean="0"/>
              <a:t>Inference</a:t>
            </a:r>
          </a:p>
        </p:txBody>
      </p:sp>
      <p:sp>
        <p:nvSpPr>
          <p:cNvPr id="76802" name="Rectangle 3"/>
          <p:cNvSpPr>
            <a:spLocks noGrp="1" noChangeArrowheads="1"/>
          </p:cNvSpPr>
          <p:nvPr>
            <p:ph idx="1"/>
          </p:nvPr>
        </p:nvSpPr>
        <p:spPr/>
        <p:txBody>
          <a:bodyPr/>
          <a:lstStyle/>
          <a:p>
            <a:pPr eaLnBrk="1" hangingPunct="1"/>
            <a:r>
              <a:rPr lang="en-US" sz="2400" dirty="0" smtClean="0"/>
              <a:t>How do you interpret the #s?</a:t>
            </a:r>
          </a:p>
          <a:p>
            <a:pPr eaLnBrk="1" hangingPunct="1"/>
            <a:r>
              <a:rPr lang="en-US" sz="2400" dirty="0" smtClean="0"/>
              <a:t>What can you conclude from the #s?</a:t>
            </a:r>
          </a:p>
          <a:p>
            <a:pPr eaLnBrk="1" hangingPunct="1"/>
            <a:r>
              <a:rPr lang="en-US" sz="2400" dirty="0" smtClean="0"/>
              <a:t>Does evidence mean good news?  Bad news?  News we can’t interpret?</a:t>
            </a:r>
          </a:p>
          <a:p>
            <a:pPr eaLnBrk="1" hangingPunct="1"/>
            <a:r>
              <a:rPr lang="en-US" sz="2400" dirty="0" smtClean="0"/>
              <a:t>To reach an inference, sometimes we analyze data in other ways (ask for more evidence) </a:t>
            </a:r>
          </a:p>
          <a:p>
            <a:pPr eaLnBrk="1" hangingPunct="1"/>
            <a:endParaRPr lang="en-US" sz="2800" dirty="0" smtClean="0"/>
          </a:p>
        </p:txBody>
      </p:sp>
      <p:sp>
        <p:nvSpPr>
          <p:cNvPr id="76804" name="Slide Number Placeholder 5"/>
          <p:cNvSpPr txBox="1">
            <a:spLocks noGrp="1"/>
          </p:cNvSpPr>
          <p:nvPr/>
        </p:nvSpPr>
        <p:spPr bwMode="auto">
          <a:xfrm>
            <a:off x="7620000" y="6202907"/>
            <a:ext cx="1371600" cy="457200"/>
          </a:xfrm>
          <a:prstGeom prst="rect">
            <a:avLst/>
          </a:prstGeom>
          <a:noFill/>
          <a:ln w="9525">
            <a:noFill/>
            <a:miter lim="800000"/>
            <a:headEnd/>
            <a:tailEnd/>
          </a:ln>
        </p:spPr>
        <p:txBody>
          <a:bodyPr anchor="b"/>
          <a:lstStyle/>
          <a:p>
            <a:pPr algn="r"/>
            <a:fld id="{6D575B0D-3D5C-4991-97AC-2BFA1BF12A33}" type="slidenum">
              <a:rPr lang="en-US" sz="1200" b="1">
                <a:latin typeface="Arial" panose="020B0604020202020204" pitchFamily="34" charset="0"/>
                <a:cs typeface="Arial" panose="020B0604020202020204" pitchFamily="34" charset="0"/>
              </a:rPr>
              <a:pPr algn="r"/>
              <a:t>10</a:t>
            </a:fld>
            <a:endParaRPr lang="en-US" sz="12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1CF75E-8E0E-4214-9EAC-DD1FD0E110B7}" type="slidenum">
              <a:rPr lang="en-US" smtClean="0"/>
              <a:pPr/>
              <a:t>10</a:t>
            </a:fld>
            <a:endParaRPr lang="en-US"/>
          </a:p>
        </p:txBody>
      </p:sp>
    </p:spTree>
    <p:extLst>
      <p:ext uri="{BB962C8B-B14F-4D97-AF65-F5344CB8AC3E}">
        <p14:creationId xmlns:p14="http://schemas.microsoft.com/office/powerpoint/2010/main" val="1606505973"/>
      </p:ext>
    </p:extLst>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noAutofit/>
          </a:bodyPr>
          <a:lstStyle/>
          <a:p>
            <a:pPr eaLnBrk="1" hangingPunct="1"/>
            <a:r>
              <a:rPr lang="en-US" sz="4000" b="1" dirty="0"/>
              <a:t>Inference</a:t>
            </a:r>
            <a:endParaRPr lang="en-US" sz="4000" b="1" dirty="0" smtClean="0">
              <a:latin typeface="Calisto MT" pitchFamily="18" charset="0"/>
            </a:endParaRPr>
          </a:p>
        </p:txBody>
      </p:sp>
      <p:sp>
        <p:nvSpPr>
          <p:cNvPr id="77826" name="Rectangle 3"/>
          <p:cNvSpPr>
            <a:spLocks noGrp="1" noChangeArrowheads="1"/>
          </p:cNvSpPr>
          <p:nvPr>
            <p:ph idx="1"/>
          </p:nvPr>
        </p:nvSpPr>
        <p:spPr bwMode="auto">
          <a:prstGeom prst="rect">
            <a:avLst/>
          </a:prstGeom>
          <a:noFill/>
          <a:ln>
            <a:miter lim="800000"/>
            <a:headEnd/>
            <a:tailEnd/>
          </a:ln>
        </p:spPr>
        <p:txBody>
          <a:bodyPr>
            <a:normAutofit/>
          </a:bodyPr>
          <a:lstStyle/>
          <a:p>
            <a:pPr eaLnBrk="1" hangingPunct="1"/>
            <a:r>
              <a:rPr lang="en-US" sz="2400" dirty="0" smtClean="0"/>
              <a:t>Inference is debatable -- even reasonable people can reach different conclusions</a:t>
            </a:r>
          </a:p>
          <a:p>
            <a:pPr eaLnBrk="1" hangingPunct="1"/>
            <a:r>
              <a:rPr lang="en-US" sz="2400" dirty="0" smtClean="0"/>
              <a:t>Stakeholders can help with putting meaning on the numbers</a:t>
            </a:r>
          </a:p>
          <a:p>
            <a:pPr eaLnBrk="1" hangingPunct="1"/>
            <a:r>
              <a:rPr lang="en-US" sz="2400" dirty="0" smtClean="0"/>
              <a:t>Early on, the inference may be more a question of the quality of the data </a:t>
            </a:r>
          </a:p>
        </p:txBody>
      </p:sp>
      <p:sp>
        <p:nvSpPr>
          <p:cNvPr id="77828" name="Slide Number Placeholder 5"/>
          <p:cNvSpPr txBox="1">
            <a:spLocks noGrp="1"/>
          </p:cNvSpPr>
          <p:nvPr/>
        </p:nvSpPr>
        <p:spPr bwMode="auto">
          <a:xfrm>
            <a:off x="7653517" y="6324600"/>
            <a:ext cx="1371600" cy="457200"/>
          </a:xfrm>
          <a:prstGeom prst="rect">
            <a:avLst/>
          </a:prstGeom>
          <a:noFill/>
          <a:ln w="9525">
            <a:noFill/>
            <a:miter lim="800000"/>
            <a:headEnd/>
            <a:tailEnd/>
          </a:ln>
        </p:spPr>
        <p:txBody>
          <a:bodyPr anchor="b"/>
          <a:lstStyle/>
          <a:p>
            <a:pPr algn="r"/>
            <a:fld id="{F532A4CF-4B1E-4D84-BB50-AC7136B4B95E}" type="slidenum">
              <a:rPr lang="en-US" sz="1200" b="1">
                <a:latin typeface="Arial" panose="020B0604020202020204" pitchFamily="34" charset="0"/>
                <a:cs typeface="Arial" panose="020B0604020202020204" pitchFamily="34" charset="0"/>
              </a:rPr>
              <a:pPr algn="r"/>
              <a:t>11</a:t>
            </a:fld>
            <a:endParaRPr lang="en-US" sz="1200" b="1" dirty="0">
              <a:latin typeface="Arial" panose="020B0604020202020204" pitchFamily="34" charset="0"/>
              <a:cs typeface="Arial" panose="020B0604020202020204" pitchFamily="34" charset="0"/>
            </a:endParaRPr>
          </a:p>
        </p:txBody>
      </p:sp>
      <p:pic>
        <p:nvPicPr>
          <p:cNvPr id="7" name="Picture 4" descr="\\Policy4\org 653\Projects\StockPhotos\Categorized Library\All Photos\Toddlers\girl with block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4341859"/>
            <a:ext cx="3127010" cy="2074863"/>
          </a:xfrm>
          <a:prstGeom prst="ellipse">
            <a:avLst/>
          </a:prstGeom>
          <a:ln w="9525"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21CF75E-8E0E-4214-9EAC-DD1FD0E110B7}" type="slidenum">
              <a:rPr lang="en-US" smtClean="0"/>
              <a:pPr/>
              <a:t>11</a:t>
            </a:fld>
            <a:endParaRPr lang="en-US"/>
          </a:p>
        </p:txBody>
      </p:sp>
    </p:spTree>
    <p:extLst>
      <p:ext uri="{BB962C8B-B14F-4D97-AF65-F5344CB8AC3E}">
        <p14:creationId xmlns:p14="http://schemas.microsoft.com/office/powerpoint/2010/main" val="4146856957"/>
      </p:ext>
    </p:extLst>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Autofit/>
          </a:bodyPr>
          <a:lstStyle/>
          <a:p>
            <a:pPr eaLnBrk="1" hangingPunct="1"/>
            <a:r>
              <a:rPr lang="en-US" sz="4000" b="1" dirty="0" smtClean="0"/>
              <a:t>Action</a:t>
            </a:r>
            <a:endParaRPr lang="en-US" sz="4000" b="1" dirty="0" smtClean="0">
              <a:latin typeface="Calisto MT" pitchFamily="18" charset="0"/>
            </a:endParaRPr>
          </a:p>
        </p:txBody>
      </p:sp>
      <p:sp>
        <p:nvSpPr>
          <p:cNvPr id="78851" name="Rectangle 3"/>
          <p:cNvSpPr>
            <a:spLocks noGrp="1" noChangeArrowheads="1"/>
          </p:cNvSpPr>
          <p:nvPr>
            <p:ph idx="1"/>
          </p:nvPr>
        </p:nvSpPr>
        <p:spPr/>
        <p:txBody>
          <a:bodyPr>
            <a:normAutofit/>
          </a:bodyPr>
          <a:lstStyle/>
          <a:p>
            <a:pPr eaLnBrk="1" hangingPunct="1"/>
            <a:r>
              <a:rPr lang="en-US" sz="2400" dirty="0" smtClean="0"/>
              <a:t>Given the inference from the numbers, what should be done?</a:t>
            </a:r>
          </a:p>
          <a:p>
            <a:pPr eaLnBrk="1" hangingPunct="1"/>
            <a:r>
              <a:rPr lang="en-US" sz="2400" dirty="0" smtClean="0"/>
              <a:t>Recommendations or action steps</a:t>
            </a:r>
          </a:p>
          <a:p>
            <a:pPr eaLnBrk="1" hangingPunct="1"/>
            <a:r>
              <a:rPr lang="en-US" sz="2400" dirty="0" smtClean="0"/>
              <a:t>Action can be debatable – and often is</a:t>
            </a:r>
          </a:p>
          <a:p>
            <a:pPr eaLnBrk="1" hangingPunct="1"/>
            <a:r>
              <a:rPr lang="en-US" sz="2400" dirty="0" smtClean="0"/>
              <a:t>Another role for stakeholders</a:t>
            </a:r>
          </a:p>
          <a:p>
            <a:pPr eaLnBrk="1" hangingPunct="1"/>
            <a:r>
              <a:rPr lang="en-US" sz="2400" dirty="0" smtClean="0"/>
              <a:t>Again, early on the action might have to do with improving the quality of the data</a:t>
            </a:r>
          </a:p>
        </p:txBody>
      </p:sp>
      <p:sp>
        <p:nvSpPr>
          <p:cNvPr id="78852" name="Slide Number Placeholder 5"/>
          <p:cNvSpPr txBox="1">
            <a:spLocks noGrp="1"/>
          </p:cNvSpPr>
          <p:nvPr/>
        </p:nvSpPr>
        <p:spPr bwMode="auto">
          <a:xfrm>
            <a:off x="7543800" y="6172200"/>
            <a:ext cx="1371600" cy="457200"/>
          </a:xfrm>
          <a:prstGeom prst="rect">
            <a:avLst/>
          </a:prstGeom>
          <a:noFill/>
          <a:ln w="9525">
            <a:noFill/>
            <a:miter lim="800000"/>
            <a:headEnd/>
            <a:tailEnd/>
          </a:ln>
        </p:spPr>
        <p:txBody>
          <a:bodyPr anchor="b"/>
          <a:lstStyle/>
          <a:p>
            <a:pPr algn="r"/>
            <a:fld id="{2179B4D0-7908-4280-B940-A23D56F7D745}" type="slidenum">
              <a:rPr lang="en-US" sz="1200" b="1">
                <a:latin typeface="Arial" panose="020B0604020202020204" pitchFamily="34" charset="0"/>
                <a:cs typeface="Arial" panose="020B0604020202020204" pitchFamily="34" charset="0"/>
              </a:rPr>
              <a:pPr algn="r"/>
              <a:t>12</a:t>
            </a:fld>
            <a:endParaRPr lang="en-US" sz="12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21CF75E-8E0E-4214-9EAC-DD1FD0E110B7}" type="slidenum">
              <a:rPr lang="en-US" smtClean="0"/>
              <a:pPr/>
              <a:t>12</a:t>
            </a:fld>
            <a:endParaRPr lang="en-US"/>
          </a:p>
        </p:txBody>
      </p:sp>
    </p:spTree>
    <p:extLst>
      <p:ext uri="{BB962C8B-B14F-4D97-AF65-F5344CB8AC3E}">
        <p14:creationId xmlns:p14="http://schemas.microsoft.com/office/powerpoint/2010/main" val="3757812598"/>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1: Forming Good Questions</a:t>
            </a:r>
            <a:endParaRPr lang="en-US" dirty="0"/>
          </a:p>
        </p:txBody>
      </p:sp>
      <p:sp>
        <p:nvSpPr>
          <p:cNvPr id="4" name="Text Placeholder 3"/>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221CF75E-8E0E-4214-9EAC-DD1FD0E110B7}" type="slidenum">
              <a:rPr lang="en-US" smtClean="0"/>
              <a:pPr/>
              <a:t>13</a:t>
            </a:fld>
            <a:endParaRPr lang="en-US"/>
          </a:p>
        </p:txBody>
      </p:sp>
    </p:spTree>
    <p:extLst>
      <p:ext uri="{BB962C8B-B14F-4D97-AF65-F5344CB8AC3E}">
        <p14:creationId xmlns:p14="http://schemas.microsoft.com/office/powerpoint/2010/main" val="356911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Starting with a question (or two..)</a:t>
            </a:r>
            <a:endParaRPr lang="en-US" dirty="0"/>
          </a:p>
        </p:txBody>
      </p:sp>
      <p:sp>
        <p:nvSpPr>
          <p:cNvPr id="3" name="Content Placeholder 2"/>
          <p:cNvSpPr>
            <a:spLocks noGrp="1"/>
          </p:cNvSpPr>
          <p:nvPr>
            <p:ph idx="1"/>
          </p:nvPr>
        </p:nvSpPr>
        <p:spPr/>
        <p:txBody>
          <a:bodyPr>
            <a:normAutofit lnSpcReduction="10000"/>
          </a:bodyPr>
          <a:lstStyle/>
          <a:p>
            <a:r>
              <a:rPr lang="en-US" dirty="0" smtClean="0"/>
              <a:t>All analyses are driven by questions</a:t>
            </a:r>
          </a:p>
          <a:p>
            <a:r>
              <a:rPr lang="en-US" dirty="0" smtClean="0"/>
              <a:t>Questions come from different sources</a:t>
            </a:r>
          </a:p>
          <a:p>
            <a:r>
              <a:rPr lang="en-US" dirty="0" smtClean="0"/>
              <a:t>Different versions of the same question are necessary and appropriate for different audiences.</a:t>
            </a:r>
          </a:p>
          <a:p>
            <a:endParaRPr lang="en-US" dirty="0"/>
          </a:p>
          <a:p>
            <a:pPr marL="0" indent="0">
              <a:buNone/>
            </a:pPr>
            <a:endParaRPr lang="en-US" dirty="0" smtClean="0"/>
          </a:p>
          <a:p>
            <a:pPr marL="0" indent="0">
              <a:buNone/>
            </a:pPr>
            <a:r>
              <a:rPr lang="en-US" dirty="0" smtClean="0"/>
              <a:t>What are your crucial policy and programmatic questions?</a:t>
            </a:r>
          </a:p>
          <a:p>
            <a:endParaRPr lang="en-US" dirty="0" smtClean="0"/>
          </a:p>
        </p:txBody>
      </p:sp>
      <p:pic>
        <p:nvPicPr>
          <p:cNvPr id="5122" name="Picture 2" descr="C:\Users\ckasprza\AppData\Local\Microsoft\Windows\Temporary Internet Files\Content.IE5\NW4TUAGS\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660" y="35052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kasprza\AppData\Local\Microsoft\Windows\Temporary Internet Files\Content.IE5\NW4TUAGS\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82454"/>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14</a:t>
            </a:fld>
            <a:endParaRPr lang="en-US"/>
          </a:p>
        </p:txBody>
      </p:sp>
    </p:spTree>
    <p:extLst>
      <p:ext uri="{BB962C8B-B14F-4D97-AF65-F5344CB8AC3E}">
        <p14:creationId xmlns:p14="http://schemas.microsoft.com/office/powerpoint/2010/main" val="4153858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228600"/>
            <a:ext cx="8229600" cy="1066800"/>
          </a:xfrm>
        </p:spPr>
        <p:txBody>
          <a:bodyPr>
            <a:normAutofit/>
          </a:bodyPr>
          <a:lstStyle/>
          <a:p>
            <a:r>
              <a:rPr lang="en-US" dirty="0" smtClean="0"/>
              <a:t>Defining Data Analysis Questions</a:t>
            </a:r>
            <a:endParaRPr lang="en-US" dirty="0"/>
          </a:p>
        </p:txBody>
      </p:sp>
      <p:sp>
        <p:nvSpPr>
          <p:cNvPr id="3" name="Content Placeholder 2"/>
          <p:cNvSpPr>
            <a:spLocks noGrp="1"/>
          </p:cNvSpPr>
          <p:nvPr>
            <p:ph idx="1"/>
          </p:nvPr>
        </p:nvSpPr>
        <p:spPr/>
        <p:txBody>
          <a:bodyPr/>
          <a:lstStyle/>
          <a:p>
            <a:pPr marL="609600" indent="-609600">
              <a:buFontTx/>
              <a:buNone/>
            </a:pPr>
            <a:r>
              <a:rPr lang="en-US" sz="2800" dirty="0" smtClean="0"/>
              <a:t>What </a:t>
            </a:r>
            <a:r>
              <a:rPr lang="en-US" sz="2800" dirty="0"/>
              <a:t>are your crucial policy and programmatic questions?</a:t>
            </a:r>
          </a:p>
          <a:p>
            <a:pPr marL="609600" indent="-609600">
              <a:buFontTx/>
              <a:buNone/>
            </a:pPr>
            <a:r>
              <a:rPr lang="en-US" sz="2800" dirty="0">
                <a:solidFill>
                  <a:srgbClr val="FF0000"/>
                </a:solidFill>
              </a:rPr>
              <a:t>  </a:t>
            </a:r>
          </a:p>
          <a:p>
            <a:pPr marL="609600" indent="-609600">
              <a:buFontTx/>
              <a:buNone/>
            </a:pPr>
            <a:r>
              <a:rPr lang="en-US" sz="2800" dirty="0"/>
              <a:t>Example:</a:t>
            </a:r>
          </a:p>
          <a:p>
            <a:pPr marL="609600" indent="-609600">
              <a:buFontTx/>
              <a:buNone/>
            </a:pPr>
            <a:r>
              <a:rPr lang="en-US" sz="2800" dirty="0"/>
              <a:t>1.  Does our </a:t>
            </a:r>
            <a:r>
              <a:rPr lang="en-US" sz="2800" dirty="0" smtClean="0"/>
              <a:t>program/district </a:t>
            </a:r>
            <a:r>
              <a:rPr lang="en-US" sz="2800" dirty="0"/>
              <a:t>serve some children more effectively than others?</a:t>
            </a:r>
          </a:p>
          <a:p>
            <a:pPr marL="1009650" lvl="1" indent="-609600">
              <a:buFontTx/>
              <a:buAutoNum type="alphaLcPeriod"/>
            </a:pPr>
            <a:r>
              <a:rPr lang="en-US" dirty="0"/>
              <a:t>Do children with different racial/ethnic backgrounds have similar outcomes?</a:t>
            </a:r>
          </a:p>
          <a:p>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15</a:t>
            </a:fld>
            <a:endParaRPr lang="en-US"/>
          </a:p>
        </p:txBody>
      </p:sp>
    </p:spTree>
    <p:extLst>
      <p:ext uri="{BB962C8B-B14F-4D97-AF65-F5344CB8AC3E}">
        <p14:creationId xmlns:p14="http://schemas.microsoft.com/office/powerpoint/2010/main" val="1485765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Question sources</a:t>
            </a:r>
            <a:endParaRPr lang="en-US" dirty="0">
              <a:solidFill>
                <a:srgbClr val="1F497D"/>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Internal – State administrators, staff</a:t>
            </a:r>
          </a:p>
          <a:p>
            <a:pPr>
              <a:buNone/>
            </a:pPr>
            <a:r>
              <a:rPr lang="en-US" dirty="0" smtClean="0"/>
              <a:t>External –</a:t>
            </a:r>
          </a:p>
          <a:p>
            <a:r>
              <a:rPr lang="en-US" dirty="0" smtClean="0">
                <a:solidFill>
                  <a:schemeClr val="accent1"/>
                </a:solidFill>
              </a:rPr>
              <a:t>The governor, the legislature</a:t>
            </a:r>
          </a:p>
          <a:p>
            <a:r>
              <a:rPr lang="en-US" dirty="0" smtClean="0">
                <a:solidFill>
                  <a:schemeClr val="accent1"/>
                </a:solidFill>
              </a:rPr>
              <a:t>Advocates</a:t>
            </a:r>
          </a:p>
          <a:p>
            <a:r>
              <a:rPr lang="en-US" dirty="0" smtClean="0">
                <a:solidFill>
                  <a:schemeClr val="accent1"/>
                </a:solidFill>
              </a:rPr>
              <a:t>Families of children with disabilities</a:t>
            </a:r>
          </a:p>
          <a:p>
            <a:r>
              <a:rPr lang="en-US" dirty="0" smtClean="0">
                <a:solidFill>
                  <a:schemeClr val="accent1"/>
                </a:solidFill>
              </a:rPr>
              <a:t>General public</a:t>
            </a:r>
          </a:p>
          <a:p>
            <a:r>
              <a:rPr lang="en-US" dirty="0" smtClean="0">
                <a:solidFill>
                  <a:schemeClr val="accent1"/>
                </a:solidFill>
              </a:rPr>
              <a:t>OSEP</a:t>
            </a:r>
          </a:p>
          <a:p>
            <a:pPr>
              <a:buNone/>
            </a:pPr>
            <a:r>
              <a:rPr lang="en-US" dirty="0" smtClean="0"/>
              <a:t>External sources may not have a clear sense of what they want to know</a:t>
            </a:r>
            <a:endParaRPr lang="en-US" dirty="0"/>
          </a:p>
        </p:txBody>
      </p:sp>
      <p:pic>
        <p:nvPicPr>
          <p:cNvPr id="6149" name="Picture 5" descr="C:\Users\ckasprza\AppData\Local\Microsoft\Windows\Temporary Internet Files\Content.IE5\WDCCN1UP\MC9000567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631" y="2133600"/>
            <a:ext cx="2182032"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16</a:t>
            </a:fld>
            <a:endParaRPr lang="en-US"/>
          </a:p>
        </p:txBody>
      </p:sp>
    </p:spTree>
    <p:extLst>
      <p:ext uri="{BB962C8B-B14F-4D97-AF65-F5344CB8AC3E}">
        <p14:creationId xmlns:p14="http://schemas.microsoft.com/office/powerpoint/2010/main" val="209430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Sample basic questions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Who is being served?</a:t>
            </a:r>
          </a:p>
          <a:p>
            <a:r>
              <a:rPr lang="en-US" dirty="0" smtClean="0"/>
              <a:t>What services are provided?</a:t>
            </a:r>
          </a:p>
          <a:p>
            <a:r>
              <a:rPr lang="en-US" dirty="0" smtClean="0"/>
              <a:t>How much services is provided?</a:t>
            </a:r>
          </a:p>
          <a:p>
            <a:r>
              <a:rPr lang="en-US" dirty="0" smtClean="0"/>
              <a:t>Which professionals provide services?</a:t>
            </a:r>
          </a:p>
          <a:p>
            <a:r>
              <a:rPr lang="en-US" dirty="0" smtClean="0"/>
              <a:t>What is the quality of the services provided?</a:t>
            </a:r>
          </a:p>
          <a:p>
            <a:r>
              <a:rPr lang="en-US" dirty="0" smtClean="0"/>
              <a:t>What outcomes do children achieve?</a:t>
            </a:r>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17</a:t>
            </a:fld>
            <a:endParaRPr lang="en-US"/>
          </a:p>
        </p:txBody>
      </p:sp>
    </p:spTree>
    <p:extLst>
      <p:ext uri="{BB962C8B-B14F-4D97-AF65-F5344CB8AC3E}">
        <p14:creationId xmlns:p14="http://schemas.microsoft.com/office/powerpoint/2010/main" val="421658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2" y="152400"/>
            <a:ext cx="8229600" cy="1143000"/>
          </a:xfrm>
        </p:spPr>
        <p:txBody>
          <a:bodyPr>
            <a:normAutofit fontScale="90000"/>
          </a:bodyPr>
          <a:lstStyle/>
          <a:p>
            <a:r>
              <a:rPr lang="en-US" dirty="0" smtClean="0">
                <a:solidFill>
                  <a:srgbClr val="1F497D"/>
                </a:solidFill>
              </a:rPr>
              <a:t>Sample questions that cut across components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How do outcomes relate to services?</a:t>
            </a:r>
          </a:p>
          <a:p>
            <a:r>
              <a:rPr lang="en-US" dirty="0" smtClean="0"/>
              <a:t>Who receives which services?</a:t>
            </a:r>
          </a:p>
          <a:p>
            <a:r>
              <a:rPr lang="en-US" dirty="0" smtClean="0"/>
              <a:t>Who receives the most services?</a:t>
            </a:r>
          </a:p>
          <a:p>
            <a:r>
              <a:rPr lang="en-US" dirty="0" smtClean="0"/>
              <a:t>Which services are high quality?</a:t>
            </a:r>
          </a:p>
          <a:p>
            <a:r>
              <a:rPr lang="en-US" dirty="0" smtClean="0"/>
              <a:t>Which children receive high cost services?</a:t>
            </a:r>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18</a:t>
            </a:fld>
            <a:endParaRPr lang="en-US"/>
          </a:p>
        </p:txBody>
      </p:sp>
    </p:spTree>
    <p:extLst>
      <p:ext uri="{BB962C8B-B14F-4D97-AF65-F5344CB8AC3E}">
        <p14:creationId xmlns:p14="http://schemas.microsoft.com/office/powerpoint/2010/main" val="396463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Making comparisons</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dirty="0" smtClean="0"/>
              <a:t>How do outcomes for 2013 compare to outcomes for 2014?</a:t>
            </a:r>
          </a:p>
          <a:p>
            <a:r>
              <a:rPr lang="en-US" dirty="0" smtClean="0"/>
              <a:t>In which districts are children experiencing the best outcomes?</a:t>
            </a:r>
          </a:p>
          <a:p>
            <a:r>
              <a:rPr lang="en-US" dirty="0" smtClean="0"/>
              <a:t>Which children have the best outcomes?</a:t>
            </a:r>
          </a:p>
          <a:p>
            <a:r>
              <a:rPr lang="en-US" dirty="0" smtClean="0"/>
              <a:t>How do children who receive speech therapy compare to those who do not?</a:t>
            </a:r>
            <a:endParaRPr lang="en-US" dirty="0"/>
          </a:p>
        </p:txBody>
      </p:sp>
      <p:pic>
        <p:nvPicPr>
          <p:cNvPr id="7170" name="Picture 2" descr="C:\Users\ckasprza\AppData\Local\Microsoft\Windows\Temporary Internet Files\Content.IE5\NW4TUAGS\MC90043527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726304"/>
            <a:ext cx="2743200" cy="190309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19</a:t>
            </a:fld>
            <a:endParaRPr lang="en-US"/>
          </a:p>
        </p:txBody>
      </p:sp>
    </p:spTree>
    <p:extLst>
      <p:ext uri="{BB962C8B-B14F-4D97-AF65-F5344CB8AC3E}">
        <p14:creationId xmlns:p14="http://schemas.microsoft.com/office/powerpoint/2010/main" val="324471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4000" b="1" dirty="0" smtClean="0"/>
              <a:t>Desired Outcomes</a:t>
            </a:r>
            <a:endParaRPr lang="en-US" sz="4000" b="1" dirty="0"/>
          </a:p>
        </p:txBody>
      </p:sp>
      <p:sp>
        <p:nvSpPr>
          <p:cNvPr id="15362" name="Content Placeholder 3"/>
          <p:cNvSpPr>
            <a:spLocks noGrp="1"/>
          </p:cNvSpPr>
          <p:nvPr>
            <p:ph idx="1"/>
          </p:nvPr>
        </p:nvSpPr>
        <p:spPr/>
        <p:txBody>
          <a:bodyPr>
            <a:normAutofit lnSpcReduction="10000"/>
          </a:bodyPr>
          <a:lstStyle/>
          <a:p>
            <a:r>
              <a:rPr lang="en-US" sz="2800" dirty="0" smtClean="0">
                <a:latin typeface="Arial" charset="0"/>
              </a:rPr>
              <a:t>Opportunity to practice forming good data analysis questions</a:t>
            </a:r>
          </a:p>
          <a:p>
            <a:r>
              <a:rPr lang="en-US" sz="2800" dirty="0" smtClean="0">
                <a:latin typeface="Arial" charset="0"/>
              </a:rPr>
              <a:t>Opportunity to examine and discuss different ways of analyzing aggregate data for program improvement</a:t>
            </a:r>
          </a:p>
          <a:p>
            <a:r>
              <a:rPr lang="en-US" sz="2800" dirty="0" smtClean="0">
                <a:latin typeface="Arial" charset="0"/>
              </a:rPr>
              <a:t>Opportunity to discuss and interpret data to drive program improvement</a:t>
            </a:r>
          </a:p>
          <a:p>
            <a:pPr lvl="1"/>
            <a:r>
              <a:rPr lang="en-US" sz="2400" dirty="0" smtClean="0">
                <a:latin typeface="Arial" charset="0"/>
              </a:rPr>
              <a:t>Program characteristics</a:t>
            </a:r>
          </a:p>
          <a:p>
            <a:pPr lvl="1"/>
            <a:r>
              <a:rPr lang="en-US" sz="2400" dirty="0" smtClean="0">
                <a:latin typeface="Arial" charset="0"/>
              </a:rPr>
              <a:t>Child characteristics</a:t>
            </a:r>
          </a:p>
          <a:p>
            <a:endParaRPr lang="en-US" sz="2800" dirty="0" smtClean="0">
              <a:latin typeface="Arial" charset="0"/>
            </a:endParaRPr>
          </a:p>
          <a:p>
            <a:endParaRPr lang="en-US" sz="2800" dirty="0" smtClean="0">
              <a:latin typeface="Arial" charset="0"/>
            </a:endParaRPr>
          </a:p>
          <a:p>
            <a:endParaRPr lang="en-US" sz="2800" dirty="0">
              <a:latin typeface="Arial" charset="0"/>
            </a:endParaRPr>
          </a:p>
        </p:txBody>
      </p:sp>
      <p:sp>
        <p:nvSpPr>
          <p:cNvPr id="15363" name="Slide Number Placeholder 3"/>
          <p:cNvSpPr>
            <a:spLocks noGrp="1"/>
          </p:cNvSpPr>
          <p:nvPr>
            <p:ph type="sldNum" sz="quarter" idx="10"/>
          </p:nvPr>
        </p:nvSpPr>
        <p:spPr bwMode="auto">
          <a:xfrm>
            <a:off x="7534701" y="6400800"/>
            <a:ext cx="1600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b="1"/>
              <a:pPr eaLnBrk="1" hangingPunct="1"/>
              <a:t>2</a:t>
            </a:fld>
            <a:endParaRPr lang="en-US" sz="1200" b="1" dirty="0"/>
          </a:p>
        </p:txBody>
      </p:sp>
    </p:spTree>
    <p:extLst>
      <p:ext uri="{BB962C8B-B14F-4D97-AF65-F5344CB8AC3E}">
        <p14:creationId xmlns:p14="http://schemas.microsoft.com/office/powerpoint/2010/main" val="1637838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Making comparisons</a:t>
            </a:r>
            <a:endParaRPr lang="en-US" dirty="0">
              <a:solidFill>
                <a:srgbClr val="1F497D"/>
              </a:solidFill>
            </a:endParaRPr>
          </a:p>
        </p:txBody>
      </p:sp>
      <p:sp>
        <p:nvSpPr>
          <p:cNvPr id="3" name="Content Placeholder 2"/>
          <p:cNvSpPr>
            <a:spLocks noGrp="1"/>
          </p:cNvSpPr>
          <p:nvPr>
            <p:ph idx="1"/>
          </p:nvPr>
        </p:nvSpPr>
        <p:spPr/>
        <p:txBody>
          <a:bodyPr>
            <a:normAutofit lnSpcReduction="10000"/>
          </a:bodyPr>
          <a:lstStyle/>
          <a:p>
            <a:r>
              <a:rPr lang="en-US" dirty="0" smtClean="0"/>
              <a:t>Disability groups</a:t>
            </a:r>
          </a:p>
          <a:p>
            <a:r>
              <a:rPr lang="en-US" dirty="0" smtClean="0"/>
              <a:t>Region/school district</a:t>
            </a:r>
          </a:p>
          <a:p>
            <a:r>
              <a:rPr lang="en-US" dirty="0" smtClean="0"/>
              <a:t>Program type</a:t>
            </a:r>
          </a:p>
          <a:p>
            <a:r>
              <a:rPr lang="en-US" dirty="0" smtClean="0"/>
              <a:t>Family income</a:t>
            </a:r>
          </a:p>
          <a:p>
            <a:r>
              <a:rPr lang="en-US" dirty="0" smtClean="0"/>
              <a:t>Age</a:t>
            </a:r>
          </a:p>
          <a:p>
            <a:r>
              <a:rPr lang="en-US" dirty="0" smtClean="0"/>
              <a:t>Length of time in program</a:t>
            </a:r>
          </a:p>
          <a:p>
            <a:pPr>
              <a:buNone/>
            </a:pPr>
            <a:endParaRPr lang="en-US" b="1" dirty="0" smtClean="0"/>
          </a:p>
          <a:p>
            <a:pPr>
              <a:buNone/>
            </a:pPr>
            <a:r>
              <a:rPr lang="en-US" b="1" dirty="0" smtClean="0">
                <a:solidFill>
                  <a:schemeClr val="accent1"/>
                </a:solidFill>
              </a:rPr>
              <a:t>Comparing Group 1 to Group 2 to Group 3, etc.</a:t>
            </a:r>
            <a:endParaRPr lang="en-US" dirty="0">
              <a:solidFill>
                <a:schemeClr val="accent1"/>
              </a:solidFill>
            </a:endParaRPr>
          </a:p>
        </p:txBody>
      </p:sp>
      <p:pic>
        <p:nvPicPr>
          <p:cNvPr id="4" name="Picture 3" descr="C:\Users\ckasprza\AppData\Local\Microsoft\Windows\Temporary Internet Files\Content.IE5\WDCCN1UP\MC9003207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8344" y="1969186"/>
            <a:ext cx="1892656" cy="26790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21CF75E-8E0E-4214-9EAC-DD1FD0E110B7}" type="slidenum">
              <a:rPr lang="en-US" smtClean="0"/>
              <a:pPr/>
              <a:t>20</a:t>
            </a:fld>
            <a:endParaRPr lang="en-US"/>
          </a:p>
        </p:txBody>
      </p:sp>
    </p:spTree>
    <p:extLst>
      <p:ext uri="{BB962C8B-B14F-4D97-AF65-F5344CB8AC3E}">
        <p14:creationId xmlns:p14="http://schemas.microsoft.com/office/powerpoint/2010/main" val="3687382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Question precision</a:t>
            </a:r>
            <a:endParaRPr lang="en-US" dirty="0">
              <a:solidFill>
                <a:srgbClr val="1F497D"/>
              </a:solidFill>
            </a:endParaRPr>
          </a:p>
        </p:txBody>
      </p:sp>
      <p:sp>
        <p:nvSpPr>
          <p:cNvPr id="3" name="Content Placeholder 2"/>
          <p:cNvSpPr>
            <a:spLocks noGrp="1"/>
          </p:cNvSpPr>
          <p:nvPr>
            <p:ph idx="1"/>
          </p:nvPr>
        </p:nvSpPr>
        <p:spPr/>
        <p:txBody>
          <a:bodyPr/>
          <a:lstStyle/>
          <a:p>
            <a:r>
              <a:rPr lang="en-US" dirty="0" smtClean="0"/>
              <a:t>A research question is completely precise when the data elements and the analyses have been specified.</a:t>
            </a:r>
          </a:p>
          <a:p>
            <a:pPr>
              <a:buNone/>
            </a:pPr>
            <a:endParaRPr lang="en-US" dirty="0" smtClean="0"/>
          </a:p>
          <a:p>
            <a:pPr algn="ctr">
              <a:buNone/>
            </a:pPr>
            <a:r>
              <a:rPr lang="en-US" b="1" dirty="0" smtClean="0">
                <a:solidFill>
                  <a:schemeClr val="accent1"/>
                </a:solidFill>
              </a:rPr>
              <a:t>Are programs serving young children with disabilities effective?</a:t>
            </a:r>
          </a:p>
          <a:p>
            <a:pPr algn="ctr">
              <a:buNone/>
            </a:pPr>
            <a:r>
              <a:rPr lang="en-US" b="1" dirty="0" smtClean="0">
                <a:solidFill>
                  <a:schemeClr val="accent1"/>
                </a:solidFill>
              </a:rPr>
              <a:t>(question 1)</a:t>
            </a:r>
            <a:endParaRPr lang="en-US" b="1" dirty="0">
              <a:solidFill>
                <a:schemeClr val="accent1"/>
              </a:solidFill>
            </a:endParaRPr>
          </a:p>
        </p:txBody>
      </p:sp>
      <p:pic>
        <p:nvPicPr>
          <p:cNvPr id="10244" name="Picture 4" descr="C:\Users\ckasprza\AppData\Local\Microsoft\Windows\Temporary Internet Files\Content.IE5\WDCCN1UP\MC9003710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859" y="4800600"/>
            <a:ext cx="1355141" cy="18031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21</a:t>
            </a:fld>
            <a:endParaRPr lang="en-US"/>
          </a:p>
        </p:txBody>
      </p:sp>
    </p:spTree>
    <p:extLst>
      <p:ext uri="{BB962C8B-B14F-4D97-AF65-F5344CB8AC3E}">
        <p14:creationId xmlns:p14="http://schemas.microsoft.com/office/powerpoint/2010/main" val="1843153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precision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Of the children who exited the program between July 1, 2012 and June 30, 2013 and had been in program at least 6 months and were not typically developing in outcome 1, what percentage gained at least one score point between entry and exit score on outcome 1?</a:t>
            </a:r>
          </a:p>
          <a:p>
            <a:pPr>
              <a:buNone/>
            </a:pPr>
            <a:endParaRPr lang="en-US" dirty="0" smtClean="0"/>
          </a:p>
          <a:p>
            <a:pPr algn="ctr">
              <a:buNone/>
            </a:pPr>
            <a:r>
              <a:rPr lang="en-US" b="1" dirty="0" smtClean="0">
                <a:solidFill>
                  <a:schemeClr val="accent1"/>
                </a:solidFill>
              </a:rPr>
              <a:t>(question 2)</a:t>
            </a:r>
            <a:endParaRPr lang="en-US" b="1" dirty="0">
              <a:solidFill>
                <a:schemeClr val="accent1"/>
              </a:solidFill>
            </a:endParaRPr>
          </a:p>
        </p:txBody>
      </p:sp>
      <p:pic>
        <p:nvPicPr>
          <p:cNvPr id="5" name="Picture 4" descr="C:\Users\ckasprza\AppData\Local\Microsoft\Windows\Temporary Internet Files\Content.IE5\WDCCN1UP\MC9003710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859" y="4800600"/>
            <a:ext cx="1355141" cy="18031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22</a:t>
            </a:fld>
            <a:endParaRPr lang="en-US"/>
          </a:p>
        </p:txBody>
      </p:sp>
    </p:spTree>
    <p:extLst>
      <p:ext uri="{BB962C8B-B14F-4D97-AF65-F5344CB8AC3E}">
        <p14:creationId xmlns:p14="http://schemas.microsoft.com/office/powerpoint/2010/main" val="1921557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 the right level of precision</a:t>
            </a:r>
            <a:endParaRPr lang="en-US" dirty="0"/>
          </a:p>
        </p:txBody>
      </p:sp>
      <p:sp>
        <p:nvSpPr>
          <p:cNvPr id="3" name="Content Placeholder 2"/>
          <p:cNvSpPr>
            <a:spLocks noGrp="1"/>
          </p:cNvSpPr>
          <p:nvPr>
            <p:ph idx="1"/>
          </p:nvPr>
        </p:nvSpPr>
        <p:spPr>
          <a:xfrm>
            <a:off x="457200" y="1524000"/>
            <a:ext cx="4724400" cy="4602163"/>
          </a:xfrm>
        </p:spPr>
        <p:txBody>
          <a:bodyPr>
            <a:normAutofit lnSpcReduction="10000"/>
          </a:bodyPr>
          <a:lstStyle/>
          <a:p>
            <a:r>
              <a:rPr lang="en-US" dirty="0" smtClean="0"/>
              <a:t>Who is the audience?</a:t>
            </a:r>
          </a:p>
          <a:p>
            <a:r>
              <a:rPr lang="en-US" dirty="0" smtClean="0"/>
              <a:t>What is the purpose?</a:t>
            </a:r>
          </a:p>
          <a:p>
            <a:r>
              <a:rPr lang="en-US" dirty="0" smtClean="0"/>
              <a:t>Different levels of precision for different purposes</a:t>
            </a:r>
          </a:p>
          <a:p>
            <a:pPr>
              <a:buNone/>
            </a:pPr>
            <a:endParaRPr lang="en-US" dirty="0" smtClean="0"/>
          </a:p>
          <a:p>
            <a:pPr algn="ctr">
              <a:buNone/>
            </a:pPr>
            <a:r>
              <a:rPr lang="en-US" b="1" dirty="0" smtClean="0">
                <a:solidFill>
                  <a:schemeClr val="accent1"/>
                </a:solidFill>
              </a:rPr>
              <a:t>BUT THEY CAN BE VERSIONS OF THE SAME QUESTION</a:t>
            </a:r>
            <a:endParaRPr lang="en-US" b="1" dirty="0">
              <a:solidFill>
                <a:schemeClr val="accent1"/>
              </a:solidFill>
            </a:endParaRPr>
          </a:p>
        </p:txBody>
      </p:sp>
      <p:pic>
        <p:nvPicPr>
          <p:cNvPr id="8194" name="Picture 2" descr="C:\Users\ckasprza\AppData\Local\Microsoft\Windows\Temporary Internet Files\Content.IE5\NW4TUAGS\MP9003877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312" y="1981200"/>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23</a:t>
            </a:fld>
            <a:endParaRPr lang="en-US"/>
          </a:p>
        </p:txBody>
      </p:sp>
    </p:spTree>
    <p:extLst>
      <p:ext uri="{BB962C8B-B14F-4D97-AF65-F5344CB8AC3E}">
        <p14:creationId xmlns:p14="http://schemas.microsoft.com/office/powerpoint/2010/main" val="2537497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Part I &amp; II</a:t>
            </a:r>
            <a:endParaRPr lang="en-US" dirty="0"/>
          </a:p>
        </p:txBody>
      </p:sp>
      <p:sp>
        <p:nvSpPr>
          <p:cNvPr id="3" name="Content Placeholder 2"/>
          <p:cNvSpPr>
            <a:spLocks noGrp="1"/>
          </p:cNvSpPr>
          <p:nvPr>
            <p:ph idx="1"/>
          </p:nvPr>
        </p:nvSpPr>
        <p:spPr/>
        <p:txBody>
          <a:bodyPr/>
          <a:lstStyle/>
          <a:p>
            <a:pPr algn="ctr">
              <a:buNone/>
            </a:pPr>
            <a:r>
              <a:rPr lang="en-US" sz="4000" b="1" dirty="0" smtClean="0">
                <a:solidFill>
                  <a:schemeClr val="accent1"/>
                </a:solidFill>
              </a:rPr>
              <a:t>Starting with a Question</a:t>
            </a:r>
          </a:p>
          <a:p>
            <a:pPr algn="ctr">
              <a:buNone/>
            </a:pPr>
            <a:r>
              <a:rPr lang="en-US" sz="3600" b="1" dirty="0" smtClean="0">
                <a:solidFill>
                  <a:schemeClr val="accent1"/>
                </a:solidFill>
              </a:rPr>
              <a:t>I: Forming Good Data Analysis Questions</a:t>
            </a:r>
          </a:p>
          <a:p>
            <a:pPr algn="ctr">
              <a:buNone/>
            </a:pPr>
            <a:r>
              <a:rPr lang="en-US" sz="3600" b="1" dirty="0" smtClean="0">
                <a:solidFill>
                  <a:schemeClr val="accent1"/>
                </a:solidFill>
              </a:rPr>
              <a:t>II: Generating Questions</a:t>
            </a:r>
            <a:endParaRPr lang="en-US" sz="3600" b="1" dirty="0">
              <a:solidFill>
                <a:schemeClr val="accent1"/>
              </a:solidFill>
            </a:endParaRPr>
          </a:p>
        </p:txBody>
      </p:sp>
      <p:pic>
        <p:nvPicPr>
          <p:cNvPr id="9218" name="Picture 2" descr="C:\Users\ckasprza\AppData\Local\Microsoft\Windows\Temporary Internet Files\Content.IE5\451EB010\MC9004419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228" y="3733800"/>
            <a:ext cx="2372972" cy="22891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21CF75E-8E0E-4214-9EAC-DD1FD0E110B7}" type="slidenum">
              <a:rPr lang="en-US" smtClean="0"/>
              <a:pPr/>
              <a:t>24</a:t>
            </a:fld>
            <a:endParaRPr lang="en-US"/>
          </a:p>
        </p:txBody>
      </p:sp>
    </p:spTree>
    <p:extLst>
      <p:ext uri="{BB962C8B-B14F-4D97-AF65-F5344CB8AC3E}">
        <p14:creationId xmlns:p14="http://schemas.microsoft.com/office/powerpoint/2010/main" val="334736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Topic 2: Looking at Data</a:t>
            </a:r>
            <a:endParaRPr lang="en-US" dirty="0">
              <a:solidFill>
                <a:srgbClr val="FF0000"/>
              </a:solidFill>
            </a:endParaRPr>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221CF75E-8E0E-4214-9EAC-DD1FD0E110B7}" type="slidenum">
              <a:rPr lang="en-US" smtClean="0"/>
              <a:pPr/>
              <a:t>25</a:t>
            </a:fld>
            <a:endParaRPr lang="en-US"/>
          </a:p>
        </p:txBody>
      </p:sp>
    </p:spTree>
    <p:extLst>
      <p:ext uri="{BB962C8B-B14F-4D97-AF65-F5344CB8AC3E}">
        <p14:creationId xmlns:p14="http://schemas.microsoft.com/office/powerpoint/2010/main" val="3471494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Different “Levels” of Looking at Data</a:t>
            </a:r>
            <a:endParaRPr lang="en-US" sz="4000" b="1" dirty="0"/>
          </a:p>
        </p:txBody>
      </p:sp>
      <p:sp>
        <p:nvSpPr>
          <p:cNvPr id="3" name="Content Placeholder 2"/>
          <p:cNvSpPr>
            <a:spLocks noGrp="1"/>
          </p:cNvSpPr>
          <p:nvPr>
            <p:ph idx="1"/>
          </p:nvPr>
        </p:nvSpPr>
        <p:spPr/>
        <p:txBody>
          <a:bodyPr/>
          <a:lstStyle/>
          <a:p>
            <a:r>
              <a:rPr lang="en-US" sz="2800" dirty="0" smtClean="0"/>
              <a:t>Individual data</a:t>
            </a:r>
          </a:p>
          <a:p>
            <a:pPr lvl="1"/>
            <a:r>
              <a:rPr lang="en-US" sz="2400" dirty="0" smtClean="0"/>
              <a:t>Individual child</a:t>
            </a:r>
          </a:p>
          <a:p>
            <a:pPr lvl="1"/>
            <a:r>
              <a:rPr lang="en-US" sz="2400" dirty="0" smtClean="0"/>
              <a:t>Individual classroom</a:t>
            </a:r>
          </a:p>
          <a:p>
            <a:pPr lvl="1"/>
            <a:r>
              <a:rPr lang="en-US" sz="2400" dirty="0" smtClean="0"/>
              <a:t>Individual program/district</a:t>
            </a:r>
          </a:p>
          <a:p>
            <a:r>
              <a:rPr lang="en-US" sz="2800" dirty="0" smtClean="0"/>
              <a:t>Aggregate data</a:t>
            </a:r>
          </a:p>
          <a:p>
            <a:pPr lvl="1"/>
            <a:r>
              <a:rPr lang="en-US" sz="2400" dirty="0" smtClean="0"/>
              <a:t>Combining data across individual children, classrooms or districts</a:t>
            </a:r>
          </a:p>
          <a:p>
            <a:pPr lvl="1"/>
            <a:r>
              <a:rPr lang="en-US" sz="2400" dirty="0" smtClean="0"/>
              <a:t>Summary statistics/values</a:t>
            </a:r>
          </a:p>
          <a:p>
            <a:endParaRPr lang="en-US" sz="2400" dirty="0" smtClean="0"/>
          </a:p>
          <a:p>
            <a:pPr lvl="1"/>
            <a:endParaRPr lang="en-US" sz="2000" dirty="0" smtClean="0"/>
          </a:p>
          <a:p>
            <a:endParaRPr lang="en-US" sz="2400" dirty="0"/>
          </a:p>
          <a:p>
            <a:pPr lvl="1"/>
            <a:endParaRPr lang="en-US" sz="2800" dirty="0"/>
          </a:p>
        </p:txBody>
      </p:sp>
      <p:sp>
        <p:nvSpPr>
          <p:cNvPr id="4" name="Slide Number Placeholder 3"/>
          <p:cNvSpPr>
            <a:spLocks noGrp="1"/>
          </p:cNvSpPr>
          <p:nvPr>
            <p:ph type="sldNum" sz="quarter" idx="10"/>
          </p:nvPr>
        </p:nvSpPr>
        <p:spPr>
          <a:xfrm>
            <a:off x="7467600" y="6400800"/>
            <a:ext cx="1600200" cy="365125"/>
          </a:xfrm>
        </p:spPr>
        <p:txBody>
          <a:bodyPr/>
          <a:lstStyle/>
          <a:p>
            <a:pPr>
              <a:defRPr/>
            </a:pPr>
            <a:fld id="{AB268D0E-8075-9746-99AF-58F28B56088B}" type="slidenum">
              <a:rPr lang="en-US" b="1" smtClean="0">
                <a:solidFill>
                  <a:schemeClr val="tx1"/>
                </a:solidFill>
              </a:rPr>
              <a:pPr>
                <a:defRPr/>
              </a:pPr>
              <a:t>26</a:t>
            </a:fld>
            <a:endParaRPr lang="en-US" b="1" dirty="0">
              <a:solidFill>
                <a:schemeClr val="tx1"/>
              </a:solidFill>
            </a:endParaRPr>
          </a:p>
        </p:txBody>
      </p:sp>
    </p:spTree>
    <p:extLst>
      <p:ext uri="{BB962C8B-B14F-4D97-AF65-F5344CB8AC3E}">
        <p14:creationId xmlns:p14="http://schemas.microsoft.com/office/powerpoint/2010/main" val="2899615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need to look at aggregate data?</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Volume of data and information available is not easy to make conclusions</a:t>
            </a:r>
          </a:p>
          <a:p>
            <a:r>
              <a:rPr lang="en-US" dirty="0" smtClean="0">
                <a:solidFill>
                  <a:schemeClr val="tx1"/>
                </a:solidFill>
              </a:rPr>
              <a:t>Aggregating helps to make comparisons</a:t>
            </a:r>
          </a:p>
          <a:p>
            <a:pPr lvl="1"/>
            <a:r>
              <a:rPr lang="en-US" dirty="0">
                <a:solidFill>
                  <a:schemeClr val="tx1"/>
                </a:solidFill>
              </a:rPr>
              <a:t>W</a:t>
            </a:r>
            <a:r>
              <a:rPr lang="en-US" dirty="0" smtClean="0">
                <a:solidFill>
                  <a:schemeClr val="tx1"/>
                </a:solidFill>
              </a:rPr>
              <a:t>hat kind of characteristics for children or programs are actually linked with better outcomes?</a:t>
            </a:r>
          </a:p>
          <a:p>
            <a:pPr lvl="1"/>
            <a:r>
              <a:rPr lang="en-US" dirty="0" smtClean="0">
                <a:solidFill>
                  <a:schemeClr val="tx1"/>
                </a:solidFill>
              </a:rPr>
              <a:t>How do we group information about children or programs in order to make comparisons?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221CF75E-8E0E-4214-9EAC-DD1FD0E110B7}" type="slidenum">
              <a:rPr lang="en-US" smtClean="0"/>
              <a:pPr/>
              <a:t>27</a:t>
            </a:fld>
            <a:endParaRPr lang="en-US"/>
          </a:p>
        </p:txBody>
      </p:sp>
    </p:spTree>
    <p:extLst>
      <p:ext uri="{BB962C8B-B14F-4D97-AF65-F5344CB8AC3E}">
        <p14:creationId xmlns:p14="http://schemas.microsoft.com/office/powerpoint/2010/main" val="3717683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chemeClr val="tx2"/>
                </a:solidFill>
              </a:rPr>
              <a:t>Individual Child Outcomes Data for District </a:t>
            </a:r>
            <a:r>
              <a:rPr lang="en-US" b="1" dirty="0" smtClean="0">
                <a:solidFill>
                  <a:schemeClr val="tx2"/>
                </a:solidFill>
              </a:rPr>
              <a:t>2</a:t>
            </a:r>
            <a:endParaRPr lang="en-US" b="1" dirty="0">
              <a:solidFill>
                <a:schemeClr val="tx2"/>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187537750"/>
              </p:ext>
            </p:extLst>
          </p:nvPr>
        </p:nvGraphicFramePr>
        <p:xfrm>
          <a:off x="51699" y="1676400"/>
          <a:ext cx="8939901" cy="5039852"/>
        </p:xfrm>
        <a:graphic>
          <a:graphicData uri="http://schemas.openxmlformats.org/presentationml/2006/ole">
            <mc:AlternateContent xmlns:mc="http://schemas.openxmlformats.org/markup-compatibility/2006">
              <mc:Choice xmlns:v="urn:schemas-microsoft-com:vml" Requires="v">
                <p:oleObj spid="_x0000_s1046" name="Document" r:id="rId5" imgW="8267700" imgH="4660900" progId="Word.Document.12">
                  <p:embed/>
                </p:oleObj>
              </mc:Choice>
              <mc:Fallback>
                <p:oleObj name="Document" r:id="rId5" imgW="8267700" imgH="4660900" progId="Word.Document.12">
                  <p:embed/>
                  <p:pic>
                    <p:nvPicPr>
                      <p:cNvPr id="0" name=""/>
                      <p:cNvPicPr/>
                      <p:nvPr/>
                    </p:nvPicPr>
                    <p:blipFill>
                      <a:blip r:embed="rId6"/>
                      <a:stretch>
                        <a:fillRect/>
                      </a:stretch>
                    </p:blipFill>
                    <p:spPr>
                      <a:xfrm>
                        <a:off x="51699" y="1676400"/>
                        <a:ext cx="8939901" cy="5039852"/>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221CF75E-8E0E-4214-9EAC-DD1FD0E110B7}" type="slidenum">
              <a:rPr lang="en-US" smtClean="0"/>
              <a:pPr/>
              <a:t>28</a:t>
            </a:fld>
            <a:endParaRPr lang="en-US"/>
          </a:p>
        </p:txBody>
      </p:sp>
    </p:spTree>
    <p:extLst>
      <p:ext uri="{BB962C8B-B14F-4D97-AF65-F5344CB8AC3E}">
        <p14:creationId xmlns:p14="http://schemas.microsoft.com/office/powerpoint/2010/main" val="1990587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Activity – 2</a:t>
            </a:r>
            <a:endParaRPr lang="en-US" dirty="0">
              <a:solidFill>
                <a:srgbClr val="FF0000"/>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4800" b="1" dirty="0" smtClean="0"/>
              <a:t>Looking at Data</a:t>
            </a:r>
          </a:p>
          <a:p>
            <a:pPr>
              <a:buNone/>
            </a:pPr>
            <a:endParaRPr lang="en-US" dirty="0"/>
          </a:p>
        </p:txBody>
      </p:sp>
      <p:pic>
        <p:nvPicPr>
          <p:cNvPr id="7170" name="Picture 2" descr="C:\Users\ckasprza\AppData\Local\Microsoft\Windows\Temporary Internet Files\Content.IE5\NLKSCY1G\MC9004414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742857" cy="27428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21CF75E-8E0E-4214-9EAC-DD1FD0E110B7}" type="slidenum">
              <a:rPr lang="en-US" smtClean="0"/>
              <a:pPr/>
              <a:t>29</a:t>
            </a:fld>
            <a:endParaRPr lang="en-US"/>
          </a:p>
        </p:txBody>
      </p:sp>
    </p:spTree>
    <p:extLst>
      <p:ext uri="{BB962C8B-B14F-4D97-AF65-F5344CB8AC3E}">
        <p14:creationId xmlns:p14="http://schemas.microsoft.com/office/powerpoint/2010/main" val="4068591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4000" b="1" dirty="0" smtClean="0"/>
              <a:t>Child Outcomes</a:t>
            </a:r>
            <a:endParaRPr lang="en-US" sz="4000" b="1" dirty="0"/>
          </a:p>
        </p:txBody>
      </p:sp>
      <p:sp>
        <p:nvSpPr>
          <p:cNvPr id="15362" name="Content Placeholder 3"/>
          <p:cNvSpPr>
            <a:spLocks noGrp="1"/>
          </p:cNvSpPr>
          <p:nvPr>
            <p:ph idx="1"/>
          </p:nvPr>
        </p:nvSpPr>
        <p:spPr/>
        <p:txBody>
          <a:bodyPr/>
          <a:lstStyle/>
          <a:p>
            <a:r>
              <a:rPr lang="en-US" sz="2400" dirty="0" smtClean="0">
                <a:latin typeface="Arial" charset="0"/>
              </a:rPr>
              <a:t>States </a:t>
            </a:r>
            <a:r>
              <a:rPr lang="en-US" sz="2400" dirty="0">
                <a:latin typeface="Arial" charset="0"/>
              </a:rPr>
              <a:t>are required to report on the percent of infants and toddlers with Individualized Family Service Plans (IFSPs) or preschool children with Individualized Education Plans (IEPs) who demonstrate improved:</a:t>
            </a:r>
          </a:p>
          <a:p>
            <a:pPr marL="914400" lvl="1" indent="-514350">
              <a:buFont typeface="+mj-lt"/>
              <a:buAutoNum type="arabicPeriod"/>
            </a:pPr>
            <a:r>
              <a:rPr lang="en-US" sz="2400" dirty="0" smtClean="0">
                <a:latin typeface="Arial" charset="0"/>
              </a:rPr>
              <a:t>Positive </a:t>
            </a:r>
            <a:r>
              <a:rPr lang="en-US" sz="2400" dirty="0">
                <a:latin typeface="Arial" charset="0"/>
              </a:rPr>
              <a:t>social-emotional skills (including social relationships); </a:t>
            </a:r>
            <a:endParaRPr lang="en-US" sz="2400" dirty="0" smtClean="0">
              <a:latin typeface="Arial" charset="0"/>
            </a:endParaRPr>
          </a:p>
          <a:p>
            <a:pPr marL="914400" lvl="1" indent="-514350">
              <a:buFont typeface="+mj-lt"/>
              <a:buAutoNum type="arabicPeriod"/>
            </a:pPr>
            <a:r>
              <a:rPr lang="en-US" sz="2400" dirty="0" smtClean="0">
                <a:latin typeface="Arial" charset="0"/>
              </a:rPr>
              <a:t>Acquisition </a:t>
            </a:r>
            <a:r>
              <a:rPr lang="en-US" sz="2400" dirty="0">
                <a:latin typeface="Arial" charset="0"/>
              </a:rPr>
              <a:t>and use of knowledge and skills (including early language/communication [and early literacy]); and </a:t>
            </a:r>
            <a:endParaRPr lang="en-US" sz="2400" dirty="0" smtClean="0">
              <a:latin typeface="Arial" charset="0"/>
            </a:endParaRPr>
          </a:p>
          <a:p>
            <a:pPr marL="914400" lvl="1" indent="-514350">
              <a:buFont typeface="+mj-lt"/>
              <a:buAutoNum type="arabicPeriod"/>
            </a:pPr>
            <a:r>
              <a:rPr lang="en-US" sz="2400" dirty="0" smtClean="0">
                <a:latin typeface="Arial" charset="0"/>
              </a:rPr>
              <a:t>Use </a:t>
            </a:r>
            <a:r>
              <a:rPr lang="en-US" sz="2400" dirty="0">
                <a:latin typeface="Arial" charset="0"/>
              </a:rPr>
              <a:t>of appropriate behaviors to meet their needs. </a:t>
            </a:r>
          </a:p>
          <a:p>
            <a:endParaRPr lang="en-US" sz="2800" dirty="0">
              <a:latin typeface="Arial" charset="0"/>
            </a:endParaRPr>
          </a:p>
        </p:txBody>
      </p:sp>
      <p:sp>
        <p:nvSpPr>
          <p:cNvPr id="15363" name="Slide Number Placeholder 3"/>
          <p:cNvSpPr>
            <a:spLocks noGrp="1"/>
          </p:cNvSpPr>
          <p:nvPr>
            <p:ph type="sldNum" sz="quarter" idx="10"/>
          </p:nvPr>
        </p:nvSpPr>
        <p:spPr bwMode="auto">
          <a:xfrm>
            <a:off x="7467600" y="6400800"/>
            <a:ext cx="1600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b="1"/>
              <a:pPr eaLnBrk="1" hangingPunct="1"/>
              <a:t>3</a:t>
            </a:fld>
            <a:endParaRPr lang="en-US" sz="1200" b="1" dirty="0"/>
          </a:p>
        </p:txBody>
      </p:sp>
    </p:spTree>
    <p:extLst>
      <p:ext uri="{BB962C8B-B14F-4D97-AF65-F5344CB8AC3E}">
        <p14:creationId xmlns:p14="http://schemas.microsoft.com/office/powerpoint/2010/main" val="1689298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Comparing District Characteristics</a:t>
            </a:r>
            <a:endParaRPr lang="en-US" dirty="0"/>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221CF75E-8E0E-4214-9EAC-DD1FD0E110B7}" type="slidenum">
              <a:rPr lang="en-US" smtClean="0"/>
              <a:pPr/>
              <a:t>30</a:t>
            </a:fld>
            <a:endParaRPr lang="en-US"/>
          </a:p>
        </p:txBody>
      </p:sp>
    </p:spTree>
    <p:extLst>
      <p:ext uri="{BB962C8B-B14F-4D97-AF65-F5344CB8AC3E}">
        <p14:creationId xmlns:p14="http://schemas.microsoft.com/office/powerpoint/2010/main" val="2221928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Districts Have Better Outcomes?</a:t>
            </a:r>
            <a:endParaRPr lang="en-US" dirty="0"/>
          </a:p>
        </p:txBody>
      </p:sp>
      <p:sp>
        <p:nvSpPr>
          <p:cNvPr id="3" name="Content Placeholder 2"/>
          <p:cNvSpPr>
            <a:spLocks noGrp="1"/>
          </p:cNvSpPr>
          <p:nvPr>
            <p:ph idx="1"/>
          </p:nvPr>
        </p:nvSpPr>
        <p:spPr/>
        <p:txBody>
          <a:bodyPr/>
          <a:lstStyle/>
          <a:p>
            <a:r>
              <a:rPr lang="en-US" dirty="0" smtClean="0"/>
              <a:t>What do we mean by “which”?</a:t>
            </a:r>
          </a:p>
          <a:p>
            <a:pPr lvl="1"/>
            <a:r>
              <a:rPr lang="en-US" dirty="0" smtClean="0"/>
              <a:t>Subgroups!</a:t>
            </a:r>
          </a:p>
          <a:p>
            <a:r>
              <a:rPr lang="en-US" dirty="0" smtClean="0"/>
              <a:t>What subgroups to consider?</a:t>
            </a:r>
          </a:p>
          <a:p>
            <a:pPr lvl="1"/>
            <a:r>
              <a:rPr lang="en-US" dirty="0" smtClean="0"/>
              <a:t>What factors differ across some districts</a:t>
            </a:r>
          </a:p>
          <a:p>
            <a:pPr lvl="1"/>
            <a:r>
              <a:rPr lang="en-US" dirty="0" smtClean="0"/>
              <a:t>How are districts different from one another?</a:t>
            </a:r>
          </a:p>
          <a:p>
            <a:pPr lvl="1"/>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31</a:t>
            </a:fld>
            <a:endParaRPr lang="en-US"/>
          </a:p>
        </p:txBody>
      </p:sp>
    </p:spTree>
    <p:extLst>
      <p:ext uri="{BB962C8B-B14F-4D97-AF65-F5344CB8AC3E}">
        <p14:creationId xmlns:p14="http://schemas.microsoft.com/office/powerpoint/2010/main" val="750081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Linking Different Pieces of Information</a:t>
            </a:r>
            <a:endParaRPr lang="en-US" dirty="0"/>
          </a:p>
        </p:txBody>
      </p:sp>
      <p:sp>
        <p:nvSpPr>
          <p:cNvPr id="3" name="Content Placeholder 2"/>
          <p:cNvSpPr>
            <a:spLocks noGrp="1"/>
          </p:cNvSpPr>
          <p:nvPr>
            <p:ph idx="1"/>
          </p:nvPr>
        </p:nvSpPr>
        <p:spPr/>
        <p:txBody>
          <a:bodyPr/>
          <a:lstStyle/>
          <a:p>
            <a:r>
              <a:rPr lang="en-US" dirty="0" smtClean="0"/>
              <a:t>What information do you have available about district characteristics?</a:t>
            </a:r>
          </a:p>
          <a:p>
            <a:pPr lvl="1"/>
            <a:r>
              <a:rPr lang="en-US" dirty="0" smtClean="0"/>
              <a:t>Is it already captured in a data system or report?</a:t>
            </a:r>
          </a:p>
          <a:p>
            <a:pPr lvl="1"/>
            <a:r>
              <a:rPr lang="en-US" dirty="0" smtClean="0"/>
              <a:t>Is it collected systematically?</a:t>
            </a:r>
          </a:p>
          <a:p>
            <a:pPr lvl="1"/>
            <a:r>
              <a:rPr lang="en-US" dirty="0" smtClean="0"/>
              <a:t>What about qualitative information?</a:t>
            </a:r>
          </a:p>
          <a:p>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32</a:t>
            </a:fld>
            <a:endParaRPr lang="en-US"/>
          </a:p>
        </p:txBody>
      </p:sp>
    </p:spTree>
    <p:extLst>
      <p:ext uri="{BB962C8B-B14F-4D97-AF65-F5344CB8AC3E}">
        <p14:creationId xmlns:p14="http://schemas.microsoft.com/office/powerpoint/2010/main" val="2417580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Activity – 3</a:t>
            </a:r>
            <a:endParaRPr lang="en-US" dirty="0">
              <a:solidFill>
                <a:srgbClr val="FF0000"/>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4800" b="1" dirty="0" smtClean="0"/>
              <a:t>Comparing District Characteristics</a:t>
            </a:r>
          </a:p>
          <a:p>
            <a:pPr>
              <a:buNone/>
            </a:pPr>
            <a:endParaRPr lang="en-US" dirty="0"/>
          </a:p>
        </p:txBody>
      </p:sp>
      <p:pic>
        <p:nvPicPr>
          <p:cNvPr id="7170" name="Picture 2" descr="C:\Users\ckasprza\AppData\Local\Microsoft\Windows\Temporary Internet Files\Content.IE5\NLKSCY1G\MC9004414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742857" cy="27428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21CF75E-8E0E-4214-9EAC-DD1FD0E110B7}" type="slidenum">
              <a:rPr lang="en-US" smtClean="0"/>
              <a:pPr/>
              <a:t>33</a:t>
            </a:fld>
            <a:endParaRPr lang="en-US"/>
          </a:p>
        </p:txBody>
      </p:sp>
    </p:spTree>
    <p:extLst>
      <p:ext uri="{BB962C8B-B14F-4D97-AF65-F5344CB8AC3E}">
        <p14:creationId xmlns:p14="http://schemas.microsoft.com/office/powerpoint/2010/main" val="2811458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Comparing </a:t>
            </a:r>
            <a:r>
              <a:rPr lang="en-US" dirty="0" smtClean="0"/>
              <a:t>Child/Family </a:t>
            </a:r>
            <a:r>
              <a:rPr lang="en-US" dirty="0"/>
              <a:t>Characteristics</a:t>
            </a:r>
          </a:p>
        </p:txBody>
      </p:sp>
      <p:sp>
        <p:nvSpPr>
          <p:cNvPr id="7" name="Text Placeholder 6"/>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221CF75E-8E0E-4214-9EAC-DD1FD0E110B7}" type="slidenum">
              <a:rPr lang="en-US" smtClean="0"/>
              <a:pPr/>
              <a:t>34</a:t>
            </a:fld>
            <a:endParaRPr lang="en-US"/>
          </a:p>
        </p:txBody>
      </p:sp>
    </p:spTree>
    <p:extLst>
      <p:ext uri="{BB962C8B-B14F-4D97-AF65-F5344CB8AC3E}">
        <p14:creationId xmlns:p14="http://schemas.microsoft.com/office/powerpoint/2010/main" val="2739837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763000" cy="685800"/>
          </a:xfrm>
        </p:spPr>
        <p:txBody>
          <a:bodyPr>
            <a:noAutofit/>
          </a:bodyPr>
          <a:lstStyle/>
          <a:p>
            <a:r>
              <a:rPr lang="en-US" sz="4000" b="1" dirty="0" smtClean="0"/>
              <a:t>Planning for Follow-up Analyses</a:t>
            </a:r>
            <a:endParaRPr lang="en-US" sz="4000" b="1" dirty="0"/>
          </a:p>
        </p:txBody>
      </p:sp>
      <p:sp>
        <p:nvSpPr>
          <p:cNvPr id="3" name="Content Placeholder 2"/>
          <p:cNvSpPr>
            <a:spLocks noGrp="1"/>
          </p:cNvSpPr>
          <p:nvPr>
            <p:ph idx="1"/>
          </p:nvPr>
        </p:nvSpPr>
        <p:spPr>
          <a:xfrm>
            <a:off x="228600" y="1828800"/>
            <a:ext cx="8686800" cy="4800600"/>
          </a:xfrm>
        </p:spPr>
        <p:txBody>
          <a:bodyPr>
            <a:normAutofit/>
          </a:bodyPr>
          <a:lstStyle/>
          <a:p>
            <a:r>
              <a:rPr lang="en-US" dirty="0" smtClean="0"/>
              <a:t>Analysis </a:t>
            </a:r>
            <a:r>
              <a:rPr lang="en-US" dirty="0"/>
              <a:t>planning </a:t>
            </a:r>
            <a:endParaRPr lang="en-US" dirty="0" smtClean="0"/>
          </a:p>
          <a:p>
            <a:pPr lvl="1"/>
            <a:r>
              <a:rPr lang="en-US" sz="3200" dirty="0" smtClean="0"/>
              <a:t>Asking </a:t>
            </a:r>
            <a:r>
              <a:rPr lang="en-US" sz="3200" dirty="0"/>
              <a:t>a </a:t>
            </a:r>
            <a:r>
              <a:rPr lang="en-US" sz="3200" dirty="0" smtClean="0"/>
              <a:t>question – what else do you want to know?</a:t>
            </a:r>
            <a:endParaRPr lang="en-US" sz="3200" dirty="0"/>
          </a:p>
          <a:p>
            <a:pPr lvl="1"/>
            <a:r>
              <a:rPr lang="en-US" sz="3200" dirty="0"/>
              <a:t>Generating hypotheses</a:t>
            </a:r>
          </a:p>
          <a:p>
            <a:pPr lvl="1"/>
            <a:r>
              <a:rPr lang="en-US" sz="3200" dirty="0"/>
              <a:t>Identifying data sources, including comparisons (what groups to compare, how to put together groups</a:t>
            </a:r>
            <a:r>
              <a:rPr lang="en-US" sz="3200" dirty="0" smtClean="0"/>
              <a:t>)</a:t>
            </a:r>
          </a:p>
          <a:p>
            <a:pPr marL="457200" lvl="1" indent="0">
              <a:buNone/>
            </a:pPr>
            <a:endParaRPr lang="en-US" sz="3200" dirty="0" smtClean="0"/>
          </a:p>
        </p:txBody>
      </p:sp>
      <p:sp>
        <p:nvSpPr>
          <p:cNvPr id="4" name="Slide Number Placeholder 3"/>
          <p:cNvSpPr>
            <a:spLocks noGrp="1"/>
          </p:cNvSpPr>
          <p:nvPr>
            <p:ph type="sldNum" sz="quarter" idx="10"/>
          </p:nvPr>
        </p:nvSpPr>
        <p:spPr>
          <a:xfrm>
            <a:off x="7467600" y="6400800"/>
            <a:ext cx="1600200" cy="365125"/>
          </a:xfrm>
        </p:spPr>
        <p:txBody>
          <a:bodyPr/>
          <a:lstStyle/>
          <a:p>
            <a:pPr>
              <a:defRPr/>
            </a:pPr>
            <a:fld id="{AB268D0E-8075-9746-99AF-58F28B56088B}" type="slidenum">
              <a:rPr lang="en-US" b="1" smtClean="0">
                <a:solidFill>
                  <a:schemeClr val="tx1"/>
                </a:solidFill>
              </a:rPr>
              <a:pPr>
                <a:defRPr/>
              </a:pPr>
              <a:t>35</a:t>
            </a:fld>
            <a:endParaRPr lang="en-US" b="1" dirty="0">
              <a:solidFill>
                <a:schemeClr val="tx1"/>
              </a:solidFill>
            </a:endParaRPr>
          </a:p>
        </p:txBody>
      </p:sp>
    </p:spTree>
    <p:extLst>
      <p:ext uri="{BB962C8B-B14F-4D97-AF65-F5344CB8AC3E}">
        <p14:creationId xmlns:p14="http://schemas.microsoft.com/office/powerpoint/2010/main" val="3120113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Which Children Have Better Outcomes than Others?</a:t>
            </a:r>
            <a:endParaRPr lang="en-US" dirty="0"/>
          </a:p>
        </p:txBody>
      </p:sp>
      <p:sp>
        <p:nvSpPr>
          <p:cNvPr id="5" name="Content Placeholder 4"/>
          <p:cNvSpPr>
            <a:spLocks noGrp="1"/>
          </p:cNvSpPr>
          <p:nvPr>
            <p:ph idx="1"/>
          </p:nvPr>
        </p:nvSpPr>
        <p:spPr/>
        <p:txBody>
          <a:bodyPr/>
          <a:lstStyle/>
          <a:p>
            <a:r>
              <a:rPr lang="en-US" dirty="0" smtClean="0"/>
              <a:t>What do we mean by “which”?</a:t>
            </a:r>
          </a:p>
          <a:p>
            <a:pPr lvl="1"/>
            <a:r>
              <a:rPr lang="en-US" dirty="0"/>
              <a:t>Subgroups!</a:t>
            </a:r>
          </a:p>
          <a:p>
            <a:r>
              <a:rPr lang="en-US" dirty="0"/>
              <a:t>What subgroups to consider?</a:t>
            </a:r>
          </a:p>
          <a:p>
            <a:pPr lvl="1"/>
            <a:r>
              <a:rPr lang="en-US" dirty="0"/>
              <a:t>What factors differ </a:t>
            </a:r>
            <a:r>
              <a:rPr lang="en-US" dirty="0" smtClean="0"/>
              <a:t>for children within or across classrooms/districts/regions?</a:t>
            </a:r>
            <a:endParaRPr lang="en-US" dirty="0"/>
          </a:p>
          <a:p>
            <a:pPr lvl="1"/>
            <a:r>
              <a:rPr lang="en-US" dirty="0"/>
              <a:t>How are </a:t>
            </a:r>
            <a:r>
              <a:rPr lang="en-US" dirty="0" smtClean="0"/>
              <a:t>children/families different </a:t>
            </a:r>
            <a:r>
              <a:rPr lang="en-US" dirty="0"/>
              <a:t>from one another?</a:t>
            </a:r>
          </a:p>
          <a:p>
            <a:pPr lvl="1"/>
            <a:endParaRPr lang="en-US" dirty="0"/>
          </a:p>
        </p:txBody>
      </p:sp>
      <p:sp>
        <p:nvSpPr>
          <p:cNvPr id="2" name="Slide Number Placeholder 1"/>
          <p:cNvSpPr>
            <a:spLocks noGrp="1"/>
          </p:cNvSpPr>
          <p:nvPr>
            <p:ph type="sldNum" sz="quarter" idx="12"/>
          </p:nvPr>
        </p:nvSpPr>
        <p:spPr/>
        <p:txBody>
          <a:bodyPr/>
          <a:lstStyle/>
          <a:p>
            <a:fld id="{221CF75E-8E0E-4214-9EAC-DD1FD0E110B7}" type="slidenum">
              <a:rPr lang="en-US" smtClean="0"/>
              <a:pPr/>
              <a:t>36</a:t>
            </a:fld>
            <a:endParaRPr lang="en-US"/>
          </a:p>
        </p:txBody>
      </p:sp>
    </p:spTree>
    <p:extLst>
      <p:ext uri="{BB962C8B-B14F-4D97-AF65-F5344CB8AC3E}">
        <p14:creationId xmlns:p14="http://schemas.microsoft.com/office/powerpoint/2010/main" val="99388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Linking Different Pieces of Information</a:t>
            </a:r>
            <a:endParaRPr lang="en-US" dirty="0"/>
          </a:p>
        </p:txBody>
      </p:sp>
      <p:sp>
        <p:nvSpPr>
          <p:cNvPr id="3" name="Content Placeholder 2"/>
          <p:cNvSpPr>
            <a:spLocks noGrp="1"/>
          </p:cNvSpPr>
          <p:nvPr>
            <p:ph idx="1"/>
          </p:nvPr>
        </p:nvSpPr>
        <p:spPr/>
        <p:txBody>
          <a:bodyPr/>
          <a:lstStyle/>
          <a:p>
            <a:r>
              <a:rPr lang="en-US" dirty="0" smtClean="0"/>
              <a:t>What information do you have available about child/family characteristics?</a:t>
            </a:r>
          </a:p>
          <a:p>
            <a:pPr lvl="1"/>
            <a:r>
              <a:rPr lang="en-US" dirty="0" smtClean="0"/>
              <a:t>Is it already captured in a data system or report?</a:t>
            </a:r>
          </a:p>
          <a:p>
            <a:pPr lvl="1"/>
            <a:r>
              <a:rPr lang="en-US" dirty="0" smtClean="0"/>
              <a:t>Is it collected systematically?</a:t>
            </a:r>
          </a:p>
          <a:p>
            <a:pPr lvl="1"/>
            <a:r>
              <a:rPr lang="en-US" dirty="0" smtClean="0"/>
              <a:t>What about qualitative information?</a:t>
            </a:r>
          </a:p>
          <a:p>
            <a:endParaRPr lang="en-US"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37</a:t>
            </a:fld>
            <a:endParaRPr lang="en-US"/>
          </a:p>
        </p:txBody>
      </p:sp>
    </p:spTree>
    <p:extLst>
      <p:ext uri="{BB962C8B-B14F-4D97-AF65-F5344CB8AC3E}">
        <p14:creationId xmlns:p14="http://schemas.microsoft.com/office/powerpoint/2010/main" val="770620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Activity – 4</a:t>
            </a:r>
            <a:endParaRPr lang="en-US" dirty="0">
              <a:solidFill>
                <a:srgbClr val="FF0000"/>
              </a:solidFill>
            </a:endParaRPr>
          </a:p>
        </p:txBody>
      </p:sp>
      <p:sp>
        <p:nvSpPr>
          <p:cNvPr id="3" name="Content Placeholder 2"/>
          <p:cNvSpPr>
            <a:spLocks noGrp="1"/>
          </p:cNvSpPr>
          <p:nvPr>
            <p:ph idx="1"/>
          </p:nvPr>
        </p:nvSpPr>
        <p:spPr/>
        <p:txBody>
          <a:bodyPr/>
          <a:lstStyle/>
          <a:p>
            <a:pPr>
              <a:buNone/>
            </a:pPr>
            <a:endParaRPr lang="en-US" dirty="0" smtClean="0"/>
          </a:p>
          <a:p>
            <a:pPr algn="ctr">
              <a:buNone/>
            </a:pPr>
            <a:r>
              <a:rPr lang="en-US" sz="4800" b="1" dirty="0" smtClean="0"/>
              <a:t>Comparing Child/Family Characteristics</a:t>
            </a:r>
          </a:p>
          <a:p>
            <a:pPr>
              <a:buNone/>
            </a:pPr>
            <a:endParaRPr lang="en-US" dirty="0"/>
          </a:p>
        </p:txBody>
      </p:sp>
      <p:pic>
        <p:nvPicPr>
          <p:cNvPr id="7170" name="Picture 2" descr="C:\Users\ckasprza\AppData\Local\Microsoft\Windows\Temporary Internet Files\Content.IE5\NLKSCY1G\MC9004414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2742857" cy="27428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21CF75E-8E0E-4214-9EAC-DD1FD0E110B7}" type="slidenum">
              <a:rPr lang="en-US" smtClean="0"/>
              <a:pPr/>
              <a:t>38</a:t>
            </a:fld>
            <a:endParaRPr lang="en-US"/>
          </a:p>
        </p:txBody>
      </p:sp>
    </p:spTree>
    <p:extLst>
      <p:ext uri="{BB962C8B-B14F-4D97-AF65-F5344CB8AC3E}">
        <p14:creationId xmlns:p14="http://schemas.microsoft.com/office/powerpoint/2010/main" val="2777823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Sharing Your Results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Communicate your analysis in a way that is appropriate for your audience</a:t>
            </a:r>
            <a:endParaRPr lang="en-US" dirty="0"/>
          </a:p>
          <a:p>
            <a:pPr lvl="2"/>
            <a:r>
              <a:rPr lang="en-US" dirty="0"/>
              <a:t>Who are you communicating </a:t>
            </a:r>
            <a:r>
              <a:rPr lang="en-US" dirty="0" smtClean="0"/>
              <a:t>with?</a:t>
            </a:r>
            <a:endParaRPr lang="en-US" dirty="0"/>
          </a:p>
          <a:p>
            <a:pPr lvl="2"/>
            <a:r>
              <a:rPr lang="en-US" dirty="0"/>
              <a:t>What is the key information that they need to </a:t>
            </a:r>
            <a:r>
              <a:rPr lang="en-US" dirty="0" smtClean="0"/>
              <a:t>know?</a:t>
            </a:r>
            <a:endParaRPr lang="en-US" dirty="0"/>
          </a:p>
          <a:p>
            <a:pPr lvl="2"/>
            <a:r>
              <a:rPr lang="en-US" dirty="0"/>
              <a:t>When do they need the </a:t>
            </a:r>
            <a:r>
              <a:rPr lang="en-US" dirty="0" smtClean="0"/>
              <a:t>information?</a:t>
            </a:r>
            <a:endParaRPr lang="en-US" dirty="0"/>
          </a:p>
          <a:p>
            <a:pPr lvl="2"/>
            <a:r>
              <a:rPr lang="en-US" dirty="0"/>
              <a:t>What other types of information do they need to help them understand the </a:t>
            </a:r>
            <a:r>
              <a:rPr lang="en-US" dirty="0" smtClean="0"/>
              <a:t>data?</a:t>
            </a:r>
          </a:p>
          <a:p>
            <a:r>
              <a:rPr lang="en-US" dirty="0" smtClean="0"/>
              <a:t>Think about the different ways you want to visualize present the data</a:t>
            </a:r>
          </a:p>
        </p:txBody>
      </p:sp>
      <p:sp>
        <p:nvSpPr>
          <p:cNvPr id="4" name="Slide Number Placeholder 3"/>
          <p:cNvSpPr>
            <a:spLocks noGrp="1"/>
          </p:cNvSpPr>
          <p:nvPr>
            <p:ph type="sldNum" sz="quarter" idx="12"/>
          </p:nvPr>
        </p:nvSpPr>
        <p:spPr/>
        <p:txBody>
          <a:bodyPr/>
          <a:lstStyle/>
          <a:p>
            <a:fld id="{221CF75E-8E0E-4214-9EAC-DD1FD0E110B7}" type="slidenum">
              <a:rPr lang="en-US" smtClean="0"/>
              <a:pPr/>
              <a:t>39</a:t>
            </a:fld>
            <a:endParaRPr lang="en-US"/>
          </a:p>
        </p:txBody>
      </p:sp>
    </p:spTree>
    <p:extLst>
      <p:ext uri="{BB962C8B-B14F-4D97-AF65-F5344CB8AC3E}">
        <p14:creationId xmlns:p14="http://schemas.microsoft.com/office/powerpoint/2010/main" val="2955547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Progress Categories</a:t>
            </a:r>
            <a:endParaRPr lang="en-US" sz="4000" b="1" dirty="0"/>
          </a:p>
        </p:txBody>
      </p:sp>
      <p:sp>
        <p:nvSpPr>
          <p:cNvPr id="3" name="Content Placeholder 2"/>
          <p:cNvSpPr>
            <a:spLocks noGrp="1"/>
          </p:cNvSpPr>
          <p:nvPr>
            <p:ph idx="1"/>
          </p:nvPr>
        </p:nvSpPr>
        <p:spPr/>
        <p:txBody>
          <a:bodyPr>
            <a:normAutofit lnSpcReduction="10000"/>
          </a:bodyPr>
          <a:lstStyle/>
          <a:p>
            <a:pPr marL="400050"/>
            <a:r>
              <a:rPr lang="en-US" sz="2400" dirty="0" smtClean="0"/>
              <a:t>Percentage of children who:</a:t>
            </a:r>
          </a:p>
          <a:p>
            <a:pPr lvl="1">
              <a:buFont typeface="+mj-lt"/>
              <a:buAutoNum type="alphaLcParenR"/>
            </a:pPr>
            <a:r>
              <a:rPr lang="en-US" sz="2400" dirty="0" smtClean="0"/>
              <a:t>did </a:t>
            </a:r>
            <a:r>
              <a:rPr lang="en-US" sz="2400" dirty="0"/>
              <a:t>not improve functioning. </a:t>
            </a:r>
          </a:p>
          <a:p>
            <a:pPr lvl="1">
              <a:buFont typeface="+mj-lt"/>
              <a:buAutoNum type="alphaLcParenR"/>
            </a:pPr>
            <a:r>
              <a:rPr lang="en-US" sz="2400" dirty="0" smtClean="0"/>
              <a:t>improved </a:t>
            </a:r>
            <a:r>
              <a:rPr lang="en-US" sz="2400" dirty="0"/>
              <a:t>functioning but not sufficient to move nearer to functioning comparable to same aged peers. </a:t>
            </a:r>
          </a:p>
          <a:p>
            <a:pPr lvl="1">
              <a:buFont typeface="+mj-lt"/>
              <a:buAutoNum type="alphaLcParenR"/>
            </a:pPr>
            <a:r>
              <a:rPr lang="en-US" sz="2400" dirty="0" smtClean="0"/>
              <a:t>improved </a:t>
            </a:r>
            <a:r>
              <a:rPr lang="en-US" sz="2400" dirty="0"/>
              <a:t>functioning to a level nearer to same aged peers but did not reach it. </a:t>
            </a:r>
          </a:p>
          <a:p>
            <a:pPr lvl="1">
              <a:buFont typeface="+mj-lt"/>
              <a:buAutoNum type="alphaLcParenR"/>
            </a:pPr>
            <a:r>
              <a:rPr lang="en-US" sz="2400" dirty="0" smtClean="0"/>
              <a:t>improved </a:t>
            </a:r>
            <a:r>
              <a:rPr lang="en-US" sz="2400" dirty="0"/>
              <a:t>functioning to reach a level comparable to same aged peers. </a:t>
            </a:r>
          </a:p>
          <a:p>
            <a:pPr lvl="1">
              <a:buFont typeface="+mj-lt"/>
              <a:buAutoNum type="alphaLcParenR"/>
            </a:pPr>
            <a:r>
              <a:rPr lang="en-US" sz="2400" dirty="0" smtClean="0"/>
              <a:t>maintained </a:t>
            </a:r>
            <a:r>
              <a:rPr lang="en-US" sz="2400" dirty="0"/>
              <a:t>functioning at a level comparable to same aged peers. </a:t>
            </a:r>
          </a:p>
          <a:p>
            <a:endParaRPr lang="en-US" sz="2400" dirty="0"/>
          </a:p>
        </p:txBody>
      </p:sp>
      <p:sp>
        <p:nvSpPr>
          <p:cNvPr id="4" name="Slide Number Placeholder 3"/>
          <p:cNvSpPr>
            <a:spLocks noGrp="1"/>
          </p:cNvSpPr>
          <p:nvPr>
            <p:ph type="sldNum" sz="quarter" idx="10"/>
          </p:nvPr>
        </p:nvSpPr>
        <p:spPr>
          <a:xfrm>
            <a:off x="7391400" y="6400800"/>
            <a:ext cx="1600200" cy="365125"/>
          </a:xfrm>
        </p:spPr>
        <p:txBody>
          <a:bodyPr/>
          <a:lstStyle/>
          <a:p>
            <a:pPr>
              <a:defRPr/>
            </a:pPr>
            <a:fld id="{AB268D0E-8075-9746-99AF-58F28B56088B}" type="slidenum">
              <a:rPr lang="en-US" b="1" smtClean="0">
                <a:solidFill>
                  <a:schemeClr val="tx1"/>
                </a:solidFill>
              </a:rPr>
              <a:pPr>
                <a:defRPr/>
              </a:pPr>
              <a:t>4</a:t>
            </a:fld>
            <a:endParaRPr lang="en-US" b="1" dirty="0">
              <a:solidFill>
                <a:schemeClr val="tx1"/>
              </a:solidFill>
            </a:endParaRPr>
          </a:p>
        </p:txBody>
      </p:sp>
    </p:spTree>
    <p:extLst>
      <p:ext uri="{BB962C8B-B14F-4D97-AF65-F5344CB8AC3E}">
        <p14:creationId xmlns:p14="http://schemas.microsoft.com/office/powerpoint/2010/main" val="254436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763000" cy="762000"/>
          </a:xfrm>
        </p:spPr>
        <p:txBody>
          <a:bodyPr>
            <a:normAutofit/>
          </a:bodyPr>
          <a:lstStyle/>
          <a:p>
            <a:pPr algn="ctr"/>
            <a:r>
              <a:rPr lang="en-US" sz="4000" b="1" dirty="0" smtClean="0"/>
              <a:t>Thank You!</a:t>
            </a:r>
            <a:endParaRPr lang="en-US" sz="4000" b="1" dirty="0"/>
          </a:p>
        </p:txBody>
      </p:sp>
      <p:pic>
        <p:nvPicPr>
          <p:cNvPr id="13" name="Picture 3" descr="\\Policy4\org 653\Projects\StockPhotos\Categorized Library\All Photos\Babies\CB049322-12864249_corbi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7800" y="971265"/>
            <a:ext cx="6248400" cy="41639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0" y="6476999"/>
            <a:ext cx="609600" cy="276999"/>
          </a:xfrm>
          <a:prstGeom prst="rect">
            <a:avLst/>
          </a:prstGeom>
          <a:noFill/>
        </p:spPr>
        <p:txBody>
          <a:bodyPr wrap="square" rtlCol="0">
            <a:spAutoFit/>
          </a:bodyPr>
          <a:lstStyle/>
          <a:p>
            <a:pPr algn="r"/>
            <a:r>
              <a:rPr lang="en-US" sz="1200" b="1" dirty="0" smtClean="0"/>
              <a:t>45</a:t>
            </a:r>
            <a:endParaRPr lang="en-US" sz="1200" b="1" dirty="0"/>
          </a:p>
        </p:txBody>
      </p:sp>
      <p:sp>
        <p:nvSpPr>
          <p:cNvPr id="4" name="Slide Number Placeholder 3"/>
          <p:cNvSpPr>
            <a:spLocks noGrp="1"/>
          </p:cNvSpPr>
          <p:nvPr>
            <p:ph type="sldNum" sz="quarter" idx="12"/>
          </p:nvPr>
        </p:nvSpPr>
        <p:spPr/>
        <p:txBody>
          <a:bodyPr/>
          <a:lstStyle/>
          <a:p>
            <a:fld id="{221CF75E-8E0E-4214-9EAC-DD1FD0E110B7}" type="slidenum">
              <a:rPr lang="en-US" smtClean="0"/>
              <a:pPr/>
              <a:t>40</a:t>
            </a:fld>
            <a:endParaRPr lang="en-US"/>
          </a:p>
        </p:txBody>
      </p:sp>
    </p:spTree>
    <p:extLst>
      <p:ext uri="{BB962C8B-B14F-4D97-AF65-F5344CB8AC3E}">
        <p14:creationId xmlns:p14="http://schemas.microsoft.com/office/powerpoint/2010/main" val="3002874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4"/>
          <p:cNvPicPr>
            <a:picLocks noGrp="1"/>
          </p:cNvPicPr>
          <p:nvPr>
            <p:ph type="pic" idx="1"/>
          </p:nvPr>
        </p:nvPicPr>
        <p:blipFill rotWithShape="1">
          <a:blip r:embed="rId3">
            <a:extLst>
              <a:ext uri="{28A0092B-C50C-407E-A947-70E740481C1C}">
                <a14:useLocalDpi xmlns:a14="http://schemas.microsoft.com/office/drawing/2010/main" val="0"/>
              </a:ext>
            </a:extLst>
          </a:blip>
          <a:srcRect t="-80" b="-585"/>
          <a:stretch/>
        </p:blipFill>
        <p:spPr>
          <a:xfrm>
            <a:off x="152400" y="533400"/>
            <a:ext cx="8839200" cy="5650172"/>
          </a:xfrm>
        </p:spPr>
      </p:pic>
      <p:sp>
        <p:nvSpPr>
          <p:cNvPr id="17411" name="Slide Number Placeholder 1"/>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en-US" altLang="en-US" dirty="0" smtClean="0"/>
              <a:t>	</a:t>
            </a:r>
            <a:fld id="{6ECB0722-9661-4080-B248-630DD5BAE5CE}" type="slidenum">
              <a:rPr lang="en-US" altLang="en-US" sz="1200" b="1" smtClean="0"/>
              <a:pPr algn="r" eaLnBrk="1" hangingPunct="1"/>
              <a:t>5</a:t>
            </a:fld>
            <a:endParaRPr lang="en-US" altLang="en-US" sz="1200" b="1" dirty="0" smtClean="0"/>
          </a:p>
        </p:txBody>
      </p:sp>
    </p:spTree>
    <p:extLst>
      <p:ext uri="{BB962C8B-B14F-4D97-AF65-F5344CB8AC3E}">
        <p14:creationId xmlns:p14="http://schemas.microsoft.com/office/powerpoint/2010/main" val="4269317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Summary Statements</a:t>
            </a:r>
            <a:endParaRPr lang="en-US" sz="4000" b="1" dirty="0"/>
          </a:p>
        </p:txBody>
      </p:sp>
      <p:sp>
        <p:nvSpPr>
          <p:cNvPr id="3" name="Content Placeholder 2"/>
          <p:cNvSpPr>
            <a:spLocks noGrp="1"/>
          </p:cNvSpPr>
          <p:nvPr>
            <p:ph idx="1"/>
          </p:nvPr>
        </p:nvSpPr>
        <p:spPr/>
        <p:txBody>
          <a:bodyPr>
            <a:normAutofit fontScale="92500" lnSpcReduction="10000"/>
          </a:bodyPr>
          <a:lstStyle/>
          <a:p>
            <a:r>
              <a:rPr lang="en-US" sz="2400" dirty="0"/>
              <a:t>For OSEP states are required to report on two summary statements for each of the three child outcomes: </a:t>
            </a:r>
          </a:p>
          <a:p>
            <a:pPr lvl="1"/>
            <a:r>
              <a:rPr lang="en-US" sz="2400" dirty="0" smtClean="0"/>
              <a:t>Summary Statement 1 : Of those children who entered the program below age expectations in each Outcome, the percent who substantially increased their rate of growth by the time they exited the program.  </a:t>
            </a:r>
            <a:endParaRPr lang="en-US" sz="2400" dirty="0"/>
          </a:p>
          <a:p>
            <a:pPr marL="0" indent="0" algn="ctr">
              <a:buNone/>
            </a:pPr>
            <a:r>
              <a:rPr lang="en-US" sz="2400" dirty="0" smtClean="0"/>
              <a:t>(</a:t>
            </a:r>
            <a:r>
              <a:rPr lang="en-US" sz="2400" dirty="0" err="1"/>
              <a:t>c+d</a:t>
            </a:r>
            <a:r>
              <a:rPr lang="en-US" sz="2400" dirty="0"/>
              <a:t>)/(</a:t>
            </a:r>
            <a:r>
              <a:rPr lang="en-US" sz="2400" dirty="0" err="1"/>
              <a:t>a+b+c+d</a:t>
            </a:r>
            <a:r>
              <a:rPr lang="en-US" sz="2400" dirty="0"/>
              <a:t>)</a:t>
            </a:r>
          </a:p>
          <a:p>
            <a:pPr marL="0" indent="0">
              <a:buNone/>
            </a:pPr>
            <a:endParaRPr lang="en-US" sz="2400" dirty="0"/>
          </a:p>
          <a:p>
            <a:pPr lvl="1"/>
            <a:r>
              <a:rPr lang="en-US" sz="2400" dirty="0"/>
              <a:t>Summary Statement 2 : The percent of children who were functioning within age expectations in each Outcome by the time they exited the program. </a:t>
            </a:r>
          </a:p>
          <a:p>
            <a:pPr marL="0" indent="0" algn="ctr">
              <a:buNone/>
            </a:pPr>
            <a:r>
              <a:rPr lang="en-US" sz="2400" dirty="0"/>
              <a:t>(</a:t>
            </a:r>
            <a:r>
              <a:rPr lang="en-US" sz="2400" dirty="0" err="1"/>
              <a:t>d+e</a:t>
            </a:r>
            <a:r>
              <a:rPr lang="en-US" sz="2400" dirty="0"/>
              <a:t>)/(</a:t>
            </a:r>
            <a:r>
              <a:rPr lang="en-US" sz="2400" dirty="0" err="1"/>
              <a:t>a+b+c+d+e</a:t>
            </a:r>
            <a:r>
              <a:rPr lang="en-US" sz="2400" dirty="0" smtClean="0"/>
              <a:t>)</a:t>
            </a:r>
            <a:endParaRPr lang="en-US" sz="2400" dirty="0"/>
          </a:p>
        </p:txBody>
      </p:sp>
      <p:sp>
        <p:nvSpPr>
          <p:cNvPr id="4" name="Slide Number Placeholder 3"/>
          <p:cNvSpPr>
            <a:spLocks noGrp="1"/>
          </p:cNvSpPr>
          <p:nvPr>
            <p:ph type="sldNum" sz="quarter" idx="10"/>
          </p:nvPr>
        </p:nvSpPr>
        <p:spPr>
          <a:xfrm>
            <a:off x="7467600" y="6400800"/>
            <a:ext cx="1600200" cy="365125"/>
          </a:xfrm>
        </p:spPr>
        <p:txBody>
          <a:bodyPr/>
          <a:lstStyle/>
          <a:p>
            <a:pPr>
              <a:defRPr/>
            </a:pPr>
            <a:fld id="{AB268D0E-8075-9746-99AF-58F28B56088B}" type="slidenum">
              <a:rPr lang="en-US" b="1" smtClean="0">
                <a:solidFill>
                  <a:schemeClr val="tx1"/>
                </a:solidFill>
              </a:rPr>
              <a:pPr>
                <a:defRPr/>
              </a:pPr>
              <a:t>6</a:t>
            </a:fld>
            <a:endParaRPr lang="en-US" b="1" dirty="0">
              <a:solidFill>
                <a:schemeClr val="tx1"/>
              </a:solidFill>
            </a:endParaRPr>
          </a:p>
        </p:txBody>
      </p:sp>
    </p:spTree>
    <p:extLst>
      <p:ext uri="{BB962C8B-B14F-4D97-AF65-F5344CB8AC3E}">
        <p14:creationId xmlns:p14="http://schemas.microsoft.com/office/powerpoint/2010/main" val="4032454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b="1" dirty="0" smtClean="0"/>
              <a:t>Value of Child Outcomes Data</a:t>
            </a:r>
            <a:endParaRPr lang="en-US" sz="4000" b="1" dirty="0"/>
          </a:p>
        </p:txBody>
      </p:sp>
      <p:sp>
        <p:nvSpPr>
          <p:cNvPr id="18435" name="Content Placeholder 5"/>
          <p:cNvSpPr>
            <a:spLocks noGrp="1"/>
          </p:cNvSpPr>
          <p:nvPr>
            <p:ph idx="1"/>
          </p:nvPr>
        </p:nvSpPr>
        <p:spPr>
          <a:xfrm>
            <a:off x="457200" y="1828800"/>
            <a:ext cx="8229600" cy="4729163"/>
          </a:xfrm>
        </p:spPr>
        <p:txBody>
          <a:bodyPr/>
          <a:lstStyle/>
          <a:p>
            <a:r>
              <a:rPr lang="en-US" altLang="en-US" sz="2400" dirty="0" smtClean="0">
                <a:latin typeface="Arial" charset="0"/>
                <a:ea typeface="ＭＳ Ｐゴシック" pitchFamily="34" charset="-128"/>
                <a:cs typeface="Arial" charset="0"/>
              </a:rPr>
              <a:t>Federal government is driving force behind child outcomes data collection</a:t>
            </a:r>
          </a:p>
          <a:p>
            <a:r>
              <a:rPr lang="en-US" altLang="en-US" sz="2400" dirty="0" smtClean="0">
                <a:latin typeface="Arial" charset="0"/>
                <a:ea typeface="ＭＳ Ｐゴシック" pitchFamily="34" charset="-128"/>
                <a:cs typeface="Arial" charset="0"/>
              </a:rPr>
              <a:t>But there are many reasons to collect and use the child outcomes data: </a:t>
            </a:r>
          </a:p>
          <a:p>
            <a:pPr lvl="1"/>
            <a:r>
              <a:rPr lang="en-US" altLang="en-US" sz="2400" dirty="0" smtClean="0">
                <a:latin typeface="Arial" charset="0"/>
                <a:ea typeface="ＭＳ Ｐゴシック" pitchFamily="34" charset="-128"/>
                <a:cs typeface="Arial" charset="0"/>
              </a:rPr>
              <a:t>Examine program effectiveness</a:t>
            </a:r>
          </a:p>
          <a:p>
            <a:pPr lvl="1"/>
            <a:r>
              <a:rPr lang="en-US" altLang="en-US" sz="2400" dirty="0" smtClean="0">
                <a:latin typeface="Arial" charset="0"/>
                <a:ea typeface="ＭＳ Ｐゴシック" pitchFamily="34" charset="-128"/>
                <a:cs typeface="Arial" charset="0"/>
              </a:rPr>
              <a:t>Use data for program improvement</a:t>
            </a:r>
          </a:p>
          <a:p>
            <a:pPr lvl="1"/>
            <a:r>
              <a:rPr lang="en-US" altLang="en-US" sz="2400" dirty="0" smtClean="0">
                <a:latin typeface="Arial" charset="0"/>
                <a:ea typeface="ＭＳ Ｐゴシック" pitchFamily="34" charset="-128"/>
                <a:cs typeface="Arial" charset="0"/>
              </a:rPr>
              <a:t>Ultimately, to better serve children and families</a:t>
            </a:r>
          </a:p>
        </p:txBody>
      </p:sp>
      <p:sp>
        <p:nvSpPr>
          <p:cNvPr id="18436" name="Slide Number Placeholder 2"/>
          <p:cNvSpPr>
            <a:spLocks noGrp="1"/>
          </p:cNvSpPr>
          <p:nvPr>
            <p:ph type="sldNum" sz="quarter" idx="4294967295"/>
          </p:nvPr>
        </p:nvSpPr>
        <p:spPr bwMode="auto">
          <a:xfrm>
            <a:off x="6858000" y="64008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E8087713-9240-4372-9C1D-2200F15C829D}" type="slidenum">
              <a:rPr lang="en-US" altLang="en-US" sz="1200" b="1"/>
              <a:pPr eaLnBrk="1" hangingPunct="1"/>
              <a:t>7</a:t>
            </a:fld>
            <a:endParaRPr lang="en-US" altLang="en-US" sz="1200" b="1" dirty="0"/>
          </a:p>
        </p:txBody>
      </p:sp>
    </p:spTree>
    <p:extLst>
      <p:ext uri="{BB962C8B-B14F-4D97-AF65-F5344CB8AC3E}">
        <p14:creationId xmlns:p14="http://schemas.microsoft.com/office/powerpoint/2010/main" val="2146769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sz="half" idx="2"/>
          </p:nvPr>
        </p:nvSpPr>
        <p:spPr bwMode="auto">
          <a:xfrm>
            <a:off x="762000" y="1905000"/>
            <a:ext cx="3505200" cy="3429000"/>
          </a:xfrm>
          <a:prstGeom prst="rect">
            <a:avLst/>
          </a:prstGeom>
          <a:noFill/>
          <a:ln>
            <a:miter lim="800000"/>
            <a:headEnd/>
            <a:tailEnd/>
          </a:ln>
        </p:spPr>
        <p:txBody>
          <a:bodyPr>
            <a:normAutofit/>
          </a:bodyPr>
          <a:lstStyle/>
          <a:p>
            <a:pPr eaLnBrk="1" hangingPunct="1">
              <a:buFont typeface="Wingdings" pitchFamily="2" charset="2"/>
              <a:buNone/>
            </a:pPr>
            <a:r>
              <a:rPr lang="en-US" sz="5400" b="1" dirty="0" smtClean="0">
                <a:solidFill>
                  <a:srgbClr val="0CA6A2"/>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E</a:t>
            </a:r>
            <a:r>
              <a:rPr lang="en-US" sz="5400"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vidence</a:t>
            </a:r>
          </a:p>
          <a:p>
            <a:pPr eaLnBrk="1" hangingPunct="1">
              <a:buFont typeface="Wingdings" pitchFamily="2" charset="2"/>
              <a:buNone/>
            </a:pPr>
            <a:r>
              <a:rPr lang="en-US" sz="5400" b="1" dirty="0" smtClean="0">
                <a:solidFill>
                  <a:srgbClr val="0CA6A2"/>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I</a:t>
            </a:r>
            <a:r>
              <a:rPr lang="en-US" sz="5400"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nference</a:t>
            </a:r>
          </a:p>
          <a:p>
            <a:pPr eaLnBrk="1" hangingPunct="1">
              <a:buFont typeface="Wingdings" pitchFamily="2" charset="2"/>
              <a:buNone/>
            </a:pPr>
            <a:r>
              <a:rPr lang="en-US" sz="5400" b="1" dirty="0" smtClean="0">
                <a:solidFill>
                  <a:srgbClr val="0CA6A2"/>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A</a:t>
            </a:r>
            <a:r>
              <a:rPr lang="en-US" sz="5400" b="1"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ction</a:t>
            </a:r>
          </a:p>
        </p:txBody>
      </p:sp>
      <p:sp>
        <p:nvSpPr>
          <p:cNvPr id="74757" name="Slide Number Placeholder 5"/>
          <p:cNvSpPr txBox="1">
            <a:spLocks noGrp="1"/>
          </p:cNvSpPr>
          <p:nvPr/>
        </p:nvSpPr>
        <p:spPr bwMode="auto">
          <a:xfrm>
            <a:off x="7543800" y="6248400"/>
            <a:ext cx="1371600" cy="457200"/>
          </a:xfrm>
          <a:prstGeom prst="rect">
            <a:avLst/>
          </a:prstGeom>
          <a:noFill/>
          <a:ln w="9525">
            <a:noFill/>
            <a:miter lim="800000"/>
            <a:headEnd/>
            <a:tailEnd/>
          </a:ln>
        </p:spPr>
        <p:txBody>
          <a:bodyPr anchor="b"/>
          <a:lstStyle/>
          <a:p>
            <a:pPr algn="r"/>
            <a:fld id="{6A2A30E9-6D5F-4B63-8569-004ED824398A}" type="slidenum">
              <a:rPr lang="en-US" sz="1200" b="1">
                <a:latin typeface="Arial" panose="020B0604020202020204" pitchFamily="34" charset="0"/>
                <a:cs typeface="Arial" panose="020B0604020202020204" pitchFamily="34" charset="0"/>
              </a:rPr>
              <a:pPr algn="r"/>
              <a:t>8</a:t>
            </a:fld>
            <a:endParaRPr lang="en-US" sz="1200" b="1" dirty="0">
              <a:latin typeface="Arial" panose="020B0604020202020204" pitchFamily="34" charset="0"/>
              <a:cs typeface="Arial" panose="020B0604020202020204" pitchFamily="34" charset="0"/>
            </a:endParaRPr>
          </a:p>
        </p:txBody>
      </p:sp>
      <p:pic>
        <p:nvPicPr>
          <p:cNvPr id="9" name="Picture 3" descr="\\Policy4\org 653\Projects\StockPhotos\Categorized Library\All Photos\Toddlers\Fotosearch_KST0045.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562" b="12588"/>
          <a:stretch/>
        </p:blipFill>
        <p:spPr bwMode="auto">
          <a:xfrm>
            <a:off x="4698132" y="1219200"/>
            <a:ext cx="3912468" cy="4800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Slide Number Placeholder 1"/>
          <p:cNvSpPr>
            <a:spLocks noGrp="1"/>
          </p:cNvSpPr>
          <p:nvPr>
            <p:ph type="sldNum" sz="quarter" idx="12"/>
          </p:nvPr>
        </p:nvSpPr>
        <p:spPr/>
        <p:txBody>
          <a:bodyPr/>
          <a:lstStyle/>
          <a:p>
            <a:fld id="{221CF75E-8E0E-4214-9EAC-DD1FD0E110B7}" type="slidenum">
              <a:rPr lang="en-US" smtClean="0"/>
              <a:pPr/>
              <a:t>8</a:t>
            </a:fld>
            <a:endParaRPr lang="en-US"/>
          </a:p>
        </p:txBody>
      </p:sp>
    </p:spTree>
    <p:extLst>
      <p:ext uri="{BB962C8B-B14F-4D97-AF65-F5344CB8AC3E}">
        <p14:creationId xmlns:p14="http://schemas.microsoft.com/office/powerpoint/2010/main" val="2393085870"/>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Autofit/>
          </a:bodyPr>
          <a:lstStyle/>
          <a:p>
            <a:pPr eaLnBrk="1" hangingPunct="1"/>
            <a:r>
              <a:rPr lang="en-US" sz="4000" b="1" dirty="0" smtClean="0"/>
              <a:t>Evidence</a:t>
            </a:r>
            <a:endParaRPr lang="en-US" sz="4000" b="1" dirty="0" smtClean="0">
              <a:latin typeface="Calisto MT" pitchFamily="18" charset="0"/>
            </a:endParaRPr>
          </a:p>
        </p:txBody>
      </p:sp>
      <p:sp>
        <p:nvSpPr>
          <p:cNvPr id="75779" name="Rectangle 3"/>
          <p:cNvSpPr>
            <a:spLocks noGrp="1" noChangeArrowheads="1"/>
          </p:cNvSpPr>
          <p:nvPr>
            <p:ph idx="1"/>
          </p:nvPr>
        </p:nvSpPr>
        <p:spPr>
          <a:xfrm>
            <a:off x="457200" y="1828799"/>
            <a:ext cx="5181600" cy="4297363"/>
          </a:xfrm>
        </p:spPr>
        <p:txBody>
          <a:bodyPr/>
          <a:lstStyle/>
          <a:p>
            <a:pPr eaLnBrk="1" hangingPunct="1"/>
            <a:r>
              <a:rPr lang="en-US" sz="2400" dirty="0" smtClean="0">
                <a:latin typeface="Arial" panose="020B0604020202020204" pitchFamily="34" charset="0"/>
                <a:cs typeface="Arial" panose="020B0604020202020204" pitchFamily="34" charset="0"/>
              </a:rPr>
              <a:t>Evidence refers to the numbers, such as</a:t>
            </a:r>
          </a:p>
          <a:p>
            <a:pPr lvl="1" eaLnBrk="1" hangingPunct="1">
              <a:buFont typeface="Wingdings" pitchFamily="2" charset="2"/>
              <a:buNone/>
            </a:pPr>
            <a:r>
              <a:rPr lang="en-US" sz="2400" dirty="0" smtClean="0">
                <a:latin typeface="Arial" panose="020B0604020202020204" pitchFamily="34" charset="0"/>
                <a:cs typeface="Arial" panose="020B0604020202020204" pitchFamily="34" charset="0"/>
              </a:rPr>
              <a:t>“45% of children in category b”</a:t>
            </a:r>
          </a:p>
          <a:p>
            <a:pPr lvl="1" eaLnBrk="1" hangingPunct="1">
              <a:buFont typeface="Wingdings" pitchFamily="2" charset="2"/>
              <a:buNone/>
            </a:pPr>
            <a:endParaRPr lang="en-US" sz="2400" dirty="0" smtClean="0">
              <a:latin typeface="Arial" panose="020B0604020202020204" pitchFamily="34" charset="0"/>
              <a:cs typeface="Arial" panose="020B0604020202020204" pitchFamily="34" charset="0"/>
            </a:endParaRPr>
          </a:p>
          <a:p>
            <a:pPr eaLnBrk="1" hangingPunct="1"/>
            <a:r>
              <a:rPr lang="en-US" sz="2400" dirty="0" smtClean="0">
                <a:latin typeface="Arial" panose="020B0604020202020204" pitchFamily="34" charset="0"/>
                <a:cs typeface="Arial" panose="020B0604020202020204" pitchFamily="34" charset="0"/>
              </a:rPr>
              <a:t>The numbers are not debatable</a:t>
            </a:r>
          </a:p>
        </p:txBody>
      </p:sp>
      <p:sp>
        <p:nvSpPr>
          <p:cNvPr id="75780" name="Slide Number Placeholder 5"/>
          <p:cNvSpPr txBox="1">
            <a:spLocks noGrp="1"/>
          </p:cNvSpPr>
          <p:nvPr/>
        </p:nvSpPr>
        <p:spPr bwMode="auto">
          <a:xfrm>
            <a:off x="7620000" y="6216555"/>
            <a:ext cx="1371600" cy="457200"/>
          </a:xfrm>
          <a:prstGeom prst="rect">
            <a:avLst/>
          </a:prstGeom>
          <a:noFill/>
          <a:ln w="9525">
            <a:noFill/>
            <a:miter lim="800000"/>
            <a:headEnd/>
            <a:tailEnd/>
          </a:ln>
        </p:spPr>
        <p:txBody>
          <a:bodyPr anchor="b"/>
          <a:lstStyle/>
          <a:p>
            <a:pPr algn="r"/>
            <a:fld id="{9D06856E-76FC-4B82-A36A-041613E93C3A}" type="slidenum">
              <a:rPr lang="en-US" sz="1200" b="1">
                <a:latin typeface="Arial" panose="020B0604020202020204" pitchFamily="34" charset="0"/>
                <a:cs typeface="Arial" panose="020B0604020202020204" pitchFamily="34" charset="0"/>
              </a:rPr>
              <a:pPr algn="r"/>
              <a:t>9</a:t>
            </a:fld>
            <a:endParaRPr lang="en-US" sz="1200" b="1" dirty="0">
              <a:latin typeface="Arial" panose="020B0604020202020204" pitchFamily="34" charset="0"/>
              <a:cs typeface="Arial" panose="020B0604020202020204" pitchFamily="34" charset="0"/>
            </a:endParaRPr>
          </a:p>
        </p:txBody>
      </p:sp>
      <p:pic>
        <p:nvPicPr>
          <p:cNvPr id="194561" name="Picture 1"/>
          <p:cNvPicPr>
            <a:picLocks noChangeAspect="1" noChangeArrowheads="1"/>
          </p:cNvPicPr>
          <p:nvPr/>
        </p:nvPicPr>
        <p:blipFill>
          <a:blip r:embed="rId3" cstate="print"/>
          <a:srcRect/>
          <a:stretch>
            <a:fillRect/>
          </a:stretch>
        </p:blipFill>
        <p:spPr bwMode="auto">
          <a:xfrm>
            <a:off x="5638800" y="1905000"/>
            <a:ext cx="2667000" cy="4010077"/>
          </a:xfrm>
          <a:prstGeom prst="rect">
            <a:avLst/>
          </a:prstGeom>
          <a:noFill/>
          <a:ln w="9525">
            <a:noFill/>
            <a:miter lim="800000"/>
            <a:headEnd/>
            <a:tailEnd/>
          </a:ln>
          <a:effectLst>
            <a:outerShdw blurRad="50800" dist="50800" dir="5400000" algn="ctr" rotWithShape="0">
              <a:srgbClr val="224568"/>
            </a:outerShdw>
          </a:effectLst>
        </p:spPr>
      </p:pic>
      <p:sp>
        <p:nvSpPr>
          <p:cNvPr id="2" name="Slide Number Placeholder 1"/>
          <p:cNvSpPr>
            <a:spLocks noGrp="1"/>
          </p:cNvSpPr>
          <p:nvPr>
            <p:ph type="sldNum" sz="quarter" idx="12"/>
          </p:nvPr>
        </p:nvSpPr>
        <p:spPr/>
        <p:txBody>
          <a:bodyPr/>
          <a:lstStyle/>
          <a:p>
            <a:fld id="{221CF75E-8E0E-4214-9EAC-DD1FD0E110B7}" type="slidenum">
              <a:rPr lang="en-US" smtClean="0"/>
              <a:pPr/>
              <a:t>9</a:t>
            </a:fld>
            <a:endParaRPr lang="en-US"/>
          </a:p>
        </p:txBody>
      </p:sp>
    </p:spTree>
    <p:extLst>
      <p:ext uri="{BB962C8B-B14F-4D97-AF65-F5344CB8AC3E}">
        <p14:creationId xmlns:p14="http://schemas.microsoft.com/office/powerpoint/2010/main" val="542488812"/>
      </p:ext>
    </p:extLst>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hase I: Data Analysis&amp;quot;&quot;/&gt;&lt;property id=&quot;20307&quot; value=&quot;537&quot;/&gt;&lt;/object&gt;&lt;object type=&quot;3&quot; unique_id=&quot;10007&quot;&gt;&lt;property id=&quot;20148&quot; value=&quot;5&quot;/&gt;&lt;property id=&quot;20300&quot; value=&quot;Slide 4&quot;/&gt;&lt;property id=&quot;20307&quot; value=&quot;565&quot;/&gt;&lt;/object&gt;&lt;object type=&quot;3&quot; unique_id=&quot;10008&quot;&gt;&lt;property id=&quot;20148&quot; value=&quot;5&quot;/&gt;&lt;property id=&quot;20300&quot; value=&quot;Slide 5 - &amp;quot;Evidence&amp;quot;&quot;/&gt;&lt;property id=&quot;20307&quot; value=&quot;453&quot;/&gt;&lt;/object&gt;&lt;object type=&quot;3&quot; unique_id=&quot;10009&quot;&gt;&lt;property id=&quot;20148&quot; value=&quot;5&quot;/&gt;&lt;property id=&quot;20300&quot; value=&quot;Slide 6 - &amp;quot;Inference&amp;quot;&quot;/&gt;&lt;property id=&quot;20307&quot; value=&quot;454&quot;/&gt;&lt;/object&gt;&lt;object type=&quot;3&quot; unique_id=&quot;10010&quot;&gt;&lt;property id=&quot;20148&quot; value=&quot;5&quot;/&gt;&lt;property id=&quot;20300&quot; value=&quot;Slide 7 - &amp;quot;Inference&amp;quot;&quot;/&gt;&lt;property id=&quot;20307&quot; value=&quot;455&quot;/&gt;&lt;/object&gt;&lt;object type=&quot;3&quot; unique_id=&quot;10011&quot;&gt;&lt;property id=&quot;20148&quot; value=&quot;5&quot;/&gt;&lt;property id=&quot;20300&quot; value=&quot;Slide 8 - &amp;quot;Action&amp;quot;&quot;/&gt;&lt;property id=&quot;20307&quot; value=&quot;456&quot;/&gt;&lt;/object&gt;&lt;object type=&quot;3&quot; unique_id=&quot;10018&quot;&gt;&lt;property id=&quot;20148&quot; value=&quot;5&quot;/&gt;&lt;property id=&quot;20300&quot; value=&quot;Slide 20 - &amp;quot;Types of Broad Data Analysis&amp;quot;&quot;/&gt;&lt;property id=&quot;20307&quot; value=&quot;345&quot;/&gt;&lt;/object&gt;&lt;object type=&quot;3&quot; unique_id=&quot;10021&quot;&gt;&lt;property id=&quot;20148&quot; value=&quot;5&quot;/&gt;&lt;property id=&quot;20300&quot; value=&quot;Slide 22 - &amp;quot;Activity&amp;quot;&quot;/&gt;&lt;property id=&quot;20307&quot; value=&quot;539&quot;/&gt;&lt;/object&gt;&lt;object type=&quot;3&quot; unique_id=&quot;10031&quot;&gt;&lt;property id=&quot;20148&quot; value=&quot;5&quot;/&gt;&lt;property id=&quot;20300&quot; value=&quot;Slide 26 - &amp;quot;Analyzing Child Outcomes Data for Program Improvement&amp;quot;&quot;/&gt;&lt;property id=&quot;20307&quot; value=&quot;426&quot;/&gt;&lt;/object&gt;&lt;object type=&quot;3&quot; unique_id=&quot;10034&quot;&gt;&lt;property id=&quot;20148&quot; value=&quot;5&quot;/&gt;&lt;property id=&quot;20300&quot; value=&quot;Slide 27 - &amp;quot;Guidance Table&amp;quot;&quot;/&gt;&lt;property id=&quot;20307&quot; value=&quot;581&quot;/&gt;&lt;/object&gt;&lt;object type=&quot;3&quot; unique_id=&quot;13147&quot;&gt;&lt;property id=&quot;20148&quot; value=&quot;5&quot;/&gt;&lt;property id=&quot;20300&quot; value=&quot;Slide 19 - &amp;quot;Process for Broad Analysis&amp;quot;&quot;/&gt;&lt;property id=&quot;20307&quot; value=&quot;583&quot;/&gt;&lt;/object&gt;&lt;object type=&quot;3&quot; unique_id=&quot;13148&quot;&gt;&lt;property id=&quot;20148&quot; value=&quot;5&quot;/&gt;&lt;property id=&quot;20300&quot; value=&quot;Slide 25 - &amp;quot;Process for In-Depth Analysis&amp;quot;&quot;/&gt;&lt;property id=&quot;20307&quot; value=&quot;585&quot;/&gt;&lt;/object&gt;&lt;object type=&quot;3&quot; unique_id=&quot;13535&quot;&gt;&lt;property id=&quot;20148&quot; value=&quot;5&quot;/&gt;&lt;property id=&quot;20300&quot; value=&quot;Slide 15 - &amp;quot;Broad Data and Infrastructure Analysis&amp;quot;&quot;/&gt;&lt;property id=&quot;20307&quot; value=&quot;587&quot;/&gt;&lt;/object&gt;&lt;object type=&quot;3&quot; unique_id=&quot;13536&quot;&gt;&lt;property id=&quot;20148&quot; value=&quot;5&quot;/&gt;&lt;property id=&quot;20300&quot; value=&quot;Slide 16 - &amp;quot;In-depth data and infrastructure analysis&amp;quot;&quot;/&gt;&lt;property id=&quot;20307&quot; value=&quot;588&quot;/&gt;&lt;/object&gt;&lt;object type=&quot;3&quot; unique_id=&quot;13877&quot;&gt;&lt;property id=&quot;20148&quot; value=&quot;5&quot;/&gt;&lt;property id=&quot;20300&quot; value=&quot;Slide 17 - &amp;quot;Where does broad end and in-depth begin?&amp;quot;&quot;/&gt;&lt;property id=&quot;20307&quot; value=&quot;589&quot;/&gt;&lt;/object&gt;&lt;object type=&quot;3&quot; unique_id=&quot;17674&quot;&gt;&lt;property id=&quot;20148&quot; value=&quot;5&quot;/&gt;&lt;property id=&quot;20300&quot; value=&quot;Slide 14 - &amp;quot;Gathering information to help focus your efforts&amp;quot;&quot;/&gt;&lt;property id=&quot;20307&quot; value=&quot;591&quot;/&gt;&lt;/object&gt;&lt;object type=&quot;3&quot; unique_id=&quot;17912&quot;&gt;&lt;property id=&quot;20148&quot; value=&quot;5&quot;/&gt;&lt;property id=&quot;20300&quot; value=&quot;Slide 18&quot;/&gt;&lt;property id=&quot;20307&quot; value=&quot;593&quot;/&gt;&lt;/object&gt;&lt;object type=&quot;3&quot; unique_id=&quot;19768&quot;&gt;&lt;property id=&quot;20148&quot; value=&quot;5&quot;/&gt;&lt;property id=&quot;20300&quot; value=&quot;Slide 21 - &amp;quot;Considerations for Selecting a Measureable Child Result&amp;quot;&quot;/&gt;&lt;property id=&quot;20307&quot; value=&quot;596&quot;/&gt;&lt;/object&gt;&lt;object type=&quot;3&quot; unique_id=&quot;21016&quot;&gt;&lt;property id=&quot;20148&quot; value=&quot;5&quot;/&gt;&lt;property id=&quot;20300&quot; value=&quot;Slide 29 - &amp;quot;Activity – 2 and 3&amp;quot;&quot;/&gt;&lt;property id=&quot;20307&quot; value=&quot;611&quot;/&gt;&lt;/object&gt;&lt;object type=&quot;3&quot; unique_id=&quot;21186&quot;&gt;&lt;property id=&quot;20148&quot; value=&quot;5&quot;/&gt;&lt;property id=&quot;20300&quot; value=&quot;Slide 30 - &amp;quot;Engaging stakeholders in SSIP data analysis &amp;quot;&quot;/&gt;&lt;property id=&quot;20307&quot; value=&quot;612&quot;/&gt;&lt;/object&gt;&lt;object type=&quot;3&quot; unique_id=&quot;21475&quot;&gt;&lt;property id=&quot;20148&quot; value=&quot;5&quot;/&gt;&lt;property id=&quot;20300&quot; value=&quot;Slide 31 - &amp;quot;Engaging stakeholders in SSIP data analysis &amp;quot;&quot;/&gt;&lt;property id=&quot;20307&quot; value=&quot;614&quot;/&gt;&lt;/object&gt;&lt;object type=&quot;3&quot; unique_id=&quot;21476&quot;&gt;&lt;property id=&quot;20148&quot; value=&quot;5&quot;/&gt;&lt;property id=&quot;20300&quot; value=&quot;Slide 32 - &amp;quot;Some principles for presenting data&amp;quot;&quot;/&gt;&lt;property id=&quot;20307&quot; value=&quot;613&quot;/&gt;&lt;/object&gt;&lt;object type=&quot;3&quot; unique_id=&quot;21812&quot;&gt;&lt;property id=&quot;20148&quot; value=&quot;5&quot;/&gt;&lt;property id=&quot;20300&quot; value=&quot;Slide 33 - &amp;quot;Some principles for presenting data&amp;quot;&quot;/&gt;&lt;property id=&quot;20307&quot; value=&quot;616&quot;/&gt;&lt;/object&gt;&lt;object type=&quot;3&quot; unique_id=&quot;22219&quot;&gt;&lt;property id=&quot;20148&quot; value=&quot;5&quot;/&gt;&lt;property id=&quot;20300&quot; value=&quot;Slide 2 - &amp;quot;Data Analysis Requirements&amp;quot;&quot;/&gt;&lt;property id=&quot;20307&quot; value=&quot;618&quot;/&gt;&lt;/object&gt;&lt;object type=&quot;3&quot; unique_id=&quot;22220&quot;&gt;&lt;property id=&quot;20148&quot; value=&quot;5&quot;/&gt;&lt;property id=&quot;20300&quot; value=&quot;Slide 3 - &amp;quot;Measurable Result Requirements&amp;quot;&quot;/&gt;&lt;property id=&quot;20307&quot; value=&quot;619&quot;/&gt;&lt;/object&gt;&lt;object type=&quot;3&quot; unique_id=&quot;22221&quot;&gt;&lt;property id=&quot;20148&quot; value=&quot;5&quot;/&gt;&lt;property id=&quot;20300&quot; value=&quot;Slide 9 - &amp;quot;Starting with a question (or two..)&amp;quot;&quot;/&gt;&lt;property id=&quot;20307&quot; value=&quot;627&quot;/&gt;&lt;/object&gt;&lt;object type=&quot;3&quot; unique_id=&quot;22222&quot;&gt;&lt;property id=&quot;20148&quot; value=&quot;5&quot;/&gt;&lt;property id=&quot;20300&quot; value=&quot;Slide 10 - &amp;quot;Question sources&amp;quot;&quot;/&gt;&lt;property id=&quot;20307&quot; value=&quot;628&quot;/&gt;&lt;/object&gt;&lt;object type=&quot;3&quot; unique_id=&quot;22223&quot;&gt;&lt;property id=&quot;20148&quot; value=&quot;5&quot;/&gt;&lt;property id=&quot;20300&quot; value=&quot;Slide 11&quot;/&gt;&lt;property id=&quot;20307&quot; value=&quot;620&quot;/&gt;&lt;/object&gt;&lt;object type=&quot;3&quot; unique_id=&quot;22224&quot;&gt;&lt;property id=&quot;20148&quot; value=&quot;5&quot;/&gt;&lt;property id=&quot;20300&quot; value=&quot;Slide 12&quot;/&gt;&lt;property id=&quot;20307&quot; value=&quot;621&quot;/&gt;&lt;/object&gt;&lt;object type=&quot;3&quot; unique_id=&quot;22225&quot;&gt;&lt;property id=&quot;20148&quot; value=&quot;5&quot;/&gt;&lt;property id=&quot;20300&quot; value=&quot;Slide 13 - &amp;quot;Questions and Existing Initiatives&amp;quot;&quot;/&gt;&lt;property id=&quot;20307&quot; value=&quot;622&quot;/&gt;&lt;/object&gt;&lt;object type=&quot;3&quot; unique_id=&quot;22226&quot;&gt;&lt;property id=&quot;20148&quot; value=&quot;5&quot;/&gt;&lt;property id=&quot;20300&quot; value=&quot;Slide 23 - &amp;quot;Data Quality&amp;quot;&quot;/&gt;&lt;property id=&quot;20307&quot; value=&quot;623&quot;/&gt;&lt;/object&gt;&lt;object type=&quot;3&quot; unique_id=&quot;22227&quot;&gt;&lt;property id=&quot;20148&quot; value=&quot;5&quot;/&gt;&lt;property id=&quot;20300&quot; value=&quot;Slide 24 - &amp;quot;Data Quality Profiles&amp;quot;&quot;/&gt;&lt;property id=&quot;20307&quot; value=&quot;624&quot;/&gt;&lt;/object&gt;&lt;object type=&quot;3&quot; unique_id=&quot;22229&quot;&gt;&lt;property id=&quot;20148&quot; value=&quot;5&quot;/&gt;&lt;property id=&quot;20300&quot; value=&quot;Slide 28 - &amp;quot;Do children with similar racial/ethnic backgrounds have similar outcomes?&amp;quot;&quot;/&gt;&lt;property id=&quot;20307&quot; value=&quot;62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17437</TotalTime>
  <Words>1616</Words>
  <Application>Microsoft Office PowerPoint</Application>
  <PresentationFormat>On-screen Show (4:3)</PresentationFormat>
  <Paragraphs>294</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Document</vt:lpstr>
      <vt:lpstr>Data, Now What?  Skills for Analyzing and Interpreting Data</vt:lpstr>
      <vt:lpstr>Desired Outcomes</vt:lpstr>
      <vt:lpstr>Child Outcomes</vt:lpstr>
      <vt:lpstr>Progress Categories</vt:lpstr>
      <vt:lpstr>PowerPoint Presentation</vt:lpstr>
      <vt:lpstr>Summary Statements</vt:lpstr>
      <vt:lpstr>Value of Child Outcomes Data</vt:lpstr>
      <vt:lpstr>PowerPoint Presentation</vt:lpstr>
      <vt:lpstr>Evidence</vt:lpstr>
      <vt:lpstr>Inference</vt:lpstr>
      <vt:lpstr>Inference</vt:lpstr>
      <vt:lpstr>Action</vt:lpstr>
      <vt:lpstr>Topic 1: Forming Good Questions</vt:lpstr>
      <vt:lpstr>Starting with a question (or two..)</vt:lpstr>
      <vt:lpstr>Defining Data Analysis Questions</vt:lpstr>
      <vt:lpstr>Question sources</vt:lpstr>
      <vt:lpstr>Sample basic questions</vt:lpstr>
      <vt:lpstr>Sample questions that cut across components</vt:lpstr>
      <vt:lpstr>Making comparisons</vt:lpstr>
      <vt:lpstr>Making comparisons</vt:lpstr>
      <vt:lpstr>Question precision</vt:lpstr>
      <vt:lpstr>Question precision</vt:lpstr>
      <vt:lpstr>Finding the right level of precision</vt:lpstr>
      <vt:lpstr>Activity 1, Part I &amp; II</vt:lpstr>
      <vt:lpstr>Topic 2: Looking at Data</vt:lpstr>
      <vt:lpstr>Different “Levels” of Looking at Data</vt:lpstr>
      <vt:lpstr>Why do we need to look at aggregate data?</vt:lpstr>
      <vt:lpstr>Individual Child Outcomes Data for District 2</vt:lpstr>
      <vt:lpstr>Activity – 2</vt:lpstr>
      <vt:lpstr>Comparing District Characteristics</vt:lpstr>
      <vt:lpstr>Which Districts Have Better Outcomes?</vt:lpstr>
      <vt:lpstr>Linking Different Pieces of Information</vt:lpstr>
      <vt:lpstr>Activity – 3</vt:lpstr>
      <vt:lpstr>Comparing Child/Family Characteristics</vt:lpstr>
      <vt:lpstr>Planning for Follow-up Analyses</vt:lpstr>
      <vt:lpstr>Which Children Have Better Outcomes than Others?</vt:lpstr>
      <vt:lpstr>Linking Different Pieces of Information</vt:lpstr>
      <vt:lpstr>Activity – 4</vt:lpstr>
      <vt:lpstr>Sharing Your Results</vt:lpstr>
      <vt:lpstr>Thank You!</vt:lpstr>
    </vt:vector>
  </TitlesOfParts>
  <Company>SRI International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Now What?</dc:title>
  <dc:subject>Data Analysis</dc:subject>
  <dc:creator>Abby Winer</dc:creator>
  <cp:lastModifiedBy>Katie Kaattari</cp:lastModifiedBy>
  <cp:revision>303</cp:revision>
  <cp:lastPrinted>2014-03-26T17:39:21Z</cp:lastPrinted>
  <dcterms:created xsi:type="dcterms:W3CDTF">2013-10-06T12:33:32Z</dcterms:created>
  <dcterms:modified xsi:type="dcterms:W3CDTF">2014-10-15T23:53:56Z</dcterms:modified>
</cp:coreProperties>
</file>