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4" r:id="rId3"/>
    <p:sldMasterId id="2147483689" r:id="rId4"/>
    <p:sldMasterId id="2147483701" r:id="rId5"/>
    <p:sldMasterId id="2147483716" r:id="rId6"/>
    <p:sldMasterId id="2147483728" r:id="rId7"/>
    <p:sldMasterId id="2147483742" r:id="rId8"/>
  </p:sldMasterIdLst>
  <p:notesMasterIdLst>
    <p:notesMasterId r:id="rId97"/>
  </p:notesMasterIdLst>
  <p:handoutMasterIdLst>
    <p:handoutMasterId r:id="rId98"/>
  </p:handoutMasterIdLst>
  <p:sldIdLst>
    <p:sldId id="258" r:id="rId9"/>
    <p:sldId id="259" r:id="rId10"/>
    <p:sldId id="257" r:id="rId11"/>
    <p:sldId id="270" r:id="rId12"/>
    <p:sldId id="271" r:id="rId13"/>
    <p:sldId id="261" r:id="rId14"/>
    <p:sldId id="272" r:id="rId15"/>
    <p:sldId id="273" r:id="rId16"/>
    <p:sldId id="275" r:id="rId17"/>
    <p:sldId id="276" r:id="rId18"/>
    <p:sldId id="277" r:id="rId19"/>
    <p:sldId id="278" r:id="rId20"/>
    <p:sldId id="285" r:id="rId21"/>
    <p:sldId id="286" r:id="rId22"/>
    <p:sldId id="287" r:id="rId23"/>
    <p:sldId id="283" r:id="rId24"/>
    <p:sldId id="284" r:id="rId25"/>
    <p:sldId id="279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08" r:id="rId61"/>
    <p:sldId id="309" r:id="rId62"/>
    <p:sldId id="310" r:id="rId63"/>
    <p:sldId id="312" r:id="rId64"/>
    <p:sldId id="314" r:id="rId65"/>
    <p:sldId id="316" r:id="rId66"/>
    <p:sldId id="317" r:id="rId67"/>
    <p:sldId id="319" r:id="rId68"/>
    <p:sldId id="320" r:id="rId69"/>
    <p:sldId id="321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280" r:id="rId92"/>
    <p:sldId id="281" r:id="rId93"/>
    <p:sldId id="282" r:id="rId94"/>
    <p:sldId id="267" r:id="rId95"/>
    <p:sldId id="269" r:id="rId96"/>
  </p:sldIdLst>
  <p:sldSz cx="9144000" cy="6858000" type="screen4x3"/>
  <p:notesSz cx="6858000" cy="9144000"/>
  <p:custDataLst>
    <p:tags r:id="rId9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868687"/>
    <a:srgbClr val="ED3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9938" autoAdjust="0"/>
  </p:normalViewPr>
  <p:slideViewPr>
    <p:cSldViewPr>
      <p:cViewPr>
        <p:scale>
          <a:sx n="77" d="100"/>
          <a:sy n="77" d="100"/>
        </p:scale>
        <p:origin x="-48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icy4\org%20653\Projects\CURRENT%20PROJECTS\DaSy%20-%20EC%20TA%20Data%20Center%20%20(P21590)\SSIP\AZ%20Part%20C\AzEIP_2012-2013data_pivot_table_groups_8-4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65952"/>
        <c:axId val="83167488"/>
      </c:barChart>
      <c:catAx>
        <c:axId val="8316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83167488"/>
        <c:crosses val="autoZero"/>
        <c:auto val="1"/>
        <c:lblAlgn val="ctr"/>
        <c:lblOffset val="100"/>
        <c:noMultiLvlLbl val="0"/>
      </c:catAx>
      <c:valAx>
        <c:axId val="831674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8316595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'SS Data - by Program Type'!$G$1</c:f>
              <c:strCache>
                <c:ptCount val="1"/>
                <c:pt idx="0">
                  <c:v>OC1 SS1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Type'!$G$2:$G$5</c:f>
              <c:numCache>
                <c:formatCode>0%</c:formatCode>
                <c:ptCount val="4"/>
                <c:pt idx="0">
                  <c:v>0.53703703703703698</c:v>
                </c:pt>
                <c:pt idx="1">
                  <c:v>0.6</c:v>
                </c:pt>
                <c:pt idx="2">
                  <c:v>0.72234762979683997</c:v>
                </c:pt>
                <c:pt idx="3">
                  <c:v>0.68449197860962596</c:v>
                </c:pt>
              </c:numCache>
            </c:numRef>
          </c:val>
        </c:ser>
        <c:ser>
          <c:idx val="1"/>
          <c:order val="1"/>
          <c:tx>
            <c:strRef>
              <c:f>'SS Data - by Program Type'!$H$1</c:f>
              <c:strCache>
                <c:ptCount val="1"/>
                <c:pt idx="0">
                  <c:v>OC1 SS2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Type'!$H$2:$H$5</c:f>
              <c:numCache>
                <c:formatCode>0%</c:formatCode>
                <c:ptCount val="4"/>
                <c:pt idx="0">
                  <c:v>0.27966101694915202</c:v>
                </c:pt>
                <c:pt idx="1">
                  <c:v>0.76190476190476197</c:v>
                </c:pt>
                <c:pt idx="2">
                  <c:v>0.62561576354679804</c:v>
                </c:pt>
                <c:pt idx="3">
                  <c:v>0.574866310160428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44960"/>
        <c:axId val="118747136"/>
      </c:barChart>
      <c:catAx>
        <c:axId val="1187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Social Emotional</a:t>
                </a:r>
              </a:p>
            </c:rich>
          </c:tx>
          <c:overlay val="0"/>
        </c:title>
        <c:majorTickMark val="out"/>
        <c:minorTickMark val="none"/>
        <c:tickLblPos val="nextTo"/>
        <c:crossAx val="118747136"/>
        <c:crosses val="autoZero"/>
        <c:auto val="1"/>
        <c:lblAlgn val="ctr"/>
        <c:lblOffset val="100"/>
        <c:noMultiLvlLbl val="0"/>
      </c:catAx>
      <c:valAx>
        <c:axId val="11874713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Exiting Children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87449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'SS Data - by Program Type'!$N$1</c:f>
              <c:strCache>
                <c:ptCount val="1"/>
                <c:pt idx="0">
                  <c:v>OC2 SS1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Type'!$N$2:$N$5</c:f>
              <c:numCache>
                <c:formatCode>0%</c:formatCode>
                <c:ptCount val="4"/>
                <c:pt idx="0">
                  <c:v>0.60714285714285698</c:v>
                </c:pt>
                <c:pt idx="1">
                  <c:v>0.5</c:v>
                </c:pt>
                <c:pt idx="2">
                  <c:v>0.76923076923076905</c:v>
                </c:pt>
                <c:pt idx="3">
                  <c:v>0.73459715639810397</c:v>
                </c:pt>
              </c:numCache>
            </c:numRef>
          </c:val>
        </c:ser>
        <c:ser>
          <c:idx val="1"/>
          <c:order val="1"/>
          <c:tx>
            <c:strRef>
              <c:f>'SS Data - by Program Type'!$O$1</c:f>
              <c:strCache>
                <c:ptCount val="1"/>
                <c:pt idx="0">
                  <c:v>OC2 SS2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Type'!$O$2:$O$5</c:f>
              <c:numCache>
                <c:formatCode>0%</c:formatCode>
                <c:ptCount val="4"/>
                <c:pt idx="0">
                  <c:v>0.27118644067796599</c:v>
                </c:pt>
                <c:pt idx="1">
                  <c:v>0.476190476190476</c:v>
                </c:pt>
                <c:pt idx="2">
                  <c:v>0.60163934426229504</c:v>
                </c:pt>
                <c:pt idx="3">
                  <c:v>0.54606141522029406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91552"/>
        <c:axId val="118793728"/>
      </c:barChart>
      <c:catAx>
        <c:axId val="11879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Knowledge and Skills</a:t>
                </a:r>
              </a:p>
            </c:rich>
          </c:tx>
          <c:overlay val="0"/>
        </c:title>
        <c:majorTickMark val="out"/>
        <c:minorTickMark val="none"/>
        <c:tickLblPos val="nextTo"/>
        <c:crossAx val="118793728"/>
        <c:crosses val="autoZero"/>
        <c:auto val="1"/>
        <c:lblAlgn val="ctr"/>
        <c:lblOffset val="100"/>
        <c:noMultiLvlLbl val="0"/>
      </c:catAx>
      <c:valAx>
        <c:axId val="11879372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Exiting Children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8791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'SS Data - by Program Type'!$U$1</c:f>
              <c:strCache>
                <c:ptCount val="1"/>
                <c:pt idx="0">
                  <c:v>OC3 SS1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Type'!$U$2:$U$5</c:f>
              <c:numCache>
                <c:formatCode>0%</c:formatCode>
                <c:ptCount val="4"/>
                <c:pt idx="0">
                  <c:v>0.57142857142857195</c:v>
                </c:pt>
                <c:pt idx="1">
                  <c:v>0.58333333333333304</c:v>
                </c:pt>
                <c:pt idx="2">
                  <c:v>0.74239350912778901</c:v>
                </c:pt>
                <c:pt idx="3">
                  <c:v>0.70983606557377099</c:v>
                </c:pt>
              </c:numCache>
            </c:numRef>
          </c:val>
        </c:ser>
        <c:ser>
          <c:idx val="1"/>
          <c:order val="1"/>
          <c:tx>
            <c:strRef>
              <c:f>'SS Data - by Program Type'!$V$1</c:f>
              <c:strCache>
                <c:ptCount val="1"/>
                <c:pt idx="0">
                  <c:v>OC3 SS2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'SS Data - by Program Type'!$A$2:$A$5</c:f>
              <c:strCache>
                <c:ptCount val="4"/>
                <c:pt idx="0">
                  <c:v>DDD (n=118)</c:v>
                </c:pt>
                <c:pt idx="1">
                  <c:v>SDB (n=21)</c:v>
                </c:pt>
                <c:pt idx="2">
                  <c:v>Team Based (n=609)</c:v>
                </c:pt>
                <c:pt idx="3">
                  <c:v>STATE (n=748)</c:v>
                </c:pt>
              </c:strCache>
            </c:strRef>
          </c:cat>
          <c:val>
            <c:numRef>
              <c:f>'SS Data - by Program Type'!$V$2:$V$5</c:f>
              <c:numCache>
                <c:formatCode>0%</c:formatCode>
                <c:ptCount val="4"/>
                <c:pt idx="0">
                  <c:v>0.30769230769230799</c:v>
                </c:pt>
                <c:pt idx="1">
                  <c:v>0.66666666666666696</c:v>
                </c:pt>
                <c:pt idx="2">
                  <c:v>0.61047463175122696</c:v>
                </c:pt>
                <c:pt idx="3">
                  <c:v>0.56475300400534001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77632"/>
        <c:axId val="119879552"/>
      </c:barChart>
      <c:catAx>
        <c:axId val="11987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Action to Meet Needs</a:t>
                </a:r>
              </a:p>
            </c:rich>
          </c:tx>
          <c:overlay val="0"/>
        </c:title>
        <c:majorTickMark val="out"/>
        <c:minorTickMark val="none"/>
        <c:tickLblPos val="nextTo"/>
        <c:crossAx val="119879552"/>
        <c:crosses val="autoZero"/>
        <c:auto val="1"/>
        <c:lblAlgn val="ctr"/>
        <c:lblOffset val="100"/>
        <c:noMultiLvlLbl val="0"/>
      </c:catAx>
      <c:valAx>
        <c:axId val="11987955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Exiting Children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9877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[AzEIP_2012-2013data_pivot_table_groups_8-4-2014.xlsx]Exit-Entry by Program Type OC1!PivotTable8</c:name>
    <c:fmtId val="-1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'Exit-Entry by Program Type OC1'!$B$3:$B$4</c:f>
              <c:strCache>
                <c:ptCount val="1"/>
                <c:pt idx="0">
                  <c:v>-6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OC1'!$B$5:$B$8</c:f>
              <c:numCache>
                <c:formatCode>0%</c:formatCode>
                <c:ptCount val="3"/>
                <c:pt idx="0">
                  <c:v>8.4033613445378096E-3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'Exit-Entry by Program Type OC1'!$C$3:$C$4</c:f>
              <c:strCache>
                <c:ptCount val="1"/>
                <c:pt idx="0">
                  <c:v>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OC1'!$C$5:$C$8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3.2573289902280101E-3</c:v>
                </c:pt>
              </c:numCache>
            </c:numRef>
          </c:val>
        </c:ser>
        <c:ser>
          <c:idx val="2"/>
          <c:order val="2"/>
          <c:tx>
            <c:strRef>
              <c:f>'Exit-Entry by Program Type OC1'!$D$3:$D$4</c:f>
              <c:strCache>
                <c:ptCount val="1"/>
                <c:pt idx="0">
                  <c:v>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OC1'!$D$5:$D$8</c:f>
              <c:numCache>
                <c:formatCode>0%</c:formatCode>
                <c:ptCount val="3"/>
                <c:pt idx="0">
                  <c:v>3.3613445378151301E-2</c:v>
                </c:pt>
                <c:pt idx="1">
                  <c:v>4.7619047619047603E-2</c:v>
                </c:pt>
                <c:pt idx="2">
                  <c:v>1.1400651465798E-2</c:v>
                </c:pt>
              </c:numCache>
            </c:numRef>
          </c:val>
        </c:ser>
        <c:ser>
          <c:idx val="3"/>
          <c:order val="3"/>
          <c:tx>
            <c:strRef>
              <c:f>'Exit-Entry by Program Type OC1'!$E$3:$E$4</c:f>
              <c:strCache>
                <c:ptCount val="1"/>
                <c:pt idx="0">
                  <c:v>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OC1'!$E$5:$E$8</c:f>
              <c:numCache>
                <c:formatCode>0%</c:formatCode>
                <c:ptCount val="3"/>
                <c:pt idx="0">
                  <c:v>5.8823529411764698E-2</c:v>
                </c:pt>
                <c:pt idx="1">
                  <c:v>9.5238095238095205E-2</c:v>
                </c:pt>
                <c:pt idx="2">
                  <c:v>4.5602605863192203E-2</c:v>
                </c:pt>
              </c:numCache>
            </c:numRef>
          </c:val>
        </c:ser>
        <c:ser>
          <c:idx val="4"/>
          <c:order val="4"/>
          <c:tx>
            <c:strRef>
              <c:f>'Exit-Entry by Program Type OC1'!$F$3:$F$4</c:f>
              <c:strCache>
                <c:ptCount val="1"/>
                <c:pt idx="0">
                  <c:v>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OC1'!$F$5:$F$8</c:f>
              <c:numCache>
                <c:formatCode>0%</c:formatCode>
                <c:ptCount val="3"/>
                <c:pt idx="0">
                  <c:v>0.13445378151260501</c:v>
                </c:pt>
                <c:pt idx="1">
                  <c:v>0.19047619047619099</c:v>
                </c:pt>
                <c:pt idx="2">
                  <c:v>6.0260586319218198E-2</c:v>
                </c:pt>
              </c:numCache>
            </c:numRef>
          </c:val>
        </c:ser>
        <c:ser>
          <c:idx val="5"/>
          <c:order val="5"/>
          <c:tx>
            <c:strRef>
              <c:f>'Exit-Entry by Program Type OC1'!$G$3:$G$4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OC1'!$G$5:$G$8</c:f>
              <c:numCache>
                <c:formatCode>0%</c:formatCode>
                <c:ptCount val="3"/>
                <c:pt idx="0">
                  <c:v>0.26890756302521002</c:v>
                </c:pt>
                <c:pt idx="1">
                  <c:v>0.38095238095238099</c:v>
                </c:pt>
                <c:pt idx="2">
                  <c:v>0.25895765472312698</c:v>
                </c:pt>
              </c:numCache>
            </c:numRef>
          </c:val>
        </c:ser>
        <c:ser>
          <c:idx val="6"/>
          <c:order val="6"/>
          <c:tx>
            <c:strRef>
              <c:f>'Exit-Entry by Program Type OC1'!$H$3:$H$4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OC1'!$H$5:$H$8</c:f>
              <c:numCache>
                <c:formatCode>0%</c:formatCode>
                <c:ptCount val="3"/>
                <c:pt idx="0">
                  <c:v>0.20168067226890801</c:v>
                </c:pt>
                <c:pt idx="1">
                  <c:v>0.14285714285714299</c:v>
                </c:pt>
                <c:pt idx="2">
                  <c:v>0.28501628664495099</c:v>
                </c:pt>
              </c:numCache>
            </c:numRef>
          </c:val>
        </c:ser>
        <c:ser>
          <c:idx val="7"/>
          <c:order val="7"/>
          <c:tx>
            <c:strRef>
              <c:f>'Exit-Entry by Program Type OC1'!$I$3:$I$4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OC1'!$I$5:$I$8</c:f>
              <c:numCache>
                <c:formatCode>0%</c:formatCode>
                <c:ptCount val="3"/>
                <c:pt idx="0">
                  <c:v>0.184873949579832</c:v>
                </c:pt>
                <c:pt idx="1">
                  <c:v>0.14285714285714299</c:v>
                </c:pt>
                <c:pt idx="2">
                  <c:v>0.205211726384365</c:v>
                </c:pt>
              </c:numCache>
            </c:numRef>
          </c:val>
        </c:ser>
        <c:ser>
          <c:idx val="8"/>
          <c:order val="8"/>
          <c:tx>
            <c:strRef>
              <c:f>'Exit-Entry by Program Type OC1'!$J$3:$J$4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OC1'!$J$5:$J$8</c:f>
              <c:numCache>
                <c:formatCode>0%</c:formatCode>
                <c:ptCount val="3"/>
                <c:pt idx="0">
                  <c:v>6.7226890756302504E-2</c:v>
                </c:pt>
                <c:pt idx="1">
                  <c:v>0</c:v>
                </c:pt>
                <c:pt idx="2">
                  <c:v>8.7947882736156405E-2</c:v>
                </c:pt>
              </c:numCache>
            </c:numRef>
          </c:val>
        </c:ser>
        <c:ser>
          <c:idx val="9"/>
          <c:order val="9"/>
          <c:tx>
            <c:strRef>
              <c:f>'Exit-Entry by Program Type OC1'!$K$3:$K$4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OC1'!$K$5:$K$8</c:f>
              <c:numCache>
                <c:formatCode>0%</c:formatCode>
                <c:ptCount val="3"/>
                <c:pt idx="0">
                  <c:v>2.5210084033613401E-2</c:v>
                </c:pt>
                <c:pt idx="1">
                  <c:v>0</c:v>
                </c:pt>
                <c:pt idx="2">
                  <c:v>3.2573289902280103E-2</c:v>
                </c:pt>
              </c:numCache>
            </c:numRef>
          </c:val>
        </c:ser>
        <c:ser>
          <c:idx val="10"/>
          <c:order val="10"/>
          <c:tx>
            <c:strRef>
              <c:f>'Exit-Entry by Program Type OC1'!$L$3:$L$4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OC1'!$A$5:$A$8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OC1'!$L$5:$L$8</c:f>
              <c:numCache>
                <c:formatCode>0%</c:formatCode>
                <c:ptCount val="3"/>
                <c:pt idx="0">
                  <c:v>1.6806722689075598E-2</c:v>
                </c:pt>
                <c:pt idx="1">
                  <c:v>0</c:v>
                </c:pt>
                <c:pt idx="2">
                  <c:v>9.77198697068404E-3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37888"/>
        <c:axId val="121239808"/>
      </c:barChart>
      <c:catAx>
        <c:axId val="12123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Social Emotional</a:t>
                </a:r>
              </a:p>
            </c:rich>
          </c:tx>
          <c:overlay val="0"/>
        </c:title>
        <c:majorTickMark val="out"/>
        <c:minorTickMark val="none"/>
        <c:tickLblPos val="nextTo"/>
        <c:crossAx val="121239808"/>
        <c:crosses val="autoZero"/>
        <c:auto val="1"/>
        <c:lblAlgn val="ctr"/>
        <c:lblOffset val="100"/>
        <c:noMultiLvlLbl val="0"/>
      </c:catAx>
      <c:valAx>
        <c:axId val="121239808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Exiting Children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1237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[AzEIP_2012-2013data_pivot_table_groups_8-4-2014.xlsx]Exit-Entry by Program Type OC2!PivotTable9</c:name>
    <c:fmtId val="-1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'Exit-Entry by Program Type OC2'!$B$3:$B$4</c:f>
              <c:strCache>
                <c:ptCount val="1"/>
                <c:pt idx="0">
                  <c:v>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OC2'!$B$5:$B$8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6.5146579804560298E-3</c:v>
                </c:pt>
              </c:numCache>
            </c:numRef>
          </c:val>
        </c:ser>
        <c:ser>
          <c:idx val="1"/>
          <c:order val="1"/>
          <c:tx>
            <c:strRef>
              <c:f>'Exit-Entry by Program Type OC2'!$C$3:$C$4</c:f>
              <c:strCache>
                <c:ptCount val="1"/>
                <c:pt idx="0">
                  <c:v>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OC2'!$C$5:$C$8</c:f>
              <c:numCache>
                <c:formatCode>0%</c:formatCode>
                <c:ptCount val="3"/>
                <c:pt idx="0">
                  <c:v>0</c:v>
                </c:pt>
                <c:pt idx="1">
                  <c:v>4.7619047619047603E-2</c:v>
                </c:pt>
                <c:pt idx="2">
                  <c:v>6.5146579804560298E-3</c:v>
                </c:pt>
              </c:numCache>
            </c:numRef>
          </c:val>
        </c:ser>
        <c:ser>
          <c:idx val="2"/>
          <c:order val="2"/>
          <c:tx>
            <c:strRef>
              <c:f>'Exit-Entry by Program Type OC2'!$D$3:$D$4</c:f>
              <c:strCache>
                <c:ptCount val="1"/>
                <c:pt idx="0">
                  <c:v>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OC2'!$D$5:$D$8</c:f>
              <c:numCache>
                <c:formatCode>0%</c:formatCode>
                <c:ptCount val="3"/>
                <c:pt idx="0">
                  <c:v>5.0420168067226899E-2</c:v>
                </c:pt>
                <c:pt idx="1">
                  <c:v>9.5238095238095205E-2</c:v>
                </c:pt>
                <c:pt idx="2">
                  <c:v>2.6058631921824098E-2</c:v>
                </c:pt>
              </c:numCache>
            </c:numRef>
          </c:val>
        </c:ser>
        <c:ser>
          <c:idx val="3"/>
          <c:order val="3"/>
          <c:tx>
            <c:strRef>
              <c:f>'Exit-Entry by Program Type OC2'!$E$3:$E$4</c:f>
              <c:strCache>
                <c:ptCount val="1"/>
                <c:pt idx="0">
                  <c:v>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OC2'!$E$5:$E$8</c:f>
              <c:numCache>
                <c:formatCode>0%</c:formatCode>
                <c:ptCount val="3"/>
                <c:pt idx="0">
                  <c:v>0.126050420168067</c:v>
                </c:pt>
                <c:pt idx="1">
                  <c:v>9.5238095238095205E-2</c:v>
                </c:pt>
                <c:pt idx="2">
                  <c:v>5.8631921824104198E-2</c:v>
                </c:pt>
              </c:numCache>
            </c:numRef>
          </c:val>
        </c:ser>
        <c:ser>
          <c:idx val="4"/>
          <c:order val="4"/>
          <c:tx>
            <c:strRef>
              <c:f>'Exit-Entry by Program Type OC2'!$F$3:$F$4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OC2'!$F$5:$F$8</c:f>
              <c:numCache>
                <c:formatCode>0%</c:formatCode>
                <c:ptCount val="3"/>
                <c:pt idx="0">
                  <c:v>0.218487394957983</c:v>
                </c:pt>
                <c:pt idx="1">
                  <c:v>0.42857142857142899</c:v>
                </c:pt>
                <c:pt idx="2">
                  <c:v>0.19706840390879499</c:v>
                </c:pt>
              </c:numCache>
            </c:numRef>
          </c:val>
        </c:ser>
        <c:ser>
          <c:idx val="5"/>
          <c:order val="5"/>
          <c:tx>
            <c:strRef>
              <c:f>'Exit-Entry by Program Type OC2'!$G$3:$G$4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OC2'!$G$5:$G$8</c:f>
              <c:numCache>
                <c:formatCode>0%</c:formatCode>
                <c:ptCount val="3"/>
                <c:pt idx="0">
                  <c:v>0.24369747899159699</c:v>
                </c:pt>
                <c:pt idx="1">
                  <c:v>0.33333333333333298</c:v>
                </c:pt>
                <c:pt idx="2">
                  <c:v>0.28338762214983698</c:v>
                </c:pt>
              </c:numCache>
            </c:numRef>
          </c:val>
        </c:ser>
        <c:ser>
          <c:idx val="6"/>
          <c:order val="6"/>
          <c:tx>
            <c:strRef>
              <c:f>'Exit-Entry by Program Type OC2'!$H$3:$H$4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OC2'!$H$5:$H$8</c:f>
              <c:numCache>
                <c:formatCode>0%</c:formatCode>
                <c:ptCount val="3"/>
                <c:pt idx="0">
                  <c:v>0.21008403361344499</c:v>
                </c:pt>
                <c:pt idx="1">
                  <c:v>0</c:v>
                </c:pt>
                <c:pt idx="2">
                  <c:v>0.262214983713355</c:v>
                </c:pt>
              </c:numCache>
            </c:numRef>
          </c:val>
        </c:ser>
        <c:ser>
          <c:idx val="7"/>
          <c:order val="7"/>
          <c:tx>
            <c:strRef>
              <c:f>'Exit-Entry by Program Type OC2'!$I$3:$I$4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OC2'!$I$5:$I$8</c:f>
              <c:numCache>
                <c:formatCode>0%</c:formatCode>
                <c:ptCount val="3"/>
                <c:pt idx="0">
                  <c:v>0.109243697478992</c:v>
                </c:pt>
                <c:pt idx="1">
                  <c:v>0</c:v>
                </c:pt>
                <c:pt idx="2">
                  <c:v>0.10749185667752401</c:v>
                </c:pt>
              </c:numCache>
            </c:numRef>
          </c:val>
        </c:ser>
        <c:ser>
          <c:idx val="8"/>
          <c:order val="8"/>
          <c:tx>
            <c:strRef>
              <c:f>'Exit-Entry by Program Type OC2'!$J$3:$J$4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OC2'!$J$5:$J$8</c:f>
              <c:numCache>
                <c:formatCode>0%</c:formatCode>
                <c:ptCount val="3"/>
                <c:pt idx="0">
                  <c:v>3.3613445378151301E-2</c:v>
                </c:pt>
                <c:pt idx="1">
                  <c:v>0</c:v>
                </c:pt>
                <c:pt idx="2">
                  <c:v>3.7459283387622201E-2</c:v>
                </c:pt>
              </c:numCache>
            </c:numRef>
          </c:val>
        </c:ser>
        <c:ser>
          <c:idx val="9"/>
          <c:order val="9"/>
          <c:tx>
            <c:strRef>
              <c:f>'Exit-Entry by Program Type OC2'!$K$3:$K$4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OC2'!$A$5:$A$8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OC2'!$K$5:$K$8</c:f>
              <c:numCache>
                <c:formatCode>0%</c:formatCode>
                <c:ptCount val="3"/>
                <c:pt idx="0">
                  <c:v>8.4033613445378096E-3</c:v>
                </c:pt>
                <c:pt idx="1">
                  <c:v>0</c:v>
                </c:pt>
                <c:pt idx="2">
                  <c:v>1.46579804560261E-2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41920"/>
        <c:axId val="121864576"/>
      </c:barChart>
      <c:catAx>
        <c:axId val="12184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Knowledge and Skills</a:t>
                </a:r>
              </a:p>
            </c:rich>
          </c:tx>
          <c:overlay val="0"/>
        </c:title>
        <c:majorTickMark val="out"/>
        <c:minorTickMark val="none"/>
        <c:tickLblPos val="nextTo"/>
        <c:crossAx val="121864576"/>
        <c:crosses val="autoZero"/>
        <c:auto val="1"/>
        <c:lblAlgn val="ctr"/>
        <c:lblOffset val="100"/>
        <c:noMultiLvlLbl val="0"/>
      </c:catAx>
      <c:valAx>
        <c:axId val="121864576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Exiting Children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1841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[AzEIP_2012-2013data_pivot_table_groups_8-4-2014.xlsx]Exit-Entry by Program Type OC3!PivotTable10</c:name>
    <c:fmtId val="-1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'Exit-Entry by Program Type OC3'!$B$3:$B$4</c:f>
              <c:strCache>
                <c:ptCount val="1"/>
                <c:pt idx="0">
                  <c:v>-5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OC3'!$B$5:$B$8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1.6286644951140101E-3</c:v>
                </c:pt>
              </c:numCache>
            </c:numRef>
          </c:val>
        </c:ser>
        <c:ser>
          <c:idx val="1"/>
          <c:order val="1"/>
          <c:tx>
            <c:strRef>
              <c:f>'Exit-Entry by Program Type OC3'!$C$3:$C$4</c:f>
              <c:strCache>
                <c:ptCount val="1"/>
                <c:pt idx="0">
                  <c:v>-4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OC3'!$C$5:$C$8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6.5146579804560298E-3</c:v>
                </c:pt>
              </c:numCache>
            </c:numRef>
          </c:val>
        </c:ser>
        <c:ser>
          <c:idx val="2"/>
          <c:order val="2"/>
          <c:tx>
            <c:strRef>
              <c:f>'Exit-Entry by Program Type OC3'!$D$3:$D$4</c:f>
              <c:strCache>
                <c:ptCount val="1"/>
                <c:pt idx="0">
                  <c:v>-3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OC3'!$D$5:$D$8</c:f>
              <c:numCache>
                <c:formatCode>0%</c:formatCode>
                <c:ptCount val="3"/>
                <c:pt idx="0">
                  <c:v>1.6806722689075598E-2</c:v>
                </c:pt>
                <c:pt idx="1">
                  <c:v>0</c:v>
                </c:pt>
                <c:pt idx="2">
                  <c:v>9.77198697068404E-3</c:v>
                </c:pt>
              </c:numCache>
            </c:numRef>
          </c:val>
        </c:ser>
        <c:ser>
          <c:idx val="3"/>
          <c:order val="3"/>
          <c:tx>
            <c:strRef>
              <c:f>'Exit-Entry by Program Type OC3'!$E$3:$E$4</c:f>
              <c:strCache>
                <c:ptCount val="1"/>
                <c:pt idx="0">
                  <c:v>-2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OC3'!$E$5:$E$8</c:f>
              <c:numCache>
                <c:formatCode>0%</c:formatCode>
                <c:ptCount val="3"/>
                <c:pt idx="0">
                  <c:v>5.8823529411764698E-2</c:v>
                </c:pt>
                <c:pt idx="1">
                  <c:v>0.14285714285714299</c:v>
                </c:pt>
                <c:pt idx="2">
                  <c:v>3.0944625407166099E-2</c:v>
                </c:pt>
              </c:numCache>
            </c:numRef>
          </c:val>
        </c:ser>
        <c:ser>
          <c:idx val="4"/>
          <c:order val="4"/>
          <c:tx>
            <c:strRef>
              <c:f>'Exit-Entry by Program Type OC3'!$F$3:$F$4</c:f>
              <c:strCache>
                <c:ptCount val="1"/>
                <c:pt idx="0">
                  <c:v>-1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OC3'!$F$5:$F$8</c:f>
              <c:numCache>
                <c:formatCode>0%</c:formatCode>
                <c:ptCount val="3"/>
                <c:pt idx="0">
                  <c:v>0.13445378151260501</c:v>
                </c:pt>
                <c:pt idx="1">
                  <c:v>9.5238095238095205E-2</c:v>
                </c:pt>
                <c:pt idx="2">
                  <c:v>4.8859934853420203E-2</c:v>
                </c:pt>
              </c:numCache>
            </c:numRef>
          </c:val>
        </c:ser>
        <c:ser>
          <c:idx val="5"/>
          <c:order val="5"/>
          <c:tx>
            <c:strRef>
              <c:f>'Exit-Entry by Program Type OC3'!$G$3:$G$4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OC3'!$G$5:$G$8</c:f>
              <c:numCache>
                <c:formatCode>0%</c:formatCode>
                <c:ptCount val="3"/>
                <c:pt idx="0">
                  <c:v>0.252100840336134</c:v>
                </c:pt>
                <c:pt idx="1">
                  <c:v>0.42857142857142899</c:v>
                </c:pt>
                <c:pt idx="2">
                  <c:v>0.24104234527687299</c:v>
                </c:pt>
              </c:numCache>
            </c:numRef>
          </c:val>
        </c:ser>
        <c:ser>
          <c:idx val="6"/>
          <c:order val="6"/>
          <c:tx>
            <c:strRef>
              <c:f>'Exit-Entry by Program Type OC3'!$H$3:$H$4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OC3'!$H$5:$H$8</c:f>
              <c:numCache>
                <c:formatCode>0%</c:formatCode>
                <c:ptCount val="3"/>
                <c:pt idx="0">
                  <c:v>0.22689075630252101</c:v>
                </c:pt>
                <c:pt idx="1">
                  <c:v>9.5238095238095205E-2</c:v>
                </c:pt>
                <c:pt idx="2">
                  <c:v>0.27035830618892498</c:v>
                </c:pt>
              </c:numCache>
            </c:numRef>
          </c:val>
        </c:ser>
        <c:ser>
          <c:idx val="7"/>
          <c:order val="7"/>
          <c:tx>
            <c:strRef>
              <c:f>'Exit-Entry by Program Type OC3'!$I$3:$I$4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OC3'!$I$5:$I$8</c:f>
              <c:numCache>
                <c:formatCode>0%</c:formatCode>
                <c:ptCount val="3"/>
                <c:pt idx="0">
                  <c:v>0.19327731092437</c:v>
                </c:pt>
                <c:pt idx="1">
                  <c:v>0.238095238095238</c:v>
                </c:pt>
                <c:pt idx="2">
                  <c:v>0.19055374592833901</c:v>
                </c:pt>
              </c:numCache>
            </c:numRef>
          </c:val>
        </c:ser>
        <c:ser>
          <c:idx val="8"/>
          <c:order val="8"/>
          <c:tx>
            <c:strRef>
              <c:f>'Exit-Entry by Program Type OC3'!$J$3:$J$4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OC3'!$J$5:$J$8</c:f>
              <c:numCache>
                <c:formatCode>0%</c:formatCode>
                <c:ptCount val="3"/>
                <c:pt idx="0">
                  <c:v>8.4033613445378103E-2</c:v>
                </c:pt>
                <c:pt idx="1">
                  <c:v>0</c:v>
                </c:pt>
                <c:pt idx="2">
                  <c:v>0.109120521172638</c:v>
                </c:pt>
              </c:numCache>
            </c:numRef>
          </c:val>
        </c:ser>
        <c:ser>
          <c:idx val="9"/>
          <c:order val="9"/>
          <c:tx>
            <c:strRef>
              <c:f>'Exit-Entry by Program Type OC3'!$K$3:$K$4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OC3'!$K$5:$K$8</c:f>
              <c:numCache>
                <c:formatCode>0%</c:formatCode>
                <c:ptCount val="3"/>
                <c:pt idx="0">
                  <c:v>2.5210084033613401E-2</c:v>
                </c:pt>
                <c:pt idx="1">
                  <c:v>0</c:v>
                </c:pt>
                <c:pt idx="2">
                  <c:v>7.0032573289902297E-2</c:v>
                </c:pt>
              </c:numCache>
            </c:numRef>
          </c:val>
        </c:ser>
        <c:ser>
          <c:idx val="10"/>
          <c:order val="10"/>
          <c:tx>
            <c:strRef>
              <c:f>'Exit-Entry by Program Type OC3'!$L$3:$L$4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OC3'!$L$5:$L$8</c:f>
              <c:numCache>
                <c:formatCode>0%</c:formatCode>
                <c:ptCount val="3"/>
                <c:pt idx="0">
                  <c:v>8.4033613445378096E-3</c:v>
                </c:pt>
                <c:pt idx="1">
                  <c:v>0</c:v>
                </c:pt>
                <c:pt idx="2">
                  <c:v>1.62866449511401E-2</c:v>
                </c:pt>
              </c:numCache>
            </c:numRef>
          </c:val>
        </c:ser>
        <c:ser>
          <c:idx val="11"/>
          <c:order val="11"/>
          <c:tx>
            <c:strRef>
              <c:f>'Exit-Entry by Program Type OC3'!$M$3:$M$4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'Exit-Entry by Program Type OC3'!$A$5:$A$8</c:f>
              <c:strCache>
                <c:ptCount val="3"/>
                <c:pt idx="0">
                  <c:v>DDD</c:v>
                </c:pt>
                <c:pt idx="1">
                  <c:v>SDB</c:v>
                </c:pt>
                <c:pt idx="2">
                  <c:v>Team Based</c:v>
                </c:pt>
              </c:strCache>
            </c:strRef>
          </c:cat>
          <c:val>
            <c:numRef>
              <c:f>'Exit-Entry by Program Type OC3'!$M$5:$M$8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4.88599348534202E-3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53120"/>
        <c:axId val="128855040"/>
      </c:barChart>
      <c:catAx>
        <c:axId val="12885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Action to Meet Needs</a:t>
                </a:r>
              </a:p>
            </c:rich>
          </c:tx>
          <c:overlay val="0"/>
        </c:title>
        <c:majorTickMark val="out"/>
        <c:minorTickMark val="none"/>
        <c:tickLblPos val="nextTo"/>
        <c:crossAx val="128855040"/>
        <c:crosses val="autoZero"/>
        <c:auto val="1"/>
        <c:lblAlgn val="ctr"/>
        <c:lblOffset val="100"/>
        <c:noMultiLvlLbl val="0"/>
      </c:catAx>
      <c:valAx>
        <c:axId val="128855040"/>
        <c:scaling>
          <c:orientation val="minMax"/>
          <c:max val="0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Exiting Children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8853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0.93204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15200" cy="40386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three SSIP phases but for this presentation focused on Phase 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1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7986">
              <a:defRPr/>
            </a:pPr>
            <a:fld id="{8306F47D-CD5F-4A89-8711-664A5B155B42}" type="slidenum">
              <a:rPr lang="en-US">
                <a:solidFill>
                  <a:prstClr val="black"/>
                </a:solidFill>
              </a:rPr>
              <a:pPr defTabSz="907986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1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327AB3-2C60-42CA-BD21-8C28E7004F7C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7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971D6D-22AD-49D5-908D-6AD8ABD58130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4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8E7CC4-C818-4445-ADED-EC0B6342A403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5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5482CD-6E46-4B56-BEC3-7B994EC2B5E0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EDA89E-F6B4-4F0E-8299-E747AD290463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3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3A5C-CCBF-4FD9-A8FD-83BDA6E3151E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DEBD9-3651-442F-8256-BB5466B03F64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D7843-D7D1-4D70-A417-A8A086FF92D6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7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8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D986-1AE4-48C6-A1DB-15F06C483D19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2E514-3E33-44F4-A8BB-94C9BF192102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4A9726B-E307-4718-9C83-39A2450287FF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33026-74E3-43F6-AD22-6AEA323894F4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481EA-A061-4231-889F-A76D3CF76698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7CB7E2-23B1-4903-A2EA-2B25D127067C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9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EE23E8-5997-4954-ACB8-EC98F4C4DDA9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3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F6F4DB-C748-4514-8DDF-AD576109B723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3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F3BAED-3E78-4FC2-95D9-01E4E8B673D5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4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2A961C-45A6-486B-85A0-ABF6AAEED09C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41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7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086BED-7371-4864-8E7B-F2BEE968D4DB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98475" eaLnBrk="0" hangingPunct="0"/>
            <a:r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t>Presentation to ICC 5/5/2005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98475" eaLnBrk="0" hangingPunct="0"/>
            <a:fld id="{88D289A2-BCEE-40F6-92DC-9F96267BFAA9}" type="slidenum">
              <a:rPr lang="en-US" altLang="en-US" smtClean="0">
                <a:solidFill>
                  <a:srgbClr val="000000"/>
                </a:solidFill>
                <a:latin typeface="Garamond" pitchFamily="18" charset="0"/>
              </a:rPr>
              <a:pPr defTabSz="898475" eaLnBrk="0" hangingPunct="0"/>
              <a:t>44</a:t>
            </a:fld>
            <a:endParaRPr lang="en-US" alt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80AC-4412-424A-BF88-FE09F78578B9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55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DEA2F-029C-4B8A-A937-F83F53C48A61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8D4A-B9CC-2A49-B9A7-B33AA262DC59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43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8D4A-B9CC-2A49-B9A7-B33AA262DC59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7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EF07E-FD1B-4236-B3BA-575FC632D7B0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DEA2F-029C-4B8A-A937-F83F53C48A61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F323-0514-486D-A25E-00CDC54F76C1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2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80AC-4412-424A-BF88-FE09F78578B9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7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0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EF07E-FD1B-4236-B3BA-575FC632D7B0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EF07E-FD1B-4236-B3BA-575FC632D7B0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8D4A-B9CC-2A49-B9A7-B33AA262DC59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28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8D4A-B9CC-2A49-B9A7-B33AA262DC59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233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EF07E-FD1B-4236-B3BA-575FC632D7B0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8D4A-B9CC-2A49-B9A7-B33AA262DC59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11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98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01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6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7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7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76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0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78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48400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15689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4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48400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11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5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3605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68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9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99647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4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247773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43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00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02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21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573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6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7657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1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08407" y="2077542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367590" y="501141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Freeform 58"/>
          <p:cNvSpPr/>
          <p:nvPr/>
        </p:nvSpPr>
        <p:spPr bwMode="ltGray">
          <a:xfrm>
            <a:off x="702978" y="4783981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311952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311952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Freeform 33"/>
          <p:cNvSpPr/>
          <p:nvPr/>
        </p:nvSpPr>
        <p:spPr bwMode="white">
          <a:xfrm>
            <a:off x="3360398" y="4750197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189021" y="5521380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7637662" y="5182883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999469" y="5783174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59250" y="6487571"/>
            <a:ext cx="3747446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598268" y="6132441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7344036" y="5982653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Heart 31"/>
          <p:cNvSpPr/>
          <p:nvPr/>
        </p:nvSpPr>
        <p:spPr>
          <a:xfrm rot="558292" flipH="1">
            <a:off x="7187743" y="5743358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Heart 4"/>
          <p:cNvSpPr/>
          <p:nvPr/>
        </p:nvSpPr>
        <p:spPr>
          <a:xfrm rot="15055303">
            <a:off x="8278479" y="5869565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Heart 4"/>
          <p:cNvSpPr/>
          <p:nvPr/>
        </p:nvSpPr>
        <p:spPr>
          <a:xfrm rot="7354892" flipH="1">
            <a:off x="8071821" y="5879348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8180086" y="5972125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 rot="944818" flipH="1">
            <a:off x="8235449" y="5955456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176910" y="228600"/>
            <a:ext cx="3523677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735806" y="227614"/>
            <a:ext cx="3722990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AC5F-2C4D-7C4E-B180-0AA5C73666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041223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4379119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6407943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4E78-0E1B-4F2A-A9D2-337A59B84FB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7C17-BA77-4B95-9733-779BE9D1D8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13B4-438D-46C9-94A1-46A39F0EC5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02BCF-9B5D-404B-8AD8-3E1CAF2152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73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82E0-C493-4738-927E-0735295073F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736D-5390-45BC-AEDE-68A51D3712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2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4C0C-9AF0-4E22-84CA-D8C826CF8A3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9E11-0932-4E91-A0A2-2475E85B6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04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7684-CC93-445C-BE78-F666AFF8995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9ACD-7E43-450A-8DE5-1E3D83BE4D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6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E23E-F5EB-4037-9583-E27517C16D5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37B7-AA50-4CD8-BCAC-590392B4A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71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90DB-03BA-4DBE-A77F-187FBC04346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CE37-F3C2-4720-850C-4AB3A263C8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17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AC16-4CDA-4895-B028-D198A197A37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1D61-243E-4941-8A54-F637E489FA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21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1555-5322-4BAC-A81F-C6D5E309059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FB80-FDFE-44E8-961B-C4448C03C8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A125-591A-48EF-9271-24C0288F19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9575-1D2A-4835-8268-29E32DBE16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7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47E9-CEF9-4516-8156-A981EECA742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7550-C610-45A8-9930-C00F0E7EB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54EACF-7D74-4C6E-84DE-55EA2CBFA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4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ECO8SmallNoTxt.jpg                                             002406B7Macintosh HD                   B75E31B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9636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:\DaSy\National Conference\DaSy Images\DaSy-Logo-2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:\ECTA\Web and Product Development Work Team\Branding\ectacenter-wordmark-screen-nospellou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063"/>
            <a:ext cx="29606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990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DEF259-A8C6-4CD4-BEBE-0610D348B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2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ECO8SmallNoTxt.jpg                                             002406B7Macintosh HD                   B75E31B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6096000"/>
            <a:ext cx="825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:\DaSy\National Conference\DaSy Images\DaSy-Logo-2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1068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:\ECTA\Web and Product Development Work Team\Branding\ectacenter-wordmark-screen-nospellou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6307138"/>
            <a:ext cx="24272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D3AAF3-014E-4E35-B294-27A42BC0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75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" y="13716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2" y="381000"/>
            <a:ext cx="8229600" cy="914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937A4-F432-48D5-8CE7-A2B9BC74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0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990600"/>
            <a:ext cx="2514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C16349-888A-4D56-A286-C7F47E722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8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2EA945-CD06-4AA8-A4CF-FCED86C1E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4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9DE335-192B-44FA-AED0-56CF0FD9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9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AAF1D4-8F52-457E-910B-FFAE4ED93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1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9E091C-5714-4173-ACA3-F64561D51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6848C-42D9-4EDE-8D6B-F6E60C1C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060383-8EDD-47DF-AB11-93955040B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7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ADFA95-4056-4C2D-B19F-46BBBFEAD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5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C34E35-A93E-4EE9-8099-D17C9C649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8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CE49D1-BC59-4404-BB48-0EB1E2606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3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CEA18-B60C-44BA-98A1-47552333B6A1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F6FF5-36EB-4966-9DDD-9F0D710A5204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54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4839F-4D49-4857-8018-3D7FA4BCA0F0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C99D2-CD0A-47B5-9A4F-01CCEEB7B8F7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4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0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5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73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5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38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15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7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</a:rPr>
              <a:pPr>
                <a:defRPr/>
              </a:pPr>
              <a:t>9/19/2014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56CF-8F53-4A5B-8ADC-DCCE36FDA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61524"/>
      </p:ext>
    </p:extLst>
  </p:cSld>
  <p:clrMapOvr>
    <a:masterClrMapping/>
  </p:clrMapOvr>
  <p:transition spd="med"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1ADD-6C10-4467-AAA3-CC65DA5B0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639833"/>
      </p:ext>
    </p:extLst>
  </p:cSld>
  <p:clrMapOvr>
    <a:masterClrMapping/>
  </p:clrMapOvr>
  <p:transition spd="med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1AB-396D-45CE-B980-57AD8B0D8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22589"/>
      </p:ext>
    </p:extLst>
  </p:cSld>
  <p:clrMapOvr>
    <a:masterClrMapping/>
  </p:clrMapOvr>
  <p:transition spd="med"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9582-D105-490C-96A3-1B464BFAB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80518"/>
      </p:ext>
    </p:extLst>
  </p:cSld>
  <p:clrMapOvr>
    <a:masterClrMapping/>
  </p:clrMapOvr>
  <p:transition spd="med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A3CA-49A1-49E5-9318-47D184A9B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784524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18EE-F8D5-4BB7-9064-D88A83292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701113"/>
      </p:ext>
    </p:extLst>
  </p:cSld>
  <p:clrMapOvr>
    <a:masterClrMapping/>
  </p:clrMapOvr>
  <p:transition spd="med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F9ED-8991-4E79-8AF7-CD292B1E0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60369"/>
      </p:ext>
    </p:extLst>
  </p:cSld>
  <p:clrMapOvr>
    <a:masterClrMapping/>
  </p:clrMapOvr>
  <p:transition spd="med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D7E4-7093-4E5B-A29C-5E1BDB74A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83205"/>
      </p:ext>
    </p:extLst>
  </p:cSld>
  <p:clrMapOvr>
    <a:masterClrMapping/>
  </p:clrMapOvr>
  <p:transition spd="med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621-D570-4BD5-B8DA-ABDC56665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47930"/>
      </p:ext>
    </p:extLst>
  </p:cSld>
  <p:clrMapOvr>
    <a:masterClrMapping/>
  </p:clrMapOvr>
  <p:transition spd="med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C9BA-5957-4D1C-8646-D03BFB1F8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83465"/>
      </p:ext>
    </p:extLst>
  </p:cSld>
  <p:clrMapOvr>
    <a:masterClrMapping/>
  </p:clrMapOvr>
  <p:transition spd="med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50D1-DDCB-4CF9-9D49-3CFF6F728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09560"/>
      </p:ext>
    </p:extLst>
  </p:cSld>
  <p:clrMapOvr>
    <a:masterClrMapping/>
  </p:clrMapOvr>
  <p:transition spd="med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640B-9529-4224-BE9F-27B554E6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88472"/>
      </p:ext>
    </p:extLst>
  </p:cSld>
  <p:clrMapOvr>
    <a:masterClrMapping/>
  </p:clrMapOvr>
  <p:transition spd="med">
    <p:cove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C729-95FF-4590-97EF-D3EA9B0F9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663631"/>
      </p:ext>
    </p:extLst>
  </p:cSld>
  <p:clrMapOvr>
    <a:masterClrMapping/>
  </p:clrMapOvr>
  <p:transition spd="med">
    <p:cove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BA733-4BF2-462E-B463-4DD20BAB7040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FB4D-591D-4E70-88A7-09CC88EA10F4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4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5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2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3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7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74B79-DCD8-4A9D-BD46-F1013492E4D2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E6567-2E3C-45B1-8267-596DA8B71E9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10BC60-1A1A-43B9-B32D-6CF0AC2EC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68C6FC-7736-44AC-B36B-2B1668C8B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7200"/>
            <a:fld id="{AA9AED26-DFE5-8A4D-BE07-D86A613F4739}" type="datetimeFigureOut">
              <a:rPr lang="en-US" smtClean="0">
                <a:solidFill>
                  <a:srgbClr val="000000"/>
                </a:solidFill>
              </a:rPr>
              <a:pPr defTabSz="457200"/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/>
            <a:fld id="{A47CAC5F-2C4D-7C4E-B180-0AA5C7366600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67563"/>
            <a:ext cx="9169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6A173-3586-4BA5-8699-5EC2206436B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7631B-DB5C-4DEE-920A-70EC3CBEDE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D26BE0D-D972-4188-92A7-31DFCC05EFA3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562BBD6-1193-4A6B-8FF8-3B4149FB4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5466A-A00C-4A4D-B1BD-7F98E6D94D4D}" type="datetimeFigureOut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9/19/2014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F6DAC8-4262-4924-80AD-0BDBF4DCFB1F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FDA40-0B2D-4026-994F-745AEC4E6DA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AC0EB-2B2B-49CF-9E62-C2FE8CEEA46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9/19/2014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7C3120-413A-4399-9E5A-16F581BF611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eco/assets/pdfs/AnalyzingChildOutcomesData-GuidanceTabl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6800" y="5562600"/>
            <a:ext cx="72390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2014 Improving Data, Improving Outcomes Conference</a:t>
            </a:r>
          </a:p>
          <a:p>
            <a:r>
              <a:rPr lang="en-US" sz="2000" dirty="0" smtClean="0"/>
              <a:t>September 9, 2014</a:t>
            </a:r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228600" y="1905000"/>
            <a:ext cx="8458200" cy="3505200"/>
          </a:xfrm>
        </p:spPr>
        <p:txBody>
          <a:bodyPr/>
          <a:lstStyle/>
          <a:p>
            <a:r>
              <a:rPr lang="en-US" sz="3200" dirty="0"/>
              <a:t>Preventing Data Analysis Paralysis: Strategic Data Analysis Using Data Analysis Plans </a:t>
            </a:r>
          </a:p>
          <a:p>
            <a:pPr lvl="1"/>
            <a:r>
              <a:rPr lang="en-US" sz="2000" dirty="0" smtClean="0"/>
              <a:t>Jean </a:t>
            </a:r>
            <a:r>
              <a:rPr lang="en-US" sz="2000" dirty="0" err="1" smtClean="0"/>
              <a:t>Shimer</a:t>
            </a:r>
            <a:r>
              <a:rPr lang="en-US" sz="2000" dirty="0"/>
              <a:t> </a:t>
            </a:r>
            <a:r>
              <a:rPr lang="en-US" sz="2000" dirty="0" smtClean="0"/>
              <a:t>and Patti </a:t>
            </a:r>
            <a:r>
              <a:rPr lang="en-US" sz="2000" dirty="0" err="1" smtClean="0"/>
              <a:t>Fougere</a:t>
            </a:r>
            <a:r>
              <a:rPr lang="en-US" sz="2000" dirty="0" smtClean="0"/>
              <a:t>, MA Part C</a:t>
            </a:r>
          </a:p>
          <a:p>
            <a:pPr lvl="1"/>
            <a:r>
              <a:rPr lang="en-US" sz="2000" dirty="0"/>
              <a:t>Karen Walker, WA Part </a:t>
            </a:r>
            <a:r>
              <a:rPr lang="en-US" sz="2000" dirty="0" smtClean="0"/>
              <a:t>C</a:t>
            </a:r>
          </a:p>
          <a:p>
            <a:pPr lvl="1"/>
            <a:r>
              <a:rPr lang="en-US" sz="2000" dirty="0" err="1" smtClean="0"/>
              <a:t>Karie</a:t>
            </a:r>
            <a:r>
              <a:rPr lang="en-US" sz="2000" dirty="0" smtClean="0"/>
              <a:t> Taylor, AZ Part C</a:t>
            </a:r>
          </a:p>
          <a:p>
            <a:pPr lvl="1"/>
            <a:r>
              <a:rPr lang="en-US" sz="2000" dirty="0" smtClean="0"/>
              <a:t>Abby </a:t>
            </a:r>
            <a:r>
              <a:rPr lang="en-US" sz="2000" dirty="0"/>
              <a:t>Winer, </a:t>
            </a:r>
            <a:r>
              <a:rPr lang="en-US" sz="2000" dirty="0" err="1"/>
              <a:t>DaSy</a:t>
            </a:r>
            <a:r>
              <a:rPr lang="en-US" sz="2000" dirty="0"/>
              <a:t>, ECTA</a:t>
            </a:r>
          </a:p>
          <a:p>
            <a:pPr lvl="1"/>
            <a:r>
              <a:rPr lang="en-US" sz="2000" dirty="0"/>
              <a:t>Tony Ruggiero, </a:t>
            </a:r>
            <a:r>
              <a:rPr lang="en-US" sz="2000" dirty="0" err="1"/>
              <a:t>DaSy</a:t>
            </a:r>
            <a:r>
              <a:rPr lang="en-US" sz="2000" dirty="0"/>
              <a:t>, </a:t>
            </a:r>
            <a:r>
              <a:rPr lang="en-US" sz="2000" dirty="0" smtClean="0"/>
              <a:t>IDC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r>
              <a:rPr lang="en-US" altLang="en-US" sz="3200" dirty="0"/>
              <a:t>Determine current system capacity to:</a:t>
            </a:r>
          </a:p>
          <a:p>
            <a:pPr lvl="1"/>
            <a:r>
              <a:rPr lang="en-US" altLang="en-US" sz="3200" dirty="0"/>
              <a:t>Support improvement </a:t>
            </a:r>
          </a:p>
          <a:p>
            <a:pPr lvl="1"/>
            <a:r>
              <a:rPr lang="en-US" altLang="en-US" sz="3200" dirty="0"/>
              <a:t>Build capacity in LEAs/EIS programs and providers to implement, scale up, and sustain evidence-based practices to improve </a:t>
            </a:r>
            <a:r>
              <a:rPr lang="en-US" altLang="en-US" sz="3200" dirty="0" smtClean="0"/>
              <a:t>results</a:t>
            </a:r>
            <a:endParaRPr lang="en-US" altLang="en-US" sz="3200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– Infrastructure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Select </a:t>
            </a:r>
            <a:r>
              <a:rPr lang="en-US" sz="3200" dirty="0" smtClean="0"/>
              <a:t>focus for improvement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400" i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i="1" dirty="0"/>
              <a:t>“What identified area, which when implemented or resolved, has the potential to generate the highest leverage for improving outcomes/results for children with disabilities?” </a:t>
            </a:r>
            <a:r>
              <a:rPr lang="en-US" sz="3200" dirty="0"/>
              <a:t>                                        </a:t>
            </a:r>
            <a:endParaRPr lang="en-US" sz="6000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I – Focus for Improvement/Measureable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Begin?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2041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data analysis</a:t>
            </a:r>
          </a:p>
          <a:p>
            <a:pPr lvl="1"/>
            <a:r>
              <a:rPr lang="en-US" dirty="0" smtClean="0"/>
              <a:t>Examine exiting data across potential </a:t>
            </a:r>
            <a:r>
              <a:rPr lang="en-US" dirty="0" err="1" smtClean="0"/>
              <a:t>SiMRs</a:t>
            </a:r>
            <a:endParaRPr lang="en-US" dirty="0" smtClean="0"/>
          </a:p>
          <a:p>
            <a:pPr lvl="1"/>
            <a:r>
              <a:rPr lang="en-US" dirty="0" smtClean="0"/>
              <a:t>Consider results along with infrastructure analysis to determine results to focus on</a:t>
            </a:r>
          </a:p>
          <a:p>
            <a:r>
              <a:rPr lang="en-US" dirty="0" smtClean="0"/>
              <a:t>In-depth analysis</a:t>
            </a:r>
          </a:p>
          <a:p>
            <a:pPr lvl="1"/>
            <a:r>
              <a:rPr lang="en-US" dirty="0" smtClean="0"/>
              <a:t>Plan additional analyses to limit the breadth of the SSIP data analysis efforts and drill down into relevant findings from broad analysis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for the SSIP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pPr lvl="0"/>
            <a:r>
              <a:rPr lang="en-US" dirty="0"/>
              <a:t>Does the state have concerns about data quality that limit the state’s ability to interpret the data?</a:t>
            </a:r>
          </a:p>
          <a:p>
            <a:pPr lvl="0"/>
            <a:r>
              <a:rPr lang="en-US" dirty="0"/>
              <a:t>What factors might be related to </a:t>
            </a:r>
            <a:r>
              <a:rPr lang="en-US" dirty="0" smtClean="0"/>
              <a:t>performance </a:t>
            </a:r>
            <a:r>
              <a:rPr lang="en-US" dirty="0"/>
              <a:t>on the child or family outcome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Child, family, provider, program?</a:t>
            </a:r>
          </a:p>
          <a:p>
            <a:pPr lvl="0"/>
            <a:r>
              <a:rPr lang="en-US" dirty="0" smtClean="0"/>
              <a:t>Where are there changes over time in the identified factors that might be related to state performance?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Think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data are available in the state data system to answer questions about any of the hypothesized relationships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What information is already known about the identified factors?</a:t>
            </a:r>
          </a:p>
          <a:p>
            <a:pPr lvl="0"/>
            <a:r>
              <a:rPr lang="en-US" dirty="0" smtClean="0"/>
              <a:t>Would additional information about the factors potentially identify root causes that could be addressed?</a:t>
            </a:r>
          </a:p>
          <a:p>
            <a:pPr lvl="0"/>
            <a:r>
              <a:rPr lang="en-US" dirty="0" smtClean="0"/>
              <a:t>What are you hypotheses about what is driving differences?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Think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 lvl="0"/>
            <a:r>
              <a:rPr lang="en-US" dirty="0"/>
              <a:t>The questions/problem statements addressed, </a:t>
            </a:r>
          </a:p>
          <a:p>
            <a:pPr lvl="0"/>
            <a:r>
              <a:rPr lang="en-US" dirty="0"/>
              <a:t>Hypotheses about questions/problem statements, </a:t>
            </a:r>
          </a:p>
          <a:p>
            <a:pPr lvl="0"/>
            <a:r>
              <a:rPr lang="en-US" dirty="0"/>
              <a:t>Analysis and results generated to address the question/problem statement  </a:t>
            </a:r>
          </a:p>
          <a:p>
            <a:pPr lvl="0"/>
            <a:r>
              <a:rPr lang="en-US" dirty="0"/>
              <a:t>Possible root causes that suggested by the analysis </a:t>
            </a:r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For additional ideas, see </a:t>
            </a:r>
            <a:r>
              <a:rPr lang="en-US" sz="2000" u="sng" dirty="0">
                <a:hlinkClick r:id="rId3"/>
              </a:rPr>
              <a:t>http://ectacenter.org/eco/assets/pdfs/AnalyzingChildOutcomesData-GuidanceTable.pdf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9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Purpose of the analysis</a:t>
            </a:r>
          </a:p>
          <a:p>
            <a:pPr lvl="0"/>
            <a:r>
              <a:rPr lang="en-US" dirty="0"/>
              <a:t>Description of the general topic of analysis</a:t>
            </a:r>
          </a:p>
          <a:p>
            <a:pPr lvl="0"/>
            <a:r>
              <a:rPr lang="en-US" dirty="0"/>
              <a:t>Details for the analysis that </a:t>
            </a:r>
            <a:r>
              <a:rPr lang="en-US" dirty="0" smtClean="0"/>
              <a:t>specify:</a:t>
            </a:r>
            <a:endParaRPr lang="en-US" dirty="0"/>
          </a:p>
          <a:p>
            <a:pPr lvl="1"/>
            <a:r>
              <a:rPr lang="en-US" dirty="0" smtClean="0"/>
              <a:t>What – topic to be analyzed</a:t>
            </a:r>
          </a:p>
          <a:p>
            <a:pPr lvl="1"/>
            <a:r>
              <a:rPr lang="en-US" dirty="0" smtClean="0"/>
              <a:t>Why – hypotheses or rationale</a:t>
            </a:r>
          </a:p>
          <a:p>
            <a:pPr lvl="1"/>
            <a:r>
              <a:rPr lang="en-US" dirty="0" smtClean="0"/>
              <a:t>How – specific variables, types and order of analyses</a:t>
            </a:r>
          </a:p>
          <a:p>
            <a:r>
              <a:rPr lang="en-US" dirty="0" smtClean="0"/>
              <a:t>Documentation </a:t>
            </a:r>
            <a:r>
              <a:rPr lang="en-US" dirty="0"/>
              <a:t>of decisions and findings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Elements of a Data Analysis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1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r="549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96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14600" cy="68580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90800" y="2209800"/>
            <a:ext cx="6324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 Washington State Systemic Improvement Data Plan (SSIP) 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prstClr val="black"/>
              </a:solidFill>
            </a:endParaRPr>
          </a:p>
        </p:txBody>
      </p:sp>
      <p:pic>
        <p:nvPicPr>
          <p:cNvPr id="17412" name="Picture 6" descr="http://www.del.wa.gov/img/puzzle_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200400"/>
            <a:ext cx="2514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365500" y="4851400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Karen Walker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Program Administrator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September 8, 2014</a:t>
            </a:r>
          </a:p>
        </p:txBody>
      </p:sp>
      <p:pic>
        <p:nvPicPr>
          <p:cNvPr id="17414" name="Picture 5" descr="DEL_logo_color_l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517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04800" y="21336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024313"/>
            <a:ext cx="16160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5563" y="1646238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Early Support for</a:t>
            </a:r>
          </a:p>
          <a:p>
            <a:pPr algn="ctr" defTabSz="457200" eaLnBrk="1" hangingPunct="1">
              <a:defRPr/>
            </a:pPr>
            <a:r>
              <a:rPr lang="en-US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Infants and Toddlers</a:t>
            </a:r>
            <a:endParaRPr lang="en-US" altLang="en-US" dirty="0">
              <a:solidFill>
                <a:prstClr val="white"/>
              </a:solidFill>
              <a:cs typeface="Arial" charset="0"/>
            </a:endParaRPr>
          </a:p>
          <a:p>
            <a:pPr algn="ctr" defTabSz="457200" eaLnBrk="1" hangingPunct="1">
              <a:defRPr/>
            </a:pPr>
            <a:endParaRPr lang="en-US" alt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Assessment Survey </a:t>
            </a:r>
            <a:r>
              <a:rPr lang="en-US" dirty="0"/>
              <a:t>(2013) conducted by </a:t>
            </a:r>
            <a:r>
              <a:rPr lang="en-US" dirty="0" err="1"/>
              <a:t>DaSy</a:t>
            </a:r>
            <a:r>
              <a:rPr lang="en-US" dirty="0"/>
              <a:t> found that:</a:t>
            </a:r>
          </a:p>
          <a:p>
            <a:pPr lvl="1"/>
            <a:r>
              <a:rPr lang="en-US" dirty="0"/>
              <a:t>For a majority of states, data use (e.g., analyzing data and using data for program improvement) </a:t>
            </a:r>
            <a:r>
              <a:rPr lang="en-US" dirty="0" smtClean="0"/>
              <a:t>is the </a:t>
            </a:r>
            <a:r>
              <a:rPr lang="en-US" dirty="0"/>
              <a:t>most frequent priority area for Part C and Part B </a:t>
            </a:r>
            <a:r>
              <a:rPr lang="en-US" dirty="0" smtClean="0"/>
              <a:t>619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half of Part C and Part </a:t>
            </a:r>
            <a:r>
              <a:rPr lang="en-US" dirty="0" smtClean="0"/>
              <a:t>B 619 </a:t>
            </a:r>
            <a:r>
              <a:rPr lang="en-US" dirty="0"/>
              <a:t>programs want TA in this </a:t>
            </a:r>
            <a:r>
              <a:rPr lang="en-US" dirty="0" smtClean="0"/>
              <a:t>area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Analysis &amp; Technical Assistance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Derrington, T., Spiker, D., Hebbeler, K., &amp; Diefendorf, M. (2013). </a:t>
            </a:r>
            <a:r>
              <a:rPr lang="en-US" i="1" dirty="0"/>
              <a:t>IDEA Part C and Part B 619 state data systems: Current status and future priorities</a:t>
            </a:r>
            <a:r>
              <a:rPr lang="en-US" dirty="0"/>
              <a:t>. Menlo Park, CA: SRI International. </a:t>
            </a:r>
          </a:p>
        </p:txBody>
      </p:sp>
    </p:spTree>
    <p:extLst>
      <p:ext uri="{BB962C8B-B14F-4D97-AF65-F5344CB8AC3E}">
        <p14:creationId xmlns:p14="http://schemas.microsoft.com/office/powerpoint/2010/main" val="2079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Background and Need for a Plan</a:t>
            </a:r>
          </a:p>
        </p:txBody>
      </p:sp>
      <p:sp>
        <p:nvSpPr>
          <p:cNvPr id="18436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Washington’s Early Intervention System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The Early Support Program’s data and case management system (DMS) is the single most important unifying structure in our system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289 Service Coordinators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2044  DMS users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DMS training is available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endParaRPr lang="en-US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1843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18438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638800"/>
            <a:ext cx="134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6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 Background and Need for a Plan</a:t>
            </a:r>
          </a:p>
        </p:txBody>
      </p:sp>
      <p:sp>
        <p:nvSpPr>
          <p:cNvPr id="512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305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  <a:defRPr/>
            </a:pPr>
            <a:r>
              <a:rPr lang="en-US" altLang="en-US" sz="2800" dirty="0" smtClean="0">
                <a:latin typeface="Arial" charset="0"/>
                <a:cs typeface="Arial" charset="0"/>
              </a:rPr>
              <a:t>Washington’s DMS Data</a:t>
            </a:r>
          </a:p>
          <a:p>
            <a:pPr marL="796925" lvl="1" indent="-339725">
              <a:buFont typeface="Arial" charset="0"/>
              <a:buBlip>
                <a:blip r:embed="rId4"/>
              </a:buBlip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Child-level data is accessible </a:t>
            </a:r>
          </a:p>
          <a:p>
            <a:pPr marL="796925" lvl="1" indent="-339725">
              <a:buFont typeface="Arial" charset="0"/>
              <a:buBlip>
                <a:blip r:embed="rId4"/>
              </a:buBlip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Some data reports are “canned” (Compliance </a:t>
            </a:r>
            <a:r>
              <a:rPr lang="en-US" altLang="en-US" sz="2400" dirty="0">
                <a:latin typeface="Arial" charset="0"/>
                <a:cs typeface="Arial" charset="0"/>
              </a:rPr>
              <a:t>R</a:t>
            </a:r>
            <a:r>
              <a:rPr lang="en-US" altLang="en-US" sz="2400" dirty="0" smtClean="0">
                <a:latin typeface="Arial" charset="0"/>
                <a:cs typeface="Arial" charset="0"/>
              </a:rPr>
              <a:t>eport)</a:t>
            </a:r>
          </a:p>
          <a:p>
            <a:pPr marL="796925" lvl="1" indent="-339725">
              <a:buFont typeface="Arial" charset="0"/>
              <a:buBlip>
                <a:blip r:embed="rId4"/>
              </a:buBlip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Any DMS data element can be aggregated into an ad hoc data report</a:t>
            </a:r>
          </a:p>
          <a:p>
            <a:pPr marL="796925" lvl="1" indent="-339725">
              <a:buFont typeface="Arial" charset="0"/>
              <a:buBlip>
                <a:blip r:embed="rId4"/>
              </a:buBlip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35 COS data report templates</a:t>
            </a:r>
          </a:p>
          <a:p>
            <a:pPr marL="796925" lvl="1" indent="-339725">
              <a:buFont typeface="Arial" charset="0"/>
              <a:buBlip>
                <a:blip r:embed="rId4"/>
              </a:buBlip>
              <a:defRPr/>
            </a:pPr>
            <a:r>
              <a:rPr lang="en-US" altLang="en-US" sz="2400" dirty="0" smtClean="0">
                <a:latin typeface="Arial" charset="0"/>
                <a:cs typeface="Arial" charset="0"/>
              </a:rPr>
              <a:t>Issue – deciding on the data to be taken from the system can be overwhelming</a:t>
            </a:r>
          </a:p>
          <a:p>
            <a:pPr marL="457200" lvl="1" indent="0">
              <a:buFont typeface="Arial" charset="0"/>
              <a:buNone/>
              <a:defRPr/>
            </a:pPr>
            <a:endParaRPr lang="en-US" altLang="en-US" sz="2400" dirty="0" smtClean="0">
              <a:latin typeface="Arial" charset="0"/>
              <a:cs typeface="Arial" charset="0"/>
            </a:endParaRPr>
          </a:p>
          <a:p>
            <a:pPr marL="1373187" lvl="3" indent="0">
              <a:buFont typeface="Arial" charset="0"/>
              <a:buNone/>
              <a:defRPr/>
            </a:pPr>
            <a:endParaRPr lang="en-US" alt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1946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19462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http://www.del.wa.gov/img/random/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05425"/>
            <a:ext cx="137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40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Planning the Data Path</a:t>
            </a:r>
          </a:p>
        </p:txBody>
      </p:sp>
      <p:sp>
        <p:nvSpPr>
          <p:cNvPr id="2048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191500" cy="40005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Introduced Results Driven Accountability to our SICC in October 2013 and then at each subsequent meetings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Started planning by asking for help from WRRC and ECTA staff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January 2014 convened a two-day SSIP planning meeting with WRRC , DaSy and ECTA staff at the state office (Anne Lucas, Megan Vinh, Cornelia Taylor)</a:t>
            </a: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2048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20486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http://www.del.wa.gov/img/SL_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626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88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 Initial SSIP Planning Focus</a:t>
            </a:r>
          </a:p>
        </p:txBody>
      </p:sp>
      <p:sp>
        <p:nvSpPr>
          <p:cNvPr id="21508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Reviewed national progress data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Considered how our child outcome data compared to national data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Considered how our child outcome data   compared to other states with similar eligibility criteria</a:t>
            </a:r>
          </a:p>
          <a:p>
            <a:pPr>
              <a:buFont typeface="Arial" charset="0"/>
              <a:buBlip>
                <a:blip r:embed="rId3"/>
              </a:buBlip>
            </a:pP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2150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21510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http://www.del.wa.gov/img/SL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24488"/>
            <a:ext cx="1295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6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Initial SSIP Planning Focus</a:t>
            </a:r>
          </a:p>
        </p:txBody>
      </p:sp>
      <p:sp>
        <p:nvSpPr>
          <p:cNvPr id="22532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Considered how child outcome data differed across the three outcome areas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Social emotional skills/social relationships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Acquisition of knowledge and skills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Taking actions to meet needs</a:t>
            </a: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2253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22534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www.del.wa.gov/img/random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33963"/>
            <a:ext cx="12954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318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0266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96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963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04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Local Program Comparison</a:t>
            </a:r>
          </a:p>
        </p:txBody>
      </p:sp>
      <p:sp>
        <p:nvSpPr>
          <p:cNvPr id="2560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Considered performance across programs – looking for low and high performing programs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Discussed why we would expect some programs to be lower performing or higher performing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When there were no clear reasons for lower performance, we determined more program data would be needed </a:t>
            </a: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2560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25606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http://www.del.wa.gov/img/random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066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718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5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5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90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Provide overview of SSIP</a:t>
            </a:r>
          </a:p>
          <a:p>
            <a:pPr lvl="0"/>
            <a:r>
              <a:rPr lang="en-US" dirty="0" smtClean="0"/>
              <a:t>Inform participants of the data analysis plan</a:t>
            </a:r>
          </a:p>
          <a:p>
            <a:pPr lvl="0"/>
            <a:r>
              <a:rPr lang="en-US" dirty="0" smtClean="0"/>
              <a:t>Describe the purpose and content of the data analysis plan</a:t>
            </a:r>
          </a:p>
          <a:p>
            <a:pPr lvl="0"/>
            <a:r>
              <a:rPr lang="en-US" dirty="0" smtClean="0"/>
              <a:t>Learn from states how they are using the data analysis plan to guide their SSIP work</a:t>
            </a:r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Quality Questions</a:t>
            </a:r>
          </a:p>
        </p:txBody>
      </p:sp>
      <p:sp>
        <p:nvSpPr>
          <p:cNvPr id="28676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Summary Statement 1 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Are positive social-emotional skills/social relationships low because children are rated too high at entry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z="2400" smtClean="0">
                <a:latin typeface="Arial" charset="0"/>
                <a:cs typeface="Arial" charset="0"/>
              </a:rPr>
              <a:t>If children are rated too high at entry, is this particularly pronounced in younger children</a:t>
            </a: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2867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28678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http://www.del.wa.gov/img/SL_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24488"/>
            <a:ext cx="12954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1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Percent of children that entered with a rating of 6 or 7 (at or above age expectations) and exited with a rating of 5 or below (below age expectations)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2275"/>
            <a:ext cx="83058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39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Percent of children rated as at or above age expectations (6 or 7) at entry by age of entry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5425"/>
            <a:ext cx="777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9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Analysis Plan</a:t>
            </a:r>
          </a:p>
        </p:txBody>
      </p:sp>
      <p:sp>
        <p:nvSpPr>
          <p:cNvPr id="31748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610600" cy="41148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January through April Leadership Team broad data analysis focused primarily on child outcome data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May stakeholder meetings were convened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Reviewed data and discussed two possible State Identified Measureable Result (SiMR)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SiMR Decision – positive social-emotional skills and  relationships 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Infrastructure and State Initiative Gallery Walk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endParaRPr lang="en-US" altLang="en-US" smtClean="0">
              <a:latin typeface="Arial" charset="0"/>
              <a:cs typeface="Arial" charset="0"/>
            </a:endParaRPr>
          </a:p>
          <a:p>
            <a:pPr marL="796925" lvl="1" indent="-339725">
              <a:buFont typeface="Arial" charset="0"/>
              <a:buBlip>
                <a:blip r:embed="rId4"/>
              </a:buBlip>
            </a:pP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31749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31750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0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266700" y="1385888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Analysis Plan </a:t>
            </a:r>
          </a:p>
        </p:txBody>
      </p:sp>
      <p:sp>
        <p:nvSpPr>
          <p:cNvPr id="32772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382000" cy="4343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Developed possible hypotheses that are assisting us in reviewing and better understanding the data 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Developed questions that are helping us to probe    the hypotheses – attempting to establish the root cause for the presenting data 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Infrastructure and initiative data was reviewed again with a social-emotional lens (identifying leverages and hindrances both direct and indirect)</a:t>
            </a:r>
          </a:p>
        </p:txBody>
      </p:sp>
      <p:sp>
        <p:nvSpPr>
          <p:cNvPr id="32773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32774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72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266700" y="1385888"/>
            <a:ext cx="86106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Analysis Plan </a:t>
            </a:r>
          </a:p>
        </p:txBody>
      </p:sp>
      <p:sp>
        <p:nvSpPr>
          <p:cNvPr id="33796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458200" cy="40386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Where we are now –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Will be asking a few high/low performing programs to respond to the hypotheses questions and then will synthesize results (hoping to confirm or reject each hypothesis)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Randomly select IFSPs to analyze if social-emotional evaluation, assessment and outcome data are included and compile    results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7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33798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www.del.wa.gov/img/random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47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Analysis Plan </a:t>
            </a:r>
          </a:p>
        </p:txBody>
      </p:sp>
      <p:sp>
        <p:nvSpPr>
          <p:cNvPr id="34820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7924800" cy="35814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Where we are now –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Work on refining focus area (consider subgroup)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Expand Leadership Team to include social-emotional development experts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Continue to communicate with SICC and SSIP Stakeholder groups</a:t>
            </a:r>
          </a:p>
          <a:p>
            <a:pPr marL="1371600" lvl="3" indent="0">
              <a:buFont typeface="Arial" charset="0"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34821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34822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http://www.del.wa.gov/img/random/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05425"/>
            <a:ext cx="137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Footer Placeholder 8"/>
          <p:cNvSpPr txBox="1">
            <a:spLocks/>
          </p:cNvSpPr>
          <p:nvPr/>
        </p:nvSpPr>
        <p:spPr bwMode="auto">
          <a:xfrm>
            <a:off x="304800" y="6081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</p:spTree>
    <p:extLst>
      <p:ext uri="{BB962C8B-B14F-4D97-AF65-F5344CB8AC3E}">
        <p14:creationId xmlns:p14="http://schemas.microsoft.com/office/powerpoint/2010/main" val="996984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charset="0"/>
                <a:cs typeface="Arial" charset="0"/>
              </a:rPr>
              <a:t>Data Analysis Plan</a:t>
            </a:r>
          </a:p>
        </p:txBody>
      </p:sp>
      <p:sp>
        <p:nvSpPr>
          <p:cNvPr id="3584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7924800" cy="3886200"/>
          </a:xfrm>
        </p:spPr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US" altLang="en-US" sz="2800" smtClean="0">
                <a:latin typeface="Arial" charset="0"/>
                <a:cs typeface="Arial" charset="0"/>
              </a:rPr>
              <a:t>Where we are now –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Develop Logic Model/Theory of Action with Action Steps that will guide SiMR improvement strategies</a:t>
            </a:r>
          </a:p>
          <a:p>
            <a:pPr marL="796925" lvl="1" indent="-339725">
              <a:buFont typeface="Arial" charset="0"/>
              <a:buBlip>
                <a:blip r:embed="rId4"/>
              </a:buBlip>
            </a:pPr>
            <a:r>
              <a:rPr lang="en-US" altLang="en-US" smtClean="0">
                <a:latin typeface="Arial" charset="0"/>
                <a:cs typeface="Arial" charset="0"/>
              </a:rPr>
              <a:t>Identify how improvement strategies will address the root cause(s) for performance issues</a:t>
            </a:r>
          </a:p>
          <a:p>
            <a:pPr marL="1371600" lvl="3" indent="0">
              <a:buFont typeface="Arial" charset="0"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3584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0960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  <p:pic>
        <p:nvPicPr>
          <p:cNvPr id="35846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73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www.del.wa.gov/img/random/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05425"/>
            <a:ext cx="137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Footer Placeholder 8"/>
          <p:cNvSpPr txBox="1">
            <a:spLocks/>
          </p:cNvSpPr>
          <p:nvPr/>
        </p:nvSpPr>
        <p:spPr bwMode="auto">
          <a:xfrm>
            <a:off x="304800" y="608171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i="1" smtClean="0">
                <a:solidFill>
                  <a:srgbClr val="5BBF21"/>
                </a:solidFill>
                <a:latin typeface="Times New Roman" pitchFamily="18" charset="0"/>
                <a:cs typeface="Times New Roman" pitchFamily="18" charset="0"/>
              </a:rPr>
              <a:t>Kids' Potential, Our Purpose</a:t>
            </a:r>
          </a:p>
        </p:txBody>
      </p:sp>
    </p:spTree>
    <p:extLst>
      <p:ext uri="{BB962C8B-B14F-4D97-AF65-F5344CB8AC3E}">
        <p14:creationId xmlns:p14="http://schemas.microsoft.com/office/powerpoint/2010/main" val="2472272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209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Massachusetts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Using a Data Analysis Plan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September 9, 2014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086600" cy="1981200"/>
          </a:xfrm>
        </p:spPr>
        <p:txBody>
          <a:bodyPr/>
          <a:lstStyle/>
          <a:p>
            <a:pPr algn="l" eaLnBrk="1" hangingPunct="1"/>
            <a:endParaRPr lang="en-US" sz="2400" dirty="0" smtClean="0">
              <a:solidFill>
                <a:srgbClr val="7030A0"/>
              </a:solidFill>
              <a:latin typeface="Berlin Sans FB" pitchFamily="34" charset="0"/>
            </a:endParaRPr>
          </a:p>
          <a:p>
            <a:pPr algn="l" eaLnBrk="1" hangingPunct="1"/>
            <a:endParaRPr lang="en-US" sz="2400" dirty="0" smtClean="0">
              <a:solidFill>
                <a:srgbClr val="7030A0"/>
              </a:solidFill>
              <a:latin typeface="Berlin Sans FB" pitchFamily="34" charset="0"/>
            </a:endParaRPr>
          </a:p>
          <a:p>
            <a:pPr algn="l" eaLnBrk="1" hangingPunct="1"/>
            <a:r>
              <a:rPr lang="en-US" sz="2400" dirty="0" smtClean="0">
                <a:solidFill>
                  <a:schemeClr val="tx2"/>
                </a:solidFill>
              </a:rPr>
              <a:t>Patti Fougere, MA Part C, Asst. EI Director</a:t>
            </a:r>
          </a:p>
          <a:p>
            <a:pPr algn="l" eaLnBrk="1" hangingPunct="1"/>
            <a:r>
              <a:rPr lang="en-US" sz="2400" dirty="0" smtClean="0">
                <a:solidFill>
                  <a:schemeClr val="tx2"/>
                </a:solidFill>
              </a:rPr>
              <a:t>Jean </a:t>
            </a:r>
            <a:r>
              <a:rPr lang="en-US" sz="2400" dirty="0" err="1" smtClean="0">
                <a:solidFill>
                  <a:schemeClr val="tx2"/>
                </a:solidFill>
              </a:rPr>
              <a:t>Shimer</a:t>
            </a:r>
            <a:r>
              <a:rPr lang="en-US" sz="2400" dirty="0" smtClean="0">
                <a:solidFill>
                  <a:schemeClr val="tx2"/>
                </a:solidFill>
              </a:rPr>
              <a:t>, MA Part C, Data Manager</a:t>
            </a:r>
          </a:p>
        </p:txBody>
      </p:sp>
      <p:pic>
        <p:nvPicPr>
          <p:cNvPr id="7" name="Picture 6" descr="man with magnif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532" y="2819400"/>
            <a:ext cx="1306285" cy="12954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4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Get help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Access TA to help narrow the scope &amp; keep you on track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Use analysis tools developed for this purpose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Stakeholders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Present simplified data to your stakeholders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Schedule regular state team conference calls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Data stuff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Your hypothesis should be stated prior to drill down analysis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Identify areas of data not to be analyzed &amp; why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Document data quality issues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Identify additional data needs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Include challenges &amp; outstanding questions</a:t>
            </a:r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8171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SSIP?</a:t>
            </a:r>
          </a:p>
          <a:p>
            <a:pPr lvl="1">
              <a:defRPr/>
            </a:pPr>
            <a:r>
              <a:rPr lang="en-US" sz="2800" dirty="0"/>
              <a:t>Multi-year, achievable plan that:</a:t>
            </a:r>
          </a:p>
          <a:p>
            <a:pPr lvl="2">
              <a:defRPr/>
            </a:pPr>
            <a:r>
              <a:rPr lang="en-US" sz="2800" dirty="0"/>
              <a:t>Increases capacity of EIS programs/LEAs to implement, scale up, and sustain evidence-based practices</a:t>
            </a:r>
          </a:p>
          <a:p>
            <a:pPr lvl="2">
              <a:defRPr/>
            </a:pPr>
            <a:r>
              <a:rPr lang="en-US" sz="2800" dirty="0"/>
              <a:t>Improves outcomes for children with disabilities (and their families)</a:t>
            </a:r>
          </a:p>
          <a:p>
            <a:pPr lvl="0"/>
            <a:endParaRPr lang="en-US" dirty="0" smtClean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Systemic Improvement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hlink"/>
                </a:solidFill>
              </a:rPr>
              <a:t>Program director:</a:t>
            </a:r>
            <a:r>
              <a:rPr lang="en-US" sz="2800" dirty="0" smtClean="0"/>
              <a:t> </a:t>
            </a:r>
            <a:r>
              <a:rPr lang="en-US" dirty="0" smtClean="0"/>
              <a:t>all activities for Phase I</a:t>
            </a:r>
          </a:p>
          <a:p>
            <a:r>
              <a:rPr lang="en-US" sz="2800" dirty="0" smtClean="0">
                <a:solidFill>
                  <a:schemeClr val="hlink"/>
                </a:solidFill>
              </a:rPr>
              <a:t>Data manager:</a:t>
            </a:r>
            <a:r>
              <a:rPr lang="en-US" sz="2800" dirty="0" smtClean="0"/>
              <a:t> </a:t>
            </a:r>
            <a:r>
              <a:rPr lang="en-US" dirty="0" smtClean="0"/>
              <a:t>document that outlines everything learned about the data</a:t>
            </a:r>
          </a:p>
          <a:p>
            <a:r>
              <a:rPr lang="en-US" sz="2800" dirty="0" smtClean="0">
                <a:solidFill>
                  <a:schemeClr val="hlink"/>
                </a:solidFill>
              </a:rPr>
              <a:t>Other state team members:</a:t>
            </a:r>
            <a:r>
              <a:rPr lang="en-US" sz="2800" dirty="0" smtClean="0"/>
              <a:t> </a:t>
            </a:r>
            <a:r>
              <a:rPr lang="en-US" dirty="0" smtClean="0"/>
              <a:t>anything that brings you to a decision on a focus area &amp; provides root causes to low child outcome results</a:t>
            </a:r>
          </a:p>
        </p:txBody>
      </p:sp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Analysis Plan: Definition</a:t>
            </a:r>
          </a:p>
        </p:txBody>
      </p:sp>
    </p:spTree>
    <p:extLst>
      <p:ext uri="{BB962C8B-B14F-4D97-AF65-F5344CB8AC3E}">
        <p14:creationId xmlns:p14="http://schemas.microsoft.com/office/powerpoint/2010/main" val="1606882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Understand your background: Stakeholder Involvement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Started </a:t>
            </a:r>
            <a:r>
              <a:rPr lang="en-US" dirty="0"/>
              <a:t>early on in the process – October 2013 EI Program Director Session </a:t>
            </a:r>
          </a:p>
          <a:p>
            <a:pPr lvl="1">
              <a:defRPr/>
            </a:pPr>
            <a:endParaRPr lang="en-US" sz="11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ECO Stakeholders – already existing stakeholder group advising state on improving approach to measuring child &amp; family outcomes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State Leadership Team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1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Interagency Coordinating Council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Plan</a:t>
            </a:r>
            <a:endParaRPr lang="en-US" dirty="0"/>
          </a:p>
        </p:txBody>
      </p:sp>
      <p:pic>
        <p:nvPicPr>
          <p:cNvPr id="4" name="Content Placeholder 3" descr="Collabo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800600"/>
            <a:ext cx="1462726" cy="1447800"/>
          </a:xfrm>
          <a:prstGeom prst="ellipse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69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your background</a:t>
            </a:r>
          </a:p>
          <a:p>
            <a:pPr lvl="1"/>
            <a:r>
              <a:rPr lang="en-US" dirty="0" smtClean="0"/>
              <a:t>Current initiatives &amp; practices</a:t>
            </a:r>
          </a:p>
          <a:p>
            <a:pPr lvl="2"/>
            <a:r>
              <a:rPr lang="en-US" dirty="0" err="1" smtClean="0"/>
              <a:t>DaSy</a:t>
            </a:r>
            <a:r>
              <a:rPr lang="en-US" dirty="0" smtClean="0"/>
              <a:t> pilot</a:t>
            </a:r>
          </a:p>
          <a:p>
            <a:pPr lvl="2"/>
            <a:r>
              <a:rPr lang="en-US" dirty="0" smtClean="0"/>
              <a:t>SASID project</a:t>
            </a:r>
          </a:p>
          <a:p>
            <a:pPr lvl="2"/>
            <a:r>
              <a:rPr lang="en-US" dirty="0" smtClean="0"/>
              <a:t>Let’s Participate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Plan</a:t>
            </a:r>
          </a:p>
        </p:txBody>
      </p:sp>
    </p:spTree>
    <p:extLst>
      <p:ext uri="{BB962C8B-B14F-4D97-AF65-F5344CB8AC3E}">
        <p14:creationId xmlns:p14="http://schemas.microsoft.com/office/powerpoint/2010/main" val="4133432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Document your Infrastructure Analysis</a:t>
            </a:r>
          </a:p>
          <a:p>
            <a:pPr lvl="1"/>
            <a:r>
              <a:rPr lang="en-US" dirty="0"/>
              <a:t>SWOT </a:t>
            </a:r>
            <a:r>
              <a:rPr lang="en-US" dirty="0" smtClean="0"/>
              <a:t>Analysis </a:t>
            </a:r>
            <a:r>
              <a:rPr lang="en-US" sz="1700" dirty="0" smtClean="0"/>
              <a:t>(Strengths/Weaknesses/Opportunities/Threats)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500" dirty="0" smtClean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 </a:t>
            </a:r>
            <a:r>
              <a:rPr lang="en-US" dirty="0"/>
              <a:t>modified the SWOT tool to increase the focus on integrating existing initiatives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sz="600" dirty="0"/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aspects of the MA EIP current initiatives make it unique?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endParaRPr lang="en-US" sz="500" dirty="0"/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How does the MA EIP system leverage its resources (fiscal, material, personnel, etc.) to build capacity at the local system level?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endParaRPr lang="en-US" sz="500" dirty="0"/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What are challenges with regard to the MA EIP ability to support local systems in efforts to implement sustainable new initiatives?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8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 SWOT Analysis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447800"/>
            <a:ext cx="7210425" cy="4530725"/>
          </a:xfrm>
        </p:spPr>
      </p:pic>
    </p:spTree>
    <p:extLst>
      <p:ext uri="{BB962C8B-B14F-4D97-AF65-F5344CB8AC3E}">
        <p14:creationId xmlns:p14="http://schemas.microsoft.com/office/powerpoint/2010/main" val="1618299107"/>
      </p:ext>
    </p:extLst>
  </p:cSld>
  <p:clrMapOvr>
    <a:masterClrMapping/>
  </p:clrMapOvr>
  <p:transition spd="med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your Focus Area (child outcome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State focus area: children not exhibiting improved social-emotional skills to reach a level nearer or comparable to same-aged peers</a:t>
            </a:r>
          </a:p>
          <a:p>
            <a:pPr lvl="1"/>
            <a:r>
              <a:rPr lang="en-US" dirty="0" smtClean="0"/>
              <a:t>Rationale for selection of state focus area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6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Analysis documentation</a:t>
            </a:r>
          </a:p>
          <a:p>
            <a:pPr lvl="1"/>
            <a:r>
              <a:rPr lang="en-US" dirty="0"/>
              <a:t>Individual data areas</a:t>
            </a:r>
          </a:p>
          <a:p>
            <a:pPr lvl="2"/>
            <a:r>
              <a:rPr lang="en-US" dirty="0"/>
              <a:t>Hypothesis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analysis (include graphs, charts, tables)</a:t>
            </a:r>
            <a:endParaRPr lang="en-US" dirty="0"/>
          </a:p>
          <a:p>
            <a:pPr lvl="2"/>
            <a:r>
              <a:rPr lang="en-US" dirty="0" smtClean="0"/>
              <a:t>Notes</a:t>
            </a:r>
          </a:p>
          <a:p>
            <a:pPr lvl="2"/>
            <a:r>
              <a:rPr lang="en-US" dirty="0" smtClean="0"/>
              <a:t>Additional data needed</a:t>
            </a:r>
          </a:p>
          <a:p>
            <a:pPr lvl="1"/>
            <a:r>
              <a:rPr lang="en-US" dirty="0" smtClean="0"/>
              <a:t>Data quality considerations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Data Analysis Plan</a:t>
            </a:r>
          </a:p>
        </p:txBody>
      </p:sp>
    </p:spTree>
    <p:extLst>
      <p:ext uri="{BB962C8B-B14F-4D97-AF65-F5344CB8AC3E}">
        <p14:creationId xmlns:p14="http://schemas.microsoft.com/office/powerpoint/2010/main" val="105167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xfrm>
            <a:off x="1066800" y="26670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Looked at the usual data areas: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National/State Comparisons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Individual Program Analysis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Poverty Level Analysis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Family Outcomes Analysis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Race &amp; Gender Analysis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Age at enrollment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Intensity of Services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Length of time in enrolled</a:t>
            </a:r>
          </a:p>
          <a:p>
            <a:pPr lvl="2" eaLnBrk="1" hangingPunct="1"/>
            <a:r>
              <a:rPr lang="en-US" sz="2000" dirty="0" smtClean="0">
                <a:latin typeface="+mj-lt"/>
              </a:rPr>
              <a:t>Eligibility type analysis</a:t>
            </a:r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Analysis Plan</a:t>
            </a:r>
          </a:p>
        </p:txBody>
      </p:sp>
    </p:spTree>
    <p:extLst>
      <p:ext uri="{BB962C8B-B14F-4D97-AF65-F5344CB8AC3E}">
        <p14:creationId xmlns:p14="http://schemas.microsoft.com/office/powerpoint/2010/main" val="3117424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465157"/>
              </p:ext>
            </p:extLst>
          </p:nvPr>
        </p:nvGraphicFramePr>
        <p:xfrm>
          <a:off x="1066800" y="2590800"/>
          <a:ext cx="7086600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6581717" imgH="3571951" progId="Excel.Chart.8">
                  <p:embed/>
                </p:oleObj>
              </mc:Choice>
              <mc:Fallback>
                <p:oleObj name="Chart" r:id="rId3" imgW="6581717" imgH="35719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086600" cy="384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Plan</a:t>
            </a:r>
            <a:endParaRPr lang="en-US" dirty="0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85800" y="1752600"/>
            <a:ext cx="40386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Used graphs</a:t>
            </a:r>
          </a:p>
        </p:txBody>
      </p:sp>
    </p:spTree>
    <p:extLst>
      <p:ext uri="{BB962C8B-B14F-4D97-AF65-F5344CB8AC3E}">
        <p14:creationId xmlns:p14="http://schemas.microsoft.com/office/powerpoint/2010/main" val="3073932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840163"/>
          </a:xfrm>
        </p:spPr>
        <p:txBody>
          <a:bodyPr/>
          <a:lstStyle/>
          <a:p>
            <a:r>
              <a:rPr lang="en-US" sz="2400" dirty="0" smtClean="0"/>
              <a:t>Applied TA tools to identify meaningful differences between the state average &amp; sub populations</a:t>
            </a:r>
          </a:p>
        </p:txBody>
      </p:sp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Data Analysis Plan</a:t>
            </a:r>
            <a:endParaRPr lang="en-US" dirty="0" smtClean="0"/>
          </a:p>
        </p:txBody>
      </p:sp>
      <p:graphicFrame>
        <p:nvGraphicFramePr>
          <p:cNvPr id="83167" name="Group 1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96761"/>
              </p:ext>
            </p:extLst>
          </p:nvPr>
        </p:nvGraphicFramePr>
        <p:xfrm>
          <a:off x="1219200" y="3048000"/>
          <a:ext cx="6937375" cy="3459480"/>
        </p:xfrm>
        <a:graphic>
          <a:graphicData uri="http://schemas.openxmlformats.org/drawingml/2006/table">
            <a:tbl>
              <a:tblPr/>
              <a:tblGrid>
                <a:gridCol w="1495425"/>
                <a:gridCol w="736600"/>
                <a:gridCol w="779463"/>
                <a:gridCol w="696912"/>
                <a:gridCol w="812800"/>
                <a:gridCol w="762000"/>
                <a:gridCol w="828675"/>
                <a:gridCol w="8255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Outcome 1 Summary Statement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Outcome 1 Summary Statement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White Males 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White Males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 Confidence Interval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White Males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State Confidence Interval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Males by Race and Ethnicity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56.12%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2.2%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76.05%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1.89%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Kids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SS1 %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Confidence Interval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Meaningful Difference from State?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SS2 %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Confidence Interval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Meaningful Difference from State?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 Ind/Alas Native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20.17%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29.29%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53.85%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8.76%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8.61%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Black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54.55%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5.94%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61.70%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5.8%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Hispanic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3.88%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61.74%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3.77%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Multi-Race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62.16%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9.44%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72.46%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8.72%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Pacific Isl./Nat. Haw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36.5%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100.00%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 36.5%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26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over 30 years, </a:t>
            </a:r>
            <a:r>
              <a:rPr lang="en-US" altLang="en-US" dirty="0" smtClean="0"/>
              <a:t>there </a:t>
            </a:r>
            <a:r>
              <a:rPr lang="en-US" altLang="en-US" dirty="0"/>
              <a:t>has been a strong focus on regulatory compliance based on the IDEA and Federal regulations for early intervention and special education </a:t>
            </a:r>
          </a:p>
          <a:p>
            <a:pPr lvl="1"/>
            <a:r>
              <a:rPr lang="en-US" altLang="en-US" dirty="0"/>
              <a:t>OSEP</a:t>
            </a:r>
          </a:p>
          <a:p>
            <a:pPr lvl="1"/>
            <a:r>
              <a:rPr lang="en-US" altLang="en-US" dirty="0"/>
              <a:t>States</a:t>
            </a:r>
          </a:p>
          <a:p>
            <a:pPr lvl="1"/>
            <a:r>
              <a:rPr lang="en-US" altLang="en-US" dirty="0"/>
              <a:t>Districts/Programs</a:t>
            </a:r>
          </a:p>
          <a:p>
            <a:r>
              <a:rPr lang="en-US" altLang="en-US" dirty="0"/>
              <a:t>As a result, compliance has improved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SSIP? Why Now?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Developed a hypothesis </a:t>
            </a:r>
          </a:p>
          <a:p>
            <a:pPr lvl="1" eaLnBrk="1" hangingPunct="1"/>
            <a:r>
              <a:rPr lang="en-US" sz="2400" smtClean="0"/>
              <a:t>Evaluation tool is not sensitive enough to provide an accurate measure of a child’s social emotional functioning and therefore additional information from a supplemental tool may be needed to identify concerns and develop appropriate IFSP outcomes that will impact the child’s development </a:t>
            </a:r>
          </a:p>
          <a:p>
            <a:pPr lvl="1" eaLnBrk="1" hangingPunct="1"/>
            <a:r>
              <a:rPr lang="en-US" sz="2400" smtClean="0"/>
              <a:t>If this were happening (i.e. more training, mentoring, coaching) with children living in poverty, this would have an impact on improved social emotional outcome</a:t>
            </a:r>
            <a:endParaRPr lang="en-US" sz="2400" smtClean="0">
              <a:latin typeface="Comic Sans MS" pitchFamily="66" charset="0"/>
            </a:endParaRPr>
          </a:p>
          <a:p>
            <a:pPr lvl="2" eaLnBrk="1" hangingPunct="1">
              <a:buFont typeface="Arial" charset="0"/>
              <a:buNone/>
            </a:pPr>
            <a:endParaRPr lang="en-US" smtClean="0">
              <a:latin typeface="Comic Sans MS" pitchFamily="66" charset="0"/>
            </a:endParaRPr>
          </a:p>
          <a:p>
            <a:pPr lvl="2"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Plan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301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Identified need for additional program data</a:t>
            </a:r>
          </a:p>
          <a:p>
            <a:pPr lvl="1" eaLnBrk="1" hangingPunct="1"/>
            <a:r>
              <a:rPr lang="en-US" dirty="0" smtClean="0"/>
              <a:t>Who: 3 low &amp; 3 high performing programs on SS1 </a:t>
            </a:r>
          </a:p>
          <a:p>
            <a:pPr lvl="2" eaLnBrk="1" hangingPunct="1"/>
            <a:r>
              <a:rPr lang="en-US" dirty="0" smtClean="0"/>
              <a:t>Initial analysis: profile each program with existing data</a:t>
            </a:r>
          </a:p>
          <a:p>
            <a:pPr lvl="2" eaLnBrk="1" hangingPunct="1"/>
            <a:r>
              <a:rPr lang="en-US" dirty="0" smtClean="0"/>
              <a:t>Compare with our preliminary state averages</a:t>
            </a:r>
          </a:p>
          <a:p>
            <a:pPr lvl="1" eaLnBrk="1" hangingPunct="1"/>
            <a:r>
              <a:rPr lang="en-US" dirty="0" smtClean="0"/>
              <a:t>What: Program/clinical practices</a:t>
            </a:r>
          </a:p>
          <a:p>
            <a:pPr lvl="1" eaLnBrk="1" hangingPunct="1"/>
            <a:r>
              <a:rPr lang="en-US" dirty="0" smtClean="0"/>
              <a:t>How: Survey</a:t>
            </a:r>
          </a:p>
          <a:p>
            <a:endParaRPr lang="en-US" dirty="0" smtClean="0"/>
          </a:p>
        </p:txBody>
      </p:sp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Data Analysis Plan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878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Next Steps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Identification of Evidence-Based practice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Hypothesis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Outstanding questions from Stakeholders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Potential areas of evidence-based practices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Improvement strategies/Action plan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12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Early Intervention Program </a:t>
            </a:r>
            <a:b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Every Family Has A Team </a:t>
            </a:r>
            <a:endParaRPr lang="en-US" sz="2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AzEIP </a:t>
            </a:r>
          </a:p>
          <a:p>
            <a:r>
              <a:rPr lang="en-US" dirty="0" smtClean="0"/>
              <a:t>September 8,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5334000"/>
            <a:ext cx="5383235" cy="121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84" y="1982664"/>
            <a:ext cx="4035829" cy="24393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66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 Decade of Change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619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Spring of 2013 Final Phase of AzEIP Redesign</a:t>
            </a:r>
          </a:p>
          <a:p>
            <a:pPr marL="0" indent="0">
              <a:buNone/>
            </a:pPr>
            <a:r>
              <a:rPr lang="en-US" dirty="0" smtClean="0"/>
              <a:t>Implementation:</a:t>
            </a:r>
          </a:p>
          <a:p>
            <a:r>
              <a:rPr lang="en-US" dirty="0" smtClean="0"/>
              <a:t>Contracts</a:t>
            </a:r>
          </a:p>
          <a:p>
            <a:r>
              <a:rPr lang="en-US" dirty="0" smtClean="0"/>
              <a:t>Data System</a:t>
            </a:r>
          </a:p>
          <a:p>
            <a:r>
              <a:rPr lang="en-US" dirty="0" smtClean="0"/>
              <a:t>Child and Family Assessment</a:t>
            </a:r>
          </a:p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AzEIP Fidelity Checklist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799"/>
            <a:ext cx="8229600" cy="116195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AzEIP Process – </a:t>
            </a:r>
            <a:r>
              <a:rPr lang="en-US" sz="4000" b="1" i="1" dirty="0" smtClean="0">
                <a:solidFill>
                  <a:srgbClr val="C00000"/>
                </a:solidFill>
              </a:rPr>
              <a:t>BEFORE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3048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>
              <a:latin typeface="Perpetua" pitchFamily="18" charset="0"/>
            </a:endParaRPr>
          </a:p>
        </p:txBody>
      </p:sp>
      <p:pic>
        <p:nvPicPr>
          <p:cNvPr id="22532" name="Picture 4" descr="bottom_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151563"/>
            <a:ext cx="9167813" cy="706437"/>
          </a:xfrm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90700" y="838200"/>
            <a:ext cx="6172200" cy="8115300"/>
            <a:chOff x="1927" y="3551"/>
            <a:chExt cx="8100" cy="10955"/>
          </a:xfrm>
        </p:grpSpPr>
        <p:sp>
          <p:nvSpPr>
            <p:cNvPr id="2253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27" y="3551"/>
              <a:ext cx="8100" cy="10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39" name="Text Box 18"/>
            <p:cNvSpPr txBox="1">
              <a:spLocks noChangeArrowheads="1"/>
            </p:cNvSpPr>
            <p:nvPr/>
          </p:nvSpPr>
          <p:spPr bwMode="auto">
            <a:xfrm>
              <a:off x="5327" y="4168"/>
              <a:ext cx="10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200"/>
              <a:r>
                <a:rPr lang="en-US" sz="1200" dirty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Referral</a:t>
              </a:r>
              <a:endParaRPr lang="en-US" dirty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0" name="Text Box 17"/>
            <p:cNvSpPr txBox="1">
              <a:spLocks noChangeArrowheads="1"/>
            </p:cNvSpPr>
            <p:nvPr/>
          </p:nvSpPr>
          <p:spPr bwMode="auto">
            <a:xfrm>
              <a:off x="4527" y="5300"/>
              <a:ext cx="255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DES/AzEIP Contractor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7" y="6637"/>
              <a:ext cx="4500" cy="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Screening, evaluation, and AzEIP eligibility determination; coordination with DDD or ASDB 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2" name="Text Box 15"/>
            <p:cNvSpPr txBox="1">
              <a:spLocks noChangeArrowheads="1"/>
            </p:cNvSpPr>
            <p:nvPr/>
          </p:nvSpPr>
          <p:spPr bwMode="auto">
            <a:xfrm>
              <a:off x="3027" y="8077"/>
              <a:ext cx="5700" cy="6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Assessment and Individualized Family Service Plan (IFSP)</a:t>
              </a:r>
            </a:p>
            <a:p>
              <a:pPr algn="ctr" defTabSz="457200"/>
              <a:r>
                <a:rPr lang="en-US" sz="1200" b="1" i="1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Within 45 days of referral </a:t>
              </a:r>
            </a:p>
            <a:p>
              <a:pPr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3427" y="9517"/>
              <a:ext cx="13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ASDB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5127" y="9517"/>
              <a:ext cx="1350" cy="4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DDD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6727" y="9517"/>
              <a:ext cx="2500" cy="5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57200"/>
              <a:r>
                <a:rPr lang="en-US" sz="120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DES/AzEIP Contractor</a:t>
              </a:r>
              <a:endParaRPr lang="en-US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>
              <a:off x="5827" y="4785"/>
              <a:ext cx="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7" name="Line 10"/>
            <p:cNvSpPr>
              <a:spLocks noChangeShapeType="1"/>
            </p:cNvSpPr>
            <p:nvPr/>
          </p:nvSpPr>
          <p:spPr bwMode="auto">
            <a:xfrm>
              <a:off x="5827" y="6020"/>
              <a:ext cx="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8" name="Line 9"/>
            <p:cNvSpPr>
              <a:spLocks noChangeShapeType="1"/>
            </p:cNvSpPr>
            <p:nvPr/>
          </p:nvSpPr>
          <p:spPr bwMode="auto">
            <a:xfrm>
              <a:off x="5827" y="7408"/>
              <a:ext cx="1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Line 8"/>
            <p:cNvSpPr>
              <a:spLocks noChangeShapeType="1"/>
            </p:cNvSpPr>
            <p:nvPr/>
          </p:nvSpPr>
          <p:spPr bwMode="auto">
            <a:xfrm flipH="1">
              <a:off x="4627" y="8797"/>
              <a:ext cx="500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>
              <a:off x="6627" y="8797"/>
              <a:ext cx="500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Line 6"/>
            <p:cNvSpPr>
              <a:spLocks noChangeShapeType="1"/>
            </p:cNvSpPr>
            <p:nvPr/>
          </p:nvSpPr>
          <p:spPr bwMode="auto">
            <a:xfrm>
              <a:off x="5827" y="8797"/>
              <a:ext cx="0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048000" y="5943600"/>
            <a:ext cx="289560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543" idx="2"/>
          </p:cNvCxnSpPr>
          <p:nvPr/>
        </p:nvCxnSpPr>
        <p:spPr>
          <a:xfrm flipH="1" flipV="1">
            <a:off x="3448050" y="5600700"/>
            <a:ext cx="38100" cy="304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6" name="Line 11"/>
          <p:cNvSpPr>
            <a:spLocks noChangeShapeType="1"/>
          </p:cNvSpPr>
          <p:nvPr/>
        </p:nvSpPr>
        <p:spPr bwMode="auto">
          <a:xfrm flipV="1">
            <a:off x="5943600" y="56388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343400" y="5638800"/>
            <a:ext cx="0" cy="3048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solidFill>
                  <a:srgbClr val="C00000"/>
                </a:solidFill>
              </a:rPr>
              <a:t>Five Separate Electronic Data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AzEIP ACTS-4</a:t>
            </a:r>
          </a:p>
          <a:p>
            <a:pPr>
              <a:defRPr/>
            </a:pPr>
            <a:r>
              <a:rPr lang="en-US" dirty="0" smtClean="0"/>
              <a:t>DDD Focus</a:t>
            </a:r>
          </a:p>
          <a:p>
            <a:pPr>
              <a:defRPr/>
            </a:pPr>
            <a:r>
              <a:rPr lang="en-US" dirty="0" smtClean="0"/>
              <a:t>ASDB ECFE</a:t>
            </a:r>
          </a:p>
          <a:p>
            <a:pPr marL="0" indent="0">
              <a:buNone/>
              <a:defRPr/>
            </a:pPr>
            <a:r>
              <a:rPr lang="en-US" dirty="0"/>
              <a:t>Data from these three systems was put into a merged database and then data was pulled for Integrated Monitoring </a:t>
            </a:r>
            <a:r>
              <a:rPr lang="en-US" dirty="0" smtClean="0"/>
              <a:t>Activities</a:t>
            </a:r>
          </a:p>
          <a:p>
            <a:pPr>
              <a:defRPr/>
            </a:pPr>
            <a:r>
              <a:rPr lang="en-US" dirty="0" smtClean="0"/>
              <a:t>Child Outcomes Data</a:t>
            </a:r>
          </a:p>
          <a:p>
            <a:pPr>
              <a:defRPr/>
            </a:pPr>
            <a:r>
              <a:rPr lang="en-US" dirty="0" smtClean="0"/>
              <a:t>Family Outcomes Data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8AE70-0D56-4F10-AE2F-CC607B2334B3}" type="datetime1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9/19/2014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A5B0E0-F5D3-4BAA-A0E5-2E3B31C20301}" type="slidenum">
              <a:rPr lang="en-US" altLang="en-US" sz="1200" smtClean="0">
                <a:solidFill>
                  <a:srgbClr val="000000"/>
                </a:solidFill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914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296400" cy="71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72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895600"/>
          </a:xfrm>
          <a:ln w="38100">
            <a:solidFill>
              <a:srgbClr val="9E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latin typeface="Perpetua" pitchFamily="18" charset="0"/>
              </a:rPr>
              <a:t/>
            </a:r>
            <a:br>
              <a:rPr lang="en-US" sz="4000" dirty="0" smtClean="0">
                <a:latin typeface="Perpetua" pitchFamily="18" charset="0"/>
              </a:rPr>
            </a:br>
            <a:r>
              <a:rPr lang="en-US" sz="4000" b="1" dirty="0" smtClean="0">
                <a:latin typeface="Perpetua" pitchFamily="18" charset="0"/>
              </a:rPr>
              <a:t>Team-Based Early Intervention Services</a:t>
            </a:r>
            <a:endParaRPr lang="en-US" sz="3600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latin typeface="Perpetua" pitchFamily="18" charset="0"/>
              </a:rPr>
              <a:t>The AzEIP Team-Based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343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>
              <a:latin typeface="Perpetua" pitchFamily="18" charset="0"/>
            </a:endParaRPr>
          </a:p>
        </p:txBody>
      </p:sp>
      <p:pic>
        <p:nvPicPr>
          <p:cNvPr id="22532" name="Picture 4" descr="bottom_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151563"/>
            <a:ext cx="9167813" cy="706437"/>
          </a:xfrm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57200" y="685800"/>
            <a:ext cx="8001000" cy="8115300"/>
            <a:chOff x="927" y="3551"/>
            <a:chExt cx="9800" cy="10955"/>
          </a:xfrm>
        </p:grpSpPr>
        <p:sp>
          <p:nvSpPr>
            <p:cNvPr id="2253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927" y="3551"/>
              <a:ext cx="8100" cy="10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39" name="Text Box 18"/>
            <p:cNvSpPr txBox="1">
              <a:spLocks noChangeArrowheads="1"/>
            </p:cNvSpPr>
            <p:nvPr/>
          </p:nvSpPr>
          <p:spPr bwMode="auto">
            <a:xfrm>
              <a:off x="4927" y="4168"/>
              <a:ext cx="2000" cy="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Referral</a:t>
              </a:r>
            </a:p>
          </p:txBody>
        </p:sp>
        <p:sp>
          <p:nvSpPr>
            <p:cNvPr id="22540" name="Text Box 17"/>
            <p:cNvSpPr txBox="1">
              <a:spLocks noChangeArrowheads="1"/>
            </p:cNvSpPr>
            <p:nvPr/>
          </p:nvSpPr>
          <p:spPr bwMode="auto">
            <a:xfrm>
              <a:off x="3327" y="5300"/>
              <a:ext cx="5000" cy="5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DES/AzEIP </a:t>
              </a:r>
              <a:r>
                <a:rPr lang="en-US" sz="2400" b="1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Team-Based Early Intervention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 smtClean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Screening, evaluation, and  AzEIP eligibility determination; coordination with DDD or ASDB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Assessment and Individualized Family Service Plan (IFSP) </a:t>
              </a:r>
              <a:r>
                <a:rPr lang="en-US" b="1" i="1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Within 45 days of referral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dirty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dirty="0" smtClean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IFSP Implementation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>
              <a:off x="927" y="7048"/>
              <a:ext cx="1773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ASDB</a:t>
              </a:r>
            </a:p>
          </p:txBody>
        </p:sp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8860" y="7048"/>
              <a:ext cx="1867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ea typeface="ＭＳ Ｐゴシック" charset="-128"/>
                  <a:cs typeface="Times New Roman" charset="0"/>
                </a:rPr>
                <a:t>DDD</a:t>
              </a:r>
              <a:endParaRPr lang="en-US" dirty="0">
                <a:solidFill>
                  <a:srgbClr val="000000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>
              <a:off x="5827" y="4785"/>
              <a:ext cx="0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7" name="Line 10"/>
            <p:cNvSpPr>
              <a:spLocks noChangeShapeType="1"/>
            </p:cNvSpPr>
            <p:nvPr/>
          </p:nvSpPr>
          <p:spPr bwMode="auto">
            <a:xfrm>
              <a:off x="5780" y="7768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 flipH="1" flipV="1">
              <a:off x="8394" y="7460"/>
              <a:ext cx="4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Line 6"/>
            <p:cNvSpPr>
              <a:spLocks noChangeShapeType="1"/>
            </p:cNvSpPr>
            <p:nvPr/>
          </p:nvSpPr>
          <p:spPr bwMode="auto">
            <a:xfrm>
              <a:off x="5687" y="9723"/>
              <a:ext cx="0" cy="4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1981200" y="3505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326423"/>
              </p:ext>
            </p:extLst>
          </p:nvPr>
        </p:nvGraphicFramePr>
        <p:xfrm>
          <a:off x="609600" y="1600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SSIP? Why Now?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C00000"/>
                </a:solidFill>
              </a:rPr>
              <a:t>AzEIP Team Based Early Intervention Services Contracts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Administered by DES/AzEIP</a:t>
            </a:r>
          </a:p>
          <a:p>
            <a:r>
              <a:rPr lang="en-US" altLang="en-US" dirty="0" smtClean="0"/>
              <a:t>Serve all AzEIP eligible children, including DDD and ASDB</a:t>
            </a:r>
          </a:p>
          <a:p>
            <a:pPr lvl="1"/>
            <a:r>
              <a:rPr lang="en-US" altLang="en-US" dirty="0" smtClean="0"/>
              <a:t>ASDB and DDD provide SC to children eligible for ASDB and/or DDD</a:t>
            </a:r>
          </a:p>
          <a:p>
            <a:pPr lvl="1"/>
            <a:r>
              <a:rPr lang="en-US" altLang="en-US" dirty="0" smtClean="0"/>
              <a:t>ASDB provides vision and hearing experts on each team and provides vision and hearing services</a:t>
            </a:r>
          </a:p>
          <a:p>
            <a:endParaRPr lang="en-US" altLang="en-US" dirty="0" smtClean="0"/>
          </a:p>
        </p:txBody>
      </p:sp>
      <p:sp>
        <p:nvSpPr>
          <p:cNvPr id="10245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246BA5-FB79-4B90-A94B-5F8ED4421FC3}" type="datetime1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9/19/2014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1ED219-83E9-45ED-BBDF-E8716B427794}" type="slidenum">
              <a:rPr lang="en-US" altLang="en-US" sz="1200" smtClean="0">
                <a:solidFill>
                  <a:srgbClr val="000000"/>
                </a:solidFill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Building on the Mission and Key Principles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AzEIP Policies and Procedures</a:t>
            </a:r>
          </a:p>
          <a:p>
            <a:r>
              <a:rPr lang="en-US" dirty="0" smtClean="0"/>
              <a:t>Scope of Work</a:t>
            </a:r>
          </a:p>
          <a:p>
            <a:r>
              <a:rPr lang="en-US" dirty="0" smtClean="0"/>
              <a:t>Fidelity Checklist</a:t>
            </a:r>
          </a:p>
          <a:p>
            <a:r>
              <a:rPr lang="en-US" dirty="0" smtClean="0"/>
              <a:t>Continuous Quality Improvement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4801"/>
            <a:ext cx="4038600" cy="3796760"/>
          </a:xfrm>
        </p:spPr>
      </p:pic>
    </p:spTree>
    <p:extLst>
      <p:ext uri="{BB962C8B-B14F-4D97-AF65-F5344CB8AC3E}">
        <p14:creationId xmlns:p14="http://schemas.microsoft.com/office/powerpoint/2010/main" val="1609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Benefits of TBEIS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7355"/>
            <a:ext cx="4038600" cy="4525963"/>
          </a:xfrm>
        </p:spPr>
        <p:txBody>
          <a:bodyPr/>
          <a:lstStyle/>
          <a:p>
            <a:r>
              <a:rPr lang="en-US" sz="2400" dirty="0"/>
              <a:t>Promotes integrated approach</a:t>
            </a:r>
          </a:p>
          <a:p>
            <a:r>
              <a:rPr lang="en-US" sz="2400" dirty="0"/>
              <a:t>Dynamic, responsive, flexible team support for families</a:t>
            </a:r>
          </a:p>
          <a:p>
            <a:r>
              <a:rPr lang="en-US" sz="2400" dirty="0"/>
              <a:t>Individualized team decision-making by the IFSP team</a:t>
            </a:r>
          </a:p>
          <a:p>
            <a:r>
              <a:rPr lang="en-US" sz="2400" dirty="0"/>
              <a:t>Team </a:t>
            </a:r>
            <a:r>
              <a:rPr lang="en-US" sz="2400" dirty="0" smtClean="0"/>
              <a:t>caseload</a:t>
            </a:r>
            <a:r>
              <a:rPr lang="en-US" sz="2400" dirty="0"/>
              <a:t>, instead of individual </a:t>
            </a:r>
            <a:r>
              <a:rPr lang="en-US" sz="2400" dirty="0" smtClean="0"/>
              <a:t>caseloads </a:t>
            </a:r>
            <a:r>
              <a:rPr lang="en-US" sz="2400" dirty="0"/>
              <a:t>– more efficient use of personnel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23" y="1733045"/>
            <a:ext cx="2842953" cy="42602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49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C00000"/>
                </a:solidFill>
              </a:rPr>
              <a:t>Implemented Statewide TBEIS Contracts</a:t>
            </a:r>
            <a:br>
              <a:rPr lang="en-US" altLang="en-US" sz="3200" b="1" dirty="0" smtClean="0">
                <a:solidFill>
                  <a:srgbClr val="C00000"/>
                </a:solidFill>
              </a:rPr>
            </a:br>
            <a:r>
              <a:rPr lang="en-US" altLang="en-US" sz="3200" b="1" dirty="0" smtClean="0">
                <a:solidFill>
                  <a:srgbClr val="C00000"/>
                </a:solidFill>
              </a:rPr>
              <a:t>March 2013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altLang="en-US" sz="2400" dirty="0" smtClean="0"/>
          </a:p>
          <a:p>
            <a:pPr lvl="1"/>
            <a:r>
              <a:rPr lang="en-US" altLang="en-US" sz="2400" dirty="0" smtClean="0"/>
              <a:t>Transitioned nearly 4,000 children from existing contracts to new AzEIP TBEIS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7395"/>
            <a:ext cx="4038600" cy="275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C86D8-6053-4DE4-8A34-346AD4EF260D}" type="datetime1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9/19/2014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10371-EB34-4C20-AB4B-55205F1B6285}" type="slidenum">
              <a:rPr lang="en-US" altLang="en-US" sz="1200" smtClean="0">
                <a:solidFill>
                  <a:srgbClr val="000000"/>
                </a:solidFill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895600"/>
          </a:xfrm>
          <a:ln w="38100">
            <a:solidFill>
              <a:srgbClr val="9E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latin typeface="Perpetua" pitchFamily="18" charset="0"/>
              </a:rPr>
              <a:t/>
            </a:r>
            <a:br>
              <a:rPr lang="en-US" sz="4000" b="1" dirty="0" smtClean="0">
                <a:latin typeface="Perpetua" pitchFamily="18" charset="0"/>
              </a:rPr>
            </a:br>
            <a:r>
              <a:rPr lang="en-US" sz="4000" b="1" dirty="0" smtClean="0">
                <a:latin typeface="Perpetua" pitchFamily="18" charset="0"/>
              </a:rPr>
              <a:t>I-TEAMS Data System</a:t>
            </a:r>
            <a:endParaRPr lang="en-US" sz="3600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April 2013 – I-TEAMS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New web-based application: I-TEAMS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u="sng" dirty="0" smtClean="0"/>
              <a:t>Single </a:t>
            </a:r>
            <a:r>
              <a:rPr lang="en-US" sz="2400" dirty="0" smtClean="0"/>
              <a:t>comprehensive data system for all AzEIP eligible children, including DDD, ASDB, 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Existing data in 4 of the existing data systems as of March 15, 2013 migrated into ITEAMS</a:t>
            </a:r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4341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59BB-F57D-4285-82E4-78E7D59A10F9}" type="datetime1">
              <a:rPr lang="en-US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9/19/2014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9B7DCD-192C-4D39-8689-81A40175DFBB}" type="slidenum">
              <a:rPr lang="en-US" altLang="en-US" sz="1200" smtClean="0">
                <a:solidFill>
                  <a:srgbClr val="000000"/>
                </a:solidFill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804"/>
            <a:ext cx="8229600" cy="91583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Child </a:t>
            </a:r>
            <a:r>
              <a:rPr lang="en-US" b="1" dirty="0" smtClean="0">
                <a:solidFill>
                  <a:srgbClr val="C00000"/>
                </a:solidFill>
              </a:rPr>
              <a:t>Related Information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Referral </a:t>
            </a:r>
            <a:r>
              <a:rPr lang="en-US" sz="2400" dirty="0"/>
              <a:t>Information </a:t>
            </a:r>
            <a:endParaRPr lang="en-US" sz="2400" dirty="0" smtClean="0"/>
          </a:p>
          <a:p>
            <a:r>
              <a:rPr lang="en-US" sz="2400" dirty="0" smtClean="0"/>
              <a:t>Child </a:t>
            </a:r>
            <a:r>
              <a:rPr lang="en-US" sz="2400" dirty="0"/>
              <a:t>Demographics </a:t>
            </a:r>
            <a:endParaRPr lang="en-US" sz="2400" dirty="0" smtClean="0"/>
          </a:p>
          <a:p>
            <a:r>
              <a:rPr lang="en-US" sz="2400" dirty="0" smtClean="0"/>
              <a:t>Eligibility </a:t>
            </a:r>
            <a:r>
              <a:rPr lang="en-US" sz="2400" dirty="0"/>
              <a:t>decision and reason</a:t>
            </a:r>
          </a:p>
          <a:p>
            <a:r>
              <a:rPr lang="en-US" sz="2400" dirty="0" smtClean="0"/>
              <a:t>IFSP information</a:t>
            </a:r>
          </a:p>
          <a:p>
            <a:r>
              <a:rPr lang="en-US" sz="2400" dirty="0" smtClean="0"/>
              <a:t>Assign </a:t>
            </a:r>
            <a:r>
              <a:rPr lang="en-US" sz="2400" dirty="0"/>
              <a:t>and Change Team members for a child</a:t>
            </a:r>
          </a:p>
          <a:p>
            <a:r>
              <a:rPr lang="en-US" sz="2400" dirty="0" smtClean="0"/>
              <a:t>Service </a:t>
            </a:r>
            <a:r>
              <a:rPr lang="en-US" sz="2400" dirty="0"/>
              <a:t>Delivery information</a:t>
            </a:r>
          </a:p>
          <a:p>
            <a:r>
              <a:rPr lang="en-US" sz="2400" dirty="0" smtClean="0"/>
              <a:t>Transfer/Exit </a:t>
            </a:r>
            <a:r>
              <a:rPr lang="en-US" sz="2400" dirty="0"/>
              <a:t>Child information</a:t>
            </a:r>
          </a:p>
          <a:p>
            <a:r>
              <a:rPr lang="en-US" sz="2400" dirty="0" smtClean="0"/>
              <a:t>Entry/Exit </a:t>
            </a:r>
            <a:r>
              <a:rPr lang="en-US" sz="2400" dirty="0"/>
              <a:t>Indicator Summary </a:t>
            </a:r>
            <a:endParaRPr lang="en-US" sz="2400" dirty="0" smtClean="0"/>
          </a:p>
          <a:p>
            <a:r>
              <a:rPr lang="en-US" sz="2400" dirty="0" smtClean="0"/>
              <a:t>Insurance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9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990"/>
            <a:ext cx="8229600" cy="1373033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Organization  and Contract  </a:t>
            </a:r>
            <a:r>
              <a:rPr lang="en-US" b="1" dirty="0" smtClean="0">
                <a:solidFill>
                  <a:srgbClr val="C00000"/>
                </a:solidFill>
              </a:rPr>
              <a:t>Related Information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5278"/>
            <a:ext cx="8229600" cy="4040885"/>
          </a:xfrm>
        </p:spPr>
        <p:txBody>
          <a:bodyPr/>
          <a:lstStyle/>
          <a:p>
            <a:pPr lvl="1"/>
            <a:r>
              <a:rPr lang="en-US" dirty="0" smtClean="0"/>
              <a:t>Contract Information</a:t>
            </a:r>
          </a:p>
          <a:p>
            <a:pPr lvl="2"/>
            <a:r>
              <a:rPr lang="en-US" dirty="0" smtClean="0"/>
              <a:t>Liability Insurance</a:t>
            </a:r>
          </a:p>
          <a:p>
            <a:pPr lvl="1"/>
            <a:r>
              <a:rPr lang="en-US" dirty="0" smtClean="0"/>
              <a:t>Personnel </a:t>
            </a:r>
            <a:endParaRPr lang="en-US" dirty="0"/>
          </a:p>
          <a:p>
            <a:pPr lvl="2"/>
            <a:r>
              <a:rPr lang="en-US" dirty="0" smtClean="0"/>
              <a:t>EIN numbers</a:t>
            </a:r>
          </a:p>
          <a:p>
            <a:pPr lvl="2"/>
            <a:r>
              <a:rPr lang="en-US" dirty="0" smtClean="0"/>
              <a:t>Central Registry Status</a:t>
            </a:r>
          </a:p>
          <a:p>
            <a:pPr lvl="2"/>
            <a:r>
              <a:rPr lang="en-US" dirty="0" smtClean="0"/>
              <a:t>Licensure</a:t>
            </a:r>
            <a:endParaRPr lang="en-US" dirty="0"/>
          </a:p>
          <a:p>
            <a:pPr lvl="1"/>
            <a:r>
              <a:rPr lang="en-US" dirty="0" smtClean="0"/>
              <a:t>Professional </a:t>
            </a:r>
            <a:r>
              <a:rPr lang="en-US" sz="2400" dirty="0"/>
              <a:t>Registry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nvoices </a:t>
            </a:r>
          </a:p>
        </p:txBody>
      </p:sp>
    </p:spTree>
    <p:extLst>
      <p:ext uri="{BB962C8B-B14F-4D97-AF65-F5344CB8AC3E}">
        <p14:creationId xmlns:p14="http://schemas.microsoft.com/office/powerpoint/2010/main" val="29404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895600"/>
          </a:xfrm>
          <a:ln w="38100">
            <a:solidFill>
              <a:srgbClr val="9E0000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latin typeface="Perpetua" pitchFamily="18" charset="0"/>
              </a:rPr>
              <a:t/>
            </a:r>
            <a:br>
              <a:rPr lang="en-US" sz="4000" dirty="0" smtClean="0">
                <a:latin typeface="Perpetua" pitchFamily="18" charset="0"/>
              </a:rPr>
            </a:br>
            <a:r>
              <a:rPr lang="en-US" sz="4000" b="1" dirty="0" smtClean="0">
                <a:latin typeface="Perpetua" pitchFamily="18" charset="0"/>
              </a:rPr>
              <a:t>Analyzing Arizona Data</a:t>
            </a:r>
            <a:endParaRPr lang="en-US" sz="3600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Planning for Data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child outcomes data quality profile FFY 2011-12 with ICC as part of broad data analysis</a:t>
            </a:r>
          </a:p>
          <a:p>
            <a:pPr lvl="1"/>
            <a:r>
              <a:rPr lang="en-US" dirty="0" smtClean="0"/>
              <a:t>Comparison to national</a:t>
            </a:r>
          </a:p>
          <a:p>
            <a:pPr lvl="1"/>
            <a:r>
              <a:rPr lang="en-US" dirty="0" smtClean="0"/>
              <a:t>Trends over time</a:t>
            </a:r>
          </a:p>
          <a:p>
            <a:r>
              <a:rPr lang="en-US" dirty="0" smtClean="0"/>
              <a:t>At the state level, no clear patterns to select one child outcome over another were evident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Despite this focus on compliance, states are not seeing improved results for children and youth with disabilities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Young children are not coming to Kindergarten prepared to learn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In many locations, a significant achievement gap exists between students with disabilities and their general education peers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Students are dropping out of school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Many students who do graduate with a regular education diploma are not college and career </a:t>
            </a:r>
            <a:r>
              <a:rPr lang="en-US" sz="2000" dirty="0" smtClean="0"/>
              <a:t>ready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Michael </a:t>
            </a:r>
            <a:r>
              <a:rPr lang="en-US" sz="1600" dirty="0" err="1"/>
              <a:t>Yudin</a:t>
            </a:r>
            <a:r>
              <a:rPr lang="en-US" sz="1600" dirty="0"/>
              <a:t>,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Assistant Secretary for Special Education and Rehabilitative Services</a:t>
            </a:r>
          </a:p>
          <a:p>
            <a:endParaRPr lang="en-US" alt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SSIP? Why Now?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State Trends, Greater Than Expected Growth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109609" y="1508755"/>
            <a:ext cx="6822040" cy="4638988"/>
          </a:xfrm>
        </p:spPr>
      </p:pic>
    </p:spTree>
    <p:extLst>
      <p:ext uri="{BB962C8B-B14F-4D97-AF65-F5344CB8AC3E}">
        <p14:creationId xmlns:p14="http://schemas.microsoft.com/office/powerpoint/2010/main" val="30786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State Trends, Exiting within Age Expectations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85" b="1064"/>
          <a:stretch/>
        </p:blipFill>
        <p:spPr>
          <a:xfrm>
            <a:off x="1077931" y="1417638"/>
            <a:ext cx="7110572" cy="4696488"/>
          </a:xfrm>
        </p:spPr>
      </p:pic>
    </p:spTree>
    <p:extLst>
      <p:ext uri="{BB962C8B-B14F-4D97-AF65-F5344CB8AC3E}">
        <p14:creationId xmlns:p14="http://schemas.microsoft.com/office/powerpoint/2010/main" val="25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Planning for Data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Decided to dig a little deeper to disaggregate data and look at by program and other child/family characteristics</a:t>
            </a:r>
          </a:p>
          <a:p>
            <a:r>
              <a:rPr lang="en-US" dirty="0" smtClean="0"/>
              <a:t>Given transition in data system, limited access to data</a:t>
            </a:r>
          </a:p>
          <a:p>
            <a:r>
              <a:rPr lang="en-US" dirty="0" smtClean="0"/>
              <a:t>Transition in staff also limited capacity for data analysis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Contacted ECTA and </a:t>
            </a:r>
            <a:r>
              <a:rPr lang="en-US" sz="3200" dirty="0" err="1" smtClean="0"/>
              <a:t>DaSy</a:t>
            </a:r>
            <a:r>
              <a:rPr lang="en-US" sz="3200" dirty="0" smtClean="0"/>
              <a:t> for support</a:t>
            </a:r>
          </a:p>
        </p:txBody>
      </p:sp>
    </p:spTree>
    <p:extLst>
      <p:ext uri="{BB962C8B-B14F-4D97-AF65-F5344CB8AC3E}">
        <p14:creationId xmlns:p14="http://schemas.microsoft.com/office/powerpoint/2010/main" val="23067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Developing a 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Discussed data analysis questions, priorities, data available, and timeline</a:t>
            </a:r>
          </a:p>
          <a:p>
            <a:r>
              <a:rPr lang="en-US" dirty="0" smtClean="0"/>
              <a:t>Developed data analysis plan</a:t>
            </a:r>
          </a:p>
          <a:p>
            <a:r>
              <a:rPr lang="en-US" dirty="0" smtClean="0"/>
              <a:t>Identified state team members to learn about data analysis and help lead process</a:t>
            </a:r>
          </a:p>
          <a:p>
            <a:r>
              <a:rPr lang="en-US" dirty="0" smtClean="0"/>
              <a:t>Those members worked with TA providers to analyze and review data</a:t>
            </a:r>
          </a:p>
          <a:p>
            <a:r>
              <a:rPr lang="en-US" dirty="0" smtClean="0"/>
              <a:t>Shared data back with larger group to discuss hypotheses and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Analysis 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16630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Identified 3 main questions and expectations to begin in-depth data analysis</a:t>
            </a:r>
          </a:p>
          <a:p>
            <a:r>
              <a:rPr lang="en-US" sz="2000" dirty="0" smtClean="0"/>
              <a:t>Question 1: Are there differences in our child outcomes data by county? </a:t>
            </a:r>
          </a:p>
          <a:p>
            <a:pPr lvl="1"/>
            <a:r>
              <a:rPr lang="en-US" sz="1800" dirty="0" smtClean="0"/>
              <a:t>Expectation:  To identify low and high performing programs.</a:t>
            </a:r>
          </a:p>
          <a:p>
            <a:r>
              <a:rPr lang="en-US" sz="2000" dirty="0" smtClean="0"/>
              <a:t>Question 2: Are there differences by program/service type? </a:t>
            </a:r>
          </a:p>
          <a:p>
            <a:pPr lvl="1"/>
            <a:r>
              <a:rPr lang="en-US" sz="1800" dirty="0" smtClean="0"/>
              <a:t>Expectation: Kids part of team-based may experience more positive outcomes because looking at development more holistically and natural learning environments.</a:t>
            </a:r>
          </a:p>
          <a:p>
            <a:r>
              <a:rPr lang="en-US" sz="2000" dirty="0" smtClean="0"/>
              <a:t>Question 3: Are there differences in our child outcomes by race and ethnicity? </a:t>
            </a:r>
          </a:p>
          <a:p>
            <a:pPr lvl="1"/>
            <a:r>
              <a:rPr lang="en-US" sz="1800" dirty="0" smtClean="0"/>
              <a:t>Expectations: Did not necessarily have clear expectations about race/ethnicity—would like to document differences.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Child Outcomes By Program/Service Type, Social Emotional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3324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2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Child Outcomes By Program/Service Type, Knowledge and Skills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5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Child Outcomes By Program/Service Type, Action to Meet Needs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7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037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Child Outcomes Ratings Change between Entry and Exit By Program/Service Type, Social Emotional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285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Child Outcomes Ratings Change between Entry and Exit By Program/Service Type, Knowledge and Skills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r>
              <a:rPr lang="en-US" altLang="en-US" sz="3200" dirty="0" smtClean="0"/>
              <a:t>Potentially starting with:</a:t>
            </a:r>
          </a:p>
          <a:p>
            <a:pPr lvl="1"/>
            <a:r>
              <a:rPr lang="en-US" altLang="en-US" sz="3200" dirty="0" smtClean="0"/>
              <a:t>An issue</a:t>
            </a:r>
          </a:p>
          <a:p>
            <a:pPr lvl="1"/>
            <a:r>
              <a:rPr lang="en-US" altLang="en-US" sz="3200" dirty="0" smtClean="0"/>
              <a:t>An initiative</a:t>
            </a:r>
          </a:p>
          <a:p>
            <a:pPr lvl="1"/>
            <a:r>
              <a:rPr lang="en-US" altLang="en-US" sz="3200" dirty="0" smtClean="0"/>
              <a:t>Child or Family Outcomes Data</a:t>
            </a:r>
            <a:endParaRPr lang="en-US" altLang="en-US" sz="3200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– Starting 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Child Outcomes Ratings Change between Entry and Exit By Program/Service Type, Action to Meet Needs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895600"/>
          </a:xfrm>
          <a:ln w="38100">
            <a:solidFill>
              <a:srgbClr val="9E0000"/>
            </a:solidFill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latin typeface="Perpetua" pitchFamily="18" charset="0"/>
              </a:rPr>
              <a:t/>
            </a:r>
            <a:br>
              <a:rPr lang="en-US" sz="4000" b="1" dirty="0" smtClean="0">
                <a:latin typeface="Perpetua" pitchFamily="18" charset="0"/>
              </a:rPr>
            </a:br>
            <a:r>
              <a:rPr lang="en-US" sz="4000" b="1" dirty="0" smtClean="0">
                <a:latin typeface="Perpetua" pitchFamily="18" charset="0"/>
              </a:rPr>
              <a:t>Planning for the Future</a:t>
            </a:r>
            <a:endParaRPr lang="en-US" sz="3600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24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Stakeholder Analysis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146"/>
            <a:ext cx="8229600" cy="4788017"/>
          </a:xfrm>
        </p:spPr>
        <p:txBody>
          <a:bodyPr/>
          <a:lstStyle/>
          <a:p>
            <a:r>
              <a:rPr lang="en-US" dirty="0" smtClean="0"/>
              <a:t>Broad Stakeholder Analysis in May</a:t>
            </a:r>
          </a:p>
          <a:p>
            <a:r>
              <a:rPr lang="en-US" dirty="0" smtClean="0"/>
              <a:t>Reviewed Child Outcomes Data with ICC in August</a:t>
            </a:r>
          </a:p>
          <a:p>
            <a:r>
              <a:rPr lang="en-US" dirty="0" smtClean="0"/>
              <a:t>Smaller data analysis subgroup in September</a:t>
            </a:r>
          </a:p>
          <a:p>
            <a:r>
              <a:rPr lang="en-US" dirty="0" smtClean="0"/>
              <a:t>Identify potential </a:t>
            </a:r>
            <a:r>
              <a:rPr lang="en-US" dirty="0" err="1" smtClean="0"/>
              <a:t>SiMR</a:t>
            </a:r>
            <a:r>
              <a:rPr lang="en-US" dirty="0" smtClean="0"/>
              <a:t> based on data and infrastructure analysis</a:t>
            </a:r>
          </a:p>
          <a:p>
            <a:r>
              <a:rPr lang="en-US" dirty="0" smtClean="0"/>
              <a:t>Discuss ICC and Stakeholder in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Future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impact of implementing team-based early intervention services </a:t>
            </a:r>
          </a:p>
          <a:p>
            <a:pPr lvl="1"/>
            <a:r>
              <a:rPr lang="en-US" dirty="0"/>
              <a:t>Result in increasing parents/caregivers </a:t>
            </a:r>
            <a:r>
              <a:rPr lang="en-US" dirty="0" smtClean="0"/>
              <a:t>confidence </a:t>
            </a:r>
            <a:r>
              <a:rPr lang="en-US" dirty="0"/>
              <a:t>and competence in supporting their child’s development within everyday routines and activities </a:t>
            </a:r>
          </a:p>
          <a:p>
            <a:pPr lvl="1"/>
            <a:r>
              <a:rPr lang="en-US" dirty="0" smtClean="0"/>
              <a:t>Result in better child outcomes for all children regardless of eligibility/funding 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reactions?</a:t>
            </a:r>
          </a:p>
          <a:p>
            <a:r>
              <a:rPr lang="en-US" dirty="0" smtClean="0"/>
              <a:t>Who has started working on SSIP?</a:t>
            </a:r>
          </a:p>
          <a:p>
            <a:r>
              <a:rPr lang="en-US" dirty="0" smtClean="0"/>
              <a:t>What are you analyzing or what would you like to analyze?</a:t>
            </a:r>
          </a:p>
          <a:p>
            <a:r>
              <a:rPr lang="en-US" dirty="0" smtClean="0"/>
              <a:t>What hypotheses have you developed?</a:t>
            </a:r>
          </a:p>
          <a:p>
            <a:r>
              <a:rPr lang="en-US" dirty="0" smtClean="0"/>
              <a:t>Does your process involve a stakeholder group and if so, who is on it?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609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your tables, consider how you might plan for analyses to answer the question: </a:t>
            </a:r>
          </a:p>
          <a:p>
            <a:r>
              <a:rPr lang="en-US" i="1" dirty="0" smtClean="0"/>
              <a:t>Do child outcomes differ for children experiencing adversity or economic stress?</a:t>
            </a:r>
          </a:p>
          <a:p>
            <a:pPr lvl="1"/>
            <a:r>
              <a:rPr lang="en-US" dirty="0" smtClean="0"/>
              <a:t>What data do you have available to address this question in your state?</a:t>
            </a:r>
          </a:p>
          <a:p>
            <a:pPr lvl="1"/>
            <a:r>
              <a:rPr lang="en-US" dirty="0" smtClean="0"/>
              <a:t>What would your hypotheses or expectations be for the results of the analyses based on your experiences and knowledge of your state?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79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Do child outcomes differ for children experiencing adversity or economic stress</a:t>
            </a:r>
            <a:r>
              <a:rPr lang="en-US" sz="3200" i="1" dirty="0" smtClean="0"/>
              <a:t>?</a:t>
            </a:r>
            <a:endParaRPr lang="en-US" i="1" dirty="0" smtClean="0"/>
          </a:p>
          <a:p>
            <a:r>
              <a:rPr lang="en-US" dirty="0" smtClean="0"/>
              <a:t>What data did you come with to address this question?</a:t>
            </a:r>
          </a:p>
          <a:p>
            <a:r>
              <a:rPr lang="en-US" dirty="0" smtClean="0"/>
              <a:t>What would your hypotheses or expectations be of the results?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552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038600"/>
          </a:xfrm>
        </p:spPr>
        <p:txBody>
          <a:bodyPr/>
          <a:lstStyle/>
          <a:p>
            <a:r>
              <a:rPr lang="en-US" dirty="0" smtClean="0"/>
              <a:t>Visit the </a:t>
            </a:r>
            <a:r>
              <a:rPr lang="en-US" dirty="0" err="1" smtClean="0"/>
              <a:t>DaSy</a:t>
            </a:r>
            <a:r>
              <a:rPr lang="en-US" dirty="0" smtClean="0"/>
              <a:t> website at: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http://dasycenter.org/</a:t>
            </a:r>
            <a:endParaRPr lang="en-US" dirty="0" smtClean="0"/>
          </a:p>
          <a:p>
            <a:r>
              <a:rPr lang="en-US" dirty="0" smtClean="0"/>
              <a:t>Like us on Facebook: </a:t>
            </a:r>
            <a:br>
              <a:rPr lang="en-US" dirty="0" smtClean="0"/>
            </a:br>
            <a:r>
              <a:rPr lang="en-US" u="sng" dirty="0">
                <a:hlinkClick r:id="rId4"/>
              </a:rPr>
              <a:t>https://www.facebook.com/dasycenter</a:t>
            </a:r>
            <a:endParaRPr lang="en-US" dirty="0" smtClean="0"/>
          </a:p>
          <a:p>
            <a:r>
              <a:rPr lang="en-US" dirty="0" smtClean="0"/>
              <a:t>Follow us on Twitter:</a:t>
            </a:r>
            <a:br>
              <a:rPr lang="en-US" dirty="0" smtClean="0"/>
            </a:br>
            <a:r>
              <a:rPr lang="en-US" u="sng" dirty="0" smtClean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DaSyCenter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2" name="Title 1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 contents of this presentation were developed under a grant from the U.S. Department of Education, #H373Z120002.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 smtClean="0"/>
              <a:t>Miceli</a:t>
            </a:r>
            <a:r>
              <a:rPr lang="en-US" sz="1800" dirty="0" smtClean="0"/>
              <a:t> and </a:t>
            </a:r>
            <a:r>
              <a:rPr lang="en-US" sz="1800" dirty="0" err="1" smtClean="0"/>
              <a:t>Richelle</a:t>
            </a:r>
            <a:r>
              <a:rPr lang="en-US" sz="1800" dirty="0" smtClean="0"/>
              <a:t> Davis.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4196084"/>
            <a:ext cx="4648200" cy="990600"/>
            <a:chOff x="2362200" y="4196084"/>
            <a:chExt cx="4648200" cy="990600"/>
          </a:xfrm>
        </p:grpSpPr>
        <p:pic>
          <p:nvPicPr>
            <p:cNvPr id="9" name="Picture 8" descr="Logo of the U.S. Department of Educati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 of the Technical Assistance and Dissemination Networ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  <p:pic>
          <p:nvPicPr>
            <p:cNvPr id="11" name="Picture 10" descr="Logo of the U.S. Office of Special Education Program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Analyze </a:t>
            </a:r>
            <a:r>
              <a:rPr lang="en-US" dirty="0" smtClean="0"/>
              <a:t>key </a:t>
            </a:r>
            <a:r>
              <a:rPr lang="en-US" dirty="0"/>
              <a:t>data (SPP/APR, 618, other data) including: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Review of disaggregated data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Identification of data quality issues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Identification of how data quality issues will be addressed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Identification </a:t>
            </a:r>
            <a:r>
              <a:rPr lang="en-US" dirty="0" smtClean="0"/>
              <a:t>of compliance </a:t>
            </a:r>
            <a:r>
              <a:rPr lang="en-US" dirty="0"/>
              <a:t>issues that                                             are </a:t>
            </a: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– Data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object type=&quot;3&quot; unique_id=&quot;11915&quot;&gt;&lt;property id=&quot;20148&quot; value=&quot;5&quot;/&gt;&lt;property id=&quot;20300&quot; value=&quot;Slide 3 - &amp;quot;Title Here&amp;quot;&quot;/&gt;&lt;property id=&quot;20307&quot; value=&quot;259&quot;/&gt;&lt;/object&gt;&lt;object type=&quot;3&quot; unique_id=&quot;11916&quot;&gt;&lt;property id=&quot;20148&quot; value=&quot;5&quot;/&gt;&lt;property id=&quot;20300&quot; value=&quot;Slide 4 - &amp;quot;One color chart&amp;quot;&quot;/&gt;&lt;property id=&quot;20307&quot; value=&quot;261&quot;/&gt;&lt;/object&gt;&lt;object type=&quot;3&quot; unique_id=&quot;11917&quot;&gt;&lt;property id=&quot;20148&quot; value=&quot;5&quot;/&gt;&lt;property id=&quot;20300&quot; value=&quot;Slide 5 - &amp;quot;Two color chart&amp;quot;&quot;/&gt;&lt;property id=&quot;20307&quot; value=&quot;260&quot;/&gt;&lt;/object&gt;&lt;object type=&quot;3&quot; unique_id=&quot;11918&quot;&gt;&lt;property id=&quot;20148&quot; value=&quot;5&quot;/&gt;&lt;property id=&quot;20300&quot; value=&quot;Slide 6 - &amp;quot;Three color chart&amp;quot;&quot;/&gt;&lt;property id=&quot;20307&quot; value=&quot;263&quot;/&gt;&lt;/object&gt;&lt;object type=&quot;3&quot; unique_id=&quot;11919&quot;&gt;&lt;property id=&quot;20148&quot; value=&quot;5&quot;/&gt;&lt;property id=&quot;20300&quot; value=&quot;Slide 7 - &amp;quot;Four color chart&amp;quot;&quot;/&gt;&lt;property id=&quot;20307&quot; value=&quot;262&quot;/&gt;&lt;/object&gt;&lt;object type=&quot;3&quot; unique_id=&quot;11920&quot;&gt;&lt;property id=&quot;20148&quot; value=&quot;5&quot;/&gt;&lt;property id=&quot;20300&quot; value=&quot;Slide 8 - &amp;quot;Five color chart&amp;quot;&quot;/&gt;&lt;property id=&quot;20307&quot; value=&quot;264&quot;/&gt;&lt;/object&gt;&lt;object type=&quot;3&quot; unique_id=&quot;11921&quot;&gt;&lt;property id=&quot;20148&quot; value=&quot;5&quot;/&gt;&lt;property id=&quot;20300&quot; value=&quot;Slide 9 - &amp;quot;Pie chart&amp;quot;&quot;/&gt;&lt;property id=&quot;20307&quot; value=&quot;265&quot;/&gt;&lt;/object&gt;&lt;object type=&quot;3&quot; unique_id=&quot;11922&quot;&gt;&lt;property id=&quot;20148&quot; value=&quot;5&quot;/&gt;&lt;property id=&quot;20300&quot; value=&quot;Slide 10 - &amp;quot;Section Header Slide&amp;quot;&quot;/&gt;&lt;property id=&quot;20307&quot; value=&quot;266&quot;/&gt;&lt;/object&gt;&lt;object type=&quot;3&quot; unique_id=&quot;11923&quot;&gt;&lt;property id=&quot;20148&quot; value=&quot;5&quot;/&gt;&lt;property id=&quot;20300&quot; value=&quot;Slide 11 - &amp;quot;Slide with nothing at bottom for long lists or graphics&amp;quot;&quot;/&gt;&lt;property id=&quot;20307&quot; value=&quot;268&quot;/&gt;&lt;/object&gt;&lt;object type=&quot;3&quot; unique_id=&quot;11924&quot;&gt;&lt;property id=&quot;20148&quot; value=&quot;5&quot;/&gt;&lt;property id=&quot;20300&quot; value=&quot;Slide 12 - &amp;quot;Final presentation slide&amp;quot;&quot;/&gt;&lt;property id=&quot;20307&quot; value=&quot;267&quot;/&gt;&lt;/object&gt;&lt;object type=&quot;3&quot; unique_id=&quot;11925&quot;&gt;&lt;property id=&quot;20148&quot; value=&quot;5&quot;/&gt;&lt;property id=&quot;20300&quot; value=&quot;Slide 13&quot;/&gt;&lt;property id=&quot;20307&quot; value=&quot;269&quot;/&gt;&lt;/object&gt;&lt;/object&gt;&lt;object type=&quot;8&quot; unique_id=&quot;11910&quot;&gt;&lt;/object&gt;&lt;/object&gt;&lt;/database&gt;"/>
  <p:tag name="SECTOMILLISECCONVERTED" val="1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PRRC_ data analysis_final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3314</Words>
  <Application>Microsoft Office PowerPoint</Application>
  <PresentationFormat>On-screen Show (4:3)</PresentationFormat>
  <Paragraphs>584</Paragraphs>
  <Slides>88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Office Theme</vt:lpstr>
      <vt:lpstr>Custom Design</vt:lpstr>
      <vt:lpstr>DES Theme</vt:lpstr>
      <vt:lpstr>1_Office Theme</vt:lpstr>
      <vt:lpstr>MPRRC_ data analysis_final_2</vt:lpstr>
      <vt:lpstr>Waveform</vt:lpstr>
      <vt:lpstr>Edge</vt:lpstr>
      <vt:lpstr>Slipstream</vt:lpstr>
      <vt:lpstr>Chart</vt:lpstr>
      <vt:lpstr>PowerPoint Presentation</vt:lpstr>
      <vt:lpstr>Data Analysis &amp; Technical Assistance</vt:lpstr>
      <vt:lpstr>Session Goals</vt:lpstr>
      <vt:lpstr>State Systemic Improvement Plan</vt:lpstr>
      <vt:lpstr>Why SSIP? Why Now?</vt:lpstr>
      <vt:lpstr>Why SSIP? Why Now?</vt:lpstr>
      <vt:lpstr>Why SSIP? Why Now?</vt:lpstr>
      <vt:lpstr>Phase I – Starting Point</vt:lpstr>
      <vt:lpstr>Phase I – Data Analysis</vt:lpstr>
      <vt:lpstr>Phase I – Infrastructure Analysis</vt:lpstr>
      <vt:lpstr>Phase I – Focus for Improvement/Measureable Results</vt:lpstr>
      <vt:lpstr>Where to Begin?</vt:lpstr>
      <vt:lpstr>Data Analysis for the SSIP</vt:lpstr>
      <vt:lpstr>Questions to Think Through</vt:lpstr>
      <vt:lpstr>Questions to Think Through</vt:lpstr>
      <vt:lpstr>Summarize Findings</vt:lpstr>
      <vt:lpstr>Essential Elements of a Data Analysis Plan</vt:lpstr>
      <vt:lpstr>State Examples</vt:lpstr>
      <vt:lpstr>PowerPoint Presentation</vt:lpstr>
      <vt:lpstr>Background and Need for a Plan</vt:lpstr>
      <vt:lpstr> Background and Need for a Plan</vt:lpstr>
      <vt:lpstr>Planning the Data Path</vt:lpstr>
      <vt:lpstr> Initial SSIP Planning Focus</vt:lpstr>
      <vt:lpstr>Initial SSIP Planning Focus</vt:lpstr>
      <vt:lpstr>PowerPoint Presentation</vt:lpstr>
      <vt:lpstr>PowerPoint Presentation</vt:lpstr>
      <vt:lpstr>Local Program Comparison</vt:lpstr>
      <vt:lpstr>PowerPoint Presentation</vt:lpstr>
      <vt:lpstr>PowerPoint Presentation</vt:lpstr>
      <vt:lpstr>Data Quality Questions</vt:lpstr>
      <vt:lpstr>Percent of children that entered with a rating of 6 or 7 (at or above age expectations) and exited with a rating of 5 or below (below age expectations)</vt:lpstr>
      <vt:lpstr>Percent of children rated as at or above age expectations (6 or 7) at entry by age of entry</vt:lpstr>
      <vt:lpstr>Data Analysis Plan</vt:lpstr>
      <vt:lpstr>Data Analysis Plan </vt:lpstr>
      <vt:lpstr>Data Analysis Plan </vt:lpstr>
      <vt:lpstr>Data Analysis Plan </vt:lpstr>
      <vt:lpstr>Data Analysis Plan</vt:lpstr>
      <vt:lpstr>Massachusetts Using a Data Analysis Plan September 9, 2014</vt:lpstr>
      <vt:lpstr>Lessons Learned</vt:lpstr>
      <vt:lpstr>Data Analysis Plan: Definition</vt:lpstr>
      <vt:lpstr>Data Analysis Plan</vt:lpstr>
      <vt:lpstr>Data Analysis Plan</vt:lpstr>
      <vt:lpstr>Data Analysis Plan</vt:lpstr>
      <vt:lpstr>MA SWOT Analysis</vt:lpstr>
      <vt:lpstr>Data Analysis Plan</vt:lpstr>
      <vt:lpstr>Data Analysis Plan</vt:lpstr>
      <vt:lpstr>Data Analysis Plan</vt:lpstr>
      <vt:lpstr>Data Analysis Plan</vt:lpstr>
      <vt:lpstr>Data Analysis Plan</vt:lpstr>
      <vt:lpstr>Data Analysis Plan</vt:lpstr>
      <vt:lpstr>Data Analysis Plan</vt:lpstr>
      <vt:lpstr>Data Analysis Plan</vt:lpstr>
      <vt:lpstr>Arizona Early Intervention Program    Where Every Family Has A Team </vt:lpstr>
      <vt:lpstr>A Decade of Change</vt:lpstr>
      <vt:lpstr>The AzEIP Process – BEFORE</vt:lpstr>
      <vt:lpstr>Five Separate Electronic Data Bases</vt:lpstr>
      <vt:lpstr>PowerPoint Presentation</vt:lpstr>
      <vt:lpstr> Team-Based Early Intervention Services</vt:lpstr>
      <vt:lpstr>The AzEIP Team-Based Processes</vt:lpstr>
      <vt:lpstr>AzEIP Team Based Early Intervention Services Contracts</vt:lpstr>
      <vt:lpstr>Building on the Mission and Key Principles</vt:lpstr>
      <vt:lpstr>Benefits of TBEIS</vt:lpstr>
      <vt:lpstr>Implemented Statewide TBEIS Contracts March 2013</vt:lpstr>
      <vt:lpstr> I-TEAMS Data System</vt:lpstr>
      <vt:lpstr>April 2013 – I-TEAMS</vt:lpstr>
      <vt:lpstr>Child Related Information</vt:lpstr>
      <vt:lpstr>Organization  and Contract  Related Information</vt:lpstr>
      <vt:lpstr> Analyzing Arizona Data</vt:lpstr>
      <vt:lpstr>Planning for Data Analysis</vt:lpstr>
      <vt:lpstr>State Trends, Greater Than Expected Growth</vt:lpstr>
      <vt:lpstr>State Trends, Exiting within Age Expectations</vt:lpstr>
      <vt:lpstr>Planning for Data Analysis</vt:lpstr>
      <vt:lpstr>Developing a Plan</vt:lpstr>
      <vt:lpstr>Data Analysis Plan</vt:lpstr>
      <vt:lpstr>Child Outcomes By Program/Service Type, Social Emotional</vt:lpstr>
      <vt:lpstr>Child Outcomes By Program/Service Type, Knowledge and Skills</vt:lpstr>
      <vt:lpstr>Child Outcomes By Program/Service Type, Action to Meet Needs</vt:lpstr>
      <vt:lpstr>Child Outcomes Ratings Change between Entry and Exit By Program/Service Type, Social Emotional</vt:lpstr>
      <vt:lpstr>Child Outcomes Ratings Change between Entry and Exit By Program/Service Type, Knowledge and Skills</vt:lpstr>
      <vt:lpstr>Child Outcomes Ratings Change between Entry and Exit By Program/Service Type, Action to Meet Needs</vt:lpstr>
      <vt:lpstr> Planning for the Future</vt:lpstr>
      <vt:lpstr>Stakeholder Analysis</vt:lpstr>
      <vt:lpstr>The Future</vt:lpstr>
      <vt:lpstr>Discussion</vt:lpstr>
      <vt:lpstr>Activity</vt:lpstr>
      <vt:lpstr>Share Back</vt:lpstr>
      <vt:lpstr>For more information</vt:lpstr>
      <vt:lpstr>PowerPoint Presentation</vt:lpstr>
    </vt:vector>
  </TitlesOfParts>
  <Company>The DaSy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Data Analysis Paralaysis S86</dc:title>
  <dc:subject>Data Analysis Planning</dc:subject>
  <dc:creator>Roxanne Jones;abby.winer@sri.com;Tony Ruggiero</dc:creator>
  <cp:keywords>data use</cp:keywords>
  <cp:lastModifiedBy>Katie Kaattari</cp:lastModifiedBy>
  <cp:revision>102</cp:revision>
  <dcterms:created xsi:type="dcterms:W3CDTF">2013-02-06T21:54:43Z</dcterms:created>
  <dcterms:modified xsi:type="dcterms:W3CDTF">2014-09-19T22:06:03Z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