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8" r:id="rId2"/>
    <p:sldId id="257" r:id="rId3"/>
    <p:sldId id="280" r:id="rId4"/>
    <p:sldId id="270" r:id="rId5"/>
    <p:sldId id="271" r:id="rId6"/>
    <p:sldId id="277" r:id="rId7"/>
    <p:sldId id="278" r:id="rId8"/>
    <p:sldId id="279" r:id="rId9"/>
    <p:sldId id="272"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16" r:id="rId30"/>
    <p:sldId id="309" r:id="rId31"/>
    <p:sldId id="299" r:id="rId32"/>
    <p:sldId id="307" r:id="rId33"/>
    <p:sldId id="318" r:id="rId34"/>
    <p:sldId id="317" r:id="rId35"/>
    <p:sldId id="301" r:id="rId36"/>
    <p:sldId id="312" r:id="rId37"/>
    <p:sldId id="310" r:id="rId38"/>
    <p:sldId id="302" r:id="rId39"/>
    <p:sldId id="339" r:id="rId40"/>
    <p:sldId id="313" r:id="rId41"/>
    <p:sldId id="303" r:id="rId42"/>
    <p:sldId id="305" r:id="rId43"/>
    <p:sldId id="267" r:id="rId44"/>
    <p:sldId id="269"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5802" autoAdjust="0"/>
  </p:normalViewPr>
  <p:slideViewPr>
    <p:cSldViewPr>
      <p:cViewPr varScale="1">
        <p:scale>
          <a:sx n="80" d="100"/>
          <a:sy n="80" d="100"/>
        </p:scale>
        <p:origin x="-3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8274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88378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6774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95948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5733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404747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1908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181966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50471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1667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83543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2068764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6" Type="http://schemas.openxmlformats.org/officeDocument/2006/relationships/hyperlink" Target="mailto:kathleen.hebbeler@sri.com" TargetMode="External"/><Relationship Id="rId5" Type="http://schemas.openxmlformats.org/officeDocument/2006/relationships/hyperlink" Target="mailto:taletha.derrington@sri.com" TargetMode="External"/><Relationship Id="rId4" Type="http://schemas.openxmlformats.org/officeDocument/2006/relationships/hyperlink" Target="https://twitter.com/DaSyCente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987552" y="5715000"/>
            <a:ext cx="5718048" cy="685800"/>
          </a:xfrm>
        </p:spPr>
        <p:txBody>
          <a:bodyPr>
            <a:normAutofit fontScale="55000" lnSpcReduction="20000"/>
          </a:bodyPr>
          <a:lstStyle/>
          <a:p>
            <a:r>
              <a:rPr lang="en-US" dirty="0" smtClean="0"/>
              <a:t>Improving Data, Improving Outcomes Conference</a:t>
            </a:r>
          </a:p>
          <a:p>
            <a:r>
              <a:rPr lang="en-US" dirty="0" smtClean="0"/>
              <a:t>New Orleans, LA   </a:t>
            </a:r>
            <a:r>
              <a:rPr lang="en-US" dirty="0" smtClean="0">
                <a:sym typeface="Wingdings"/>
              </a:rPr>
              <a:t>   September 10, 2014</a:t>
            </a:r>
            <a:endParaRPr lang="en-US" dirty="0"/>
          </a:p>
        </p:txBody>
      </p:sp>
      <p:sp>
        <p:nvSpPr>
          <p:cNvPr id="30" name="Text Placeholder 29"/>
          <p:cNvSpPr>
            <a:spLocks noGrp="1"/>
          </p:cNvSpPr>
          <p:nvPr>
            <p:ph type="body" sz="quarter" idx="10"/>
          </p:nvPr>
        </p:nvSpPr>
        <p:spPr>
          <a:xfrm>
            <a:off x="838200" y="2209800"/>
            <a:ext cx="8153400" cy="3581400"/>
          </a:xfrm>
        </p:spPr>
        <p:txBody>
          <a:bodyPr/>
          <a:lstStyle/>
          <a:p>
            <a:r>
              <a:rPr lang="en-US" sz="3200" dirty="0"/>
              <a:t>Questions, Data, and Reports: Connecting the Data Dots Using the DaSy Framework System Design and Development </a:t>
            </a:r>
            <a:r>
              <a:rPr lang="en-US" sz="3200" dirty="0" smtClean="0"/>
              <a:t>Subcomponent</a:t>
            </a:r>
          </a:p>
          <a:p>
            <a:pPr lvl="1"/>
            <a:endParaRPr lang="en-US" sz="1100" dirty="0" smtClean="0"/>
          </a:p>
          <a:p>
            <a:pPr lvl="1"/>
            <a:r>
              <a:rPr lang="en-US" sz="2800" dirty="0" smtClean="0"/>
              <a:t>Taletha Derrington and Kathleen Hebbeler</a:t>
            </a:r>
          </a:p>
          <a:p>
            <a:pPr lvl="1"/>
            <a:r>
              <a:rPr lang="en-US" sz="2800" dirty="0" smtClean="0"/>
              <a:t>SRI International</a:t>
            </a:r>
            <a:endParaRPr lang="en-US" sz="28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89709864"/>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5. How prepared is the EI/ECSE workforce to provide effective services and education for all children?</a:t>
                      </a:r>
                    </a:p>
                  </a:txBody>
                  <a:tcPr marL="44873" marR="44873"/>
                </a:tc>
                <a:tc>
                  <a:txBody>
                    <a:bodyPr/>
                    <a:lstStyle/>
                    <a:p>
                      <a:endParaRPr lang="en-US" dirty="0"/>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79051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75953813"/>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6. What is the relationship between the amounts of services planned vs. received?</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4" name="TextBox 3"/>
          <p:cNvSpPr txBox="1"/>
          <p:nvPr/>
        </p:nvSpPr>
        <p:spPr>
          <a:xfrm>
            <a:off x="5791200" y="2577068"/>
            <a:ext cx="381000" cy="369332"/>
          </a:xfrm>
          <a:prstGeom prst="rect">
            <a:avLst/>
          </a:prstGeom>
          <a:noFill/>
        </p:spPr>
        <p:txBody>
          <a:bodyPr wrap="squar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18082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3941715"/>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7. How do child and family outcomes differ by child and family characteristics?</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13727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34569166"/>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8. What are the disability categories, race/ethnicities, DLL</a:t>
                      </a:r>
                      <a:r>
                        <a:rPr lang="en-US" sz="1800" baseline="0" dirty="0" smtClean="0"/>
                        <a:t> </a:t>
                      </a:r>
                      <a:r>
                        <a:rPr lang="en-US" sz="1800" dirty="0" smtClean="0"/>
                        <a:t>status, age, and SES of children in inclusive vs. non-inclusive settings?</a:t>
                      </a:r>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164846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Wording</a:t>
            </a:r>
          </a:p>
        </p:txBody>
      </p:sp>
      <p:sp>
        <p:nvSpPr>
          <p:cNvPr id="3" name="Content Placeholder 2"/>
          <p:cNvSpPr>
            <a:spLocks noGrp="1"/>
          </p:cNvSpPr>
          <p:nvPr>
            <p:ph sz="half" idx="1"/>
          </p:nvPr>
        </p:nvSpPr>
        <p:spPr/>
        <p:txBody>
          <a:bodyPr/>
          <a:lstStyle/>
          <a:p>
            <a:r>
              <a:rPr lang="en-US" dirty="0" smtClean="0"/>
              <a:t>Policymakers</a:t>
            </a:r>
          </a:p>
          <a:p>
            <a:pPr lvl="1"/>
            <a:r>
              <a:rPr lang="en-US" dirty="0"/>
              <a:t>What do </a:t>
            </a:r>
            <a:r>
              <a:rPr lang="en-US" dirty="0" smtClean="0"/>
              <a:t>policymakers need </a:t>
            </a:r>
            <a:r>
              <a:rPr lang="en-US" dirty="0"/>
              <a:t>to know</a:t>
            </a:r>
            <a:r>
              <a:rPr lang="en-US" dirty="0" smtClean="0"/>
              <a:t>?</a:t>
            </a:r>
          </a:p>
          <a:p>
            <a:pPr lvl="1"/>
            <a:r>
              <a:rPr lang="en-US" dirty="0"/>
              <a:t>What will get their attention?</a:t>
            </a:r>
          </a:p>
          <a:p>
            <a:pPr marL="0" indent="0">
              <a:buNone/>
            </a:pPr>
            <a:endParaRPr lang="en-US" dirty="0"/>
          </a:p>
        </p:txBody>
      </p:sp>
      <p:sp>
        <p:nvSpPr>
          <p:cNvPr id="4" name="Content Placeholder 3"/>
          <p:cNvSpPr>
            <a:spLocks noGrp="1"/>
          </p:cNvSpPr>
          <p:nvPr>
            <p:ph sz="half" idx="2"/>
          </p:nvPr>
        </p:nvSpPr>
        <p:spPr/>
        <p:txBody>
          <a:bodyPr/>
          <a:lstStyle/>
          <a:p>
            <a:r>
              <a:rPr lang="en-US" dirty="0"/>
              <a:t>Data </a:t>
            </a:r>
            <a:r>
              <a:rPr lang="en-US" dirty="0" smtClean="0"/>
              <a:t>Analysts</a:t>
            </a:r>
          </a:p>
          <a:p>
            <a:pPr lvl="1"/>
            <a:r>
              <a:rPr lang="en-US" dirty="0" smtClean="0"/>
              <a:t>What do data analysts need to know?</a:t>
            </a:r>
          </a:p>
          <a:p>
            <a:pPr lvl="1"/>
            <a:r>
              <a:rPr lang="en-US" dirty="0" smtClean="0"/>
              <a:t>What wording will help them understand what you need?</a:t>
            </a:r>
            <a:endParaRPr lang="en-US" dirty="0"/>
          </a:p>
        </p:txBody>
      </p:sp>
      <p:pic>
        <p:nvPicPr>
          <p:cNvPr id="5" name="Picture 5" descr="C:\Users\tderrington\AppData\Local\Microsoft\Windows\Temporary Internet Files\Content.IE5\LYRE1HD6\MC9002411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4196696"/>
            <a:ext cx="1895475" cy="189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tderrington\AppData\Local\Microsoft\Windows\Temporary Internet Files\Content.IE5\2Y49HT0R\MC900039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25" y="4196696"/>
            <a:ext cx="1837030" cy="18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6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sz="half" idx="1"/>
          </p:nvPr>
        </p:nvSpPr>
        <p:spPr>
          <a:xfrm>
            <a:off x="228600" y="1600200"/>
            <a:ext cx="4038600" cy="4525963"/>
          </a:xfrm>
        </p:spPr>
        <p:txBody>
          <a:bodyPr/>
          <a:lstStyle/>
          <a:p>
            <a:r>
              <a:rPr lang="en-US" dirty="0" smtClean="0"/>
              <a:t>Policymakers</a:t>
            </a:r>
          </a:p>
          <a:p>
            <a:pPr lvl="1"/>
            <a:r>
              <a:rPr lang="en-US" dirty="0" smtClean="0"/>
              <a:t>Do not want a lot of detail</a:t>
            </a:r>
          </a:p>
          <a:p>
            <a:pPr lvl="1"/>
            <a:r>
              <a:rPr lang="en-US" dirty="0" smtClean="0"/>
              <a:t>Care about money and taxpayers</a:t>
            </a:r>
          </a:p>
          <a:p>
            <a:pPr lvl="1"/>
            <a:r>
              <a:rPr lang="en-US" dirty="0" smtClean="0"/>
              <a:t>Want </a:t>
            </a:r>
            <a:r>
              <a:rPr lang="en-US" dirty="0"/>
              <a:t>educational </a:t>
            </a:r>
            <a:r>
              <a:rPr lang="en-US" dirty="0" smtClean="0"/>
              <a:t>programs to deliver optimal outcomes</a:t>
            </a:r>
          </a:p>
          <a:p>
            <a:pPr lvl="1"/>
            <a:r>
              <a:rPr lang="en-US" dirty="0" smtClean="0"/>
              <a:t>Are most concerned with the big picture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08631"/>
            <a:ext cx="4424516" cy="3352800"/>
          </a:xfrm>
          <a:prstGeom prst="rect">
            <a:avLst/>
          </a:prstGeom>
        </p:spPr>
      </p:pic>
    </p:spTree>
    <p:extLst>
      <p:ext uri="{BB962C8B-B14F-4D97-AF65-F5344CB8AC3E}">
        <p14:creationId xmlns:p14="http://schemas.microsoft.com/office/powerpoint/2010/main" val="7831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3. What </a:t>
            </a:r>
            <a:r>
              <a:rPr lang="en-US" dirty="0"/>
              <a:t>are the long-term outcomes of children who participate in EI and/or ECSE</a:t>
            </a:r>
            <a:r>
              <a:rPr lang="en-US" dirty="0" smtClean="0"/>
              <a:t>?</a:t>
            </a:r>
          </a:p>
          <a:p>
            <a:pPr lvl="1"/>
            <a:r>
              <a:rPr lang="en-US" dirty="0" smtClean="0"/>
              <a:t>Does participation in EI reduce the need for special education in elementary school?</a:t>
            </a:r>
          </a:p>
          <a:p>
            <a:pPr lvl="1"/>
            <a:r>
              <a:rPr lang="en-US" dirty="0" smtClean="0"/>
              <a:t>Does participation in ECSE save taxpayers money?</a:t>
            </a:r>
          </a:p>
          <a:p>
            <a:pPr lvl="1"/>
            <a:r>
              <a:rPr lang="en-US" dirty="0" smtClean="0"/>
              <a:t>Would providing EI services to children </a:t>
            </a:r>
            <a:r>
              <a:rPr lang="en-US" dirty="0"/>
              <a:t>at risk </a:t>
            </a:r>
            <a:r>
              <a:rPr lang="en-US" dirty="0" smtClean="0"/>
              <a:t>save state K-12 special education dollars?</a:t>
            </a:r>
          </a:p>
          <a:p>
            <a:pPr lvl="1"/>
            <a:r>
              <a:rPr lang="en-US" dirty="0" smtClean="0"/>
              <a:t>What percentage children who participated in ECSE are  proficient in reading by 3</a:t>
            </a:r>
            <a:r>
              <a:rPr lang="en-US" baseline="30000" dirty="0" smtClean="0"/>
              <a:t>rd</a:t>
            </a:r>
            <a:r>
              <a:rPr lang="en-US" dirty="0" smtClean="0"/>
              <a:t> grade?</a:t>
            </a:r>
            <a:endParaRPr lang="en-US" dirty="0"/>
          </a:p>
        </p:txBody>
      </p:sp>
    </p:spTree>
    <p:extLst>
      <p:ext uri="{BB962C8B-B14F-4D97-AF65-F5344CB8AC3E}">
        <p14:creationId xmlns:p14="http://schemas.microsoft.com/office/powerpoint/2010/main" val="37266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for Data Analysts</a:t>
            </a:r>
          </a:p>
        </p:txBody>
      </p:sp>
      <p:sp>
        <p:nvSpPr>
          <p:cNvPr id="3" name="Content Placeholder 2"/>
          <p:cNvSpPr>
            <a:spLocks noGrp="1"/>
          </p:cNvSpPr>
          <p:nvPr>
            <p:ph sz="half" idx="1"/>
          </p:nvPr>
        </p:nvSpPr>
        <p:spPr/>
        <p:txBody>
          <a:bodyPr/>
          <a:lstStyle/>
          <a:p>
            <a:r>
              <a:rPr lang="en-US" dirty="0"/>
              <a:t>Data Analyst</a:t>
            </a:r>
            <a:r>
              <a:rPr lang="en-US" dirty="0" smtClean="0"/>
              <a:t>s</a:t>
            </a:r>
          </a:p>
          <a:p>
            <a:pPr lvl="1"/>
            <a:r>
              <a:rPr lang="en-US" dirty="0" smtClean="0"/>
              <a:t>Need to be able to identify the needed data elements (a.k.a. variables / field names)</a:t>
            </a:r>
          </a:p>
          <a:p>
            <a:pPr lvl="1"/>
            <a:r>
              <a:rPr lang="en-US" dirty="0" smtClean="0"/>
              <a:t>Need to know who and what to include </a:t>
            </a:r>
          </a:p>
          <a:p>
            <a:pPr lvl="1"/>
            <a:r>
              <a:rPr lang="en-US" dirty="0" smtClean="0"/>
              <a:t>Need details</a:t>
            </a:r>
          </a:p>
        </p:txBody>
      </p:sp>
      <p:sp>
        <p:nvSpPr>
          <p:cNvPr id="4" name="Content Placeholder 3"/>
          <p:cNvSpPr>
            <a:spLocks noGrp="1"/>
          </p:cNvSpPr>
          <p:nvPr>
            <p:ph sz="half" idx="2"/>
          </p:nvPr>
        </p:nvSpPr>
        <p:spPr>
          <a:xfrm>
            <a:off x="4648200" y="1600201"/>
            <a:ext cx="4038600" cy="1904999"/>
          </a:xfrm>
        </p:spPr>
        <p:txBody>
          <a:bodyPr/>
          <a:lstStyle/>
          <a:p>
            <a:r>
              <a:rPr lang="en-US" dirty="0"/>
              <a:t>These are steps in “deconstructing” a question for data </a:t>
            </a:r>
            <a:r>
              <a:rPr lang="en-US" dirty="0" smtClean="0"/>
              <a:t>analyst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08829"/>
            <a:ext cx="3500438" cy="2400300"/>
          </a:xfrm>
          <a:prstGeom prst="rect">
            <a:avLst/>
          </a:prstGeom>
        </p:spPr>
      </p:pic>
    </p:spTree>
    <p:extLst>
      <p:ext uri="{BB962C8B-B14F-4D97-AF65-F5344CB8AC3E}">
        <p14:creationId xmlns:p14="http://schemas.microsoft.com/office/powerpoint/2010/main" val="58789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question categories are included in this question?</a:t>
            </a:r>
          </a:p>
          <a:p>
            <a:pPr marL="457200" lvl="1" indent="0">
              <a:buNone/>
            </a:pPr>
            <a:endParaRPr lang="en-US" dirty="0"/>
          </a:p>
        </p:txBody>
      </p:sp>
    </p:spTree>
    <p:extLst>
      <p:ext uri="{BB962C8B-B14F-4D97-AF65-F5344CB8AC3E}">
        <p14:creationId xmlns:p14="http://schemas.microsoft.com/office/powerpoint/2010/main" val="238006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a:t>What about services do you want to know</a:t>
            </a:r>
            <a:r>
              <a:rPr lang="en-US" dirty="0" smtClean="0"/>
              <a:t>?</a:t>
            </a:r>
            <a:endParaRPr lang="en-US" dirty="0"/>
          </a:p>
        </p:txBody>
      </p:sp>
    </p:spTree>
    <p:extLst>
      <p:ext uri="{BB962C8B-B14F-4D97-AF65-F5344CB8AC3E}">
        <p14:creationId xmlns:p14="http://schemas.microsoft.com/office/powerpoint/2010/main" val="40863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1999"/>
          </a:xfrm>
        </p:spPr>
        <p:txBody>
          <a:bodyPr/>
          <a:lstStyle/>
          <a:p>
            <a:pPr lvl="0"/>
            <a:r>
              <a:rPr lang="en-US" dirty="0" smtClean="0"/>
              <a:t>Ground rules</a:t>
            </a:r>
          </a:p>
          <a:p>
            <a:r>
              <a:rPr lang="en-US" dirty="0" smtClean="0"/>
              <a:t>Sections – presentation, small group practice, &amp; large group discussions</a:t>
            </a:r>
          </a:p>
          <a:p>
            <a:pPr lvl="1"/>
            <a:r>
              <a:rPr lang="en-US" dirty="0" smtClean="0"/>
              <a:t>Question wording for different audiences</a:t>
            </a:r>
          </a:p>
          <a:p>
            <a:pPr lvl="1"/>
            <a:r>
              <a:rPr lang="en-US" dirty="0"/>
              <a:t>Question wording for </a:t>
            </a:r>
            <a:r>
              <a:rPr lang="en-US" dirty="0" smtClean="0"/>
              <a:t>data analysts</a:t>
            </a:r>
          </a:p>
          <a:p>
            <a:pPr lvl="1"/>
            <a:r>
              <a:rPr lang="en-US" dirty="0" smtClean="0"/>
              <a:t>Determining if your data system can answer your questions using data dictionaries</a:t>
            </a:r>
          </a:p>
          <a:p>
            <a:pPr lvl="1"/>
            <a:r>
              <a:rPr lang="en-US" dirty="0" smtClean="0"/>
              <a:t>Reporting the data</a:t>
            </a:r>
          </a:p>
          <a:p>
            <a:pPr marL="0" indent="0">
              <a:buNone/>
            </a:pPr>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a:t>
            </a:r>
            <a:r>
              <a:rPr lang="en-US" dirty="0"/>
              <a:t>outcomes do you want to study</a:t>
            </a:r>
            <a:r>
              <a:rPr lang="en-US" dirty="0" smtClean="0"/>
              <a:t>?</a:t>
            </a:r>
            <a:endParaRPr lang="en-US" dirty="0"/>
          </a:p>
        </p:txBody>
      </p:sp>
    </p:spTree>
    <p:extLst>
      <p:ext uri="{BB962C8B-B14F-4D97-AF65-F5344CB8AC3E}">
        <p14:creationId xmlns:p14="http://schemas.microsoft.com/office/powerpoint/2010/main" val="29342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population do </a:t>
            </a:r>
            <a:r>
              <a:rPr lang="en-US" dirty="0"/>
              <a:t>you want to study</a:t>
            </a:r>
            <a:r>
              <a:rPr lang="en-US" dirty="0" smtClean="0"/>
              <a:t>?</a:t>
            </a:r>
          </a:p>
          <a:p>
            <a:pPr lvl="1"/>
            <a:endParaRPr lang="en-US" dirty="0"/>
          </a:p>
          <a:p>
            <a:pPr lvl="1"/>
            <a:endParaRPr lang="en-US" dirty="0" smtClean="0"/>
          </a:p>
          <a:p>
            <a:pPr lvl="1"/>
            <a:r>
              <a:rPr lang="en-US" dirty="0" smtClean="0"/>
              <a:t>What years do you want to include in the analysis?</a:t>
            </a:r>
          </a:p>
        </p:txBody>
      </p:sp>
    </p:spTree>
    <p:extLst>
      <p:ext uri="{BB962C8B-B14F-4D97-AF65-F5344CB8AC3E}">
        <p14:creationId xmlns:p14="http://schemas.microsoft.com/office/powerpoint/2010/main" val="191413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dirty="0" smtClean="0"/>
              <a:t>What was the total number of hours of speech/language therapy received by children who exited between July 1, 2012 and June 30, 2013 with OSEP Progress categories d &amp; e compared to those in categories a, b, &amp; c in Knowledge and Skills?</a:t>
            </a:r>
          </a:p>
          <a:p>
            <a:pPr lvl="2"/>
            <a:endParaRPr lang="en-US" dirty="0"/>
          </a:p>
        </p:txBody>
      </p:sp>
    </p:spTree>
    <p:extLst>
      <p:ext uri="{BB962C8B-B14F-4D97-AF65-F5344CB8AC3E}">
        <p14:creationId xmlns:p14="http://schemas.microsoft.com/office/powerpoint/2010/main" val="66440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sz="2300" dirty="0" smtClean="0"/>
              <a:t>What was the average number of weeks of intensive behavioral support services received by children who showed greater than expected growth in positive social relationships exiting between July 1, 2009 to June 30, 2013?  </a:t>
            </a:r>
          </a:p>
          <a:p>
            <a:pPr lvl="1"/>
            <a:r>
              <a:rPr lang="en-US" sz="2300" dirty="0" smtClean="0"/>
              <a:t>How does this compare to the average number of weeks of intensive</a:t>
            </a:r>
            <a:r>
              <a:rPr lang="en-US" sz="2300" dirty="0"/>
              <a:t> behavioral support services received by children who </a:t>
            </a:r>
            <a:r>
              <a:rPr lang="en-US" sz="2300" dirty="0" smtClean="0"/>
              <a:t>did not show </a:t>
            </a:r>
            <a:r>
              <a:rPr lang="en-US" sz="2300" dirty="0"/>
              <a:t>greater than expected growth in positive social relationships exiting between July 1, 2009 to June 30, 2013?</a:t>
            </a:r>
            <a:endParaRPr lang="en-US" sz="2300" dirty="0" smtClean="0"/>
          </a:p>
          <a:p>
            <a:pPr lvl="2"/>
            <a:endParaRPr lang="en-US" dirty="0"/>
          </a:p>
        </p:txBody>
      </p:sp>
    </p:spTree>
    <p:extLst>
      <p:ext uri="{BB962C8B-B14F-4D97-AF65-F5344CB8AC3E}">
        <p14:creationId xmlns:p14="http://schemas.microsoft.com/office/powerpoint/2010/main" val="31010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for Data </a:t>
            </a:r>
            <a:r>
              <a:rPr lang="en-US" dirty="0" smtClean="0"/>
              <a:t>Analysts – A Mad Lib to Identify Data Elements</a:t>
            </a:r>
            <a:endParaRPr lang="en-US" dirty="0"/>
          </a:p>
        </p:txBody>
      </p:sp>
      <p:sp>
        <p:nvSpPr>
          <p:cNvPr id="2" name="Content Placeholder 1"/>
          <p:cNvSpPr>
            <a:spLocks noGrp="1"/>
          </p:cNvSpPr>
          <p:nvPr>
            <p:ph sz="half" idx="1"/>
          </p:nvPr>
        </p:nvSpPr>
        <p:spPr>
          <a:xfrm>
            <a:off x="457200" y="2286000"/>
            <a:ext cx="8305800" cy="3459163"/>
          </a:xfrm>
        </p:spPr>
        <p:txBody>
          <a:bodyPr/>
          <a:lstStyle/>
          <a:p>
            <a:pPr marL="0" indent="0" algn="ctr">
              <a:buNone/>
            </a:pPr>
            <a:r>
              <a:rPr lang="en-US" sz="1800" b="1" dirty="0"/>
              <a:t>What </a:t>
            </a:r>
            <a:r>
              <a:rPr lang="en-US" sz="1800" u="sng" dirty="0" smtClean="0"/>
              <a:t>was </a:t>
            </a:r>
            <a:r>
              <a:rPr lang="en-US" sz="1800" u="sng" dirty="0"/>
              <a:t>the average </a:t>
            </a:r>
            <a:r>
              <a:rPr lang="en-US" sz="1800" u="sng" dirty="0" smtClean="0"/>
              <a:t>number of </a:t>
            </a:r>
            <a:r>
              <a:rPr lang="en-US" sz="1800" u="sng" dirty="0"/>
              <a:t>weeks of intensive behavioral support </a:t>
            </a:r>
            <a:r>
              <a:rPr lang="en-US" sz="1800" u="sng" dirty="0" smtClean="0"/>
              <a:t>services</a:t>
            </a:r>
            <a:r>
              <a:rPr lang="en-US" sz="1800" dirty="0" smtClean="0"/>
              <a:t> </a:t>
            </a:r>
            <a:endParaRPr lang="en-US" sz="1800" u="sng" dirty="0" smtClean="0"/>
          </a:p>
          <a:p>
            <a:pPr marL="0" indent="0" algn="ctr">
              <a:buNone/>
            </a:pPr>
            <a:r>
              <a:rPr lang="en-US" sz="1800" dirty="0" smtClean="0"/>
              <a:t>[deconstruct “</a:t>
            </a:r>
            <a:r>
              <a:rPr lang="en-US" sz="1800" b="1" dirty="0" smtClean="0"/>
              <a:t>services</a:t>
            </a:r>
            <a:r>
              <a:rPr lang="en-US" sz="1800" dirty="0" smtClean="0"/>
              <a:t>”]</a:t>
            </a:r>
          </a:p>
          <a:p>
            <a:pPr marL="0" indent="0" algn="ctr">
              <a:buNone/>
            </a:pPr>
            <a:endParaRPr lang="en-US" sz="1800" dirty="0" smtClean="0"/>
          </a:p>
          <a:p>
            <a:pPr marL="0" indent="0" algn="ctr">
              <a:buNone/>
            </a:pPr>
            <a:r>
              <a:rPr lang="en-US" sz="1800" u="sng" dirty="0" smtClean="0"/>
              <a:t>received </a:t>
            </a:r>
            <a:r>
              <a:rPr lang="en-US" sz="1800" u="sng" dirty="0"/>
              <a:t>by children</a:t>
            </a:r>
            <a:r>
              <a:rPr lang="en-US" sz="1800" b="1" u="sng" dirty="0"/>
              <a:t> </a:t>
            </a:r>
            <a:r>
              <a:rPr lang="en-US" sz="1800" u="sng" dirty="0" smtClean="0"/>
              <a:t>who </a:t>
            </a:r>
            <a:r>
              <a:rPr lang="en-US" sz="1800" u="sng" dirty="0"/>
              <a:t>showed greater than expected growth in positive social relationships</a:t>
            </a:r>
            <a:r>
              <a:rPr lang="en-US" sz="1800" dirty="0"/>
              <a:t> </a:t>
            </a:r>
            <a:endParaRPr lang="en-US" sz="1800" dirty="0" smtClean="0"/>
          </a:p>
          <a:p>
            <a:pPr marL="0" indent="0" algn="ctr">
              <a:buNone/>
            </a:pPr>
            <a:r>
              <a:rPr lang="en-US" sz="1800" dirty="0" smtClean="0"/>
              <a:t>[deconstruct “</a:t>
            </a:r>
            <a:r>
              <a:rPr lang="en-US" sz="1800" b="1" dirty="0" smtClean="0"/>
              <a:t>produce the best outcomes</a:t>
            </a:r>
            <a:r>
              <a:rPr lang="en-US" sz="1800" dirty="0" smtClean="0"/>
              <a:t>”]</a:t>
            </a:r>
          </a:p>
          <a:p>
            <a:pPr marL="0" indent="0" algn="ctr">
              <a:buNone/>
            </a:pPr>
            <a:endParaRPr lang="en-US" sz="1800" dirty="0"/>
          </a:p>
          <a:p>
            <a:pPr marL="0" indent="0" algn="ctr">
              <a:buNone/>
            </a:pPr>
            <a:r>
              <a:rPr lang="en-US" sz="1800" u="sng" dirty="0" smtClean="0"/>
              <a:t>exiting </a:t>
            </a:r>
            <a:r>
              <a:rPr lang="en-US" sz="1800" u="sng" dirty="0"/>
              <a:t>between July 1, 2009 to June 30, 2013?</a:t>
            </a:r>
            <a:r>
              <a:rPr lang="en-US" sz="1800" dirty="0"/>
              <a:t> </a:t>
            </a:r>
            <a:endParaRPr lang="en-US" sz="1800" dirty="0" smtClean="0"/>
          </a:p>
          <a:p>
            <a:pPr marL="0" indent="0" algn="ctr">
              <a:buNone/>
            </a:pPr>
            <a:r>
              <a:rPr lang="en-US" sz="1800" dirty="0" smtClean="0"/>
              <a:t>[define population and years to include to deconstruct “</a:t>
            </a:r>
            <a:r>
              <a:rPr lang="en-US" sz="1800" b="1" dirty="0" smtClean="0"/>
              <a:t>for children</a:t>
            </a:r>
            <a:r>
              <a:rPr lang="en-US" sz="1800" dirty="0" smtClean="0"/>
              <a:t>”]</a:t>
            </a:r>
          </a:p>
        </p:txBody>
      </p:sp>
      <p:sp>
        <p:nvSpPr>
          <p:cNvPr id="5" name="Content Placeholder 4"/>
          <p:cNvSpPr>
            <a:spLocks noGrp="1"/>
          </p:cNvSpPr>
          <p:nvPr>
            <p:ph sz="half" idx="2"/>
          </p:nvPr>
        </p:nvSpPr>
        <p:spPr>
          <a:xfrm>
            <a:off x="457200" y="1600201"/>
            <a:ext cx="8229600" cy="914400"/>
          </a:xfrm>
        </p:spPr>
        <p:txBody>
          <a:bodyPr/>
          <a:lstStyle/>
          <a:p>
            <a:pPr marL="0" indent="0">
              <a:buNone/>
            </a:pPr>
            <a:r>
              <a:rPr lang="en-US" sz="2000" b="1" dirty="0" smtClean="0"/>
              <a:t>2. What services produce the best outcomes for children?</a:t>
            </a:r>
            <a:endParaRPr lang="en-US" sz="2000" b="1" dirty="0"/>
          </a:p>
        </p:txBody>
      </p:sp>
    </p:spTree>
    <p:extLst>
      <p:ext uri="{BB962C8B-B14F-4D97-AF65-F5344CB8AC3E}">
        <p14:creationId xmlns:p14="http://schemas.microsoft.com/office/powerpoint/2010/main" val="389763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 Wording for Data Analysts</a:t>
            </a:r>
          </a:p>
        </p:txBody>
      </p:sp>
      <p:sp>
        <p:nvSpPr>
          <p:cNvPr id="2" name="Content Placeholder 1"/>
          <p:cNvSpPr>
            <a:spLocks noGrp="1"/>
          </p:cNvSpPr>
          <p:nvPr>
            <p:ph sz="half" idx="1"/>
          </p:nvPr>
        </p:nvSpPr>
        <p:spPr>
          <a:xfrm>
            <a:off x="457200" y="1600200"/>
            <a:ext cx="3733800" cy="4525963"/>
          </a:xfrm>
        </p:spPr>
        <p:txBody>
          <a:bodyPr/>
          <a:lstStyle/>
          <a:p>
            <a:r>
              <a:rPr lang="en-US" dirty="0" smtClean="0"/>
              <a:t>Who and what do you want to know about?</a:t>
            </a:r>
          </a:p>
          <a:p>
            <a:pPr lvl="1"/>
            <a:r>
              <a:rPr lang="en-US" dirty="0" smtClean="0"/>
              <a:t>Children</a:t>
            </a:r>
          </a:p>
          <a:p>
            <a:pPr lvl="1"/>
            <a:r>
              <a:rPr lang="en-US" dirty="0" smtClean="0"/>
              <a:t>Families</a:t>
            </a:r>
          </a:p>
          <a:p>
            <a:pPr lvl="1"/>
            <a:r>
              <a:rPr lang="en-US" dirty="0" smtClean="0"/>
              <a:t>Outcomes</a:t>
            </a:r>
          </a:p>
          <a:p>
            <a:pPr lvl="1"/>
            <a:r>
              <a:rPr lang="en-US" dirty="0" smtClean="0"/>
              <a:t>Services</a:t>
            </a:r>
          </a:p>
          <a:p>
            <a:pPr lvl="1"/>
            <a:r>
              <a:rPr lang="en-US" dirty="0"/>
              <a:t>Practitioners</a:t>
            </a:r>
          </a:p>
          <a:p>
            <a:pPr lvl="1"/>
            <a:r>
              <a:rPr lang="en-US" dirty="0" smtClean="0"/>
              <a:t>Programs</a:t>
            </a:r>
          </a:p>
          <a:p>
            <a:pPr lvl="1"/>
            <a:r>
              <a:rPr lang="en-US" dirty="0" smtClean="0"/>
              <a:t>…</a:t>
            </a:r>
          </a:p>
        </p:txBody>
      </p:sp>
      <p:sp>
        <p:nvSpPr>
          <p:cNvPr id="5" name="Content Placeholder 4"/>
          <p:cNvSpPr>
            <a:spLocks noGrp="1"/>
          </p:cNvSpPr>
          <p:nvPr>
            <p:ph sz="half" idx="2"/>
          </p:nvPr>
        </p:nvSpPr>
        <p:spPr>
          <a:xfrm>
            <a:off x="4191000" y="1600200"/>
            <a:ext cx="4495800" cy="4525963"/>
          </a:xfrm>
        </p:spPr>
        <p:txBody>
          <a:bodyPr/>
          <a:lstStyle/>
          <a:p>
            <a:r>
              <a:rPr lang="en-US" dirty="0" smtClean="0"/>
              <a:t>What specifically do you want to know?</a:t>
            </a:r>
          </a:p>
          <a:p>
            <a:pPr lvl="1"/>
            <a:r>
              <a:rPr lang="en-US" dirty="0"/>
              <a:t>Which </a:t>
            </a:r>
            <a:r>
              <a:rPr lang="en-US" dirty="0" smtClean="0"/>
              <a:t>“who”?</a:t>
            </a:r>
          </a:p>
          <a:p>
            <a:pPr lvl="1"/>
            <a:r>
              <a:rPr lang="en-US" dirty="0" smtClean="0"/>
              <a:t>Which “what”?</a:t>
            </a:r>
          </a:p>
          <a:p>
            <a:r>
              <a:rPr lang="en-US" dirty="0" smtClean="0"/>
              <a:t>The WHO and WHAT are defined by ELEMENTS in a data system</a:t>
            </a:r>
          </a:p>
        </p:txBody>
      </p:sp>
    </p:spTree>
    <p:extLst>
      <p:ext uri="{BB962C8B-B14F-4D97-AF65-F5344CB8AC3E}">
        <p14:creationId xmlns:p14="http://schemas.microsoft.com/office/powerpoint/2010/main" val="88434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Question Wording for Data Analysts – Small Groups</a:t>
            </a:r>
            <a:endParaRPr lang="en-US" dirty="0"/>
          </a:p>
        </p:txBody>
      </p:sp>
      <p:sp>
        <p:nvSpPr>
          <p:cNvPr id="6" name="Content Placeholder 5"/>
          <p:cNvSpPr>
            <a:spLocks noGrp="1"/>
          </p:cNvSpPr>
          <p:nvPr>
            <p:ph sz="half" idx="1"/>
          </p:nvPr>
        </p:nvSpPr>
        <p:spPr>
          <a:xfrm>
            <a:off x="457200" y="1600201"/>
            <a:ext cx="7924800" cy="2057400"/>
          </a:xfrm>
        </p:spPr>
        <p:txBody>
          <a:bodyPr/>
          <a:lstStyle/>
          <a:p>
            <a:pPr marL="285750" indent="-285750">
              <a:buNone/>
            </a:pPr>
            <a:r>
              <a:rPr lang="en-US" sz="2400" dirty="0" smtClean="0"/>
              <a:t>1</a:t>
            </a:r>
            <a:r>
              <a:rPr lang="en-US" sz="2400" dirty="0"/>
              <a:t>. What are the characteristics of practitioners/teachers working in early intervention and early childhood special </a:t>
            </a:r>
            <a:r>
              <a:rPr lang="en-US" sz="2400" dirty="0" smtClean="0"/>
              <a:t>education?</a:t>
            </a:r>
          </a:p>
          <a:p>
            <a:pPr marL="285750" indent="-285750">
              <a:buNone/>
            </a:pPr>
            <a:r>
              <a:rPr lang="en-US" sz="2400" dirty="0"/>
              <a:t>7. How do child and family outcomes differ by </a:t>
            </a:r>
            <a:r>
              <a:rPr lang="en-US" sz="2400" dirty="0" smtClean="0"/>
              <a:t>child </a:t>
            </a:r>
            <a:r>
              <a:rPr lang="en-US" sz="2400" dirty="0"/>
              <a:t>and family </a:t>
            </a:r>
            <a:r>
              <a:rPr lang="en-US" sz="2400" dirty="0" smtClean="0"/>
              <a:t>characteristics?</a:t>
            </a:r>
          </a:p>
          <a:p>
            <a:pPr marL="285750" indent="-285750">
              <a:buNone/>
            </a:pPr>
            <a:endParaRPr lang="en-US" sz="2400" dirty="0"/>
          </a:p>
          <a:p>
            <a:r>
              <a:rPr lang="en-US" sz="2400" dirty="0" smtClean="0"/>
              <a:t>Pick one of your own.</a:t>
            </a:r>
            <a:endParaRPr lang="en-US" sz="2400"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86200" y="3657600"/>
            <a:ext cx="4385345" cy="1935949"/>
          </a:xfrm>
        </p:spPr>
      </p:pic>
    </p:spTree>
    <p:extLst>
      <p:ext uri="{BB962C8B-B14F-4D97-AF65-F5344CB8AC3E}">
        <p14:creationId xmlns:p14="http://schemas.microsoft.com/office/powerpoint/2010/main" val="138724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Can your Data System Answer the Question?</a:t>
            </a:r>
            <a:endParaRPr lang="en-US" dirty="0"/>
          </a:p>
        </p:txBody>
      </p:sp>
      <p:pic>
        <p:nvPicPr>
          <p:cNvPr id="1026" name="Picture 2" descr="C:\Users\tderrington\AppData\Local\Microsoft\Windows\Temporary Internet Files\Content.IE5\WUFSJ9HM\MP90044865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343400" y="1447800"/>
            <a:ext cx="2920133" cy="43750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609600" y="1905001"/>
            <a:ext cx="4038600" cy="1752600"/>
          </a:xfrm>
        </p:spPr>
        <p:txBody>
          <a:bodyPr/>
          <a:lstStyle/>
          <a:p>
            <a:r>
              <a:rPr lang="en-US" dirty="0"/>
              <a:t>Identifying </a:t>
            </a:r>
            <a:r>
              <a:rPr lang="en-US" dirty="0" smtClean="0"/>
              <a:t>data elements </a:t>
            </a:r>
            <a:r>
              <a:rPr lang="en-US" dirty="0"/>
              <a:t>by digging into data dictionaries</a:t>
            </a: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3811651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a:ln>
            <a:solidFill>
              <a:srgbClr val="39B54A"/>
            </a:solidFill>
          </a:ln>
        </p:spPr>
        <p:txBody>
          <a:bodyPr>
            <a:normAutofit/>
          </a:bodyPr>
          <a:lstStyle/>
          <a:p>
            <a:r>
              <a:rPr lang="en-US" dirty="0" smtClean="0"/>
              <a:t>Identifying </a:t>
            </a:r>
            <a:r>
              <a:rPr lang="en-US" dirty="0"/>
              <a:t>Data Elements Using Data Dictionaries</a:t>
            </a:r>
          </a:p>
        </p:txBody>
      </p:sp>
      <p:sp>
        <p:nvSpPr>
          <p:cNvPr id="2" name="Content Placeholder 1"/>
          <p:cNvSpPr>
            <a:spLocks noGrp="1"/>
          </p:cNvSpPr>
          <p:nvPr>
            <p:ph sz="half" idx="1"/>
          </p:nvPr>
        </p:nvSpPr>
        <p:spPr>
          <a:xfrm>
            <a:off x="457200" y="5334001"/>
            <a:ext cx="8229600" cy="457200"/>
          </a:xfrm>
        </p:spPr>
        <p:txBody>
          <a:bodyPr/>
          <a:lstStyle/>
          <a:p>
            <a:pPr marL="0" indent="0">
              <a:buNone/>
            </a:pPr>
            <a:r>
              <a:rPr lang="en-US" sz="1800" dirty="0"/>
              <a:t>http://dasycenter.org/downloads/DaSy_papers/DSL_BriefABCsDataDictionaries.pdf</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1752600"/>
            <a:ext cx="6462150" cy="3505200"/>
          </a:xfrm>
        </p:spPr>
      </p:pic>
    </p:spTree>
    <p:extLst>
      <p:ext uri="{BB962C8B-B14F-4D97-AF65-F5344CB8AC3E}">
        <p14:creationId xmlns:p14="http://schemas.microsoft.com/office/powerpoint/2010/main" val="3497483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524000"/>
            <a:ext cx="6934201" cy="4389996"/>
          </a:xfrm>
        </p:spPr>
      </p:pic>
      <p:sp>
        <p:nvSpPr>
          <p:cNvPr id="2" name="Title 1"/>
          <p:cNvSpPr>
            <a:spLocks noGrp="1"/>
          </p:cNvSpPr>
          <p:nvPr>
            <p:ph type="title"/>
          </p:nvPr>
        </p:nvSpPr>
        <p:spPr>
          <a:xfrm>
            <a:off x="457200" y="274638"/>
            <a:ext cx="8229600" cy="1325562"/>
          </a:xfrm>
        </p:spPr>
        <p:txBody>
          <a:bodyPr>
            <a:normAutofit fontScale="90000"/>
          </a:bodyPr>
          <a:lstStyle/>
          <a:p>
            <a:r>
              <a:rPr lang="en-US" dirty="0" smtClean="0"/>
              <a:t>DaSy System Design and Development Framework Subcomponent, Quality Indicator 4</a:t>
            </a:r>
            <a:endParaRPr lang="en-US" dirty="0"/>
          </a:p>
        </p:txBody>
      </p:sp>
    </p:spTree>
    <p:extLst>
      <p:ext uri="{BB962C8B-B14F-4D97-AF65-F5344CB8AC3E}">
        <p14:creationId xmlns:p14="http://schemas.microsoft.com/office/powerpoint/2010/main" val="16467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1999"/>
          </a:xfrm>
        </p:spPr>
        <p:txBody>
          <a:bodyPr/>
          <a:lstStyle/>
          <a:p>
            <a:r>
              <a:rPr lang="en-US" dirty="0" smtClean="0"/>
              <a:t>Intended outcomes</a:t>
            </a:r>
            <a:endParaRPr lang="en-US" dirty="0"/>
          </a:p>
          <a:p>
            <a:pPr lvl="1"/>
            <a:r>
              <a:rPr lang="en-US" dirty="0"/>
              <a:t>Understand the need for wording questions differently for different audiences</a:t>
            </a:r>
          </a:p>
          <a:p>
            <a:pPr lvl="1"/>
            <a:r>
              <a:rPr lang="en-US" dirty="0"/>
              <a:t>Know how to develop detailed questions for </a:t>
            </a:r>
            <a:r>
              <a:rPr lang="en-US" dirty="0" smtClean="0"/>
              <a:t>analysis</a:t>
            </a:r>
            <a:endParaRPr lang="en-US" dirty="0"/>
          </a:p>
          <a:p>
            <a:pPr lvl="1"/>
            <a:r>
              <a:rPr lang="en-US" dirty="0"/>
              <a:t>Know how to identify the variables needed to answer questions</a:t>
            </a:r>
          </a:p>
          <a:p>
            <a:pPr lvl="1"/>
            <a:r>
              <a:rPr lang="en-US" dirty="0"/>
              <a:t>Know how to use a data dictionary to identify needed data elements and values </a:t>
            </a:r>
          </a:p>
          <a:p>
            <a:pPr lvl="1"/>
            <a:r>
              <a:rPr lang="en-US" dirty="0"/>
              <a:t>Understand the difference between data elements and values</a:t>
            </a:r>
          </a:p>
          <a:p>
            <a:pPr lvl="1"/>
            <a:r>
              <a:rPr lang="en-US" dirty="0"/>
              <a:t>Know how to develop a table shell</a:t>
            </a:r>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78398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Identifying Data Elements </a:t>
            </a:r>
            <a:r>
              <a:rPr lang="en-US" dirty="0" smtClean="0"/>
              <a:t>Using Data Dictionaries</a:t>
            </a:r>
            <a:endParaRPr lang="en-US"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30</a:t>
            </a:fld>
            <a:endParaRPr lang="en-US" dirty="0"/>
          </a:p>
        </p:txBody>
      </p:sp>
      <p:sp>
        <p:nvSpPr>
          <p:cNvPr id="5" name="Content Placeholder 4"/>
          <p:cNvSpPr>
            <a:spLocks noGrp="1"/>
          </p:cNvSpPr>
          <p:nvPr>
            <p:ph sz="half" idx="2"/>
          </p:nvPr>
        </p:nvSpPr>
        <p:spPr>
          <a:xfrm>
            <a:off x="1066800" y="5029200"/>
            <a:ext cx="7620000" cy="1096963"/>
          </a:xfrm>
        </p:spPr>
        <p:txBody>
          <a:bodyPr/>
          <a:lstStyle/>
          <a:p>
            <a:r>
              <a:rPr lang="en-US" sz="2000" dirty="0" smtClean="0"/>
              <a:t>CEDS for data dictionary information (</a:t>
            </a:r>
            <a:r>
              <a:rPr lang="en-US" sz="1800" dirty="0" smtClean="0"/>
              <a:t>https</a:t>
            </a:r>
            <a:r>
              <a:rPr lang="en-US" sz="1800" dirty="0"/>
              <a:t>://</a:t>
            </a:r>
            <a:r>
              <a:rPr lang="en-US" sz="1800" dirty="0" smtClean="0"/>
              <a:t>ceds.ed.gov/domainEntitySchema.aspx)</a:t>
            </a:r>
            <a:endParaRPr lang="en-US" sz="1800"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524000"/>
            <a:ext cx="7315200" cy="3101925"/>
          </a:xfrm>
        </p:spPr>
      </p:pic>
    </p:spTree>
    <p:extLst>
      <p:ext uri="{BB962C8B-B14F-4D97-AF65-F5344CB8AC3E}">
        <p14:creationId xmlns:p14="http://schemas.microsoft.com/office/powerpoint/2010/main" val="266781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a:t>
            </a:r>
            <a:r>
              <a:rPr lang="en-US" dirty="0" smtClean="0"/>
              <a:t>for </a:t>
            </a:r>
            <a:r>
              <a:rPr lang="en-US" dirty="0"/>
              <a:t>Data Analysts – A Mad Lib to Identify </a:t>
            </a:r>
            <a:r>
              <a:rPr lang="en-US" dirty="0" smtClean="0"/>
              <a:t>Data Elements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total</a:t>
            </a:r>
            <a:r>
              <a:rPr lang="en-US" sz="1800" b="1" u="sng" dirty="0" smtClean="0"/>
              <a:t>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31</a:t>
            </a:fld>
            <a:endParaRPr lang="en-US" dirty="0">
              <a:latin typeface="Century Gothic" panose="020B0502020202020204" pitchFamily="34" charset="0"/>
            </a:endParaRPr>
          </a:p>
        </p:txBody>
      </p:sp>
    </p:spTree>
    <p:extLst>
      <p:ext uri="{BB962C8B-B14F-4D97-AF65-F5344CB8AC3E}">
        <p14:creationId xmlns:p14="http://schemas.microsoft.com/office/powerpoint/2010/main" val="9478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7869533"/>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32</a:t>
            </a:fld>
            <a:endParaRPr lang="en-US" dirty="0">
              <a:latin typeface="Century Gothic" panose="020B0502020202020204" pitchFamily="34" charset="0"/>
            </a:endParaRPr>
          </a:p>
        </p:txBody>
      </p:sp>
    </p:spTree>
    <p:extLst>
      <p:ext uri="{BB962C8B-B14F-4D97-AF65-F5344CB8AC3E}">
        <p14:creationId xmlns:p14="http://schemas.microsoft.com/office/powerpoint/2010/main" val="41578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49298267"/>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r>
                        <a:rPr lang="en-US" smtClean="0"/>
                        <a:t>Svc_Rcvd_Type</a:t>
                      </a:r>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SES_Medicaid</a:t>
                      </a: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r>
                        <a:rPr lang="en-US" dirty="0" err="1" smtClean="0"/>
                        <a:t>Exit_Date</a:t>
                      </a:r>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33</a:t>
            </a:fld>
            <a:endParaRPr lang="en-US" dirty="0">
              <a:latin typeface="Century Gothic" panose="020B0502020202020204" pitchFamily="34" charset="0"/>
            </a:endParaRPr>
          </a:p>
        </p:txBody>
      </p:sp>
    </p:spTree>
    <p:extLst>
      <p:ext uri="{BB962C8B-B14F-4D97-AF65-F5344CB8AC3E}">
        <p14:creationId xmlns:p14="http://schemas.microsoft.com/office/powerpoint/2010/main" val="18002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76099242"/>
              </p:ext>
            </p:extLst>
          </p:nvPr>
        </p:nvGraphicFramePr>
        <p:xfrm>
          <a:off x="457200" y="1600200"/>
          <a:ext cx="8229602" cy="3802380"/>
        </p:xfrm>
        <a:graphic>
          <a:graphicData uri="http://schemas.openxmlformats.org/drawingml/2006/table">
            <a:tbl>
              <a:tblPr firstRow="1" bandRow="1">
                <a:tableStyleId>{5C22544A-7EE6-4342-B048-85BDC9FD1C3A}</a:tableStyleId>
              </a:tblPr>
              <a:tblGrid>
                <a:gridCol w="2819400"/>
                <a:gridCol w="2895600"/>
                <a:gridCol w="2514602"/>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c>
                  <a:txBody>
                    <a:bodyPr/>
                    <a:lstStyle/>
                    <a:p>
                      <a:r>
                        <a:rPr lang="en-US" dirty="0" smtClean="0"/>
                        <a:t>Values Needed</a:t>
                      </a:r>
                      <a:endParaRPr lang="en-US" dirty="0"/>
                    </a:p>
                  </a:txBody>
                  <a:tcPr marL="197510" marR="197510"/>
                </a:tc>
              </a:tr>
              <a:tr h="533400">
                <a:tc>
                  <a:txBody>
                    <a:bodyPr/>
                    <a:lstStyle/>
                    <a:p>
                      <a:pPr marL="0" indent="0" algn="l">
                        <a:spcBef>
                          <a:spcPts val="300"/>
                        </a:spcBef>
                        <a:buNone/>
                      </a:pPr>
                      <a:r>
                        <a:rPr lang="en-US" sz="1800" b="1" u="none" dirty="0" smtClean="0"/>
                        <a:t>Children exiting between </a:t>
                      </a:r>
                    </a:p>
                    <a:p>
                      <a:pPr marL="0" indent="0" algn="l">
                        <a:spcBef>
                          <a:spcPts val="300"/>
                        </a:spcBef>
                        <a:buNone/>
                      </a:pPr>
                      <a:r>
                        <a:rPr lang="en-US" sz="1800" b="1" u="none" dirty="0" smtClean="0"/>
                        <a:t>7/1/09-6/30/13</a:t>
                      </a:r>
                    </a:p>
                  </a:txBody>
                  <a:tcPr marL="197510" marR="197510"/>
                </a:tc>
                <a:tc>
                  <a:txBody>
                    <a:bodyPr/>
                    <a:lstStyle/>
                    <a:p>
                      <a:r>
                        <a:rPr lang="en-US" dirty="0" err="1" smtClean="0"/>
                        <a:t>Exit_Date</a:t>
                      </a:r>
                      <a:endParaRPr lang="en-US" dirty="0"/>
                    </a:p>
                  </a:txBody>
                  <a:tcPr marL="197510" marR="197510"/>
                </a:tc>
                <a:tc>
                  <a:txBody>
                    <a:bodyPr/>
                    <a:lstStyle/>
                    <a:p>
                      <a:r>
                        <a:rPr lang="en-US" dirty="0" smtClean="0"/>
                        <a:t>6/30/09</a:t>
                      </a:r>
                      <a:r>
                        <a:rPr lang="en-US" baseline="0" dirty="0" smtClean="0"/>
                        <a:t> &lt; (value) &lt; 7/1/13</a:t>
                      </a:r>
                      <a:endParaRPr lang="en-US" dirty="0"/>
                    </a:p>
                  </a:txBody>
                  <a:tcPr marL="197510" marR="197510"/>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dirty="0" smtClean="0"/>
                        <a:t>Speech/language therapy</a:t>
                      </a:r>
                    </a:p>
                  </a:txBody>
                  <a:tcPr marL="197510" marR="197510"/>
                </a:tc>
                <a:tc>
                  <a:txBody>
                    <a:bodyPr/>
                    <a:lstStyle/>
                    <a:p>
                      <a:r>
                        <a:rPr lang="en-US" dirty="0" err="1" smtClean="0"/>
                        <a:t>Svc_Rcvd_Type</a:t>
                      </a:r>
                      <a:endParaRPr lang="en-US" dirty="0"/>
                    </a:p>
                  </a:txBody>
                  <a:tcPr marL="197510" marR="197510"/>
                </a:tc>
                <a:tc>
                  <a:txBody>
                    <a:bodyPr/>
                    <a:lstStyle/>
                    <a:p>
                      <a:r>
                        <a:rPr lang="en-US" dirty="0" smtClean="0"/>
                        <a:t>15</a:t>
                      </a:r>
                      <a:endParaRPr lang="en-US" dirty="0"/>
                    </a:p>
                  </a:txBody>
                  <a:tcPr marL="197510" marR="197510"/>
                </a:tc>
              </a:tr>
              <a:tr h="533400">
                <a:tc>
                  <a:txBody>
                    <a:bodyPr/>
                    <a:lstStyle/>
                    <a:p>
                      <a:pPr algn="l"/>
                      <a:r>
                        <a:rPr lang="en-US" sz="1800" b="1" dirty="0" smtClean="0"/>
                        <a:t>Total number of hours</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c>
                  <a:txBody>
                    <a:bodyPr/>
                    <a:lstStyle/>
                    <a:p>
                      <a:r>
                        <a:rPr lang="en-US" dirty="0" smtClean="0"/>
                        <a:t>All; sum</a:t>
                      </a:r>
                      <a:r>
                        <a:rPr lang="en-US" baseline="0" dirty="0" smtClean="0"/>
                        <a:t> non-inclusive + inclusive; divide by 60 to get hours</a:t>
                      </a:r>
                      <a:endParaRPr lang="en-US" dirty="0"/>
                    </a:p>
                  </a:txBody>
                  <a:tcPr marL="197510" marR="197510"/>
                </a:tc>
              </a:tr>
              <a:tr h="914400">
                <a:tc>
                  <a:txBody>
                    <a:bodyPr/>
                    <a:lstStyle/>
                    <a:p>
                      <a:pPr marL="0" indent="0" algn="l">
                        <a:spcBef>
                          <a:spcPts val="0"/>
                        </a:spcBef>
                        <a:buNone/>
                      </a:pPr>
                      <a:r>
                        <a:rPr lang="en-US" sz="1800" b="1" u="none" dirty="0" smtClean="0"/>
                        <a:t>Family SES </a:t>
                      </a:r>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SES_Medicaid</a:t>
                      </a:r>
                      <a:endParaRPr lang="en-US" dirty="0" smtClean="0"/>
                    </a:p>
                  </a:txBody>
                  <a:tcPr marL="197510" marR="197510"/>
                </a:tc>
                <a:tc>
                  <a:txBody>
                    <a:bodyPr/>
                    <a:lstStyle/>
                    <a:p>
                      <a:r>
                        <a:rPr lang="en-US" dirty="0" smtClean="0"/>
                        <a:t>All</a:t>
                      </a:r>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34</a:t>
            </a:fld>
            <a:endParaRPr lang="en-US" dirty="0">
              <a:latin typeface="Century Gothic" panose="020B0502020202020204" pitchFamily="34" charset="0"/>
            </a:endParaRPr>
          </a:p>
        </p:txBody>
      </p:sp>
    </p:spTree>
    <p:extLst>
      <p:ext uri="{BB962C8B-B14F-4D97-AF65-F5344CB8AC3E}">
        <p14:creationId xmlns:p14="http://schemas.microsoft.com/office/powerpoint/2010/main" val="343542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Identifying Data Elements and Values </a:t>
            </a:r>
            <a:br>
              <a:rPr lang="en-US" dirty="0" smtClean="0"/>
            </a:br>
            <a:r>
              <a:rPr lang="en-US" dirty="0" smtClean="0"/>
              <a:t>– Small Groups</a:t>
            </a:r>
            <a:endParaRPr lang="en-US" dirty="0"/>
          </a:p>
        </p:txBody>
      </p:sp>
      <p:sp>
        <p:nvSpPr>
          <p:cNvPr id="6" name="Content Placeholder 5"/>
          <p:cNvSpPr>
            <a:spLocks noGrp="1"/>
          </p:cNvSpPr>
          <p:nvPr>
            <p:ph sz="half" idx="1"/>
          </p:nvPr>
        </p:nvSpPr>
        <p:spPr>
          <a:xfrm>
            <a:off x="457200" y="1752600"/>
            <a:ext cx="7924800" cy="2133600"/>
          </a:xfrm>
        </p:spPr>
        <p:txBody>
          <a:bodyPr/>
          <a:lstStyle/>
          <a:p>
            <a:r>
              <a:rPr lang="en-US" sz="2400" dirty="0" smtClean="0"/>
              <a:t>For question 7, focusing on child outcomes, use </a:t>
            </a:r>
            <a:r>
              <a:rPr lang="en-US" sz="2400" dirty="0"/>
              <a:t>your data dictionary (or the data dictionary created using DaSy’s System Design and Development quality indicator </a:t>
            </a:r>
            <a:r>
              <a:rPr lang="en-US" sz="2400" dirty="0" smtClean="0"/>
              <a:t>4) to:</a:t>
            </a:r>
          </a:p>
          <a:p>
            <a:pPr lvl="1"/>
            <a:r>
              <a:rPr lang="en-US" sz="1800" dirty="0" smtClean="0"/>
              <a:t>Identify </a:t>
            </a:r>
            <a:r>
              <a:rPr lang="en-US" sz="1800" dirty="0"/>
              <a:t>the elements (field names) needed to answer the question (are they there</a:t>
            </a:r>
            <a:r>
              <a:rPr lang="en-US" sz="1800" dirty="0" smtClean="0"/>
              <a:t>?)</a:t>
            </a:r>
          </a:p>
          <a:p>
            <a:pPr lvl="1"/>
            <a:r>
              <a:rPr lang="en-US" sz="1800" dirty="0" smtClean="0"/>
              <a:t>Identify </a:t>
            </a:r>
            <a:r>
              <a:rPr lang="en-US" sz="1800" dirty="0"/>
              <a:t>values </a:t>
            </a:r>
            <a:r>
              <a:rPr lang="en-US" sz="1800" dirty="0" smtClean="0"/>
              <a:t>(</a:t>
            </a:r>
            <a:r>
              <a:rPr lang="en-US" sz="1800" dirty="0"/>
              <a:t>i.e., variable codes) that will be used in the </a:t>
            </a:r>
            <a:r>
              <a:rPr lang="en-US" sz="1800" dirty="0" smtClean="0"/>
              <a:t>analysis.</a:t>
            </a:r>
            <a:endParaRPr lang="en-US" sz="1800" dirty="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0" y="3962400"/>
            <a:ext cx="3048000" cy="2031401"/>
          </a:xfrm>
        </p:spPr>
      </p:pic>
    </p:spTree>
    <p:extLst>
      <p:ext uri="{BB962C8B-B14F-4D97-AF65-F5344CB8AC3E}">
        <p14:creationId xmlns:p14="http://schemas.microsoft.com/office/powerpoint/2010/main" val="3707963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Identifying Data Elements and Values – Discussion</a:t>
            </a:r>
            <a:endParaRPr lang="en-US" dirty="0"/>
          </a:p>
        </p:txBody>
      </p:sp>
      <p:pic>
        <p:nvPicPr>
          <p:cNvPr id="1026" name="Picture 2" descr="http://eccforum.csc.alaska.edu/wp-content/uploads/2013/05/data-analysis-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1814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6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a:bodyPr>
          <a:lstStyle/>
          <a:p>
            <a:r>
              <a:rPr lang="en-US" dirty="0" smtClean="0"/>
              <a:t>Reports – Table Shells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37</a:t>
            </a:fld>
            <a:endParaRPr lang="en-US" dirty="0">
              <a:latin typeface="Century Gothic" panose="020B0502020202020204" pitchFamily="34" charset="0"/>
            </a:endParaRPr>
          </a:p>
        </p:txBody>
      </p:sp>
    </p:spTree>
    <p:extLst>
      <p:ext uri="{BB962C8B-B14F-4D97-AF65-F5344CB8AC3E}">
        <p14:creationId xmlns:p14="http://schemas.microsoft.com/office/powerpoint/2010/main" val="2842233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54298690"/>
              </p:ext>
            </p:extLst>
          </p:nvPr>
        </p:nvGraphicFramePr>
        <p:xfrm>
          <a:off x="533400" y="3200400"/>
          <a:ext cx="7924800" cy="1656080"/>
        </p:xfrm>
        <a:graphic>
          <a:graphicData uri="http://schemas.openxmlformats.org/drawingml/2006/table">
            <a:tbl>
              <a:tblPr firstRow="1" bandRow="1">
                <a:tableStyleId>{5C22544A-7EE6-4342-B048-85BDC9FD1C3A}</a:tableStyleId>
              </a:tblPr>
              <a:tblGrid>
                <a:gridCol w="4782906"/>
                <a:gridCol w="3141894"/>
              </a:tblGrid>
              <a:tr h="370840">
                <a:tc>
                  <a:txBody>
                    <a:bodyPr/>
                    <a:lstStyle/>
                    <a:p>
                      <a:r>
                        <a:rPr lang="en-US" dirty="0" smtClean="0"/>
                        <a:t>Family SES</a:t>
                      </a:r>
                    </a:p>
                  </a:txBody>
                  <a:tcPr marL="91404" marR="91404"/>
                </a:tc>
                <a:tc>
                  <a:txBody>
                    <a:bodyPr/>
                    <a:lstStyle/>
                    <a:p>
                      <a:r>
                        <a:rPr lang="en-US" dirty="0" smtClean="0"/>
                        <a:t>Average Total No. Hrs. SLP services for children served 7/1/09-6/30/13</a:t>
                      </a:r>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Medicaid-eligible</a:t>
                      </a:r>
                    </a:p>
                  </a:txBody>
                  <a:tcPr marL="91404" marR="91404"/>
                </a:tc>
                <a:tc>
                  <a:txBody>
                    <a:bodyPr/>
                    <a:lstStyle/>
                    <a:p>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Medicaid-eligible</a:t>
                      </a:r>
                      <a:endParaRPr lang="en-US" dirty="0" smtClean="0"/>
                    </a:p>
                  </a:txBody>
                  <a:tcPr marL="91404" marR="91404"/>
                </a:tc>
                <a:tc>
                  <a:txBody>
                    <a:bodyPr/>
                    <a:lstStyle/>
                    <a:p>
                      <a:endParaRPr lang="en-US" dirty="0"/>
                    </a:p>
                  </a:txBody>
                  <a:tcPr marL="91404" marR="91404"/>
                </a:tc>
              </a:tr>
            </a:tbl>
          </a:graphicData>
        </a:graphic>
      </p:graphicFrame>
      <p:sp>
        <p:nvSpPr>
          <p:cNvPr id="5" name="Text Placeholder 4"/>
          <p:cNvSpPr>
            <a:spLocks noGrp="1"/>
          </p:cNvSpPr>
          <p:nvPr>
            <p:ph sz="half" idx="2"/>
          </p:nvPr>
        </p:nvSpPr>
        <p:spPr>
          <a:xfrm>
            <a:off x="457200" y="2057399"/>
            <a:ext cx="8229600" cy="685801"/>
          </a:xfrm>
          <a:prstGeom prst="rect">
            <a:avLst/>
          </a:prstGeom>
        </p:spPr>
        <p:txBody>
          <a:bodyPr/>
          <a:lstStyle/>
          <a:p>
            <a:pPr>
              <a:spcBef>
                <a:spcPts val="0"/>
              </a:spcBef>
              <a:spcAft>
                <a:spcPts val="600"/>
              </a:spcAft>
            </a:pPr>
            <a:r>
              <a:rPr lang="en-US" dirty="0" smtClean="0"/>
              <a:t>Table shells </a:t>
            </a:r>
            <a:r>
              <a:rPr lang="en-US" dirty="0"/>
              <a:t>h</a:t>
            </a:r>
            <a:r>
              <a:rPr lang="en-US" dirty="0" smtClean="0"/>
              <a:t>elp analysts know what (report) you want</a:t>
            </a:r>
          </a:p>
        </p:txBody>
      </p:sp>
    </p:spTree>
    <p:extLst>
      <p:ext uri="{BB962C8B-B14F-4D97-AF65-F5344CB8AC3E}">
        <p14:creationId xmlns:p14="http://schemas.microsoft.com/office/powerpoint/2010/main" val="2027903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647446128"/>
              </p:ext>
            </p:extLst>
          </p:nvPr>
        </p:nvGraphicFramePr>
        <p:xfrm>
          <a:off x="762000" y="3124200"/>
          <a:ext cx="7924800" cy="2123440"/>
        </p:xfrm>
        <a:graphic>
          <a:graphicData uri="http://schemas.openxmlformats.org/drawingml/2006/table">
            <a:tbl>
              <a:tblPr firstRow="1" bandRow="1">
                <a:tableStyleId>{5C22544A-7EE6-4342-B048-85BDC9FD1C3A}</a:tableStyleId>
              </a:tblPr>
              <a:tblGrid>
                <a:gridCol w="3448756"/>
                <a:gridCol w="4476044"/>
              </a:tblGrid>
              <a:tr h="370840">
                <a:tc>
                  <a:txBody>
                    <a:bodyPr/>
                    <a:lstStyle/>
                    <a:p>
                      <a:r>
                        <a:rPr lang="en-US" dirty="0" smtClean="0"/>
                        <a:t>Child and Family  Characteristics</a:t>
                      </a:r>
                    </a:p>
                  </a:txBody>
                  <a:tcPr marL="46581" marR="46581"/>
                </a:tc>
                <a:tc>
                  <a:txBody>
                    <a:bodyPr/>
                    <a:lstStyle/>
                    <a:p>
                      <a:r>
                        <a:rPr lang="en-US" dirty="0" smtClean="0"/>
                        <a:t>Child</a:t>
                      </a:r>
                      <a:r>
                        <a:rPr lang="en-US" baseline="0" dirty="0" smtClean="0"/>
                        <a:t> Outcome 1 (Socioemotional) Summary Statement 1 (Greater than Expected Growth)</a:t>
                      </a:r>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bl>
          </a:graphicData>
        </a:graphic>
      </p:graphicFrame>
      <p:sp>
        <p:nvSpPr>
          <p:cNvPr id="4" name="Content Placeholder 3"/>
          <p:cNvSpPr>
            <a:spLocks noGrp="1"/>
          </p:cNvSpPr>
          <p:nvPr>
            <p:ph sz="half" idx="2"/>
          </p:nvPr>
        </p:nvSpPr>
        <p:spPr>
          <a:xfrm>
            <a:off x="457200" y="1600201"/>
            <a:ext cx="8229600" cy="1219200"/>
          </a:xfrm>
        </p:spPr>
        <p:txBody>
          <a:bodyPr/>
          <a:lstStyle/>
          <a:p>
            <a:pPr marL="0" indent="0">
              <a:buNone/>
              <a:tabLst>
                <a:tab pos="3937000" algn="l"/>
              </a:tabLst>
            </a:pPr>
            <a:r>
              <a:rPr lang="en-US" dirty="0" smtClean="0"/>
              <a:t>Disaggregating variables	What you are reporting on</a:t>
            </a:r>
            <a:endParaRPr lang="en-US" dirty="0"/>
          </a:p>
        </p:txBody>
      </p:sp>
      <p:sp>
        <p:nvSpPr>
          <p:cNvPr id="6" name="Down Arrow 5"/>
          <p:cNvSpPr/>
          <p:nvPr/>
        </p:nvSpPr>
        <p:spPr>
          <a:xfrm>
            <a:off x="20574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960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38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Wording </a:t>
            </a:r>
            <a:r>
              <a:rPr lang="en-US" dirty="0"/>
              <a:t>…</a:t>
            </a:r>
          </a:p>
        </p:txBody>
      </p:sp>
      <p:sp>
        <p:nvSpPr>
          <p:cNvPr id="3" name="Content Placeholder 2"/>
          <p:cNvSpPr>
            <a:spLocks noGrp="1"/>
          </p:cNvSpPr>
          <p:nvPr>
            <p:ph sz="half" idx="1"/>
          </p:nvPr>
        </p:nvSpPr>
        <p:spPr>
          <a:xfrm>
            <a:off x="457200" y="1600201"/>
            <a:ext cx="8610600" cy="1828799"/>
          </a:xfrm>
        </p:spPr>
        <p:txBody>
          <a:bodyPr/>
          <a:lstStyle/>
          <a:p>
            <a:pPr marL="0" indent="0">
              <a:buNone/>
            </a:pPr>
            <a:r>
              <a:rPr lang="en-US" dirty="0" smtClean="0"/>
              <a:t>…is </a:t>
            </a:r>
            <a:r>
              <a:rPr lang="en-US" b="1" dirty="0" smtClean="0"/>
              <a:t>important </a:t>
            </a:r>
            <a:r>
              <a:rPr lang="en-US" dirty="0" smtClean="0"/>
              <a:t>and </a:t>
            </a:r>
            <a:r>
              <a:rPr lang="en-US" b="1" dirty="0" smtClean="0"/>
              <a:t>requires focused thought</a:t>
            </a:r>
          </a:p>
          <a:p>
            <a:pPr marL="457200" indent="0">
              <a:buNone/>
            </a:pPr>
            <a:r>
              <a:rPr lang="en-US" dirty="0" smtClean="0"/>
              <a:t>The same question should be presented / </a:t>
            </a:r>
          </a:p>
          <a:p>
            <a:pPr marL="457200" indent="0">
              <a:buNone/>
            </a:pPr>
            <a:r>
              <a:rPr lang="en-US" dirty="0" smtClean="0"/>
              <a:t>phrased differently for different audiences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16" y="3276600"/>
            <a:ext cx="3894083" cy="2688771"/>
          </a:xfrm>
          <a:prstGeom prst="rect">
            <a:avLst/>
          </a:prstGeom>
        </p:spPr>
      </p:pic>
    </p:spTree>
    <p:extLst>
      <p:ext uri="{BB962C8B-B14F-4D97-AF65-F5344CB8AC3E}">
        <p14:creationId xmlns:p14="http://schemas.microsoft.com/office/powerpoint/2010/main" val="1260937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05000"/>
            <a:ext cx="5353050" cy="3568700"/>
          </a:xfrm>
        </p:spPr>
      </p:pic>
      <p:sp>
        <p:nvSpPr>
          <p:cNvPr id="3" name="Title 2"/>
          <p:cNvSpPr>
            <a:spLocks noGrp="1"/>
          </p:cNvSpPr>
          <p:nvPr>
            <p:ph type="title"/>
          </p:nvPr>
        </p:nvSpPr>
        <p:spPr/>
        <p:txBody>
          <a:bodyPr/>
          <a:lstStyle/>
          <a:p>
            <a:r>
              <a:rPr lang="en-US" dirty="0" smtClean="0"/>
              <a:t>Reports – Small Groups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907159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Reports – Group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24013"/>
            <a:ext cx="3810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3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60810"/>
            <a:ext cx="5486399" cy="4029306"/>
          </a:xfrm>
        </p:spPr>
      </p:pic>
      <p:sp>
        <p:nvSpPr>
          <p:cNvPr id="3" name="Title 2"/>
          <p:cNvSpPr>
            <a:spLocks noGrp="1"/>
          </p:cNvSpPr>
          <p:nvPr>
            <p:ph type="title"/>
          </p:nvPr>
        </p:nvSpPr>
        <p:spPr/>
        <p:txBody>
          <a:bodyPr/>
          <a:lstStyle/>
          <a:p>
            <a:r>
              <a:rPr lang="en-US" dirty="0" smtClean="0"/>
              <a:t>Workshop Evaluation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Tree>
    <p:extLst>
      <p:ext uri="{BB962C8B-B14F-4D97-AF65-F5344CB8AC3E}">
        <p14:creationId xmlns:p14="http://schemas.microsoft.com/office/powerpoint/2010/main" val="251406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err="1">
                <a:hlinkClick r:id="rId4"/>
              </a:rPr>
              <a:t>DaSyCenter</a:t>
            </a:r>
            <a:r>
              <a:rPr lang="en-US" dirty="0"/>
              <a:t> </a:t>
            </a:r>
            <a:r>
              <a:rPr lang="en-US" dirty="0" smtClean="0"/>
              <a:t> </a:t>
            </a:r>
          </a:p>
          <a:p>
            <a:r>
              <a:rPr lang="en-US" dirty="0" smtClean="0"/>
              <a:t>Taletha Derrington, </a:t>
            </a:r>
            <a:r>
              <a:rPr lang="en-US" dirty="0" smtClean="0">
                <a:hlinkClick r:id="rId5"/>
              </a:rPr>
              <a:t>taletha.derrington@sri.com</a:t>
            </a:r>
            <a:endParaRPr lang="en-US" dirty="0" smtClean="0"/>
          </a:p>
          <a:p>
            <a:r>
              <a:rPr lang="en-US" dirty="0" smtClean="0"/>
              <a:t>Kathy Hebbeler</a:t>
            </a:r>
            <a:r>
              <a:rPr lang="en-US" smtClean="0"/>
              <a:t>, </a:t>
            </a:r>
            <a:r>
              <a:rPr lang="en-US" smtClean="0">
                <a:hlinkClick r:id="rId6"/>
              </a:rPr>
              <a:t>kathleen.hebbeler@sri.com</a:t>
            </a:r>
            <a:r>
              <a:rPr lang="en-US" smtClean="0"/>
              <a:t> </a:t>
            </a:r>
            <a:endParaRPr lang="en-US" dirty="0" smtClean="0"/>
          </a:p>
        </p:txBody>
      </p:sp>
      <p:sp>
        <p:nvSpPr>
          <p:cNvPr id="2" name="Title 1" descr="&quot; &quot;"/>
          <p:cNvSpPr>
            <a:spLocks noGrp="1"/>
          </p:cNvSpPr>
          <p:nvPr>
            <p:ph type="title"/>
          </p:nvPr>
        </p:nvSpPr>
        <p:spPr/>
        <p:txBody>
          <a:bodyPr/>
          <a:lstStyle/>
          <a:p>
            <a:r>
              <a:rPr lang="en-US" dirty="0" smtClean="0"/>
              <a:t>Connect with DaSy</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00138942"/>
              </p:ext>
            </p:extLst>
          </p:nvPr>
        </p:nvGraphicFramePr>
        <p:xfrm>
          <a:off x="533400" y="2819400"/>
          <a:ext cx="8229600" cy="265176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1. What are the characteristics of practitioners/teachers working in early intervention  (EI) and early childhood special education (ECSE)?</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6" name="Content Placeholder 5"/>
          <p:cNvSpPr>
            <a:spLocks noGrp="1"/>
          </p:cNvSpPr>
          <p:nvPr>
            <p:ph sz="half" idx="2"/>
          </p:nvPr>
        </p:nvSpPr>
        <p:spPr>
          <a:xfrm>
            <a:off x="381000" y="1600200"/>
            <a:ext cx="8229600" cy="1782763"/>
          </a:xfrm>
        </p:spPr>
        <p:txBody>
          <a:bodyPr/>
          <a:lstStyle/>
          <a:p>
            <a:r>
              <a:rPr lang="en-US" dirty="0" smtClean="0"/>
              <a:t>Categorizing questions can be a useful first step in understanding what the question is about.</a:t>
            </a:r>
            <a:endParaRPr lang="en-US" dirty="0"/>
          </a:p>
        </p:txBody>
      </p:sp>
    </p:spTree>
    <p:extLst>
      <p:ext uri="{BB962C8B-B14F-4D97-AF65-F5344CB8AC3E}">
        <p14:creationId xmlns:p14="http://schemas.microsoft.com/office/powerpoint/2010/main" val="409427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55450531"/>
              </p:ext>
            </p:extLst>
          </p:nvPr>
        </p:nvGraphicFramePr>
        <p:xfrm>
          <a:off x="457200" y="1600200"/>
          <a:ext cx="8229600" cy="155448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2. What services produce the best outcomes for children?</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92550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95481608"/>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3. What are the long-term outcomes of children who participate in EI and/or ECSE?</a:t>
                      </a:r>
                      <a:endParaRPr lang="en-US" dirty="0"/>
                    </a:p>
                  </a:txBody>
                  <a:tcPr marL="44873" marR="44873"/>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396648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067119239"/>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4. Do children in inclusive settings have better social emotional outcomes than children in non-inclusive settings?</a:t>
                      </a:r>
                      <a:endParaRPr lang="en-US" dirty="0"/>
                    </a:p>
                  </a:txBody>
                  <a:tcPr marL="44873" marR="44873"/>
                </a:tc>
                <a:tc>
                  <a:txBody>
                    <a:bodyPr/>
                    <a:lstStyle/>
                    <a:p>
                      <a:pPr algn="ctr"/>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46133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Question </a:t>
            </a:r>
            <a:r>
              <a:rPr lang="en-US" dirty="0" smtClean="0"/>
              <a:t>Wording – </a:t>
            </a:r>
            <a:br>
              <a:rPr lang="en-US" dirty="0" smtClean="0"/>
            </a:br>
            <a:r>
              <a:rPr lang="en-US" dirty="0" smtClean="0"/>
              <a:t>Small Groups</a:t>
            </a:r>
            <a:endParaRPr lang="en-US" dirty="0"/>
          </a:p>
        </p:txBody>
      </p:sp>
      <p:sp>
        <p:nvSpPr>
          <p:cNvPr id="6" name="Content Placeholder 5"/>
          <p:cNvSpPr>
            <a:spLocks noGrp="1"/>
          </p:cNvSpPr>
          <p:nvPr>
            <p:ph sz="half" idx="1"/>
          </p:nvPr>
        </p:nvSpPr>
        <p:spPr>
          <a:xfrm>
            <a:off x="457200" y="2057401"/>
            <a:ext cx="8229600" cy="3581400"/>
          </a:xfrm>
        </p:spPr>
        <p:txBody>
          <a:bodyPr/>
          <a:lstStyle/>
          <a:p>
            <a:pPr marL="457200" indent="-457200">
              <a:buFont typeface="+mj-lt"/>
              <a:buAutoNum type="arabicPeriod" startAt="5"/>
            </a:pPr>
            <a:r>
              <a:rPr lang="en-US" sz="2400" dirty="0" smtClean="0"/>
              <a:t>How </a:t>
            </a:r>
            <a:r>
              <a:rPr lang="en-US" sz="2400" dirty="0"/>
              <a:t>prepared is the </a:t>
            </a:r>
            <a:r>
              <a:rPr lang="en-US" sz="2400" dirty="0" smtClean="0"/>
              <a:t>EI/ECSE </a:t>
            </a:r>
            <a:r>
              <a:rPr lang="en-US" sz="2400" dirty="0"/>
              <a:t>workforce to provide effective services and education for all children</a:t>
            </a:r>
            <a:r>
              <a:rPr lang="en-US" sz="2400" dirty="0" smtClean="0"/>
              <a:t>?</a:t>
            </a:r>
          </a:p>
          <a:p>
            <a:pPr marL="457200" indent="-457200">
              <a:buFont typeface="+mj-lt"/>
              <a:buAutoNum type="arabicPeriod" startAt="5"/>
            </a:pPr>
            <a:r>
              <a:rPr lang="en-US" sz="2400" dirty="0" smtClean="0"/>
              <a:t>What </a:t>
            </a:r>
            <a:r>
              <a:rPr lang="en-US" sz="2400" dirty="0"/>
              <a:t>is the relationship between the amount of services planned vs. received</a:t>
            </a:r>
            <a:r>
              <a:rPr lang="en-US" sz="2400" dirty="0" smtClean="0"/>
              <a:t>?</a:t>
            </a:r>
          </a:p>
          <a:p>
            <a:pPr marL="457200" indent="-457200">
              <a:buFont typeface="+mj-lt"/>
              <a:buAutoNum type="arabicPeriod" startAt="5"/>
            </a:pPr>
            <a:r>
              <a:rPr lang="en-US" sz="2400" dirty="0" smtClean="0"/>
              <a:t>How </a:t>
            </a:r>
            <a:r>
              <a:rPr lang="en-US" sz="2400" dirty="0"/>
              <a:t>do child and family outcomes differ by </a:t>
            </a:r>
            <a:r>
              <a:rPr lang="en-US" sz="2400" dirty="0" smtClean="0"/>
              <a:t>child </a:t>
            </a:r>
            <a:r>
              <a:rPr lang="en-US" sz="2400" dirty="0"/>
              <a:t>and family </a:t>
            </a:r>
            <a:r>
              <a:rPr lang="en-US" sz="2400" dirty="0" smtClean="0"/>
              <a:t>characteristics?</a:t>
            </a:r>
          </a:p>
          <a:p>
            <a:pPr marL="457200" indent="-457200">
              <a:buFont typeface="+mj-lt"/>
              <a:buAutoNum type="arabicPeriod" startAt="5"/>
            </a:pPr>
            <a:r>
              <a:rPr lang="en-US" sz="2400" dirty="0" smtClean="0"/>
              <a:t>What </a:t>
            </a:r>
            <a:r>
              <a:rPr lang="en-US" sz="2400" dirty="0"/>
              <a:t>are the disability categories, race/ethnicities, </a:t>
            </a:r>
            <a:r>
              <a:rPr lang="en-US" sz="2400" dirty="0" smtClean="0"/>
              <a:t>dual-language learner (DLL) status</a:t>
            </a:r>
            <a:r>
              <a:rPr lang="en-US" sz="2400" dirty="0"/>
              <a:t>, age, and </a:t>
            </a:r>
            <a:r>
              <a:rPr lang="en-US" sz="2400" dirty="0" smtClean="0"/>
              <a:t>socioeconomic status (SES) </a:t>
            </a:r>
            <a:r>
              <a:rPr lang="en-US" sz="2400" dirty="0"/>
              <a:t>of children in inclusive vs. non-inclusive </a:t>
            </a:r>
            <a:r>
              <a:rPr lang="en-US" sz="2400" dirty="0" smtClean="0"/>
              <a:t>settings?</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7400" y="304800"/>
            <a:ext cx="2667000" cy="1777345"/>
          </a:xfrm>
        </p:spPr>
      </p:pic>
      <p:sp>
        <p:nvSpPr>
          <p:cNvPr id="7" name="Content Placeholder 2"/>
          <p:cNvSpPr txBox="1">
            <a:spLocks/>
          </p:cNvSpPr>
          <p:nvPr/>
        </p:nvSpPr>
        <p:spPr>
          <a:xfrm>
            <a:off x="457200" y="5600700"/>
            <a:ext cx="4038600" cy="533400"/>
          </a:xfrm>
          <a:prstGeom prst="rect">
            <a:avLst/>
          </a:prstGeom>
        </p:spPr>
        <p:txBody>
          <a:bodyPr/>
          <a:lstStyle>
            <a:lvl1pPr marL="342900" indent="-342900" algn="l" defTabSz="914400" rtl="0" eaLnBrk="1" latinLnBrk="0" hangingPunct="1">
              <a:spcBef>
                <a:spcPct val="20000"/>
              </a:spcBef>
              <a:buClr>
                <a:srgbClr val="ED3532"/>
              </a:buClr>
              <a:buFontTx/>
              <a:buBlip>
                <a:blip r:embed="rId4"/>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Write your own</a:t>
            </a:r>
            <a:endParaRPr lang="en-US" sz="2400" dirty="0"/>
          </a:p>
        </p:txBody>
      </p:sp>
    </p:spTree>
    <p:extLst>
      <p:ext uri="{BB962C8B-B14F-4D97-AF65-F5344CB8AC3E}">
        <p14:creationId xmlns:p14="http://schemas.microsoft.com/office/powerpoint/2010/main" val="159741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2749</TotalTime>
  <Words>1723</Words>
  <Application>Microsoft Office PowerPoint</Application>
  <PresentationFormat>On-screen Show (4:3)</PresentationFormat>
  <Paragraphs>331</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Workshop Overview</vt:lpstr>
      <vt:lpstr>Workshop Overview</vt:lpstr>
      <vt:lpstr>Question Wording …</vt:lpstr>
      <vt:lpstr>Question Wording</vt:lpstr>
      <vt:lpstr>Question Wording</vt:lpstr>
      <vt:lpstr>Question Wording</vt:lpstr>
      <vt:lpstr>Question Wording</vt:lpstr>
      <vt:lpstr>Question Wording –  Small Groups</vt:lpstr>
      <vt:lpstr>Question Wording - Discussion</vt:lpstr>
      <vt:lpstr>Question Wording - Discussion</vt:lpstr>
      <vt:lpstr>Question Wording - Discussion</vt:lpstr>
      <vt:lpstr>Question Wording - Discussion</vt:lpstr>
      <vt:lpstr>Question Wording</vt:lpstr>
      <vt:lpstr>Question Wording for Policymakers</vt:lpstr>
      <vt:lpstr>Question Wording for Policymakers</vt:lpstr>
      <vt:lpstr>Wording Questions for Data Analysts</vt:lpstr>
      <vt:lpstr>Wording Questions for Data Analysts</vt:lpstr>
      <vt:lpstr>Wording Questions for Data Analysts</vt:lpstr>
      <vt:lpstr>Question Wording for Data Analysts</vt:lpstr>
      <vt:lpstr>Question Wording for Data Analysts</vt:lpstr>
      <vt:lpstr>Question Wording for Data Analysts</vt:lpstr>
      <vt:lpstr>Question Wording for Data Analysts</vt:lpstr>
      <vt:lpstr>Question Wording for Data Analysts – A Mad Lib to Identify Data Elements</vt:lpstr>
      <vt:lpstr>Question Wording for Data Analysts</vt:lpstr>
      <vt:lpstr>Question Wording for Data Analysts – Small Groups</vt:lpstr>
      <vt:lpstr>Can your Data System Answer the Question?</vt:lpstr>
      <vt:lpstr>Identifying Data Elements Using Data Dictionaries</vt:lpstr>
      <vt:lpstr>DaSy System Design and Development Framework Subcomponent, Quality Indicator 4</vt:lpstr>
      <vt:lpstr>Identifying Data Elements Using Data Dictionaries</vt:lpstr>
      <vt:lpstr>Question Wording for Data Analysts – A Mad Lib to Identify Data Elements</vt:lpstr>
      <vt:lpstr>Identifying Data Elements and Values</vt:lpstr>
      <vt:lpstr>Identifying Data Elements and Values</vt:lpstr>
      <vt:lpstr>Identifying Data Elements and Values</vt:lpstr>
      <vt:lpstr>Identifying Data Elements and Values  – Small Groups</vt:lpstr>
      <vt:lpstr>Identifying Data Elements and Values – Discussion</vt:lpstr>
      <vt:lpstr>Reports – Table Shells</vt:lpstr>
      <vt:lpstr>Reports – Table Shells</vt:lpstr>
      <vt:lpstr>Reports – Table Shells</vt:lpstr>
      <vt:lpstr>Reports – Small Groups</vt:lpstr>
      <vt:lpstr>Reports – Group Discussion</vt:lpstr>
      <vt:lpstr>Workshop Evaluation Discussion</vt:lpstr>
      <vt:lpstr>Connect with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Data, and Reports: Connecting the Data Dots Using the DaSy Framework System Design and Development Component</dc:title>
  <dc:subject>Developing data analyses and reports for different critical questions</dc:subject>
  <dc:creator>Taletha Derrington and Kathleen Hebbeler</dc:creator>
  <cp:keywords>Data elements, Analysis, Data visualization, Reporting, Using data</cp:keywords>
  <cp:lastModifiedBy>Katie Kaattari</cp:lastModifiedBy>
  <cp:revision>172</cp:revision>
  <dcterms:created xsi:type="dcterms:W3CDTF">2013-02-06T21:54:43Z</dcterms:created>
  <dcterms:modified xsi:type="dcterms:W3CDTF">2014-09-19T21:24:20Z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