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258" r:id="rId2"/>
    <p:sldId id="257" r:id="rId3"/>
    <p:sldId id="271" r:id="rId4"/>
    <p:sldId id="270" r:id="rId5"/>
    <p:sldId id="275" r:id="rId6"/>
    <p:sldId id="274" r:id="rId7"/>
    <p:sldId id="273"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3" r:id="rId25"/>
    <p:sldId id="267" r:id="rId26"/>
    <p:sldId id="269" r:id="rId27"/>
  </p:sldIdLst>
  <p:sldSz cx="9144000" cy="6858000" type="screen4x3"/>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4578"/>
    <a:srgbClr val="39B54A"/>
    <a:srgbClr val="868687"/>
    <a:srgbClr val="ED35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85917" autoAdjust="0"/>
  </p:normalViewPr>
  <p:slideViewPr>
    <p:cSldViewPr>
      <p:cViewPr>
        <p:scale>
          <a:sx n="100" d="100"/>
          <a:sy n="100" d="100"/>
        </p:scale>
        <p:origin x="-72"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1" d="100"/>
          <a:sy n="71" d="100"/>
        </p:scale>
        <p:origin x="-32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46C913-017E-41CB-BD92-AB72C59CEF84}" type="datetimeFigureOut">
              <a:rPr lang="en-US" smtClean="0"/>
              <a:t>9/19/2014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C59A4A-947E-4EFF-8543-2566EB51F3D4}" type="slidenum">
              <a:rPr lang="en-US" smtClean="0"/>
              <a:t>‹#›</a:t>
            </a:fld>
            <a:endParaRPr lang="en-US"/>
          </a:p>
        </p:txBody>
      </p:sp>
    </p:spTree>
    <p:extLst>
      <p:ext uri="{BB962C8B-B14F-4D97-AF65-F5344CB8AC3E}">
        <p14:creationId xmlns:p14="http://schemas.microsoft.com/office/powerpoint/2010/main" val="1070019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EAF370-FD3B-447A-B724-07A83C459553}" type="datetimeFigureOut">
              <a:rPr lang="en-US" smtClean="0"/>
              <a:t>9/19/2014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69EC22-8000-4A01-AE86-242F21553022}" type="slidenum">
              <a:rPr lang="en-US" smtClean="0"/>
              <a:t>‹#›</a:t>
            </a:fld>
            <a:endParaRPr lang="en-US"/>
          </a:p>
        </p:txBody>
      </p:sp>
    </p:spTree>
    <p:extLst>
      <p:ext uri="{BB962C8B-B14F-4D97-AF65-F5344CB8AC3E}">
        <p14:creationId xmlns:p14="http://schemas.microsoft.com/office/powerpoint/2010/main" val="11015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Instructions to presenters: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This slide is to be included as the last slide in your deck but you are not expected to show it to the audience. Please be sure to delete these instructions from this slide’s notes page in your </a:t>
            </a:r>
            <a:r>
              <a:rPr lang="en-US" sz="1200" kern="1200" smtClean="0">
                <a:solidFill>
                  <a:schemeClr val="tx1"/>
                </a:solidFill>
                <a:effectLst/>
                <a:latin typeface="+mn-lt"/>
                <a:ea typeface="+mn-ea"/>
                <a:cs typeface="+mn-cs"/>
              </a:rPr>
              <a:t>presentation.</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26</a:t>
            </a:fld>
            <a:endParaRPr lang="en-US"/>
          </a:p>
        </p:txBody>
      </p:sp>
    </p:spTree>
    <p:extLst>
      <p:ext uri="{BB962C8B-B14F-4D97-AF65-F5344CB8AC3E}">
        <p14:creationId xmlns:p14="http://schemas.microsoft.com/office/powerpoint/2010/main" val="409576948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descr="&quot; &quot;"/>
          <p:cNvPicPr>
            <a:picLocks noChangeAspect="1"/>
          </p:cNvPicPr>
          <p:nvPr userDrawn="1"/>
        </p:nvPicPr>
        <p:blipFill rotWithShape="1">
          <a:blip r:embed="rId2">
            <a:extLst>
              <a:ext uri="{BEBA8EAE-BF5A-486C-A8C5-ECC9F3942E4B}">
                <a14:imgProps xmlns:a14="http://schemas.microsoft.com/office/drawing/2010/main">
                  <a14:imgLayer r:embed="rId3">
                    <a14:imgEffect>
                      <a14:sharpenSoften amount="-100000"/>
                    </a14:imgEffect>
                  </a14:imgLayer>
                </a14:imgProps>
              </a:ext>
              <a:ext uri="{28A0092B-C50C-407E-A947-70E740481C1C}">
                <a14:useLocalDpi xmlns:a14="http://schemas.microsoft.com/office/drawing/2010/main" val="0"/>
              </a:ext>
            </a:extLst>
          </a:blip>
          <a:srcRect r="29929" b="34656"/>
          <a:stretch/>
        </p:blipFill>
        <p:spPr>
          <a:xfrm>
            <a:off x="5676900" y="304801"/>
            <a:ext cx="3467100" cy="6553200"/>
          </a:xfrm>
          <a:prstGeom prst="rect">
            <a:avLst/>
          </a:prstGeom>
        </p:spPr>
      </p:pic>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154578"/>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10" name="Group 9" descr="Logo for the Center for IDEA Early Childhood Data Systems"/>
          <p:cNvGrpSpPr/>
          <p:nvPr userDrawn="1"/>
        </p:nvGrpSpPr>
        <p:grpSpPr>
          <a:xfrm>
            <a:off x="762000" y="742334"/>
            <a:ext cx="6019800" cy="1086465"/>
            <a:chOff x="762000" y="742334"/>
            <a:chExt cx="6019800" cy="1086465"/>
          </a:xfrm>
        </p:grpSpPr>
        <p:pic>
          <p:nvPicPr>
            <p:cNvPr id="7" name="Picture 2" descr="Logo for the Center for IDEA Early Childhood Data Systems"/>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62000" y="742334"/>
              <a:ext cx="1600200" cy="108646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descr="The Center for IDEA Early Childhood Data Systems"/>
            <p:cNvSpPr txBox="1"/>
            <p:nvPr userDrawn="1"/>
          </p:nvSpPr>
          <p:spPr>
            <a:xfrm>
              <a:off x="2362200" y="1093358"/>
              <a:ext cx="4419600" cy="646331"/>
            </a:xfrm>
            <a:prstGeom prst="rect">
              <a:avLst/>
            </a:prstGeom>
            <a:noFill/>
          </p:spPr>
          <p:txBody>
            <a:bodyPr wrap="square" rtlCol="0">
              <a:spAutoFit/>
            </a:bodyPr>
            <a:lstStyle/>
            <a:p>
              <a:r>
                <a:rPr lang="en-US" b="1" dirty="0" smtClean="0">
                  <a:solidFill>
                    <a:srgbClr val="39B54A"/>
                  </a:solidFill>
                </a:rPr>
                <a:t>The</a:t>
              </a:r>
              <a:r>
                <a:rPr lang="en-US" b="1" baseline="0" dirty="0" smtClean="0">
                  <a:solidFill>
                    <a:srgbClr val="39B54A"/>
                  </a:solidFill>
                </a:rPr>
                <a:t> Center for IDEA</a:t>
              </a:r>
            </a:p>
            <a:p>
              <a:r>
                <a:rPr lang="en-US" b="1" baseline="0" dirty="0" smtClean="0">
                  <a:solidFill>
                    <a:srgbClr val="39B54A"/>
                  </a:solidFill>
                </a:rPr>
                <a:t>Early Childhood Data Systems</a:t>
              </a:r>
              <a:endParaRPr lang="en-US" b="1" dirty="0">
                <a:solidFill>
                  <a:srgbClr val="39B54A"/>
                </a:solidFill>
              </a:endParaRPr>
            </a:p>
          </p:txBody>
        </p:sp>
      </p:grpSp>
      <p:sp>
        <p:nvSpPr>
          <p:cNvPr id="9" name="Text Placeholder 8"/>
          <p:cNvSpPr>
            <a:spLocks noGrp="1"/>
          </p:cNvSpPr>
          <p:nvPr>
            <p:ph type="body" sz="quarter" idx="10"/>
          </p:nvPr>
        </p:nvSpPr>
        <p:spPr>
          <a:xfrm>
            <a:off x="838200" y="2209800"/>
            <a:ext cx="6705600" cy="2209800"/>
          </a:xfrm>
          <a:prstGeom prst="rect">
            <a:avLst/>
          </a:prstGeom>
        </p:spPr>
        <p:txBody>
          <a:bodyPr/>
          <a:lstStyle>
            <a:lvl1pPr marL="0" indent="0">
              <a:buNone/>
              <a:defRPr sz="5400" b="1">
                <a:solidFill>
                  <a:srgbClr val="154578"/>
                </a:solidFill>
                <a:latin typeface="Century Gothic" panose="020B0502020202020204" pitchFamily="34" charset="0"/>
              </a:defRPr>
            </a:lvl1pPr>
            <a:lvl2pPr marL="0" indent="0">
              <a:buNone/>
              <a:defRPr sz="4000" b="1">
                <a:solidFill>
                  <a:srgbClr val="154578"/>
                </a:solidFill>
                <a:latin typeface="Century Gothic" panose="020B0502020202020204" pitchFamily="34" charset="0"/>
              </a:defRPr>
            </a:lvl2pPr>
            <a:lvl3pPr marL="228600" indent="0">
              <a:buNone/>
              <a:defRPr sz="4000" b="1">
                <a:solidFill>
                  <a:srgbClr val="154578"/>
                </a:solidFill>
                <a:latin typeface="Century Gothic" panose="020B0502020202020204" pitchFamily="34" charset="0"/>
              </a:defRPr>
            </a:lvl3pPr>
            <a:lvl4pPr marL="114300" indent="0">
              <a:buNone/>
              <a:defRPr sz="4000" b="1">
                <a:solidFill>
                  <a:srgbClr val="154578"/>
                </a:solidFill>
                <a:latin typeface="Century Gothic" panose="020B0502020202020204" pitchFamily="34" charset="0"/>
              </a:defRPr>
            </a:lvl4pPr>
          </a:lstStyle>
          <a:p>
            <a:pPr lvl="0"/>
            <a:r>
              <a:rPr lang="en-US" dirty="0" smtClean="0"/>
              <a:t>Click to edit Master text styles</a:t>
            </a:r>
          </a:p>
          <a:p>
            <a:pPr lvl="3"/>
            <a:r>
              <a:rPr lang="en-US" dirty="0" smtClean="0"/>
              <a:t>Second level</a:t>
            </a:r>
          </a:p>
        </p:txBody>
      </p:sp>
    </p:spTree>
    <p:extLst>
      <p:ext uri="{BB962C8B-B14F-4D97-AF65-F5344CB8AC3E}">
        <p14:creationId xmlns:p14="http://schemas.microsoft.com/office/powerpoint/2010/main" val="11250473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marL="342900" indent="-342900">
              <a:buFontTx/>
              <a:buBlip>
                <a:blip r:embed="rId2"/>
              </a:buBlip>
              <a:defRPr sz="3200">
                <a:solidFill>
                  <a:srgbClr val="154578"/>
                </a:solidFill>
              </a:defRPr>
            </a:lvl1pPr>
            <a:lvl2pPr marL="742950" indent="-285750">
              <a:buFont typeface="Calibri" panose="020F0502020204030204" pitchFamily="34" charset="0"/>
              <a:buChar char="–"/>
              <a:defRPr sz="2800">
                <a:solidFill>
                  <a:srgbClr val="154578"/>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25327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entury Gothic" panose="020B0502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129070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1"/>
            <a:ext cx="8229600" cy="4038600"/>
          </a:xfrm>
          <a:prstGeom prst="rect">
            <a:avLst/>
          </a:prstGeom>
        </p:spPr>
        <p:txBody>
          <a:bodyPr vert="eaVert"/>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pic>
        <p:nvPicPr>
          <p:cNvPr id="7"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194939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pic>
        <p:nvPicPr>
          <p:cNvPr id="7"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6993064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a:prstGeom prst="rect">
            <a:avLst/>
          </a:prstGeom>
        </p:spPr>
        <p:txBody>
          <a:bodyPr/>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2672" y="5788152"/>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descr="&quot; &quot;"/>
          <p:cNvCxnSpPr/>
          <p:nvPr userDrawn="1"/>
        </p:nvCxnSpPr>
        <p:spPr>
          <a:xfrm>
            <a:off x="0" y="6121400"/>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6" name="Title 15" descr="&quot; &quot;"/>
          <p:cNvSpPr>
            <a:spLocks noGrp="1"/>
          </p:cNvSpPr>
          <p:nvPr>
            <p:ph type="title"/>
          </p:nvPr>
        </p:nvSpPr>
        <p:spPr>
          <a:xfrm>
            <a:off x="457200" y="274638"/>
            <a:ext cx="8229600" cy="1143000"/>
          </a:xfrm>
          <a:prstGeom prst="rect">
            <a:avLst/>
          </a:prstGeom>
          <a:ln w="12700">
            <a:solidFill>
              <a:srgbClr val="39B54A"/>
            </a:solidFill>
          </a:ln>
        </p:spPr>
        <p:txBody>
          <a:bodyPr/>
          <a:lstStyle>
            <a:lvl1pPr>
              <a:defRPr>
                <a:latin typeface="Century Gothic" pitchFamily="34" charset="0"/>
              </a:defRPr>
            </a:lvl1pPr>
          </a:lstStyle>
          <a:p>
            <a:r>
              <a:rPr lang="en-US" dirty="0" smtClean="0"/>
              <a:t>Click to edit Master title style</a:t>
            </a:r>
            <a:endParaRPr lang="en-US" dirty="0"/>
          </a:p>
        </p:txBody>
      </p:sp>
      <p:sp>
        <p:nvSpPr>
          <p:cNvPr id="4" name="Slide Number Placeholder 3"/>
          <p:cNvSpPr>
            <a:spLocks noGrp="1"/>
          </p:cNvSpPr>
          <p:nvPr>
            <p:ph type="sldNum" sz="quarter" idx="10"/>
          </p:nvPr>
        </p:nvSpPr>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8863982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no bottom">
    <p:spTree>
      <p:nvGrpSpPr>
        <p:cNvPr id="1" name=""/>
        <p:cNvGrpSpPr/>
        <p:nvPr/>
      </p:nvGrpSpPr>
      <p:grpSpPr>
        <a:xfrm>
          <a:off x="0" y="0"/>
          <a:ext cx="0" cy="0"/>
          <a:chOff x="0" y="0"/>
          <a:chExt cx="0" cy="0"/>
        </a:xfrm>
      </p:grpSpPr>
      <p:sp>
        <p:nvSpPr>
          <p:cNvPr id="2" name="Title 1"/>
          <p:cNvSpPr>
            <a:spLocks noGrp="1"/>
          </p:cNvSpPr>
          <p:nvPr>
            <p:ph type="title"/>
          </p:nvPr>
        </p:nvSpPr>
        <p:spPr>
          <a:ln w="12700">
            <a:solidFill>
              <a:srgbClr val="39B54A"/>
            </a:solidFill>
          </a:ln>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sz="1800">
                <a:latin typeface="Century Gothic" panose="020B0502020202020204"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42969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4" name="Content Placeholder 2"/>
          <p:cNvSpPr>
            <a:spLocks noGrp="1"/>
          </p:cNvSpPr>
          <p:nvPr>
            <p:ph idx="1"/>
          </p:nvPr>
        </p:nvSpPr>
        <p:spPr>
          <a:xfrm>
            <a:off x="457200" y="1600200"/>
            <a:ext cx="8229600" cy="4038600"/>
          </a:xfrm>
          <a:prstGeom prst="rect">
            <a:avLst/>
          </a:prstGeom>
        </p:spPr>
        <p:txBody>
          <a:bodyPr/>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pic>
        <p:nvPicPr>
          <p:cNvPr id="5"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7"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4144539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762000"/>
            <a:ext cx="7772400" cy="1362075"/>
          </a:xfrm>
          <a:prstGeom prst="rect">
            <a:avLst/>
          </a:prstGeom>
        </p:spPr>
        <p:txBody>
          <a:bodyPr anchor="t"/>
          <a:lstStyle>
            <a:lvl1pPr algn="l">
              <a:defRPr sz="4000" b="1" cap="none">
                <a:latin typeface="Century Gothic" panose="020B0502020202020204" pitchFamily="34" charset="0"/>
              </a:defRPr>
            </a:lvl1pPr>
          </a:lstStyle>
          <a:p>
            <a:r>
              <a:rPr lang="en-US" dirty="0" smtClean="0"/>
              <a:t>Click To Edit Master Title Style</a:t>
            </a:r>
            <a:endParaRPr lang="en-US" dirty="0"/>
          </a:p>
        </p:txBody>
      </p:sp>
      <p:pic>
        <p:nvPicPr>
          <p:cNvPr id="7"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
        <p:nvSpPr>
          <p:cNvPr id="11" name="Picture Placeholder 10"/>
          <p:cNvSpPr>
            <a:spLocks noGrp="1"/>
          </p:cNvSpPr>
          <p:nvPr>
            <p:ph type="pic" sz="quarter" idx="10" hasCustomPrompt="1"/>
          </p:nvPr>
        </p:nvSpPr>
        <p:spPr>
          <a:xfrm>
            <a:off x="3733800" y="2438400"/>
            <a:ext cx="4495800" cy="3354388"/>
          </a:xfrm>
          <a:prstGeom prst="rect">
            <a:avLst/>
          </a:prstGeom>
        </p:spPr>
        <p:txBody>
          <a:bodyPr/>
          <a:lstStyle>
            <a:lvl1pPr marL="0" indent="0">
              <a:buNone/>
              <a:defRPr/>
            </a:lvl1pPr>
          </a:lstStyle>
          <a:p>
            <a:r>
              <a:rPr lang="en-US" dirty="0" smtClean="0"/>
              <a:t>Click to add picture</a:t>
            </a:r>
            <a:endParaRPr lang="en-US" dirty="0"/>
          </a:p>
        </p:txBody>
      </p:sp>
    </p:spTree>
    <p:extLst>
      <p:ext uri="{BB962C8B-B14F-4D97-AF65-F5344CB8AC3E}">
        <p14:creationId xmlns:p14="http://schemas.microsoft.com/office/powerpoint/2010/main" val="4490397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pic>
        <p:nvPicPr>
          <p:cNvPr id="8"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583906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pic>
        <p:nvPicPr>
          <p:cNvPr id="10"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2"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205014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pic>
        <p:nvPicPr>
          <p:cNvPr id="6"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8"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449949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7"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856100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Slide Number Placeholder 2"/>
          <p:cNvSpPr>
            <a:spLocks noGrp="1"/>
          </p:cNvSpPr>
          <p:nvPr>
            <p:ph type="sldNum" sz="quarter" idx="4"/>
          </p:nvPr>
        </p:nvSpPr>
        <p:spPr>
          <a:xfrm>
            <a:off x="457200" y="6327648"/>
            <a:ext cx="2133600" cy="365125"/>
          </a:xfrm>
          <a:prstGeom prst="rect">
            <a:avLst/>
          </a:prstGeom>
        </p:spPr>
        <p:txBody>
          <a:bodyPr vert="horz" lIns="91440" tIns="45720" rIns="91440" bIns="45720" rtlCol="0" anchor="ctr"/>
          <a:lstStyle>
            <a:lvl1pPr algn="l">
              <a:defRPr sz="1800">
                <a:solidFill>
                  <a:schemeClr val="tx1"/>
                </a:solidFill>
                <a:latin typeface="Century Schoolbook" pitchFamily="18"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541486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hf hdr="0" ftr="0" dt="0"/>
  <p:txStyles>
    <p:titleStyle>
      <a:lvl1pPr algn="l" defTabSz="914400" rtl="0" eaLnBrk="1" latinLnBrk="0" hangingPunct="1">
        <a:spcBef>
          <a:spcPct val="0"/>
        </a:spcBef>
        <a:buNone/>
        <a:defRPr sz="3600" b="1" kern="1200">
          <a:solidFill>
            <a:srgbClr val="154578"/>
          </a:solidFill>
          <a:latin typeface="+mj-lt"/>
          <a:ea typeface="+mj-ea"/>
          <a:cs typeface="+mj-cs"/>
        </a:defRPr>
      </a:lvl1pPr>
    </p:titleStyle>
    <p:bodyStyle>
      <a:lvl1pPr marL="342900" indent="-342900" algn="l" defTabSz="914400" rtl="0" eaLnBrk="1" latinLnBrk="0" hangingPunct="1">
        <a:spcBef>
          <a:spcPct val="20000"/>
        </a:spcBef>
        <a:buClr>
          <a:srgbClr val="ED3532"/>
        </a:buClr>
        <a:buFont typeface="Arial" pitchFamily="34" charset="0"/>
        <a:buChar char="•"/>
        <a:defRPr sz="28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mailto:Mike.Hinricher@tn.gov" TargetMode="External"/><Relationship Id="rId2" Type="http://schemas.openxmlformats.org/officeDocument/2006/relationships/hyperlink" Target="mailto:dasycenter@sri.com"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s://www.facebook.com/dasycenter" TargetMode="External"/><Relationship Id="rId2" Type="http://schemas.openxmlformats.org/officeDocument/2006/relationships/hyperlink" Target="http://dasycenter.org/" TargetMode="External"/><Relationship Id="rId1" Type="http://schemas.openxmlformats.org/officeDocument/2006/relationships/slideLayout" Target="../slideLayouts/slideLayout2.xml"/><Relationship Id="rId4" Type="http://schemas.openxmlformats.org/officeDocument/2006/relationships/hyperlink" Target="https://twitter.com/DaSyCenter"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8.gif"/><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1"/>
          </p:nvPr>
        </p:nvSpPr>
        <p:spPr>
          <a:xfrm>
            <a:off x="685800" y="5184648"/>
            <a:ext cx="8001000" cy="1216152"/>
          </a:xfrm>
        </p:spPr>
        <p:txBody>
          <a:bodyPr>
            <a:normAutofit/>
          </a:bodyPr>
          <a:lstStyle/>
          <a:p>
            <a:r>
              <a:rPr lang="en-US" sz="2000" dirty="0"/>
              <a:t>2014 Improving Data, Improving Outcomes Conference</a:t>
            </a:r>
          </a:p>
          <a:p>
            <a:r>
              <a:rPr lang="en-US" sz="2000" dirty="0"/>
              <a:t>September 9, </a:t>
            </a:r>
            <a:r>
              <a:rPr lang="en-US" sz="2000" dirty="0" smtClean="0"/>
              <a:t>2014</a:t>
            </a:r>
            <a:endParaRPr lang="en-US" sz="2000" dirty="0"/>
          </a:p>
        </p:txBody>
      </p:sp>
      <p:sp>
        <p:nvSpPr>
          <p:cNvPr id="30" name="Text Placeholder 29"/>
          <p:cNvSpPr>
            <a:spLocks noGrp="1"/>
          </p:cNvSpPr>
          <p:nvPr>
            <p:ph type="body" sz="quarter" idx="10"/>
          </p:nvPr>
        </p:nvSpPr>
        <p:spPr>
          <a:xfrm>
            <a:off x="838200" y="1905000"/>
            <a:ext cx="6705600" cy="2209800"/>
          </a:xfrm>
        </p:spPr>
        <p:txBody>
          <a:bodyPr/>
          <a:lstStyle/>
          <a:p>
            <a:r>
              <a:rPr lang="en-US" sz="3000" dirty="0" smtClean="0"/>
              <a:t>Developing or Enhancing Business Requirements to Improve Data Quality: Spend Time Now or Pay ($$) Later</a:t>
            </a:r>
          </a:p>
          <a:p>
            <a:endParaRPr lang="en-US" sz="1400" dirty="0" smtClean="0"/>
          </a:p>
          <a:p>
            <a:pPr lvl="1"/>
            <a:r>
              <a:rPr lang="en-US" sz="2000" dirty="0" smtClean="0"/>
              <a:t>Jeff Sellers, </a:t>
            </a:r>
            <a:r>
              <a:rPr lang="en-US" sz="2000" dirty="0" err="1" smtClean="0"/>
              <a:t>DaSy</a:t>
            </a:r>
            <a:r>
              <a:rPr lang="en-US" sz="2000" dirty="0" smtClean="0"/>
              <a:t>, IDC</a:t>
            </a:r>
          </a:p>
          <a:p>
            <a:pPr lvl="1"/>
            <a:r>
              <a:rPr lang="en-US" sz="2000" dirty="0" smtClean="0"/>
              <a:t>Mike </a:t>
            </a:r>
            <a:r>
              <a:rPr lang="en-US" sz="2000" dirty="0" err="1" smtClean="0"/>
              <a:t>Hinricher</a:t>
            </a:r>
            <a:r>
              <a:rPr lang="en-US" sz="2000" dirty="0" smtClean="0"/>
              <a:t>, Tennessee, IDEA State Data Manager</a:t>
            </a:r>
            <a:endParaRPr lang="en-US" sz="2000" dirty="0"/>
          </a:p>
        </p:txBody>
      </p:sp>
    </p:spTree>
    <p:extLst>
      <p:ext uri="{BB962C8B-B14F-4D97-AF65-F5344CB8AC3E}">
        <p14:creationId xmlns:p14="http://schemas.microsoft.com/office/powerpoint/2010/main" val="941942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Organizing your team is important – direct and indirect members.</a:t>
            </a:r>
          </a:p>
          <a:p>
            <a:r>
              <a:rPr lang="en-US" dirty="0" smtClean="0"/>
              <a:t>Who is the project manager?</a:t>
            </a:r>
          </a:p>
          <a:p>
            <a:r>
              <a:rPr lang="en-US" dirty="0" smtClean="0"/>
              <a:t>Choose persons by experience and willingness to work as a team member.</a:t>
            </a:r>
          </a:p>
          <a:p>
            <a:r>
              <a:rPr lang="en-US" dirty="0" smtClean="0"/>
              <a:t>Include other department agencies or providers.</a:t>
            </a:r>
          </a:p>
          <a:p>
            <a:r>
              <a:rPr lang="en-US" dirty="0" smtClean="0"/>
              <a:t>Appoint area supervisors/teams for data gathering.</a:t>
            </a:r>
          </a:p>
          <a:p>
            <a:r>
              <a:rPr lang="en-US" dirty="0" smtClean="0"/>
              <a:t>Use same supervisors/teams for testing and training.</a:t>
            </a:r>
          </a:p>
          <a:p>
            <a:pPr marL="0" indent="0">
              <a:buNone/>
            </a:pPr>
            <a:endParaRPr lang="en-US" dirty="0"/>
          </a:p>
        </p:txBody>
      </p:sp>
      <p:sp>
        <p:nvSpPr>
          <p:cNvPr id="2" name="Title 1"/>
          <p:cNvSpPr>
            <a:spLocks noGrp="1"/>
          </p:cNvSpPr>
          <p:nvPr>
            <p:ph type="title"/>
          </p:nvPr>
        </p:nvSpPr>
        <p:spPr/>
        <p:txBody>
          <a:bodyPr/>
          <a:lstStyle/>
          <a:p>
            <a:r>
              <a:rPr lang="en-US" dirty="0" smtClean="0"/>
              <a:t>Building your review team</a:t>
            </a:r>
            <a:endParaRPr lang="en-US" dirty="0"/>
          </a:p>
        </p:txBody>
      </p:sp>
    </p:spTree>
    <p:extLst>
      <p:ext uri="{BB962C8B-B14F-4D97-AF65-F5344CB8AC3E}">
        <p14:creationId xmlns:p14="http://schemas.microsoft.com/office/powerpoint/2010/main" val="999802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Add to the timeline, project areas and supervisors; these are known as the owners.</a:t>
            </a:r>
          </a:p>
          <a:p>
            <a:r>
              <a:rPr lang="en-US" dirty="0" smtClean="0"/>
              <a:t>Review project needs on the timeline.</a:t>
            </a:r>
          </a:p>
          <a:p>
            <a:r>
              <a:rPr lang="en-US" dirty="0" smtClean="0"/>
              <a:t>Map out task completion dates on the timeline.</a:t>
            </a:r>
          </a:p>
          <a:p>
            <a:r>
              <a:rPr lang="en-US" dirty="0" smtClean="0"/>
              <a:t>Decide on Milestones.</a:t>
            </a:r>
          </a:p>
          <a:p>
            <a:r>
              <a:rPr lang="en-US" dirty="0" smtClean="0"/>
              <a:t>Project Manager has the responsibility of making sure each area supervisor is completing task as required; keep timelines in check.</a:t>
            </a:r>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t>Building your review team – continued</a:t>
            </a:r>
            <a:endParaRPr lang="en-US" dirty="0"/>
          </a:p>
        </p:txBody>
      </p:sp>
    </p:spTree>
    <p:extLst>
      <p:ext uri="{BB962C8B-B14F-4D97-AF65-F5344CB8AC3E}">
        <p14:creationId xmlns:p14="http://schemas.microsoft.com/office/powerpoint/2010/main" val="2035704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time do I need?</a:t>
            </a:r>
            <a:endParaRPr lang="en-US" dirty="0"/>
          </a:p>
        </p:txBody>
      </p:sp>
      <p:sp>
        <p:nvSpPr>
          <p:cNvPr id="3" name="Content Placeholder 2"/>
          <p:cNvSpPr>
            <a:spLocks noGrp="1"/>
          </p:cNvSpPr>
          <p:nvPr>
            <p:ph idx="1"/>
          </p:nvPr>
        </p:nvSpPr>
        <p:spPr/>
        <p:txBody>
          <a:bodyPr/>
          <a:lstStyle/>
          <a:p>
            <a:pPr marL="342900" lvl="1" indent="-342900">
              <a:buBlip>
                <a:blip r:embed="rId2"/>
              </a:buBlip>
            </a:pPr>
            <a:r>
              <a:rPr lang="en-US" dirty="0"/>
              <a:t>Groups do not understand the time it takes </a:t>
            </a:r>
            <a:r>
              <a:rPr lang="en-US" dirty="0" smtClean="0"/>
              <a:t>to…</a:t>
            </a:r>
          </a:p>
          <a:p>
            <a:pPr marL="0" lvl="1" indent="0">
              <a:buNone/>
            </a:pPr>
            <a:r>
              <a:rPr lang="en-US" dirty="0"/>
              <a:t>	</a:t>
            </a:r>
            <a:r>
              <a:rPr lang="en-US" dirty="0" smtClean="0"/>
              <a:t>gather </a:t>
            </a:r>
            <a:r>
              <a:rPr lang="en-US" dirty="0"/>
              <a:t>what documents are used to collect data; </a:t>
            </a:r>
            <a:endParaRPr lang="en-US" dirty="0" smtClean="0"/>
          </a:p>
          <a:p>
            <a:pPr marL="0" lvl="1" indent="0">
              <a:buNone/>
            </a:pPr>
            <a:r>
              <a:rPr lang="en-US" dirty="0"/>
              <a:t>	</a:t>
            </a:r>
            <a:r>
              <a:rPr lang="en-US" dirty="0" smtClean="0"/>
              <a:t>decide </a:t>
            </a:r>
            <a:r>
              <a:rPr lang="en-US" dirty="0"/>
              <a:t>which data is important; </a:t>
            </a:r>
            <a:endParaRPr lang="en-US" dirty="0" smtClean="0"/>
          </a:p>
          <a:p>
            <a:pPr marL="0" lvl="1" indent="0">
              <a:buNone/>
            </a:pPr>
            <a:r>
              <a:rPr lang="en-US" dirty="0"/>
              <a:t>	</a:t>
            </a:r>
            <a:r>
              <a:rPr lang="en-US" dirty="0" smtClean="0"/>
              <a:t>list </a:t>
            </a:r>
            <a:r>
              <a:rPr lang="en-US" dirty="0"/>
              <a:t>what processes need to be </a:t>
            </a:r>
            <a:r>
              <a:rPr lang="en-US" dirty="0" smtClean="0"/>
              <a:t>included; </a:t>
            </a:r>
          </a:p>
          <a:p>
            <a:pPr marL="0" lvl="1" indent="0">
              <a:buNone/>
            </a:pPr>
            <a:r>
              <a:rPr lang="en-US" dirty="0"/>
              <a:t>	</a:t>
            </a:r>
            <a:r>
              <a:rPr lang="en-US" dirty="0" smtClean="0"/>
              <a:t>gather daily and monthly reports required to function;</a:t>
            </a:r>
          </a:p>
          <a:p>
            <a:pPr marL="0" lvl="1" indent="0">
              <a:buNone/>
            </a:pPr>
            <a:r>
              <a:rPr lang="en-US" dirty="0" smtClean="0"/>
              <a:t> 	and gather reporting needs for </a:t>
            </a:r>
            <a:r>
              <a:rPr lang="en-US" dirty="0"/>
              <a:t>the state and federal </a:t>
            </a:r>
            <a:r>
              <a:rPr lang="en-US" dirty="0" smtClean="0"/>
              <a:t>	levels</a:t>
            </a:r>
            <a:r>
              <a:rPr lang="en-US" dirty="0"/>
              <a:t>.</a:t>
            </a:r>
          </a:p>
          <a:p>
            <a:endParaRPr lang="en-US" dirty="0"/>
          </a:p>
        </p:txBody>
      </p:sp>
    </p:spTree>
    <p:extLst>
      <p:ext uri="{BB962C8B-B14F-4D97-AF65-F5344CB8AC3E}">
        <p14:creationId xmlns:p14="http://schemas.microsoft.com/office/powerpoint/2010/main" val="1342436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much time do I need? - continued</a:t>
            </a:r>
            <a:endParaRPr lang="en-US" dirty="0"/>
          </a:p>
        </p:txBody>
      </p:sp>
      <p:sp>
        <p:nvSpPr>
          <p:cNvPr id="3" name="Content Placeholder 2"/>
          <p:cNvSpPr>
            <a:spLocks noGrp="1"/>
          </p:cNvSpPr>
          <p:nvPr>
            <p:ph idx="1"/>
          </p:nvPr>
        </p:nvSpPr>
        <p:spPr/>
        <p:txBody>
          <a:bodyPr/>
          <a:lstStyle/>
          <a:p>
            <a:pPr marL="342900" lvl="1" indent="-342900">
              <a:buBlip>
                <a:blip r:embed="rId2"/>
              </a:buBlip>
            </a:pPr>
            <a:r>
              <a:rPr lang="en-US" dirty="0" smtClean="0"/>
              <a:t>Collecting data information – 6 months to a year; longer for larger systems.</a:t>
            </a:r>
          </a:p>
          <a:p>
            <a:pPr marL="342900" lvl="1" indent="-342900">
              <a:buBlip>
                <a:blip r:embed="rId2"/>
              </a:buBlip>
            </a:pPr>
            <a:r>
              <a:rPr lang="en-US" dirty="0" smtClean="0"/>
              <a:t>Testing – 6 months to a year.</a:t>
            </a:r>
          </a:p>
          <a:p>
            <a:pPr marL="342900" lvl="1" indent="-342900">
              <a:buBlip>
                <a:blip r:embed="rId2"/>
              </a:buBlip>
            </a:pPr>
            <a:r>
              <a:rPr lang="en-US" dirty="0" smtClean="0"/>
              <a:t>Training – 3 months of hands-on training; 3 months parallel environment; compare new with old.</a:t>
            </a:r>
          </a:p>
          <a:p>
            <a:pPr marL="342900" lvl="1" indent="-342900">
              <a:buBlip>
                <a:blip r:embed="rId2"/>
              </a:buBlip>
            </a:pPr>
            <a:r>
              <a:rPr lang="en-US" dirty="0" smtClean="0"/>
              <a:t>Best if testing or training involves a year end processing.</a:t>
            </a:r>
          </a:p>
          <a:p>
            <a:pPr marL="342900" lvl="1" indent="-342900">
              <a:buBlip>
                <a:blip r:embed="rId2"/>
              </a:buBlip>
            </a:pPr>
            <a:r>
              <a:rPr lang="en-US" dirty="0"/>
              <a:t>Transferring of data – allow two days to transfer the data and two days to verify all records were </a:t>
            </a:r>
            <a:r>
              <a:rPr lang="en-US" dirty="0" smtClean="0"/>
              <a:t>entered.</a:t>
            </a:r>
          </a:p>
          <a:p>
            <a:pPr marL="342900" lvl="1" indent="-342900">
              <a:buBlip>
                <a:blip r:embed="rId2"/>
              </a:buBlip>
            </a:pPr>
            <a:endParaRPr lang="en-US" dirty="0"/>
          </a:p>
          <a:p>
            <a:endParaRPr lang="en-US" dirty="0"/>
          </a:p>
        </p:txBody>
      </p:sp>
    </p:spTree>
    <p:extLst>
      <p:ext uri="{BB962C8B-B14F-4D97-AF65-F5344CB8AC3E}">
        <p14:creationId xmlns:p14="http://schemas.microsoft.com/office/powerpoint/2010/main" val="1951503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Gathering data details</a:t>
            </a:r>
            <a:endParaRPr lang="en-US" dirty="0"/>
          </a:p>
        </p:txBody>
      </p:sp>
      <p:sp>
        <p:nvSpPr>
          <p:cNvPr id="3" name="Content Placeholder 2"/>
          <p:cNvSpPr>
            <a:spLocks noGrp="1"/>
          </p:cNvSpPr>
          <p:nvPr>
            <p:ph idx="1"/>
          </p:nvPr>
        </p:nvSpPr>
        <p:spPr/>
        <p:txBody>
          <a:bodyPr/>
          <a:lstStyle/>
          <a:p>
            <a:r>
              <a:rPr lang="en-US" dirty="0" smtClean="0"/>
              <a:t>When gathering data include processes, roles, reports – stating what, when, why and by whom.</a:t>
            </a:r>
          </a:p>
          <a:p>
            <a:r>
              <a:rPr lang="en-US" dirty="0" smtClean="0"/>
              <a:t>Area teams must spend time understanding each persons full functions and responsibilities.</a:t>
            </a:r>
          </a:p>
          <a:p>
            <a:pPr lvl="1"/>
            <a:r>
              <a:rPr lang="en-US" dirty="0" smtClean="0"/>
              <a:t>Review the documents they receive.</a:t>
            </a:r>
            <a:endParaRPr lang="en-US" dirty="0"/>
          </a:p>
          <a:p>
            <a:pPr lvl="1"/>
            <a:r>
              <a:rPr lang="en-US" dirty="0"/>
              <a:t>Review what processes they </a:t>
            </a:r>
            <a:r>
              <a:rPr lang="en-US" dirty="0" smtClean="0"/>
              <a:t>perform.</a:t>
            </a:r>
          </a:p>
          <a:p>
            <a:pPr lvl="1"/>
            <a:r>
              <a:rPr lang="en-US" dirty="0"/>
              <a:t>Review what reports are generated by </a:t>
            </a:r>
            <a:r>
              <a:rPr lang="en-US" dirty="0" smtClean="0"/>
              <a:t>them.</a:t>
            </a:r>
            <a:endParaRPr lang="en-US" dirty="0"/>
          </a:p>
          <a:p>
            <a:pPr lvl="1"/>
            <a:endParaRPr lang="en-US" dirty="0" smtClean="0"/>
          </a:p>
        </p:txBody>
      </p:sp>
    </p:spTree>
    <p:extLst>
      <p:ext uri="{BB962C8B-B14F-4D97-AF65-F5344CB8AC3E}">
        <p14:creationId xmlns:p14="http://schemas.microsoft.com/office/powerpoint/2010/main" val="1392682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information is important?</a:t>
            </a:r>
            <a:endParaRPr lang="en-US" dirty="0"/>
          </a:p>
        </p:txBody>
      </p:sp>
      <p:sp>
        <p:nvSpPr>
          <p:cNvPr id="3" name="Content Placeholder 2"/>
          <p:cNvSpPr>
            <a:spLocks noGrp="1"/>
          </p:cNvSpPr>
          <p:nvPr>
            <p:ph idx="1"/>
          </p:nvPr>
        </p:nvSpPr>
        <p:spPr/>
        <p:txBody>
          <a:bodyPr/>
          <a:lstStyle/>
          <a:p>
            <a:r>
              <a:rPr lang="en-US" dirty="0"/>
              <a:t>Obtain screen captures </a:t>
            </a:r>
            <a:r>
              <a:rPr lang="en-US" dirty="0" smtClean="0"/>
              <a:t>and </a:t>
            </a:r>
            <a:r>
              <a:rPr lang="en-US" dirty="0"/>
              <a:t>document data </a:t>
            </a:r>
            <a:r>
              <a:rPr lang="en-US" dirty="0" smtClean="0"/>
              <a:t>inputs, purpose and processes.</a:t>
            </a:r>
          </a:p>
          <a:p>
            <a:r>
              <a:rPr lang="en-US" dirty="0" smtClean="0"/>
              <a:t>Obtain </a:t>
            </a:r>
            <a:r>
              <a:rPr lang="en-US" dirty="0"/>
              <a:t>copies of reports to verify data </a:t>
            </a:r>
            <a:r>
              <a:rPr lang="en-US" dirty="0" smtClean="0"/>
              <a:t>needs.</a:t>
            </a:r>
          </a:p>
          <a:p>
            <a:r>
              <a:rPr lang="en-US" dirty="0" smtClean="0"/>
              <a:t>Each area supervisor creates a list of input documents, processes and reports.</a:t>
            </a:r>
          </a:p>
          <a:p>
            <a:r>
              <a:rPr lang="en-US" dirty="0" smtClean="0"/>
              <a:t>Update timeline with information on process, owner, timelines, due dates and milestones.</a:t>
            </a:r>
          </a:p>
          <a:p>
            <a:r>
              <a:rPr lang="en-US" dirty="0" smtClean="0"/>
              <a:t>Include areas of planned upgrades.</a:t>
            </a:r>
          </a:p>
          <a:p>
            <a:endParaRPr lang="en-US" dirty="0"/>
          </a:p>
        </p:txBody>
      </p:sp>
    </p:spTree>
    <p:extLst>
      <p:ext uri="{BB962C8B-B14F-4D97-AF65-F5344CB8AC3E}">
        <p14:creationId xmlns:p14="http://schemas.microsoft.com/office/powerpoint/2010/main" val="1627960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your application</a:t>
            </a:r>
            <a:endParaRPr lang="en-US" dirty="0"/>
          </a:p>
        </p:txBody>
      </p:sp>
      <p:sp>
        <p:nvSpPr>
          <p:cNvPr id="3" name="Content Placeholder 2"/>
          <p:cNvSpPr>
            <a:spLocks noGrp="1"/>
          </p:cNvSpPr>
          <p:nvPr>
            <p:ph idx="1"/>
          </p:nvPr>
        </p:nvSpPr>
        <p:spPr/>
        <p:txBody>
          <a:bodyPr/>
          <a:lstStyle/>
          <a:p>
            <a:r>
              <a:rPr lang="en-US" dirty="0" smtClean="0"/>
              <a:t>Look for gaps in data collection.</a:t>
            </a:r>
          </a:p>
          <a:p>
            <a:r>
              <a:rPr lang="en-US" dirty="0" smtClean="0"/>
              <a:t>Look for gaps in reporting.</a:t>
            </a:r>
          </a:p>
          <a:p>
            <a:r>
              <a:rPr lang="en-US" dirty="0" smtClean="0"/>
              <a:t>Verify custom reports for accuracy.</a:t>
            </a:r>
          </a:p>
          <a:p>
            <a:r>
              <a:rPr lang="en-US" dirty="0" smtClean="0"/>
              <a:t>Make a list of deficiencies; get feedback from all levels.</a:t>
            </a:r>
          </a:p>
          <a:p>
            <a:r>
              <a:rPr lang="en-US" dirty="0" smtClean="0"/>
              <a:t>Add to timeline when deficiencies can be corrected or added to the application.</a:t>
            </a:r>
            <a:endParaRPr lang="en-US" dirty="0"/>
          </a:p>
        </p:txBody>
      </p:sp>
    </p:spTree>
    <p:extLst>
      <p:ext uri="{BB962C8B-B14F-4D97-AF65-F5344CB8AC3E}">
        <p14:creationId xmlns:p14="http://schemas.microsoft.com/office/powerpoint/2010/main" val="99873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on the new application</a:t>
            </a:r>
            <a:endParaRPr lang="en-US" dirty="0"/>
          </a:p>
        </p:txBody>
      </p:sp>
      <p:sp>
        <p:nvSpPr>
          <p:cNvPr id="3" name="Content Placeholder 2"/>
          <p:cNvSpPr>
            <a:spLocks noGrp="1"/>
          </p:cNvSpPr>
          <p:nvPr>
            <p:ph idx="1"/>
          </p:nvPr>
        </p:nvSpPr>
        <p:spPr/>
        <p:txBody>
          <a:bodyPr/>
          <a:lstStyle/>
          <a:p>
            <a:r>
              <a:rPr lang="en-US" dirty="0" smtClean="0"/>
              <a:t>Train personnel on a test system environment.</a:t>
            </a:r>
          </a:p>
          <a:p>
            <a:r>
              <a:rPr lang="en-US" dirty="0" smtClean="0"/>
              <a:t>Try running a parallel environment.</a:t>
            </a:r>
          </a:p>
          <a:p>
            <a:r>
              <a:rPr lang="en-US" dirty="0"/>
              <a:t>What is </a:t>
            </a:r>
            <a:r>
              <a:rPr lang="en-US" dirty="0" smtClean="0"/>
              <a:t>entered, processed </a:t>
            </a:r>
            <a:r>
              <a:rPr lang="en-US" dirty="0"/>
              <a:t>and reported in the current system needs to be </a:t>
            </a:r>
            <a:r>
              <a:rPr lang="en-US" dirty="0" smtClean="0"/>
              <a:t>entered, processed </a:t>
            </a:r>
            <a:r>
              <a:rPr lang="en-US" dirty="0"/>
              <a:t>and reported on the test system.</a:t>
            </a:r>
            <a:endParaRPr lang="en-US" dirty="0" smtClean="0"/>
          </a:p>
          <a:p>
            <a:r>
              <a:rPr lang="en-US" dirty="0" smtClean="0"/>
              <a:t>Follow up by getting feedback from all levels on the success of the training.</a:t>
            </a:r>
            <a:endParaRPr lang="en-US" dirty="0"/>
          </a:p>
        </p:txBody>
      </p:sp>
    </p:spTree>
    <p:extLst>
      <p:ext uri="{BB962C8B-B14F-4D97-AF65-F5344CB8AC3E}">
        <p14:creationId xmlns:p14="http://schemas.microsoft.com/office/powerpoint/2010/main" val="3657042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Transferring data – current vs history</a:t>
            </a:r>
            <a:endParaRPr lang="en-US" dirty="0"/>
          </a:p>
        </p:txBody>
      </p:sp>
      <p:sp>
        <p:nvSpPr>
          <p:cNvPr id="3" name="Content Placeholder 2"/>
          <p:cNvSpPr>
            <a:spLocks noGrp="1"/>
          </p:cNvSpPr>
          <p:nvPr>
            <p:ph idx="1"/>
          </p:nvPr>
        </p:nvSpPr>
        <p:spPr/>
        <p:txBody>
          <a:bodyPr/>
          <a:lstStyle/>
          <a:p>
            <a:r>
              <a:rPr lang="en-US" dirty="0" smtClean="0"/>
              <a:t>Plan when the data will be transferred over.</a:t>
            </a:r>
          </a:p>
          <a:p>
            <a:r>
              <a:rPr lang="en-US" dirty="0" smtClean="0"/>
              <a:t>This needs to done close to implementation day.</a:t>
            </a:r>
          </a:p>
          <a:p>
            <a:r>
              <a:rPr lang="en-US" dirty="0" smtClean="0"/>
              <a:t>Plan time to verify data afterwards with reports and record counts.</a:t>
            </a:r>
          </a:p>
          <a:p>
            <a:r>
              <a:rPr lang="en-US" dirty="0"/>
              <a:t>Sometimes it is better to </a:t>
            </a:r>
            <a:r>
              <a:rPr lang="en-US" dirty="0" smtClean="0"/>
              <a:t>run a parallel system and </a:t>
            </a:r>
            <a:r>
              <a:rPr lang="en-US" dirty="0"/>
              <a:t>then just drop the old system on the “Go Live!” </a:t>
            </a:r>
            <a:r>
              <a:rPr lang="en-US" dirty="0" smtClean="0"/>
              <a:t>date.</a:t>
            </a:r>
          </a:p>
          <a:p>
            <a:r>
              <a:rPr lang="en-US" dirty="0" smtClean="0"/>
              <a:t>Maintain backup in case of malfunction or data corruption.</a:t>
            </a:r>
            <a:endParaRPr lang="en-US" dirty="0"/>
          </a:p>
        </p:txBody>
      </p:sp>
    </p:spTree>
    <p:extLst>
      <p:ext uri="{BB962C8B-B14F-4D97-AF65-F5344CB8AC3E}">
        <p14:creationId xmlns:p14="http://schemas.microsoft.com/office/powerpoint/2010/main" val="247896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 Going Live!!</a:t>
            </a:r>
            <a:endParaRPr lang="en-US" dirty="0"/>
          </a:p>
        </p:txBody>
      </p:sp>
      <p:sp>
        <p:nvSpPr>
          <p:cNvPr id="3" name="Content Placeholder 2"/>
          <p:cNvSpPr>
            <a:spLocks noGrp="1"/>
          </p:cNvSpPr>
          <p:nvPr>
            <p:ph idx="1"/>
          </p:nvPr>
        </p:nvSpPr>
        <p:spPr/>
        <p:txBody>
          <a:bodyPr/>
          <a:lstStyle/>
          <a:p>
            <a:r>
              <a:rPr lang="en-US" dirty="0" smtClean="0"/>
              <a:t>Choose a good date to go live – I have found Wednesdays or Thursdays before a holiday weekend are the best, because if you have a problem you can use the weekend to solve the issues.</a:t>
            </a:r>
          </a:p>
          <a:p>
            <a:r>
              <a:rPr lang="en-US" dirty="0" smtClean="0"/>
              <a:t>Prepare for the impossible – what happens if the application is not up and running by the deadline date.</a:t>
            </a:r>
          </a:p>
          <a:p>
            <a:r>
              <a:rPr lang="en-US" dirty="0" smtClean="0"/>
              <a:t>What is plan B… or plan C if needed?</a:t>
            </a:r>
            <a:endParaRPr lang="en-US" dirty="0"/>
          </a:p>
        </p:txBody>
      </p:sp>
    </p:spTree>
    <p:extLst>
      <p:ext uri="{BB962C8B-B14F-4D97-AF65-F5344CB8AC3E}">
        <p14:creationId xmlns:p14="http://schemas.microsoft.com/office/powerpoint/2010/main" val="520570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b="1" dirty="0"/>
              <a:t>Business requirements</a:t>
            </a:r>
            <a:r>
              <a:rPr lang="en-US" dirty="0"/>
              <a:t> are </a:t>
            </a:r>
            <a:r>
              <a:rPr lang="en-US" i="1" u="sng" dirty="0"/>
              <a:t>what</a:t>
            </a:r>
            <a:r>
              <a:rPr lang="en-US" dirty="0"/>
              <a:t> must be delivered to provide value. Products, systems, software, and processes are the ways </a:t>
            </a:r>
            <a:r>
              <a:rPr lang="en-US" i="1" u="sng" dirty="0"/>
              <a:t>how</a:t>
            </a:r>
            <a:r>
              <a:rPr lang="en-US" dirty="0"/>
              <a:t> to deliver, satisfy, or meet the business requirements </a:t>
            </a:r>
            <a:r>
              <a:rPr lang="en-US" i="1" u="sng" dirty="0" err="1"/>
              <a:t>whats</a:t>
            </a:r>
            <a:r>
              <a:rPr lang="en-US" dirty="0"/>
              <a:t>.</a:t>
            </a:r>
          </a:p>
        </p:txBody>
      </p:sp>
      <p:sp>
        <p:nvSpPr>
          <p:cNvPr id="3" name="Title 2" descr="&quot; &quot;"/>
          <p:cNvSpPr>
            <a:spLocks noGrp="1"/>
          </p:cNvSpPr>
          <p:nvPr>
            <p:ph type="title"/>
          </p:nvPr>
        </p:nvSpPr>
        <p:spPr/>
        <p:txBody>
          <a:bodyPr/>
          <a:lstStyle/>
          <a:p>
            <a:r>
              <a:rPr lang="en-US" dirty="0" smtClean="0"/>
              <a:t>What is Business Requirements</a:t>
            </a:r>
            <a:endParaRPr lang="en-US" dirty="0"/>
          </a:p>
        </p:txBody>
      </p:sp>
      <p:sp>
        <p:nvSpPr>
          <p:cNvPr id="5" name="Slide Number Placeholder 4"/>
          <p:cNvSpPr>
            <a:spLocks noGrp="1"/>
          </p:cNvSpPr>
          <p:nvPr>
            <p:ph type="sldNum" sz="quarter" idx="10"/>
          </p:nvPr>
        </p:nvSpPr>
        <p:spPr/>
        <p:txBody>
          <a:bodyPr/>
          <a:lstStyle/>
          <a:p>
            <a:fld id="{B2897048-00E0-47FB-B07B-F36BBE8AF579}" type="slidenum">
              <a:rPr lang="en-US" smtClean="0"/>
              <a:pPr/>
              <a:t>2</a:t>
            </a:fld>
            <a:endParaRPr lang="en-US" dirty="0"/>
          </a:p>
        </p:txBody>
      </p:sp>
    </p:spTree>
    <p:extLst>
      <p:ext uri="{BB962C8B-B14F-4D97-AF65-F5344CB8AC3E}">
        <p14:creationId xmlns:p14="http://schemas.microsoft.com/office/powerpoint/2010/main" val="2035676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and Reflection</a:t>
            </a:r>
            <a:endParaRPr lang="en-US" dirty="0"/>
          </a:p>
        </p:txBody>
      </p:sp>
      <p:sp>
        <p:nvSpPr>
          <p:cNvPr id="3" name="Content Placeholder 2"/>
          <p:cNvSpPr>
            <a:spLocks noGrp="1"/>
          </p:cNvSpPr>
          <p:nvPr>
            <p:ph idx="1"/>
          </p:nvPr>
        </p:nvSpPr>
        <p:spPr/>
        <p:txBody>
          <a:bodyPr/>
          <a:lstStyle/>
          <a:p>
            <a:r>
              <a:rPr lang="en-US" dirty="0" smtClean="0"/>
              <a:t>Review what went wrong and what went right…    …and why.</a:t>
            </a:r>
          </a:p>
          <a:p>
            <a:r>
              <a:rPr lang="en-US" dirty="0" smtClean="0"/>
              <a:t>Reward your group for a job well done.</a:t>
            </a:r>
          </a:p>
          <a:p>
            <a:r>
              <a:rPr lang="en-US" dirty="0" smtClean="0"/>
              <a:t>Make a final list of deficiencies and enhancements.</a:t>
            </a:r>
          </a:p>
          <a:p>
            <a:r>
              <a:rPr lang="en-US" dirty="0" smtClean="0"/>
              <a:t>Create an Application User Training Guide – Detailed.</a:t>
            </a:r>
          </a:p>
          <a:p>
            <a:endParaRPr lang="en-US" dirty="0"/>
          </a:p>
        </p:txBody>
      </p:sp>
    </p:spTree>
    <p:extLst>
      <p:ext uri="{BB962C8B-B14F-4D97-AF65-F5344CB8AC3E}">
        <p14:creationId xmlns:p14="http://schemas.microsoft.com/office/powerpoint/2010/main" val="2241659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good planning</a:t>
            </a:r>
            <a:endParaRPr lang="en-US" dirty="0"/>
          </a:p>
        </p:txBody>
      </p:sp>
      <p:sp>
        <p:nvSpPr>
          <p:cNvPr id="3" name="Content Placeholder 2"/>
          <p:cNvSpPr>
            <a:spLocks noGrp="1"/>
          </p:cNvSpPr>
          <p:nvPr>
            <p:ph idx="1"/>
          </p:nvPr>
        </p:nvSpPr>
        <p:spPr/>
        <p:txBody>
          <a:bodyPr/>
          <a:lstStyle/>
          <a:p>
            <a:r>
              <a:rPr lang="en-US" dirty="0" smtClean="0"/>
              <a:t>Clear picture of the journey and staying on course.</a:t>
            </a:r>
          </a:p>
          <a:p>
            <a:r>
              <a:rPr lang="en-US" dirty="0" smtClean="0"/>
              <a:t>Not getting lost in the clutter.</a:t>
            </a:r>
          </a:p>
          <a:p>
            <a:r>
              <a:rPr lang="en-US" dirty="0" smtClean="0"/>
              <a:t>Staying within budget.</a:t>
            </a:r>
          </a:p>
          <a:p>
            <a:r>
              <a:rPr lang="en-US" dirty="0" smtClean="0"/>
              <a:t>Knowing what to do before it happens.</a:t>
            </a:r>
            <a:endParaRPr lang="en-US" dirty="0"/>
          </a:p>
        </p:txBody>
      </p:sp>
    </p:spTree>
    <p:extLst>
      <p:ext uri="{BB962C8B-B14F-4D97-AF65-F5344CB8AC3E}">
        <p14:creationId xmlns:p14="http://schemas.microsoft.com/office/powerpoint/2010/main" val="3381049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a:t>
            </a:r>
            <a:endParaRPr lang="en-US" dirty="0"/>
          </a:p>
        </p:txBody>
      </p:sp>
      <p:sp>
        <p:nvSpPr>
          <p:cNvPr id="3" name="Content Placeholder 2"/>
          <p:cNvSpPr>
            <a:spLocks noGrp="1"/>
          </p:cNvSpPr>
          <p:nvPr>
            <p:ph idx="1"/>
          </p:nvPr>
        </p:nvSpPr>
        <p:spPr/>
        <p:txBody>
          <a:bodyPr/>
          <a:lstStyle/>
          <a:p>
            <a:r>
              <a:rPr lang="en-US" dirty="0"/>
              <a:t>My first implementation was a disaster. We did not verify that all areas were taking the time to train and test their personnel. As a result when we flipped the </a:t>
            </a:r>
            <a:r>
              <a:rPr lang="en-US" dirty="0" smtClean="0"/>
              <a:t>switch… </a:t>
            </a:r>
            <a:r>
              <a:rPr lang="en-US" dirty="0"/>
              <a:t>some areas </a:t>
            </a:r>
            <a:r>
              <a:rPr lang="en-US" dirty="0" smtClean="0"/>
              <a:t>just </a:t>
            </a:r>
            <a:r>
              <a:rPr lang="en-US" dirty="0"/>
              <a:t>came to a </a:t>
            </a:r>
            <a:r>
              <a:rPr lang="en-US" dirty="0" smtClean="0"/>
              <a:t>halt.</a:t>
            </a:r>
          </a:p>
          <a:p>
            <a:r>
              <a:rPr lang="en-US" dirty="0" smtClean="0"/>
              <a:t>Start Early – most complete application implementations take 2 years or longer if they are done correctly.</a:t>
            </a:r>
          </a:p>
          <a:p>
            <a:r>
              <a:rPr lang="en-US" dirty="0" smtClean="0"/>
              <a:t>Success is in the details – preparation was the key.</a:t>
            </a:r>
          </a:p>
        </p:txBody>
      </p:sp>
    </p:spTree>
    <p:extLst>
      <p:ext uri="{BB962C8B-B14F-4D97-AF65-F5344CB8AC3E}">
        <p14:creationId xmlns:p14="http://schemas.microsoft.com/office/powerpoint/2010/main" val="3482976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 continued</a:t>
            </a:r>
            <a:endParaRPr lang="en-US" dirty="0"/>
          </a:p>
        </p:txBody>
      </p:sp>
      <p:sp>
        <p:nvSpPr>
          <p:cNvPr id="3" name="Content Placeholder 2"/>
          <p:cNvSpPr>
            <a:spLocks noGrp="1"/>
          </p:cNvSpPr>
          <p:nvPr>
            <p:ph idx="1"/>
          </p:nvPr>
        </p:nvSpPr>
        <p:spPr/>
        <p:txBody>
          <a:bodyPr/>
          <a:lstStyle/>
          <a:p>
            <a:r>
              <a:rPr lang="en-US" dirty="0" smtClean="0"/>
              <a:t>As a Project Manager I have learned that you need to check behind everyone; verifying everything; know how to light fires when needed.</a:t>
            </a:r>
          </a:p>
          <a:p>
            <a:r>
              <a:rPr lang="en-US" dirty="0" smtClean="0"/>
              <a:t>Have backup plans for things that may go wrong.</a:t>
            </a:r>
          </a:p>
          <a:p>
            <a:r>
              <a:rPr lang="en-US" dirty="0" smtClean="0"/>
              <a:t>After an implementation</a:t>
            </a:r>
            <a:r>
              <a:rPr lang="en-US" smtClean="0"/>
              <a:t>, if </a:t>
            </a:r>
            <a:r>
              <a:rPr lang="en-US" dirty="0" smtClean="0"/>
              <a:t>the phone doesn’t ring, you are a happy person.</a:t>
            </a:r>
          </a:p>
          <a:p>
            <a:r>
              <a:rPr lang="en-US" dirty="0" smtClean="0"/>
              <a:t>30 days after the implementation go on a vacation – you earned it.</a:t>
            </a:r>
          </a:p>
        </p:txBody>
      </p:sp>
    </p:spTree>
    <p:extLst>
      <p:ext uri="{BB962C8B-B14F-4D97-AF65-F5344CB8AC3E}">
        <p14:creationId xmlns:p14="http://schemas.microsoft.com/office/powerpoint/2010/main" val="4194743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err="1" smtClean="0"/>
              <a:t>DaSy</a:t>
            </a:r>
            <a:endParaRPr lang="en-US" dirty="0" smtClean="0"/>
          </a:p>
          <a:p>
            <a:pPr lvl="1"/>
            <a:r>
              <a:rPr lang="en-US" dirty="0" smtClean="0">
                <a:hlinkClick r:id="rId2"/>
              </a:rPr>
              <a:t>dasycenter@sri.com</a:t>
            </a:r>
            <a:endParaRPr lang="en-US" dirty="0" smtClean="0"/>
          </a:p>
          <a:p>
            <a:r>
              <a:rPr lang="en-US" dirty="0" smtClean="0"/>
              <a:t>Mike Hinricher</a:t>
            </a:r>
          </a:p>
          <a:p>
            <a:pPr lvl="1"/>
            <a:r>
              <a:rPr lang="en-US" dirty="0"/>
              <a:t>Tennessee – IDEA </a:t>
            </a:r>
            <a:r>
              <a:rPr lang="en-US" dirty="0" smtClean="0"/>
              <a:t>State </a:t>
            </a:r>
            <a:r>
              <a:rPr lang="en-US" dirty="0"/>
              <a:t>Data Manager</a:t>
            </a:r>
          </a:p>
          <a:p>
            <a:pPr lvl="1"/>
            <a:r>
              <a:rPr lang="en-US" dirty="0">
                <a:hlinkClick r:id="rId3"/>
              </a:rPr>
              <a:t>Mike.Hinricher@tn.gov</a:t>
            </a:r>
            <a:endParaRPr lang="en-US" dirty="0"/>
          </a:p>
          <a:p>
            <a:pPr lvl="1"/>
            <a:r>
              <a:rPr lang="en-US" dirty="0"/>
              <a:t>615-253-4029</a:t>
            </a:r>
          </a:p>
          <a:p>
            <a:pPr marL="0" indent="0">
              <a:buNone/>
            </a:pPr>
            <a:endParaRPr lang="en-US" dirty="0" smtClean="0"/>
          </a:p>
          <a:p>
            <a:endParaRPr lang="en-US" dirty="0"/>
          </a:p>
        </p:txBody>
      </p:sp>
    </p:spTree>
    <p:extLst>
      <p:ext uri="{BB962C8B-B14F-4D97-AF65-F5344CB8AC3E}">
        <p14:creationId xmlns:p14="http://schemas.microsoft.com/office/powerpoint/2010/main" val="1599190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Visit the </a:t>
            </a:r>
            <a:r>
              <a:rPr lang="en-US" dirty="0" err="1" smtClean="0"/>
              <a:t>DaSy</a:t>
            </a:r>
            <a:r>
              <a:rPr lang="en-US" dirty="0" smtClean="0"/>
              <a:t> website at:</a:t>
            </a:r>
            <a:br>
              <a:rPr lang="en-US" dirty="0" smtClean="0"/>
            </a:br>
            <a:r>
              <a:rPr lang="en-US" dirty="0" smtClean="0">
                <a:hlinkClick r:id="rId2"/>
              </a:rPr>
              <a:t>http://dasycenter.org/</a:t>
            </a:r>
            <a:endParaRPr lang="en-US" dirty="0" smtClean="0"/>
          </a:p>
          <a:p>
            <a:r>
              <a:rPr lang="en-US" dirty="0" smtClean="0"/>
              <a:t>Like us on Facebook: </a:t>
            </a:r>
            <a:br>
              <a:rPr lang="en-US" dirty="0" smtClean="0"/>
            </a:br>
            <a:r>
              <a:rPr lang="en-US" u="sng" dirty="0">
                <a:hlinkClick r:id="rId3"/>
              </a:rPr>
              <a:t>https://www.facebook.com/dasycenter</a:t>
            </a:r>
            <a:endParaRPr lang="en-US" dirty="0" smtClean="0"/>
          </a:p>
          <a:p>
            <a:r>
              <a:rPr lang="en-US" dirty="0" smtClean="0"/>
              <a:t>Follow us on Twitter:</a:t>
            </a:r>
            <a:br>
              <a:rPr lang="en-US" dirty="0" smtClean="0"/>
            </a:br>
            <a:r>
              <a:rPr lang="en-US" u="sng" dirty="0" smtClean="0">
                <a:hlinkClick r:id="rId4"/>
              </a:rPr>
              <a:t>@</a:t>
            </a:r>
            <a:r>
              <a:rPr lang="en-US" u="sng" dirty="0" err="1">
                <a:hlinkClick r:id="rId4"/>
              </a:rPr>
              <a:t>DaSyCenter</a:t>
            </a:r>
            <a:r>
              <a:rPr lang="en-US" dirty="0"/>
              <a:t> </a:t>
            </a:r>
            <a:r>
              <a:rPr lang="en-US" dirty="0" smtClean="0"/>
              <a:t> </a:t>
            </a:r>
          </a:p>
        </p:txBody>
      </p:sp>
      <p:sp>
        <p:nvSpPr>
          <p:cNvPr id="2" name="Title 1" descr="&quot; &quot;"/>
          <p:cNvSpPr>
            <a:spLocks noGrp="1"/>
          </p:cNvSpPr>
          <p:nvPr>
            <p:ph type="title"/>
          </p:nvPr>
        </p:nvSpPr>
        <p:spPr/>
        <p:txBody>
          <a:bodyPr/>
          <a:lstStyle/>
          <a:p>
            <a:r>
              <a:rPr lang="en-US" dirty="0" smtClean="0"/>
              <a:t>Final presentation slide</a:t>
            </a:r>
            <a:endParaRPr lang="en-US" dirty="0"/>
          </a:p>
        </p:txBody>
      </p:sp>
      <p:sp>
        <p:nvSpPr>
          <p:cNvPr id="8" name="Slide Number Placeholder 7"/>
          <p:cNvSpPr>
            <a:spLocks noGrp="1"/>
          </p:cNvSpPr>
          <p:nvPr>
            <p:ph type="sldNum" sz="quarter" idx="10"/>
          </p:nvPr>
        </p:nvSpPr>
        <p:spPr/>
        <p:txBody>
          <a:bodyPr/>
          <a:lstStyle/>
          <a:p>
            <a:fld id="{B2897048-00E0-47FB-B07B-F36BBE8AF579}" type="slidenum">
              <a:rPr lang="en-US" smtClean="0"/>
              <a:pPr/>
              <a:t>25</a:t>
            </a:fld>
            <a:endParaRPr lang="en-US" dirty="0"/>
          </a:p>
        </p:txBody>
      </p:sp>
    </p:spTree>
    <p:extLst>
      <p:ext uri="{BB962C8B-B14F-4D97-AF65-F5344CB8AC3E}">
        <p14:creationId xmlns:p14="http://schemas.microsoft.com/office/powerpoint/2010/main" val="13738629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752600"/>
            <a:ext cx="7239000" cy="4038600"/>
          </a:xfrm>
        </p:spPr>
        <p:txBody>
          <a:bodyPr/>
          <a:lstStyle/>
          <a:p>
            <a:pPr marL="0" indent="0">
              <a:buNone/>
            </a:pPr>
            <a:r>
              <a:rPr lang="en-US" sz="1800" dirty="0" smtClean="0"/>
              <a:t>The contents of this presentation were developed under a grant from the U.S. Department of Education, #H373Z120002. However, those contents do not necessarily represent the policy of the U.S. Department of Education, and you should not assume endorsement by the Federal Government. Project Officers, Meredith </a:t>
            </a:r>
            <a:r>
              <a:rPr lang="en-US" sz="1800" dirty="0" err="1" smtClean="0"/>
              <a:t>Miceli</a:t>
            </a:r>
            <a:r>
              <a:rPr lang="en-US" sz="1800" dirty="0" smtClean="0"/>
              <a:t> and </a:t>
            </a:r>
            <a:r>
              <a:rPr lang="en-US" sz="1800" dirty="0" err="1" smtClean="0"/>
              <a:t>Richelle</a:t>
            </a:r>
            <a:r>
              <a:rPr lang="en-US" sz="1800" dirty="0" smtClean="0"/>
              <a:t> Davis.</a:t>
            </a:r>
          </a:p>
        </p:txBody>
      </p:sp>
      <p:sp>
        <p:nvSpPr>
          <p:cNvPr id="8" name="Slide Number Placeholder 7"/>
          <p:cNvSpPr>
            <a:spLocks noGrp="1"/>
          </p:cNvSpPr>
          <p:nvPr>
            <p:ph type="sldNum" sz="quarter" idx="10"/>
          </p:nvPr>
        </p:nvSpPr>
        <p:spPr/>
        <p:txBody>
          <a:bodyPr/>
          <a:lstStyle/>
          <a:p>
            <a:fld id="{B2897048-00E0-47FB-B07B-F36BBE8AF579}" type="slidenum">
              <a:rPr lang="en-US" smtClean="0"/>
              <a:pPr/>
              <a:t>26</a:t>
            </a:fld>
            <a:endParaRPr lang="en-US" dirty="0"/>
          </a:p>
        </p:txBody>
      </p:sp>
      <p:grpSp>
        <p:nvGrpSpPr>
          <p:cNvPr id="6" name="Group 5"/>
          <p:cNvGrpSpPr/>
          <p:nvPr/>
        </p:nvGrpSpPr>
        <p:grpSpPr>
          <a:xfrm>
            <a:off x="2362200" y="4196084"/>
            <a:ext cx="4648200" cy="990600"/>
            <a:chOff x="2362200" y="4196084"/>
            <a:chExt cx="4648200" cy="990600"/>
          </a:xfrm>
        </p:grpSpPr>
        <p:pic>
          <p:nvPicPr>
            <p:cNvPr id="9" name="Picture 8" descr="Logo of the U.S. Department of Educati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8600" y="4196084"/>
              <a:ext cx="990600" cy="990600"/>
            </a:xfrm>
            <a:prstGeom prst="rect">
              <a:avLst/>
            </a:prstGeom>
          </p:spPr>
        </p:pic>
        <p:pic>
          <p:nvPicPr>
            <p:cNvPr id="10" name="Picture 9" descr="Logo of the Technical Assistance and Dissemination Network"/>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0" y="4458302"/>
              <a:ext cx="1676400" cy="561594"/>
            </a:xfrm>
            <a:prstGeom prst="rect">
              <a:avLst/>
            </a:prstGeom>
          </p:spPr>
        </p:pic>
        <p:pic>
          <p:nvPicPr>
            <p:cNvPr id="11" name="Picture 10" descr="Logo of the U.S. Office of Special Education Program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62200" y="4296186"/>
              <a:ext cx="1062037" cy="885825"/>
            </a:xfrm>
            <a:prstGeom prst="rect">
              <a:avLst/>
            </a:prstGeom>
          </p:spPr>
        </p:pic>
      </p:grpSp>
    </p:spTree>
    <p:extLst>
      <p:ext uri="{BB962C8B-B14F-4D97-AF65-F5344CB8AC3E}">
        <p14:creationId xmlns:p14="http://schemas.microsoft.com/office/powerpoint/2010/main" val="2621243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Until we have a detailed understanding of the business processes and interfaces we will continue to be challenged in defining the right solutions. </a:t>
            </a:r>
            <a:endParaRPr lang="en-US" dirty="0" smtClean="0"/>
          </a:p>
          <a:p>
            <a:pPr lvl="0"/>
            <a:r>
              <a:rPr lang="en-US" dirty="0"/>
              <a:t>Without understanding the “why” and “what”, sometimes we fix what’s not broken. </a:t>
            </a:r>
            <a:endParaRPr lang="en-US" dirty="0" smtClean="0"/>
          </a:p>
          <a:p>
            <a:pPr lvl="0"/>
            <a:r>
              <a:rPr lang="en-US" dirty="0"/>
              <a:t>Other times in solving one problem others are created</a:t>
            </a:r>
            <a:r>
              <a:rPr lang="en-US" dirty="0" smtClean="0"/>
              <a:t>.</a:t>
            </a:r>
            <a:endParaRPr lang="en-US" dirty="0"/>
          </a:p>
        </p:txBody>
      </p:sp>
      <p:sp>
        <p:nvSpPr>
          <p:cNvPr id="3" name="Title 2" descr="&quot; &quot;"/>
          <p:cNvSpPr>
            <a:spLocks noGrp="1"/>
          </p:cNvSpPr>
          <p:nvPr>
            <p:ph type="title"/>
          </p:nvPr>
        </p:nvSpPr>
        <p:spPr/>
        <p:txBody>
          <a:bodyPr>
            <a:normAutofit/>
          </a:bodyPr>
          <a:lstStyle/>
          <a:p>
            <a:r>
              <a:rPr lang="en-US" dirty="0"/>
              <a:t>Why are they important?</a:t>
            </a:r>
          </a:p>
        </p:txBody>
      </p:sp>
      <p:sp>
        <p:nvSpPr>
          <p:cNvPr id="5" name="Slide Number Placeholder 4"/>
          <p:cNvSpPr>
            <a:spLocks noGrp="1"/>
          </p:cNvSpPr>
          <p:nvPr>
            <p:ph type="sldNum" sz="quarter" idx="10"/>
          </p:nvPr>
        </p:nvSpPr>
        <p:spPr/>
        <p:txBody>
          <a:bodyPr/>
          <a:lstStyle/>
          <a:p>
            <a:fld id="{B2897048-00E0-47FB-B07B-F36BBE8AF579}" type="slidenum">
              <a:rPr lang="en-US" smtClean="0"/>
              <a:pPr/>
              <a:t>3</a:t>
            </a:fld>
            <a:endParaRPr lang="en-US" dirty="0"/>
          </a:p>
        </p:txBody>
      </p:sp>
    </p:spTree>
    <p:extLst>
      <p:ext uri="{BB962C8B-B14F-4D97-AF65-F5344CB8AC3E}">
        <p14:creationId xmlns:p14="http://schemas.microsoft.com/office/powerpoint/2010/main" val="1297978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Early</a:t>
            </a:r>
          </a:p>
          <a:p>
            <a:pPr lvl="0"/>
            <a:r>
              <a:rPr lang="en-US" dirty="0" smtClean="0"/>
              <a:t>Review often</a:t>
            </a:r>
          </a:p>
          <a:p>
            <a:pPr lvl="0"/>
            <a:r>
              <a:rPr lang="en-US" dirty="0" smtClean="0"/>
              <a:t>As (not if) changes are suggested, be ready to discuss/negotiate impact of changes.</a:t>
            </a:r>
          </a:p>
          <a:p>
            <a:pPr lvl="0"/>
            <a:r>
              <a:rPr lang="en-US" dirty="0" smtClean="0"/>
              <a:t>Be realistic with both time and budget</a:t>
            </a:r>
          </a:p>
          <a:p>
            <a:pPr lvl="0"/>
            <a:endParaRPr lang="en-US" dirty="0" smtClean="0"/>
          </a:p>
          <a:p>
            <a:pPr marL="0" indent="0">
              <a:buNone/>
            </a:pPr>
            <a:endParaRPr lang="en-US" dirty="0"/>
          </a:p>
        </p:txBody>
      </p:sp>
      <p:sp>
        <p:nvSpPr>
          <p:cNvPr id="3" name="Title 2" descr="&quot; &quot;"/>
          <p:cNvSpPr>
            <a:spLocks noGrp="1"/>
          </p:cNvSpPr>
          <p:nvPr>
            <p:ph type="title"/>
          </p:nvPr>
        </p:nvSpPr>
        <p:spPr/>
        <p:txBody>
          <a:bodyPr>
            <a:normAutofit/>
          </a:bodyPr>
          <a:lstStyle/>
          <a:p>
            <a:r>
              <a:rPr lang="en-US" dirty="0" smtClean="0"/>
              <a:t>When are </a:t>
            </a:r>
            <a:r>
              <a:rPr lang="en-US" dirty="0"/>
              <a:t>they gathered?</a:t>
            </a:r>
          </a:p>
        </p:txBody>
      </p:sp>
      <p:sp>
        <p:nvSpPr>
          <p:cNvPr id="5" name="Slide Number Placeholder 4"/>
          <p:cNvSpPr>
            <a:spLocks noGrp="1"/>
          </p:cNvSpPr>
          <p:nvPr>
            <p:ph type="sldNum" sz="quarter" idx="10"/>
          </p:nvPr>
        </p:nvSpPr>
        <p:spPr/>
        <p:txBody>
          <a:bodyPr/>
          <a:lstStyle/>
          <a:p>
            <a:fld id="{B2897048-00E0-47FB-B07B-F36BBE8AF579}" type="slidenum">
              <a:rPr lang="en-US" smtClean="0"/>
              <a:pPr/>
              <a:t>4</a:t>
            </a:fld>
            <a:endParaRPr lang="en-US" dirty="0"/>
          </a:p>
        </p:txBody>
      </p:sp>
    </p:spTree>
    <p:extLst>
      <p:ext uri="{BB962C8B-B14F-4D97-AF65-F5344CB8AC3E}">
        <p14:creationId xmlns:p14="http://schemas.microsoft.com/office/powerpoint/2010/main" val="700515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Interviewing </a:t>
            </a:r>
            <a:r>
              <a:rPr lang="en-US" sz="2400" dirty="0"/>
              <a:t>subject matter experts and relating needs </a:t>
            </a:r>
          </a:p>
          <a:p>
            <a:r>
              <a:rPr lang="en-US" sz="2400" dirty="0" smtClean="0"/>
              <a:t>Organizing </a:t>
            </a:r>
            <a:r>
              <a:rPr lang="en-US" sz="2400" dirty="0"/>
              <a:t>complex information into understandable subject areas </a:t>
            </a:r>
          </a:p>
          <a:p>
            <a:r>
              <a:rPr lang="en-US" sz="2400" dirty="0" smtClean="0"/>
              <a:t>"</a:t>
            </a:r>
            <a:r>
              <a:rPr lang="en-US" sz="2400" dirty="0"/>
              <a:t>Translating" technical language into business language and vice versa </a:t>
            </a:r>
          </a:p>
          <a:p>
            <a:r>
              <a:rPr lang="en-US" sz="2400" dirty="0" smtClean="0"/>
              <a:t>Ensuring </a:t>
            </a:r>
            <a:r>
              <a:rPr lang="en-US" sz="2400" dirty="0"/>
              <a:t>stakeholder involvement at all levels of involvement </a:t>
            </a:r>
          </a:p>
          <a:p>
            <a:r>
              <a:rPr lang="en-US" sz="2400" dirty="0" smtClean="0"/>
              <a:t>Drafting </a:t>
            </a:r>
            <a:r>
              <a:rPr lang="en-US" sz="2400" dirty="0"/>
              <a:t>clear and concise written documentation for users and technicians </a:t>
            </a:r>
          </a:p>
          <a:p>
            <a:r>
              <a:rPr lang="en-US" sz="2400" dirty="0" smtClean="0"/>
              <a:t>Working </a:t>
            </a:r>
            <a:r>
              <a:rPr lang="en-US" sz="2400" dirty="0"/>
              <a:t>successfully with multidisciplinary </a:t>
            </a:r>
            <a:r>
              <a:rPr lang="en-US" sz="2400" dirty="0" smtClean="0"/>
              <a:t>teams</a:t>
            </a:r>
            <a:endParaRPr lang="en-US" sz="2400" dirty="0"/>
          </a:p>
        </p:txBody>
      </p:sp>
      <p:sp>
        <p:nvSpPr>
          <p:cNvPr id="3" name="Title 2"/>
          <p:cNvSpPr>
            <a:spLocks noGrp="1"/>
          </p:cNvSpPr>
          <p:nvPr>
            <p:ph type="title"/>
          </p:nvPr>
        </p:nvSpPr>
        <p:spPr/>
        <p:txBody>
          <a:bodyPr/>
          <a:lstStyle/>
          <a:p>
            <a:r>
              <a:rPr lang="en-US" dirty="0" smtClean="0"/>
              <a:t>Gathering Business Requirements</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5</a:t>
            </a:fld>
            <a:endParaRPr lang="en-US" dirty="0"/>
          </a:p>
        </p:txBody>
      </p:sp>
    </p:spTree>
    <p:extLst>
      <p:ext uri="{BB962C8B-B14F-4D97-AF65-F5344CB8AC3E}">
        <p14:creationId xmlns:p14="http://schemas.microsoft.com/office/powerpoint/2010/main" val="3196683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038600"/>
          </a:xfrm>
        </p:spPr>
        <p:txBody>
          <a:bodyPr/>
          <a:lstStyle/>
          <a:p>
            <a:r>
              <a:rPr lang="en-US" dirty="0" smtClean="0"/>
              <a:t>Begin </a:t>
            </a:r>
            <a:r>
              <a:rPr lang="en-US" dirty="0"/>
              <a:t>with end in mind.</a:t>
            </a:r>
          </a:p>
          <a:p>
            <a:r>
              <a:rPr lang="en-US" dirty="0" smtClean="0"/>
              <a:t>Describe </a:t>
            </a:r>
            <a:r>
              <a:rPr lang="en-US" dirty="0"/>
              <a:t>what you are trying to achieve by engaging stakeholders, including results and impacts.  </a:t>
            </a:r>
          </a:p>
          <a:p>
            <a:r>
              <a:rPr lang="en-US" dirty="0" smtClean="0"/>
              <a:t>Answer</a:t>
            </a:r>
            <a:r>
              <a:rPr lang="en-US" dirty="0"/>
              <a:t>, “What specifically are you trying </a:t>
            </a:r>
            <a:r>
              <a:rPr lang="en-US" dirty="0" smtClean="0"/>
              <a:t>to achieve</a:t>
            </a:r>
            <a:r>
              <a:rPr lang="en-US" dirty="0"/>
              <a:t>?”  </a:t>
            </a:r>
          </a:p>
          <a:p>
            <a:r>
              <a:rPr lang="en-US" dirty="0" smtClean="0"/>
              <a:t>Be </a:t>
            </a:r>
            <a:r>
              <a:rPr lang="en-US" dirty="0"/>
              <a:t>more specific than the “purpose,” and should be the initial step in the stakeholder engagement process.</a:t>
            </a:r>
          </a:p>
          <a:p>
            <a:r>
              <a:rPr lang="en-US" dirty="0" smtClean="0"/>
              <a:t>Keep </a:t>
            </a:r>
            <a:r>
              <a:rPr lang="en-US" dirty="0"/>
              <a:t>stakeholders focused on the outcome(s) throughout the engagement process</a:t>
            </a:r>
            <a:r>
              <a:rPr lang="en-US" dirty="0" smtClean="0"/>
              <a:t>.</a:t>
            </a:r>
            <a:endParaRPr lang="en-US" dirty="0"/>
          </a:p>
        </p:txBody>
      </p:sp>
      <p:sp>
        <p:nvSpPr>
          <p:cNvPr id="3" name="Title 2"/>
          <p:cNvSpPr>
            <a:spLocks noGrp="1"/>
          </p:cNvSpPr>
          <p:nvPr>
            <p:ph type="title"/>
          </p:nvPr>
        </p:nvSpPr>
        <p:spPr/>
        <p:txBody>
          <a:bodyPr/>
          <a:lstStyle/>
          <a:p>
            <a:r>
              <a:rPr lang="en-US" dirty="0"/>
              <a:t>Desired outcome(s) </a:t>
            </a:r>
            <a:r>
              <a:rPr lang="en-US" dirty="0" smtClean="0"/>
              <a:t>should…</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6</a:t>
            </a:fld>
            <a:endParaRPr lang="en-US" dirty="0"/>
          </a:p>
        </p:txBody>
      </p:sp>
    </p:spTree>
    <p:extLst>
      <p:ext uri="{BB962C8B-B14F-4D97-AF65-F5344CB8AC3E}">
        <p14:creationId xmlns:p14="http://schemas.microsoft.com/office/powerpoint/2010/main" val="2561409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Good requirements gathering provides a firm foundation from which to work. </a:t>
            </a:r>
            <a:endParaRPr lang="en-US" dirty="0" smtClean="0"/>
          </a:p>
          <a:p>
            <a:pPr lvl="0"/>
            <a:r>
              <a:rPr lang="en-US" dirty="0" smtClean="0"/>
              <a:t>Customers </a:t>
            </a:r>
            <a:r>
              <a:rPr lang="en-US" dirty="0"/>
              <a:t>need to know what is being developed and that it will satisfy their needs. </a:t>
            </a:r>
            <a:endParaRPr lang="en-US" dirty="0" smtClean="0"/>
          </a:p>
          <a:p>
            <a:pPr lvl="0"/>
            <a:r>
              <a:rPr lang="en-US" dirty="0" smtClean="0"/>
              <a:t>Developers </a:t>
            </a:r>
            <a:r>
              <a:rPr lang="en-US" dirty="0"/>
              <a:t>need to know what to develop and testers what to test. </a:t>
            </a:r>
            <a:endParaRPr lang="en-US" dirty="0" smtClean="0"/>
          </a:p>
          <a:p>
            <a:pPr lvl="0"/>
            <a:r>
              <a:rPr lang="en-US" dirty="0" smtClean="0"/>
              <a:t>A </a:t>
            </a:r>
            <a:r>
              <a:rPr lang="en-US" dirty="0"/>
              <a:t>quality requirements document can provide all of these things.</a:t>
            </a:r>
          </a:p>
        </p:txBody>
      </p:sp>
      <p:sp>
        <p:nvSpPr>
          <p:cNvPr id="3" name="Title 2" descr="&quot; &quot;"/>
          <p:cNvSpPr>
            <a:spLocks noGrp="1"/>
          </p:cNvSpPr>
          <p:nvPr>
            <p:ph type="title"/>
          </p:nvPr>
        </p:nvSpPr>
        <p:spPr/>
        <p:txBody>
          <a:bodyPr>
            <a:normAutofit/>
          </a:bodyPr>
          <a:lstStyle/>
          <a:p>
            <a:r>
              <a:rPr lang="en-US" dirty="0"/>
              <a:t>Benefits of business requirements</a:t>
            </a:r>
          </a:p>
        </p:txBody>
      </p:sp>
      <p:sp>
        <p:nvSpPr>
          <p:cNvPr id="5" name="Slide Number Placeholder 4"/>
          <p:cNvSpPr>
            <a:spLocks noGrp="1"/>
          </p:cNvSpPr>
          <p:nvPr>
            <p:ph type="sldNum" sz="quarter" idx="10"/>
          </p:nvPr>
        </p:nvSpPr>
        <p:spPr/>
        <p:txBody>
          <a:bodyPr/>
          <a:lstStyle/>
          <a:p>
            <a:fld id="{B2897048-00E0-47FB-B07B-F36BBE8AF579}" type="slidenum">
              <a:rPr lang="en-US" smtClean="0"/>
              <a:pPr/>
              <a:t>7</a:t>
            </a:fld>
            <a:endParaRPr lang="en-US" dirty="0"/>
          </a:p>
        </p:txBody>
      </p:sp>
    </p:spTree>
    <p:extLst>
      <p:ext uri="{BB962C8B-B14F-4D97-AF65-F5344CB8AC3E}">
        <p14:creationId xmlns:p14="http://schemas.microsoft.com/office/powerpoint/2010/main" val="25313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62200" y="1676400"/>
            <a:ext cx="4381500" cy="4381500"/>
          </a:xfrm>
        </p:spPr>
      </p:pic>
      <p:sp>
        <p:nvSpPr>
          <p:cNvPr id="3" name="Title 2"/>
          <p:cNvSpPr>
            <a:spLocks noGrp="1"/>
          </p:cNvSpPr>
          <p:nvPr>
            <p:ph type="title"/>
          </p:nvPr>
        </p:nvSpPr>
        <p:spPr/>
        <p:txBody>
          <a:bodyPr/>
          <a:lstStyle/>
          <a:p>
            <a:pPr algn="ctr"/>
            <a:r>
              <a:rPr lang="en-US" dirty="0" smtClean="0"/>
              <a:t>Hitting the Target</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8</a:t>
            </a:fld>
            <a:endParaRPr lang="en-US" dirty="0"/>
          </a:p>
        </p:txBody>
      </p:sp>
    </p:spTree>
    <p:extLst>
      <p:ext uri="{BB962C8B-B14F-4D97-AF65-F5344CB8AC3E}">
        <p14:creationId xmlns:p14="http://schemas.microsoft.com/office/powerpoint/2010/main" val="2513949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are your major application areas or modules?</a:t>
            </a:r>
          </a:p>
          <a:p>
            <a:r>
              <a:rPr lang="en-US" dirty="0" smtClean="0"/>
              <a:t>Which one is the hub or center of operation?</a:t>
            </a:r>
          </a:p>
          <a:p>
            <a:r>
              <a:rPr lang="en-US" dirty="0" smtClean="0"/>
              <a:t>Does the application tie to other data systems?</a:t>
            </a:r>
          </a:p>
          <a:p>
            <a:r>
              <a:rPr lang="en-US" dirty="0" smtClean="0"/>
              <a:t>Time requirements - Create a project timeline.</a:t>
            </a:r>
          </a:p>
          <a:p>
            <a:r>
              <a:rPr lang="en-US" dirty="0" smtClean="0"/>
              <a:t>What agencies or providers are involved?</a:t>
            </a:r>
            <a:endParaRPr lang="en-US" dirty="0"/>
          </a:p>
        </p:txBody>
      </p:sp>
      <p:sp>
        <p:nvSpPr>
          <p:cNvPr id="2" name="Title 1"/>
          <p:cNvSpPr>
            <a:spLocks noGrp="1"/>
          </p:cNvSpPr>
          <p:nvPr>
            <p:ph type="title"/>
          </p:nvPr>
        </p:nvSpPr>
        <p:spPr/>
        <p:txBody>
          <a:bodyPr/>
          <a:lstStyle/>
          <a:p>
            <a:r>
              <a:rPr lang="en-US" dirty="0" smtClean="0"/>
              <a:t>Defining business requirements</a:t>
            </a:r>
            <a:endParaRPr lang="en-US" dirty="0"/>
          </a:p>
        </p:txBody>
      </p:sp>
    </p:spTree>
    <p:extLst>
      <p:ext uri="{BB962C8B-B14F-4D97-AF65-F5344CB8AC3E}">
        <p14:creationId xmlns:p14="http://schemas.microsoft.com/office/powerpoint/2010/main" val="25928719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1904&quot;&gt;&lt;object type=&quot;3&quot; unique_id=&quot;11905&quot;&gt;&lt;property id=&quot;20148&quot; value=&quot;5&quot;/&gt;&lt;property id=&quot;20300&quot; value=&quot;Slide 1&quot;/&gt;&lt;property id=&quot;20307&quot; value=&quot;258&quot;/&gt;&lt;/object&gt;&lt;object type=&quot;3&quot; unique_id=&quot;11906&quot;&gt;&lt;property id=&quot;20148&quot; value=&quot;5&quot;/&gt;&lt;property id=&quot;20300&quot; value=&quot;Slide 2 - &amp;quot;Title Here&amp;quot;&quot;/&gt;&lt;property id=&quot;20307&quot; value=&quot;257&quot;/&gt;&lt;/object&gt;&lt;object type=&quot;3&quot; unique_id=&quot;11915&quot;&gt;&lt;property id=&quot;20148&quot; value=&quot;5&quot;/&gt;&lt;property id=&quot;20300&quot; value=&quot;Slide 3 - &amp;quot;Title Here&amp;quot;&quot;/&gt;&lt;property id=&quot;20307&quot; value=&quot;259&quot;/&gt;&lt;/object&gt;&lt;object type=&quot;3&quot; unique_id=&quot;11916&quot;&gt;&lt;property id=&quot;20148&quot; value=&quot;5&quot;/&gt;&lt;property id=&quot;20300&quot; value=&quot;Slide 4 - &amp;quot;One color chart&amp;quot;&quot;/&gt;&lt;property id=&quot;20307&quot; value=&quot;261&quot;/&gt;&lt;/object&gt;&lt;object type=&quot;3&quot; unique_id=&quot;11917&quot;&gt;&lt;property id=&quot;20148&quot; value=&quot;5&quot;/&gt;&lt;property id=&quot;20300&quot; value=&quot;Slide 5 - &amp;quot;Two color chart&amp;quot;&quot;/&gt;&lt;property id=&quot;20307&quot; value=&quot;260&quot;/&gt;&lt;/object&gt;&lt;object type=&quot;3&quot; unique_id=&quot;11918&quot;&gt;&lt;property id=&quot;20148&quot; value=&quot;5&quot;/&gt;&lt;property id=&quot;20300&quot; value=&quot;Slide 6 - &amp;quot;Three color chart&amp;quot;&quot;/&gt;&lt;property id=&quot;20307&quot; value=&quot;263&quot;/&gt;&lt;/object&gt;&lt;object type=&quot;3&quot; unique_id=&quot;11919&quot;&gt;&lt;property id=&quot;20148&quot; value=&quot;5&quot;/&gt;&lt;property id=&quot;20300&quot; value=&quot;Slide 7 - &amp;quot;Four color chart&amp;quot;&quot;/&gt;&lt;property id=&quot;20307&quot; value=&quot;262&quot;/&gt;&lt;/object&gt;&lt;object type=&quot;3&quot; unique_id=&quot;11920&quot;&gt;&lt;property id=&quot;20148&quot; value=&quot;5&quot;/&gt;&lt;property id=&quot;20300&quot; value=&quot;Slide 8 - &amp;quot;Five color chart&amp;quot;&quot;/&gt;&lt;property id=&quot;20307&quot; value=&quot;264&quot;/&gt;&lt;/object&gt;&lt;object type=&quot;3&quot; unique_id=&quot;11921&quot;&gt;&lt;property id=&quot;20148&quot; value=&quot;5&quot;/&gt;&lt;property id=&quot;20300&quot; value=&quot;Slide 9 - &amp;quot;Pie chart&amp;quot;&quot;/&gt;&lt;property id=&quot;20307&quot; value=&quot;265&quot;/&gt;&lt;/object&gt;&lt;object type=&quot;3&quot; unique_id=&quot;11922&quot;&gt;&lt;property id=&quot;20148&quot; value=&quot;5&quot;/&gt;&lt;property id=&quot;20300&quot; value=&quot;Slide 10 - &amp;quot;Section Header Slide&amp;quot;&quot;/&gt;&lt;property id=&quot;20307&quot; value=&quot;266&quot;/&gt;&lt;/object&gt;&lt;object type=&quot;3&quot; unique_id=&quot;11923&quot;&gt;&lt;property id=&quot;20148&quot; value=&quot;5&quot;/&gt;&lt;property id=&quot;20300&quot; value=&quot;Slide 11 - &amp;quot;Slide with nothing at bottom for long lists or graphics&amp;quot;&quot;/&gt;&lt;property id=&quot;20307&quot; value=&quot;268&quot;/&gt;&lt;/object&gt;&lt;object type=&quot;3&quot; unique_id=&quot;11924&quot;&gt;&lt;property id=&quot;20148&quot; value=&quot;5&quot;/&gt;&lt;property id=&quot;20300&quot; value=&quot;Slide 12 - &amp;quot;Final presentation slide&amp;quot;&quot;/&gt;&lt;property id=&quot;20307&quot; value=&quot;267&quot;/&gt;&lt;/object&gt;&lt;object type=&quot;3&quot; unique_id=&quot;11925&quot;&gt;&lt;property id=&quot;20148&quot; value=&quot;5&quot;/&gt;&lt;property id=&quot;20300&quot; value=&quot;Slide 13&quot;/&gt;&lt;property id=&quot;20307&quot; value=&quot;269&quot;/&gt;&lt;/object&gt;&lt;/object&gt;&lt;object type=&quot;8&quot; unique_id=&quot;1191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955</TotalTime>
  <Words>1340</Words>
  <Application>Microsoft Office PowerPoint</Application>
  <PresentationFormat>On-screen Show (4:3)</PresentationFormat>
  <Paragraphs>143</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What is Business Requirements</vt:lpstr>
      <vt:lpstr>Why are they important?</vt:lpstr>
      <vt:lpstr>When are they gathered?</vt:lpstr>
      <vt:lpstr>Gathering Business Requirements</vt:lpstr>
      <vt:lpstr>Desired outcome(s) should…</vt:lpstr>
      <vt:lpstr>Benefits of business requirements</vt:lpstr>
      <vt:lpstr>Hitting the Target</vt:lpstr>
      <vt:lpstr>Defining business requirements</vt:lpstr>
      <vt:lpstr>Building your review team</vt:lpstr>
      <vt:lpstr>Building your review team – continued</vt:lpstr>
      <vt:lpstr>How much time do I need?</vt:lpstr>
      <vt:lpstr>How much time do I need? - continued</vt:lpstr>
      <vt:lpstr>Gathering data details</vt:lpstr>
      <vt:lpstr>What information is important?</vt:lpstr>
      <vt:lpstr>Testing your application</vt:lpstr>
      <vt:lpstr>Training on the new application</vt:lpstr>
      <vt:lpstr>Transferring data – current vs history</vt:lpstr>
      <vt:lpstr>Implementation – Going Live!!</vt:lpstr>
      <vt:lpstr>Review and Reflection</vt:lpstr>
      <vt:lpstr>Benefits of good planning</vt:lpstr>
      <vt:lpstr>Lessons learned </vt:lpstr>
      <vt:lpstr>Lessons learned - continued</vt:lpstr>
      <vt:lpstr>Contact Information</vt:lpstr>
      <vt:lpstr>Final presentation slide</vt:lpstr>
      <vt:lpstr>PowerPoint Presentation</vt:lpstr>
    </vt:vector>
  </TitlesOfParts>
  <Company>The DaSy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Roxanne Jones</dc:creator>
  <cp:lastModifiedBy>Katie Kaattari</cp:lastModifiedBy>
  <cp:revision>87</cp:revision>
  <dcterms:created xsi:type="dcterms:W3CDTF">2013-02-06T21:54:43Z</dcterms:created>
  <dcterms:modified xsi:type="dcterms:W3CDTF">2014-09-19T21:52:00Z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