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708" r:id="rId5"/>
    <p:sldMasterId id="2147483720" r:id="rId6"/>
    <p:sldMasterId id="2147483732" r:id="rId7"/>
    <p:sldMasterId id="2147483744" r:id="rId8"/>
    <p:sldMasterId id="2147483756" r:id="rId9"/>
    <p:sldMasterId id="2147483768" r:id="rId10"/>
    <p:sldMasterId id="2147483780" r:id="rId11"/>
    <p:sldMasterId id="2147483792" r:id="rId12"/>
    <p:sldMasterId id="2147483804" r:id="rId13"/>
    <p:sldMasterId id="2147483816" r:id="rId14"/>
    <p:sldMasterId id="2147483840" r:id="rId15"/>
  </p:sldMasterIdLst>
  <p:notesMasterIdLst>
    <p:notesMasterId r:id="rId59"/>
  </p:notesMasterIdLst>
  <p:sldIdLst>
    <p:sldId id="311" r:id="rId16"/>
    <p:sldId id="302" r:id="rId17"/>
    <p:sldId id="269" r:id="rId18"/>
    <p:sldId id="326" r:id="rId19"/>
    <p:sldId id="327" r:id="rId20"/>
    <p:sldId id="261" r:id="rId21"/>
    <p:sldId id="260" r:id="rId22"/>
    <p:sldId id="328" r:id="rId23"/>
    <p:sldId id="329" r:id="rId24"/>
    <p:sldId id="267" r:id="rId25"/>
    <p:sldId id="258" r:id="rId26"/>
    <p:sldId id="268" r:id="rId27"/>
    <p:sldId id="312" r:id="rId28"/>
    <p:sldId id="313" r:id="rId29"/>
    <p:sldId id="316" r:id="rId30"/>
    <p:sldId id="278" r:id="rId31"/>
    <p:sldId id="279" r:id="rId32"/>
    <p:sldId id="280" r:id="rId33"/>
    <p:sldId id="330" r:id="rId34"/>
    <p:sldId id="305" r:id="rId35"/>
    <p:sldId id="306" r:id="rId36"/>
    <p:sldId id="307" r:id="rId37"/>
    <p:sldId id="308" r:id="rId38"/>
    <p:sldId id="309" r:id="rId39"/>
    <p:sldId id="317" r:id="rId40"/>
    <p:sldId id="259" r:id="rId41"/>
    <p:sldId id="257" r:id="rId42"/>
    <p:sldId id="333" r:id="rId43"/>
    <p:sldId id="332" r:id="rId44"/>
    <p:sldId id="331" r:id="rId45"/>
    <p:sldId id="281" r:id="rId46"/>
    <p:sldId id="319" r:id="rId47"/>
    <p:sldId id="283" r:id="rId48"/>
    <p:sldId id="301" r:id="rId49"/>
    <p:sldId id="300" r:id="rId50"/>
    <p:sldId id="287" r:id="rId51"/>
    <p:sldId id="286" r:id="rId52"/>
    <p:sldId id="288" r:id="rId53"/>
    <p:sldId id="274" r:id="rId54"/>
    <p:sldId id="273" r:id="rId55"/>
    <p:sldId id="275" r:id="rId56"/>
    <p:sldId id="272" r:id="rId57"/>
    <p:sldId id="276"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FF99"/>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839" autoAdjust="0"/>
    <p:restoredTop sz="97333" autoAdjust="0"/>
  </p:normalViewPr>
  <p:slideViewPr>
    <p:cSldViewPr>
      <p:cViewPr>
        <p:scale>
          <a:sx n="62" d="100"/>
          <a:sy n="62" d="100"/>
        </p:scale>
        <p:origin x="-960" y="-84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61"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8" Type="http://schemas.openxmlformats.org/officeDocument/2006/relationships/slideMaster" Target="slideMasters/slideMaster8.xml"/><Relationship Id="rId51" Type="http://schemas.openxmlformats.org/officeDocument/2006/relationships/slide" Target="slides/slide3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7A6997-E536-44D5-AA7E-C365ACE02A37}" type="doc">
      <dgm:prSet loTypeId="urn:microsoft.com/office/officeart/2005/8/layout/pyramid1" loCatId="pyramid" qsTypeId="urn:microsoft.com/office/officeart/2005/8/quickstyle/simple2" qsCatId="simple" csTypeId="urn:microsoft.com/office/officeart/2005/8/colors/accent6_3" csCatId="accent6" phldr="1"/>
      <dgm:spPr/>
    </dgm:pt>
    <dgm:pt modelId="{C7373F19-8B1E-42FC-BA8D-C8FFAC8F4DA7}">
      <dgm:prSet phldrT="[Text]" custT="1"/>
      <dgm:spPr>
        <a:solidFill>
          <a:srgbClr val="FF6600">
            <a:alpha val="80000"/>
          </a:srgbClr>
        </a:solidFill>
      </dgm:spPr>
      <dgm:t>
        <a:bodyPr/>
        <a:lstStyle/>
        <a:p>
          <a:pPr algn="ctr">
            <a:spcAft>
              <a:spcPts val="0"/>
            </a:spcAft>
          </a:pPr>
          <a:endParaRPr lang="en-US" sz="800" b="1" dirty="0" smtClean="0">
            <a:latin typeface="Lucida Sans" pitchFamily="34" charset="0"/>
          </a:endParaRPr>
        </a:p>
        <a:p>
          <a:pPr algn="ctr">
            <a:spcAft>
              <a:spcPts val="0"/>
            </a:spcAft>
          </a:pPr>
          <a:endParaRPr lang="en-US" sz="800" b="1" dirty="0" smtClean="0">
            <a:latin typeface="Lucida Sans" pitchFamily="34" charset="0"/>
          </a:endParaRPr>
        </a:p>
        <a:p>
          <a:pPr algn="ctr">
            <a:spcAft>
              <a:spcPts val="0"/>
            </a:spcAft>
          </a:pPr>
          <a:endParaRPr lang="en-US" sz="500" b="1" dirty="0" smtClean="0">
            <a:latin typeface="Lucida Sans" pitchFamily="34" charset="0"/>
          </a:endParaRPr>
        </a:p>
        <a:p>
          <a:pPr algn="ctr">
            <a:spcAft>
              <a:spcPts val="0"/>
            </a:spcAft>
          </a:pPr>
          <a:endParaRPr lang="en-US" sz="500" b="1" dirty="0" smtClean="0">
            <a:latin typeface="Lucida Sans" pitchFamily="34" charset="0"/>
          </a:endParaRPr>
        </a:p>
        <a:p>
          <a:pPr algn="ctr">
            <a:spcAft>
              <a:spcPts val="0"/>
            </a:spcAft>
          </a:pPr>
          <a:r>
            <a:rPr lang="en-US" sz="2500" b="1" dirty="0" smtClean="0">
              <a:latin typeface="Lucida Sans" pitchFamily="34" charset="0"/>
            </a:rPr>
            <a:t>IV</a:t>
          </a:r>
          <a:r>
            <a:rPr lang="en-US" sz="2500" b="1" dirty="0">
              <a:latin typeface="Lucida Sans" pitchFamily="34" charset="0"/>
            </a:rPr>
            <a:t>. Intensive</a:t>
          </a:r>
        </a:p>
        <a:p>
          <a:pPr algn="ctr">
            <a:spcAft>
              <a:spcPts val="0"/>
            </a:spcAft>
          </a:pPr>
          <a:r>
            <a:rPr lang="en-US" sz="2500" b="1" dirty="0">
              <a:latin typeface="Lucida Sans" pitchFamily="34" charset="0"/>
            </a:rPr>
            <a:t>1-2% of LEAs</a:t>
          </a:r>
        </a:p>
      </dgm:t>
    </dgm:pt>
    <dgm:pt modelId="{9959D7E6-BD1B-4CD5-A257-E23866E62AC8}" type="parTrans" cxnId="{61A6CD81-B521-4D42-8E8A-5EA3F360F002}">
      <dgm:prSet/>
      <dgm:spPr/>
      <dgm:t>
        <a:bodyPr/>
        <a:lstStyle/>
        <a:p>
          <a:pPr algn="ctr"/>
          <a:endParaRPr lang="en-US"/>
        </a:p>
      </dgm:t>
    </dgm:pt>
    <dgm:pt modelId="{D86CF0B8-8594-4603-A5D0-A09A46A46E48}" type="sibTrans" cxnId="{61A6CD81-B521-4D42-8E8A-5EA3F360F002}">
      <dgm:prSet/>
      <dgm:spPr/>
      <dgm:t>
        <a:bodyPr/>
        <a:lstStyle/>
        <a:p>
          <a:pPr algn="ctr"/>
          <a:endParaRPr lang="en-US"/>
        </a:p>
      </dgm:t>
    </dgm:pt>
    <dgm:pt modelId="{1C6FD31D-FB04-4CD4-AD62-10A8BFA28BA3}">
      <dgm:prSet phldrT="[Text]" custT="1"/>
      <dgm:spPr>
        <a:solidFill>
          <a:srgbClr val="FF6600">
            <a:alpha val="53000"/>
          </a:srgbClr>
        </a:solidFill>
      </dgm:spPr>
      <dgm:t>
        <a:bodyPr/>
        <a:lstStyle/>
        <a:p>
          <a:pPr algn="ctr">
            <a:spcAft>
              <a:spcPts val="0"/>
            </a:spcAft>
          </a:pPr>
          <a:r>
            <a:rPr lang="en-US" sz="3000" b="1" dirty="0">
              <a:latin typeface="Lucida Sans" pitchFamily="34" charset="0"/>
            </a:rPr>
            <a:t>III. In Depth</a:t>
          </a:r>
        </a:p>
        <a:p>
          <a:pPr algn="ctr">
            <a:spcAft>
              <a:spcPts val="0"/>
            </a:spcAft>
          </a:pPr>
          <a:r>
            <a:rPr lang="en-US" sz="3000" b="1" dirty="0">
              <a:latin typeface="Lucida Sans" pitchFamily="34" charset="0"/>
            </a:rPr>
            <a:t>3-5% of LEAs</a:t>
          </a:r>
        </a:p>
      </dgm:t>
    </dgm:pt>
    <dgm:pt modelId="{B63A0CAA-A8B1-4FBB-892F-4E05B23A748C}" type="parTrans" cxnId="{0EE9B1A7-85A2-48A8-ADEC-41FB66A97345}">
      <dgm:prSet/>
      <dgm:spPr/>
      <dgm:t>
        <a:bodyPr/>
        <a:lstStyle/>
        <a:p>
          <a:pPr algn="ctr"/>
          <a:endParaRPr lang="en-US"/>
        </a:p>
      </dgm:t>
    </dgm:pt>
    <dgm:pt modelId="{487CB776-8EDB-4B64-AE9E-BF43397AC42A}" type="sibTrans" cxnId="{0EE9B1A7-85A2-48A8-ADEC-41FB66A97345}">
      <dgm:prSet/>
      <dgm:spPr/>
      <dgm:t>
        <a:bodyPr/>
        <a:lstStyle/>
        <a:p>
          <a:pPr algn="ctr"/>
          <a:endParaRPr lang="en-US"/>
        </a:p>
      </dgm:t>
    </dgm:pt>
    <dgm:pt modelId="{E84CDA0B-9084-4418-992D-CBE12A456FA7}">
      <dgm:prSet phldrT="[Text]" custT="1"/>
      <dgm:spPr>
        <a:solidFill>
          <a:srgbClr val="FF6600">
            <a:alpha val="29000"/>
          </a:srgbClr>
        </a:solidFill>
      </dgm:spPr>
      <dgm:t>
        <a:bodyPr/>
        <a:lstStyle/>
        <a:p>
          <a:pPr algn="ctr">
            <a:spcBef>
              <a:spcPts val="1200"/>
            </a:spcBef>
            <a:spcAft>
              <a:spcPts val="0"/>
            </a:spcAft>
          </a:pPr>
          <a:endParaRPr lang="en-US" sz="800" b="1" dirty="0" smtClean="0">
            <a:latin typeface="Lucida Sans" pitchFamily="34" charset="0"/>
          </a:endParaRPr>
        </a:p>
        <a:p>
          <a:pPr algn="ctr">
            <a:spcBef>
              <a:spcPts val="1200"/>
            </a:spcBef>
            <a:spcAft>
              <a:spcPts val="0"/>
            </a:spcAft>
          </a:pPr>
          <a:endParaRPr lang="en-US" sz="800" b="1" dirty="0" smtClean="0">
            <a:latin typeface="Lucida Sans" pitchFamily="34" charset="0"/>
          </a:endParaRPr>
        </a:p>
        <a:p>
          <a:pPr algn="ctr">
            <a:spcBef>
              <a:spcPts val="1200"/>
            </a:spcBef>
            <a:spcAft>
              <a:spcPts val="0"/>
            </a:spcAft>
          </a:pPr>
          <a:endParaRPr lang="en-US" sz="800" b="1" dirty="0" smtClean="0">
            <a:latin typeface="Lucida Sans" pitchFamily="34" charset="0"/>
          </a:endParaRPr>
        </a:p>
        <a:p>
          <a:pPr algn="ctr">
            <a:spcBef>
              <a:spcPts val="1200"/>
            </a:spcBef>
            <a:spcAft>
              <a:spcPts val="0"/>
            </a:spcAft>
          </a:pPr>
          <a:r>
            <a:rPr lang="en-US" sz="3400" b="1" dirty="0" smtClean="0">
              <a:latin typeface="Lucida Sans" pitchFamily="34" charset="0"/>
            </a:rPr>
            <a:t>II</a:t>
          </a:r>
          <a:r>
            <a:rPr lang="en-US" sz="3400" b="1" dirty="0">
              <a:latin typeface="Lucida Sans" pitchFamily="34" charset="0"/>
            </a:rPr>
            <a:t>. Targeted</a:t>
          </a:r>
        </a:p>
        <a:p>
          <a:pPr algn="ctr">
            <a:spcBef>
              <a:spcPts val="1200"/>
            </a:spcBef>
            <a:spcAft>
              <a:spcPts val="0"/>
            </a:spcAft>
          </a:pPr>
          <a:r>
            <a:rPr lang="en-US" sz="3400" b="1" dirty="0">
              <a:latin typeface="Lucida Sans" pitchFamily="34" charset="0"/>
            </a:rPr>
            <a:t>5-15% of LEAs</a:t>
          </a:r>
        </a:p>
        <a:p>
          <a:pPr algn="ctr">
            <a:spcBef>
              <a:spcPct val="0"/>
            </a:spcBef>
            <a:spcAft>
              <a:spcPts val="0"/>
            </a:spcAft>
          </a:pPr>
          <a:endParaRPr lang="en-US" sz="3400" b="1" dirty="0"/>
        </a:p>
      </dgm:t>
    </dgm:pt>
    <dgm:pt modelId="{118517A7-6E45-4096-8B99-0A962B89AD7A}" type="parTrans" cxnId="{571E1D85-F4F7-4E98-83F5-DD9D00739C92}">
      <dgm:prSet/>
      <dgm:spPr/>
      <dgm:t>
        <a:bodyPr/>
        <a:lstStyle/>
        <a:p>
          <a:pPr algn="ctr"/>
          <a:endParaRPr lang="en-US"/>
        </a:p>
      </dgm:t>
    </dgm:pt>
    <dgm:pt modelId="{6B63597C-D392-4B7A-A3C7-A4F1B4AFF121}" type="sibTrans" cxnId="{571E1D85-F4F7-4E98-83F5-DD9D00739C92}">
      <dgm:prSet/>
      <dgm:spPr/>
      <dgm:t>
        <a:bodyPr/>
        <a:lstStyle/>
        <a:p>
          <a:pPr algn="ctr"/>
          <a:endParaRPr lang="en-US"/>
        </a:p>
      </dgm:t>
    </dgm:pt>
    <dgm:pt modelId="{4D88F455-CBC5-423B-933F-EEA6F0EFFE0E}">
      <dgm:prSet custT="1"/>
      <dgm:spPr>
        <a:solidFill>
          <a:srgbClr val="FF6600">
            <a:alpha val="10000"/>
          </a:srgbClr>
        </a:solidFill>
      </dgm:spPr>
      <dgm:t>
        <a:bodyPr/>
        <a:lstStyle/>
        <a:p>
          <a:pPr algn="ctr">
            <a:spcAft>
              <a:spcPts val="0"/>
            </a:spcAft>
          </a:pPr>
          <a:r>
            <a:rPr lang="en-US" sz="3600" b="1" dirty="0">
              <a:latin typeface="Lucida Sans" pitchFamily="34" charset="0"/>
            </a:rPr>
            <a:t>I. Universal</a:t>
          </a:r>
        </a:p>
        <a:p>
          <a:pPr algn="ctr">
            <a:spcAft>
              <a:spcPts val="0"/>
            </a:spcAft>
          </a:pPr>
          <a:r>
            <a:rPr lang="en-US" sz="3600" b="1" dirty="0">
              <a:latin typeface="Lucida Sans" pitchFamily="34" charset="0"/>
            </a:rPr>
            <a:t>75-80% of LEAs</a:t>
          </a:r>
          <a:endParaRPr lang="en-US" sz="3600" dirty="0">
            <a:latin typeface="Lucida Sans" pitchFamily="34" charset="0"/>
          </a:endParaRPr>
        </a:p>
      </dgm:t>
    </dgm:pt>
    <dgm:pt modelId="{1BADDE86-D26E-4938-A858-D88550D1557C}" type="parTrans" cxnId="{5C0259EC-49A5-482E-B027-596620B51E41}">
      <dgm:prSet/>
      <dgm:spPr/>
      <dgm:t>
        <a:bodyPr/>
        <a:lstStyle/>
        <a:p>
          <a:pPr algn="ctr"/>
          <a:endParaRPr lang="en-US"/>
        </a:p>
      </dgm:t>
    </dgm:pt>
    <dgm:pt modelId="{4E5EC14B-523F-4035-8568-9E4A4C5861FC}" type="sibTrans" cxnId="{5C0259EC-49A5-482E-B027-596620B51E41}">
      <dgm:prSet/>
      <dgm:spPr/>
      <dgm:t>
        <a:bodyPr/>
        <a:lstStyle/>
        <a:p>
          <a:pPr algn="ctr"/>
          <a:endParaRPr lang="en-US"/>
        </a:p>
      </dgm:t>
    </dgm:pt>
    <dgm:pt modelId="{77E1A6EF-C4D6-4034-95F2-6A1774EA8E21}" type="pres">
      <dgm:prSet presAssocID="{197A6997-E536-44D5-AA7E-C365ACE02A37}" presName="Name0" presStyleCnt="0">
        <dgm:presLayoutVars>
          <dgm:dir/>
          <dgm:animLvl val="lvl"/>
          <dgm:resizeHandles val="exact"/>
        </dgm:presLayoutVars>
      </dgm:prSet>
      <dgm:spPr/>
    </dgm:pt>
    <dgm:pt modelId="{3DCB69E6-EB99-4797-A37C-71F19666A7F9}" type="pres">
      <dgm:prSet presAssocID="{C7373F19-8B1E-42FC-BA8D-C8FFAC8F4DA7}" presName="Name8" presStyleCnt="0"/>
      <dgm:spPr/>
    </dgm:pt>
    <dgm:pt modelId="{B39C5765-345E-4DC2-A5D1-DA06A0776E95}" type="pres">
      <dgm:prSet presAssocID="{C7373F19-8B1E-42FC-BA8D-C8FFAC8F4DA7}" presName="level" presStyleLbl="node1" presStyleIdx="0" presStyleCnt="4" custScaleX="101818">
        <dgm:presLayoutVars>
          <dgm:chMax val="1"/>
          <dgm:bulletEnabled val="1"/>
        </dgm:presLayoutVars>
      </dgm:prSet>
      <dgm:spPr/>
      <dgm:t>
        <a:bodyPr/>
        <a:lstStyle/>
        <a:p>
          <a:endParaRPr lang="en-US"/>
        </a:p>
      </dgm:t>
    </dgm:pt>
    <dgm:pt modelId="{CB65863B-993C-45C7-A0B4-016BB4BFE6D9}" type="pres">
      <dgm:prSet presAssocID="{C7373F19-8B1E-42FC-BA8D-C8FFAC8F4DA7}" presName="levelTx" presStyleLbl="revTx" presStyleIdx="0" presStyleCnt="0">
        <dgm:presLayoutVars>
          <dgm:chMax val="1"/>
          <dgm:bulletEnabled val="1"/>
        </dgm:presLayoutVars>
      </dgm:prSet>
      <dgm:spPr/>
      <dgm:t>
        <a:bodyPr/>
        <a:lstStyle/>
        <a:p>
          <a:endParaRPr lang="en-US"/>
        </a:p>
      </dgm:t>
    </dgm:pt>
    <dgm:pt modelId="{55F6F7BA-060F-42C7-881F-440DBCE9D2E8}" type="pres">
      <dgm:prSet presAssocID="{1C6FD31D-FB04-4CD4-AD62-10A8BFA28BA3}" presName="Name8" presStyleCnt="0"/>
      <dgm:spPr/>
    </dgm:pt>
    <dgm:pt modelId="{169AB797-4523-43D8-A18C-6953B74F6642}" type="pres">
      <dgm:prSet presAssocID="{1C6FD31D-FB04-4CD4-AD62-10A8BFA28BA3}" presName="level" presStyleLbl="node1" presStyleIdx="1" presStyleCnt="4">
        <dgm:presLayoutVars>
          <dgm:chMax val="1"/>
          <dgm:bulletEnabled val="1"/>
        </dgm:presLayoutVars>
      </dgm:prSet>
      <dgm:spPr/>
      <dgm:t>
        <a:bodyPr/>
        <a:lstStyle/>
        <a:p>
          <a:endParaRPr lang="en-US"/>
        </a:p>
      </dgm:t>
    </dgm:pt>
    <dgm:pt modelId="{B25C3CBD-70F1-4D03-8264-2D65ADABD74E}" type="pres">
      <dgm:prSet presAssocID="{1C6FD31D-FB04-4CD4-AD62-10A8BFA28BA3}" presName="levelTx" presStyleLbl="revTx" presStyleIdx="0" presStyleCnt="0">
        <dgm:presLayoutVars>
          <dgm:chMax val="1"/>
          <dgm:bulletEnabled val="1"/>
        </dgm:presLayoutVars>
      </dgm:prSet>
      <dgm:spPr/>
      <dgm:t>
        <a:bodyPr/>
        <a:lstStyle/>
        <a:p>
          <a:endParaRPr lang="en-US"/>
        </a:p>
      </dgm:t>
    </dgm:pt>
    <dgm:pt modelId="{19CB293F-DFCD-41AB-AA44-6238BEBAE53A}" type="pres">
      <dgm:prSet presAssocID="{E84CDA0B-9084-4418-992D-CBE12A456FA7}" presName="Name8" presStyleCnt="0"/>
      <dgm:spPr/>
    </dgm:pt>
    <dgm:pt modelId="{4542421C-FB4E-45D6-8996-E6C7B1EC15FF}" type="pres">
      <dgm:prSet presAssocID="{E84CDA0B-9084-4418-992D-CBE12A456FA7}" presName="level" presStyleLbl="node1" presStyleIdx="2" presStyleCnt="4" custLinFactNeighborX="303" custLinFactNeighborY="2469">
        <dgm:presLayoutVars>
          <dgm:chMax val="1"/>
          <dgm:bulletEnabled val="1"/>
        </dgm:presLayoutVars>
      </dgm:prSet>
      <dgm:spPr/>
      <dgm:t>
        <a:bodyPr/>
        <a:lstStyle/>
        <a:p>
          <a:endParaRPr lang="en-US"/>
        </a:p>
      </dgm:t>
    </dgm:pt>
    <dgm:pt modelId="{EFAF86BE-BB70-403F-91E7-5DD6346A4478}" type="pres">
      <dgm:prSet presAssocID="{E84CDA0B-9084-4418-992D-CBE12A456FA7}" presName="levelTx" presStyleLbl="revTx" presStyleIdx="0" presStyleCnt="0">
        <dgm:presLayoutVars>
          <dgm:chMax val="1"/>
          <dgm:bulletEnabled val="1"/>
        </dgm:presLayoutVars>
      </dgm:prSet>
      <dgm:spPr/>
      <dgm:t>
        <a:bodyPr/>
        <a:lstStyle/>
        <a:p>
          <a:endParaRPr lang="en-US"/>
        </a:p>
      </dgm:t>
    </dgm:pt>
    <dgm:pt modelId="{BE87871C-CA2C-4BF1-99BB-073BA8A276FA}" type="pres">
      <dgm:prSet presAssocID="{4D88F455-CBC5-423B-933F-EEA6F0EFFE0E}" presName="Name8" presStyleCnt="0"/>
      <dgm:spPr/>
    </dgm:pt>
    <dgm:pt modelId="{AB173E3C-2331-4E58-87B5-5C96A8E3CB0C}" type="pres">
      <dgm:prSet presAssocID="{4D88F455-CBC5-423B-933F-EEA6F0EFFE0E}" presName="level" presStyleLbl="node1" presStyleIdx="3" presStyleCnt="4" custLinFactNeighborX="-909" custLinFactNeighborY="1235">
        <dgm:presLayoutVars>
          <dgm:chMax val="1"/>
          <dgm:bulletEnabled val="1"/>
        </dgm:presLayoutVars>
      </dgm:prSet>
      <dgm:spPr/>
      <dgm:t>
        <a:bodyPr/>
        <a:lstStyle/>
        <a:p>
          <a:endParaRPr lang="en-US"/>
        </a:p>
      </dgm:t>
    </dgm:pt>
    <dgm:pt modelId="{860C3B5A-EAB1-47E0-B240-B1D8C3F1D422}" type="pres">
      <dgm:prSet presAssocID="{4D88F455-CBC5-423B-933F-EEA6F0EFFE0E}" presName="levelTx" presStyleLbl="revTx" presStyleIdx="0" presStyleCnt="0">
        <dgm:presLayoutVars>
          <dgm:chMax val="1"/>
          <dgm:bulletEnabled val="1"/>
        </dgm:presLayoutVars>
      </dgm:prSet>
      <dgm:spPr/>
      <dgm:t>
        <a:bodyPr/>
        <a:lstStyle/>
        <a:p>
          <a:endParaRPr lang="en-US"/>
        </a:p>
      </dgm:t>
    </dgm:pt>
  </dgm:ptLst>
  <dgm:cxnLst>
    <dgm:cxn modelId="{5F4AA8CC-EDCD-4636-88F3-CA615BD6701F}" type="presOf" srcId="{197A6997-E536-44D5-AA7E-C365ACE02A37}" destId="{77E1A6EF-C4D6-4034-95F2-6A1774EA8E21}" srcOrd="0" destOrd="0" presId="urn:microsoft.com/office/officeart/2005/8/layout/pyramid1"/>
    <dgm:cxn modelId="{1FBCF5FE-9CF6-452F-9AF4-4EEC2065CCA1}" type="presOf" srcId="{4D88F455-CBC5-423B-933F-EEA6F0EFFE0E}" destId="{AB173E3C-2331-4E58-87B5-5C96A8E3CB0C}" srcOrd="0" destOrd="0" presId="urn:microsoft.com/office/officeart/2005/8/layout/pyramid1"/>
    <dgm:cxn modelId="{38F01C47-28EC-41C4-8253-C43DA3D14E4A}" type="presOf" srcId="{C7373F19-8B1E-42FC-BA8D-C8FFAC8F4DA7}" destId="{B39C5765-345E-4DC2-A5D1-DA06A0776E95}" srcOrd="0" destOrd="0" presId="urn:microsoft.com/office/officeart/2005/8/layout/pyramid1"/>
    <dgm:cxn modelId="{571E1D85-F4F7-4E98-83F5-DD9D00739C92}" srcId="{197A6997-E536-44D5-AA7E-C365ACE02A37}" destId="{E84CDA0B-9084-4418-992D-CBE12A456FA7}" srcOrd="2" destOrd="0" parTransId="{118517A7-6E45-4096-8B99-0A962B89AD7A}" sibTransId="{6B63597C-D392-4B7A-A3C7-A4F1B4AFF121}"/>
    <dgm:cxn modelId="{5C0259EC-49A5-482E-B027-596620B51E41}" srcId="{197A6997-E536-44D5-AA7E-C365ACE02A37}" destId="{4D88F455-CBC5-423B-933F-EEA6F0EFFE0E}" srcOrd="3" destOrd="0" parTransId="{1BADDE86-D26E-4938-A858-D88550D1557C}" sibTransId="{4E5EC14B-523F-4035-8568-9E4A4C5861FC}"/>
    <dgm:cxn modelId="{5F70A33D-E992-4EC7-8087-2C587160C15E}" type="presOf" srcId="{1C6FD31D-FB04-4CD4-AD62-10A8BFA28BA3}" destId="{169AB797-4523-43D8-A18C-6953B74F6642}" srcOrd="0" destOrd="0" presId="urn:microsoft.com/office/officeart/2005/8/layout/pyramid1"/>
    <dgm:cxn modelId="{A096CF82-DA0D-4DFD-874C-2A43EF71638E}" type="presOf" srcId="{C7373F19-8B1E-42FC-BA8D-C8FFAC8F4DA7}" destId="{CB65863B-993C-45C7-A0B4-016BB4BFE6D9}" srcOrd="1" destOrd="0" presId="urn:microsoft.com/office/officeart/2005/8/layout/pyramid1"/>
    <dgm:cxn modelId="{1192C694-1248-476A-ADCB-BA40BA7C3AE8}" type="presOf" srcId="{4D88F455-CBC5-423B-933F-EEA6F0EFFE0E}" destId="{860C3B5A-EAB1-47E0-B240-B1D8C3F1D422}" srcOrd="1" destOrd="0" presId="urn:microsoft.com/office/officeart/2005/8/layout/pyramid1"/>
    <dgm:cxn modelId="{B98D893B-3715-497A-80EE-174C09734863}" type="presOf" srcId="{1C6FD31D-FB04-4CD4-AD62-10A8BFA28BA3}" destId="{B25C3CBD-70F1-4D03-8264-2D65ADABD74E}" srcOrd="1" destOrd="0" presId="urn:microsoft.com/office/officeart/2005/8/layout/pyramid1"/>
    <dgm:cxn modelId="{0EE9B1A7-85A2-48A8-ADEC-41FB66A97345}" srcId="{197A6997-E536-44D5-AA7E-C365ACE02A37}" destId="{1C6FD31D-FB04-4CD4-AD62-10A8BFA28BA3}" srcOrd="1" destOrd="0" parTransId="{B63A0CAA-A8B1-4FBB-892F-4E05B23A748C}" sibTransId="{487CB776-8EDB-4B64-AE9E-BF43397AC42A}"/>
    <dgm:cxn modelId="{61A6CD81-B521-4D42-8E8A-5EA3F360F002}" srcId="{197A6997-E536-44D5-AA7E-C365ACE02A37}" destId="{C7373F19-8B1E-42FC-BA8D-C8FFAC8F4DA7}" srcOrd="0" destOrd="0" parTransId="{9959D7E6-BD1B-4CD5-A257-E23866E62AC8}" sibTransId="{D86CF0B8-8594-4603-A5D0-A09A46A46E48}"/>
    <dgm:cxn modelId="{8B1A2CE8-57CC-42FD-B388-B54F93EE417A}" type="presOf" srcId="{E84CDA0B-9084-4418-992D-CBE12A456FA7}" destId="{4542421C-FB4E-45D6-8996-E6C7B1EC15FF}" srcOrd="0" destOrd="0" presId="urn:microsoft.com/office/officeart/2005/8/layout/pyramid1"/>
    <dgm:cxn modelId="{8F14EDF7-5425-4C77-8153-56D0C931144E}" type="presOf" srcId="{E84CDA0B-9084-4418-992D-CBE12A456FA7}" destId="{EFAF86BE-BB70-403F-91E7-5DD6346A4478}" srcOrd="1" destOrd="0" presId="urn:microsoft.com/office/officeart/2005/8/layout/pyramid1"/>
    <dgm:cxn modelId="{040D8623-37BD-45CD-B39F-9670C8D36D62}" type="presParOf" srcId="{77E1A6EF-C4D6-4034-95F2-6A1774EA8E21}" destId="{3DCB69E6-EB99-4797-A37C-71F19666A7F9}" srcOrd="0" destOrd="0" presId="urn:microsoft.com/office/officeart/2005/8/layout/pyramid1"/>
    <dgm:cxn modelId="{E764CBE9-375A-4AB9-869E-FB2A66140E5C}" type="presParOf" srcId="{3DCB69E6-EB99-4797-A37C-71F19666A7F9}" destId="{B39C5765-345E-4DC2-A5D1-DA06A0776E95}" srcOrd="0" destOrd="0" presId="urn:microsoft.com/office/officeart/2005/8/layout/pyramid1"/>
    <dgm:cxn modelId="{ACCCE5BB-B1F7-4C21-88A0-843CAD6762DD}" type="presParOf" srcId="{3DCB69E6-EB99-4797-A37C-71F19666A7F9}" destId="{CB65863B-993C-45C7-A0B4-016BB4BFE6D9}" srcOrd="1" destOrd="0" presId="urn:microsoft.com/office/officeart/2005/8/layout/pyramid1"/>
    <dgm:cxn modelId="{E34EC7BB-8FCB-4918-B235-6BECEFA3B012}" type="presParOf" srcId="{77E1A6EF-C4D6-4034-95F2-6A1774EA8E21}" destId="{55F6F7BA-060F-42C7-881F-440DBCE9D2E8}" srcOrd="1" destOrd="0" presId="urn:microsoft.com/office/officeart/2005/8/layout/pyramid1"/>
    <dgm:cxn modelId="{43460CA5-10BF-4B95-8649-1C348FA70E4E}" type="presParOf" srcId="{55F6F7BA-060F-42C7-881F-440DBCE9D2E8}" destId="{169AB797-4523-43D8-A18C-6953B74F6642}" srcOrd="0" destOrd="0" presId="urn:microsoft.com/office/officeart/2005/8/layout/pyramid1"/>
    <dgm:cxn modelId="{083007D2-2197-4280-B9A3-F45F80260E6B}" type="presParOf" srcId="{55F6F7BA-060F-42C7-881F-440DBCE9D2E8}" destId="{B25C3CBD-70F1-4D03-8264-2D65ADABD74E}" srcOrd="1" destOrd="0" presId="urn:microsoft.com/office/officeart/2005/8/layout/pyramid1"/>
    <dgm:cxn modelId="{01054B35-1E8A-48D2-B7F9-5E5274E80A08}" type="presParOf" srcId="{77E1A6EF-C4D6-4034-95F2-6A1774EA8E21}" destId="{19CB293F-DFCD-41AB-AA44-6238BEBAE53A}" srcOrd="2" destOrd="0" presId="urn:microsoft.com/office/officeart/2005/8/layout/pyramid1"/>
    <dgm:cxn modelId="{AEC9D7B1-6AE7-4A1D-8724-96D6B0532440}" type="presParOf" srcId="{19CB293F-DFCD-41AB-AA44-6238BEBAE53A}" destId="{4542421C-FB4E-45D6-8996-E6C7B1EC15FF}" srcOrd="0" destOrd="0" presId="urn:microsoft.com/office/officeart/2005/8/layout/pyramid1"/>
    <dgm:cxn modelId="{262A1CFD-B644-4D1C-B641-AEA18B52A1D3}" type="presParOf" srcId="{19CB293F-DFCD-41AB-AA44-6238BEBAE53A}" destId="{EFAF86BE-BB70-403F-91E7-5DD6346A4478}" srcOrd="1" destOrd="0" presId="urn:microsoft.com/office/officeart/2005/8/layout/pyramid1"/>
    <dgm:cxn modelId="{A0D2FCF0-08E3-4F08-BF66-818108B2B855}" type="presParOf" srcId="{77E1A6EF-C4D6-4034-95F2-6A1774EA8E21}" destId="{BE87871C-CA2C-4BF1-99BB-073BA8A276FA}" srcOrd="3" destOrd="0" presId="urn:microsoft.com/office/officeart/2005/8/layout/pyramid1"/>
    <dgm:cxn modelId="{6B56AEBE-47F9-43E7-8FBB-1BF336F7B9D3}" type="presParOf" srcId="{BE87871C-CA2C-4BF1-99BB-073BA8A276FA}" destId="{AB173E3C-2331-4E58-87B5-5C96A8E3CB0C}" srcOrd="0" destOrd="0" presId="urn:microsoft.com/office/officeart/2005/8/layout/pyramid1"/>
    <dgm:cxn modelId="{56B91F1D-C41F-4CC3-8DDA-F4A6BD790C5A}" type="presParOf" srcId="{BE87871C-CA2C-4BF1-99BB-073BA8A276FA}" destId="{860C3B5A-EAB1-47E0-B240-B1D8C3F1D422}" srcOrd="1" destOrd="0" presId="urn:microsoft.com/office/officeart/2005/8/layout/pyramid1"/>
  </dgm:cxnLst>
  <dgm:bg>
    <a:noFill/>
  </dgm:bg>
  <dgm:whole>
    <a:ln w="31750">
      <a:solidFill>
        <a:srgbClr val="FF6600"/>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8E863A-9DB7-4674-B4ED-51580C31B2B8}" type="datetimeFigureOut">
              <a:rPr lang="en-US" smtClean="0"/>
              <a:pPr/>
              <a:t>7/3/2014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A8B055-B086-4BFA-AF96-69154103F074}" type="slidenum">
              <a:rPr lang="en-US" smtClean="0"/>
              <a:pPr/>
              <a:t>‹#›</a:t>
            </a:fld>
            <a:endParaRPr lang="en-US"/>
          </a:p>
        </p:txBody>
      </p:sp>
    </p:spTree>
    <p:extLst>
      <p:ext uri="{BB962C8B-B14F-4D97-AF65-F5344CB8AC3E}">
        <p14:creationId xmlns:p14="http://schemas.microsoft.com/office/powerpoint/2010/main" val="291364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7D8FE5-AF4A-4ACF-BCA1-41523BCDB817}"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Engaged</a:t>
            </a:r>
            <a:r>
              <a:rPr lang="en-US" baseline="0" dirty="0" smtClean="0"/>
              <a:t> stakeholders in considering both the VALUE and VALIDITY of different data types (Part B).  Both results and compliance data (and other, e.g., fiscal, dispute resolution).  Not everything can be a top priority.  Not all data are as clean and valid as we might like. </a:t>
            </a:r>
          </a:p>
        </p:txBody>
      </p:sp>
      <p:sp>
        <p:nvSpPr>
          <p:cNvPr id="4" name="Slide Number Placeholder 3"/>
          <p:cNvSpPr>
            <a:spLocks noGrp="1"/>
          </p:cNvSpPr>
          <p:nvPr>
            <p:ph type="sldNum" sz="quarter" idx="10"/>
          </p:nvPr>
        </p:nvSpPr>
        <p:spPr/>
        <p:txBody>
          <a:bodyPr/>
          <a:lstStyle/>
          <a:p>
            <a:fld id="{8B7D8FE5-AF4A-4ACF-BCA1-41523BCDB817}" type="slidenum">
              <a:rPr lang="en-US" smtClean="0"/>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Results of the stakeholders</a:t>
            </a:r>
            <a:r>
              <a:rPr lang="en-US" baseline="0" dirty="0" smtClean="0"/>
              <a:t> VALUE and VALIDITY scores across data types.  Data types not important. Big picture: Some things are more valuable and valid than others.</a:t>
            </a:r>
            <a:r>
              <a:rPr lang="en-US" baseline="0" dirty="0"/>
              <a:t> </a:t>
            </a:r>
            <a:r>
              <a:rPr lang="en-US" baseline="0" dirty="0" smtClean="0"/>
              <a:t> Now the SEA and Lead Agency staff can use these results for monitoring efforts.</a:t>
            </a:r>
          </a:p>
        </p:txBody>
      </p:sp>
      <p:sp>
        <p:nvSpPr>
          <p:cNvPr id="4" name="Slide Number Placeholder 3"/>
          <p:cNvSpPr>
            <a:spLocks noGrp="1"/>
          </p:cNvSpPr>
          <p:nvPr>
            <p:ph type="sldNum" sz="quarter" idx="10"/>
          </p:nvPr>
        </p:nvSpPr>
        <p:spPr/>
        <p:txBody>
          <a:bodyPr/>
          <a:lstStyle/>
          <a:p>
            <a:fld id="{8B7D8FE5-AF4A-4ACF-BCA1-41523BCDB817}" type="slidenum">
              <a:rPr lang="en-US" smtClean="0">
                <a:solidFill>
                  <a:prstClr val="black"/>
                </a:solidFill>
              </a:rPr>
              <a:pPr/>
              <a:t>17</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Data from APR</a:t>
            </a:r>
            <a:r>
              <a:rPr lang="en-US" baseline="0" dirty="0" smtClean="0"/>
              <a:t> indicators, determinations, results, dispute resolution, finance, and other state priorities are weighted and analyzed.  Then LEAs are assigned a level of monitoring based on their data. LEAs in these tiers are supported by differentiated improvement plans and Professional Development.  How might this tiered approach align with local determinations in your state? Perfectly? Close?  Not related?</a:t>
            </a:r>
            <a:endParaRPr lang="en-US" dirty="0"/>
          </a:p>
        </p:txBody>
      </p:sp>
      <p:sp>
        <p:nvSpPr>
          <p:cNvPr id="4" name="Slide Number Placeholder 3"/>
          <p:cNvSpPr>
            <a:spLocks noGrp="1"/>
          </p:cNvSpPr>
          <p:nvPr>
            <p:ph type="sldNum" sz="quarter" idx="10"/>
          </p:nvPr>
        </p:nvSpPr>
        <p:spPr/>
        <p:txBody>
          <a:bodyPr/>
          <a:lstStyle/>
          <a:p>
            <a:fld id="{8B7D8FE5-AF4A-4ACF-BCA1-41523BCDB817}" type="slidenum">
              <a:rPr lang="en-US" smtClean="0">
                <a:solidFill>
                  <a:prstClr val="black"/>
                </a:solidFill>
              </a:rPr>
              <a:pPr/>
              <a:t>18</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7D8FE5-AF4A-4ACF-BCA1-41523BCDB817}" type="slidenum">
              <a:rPr lang="en-US" smtClean="0">
                <a:solidFill>
                  <a:prstClr val="black"/>
                </a:solidFill>
              </a:rPr>
              <a:pPr/>
              <a:t>19</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0A390125-1948-4CD3-B12E-5567891B24C8}" type="slidenum">
              <a:rPr lang="en-US" smtClean="0">
                <a:solidFill>
                  <a:prstClr val="black"/>
                </a:solidFill>
              </a:rPr>
              <a:pPr>
                <a:defRPr/>
              </a:pPr>
              <a:t>20</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0A390125-1948-4CD3-B12E-5567891B24C8}" type="slidenum">
              <a:rPr lang="en-US" smtClean="0">
                <a:solidFill>
                  <a:prstClr val="black"/>
                </a:solidFill>
              </a:rPr>
              <a:pPr>
                <a:defRPr/>
              </a:pPr>
              <a:t>21</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0A390125-1948-4CD3-B12E-5567891B24C8}" type="slidenum">
              <a:rPr lang="en-US" smtClean="0">
                <a:solidFill>
                  <a:prstClr val="black"/>
                </a:solidFill>
              </a:rPr>
              <a:pPr>
                <a:defRPr/>
              </a:pPr>
              <a:t>22</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0A390125-1948-4CD3-B12E-5567891B24C8}" type="slidenum">
              <a:rPr lang="en-US" smtClean="0"/>
              <a:pPr>
                <a:defRPr/>
              </a:pPr>
              <a:t>23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0A390125-1948-4CD3-B12E-5567891B24C8}" type="slidenum">
              <a:rPr lang="en-US" smtClean="0">
                <a:solidFill>
                  <a:prstClr val="black"/>
                </a:solidFill>
              </a:rPr>
              <a:pPr>
                <a:defRPr/>
              </a:pPr>
              <a:t>24</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7D8FE5-AF4A-4ACF-BCA1-41523BCDB817}" type="slidenum">
              <a:rPr lang="en-US" smtClean="0">
                <a:solidFill>
                  <a:prstClr val="black"/>
                </a:solidFill>
              </a:rPr>
              <a:pPr/>
              <a:t>25</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7D8FE5-AF4A-4ACF-BCA1-41523BCDB817}"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1,</a:t>
            </a:r>
            <a:r>
              <a:rPr lang="en-US" baseline="0" dirty="0" smtClean="0"/>
              <a:t> 3, 5, possibly 6?</a:t>
            </a:r>
            <a:endParaRPr lang="en-US" dirty="0"/>
          </a:p>
        </p:txBody>
      </p:sp>
      <p:sp>
        <p:nvSpPr>
          <p:cNvPr id="4" name="Slide Number Placeholder 3"/>
          <p:cNvSpPr>
            <a:spLocks noGrp="1"/>
          </p:cNvSpPr>
          <p:nvPr>
            <p:ph type="sldNum" sz="quarter" idx="10"/>
          </p:nvPr>
        </p:nvSpPr>
        <p:spPr/>
        <p:txBody>
          <a:bodyPr/>
          <a:lstStyle/>
          <a:p>
            <a:fld id="{ACA8B055-B086-4BFA-AF96-69154103F074}" type="slidenum">
              <a:rPr lang="en-US" smtClean="0"/>
              <a:pPr/>
              <a:t>27</a:t>
            </a:fld>
            <a:endParaRPr lang="en-US"/>
          </a:p>
        </p:txBody>
      </p:sp>
    </p:spTree>
    <p:extLst>
      <p:ext uri="{BB962C8B-B14F-4D97-AF65-F5344CB8AC3E}">
        <p14:creationId xmlns:p14="http://schemas.microsoft.com/office/powerpoint/2010/main" val="31405737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1,</a:t>
            </a:r>
            <a:r>
              <a:rPr lang="en-US" baseline="0" dirty="0" smtClean="0"/>
              <a:t> 3, 5, possibly 6?</a:t>
            </a:r>
            <a:endParaRPr lang="en-US" dirty="0"/>
          </a:p>
        </p:txBody>
      </p:sp>
      <p:sp>
        <p:nvSpPr>
          <p:cNvPr id="4" name="Slide Number Placeholder 3"/>
          <p:cNvSpPr>
            <a:spLocks noGrp="1"/>
          </p:cNvSpPr>
          <p:nvPr>
            <p:ph type="sldNum" sz="quarter" idx="10"/>
          </p:nvPr>
        </p:nvSpPr>
        <p:spPr/>
        <p:txBody>
          <a:bodyPr/>
          <a:lstStyle/>
          <a:p>
            <a:fld id="{ACA8B055-B086-4BFA-AF96-69154103F074}" type="slidenum">
              <a:rPr lang="en-US" smtClean="0"/>
              <a:pPr/>
              <a:t>28</a:t>
            </a:fld>
            <a:endParaRPr lang="en-US"/>
          </a:p>
        </p:txBody>
      </p:sp>
    </p:spTree>
    <p:extLst>
      <p:ext uri="{BB962C8B-B14F-4D97-AF65-F5344CB8AC3E}">
        <p14:creationId xmlns:p14="http://schemas.microsoft.com/office/powerpoint/2010/main" val="31405737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1,</a:t>
            </a:r>
            <a:r>
              <a:rPr lang="en-US" baseline="0" dirty="0" smtClean="0"/>
              <a:t> 3, 5, possibly 6?</a:t>
            </a:r>
            <a:endParaRPr lang="en-US" dirty="0"/>
          </a:p>
        </p:txBody>
      </p:sp>
      <p:sp>
        <p:nvSpPr>
          <p:cNvPr id="4" name="Slide Number Placeholder 3"/>
          <p:cNvSpPr>
            <a:spLocks noGrp="1"/>
          </p:cNvSpPr>
          <p:nvPr>
            <p:ph type="sldNum" sz="quarter" idx="10"/>
          </p:nvPr>
        </p:nvSpPr>
        <p:spPr/>
        <p:txBody>
          <a:bodyPr/>
          <a:lstStyle/>
          <a:p>
            <a:fld id="{ACA8B055-B086-4BFA-AF96-69154103F074}" type="slidenum">
              <a:rPr lang="en-US" smtClean="0"/>
              <a:pPr/>
              <a:t>29</a:t>
            </a:fld>
            <a:endParaRPr lang="en-US"/>
          </a:p>
        </p:txBody>
      </p:sp>
    </p:spTree>
    <p:extLst>
      <p:ext uri="{BB962C8B-B14F-4D97-AF65-F5344CB8AC3E}">
        <p14:creationId xmlns:p14="http://schemas.microsoft.com/office/powerpoint/2010/main" val="31405737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7D8FE5-AF4A-4ACF-BCA1-41523BCDB817}" type="slidenum">
              <a:rPr lang="en-US" smtClean="0">
                <a:solidFill>
                  <a:prstClr val="black"/>
                </a:solidFill>
              </a:rPr>
              <a:pPr/>
              <a:t>30</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A8B055-B086-4BFA-AF96-69154103F074}" type="slidenum">
              <a:rPr lang="en-US" smtClean="0"/>
              <a:pPr/>
              <a:t>35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improvement plan system has local agencies</a:t>
            </a:r>
            <a:r>
              <a:rPr lang="en-US" baseline="0" dirty="0" smtClean="0"/>
              <a:t> a) reviewing multiple data sources for each of the tabbed areas above (Gen Sup, FAPE, etc.)  Both data sources (left) and areas (right) are dependent on the tabbed area selected.  Once the self assessment is conducted (all subject to SEA/LA approval), an improvement plan based on the data can be developed. </a:t>
            </a:r>
            <a:endParaRPr lang="en-US" dirty="0"/>
          </a:p>
        </p:txBody>
      </p:sp>
      <p:sp>
        <p:nvSpPr>
          <p:cNvPr id="4" name="Slide Number Placeholder 3"/>
          <p:cNvSpPr>
            <a:spLocks noGrp="1"/>
          </p:cNvSpPr>
          <p:nvPr>
            <p:ph type="sldNum" sz="quarter" idx="10"/>
          </p:nvPr>
        </p:nvSpPr>
        <p:spPr/>
        <p:txBody>
          <a:bodyPr/>
          <a:lstStyle/>
          <a:p>
            <a:fld id="{8B7D8FE5-AF4A-4ACF-BCA1-41523BCDB817}" type="slidenum">
              <a:rPr lang="en-US" smtClean="0">
                <a:solidFill>
                  <a:prstClr val="black"/>
                </a:solidFill>
              </a:rPr>
              <a:pPr/>
              <a:t>36</a:t>
            </a:fld>
            <a:endParaRPr 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Probing questions by topical area</a:t>
            </a:r>
            <a:r>
              <a:rPr lang="en-US" baseline="0" dirty="0" smtClean="0"/>
              <a:t> help the local agency in addition to their review of data and their previously established </a:t>
            </a:r>
            <a:r>
              <a:rPr lang="en-US" baseline="0" dirty="0" err="1" smtClean="0"/>
              <a:t>prioities</a:t>
            </a:r>
            <a:r>
              <a:rPr lang="en-US" baseline="0" dirty="0" smtClean="0"/>
              <a:t>.  Probing questions help discover the root cause, and address the area(s) accordingly.</a:t>
            </a:r>
            <a:endParaRPr lang="en-US" dirty="0"/>
          </a:p>
        </p:txBody>
      </p:sp>
      <p:sp>
        <p:nvSpPr>
          <p:cNvPr id="4" name="Slide Number Placeholder 3"/>
          <p:cNvSpPr>
            <a:spLocks noGrp="1"/>
          </p:cNvSpPr>
          <p:nvPr>
            <p:ph type="sldNum" sz="quarter" idx="10"/>
          </p:nvPr>
        </p:nvSpPr>
        <p:spPr/>
        <p:txBody>
          <a:bodyPr/>
          <a:lstStyle/>
          <a:p>
            <a:fld id="{8B7D8FE5-AF4A-4ACF-BCA1-41523BCDB817}" type="slidenum">
              <a:rPr lang="en-US" smtClean="0">
                <a:solidFill>
                  <a:prstClr val="black"/>
                </a:solidFill>
              </a:rPr>
              <a:pPr/>
              <a:t>37</a:t>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improvement plan is written in the system and subject to approval by SEA.</a:t>
            </a:r>
            <a:endParaRPr lang="en-US" dirty="0"/>
          </a:p>
        </p:txBody>
      </p:sp>
      <p:sp>
        <p:nvSpPr>
          <p:cNvPr id="4" name="Slide Number Placeholder 3"/>
          <p:cNvSpPr>
            <a:spLocks noGrp="1"/>
          </p:cNvSpPr>
          <p:nvPr>
            <p:ph type="sldNum" sz="quarter" idx="10"/>
          </p:nvPr>
        </p:nvSpPr>
        <p:spPr/>
        <p:txBody>
          <a:bodyPr/>
          <a:lstStyle/>
          <a:p>
            <a:fld id="{8B7D8FE5-AF4A-4ACF-BCA1-41523BCDB817}" type="slidenum">
              <a:rPr lang="en-US" smtClean="0">
                <a:solidFill>
                  <a:prstClr val="black"/>
                </a:solidFill>
              </a:rPr>
              <a:pPr/>
              <a:t>38</a:t>
            </a:fld>
            <a:endParaRPr 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old friend</a:t>
            </a:r>
            <a:r>
              <a:rPr lang="en-US" baseline="0" dirty="0" smtClean="0"/>
              <a:t> Prong 1 . . . </a:t>
            </a:r>
            <a:endParaRPr lang="en-US" dirty="0"/>
          </a:p>
        </p:txBody>
      </p:sp>
      <p:sp>
        <p:nvSpPr>
          <p:cNvPr id="4" name="Slide Number Placeholder 3"/>
          <p:cNvSpPr>
            <a:spLocks noGrp="1"/>
          </p:cNvSpPr>
          <p:nvPr>
            <p:ph type="sldNum" sz="quarter" idx="10"/>
          </p:nvPr>
        </p:nvSpPr>
        <p:spPr/>
        <p:txBody>
          <a:bodyPr/>
          <a:lstStyle/>
          <a:p>
            <a:fld id="{8B7D8FE5-AF4A-4ACF-BCA1-41523BCDB817}" type="slidenum">
              <a:rPr lang="en-US" smtClean="0">
                <a:solidFill>
                  <a:prstClr val="black"/>
                </a:solidFill>
              </a:rPr>
              <a:pPr/>
              <a:t>39</a:t>
            </a:fld>
            <a:endParaRPr 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Same compliance focus with an initial correction period</a:t>
            </a:r>
            <a:r>
              <a:rPr lang="en-US" baseline="0" dirty="0" smtClean="0"/>
              <a:t> provided the local agency.</a:t>
            </a:r>
            <a:endParaRPr lang="en-US" dirty="0"/>
          </a:p>
        </p:txBody>
      </p:sp>
      <p:sp>
        <p:nvSpPr>
          <p:cNvPr id="4" name="Slide Number Placeholder 3"/>
          <p:cNvSpPr>
            <a:spLocks noGrp="1"/>
          </p:cNvSpPr>
          <p:nvPr>
            <p:ph type="sldNum" sz="quarter" idx="10"/>
          </p:nvPr>
        </p:nvSpPr>
        <p:spPr/>
        <p:txBody>
          <a:bodyPr/>
          <a:lstStyle/>
          <a:p>
            <a:fld id="{8B7D8FE5-AF4A-4ACF-BCA1-41523BCDB817}" type="slidenum">
              <a:rPr lang="en-US" smtClean="0">
                <a:solidFill>
                  <a:prstClr val="black"/>
                </a:solidFill>
              </a:rPr>
              <a:pPr/>
              <a:t>40</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about those using one year of data (from a system) </a:t>
            </a:r>
            <a:r>
              <a:rPr lang="en-US" dirty="0" err="1" smtClean="0"/>
              <a:t>vs</a:t>
            </a:r>
            <a:r>
              <a:rPr lang="en-US" dirty="0" smtClean="0"/>
              <a:t> partial year of data.  If no data system</a:t>
            </a:r>
            <a:r>
              <a:rPr lang="en-US" baseline="0" dirty="0" smtClean="0"/>
              <a:t> or incomplete data system, how are you </a:t>
            </a:r>
            <a:r>
              <a:rPr lang="en-US" dirty="0" smtClean="0"/>
              <a:t>monitoring</a:t>
            </a:r>
            <a:r>
              <a:rPr lang="en-US" baseline="0" dirty="0" smtClean="0"/>
              <a:t>  (for compliance or results)?  Are there certain percentages of records that are looked at?  Or?  </a:t>
            </a:r>
            <a:endParaRPr lang="en-US" dirty="0"/>
          </a:p>
        </p:txBody>
      </p:sp>
      <p:sp>
        <p:nvSpPr>
          <p:cNvPr id="4" name="Slide Number Placeholder 3"/>
          <p:cNvSpPr>
            <a:spLocks noGrp="1"/>
          </p:cNvSpPr>
          <p:nvPr>
            <p:ph type="sldNum" sz="quarter" idx="10"/>
          </p:nvPr>
        </p:nvSpPr>
        <p:spPr/>
        <p:txBody>
          <a:bodyPr/>
          <a:lstStyle/>
          <a:p>
            <a:fld id="{ACA8B055-B086-4BFA-AF96-69154103F074}" type="slidenum">
              <a:rPr lang="en-US" smtClean="0"/>
              <a:pPr/>
              <a:t>6</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our</a:t>
            </a:r>
            <a:r>
              <a:rPr lang="en-US" baseline="0" dirty="0" smtClean="0"/>
              <a:t> other old friend Prong 2 . . . A method of addressing the review of additional data and tracking timelines, etc. </a:t>
            </a:r>
            <a:endParaRPr lang="en-US" dirty="0"/>
          </a:p>
        </p:txBody>
      </p:sp>
      <p:sp>
        <p:nvSpPr>
          <p:cNvPr id="4" name="Slide Number Placeholder 3"/>
          <p:cNvSpPr>
            <a:spLocks noGrp="1"/>
          </p:cNvSpPr>
          <p:nvPr>
            <p:ph type="sldNum" sz="quarter" idx="10"/>
          </p:nvPr>
        </p:nvSpPr>
        <p:spPr/>
        <p:txBody>
          <a:bodyPr/>
          <a:lstStyle/>
          <a:p>
            <a:fld id="{8B7D8FE5-AF4A-4ACF-BCA1-41523BCDB817}" type="slidenum">
              <a:rPr lang="en-US" smtClean="0">
                <a:solidFill>
                  <a:prstClr val="black"/>
                </a:solidFill>
              </a:rPr>
              <a:pPr/>
              <a:t>41</a:t>
            </a:fld>
            <a:endParaRPr 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Management</a:t>
            </a:r>
            <a:r>
              <a:rPr lang="en-US" baseline="0" dirty="0" smtClean="0"/>
              <a:t> of monitoring efforts takes a considerable effort—especially when addressing any found noncompliance.</a:t>
            </a:r>
            <a:endParaRPr lang="en-US" dirty="0"/>
          </a:p>
        </p:txBody>
      </p:sp>
      <p:sp>
        <p:nvSpPr>
          <p:cNvPr id="4" name="Slide Number Placeholder 3"/>
          <p:cNvSpPr>
            <a:spLocks noGrp="1"/>
          </p:cNvSpPr>
          <p:nvPr>
            <p:ph type="sldNum" sz="quarter" idx="10"/>
          </p:nvPr>
        </p:nvSpPr>
        <p:spPr/>
        <p:txBody>
          <a:bodyPr/>
          <a:lstStyle/>
          <a:p>
            <a:fld id="{8B7D8FE5-AF4A-4ACF-BCA1-41523BCDB817}" type="slidenum">
              <a:rPr lang="en-US" smtClean="0">
                <a:solidFill>
                  <a:prstClr val="black"/>
                </a:solidFill>
              </a:rPr>
              <a:pPr/>
              <a:t>42</a:t>
            </a:fld>
            <a:endParaRPr 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view of managing </a:t>
            </a:r>
            <a:r>
              <a:rPr lang="en-US" baseline="0" dirty="0" smtClean="0"/>
              <a:t>compliance data, addressing Prong 1, Prong 2, timelines, agency, etc.</a:t>
            </a:r>
            <a:endParaRPr lang="en-US" dirty="0"/>
          </a:p>
        </p:txBody>
      </p:sp>
      <p:sp>
        <p:nvSpPr>
          <p:cNvPr id="4" name="Slide Number Placeholder 3"/>
          <p:cNvSpPr>
            <a:spLocks noGrp="1"/>
          </p:cNvSpPr>
          <p:nvPr>
            <p:ph type="sldNum" sz="quarter" idx="10"/>
          </p:nvPr>
        </p:nvSpPr>
        <p:spPr/>
        <p:txBody>
          <a:bodyPr/>
          <a:lstStyle/>
          <a:p>
            <a:fld id="{8B7D8FE5-AF4A-4ACF-BCA1-41523BCDB817}" type="slidenum">
              <a:rPr lang="en-US" smtClean="0">
                <a:solidFill>
                  <a:prstClr val="black"/>
                </a:solidFill>
              </a:rPr>
              <a:pPr/>
              <a:t>43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A8B055-B086-4BFA-AF96-69154103F074}"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7D8FE5-AF4A-4ACF-BCA1-41523BCDB817}" type="slidenum">
              <a:rPr lang="en-US" smtClean="0">
                <a:solidFill>
                  <a:prstClr val="black"/>
                </a:solidFill>
              </a:rPr>
              <a:pPr/>
              <a:t>8</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7D8FE5-AF4A-4ACF-BCA1-41523BCDB817}" type="slidenum">
              <a:rPr lang="en-US" smtClean="0">
                <a:solidFill>
                  <a:prstClr val="black"/>
                </a:solidFill>
              </a:rPr>
              <a:pPr/>
              <a:t>9</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collection methodology above and corresponding report on next page is one approach to conducting interviews designed to collect and report interview results that are easy to manage and helpful to both local and state level improvement efforts. Moreover, this approach saves time as it bypasses the need to take, review, and write a report based on copious interview notes. </a:t>
            </a:r>
            <a:endParaRPr lang="en-US" dirty="0"/>
          </a:p>
        </p:txBody>
      </p:sp>
      <p:sp>
        <p:nvSpPr>
          <p:cNvPr id="4" name="Slide Number Placeholder 3"/>
          <p:cNvSpPr>
            <a:spLocks noGrp="1"/>
          </p:cNvSpPr>
          <p:nvPr>
            <p:ph type="sldNum" sz="quarter" idx="10"/>
          </p:nvPr>
        </p:nvSpPr>
        <p:spPr/>
        <p:txBody>
          <a:bodyPr/>
          <a:lstStyle/>
          <a:p>
            <a:fld id="{8B7D8FE5-AF4A-4ACF-BCA1-41523BCDB817}" type="slidenum">
              <a:rPr lang="en-US" smtClean="0">
                <a:solidFill>
                  <a:prstClr val="black"/>
                </a:solidFill>
              </a:rPr>
              <a:pPr/>
              <a:t>13</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7D8FE5-AF4A-4ACF-BCA1-41523BCDB817}" type="slidenum">
              <a:rPr lang="en-US" smtClean="0">
                <a:solidFill>
                  <a:prstClr val="black"/>
                </a:solidFill>
              </a:rPr>
              <a:pPr/>
              <a:t>14</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7D8FE5-AF4A-4ACF-BCA1-41523BCDB817}" type="slidenum">
              <a:rPr lang="en-US" smtClean="0">
                <a:solidFill>
                  <a:prstClr val="black"/>
                </a:solidFill>
              </a:rPr>
              <a:pPr/>
              <a:t>15</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789276-6251-4F29-8C60-ADFBCFF0DDFB}" type="datetimeFigureOut">
              <a:rPr lang="en-US" smtClean="0"/>
              <a:pPr/>
              <a:t>7/3/2014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04B51-2396-4DC8-BD03-9D50EF2A73C4}" type="slidenum">
              <a:rPr lang="en-US" smtClean="0"/>
              <a:pPr/>
              <a:t>‹#›</a:t>
            </a:fld>
            <a:endParaRPr lang="en-US"/>
          </a:p>
        </p:txBody>
      </p:sp>
    </p:spTree>
    <p:extLst>
      <p:ext uri="{BB962C8B-B14F-4D97-AF65-F5344CB8AC3E}">
        <p14:creationId xmlns:p14="http://schemas.microsoft.com/office/powerpoint/2010/main" val="761159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789276-6251-4F29-8C60-ADFBCFF0DDFB}" type="datetimeFigureOut">
              <a:rPr lang="en-US" smtClean="0"/>
              <a:pPr/>
              <a:t>7/3/2014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04B51-2396-4DC8-BD03-9D50EF2A73C4}" type="slidenum">
              <a:rPr lang="en-US" smtClean="0"/>
              <a:pPr/>
              <a:t>‹#›</a:t>
            </a:fld>
            <a:endParaRPr lang="en-US"/>
          </a:p>
        </p:txBody>
      </p:sp>
    </p:spTree>
    <p:extLst>
      <p:ext uri="{BB962C8B-B14F-4D97-AF65-F5344CB8AC3E}">
        <p14:creationId xmlns:p14="http://schemas.microsoft.com/office/powerpoint/2010/main" val="328115193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0F945636-E821-4C3E-9989-CCC980659724}"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854272F8-ABE4-43C5-AA8E-1893006773B6}"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7D316975-A7B2-4E69-8220-CD7D1A577070}"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5A3C5A6F-E99E-4C73-A947-5289FF1075BD}"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58D78669-8ED2-47C7-B8A0-C2D30872AADC}"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206DB9FD-E8FE-4FF4-A0A9-ACA0C5064371}"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3A7E02A8-9B19-4A9D-A033-1818C3CCF9F7}"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CFFD4641-F44D-4AF0-8EA9-E0C8280D78FF}"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C5B20088-E476-47D7-BE20-7238A233972D}"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83B776C4-09BD-4F32-A6F0-CC9E36F8AD80}"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789276-6251-4F29-8C60-ADFBCFF0DDFB}" type="datetimeFigureOut">
              <a:rPr lang="en-US" smtClean="0"/>
              <a:pPr/>
              <a:t>7/3/2014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04B51-2396-4DC8-BD03-9D50EF2A73C4}" type="slidenum">
              <a:rPr lang="en-US" smtClean="0"/>
              <a:pPr/>
              <a:t>‹#›</a:t>
            </a:fld>
            <a:endParaRPr lang="en-US"/>
          </a:p>
        </p:txBody>
      </p:sp>
    </p:spTree>
    <p:extLst>
      <p:ext uri="{BB962C8B-B14F-4D97-AF65-F5344CB8AC3E}">
        <p14:creationId xmlns:p14="http://schemas.microsoft.com/office/powerpoint/2010/main" val="291108862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7145D5CE-4445-4DC9-A7DB-DC4EFAA90F72}"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0F945636-E821-4C3E-9989-CCC980659724}"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854272F8-ABE4-43C5-AA8E-1893006773B6}"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7D316975-A7B2-4E69-8220-CD7D1A577070}"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5A3C5A6F-E99E-4C73-A947-5289FF1075BD}"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58D78669-8ED2-47C7-B8A0-C2D30872AADC}"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206DB9FD-E8FE-4FF4-A0A9-ACA0C5064371}"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3A7E02A8-9B19-4A9D-A033-1818C3CCF9F7}"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CFFD4641-F44D-4AF0-8EA9-E0C8280D78FF}"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C5B20088-E476-47D7-BE20-7238A233972D}"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F48A6500-42A4-432F-8817-813066CD93DC}" type="datetimeFigureOut">
              <a:rPr lang="en-US" smtClean="0">
                <a:solidFill>
                  <a:srgbClr val="575F6D"/>
                </a:solidFill>
              </a:rPr>
              <a:pPr/>
              <a:t>7/3/2014</a:t>
            </a:fld>
            <a:endParaRPr lang="en-US">
              <a:solidFill>
                <a:srgbClr val="575F6D"/>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solidFill>
                <a:srgbClr val="575F6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fld id="{26CD104C-D655-4716-8605-0922498BF73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83B776C4-09BD-4F32-A6F0-CC9E36F8AD80}"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7145D5CE-4445-4DC9-A7DB-DC4EFAA90F72}"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0F945636-E821-4C3E-9989-CCC980659724}"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854272F8-ABE4-43C5-AA8E-1893006773B6}"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7D316975-A7B2-4E69-8220-CD7D1A577070}"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5A3C5A6F-E99E-4C73-A947-5289FF1075BD}"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58D78669-8ED2-47C7-B8A0-C2D30872AADC}"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206DB9FD-E8FE-4FF4-A0A9-ACA0C5064371}"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3A7E02A8-9B19-4A9D-A033-1818C3CCF9F7}"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CFFD4641-F44D-4AF0-8EA9-E0C8280D78FF}"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F48A6500-42A4-432F-8817-813066CD93DC}" type="datetimeFigureOut">
              <a:rPr lang="en-US" smtClean="0">
                <a:solidFill>
                  <a:srgbClr val="575F6D"/>
                </a:solidFill>
              </a:rPr>
              <a:pPr/>
              <a:t>7/3/2014</a:t>
            </a:fld>
            <a:endParaRPr lang="en-US">
              <a:solidFill>
                <a:srgbClr val="575F6D"/>
              </a:solidFill>
            </a:endParaRPr>
          </a:p>
        </p:txBody>
      </p:sp>
      <p:sp>
        <p:nvSpPr>
          <p:cNvPr id="9" name="Slide Number Placeholder 8"/>
          <p:cNvSpPr>
            <a:spLocks noGrp="1"/>
          </p:cNvSpPr>
          <p:nvPr>
            <p:ph type="sldNum" sz="quarter" idx="15"/>
          </p:nvPr>
        </p:nvSpPr>
        <p:spPr/>
        <p:txBody>
          <a:bodyPr rtlCol="0"/>
          <a:lstStyle/>
          <a:p>
            <a:fld id="{26CD104C-D655-4716-8605-0922498BF730}"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solidFill>
                <a:srgbClr val="575F6D"/>
              </a:solidFill>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C5B20088-E476-47D7-BE20-7238A233972D}"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83B776C4-09BD-4F32-A6F0-CC9E36F8AD80}"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7145D5CE-4445-4DC9-A7DB-DC4EFAA90F72}"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0F945636-E821-4C3E-9989-CCC980659724}"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854272F8-ABE4-43C5-AA8E-1893006773B6}"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7D316975-A7B2-4E69-8220-CD7D1A577070}"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5A3C5A6F-E99E-4C73-A947-5289FF1075BD}"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58D78669-8ED2-47C7-B8A0-C2D30872AADC}"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206DB9FD-E8FE-4FF4-A0A9-ACA0C5064371}"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3A7E02A8-9B19-4A9D-A033-1818C3CCF9F7}"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F48A6500-42A4-432F-8817-813066CD93DC}" type="datetimeFigureOut">
              <a:rPr lang="en-US" smtClean="0">
                <a:solidFill>
                  <a:srgbClr val="FFF39D"/>
                </a:solidFill>
              </a:rPr>
              <a:pPr/>
              <a:t>7/3/2014</a:t>
            </a:fld>
            <a:endParaRPr lang="en-US">
              <a:solidFill>
                <a:srgbClr val="FFF39D"/>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solidFill>
                <a:srgbClr val="FFF39D"/>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Slide Number Placeholder 5"/>
          <p:cNvSpPr>
            <a:spLocks noGrp="1"/>
          </p:cNvSpPr>
          <p:nvPr>
            <p:ph type="sldNum" sz="quarter" idx="12"/>
          </p:nvPr>
        </p:nvSpPr>
        <p:spPr bwMode="auto">
          <a:xfrm>
            <a:off x="1340616" y="4928702"/>
            <a:ext cx="609600" cy="517524"/>
          </a:xfrm>
        </p:spPr>
        <p:txBody>
          <a:bodyPr/>
          <a:lstStyle/>
          <a:p>
            <a:fld id="{26CD104C-D655-4716-8605-0922498BF73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CFFD4641-F44D-4AF0-8EA9-E0C8280D78FF}"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C5B20088-E476-47D7-BE20-7238A233972D}"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83B776C4-09BD-4F32-A6F0-CC9E36F8AD80}"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7145D5CE-4445-4DC9-A7DB-DC4EFAA90F72}"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0F945636-E821-4C3E-9989-CCC980659724}"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854272F8-ABE4-43C5-AA8E-1893006773B6}"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7D316975-A7B2-4E69-8220-CD7D1A577070}"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5A3C5A6F-E99E-4C73-A947-5289FF1075BD}"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58D78669-8ED2-47C7-B8A0-C2D30872AADC}"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206DB9FD-E8FE-4FF4-A0A9-ACA0C5064371}"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48A6500-42A4-432F-8817-813066CD93DC}" type="datetimeFigureOut">
              <a:rPr lang="en-US" smtClean="0">
                <a:solidFill>
                  <a:srgbClr val="575F6D"/>
                </a:solidFill>
              </a:rPr>
              <a:pPr/>
              <a:t>7/3/2014</a:t>
            </a:fld>
            <a:endParaRPr lang="en-US">
              <a:solidFill>
                <a:srgbClr val="575F6D"/>
              </a:solidFill>
            </a:endParaRPr>
          </a:p>
        </p:txBody>
      </p:sp>
      <p:sp>
        <p:nvSpPr>
          <p:cNvPr id="6" name="Footer Placeholder 5"/>
          <p:cNvSpPr>
            <a:spLocks noGrp="1"/>
          </p:cNvSpPr>
          <p:nvPr>
            <p:ph type="ftr" sz="quarter" idx="11"/>
          </p:nvPr>
        </p:nvSpPr>
        <p:spPr/>
        <p:txBody>
          <a:bodyPr/>
          <a:lstStyle/>
          <a:p>
            <a:endParaRPr lang="en-US">
              <a:solidFill>
                <a:srgbClr val="575F6D"/>
              </a:solidFill>
            </a:endParaRPr>
          </a:p>
        </p:txBody>
      </p:sp>
      <p:sp>
        <p:nvSpPr>
          <p:cNvPr id="7" name="Slide Number Placeholder 6"/>
          <p:cNvSpPr>
            <a:spLocks noGrp="1"/>
          </p:cNvSpPr>
          <p:nvPr>
            <p:ph type="sldNum" sz="quarter" idx="12"/>
          </p:nvPr>
        </p:nvSpPr>
        <p:spPr/>
        <p:txBody>
          <a:bodyPr/>
          <a:lstStyle/>
          <a:p>
            <a:fld id="{26CD104C-D655-4716-8605-0922498BF730}"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3A7E02A8-9B19-4A9D-A033-1818C3CCF9F7}"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CFFD4641-F44D-4AF0-8EA9-E0C8280D78FF}"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C5B20088-E476-47D7-BE20-7238A233972D}"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83B776C4-09BD-4F32-A6F0-CC9E36F8AD80}"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7145D5CE-4445-4DC9-A7DB-DC4EFAA90F72}"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0F945636-E821-4C3E-9989-CCC980659724}"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854272F8-ABE4-43C5-AA8E-1893006773B6}"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7D316975-A7B2-4E69-8220-CD7D1A577070}"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5A3C5A6F-E99E-4C73-A947-5289FF1075BD}"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58D78669-8ED2-47C7-B8A0-C2D30872AADC}"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F48A6500-42A4-432F-8817-813066CD93DC}" type="datetimeFigureOut">
              <a:rPr lang="en-US" smtClean="0">
                <a:solidFill>
                  <a:srgbClr val="575F6D"/>
                </a:solidFill>
              </a:rPr>
              <a:pPr/>
              <a:t>7/3/2014</a:t>
            </a:fld>
            <a:endParaRPr lang="en-US">
              <a:solidFill>
                <a:srgbClr val="575F6D"/>
              </a:solidFill>
            </a:endParaRPr>
          </a:p>
        </p:txBody>
      </p:sp>
      <p:sp>
        <p:nvSpPr>
          <p:cNvPr id="8" name="Footer Placeholder 7"/>
          <p:cNvSpPr>
            <a:spLocks noGrp="1"/>
          </p:cNvSpPr>
          <p:nvPr>
            <p:ph type="ftr" sz="quarter" idx="11"/>
          </p:nvPr>
        </p:nvSpPr>
        <p:spPr/>
        <p:txBody>
          <a:bodyPr/>
          <a:lstStyle/>
          <a:p>
            <a:endParaRPr lang="en-US">
              <a:solidFill>
                <a:srgbClr val="575F6D"/>
              </a:solidFill>
            </a:endParaRPr>
          </a:p>
        </p:txBody>
      </p:sp>
      <p:sp>
        <p:nvSpPr>
          <p:cNvPr id="9" name="Slide Number Placeholder 8"/>
          <p:cNvSpPr>
            <a:spLocks noGrp="1"/>
          </p:cNvSpPr>
          <p:nvPr>
            <p:ph type="sldNum" sz="quarter" idx="12"/>
          </p:nvPr>
        </p:nvSpPr>
        <p:spPr/>
        <p:txBody>
          <a:bodyPr/>
          <a:lstStyle/>
          <a:p>
            <a:fld id="{26CD104C-D655-4716-8605-0922498BF730}"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206DB9FD-E8FE-4FF4-A0A9-ACA0C5064371}"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3A7E02A8-9B19-4A9D-A033-1818C3CCF9F7}"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CFFD4641-F44D-4AF0-8EA9-E0C8280D78FF}"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C5B20088-E476-47D7-BE20-7238A233972D}"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83B776C4-09BD-4F32-A6F0-CC9E36F8AD80}"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7145D5CE-4445-4DC9-A7DB-DC4EFAA90F72}"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F48A6500-42A4-432F-8817-813066CD93DC}" type="datetimeFigureOut">
              <a:rPr lang="en-US" smtClean="0">
                <a:solidFill>
                  <a:srgbClr val="575F6D"/>
                </a:solidFill>
              </a:rPr>
              <a:pPr/>
              <a:t>7/3/2014</a:t>
            </a:fld>
            <a:endParaRPr lang="en-US">
              <a:solidFill>
                <a:srgbClr val="575F6D"/>
              </a:solidFill>
            </a:endParaRPr>
          </a:p>
        </p:txBody>
      </p:sp>
      <p:sp>
        <p:nvSpPr>
          <p:cNvPr id="7" name="Slide Number Placeholder 6"/>
          <p:cNvSpPr>
            <a:spLocks noGrp="1"/>
          </p:cNvSpPr>
          <p:nvPr>
            <p:ph type="sldNum" sz="quarter" idx="11"/>
          </p:nvPr>
        </p:nvSpPr>
        <p:spPr/>
        <p:txBody>
          <a:bodyPr rtlCol="0"/>
          <a:lstStyle/>
          <a:p>
            <a:fld id="{26CD104C-D655-4716-8605-0922498BF730}"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solidFill>
                <a:srgbClr val="575F6D"/>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8A6500-42A4-432F-8817-813066CD93DC}" type="datetimeFigureOut">
              <a:rPr lang="en-US" smtClean="0">
                <a:solidFill>
                  <a:srgbClr val="575F6D"/>
                </a:solidFill>
              </a:rPr>
              <a:pPr/>
              <a:t>7/3/2014</a:t>
            </a:fld>
            <a:endParaRPr lang="en-US">
              <a:solidFill>
                <a:srgbClr val="575F6D"/>
              </a:solidFill>
            </a:endParaRPr>
          </a:p>
        </p:txBody>
      </p:sp>
      <p:sp>
        <p:nvSpPr>
          <p:cNvPr id="3" name="Footer Placeholder 2"/>
          <p:cNvSpPr>
            <a:spLocks noGrp="1"/>
          </p:cNvSpPr>
          <p:nvPr>
            <p:ph type="ftr" sz="quarter" idx="11"/>
          </p:nvPr>
        </p:nvSpPr>
        <p:spPr/>
        <p:txBody>
          <a:bodyPr/>
          <a:lstStyle/>
          <a:p>
            <a:endParaRPr lang="en-US">
              <a:solidFill>
                <a:srgbClr val="575F6D"/>
              </a:solidFill>
            </a:endParaRPr>
          </a:p>
        </p:txBody>
      </p:sp>
      <p:sp>
        <p:nvSpPr>
          <p:cNvPr id="4" name="Slide Number Placeholder 3"/>
          <p:cNvSpPr>
            <a:spLocks noGrp="1"/>
          </p:cNvSpPr>
          <p:nvPr>
            <p:ph type="sldNum" sz="quarter" idx="12"/>
          </p:nvPr>
        </p:nvSpPr>
        <p:spPr/>
        <p:txBody>
          <a:bodyPr/>
          <a:lstStyle/>
          <a:p>
            <a:fld id="{26CD104C-D655-4716-8605-0922498BF730}"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F48A6500-42A4-432F-8817-813066CD93DC}" type="datetimeFigureOut">
              <a:rPr lang="en-US" smtClean="0">
                <a:solidFill>
                  <a:srgbClr val="575F6D"/>
                </a:solidFill>
              </a:rPr>
              <a:pPr/>
              <a:t>7/3/2014</a:t>
            </a:fld>
            <a:endParaRPr lang="en-US">
              <a:solidFill>
                <a:srgbClr val="575F6D"/>
              </a:solidFill>
            </a:endParaRPr>
          </a:p>
        </p:txBody>
      </p:sp>
      <p:sp>
        <p:nvSpPr>
          <p:cNvPr id="22" name="Slide Number Placeholder 21"/>
          <p:cNvSpPr>
            <a:spLocks noGrp="1"/>
          </p:cNvSpPr>
          <p:nvPr>
            <p:ph type="sldNum" sz="quarter" idx="15"/>
          </p:nvPr>
        </p:nvSpPr>
        <p:spPr/>
        <p:txBody>
          <a:bodyPr rtlCol="0"/>
          <a:lstStyle/>
          <a:p>
            <a:fld id="{26CD104C-D655-4716-8605-0922498BF730}"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solidFill>
                <a:srgbClr val="575F6D"/>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789276-6251-4F29-8C60-ADFBCFF0DDFB}" type="datetimeFigureOut">
              <a:rPr lang="en-US" smtClean="0"/>
              <a:pPr/>
              <a:t>7/3/2014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04B51-2396-4DC8-BD03-9D50EF2A73C4}" type="slidenum">
              <a:rPr lang="en-US" smtClean="0"/>
              <a:pPr/>
              <a:t>‹#›</a:t>
            </a:fld>
            <a:endParaRPr lang="en-US"/>
          </a:p>
        </p:txBody>
      </p:sp>
    </p:spTree>
    <p:extLst>
      <p:ext uri="{BB962C8B-B14F-4D97-AF65-F5344CB8AC3E}">
        <p14:creationId xmlns:p14="http://schemas.microsoft.com/office/powerpoint/2010/main" val="9221818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Date Placeholder 16"/>
          <p:cNvSpPr>
            <a:spLocks noGrp="1"/>
          </p:cNvSpPr>
          <p:nvPr>
            <p:ph type="dt" sz="half" idx="10"/>
          </p:nvPr>
        </p:nvSpPr>
        <p:spPr/>
        <p:txBody>
          <a:bodyPr rtlCol="0"/>
          <a:lstStyle/>
          <a:p>
            <a:fld id="{F48A6500-42A4-432F-8817-813066CD93DC}" type="datetimeFigureOut">
              <a:rPr lang="en-US" smtClean="0">
                <a:solidFill>
                  <a:srgbClr val="575F6D"/>
                </a:solidFill>
              </a:rPr>
              <a:pPr/>
              <a:t>7/3/2014</a:t>
            </a:fld>
            <a:endParaRPr lang="en-US">
              <a:solidFill>
                <a:srgbClr val="575F6D"/>
              </a:solidFill>
            </a:endParaRPr>
          </a:p>
        </p:txBody>
      </p:sp>
      <p:sp>
        <p:nvSpPr>
          <p:cNvPr id="18" name="Slide Number Placeholder 17"/>
          <p:cNvSpPr>
            <a:spLocks noGrp="1"/>
          </p:cNvSpPr>
          <p:nvPr>
            <p:ph type="sldNum" sz="quarter" idx="11"/>
          </p:nvPr>
        </p:nvSpPr>
        <p:spPr/>
        <p:txBody>
          <a:bodyPr rtlCol="0"/>
          <a:lstStyle/>
          <a:p>
            <a:fld id="{26CD104C-D655-4716-8605-0922498BF730}"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solidFill>
                <a:srgbClr val="575F6D"/>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8A6500-42A4-432F-8817-813066CD93DC}" type="datetimeFigureOut">
              <a:rPr lang="en-US" smtClean="0">
                <a:solidFill>
                  <a:srgbClr val="575F6D"/>
                </a:solidFill>
              </a:rPr>
              <a:pPr/>
              <a:t>7/3/2014</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26CD104C-D655-4716-8605-0922498BF730}"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8A6500-42A4-432F-8817-813066CD93DC}" type="datetimeFigureOut">
              <a:rPr lang="en-US" smtClean="0">
                <a:solidFill>
                  <a:srgbClr val="575F6D"/>
                </a:solidFill>
              </a:rPr>
              <a:pPr/>
              <a:t>7/3/2014</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26CD104C-D655-4716-8605-0922498BF730}"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F48A6500-42A4-432F-8817-813066CD93DC}" type="datetimeFigureOut">
              <a:rPr lang="en-US" smtClean="0">
                <a:solidFill>
                  <a:srgbClr val="575F6D"/>
                </a:solidFill>
              </a:rPr>
              <a:pPr/>
              <a:t>7/3/2014</a:t>
            </a:fld>
            <a:endParaRPr lang="en-US">
              <a:solidFill>
                <a:srgbClr val="575F6D"/>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solidFill>
                <a:srgbClr val="575F6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fld id="{26CD104C-D655-4716-8605-0922498BF73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F48A6500-42A4-432F-8817-813066CD93DC}" type="datetimeFigureOut">
              <a:rPr lang="en-US" smtClean="0">
                <a:solidFill>
                  <a:srgbClr val="575F6D"/>
                </a:solidFill>
              </a:rPr>
              <a:pPr/>
              <a:t>7/3/2014</a:t>
            </a:fld>
            <a:endParaRPr lang="en-US">
              <a:solidFill>
                <a:srgbClr val="575F6D"/>
              </a:solidFill>
            </a:endParaRPr>
          </a:p>
        </p:txBody>
      </p:sp>
      <p:sp>
        <p:nvSpPr>
          <p:cNvPr id="9" name="Slide Number Placeholder 8"/>
          <p:cNvSpPr>
            <a:spLocks noGrp="1"/>
          </p:cNvSpPr>
          <p:nvPr>
            <p:ph type="sldNum" sz="quarter" idx="15"/>
          </p:nvPr>
        </p:nvSpPr>
        <p:spPr/>
        <p:txBody>
          <a:bodyPr rtlCol="0"/>
          <a:lstStyle/>
          <a:p>
            <a:fld id="{26CD104C-D655-4716-8605-0922498BF730}"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solidFill>
                <a:srgbClr val="575F6D"/>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F48A6500-42A4-432F-8817-813066CD93DC}" type="datetimeFigureOut">
              <a:rPr lang="en-US" smtClean="0">
                <a:solidFill>
                  <a:srgbClr val="FFF39D"/>
                </a:solidFill>
              </a:rPr>
              <a:pPr/>
              <a:t>7/3/2014</a:t>
            </a:fld>
            <a:endParaRPr lang="en-US">
              <a:solidFill>
                <a:srgbClr val="FFF39D"/>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solidFill>
                <a:srgbClr val="FFF39D"/>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Slide Number Placeholder 5"/>
          <p:cNvSpPr>
            <a:spLocks noGrp="1"/>
          </p:cNvSpPr>
          <p:nvPr>
            <p:ph type="sldNum" sz="quarter" idx="12"/>
          </p:nvPr>
        </p:nvSpPr>
        <p:spPr bwMode="auto">
          <a:xfrm>
            <a:off x="1340616" y="4928702"/>
            <a:ext cx="609600" cy="517524"/>
          </a:xfrm>
        </p:spPr>
        <p:txBody>
          <a:bodyPr/>
          <a:lstStyle/>
          <a:p>
            <a:fld id="{26CD104C-D655-4716-8605-0922498BF73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48A6500-42A4-432F-8817-813066CD93DC}" type="datetimeFigureOut">
              <a:rPr lang="en-US" smtClean="0">
                <a:solidFill>
                  <a:srgbClr val="575F6D"/>
                </a:solidFill>
              </a:rPr>
              <a:pPr/>
              <a:t>7/3/2014</a:t>
            </a:fld>
            <a:endParaRPr lang="en-US">
              <a:solidFill>
                <a:srgbClr val="575F6D"/>
              </a:solidFill>
            </a:endParaRPr>
          </a:p>
        </p:txBody>
      </p:sp>
      <p:sp>
        <p:nvSpPr>
          <p:cNvPr id="6" name="Footer Placeholder 5"/>
          <p:cNvSpPr>
            <a:spLocks noGrp="1"/>
          </p:cNvSpPr>
          <p:nvPr>
            <p:ph type="ftr" sz="quarter" idx="11"/>
          </p:nvPr>
        </p:nvSpPr>
        <p:spPr/>
        <p:txBody>
          <a:bodyPr/>
          <a:lstStyle/>
          <a:p>
            <a:endParaRPr lang="en-US">
              <a:solidFill>
                <a:srgbClr val="575F6D"/>
              </a:solidFill>
            </a:endParaRPr>
          </a:p>
        </p:txBody>
      </p:sp>
      <p:sp>
        <p:nvSpPr>
          <p:cNvPr id="7" name="Slide Number Placeholder 6"/>
          <p:cNvSpPr>
            <a:spLocks noGrp="1"/>
          </p:cNvSpPr>
          <p:nvPr>
            <p:ph type="sldNum" sz="quarter" idx="12"/>
          </p:nvPr>
        </p:nvSpPr>
        <p:spPr/>
        <p:txBody>
          <a:bodyPr/>
          <a:lstStyle/>
          <a:p>
            <a:fld id="{26CD104C-D655-4716-8605-0922498BF730}"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F48A6500-42A4-432F-8817-813066CD93DC}" type="datetimeFigureOut">
              <a:rPr lang="en-US" smtClean="0">
                <a:solidFill>
                  <a:srgbClr val="575F6D"/>
                </a:solidFill>
              </a:rPr>
              <a:pPr/>
              <a:t>7/3/2014</a:t>
            </a:fld>
            <a:endParaRPr lang="en-US">
              <a:solidFill>
                <a:srgbClr val="575F6D"/>
              </a:solidFill>
            </a:endParaRPr>
          </a:p>
        </p:txBody>
      </p:sp>
      <p:sp>
        <p:nvSpPr>
          <p:cNvPr id="8" name="Footer Placeholder 7"/>
          <p:cNvSpPr>
            <a:spLocks noGrp="1"/>
          </p:cNvSpPr>
          <p:nvPr>
            <p:ph type="ftr" sz="quarter" idx="11"/>
          </p:nvPr>
        </p:nvSpPr>
        <p:spPr/>
        <p:txBody>
          <a:bodyPr/>
          <a:lstStyle/>
          <a:p>
            <a:endParaRPr lang="en-US">
              <a:solidFill>
                <a:srgbClr val="575F6D"/>
              </a:solidFill>
            </a:endParaRPr>
          </a:p>
        </p:txBody>
      </p:sp>
      <p:sp>
        <p:nvSpPr>
          <p:cNvPr id="9" name="Slide Number Placeholder 8"/>
          <p:cNvSpPr>
            <a:spLocks noGrp="1"/>
          </p:cNvSpPr>
          <p:nvPr>
            <p:ph type="sldNum" sz="quarter" idx="12"/>
          </p:nvPr>
        </p:nvSpPr>
        <p:spPr/>
        <p:txBody>
          <a:bodyPr/>
          <a:lstStyle/>
          <a:p>
            <a:fld id="{26CD104C-D655-4716-8605-0922498BF730}"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F48A6500-42A4-432F-8817-813066CD93DC}" type="datetimeFigureOut">
              <a:rPr lang="en-US" smtClean="0">
                <a:solidFill>
                  <a:srgbClr val="575F6D"/>
                </a:solidFill>
              </a:rPr>
              <a:pPr/>
              <a:t>7/3/2014</a:t>
            </a:fld>
            <a:endParaRPr lang="en-US">
              <a:solidFill>
                <a:srgbClr val="575F6D"/>
              </a:solidFill>
            </a:endParaRPr>
          </a:p>
        </p:txBody>
      </p:sp>
      <p:sp>
        <p:nvSpPr>
          <p:cNvPr id="7" name="Slide Number Placeholder 6"/>
          <p:cNvSpPr>
            <a:spLocks noGrp="1"/>
          </p:cNvSpPr>
          <p:nvPr>
            <p:ph type="sldNum" sz="quarter" idx="11"/>
          </p:nvPr>
        </p:nvSpPr>
        <p:spPr/>
        <p:txBody>
          <a:bodyPr rtlCol="0"/>
          <a:lstStyle/>
          <a:p>
            <a:fld id="{26CD104C-D655-4716-8605-0922498BF730}"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solidFill>
                <a:srgbClr val="575F6D"/>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8A6500-42A4-432F-8817-813066CD93DC}" type="datetimeFigureOut">
              <a:rPr lang="en-US" smtClean="0">
                <a:solidFill>
                  <a:srgbClr val="575F6D"/>
                </a:solidFill>
              </a:rPr>
              <a:pPr/>
              <a:t>7/3/2014</a:t>
            </a:fld>
            <a:endParaRPr lang="en-US">
              <a:solidFill>
                <a:srgbClr val="575F6D"/>
              </a:solidFill>
            </a:endParaRPr>
          </a:p>
        </p:txBody>
      </p:sp>
      <p:sp>
        <p:nvSpPr>
          <p:cNvPr id="3" name="Footer Placeholder 2"/>
          <p:cNvSpPr>
            <a:spLocks noGrp="1"/>
          </p:cNvSpPr>
          <p:nvPr>
            <p:ph type="ftr" sz="quarter" idx="11"/>
          </p:nvPr>
        </p:nvSpPr>
        <p:spPr/>
        <p:txBody>
          <a:bodyPr/>
          <a:lstStyle/>
          <a:p>
            <a:endParaRPr lang="en-US">
              <a:solidFill>
                <a:srgbClr val="575F6D"/>
              </a:solidFill>
            </a:endParaRPr>
          </a:p>
        </p:txBody>
      </p:sp>
      <p:sp>
        <p:nvSpPr>
          <p:cNvPr id="4" name="Slide Number Placeholder 3"/>
          <p:cNvSpPr>
            <a:spLocks noGrp="1"/>
          </p:cNvSpPr>
          <p:nvPr>
            <p:ph type="sldNum" sz="quarter" idx="12"/>
          </p:nvPr>
        </p:nvSpPr>
        <p:spPr/>
        <p:txBody>
          <a:bodyPr/>
          <a:lstStyle/>
          <a:p>
            <a:fld id="{26CD104C-D655-4716-8605-0922498BF73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789276-6251-4F29-8C60-ADFBCFF0DDFB}" type="datetimeFigureOut">
              <a:rPr lang="en-US" smtClean="0"/>
              <a:pPr/>
              <a:t>7/3/2014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04B51-2396-4DC8-BD03-9D50EF2A73C4}" type="slidenum">
              <a:rPr lang="en-US" smtClean="0"/>
              <a:pPr/>
              <a:t>‹#›</a:t>
            </a:fld>
            <a:endParaRPr lang="en-US"/>
          </a:p>
        </p:txBody>
      </p:sp>
    </p:spTree>
    <p:extLst>
      <p:ext uri="{BB962C8B-B14F-4D97-AF65-F5344CB8AC3E}">
        <p14:creationId xmlns:p14="http://schemas.microsoft.com/office/powerpoint/2010/main" val="34941134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F48A6500-42A4-432F-8817-813066CD93DC}" type="datetimeFigureOut">
              <a:rPr lang="en-US" smtClean="0">
                <a:solidFill>
                  <a:srgbClr val="575F6D"/>
                </a:solidFill>
              </a:rPr>
              <a:pPr/>
              <a:t>7/3/2014</a:t>
            </a:fld>
            <a:endParaRPr lang="en-US">
              <a:solidFill>
                <a:srgbClr val="575F6D"/>
              </a:solidFill>
            </a:endParaRPr>
          </a:p>
        </p:txBody>
      </p:sp>
      <p:sp>
        <p:nvSpPr>
          <p:cNvPr id="22" name="Slide Number Placeholder 21"/>
          <p:cNvSpPr>
            <a:spLocks noGrp="1"/>
          </p:cNvSpPr>
          <p:nvPr>
            <p:ph type="sldNum" sz="quarter" idx="15"/>
          </p:nvPr>
        </p:nvSpPr>
        <p:spPr/>
        <p:txBody>
          <a:bodyPr rtlCol="0"/>
          <a:lstStyle/>
          <a:p>
            <a:fld id="{26CD104C-D655-4716-8605-0922498BF730}"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solidFill>
                <a:srgbClr val="575F6D"/>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Date Placeholder 16"/>
          <p:cNvSpPr>
            <a:spLocks noGrp="1"/>
          </p:cNvSpPr>
          <p:nvPr>
            <p:ph type="dt" sz="half" idx="10"/>
          </p:nvPr>
        </p:nvSpPr>
        <p:spPr/>
        <p:txBody>
          <a:bodyPr rtlCol="0"/>
          <a:lstStyle/>
          <a:p>
            <a:fld id="{F48A6500-42A4-432F-8817-813066CD93DC}" type="datetimeFigureOut">
              <a:rPr lang="en-US" smtClean="0">
                <a:solidFill>
                  <a:srgbClr val="575F6D"/>
                </a:solidFill>
              </a:rPr>
              <a:pPr/>
              <a:t>7/3/2014</a:t>
            </a:fld>
            <a:endParaRPr lang="en-US">
              <a:solidFill>
                <a:srgbClr val="575F6D"/>
              </a:solidFill>
            </a:endParaRPr>
          </a:p>
        </p:txBody>
      </p:sp>
      <p:sp>
        <p:nvSpPr>
          <p:cNvPr id="18" name="Slide Number Placeholder 17"/>
          <p:cNvSpPr>
            <a:spLocks noGrp="1"/>
          </p:cNvSpPr>
          <p:nvPr>
            <p:ph type="sldNum" sz="quarter" idx="11"/>
          </p:nvPr>
        </p:nvSpPr>
        <p:spPr/>
        <p:txBody>
          <a:bodyPr rtlCol="0"/>
          <a:lstStyle/>
          <a:p>
            <a:fld id="{26CD104C-D655-4716-8605-0922498BF730}"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solidFill>
                <a:srgbClr val="575F6D"/>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8A6500-42A4-432F-8817-813066CD93DC}" type="datetimeFigureOut">
              <a:rPr lang="en-US" smtClean="0">
                <a:solidFill>
                  <a:srgbClr val="575F6D"/>
                </a:solidFill>
              </a:rPr>
              <a:pPr/>
              <a:t>7/3/2014</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26CD104C-D655-4716-8605-0922498BF730}"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8A6500-42A4-432F-8817-813066CD93DC}" type="datetimeFigureOut">
              <a:rPr lang="en-US" smtClean="0">
                <a:solidFill>
                  <a:srgbClr val="575F6D"/>
                </a:solidFill>
              </a:rPr>
              <a:pPr/>
              <a:t>7/3/2014</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26CD104C-D655-4716-8605-0922498BF730}"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0F945636-E821-4C3E-9989-CCC980659724}"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854272F8-ABE4-43C5-AA8E-1893006773B6}"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7D316975-A7B2-4E69-8220-CD7D1A577070}"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5A3C5A6F-E99E-4C73-A947-5289FF1075BD}"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58D78669-8ED2-47C7-B8A0-C2D30872AADC}"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206DB9FD-E8FE-4FF4-A0A9-ACA0C5064371}"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789276-6251-4F29-8C60-ADFBCFF0DDFB}" type="datetimeFigureOut">
              <a:rPr lang="en-US" smtClean="0"/>
              <a:pPr/>
              <a:t>7/3/2014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704B51-2396-4DC8-BD03-9D50EF2A73C4}" type="slidenum">
              <a:rPr lang="en-US" smtClean="0"/>
              <a:pPr/>
              <a:t>‹#›</a:t>
            </a:fld>
            <a:endParaRPr lang="en-US"/>
          </a:p>
        </p:txBody>
      </p:sp>
    </p:spTree>
    <p:extLst>
      <p:ext uri="{BB962C8B-B14F-4D97-AF65-F5344CB8AC3E}">
        <p14:creationId xmlns:p14="http://schemas.microsoft.com/office/powerpoint/2010/main" val="15220330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3A7E02A8-9B19-4A9D-A033-1818C3CCF9F7}"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CFFD4641-F44D-4AF0-8EA9-E0C8280D78FF}"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C5B20088-E476-47D7-BE20-7238A233972D}"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83B776C4-09BD-4F32-A6F0-CC9E36F8AD80}"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7145D5CE-4445-4DC9-A7DB-DC4EFAA90F72}"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0F945636-E821-4C3E-9989-CCC980659724}"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854272F8-ABE4-43C5-AA8E-1893006773B6}"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7D316975-A7B2-4E69-8220-CD7D1A577070}"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5A3C5A6F-E99E-4C73-A947-5289FF1075BD}"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58D78669-8ED2-47C7-B8A0-C2D30872AADC}"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789276-6251-4F29-8C60-ADFBCFF0DDFB}" type="datetimeFigureOut">
              <a:rPr lang="en-US" smtClean="0"/>
              <a:pPr/>
              <a:t>7/3/2014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704B51-2396-4DC8-BD03-9D50EF2A73C4}" type="slidenum">
              <a:rPr lang="en-US" smtClean="0"/>
              <a:pPr/>
              <a:t>‹#›</a:t>
            </a:fld>
            <a:endParaRPr lang="en-US"/>
          </a:p>
        </p:txBody>
      </p:sp>
    </p:spTree>
    <p:extLst>
      <p:ext uri="{BB962C8B-B14F-4D97-AF65-F5344CB8AC3E}">
        <p14:creationId xmlns:p14="http://schemas.microsoft.com/office/powerpoint/2010/main" val="1841002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206DB9FD-E8FE-4FF4-A0A9-ACA0C5064371}"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3A7E02A8-9B19-4A9D-A033-1818C3CCF9F7}"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CFFD4641-F44D-4AF0-8EA9-E0C8280D78FF}"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C5B20088-E476-47D7-BE20-7238A233972D}"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83B776C4-09BD-4F32-A6F0-CC9E36F8AD80}"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7145D5CE-4445-4DC9-A7DB-DC4EFAA90F72}"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0F945636-E821-4C3E-9989-CCC980659724}"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854272F8-ABE4-43C5-AA8E-1893006773B6}"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7D316975-A7B2-4E69-8220-CD7D1A577070}"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5A3C5A6F-E99E-4C73-A947-5289FF1075BD}"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789276-6251-4F29-8C60-ADFBCFF0DDFB}" type="datetimeFigureOut">
              <a:rPr lang="en-US" smtClean="0"/>
              <a:pPr/>
              <a:t>7/3/2014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704B51-2396-4DC8-BD03-9D50EF2A73C4}" type="slidenum">
              <a:rPr lang="en-US" smtClean="0"/>
              <a:pPr/>
              <a:t>‹#›</a:t>
            </a:fld>
            <a:endParaRPr lang="en-US"/>
          </a:p>
        </p:txBody>
      </p:sp>
    </p:spTree>
    <p:extLst>
      <p:ext uri="{BB962C8B-B14F-4D97-AF65-F5344CB8AC3E}">
        <p14:creationId xmlns:p14="http://schemas.microsoft.com/office/powerpoint/2010/main" val="792199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58D78669-8ED2-47C7-B8A0-C2D30872AADC}"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206DB9FD-E8FE-4FF4-A0A9-ACA0C5064371}"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3A7E02A8-9B19-4A9D-A033-1818C3CCF9F7}"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CFFD4641-F44D-4AF0-8EA9-E0C8280D78FF}"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C5B20088-E476-47D7-BE20-7238A233972D}"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83B776C4-09BD-4F32-A6F0-CC9E36F8AD80}"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7145D5CE-4445-4DC9-A7DB-DC4EFAA90F72}"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0F945636-E821-4C3E-9989-CCC980659724}"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854272F8-ABE4-43C5-AA8E-1893006773B6}"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7D316975-A7B2-4E69-8220-CD7D1A577070}"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789276-6251-4F29-8C60-ADFBCFF0DDFB}" type="datetimeFigureOut">
              <a:rPr lang="en-US" smtClean="0"/>
              <a:pPr/>
              <a:t>7/3/2014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704B51-2396-4DC8-BD03-9D50EF2A73C4}" type="slidenum">
              <a:rPr lang="en-US" smtClean="0"/>
              <a:pPr/>
              <a:t>‹#›</a:t>
            </a:fld>
            <a:endParaRPr lang="en-US"/>
          </a:p>
        </p:txBody>
      </p:sp>
    </p:spTree>
    <p:extLst>
      <p:ext uri="{BB962C8B-B14F-4D97-AF65-F5344CB8AC3E}">
        <p14:creationId xmlns:p14="http://schemas.microsoft.com/office/powerpoint/2010/main" val="25358279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5A3C5A6F-E99E-4C73-A947-5289FF1075BD}"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58D78669-8ED2-47C7-B8A0-C2D30872AADC}"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206DB9FD-E8FE-4FF4-A0A9-ACA0C5064371}"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3A7E02A8-9B19-4A9D-A033-1818C3CCF9F7}"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CFFD4641-F44D-4AF0-8EA9-E0C8280D78FF}"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C5B20088-E476-47D7-BE20-7238A233972D}"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83B776C4-09BD-4F32-A6F0-CC9E36F8AD80}"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7145D5CE-4445-4DC9-A7DB-DC4EFAA90F72}"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0F945636-E821-4C3E-9989-CCC980659724}"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854272F8-ABE4-43C5-AA8E-1893006773B6}"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789276-6251-4F29-8C60-ADFBCFF0DDFB}" type="datetimeFigureOut">
              <a:rPr lang="en-US" smtClean="0"/>
              <a:pPr/>
              <a:t>7/3/2014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704B51-2396-4DC8-BD03-9D50EF2A73C4}" type="slidenum">
              <a:rPr lang="en-US" smtClean="0"/>
              <a:pPr/>
              <a:t>‹#›</a:t>
            </a:fld>
            <a:endParaRPr lang="en-US"/>
          </a:p>
        </p:txBody>
      </p:sp>
    </p:spTree>
    <p:extLst>
      <p:ext uri="{BB962C8B-B14F-4D97-AF65-F5344CB8AC3E}">
        <p14:creationId xmlns:p14="http://schemas.microsoft.com/office/powerpoint/2010/main" val="61342558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7D316975-A7B2-4E69-8220-CD7D1A577070}"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5A3C5A6F-E99E-4C73-A947-5289FF1075BD}"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58D78669-8ED2-47C7-B8A0-C2D30872AADC}"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206DB9FD-E8FE-4FF4-A0A9-ACA0C5064371}"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3A7E02A8-9B19-4A9D-A033-1818C3CCF9F7}"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CFFD4641-F44D-4AF0-8EA9-E0C8280D78FF}"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C5B20088-E476-47D7-BE20-7238A233972D}"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83B776C4-09BD-4F32-A6F0-CC9E36F8AD80}"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7145D5CE-4445-4DC9-A7DB-DC4EFAA90F72}"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0F945636-E821-4C3E-9989-CCC980659724}"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789276-6251-4F29-8C60-ADFBCFF0DDFB}" type="datetimeFigureOut">
              <a:rPr lang="en-US" smtClean="0"/>
              <a:pPr/>
              <a:t>7/3/2014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704B51-2396-4DC8-BD03-9D50EF2A73C4}" type="slidenum">
              <a:rPr lang="en-US" smtClean="0"/>
              <a:pPr/>
              <a:t>‹#›</a:t>
            </a:fld>
            <a:endParaRPr lang="en-US"/>
          </a:p>
        </p:txBody>
      </p:sp>
    </p:spTree>
    <p:extLst>
      <p:ext uri="{BB962C8B-B14F-4D97-AF65-F5344CB8AC3E}">
        <p14:creationId xmlns:p14="http://schemas.microsoft.com/office/powerpoint/2010/main" val="381414955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854272F8-ABE4-43C5-AA8E-1893006773B6}"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7D316975-A7B2-4E69-8220-CD7D1A577070}"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5A3C5A6F-E99E-4C73-A947-5289FF1075BD}"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58D78669-8ED2-47C7-B8A0-C2D30872AADC}"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206DB9FD-E8FE-4FF4-A0A9-ACA0C5064371}"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3A7E02A8-9B19-4A9D-A033-1818C3CCF9F7}"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CFFD4641-F44D-4AF0-8EA9-E0C8280D78FF}"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C5B20088-E476-47D7-BE20-7238A233972D}"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83B776C4-09BD-4F32-A6F0-CC9E36F8AD80}"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7145D5CE-4445-4DC9-A7DB-DC4EFAA90F72}"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789276-6251-4F29-8C60-ADFBCFF0DDFB}" type="datetimeFigureOut">
              <a:rPr lang="en-US" smtClean="0"/>
              <a:pPr/>
              <a:t>7/3/2014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704B51-2396-4DC8-BD03-9D50EF2A73C4}" type="slidenum">
              <a:rPr lang="en-US" smtClean="0"/>
              <a:pPr/>
              <a:t>‹#›</a:t>
            </a:fld>
            <a:endParaRPr lang="en-US"/>
          </a:p>
        </p:txBody>
      </p:sp>
    </p:spTree>
    <p:extLst>
      <p:ext uri="{BB962C8B-B14F-4D97-AF65-F5344CB8AC3E}">
        <p14:creationId xmlns:p14="http://schemas.microsoft.com/office/powerpoint/2010/main" val="1935431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pPr>
            <a:endParaRPr lang="en-US">
              <a:solidFill>
                <a:srgbClr val="04617B">
                  <a:shade val="90000"/>
                </a:srgbClr>
              </a:solidFill>
              <a:latin typeface="Times New Roman" pitchFamily="18"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pPr>
            <a:endParaRPr lang="en-US">
              <a:solidFill>
                <a:srgbClr val="04617B">
                  <a:shade val="90000"/>
                </a:srgbClr>
              </a:solidFill>
              <a:latin typeface="Times New Roman" pitchFamily="18"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pPr>
            <a:fld id="{E005CC35-1CFF-429F-BB0E-5D13B39E3137}" type="slidenum">
              <a:rPr lang="en-US" smtClean="0">
                <a:solidFill>
                  <a:srgbClr val="04617B">
                    <a:shade val="90000"/>
                  </a:srgbClr>
                </a:solidFill>
                <a:latin typeface="Times New Roman" pitchFamily="18" charset="0"/>
              </a:rPr>
              <a:pPr fontAlgn="base">
                <a:spcBef>
                  <a:spcPct val="0"/>
                </a:spcBef>
                <a:spcAft>
                  <a:spcPct val="0"/>
                </a:spcAft>
              </a:pPr>
              <a:t>‹#›</a:t>
            </a:fld>
            <a:endParaRPr lang="en-US">
              <a:solidFill>
                <a:srgbClr val="04617B">
                  <a:shade val="90000"/>
                </a:srgbClr>
              </a:solidFill>
              <a:latin typeface="Times New Roman" pitchFamily="18" charset="0"/>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a:solidFill>
                  <a:prstClr val="black"/>
                </a:solidFill>
                <a:latin typeface="Times New Roman" pitchFamily="18" charset="0"/>
              </a:endParaRPr>
            </a:p>
          </p:txBody>
        </p:sp>
      </p:gr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pPr>
            <a:endParaRPr lang="en-US">
              <a:solidFill>
                <a:srgbClr val="04617B">
                  <a:shade val="90000"/>
                </a:srgbClr>
              </a:solidFill>
              <a:latin typeface="Times New Roman" pitchFamily="18"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pPr>
            <a:endParaRPr lang="en-US">
              <a:solidFill>
                <a:srgbClr val="04617B">
                  <a:shade val="90000"/>
                </a:srgbClr>
              </a:solidFill>
              <a:latin typeface="Times New Roman" pitchFamily="18"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pPr>
            <a:fld id="{E005CC35-1CFF-429F-BB0E-5D13B39E3137}" type="slidenum">
              <a:rPr lang="en-US" smtClean="0">
                <a:solidFill>
                  <a:srgbClr val="04617B">
                    <a:shade val="90000"/>
                  </a:srgbClr>
                </a:solidFill>
                <a:latin typeface="Times New Roman" pitchFamily="18" charset="0"/>
              </a:rPr>
              <a:pPr fontAlgn="base">
                <a:spcBef>
                  <a:spcPct val="0"/>
                </a:spcBef>
                <a:spcAft>
                  <a:spcPct val="0"/>
                </a:spcAft>
              </a:pPr>
              <a:t>‹#›</a:t>
            </a:fld>
            <a:endParaRPr lang="en-US">
              <a:solidFill>
                <a:srgbClr val="04617B">
                  <a:shade val="90000"/>
                </a:srgbClr>
              </a:solidFill>
              <a:latin typeface="Times New Roman" pitchFamily="18" charset="0"/>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a:solidFill>
                  <a:prstClr val="black"/>
                </a:solidFill>
                <a:latin typeface="Times New Roman" pitchFamily="18" charset="0"/>
              </a:endParaRPr>
            </a:p>
          </p:txBody>
        </p:sp>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pPr>
            <a:endParaRPr lang="en-US">
              <a:solidFill>
                <a:srgbClr val="04617B">
                  <a:shade val="90000"/>
                </a:srgbClr>
              </a:solidFill>
              <a:latin typeface="Times New Roman" pitchFamily="18"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pPr>
            <a:endParaRPr lang="en-US">
              <a:solidFill>
                <a:srgbClr val="04617B">
                  <a:shade val="90000"/>
                </a:srgbClr>
              </a:solidFill>
              <a:latin typeface="Times New Roman" pitchFamily="18"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pPr>
            <a:fld id="{E005CC35-1CFF-429F-BB0E-5D13B39E3137}" type="slidenum">
              <a:rPr lang="en-US" smtClean="0">
                <a:solidFill>
                  <a:srgbClr val="04617B">
                    <a:shade val="90000"/>
                  </a:srgbClr>
                </a:solidFill>
                <a:latin typeface="Times New Roman" pitchFamily="18" charset="0"/>
              </a:rPr>
              <a:pPr fontAlgn="base">
                <a:spcBef>
                  <a:spcPct val="0"/>
                </a:spcBef>
                <a:spcAft>
                  <a:spcPct val="0"/>
                </a:spcAft>
              </a:pPr>
              <a:t>‹#›</a:t>
            </a:fld>
            <a:endParaRPr lang="en-US">
              <a:solidFill>
                <a:srgbClr val="04617B">
                  <a:shade val="90000"/>
                </a:srgbClr>
              </a:solidFill>
              <a:latin typeface="Times New Roman" pitchFamily="18" charset="0"/>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a:solidFill>
                  <a:prstClr val="black"/>
                </a:solidFill>
                <a:latin typeface="Times New Roman" pitchFamily="18" charset="0"/>
              </a:endParaRPr>
            </a:p>
          </p:txBody>
        </p:sp>
      </p:gr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pPr>
            <a:endParaRPr lang="en-US">
              <a:solidFill>
                <a:srgbClr val="04617B">
                  <a:shade val="90000"/>
                </a:srgbClr>
              </a:solidFill>
              <a:latin typeface="Times New Roman" pitchFamily="18"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pPr>
            <a:endParaRPr lang="en-US">
              <a:solidFill>
                <a:srgbClr val="04617B">
                  <a:shade val="90000"/>
                </a:srgbClr>
              </a:solidFill>
              <a:latin typeface="Times New Roman" pitchFamily="18"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pPr>
            <a:fld id="{E005CC35-1CFF-429F-BB0E-5D13B39E3137}" type="slidenum">
              <a:rPr lang="en-US" smtClean="0">
                <a:solidFill>
                  <a:srgbClr val="04617B">
                    <a:shade val="90000"/>
                  </a:srgbClr>
                </a:solidFill>
                <a:latin typeface="Times New Roman" pitchFamily="18" charset="0"/>
              </a:rPr>
              <a:pPr fontAlgn="base">
                <a:spcBef>
                  <a:spcPct val="0"/>
                </a:spcBef>
                <a:spcAft>
                  <a:spcPct val="0"/>
                </a:spcAft>
              </a:pPr>
              <a:t>‹#›</a:t>
            </a:fld>
            <a:endParaRPr lang="en-US">
              <a:solidFill>
                <a:srgbClr val="04617B">
                  <a:shade val="90000"/>
                </a:srgbClr>
              </a:solidFill>
              <a:latin typeface="Times New Roman" pitchFamily="18" charset="0"/>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a:solidFill>
                  <a:prstClr val="black"/>
                </a:solidFill>
                <a:latin typeface="Times New Roman" pitchFamily="18" charset="0"/>
              </a:endParaRPr>
            </a:p>
          </p:txBody>
        </p:sp>
      </p:gr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pPr>
            <a:endParaRPr lang="en-US">
              <a:solidFill>
                <a:srgbClr val="04617B">
                  <a:shade val="90000"/>
                </a:srgbClr>
              </a:solidFill>
              <a:latin typeface="Times New Roman" pitchFamily="18"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pPr>
            <a:endParaRPr lang="en-US">
              <a:solidFill>
                <a:srgbClr val="04617B">
                  <a:shade val="90000"/>
                </a:srgbClr>
              </a:solidFill>
              <a:latin typeface="Times New Roman" pitchFamily="18"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pPr>
            <a:fld id="{E005CC35-1CFF-429F-BB0E-5D13B39E3137}" type="slidenum">
              <a:rPr lang="en-US" smtClean="0">
                <a:solidFill>
                  <a:srgbClr val="04617B">
                    <a:shade val="90000"/>
                  </a:srgbClr>
                </a:solidFill>
                <a:latin typeface="Times New Roman" pitchFamily="18" charset="0"/>
              </a:rPr>
              <a:pPr fontAlgn="base">
                <a:spcBef>
                  <a:spcPct val="0"/>
                </a:spcBef>
                <a:spcAft>
                  <a:spcPct val="0"/>
                </a:spcAft>
              </a:pPr>
              <a:t>‹#›</a:t>
            </a:fld>
            <a:endParaRPr lang="en-US">
              <a:solidFill>
                <a:srgbClr val="04617B">
                  <a:shade val="90000"/>
                </a:srgbClr>
              </a:solidFill>
              <a:latin typeface="Times New Roman" pitchFamily="18" charset="0"/>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a:solidFill>
                  <a:prstClr val="black"/>
                </a:solidFill>
                <a:latin typeface="Times New Roman" pitchFamily="18" charset="0"/>
              </a:endParaRPr>
            </a:p>
          </p:txBody>
        </p:sp>
      </p:gr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pPr>
            <a:endParaRPr lang="en-US">
              <a:solidFill>
                <a:srgbClr val="04617B">
                  <a:shade val="90000"/>
                </a:srgbClr>
              </a:solidFill>
              <a:latin typeface="Times New Roman" pitchFamily="18"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pPr>
            <a:endParaRPr lang="en-US">
              <a:solidFill>
                <a:srgbClr val="04617B">
                  <a:shade val="90000"/>
                </a:srgbClr>
              </a:solidFill>
              <a:latin typeface="Times New Roman" pitchFamily="18"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pPr>
            <a:fld id="{E005CC35-1CFF-429F-BB0E-5D13B39E3137}" type="slidenum">
              <a:rPr lang="en-US" smtClean="0">
                <a:solidFill>
                  <a:srgbClr val="04617B">
                    <a:shade val="90000"/>
                  </a:srgbClr>
                </a:solidFill>
                <a:latin typeface="Times New Roman" pitchFamily="18" charset="0"/>
              </a:rPr>
              <a:pPr fontAlgn="base">
                <a:spcBef>
                  <a:spcPct val="0"/>
                </a:spcBef>
                <a:spcAft>
                  <a:spcPct val="0"/>
                </a:spcAft>
              </a:pPr>
              <a:t>‹#›</a:t>
            </a:fld>
            <a:endParaRPr lang="en-US">
              <a:solidFill>
                <a:srgbClr val="04617B">
                  <a:shade val="90000"/>
                </a:srgbClr>
              </a:solidFill>
              <a:latin typeface="Times New Roman" pitchFamily="18" charset="0"/>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a:solidFill>
                  <a:prstClr val="black"/>
                </a:solidFill>
                <a:latin typeface="Times New Roman" pitchFamily="18" charset="0"/>
              </a:endParaRPr>
            </a:p>
          </p:txBody>
        </p:sp>
      </p:gr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48A6500-42A4-432F-8817-813066CD93DC}" type="datetimeFigureOut">
              <a:rPr lang="en-US" smtClean="0">
                <a:solidFill>
                  <a:srgbClr val="575F6D"/>
                </a:solidFill>
              </a:rPr>
              <a:pPr/>
              <a:t>7/3/2014</a:t>
            </a:fld>
            <a:endParaRPr lang="en-US">
              <a:solidFill>
                <a:srgbClr val="575F6D"/>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solidFill>
                <a:srgbClr val="575F6D"/>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6CD104C-D655-4716-8605-0922498BF73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48A6500-42A4-432F-8817-813066CD93DC}" type="datetimeFigureOut">
              <a:rPr lang="en-US" smtClean="0">
                <a:solidFill>
                  <a:srgbClr val="575F6D"/>
                </a:solidFill>
              </a:rPr>
              <a:pPr/>
              <a:t>7/3/2014</a:t>
            </a:fld>
            <a:endParaRPr lang="en-US">
              <a:solidFill>
                <a:srgbClr val="575F6D"/>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solidFill>
                <a:srgbClr val="575F6D"/>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6CD104C-D655-4716-8605-0922498BF73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pPr>
            <a:endParaRPr lang="en-US">
              <a:solidFill>
                <a:srgbClr val="04617B">
                  <a:shade val="90000"/>
                </a:srgbClr>
              </a:solidFill>
              <a:latin typeface="Times New Roman" pitchFamily="18"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pPr>
            <a:endParaRPr lang="en-US">
              <a:solidFill>
                <a:srgbClr val="04617B">
                  <a:shade val="90000"/>
                </a:srgbClr>
              </a:solidFill>
              <a:latin typeface="Times New Roman" pitchFamily="18"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pPr>
            <a:fld id="{E005CC35-1CFF-429F-BB0E-5D13B39E3137}" type="slidenum">
              <a:rPr lang="en-US" smtClean="0">
                <a:solidFill>
                  <a:srgbClr val="04617B">
                    <a:shade val="90000"/>
                  </a:srgbClr>
                </a:solidFill>
                <a:latin typeface="Times New Roman" pitchFamily="18" charset="0"/>
              </a:rPr>
              <a:pPr fontAlgn="base">
                <a:spcBef>
                  <a:spcPct val="0"/>
                </a:spcBef>
                <a:spcAft>
                  <a:spcPct val="0"/>
                </a:spcAft>
              </a:pPr>
              <a:t>‹#›</a:t>
            </a:fld>
            <a:endParaRPr lang="en-US">
              <a:solidFill>
                <a:srgbClr val="04617B">
                  <a:shade val="90000"/>
                </a:srgbClr>
              </a:solidFill>
              <a:latin typeface="Times New Roman" pitchFamily="18" charset="0"/>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a:solidFill>
                  <a:prstClr val="black"/>
                </a:solidFill>
                <a:latin typeface="Times New Roman" pitchFamily="18" charset="0"/>
              </a:endParaRPr>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pPr>
            <a:endParaRPr lang="en-US">
              <a:solidFill>
                <a:srgbClr val="04617B">
                  <a:shade val="90000"/>
                </a:srgbClr>
              </a:solidFill>
              <a:latin typeface="Times New Roman" pitchFamily="18"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pPr>
            <a:endParaRPr lang="en-US">
              <a:solidFill>
                <a:srgbClr val="04617B">
                  <a:shade val="90000"/>
                </a:srgbClr>
              </a:solidFill>
              <a:latin typeface="Times New Roman" pitchFamily="18"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pPr>
            <a:fld id="{E005CC35-1CFF-429F-BB0E-5D13B39E3137}" type="slidenum">
              <a:rPr lang="en-US" smtClean="0">
                <a:solidFill>
                  <a:srgbClr val="04617B">
                    <a:shade val="90000"/>
                  </a:srgbClr>
                </a:solidFill>
                <a:latin typeface="Times New Roman" pitchFamily="18" charset="0"/>
              </a:rPr>
              <a:pPr fontAlgn="base">
                <a:spcBef>
                  <a:spcPct val="0"/>
                </a:spcBef>
                <a:spcAft>
                  <a:spcPct val="0"/>
                </a:spcAft>
              </a:pPr>
              <a:t>‹#›</a:t>
            </a:fld>
            <a:endParaRPr lang="en-US">
              <a:solidFill>
                <a:srgbClr val="04617B">
                  <a:shade val="90000"/>
                </a:srgbClr>
              </a:solidFill>
              <a:latin typeface="Times New Roman" pitchFamily="18" charset="0"/>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a:solidFill>
                  <a:prstClr val="black"/>
                </a:solidFill>
                <a:latin typeface="Times New Roman" pitchFamily="18" charset="0"/>
              </a:endParaRPr>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pPr>
            <a:endParaRPr lang="en-US">
              <a:solidFill>
                <a:srgbClr val="04617B">
                  <a:shade val="90000"/>
                </a:srgbClr>
              </a:solidFill>
              <a:latin typeface="Times New Roman" pitchFamily="18"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pPr>
            <a:endParaRPr lang="en-US">
              <a:solidFill>
                <a:srgbClr val="04617B">
                  <a:shade val="90000"/>
                </a:srgbClr>
              </a:solidFill>
              <a:latin typeface="Times New Roman" pitchFamily="18"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pPr>
            <a:fld id="{E005CC35-1CFF-429F-BB0E-5D13B39E3137}" type="slidenum">
              <a:rPr lang="en-US" smtClean="0">
                <a:solidFill>
                  <a:srgbClr val="04617B">
                    <a:shade val="90000"/>
                  </a:srgbClr>
                </a:solidFill>
                <a:latin typeface="Times New Roman" pitchFamily="18" charset="0"/>
              </a:rPr>
              <a:pPr fontAlgn="base">
                <a:spcBef>
                  <a:spcPct val="0"/>
                </a:spcBef>
                <a:spcAft>
                  <a:spcPct val="0"/>
                </a:spcAft>
              </a:pPr>
              <a:t>‹#›</a:t>
            </a:fld>
            <a:endParaRPr lang="en-US">
              <a:solidFill>
                <a:srgbClr val="04617B">
                  <a:shade val="90000"/>
                </a:srgbClr>
              </a:solidFill>
              <a:latin typeface="Times New Roman" pitchFamily="18" charset="0"/>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a:solidFill>
                  <a:prstClr val="black"/>
                </a:solidFill>
                <a:latin typeface="Times New Roman" pitchFamily="18" charset="0"/>
              </a:endParaRPr>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pPr>
            <a:endParaRPr lang="en-US">
              <a:solidFill>
                <a:srgbClr val="04617B">
                  <a:shade val="90000"/>
                </a:srgbClr>
              </a:solidFill>
              <a:latin typeface="Times New Roman" pitchFamily="18"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pPr>
            <a:endParaRPr lang="en-US">
              <a:solidFill>
                <a:srgbClr val="04617B">
                  <a:shade val="90000"/>
                </a:srgbClr>
              </a:solidFill>
              <a:latin typeface="Times New Roman" pitchFamily="18"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pPr>
            <a:fld id="{E005CC35-1CFF-429F-BB0E-5D13B39E3137}" type="slidenum">
              <a:rPr lang="en-US" smtClean="0">
                <a:solidFill>
                  <a:srgbClr val="04617B">
                    <a:shade val="90000"/>
                  </a:srgbClr>
                </a:solidFill>
                <a:latin typeface="Times New Roman" pitchFamily="18" charset="0"/>
              </a:rPr>
              <a:pPr fontAlgn="base">
                <a:spcBef>
                  <a:spcPct val="0"/>
                </a:spcBef>
                <a:spcAft>
                  <a:spcPct val="0"/>
                </a:spcAft>
              </a:pPr>
              <a:t>‹#›</a:t>
            </a:fld>
            <a:endParaRPr lang="en-US">
              <a:solidFill>
                <a:srgbClr val="04617B">
                  <a:shade val="90000"/>
                </a:srgbClr>
              </a:solidFill>
              <a:latin typeface="Times New Roman" pitchFamily="18" charset="0"/>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a:solidFill>
                  <a:prstClr val="black"/>
                </a:solidFill>
                <a:latin typeface="Times New Roman" pitchFamily="18" charset="0"/>
              </a:endParaRPr>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pPr>
            <a:endParaRPr lang="en-US">
              <a:solidFill>
                <a:srgbClr val="04617B">
                  <a:shade val="90000"/>
                </a:srgbClr>
              </a:solidFill>
              <a:latin typeface="Times New Roman" pitchFamily="18"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pPr>
            <a:endParaRPr lang="en-US">
              <a:solidFill>
                <a:srgbClr val="04617B">
                  <a:shade val="90000"/>
                </a:srgbClr>
              </a:solidFill>
              <a:latin typeface="Times New Roman" pitchFamily="18"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pPr>
            <a:fld id="{E005CC35-1CFF-429F-BB0E-5D13B39E3137}" type="slidenum">
              <a:rPr lang="en-US" smtClean="0">
                <a:solidFill>
                  <a:srgbClr val="04617B">
                    <a:shade val="90000"/>
                  </a:srgbClr>
                </a:solidFill>
                <a:latin typeface="Times New Roman" pitchFamily="18" charset="0"/>
              </a:rPr>
              <a:pPr fontAlgn="base">
                <a:spcBef>
                  <a:spcPct val="0"/>
                </a:spcBef>
                <a:spcAft>
                  <a:spcPct val="0"/>
                </a:spcAft>
              </a:pPr>
              <a:t>‹#›</a:t>
            </a:fld>
            <a:endParaRPr lang="en-US">
              <a:solidFill>
                <a:srgbClr val="04617B">
                  <a:shade val="90000"/>
                </a:srgbClr>
              </a:solidFill>
              <a:latin typeface="Times New Roman" pitchFamily="18" charset="0"/>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a:solidFill>
                  <a:prstClr val="black"/>
                </a:solidFill>
                <a:latin typeface="Times New Roman" pitchFamily="18" charset="0"/>
              </a:endParaRPr>
            </a:p>
          </p:txBody>
        </p:sp>
      </p:gr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pPr>
            <a:endParaRPr lang="en-US">
              <a:solidFill>
                <a:srgbClr val="04617B">
                  <a:shade val="90000"/>
                </a:srgbClr>
              </a:solidFill>
              <a:latin typeface="Times New Roman" pitchFamily="18"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pPr>
            <a:endParaRPr lang="en-US">
              <a:solidFill>
                <a:srgbClr val="04617B">
                  <a:shade val="90000"/>
                </a:srgbClr>
              </a:solidFill>
              <a:latin typeface="Times New Roman" pitchFamily="18"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pPr>
            <a:fld id="{E005CC35-1CFF-429F-BB0E-5D13B39E3137}" type="slidenum">
              <a:rPr lang="en-US" smtClean="0">
                <a:solidFill>
                  <a:srgbClr val="04617B">
                    <a:shade val="90000"/>
                  </a:srgbClr>
                </a:solidFill>
                <a:latin typeface="Times New Roman" pitchFamily="18" charset="0"/>
              </a:rPr>
              <a:pPr fontAlgn="base">
                <a:spcBef>
                  <a:spcPct val="0"/>
                </a:spcBef>
                <a:spcAft>
                  <a:spcPct val="0"/>
                </a:spcAft>
              </a:pPr>
              <a:t>‹#›</a:t>
            </a:fld>
            <a:endParaRPr lang="en-US">
              <a:solidFill>
                <a:srgbClr val="04617B">
                  <a:shade val="90000"/>
                </a:srgbClr>
              </a:solidFill>
              <a:latin typeface="Times New Roman" pitchFamily="18" charset="0"/>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a:solidFill>
                  <a:prstClr val="black"/>
                </a:solidFill>
                <a:latin typeface="Times New Roman" pitchFamily="18" charset="0"/>
              </a:endParaRPr>
            </a:p>
          </p:txBody>
        </p:sp>
      </p:gr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1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2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3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hyperlink" Target="http://ectacenter.org/topics/gensup/interactive/systemresources.asp"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34.xml.rels><?xml version="1.0" encoding="UTF-8" standalone="yes"?>
<Relationships xmlns="http://schemas.openxmlformats.org/package/2006/relationships"><Relationship Id="rId3" Type="http://schemas.openxmlformats.org/officeDocument/2006/relationships/hyperlink" Target="mailto:Krista.Scott@dc.gov" TargetMode="External"/><Relationship Id="rId2" Type="http://schemas.openxmlformats.org/officeDocument/2006/relationships/hyperlink" Target="mailto:Debbie.Cate@unc.edu" TargetMode="External"/><Relationship Id="rId1" Type="http://schemas.openxmlformats.org/officeDocument/2006/relationships/slideLayout" Target="../slideLayouts/slideLayout156.xml"/><Relationship Id="rId4" Type="http://schemas.openxmlformats.org/officeDocument/2006/relationships/hyperlink" Target="mailto:Bruce.Bull@spedsis.com"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6.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112.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112.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11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68.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90.xml"/><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57.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10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effectLst>
                  <a:outerShdw blurRad="38100" dist="38100" dir="2700000" algn="tl">
                    <a:srgbClr val="000000">
                      <a:alpha val="43137"/>
                    </a:srgbClr>
                  </a:outerShdw>
                </a:effectLst>
                <a:latin typeface="Lucida Sans" pitchFamily="34" charset="0"/>
              </a:rPr>
              <a:t>Use of Data for Monitoring Part C and 619</a:t>
            </a:r>
            <a:endParaRPr lang="en-US" b="1" dirty="0">
              <a:effectLst>
                <a:outerShdw blurRad="38100" dist="38100" dir="2700000" algn="tl">
                  <a:srgbClr val="000000">
                    <a:alpha val="43137"/>
                  </a:srgbClr>
                </a:outerShdw>
              </a:effectLst>
              <a:latin typeface="Lucida Sans" pitchFamily="34" charset="0"/>
            </a:endParaRPr>
          </a:p>
        </p:txBody>
      </p:sp>
      <p:sp>
        <p:nvSpPr>
          <p:cNvPr id="3" name="Content Placeholder 2"/>
          <p:cNvSpPr>
            <a:spLocks noGrp="1"/>
          </p:cNvSpPr>
          <p:nvPr>
            <p:ph idx="1"/>
          </p:nvPr>
        </p:nvSpPr>
        <p:spPr>
          <a:xfrm>
            <a:off x="1676400" y="2819401"/>
            <a:ext cx="5486400" cy="2133599"/>
          </a:xfrm>
        </p:spPr>
        <p:txBody>
          <a:bodyPr>
            <a:normAutofit/>
          </a:bodyPr>
          <a:lstStyle/>
          <a:p>
            <a:pPr algn="ctr">
              <a:buNone/>
            </a:pPr>
            <a:r>
              <a:rPr lang="en-US" sz="2800" b="1" dirty="0" smtClean="0">
                <a:latin typeface="Lucida Sans" pitchFamily="34" charset="0"/>
              </a:rPr>
              <a:t> Debbie Cate, ECTA</a:t>
            </a:r>
          </a:p>
          <a:p>
            <a:pPr algn="ctr">
              <a:buNone/>
            </a:pPr>
            <a:r>
              <a:rPr lang="en-US" sz="2800" b="1" dirty="0" smtClean="0">
                <a:latin typeface="Lucida Sans" pitchFamily="34" charset="0"/>
              </a:rPr>
              <a:t> Krista Scott, DC 619</a:t>
            </a:r>
          </a:p>
          <a:p>
            <a:pPr algn="ctr">
              <a:buNone/>
            </a:pPr>
            <a:r>
              <a:rPr lang="en-US" sz="2800" b="1" dirty="0" smtClean="0">
                <a:latin typeface="Lucida Sans" pitchFamily="34" charset="0"/>
              </a:rPr>
              <a:t> Bruce Bull, DaSy Consultant</a:t>
            </a:r>
          </a:p>
        </p:txBody>
      </p:sp>
      <p:sp>
        <p:nvSpPr>
          <p:cNvPr id="6" name="Slide Number Placeholder 5"/>
          <p:cNvSpPr>
            <a:spLocks noGrp="1"/>
          </p:cNvSpPr>
          <p:nvPr>
            <p:ph type="sldNum" sz="quarter" idx="12"/>
          </p:nvPr>
        </p:nvSpPr>
        <p:spPr/>
        <p:txBody>
          <a:bodyPr/>
          <a:lstStyle/>
          <a:p>
            <a:fld id="{E90170D9-DAA8-4ACF-8575-0BF389EB8D1E}" type="slidenum">
              <a:rPr lang="en-US" smtClean="0"/>
              <a:pPr/>
              <a:t>1</a:t>
            </a:fld>
            <a:endParaRPr lang="en-US"/>
          </a:p>
        </p:txBody>
      </p:sp>
      <p:sp>
        <p:nvSpPr>
          <p:cNvPr id="7" name="Rectangle 2"/>
          <p:cNvSpPr txBox="1">
            <a:spLocks/>
          </p:cNvSpPr>
          <p:nvPr/>
        </p:nvSpPr>
        <p:spPr>
          <a:xfrm>
            <a:off x="1143000" y="5257800"/>
            <a:ext cx="7162800" cy="914400"/>
          </a:xfrm>
          <a:prstGeom prst="rect">
            <a:avLst/>
          </a:prstGeom>
        </p:spPr>
        <p:txBody>
          <a:bodyPr vert="horz">
            <a:normAutofit/>
          </a:bodyPr>
          <a:lstStyle/>
          <a:p>
            <a:pPr marL="274320" marR="0" lvl="0" indent="-274320" algn="ctr" defTabSz="914400" rtl="0" eaLnBrk="1" fontAlgn="auto" latinLnBrk="0" hangingPunct="1">
              <a:lnSpc>
                <a:spcPct val="100000"/>
              </a:lnSpc>
              <a:spcBef>
                <a:spcPct val="20000"/>
              </a:spcBef>
              <a:spcAft>
                <a:spcPts val="0"/>
              </a:spcAft>
              <a:buClr>
                <a:schemeClr val="accent3"/>
              </a:buClr>
              <a:buSzPct val="95000"/>
              <a:tabLst/>
              <a:defRPr/>
            </a:pPr>
            <a:r>
              <a:rPr kumimoji="0" lang="en-US" sz="2400" i="1" u="none" strike="noStrike" kern="1200" cap="none" spc="0" normalizeH="0" baseline="0" noProof="0" dirty="0" smtClean="0">
                <a:ln>
                  <a:noFill/>
                </a:ln>
                <a:solidFill>
                  <a:schemeClr val="accent1">
                    <a:lumMod val="75000"/>
                  </a:schemeClr>
                </a:solidFill>
                <a:effectLst/>
                <a:uLnTx/>
                <a:uFillTx/>
                <a:latin typeface="Lucida Sans" pitchFamily="34" charset="0"/>
              </a:rPr>
              <a:t>Improving Data, Improving Outcomes</a:t>
            </a:r>
            <a:r>
              <a:rPr kumimoji="0" lang="en-US" sz="2400" i="0" u="none" strike="noStrike" kern="1200" cap="none" spc="0" normalizeH="0" baseline="0" noProof="0" dirty="0" smtClean="0">
                <a:ln>
                  <a:noFill/>
                </a:ln>
                <a:solidFill>
                  <a:schemeClr val="accent1">
                    <a:lumMod val="75000"/>
                  </a:schemeClr>
                </a:solidFill>
                <a:effectLst/>
                <a:uLnTx/>
                <a:uFillTx/>
                <a:latin typeface="Lucida Sans" pitchFamily="34" charset="0"/>
              </a:rPr>
              <a:t> </a:t>
            </a:r>
          </a:p>
          <a:p>
            <a:pPr marL="274320" marR="0" lvl="0" indent="-274320" algn="ctr" defTabSz="914400" rtl="0" eaLnBrk="1" fontAlgn="auto" latinLnBrk="0" hangingPunct="1">
              <a:lnSpc>
                <a:spcPct val="100000"/>
              </a:lnSpc>
              <a:spcBef>
                <a:spcPct val="20000"/>
              </a:spcBef>
              <a:spcAft>
                <a:spcPts val="0"/>
              </a:spcAft>
              <a:buClr>
                <a:schemeClr val="accent3"/>
              </a:buClr>
              <a:buSzPct val="95000"/>
              <a:tabLst/>
              <a:defRPr/>
            </a:pPr>
            <a:r>
              <a:rPr kumimoji="0" lang="en-US" b="0" i="0" u="none" strike="noStrike" kern="1200" cap="none" spc="0" normalizeH="0" baseline="0" noProof="0" dirty="0" smtClean="0">
                <a:ln>
                  <a:noFill/>
                </a:ln>
                <a:solidFill>
                  <a:schemeClr val="tx1"/>
                </a:solidFill>
                <a:effectLst/>
                <a:uLnTx/>
                <a:uFillTx/>
                <a:latin typeface="Lucida Sans" pitchFamily="34" charset="0"/>
              </a:rPr>
              <a:t>Washington, DC  September 15 - 17, 2013</a:t>
            </a:r>
            <a:endParaRPr kumimoji="0" lang="en-US" b="0" i="0" u="none" strike="noStrike" kern="1200" cap="none" spc="0" normalizeH="0" baseline="0" noProof="0" dirty="0">
              <a:ln>
                <a:noFill/>
              </a:ln>
              <a:solidFill>
                <a:schemeClr val="tx1"/>
              </a:solidFill>
              <a:effectLst/>
              <a:uLnTx/>
              <a:uFillTx/>
              <a:latin typeface="Lucida Sans" pitchFamily="34" charset="0"/>
            </a:endParaRPr>
          </a:p>
        </p:txBody>
      </p:sp>
    </p:spTree>
    <p:extLst>
      <p:ext uri="{BB962C8B-B14F-4D97-AF65-F5344CB8AC3E}">
        <p14:creationId xmlns:p14="http://schemas.microsoft.com/office/powerpoint/2010/main" val="26478029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solidFill>
                  <a:schemeClr val="accent2">
                    <a:lumMod val="75000"/>
                  </a:schemeClr>
                </a:solidFill>
                <a:effectLst>
                  <a:outerShdw blurRad="38100" dist="38100" dir="2700000" algn="tl">
                    <a:srgbClr val="000000">
                      <a:alpha val="43137"/>
                    </a:srgbClr>
                  </a:outerShdw>
                </a:effectLst>
                <a:latin typeface="Lucida Sans" pitchFamily="34" charset="0"/>
              </a:rPr>
              <a:t>District of Columbia Part C Monitoring: History</a:t>
            </a:r>
            <a:endParaRPr lang="en-US" b="1" dirty="0">
              <a:solidFill>
                <a:schemeClr val="accent2">
                  <a:lumMod val="75000"/>
                </a:schemeClr>
              </a:solidFill>
              <a:effectLst>
                <a:outerShdw blurRad="38100" dist="38100" dir="2700000" algn="tl">
                  <a:srgbClr val="000000">
                    <a:alpha val="43137"/>
                  </a:srgbClr>
                </a:outerShdw>
              </a:effectLst>
              <a:latin typeface="Lucida Sans" pitchFamily="34" charset="0"/>
            </a:endParaRPr>
          </a:p>
        </p:txBody>
      </p:sp>
      <p:sp>
        <p:nvSpPr>
          <p:cNvPr id="3" name="Content Placeholder 2"/>
          <p:cNvSpPr>
            <a:spLocks noGrp="1"/>
          </p:cNvSpPr>
          <p:nvPr>
            <p:ph sz="quarter" idx="1"/>
          </p:nvPr>
        </p:nvSpPr>
        <p:spPr/>
        <p:txBody>
          <a:bodyPr>
            <a:noAutofit/>
          </a:bodyPr>
          <a:lstStyle/>
          <a:p>
            <a:r>
              <a:rPr lang="en-US" sz="2800" dirty="0" smtClean="0">
                <a:latin typeface="Lucida Sans" pitchFamily="34" charset="0"/>
              </a:rPr>
              <a:t>Housed in a larger Quality Assurance and Monitoring (QAM) Unit</a:t>
            </a:r>
          </a:p>
          <a:p>
            <a:r>
              <a:rPr lang="en-US" sz="2800" dirty="0" smtClean="0">
                <a:latin typeface="Lucida Sans" pitchFamily="34" charset="0"/>
              </a:rPr>
              <a:t>Monitor both contracted programs AND a state-run local program</a:t>
            </a:r>
          </a:p>
          <a:p>
            <a:r>
              <a:rPr lang="en-US" sz="2800" dirty="0" smtClean="0">
                <a:latin typeface="Lucida Sans" pitchFamily="34" charset="0"/>
              </a:rPr>
              <a:t>Initially, only onsite monitoring</a:t>
            </a:r>
          </a:p>
          <a:p>
            <a:pPr lvl="1"/>
            <a:r>
              <a:rPr lang="en-US" sz="2400" dirty="0" smtClean="0">
                <a:latin typeface="Lucida Sans" pitchFamily="34" charset="0"/>
              </a:rPr>
              <a:t>Interviews, file reviews and no database monitoring</a:t>
            </a:r>
          </a:p>
        </p:txBody>
      </p:sp>
    </p:spTree>
    <p:extLst>
      <p:ext uri="{BB962C8B-B14F-4D97-AF65-F5344CB8AC3E}">
        <p14:creationId xmlns:p14="http://schemas.microsoft.com/office/powerpoint/2010/main" val="5455094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175" t="21057" r="22972" b="9531"/>
          <a:stretch/>
        </p:blipFill>
        <p:spPr bwMode="auto">
          <a:xfrm>
            <a:off x="157380" y="1"/>
            <a:ext cx="8834220" cy="670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02056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solidFill>
                  <a:schemeClr val="accent2">
                    <a:lumMod val="75000"/>
                  </a:schemeClr>
                </a:solidFill>
                <a:effectLst>
                  <a:outerShdw blurRad="38100" dist="38100" dir="2700000" algn="tl">
                    <a:srgbClr val="000000">
                      <a:alpha val="43137"/>
                    </a:srgbClr>
                  </a:outerShdw>
                </a:effectLst>
                <a:latin typeface="Lucida Sans" pitchFamily="34" charset="0"/>
              </a:rPr>
              <a:t>District of Columbia Part C Monitoring: Present and Future</a:t>
            </a:r>
            <a:endParaRPr lang="en-US" b="1" dirty="0">
              <a:solidFill>
                <a:schemeClr val="accent2">
                  <a:lumMod val="75000"/>
                </a:schemeClr>
              </a:solidFill>
              <a:effectLst>
                <a:outerShdw blurRad="38100" dist="38100" dir="2700000" algn="tl">
                  <a:srgbClr val="000000">
                    <a:alpha val="43137"/>
                  </a:srgbClr>
                </a:outerShdw>
              </a:effectLst>
              <a:latin typeface="Lucida Sans" pitchFamily="34" charset="0"/>
            </a:endParaRPr>
          </a:p>
        </p:txBody>
      </p:sp>
      <p:sp>
        <p:nvSpPr>
          <p:cNvPr id="3" name="Content Placeholder 2"/>
          <p:cNvSpPr>
            <a:spLocks noGrp="1"/>
          </p:cNvSpPr>
          <p:nvPr>
            <p:ph sz="quarter" idx="1"/>
          </p:nvPr>
        </p:nvSpPr>
        <p:spPr/>
        <p:txBody>
          <a:bodyPr>
            <a:normAutofit/>
          </a:bodyPr>
          <a:lstStyle/>
          <a:p>
            <a:r>
              <a:rPr lang="en-US" sz="2800" dirty="0" smtClean="0">
                <a:latin typeface="Lucida Sans" pitchFamily="34" charset="0"/>
              </a:rPr>
              <a:t>Bi-annual data reviews for compliance indicators</a:t>
            </a:r>
          </a:p>
          <a:p>
            <a:r>
              <a:rPr lang="en-US" sz="2800" dirty="0">
                <a:latin typeface="Lucida Sans" pitchFamily="34" charset="0"/>
              </a:rPr>
              <a:t>O</a:t>
            </a:r>
            <a:r>
              <a:rPr lang="en-US" sz="2800" dirty="0" smtClean="0">
                <a:latin typeface="Lucida Sans" pitchFamily="34" charset="0"/>
              </a:rPr>
              <a:t>nsite monitoring </a:t>
            </a:r>
          </a:p>
          <a:p>
            <a:pPr lvl="1"/>
            <a:r>
              <a:rPr lang="en-US" sz="2400" dirty="0" smtClean="0">
                <a:latin typeface="Lucida Sans" pitchFamily="34" charset="0"/>
              </a:rPr>
              <a:t>File review tool </a:t>
            </a:r>
          </a:p>
          <a:p>
            <a:pPr lvl="1"/>
            <a:r>
              <a:rPr lang="en-US" sz="2400" dirty="0" smtClean="0">
                <a:latin typeface="Lucida Sans" pitchFamily="34" charset="0"/>
              </a:rPr>
              <a:t>Interview protocols that provide quantitative feedback of qualitative information for training and TA.</a:t>
            </a:r>
          </a:p>
          <a:p>
            <a:r>
              <a:rPr lang="en-US" sz="2800" dirty="0" smtClean="0">
                <a:latin typeface="Lucida Sans" pitchFamily="34" charset="0"/>
              </a:rPr>
              <a:t>Capacity to identify areas for focused monitoring; template for focused monitoring process that is customized to the topic area</a:t>
            </a:r>
            <a:endParaRPr lang="en-US" sz="2800" dirty="0">
              <a:latin typeface="Lucida Sans" pitchFamily="34" charset="0"/>
            </a:endParaRPr>
          </a:p>
        </p:txBody>
      </p:sp>
    </p:spTree>
    <p:extLst>
      <p:ext uri="{BB962C8B-B14F-4D97-AF65-F5344CB8AC3E}">
        <p14:creationId xmlns:p14="http://schemas.microsoft.com/office/powerpoint/2010/main" val="35708193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Macintosh HD:Users:kmartens:Desktop:c1 data collection.tiff"/>
          <p:cNvPicPr>
            <a:picLocks noGrp="1"/>
          </p:cNvPicPr>
          <p:nvPr>
            <p:ph idx="1"/>
          </p:nvPr>
        </p:nvPicPr>
        <p:blipFill>
          <a:blip r:embed="rId3" cstate="print">
            <a:extLst>
              <a:ext uri="{28A0092B-C50C-407E-A947-70E740481C1C}">
                <a14:useLocalDpi xmlns:a14="http://schemas.microsoft.com/office/drawing/2010/main" val="0"/>
              </a:ext>
            </a:extLst>
          </a:blip>
          <a:srcRect r="16359" b="13512"/>
          <a:stretch>
            <a:fillRect/>
          </a:stretch>
        </p:blipFill>
        <p:spPr bwMode="auto">
          <a:xfrm>
            <a:off x="533400" y="914400"/>
            <a:ext cx="7772400" cy="5562599"/>
          </a:xfrm>
          <a:prstGeom prst="rect">
            <a:avLst/>
          </a:prstGeom>
          <a:noFill/>
          <a:ln>
            <a:solidFill>
              <a:schemeClr val="accent1">
                <a:lumMod val="60000"/>
                <a:lumOff val="40000"/>
              </a:schemeClr>
            </a:solidFill>
          </a:ln>
          <a:extLst>
            <a:ext uri="{FAA26D3D-D897-4be2-8F04-BA451C77F1D7}">
              <ma14:placeholderFlag xmlns:lc="http://schemas.openxmlformats.org/drawingml/2006/lockedCanvas" xmlns:pic="http://schemas.openxmlformats.org/drawingml/2006/picture" xmlns="" xmlns:wpc="http://schemas.microsoft.com/office/word/2010/wordprocessingCanvas" xmlns:mo="http://schemas.microsoft.com/office/mac/office/2008/main" xmlns:mc="http://schemas.openxmlformats.org/markup-compatibility/2006" xmlns:mv="urn:schemas-microsoft-com:mac:vml"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ma14="http://schemas.microsoft.com/office/mac/drawingml/2011/main" xmlns:wne="http://schemas.microsoft.com/office/word/2006/wordml" xmlns:wp="http://schemas.openxmlformats.org/drawingml/2006/wordprocessingDrawing" xmlns:m="http://schemas.openxmlformats.org/officeDocument/2006/math" xmlns:ve="http://schemas.openxmlformats.org/markup-compatibility/2006"/>
            </a:ext>
          </a:extLst>
        </p:spPr>
      </p:pic>
      <p:sp>
        <p:nvSpPr>
          <p:cNvPr id="4" name="TextBox 3"/>
          <p:cNvSpPr txBox="1"/>
          <p:nvPr/>
        </p:nvSpPr>
        <p:spPr>
          <a:xfrm>
            <a:off x="685800" y="152400"/>
            <a:ext cx="8077200" cy="830997"/>
          </a:xfrm>
          <a:prstGeom prst="rect">
            <a:avLst/>
          </a:prstGeom>
          <a:noFill/>
        </p:spPr>
        <p:txBody>
          <a:bodyPr wrap="square" rtlCol="0">
            <a:spAutoFit/>
          </a:bodyPr>
          <a:lstStyle/>
          <a:p>
            <a:pPr algn="ctr" eaLnBrk="0" fontAlgn="base" hangingPunct="0">
              <a:spcBef>
                <a:spcPct val="0"/>
              </a:spcBef>
              <a:spcAft>
                <a:spcPct val="0"/>
              </a:spcAft>
            </a:pPr>
            <a:r>
              <a:rPr lang="en-US" sz="2400" b="1" dirty="0" smtClean="0">
                <a:ln w="6350">
                  <a:noFill/>
                </a:ln>
                <a:solidFill>
                  <a:schemeClr val="accent2">
                    <a:lumMod val="75000"/>
                  </a:schemeClr>
                </a:solidFill>
                <a:latin typeface="Lucida Sans"/>
                <a:ea typeface="+mj-ea"/>
                <a:cs typeface="+mj-cs"/>
              </a:rPr>
              <a:t>Quantifying Qualitative Interviews to Inform  Professional Development</a:t>
            </a:r>
          </a:p>
        </p:txBody>
      </p:sp>
      <p:sp>
        <p:nvSpPr>
          <p:cNvPr id="8" name="TextBox 7"/>
          <p:cNvSpPr txBox="1"/>
          <p:nvPr/>
        </p:nvSpPr>
        <p:spPr>
          <a:xfrm>
            <a:off x="5181600" y="2743200"/>
            <a:ext cx="3048000" cy="1938992"/>
          </a:xfrm>
          <a:prstGeom prst="rect">
            <a:avLst/>
          </a:prstGeom>
          <a:solidFill>
            <a:schemeClr val="accent1">
              <a:lumMod val="40000"/>
              <a:lumOff val="60000"/>
            </a:schemeClr>
          </a:solidFill>
          <a:ln w="25400">
            <a:solidFill>
              <a:schemeClr val="tx1"/>
            </a:solidFill>
          </a:ln>
        </p:spPr>
        <p:txBody>
          <a:bodyPr wrap="square" rtlCol="0">
            <a:spAutoFit/>
          </a:bodyPr>
          <a:lstStyle/>
          <a:p>
            <a:pPr eaLnBrk="0" fontAlgn="base" hangingPunct="0">
              <a:spcBef>
                <a:spcPct val="0"/>
              </a:spcBef>
              <a:spcAft>
                <a:spcPct val="0"/>
              </a:spcAft>
            </a:pPr>
            <a:r>
              <a:rPr lang="en-US" sz="2000" b="1" dirty="0" smtClean="0">
                <a:ln w="6350">
                  <a:noFill/>
                </a:ln>
                <a:solidFill>
                  <a:schemeClr val="accent2">
                    <a:lumMod val="75000"/>
                  </a:schemeClr>
                </a:solidFill>
                <a:effectLst>
                  <a:outerShdw blurRad="38100" dist="38100" dir="2700000" algn="tl">
                    <a:srgbClr val="000000">
                      <a:alpha val="43137"/>
                    </a:srgbClr>
                  </a:outerShdw>
                </a:effectLst>
                <a:latin typeface="Lucida Sans"/>
                <a:ea typeface="+mj-ea"/>
                <a:cs typeface="+mj-cs"/>
              </a:rPr>
              <a:t>Quantify interview collection by asking questions in such a way that you can track responses numerically.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cstate="print"/>
          <a:srcRect l="3077" t="6667" r="63483" b="43333"/>
          <a:stretch>
            <a:fillRect/>
          </a:stretch>
        </p:blipFill>
        <p:spPr bwMode="auto">
          <a:xfrm>
            <a:off x="152400" y="990600"/>
            <a:ext cx="8517575" cy="5562600"/>
          </a:xfrm>
          <a:prstGeom prst="rect">
            <a:avLst/>
          </a:prstGeom>
          <a:noFill/>
          <a:ln w="31750">
            <a:solidFill>
              <a:srgbClr val="FF6600"/>
            </a:solidFill>
            <a:miter lim="800000"/>
            <a:headEnd/>
            <a:tailEnd/>
          </a:ln>
        </p:spPr>
      </p:pic>
      <p:sp>
        <p:nvSpPr>
          <p:cNvPr id="5" name="TextBox 4"/>
          <p:cNvSpPr txBox="1"/>
          <p:nvPr/>
        </p:nvSpPr>
        <p:spPr>
          <a:xfrm>
            <a:off x="533400" y="152400"/>
            <a:ext cx="8077200" cy="830997"/>
          </a:xfrm>
          <a:prstGeom prst="rect">
            <a:avLst/>
          </a:prstGeom>
          <a:noFill/>
        </p:spPr>
        <p:txBody>
          <a:bodyPr wrap="square" rtlCol="0">
            <a:spAutoFit/>
          </a:bodyPr>
          <a:lstStyle/>
          <a:p>
            <a:pPr algn="ctr" eaLnBrk="0" fontAlgn="base" hangingPunct="0">
              <a:spcBef>
                <a:spcPct val="0"/>
              </a:spcBef>
              <a:spcAft>
                <a:spcPct val="0"/>
              </a:spcAft>
            </a:pPr>
            <a:r>
              <a:rPr lang="en-US" sz="2400" b="1" dirty="0" smtClean="0">
                <a:ln w="6350">
                  <a:noFill/>
                </a:ln>
                <a:solidFill>
                  <a:schemeClr val="accent2">
                    <a:lumMod val="75000"/>
                  </a:schemeClr>
                </a:solidFill>
                <a:latin typeface="Lucida Sans"/>
                <a:ea typeface="+mj-ea"/>
                <a:cs typeface="+mj-cs"/>
              </a:rPr>
              <a:t>Quantifying Qualitative Interviews to Inform  Professional Development</a:t>
            </a:r>
          </a:p>
        </p:txBody>
      </p:sp>
      <p:sp>
        <p:nvSpPr>
          <p:cNvPr id="6" name="TextBox 5"/>
          <p:cNvSpPr txBox="1"/>
          <p:nvPr/>
        </p:nvSpPr>
        <p:spPr>
          <a:xfrm>
            <a:off x="3962400" y="3048000"/>
            <a:ext cx="2971800" cy="2246769"/>
          </a:xfrm>
          <a:prstGeom prst="rect">
            <a:avLst/>
          </a:prstGeom>
          <a:solidFill>
            <a:schemeClr val="accent1">
              <a:lumMod val="40000"/>
              <a:lumOff val="60000"/>
            </a:schemeClr>
          </a:solidFill>
          <a:ln w="25400">
            <a:solidFill>
              <a:schemeClr val="tx1"/>
            </a:solidFill>
          </a:ln>
        </p:spPr>
        <p:txBody>
          <a:bodyPr wrap="square" rtlCol="0">
            <a:spAutoFit/>
          </a:bodyPr>
          <a:lstStyle/>
          <a:p>
            <a:pPr eaLnBrk="0" fontAlgn="base" hangingPunct="0">
              <a:spcBef>
                <a:spcPct val="0"/>
              </a:spcBef>
              <a:spcAft>
                <a:spcPct val="0"/>
              </a:spcAft>
            </a:pPr>
            <a:r>
              <a:rPr lang="en-US" sz="2000" b="1" dirty="0" smtClean="0">
                <a:ln w="6350">
                  <a:noFill/>
                </a:ln>
                <a:solidFill>
                  <a:schemeClr val="accent2">
                    <a:lumMod val="75000"/>
                  </a:schemeClr>
                </a:solidFill>
                <a:effectLst>
                  <a:outerShdw blurRad="38100" dist="38100" dir="2700000" algn="tl">
                    <a:srgbClr val="000000">
                      <a:alpha val="43137"/>
                    </a:srgbClr>
                  </a:outerShdw>
                </a:effectLst>
                <a:latin typeface="Lucida Sans"/>
                <a:ea typeface="+mj-ea"/>
                <a:cs typeface="+mj-cs"/>
              </a:rPr>
              <a:t>Then analyze results by respondent role x topical area x local agency to inform professional development and technical assistance.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219200"/>
            <a:ext cx="8229600" cy="4495800"/>
          </a:xfrm>
        </p:spPr>
        <p:txBody>
          <a:bodyPr>
            <a:normAutofit/>
          </a:bodyPr>
          <a:lstStyle/>
          <a:p>
            <a:r>
              <a:rPr lang="en-US" sz="3600" b="1" dirty="0" smtClean="0">
                <a:effectLst>
                  <a:outerShdw blurRad="38100" dist="38100" dir="2700000" algn="tl">
                    <a:srgbClr val="000000">
                      <a:alpha val="43137"/>
                    </a:srgbClr>
                  </a:outerShdw>
                </a:effectLst>
                <a:latin typeface="Lucida Sans" pitchFamily="34" charset="0"/>
              </a:rPr>
              <a:t> Questions for Krista</a:t>
            </a:r>
            <a:endParaRPr lang="en-US" sz="3600" b="1" dirty="0" smtClean="0">
              <a:solidFill>
                <a:schemeClr val="accent1">
                  <a:lumMod val="75000"/>
                </a:schemeClr>
              </a:solidFill>
              <a:effectLst>
                <a:outerShdw blurRad="38100" dist="38100" dir="2700000" algn="tl">
                  <a:srgbClr val="000000">
                    <a:alpha val="43137"/>
                  </a:srgbClr>
                </a:outerShdw>
              </a:effectLst>
              <a:latin typeface="Lucida Sans" pitchFamily="34" charset="0"/>
            </a:endParaRPr>
          </a:p>
          <a:p>
            <a:endParaRPr lang="en-US" sz="3600" b="1" dirty="0" smtClean="0">
              <a:solidFill>
                <a:schemeClr val="accent1">
                  <a:lumMod val="75000"/>
                </a:schemeClr>
              </a:solidFill>
              <a:effectLst>
                <a:outerShdw blurRad="38100" dist="38100" dir="2700000" algn="tl">
                  <a:srgbClr val="000000">
                    <a:alpha val="43137"/>
                  </a:srgbClr>
                </a:outerShdw>
              </a:effectLst>
              <a:latin typeface="Lucida Sans" pitchFamily="34" charset="0"/>
            </a:endParaRPr>
          </a:p>
          <a:p>
            <a:r>
              <a:rPr lang="en-US" sz="3600" b="1" dirty="0" smtClean="0">
                <a:effectLst>
                  <a:outerShdw blurRad="38100" dist="38100" dir="2700000" algn="tl">
                    <a:srgbClr val="000000">
                      <a:alpha val="43137"/>
                    </a:srgbClr>
                  </a:outerShdw>
                </a:effectLst>
                <a:latin typeface="Lucida Sans" pitchFamily="34" charset="0"/>
              </a:rPr>
              <a:t> Next: </a:t>
            </a:r>
            <a:r>
              <a:rPr lang="en-US" sz="3600" b="1" dirty="0" smtClean="0">
                <a:solidFill>
                  <a:schemeClr val="accent1">
                    <a:lumMod val="75000"/>
                  </a:schemeClr>
                </a:solidFill>
                <a:latin typeface="Lucida Sans" pitchFamily="34" charset="0"/>
              </a:rPr>
              <a:t>Process one state used to move to tiered monitoring incorporating stakeholder input on results, compliance, and other data sets. (Part B,  3-21)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cstate="print"/>
          <a:srcRect l="5110" t="5822" r="66047" b="40262"/>
          <a:stretch>
            <a:fillRect/>
          </a:stretch>
        </p:blipFill>
        <p:spPr bwMode="auto">
          <a:xfrm>
            <a:off x="381000" y="453073"/>
            <a:ext cx="8382000" cy="5875654"/>
          </a:xfrm>
          <a:prstGeom prst="rect">
            <a:avLst/>
          </a:prstGeom>
          <a:noFill/>
          <a:ln w="31750">
            <a:solidFill>
              <a:srgbClr val="FF6600"/>
            </a:solidFill>
            <a:miter lim="800000"/>
            <a:headEnd/>
            <a:tailEnd/>
          </a:ln>
        </p:spPr>
      </p:pic>
      <p:sp>
        <p:nvSpPr>
          <p:cNvPr id="5" name="TextBox 4"/>
          <p:cNvSpPr txBox="1"/>
          <p:nvPr/>
        </p:nvSpPr>
        <p:spPr>
          <a:xfrm rot="20486867">
            <a:off x="5497879" y="3896857"/>
            <a:ext cx="2986584" cy="1384995"/>
          </a:xfrm>
          <a:prstGeom prst="rect">
            <a:avLst/>
          </a:prstGeom>
          <a:solidFill>
            <a:srgbClr val="FF9966"/>
          </a:solidFill>
          <a:ln>
            <a:solidFill>
              <a:schemeClr val="tx1"/>
            </a:solidFill>
          </a:ln>
        </p:spPr>
        <p:txBody>
          <a:bodyPr wrap="square" rtlCol="0">
            <a:spAutoFit/>
          </a:bodyPr>
          <a:lstStyle/>
          <a:p>
            <a:pPr algn="ctr"/>
            <a:r>
              <a:rPr lang="en-US" sz="2800" b="1" dirty="0" smtClean="0">
                <a:solidFill>
                  <a:schemeClr val="accent1">
                    <a:lumMod val="75000"/>
                  </a:schemeClr>
                </a:solidFill>
                <a:latin typeface="Lucida Sans" pitchFamily="34" charset="0"/>
              </a:rPr>
              <a:t>Note: Data VALIDITY as well as VALUE</a:t>
            </a:r>
            <a:endParaRPr lang="en-US" sz="2800" b="1" dirty="0">
              <a:solidFill>
                <a:schemeClr val="accent1">
                  <a:lumMod val="75000"/>
                </a:schemeClr>
              </a:solidFill>
              <a:latin typeface="Lucida Sans"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cstate="print"/>
          <a:srcRect l="40877" t="6041" r="33683" b="18748"/>
          <a:stretch>
            <a:fillRect/>
          </a:stretch>
        </p:blipFill>
        <p:spPr bwMode="auto">
          <a:xfrm>
            <a:off x="609600" y="609600"/>
            <a:ext cx="7848600" cy="5867400"/>
          </a:xfrm>
          <a:prstGeom prst="rect">
            <a:avLst/>
          </a:prstGeom>
          <a:noFill/>
          <a:ln w="63500">
            <a:solidFill>
              <a:srgbClr val="FF6600"/>
            </a:solidFill>
            <a:miter lim="800000"/>
            <a:headEnd/>
            <a:tailEnd/>
          </a:ln>
        </p:spPr>
      </p:pic>
      <p:sp>
        <p:nvSpPr>
          <p:cNvPr id="3" name="Oval 2"/>
          <p:cNvSpPr/>
          <p:nvPr/>
        </p:nvSpPr>
        <p:spPr>
          <a:xfrm>
            <a:off x="7086600" y="1295400"/>
            <a:ext cx="5334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867400" y="1219200"/>
            <a:ext cx="5334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572000" y="5715000"/>
            <a:ext cx="5334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048000" y="5638800"/>
            <a:ext cx="5334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133600" y="3505200"/>
            <a:ext cx="5334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733800" y="3429000"/>
            <a:ext cx="5334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553200" y="3429000"/>
            <a:ext cx="5334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81000" y="304800"/>
          <a:ext cx="83820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81000" y="609600"/>
            <a:ext cx="2514600" cy="2862322"/>
          </a:xfrm>
          <a:prstGeom prst="rect">
            <a:avLst/>
          </a:prstGeom>
          <a:noFill/>
        </p:spPr>
        <p:txBody>
          <a:bodyPr wrap="square" rtlCol="0">
            <a:spAutoFit/>
          </a:bodyPr>
          <a:lstStyle/>
          <a:p>
            <a:pPr eaLnBrk="0" fontAlgn="base" hangingPunct="0">
              <a:spcBef>
                <a:spcPct val="0"/>
              </a:spcBef>
              <a:spcAft>
                <a:spcPct val="0"/>
              </a:spcAft>
            </a:pPr>
            <a:r>
              <a:rPr lang="en-US" sz="2000" dirty="0" smtClean="0">
                <a:solidFill>
                  <a:prstClr val="black"/>
                </a:solidFill>
                <a:latin typeface="Lucida Sans" pitchFamily="34" charset="0"/>
              </a:rPr>
              <a:t>This state continues to monitor IDEA compliance, but has renewed focus on the impact of special education services on student results. </a:t>
            </a:r>
            <a:endParaRPr lang="en-US" sz="2000" dirty="0">
              <a:solidFill>
                <a:prstClr val="black"/>
              </a:solidFill>
              <a:latin typeface="Lucida Sans" pitchFamily="34" charset="0"/>
            </a:endParaRPr>
          </a:p>
        </p:txBody>
      </p:sp>
      <p:sp>
        <p:nvSpPr>
          <p:cNvPr id="6" name="TextBox 5"/>
          <p:cNvSpPr txBox="1"/>
          <p:nvPr/>
        </p:nvSpPr>
        <p:spPr>
          <a:xfrm>
            <a:off x="6553199" y="533400"/>
            <a:ext cx="2341425" cy="2862322"/>
          </a:xfrm>
          <a:prstGeom prst="rect">
            <a:avLst/>
          </a:prstGeom>
          <a:noFill/>
        </p:spPr>
        <p:txBody>
          <a:bodyPr wrap="square" rtlCol="0">
            <a:spAutoFit/>
          </a:bodyPr>
          <a:lstStyle/>
          <a:p>
            <a:pPr eaLnBrk="0" fontAlgn="base" hangingPunct="0">
              <a:spcBef>
                <a:spcPct val="0"/>
              </a:spcBef>
              <a:spcAft>
                <a:spcPct val="0"/>
              </a:spcAft>
            </a:pPr>
            <a:r>
              <a:rPr lang="en-US" sz="2000" dirty="0" smtClean="0">
                <a:solidFill>
                  <a:prstClr val="black"/>
                </a:solidFill>
                <a:latin typeface="Lucida Sans" pitchFamily="34" charset="0"/>
              </a:rPr>
              <a:t>This state has </a:t>
            </a:r>
          </a:p>
          <a:p>
            <a:pPr eaLnBrk="0" fontAlgn="base" hangingPunct="0">
              <a:spcBef>
                <a:spcPct val="0"/>
              </a:spcBef>
              <a:spcAft>
                <a:spcPct val="0"/>
              </a:spcAft>
            </a:pPr>
            <a:r>
              <a:rPr lang="en-US" sz="2000" dirty="0" smtClean="0">
                <a:solidFill>
                  <a:prstClr val="black"/>
                </a:solidFill>
                <a:latin typeface="Lucida Sans" pitchFamily="34" charset="0"/>
              </a:rPr>
              <a:t>reconceptualized monitoring to better support LEA’s that must to increase perfor-mance of students with disabilities.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685800"/>
            <a:ext cx="8229600" cy="5638800"/>
          </a:xfrm>
        </p:spPr>
        <p:txBody>
          <a:bodyPr>
            <a:normAutofit lnSpcReduction="10000"/>
          </a:bodyPr>
          <a:lstStyle/>
          <a:p>
            <a:r>
              <a:rPr lang="en-US" sz="3600" b="1" dirty="0" smtClean="0">
                <a:effectLst>
                  <a:outerShdw blurRad="38100" dist="38100" dir="2700000" algn="tl">
                    <a:srgbClr val="000000">
                      <a:alpha val="43137"/>
                    </a:srgbClr>
                  </a:outerShdw>
                </a:effectLst>
                <a:latin typeface="Lucida Sans" pitchFamily="34" charset="0"/>
              </a:rPr>
              <a:t> Questions/Discuss:</a:t>
            </a:r>
            <a:r>
              <a:rPr lang="en-US" sz="3600" b="1" dirty="0" smtClean="0">
                <a:solidFill>
                  <a:schemeClr val="accent1">
                    <a:lumMod val="75000"/>
                  </a:schemeClr>
                </a:solidFill>
                <a:effectLst>
                  <a:outerShdw blurRad="38100" dist="38100" dir="2700000" algn="tl">
                    <a:srgbClr val="000000">
                      <a:alpha val="43137"/>
                    </a:srgbClr>
                  </a:outerShdw>
                </a:effectLst>
                <a:latin typeface="Lucida Sans" pitchFamily="34" charset="0"/>
              </a:rPr>
              <a:t> </a:t>
            </a:r>
            <a:r>
              <a:rPr lang="en-US" sz="3600" b="1" dirty="0" smtClean="0">
                <a:solidFill>
                  <a:schemeClr val="accent1">
                    <a:lumMod val="75000"/>
                  </a:schemeClr>
                </a:solidFill>
                <a:latin typeface="Lucida Sans" pitchFamily="34" charset="0"/>
              </a:rPr>
              <a:t>Tiered monitoring, data sets, determinations in relation to differentiated monitoring activities. </a:t>
            </a:r>
          </a:p>
          <a:p>
            <a:endParaRPr lang="en-US" sz="3600" b="1" dirty="0" smtClean="0">
              <a:solidFill>
                <a:schemeClr val="accent1">
                  <a:lumMod val="75000"/>
                </a:schemeClr>
              </a:solidFill>
              <a:effectLst>
                <a:outerShdw blurRad="38100" dist="38100" dir="2700000" algn="tl">
                  <a:srgbClr val="000000">
                    <a:alpha val="43137"/>
                  </a:srgbClr>
                </a:outerShdw>
              </a:effectLst>
              <a:latin typeface="Lucida Sans" pitchFamily="34" charset="0"/>
            </a:endParaRPr>
          </a:p>
          <a:p>
            <a:r>
              <a:rPr lang="en-US" sz="3600" b="1" dirty="0" smtClean="0">
                <a:effectLst>
                  <a:outerShdw blurRad="38100" dist="38100" dir="2700000" algn="tl">
                    <a:srgbClr val="000000">
                      <a:alpha val="43137"/>
                    </a:srgbClr>
                  </a:outerShdw>
                </a:effectLst>
                <a:latin typeface="Lucida Sans" pitchFamily="34" charset="0"/>
              </a:rPr>
              <a:t> Next:</a:t>
            </a:r>
            <a:r>
              <a:rPr lang="en-US" sz="3600" b="1" dirty="0" smtClean="0">
                <a:solidFill>
                  <a:schemeClr val="accent1">
                    <a:lumMod val="75000"/>
                  </a:schemeClr>
                </a:solidFill>
                <a:effectLst>
                  <a:outerShdw blurRad="38100" dist="38100" dir="2700000" algn="tl">
                    <a:srgbClr val="000000">
                      <a:alpha val="43137"/>
                    </a:srgbClr>
                  </a:outerShdw>
                </a:effectLst>
                <a:latin typeface="Lucida Sans" pitchFamily="34" charset="0"/>
              </a:rPr>
              <a:t> </a:t>
            </a:r>
            <a:r>
              <a:rPr lang="en-US" sz="3600" b="1" dirty="0" smtClean="0">
                <a:solidFill>
                  <a:schemeClr val="accent1">
                    <a:lumMod val="75000"/>
                  </a:schemeClr>
                </a:solidFill>
                <a:latin typeface="Lucida Sans" pitchFamily="34" charset="0"/>
              </a:rPr>
              <a:t>Integrating Results Driven Accountability with SSIP. Beyond compliance a draft of model one state is considering.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a:bodyPr>
          <a:lstStyle/>
          <a:p>
            <a:pPr algn="ctr"/>
            <a:r>
              <a:rPr lang="en-US" sz="4800" b="1" dirty="0" smtClean="0">
                <a:effectLst>
                  <a:outerShdw blurRad="38100" dist="38100" dir="2700000" algn="tl">
                    <a:srgbClr val="000000">
                      <a:alpha val="43137"/>
                    </a:srgbClr>
                  </a:outerShdw>
                </a:effectLst>
                <a:latin typeface="Lucida Sans" pitchFamily="34" charset="0"/>
              </a:rPr>
              <a:t>Session Agenda</a:t>
            </a:r>
            <a:endParaRPr lang="en-US" sz="4800" b="1" dirty="0">
              <a:effectLst>
                <a:outerShdw blurRad="38100" dist="38100" dir="2700000" algn="tl">
                  <a:srgbClr val="000000">
                    <a:alpha val="43137"/>
                  </a:srgbClr>
                </a:outerShdw>
              </a:effectLst>
              <a:latin typeface="Lucida Sans" pitchFamily="34" charset="0"/>
            </a:endParaRPr>
          </a:p>
        </p:txBody>
      </p:sp>
      <p:sp>
        <p:nvSpPr>
          <p:cNvPr id="3" name="Content Placeholder 2"/>
          <p:cNvSpPr>
            <a:spLocks noGrp="1"/>
          </p:cNvSpPr>
          <p:nvPr>
            <p:ph idx="1"/>
          </p:nvPr>
        </p:nvSpPr>
        <p:spPr>
          <a:xfrm>
            <a:off x="457200" y="2286000"/>
            <a:ext cx="4267200" cy="3657600"/>
          </a:xfrm>
          <a:solidFill>
            <a:schemeClr val="bg1"/>
          </a:solidFill>
        </p:spPr>
        <p:txBody>
          <a:bodyPr>
            <a:normAutofit/>
          </a:bodyPr>
          <a:lstStyle/>
          <a:p>
            <a:r>
              <a:rPr lang="en-US" dirty="0" smtClean="0">
                <a:latin typeface="Lucida Sans" pitchFamily="34" charset="0"/>
              </a:rPr>
              <a:t>Defining Monitoring</a:t>
            </a:r>
          </a:p>
          <a:p>
            <a:r>
              <a:rPr lang="en-US" dirty="0" smtClean="0">
                <a:latin typeface="Lucida Sans" pitchFamily="34" charset="0"/>
              </a:rPr>
              <a:t>State Efforts</a:t>
            </a:r>
          </a:p>
          <a:p>
            <a:r>
              <a:rPr lang="en-US" dirty="0" smtClean="0">
                <a:latin typeface="Lucida Sans" pitchFamily="34" charset="0"/>
              </a:rPr>
              <a:t>Resources</a:t>
            </a:r>
          </a:p>
          <a:p>
            <a:r>
              <a:rPr lang="en-US" dirty="0" smtClean="0">
                <a:latin typeface="Lucida Sans" pitchFamily="34" charset="0"/>
              </a:rPr>
              <a:t>State Challenges</a:t>
            </a:r>
          </a:p>
          <a:p>
            <a:endParaRPr lang="en-US" dirty="0" smtClean="0">
              <a:latin typeface="Lucida Sans" pitchFamily="34" charset="0"/>
            </a:endParaRPr>
          </a:p>
          <a:p>
            <a:r>
              <a:rPr lang="en-US" dirty="0" smtClean="0">
                <a:latin typeface="Lucida Sans" pitchFamily="34" charset="0"/>
              </a:rPr>
              <a:t>With opportunities for questions and smaller group discussion</a:t>
            </a:r>
          </a:p>
        </p:txBody>
      </p:sp>
      <p:sp>
        <p:nvSpPr>
          <p:cNvPr id="6" name="Slide Number Placeholder 5"/>
          <p:cNvSpPr>
            <a:spLocks noGrp="1"/>
          </p:cNvSpPr>
          <p:nvPr>
            <p:ph type="sldNum" sz="quarter" idx="12"/>
          </p:nvPr>
        </p:nvSpPr>
        <p:spPr/>
        <p:txBody>
          <a:bodyPr/>
          <a:lstStyle/>
          <a:p>
            <a:fld id="{E90170D9-DAA8-4ACF-8575-0BF389EB8D1E}" type="slidenum">
              <a:rPr lang="en-US" smtClean="0"/>
              <a:pPr/>
              <a:t>2</a:t>
            </a:fld>
            <a:endParaRPr lang="en-US"/>
          </a:p>
        </p:txBody>
      </p:sp>
      <p:pic>
        <p:nvPicPr>
          <p:cNvPr id="7" name="Picture 4" descr="H:\DCIM\Camera\2013-09-12 15.08.54.jpg"/>
          <p:cNvPicPr>
            <a:picLocks noChangeAspect="1" noChangeArrowheads="1"/>
          </p:cNvPicPr>
          <p:nvPr/>
        </p:nvPicPr>
        <p:blipFill>
          <a:blip r:embed="rId2" cstate="print"/>
          <a:srcRect l="12195" t="5285" r="12195" b="11789"/>
          <a:stretch>
            <a:fillRect/>
          </a:stretch>
        </p:blipFill>
        <p:spPr bwMode="auto">
          <a:xfrm>
            <a:off x="4803474" y="1828800"/>
            <a:ext cx="3654725" cy="3124200"/>
          </a:xfrm>
          <a:prstGeom prst="rect">
            <a:avLst/>
          </a:prstGeom>
          <a:noFill/>
          <a:ln w="19050" cmpd="sng">
            <a:solidFill>
              <a:schemeClr val="tx1"/>
            </a:solidFill>
          </a:ln>
        </p:spPr>
      </p:pic>
      <p:sp>
        <p:nvSpPr>
          <p:cNvPr id="8" name="TextBox 7"/>
          <p:cNvSpPr txBox="1"/>
          <p:nvPr/>
        </p:nvSpPr>
        <p:spPr>
          <a:xfrm>
            <a:off x="6248400" y="5029200"/>
            <a:ext cx="990600" cy="307777"/>
          </a:xfrm>
          <a:prstGeom prst="rect">
            <a:avLst/>
          </a:prstGeom>
          <a:noFill/>
        </p:spPr>
        <p:txBody>
          <a:bodyPr wrap="square" rtlCol="0">
            <a:spAutoFit/>
          </a:bodyPr>
          <a:lstStyle/>
          <a:p>
            <a:r>
              <a:rPr lang="en-US" sz="1400" b="1" dirty="0" smtClean="0"/>
              <a:t>9 months</a:t>
            </a:r>
            <a:endParaRPr lang="en-US" sz="1400" b="1" dirty="0"/>
          </a:p>
        </p:txBody>
      </p:sp>
      <p:sp>
        <p:nvSpPr>
          <p:cNvPr id="9" name="TextBox 8"/>
          <p:cNvSpPr txBox="1"/>
          <p:nvPr/>
        </p:nvSpPr>
        <p:spPr>
          <a:xfrm>
            <a:off x="4800600" y="5029200"/>
            <a:ext cx="1143000" cy="307777"/>
          </a:xfrm>
          <a:prstGeom prst="rect">
            <a:avLst/>
          </a:prstGeom>
          <a:noFill/>
        </p:spPr>
        <p:txBody>
          <a:bodyPr wrap="square" rtlCol="0">
            <a:spAutoFit/>
          </a:bodyPr>
          <a:lstStyle/>
          <a:p>
            <a:r>
              <a:rPr lang="en-US" sz="1400" b="1" dirty="0" smtClean="0"/>
              <a:t>35 months</a:t>
            </a:r>
            <a:endParaRPr lang="en-US" sz="1400" b="1" dirty="0"/>
          </a:p>
        </p:txBody>
      </p:sp>
      <p:sp>
        <p:nvSpPr>
          <p:cNvPr id="10" name="TextBox 9"/>
          <p:cNvSpPr txBox="1"/>
          <p:nvPr/>
        </p:nvSpPr>
        <p:spPr>
          <a:xfrm>
            <a:off x="7391400" y="5029200"/>
            <a:ext cx="1143000" cy="307777"/>
          </a:xfrm>
          <a:prstGeom prst="rect">
            <a:avLst/>
          </a:prstGeom>
          <a:noFill/>
        </p:spPr>
        <p:txBody>
          <a:bodyPr wrap="square" rtlCol="0">
            <a:spAutoFit/>
          </a:bodyPr>
          <a:lstStyle/>
          <a:p>
            <a:r>
              <a:rPr lang="en-US" sz="1400" b="1" dirty="0" smtClean="0"/>
              <a:t>21 months</a:t>
            </a:r>
            <a:endParaRPr lang="en-US" sz="1400" b="1" dirty="0"/>
          </a:p>
        </p:txBody>
      </p:sp>
      <p:sp>
        <p:nvSpPr>
          <p:cNvPr id="11" name="TextBox 10"/>
          <p:cNvSpPr txBox="1"/>
          <p:nvPr/>
        </p:nvSpPr>
        <p:spPr>
          <a:xfrm>
            <a:off x="7162800" y="2057400"/>
            <a:ext cx="1219200" cy="307777"/>
          </a:xfrm>
          <a:prstGeom prst="rect">
            <a:avLst/>
          </a:prstGeom>
          <a:noFill/>
        </p:spPr>
        <p:txBody>
          <a:bodyPr wrap="square" rtlCol="0">
            <a:spAutoFit/>
          </a:bodyPr>
          <a:lstStyle/>
          <a:p>
            <a:r>
              <a:rPr lang="en-US" sz="1400" b="1" dirty="0" smtClean="0"/>
              <a:t>672 months</a:t>
            </a:r>
            <a:endParaRPr lang="en-US" sz="1400" b="1" dirty="0"/>
          </a:p>
        </p:txBody>
      </p:sp>
    </p:spTree>
    <p:extLst>
      <p:ext uri="{BB962C8B-B14F-4D97-AF65-F5344CB8AC3E}">
        <p14:creationId xmlns:p14="http://schemas.microsoft.com/office/powerpoint/2010/main" val="264780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10000"/>
                            </p:stCondLst>
                            <p:childTnLst>
                              <p:par>
                                <p:cTn id="8" presetID="1" presetClass="entr" presetSubtype="0" fill="hold" grpId="0" nodeType="afterEffect">
                                  <p:stCondLst>
                                    <p:cond delay="5000"/>
                                  </p:stCondLst>
                                  <p:childTnLst>
                                    <p:set>
                                      <p:cBhvr>
                                        <p:cTn id="9" dur="1" fill="hold">
                                          <p:stCondLst>
                                            <p:cond delay="0"/>
                                          </p:stCondLst>
                                        </p:cTn>
                                        <p:tgtEl>
                                          <p:spTgt spid="9"/>
                                        </p:tgtEl>
                                        <p:attrNameLst>
                                          <p:attrName>style.visibility</p:attrName>
                                        </p:attrNameLst>
                                      </p:cBhvr>
                                      <p:to>
                                        <p:strVal val="visible"/>
                                      </p:to>
                                    </p:set>
                                  </p:childTnLst>
                                </p:cTn>
                              </p:par>
                            </p:childTnLst>
                          </p:cTn>
                        </p:par>
                        <p:par>
                          <p:cTn id="10" fill="hold">
                            <p:stCondLst>
                              <p:cond delay="15000"/>
                            </p:stCondLst>
                            <p:childTnLst>
                              <p:par>
                                <p:cTn id="11" presetID="1" presetClass="entr" presetSubtype="0" fill="hold" grpId="0" nodeType="afterEffect">
                                  <p:stCondLst>
                                    <p:cond delay="100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p:stCondLst>
                              <p:cond delay="16000"/>
                            </p:stCondLst>
                            <p:childTnLst>
                              <p:par>
                                <p:cTn id="14" presetID="1" presetClass="entr" presetSubtype="0" fill="hold" grpId="0" nodeType="afterEffect">
                                  <p:stCondLst>
                                    <p:cond delay="100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300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914400"/>
            <a:ext cx="8001000" cy="1905000"/>
          </a:xfrm>
        </p:spPr>
        <p:txBody>
          <a:bodyPr>
            <a:normAutofit fontScale="90000"/>
          </a:bodyPr>
          <a:lstStyle/>
          <a:p>
            <a:r>
              <a:rPr lang="en-US" sz="4400" dirty="0" smtClean="0">
                <a:ea typeface="Calibri" pitchFamily="34" charset="0"/>
                <a:cs typeface="Calibri" pitchFamily="34" charset="0"/>
              </a:rPr>
              <a:t/>
            </a:r>
            <a:br>
              <a:rPr lang="en-US" sz="4400" dirty="0" smtClean="0">
                <a:ea typeface="Calibri" pitchFamily="34" charset="0"/>
                <a:cs typeface="Calibri" pitchFamily="34" charset="0"/>
              </a:rPr>
            </a:br>
            <a:r>
              <a:rPr lang="en-US" sz="4400" dirty="0" smtClean="0">
                <a:ea typeface="Calibri" pitchFamily="34" charset="0"/>
                <a:cs typeface="Calibri" pitchFamily="34" charset="0"/>
              </a:rPr>
              <a:t/>
            </a:r>
            <a:br>
              <a:rPr lang="en-US" sz="4400" dirty="0" smtClean="0">
                <a:ea typeface="Calibri" pitchFamily="34" charset="0"/>
                <a:cs typeface="Calibri" pitchFamily="34" charset="0"/>
              </a:rPr>
            </a:br>
            <a:r>
              <a:rPr lang="en-US" sz="4000" dirty="0" smtClean="0">
                <a:ea typeface="Calibri" pitchFamily="34" charset="0"/>
                <a:cs typeface="Calibri" pitchFamily="34" charset="0"/>
              </a:rPr>
              <a:t/>
            </a:r>
            <a:br>
              <a:rPr lang="en-US" sz="4000" dirty="0" smtClean="0">
                <a:ea typeface="Calibri" pitchFamily="34" charset="0"/>
                <a:cs typeface="Calibri" pitchFamily="34" charset="0"/>
              </a:rPr>
            </a:br>
            <a:r>
              <a:rPr lang="en-US" sz="4000" dirty="0" smtClean="0">
                <a:ea typeface="Calibri" pitchFamily="34" charset="0"/>
                <a:cs typeface="Calibri" pitchFamily="34" charset="0"/>
              </a:rPr>
              <a:t> </a:t>
            </a:r>
            <a:br>
              <a:rPr lang="en-US" sz="4000" dirty="0" smtClean="0">
                <a:ea typeface="Calibri" pitchFamily="34" charset="0"/>
                <a:cs typeface="Calibri" pitchFamily="34" charset="0"/>
              </a:rPr>
            </a:br>
            <a:r>
              <a:rPr lang="en-US" sz="4000" dirty="0" smtClean="0">
                <a:ea typeface="Calibri" pitchFamily="34" charset="0"/>
                <a:cs typeface="Calibri" pitchFamily="34" charset="0"/>
              </a:rPr>
              <a:t/>
            </a:r>
            <a:br>
              <a:rPr lang="en-US" sz="4000" dirty="0" smtClean="0">
                <a:ea typeface="Calibri" pitchFamily="34" charset="0"/>
                <a:cs typeface="Calibri" pitchFamily="34" charset="0"/>
              </a:rPr>
            </a:br>
            <a:r>
              <a:rPr lang="en-US" sz="4000" dirty="0" smtClean="0">
                <a:ea typeface="Calibri" pitchFamily="34" charset="0"/>
                <a:cs typeface="Calibri" pitchFamily="34" charset="0"/>
              </a:rPr>
              <a:t/>
            </a:r>
            <a:br>
              <a:rPr lang="en-US" sz="4000" dirty="0" smtClean="0">
                <a:ea typeface="Calibri" pitchFamily="34" charset="0"/>
                <a:cs typeface="Calibri" pitchFamily="34" charset="0"/>
              </a:rPr>
            </a:br>
            <a:endParaRPr lang="en-US" sz="6000" b="1" dirty="0" smtClean="0">
              <a:effectLst>
                <a:outerShdw blurRad="38100" dist="38100" dir="2700000" algn="tl">
                  <a:srgbClr val="000000">
                    <a:alpha val="43137"/>
                  </a:srgbClr>
                </a:outerShdw>
              </a:effectLst>
              <a:ea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E90170D9-DAA8-4ACF-8575-0BF389EB8D1E}" type="slidenum">
              <a:rPr lang="en-US" smtClean="0">
                <a:solidFill>
                  <a:prstClr val="white">
                    <a:shade val="50000"/>
                  </a:prstClr>
                </a:solidFill>
              </a:rPr>
              <a:pPr/>
              <a:t>20</a:t>
            </a:fld>
            <a:endParaRPr lang="en-US">
              <a:solidFill>
                <a:prstClr val="white">
                  <a:shade val="50000"/>
                </a:prstClr>
              </a:solidFill>
            </a:endParaRPr>
          </a:p>
        </p:txBody>
      </p:sp>
      <p:sp>
        <p:nvSpPr>
          <p:cNvPr id="7" name="Content Placeholder 6"/>
          <p:cNvSpPr>
            <a:spLocks noGrp="1"/>
          </p:cNvSpPr>
          <p:nvPr>
            <p:ph idx="1"/>
          </p:nvPr>
        </p:nvSpPr>
        <p:spPr>
          <a:xfrm>
            <a:off x="457200" y="1600200"/>
            <a:ext cx="8153400" cy="4023360"/>
          </a:xfrm>
        </p:spPr>
        <p:txBody>
          <a:bodyPr>
            <a:noAutofit/>
          </a:bodyPr>
          <a:lstStyle/>
          <a:p>
            <a:pPr>
              <a:buNone/>
            </a:pPr>
            <a:r>
              <a:rPr lang="en-US" sz="5600" b="1" dirty="0" smtClean="0">
                <a:ln w="6350">
                  <a:noFill/>
                </a:ln>
                <a:solidFill>
                  <a:schemeClr val="accent1">
                    <a:lumMod val="75000"/>
                  </a:schemeClr>
                </a:solidFill>
                <a:effectLst>
                  <a:outerShdw blurRad="114300" dist="101600" dir="2700000" algn="tl" rotWithShape="0">
                    <a:srgbClr val="000000">
                      <a:alpha val="40000"/>
                    </a:srgbClr>
                  </a:outerShdw>
                </a:effectLst>
                <a:latin typeface="Lucida Sans"/>
                <a:ea typeface="+mj-ea"/>
                <a:cs typeface="+mj-cs"/>
              </a:rPr>
              <a:t>TN:  Results-Based</a:t>
            </a:r>
          </a:p>
          <a:p>
            <a:pPr>
              <a:buNone/>
            </a:pPr>
            <a:r>
              <a:rPr lang="en-US" sz="5600" b="1" dirty="0" smtClean="0">
                <a:ln w="6350">
                  <a:noFill/>
                </a:ln>
                <a:solidFill>
                  <a:schemeClr val="accent1">
                    <a:lumMod val="75000"/>
                  </a:schemeClr>
                </a:solidFill>
                <a:effectLst>
                  <a:outerShdw blurRad="114300" dist="101600" dir="2700000" algn="tl" rotWithShape="0">
                    <a:srgbClr val="000000">
                      <a:alpha val="40000"/>
                    </a:srgbClr>
                  </a:outerShdw>
                </a:effectLst>
                <a:latin typeface="Lucida Sans"/>
                <a:ea typeface="+mj-ea"/>
                <a:cs typeface="+mj-cs"/>
              </a:rPr>
              <a:t>       Monitoring for</a:t>
            </a:r>
          </a:p>
          <a:p>
            <a:pPr>
              <a:buNone/>
            </a:pPr>
            <a:r>
              <a:rPr lang="en-US" sz="5600" b="1" dirty="0" smtClean="0">
                <a:ln w="6350">
                  <a:noFill/>
                </a:ln>
                <a:solidFill>
                  <a:schemeClr val="accent1">
                    <a:lumMod val="75000"/>
                  </a:schemeClr>
                </a:solidFill>
                <a:effectLst>
                  <a:outerShdw blurRad="114300" dist="101600" dir="2700000" algn="tl" rotWithShape="0">
                    <a:srgbClr val="000000">
                      <a:alpha val="40000"/>
                    </a:srgbClr>
                  </a:outerShdw>
                </a:effectLst>
                <a:latin typeface="Lucida Sans"/>
                <a:ea typeface="+mj-ea"/>
                <a:cs typeface="+mj-cs"/>
              </a:rPr>
              <a:t>            Improvement</a:t>
            </a:r>
            <a:endParaRPr lang="en-US" sz="5600" dirty="0">
              <a:solidFill>
                <a:schemeClr val="accent1">
                  <a:lumMod val="75000"/>
                </a:schemeClr>
              </a:solidFill>
            </a:endParaRPr>
          </a:p>
        </p:txBody>
      </p:sp>
      <p:sp>
        <p:nvSpPr>
          <p:cNvPr id="10" name="Rectangle 9"/>
          <p:cNvSpPr/>
          <p:nvPr/>
        </p:nvSpPr>
        <p:spPr>
          <a:xfrm rot="20348694">
            <a:off x="1296219" y="2572314"/>
            <a:ext cx="6178172" cy="1569660"/>
          </a:xfrm>
          <a:prstGeom prst="rect">
            <a:avLst/>
          </a:prstGeom>
          <a:solidFill>
            <a:schemeClr val="bg1">
              <a:alpha val="15000"/>
            </a:schemeClr>
          </a:solidFill>
          <a:ln w="63500" cap="rnd">
            <a:solidFill>
              <a:srgbClr val="FF0000"/>
            </a:solidFill>
          </a:ln>
        </p:spPr>
        <p:txBody>
          <a:bodyPr wrap="square" lIns="91440" tIns="45720" rIns="91440" bIns="45720">
            <a:spAutoFit/>
          </a:bodyPr>
          <a:lstStyle/>
          <a:p>
            <a:pPr algn="ctr"/>
            <a:r>
              <a:rPr lang="en-US" sz="9600" b="1" dirty="0" smtClean="0">
                <a:ln w="17780" cmpd="sng">
                  <a:solidFill>
                    <a:srgbClr val="CEB966">
                      <a:lumMod val="75000"/>
                    </a:srgbClr>
                  </a:solidFill>
                  <a:prstDash val="solid"/>
                  <a:miter lim="800000"/>
                </a:ln>
                <a:solidFill>
                  <a:srgbClr val="FF5050"/>
                </a:solidFill>
                <a:effectLst>
                  <a:outerShdw blurRad="50800" algn="tl" rotWithShape="0">
                    <a:srgbClr val="000000"/>
                  </a:outerShdw>
                </a:effectLst>
              </a:rPr>
              <a:t>DRAFT</a:t>
            </a:r>
            <a:endParaRPr lang="en-US" sz="9600" b="1" dirty="0">
              <a:ln w="17780" cmpd="sng">
                <a:solidFill>
                  <a:srgbClr val="CEB966">
                    <a:lumMod val="75000"/>
                  </a:srgbClr>
                </a:solidFill>
                <a:prstDash val="solid"/>
                <a:miter lim="800000"/>
              </a:ln>
              <a:solidFill>
                <a:srgbClr val="FF5050"/>
              </a:solidFill>
              <a:effectLst>
                <a:outerShdw blurRad="50800" algn="tl" rotWithShape="0">
                  <a:srgbClr val="000000"/>
                </a:outerShdw>
              </a:effectLst>
            </a:endParaRPr>
          </a:p>
        </p:txBody>
      </p:sp>
    </p:spTree>
    <p:extLst>
      <p:ext uri="{BB962C8B-B14F-4D97-AF65-F5344CB8AC3E}">
        <p14:creationId xmlns:p14="http://schemas.microsoft.com/office/powerpoint/2010/main" val="10113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400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914400"/>
            <a:ext cx="8001000" cy="1905000"/>
          </a:xfrm>
        </p:spPr>
        <p:txBody>
          <a:bodyPr>
            <a:normAutofit fontScale="90000"/>
          </a:bodyPr>
          <a:lstStyle/>
          <a:p>
            <a:r>
              <a:rPr lang="en-US" sz="4400" dirty="0" smtClean="0">
                <a:ea typeface="Calibri" pitchFamily="34" charset="0"/>
                <a:cs typeface="Calibri" pitchFamily="34" charset="0"/>
              </a:rPr>
              <a:t/>
            </a:r>
            <a:br>
              <a:rPr lang="en-US" sz="4400" dirty="0" smtClean="0">
                <a:ea typeface="Calibri" pitchFamily="34" charset="0"/>
                <a:cs typeface="Calibri" pitchFamily="34" charset="0"/>
              </a:rPr>
            </a:br>
            <a:r>
              <a:rPr lang="en-US" sz="4400" dirty="0" smtClean="0">
                <a:ea typeface="Calibri" pitchFamily="34" charset="0"/>
                <a:cs typeface="Calibri" pitchFamily="34" charset="0"/>
              </a:rPr>
              <a:t/>
            </a:r>
            <a:br>
              <a:rPr lang="en-US" sz="4400" dirty="0" smtClean="0">
                <a:ea typeface="Calibri" pitchFamily="34" charset="0"/>
                <a:cs typeface="Calibri" pitchFamily="34" charset="0"/>
              </a:rPr>
            </a:br>
            <a:r>
              <a:rPr lang="en-US" sz="4000" dirty="0" smtClean="0">
                <a:ea typeface="Calibri" pitchFamily="34" charset="0"/>
                <a:cs typeface="Calibri" pitchFamily="34" charset="0"/>
              </a:rPr>
              <a:t/>
            </a:r>
            <a:br>
              <a:rPr lang="en-US" sz="4000" dirty="0" smtClean="0">
                <a:ea typeface="Calibri" pitchFamily="34" charset="0"/>
                <a:cs typeface="Calibri" pitchFamily="34" charset="0"/>
              </a:rPr>
            </a:br>
            <a:r>
              <a:rPr lang="en-US" sz="4000" dirty="0" smtClean="0">
                <a:ea typeface="Calibri" pitchFamily="34" charset="0"/>
                <a:cs typeface="Calibri" pitchFamily="34" charset="0"/>
              </a:rPr>
              <a:t> </a:t>
            </a:r>
            <a:br>
              <a:rPr lang="en-US" sz="4000" dirty="0" smtClean="0">
                <a:ea typeface="Calibri" pitchFamily="34" charset="0"/>
                <a:cs typeface="Calibri" pitchFamily="34" charset="0"/>
              </a:rPr>
            </a:br>
            <a:r>
              <a:rPr lang="en-US" sz="4000" dirty="0" smtClean="0">
                <a:ea typeface="Calibri" pitchFamily="34" charset="0"/>
                <a:cs typeface="Calibri" pitchFamily="34" charset="0"/>
              </a:rPr>
              <a:t/>
            </a:r>
            <a:br>
              <a:rPr lang="en-US" sz="4000" dirty="0" smtClean="0">
                <a:ea typeface="Calibri" pitchFamily="34" charset="0"/>
                <a:cs typeface="Calibri" pitchFamily="34" charset="0"/>
              </a:rPr>
            </a:br>
            <a:r>
              <a:rPr lang="en-US" sz="4000" dirty="0" smtClean="0">
                <a:ea typeface="Calibri" pitchFamily="34" charset="0"/>
                <a:cs typeface="Calibri" pitchFamily="34" charset="0"/>
              </a:rPr>
              <a:t/>
            </a:r>
            <a:br>
              <a:rPr lang="en-US" sz="4000" dirty="0" smtClean="0">
                <a:ea typeface="Calibri" pitchFamily="34" charset="0"/>
                <a:cs typeface="Calibri" pitchFamily="34" charset="0"/>
              </a:rPr>
            </a:br>
            <a:endParaRPr lang="en-US" sz="6000" b="1" dirty="0" smtClean="0">
              <a:effectLst>
                <a:outerShdw blurRad="38100" dist="38100" dir="2700000" algn="tl">
                  <a:srgbClr val="000000">
                    <a:alpha val="43137"/>
                  </a:srgbClr>
                </a:outerShdw>
              </a:effectLst>
              <a:ea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E90170D9-DAA8-4ACF-8575-0BF389EB8D1E}" type="slidenum">
              <a:rPr lang="en-US" smtClean="0">
                <a:solidFill>
                  <a:prstClr val="white">
                    <a:shade val="50000"/>
                  </a:prstClr>
                </a:solidFill>
              </a:rPr>
              <a:pPr/>
              <a:t>21</a:t>
            </a:fld>
            <a:endParaRPr lang="en-US">
              <a:solidFill>
                <a:prstClr val="white">
                  <a:shade val="50000"/>
                </a:prstClr>
              </a:solidFill>
            </a:endParaRPr>
          </a:p>
        </p:txBody>
      </p:sp>
      <p:sp>
        <p:nvSpPr>
          <p:cNvPr id="7" name="Content Placeholder 6"/>
          <p:cNvSpPr>
            <a:spLocks noGrp="1"/>
          </p:cNvSpPr>
          <p:nvPr>
            <p:ph idx="1"/>
          </p:nvPr>
        </p:nvSpPr>
        <p:spPr>
          <a:xfrm>
            <a:off x="533400" y="990600"/>
            <a:ext cx="8153400" cy="5029200"/>
          </a:xfrm>
        </p:spPr>
        <p:txBody>
          <a:bodyPr>
            <a:noAutofit/>
          </a:bodyPr>
          <a:lstStyle/>
          <a:p>
            <a:pPr marL="0" indent="0">
              <a:buNone/>
            </a:pPr>
            <a:r>
              <a:rPr lang="en-US" sz="3600" b="1" i="1" dirty="0" smtClean="0">
                <a:solidFill>
                  <a:schemeClr val="accent1">
                    <a:lumMod val="75000"/>
                  </a:schemeClr>
                </a:solidFill>
                <a:effectLst>
                  <a:outerShdw blurRad="38100" dist="38100" dir="2700000" algn="tl">
                    <a:srgbClr val="000000">
                      <a:alpha val="43137"/>
                    </a:srgbClr>
                  </a:outerShdw>
                </a:effectLst>
                <a:latin typeface="+mj-lt"/>
              </a:rPr>
              <a:t>TN’s Results-Based Monitoring for Improvement</a:t>
            </a:r>
            <a:r>
              <a:rPr lang="en-US" sz="3600" b="1" dirty="0" smtClean="0">
                <a:solidFill>
                  <a:schemeClr val="accent1">
                    <a:lumMod val="75000"/>
                  </a:schemeClr>
                </a:solidFill>
                <a:effectLst>
                  <a:outerShdw blurRad="38100" dist="38100" dir="2700000" algn="tl">
                    <a:srgbClr val="000000">
                      <a:alpha val="43137"/>
                    </a:srgbClr>
                  </a:outerShdw>
                </a:effectLst>
                <a:latin typeface="+mj-lt"/>
              </a:rPr>
              <a:t> </a:t>
            </a:r>
            <a:r>
              <a:rPr lang="en-US" sz="3200" b="1" dirty="0" smtClean="0">
                <a:latin typeface="Lucida Sans" pitchFamily="34" charset="0"/>
              </a:rPr>
              <a:t>is an opportunity the Tennessee Early Intervention System is considering to update and align Part C work to the broader work of the TN DOE to increase performance of all students. RBMI takes advantage of TEIS location within TDOE to coordinate with 619 and Part B.</a:t>
            </a:r>
            <a:endParaRPr lang="en-US" sz="3600" b="1" dirty="0" smtClean="0">
              <a:latin typeface="Lucida Sans" pitchFamily="34" charset="0"/>
            </a:endParaRPr>
          </a:p>
        </p:txBody>
      </p:sp>
    </p:spTree>
    <p:extLst>
      <p:ext uri="{BB962C8B-B14F-4D97-AF65-F5344CB8AC3E}">
        <p14:creationId xmlns:p14="http://schemas.microsoft.com/office/powerpoint/2010/main" val="1011328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914400"/>
            <a:ext cx="8001000" cy="1905000"/>
          </a:xfrm>
        </p:spPr>
        <p:txBody>
          <a:bodyPr>
            <a:normAutofit fontScale="90000"/>
          </a:bodyPr>
          <a:lstStyle/>
          <a:p>
            <a:r>
              <a:rPr lang="en-US" sz="4400" dirty="0" smtClean="0">
                <a:ea typeface="Calibri" pitchFamily="34" charset="0"/>
                <a:cs typeface="Calibri" pitchFamily="34" charset="0"/>
              </a:rPr>
              <a:t/>
            </a:r>
            <a:br>
              <a:rPr lang="en-US" sz="4400" dirty="0" smtClean="0">
                <a:ea typeface="Calibri" pitchFamily="34" charset="0"/>
                <a:cs typeface="Calibri" pitchFamily="34" charset="0"/>
              </a:rPr>
            </a:br>
            <a:r>
              <a:rPr lang="en-US" sz="4400" dirty="0" smtClean="0">
                <a:ea typeface="Calibri" pitchFamily="34" charset="0"/>
                <a:cs typeface="Calibri" pitchFamily="34" charset="0"/>
              </a:rPr>
              <a:t/>
            </a:r>
            <a:br>
              <a:rPr lang="en-US" sz="4400" dirty="0" smtClean="0">
                <a:ea typeface="Calibri" pitchFamily="34" charset="0"/>
                <a:cs typeface="Calibri" pitchFamily="34" charset="0"/>
              </a:rPr>
            </a:br>
            <a:r>
              <a:rPr lang="en-US" sz="4000" dirty="0" smtClean="0">
                <a:ea typeface="Calibri" pitchFamily="34" charset="0"/>
                <a:cs typeface="Calibri" pitchFamily="34" charset="0"/>
              </a:rPr>
              <a:t/>
            </a:r>
            <a:br>
              <a:rPr lang="en-US" sz="4000" dirty="0" smtClean="0">
                <a:ea typeface="Calibri" pitchFamily="34" charset="0"/>
                <a:cs typeface="Calibri" pitchFamily="34" charset="0"/>
              </a:rPr>
            </a:br>
            <a:r>
              <a:rPr lang="en-US" sz="4000" dirty="0" smtClean="0">
                <a:ea typeface="Calibri" pitchFamily="34" charset="0"/>
                <a:cs typeface="Calibri" pitchFamily="34" charset="0"/>
              </a:rPr>
              <a:t> </a:t>
            </a:r>
            <a:br>
              <a:rPr lang="en-US" sz="4000" dirty="0" smtClean="0">
                <a:ea typeface="Calibri" pitchFamily="34" charset="0"/>
                <a:cs typeface="Calibri" pitchFamily="34" charset="0"/>
              </a:rPr>
            </a:br>
            <a:r>
              <a:rPr lang="en-US" sz="4000" dirty="0" smtClean="0">
                <a:ea typeface="Calibri" pitchFamily="34" charset="0"/>
                <a:cs typeface="Calibri" pitchFamily="34" charset="0"/>
              </a:rPr>
              <a:t/>
            </a:r>
            <a:br>
              <a:rPr lang="en-US" sz="4000" dirty="0" smtClean="0">
                <a:ea typeface="Calibri" pitchFamily="34" charset="0"/>
                <a:cs typeface="Calibri" pitchFamily="34" charset="0"/>
              </a:rPr>
            </a:br>
            <a:r>
              <a:rPr lang="en-US" sz="4000" dirty="0" smtClean="0">
                <a:ea typeface="Calibri" pitchFamily="34" charset="0"/>
                <a:cs typeface="Calibri" pitchFamily="34" charset="0"/>
              </a:rPr>
              <a:t/>
            </a:r>
            <a:br>
              <a:rPr lang="en-US" sz="4000" dirty="0" smtClean="0">
                <a:ea typeface="Calibri" pitchFamily="34" charset="0"/>
                <a:cs typeface="Calibri" pitchFamily="34" charset="0"/>
              </a:rPr>
            </a:br>
            <a:endParaRPr lang="en-US" sz="6000" b="1" dirty="0" smtClean="0">
              <a:effectLst>
                <a:outerShdw blurRad="38100" dist="38100" dir="2700000" algn="tl">
                  <a:srgbClr val="000000">
                    <a:alpha val="43137"/>
                  </a:srgbClr>
                </a:outerShdw>
              </a:effectLst>
              <a:ea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E90170D9-DAA8-4ACF-8575-0BF389EB8D1E}" type="slidenum">
              <a:rPr lang="en-US" smtClean="0">
                <a:solidFill>
                  <a:prstClr val="white">
                    <a:shade val="50000"/>
                  </a:prstClr>
                </a:solidFill>
              </a:rPr>
              <a:pPr/>
              <a:t>22</a:t>
            </a:fld>
            <a:endParaRPr lang="en-US">
              <a:solidFill>
                <a:prstClr val="white">
                  <a:shade val="50000"/>
                </a:prstClr>
              </a:solidFill>
            </a:endParaRPr>
          </a:p>
        </p:txBody>
      </p:sp>
      <p:sp>
        <p:nvSpPr>
          <p:cNvPr id="7" name="Content Placeholder 6"/>
          <p:cNvSpPr>
            <a:spLocks noGrp="1"/>
          </p:cNvSpPr>
          <p:nvPr>
            <p:ph idx="1"/>
          </p:nvPr>
        </p:nvSpPr>
        <p:spPr>
          <a:xfrm>
            <a:off x="457200" y="609600"/>
            <a:ext cx="8458200" cy="5013960"/>
          </a:xfrm>
        </p:spPr>
        <p:txBody>
          <a:bodyPr>
            <a:noAutofit/>
          </a:bodyPr>
          <a:lstStyle/>
          <a:p>
            <a:pPr indent="-640080">
              <a:buNone/>
            </a:pPr>
            <a:r>
              <a:rPr lang="en-US" sz="2900" b="1" dirty="0" smtClean="0">
                <a:latin typeface="Lucida Sans" pitchFamily="34" charset="0"/>
              </a:rPr>
              <a:t>1.  TEIS </a:t>
            </a:r>
            <a:r>
              <a:rPr lang="en-US" sz="2900" b="1" dirty="0" smtClean="0">
                <a:solidFill>
                  <a:schemeClr val="accent1">
                    <a:lumMod val="75000"/>
                  </a:schemeClr>
                </a:solidFill>
                <a:latin typeface="Lucida Sans" pitchFamily="34" charset="0"/>
              </a:rPr>
              <a:t>Topic Selection  </a:t>
            </a:r>
            <a:r>
              <a:rPr lang="en-US" sz="2900" b="1" dirty="0" smtClean="0">
                <a:latin typeface="Lucida Sans" pitchFamily="34" charset="0"/>
              </a:rPr>
              <a:t>based on Early </a:t>
            </a:r>
          </a:p>
          <a:p>
            <a:pPr indent="-640080">
              <a:buNone/>
            </a:pPr>
            <a:r>
              <a:rPr lang="en-US" sz="2900" b="1" dirty="0" smtClean="0">
                <a:latin typeface="Lucida Sans" pitchFamily="34" charset="0"/>
              </a:rPr>
              <a:t>     Learning Standards</a:t>
            </a:r>
          </a:p>
          <a:p>
            <a:pPr>
              <a:buNone/>
            </a:pPr>
            <a:r>
              <a:rPr lang="en-US" sz="2900" b="1" dirty="0" smtClean="0">
                <a:latin typeface="Lucida Sans" pitchFamily="34" charset="0"/>
              </a:rPr>
              <a:t>2.  Local Agency(s) Selection based on data</a:t>
            </a:r>
          </a:p>
          <a:p>
            <a:pPr>
              <a:buNone/>
            </a:pPr>
            <a:r>
              <a:rPr lang="en-US" sz="2900" b="1" dirty="0" smtClean="0">
                <a:latin typeface="Lucida Sans" pitchFamily="34" charset="0"/>
              </a:rPr>
              <a:t>3.  Administer </a:t>
            </a:r>
            <a:r>
              <a:rPr lang="en-US" sz="2900" b="1" dirty="0" smtClean="0">
                <a:solidFill>
                  <a:schemeClr val="accent1">
                    <a:lumMod val="75000"/>
                  </a:schemeClr>
                </a:solidFill>
                <a:latin typeface="Lucida Sans" pitchFamily="34" charset="0"/>
              </a:rPr>
              <a:t>Improvement Strategy Tool </a:t>
            </a:r>
            <a:endParaRPr lang="en-US" sz="2900" b="1" dirty="0" smtClean="0">
              <a:latin typeface="Lucida Sans" pitchFamily="34" charset="0"/>
            </a:endParaRPr>
          </a:p>
          <a:p>
            <a:pPr>
              <a:buNone/>
            </a:pPr>
            <a:r>
              <a:rPr lang="en-US" sz="2900" b="1" dirty="0" smtClean="0">
                <a:latin typeface="Lucida Sans" pitchFamily="34" charset="0"/>
              </a:rPr>
              <a:t>4.  Develop Local Agency Improvement Plan</a:t>
            </a:r>
          </a:p>
          <a:p>
            <a:pPr>
              <a:buNone/>
            </a:pPr>
            <a:r>
              <a:rPr lang="en-US" sz="2900" b="1" dirty="0" smtClean="0">
                <a:latin typeface="Lucida Sans" pitchFamily="34" charset="0"/>
              </a:rPr>
              <a:t>5.  Implement Improvement Plan</a:t>
            </a:r>
          </a:p>
          <a:p>
            <a:pPr lvl="0">
              <a:buNone/>
            </a:pPr>
            <a:r>
              <a:rPr lang="en-US" sz="2900" b="1" dirty="0" smtClean="0">
                <a:latin typeface="Lucida Sans" pitchFamily="34" charset="0"/>
              </a:rPr>
              <a:t>      ►  TEIS Technical Assistance Efforts </a:t>
            </a:r>
          </a:p>
          <a:p>
            <a:pPr lvl="0">
              <a:buNone/>
            </a:pPr>
            <a:r>
              <a:rPr lang="en-US" sz="2900" b="1" dirty="0" smtClean="0">
                <a:latin typeface="Lucida Sans" pitchFamily="34" charset="0"/>
              </a:rPr>
              <a:t>      ►  Local Efforts </a:t>
            </a:r>
          </a:p>
          <a:p>
            <a:pPr lvl="0">
              <a:buNone/>
            </a:pPr>
            <a:r>
              <a:rPr lang="en-US" sz="2900" b="1" dirty="0" smtClean="0">
                <a:latin typeface="Lucida Sans" pitchFamily="34" charset="0"/>
              </a:rPr>
              <a:t>      ►  Local Provider Efforts </a:t>
            </a:r>
          </a:p>
          <a:p>
            <a:pPr>
              <a:buNone/>
            </a:pPr>
            <a:r>
              <a:rPr lang="en-US" sz="2900" b="1" dirty="0" smtClean="0">
                <a:latin typeface="Lucida Sans" pitchFamily="34" charset="0"/>
              </a:rPr>
              <a:t>6.  Ongoing Measurement Until Criteria</a:t>
            </a:r>
          </a:p>
        </p:txBody>
      </p:sp>
    </p:spTree>
    <p:extLst>
      <p:ext uri="{BB962C8B-B14F-4D97-AF65-F5344CB8AC3E}">
        <p14:creationId xmlns:p14="http://schemas.microsoft.com/office/powerpoint/2010/main" val="1011328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914400"/>
            <a:ext cx="8001000" cy="1905000"/>
          </a:xfrm>
        </p:spPr>
        <p:txBody>
          <a:bodyPr>
            <a:normAutofit fontScale="90000"/>
          </a:bodyPr>
          <a:lstStyle/>
          <a:p>
            <a:r>
              <a:rPr lang="en-US" sz="4400" dirty="0" smtClean="0">
                <a:ea typeface="Calibri" pitchFamily="34" charset="0"/>
                <a:cs typeface="Calibri" pitchFamily="34" charset="0"/>
              </a:rPr>
              <a:t/>
            </a:r>
            <a:br>
              <a:rPr lang="en-US" sz="4400" dirty="0" smtClean="0">
                <a:ea typeface="Calibri" pitchFamily="34" charset="0"/>
                <a:cs typeface="Calibri" pitchFamily="34" charset="0"/>
              </a:rPr>
            </a:br>
            <a:r>
              <a:rPr lang="en-US" sz="4400" dirty="0" smtClean="0">
                <a:ea typeface="Calibri" pitchFamily="34" charset="0"/>
                <a:cs typeface="Calibri" pitchFamily="34" charset="0"/>
              </a:rPr>
              <a:t/>
            </a:r>
            <a:br>
              <a:rPr lang="en-US" sz="4400" dirty="0" smtClean="0">
                <a:ea typeface="Calibri" pitchFamily="34" charset="0"/>
                <a:cs typeface="Calibri" pitchFamily="34" charset="0"/>
              </a:rPr>
            </a:br>
            <a:r>
              <a:rPr lang="en-US" sz="4000" dirty="0" smtClean="0">
                <a:ea typeface="Calibri" pitchFamily="34" charset="0"/>
                <a:cs typeface="Calibri" pitchFamily="34" charset="0"/>
              </a:rPr>
              <a:t/>
            </a:r>
            <a:br>
              <a:rPr lang="en-US" sz="4000" dirty="0" smtClean="0">
                <a:ea typeface="Calibri" pitchFamily="34" charset="0"/>
                <a:cs typeface="Calibri" pitchFamily="34" charset="0"/>
              </a:rPr>
            </a:br>
            <a:r>
              <a:rPr lang="en-US" sz="4000" dirty="0" smtClean="0">
                <a:ea typeface="Calibri" pitchFamily="34" charset="0"/>
                <a:cs typeface="Calibri" pitchFamily="34" charset="0"/>
              </a:rPr>
              <a:t> </a:t>
            </a:r>
            <a:br>
              <a:rPr lang="en-US" sz="4000" dirty="0" smtClean="0">
                <a:ea typeface="Calibri" pitchFamily="34" charset="0"/>
                <a:cs typeface="Calibri" pitchFamily="34" charset="0"/>
              </a:rPr>
            </a:br>
            <a:r>
              <a:rPr lang="en-US" sz="4000" dirty="0" smtClean="0">
                <a:ea typeface="Calibri" pitchFamily="34" charset="0"/>
                <a:cs typeface="Calibri" pitchFamily="34" charset="0"/>
              </a:rPr>
              <a:t/>
            </a:r>
            <a:br>
              <a:rPr lang="en-US" sz="4000" dirty="0" smtClean="0">
                <a:ea typeface="Calibri" pitchFamily="34" charset="0"/>
                <a:cs typeface="Calibri" pitchFamily="34" charset="0"/>
              </a:rPr>
            </a:br>
            <a:r>
              <a:rPr lang="en-US" sz="4000" dirty="0" smtClean="0">
                <a:ea typeface="Calibri" pitchFamily="34" charset="0"/>
                <a:cs typeface="Calibri" pitchFamily="34" charset="0"/>
              </a:rPr>
              <a:t/>
            </a:r>
            <a:br>
              <a:rPr lang="en-US" sz="4000" dirty="0" smtClean="0">
                <a:ea typeface="Calibri" pitchFamily="34" charset="0"/>
                <a:cs typeface="Calibri" pitchFamily="34" charset="0"/>
              </a:rPr>
            </a:br>
            <a:endParaRPr lang="en-US" sz="6000" b="1" dirty="0" smtClean="0">
              <a:effectLst>
                <a:outerShdw blurRad="38100" dist="38100" dir="2700000" algn="tl">
                  <a:srgbClr val="000000">
                    <a:alpha val="43137"/>
                  </a:srgbClr>
                </a:outerShdw>
              </a:effectLst>
              <a:ea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E90170D9-DAA8-4ACF-8575-0BF389EB8D1E}" type="slidenum">
              <a:rPr lang="en-US" smtClean="0"/>
              <a:pPr/>
              <a:t>23</a:t>
            </a:fld>
            <a:endParaRPr lang="en-US"/>
          </a:p>
        </p:txBody>
      </p:sp>
      <p:sp>
        <p:nvSpPr>
          <p:cNvPr id="7" name="Content Placeholder 6"/>
          <p:cNvSpPr>
            <a:spLocks noGrp="1"/>
          </p:cNvSpPr>
          <p:nvPr>
            <p:ph idx="1"/>
          </p:nvPr>
        </p:nvSpPr>
        <p:spPr>
          <a:xfrm>
            <a:off x="457200" y="533400"/>
            <a:ext cx="8153400" cy="5394960"/>
          </a:xfrm>
          <a:ln>
            <a:noFill/>
          </a:ln>
        </p:spPr>
        <p:txBody>
          <a:bodyPr>
            <a:noAutofit/>
          </a:bodyPr>
          <a:lstStyle/>
          <a:p>
            <a:pPr marL="0" indent="0">
              <a:buNone/>
            </a:pPr>
            <a:r>
              <a:rPr lang="en-US" sz="3200" b="1" dirty="0" smtClean="0">
                <a:solidFill>
                  <a:schemeClr val="accent1">
                    <a:lumMod val="75000"/>
                  </a:schemeClr>
                </a:solidFill>
                <a:latin typeface="Lucida Sans" pitchFamily="34" charset="0"/>
              </a:rPr>
              <a:t>Topic selection </a:t>
            </a:r>
            <a:r>
              <a:rPr lang="en-US" sz="3600" b="1" dirty="0" smtClean="0">
                <a:latin typeface="Lucida Sans" pitchFamily="34" charset="0"/>
              </a:rPr>
              <a:t>is supported by content in the </a:t>
            </a:r>
            <a:r>
              <a:rPr lang="en-US" sz="3600" b="1" i="1" dirty="0" smtClean="0">
                <a:latin typeface="Lucida Sans" pitchFamily="34" charset="0"/>
              </a:rPr>
              <a:t>Revised TN Early Learning Developmental Standards (TN ELDS) Birth-48 Months</a:t>
            </a:r>
            <a:r>
              <a:rPr lang="en-US" sz="3600" b="1" dirty="0" smtClean="0">
                <a:latin typeface="Lucida Sans" pitchFamily="34" charset="0"/>
              </a:rPr>
              <a:t>. These pre-academic concepts align with the broader work and focus of IDEA Part B, Part B SSIP and TDOE’s efforts to improve all student performance.</a:t>
            </a:r>
          </a:p>
        </p:txBody>
      </p:sp>
    </p:spTree>
    <p:extLst>
      <p:ext uri="{BB962C8B-B14F-4D97-AF65-F5344CB8AC3E}">
        <p14:creationId xmlns:p14="http://schemas.microsoft.com/office/powerpoint/2010/main" val="1011328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457200"/>
            <a:ext cx="8001000" cy="609600"/>
          </a:xfrm>
        </p:spPr>
        <p:txBody>
          <a:bodyPr>
            <a:normAutofit fontScale="90000"/>
          </a:bodyPr>
          <a:lstStyle/>
          <a:p>
            <a:r>
              <a:rPr lang="en-US" sz="4400" dirty="0" smtClean="0">
                <a:ea typeface="Calibri" pitchFamily="34" charset="0"/>
                <a:cs typeface="Calibri" pitchFamily="34" charset="0"/>
              </a:rPr>
              <a:t/>
            </a:r>
            <a:br>
              <a:rPr lang="en-US" sz="4400" dirty="0" smtClean="0">
                <a:ea typeface="Calibri" pitchFamily="34" charset="0"/>
                <a:cs typeface="Calibri" pitchFamily="34" charset="0"/>
              </a:rPr>
            </a:br>
            <a:r>
              <a:rPr lang="en-US" sz="4400" dirty="0" smtClean="0">
                <a:ea typeface="Calibri" pitchFamily="34" charset="0"/>
                <a:cs typeface="Calibri" pitchFamily="34" charset="0"/>
              </a:rPr>
              <a:t/>
            </a:r>
            <a:br>
              <a:rPr lang="en-US" sz="4400" dirty="0" smtClean="0">
                <a:ea typeface="Calibri" pitchFamily="34" charset="0"/>
                <a:cs typeface="Calibri" pitchFamily="34" charset="0"/>
              </a:rPr>
            </a:br>
            <a:r>
              <a:rPr lang="en-US" sz="4000" dirty="0" smtClean="0">
                <a:ea typeface="Calibri" pitchFamily="34" charset="0"/>
                <a:cs typeface="Calibri" pitchFamily="34" charset="0"/>
              </a:rPr>
              <a:t/>
            </a:r>
            <a:br>
              <a:rPr lang="en-US" sz="4000" dirty="0" smtClean="0">
                <a:ea typeface="Calibri" pitchFamily="34" charset="0"/>
                <a:cs typeface="Calibri" pitchFamily="34" charset="0"/>
              </a:rPr>
            </a:br>
            <a:r>
              <a:rPr lang="en-US" sz="4000" dirty="0" smtClean="0">
                <a:ea typeface="Calibri" pitchFamily="34" charset="0"/>
                <a:cs typeface="Calibri" pitchFamily="34" charset="0"/>
              </a:rPr>
              <a:t> </a:t>
            </a:r>
            <a:br>
              <a:rPr lang="en-US" sz="4000" dirty="0" smtClean="0">
                <a:ea typeface="Calibri" pitchFamily="34" charset="0"/>
                <a:cs typeface="Calibri" pitchFamily="34" charset="0"/>
              </a:rPr>
            </a:br>
            <a:r>
              <a:rPr lang="en-US" sz="4000" dirty="0" smtClean="0">
                <a:ea typeface="Calibri" pitchFamily="34" charset="0"/>
                <a:cs typeface="Calibri" pitchFamily="34" charset="0"/>
              </a:rPr>
              <a:t/>
            </a:r>
            <a:br>
              <a:rPr lang="en-US" sz="4000" dirty="0" smtClean="0">
                <a:ea typeface="Calibri" pitchFamily="34" charset="0"/>
                <a:cs typeface="Calibri" pitchFamily="34" charset="0"/>
              </a:rPr>
            </a:br>
            <a:r>
              <a:rPr lang="en-US" sz="4000" dirty="0" smtClean="0">
                <a:ea typeface="Calibri" pitchFamily="34" charset="0"/>
                <a:cs typeface="Calibri" pitchFamily="34" charset="0"/>
              </a:rPr>
              <a:t/>
            </a:r>
            <a:br>
              <a:rPr lang="en-US" sz="4000" dirty="0" smtClean="0">
                <a:ea typeface="Calibri" pitchFamily="34" charset="0"/>
                <a:cs typeface="Calibri" pitchFamily="34" charset="0"/>
              </a:rPr>
            </a:br>
            <a:endParaRPr lang="en-US" sz="6000" b="1" dirty="0" smtClean="0">
              <a:effectLst>
                <a:outerShdw blurRad="38100" dist="38100" dir="2700000" algn="tl">
                  <a:srgbClr val="000000">
                    <a:alpha val="43137"/>
                  </a:srgbClr>
                </a:outerShdw>
              </a:effectLst>
              <a:ea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E90170D9-DAA8-4ACF-8575-0BF389EB8D1E}" type="slidenum">
              <a:rPr lang="en-US" smtClean="0">
                <a:solidFill>
                  <a:prstClr val="white">
                    <a:shade val="50000"/>
                  </a:prstClr>
                </a:solidFill>
              </a:rPr>
              <a:pPr/>
              <a:t>24</a:t>
            </a:fld>
            <a:endParaRPr lang="en-US">
              <a:solidFill>
                <a:prstClr val="white">
                  <a:shade val="50000"/>
                </a:prstClr>
              </a:solidFill>
            </a:endParaRPr>
          </a:p>
        </p:txBody>
      </p:sp>
      <p:pic>
        <p:nvPicPr>
          <p:cNvPr id="6" name="Content Placeholder 5"/>
          <p:cNvPicPr>
            <a:picLocks noGrp="1"/>
          </p:cNvPicPr>
          <p:nvPr>
            <p:ph idx="1"/>
          </p:nvPr>
        </p:nvPicPr>
        <p:blipFill>
          <a:blip r:embed="rId3" cstate="print"/>
          <a:srcRect l="4751" t="7318" r="65293" b="45472"/>
          <a:stretch>
            <a:fillRect/>
          </a:stretch>
        </p:blipFill>
        <p:spPr bwMode="auto">
          <a:xfrm>
            <a:off x="588421" y="1447800"/>
            <a:ext cx="7967158" cy="4860925"/>
          </a:xfrm>
          <a:prstGeom prst="rect">
            <a:avLst/>
          </a:prstGeom>
          <a:noFill/>
          <a:ln w="12700">
            <a:solidFill>
              <a:schemeClr val="tx1"/>
            </a:solidFill>
            <a:miter lim="800000"/>
            <a:headEnd/>
            <a:tailEnd/>
          </a:ln>
        </p:spPr>
      </p:pic>
      <p:sp>
        <p:nvSpPr>
          <p:cNvPr id="117761" name="Rectangle 1"/>
          <p:cNvSpPr>
            <a:spLocks noChangeArrowheads="1"/>
          </p:cNvSpPr>
          <p:nvPr/>
        </p:nvSpPr>
        <p:spPr bwMode="auto">
          <a:xfrm>
            <a:off x="838200" y="613203"/>
            <a:ext cx="7239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sz="2400" b="1" dirty="0" smtClean="0">
                <a:solidFill>
                  <a:schemeClr val="accent1">
                    <a:lumMod val="75000"/>
                  </a:schemeClr>
                </a:solidFill>
                <a:effectLst>
                  <a:outerShdw blurRad="38100" dist="38100" dir="2700000" algn="tl">
                    <a:srgbClr val="000000">
                      <a:alpha val="43137"/>
                    </a:srgbClr>
                  </a:outerShdw>
                </a:effectLst>
                <a:latin typeface="Lucida Sans" pitchFamily="34" charset="0"/>
              </a:rPr>
              <a:t>Revised TN Early Learning Developmental Standards (TN ELDS) Birth-48 Months</a:t>
            </a:r>
          </a:p>
        </p:txBody>
      </p:sp>
    </p:spTree>
    <p:extLst>
      <p:ext uri="{BB962C8B-B14F-4D97-AF65-F5344CB8AC3E}">
        <p14:creationId xmlns:p14="http://schemas.microsoft.com/office/powerpoint/2010/main" val="1011328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447800"/>
            <a:ext cx="8229600" cy="4876800"/>
          </a:xfrm>
        </p:spPr>
        <p:txBody>
          <a:bodyPr>
            <a:noAutofit/>
          </a:bodyPr>
          <a:lstStyle/>
          <a:p>
            <a:r>
              <a:rPr lang="en-US" sz="4400" b="1" dirty="0" smtClean="0">
                <a:effectLst>
                  <a:outerShdw blurRad="38100" dist="38100" dir="2700000" algn="tl">
                    <a:srgbClr val="000000">
                      <a:alpha val="43137"/>
                    </a:srgbClr>
                  </a:outerShdw>
                </a:effectLst>
                <a:latin typeface="Lucida Sans" pitchFamily="34" charset="0"/>
              </a:rPr>
              <a:t> </a:t>
            </a:r>
            <a:r>
              <a:rPr lang="en-US" sz="4400" b="1" dirty="0" err="1" smtClean="0">
                <a:effectLst>
                  <a:outerShdw blurRad="38100" dist="38100" dir="2700000" algn="tl">
                    <a:srgbClr val="000000">
                      <a:alpha val="43137"/>
                    </a:srgbClr>
                  </a:outerShdw>
                </a:effectLst>
                <a:latin typeface="Lucida Sans" pitchFamily="34" charset="0"/>
              </a:rPr>
              <a:t>Qustions</a:t>
            </a:r>
            <a:r>
              <a:rPr lang="en-US" sz="4400" b="1" dirty="0" smtClean="0">
                <a:effectLst>
                  <a:outerShdw blurRad="38100" dist="38100" dir="2700000" algn="tl">
                    <a:srgbClr val="000000">
                      <a:alpha val="43137"/>
                    </a:srgbClr>
                  </a:outerShdw>
                </a:effectLst>
                <a:latin typeface="Lucida Sans" pitchFamily="34" charset="0"/>
              </a:rPr>
              <a:t>/Discuss</a:t>
            </a:r>
            <a:r>
              <a:rPr lang="en-US" sz="4400" b="1" dirty="0" smtClean="0">
                <a:solidFill>
                  <a:schemeClr val="accent1">
                    <a:lumMod val="75000"/>
                  </a:schemeClr>
                </a:solidFill>
                <a:effectLst>
                  <a:outerShdw blurRad="38100" dist="38100" dir="2700000" algn="tl">
                    <a:srgbClr val="000000">
                      <a:alpha val="43137"/>
                    </a:srgbClr>
                  </a:outerShdw>
                </a:effectLst>
                <a:latin typeface="Lucida Sans" pitchFamily="34" charset="0"/>
              </a:rPr>
              <a:t> RBMI, integrating Results Driven Accountability with SSIP. </a:t>
            </a:r>
          </a:p>
          <a:p>
            <a:endParaRPr lang="en-US" sz="4400" b="1" dirty="0" smtClean="0">
              <a:effectLst>
                <a:outerShdw blurRad="38100" dist="38100" dir="2700000" algn="tl">
                  <a:srgbClr val="000000">
                    <a:alpha val="43137"/>
                  </a:srgbClr>
                </a:outerShdw>
              </a:effectLst>
              <a:latin typeface="Lucida Sans" pitchFamily="34" charset="0"/>
            </a:endParaRPr>
          </a:p>
          <a:p>
            <a:r>
              <a:rPr lang="en-US" sz="4400" b="1" dirty="0" smtClean="0">
                <a:effectLst>
                  <a:outerShdw blurRad="38100" dist="38100" dir="2700000" algn="tl">
                    <a:srgbClr val="000000">
                      <a:alpha val="43137"/>
                    </a:srgbClr>
                  </a:outerShdw>
                </a:effectLst>
                <a:latin typeface="Lucida Sans" pitchFamily="34" charset="0"/>
              </a:rPr>
              <a:t> Next</a:t>
            </a:r>
            <a:r>
              <a:rPr lang="en-US" sz="4400" b="1" dirty="0" smtClean="0">
                <a:solidFill>
                  <a:schemeClr val="accent1">
                    <a:lumMod val="75000"/>
                  </a:schemeClr>
                </a:solidFill>
                <a:effectLst>
                  <a:outerShdw blurRad="38100" dist="38100" dir="2700000" algn="tl">
                    <a:srgbClr val="000000">
                      <a:alpha val="43137"/>
                    </a:srgbClr>
                  </a:outerShdw>
                </a:effectLst>
                <a:latin typeface="Lucida Sans" pitchFamily="34" charset="0"/>
              </a:rPr>
              <a:t>: Other resources, Debbie Cate, ECTA</a:t>
            </a:r>
            <a:endParaRPr lang="en-US" sz="4400" b="1" dirty="0">
              <a:solidFill>
                <a:schemeClr val="accent1">
                  <a:lumMod val="75000"/>
                </a:schemeClr>
              </a:solidFill>
              <a:effectLst>
                <a:outerShdw blurRad="38100" dist="38100" dir="2700000" algn="tl">
                  <a:srgbClr val="000000">
                    <a:alpha val="43137"/>
                  </a:srgbClr>
                </a:outerShdw>
              </a:effectLst>
              <a:latin typeface="Lucida Sans"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ramework-vid-fi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066800"/>
            <a:ext cx="8686800" cy="5547472"/>
          </a:xfrm>
          <a:prstGeom prst="rect">
            <a:avLst/>
          </a:prstGeom>
        </p:spPr>
      </p:pic>
      <p:sp>
        <p:nvSpPr>
          <p:cNvPr id="5" name="TextBox 4"/>
          <p:cNvSpPr txBox="1"/>
          <p:nvPr/>
        </p:nvSpPr>
        <p:spPr>
          <a:xfrm>
            <a:off x="2362200" y="241012"/>
            <a:ext cx="4495800" cy="584775"/>
          </a:xfrm>
          <a:prstGeom prst="rect">
            <a:avLst/>
          </a:prstGeom>
          <a:noFill/>
        </p:spPr>
        <p:txBody>
          <a:bodyPr wrap="square" rtlCol="0">
            <a:spAutoFit/>
          </a:bodyPr>
          <a:lstStyle/>
          <a:p>
            <a:r>
              <a:rPr lang="en-US" sz="3200" b="1" dirty="0" smtClean="0">
                <a:solidFill>
                  <a:schemeClr val="accent1">
                    <a:lumMod val="75000"/>
                  </a:schemeClr>
                </a:solidFill>
                <a:effectLst>
                  <a:outerShdw blurRad="38100" dist="38100" dir="2700000" algn="tl">
                    <a:srgbClr val="000000">
                      <a:alpha val="43137"/>
                    </a:srgbClr>
                  </a:outerShdw>
                </a:effectLst>
                <a:latin typeface="Lucida Sans" pitchFamily="34" charset="0"/>
              </a:rPr>
              <a:t>Six Step Framework </a:t>
            </a:r>
            <a:endParaRPr lang="en-US" sz="3200" b="1" dirty="0">
              <a:solidFill>
                <a:schemeClr val="accent1">
                  <a:lumMod val="75000"/>
                </a:schemeClr>
              </a:solidFill>
              <a:effectLst>
                <a:outerShdw blurRad="38100" dist="38100" dir="2700000" algn="tl">
                  <a:srgbClr val="000000">
                    <a:alpha val="43137"/>
                  </a:srgbClr>
                </a:outerShdw>
              </a:effectLst>
              <a:latin typeface="Lucida Sans" pitchFamily="34" charset="0"/>
            </a:endParaRPr>
          </a:p>
        </p:txBody>
      </p:sp>
    </p:spTree>
    <p:extLst>
      <p:ext uri="{BB962C8B-B14F-4D97-AF65-F5344CB8AC3E}">
        <p14:creationId xmlns:p14="http://schemas.microsoft.com/office/powerpoint/2010/main" val="37123762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5029200"/>
            <a:ext cx="7196201" cy="461665"/>
          </a:xfrm>
          <a:prstGeom prst="rect">
            <a:avLst/>
          </a:prstGeom>
          <a:noFill/>
        </p:spPr>
        <p:txBody>
          <a:bodyPr wrap="none" rtlCol="0">
            <a:spAutoFit/>
          </a:bodyPr>
          <a:lstStyle/>
          <a:p>
            <a:r>
              <a:rPr lang="en-US" sz="2400" b="1" dirty="0" smtClean="0">
                <a:solidFill>
                  <a:schemeClr val="accent1">
                    <a:lumMod val="75000"/>
                  </a:schemeClr>
                </a:solidFill>
                <a:effectLst>
                  <a:outerShdw blurRad="38100" dist="38100" dir="2700000" algn="tl">
                    <a:srgbClr val="000000">
                      <a:alpha val="43137"/>
                    </a:srgbClr>
                  </a:outerShdw>
                </a:effectLst>
                <a:latin typeface="Lucida Sans" pitchFamily="34" charset="0"/>
              </a:rPr>
              <a:t>Where does data play a part in your system?</a:t>
            </a:r>
            <a:endParaRPr lang="en-US" sz="2400" b="1" dirty="0">
              <a:solidFill>
                <a:schemeClr val="accent1">
                  <a:lumMod val="75000"/>
                </a:schemeClr>
              </a:solidFill>
              <a:effectLst>
                <a:outerShdw blurRad="38100" dist="38100" dir="2700000" algn="tl">
                  <a:srgbClr val="000000">
                    <a:alpha val="43137"/>
                  </a:srgbClr>
                </a:outerShdw>
              </a:effectLst>
              <a:latin typeface="Lucida Sans" pitchFamily="34" charset="0"/>
            </a:endParaRPr>
          </a:p>
        </p:txBody>
      </p:sp>
      <p:sp>
        <p:nvSpPr>
          <p:cNvPr id="6" name="TextBox 5"/>
          <p:cNvSpPr txBox="1"/>
          <p:nvPr/>
        </p:nvSpPr>
        <p:spPr>
          <a:xfrm>
            <a:off x="609600" y="381000"/>
            <a:ext cx="8077201" cy="830997"/>
          </a:xfrm>
          <a:prstGeom prst="rect">
            <a:avLst/>
          </a:prstGeom>
          <a:noFill/>
        </p:spPr>
        <p:txBody>
          <a:bodyPr wrap="square" rtlCol="0">
            <a:spAutoFit/>
          </a:bodyPr>
          <a:lstStyle/>
          <a:p>
            <a:pPr algn="ctr"/>
            <a:r>
              <a:rPr lang="en-US" sz="2400" b="1" dirty="0" smtClean="0">
                <a:solidFill>
                  <a:schemeClr val="accent1">
                    <a:lumMod val="75000"/>
                  </a:schemeClr>
                </a:solidFill>
                <a:effectLst>
                  <a:outerShdw blurRad="38100" dist="38100" dir="2700000" algn="tl">
                    <a:srgbClr val="000000">
                      <a:alpha val="43137"/>
                    </a:srgbClr>
                  </a:outerShdw>
                </a:effectLst>
                <a:latin typeface="Lucida Sans" pitchFamily="34" charset="0"/>
              </a:rPr>
              <a:t>Implementing a General Supervision System</a:t>
            </a:r>
          </a:p>
          <a:p>
            <a:pPr algn="ctr"/>
            <a:r>
              <a:rPr lang="en-US" sz="2400" b="1" dirty="0" smtClean="0">
                <a:solidFill>
                  <a:schemeClr val="accent1">
                    <a:lumMod val="75000"/>
                  </a:schemeClr>
                </a:solidFill>
                <a:effectLst>
                  <a:outerShdw blurRad="38100" dist="38100" dir="2700000" algn="tl">
                    <a:srgbClr val="000000">
                      <a:alpha val="43137"/>
                    </a:srgbClr>
                  </a:outerShdw>
                </a:effectLst>
                <a:latin typeface="Lucida Sans" pitchFamily="34" charset="0"/>
              </a:rPr>
              <a:t>to Resolve Issues</a:t>
            </a:r>
            <a:endParaRPr lang="en-US" sz="2400" b="1" dirty="0">
              <a:solidFill>
                <a:schemeClr val="accent1">
                  <a:lumMod val="75000"/>
                </a:schemeClr>
              </a:solidFill>
              <a:effectLst>
                <a:outerShdw blurRad="38100" dist="38100" dir="2700000" algn="tl">
                  <a:srgbClr val="000000">
                    <a:alpha val="43137"/>
                  </a:srgbClr>
                </a:outerShdw>
              </a:effectLst>
              <a:latin typeface="Lucida Sans" pitchFamily="34" charset="0"/>
            </a:endParaRP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82" t="38470" r="12382" b="13530"/>
          <a:stretch/>
        </p:blipFill>
        <p:spPr bwMode="auto">
          <a:xfrm>
            <a:off x="163123" y="1143000"/>
            <a:ext cx="8980877" cy="3886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04800" y="1371600"/>
            <a:ext cx="5257800" cy="461665"/>
          </a:xfrm>
          <a:prstGeom prst="rect">
            <a:avLst/>
          </a:prstGeom>
          <a:solidFill>
            <a:schemeClr val="bg1"/>
          </a:solidFill>
          <a:ln w="12700">
            <a:noFill/>
          </a:ln>
        </p:spPr>
        <p:txBody>
          <a:bodyPr wrap="square" rtlCol="0">
            <a:spAutoFit/>
          </a:bodyPr>
          <a:lstStyle/>
          <a:p>
            <a:endParaRPr lang="en-US" sz="2400" b="1" dirty="0">
              <a:solidFill>
                <a:schemeClr val="accent1">
                  <a:lumMod val="75000"/>
                </a:schemeClr>
              </a:solidFill>
              <a:effectLst>
                <a:outerShdw blurRad="38100" dist="38100" dir="2700000" algn="tl">
                  <a:srgbClr val="000000">
                    <a:alpha val="43137"/>
                  </a:srgbClr>
                </a:outerShdw>
              </a:effectLst>
              <a:latin typeface="Lucida Sans" pitchFamily="34" charset="0"/>
            </a:endParaRPr>
          </a:p>
        </p:txBody>
      </p:sp>
    </p:spTree>
    <p:extLst>
      <p:ext uri="{BB962C8B-B14F-4D97-AF65-F5344CB8AC3E}">
        <p14:creationId xmlns:p14="http://schemas.microsoft.com/office/powerpoint/2010/main" val="19081713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4800" y="1371600"/>
            <a:ext cx="5257800" cy="461665"/>
          </a:xfrm>
          <a:prstGeom prst="rect">
            <a:avLst/>
          </a:prstGeom>
          <a:solidFill>
            <a:schemeClr val="bg1"/>
          </a:solidFill>
          <a:ln w="12700">
            <a:noFill/>
          </a:ln>
        </p:spPr>
        <p:txBody>
          <a:bodyPr wrap="square" rtlCol="0">
            <a:spAutoFit/>
          </a:bodyPr>
          <a:lstStyle/>
          <a:p>
            <a:endParaRPr lang="en-US" sz="2400" b="1" dirty="0">
              <a:solidFill>
                <a:schemeClr val="accent1">
                  <a:lumMod val="75000"/>
                </a:schemeClr>
              </a:solidFill>
              <a:effectLst>
                <a:outerShdw blurRad="38100" dist="38100" dir="2700000" algn="tl">
                  <a:srgbClr val="000000">
                    <a:alpha val="43137"/>
                  </a:srgbClr>
                </a:outerShdw>
              </a:effectLst>
              <a:latin typeface="Lucida Sans" pitchFamily="34" charset="0"/>
            </a:endParaRPr>
          </a:p>
        </p:txBody>
      </p:sp>
      <p:pic>
        <p:nvPicPr>
          <p:cNvPr id="5" name="Picture 2"/>
          <p:cNvPicPr>
            <a:picLocks noChangeAspect="1" noChangeArrowheads="1"/>
          </p:cNvPicPr>
          <p:nvPr/>
        </p:nvPicPr>
        <p:blipFill>
          <a:blip r:embed="rId3" cstate="print"/>
          <a:srcRect t="8584" r="64063" b="45064"/>
          <a:stretch>
            <a:fillRect/>
          </a:stretch>
        </p:blipFill>
        <p:spPr bwMode="auto">
          <a:xfrm>
            <a:off x="838200" y="0"/>
            <a:ext cx="7239000" cy="6172200"/>
          </a:xfrm>
          <a:prstGeom prst="rect">
            <a:avLst/>
          </a:prstGeom>
          <a:noFill/>
          <a:ln w="9525">
            <a:solidFill>
              <a:schemeClr val="tx1"/>
            </a:solidFill>
            <a:miter lim="800000"/>
            <a:headEnd/>
            <a:tailEnd/>
          </a:ln>
        </p:spPr>
      </p:pic>
      <p:sp>
        <p:nvSpPr>
          <p:cNvPr id="10" name="Rectangle 9"/>
          <p:cNvSpPr/>
          <p:nvPr/>
        </p:nvSpPr>
        <p:spPr>
          <a:xfrm>
            <a:off x="762000" y="6248400"/>
            <a:ext cx="7315200" cy="369332"/>
          </a:xfrm>
          <a:prstGeom prst="rect">
            <a:avLst/>
          </a:prstGeom>
        </p:spPr>
        <p:txBody>
          <a:bodyPr wrap="square">
            <a:spAutoFit/>
          </a:bodyPr>
          <a:lstStyle/>
          <a:p>
            <a:pPr algn="ctr"/>
            <a:r>
              <a:rPr lang="en-US" dirty="0" smtClean="0">
                <a:hlinkClick r:id="rId4"/>
              </a:rPr>
              <a:t>http://ectacenter.org/topics/gensup/interactive/systemresources.asp</a:t>
            </a:r>
            <a:endParaRPr lang="en-US" b="1" dirty="0">
              <a:solidFill>
                <a:schemeClr val="accent1">
                  <a:lumMod val="75000"/>
                </a:schemeClr>
              </a:solidFill>
              <a:effectLst>
                <a:outerShdw blurRad="38100" dist="38100" dir="2700000" algn="tl">
                  <a:srgbClr val="000000">
                    <a:alpha val="43137"/>
                  </a:srgbClr>
                </a:outerShdw>
              </a:effectLst>
              <a:latin typeface="Lucida Sans" pitchFamily="34" charset="0"/>
            </a:endParaRPr>
          </a:p>
        </p:txBody>
      </p:sp>
      <p:sp>
        <p:nvSpPr>
          <p:cNvPr id="11" name="Oval 10"/>
          <p:cNvSpPr/>
          <p:nvPr/>
        </p:nvSpPr>
        <p:spPr>
          <a:xfrm>
            <a:off x="3581400" y="2057400"/>
            <a:ext cx="2286000" cy="1447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81713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4800" y="1371600"/>
            <a:ext cx="5257800" cy="461665"/>
          </a:xfrm>
          <a:prstGeom prst="rect">
            <a:avLst/>
          </a:prstGeom>
          <a:solidFill>
            <a:schemeClr val="bg1"/>
          </a:solidFill>
          <a:ln w="12700">
            <a:noFill/>
          </a:ln>
        </p:spPr>
        <p:txBody>
          <a:bodyPr wrap="square" rtlCol="0">
            <a:spAutoFit/>
          </a:bodyPr>
          <a:lstStyle/>
          <a:p>
            <a:endParaRPr lang="en-US" sz="2400" b="1" dirty="0">
              <a:solidFill>
                <a:schemeClr val="accent1">
                  <a:lumMod val="75000"/>
                </a:schemeClr>
              </a:solidFill>
              <a:effectLst>
                <a:outerShdw blurRad="38100" dist="38100" dir="2700000" algn="tl">
                  <a:srgbClr val="000000">
                    <a:alpha val="43137"/>
                  </a:srgbClr>
                </a:outerShdw>
              </a:effectLst>
              <a:latin typeface="Lucida Sans" pitchFamily="34" charset="0"/>
            </a:endParaRPr>
          </a:p>
        </p:txBody>
      </p:sp>
      <p:sp>
        <p:nvSpPr>
          <p:cNvPr id="7" name="TextBox 6"/>
          <p:cNvSpPr txBox="1"/>
          <p:nvPr/>
        </p:nvSpPr>
        <p:spPr>
          <a:xfrm>
            <a:off x="1524000" y="4114800"/>
            <a:ext cx="5410200" cy="923330"/>
          </a:xfrm>
          <a:prstGeom prst="rect">
            <a:avLst/>
          </a:prstGeom>
          <a:noFill/>
        </p:spPr>
        <p:txBody>
          <a:bodyPr wrap="square" rtlCol="0">
            <a:spAutoFit/>
          </a:bodyPr>
          <a:lstStyle/>
          <a:p>
            <a:r>
              <a:rPr lang="en-US" dirty="0" smtClean="0"/>
              <a:t>Screen shot here of above here . . </a:t>
            </a:r>
          </a:p>
          <a:p>
            <a:endParaRPr lang="en-US" dirty="0" smtClean="0"/>
          </a:p>
          <a:p>
            <a:endParaRPr lang="en-US" dirty="0" smtClean="0"/>
          </a:p>
        </p:txBody>
      </p:sp>
      <p:sp>
        <p:nvSpPr>
          <p:cNvPr id="5" name="TextBox 4"/>
          <p:cNvSpPr txBox="1"/>
          <p:nvPr/>
        </p:nvSpPr>
        <p:spPr>
          <a:xfrm>
            <a:off x="0" y="2667000"/>
            <a:ext cx="5410200" cy="646331"/>
          </a:xfrm>
          <a:prstGeom prst="rect">
            <a:avLst/>
          </a:prstGeom>
          <a:noFill/>
        </p:spPr>
        <p:txBody>
          <a:bodyPr wrap="square" rtlCol="0">
            <a:spAutoFit/>
          </a:bodyPr>
          <a:lstStyle/>
          <a:p>
            <a:endParaRPr lang="en-US" dirty="0" smtClean="0"/>
          </a:p>
          <a:p>
            <a:endParaRPr lang="en-US" dirty="0" smtClean="0"/>
          </a:p>
        </p:txBody>
      </p:sp>
      <p:pic>
        <p:nvPicPr>
          <p:cNvPr id="1027" name="Picture 3"/>
          <p:cNvPicPr>
            <a:picLocks noChangeAspect="1" noChangeArrowheads="1"/>
          </p:cNvPicPr>
          <p:nvPr/>
        </p:nvPicPr>
        <p:blipFill>
          <a:blip r:embed="rId3" cstate="print"/>
          <a:srcRect l="1172" t="21745" r="63672" b="15880"/>
          <a:stretch>
            <a:fillRect/>
          </a:stretch>
        </p:blipFill>
        <p:spPr bwMode="auto">
          <a:xfrm>
            <a:off x="1676400" y="94596"/>
            <a:ext cx="5486400" cy="664464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9081713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752600"/>
          </a:xfrm>
        </p:spPr>
        <p:txBody>
          <a:bodyPr>
            <a:normAutofit fontScale="90000"/>
          </a:bodyPr>
          <a:lstStyle/>
          <a:p>
            <a:pPr algn="ctr"/>
            <a:r>
              <a:rPr lang="en-US" sz="3600" b="1" dirty="0" smtClean="0">
                <a:solidFill>
                  <a:schemeClr val="tx1"/>
                </a:solidFill>
                <a:effectLst>
                  <a:outerShdw blurRad="38100" dist="38100" dir="2700000" algn="tl">
                    <a:srgbClr val="000000">
                      <a:alpha val="43137"/>
                    </a:srgbClr>
                  </a:outerShdw>
                </a:effectLst>
                <a:latin typeface="Lucida Sans" pitchFamily="34" charset="0"/>
              </a:rPr>
              <a:t>To Calibrate: IDEA 2004</a:t>
            </a:r>
            <a:r>
              <a:rPr lang="en-US" b="1" dirty="0" smtClean="0">
                <a:effectLst>
                  <a:outerShdw blurRad="38100" dist="38100" dir="2700000" algn="tl">
                    <a:srgbClr val="000000">
                      <a:alpha val="43137"/>
                    </a:srgbClr>
                  </a:outerShdw>
                </a:effectLst>
                <a:latin typeface="Lucida Sans" pitchFamily="34" charset="0"/>
              </a:rPr>
              <a:t/>
            </a:r>
            <a:br>
              <a:rPr lang="en-US" b="1" dirty="0" smtClean="0">
                <a:effectLst>
                  <a:outerShdw blurRad="38100" dist="38100" dir="2700000" algn="tl">
                    <a:srgbClr val="000000">
                      <a:alpha val="43137"/>
                    </a:srgbClr>
                  </a:outerShdw>
                </a:effectLst>
                <a:latin typeface="Lucida Sans" pitchFamily="34" charset="0"/>
              </a:rPr>
            </a:br>
            <a:r>
              <a:rPr lang="en-US" sz="3100" b="1" dirty="0" smtClean="0">
                <a:effectLst>
                  <a:outerShdw blurRad="38100" dist="38100" dir="2700000" algn="tl">
                    <a:srgbClr val="000000">
                      <a:alpha val="43137"/>
                    </a:srgbClr>
                  </a:outerShdw>
                </a:effectLst>
                <a:latin typeface="Lucida Sans" pitchFamily="34" charset="0"/>
              </a:rPr>
              <a:t>Focused monitoring.--The primary focus of Federal and State monitoring activities described in paragraph (1) shall be on--</a:t>
            </a:r>
            <a:endParaRPr lang="en-US" sz="2400" b="1" dirty="0" smtClean="0">
              <a:effectLst>
                <a:outerShdw blurRad="38100" dist="38100" dir="2700000" algn="tl">
                  <a:srgbClr val="000000">
                    <a:alpha val="43137"/>
                  </a:srgbClr>
                </a:outerShdw>
              </a:effectLst>
              <a:latin typeface="Lucida Sans" pitchFamily="34" charset="0"/>
            </a:endParaRPr>
          </a:p>
        </p:txBody>
      </p:sp>
      <p:sp>
        <p:nvSpPr>
          <p:cNvPr id="3" name="Content Placeholder 2"/>
          <p:cNvSpPr>
            <a:spLocks noGrp="1"/>
          </p:cNvSpPr>
          <p:nvPr>
            <p:ph idx="1"/>
          </p:nvPr>
        </p:nvSpPr>
        <p:spPr>
          <a:xfrm>
            <a:off x="304800" y="2438400"/>
            <a:ext cx="8610600" cy="4114800"/>
          </a:xfrm>
          <a:ln>
            <a:solidFill>
              <a:schemeClr val="bg1">
                <a:lumMod val="75000"/>
              </a:schemeClr>
            </a:solidFill>
          </a:ln>
        </p:spPr>
        <p:txBody>
          <a:bodyPr>
            <a:normAutofit/>
          </a:bodyPr>
          <a:lstStyle/>
          <a:p>
            <a:pPr indent="0">
              <a:buNone/>
            </a:pPr>
            <a:r>
              <a:rPr lang="en-US" sz="3200" dirty="0" smtClean="0"/>
              <a:t>``(A) </a:t>
            </a:r>
            <a:r>
              <a:rPr lang="en-US" sz="3200" dirty="0" smtClean="0">
                <a:solidFill>
                  <a:srgbClr val="FF0000"/>
                </a:solidFill>
              </a:rPr>
              <a:t>improving educational results </a:t>
            </a:r>
            <a:r>
              <a:rPr lang="en-US" sz="3200" dirty="0" smtClean="0"/>
              <a:t>and functional outcomes for all children with disabilities; and </a:t>
            </a:r>
          </a:p>
          <a:p>
            <a:pPr indent="0">
              <a:buNone/>
            </a:pPr>
            <a:r>
              <a:rPr lang="en-US" sz="3200" dirty="0" smtClean="0"/>
              <a:t>``(B) </a:t>
            </a:r>
            <a:r>
              <a:rPr lang="en-US" sz="3200" dirty="0" smtClean="0">
                <a:solidFill>
                  <a:srgbClr val="FF0000"/>
                </a:solidFill>
              </a:rPr>
              <a:t>ensuring that States meet the program requirements </a:t>
            </a:r>
            <a:r>
              <a:rPr lang="en-US" sz="3200" dirty="0" smtClean="0"/>
              <a:t>under this part, with a particular </a:t>
            </a:r>
            <a:r>
              <a:rPr lang="en-US" sz="3200" dirty="0" smtClean="0">
                <a:solidFill>
                  <a:srgbClr val="FF0000"/>
                </a:solidFill>
              </a:rPr>
              <a:t>emphasis on those requirements that are most closely related to improving educational results </a:t>
            </a:r>
            <a:r>
              <a:rPr lang="en-US" sz="3200" dirty="0" smtClean="0"/>
              <a:t>for children with disabilities.</a:t>
            </a:r>
            <a:endParaRPr lang="en-US" sz="44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Autofit/>
          </a:bodyPr>
          <a:lstStyle/>
          <a:p>
            <a:r>
              <a:rPr lang="en-US" sz="4400" b="1" dirty="0" smtClean="0">
                <a:effectLst>
                  <a:outerShdw blurRad="38100" dist="38100" dir="2700000" algn="tl">
                    <a:srgbClr val="000000">
                      <a:alpha val="43137"/>
                    </a:srgbClr>
                  </a:outerShdw>
                </a:effectLst>
                <a:latin typeface="Lucida Sans" pitchFamily="34" charset="0"/>
              </a:rPr>
              <a:t> Questions/Discuss</a:t>
            </a:r>
            <a:r>
              <a:rPr lang="en-US" sz="4400" b="1" dirty="0" smtClean="0">
                <a:solidFill>
                  <a:schemeClr val="accent1">
                    <a:lumMod val="75000"/>
                  </a:schemeClr>
                </a:solidFill>
                <a:effectLst>
                  <a:outerShdw blurRad="38100" dist="38100" dir="2700000" algn="tl">
                    <a:srgbClr val="000000">
                      <a:alpha val="43137"/>
                    </a:srgbClr>
                  </a:outerShdw>
                </a:effectLst>
                <a:latin typeface="Lucida Sans" pitchFamily="34" charset="0"/>
              </a:rPr>
              <a:t> </a:t>
            </a:r>
            <a:r>
              <a:rPr lang="en-US" sz="4400" b="1" dirty="0" smtClean="0">
                <a:solidFill>
                  <a:schemeClr val="accent1">
                    <a:lumMod val="75000"/>
                  </a:schemeClr>
                </a:solidFill>
                <a:latin typeface="Lucida Sans" pitchFamily="34" charset="0"/>
              </a:rPr>
              <a:t>Resources </a:t>
            </a:r>
          </a:p>
          <a:p>
            <a:endParaRPr lang="en-US" sz="4400" b="1" dirty="0" smtClean="0">
              <a:solidFill>
                <a:schemeClr val="accent1">
                  <a:lumMod val="75000"/>
                </a:schemeClr>
              </a:solidFill>
              <a:effectLst>
                <a:outerShdw blurRad="38100" dist="38100" dir="2700000" algn="tl">
                  <a:srgbClr val="000000">
                    <a:alpha val="43137"/>
                  </a:srgbClr>
                </a:outerShdw>
              </a:effectLst>
              <a:latin typeface="Lucida Sans" pitchFamily="34" charset="0"/>
            </a:endParaRPr>
          </a:p>
          <a:p>
            <a:r>
              <a:rPr lang="en-US" sz="4400" b="1" dirty="0" smtClean="0">
                <a:effectLst>
                  <a:outerShdw blurRad="38100" dist="38100" dir="2700000" algn="tl">
                    <a:srgbClr val="000000">
                      <a:alpha val="43137"/>
                    </a:srgbClr>
                  </a:outerShdw>
                </a:effectLst>
                <a:latin typeface="Lucida Sans" pitchFamily="34" charset="0"/>
              </a:rPr>
              <a:t> Next</a:t>
            </a:r>
            <a:r>
              <a:rPr lang="en-US" sz="4400" b="1" dirty="0" smtClean="0">
                <a:solidFill>
                  <a:schemeClr val="accent1">
                    <a:lumMod val="75000"/>
                  </a:schemeClr>
                </a:solidFill>
                <a:effectLst>
                  <a:outerShdw blurRad="38100" dist="38100" dir="2700000" algn="tl">
                    <a:srgbClr val="000000">
                      <a:alpha val="43137"/>
                    </a:srgbClr>
                  </a:outerShdw>
                </a:effectLst>
                <a:latin typeface="Lucida Sans" pitchFamily="34" charset="0"/>
              </a:rPr>
              <a:t> </a:t>
            </a:r>
            <a:r>
              <a:rPr lang="en-US" sz="4400" b="1" dirty="0" smtClean="0">
                <a:solidFill>
                  <a:schemeClr val="accent1">
                    <a:lumMod val="75000"/>
                  </a:schemeClr>
                </a:solidFill>
                <a:latin typeface="Lucida Sans" pitchFamily="34" charset="0"/>
              </a:rPr>
              <a:t>Where is your monitoring heading?</a:t>
            </a:r>
            <a:endParaRPr lang="en-US" sz="4400" b="1" dirty="0">
              <a:solidFill>
                <a:schemeClr val="accent1">
                  <a:lumMod val="75000"/>
                </a:schemeClr>
              </a:solidFill>
              <a:latin typeface="Lucida Sans"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hange.jpg"/>
          <p:cNvPicPr>
            <a:picLocks noGrp="1" noChangeAspect="1"/>
          </p:cNvPicPr>
          <p:nvPr>
            <p:ph idx="1"/>
          </p:nvPr>
        </p:nvPicPr>
        <p:blipFill>
          <a:blip r:embed="rId2" cstate="print"/>
          <a:stretch>
            <a:fillRect/>
          </a:stretch>
        </p:blipFill>
        <p:spPr>
          <a:xfrm>
            <a:off x="1410929" y="1188027"/>
            <a:ext cx="6209071" cy="4374573"/>
          </a:xfrm>
          <a:ln>
            <a:solidFill>
              <a:schemeClr val="tx1"/>
            </a:solid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924800" cy="1981200"/>
          </a:xfrm>
        </p:spPr>
        <p:txBody>
          <a:bodyPr>
            <a:normAutofit fontScale="90000"/>
          </a:bodyPr>
          <a:lstStyle/>
          <a:p>
            <a:r>
              <a:rPr lang="en-US" sz="4000" b="1" dirty="0" smtClean="0">
                <a:latin typeface="Lucida Sans" pitchFamily="34" charset="0"/>
              </a:rPr>
              <a:t>What monitoring changes and challenges are coming your way? </a:t>
            </a:r>
            <a:r>
              <a:rPr lang="en-US" dirty="0" smtClean="0"/>
              <a:t/>
            </a:r>
            <a:br>
              <a:rPr lang="en-US" dirty="0" smtClean="0"/>
            </a:br>
            <a:endParaRPr lang="en-US" dirty="0"/>
          </a:p>
        </p:txBody>
      </p:sp>
      <p:sp>
        <p:nvSpPr>
          <p:cNvPr id="5" name="Content Placeholder 4"/>
          <p:cNvSpPr>
            <a:spLocks noGrp="1"/>
          </p:cNvSpPr>
          <p:nvPr>
            <p:ph idx="1"/>
          </p:nvPr>
        </p:nvSpPr>
        <p:spPr>
          <a:xfrm>
            <a:off x="457200" y="2057400"/>
            <a:ext cx="8229600" cy="4267200"/>
          </a:xfrm>
        </p:spPr>
        <p:txBody>
          <a:bodyPr>
            <a:noAutofit/>
          </a:bodyPr>
          <a:lstStyle/>
          <a:p>
            <a:r>
              <a:rPr lang="en-US" sz="2200" dirty="0" smtClean="0">
                <a:latin typeface="Lucida Sans" pitchFamily="34" charset="0"/>
              </a:rPr>
              <a:t>Integrating SSIP, Results Data within Monitoring.</a:t>
            </a:r>
          </a:p>
          <a:p>
            <a:r>
              <a:rPr lang="en-US" sz="2200" dirty="0" smtClean="0">
                <a:latin typeface="Lucida Sans" pitchFamily="34" charset="0"/>
              </a:rPr>
              <a:t>Any </a:t>
            </a:r>
            <a:r>
              <a:rPr lang="en-US" sz="2200" b="1" i="1" dirty="0" smtClean="0">
                <a:latin typeface="Lucida Sans" pitchFamily="34" charset="0"/>
              </a:rPr>
              <a:t>change</a:t>
            </a:r>
            <a:r>
              <a:rPr lang="en-US" sz="2200" dirty="0" smtClean="0">
                <a:latin typeface="Lucida Sans" pitchFamily="34" charset="0"/>
              </a:rPr>
              <a:t> to an existing processes . . .</a:t>
            </a:r>
          </a:p>
          <a:p>
            <a:r>
              <a:rPr lang="en-US" sz="2200" dirty="0" smtClean="0">
                <a:latin typeface="Lucida Sans" pitchFamily="34" charset="0"/>
                <a:ea typeface="Calibri" pitchFamily="34" charset="0"/>
                <a:cs typeface="Times New Roman" pitchFamily="18" charset="0"/>
              </a:rPr>
              <a:t>Tiered monitoring</a:t>
            </a:r>
          </a:p>
          <a:p>
            <a:r>
              <a:rPr lang="en-US" sz="2200" dirty="0" smtClean="0">
                <a:latin typeface="Lucida Sans" pitchFamily="34" charset="0"/>
                <a:ea typeface="Calibri" pitchFamily="34" charset="0"/>
                <a:cs typeface="Times New Roman" pitchFamily="18" charset="0"/>
              </a:rPr>
              <a:t>Desk audits</a:t>
            </a:r>
          </a:p>
          <a:p>
            <a:r>
              <a:rPr lang="en-US" sz="2200" dirty="0" smtClean="0">
                <a:latin typeface="Lucida Sans" pitchFamily="34" charset="0"/>
                <a:ea typeface="Calibri" pitchFamily="34" charset="0"/>
                <a:cs typeface="Times New Roman" pitchFamily="18" charset="0"/>
              </a:rPr>
              <a:t>Determinations</a:t>
            </a:r>
          </a:p>
          <a:p>
            <a:r>
              <a:rPr lang="en-US" sz="2200" dirty="0" smtClean="0">
                <a:latin typeface="Lucida Sans" pitchFamily="34" charset="0"/>
                <a:ea typeface="Calibri" pitchFamily="34" charset="0"/>
                <a:cs typeface="Times New Roman" pitchFamily="18" charset="0"/>
              </a:rPr>
              <a:t>Increased use of data system</a:t>
            </a:r>
          </a:p>
          <a:p>
            <a:r>
              <a:rPr lang="en-US" sz="2200" dirty="0" smtClean="0">
                <a:latin typeface="Lucida Sans" pitchFamily="34" charset="0"/>
                <a:ea typeface="Calibri" pitchFamily="34" charset="0"/>
                <a:cs typeface="Times New Roman" pitchFamily="18" charset="0"/>
              </a:rPr>
              <a:t>Incorporating Improvement Planning based on monitoring results</a:t>
            </a:r>
          </a:p>
          <a:p>
            <a:r>
              <a:rPr lang="en-US" sz="2200" dirty="0" smtClean="0">
                <a:latin typeface="Lucida Sans" pitchFamily="34" charset="0"/>
              </a:rPr>
              <a:t>Addressing Professional Development/Technical Assistance deficits (e.g., based on results data)</a:t>
            </a:r>
          </a:p>
          <a:p>
            <a:endParaRPr lang="en-US" dirty="0" smtClean="0">
              <a:latin typeface="Lucida Sans" pitchFamily="34" charset="0"/>
            </a:endParaRPr>
          </a:p>
        </p:txBody>
      </p:sp>
      <p:sp>
        <p:nvSpPr>
          <p:cNvPr id="6" name="TextBox 5"/>
          <p:cNvSpPr txBox="1"/>
          <p:nvPr/>
        </p:nvSpPr>
        <p:spPr>
          <a:xfrm>
            <a:off x="5867400" y="3276600"/>
            <a:ext cx="3048000" cy="1015663"/>
          </a:xfrm>
          <a:prstGeom prst="rect">
            <a:avLst/>
          </a:prstGeom>
          <a:solidFill>
            <a:srgbClr val="FFFF66"/>
          </a:solidFill>
          <a:ln w="31750">
            <a:solidFill>
              <a:schemeClr val="tx1"/>
            </a:solidFill>
          </a:ln>
        </p:spPr>
        <p:txBody>
          <a:bodyPr wrap="square" rtlCol="0">
            <a:spAutoFit/>
          </a:bodyPr>
          <a:lstStyle/>
          <a:p>
            <a:r>
              <a:rPr lang="en-US" sz="2000" b="1" dirty="0" smtClean="0">
                <a:solidFill>
                  <a:schemeClr val="accent1">
                    <a:lumMod val="75000"/>
                  </a:schemeClr>
                </a:solidFill>
                <a:latin typeface="Lucida Sans" pitchFamily="34" charset="0"/>
              </a:rPr>
              <a:t>Breakout and Report back to large group.</a:t>
            </a:r>
          </a:p>
          <a:p>
            <a:endParaRPr lang="en-US" sz="2000" b="1" dirty="0" smtClean="0">
              <a:solidFill>
                <a:schemeClr val="accent1">
                  <a:lumMod val="75000"/>
                </a:schemeClr>
              </a:solidFill>
              <a:latin typeface="Lucida Sans" pitchFamily="34" charset="0"/>
            </a:endParaRPr>
          </a:p>
        </p:txBody>
      </p:sp>
      <p:sp>
        <p:nvSpPr>
          <p:cNvPr id="7" name="TextBox 6"/>
          <p:cNvSpPr txBox="1"/>
          <p:nvPr/>
        </p:nvSpPr>
        <p:spPr>
          <a:xfrm>
            <a:off x="5867400" y="2514601"/>
            <a:ext cx="3048000" cy="2862322"/>
          </a:xfrm>
          <a:prstGeom prst="rect">
            <a:avLst/>
          </a:prstGeom>
          <a:solidFill>
            <a:srgbClr val="FFFF66"/>
          </a:solidFill>
          <a:ln w="31750">
            <a:solidFill>
              <a:schemeClr val="tx1"/>
            </a:solidFill>
          </a:ln>
        </p:spPr>
        <p:txBody>
          <a:bodyPr wrap="square" rtlCol="0">
            <a:spAutoFit/>
          </a:bodyPr>
          <a:lstStyle/>
          <a:p>
            <a:r>
              <a:rPr lang="en-US" sz="2000" dirty="0" smtClean="0">
                <a:latin typeface="Lucida Sans" pitchFamily="34" charset="0"/>
              </a:rPr>
              <a:t>What is needed?</a:t>
            </a:r>
          </a:p>
          <a:p>
            <a:pPr>
              <a:buFont typeface="Arial" pitchFamily="34" charset="0"/>
              <a:buChar char="•"/>
            </a:pPr>
            <a:r>
              <a:rPr lang="en-US" sz="2000" dirty="0" smtClean="0">
                <a:latin typeface="Lucida Sans" pitchFamily="34" charset="0"/>
              </a:rPr>
              <a:t> Additional resources</a:t>
            </a:r>
          </a:p>
          <a:p>
            <a:pPr>
              <a:buFont typeface="Arial" pitchFamily="34" charset="0"/>
              <a:buChar char="•"/>
            </a:pPr>
            <a:r>
              <a:rPr lang="en-US" sz="2000" dirty="0" smtClean="0">
                <a:latin typeface="Lucida Sans" pitchFamily="34" charset="0"/>
                <a:ea typeface="Calibri" pitchFamily="34" charset="0"/>
                <a:cs typeface="Times New Roman" pitchFamily="18" charset="0"/>
              </a:rPr>
              <a:t> Technical assistance (internal?, external?)</a:t>
            </a:r>
          </a:p>
          <a:p>
            <a:pPr>
              <a:buFont typeface="Arial" pitchFamily="34" charset="0"/>
              <a:buChar char="•"/>
            </a:pPr>
            <a:r>
              <a:rPr lang="en-US" sz="2000" dirty="0" smtClean="0">
                <a:latin typeface="Lucida Sans" pitchFamily="34" charset="0"/>
                <a:ea typeface="Calibri" pitchFamily="34" charset="0"/>
                <a:cs typeface="Times New Roman" pitchFamily="18" charset="0"/>
              </a:rPr>
              <a:t> Stakeholder involvement</a:t>
            </a:r>
          </a:p>
          <a:p>
            <a:pPr>
              <a:buFont typeface="Arial" pitchFamily="34" charset="0"/>
              <a:buChar char="•"/>
            </a:pPr>
            <a:r>
              <a:rPr lang="en-US" sz="2000" dirty="0" smtClean="0">
                <a:latin typeface="Lucida Sans" pitchFamily="34" charset="0"/>
                <a:ea typeface="Calibri" pitchFamily="34" charset="0"/>
                <a:cs typeface="Times New Roman" pitchFamily="18" charset="0"/>
              </a:rPr>
              <a:t> Integration with SSIP</a:t>
            </a:r>
          </a:p>
          <a:p>
            <a:r>
              <a:rPr lang="en-US" sz="2000" dirty="0" smtClean="0">
                <a:latin typeface="Lucida Sans" pitchFamily="34" charset="0"/>
              </a:rPr>
              <a:t>Improved data</a:t>
            </a:r>
          </a:p>
          <a:p>
            <a:pPr>
              <a:buFont typeface="Arial" pitchFamily="34" charset="0"/>
              <a:buChar char="•"/>
            </a:pPr>
            <a:r>
              <a:rPr lang="en-US" sz="2000" dirty="0" smtClean="0">
                <a:latin typeface="Lucida Sans" pitchFamily="34" charset="0"/>
              </a:rPr>
              <a:t> Etc.</a:t>
            </a:r>
            <a:endParaRPr lang="en-US" sz="2000" b="1" dirty="0" smtClean="0">
              <a:solidFill>
                <a:schemeClr val="accent1">
                  <a:lumMod val="75000"/>
                </a:schemeClr>
              </a:solidFill>
              <a:latin typeface="Lucida Sans"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382000" cy="6172200"/>
          </a:xfrm>
        </p:spPr>
        <p:txBody>
          <a:bodyPr/>
          <a:lstStyle/>
          <a:p>
            <a:pPr algn="ctr">
              <a:buNone/>
            </a:pPr>
            <a:endParaRPr lang="en-US" sz="6600" dirty="0" smtClean="0"/>
          </a:p>
          <a:p>
            <a:pPr algn="r">
              <a:buNone/>
            </a:pPr>
            <a:r>
              <a:rPr lang="en-US" sz="6600" dirty="0" smtClean="0"/>
              <a:t> . . . and they monitored happily ever after. </a:t>
            </a:r>
          </a:p>
          <a:p>
            <a:pPr algn="ctr">
              <a:buNone/>
            </a:pPr>
            <a:r>
              <a:rPr lang="en-US" sz="6600" dirty="0" smtClean="0"/>
              <a:t>The  E</a:t>
            </a:r>
            <a:r>
              <a:rPr lang="en-US" sz="7200" dirty="0" smtClean="0"/>
              <a:t>nd</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382000" cy="5791200"/>
          </a:xfrm>
          <a:effectLst>
            <a:glow rad="139700">
              <a:schemeClr val="accent1">
                <a:satMod val="175000"/>
                <a:alpha val="40000"/>
              </a:schemeClr>
            </a:glow>
          </a:effectLst>
        </p:spPr>
        <p:txBody>
          <a:bodyPr>
            <a:normAutofit fontScale="70000" lnSpcReduction="20000"/>
          </a:bodyPr>
          <a:lstStyle/>
          <a:p>
            <a:pPr algn="ctr">
              <a:buNone/>
            </a:pPr>
            <a:endParaRPr lang="en-US" sz="6600" dirty="0" smtClean="0"/>
          </a:p>
          <a:p>
            <a:pPr marL="0" indent="0">
              <a:buNone/>
            </a:pPr>
            <a:r>
              <a:rPr lang="en-US" sz="6600" dirty="0" smtClean="0"/>
              <a:t>Debbie Cate</a:t>
            </a:r>
          </a:p>
          <a:p>
            <a:pPr marL="0" indent="0">
              <a:buNone/>
            </a:pPr>
            <a:r>
              <a:rPr lang="en-US" sz="6600" b="1" dirty="0" smtClean="0">
                <a:ln w="18000">
                  <a:noFill/>
                  <a:prstDash val="solid"/>
                  <a:miter lim="800000"/>
                </a:ln>
                <a:noFill/>
                <a:effectLst>
                  <a:outerShdw blurRad="25500" dist="23000" dir="7020000" algn="tl">
                    <a:srgbClr val="000000">
                      <a:alpha val="50000"/>
                    </a:srgbClr>
                  </a:outerShdw>
                </a:effectLst>
                <a:hlinkClick r:id="rId2"/>
              </a:rPr>
              <a:t>Debbie.Cate@unc.edu</a:t>
            </a:r>
            <a:endParaRPr lang="en-US" sz="6600" b="1" dirty="0" smtClean="0">
              <a:ln w="18000">
                <a:noFill/>
                <a:prstDash val="solid"/>
                <a:miter lim="800000"/>
              </a:ln>
              <a:noFill/>
              <a:effectLst>
                <a:outerShdw blurRad="25500" dist="23000" dir="7020000" algn="tl">
                  <a:srgbClr val="000000">
                    <a:alpha val="50000"/>
                  </a:srgbClr>
                </a:outerShdw>
              </a:effectLst>
            </a:endParaRPr>
          </a:p>
          <a:p>
            <a:pPr marL="0" indent="0">
              <a:buNone/>
            </a:pPr>
            <a:endParaRPr lang="en-US" sz="4000" dirty="0" smtClean="0"/>
          </a:p>
          <a:p>
            <a:pPr marL="0" indent="0">
              <a:buNone/>
            </a:pPr>
            <a:r>
              <a:rPr lang="en-US" sz="6600" dirty="0" smtClean="0"/>
              <a:t>Krista Scott</a:t>
            </a:r>
          </a:p>
          <a:p>
            <a:pPr marL="0" indent="0">
              <a:buNone/>
            </a:pPr>
            <a:r>
              <a:rPr lang="en-US" sz="6600" b="1" dirty="0" smtClean="0">
                <a:ln w="18000">
                  <a:noFill/>
                  <a:prstDash val="solid"/>
                  <a:miter lim="800000"/>
                </a:ln>
                <a:noFill/>
                <a:effectLst>
                  <a:outerShdw blurRad="25500" dist="23000" dir="7020000" algn="tl">
                    <a:srgbClr val="000000">
                      <a:alpha val="50000"/>
                    </a:srgbClr>
                  </a:outerShdw>
                </a:effectLst>
                <a:hlinkClick r:id="rId3"/>
              </a:rPr>
              <a:t>Krista.Scott@dc.gov</a:t>
            </a:r>
            <a:endParaRPr lang="en-US" sz="6600" b="1" dirty="0" smtClean="0">
              <a:ln w="18000">
                <a:noFill/>
                <a:prstDash val="solid"/>
                <a:miter lim="800000"/>
              </a:ln>
              <a:noFill/>
              <a:effectLst>
                <a:outerShdw blurRad="25500" dist="23000" dir="7020000" algn="tl">
                  <a:srgbClr val="000000">
                    <a:alpha val="50000"/>
                  </a:srgbClr>
                </a:outerShdw>
              </a:effectLst>
              <a:hlinkClick r:id="rId2"/>
            </a:endParaRPr>
          </a:p>
          <a:p>
            <a:pPr marL="0" indent="0">
              <a:buNone/>
            </a:pPr>
            <a:endParaRPr lang="en-US" sz="4000" dirty="0" smtClean="0"/>
          </a:p>
          <a:p>
            <a:pPr marL="0" indent="0">
              <a:buNone/>
            </a:pPr>
            <a:r>
              <a:rPr lang="en-US" sz="6600" dirty="0" smtClean="0"/>
              <a:t>Bruce Bull, DaSy Consultant</a:t>
            </a:r>
          </a:p>
          <a:p>
            <a:pPr marL="0" indent="0">
              <a:buNone/>
            </a:pPr>
            <a:r>
              <a:rPr lang="en-US" sz="6600" b="1" dirty="0" smtClean="0">
                <a:ln w="18000">
                  <a:noFill/>
                  <a:prstDash val="solid"/>
                  <a:miter lim="800000"/>
                </a:ln>
                <a:noFill/>
                <a:effectLst>
                  <a:outerShdw blurRad="25500" dist="23000" dir="7020000" algn="tl">
                    <a:srgbClr val="000000">
                      <a:alpha val="50000"/>
                    </a:srgbClr>
                  </a:outerShdw>
                </a:effectLst>
                <a:hlinkClick r:id="rId4"/>
              </a:rPr>
              <a:t>Bruce.Bull@spedsis.com</a:t>
            </a:r>
            <a:endParaRPr lang="en-US" sz="6600" b="1" dirty="0" smtClean="0">
              <a:ln w="18000">
                <a:noFill/>
                <a:prstDash val="solid"/>
                <a:miter lim="800000"/>
              </a:ln>
              <a:noFill/>
              <a:effectLst>
                <a:outerShdw blurRad="25500" dist="23000" dir="7020000" algn="tl">
                  <a:srgbClr val="000000">
                    <a:alpha val="50000"/>
                  </a:srgbClr>
                </a:outerShdw>
              </a:effectLst>
              <a:hlinkClick r:id="rId3"/>
            </a:endParaRPr>
          </a:p>
        </p:txBody>
      </p:sp>
      <p:sp>
        <p:nvSpPr>
          <p:cNvPr id="4" name="TextBox 3"/>
          <p:cNvSpPr txBox="1"/>
          <p:nvPr/>
        </p:nvSpPr>
        <p:spPr>
          <a:xfrm>
            <a:off x="914400" y="533400"/>
            <a:ext cx="7543800" cy="523220"/>
          </a:xfrm>
          <a:prstGeom prst="rect">
            <a:avLst/>
          </a:prstGeom>
          <a:noFill/>
        </p:spPr>
        <p:txBody>
          <a:bodyPr wrap="square" rtlCol="0">
            <a:spAutoFit/>
          </a:bodyPr>
          <a:lstStyle/>
          <a:p>
            <a:pPr algn="ctr"/>
            <a:r>
              <a:rPr lang="en-US" sz="2800" b="1" dirty="0" smtClean="0">
                <a:latin typeface="Lucida Sans" pitchFamily="34" charset="0"/>
              </a:rPr>
              <a:t>(Go ahead, contact us.)</a:t>
            </a:r>
            <a:endParaRPr lang="en-US" sz="2800" b="1" dirty="0">
              <a:latin typeface="Lucida Sans"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Appendices </a:t>
            </a:r>
            <a:r>
              <a:rPr lang="en-US" sz="2700" dirty="0" smtClean="0"/>
              <a:t>(possible reference during presentation)</a:t>
            </a:r>
            <a:endParaRPr lang="en-US" dirty="0"/>
          </a:p>
        </p:txBody>
      </p:sp>
      <p:sp>
        <p:nvSpPr>
          <p:cNvPr id="3" name="Content Placeholder 2"/>
          <p:cNvSpPr>
            <a:spLocks noGrp="1"/>
          </p:cNvSpPr>
          <p:nvPr>
            <p:ph idx="1"/>
          </p:nvPr>
        </p:nvSpPr>
        <p:spPr/>
        <p:txBody>
          <a:bodyPr/>
          <a:lstStyle/>
          <a:p>
            <a:r>
              <a:rPr lang="en-US" sz="3200" dirty="0" smtClean="0"/>
              <a:t>Improvement Planning </a:t>
            </a:r>
          </a:p>
          <a:p>
            <a:pPr lvl="1"/>
            <a:r>
              <a:rPr lang="en-US" sz="3200" dirty="0" smtClean="0"/>
              <a:t>Based on review of data</a:t>
            </a:r>
          </a:p>
          <a:p>
            <a:pPr lvl="1"/>
            <a:r>
              <a:rPr lang="en-US" sz="3200" dirty="0" smtClean="0"/>
              <a:t>Priority needs established based on local review</a:t>
            </a:r>
          </a:p>
          <a:p>
            <a:r>
              <a:rPr lang="en-US" sz="3200" dirty="0" smtClean="0"/>
              <a:t>Compliance Monitoring Collection and Management</a:t>
            </a:r>
          </a:p>
          <a:p>
            <a:pPr lvl="1"/>
            <a:r>
              <a:rPr lang="en-US" sz="3200" dirty="0" smtClean="0"/>
              <a:t>View of tools to support compliance</a:t>
            </a: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p:cNvPicPr>
          <p:nvPr>
            <p:ph idx="1"/>
          </p:nvPr>
        </p:nvPicPr>
        <p:blipFill>
          <a:blip r:embed="rId3" cstate="print"/>
          <a:srcRect/>
          <a:stretch>
            <a:fillRect/>
          </a:stretch>
        </p:blipFill>
        <p:spPr bwMode="auto">
          <a:xfrm>
            <a:off x="0" y="0"/>
            <a:ext cx="9144000" cy="6858000"/>
          </a:xfrm>
          <a:prstGeom prst="rect">
            <a:avLst/>
          </a:prstGeom>
          <a:noFill/>
          <a:ln w="9525">
            <a:solidFill>
              <a:schemeClr val="lt1">
                <a:hueOff val="0"/>
                <a:satOff val="0"/>
                <a:lumOff val="0"/>
              </a:schemeClr>
            </a:solid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p:cNvPicPr>
          <p:nvPr>
            <p:ph idx="1"/>
          </p:nvPr>
        </p:nvPicPr>
        <p:blipFill>
          <a:blip r:embed="rId3" cstate="print"/>
          <a:srcRect t="11111"/>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p:cNvPicPr>
          <p:nvPr>
            <p:ph idx="1"/>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cstate="print"/>
          <a:srcRect l="5957" t="7869" r="69547" b="36393"/>
          <a:stretch>
            <a:fillRect/>
          </a:stretch>
        </p:blipFill>
        <p:spPr bwMode="auto">
          <a:xfrm>
            <a:off x="533400" y="304800"/>
            <a:ext cx="8001000" cy="6324600"/>
          </a:xfrm>
          <a:prstGeom prst="rect">
            <a:avLst/>
          </a:prstGeom>
          <a:noFill/>
          <a:ln w="31750">
            <a:solidFill>
              <a:srgbClr val="FF6600"/>
            </a:solidFill>
            <a:miter lim="800000"/>
            <a:headEnd/>
            <a:tailEnd/>
          </a:ln>
        </p:spPr>
      </p:pic>
      <p:sp>
        <p:nvSpPr>
          <p:cNvPr id="5" name="TextBox 4"/>
          <p:cNvSpPr txBox="1"/>
          <p:nvPr/>
        </p:nvSpPr>
        <p:spPr>
          <a:xfrm>
            <a:off x="6553200" y="990600"/>
            <a:ext cx="1143000" cy="215444"/>
          </a:xfrm>
          <a:prstGeom prst="rect">
            <a:avLst/>
          </a:prstGeom>
          <a:solidFill>
            <a:srgbClr val="FF6600"/>
          </a:solidFill>
        </p:spPr>
        <p:txBody>
          <a:bodyPr wrap="square" rtlCol="0">
            <a:spAutoFit/>
          </a:bodyPr>
          <a:lstStyle/>
          <a:p>
            <a:pPr eaLnBrk="0" fontAlgn="base" hangingPunct="0">
              <a:spcBef>
                <a:spcPct val="0"/>
              </a:spcBef>
              <a:spcAft>
                <a:spcPct val="0"/>
              </a:spcAft>
            </a:pPr>
            <a:endParaRPr lang="en-US" sz="800" dirty="0">
              <a:solidFill>
                <a:prstClr val="black"/>
              </a:solidFill>
              <a:latin typeface="Times New Roman" pitchFamily="18" charset="0"/>
            </a:endParaRPr>
          </a:p>
        </p:txBody>
      </p:sp>
      <p:sp>
        <p:nvSpPr>
          <p:cNvPr id="6" name="TextBox 5"/>
          <p:cNvSpPr txBox="1"/>
          <p:nvPr/>
        </p:nvSpPr>
        <p:spPr>
          <a:xfrm>
            <a:off x="1219200" y="2209800"/>
            <a:ext cx="1143000" cy="215444"/>
          </a:xfrm>
          <a:prstGeom prst="rect">
            <a:avLst/>
          </a:prstGeom>
          <a:solidFill>
            <a:srgbClr val="FF6600"/>
          </a:solidFill>
        </p:spPr>
        <p:txBody>
          <a:bodyPr wrap="square" rtlCol="0">
            <a:spAutoFit/>
          </a:bodyPr>
          <a:lstStyle/>
          <a:p>
            <a:pPr eaLnBrk="0" fontAlgn="base" hangingPunct="0">
              <a:spcBef>
                <a:spcPct val="0"/>
              </a:spcBef>
              <a:spcAft>
                <a:spcPct val="0"/>
              </a:spcAft>
            </a:pPr>
            <a:endParaRPr lang="en-US" sz="800" dirty="0">
              <a:solidFill>
                <a:prstClr val="black"/>
              </a:solidFill>
              <a:latin typeface="Times New Roman" pitchFamily="18" charset="0"/>
            </a:endParaRPr>
          </a:p>
        </p:txBody>
      </p:sp>
      <p:sp>
        <p:nvSpPr>
          <p:cNvPr id="7" name="TextBox 6"/>
          <p:cNvSpPr txBox="1"/>
          <p:nvPr/>
        </p:nvSpPr>
        <p:spPr>
          <a:xfrm>
            <a:off x="1219200" y="2514600"/>
            <a:ext cx="1143000" cy="215444"/>
          </a:xfrm>
          <a:prstGeom prst="rect">
            <a:avLst/>
          </a:prstGeom>
          <a:solidFill>
            <a:srgbClr val="FF6600"/>
          </a:solidFill>
        </p:spPr>
        <p:txBody>
          <a:bodyPr wrap="square" rtlCol="0">
            <a:spAutoFit/>
          </a:bodyPr>
          <a:lstStyle/>
          <a:p>
            <a:pPr eaLnBrk="0" fontAlgn="base" hangingPunct="0">
              <a:spcBef>
                <a:spcPct val="0"/>
              </a:spcBef>
              <a:spcAft>
                <a:spcPct val="0"/>
              </a:spcAft>
            </a:pPr>
            <a:endParaRPr lang="en-US" sz="800" dirty="0">
              <a:solidFill>
                <a:prstClr val="black"/>
              </a:solidFill>
              <a:latin typeface="Times New Roman" pitchFamily="18" charset="0"/>
            </a:endParaRPr>
          </a:p>
        </p:txBody>
      </p:sp>
      <p:sp>
        <p:nvSpPr>
          <p:cNvPr id="8" name="TextBox 7"/>
          <p:cNvSpPr txBox="1"/>
          <p:nvPr/>
        </p:nvSpPr>
        <p:spPr>
          <a:xfrm>
            <a:off x="1219200" y="5427025"/>
            <a:ext cx="1371600" cy="169277"/>
          </a:xfrm>
          <a:prstGeom prst="rect">
            <a:avLst/>
          </a:prstGeom>
          <a:solidFill>
            <a:srgbClr val="FF6600"/>
          </a:solidFill>
        </p:spPr>
        <p:txBody>
          <a:bodyPr wrap="square" rtlCol="0">
            <a:spAutoFit/>
          </a:bodyPr>
          <a:lstStyle/>
          <a:p>
            <a:pPr eaLnBrk="0" fontAlgn="base" hangingPunct="0">
              <a:spcBef>
                <a:spcPct val="0"/>
              </a:spcBef>
              <a:spcAft>
                <a:spcPct val="0"/>
              </a:spcAft>
            </a:pPr>
            <a:endParaRPr lang="en-US" sz="500" dirty="0">
              <a:solidFill>
                <a:prstClr val="black"/>
              </a:solidFill>
              <a:latin typeface="Times New Roman" pitchFamily="18" charset="0"/>
            </a:endParaRPr>
          </a:p>
        </p:txBody>
      </p:sp>
      <p:sp>
        <p:nvSpPr>
          <p:cNvPr id="9" name="TextBox 8"/>
          <p:cNvSpPr txBox="1"/>
          <p:nvPr/>
        </p:nvSpPr>
        <p:spPr>
          <a:xfrm>
            <a:off x="1219200" y="2819400"/>
            <a:ext cx="1143000" cy="215444"/>
          </a:xfrm>
          <a:prstGeom prst="rect">
            <a:avLst/>
          </a:prstGeom>
          <a:solidFill>
            <a:srgbClr val="FF6600"/>
          </a:solidFill>
        </p:spPr>
        <p:txBody>
          <a:bodyPr wrap="square" rtlCol="0">
            <a:spAutoFit/>
          </a:bodyPr>
          <a:lstStyle/>
          <a:p>
            <a:pPr eaLnBrk="0" fontAlgn="base" hangingPunct="0">
              <a:spcBef>
                <a:spcPct val="0"/>
              </a:spcBef>
              <a:spcAft>
                <a:spcPct val="0"/>
              </a:spcAft>
            </a:pPr>
            <a:endParaRPr lang="en-US" sz="800" dirty="0">
              <a:solidFill>
                <a:prstClr val="black"/>
              </a:solidFill>
              <a:latin typeface="Times New Roman" pitchFamily="18" charset="0"/>
            </a:endParaRPr>
          </a:p>
        </p:txBody>
      </p:sp>
      <p:sp>
        <p:nvSpPr>
          <p:cNvPr id="10" name="TextBox 9"/>
          <p:cNvSpPr txBox="1"/>
          <p:nvPr/>
        </p:nvSpPr>
        <p:spPr>
          <a:xfrm>
            <a:off x="1219200" y="3124200"/>
            <a:ext cx="1143000" cy="215444"/>
          </a:xfrm>
          <a:prstGeom prst="rect">
            <a:avLst/>
          </a:prstGeom>
          <a:solidFill>
            <a:srgbClr val="FF6600"/>
          </a:solidFill>
        </p:spPr>
        <p:txBody>
          <a:bodyPr wrap="square" rtlCol="0">
            <a:spAutoFit/>
          </a:bodyPr>
          <a:lstStyle/>
          <a:p>
            <a:pPr eaLnBrk="0" fontAlgn="base" hangingPunct="0">
              <a:spcBef>
                <a:spcPct val="0"/>
              </a:spcBef>
              <a:spcAft>
                <a:spcPct val="0"/>
              </a:spcAft>
            </a:pPr>
            <a:endParaRPr lang="en-US" sz="800" dirty="0">
              <a:solidFill>
                <a:prstClr val="black"/>
              </a:solidFill>
              <a:latin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smtClean="0">
                <a:solidFill>
                  <a:schemeClr val="tx1"/>
                </a:solidFill>
              </a:rPr>
              <a:t>(To confuse?)</a:t>
            </a:r>
            <a:br>
              <a:rPr lang="en-US" sz="2600" dirty="0" smtClean="0">
                <a:solidFill>
                  <a:schemeClr val="tx1"/>
                </a:solidFill>
              </a:rPr>
            </a:br>
            <a:r>
              <a:rPr lang="en-US" sz="2600" dirty="0" smtClean="0">
                <a:solidFill>
                  <a:schemeClr val="tx1"/>
                </a:solidFill>
              </a:rPr>
              <a:t>What do we mean when we say</a:t>
            </a:r>
            <a:r>
              <a:rPr lang="en-US" sz="1800" dirty="0" smtClean="0">
                <a:solidFill>
                  <a:schemeClr val="tx1">
                    <a:lumMod val="65000"/>
                    <a:lumOff val="35000"/>
                  </a:schemeClr>
                </a:solidFill>
              </a:rPr>
              <a:t>, </a:t>
            </a:r>
            <a:r>
              <a:rPr lang="en-US" sz="4400" b="1" dirty="0" smtClean="0">
                <a:effectLst>
                  <a:outerShdw blurRad="38100" dist="38100" dir="2700000" algn="tl">
                    <a:srgbClr val="000000">
                      <a:alpha val="43137"/>
                    </a:srgbClr>
                  </a:outerShdw>
                </a:effectLst>
                <a:latin typeface="Lucida Sans" pitchFamily="34" charset="0"/>
              </a:rPr>
              <a:t>Monitoring?</a:t>
            </a:r>
            <a:endParaRPr lang="en-US" b="1" dirty="0">
              <a:effectLst>
                <a:outerShdw blurRad="38100" dist="38100" dir="2700000" algn="tl">
                  <a:srgbClr val="000000">
                    <a:alpha val="43137"/>
                  </a:srgbClr>
                </a:outerShdw>
              </a:effectLst>
              <a:latin typeface="Lucida Sans" pitchFamily="34" charset="0"/>
            </a:endParaRPr>
          </a:p>
        </p:txBody>
      </p:sp>
      <p:sp>
        <p:nvSpPr>
          <p:cNvPr id="4" name="Rectangle 3"/>
          <p:cNvSpPr/>
          <p:nvPr/>
        </p:nvSpPr>
        <p:spPr bwMode="auto">
          <a:xfrm rot="20161006">
            <a:off x="484331" y="4328595"/>
            <a:ext cx="15240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prstClr val="black"/>
                </a:solidFill>
                <a:latin typeface="Times New Roman" pitchFamily="18" charset="0"/>
              </a:rPr>
              <a:t>Data-driven</a:t>
            </a:r>
          </a:p>
        </p:txBody>
      </p:sp>
      <p:sp>
        <p:nvSpPr>
          <p:cNvPr id="5" name="Rectangle 4"/>
          <p:cNvSpPr/>
          <p:nvPr/>
        </p:nvSpPr>
        <p:spPr bwMode="auto">
          <a:xfrm rot="20161006">
            <a:off x="3271495" y="4099369"/>
            <a:ext cx="2270807"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prstClr val="black"/>
                </a:solidFill>
                <a:latin typeface="Times New Roman" pitchFamily="18" charset="0"/>
              </a:rPr>
              <a:t>Desk Audits</a:t>
            </a:r>
          </a:p>
        </p:txBody>
      </p:sp>
      <p:sp>
        <p:nvSpPr>
          <p:cNvPr id="7" name="Rectangle 6"/>
          <p:cNvSpPr/>
          <p:nvPr/>
        </p:nvSpPr>
        <p:spPr bwMode="auto">
          <a:xfrm rot="20161006">
            <a:off x="2635413" y="3789090"/>
            <a:ext cx="1119029"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prstClr val="black"/>
                </a:solidFill>
                <a:latin typeface="Times New Roman" pitchFamily="18" charset="0"/>
              </a:rPr>
              <a:t>Tiered</a:t>
            </a:r>
          </a:p>
        </p:txBody>
      </p:sp>
      <p:sp>
        <p:nvSpPr>
          <p:cNvPr id="8" name="Rectangle 7"/>
          <p:cNvSpPr/>
          <p:nvPr/>
        </p:nvSpPr>
        <p:spPr bwMode="auto">
          <a:xfrm rot="20161006">
            <a:off x="273213" y="2112689"/>
            <a:ext cx="1119029"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prstClr val="black"/>
                </a:solidFill>
                <a:latin typeface="Times New Roman" pitchFamily="18" charset="0"/>
              </a:rPr>
              <a:t>Targeted</a:t>
            </a:r>
          </a:p>
        </p:txBody>
      </p:sp>
      <p:sp>
        <p:nvSpPr>
          <p:cNvPr id="9" name="Rectangle 8"/>
          <p:cNvSpPr/>
          <p:nvPr/>
        </p:nvSpPr>
        <p:spPr bwMode="auto">
          <a:xfrm rot="20161006">
            <a:off x="3168813" y="2950889"/>
            <a:ext cx="1119029"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prstClr val="black"/>
                </a:solidFill>
                <a:latin typeface="Times New Roman" pitchFamily="18" charset="0"/>
              </a:rPr>
              <a:t>Focused</a:t>
            </a:r>
          </a:p>
        </p:txBody>
      </p:sp>
      <p:sp>
        <p:nvSpPr>
          <p:cNvPr id="10" name="Rectangle 9"/>
          <p:cNvSpPr/>
          <p:nvPr/>
        </p:nvSpPr>
        <p:spPr bwMode="auto">
          <a:xfrm rot="20161006">
            <a:off x="3188160" y="4971155"/>
            <a:ext cx="2436061"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prstClr val="black"/>
                </a:solidFill>
                <a:latin typeface="Times New Roman" pitchFamily="18" charset="0"/>
              </a:rPr>
              <a:t>Determination-driven</a:t>
            </a:r>
          </a:p>
        </p:txBody>
      </p:sp>
      <p:sp>
        <p:nvSpPr>
          <p:cNvPr id="12" name="Rectangle 11"/>
          <p:cNvSpPr/>
          <p:nvPr/>
        </p:nvSpPr>
        <p:spPr bwMode="auto">
          <a:xfrm rot="20161006">
            <a:off x="3930813" y="3331889"/>
            <a:ext cx="1119029"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prstClr val="black"/>
                </a:solidFill>
                <a:latin typeface="Times New Roman" pitchFamily="18" charset="0"/>
              </a:rPr>
              <a:t>Fiscal</a:t>
            </a:r>
          </a:p>
        </p:txBody>
      </p:sp>
      <p:sp>
        <p:nvSpPr>
          <p:cNvPr id="16" name="Rectangle 15"/>
          <p:cNvSpPr/>
          <p:nvPr/>
        </p:nvSpPr>
        <p:spPr bwMode="auto">
          <a:xfrm rot="20161006">
            <a:off x="1321835" y="5855869"/>
            <a:ext cx="1540121"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prstClr val="black"/>
                </a:solidFill>
                <a:latin typeface="Times New Roman" pitchFamily="18" charset="0"/>
              </a:rPr>
              <a:t>Compliance</a:t>
            </a:r>
          </a:p>
        </p:txBody>
      </p:sp>
      <p:sp>
        <p:nvSpPr>
          <p:cNvPr id="17" name="Rectangle 16"/>
          <p:cNvSpPr/>
          <p:nvPr/>
        </p:nvSpPr>
        <p:spPr bwMode="auto">
          <a:xfrm rot="20161006">
            <a:off x="1470166" y="2217430"/>
            <a:ext cx="16344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prstClr val="black"/>
                </a:solidFill>
                <a:latin typeface="Times New Roman" pitchFamily="18" charset="0"/>
              </a:rPr>
              <a:t>RDA (Results)</a:t>
            </a:r>
          </a:p>
        </p:txBody>
      </p:sp>
      <p:sp>
        <p:nvSpPr>
          <p:cNvPr id="18" name="Rectangle 17"/>
          <p:cNvSpPr/>
          <p:nvPr/>
        </p:nvSpPr>
        <p:spPr bwMode="auto">
          <a:xfrm rot="20161006">
            <a:off x="3398626" y="5916975"/>
            <a:ext cx="1090915"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prstClr val="black"/>
                </a:solidFill>
                <a:latin typeface="Times New Roman" pitchFamily="18" charset="0"/>
              </a:rPr>
              <a:t>Cyclical</a:t>
            </a:r>
          </a:p>
        </p:txBody>
      </p:sp>
      <p:sp>
        <p:nvSpPr>
          <p:cNvPr id="14" name="Rectangle 13"/>
          <p:cNvSpPr/>
          <p:nvPr/>
        </p:nvSpPr>
        <p:spPr bwMode="auto">
          <a:xfrm rot="20161006">
            <a:off x="2425236" y="2274350"/>
            <a:ext cx="2457472"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prstClr val="black"/>
                </a:solidFill>
                <a:latin typeface="Times New Roman" pitchFamily="18" charset="0"/>
              </a:rPr>
              <a:t>Qualitative (interviews)</a:t>
            </a:r>
          </a:p>
        </p:txBody>
      </p:sp>
      <p:sp>
        <p:nvSpPr>
          <p:cNvPr id="19" name="Rectangle 18"/>
          <p:cNvSpPr/>
          <p:nvPr/>
        </p:nvSpPr>
        <p:spPr bwMode="auto">
          <a:xfrm rot="20161006">
            <a:off x="223493" y="3489771"/>
            <a:ext cx="2270807"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prstClr val="black"/>
                </a:solidFill>
                <a:latin typeface="Times New Roman" pitchFamily="18" charset="0"/>
              </a:rPr>
              <a:t>Prong 1, Prong 2</a:t>
            </a:r>
          </a:p>
        </p:txBody>
      </p:sp>
      <p:sp>
        <p:nvSpPr>
          <p:cNvPr id="20" name="Rectangle 19"/>
          <p:cNvSpPr/>
          <p:nvPr/>
        </p:nvSpPr>
        <p:spPr bwMode="auto">
          <a:xfrm rot="20161006">
            <a:off x="274427" y="2945175"/>
            <a:ext cx="1090915"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prstClr val="black"/>
                </a:solidFill>
                <a:latin typeface="Times New Roman" pitchFamily="18" charset="0"/>
              </a:rPr>
              <a:t>SSIP</a:t>
            </a:r>
          </a:p>
        </p:txBody>
      </p:sp>
      <p:sp>
        <p:nvSpPr>
          <p:cNvPr id="21" name="Rectangle 20"/>
          <p:cNvSpPr/>
          <p:nvPr/>
        </p:nvSpPr>
        <p:spPr bwMode="auto">
          <a:xfrm rot="20161006">
            <a:off x="197288" y="5213347"/>
            <a:ext cx="287787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prstClr val="black"/>
                </a:solidFill>
                <a:latin typeface="Times New Roman" pitchFamily="18" charset="0"/>
              </a:rPr>
              <a:t>Data verification-File review</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cstate="print"/>
          <a:srcRect l="4357" t="9213" r="65499" b="36393"/>
          <a:stretch>
            <a:fillRect/>
          </a:stretch>
        </p:blipFill>
        <p:spPr bwMode="auto">
          <a:xfrm>
            <a:off x="228600" y="304800"/>
            <a:ext cx="8763000" cy="6303053"/>
          </a:xfrm>
          <a:prstGeom prst="rect">
            <a:avLst/>
          </a:prstGeom>
          <a:noFill/>
          <a:ln w="31750">
            <a:solidFill>
              <a:srgbClr val="FF6600"/>
            </a:solidFill>
            <a:miter lim="800000"/>
            <a:headEnd/>
            <a:tailEnd/>
          </a:ln>
        </p:spPr>
      </p:pic>
      <p:sp>
        <p:nvSpPr>
          <p:cNvPr id="5" name="TextBox 4"/>
          <p:cNvSpPr txBox="1"/>
          <p:nvPr/>
        </p:nvSpPr>
        <p:spPr>
          <a:xfrm>
            <a:off x="6248400" y="1676400"/>
            <a:ext cx="1066800" cy="215444"/>
          </a:xfrm>
          <a:prstGeom prst="rect">
            <a:avLst/>
          </a:prstGeom>
          <a:solidFill>
            <a:srgbClr val="FF6600"/>
          </a:solidFill>
        </p:spPr>
        <p:txBody>
          <a:bodyPr wrap="square" rtlCol="0">
            <a:spAutoFit/>
          </a:bodyPr>
          <a:lstStyle/>
          <a:p>
            <a:pPr eaLnBrk="0" fontAlgn="base" hangingPunct="0">
              <a:spcBef>
                <a:spcPct val="0"/>
              </a:spcBef>
              <a:spcAft>
                <a:spcPct val="0"/>
              </a:spcAft>
            </a:pPr>
            <a:endParaRPr lang="en-US" sz="800" dirty="0">
              <a:solidFill>
                <a:prstClr val="black"/>
              </a:solidFill>
              <a:latin typeface="Times New Roman" pitchFamily="18" charset="0"/>
            </a:endParaRPr>
          </a:p>
        </p:txBody>
      </p:sp>
      <p:sp>
        <p:nvSpPr>
          <p:cNvPr id="7" name="TextBox 6"/>
          <p:cNvSpPr txBox="1"/>
          <p:nvPr/>
        </p:nvSpPr>
        <p:spPr>
          <a:xfrm>
            <a:off x="6248400" y="1219200"/>
            <a:ext cx="1066800" cy="215444"/>
          </a:xfrm>
          <a:prstGeom prst="rect">
            <a:avLst/>
          </a:prstGeom>
          <a:solidFill>
            <a:srgbClr val="FF6600"/>
          </a:solidFill>
        </p:spPr>
        <p:txBody>
          <a:bodyPr wrap="square" rtlCol="0">
            <a:spAutoFit/>
          </a:bodyPr>
          <a:lstStyle/>
          <a:p>
            <a:pPr eaLnBrk="0" fontAlgn="base" hangingPunct="0">
              <a:spcBef>
                <a:spcPct val="0"/>
              </a:spcBef>
              <a:spcAft>
                <a:spcPct val="0"/>
              </a:spcAft>
            </a:pPr>
            <a:endParaRPr lang="en-US" sz="800" dirty="0">
              <a:solidFill>
                <a:prstClr val="black"/>
              </a:solidFill>
              <a:latin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p:cNvPicPr>
          <p:nvPr>
            <p:ph idx="1"/>
          </p:nvPr>
        </p:nvPicPr>
        <p:blipFill>
          <a:blip r:embed="rId3" cstate="print"/>
          <a:srcRect l="5957" t="18223" r="69685" b="48048"/>
          <a:stretch>
            <a:fillRect/>
          </a:stretch>
        </p:blipFill>
        <p:spPr bwMode="auto">
          <a:xfrm>
            <a:off x="304800" y="228600"/>
            <a:ext cx="8382000" cy="4724400"/>
          </a:xfrm>
          <a:prstGeom prst="rect">
            <a:avLst/>
          </a:prstGeom>
          <a:noFill/>
          <a:ln w="31750">
            <a:solidFill>
              <a:srgbClr val="FF6600"/>
            </a:solidFill>
            <a:miter lim="800000"/>
            <a:headEnd/>
            <a:tailEnd/>
          </a:ln>
        </p:spPr>
      </p:pic>
      <p:pic>
        <p:nvPicPr>
          <p:cNvPr id="7" name="Picture 6"/>
          <p:cNvPicPr/>
          <p:nvPr/>
        </p:nvPicPr>
        <p:blipFill>
          <a:blip r:embed="rId4" cstate="print"/>
          <a:srcRect l="8380" t="7789" r="73077" b="83805"/>
          <a:stretch>
            <a:fillRect/>
          </a:stretch>
        </p:blipFill>
        <p:spPr bwMode="auto">
          <a:xfrm>
            <a:off x="1357952" y="3913496"/>
            <a:ext cx="5029200" cy="1050898"/>
          </a:xfrm>
          <a:prstGeom prst="rect">
            <a:avLst/>
          </a:prstGeom>
          <a:noFill/>
          <a:ln w="31750">
            <a:solidFill>
              <a:srgbClr val="FF6600"/>
            </a:solidFill>
            <a:miter lim="800000"/>
            <a:headEnd/>
            <a:tailEnd/>
          </a:ln>
        </p:spPr>
      </p:pic>
      <p:pic>
        <p:nvPicPr>
          <p:cNvPr id="8" name="Picture 7"/>
          <p:cNvPicPr/>
          <p:nvPr/>
        </p:nvPicPr>
        <p:blipFill>
          <a:blip r:embed="rId4" cstate="print"/>
          <a:srcRect l="8380" t="40039" r="71910" b="35964"/>
          <a:stretch>
            <a:fillRect/>
          </a:stretch>
        </p:blipFill>
        <p:spPr bwMode="auto">
          <a:xfrm>
            <a:off x="1357952" y="4979926"/>
            <a:ext cx="5019964" cy="1864426"/>
          </a:xfrm>
          <a:prstGeom prst="rect">
            <a:avLst/>
          </a:prstGeom>
          <a:noFill/>
          <a:ln w="31750">
            <a:solidFill>
              <a:srgbClr val="FF6600"/>
            </a:solidFill>
            <a:miter lim="800000"/>
            <a:headEnd/>
            <a:tailEnd/>
          </a:ln>
        </p:spPr>
      </p:pic>
      <p:sp>
        <p:nvSpPr>
          <p:cNvPr id="9" name="TextBox 8"/>
          <p:cNvSpPr txBox="1"/>
          <p:nvPr/>
        </p:nvSpPr>
        <p:spPr>
          <a:xfrm>
            <a:off x="7275445" y="838200"/>
            <a:ext cx="457200" cy="338554"/>
          </a:xfrm>
          <a:prstGeom prst="rect">
            <a:avLst/>
          </a:prstGeom>
          <a:solidFill>
            <a:srgbClr val="FF6600"/>
          </a:solidFill>
        </p:spPr>
        <p:txBody>
          <a:bodyPr wrap="square" rtlCol="0">
            <a:spAutoFit/>
          </a:bodyPr>
          <a:lstStyle/>
          <a:p>
            <a:pPr eaLnBrk="0" fontAlgn="base" hangingPunct="0">
              <a:spcBef>
                <a:spcPct val="0"/>
              </a:spcBef>
              <a:spcAft>
                <a:spcPct val="0"/>
              </a:spcAft>
            </a:pPr>
            <a:endParaRPr lang="en-US" sz="800" dirty="0" smtClean="0">
              <a:solidFill>
                <a:prstClr val="black"/>
              </a:solidFill>
              <a:latin typeface="Times New Roman" pitchFamily="18" charset="0"/>
            </a:endParaRPr>
          </a:p>
          <a:p>
            <a:pPr eaLnBrk="0" fontAlgn="base" hangingPunct="0">
              <a:spcBef>
                <a:spcPct val="0"/>
              </a:spcBef>
              <a:spcAft>
                <a:spcPct val="0"/>
              </a:spcAft>
            </a:pPr>
            <a:endParaRPr lang="en-US" sz="800" dirty="0">
              <a:solidFill>
                <a:prstClr val="black"/>
              </a:solidFill>
              <a:latin typeface="Times New Roman" pitchFamily="18" charset="0"/>
            </a:endParaRPr>
          </a:p>
        </p:txBody>
      </p:sp>
      <p:sp>
        <p:nvSpPr>
          <p:cNvPr id="10" name="TextBox 9"/>
          <p:cNvSpPr txBox="1"/>
          <p:nvPr/>
        </p:nvSpPr>
        <p:spPr>
          <a:xfrm>
            <a:off x="5791200" y="2438400"/>
            <a:ext cx="1600200" cy="1569660"/>
          </a:xfrm>
          <a:prstGeom prst="rect">
            <a:avLst/>
          </a:prstGeom>
          <a:solidFill>
            <a:srgbClr val="FF6600"/>
          </a:solidFill>
        </p:spPr>
        <p:txBody>
          <a:bodyPr wrap="square" rtlCol="0">
            <a:spAutoFit/>
          </a:bodyPr>
          <a:lstStyle/>
          <a:p>
            <a:pPr eaLnBrk="0" fontAlgn="base" hangingPunct="0">
              <a:spcBef>
                <a:spcPct val="0"/>
              </a:spcBef>
              <a:spcAft>
                <a:spcPct val="0"/>
              </a:spcAft>
            </a:pPr>
            <a:endParaRPr lang="en-US" sz="800" dirty="0" smtClean="0">
              <a:solidFill>
                <a:prstClr val="black"/>
              </a:solidFill>
              <a:latin typeface="Times New Roman" pitchFamily="18" charset="0"/>
            </a:endParaRPr>
          </a:p>
          <a:p>
            <a:pPr eaLnBrk="0" fontAlgn="base" hangingPunct="0">
              <a:spcBef>
                <a:spcPct val="0"/>
              </a:spcBef>
              <a:spcAft>
                <a:spcPct val="0"/>
              </a:spcAft>
            </a:pPr>
            <a:endParaRPr lang="en-US" sz="800" dirty="0" smtClean="0">
              <a:solidFill>
                <a:prstClr val="black"/>
              </a:solidFill>
              <a:latin typeface="Times New Roman" pitchFamily="18" charset="0"/>
            </a:endParaRPr>
          </a:p>
          <a:p>
            <a:pPr eaLnBrk="0" fontAlgn="base" hangingPunct="0">
              <a:spcBef>
                <a:spcPct val="0"/>
              </a:spcBef>
              <a:spcAft>
                <a:spcPct val="0"/>
              </a:spcAft>
            </a:pPr>
            <a:endParaRPr lang="en-US" sz="800" dirty="0" smtClean="0">
              <a:solidFill>
                <a:prstClr val="black"/>
              </a:solidFill>
              <a:latin typeface="Times New Roman" pitchFamily="18" charset="0"/>
            </a:endParaRPr>
          </a:p>
          <a:p>
            <a:pPr eaLnBrk="0" fontAlgn="base" hangingPunct="0">
              <a:spcBef>
                <a:spcPct val="0"/>
              </a:spcBef>
              <a:spcAft>
                <a:spcPct val="0"/>
              </a:spcAft>
            </a:pPr>
            <a:endParaRPr lang="en-US" sz="800" dirty="0" smtClean="0">
              <a:solidFill>
                <a:prstClr val="black"/>
              </a:solidFill>
              <a:latin typeface="Times New Roman" pitchFamily="18" charset="0"/>
            </a:endParaRPr>
          </a:p>
          <a:p>
            <a:pPr eaLnBrk="0" fontAlgn="base" hangingPunct="0">
              <a:spcBef>
                <a:spcPct val="0"/>
              </a:spcBef>
              <a:spcAft>
                <a:spcPct val="0"/>
              </a:spcAft>
            </a:pPr>
            <a:endParaRPr lang="en-US" sz="800" dirty="0" smtClean="0">
              <a:solidFill>
                <a:prstClr val="black"/>
              </a:solidFill>
              <a:latin typeface="Times New Roman" pitchFamily="18" charset="0"/>
            </a:endParaRPr>
          </a:p>
          <a:p>
            <a:pPr eaLnBrk="0" fontAlgn="base" hangingPunct="0">
              <a:spcBef>
                <a:spcPct val="0"/>
              </a:spcBef>
              <a:spcAft>
                <a:spcPct val="0"/>
              </a:spcAft>
            </a:pPr>
            <a:endParaRPr lang="en-US" sz="800" dirty="0" smtClean="0">
              <a:solidFill>
                <a:prstClr val="black"/>
              </a:solidFill>
              <a:latin typeface="Times New Roman" pitchFamily="18" charset="0"/>
            </a:endParaRPr>
          </a:p>
          <a:p>
            <a:pPr eaLnBrk="0" fontAlgn="base" hangingPunct="0">
              <a:spcBef>
                <a:spcPct val="0"/>
              </a:spcBef>
              <a:spcAft>
                <a:spcPct val="0"/>
              </a:spcAft>
            </a:pPr>
            <a:endParaRPr lang="en-US" sz="800" dirty="0" smtClean="0">
              <a:solidFill>
                <a:prstClr val="black"/>
              </a:solidFill>
              <a:latin typeface="Times New Roman" pitchFamily="18" charset="0"/>
            </a:endParaRPr>
          </a:p>
          <a:p>
            <a:pPr eaLnBrk="0" fontAlgn="base" hangingPunct="0">
              <a:spcBef>
                <a:spcPct val="0"/>
              </a:spcBef>
              <a:spcAft>
                <a:spcPct val="0"/>
              </a:spcAft>
            </a:pPr>
            <a:endParaRPr lang="en-US" sz="800" dirty="0" smtClean="0">
              <a:solidFill>
                <a:prstClr val="black"/>
              </a:solidFill>
              <a:latin typeface="Times New Roman" pitchFamily="18" charset="0"/>
            </a:endParaRPr>
          </a:p>
          <a:p>
            <a:pPr eaLnBrk="0" fontAlgn="base" hangingPunct="0">
              <a:spcBef>
                <a:spcPct val="0"/>
              </a:spcBef>
              <a:spcAft>
                <a:spcPct val="0"/>
              </a:spcAft>
            </a:pPr>
            <a:endParaRPr lang="en-US" sz="800" dirty="0" smtClean="0">
              <a:solidFill>
                <a:prstClr val="black"/>
              </a:solidFill>
              <a:latin typeface="Times New Roman" pitchFamily="18" charset="0"/>
            </a:endParaRPr>
          </a:p>
          <a:p>
            <a:pPr eaLnBrk="0" fontAlgn="base" hangingPunct="0">
              <a:spcBef>
                <a:spcPct val="0"/>
              </a:spcBef>
              <a:spcAft>
                <a:spcPct val="0"/>
              </a:spcAft>
            </a:pPr>
            <a:endParaRPr lang="en-US" sz="800" dirty="0" smtClean="0">
              <a:solidFill>
                <a:prstClr val="black"/>
              </a:solidFill>
              <a:latin typeface="Times New Roman" pitchFamily="18" charset="0"/>
            </a:endParaRPr>
          </a:p>
          <a:p>
            <a:pPr eaLnBrk="0" fontAlgn="base" hangingPunct="0">
              <a:spcBef>
                <a:spcPct val="0"/>
              </a:spcBef>
              <a:spcAft>
                <a:spcPct val="0"/>
              </a:spcAft>
            </a:pPr>
            <a:endParaRPr lang="en-US" sz="800" dirty="0" smtClean="0">
              <a:solidFill>
                <a:prstClr val="black"/>
              </a:solidFill>
              <a:latin typeface="Times New Roman" pitchFamily="18" charset="0"/>
            </a:endParaRPr>
          </a:p>
          <a:p>
            <a:pPr eaLnBrk="0" fontAlgn="base" hangingPunct="0">
              <a:spcBef>
                <a:spcPct val="0"/>
              </a:spcBef>
              <a:spcAft>
                <a:spcPct val="0"/>
              </a:spcAft>
            </a:pPr>
            <a:endParaRPr lang="en-US" sz="800" dirty="0">
              <a:solidFill>
                <a:prstClr val="black"/>
              </a:solidFill>
              <a:latin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cstate="print"/>
          <a:srcRect l="2898" t="6640" r="63613" b="35714"/>
          <a:stretch>
            <a:fillRect/>
          </a:stretch>
        </p:blipFill>
        <p:spPr bwMode="auto">
          <a:xfrm>
            <a:off x="304800" y="381000"/>
            <a:ext cx="8610600" cy="6172200"/>
          </a:xfrm>
          <a:prstGeom prst="rect">
            <a:avLst/>
          </a:prstGeom>
          <a:noFill/>
          <a:ln w="31750">
            <a:solidFill>
              <a:srgbClr val="FF6600"/>
            </a:solid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cstate="print"/>
          <a:srcRect l="4523" t="7692" r="64950" b="43309"/>
          <a:stretch>
            <a:fillRect/>
          </a:stretch>
        </p:blipFill>
        <p:spPr bwMode="auto">
          <a:xfrm>
            <a:off x="228600" y="304800"/>
            <a:ext cx="8610600" cy="6096000"/>
          </a:xfrm>
          <a:prstGeom prst="rect">
            <a:avLst/>
          </a:prstGeom>
          <a:noFill/>
          <a:ln w="31750">
            <a:solidFill>
              <a:srgbClr val="FF6600"/>
            </a:solidFill>
            <a:miter lim="800000"/>
            <a:headEnd/>
            <a:tailEnd/>
          </a:ln>
        </p:spPr>
      </p:pic>
      <p:sp>
        <p:nvSpPr>
          <p:cNvPr id="5" name="TextBox 4"/>
          <p:cNvSpPr txBox="1"/>
          <p:nvPr/>
        </p:nvSpPr>
        <p:spPr>
          <a:xfrm>
            <a:off x="457200" y="2971594"/>
            <a:ext cx="533400" cy="2924300"/>
          </a:xfrm>
          <a:prstGeom prst="rect">
            <a:avLst/>
          </a:prstGeom>
          <a:solidFill>
            <a:srgbClr val="FF6600"/>
          </a:solidFill>
        </p:spPr>
        <p:txBody>
          <a:bodyPr wrap="square" rtlCol="0">
            <a:spAutoFit/>
          </a:bodyPr>
          <a:lstStyle/>
          <a:p>
            <a:pPr eaLnBrk="0" fontAlgn="base" hangingPunct="0">
              <a:spcBef>
                <a:spcPct val="0"/>
              </a:spcBef>
              <a:spcAft>
                <a:spcPct val="0"/>
              </a:spcAft>
            </a:pPr>
            <a:endParaRPr lang="en-US" dirty="0" smtClean="0">
              <a:solidFill>
                <a:prstClr val="black"/>
              </a:solidFill>
              <a:latin typeface="Times New Roman" pitchFamily="18" charset="0"/>
            </a:endParaRPr>
          </a:p>
          <a:p>
            <a:pPr eaLnBrk="0" fontAlgn="base" hangingPunct="0">
              <a:spcBef>
                <a:spcPct val="0"/>
              </a:spcBef>
              <a:spcAft>
                <a:spcPct val="0"/>
              </a:spcAft>
            </a:pPr>
            <a:endParaRPr lang="en-US" dirty="0" smtClean="0">
              <a:solidFill>
                <a:prstClr val="black"/>
              </a:solidFill>
              <a:latin typeface="Times New Roman" pitchFamily="18" charset="0"/>
            </a:endParaRPr>
          </a:p>
          <a:p>
            <a:pPr eaLnBrk="0" fontAlgn="base" hangingPunct="0">
              <a:spcBef>
                <a:spcPct val="0"/>
              </a:spcBef>
              <a:spcAft>
                <a:spcPct val="0"/>
              </a:spcAft>
            </a:pPr>
            <a:endParaRPr lang="en-US" dirty="0" smtClean="0">
              <a:solidFill>
                <a:prstClr val="black"/>
              </a:solidFill>
              <a:latin typeface="Times New Roman" pitchFamily="18" charset="0"/>
            </a:endParaRPr>
          </a:p>
          <a:p>
            <a:pPr eaLnBrk="0" fontAlgn="base" hangingPunct="0">
              <a:spcBef>
                <a:spcPct val="0"/>
              </a:spcBef>
              <a:spcAft>
                <a:spcPct val="0"/>
              </a:spcAft>
            </a:pPr>
            <a:endParaRPr lang="en-US" dirty="0" smtClean="0">
              <a:solidFill>
                <a:prstClr val="black"/>
              </a:solidFill>
              <a:latin typeface="Times New Roman" pitchFamily="18" charset="0"/>
            </a:endParaRPr>
          </a:p>
          <a:p>
            <a:pPr eaLnBrk="0" fontAlgn="base" hangingPunct="0">
              <a:spcBef>
                <a:spcPct val="0"/>
              </a:spcBef>
              <a:spcAft>
                <a:spcPct val="0"/>
              </a:spcAft>
            </a:pPr>
            <a:endParaRPr lang="en-US" dirty="0" smtClean="0">
              <a:solidFill>
                <a:prstClr val="black"/>
              </a:solidFill>
              <a:latin typeface="Times New Roman" pitchFamily="18" charset="0"/>
            </a:endParaRPr>
          </a:p>
          <a:p>
            <a:pPr eaLnBrk="0" fontAlgn="base" hangingPunct="0">
              <a:spcBef>
                <a:spcPct val="0"/>
              </a:spcBef>
              <a:spcAft>
                <a:spcPct val="0"/>
              </a:spcAft>
            </a:pPr>
            <a:endParaRPr lang="en-US" dirty="0" smtClean="0">
              <a:solidFill>
                <a:prstClr val="black"/>
              </a:solidFill>
              <a:latin typeface="Times New Roman" pitchFamily="18" charset="0"/>
            </a:endParaRPr>
          </a:p>
          <a:p>
            <a:pPr eaLnBrk="0" fontAlgn="base" hangingPunct="0">
              <a:spcBef>
                <a:spcPct val="0"/>
              </a:spcBef>
              <a:spcAft>
                <a:spcPct val="0"/>
              </a:spcAft>
            </a:pPr>
            <a:endParaRPr lang="en-US" dirty="0" smtClean="0">
              <a:solidFill>
                <a:prstClr val="black"/>
              </a:solidFill>
              <a:latin typeface="Times New Roman" pitchFamily="18" charset="0"/>
            </a:endParaRPr>
          </a:p>
          <a:p>
            <a:pPr eaLnBrk="0" fontAlgn="base" hangingPunct="0">
              <a:spcBef>
                <a:spcPct val="0"/>
              </a:spcBef>
              <a:spcAft>
                <a:spcPct val="0"/>
              </a:spcAft>
            </a:pPr>
            <a:endParaRPr lang="en-US" dirty="0" smtClean="0">
              <a:solidFill>
                <a:prstClr val="black"/>
              </a:solidFill>
              <a:latin typeface="Times New Roman" pitchFamily="18" charset="0"/>
            </a:endParaRPr>
          </a:p>
          <a:p>
            <a:pPr eaLnBrk="0" fontAlgn="base" hangingPunct="0">
              <a:spcBef>
                <a:spcPct val="0"/>
              </a:spcBef>
              <a:spcAft>
                <a:spcPct val="0"/>
              </a:spcAft>
            </a:pPr>
            <a:endParaRPr lang="en-US" dirty="0" smtClean="0">
              <a:solidFill>
                <a:prstClr val="black"/>
              </a:solidFill>
              <a:latin typeface="Times New Roman" pitchFamily="18" charset="0"/>
            </a:endParaRPr>
          </a:p>
          <a:p>
            <a:pPr eaLnBrk="0" fontAlgn="base" hangingPunct="0">
              <a:spcBef>
                <a:spcPct val="0"/>
              </a:spcBef>
              <a:spcAft>
                <a:spcPct val="0"/>
              </a:spcAft>
            </a:pPr>
            <a:endParaRPr lang="en-US" dirty="0">
              <a:solidFill>
                <a:prstClr val="black"/>
              </a:solidFill>
              <a:latin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smtClean="0">
                <a:solidFill>
                  <a:schemeClr val="tx1"/>
                </a:solidFill>
              </a:rPr>
              <a:t>(To confuse?)</a:t>
            </a:r>
            <a:br>
              <a:rPr lang="en-US" sz="2600" dirty="0" smtClean="0">
                <a:solidFill>
                  <a:schemeClr val="tx1"/>
                </a:solidFill>
              </a:rPr>
            </a:br>
            <a:r>
              <a:rPr lang="en-US" sz="2600" dirty="0" smtClean="0">
                <a:solidFill>
                  <a:schemeClr val="tx1"/>
                </a:solidFill>
              </a:rPr>
              <a:t>What do we mean when we say</a:t>
            </a:r>
            <a:r>
              <a:rPr lang="en-US" sz="1800" dirty="0" smtClean="0">
                <a:solidFill>
                  <a:schemeClr val="tx1">
                    <a:lumMod val="65000"/>
                    <a:lumOff val="35000"/>
                  </a:schemeClr>
                </a:solidFill>
              </a:rPr>
              <a:t>, </a:t>
            </a:r>
            <a:r>
              <a:rPr lang="en-US" sz="4400" b="1" dirty="0" smtClean="0">
                <a:effectLst>
                  <a:outerShdw blurRad="38100" dist="38100" dir="2700000" algn="tl">
                    <a:srgbClr val="000000">
                      <a:alpha val="43137"/>
                    </a:srgbClr>
                  </a:outerShdw>
                </a:effectLst>
                <a:latin typeface="Lucida Sans" pitchFamily="34" charset="0"/>
              </a:rPr>
              <a:t>Monitoring?</a:t>
            </a:r>
            <a:endParaRPr lang="en-US" b="1" dirty="0">
              <a:effectLst>
                <a:outerShdw blurRad="38100" dist="38100" dir="2700000" algn="tl">
                  <a:srgbClr val="000000">
                    <a:alpha val="43137"/>
                  </a:srgbClr>
                </a:outerShdw>
              </a:effectLst>
              <a:latin typeface="Lucida Sans" pitchFamily="34" charset="0"/>
            </a:endParaRPr>
          </a:p>
        </p:txBody>
      </p:sp>
      <p:sp>
        <p:nvSpPr>
          <p:cNvPr id="4" name="Rectangle 3"/>
          <p:cNvSpPr/>
          <p:nvPr/>
        </p:nvSpPr>
        <p:spPr bwMode="auto">
          <a:xfrm rot="20161006">
            <a:off x="484331" y="4328595"/>
            <a:ext cx="15240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prstClr val="black"/>
                </a:solidFill>
                <a:latin typeface="Times New Roman" pitchFamily="18" charset="0"/>
              </a:rPr>
              <a:t>Data-driven</a:t>
            </a:r>
          </a:p>
        </p:txBody>
      </p:sp>
      <p:sp>
        <p:nvSpPr>
          <p:cNvPr id="5" name="Rectangle 4"/>
          <p:cNvSpPr/>
          <p:nvPr/>
        </p:nvSpPr>
        <p:spPr bwMode="auto">
          <a:xfrm rot="20161006">
            <a:off x="3271495" y="4099369"/>
            <a:ext cx="2270807"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prstClr val="black"/>
                </a:solidFill>
                <a:latin typeface="Times New Roman" pitchFamily="18" charset="0"/>
              </a:rPr>
              <a:t>Desk Audits</a:t>
            </a:r>
          </a:p>
        </p:txBody>
      </p:sp>
      <p:sp>
        <p:nvSpPr>
          <p:cNvPr id="7" name="Rectangle 6"/>
          <p:cNvSpPr/>
          <p:nvPr/>
        </p:nvSpPr>
        <p:spPr bwMode="auto">
          <a:xfrm rot="20161006">
            <a:off x="2635413" y="3789090"/>
            <a:ext cx="1119029"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prstClr val="black"/>
                </a:solidFill>
                <a:latin typeface="Times New Roman" pitchFamily="18" charset="0"/>
              </a:rPr>
              <a:t>Tiered</a:t>
            </a:r>
          </a:p>
        </p:txBody>
      </p:sp>
      <p:sp>
        <p:nvSpPr>
          <p:cNvPr id="8" name="Rectangle 7"/>
          <p:cNvSpPr/>
          <p:nvPr/>
        </p:nvSpPr>
        <p:spPr bwMode="auto">
          <a:xfrm rot="20161006">
            <a:off x="273213" y="2112689"/>
            <a:ext cx="1119029"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prstClr val="black"/>
                </a:solidFill>
                <a:latin typeface="Times New Roman" pitchFamily="18" charset="0"/>
              </a:rPr>
              <a:t>Targeted</a:t>
            </a:r>
          </a:p>
        </p:txBody>
      </p:sp>
      <p:sp>
        <p:nvSpPr>
          <p:cNvPr id="9" name="Rectangle 8"/>
          <p:cNvSpPr/>
          <p:nvPr/>
        </p:nvSpPr>
        <p:spPr bwMode="auto">
          <a:xfrm rot="20161006">
            <a:off x="3168813" y="2950889"/>
            <a:ext cx="1119029"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prstClr val="black"/>
                </a:solidFill>
                <a:latin typeface="Times New Roman" pitchFamily="18" charset="0"/>
              </a:rPr>
              <a:t>Focused</a:t>
            </a:r>
          </a:p>
        </p:txBody>
      </p:sp>
      <p:sp>
        <p:nvSpPr>
          <p:cNvPr id="10" name="Rectangle 9"/>
          <p:cNvSpPr/>
          <p:nvPr/>
        </p:nvSpPr>
        <p:spPr bwMode="auto">
          <a:xfrm rot="20161006">
            <a:off x="3188160" y="4971155"/>
            <a:ext cx="2436061"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prstClr val="black"/>
                </a:solidFill>
                <a:latin typeface="Times New Roman" pitchFamily="18" charset="0"/>
              </a:rPr>
              <a:t>Determination-driven</a:t>
            </a:r>
          </a:p>
        </p:txBody>
      </p:sp>
      <p:sp>
        <p:nvSpPr>
          <p:cNvPr id="12" name="Rectangle 11"/>
          <p:cNvSpPr/>
          <p:nvPr/>
        </p:nvSpPr>
        <p:spPr bwMode="auto">
          <a:xfrm rot="20161006">
            <a:off x="3930813" y="3331889"/>
            <a:ext cx="1119029"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prstClr val="black"/>
                </a:solidFill>
                <a:latin typeface="Times New Roman" pitchFamily="18" charset="0"/>
              </a:rPr>
              <a:t>Fiscal</a:t>
            </a:r>
          </a:p>
        </p:txBody>
      </p:sp>
      <p:sp>
        <p:nvSpPr>
          <p:cNvPr id="16" name="Rectangle 15"/>
          <p:cNvSpPr/>
          <p:nvPr/>
        </p:nvSpPr>
        <p:spPr bwMode="auto">
          <a:xfrm rot="20161006">
            <a:off x="1321835" y="5855869"/>
            <a:ext cx="1540121"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prstClr val="black"/>
                </a:solidFill>
                <a:latin typeface="Times New Roman" pitchFamily="18" charset="0"/>
              </a:rPr>
              <a:t>Compliance</a:t>
            </a:r>
          </a:p>
        </p:txBody>
      </p:sp>
      <p:sp>
        <p:nvSpPr>
          <p:cNvPr id="17" name="Rectangle 16"/>
          <p:cNvSpPr/>
          <p:nvPr/>
        </p:nvSpPr>
        <p:spPr bwMode="auto">
          <a:xfrm rot="20161006">
            <a:off x="1470166" y="2217430"/>
            <a:ext cx="16344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prstClr val="black"/>
                </a:solidFill>
                <a:latin typeface="Times New Roman" pitchFamily="18" charset="0"/>
              </a:rPr>
              <a:t>RDA (Results)</a:t>
            </a:r>
          </a:p>
        </p:txBody>
      </p:sp>
      <p:sp>
        <p:nvSpPr>
          <p:cNvPr id="18" name="Rectangle 17"/>
          <p:cNvSpPr/>
          <p:nvPr/>
        </p:nvSpPr>
        <p:spPr bwMode="auto">
          <a:xfrm rot="20161006">
            <a:off x="3398626" y="5916975"/>
            <a:ext cx="1090915"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prstClr val="black"/>
                </a:solidFill>
                <a:latin typeface="Times New Roman" pitchFamily="18" charset="0"/>
              </a:rPr>
              <a:t>Cyclical</a:t>
            </a:r>
          </a:p>
        </p:txBody>
      </p:sp>
      <p:sp>
        <p:nvSpPr>
          <p:cNvPr id="14" name="Rectangle 13"/>
          <p:cNvSpPr/>
          <p:nvPr/>
        </p:nvSpPr>
        <p:spPr bwMode="auto">
          <a:xfrm rot="20161006">
            <a:off x="2425236" y="2274350"/>
            <a:ext cx="2457472"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prstClr val="black"/>
                </a:solidFill>
                <a:latin typeface="Times New Roman" pitchFamily="18" charset="0"/>
              </a:rPr>
              <a:t>Qualitative (interviews)</a:t>
            </a:r>
          </a:p>
        </p:txBody>
      </p:sp>
      <p:sp>
        <p:nvSpPr>
          <p:cNvPr id="19" name="Rectangle 18"/>
          <p:cNvSpPr/>
          <p:nvPr/>
        </p:nvSpPr>
        <p:spPr bwMode="auto">
          <a:xfrm rot="20161006">
            <a:off x="223493" y="3489771"/>
            <a:ext cx="2270807"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prstClr val="black"/>
                </a:solidFill>
                <a:latin typeface="Times New Roman" pitchFamily="18" charset="0"/>
              </a:rPr>
              <a:t>Prong 1, Prong 2</a:t>
            </a:r>
          </a:p>
        </p:txBody>
      </p:sp>
      <p:sp>
        <p:nvSpPr>
          <p:cNvPr id="20" name="Rectangle 19"/>
          <p:cNvSpPr/>
          <p:nvPr/>
        </p:nvSpPr>
        <p:spPr bwMode="auto">
          <a:xfrm rot="20161006">
            <a:off x="274427" y="2945175"/>
            <a:ext cx="1090915"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prstClr val="black"/>
                </a:solidFill>
                <a:latin typeface="Times New Roman" pitchFamily="18" charset="0"/>
              </a:rPr>
              <a:t>SSIP</a:t>
            </a:r>
          </a:p>
        </p:txBody>
      </p:sp>
      <p:sp>
        <p:nvSpPr>
          <p:cNvPr id="21" name="Rectangle 20"/>
          <p:cNvSpPr/>
          <p:nvPr/>
        </p:nvSpPr>
        <p:spPr bwMode="auto">
          <a:xfrm rot="20161006">
            <a:off x="197288" y="5213347"/>
            <a:ext cx="287787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prstClr val="black"/>
                </a:solidFill>
                <a:latin typeface="Times New Roman" pitchFamily="18" charset="0"/>
              </a:rPr>
              <a:t>Data verification-File review</a:t>
            </a:r>
          </a:p>
        </p:txBody>
      </p:sp>
      <p:sp>
        <p:nvSpPr>
          <p:cNvPr id="22" name="TextBox 21"/>
          <p:cNvSpPr txBox="1"/>
          <p:nvPr/>
        </p:nvSpPr>
        <p:spPr>
          <a:xfrm>
            <a:off x="5715000" y="1981200"/>
            <a:ext cx="3429000" cy="3247043"/>
          </a:xfrm>
          <a:prstGeom prst="rect">
            <a:avLst/>
          </a:prstGeom>
          <a:solidFill>
            <a:srgbClr val="FFFF66"/>
          </a:solidFill>
          <a:ln w="31750">
            <a:solidFill>
              <a:schemeClr val="tx1"/>
            </a:solidFill>
          </a:ln>
        </p:spPr>
        <p:txBody>
          <a:bodyPr wrap="square" rtlCol="0">
            <a:spAutoFit/>
          </a:bodyPr>
          <a:lstStyle/>
          <a:p>
            <a:r>
              <a:rPr lang="en-US" sz="2000" b="1" dirty="0" smtClean="0">
                <a:solidFill>
                  <a:schemeClr val="accent1">
                    <a:lumMod val="75000"/>
                  </a:schemeClr>
                </a:solidFill>
                <a:latin typeface="Lucida Sans" pitchFamily="34" charset="0"/>
              </a:rPr>
              <a:t>5 Min C /619 Breakout</a:t>
            </a:r>
          </a:p>
          <a:p>
            <a:r>
              <a:rPr lang="en-US" sz="2000" b="1" dirty="0" smtClean="0">
                <a:solidFill>
                  <a:schemeClr val="accent1">
                    <a:lumMod val="75000"/>
                  </a:schemeClr>
                </a:solidFill>
                <a:latin typeface="Lucida Sans" pitchFamily="34" charset="0"/>
              </a:rPr>
              <a:t>  </a:t>
            </a:r>
          </a:p>
          <a:p>
            <a:pPr>
              <a:spcBef>
                <a:spcPts val="600"/>
              </a:spcBef>
              <a:spcAft>
                <a:spcPts val="600"/>
              </a:spcAft>
              <a:buFont typeface="Arial" pitchFamily="34" charset="0"/>
              <a:buChar char="•"/>
            </a:pPr>
            <a:r>
              <a:rPr lang="en-US" sz="2000" b="1" dirty="0" smtClean="0">
                <a:solidFill>
                  <a:schemeClr val="accent1">
                    <a:lumMod val="75000"/>
                  </a:schemeClr>
                </a:solidFill>
                <a:latin typeface="Lucida Sans" pitchFamily="34" charset="0"/>
              </a:rPr>
              <a:t> “Monitoring” Reaction?  (What jumps out?)  </a:t>
            </a:r>
          </a:p>
          <a:p>
            <a:pPr>
              <a:spcBef>
                <a:spcPts val="600"/>
              </a:spcBef>
              <a:spcAft>
                <a:spcPts val="600"/>
              </a:spcAft>
              <a:buFont typeface="Arial" pitchFamily="34" charset="0"/>
              <a:buChar char="•"/>
            </a:pPr>
            <a:r>
              <a:rPr lang="en-US" sz="2000" b="1" dirty="0" smtClean="0">
                <a:solidFill>
                  <a:schemeClr val="accent1">
                    <a:lumMod val="75000"/>
                  </a:schemeClr>
                </a:solidFill>
                <a:latin typeface="Lucida Sans" pitchFamily="34" charset="0"/>
              </a:rPr>
              <a:t> Which terms are most and least identified with?</a:t>
            </a:r>
          </a:p>
          <a:p>
            <a:pPr>
              <a:spcBef>
                <a:spcPts val="600"/>
              </a:spcBef>
              <a:spcAft>
                <a:spcPts val="600"/>
              </a:spcAft>
              <a:buFont typeface="Arial" pitchFamily="34" charset="0"/>
              <a:buChar char="•"/>
            </a:pPr>
            <a:r>
              <a:rPr lang="en-US" sz="2000" b="1" dirty="0" smtClean="0">
                <a:solidFill>
                  <a:schemeClr val="accent1">
                    <a:lumMod val="75000"/>
                  </a:schemeClr>
                </a:solidFill>
                <a:latin typeface="Lucida Sans" pitchFamily="34" charset="0"/>
              </a:rPr>
              <a:t> Which terms are least data-centric? Why?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381000" y="685801"/>
          <a:ext cx="8305800" cy="6063895"/>
        </p:xfrm>
        <a:graphic>
          <a:graphicData uri="http://schemas.openxmlformats.org/drawingml/2006/table">
            <a:tbl>
              <a:tblPr/>
              <a:tblGrid>
                <a:gridCol w="6471390"/>
                <a:gridCol w="917205"/>
                <a:gridCol w="917205"/>
              </a:tblGrid>
              <a:tr h="166504">
                <a:tc rowSpan="2">
                  <a:txBody>
                    <a:bodyPr/>
                    <a:lstStyle/>
                    <a:p>
                      <a:pPr marL="0" marR="0" algn="ctr">
                        <a:spcBef>
                          <a:spcPts val="0"/>
                        </a:spcBef>
                        <a:spcAft>
                          <a:spcPts val="0"/>
                        </a:spcAft>
                      </a:pPr>
                      <a:r>
                        <a:rPr lang="en-US" sz="2000" b="1" baseline="0" dirty="0">
                          <a:solidFill>
                            <a:schemeClr val="accent1">
                              <a:lumMod val="75000"/>
                            </a:schemeClr>
                          </a:solidFill>
                          <a:effectLst>
                            <a:outerShdw blurRad="38100" dist="38100" dir="2700000" algn="tl">
                              <a:srgbClr val="000000">
                                <a:alpha val="43137"/>
                              </a:srgbClr>
                            </a:outerShdw>
                          </a:effectLst>
                          <a:latin typeface="Trebuchet MS"/>
                          <a:ea typeface="Times New Roman"/>
                          <a:cs typeface="Times New Roman"/>
                        </a:rPr>
                        <a:t>Part C Indicators</a:t>
                      </a:r>
                      <a:endParaRPr lang="en-US" sz="2000" baseline="0" dirty="0">
                        <a:solidFill>
                          <a:schemeClr val="accent1">
                            <a:lumMod val="75000"/>
                          </a:schemeClr>
                        </a:solidFill>
                        <a:effectLst>
                          <a:outerShdw blurRad="38100" dist="38100" dir="2700000" algn="tl">
                            <a:srgbClr val="000000">
                              <a:alpha val="43137"/>
                            </a:srgbClr>
                          </a:outerShdw>
                        </a:effectLst>
                        <a:latin typeface="Times New Roman"/>
                        <a:ea typeface="Times New Roman"/>
                        <a:cs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0" marR="0" algn="ctr">
                        <a:spcBef>
                          <a:spcPts val="0"/>
                        </a:spcBef>
                        <a:spcAft>
                          <a:spcPts val="0"/>
                        </a:spcAft>
                      </a:pPr>
                      <a:r>
                        <a:rPr lang="en-US" sz="1050" b="1" dirty="0">
                          <a:latin typeface="Trebuchet MS"/>
                          <a:ea typeface="Times New Roman"/>
                          <a:cs typeface="Times New Roman"/>
                        </a:rPr>
                        <a:t>Data Source</a:t>
                      </a:r>
                      <a:endParaRPr lang="en-US" sz="1100" dirty="0">
                        <a:latin typeface="Times New Roman"/>
                        <a:ea typeface="Times New Roman"/>
                        <a:cs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r>
              <a:tr h="290695">
                <a:tc vMerge="1">
                  <a:txBody>
                    <a:bodyPr/>
                    <a:lstStyle/>
                    <a:p>
                      <a:endParaRPr lang="en-US"/>
                    </a:p>
                  </a:txBody>
                  <a:tcPr/>
                </a:tc>
                <a:tc>
                  <a:txBody>
                    <a:bodyPr/>
                    <a:lstStyle/>
                    <a:p>
                      <a:pPr marL="0" marR="0" algn="ctr">
                        <a:spcBef>
                          <a:spcPts val="0"/>
                        </a:spcBef>
                        <a:spcAft>
                          <a:spcPts val="0"/>
                        </a:spcAft>
                      </a:pPr>
                      <a:r>
                        <a:rPr lang="en-US" sz="1100" b="1" baseline="0" dirty="0">
                          <a:latin typeface="Trebuchet MS"/>
                          <a:ea typeface="Times New Roman"/>
                          <a:cs typeface="Times New Roman"/>
                        </a:rPr>
                        <a:t>618 or Data System </a:t>
                      </a:r>
                      <a:endParaRPr lang="en-US" sz="1100" baseline="0" dirty="0">
                        <a:latin typeface="Times New Roman"/>
                        <a:ea typeface="Times New Roman"/>
                        <a:cs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100" b="1" baseline="0" dirty="0">
                          <a:latin typeface="Trebuchet MS"/>
                          <a:ea typeface="Times New Roman"/>
                          <a:cs typeface="Times New Roman"/>
                        </a:rPr>
                        <a:t>Monitoring or Other</a:t>
                      </a:r>
                      <a:endParaRPr lang="en-US" sz="1100" baseline="0" dirty="0">
                        <a:latin typeface="Times New Roman"/>
                        <a:ea typeface="Times New Roman"/>
                        <a:cs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28812">
                <a:tc>
                  <a:txBody>
                    <a:bodyPr/>
                    <a:lstStyle/>
                    <a:p>
                      <a:pPr marL="160020" marR="0" indent="-160020">
                        <a:spcBef>
                          <a:spcPts val="200"/>
                        </a:spcBef>
                        <a:spcAft>
                          <a:spcPts val="0"/>
                        </a:spcAft>
                        <a:tabLst>
                          <a:tab pos="160020" algn="l"/>
                        </a:tabLst>
                      </a:pPr>
                      <a:r>
                        <a:rPr lang="en-US" sz="1100" baseline="0" dirty="0">
                          <a:latin typeface="Trebuchet MS"/>
                          <a:ea typeface="Times New Roman"/>
                          <a:cs typeface="Times New Roman"/>
                        </a:rPr>
                        <a:t>1.	Percent of infants and toddlers with IFSPs who receive the early intervention services on their IFSPs in a timely manner.</a:t>
                      </a:r>
                      <a:endParaRPr lang="en-US" sz="1100" baseline="0" dirty="0">
                        <a:latin typeface="Times New Roman"/>
                        <a:ea typeface="Times New Roman"/>
                        <a:cs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0"/>
                        </a:spcAft>
                      </a:pPr>
                      <a:r>
                        <a:rPr lang="en-US" sz="1100" baseline="0" dirty="0">
                          <a:latin typeface="Trebuchet MS"/>
                          <a:ea typeface="Times New Roman"/>
                          <a:cs typeface="Times New Roman"/>
                        </a:rPr>
                        <a:t>State data </a:t>
                      </a:r>
                      <a:r>
                        <a:rPr lang="en-US" sz="1100" baseline="0" dirty="0" smtClean="0">
                          <a:latin typeface="Trebuchet MS"/>
                          <a:ea typeface="Times New Roman"/>
                          <a:cs typeface="Times New Roman"/>
                        </a:rPr>
                        <a:t>system</a:t>
                      </a: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0"/>
                        </a:spcAft>
                      </a:pPr>
                      <a:r>
                        <a:rPr lang="en-US" sz="1100" baseline="0" dirty="0">
                          <a:latin typeface="Trebuchet MS"/>
                          <a:ea typeface="Times New Roman"/>
                          <a:cs typeface="Times New Roman"/>
                        </a:rPr>
                        <a:t>Monitoring</a:t>
                      </a:r>
                      <a:endParaRPr lang="en-US" sz="1100" baseline="0" dirty="0">
                        <a:latin typeface="Times New Roman"/>
                        <a:ea typeface="Times New Roman"/>
                        <a:cs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812">
                <a:tc>
                  <a:txBody>
                    <a:bodyPr/>
                    <a:lstStyle/>
                    <a:p>
                      <a:pPr marL="160020" marR="0" indent="-160020">
                        <a:spcBef>
                          <a:spcPts val="200"/>
                        </a:spcBef>
                        <a:spcAft>
                          <a:spcPts val="0"/>
                        </a:spcAft>
                        <a:tabLst>
                          <a:tab pos="160020" algn="l"/>
                        </a:tabLst>
                      </a:pPr>
                      <a:r>
                        <a:rPr lang="en-US" sz="1100" baseline="0" dirty="0">
                          <a:latin typeface="Trebuchet MS"/>
                          <a:ea typeface="Times New Roman"/>
                          <a:cs typeface="Times New Roman"/>
                        </a:rPr>
                        <a:t>2.	Percent of infants and toddlers with IFSPs who primarily receive early intervention services in the home or community-based settings.</a:t>
                      </a:r>
                      <a:endParaRPr lang="en-US" sz="1100" baseline="0" dirty="0">
                        <a:latin typeface="Times New Roman"/>
                        <a:ea typeface="Times New Roman"/>
                        <a:cs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600"/>
                        </a:spcAft>
                        <a:tabLst>
                          <a:tab pos="2743200" algn="ctr"/>
                          <a:tab pos="5486400" algn="r"/>
                          <a:tab pos="457200" algn="l"/>
                        </a:tabLst>
                      </a:pPr>
                      <a:r>
                        <a:rPr lang="en-US" sz="1100" baseline="0">
                          <a:latin typeface="Trebuchet MS"/>
                          <a:ea typeface="Times New Roman"/>
                          <a:cs typeface="Times New Roman"/>
                        </a:rPr>
                        <a:t>618 data </a:t>
                      </a:r>
                      <a:endParaRPr lang="en-US" sz="1100" baseline="0">
                        <a:latin typeface="Times New Roman"/>
                        <a:ea typeface="Times New Roman"/>
                        <a:cs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0"/>
                        </a:spcAft>
                      </a:pPr>
                      <a:endParaRPr lang="en-US" sz="1100" baseline="0" dirty="0">
                        <a:latin typeface="Trebuchet MS"/>
                        <a:ea typeface="Times New Roman"/>
                        <a:cs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5059">
                <a:tc>
                  <a:txBody>
                    <a:bodyPr/>
                    <a:lstStyle/>
                    <a:p>
                      <a:pPr marL="160020" marR="0" indent="-160020">
                        <a:spcBef>
                          <a:spcPts val="200"/>
                        </a:spcBef>
                        <a:spcAft>
                          <a:spcPts val="0"/>
                        </a:spcAft>
                        <a:tabLst>
                          <a:tab pos="160020" algn="l"/>
                        </a:tabLst>
                      </a:pPr>
                      <a:r>
                        <a:rPr lang="en-US" sz="1100" baseline="0" dirty="0">
                          <a:latin typeface="Trebuchet MS"/>
                          <a:ea typeface="Times New Roman"/>
                          <a:cs typeface="Times New Roman"/>
                        </a:rPr>
                        <a:t>3.	Percent of infants and toddlers with IFSPs who demonstrate improved:</a:t>
                      </a:r>
                      <a:endParaRPr lang="en-US" sz="1100" baseline="0" dirty="0">
                        <a:latin typeface="Times New Roman"/>
                        <a:ea typeface="Times New Roman"/>
                        <a:cs typeface="Times New Roman"/>
                      </a:endParaRPr>
                    </a:p>
                    <a:p>
                      <a:pPr marL="388620" marR="0" indent="-228600">
                        <a:spcBef>
                          <a:spcPts val="200"/>
                        </a:spcBef>
                        <a:spcAft>
                          <a:spcPts val="0"/>
                        </a:spcAft>
                        <a:tabLst>
                          <a:tab pos="388620" algn="l"/>
                        </a:tabLst>
                      </a:pPr>
                      <a:r>
                        <a:rPr lang="en-US" sz="1100" baseline="0" dirty="0">
                          <a:latin typeface="Trebuchet MS"/>
                          <a:ea typeface="Times New Roman"/>
                          <a:cs typeface="Times New Roman"/>
                        </a:rPr>
                        <a:t>A.	positive social-emotional skills (including social relationships);</a:t>
                      </a:r>
                      <a:endParaRPr lang="en-US" sz="1100" baseline="0" dirty="0">
                        <a:latin typeface="Times New Roman"/>
                        <a:ea typeface="Times New Roman"/>
                        <a:cs typeface="Times New Roman"/>
                      </a:endParaRPr>
                    </a:p>
                    <a:p>
                      <a:pPr marL="388620" marR="0" indent="-228600">
                        <a:spcBef>
                          <a:spcPts val="200"/>
                        </a:spcBef>
                        <a:spcAft>
                          <a:spcPts val="0"/>
                        </a:spcAft>
                        <a:tabLst>
                          <a:tab pos="388620" algn="l"/>
                        </a:tabLst>
                      </a:pPr>
                      <a:r>
                        <a:rPr lang="en-US" sz="1100" baseline="0" dirty="0">
                          <a:latin typeface="Trebuchet MS"/>
                          <a:ea typeface="Times New Roman"/>
                          <a:cs typeface="Times New Roman"/>
                        </a:rPr>
                        <a:t>B.	acquisition and use of knowledge and skills (including early language/ communication); and</a:t>
                      </a:r>
                      <a:endParaRPr lang="en-US" sz="1100" baseline="0" dirty="0">
                        <a:latin typeface="Times New Roman"/>
                        <a:ea typeface="Times New Roman"/>
                        <a:cs typeface="Times New Roman"/>
                      </a:endParaRPr>
                    </a:p>
                    <a:p>
                      <a:pPr marL="388620" marR="0" indent="-228600">
                        <a:spcBef>
                          <a:spcPts val="200"/>
                        </a:spcBef>
                        <a:spcAft>
                          <a:spcPts val="0"/>
                        </a:spcAft>
                        <a:tabLst>
                          <a:tab pos="388620" algn="l"/>
                        </a:tabLst>
                      </a:pPr>
                      <a:r>
                        <a:rPr lang="en-US" sz="1100" baseline="0" dirty="0">
                          <a:latin typeface="Trebuchet MS"/>
                          <a:ea typeface="Times New Roman"/>
                          <a:cs typeface="Times New Roman"/>
                        </a:rPr>
                        <a:t>C.	use of appropriate behaviors to meet their needs.</a:t>
                      </a:r>
                      <a:endParaRPr lang="en-US" sz="1100" baseline="0" dirty="0">
                        <a:latin typeface="Times New Roman"/>
                        <a:ea typeface="Times New Roman"/>
                        <a:cs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0"/>
                        </a:spcAft>
                      </a:pPr>
                      <a:r>
                        <a:rPr lang="en-US" sz="1100" baseline="0" dirty="0">
                          <a:latin typeface="Trebuchet MS"/>
                          <a:ea typeface="Times New Roman"/>
                          <a:cs typeface="Times New Roman"/>
                        </a:rPr>
                        <a:t>State data system</a:t>
                      </a:r>
                      <a:endParaRPr lang="en-US" sz="1100" baseline="0" dirty="0">
                        <a:latin typeface="Times New Roman"/>
                        <a:ea typeface="Times New Roman"/>
                        <a:cs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600"/>
                        </a:spcAft>
                        <a:tabLst>
                          <a:tab pos="2743200" algn="ctr"/>
                          <a:tab pos="5486400" algn="r"/>
                          <a:tab pos="457200" algn="l"/>
                        </a:tabLst>
                      </a:pPr>
                      <a:r>
                        <a:rPr lang="en-US" sz="1100" baseline="0" dirty="0">
                          <a:latin typeface="Trebuchet MS"/>
                          <a:ea typeface="Times New Roman"/>
                          <a:cs typeface="Times New Roman"/>
                        </a:rPr>
                        <a:t>Monitoring</a:t>
                      </a:r>
                      <a:endParaRPr lang="en-US" sz="1100" baseline="0" dirty="0">
                        <a:latin typeface="Times New Roman"/>
                        <a:ea typeface="Times New Roman"/>
                        <a:cs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5059">
                <a:tc>
                  <a:txBody>
                    <a:bodyPr/>
                    <a:lstStyle/>
                    <a:p>
                      <a:pPr marL="160020" marR="0" indent="-160020">
                        <a:spcBef>
                          <a:spcPts val="200"/>
                        </a:spcBef>
                        <a:spcAft>
                          <a:spcPts val="0"/>
                        </a:spcAft>
                        <a:tabLst>
                          <a:tab pos="160020" algn="l"/>
                        </a:tabLst>
                      </a:pPr>
                      <a:r>
                        <a:rPr lang="en-US" sz="1100" baseline="0" dirty="0">
                          <a:latin typeface="Trebuchet MS"/>
                          <a:ea typeface="Times New Roman"/>
                          <a:cs typeface="Times New Roman"/>
                        </a:rPr>
                        <a:t>4.	Percent of families participating in Part C who report that early intervention services have helped the family:</a:t>
                      </a:r>
                      <a:endParaRPr lang="en-US" sz="1100" baseline="0" dirty="0">
                        <a:latin typeface="Times New Roman"/>
                        <a:ea typeface="Times New Roman"/>
                        <a:cs typeface="Times New Roman"/>
                      </a:endParaRPr>
                    </a:p>
                    <a:p>
                      <a:pPr marL="388620" marR="0" indent="-228600">
                        <a:spcBef>
                          <a:spcPts val="200"/>
                        </a:spcBef>
                        <a:spcAft>
                          <a:spcPts val="0"/>
                        </a:spcAft>
                        <a:tabLst>
                          <a:tab pos="388620" algn="l"/>
                        </a:tabLst>
                      </a:pPr>
                      <a:r>
                        <a:rPr lang="en-US" sz="1100" baseline="0" dirty="0">
                          <a:latin typeface="Trebuchet MS"/>
                          <a:ea typeface="Times New Roman"/>
                          <a:cs typeface="Times New Roman"/>
                        </a:rPr>
                        <a:t>A.	know their rights;</a:t>
                      </a:r>
                      <a:endParaRPr lang="en-US" sz="1100" baseline="0" dirty="0">
                        <a:latin typeface="Times New Roman"/>
                        <a:ea typeface="Times New Roman"/>
                        <a:cs typeface="Times New Roman"/>
                      </a:endParaRPr>
                    </a:p>
                    <a:p>
                      <a:pPr marL="388620" marR="0" indent="-228600">
                        <a:spcBef>
                          <a:spcPts val="200"/>
                        </a:spcBef>
                        <a:spcAft>
                          <a:spcPts val="0"/>
                        </a:spcAft>
                        <a:tabLst>
                          <a:tab pos="388620" algn="l"/>
                        </a:tabLst>
                      </a:pPr>
                      <a:r>
                        <a:rPr lang="en-US" sz="1100" baseline="0" dirty="0">
                          <a:latin typeface="Trebuchet MS"/>
                          <a:ea typeface="Times New Roman"/>
                          <a:cs typeface="Times New Roman"/>
                        </a:rPr>
                        <a:t>B.	effectively communicate their children's needs; and</a:t>
                      </a:r>
                      <a:endParaRPr lang="en-US" sz="1100" baseline="0" dirty="0">
                        <a:latin typeface="Times New Roman"/>
                        <a:ea typeface="Times New Roman"/>
                        <a:cs typeface="Times New Roman"/>
                      </a:endParaRPr>
                    </a:p>
                    <a:p>
                      <a:pPr marL="388620" marR="0" indent="-228600">
                        <a:spcBef>
                          <a:spcPts val="200"/>
                        </a:spcBef>
                        <a:spcAft>
                          <a:spcPts val="0"/>
                        </a:spcAft>
                        <a:tabLst>
                          <a:tab pos="388620" algn="l"/>
                        </a:tabLst>
                      </a:pPr>
                      <a:r>
                        <a:rPr lang="en-US" sz="1100" baseline="0" dirty="0">
                          <a:latin typeface="Trebuchet MS"/>
                          <a:ea typeface="Times New Roman"/>
                          <a:cs typeface="Times New Roman"/>
                        </a:rPr>
                        <a:t>C.	help their children develop and learn.</a:t>
                      </a:r>
                      <a:endParaRPr lang="en-US" sz="1100" baseline="0" dirty="0">
                        <a:latin typeface="Times New Roman"/>
                        <a:ea typeface="Times New Roman"/>
                        <a:cs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0"/>
                        </a:spcAft>
                      </a:pPr>
                      <a:endParaRPr lang="en-US" sz="1100" baseline="0" dirty="0">
                        <a:latin typeface="Trebuchet MS"/>
                        <a:ea typeface="Times New Roman"/>
                        <a:cs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0"/>
                        </a:spcAft>
                      </a:pPr>
                      <a:r>
                        <a:rPr lang="en-US" sz="1100" baseline="0" dirty="0">
                          <a:latin typeface="Trebuchet MS"/>
                          <a:ea typeface="Times New Roman"/>
                          <a:cs typeface="Times New Roman"/>
                        </a:rPr>
                        <a:t>Annual Survey</a:t>
                      </a:r>
                      <a:endParaRPr lang="en-US" sz="1100" baseline="0" dirty="0">
                        <a:latin typeface="Times New Roman"/>
                        <a:ea typeface="Times New Roman"/>
                        <a:cs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012">
                <a:tc>
                  <a:txBody>
                    <a:bodyPr/>
                    <a:lstStyle/>
                    <a:p>
                      <a:pPr marL="160020" marR="0" indent="-160020">
                        <a:spcBef>
                          <a:spcPts val="200"/>
                        </a:spcBef>
                        <a:spcAft>
                          <a:spcPts val="0"/>
                        </a:spcAft>
                        <a:tabLst>
                          <a:tab pos="160020" algn="l"/>
                        </a:tabLst>
                      </a:pPr>
                      <a:r>
                        <a:rPr lang="en-US" sz="1100" baseline="0">
                          <a:latin typeface="Trebuchet MS"/>
                          <a:ea typeface="Times New Roman"/>
                          <a:cs typeface="Times New Roman"/>
                        </a:rPr>
                        <a:t>5.	Percent of infants and toddlers birth to 1 with IFSPs compared to national data.</a:t>
                      </a:r>
                      <a:endParaRPr lang="en-US" sz="1100" baseline="0">
                        <a:latin typeface="Times New Roman"/>
                        <a:ea typeface="Times New Roman"/>
                        <a:cs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0"/>
                        </a:spcAft>
                      </a:pPr>
                      <a:r>
                        <a:rPr lang="en-US" sz="1100" baseline="0" dirty="0">
                          <a:latin typeface="Trebuchet MS"/>
                          <a:ea typeface="Times New Roman"/>
                          <a:cs typeface="Times New Roman"/>
                        </a:rPr>
                        <a:t>618 data </a:t>
                      </a:r>
                      <a:endParaRPr lang="en-US" sz="1100" baseline="0" dirty="0">
                        <a:latin typeface="Times New Roman"/>
                        <a:ea typeface="Times New Roman"/>
                        <a:cs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0"/>
                        </a:spcAft>
                      </a:pPr>
                      <a:endParaRPr lang="en-US" sz="1100" baseline="0">
                        <a:latin typeface="Trebuchet MS"/>
                        <a:ea typeface="Times New Roman"/>
                        <a:cs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406">
                <a:tc>
                  <a:txBody>
                    <a:bodyPr/>
                    <a:lstStyle/>
                    <a:p>
                      <a:pPr marL="160020" marR="0" indent="-160020">
                        <a:spcBef>
                          <a:spcPts val="200"/>
                        </a:spcBef>
                        <a:spcAft>
                          <a:spcPts val="0"/>
                        </a:spcAft>
                        <a:tabLst>
                          <a:tab pos="160020" algn="l"/>
                        </a:tabLst>
                      </a:pPr>
                      <a:r>
                        <a:rPr lang="en-US" sz="1100" baseline="0">
                          <a:latin typeface="Trebuchet MS"/>
                          <a:ea typeface="Times New Roman"/>
                          <a:cs typeface="Times New Roman"/>
                        </a:rPr>
                        <a:t>6.	Percent of infants and toddlers birth to 3 with IFSPs compared to national data.</a:t>
                      </a:r>
                      <a:endParaRPr lang="en-US" sz="1100" baseline="0">
                        <a:latin typeface="Times New Roman"/>
                        <a:ea typeface="Times New Roman"/>
                        <a:cs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600"/>
                        </a:spcAft>
                        <a:tabLst>
                          <a:tab pos="2743200" algn="ctr"/>
                          <a:tab pos="5486400" algn="r"/>
                          <a:tab pos="457200" algn="l"/>
                        </a:tabLst>
                      </a:pPr>
                      <a:r>
                        <a:rPr lang="en-US" sz="1100" baseline="0" dirty="0">
                          <a:latin typeface="Trebuchet MS"/>
                          <a:ea typeface="Times New Roman"/>
                          <a:cs typeface="Times New Roman"/>
                        </a:rPr>
                        <a:t>618 data </a:t>
                      </a:r>
                      <a:endParaRPr lang="en-US" sz="1100" baseline="0" dirty="0">
                        <a:latin typeface="Times New Roman"/>
                        <a:ea typeface="Times New Roman"/>
                        <a:cs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600"/>
                        </a:spcAft>
                        <a:tabLst>
                          <a:tab pos="2743200" algn="ctr"/>
                          <a:tab pos="5486400" algn="r"/>
                          <a:tab pos="457200" algn="l"/>
                        </a:tabLst>
                      </a:pPr>
                      <a:endParaRPr lang="en-US" sz="1100" baseline="0" dirty="0">
                        <a:latin typeface="Trebuchet MS"/>
                        <a:ea typeface="Times New Roman"/>
                        <a:cs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812">
                <a:tc>
                  <a:txBody>
                    <a:bodyPr/>
                    <a:lstStyle/>
                    <a:p>
                      <a:pPr marL="160020" marR="0" indent="-165100">
                        <a:spcBef>
                          <a:spcPts val="600"/>
                        </a:spcBef>
                        <a:spcAft>
                          <a:spcPts val="600"/>
                        </a:spcAft>
                        <a:tabLst>
                          <a:tab pos="2743200" algn="ctr"/>
                          <a:tab pos="5486400" algn="r"/>
                          <a:tab pos="457200" algn="l"/>
                        </a:tabLst>
                      </a:pPr>
                      <a:r>
                        <a:rPr lang="en-US" sz="1100" baseline="0" dirty="0">
                          <a:latin typeface="Trebuchet MS"/>
                          <a:ea typeface="Times New Roman"/>
                          <a:cs typeface="Times New Roman"/>
                        </a:rPr>
                        <a:t>7.	</a:t>
                      </a:r>
                      <a:r>
                        <a:rPr lang="en-US" sz="1100" b="0" baseline="0" dirty="0">
                          <a:latin typeface="Arial"/>
                          <a:ea typeface="Times New Roman"/>
                          <a:cs typeface="Times New Roman"/>
                        </a:rPr>
                        <a:t>Percent of eligible infants and toddlers with IFSPs for whom an initial evaluation and initial assessment and an initial IFSP meeting were conducted within Part C’s 45-day timeline.</a:t>
                      </a:r>
                      <a:endParaRPr lang="en-US" sz="1100" b="0" baseline="0" dirty="0">
                        <a:latin typeface="Times New Roman"/>
                        <a:ea typeface="Times New Roman"/>
                        <a:cs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0"/>
                        </a:spcAft>
                      </a:pPr>
                      <a:r>
                        <a:rPr lang="en-US" sz="1100" baseline="0">
                          <a:latin typeface="Trebuchet MS"/>
                          <a:ea typeface="Times New Roman"/>
                          <a:cs typeface="Times New Roman"/>
                        </a:rPr>
                        <a:t>State data system </a:t>
                      </a:r>
                      <a:endParaRPr lang="en-US" sz="1100" baseline="0">
                        <a:latin typeface="Times New Roman"/>
                        <a:ea typeface="Times New Roman"/>
                        <a:cs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0"/>
                        </a:spcAft>
                      </a:pPr>
                      <a:r>
                        <a:rPr lang="en-US" sz="1100" baseline="0" dirty="0">
                          <a:latin typeface="Trebuchet MS"/>
                          <a:ea typeface="Times New Roman"/>
                          <a:cs typeface="Times New Roman"/>
                        </a:rPr>
                        <a:t>Monitoring</a:t>
                      </a:r>
                      <a:endParaRPr lang="en-US" sz="1100" baseline="0" dirty="0">
                        <a:latin typeface="Times New Roman"/>
                        <a:ea typeface="Times New Roman"/>
                        <a:cs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9465">
                <a:tc>
                  <a:txBody>
                    <a:bodyPr/>
                    <a:lstStyle/>
                    <a:p>
                      <a:pPr marL="160020" marR="0" indent="-160020">
                        <a:spcBef>
                          <a:spcPts val="200"/>
                        </a:spcBef>
                        <a:spcAft>
                          <a:spcPts val="0"/>
                        </a:spcAft>
                        <a:tabLst>
                          <a:tab pos="160020" algn="l"/>
                        </a:tabLst>
                      </a:pPr>
                      <a:r>
                        <a:rPr lang="en-US" sz="1100" baseline="0">
                          <a:latin typeface="Trebuchet MS"/>
                          <a:ea typeface="Times New Roman"/>
                          <a:cs typeface="Times New Roman"/>
                        </a:rPr>
                        <a:t>8.	Percent of all children exiting Part C who received timely transition planning to support the child’s transition to preschool and other appropriate community services by their third birthday including:</a:t>
                      </a:r>
                      <a:endParaRPr lang="en-US" sz="1100" baseline="0">
                        <a:latin typeface="Times New Roman"/>
                        <a:ea typeface="Times New Roman"/>
                        <a:cs typeface="Times New Roman"/>
                      </a:endParaRPr>
                    </a:p>
                    <a:p>
                      <a:pPr marL="388620" marR="0" indent="-228600">
                        <a:spcBef>
                          <a:spcPts val="200"/>
                        </a:spcBef>
                        <a:spcAft>
                          <a:spcPts val="0"/>
                        </a:spcAft>
                        <a:tabLst>
                          <a:tab pos="388620" algn="l"/>
                        </a:tabLst>
                      </a:pPr>
                      <a:r>
                        <a:rPr lang="en-US" sz="1100" baseline="0">
                          <a:latin typeface="Trebuchet MS"/>
                          <a:ea typeface="Times New Roman"/>
                          <a:cs typeface="Times New Roman"/>
                        </a:rPr>
                        <a:t>A.	IFSPs with transition steps and services;</a:t>
                      </a:r>
                      <a:endParaRPr lang="en-US" sz="1100" baseline="0">
                        <a:latin typeface="Times New Roman"/>
                        <a:ea typeface="Times New Roman"/>
                        <a:cs typeface="Times New Roman"/>
                      </a:endParaRPr>
                    </a:p>
                    <a:p>
                      <a:pPr marL="388620" marR="0" indent="-228600">
                        <a:spcBef>
                          <a:spcPts val="200"/>
                        </a:spcBef>
                        <a:spcAft>
                          <a:spcPts val="0"/>
                        </a:spcAft>
                        <a:tabLst>
                          <a:tab pos="388620" algn="l"/>
                        </a:tabLst>
                      </a:pPr>
                      <a:r>
                        <a:rPr lang="en-US" sz="1100" baseline="0">
                          <a:latin typeface="Trebuchet MS"/>
                          <a:ea typeface="Times New Roman"/>
                          <a:cs typeface="Times New Roman"/>
                        </a:rPr>
                        <a:t>B.	notification to LEA, if child potentially eligible for Part B; and</a:t>
                      </a:r>
                      <a:endParaRPr lang="en-US" sz="1100" baseline="0">
                        <a:latin typeface="Times New Roman"/>
                        <a:ea typeface="Times New Roman"/>
                        <a:cs typeface="Times New Roman"/>
                      </a:endParaRPr>
                    </a:p>
                    <a:p>
                      <a:pPr marL="388620" marR="0" indent="-228600">
                        <a:spcBef>
                          <a:spcPts val="200"/>
                        </a:spcBef>
                        <a:spcAft>
                          <a:spcPts val="0"/>
                        </a:spcAft>
                        <a:tabLst>
                          <a:tab pos="388620" algn="l"/>
                        </a:tabLst>
                      </a:pPr>
                      <a:r>
                        <a:rPr lang="en-US" sz="1100" baseline="0">
                          <a:latin typeface="Trebuchet MS"/>
                          <a:ea typeface="Times New Roman"/>
                          <a:cs typeface="Times New Roman"/>
                        </a:rPr>
                        <a:t>C.	transition conference, if child potentially eligible for Part B.</a:t>
                      </a:r>
                      <a:endParaRPr lang="en-US" sz="1100" baseline="0">
                        <a:latin typeface="Times New Roman"/>
                        <a:ea typeface="Times New Roman"/>
                        <a:cs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0"/>
                        </a:spcAft>
                      </a:pPr>
                      <a:r>
                        <a:rPr lang="en-US" sz="1100" baseline="0">
                          <a:latin typeface="Trebuchet MS"/>
                          <a:ea typeface="Times New Roman"/>
                          <a:cs typeface="Times New Roman"/>
                        </a:rPr>
                        <a:t>State data system</a:t>
                      </a:r>
                      <a:endParaRPr lang="en-US" sz="1100" baseline="0">
                        <a:latin typeface="Times New Roman"/>
                        <a:ea typeface="Times New Roman"/>
                        <a:cs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0"/>
                        </a:spcAft>
                      </a:pPr>
                      <a:r>
                        <a:rPr lang="en-US" sz="1100" baseline="0" dirty="0">
                          <a:latin typeface="Trebuchet MS"/>
                          <a:ea typeface="Times New Roman"/>
                          <a:cs typeface="Times New Roman"/>
                        </a:rPr>
                        <a:t>Monitoring</a:t>
                      </a:r>
                      <a:endParaRPr lang="en-US" sz="1100" baseline="0" dirty="0">
                        <a:latin typeface="Times New Roman"/>
                        <a:ea typeface="Times New Roman"/>
                        <a:cs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7625">
                <a:tc>
                  <a:txBody>
                    <a:bodyPr/>
                    <a:lstStyle/>
                    <a:p>
                      <a:pPr marL="160020" marR="0" indent="-160020">
                        <a:spcBef>
                          <a:spcPts val="200"/>
                        </a:spcBef>
                        <a:spcAft>
                          <a:spcPts val="0"/>
                        </a:spcAft>
                        <a:tabLst>
                          <a:tab pos="160020" algn="l"/>
                        </a:tabLst>
                      </a:pPr>
                      <a:r>
                        <a:rPr lang="en-US" sz="1100" baseline="0">
                          <a:latin typeface="Trebuchet MS"/>
                          <a:ea typeface="Times New Roman"/>
                          <a:cs typeface="Times New Roman"/>
                        </a:rPr>
                        <a:t>9.	Percent of noncompliance findings (identified through monitoring and complaints/ hearings) that are corrected within one year.</a:t>
                      </a:r>
                      <a:endParaRPr lang="en-US" sz="1100" baseline="0">
                        <a:latin typeface="Times New Roman"/>
                        <a:ea typeface="Times New Roman"/>
                        <a:cs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0"/>
                        </a:spcAft>
                      </a:pPr>
                      <a:r>
                        <a:rPr lang="en-US" sz="1100" baseline="0" dirty="0" smtClean="0">
                          <a:latin typeface="Trebuchet MS"/>
                          <a:ea typeface="Times New Roman"/>
                          <a:cs typeface="Times New Roman"/>
                        </a:rPr>
                        <a:t>Cumulative</a:t>
                      </a:r>
                      <a:endParaRPr lang="en-US" sz="1100" baseline="0" dirty="0">
                        <a:latin typeface="Times New Roman"/>
                        <a:ea typeface="Times New Roman"/>
                        <a:cs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0"/>
                        </a:spcAft>
                      </a:pPr>
                      <a:r>
                        <a:rPr lang="en-US" sz="1100" baseline="0" dirty="0">
                          <a:latin typeface="Trebuchet MS"/>
                          <a:ea typeface="Times New Roman"/>
                          <a:cs typeface="Times New Roman"/>
                        </a:rPr>
                        <a:t>Monitoring reports, complaints/ hearing</a:t>
                      </a:r>
                      <a:endParaRPr lang="en-US" sz="1100" baseline="0" dirty="0">
                        <a:latin typeface="Times New Roman"/>
                        <a:ea typeface="Times New Roman"/>
                        <a:cs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3219">
                <a:tc>
                  <a:txBody>
                    <a:bodyPr/>
                    <a:lstStyle/>
                    <a:p>
                      <a:pPr marL="274320" marR="0" indent="-274320">
                        <a:spcBef>
                          <a:spcPts val="200"/>
                        </a:spcBef>
                        <a:spcAft>
                          <a:spcPts val="0"/>
                        </a:spcAft>
                        <a:tabLst>
                          <a:tab pos="274320" algn="l"/>
                        </a:tabLst>
                      </a:pPr>
                      <a:r>
                        <a:rPr lang="en-US" sz="1100" baseline="0" dirty="0">
                          <a:latin typeface="Trebuchet MS"/>
                          <a:ea typeface="Times New Roman"/>
                          <a:cs typeface="Times New Roman"/>
                        </a:rPr>
                        <a:t>14.	Percent of EI/ILP program reported data (child count and exiting data, monthly data entry, contract submission requirements, CAPs, etc.) that are timely.</a:t>
                      </a:r>
                      <a:endParaRPr lang="en-US" sz="1100" baseline="0" dirty="0">
                        <a:latin typeface="Times New Roman"/>
                        <a:ea typeface="Times New Roman"/>
                        <a:cs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0"/>
                        </a:spcAft>
                      </a:pPr>
                      <a:r>
                        <a:rPr lang="en-US" sz="1100" baseline="0" dirty="0">
                          <a:latin typeface="Trebuchet MS"/>
                          <a:ea typeface="Times New Roman"/>
                          <a:cs typeface="Times New Roman"/>
                        </a:rPr>
                        <a:t>Child count </a:t>
                      </a:r>
                      <a:r>
                        <a:rPr lang="en-US" sz="1100" baseline="0" dirty="0" err="1" smtClean="0">
                          <a:latin typeface="Trebuchet MS"/>
                          <a:ea typeface="Times New Roman"/>
                          <a:cs typeface="Times New Roman"/>
                        </a:rPr>
                        <a:t>documenta-tion</a:t>
                      </a:r>
                      <a:r>
                        <a:rPr lang="en-US" sz="1100" baseline="0" dirty="0" smtClean="0">
                          <a:latin typeface="Trebuchet MS"/>
                          <a:ea typeface="Times New Roman"/>
                          <a:cs typeface="Times New Roman"/>
                        </a:rPr>
                        <a:t> </a:t>
                      </a:r>
                      <a:endParaRPr lang="en-US" sz="1100" baseline="0" dirty="0">
                        <a:latin typeface="Times New Roman"/>
                        <a:ea typeface="Times New Roman"/>
                        <a:cs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0"/>
                        </a:spcAft>
                      </a:pPr>
                      <a:r>
                        <a:rPr lang="en-US" sz="1100" baseline="0" dirty="0">
                          <a:latin typeface="Trebuchet MS"/>
                          <a:ea typeface="Times New Roman"/>
                          <a:cs typeface="Times New Roman"/>
                        </a:rPr>
                        <a:t>APR Reporting </a:t>
                      </a:r>
                      <a:r>
                        <a:rPr lang="en-US" sz="1100" baseline="0" dirty="0" err="1" smtClean="0">
                          <a:latin typeface="Trebuchet MS"/>
                          <a:ea typeface="Times New Roman"/>
                          <a:cs typeface="Times New Roman"/>
                        </a:rPr>
                        <a:t>Documenta-tion</a:t>
                      </a:r>
                      <a:r>
                        <a:rPr lang="en-US" sz="1100" baseline="0" dirty="0" smtClean="0">
                          <a:latin typeface="Trebuchet MS"/>
                          <a:ea typeface="Times New Roman"/>
                          <a:cs typeface="Times New Roman"/>
                        </a:rPr>
                        <a:t> </a:t>
                      </a:r>
                      <a:endParaRPr lang="en-US" sz="1100" baseline="0" dirty="0">
                        <a:latin typeface="Times New Roman"/>
                        <a:ea typeface="Times New Roman"/>
                        <a:cs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6" name="Rectangle 2"/>
          <p:cNvSpPr>
            <a:spLocks noChangeArrowheads="1"/>
          </p:cNvSpPr>
          <p:nvPr/>
        </p:nvSpPr>
        <p:spPr bwMode="auto">
          <a:xfrm>
            <a:off x="762000" y="130094"/>
            <a:ext cx="7620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2400" b="1" i="0" u="none" strike="noStrike" cap="none" normalizeH="0" baseline="0" dirty="0" smtClean="0">
                <a:ln>
                  <a:noFill/>
                </a:ln>
                <a:solidFill>
                  <a:schemeClr val="accent1">
                    <a:lumMod val="75000"/>
                  </a:schemeClr>
                </a:solidFill>
                <a:effectLst>
                  <a:outerShdw blurRad="38100" dist="38100" dir="2700000" algn="tl">
                    <a:srgbClr val="000000">
                      <a:alpha val="43137"/>
                    </a:srgbClr>
                  </a:outerShdw>
                </a:effectLst>
                <a:latin typeface="Lucida Sans" pitchFamily="34" charset="0"/>
                <a:ea typeface="Times New Roman" pitchFamily="18" charset="0"/>
                <a:cs typeface="Arial" pitchFamily="34" charset="0"/>
              </a:rPr>
              <a:t>Selected SPP/APR Indicators and Data Sources</a:t>
            </a:r>
            <a:endParaRPr kumimoji="0" lang="en-US" sz="3600" b="0" i="0" u="none" strike="noStrike" cap="none" normalizeH="0" baseline="0" dirty="0" smtClean="0">
              <a:ln>
                <a:noFill/>
              </a:ln>
              <a:solidFill>
                <a:schemeClr val="accent1">
                  <a:lumMod val="75000"/>
                </a:schemeClr>
              </a:solidFill>
              <a:effectLst>
                <a:outerShdw blurRad="38100" dist="38100" dir="2700000" algn="tl">
                  <a:srgbClr val="000000">
                    <a:alpha val="43137"/>
                  </a:srgbClr>
                </a:outerShdw>
              </a:effectLst>
              <a:latin typeface="Lucida Sans"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1" y="609599"/>
          <a:ext cx="8762999" cy="5181601"/>
        </p:xfrm>
        <a:graphic>
          <a:graphicData uri="http://schemas.openxmlformats.org/drawingml/2006/table">
            <a:tbl>
              <a:tblPr/>
              <a:tblGrid>
                <a:gridCol w="6827613"/>
                <a:gridCol w="967693"/>
                <a:gridCol w="967693"/>
              </a:tblGrid>
              <a:tr h="208724">
                <a:tc rowSpan="2">
                  <a:txBody>
                    <a:bodyPr/>
                    <a:lstStyle/>
                    <a:p>
                      <a:pPr marL="0" marR="0" algn="ctr">
                        <a:spcBef>
                          <a:spcPts val="0"/>
                        </a:spcBef>
                        <a:spcAft>
                          <a:spcPts val="0"/>
                        </a:spcAft>
                      </a:pPr>
                      <a:r>
                        <a:rPr lang="en-US" sz="2000" b="1" dirty="0" smtClean="0">
                          <a:solidFill>
                            <a:schemeClr val="accent1">
                              <a:lumMod val="75000"/>
                            </a:schemeClr>
                          </a:solidFill>
                          <a:effectLst>
                            <a:outerShdw blurRad="38100" dist="38100" dir="2700000" algn="tl">
                              <a:srgbClr val="000000">
                                <a:alpha val="43137"/>
                              </a:srgbClr>
                            </a:outerShdw>
                          </a:effectLst>
                          <a:latin typeface="Trebuchet MS"/>
                          <a:ea typeface="Times New Roman"/>
                        </a:rPr>
                        <a:t>Part </a:t>
                      </a:r>
                      <a:r>
                        <a:rPr lang="en-US" sz="2000" b="1" dirty="0">
                          <a:solidFill>
                            <a:schemeClr val="accent1">
                              <a:lumMod val="75000"/>
                            </a:schemeClr>
                          </a:solidFill>
                          <a:effectLst>
                            <a:outerShdw blurRad="38100" dist="38100" dir="2700000" algn="tl">
                              <a:srgbClr val="000000">
                                <a:alpha val="43137"/>
                              </a:srgbClr>
                            </a:outerShdw>
                          </a:effectLst>
                          <a:latin typeface="Trebuchet MS"/>
                          <a:ea typeface="Times New Roman"/>
                        </a:rPr>
                        <a:t>B Indicators</a:t>
                      </a:r>
                      <a:endParaRPr lang="en-US" sz="1200" dirty="0">
                        <a:solidFill>
                          <a:schemeClr val="accent1">
                            <a:lumMod val="75000"/>
                          </a:schemeClr>
                        </a:solidFill>
                        <a:effectLst>
                          <a:outerShdw blurRad="38100" dist="38100" dir="2700000" algn="tl">
                            <a:srgbClr val="000000">
                              <a:alpha val="43137"/>
                            </a:srgbClr>
                          </a:outerShdw>
                        </a:effectLst>
                        <a:latin typeface="Times New Roman"/>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0" marR="0" algn="ctr">
                        <a:spcBef>
                          <a:spcPts val="0"/>
                        </a:spcBef>
                        <a:spcAft>
                          <a:spcPts val="0"/>
                        </a:spcAft>
                      </a:pPr>
                      <a:r>
                        <a:rPr lang="en-US" sz="1100" b="1" dirty="0">
                          <a:latin typeface="Trebuchet MS"/>
                          <a:ea typeface="Times New Roman"/>
                        </a:rPr>
                        <a:t>Data Source</a:t>
                      </a:r>
                      <a:endParaRPr lang="en-US" sz="1100" dirty="0">
                        <a:latin typeface="Times New Roman"/>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r>
              <a:tr h="439003">
                <a:tc vMerge="1">
                  <a:txBody>
                    <a:bodyPr/>
                    <a:lstStyle/>
                    <a:p>
                      <a:endParaRPr lang="en-US"/>
                    </a:p>
                  </a:txBody>
                  <a:tcPr/>
                </a:tc>
                <a:tc>
                  <a:txBody>
                    <a:bodyPr/>
                    <a:lstStyle/>
                    <a:p>
                      <a:pPr marL="0" marR="0" algn="ctr">
                        <a:spcBef>
                          <a:spcPts val="0"/>
                        </a:spcBef>
                        <a:spcAft>
                          <a:spcPts val="0"/>
                        </a:spcAft>
                      </a:pPr>
                      <a:r>
                        <a:rPr lang="en-US" sz="1100" b="1" dirty="0">
                          <a:latin typeface="Trebuchet MS"/>
                          <a:ea typeface="Times New Roman"/>
                        </a:rPr>
                        <a:t>618 or Data System </a:t>
                      </a:r>
                      <a:endParaRPr lang="en-US" sz="1100" dirty="0">
                        <a:latin typeface="Times New Roman"/>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100" b="1" dirty="0">
                          <a:latin typeface="Trebuchet MS"/>
                          <a:ea typeface="Times New Roman"/>
                        </a:rPr>
                        <a:t>Monitoring or Other</a:t>
                      </a:r>
                      <a:endParaRPr lang="en-US" sz="1100" dirty="0">
                        <a:latin typeface="Times New Roman"/>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028674">
                <a:tc>
                  <a:txBody>
                    <a:bodyPr/>
                    <a:lstStyle/>
                    <a:p>
                      <a:pPr marL="342900" marR="0" lvl="0" indent="-342900">
                        <a:spcBef>
                          <a:spcPts val="600"/>
                        </a:spcBef>
                        <a:spcAft>
                          <a:spcPts val="600"/>
                        </a:spcAft>
                        <a:buFont typeface="+mj-lt"/>
                        <a:buAutoNum type="arabicPeriod" startAt="6"/>
                      </a:pPr>
                      <a:r>
                        <a:rPr lang="en-US" sz="1100" dirty="0">
                          <a:latin typeface="Trebuchet MS"/>
                          <a:ea typeface="Times New Roman"/>
                          <a:cs typeface="Arial"/>
                        </a:rPr>
                        <a:t>Percent of children aged 3 through 5 with IEPs attending </a:t>
                      </a:r>
                      <a:r>
                        <a:rPr lang="en-US" sz="1100" dirty="0" smtClean="0">
                          <a:latin typeface="Trebuchet MS"/>
                          <a:ea typeface="Times New Roman"/>
                          <a:cs typeface="Arial"/>
                        </a:rPr>
                        <a:t>a:</a:t>
                      </a:r>
                      <a:endParaRPr lang="en-US" sz="1100" dirty="0" smtClean="0">
                        <a:latin typeface="Times New Roman"/>
                        <a:ea typeface="Times New Roman"/>
                        <a:cs typeface="+mn-cs"/>
                      </a:endParaRPr>
                    </a:p>
                    <a:p>
                      <a:pPr marL="800100" marR="0" lvl="1" indent="-342900">
                        <a:spcBef>
                          <a:spcPts val="600"/>
                        </a:spcBef>
                        <a:spcAft>
                          <a:spcPts val="0"/>
                        </a:spcAft>
                        <a:buFont typeface="+mj-lt"/>
                        <a:buAutoNum type="alphaUcPeriod"/>
                      </a:pPr>
                      <a:r>
                        <a:rPr lang="en-US" sz="1100" dirty="0" smtClean="0">
                          <a:latin typeface="Trebuchet MS"/>
                          <a:ea typeface="Times New Roman"/>
                          <a:cs typeface="Arial"/>
                        </a:rPr>
                        <a:t>Regular </a:t>
                      </a:r>
                      <a:r>
                        <a:rPr lang="en-US" sz="1100" dirty="0">
                          <a:latin typeface="Trebuchet MS"/>
                          <a:ea typeface="Times New Roman"/>
                          <a:cs typeface="Arial"/>
                        </a:rPr>
                        <a:t>early childhood program and receiving the majority of special education and related services in the regular early childhood program; </a:t>
                      </a:r>
                      <a:r>
                        <a:rPr lang="en-US" sz="1100" dirty="0" smtClean="0">
                          <a:latin typeface="Trebuchet MS"/>
                          <a:ea typeface="Times New Roman"/>
                          <a:cs typeface="Arial"/>
                        </a:rPr>
                        <a:t>and</a:t>
                      </a:r>
                      <a:endParaRPr lang="en-US" sz="1100" dirty="0" smtClean="0">
                        <a:latin typeface="Times New Roman"/>
                        <a:ea typeface="Times New Roman"/>
                        <a:cs typeface="+mn-cs"/>
                      </a:endParaRPr>
                    </a:p>
                    <a:p>
                      <a:pPr marL="800100" marR="0" lvl="1" indent="-342900">
                        <a:spcBef>
                          <a:spcPts val="600"/>
                        </a:spcBef>
                        <a:spcAft>
                          <a:spcPts val="0"/>
                        </a:spcAft>
                        <a:buFont typeface="+mj-lt"/>
                        <a:buAutoNum type="alphaUcPeriod"/>
                      </a:pPr>
                      <a:r>
                        <a:rPr lang="en-US" sz="1100" dirty="0" smtClean="0">
                          <a:latin typeface="Trebuchet MS"/>
                          <a:ea typeface="Times New Roman"/>
                          <a:cs typeface="Arial"/>
                        </a:rPr>
                        <a:t>B</a:t>
                      </a:r>
                      <a:r>
                        <a:rPr lang="en-US" sz="1100" dirty="0">
                          <a:latin typeface="Trebuchet MS"/>
                          <a:ea typeface="Times New Roman"/>
                          <a:cs typeface="Arial"/>
                        </a:rPr>
                        <a:t>.  Separate special education class, separate school or residential facility.</a:t>
                      </a:r>
                      <a:endParaRPr lang="en-US" sz="1100" dirty="0">
                        <a:latin typeface="Times New Roman"/>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0"/>
                        </a:spcAft>
                      </a:pPr>
                      <a:r>
                        <a:rPr lang="en-US" sz="1100">
                          <a:latin typeface="Trebuchet MS"/>
                          <a:ea typeface="Times New Roman"/>
                        </a:rPr>
                        <a:t>618 data</a:t>
                      </a:r>
                      <a:endParaRPr lang="en-US" sz="1100">
                        <a:latin typeface="Times New Roman"/>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0"/>
                        </a:spcAft>
                      </a:pPr>
                      <a:endParaRPr lang="en-US" sz="1100" dirty="0">
                        <a:latin typeface="Trebuchet MS"/>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6800">
                <a:tc>
                  <a:txBody>
                    <a:bodyPr/>
                    <a:lstStyle/>
                    <a:p>
                      <a:pPr marL="160020" marR="0" indent="-171450">
                        <a:lnSpc>
                          <a:spcPct val="115000"/>
                        </a:lnSpc>
                        <a:spcBef>
                          <a:spcPts val="600"/>
                        </a:spcBef>
                        <a:spcAft>
                          <a:spcPts val="0"/>
                        </a:spcAft>
                        <a:tabLst>
                          <a:tab pos="2743200" algn="ctr"/>
                          <a:tab pos="5486400" algn="r"/>
                        </a:tabLst>
                      </a:pPr>
                      <a:r>
                        <a:rPr lang="en-US" sz="1100" dirty="0">
                          <a:latin typeface="Trebuchet MS"/>
                          <a:ea typeface="Times New Roman"/>
                          <a:cs typeface="Arial"/>
                        </a:rPr>
                        <a:t>7.	Percent of preschool children with IEPs who demonstrate improved:</a:t>
                      </a:r>
                      <a:endParaRPr lang="en-US" sz="1100" dirty="0">
                        <a:latin typeface="Times New Roman"/>
                        <a:ea typeface="Times New Roman"/>
                      </a:endParaRPr>
                    </a:p>
                    <a:p>
                      <a:pPr marL="800100" marR="0" lvl="1" indent="-342900">
                        <a:lnSpc>
                          <a:spcPct val="115000"/>
                        </a:lnSpc>
                        <a:spcBef>
                          <a:spcPts val="600"/>
                        </a:spcBef>
                        <a:spcAft>
                          <a:spcPts val="0"/>
                        </a:spcAft>
                        <a:buFont typeface="+mj-lt"/>
                        <a:buAutoNum type="alphaUcPeriod"/>
                        <a:tabLst>
                          <a:tab pos="2743200" algn="ctr"/>
                          <a:tab pos="5486400" algn="r"/>
                          <a:tab pos="388620" algn="l"/>
                          <a:tab pos="2743200" algn="ctr"/>
                          <a:tab pos="5486400" algn="r"/>
                        </a:tabLst>
                      </a:pPr>
                      <a:r>
                        <a:rPr lang="en-US" sz="1100" dirty="0">
                          <a:latin typeface="Trebuchet MS"/>
                          <a:ea typeface="Times New Roman"/>
                          <a:cs typeface="Arial"/>
                        </a:rPr>
                        <a:t>Positive social-emotional skills (including social relationships);</a:t>
                      </a:r>
                      <a:endParaRPr lang="en-US" sz="1100" dirty="0">
                        <a:latin typeface="Times New Roman"/>
                        <a:ea typeface="Times New Roman"/>
                      </a:endParaRPr>
                    </a:p>
                    <a:p>
                      <a:pPr marL="800100" marR="0" lvl="1" indent="-342900">
                        <a:lnSpc>
                          <a:spcPct val="115000"/>
                        </a:lnSpc>
                        <a:spcBef>
                          <a:spcPts val="0"/>
                        </a:spcBef>
                        <a:spcAft>
                          <a:spcPts val="0"/>
                        </a:spcAft>
                        <a:buFont typeface="+mj-lt"/>
                        <a:buAutoNum type="alphaUcPeriod"/>
                        <a:tabLst>
                          <a:tab pos="2743200" algn="ctr"/>
                          <a:tab pos="5486400" algn="r"/>
                          <a:tab pos="388620" algn="l"/>
                          <a:tab pos="2743200" algn="ctr"/>
                          <a:tab pos="5486400" algn="r"/>
                        </a:tabLst>
                      </a:pPr>
                      <a:r>
                        <a:rPr lang="en-US" sz="1100" dirty="0">
                          <a:latin typeface="Trebuchet MS"/>
                          <a:ea typeface="Times New Roman"/>
                          <a:cs typeface="Arial"/>
                        </a:rPr>
                        <a:t>Acquisition and use of knowledge and skills (including early language/ communication and early literacy); and</a:t>
                      </a:r>
                      <a:endParaRPr lang="en-US" sz="1100" dirty="0">
                        <a:latin typeface="Times New Roman"/>
                        <a:ea typeface="Times New Roman"/>
                      </a:endParaRPr>
                    </a:p>
                    <a:p>
                      <a:pPr marL="800100" marR="0" lvl="1" indent="-342900">
                        <a:lnSpc>
                          <a:spcPct val="115000"/>
                        </a:lnSpc>
                        <a:spcBef>
                          <a:spcPts val="0"/>
                        </a:spcBef>
                        <a:spcAft>
                          <a:spcPts val="0"/>
                        </a:spcAft>
                        <a:buFont typeface="+mj-lt"/>
                        <a:buAutoNum type="alphaUcPeriod"/>
                        <a:tabLst>
                          <a:tab pos="2743200" algn="ctr"/>
                          <a:tab pos="5486400" algn="r"/>
                          <a:tab pos="388620" algn="l"/>
                          <a:tab pos="2743200" algn="ctr"/>
                          <a:tab pos="5486400" algn="r"/>
                        </a:tabLst>
                      </a:pPr>
                      <a:r>
                        <a:rPr lang="en-US" sz="1100" dirty="0">
                          <a:latin typeface="Trebuchet MS"/>
                          <a:ea typeface="Times New Roman"/>
                          <a:cs typeface="Arial"/>
                        </a:rPr>
                        <a:t>Use of appropriate behaviors to meet their needs.</a:t>
                      </a:r>
                      <a:endParaRPr lang="en-US" sz="1100" dirty="0">
                        <a:latin typeface="Times New Roman"/>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0"/>
                        </a:spcAft>
                      </a:pPr>
                      <a:r>
                        <a:rPr lang="en-US" sz="1100">
                          <a:latin typeface="Trebuchet MS"/>
                          <a:ea typeface="Times New Roman"/>
                        </a:rPr>
                        <a:t>Selected State data source</a:t>
                      </a:r>
                      <a:endParaRPr lang="en-US" sz="1100">
                        <a:latin typeface="Times New Roman"/>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0"/>
                        </a:spcAft>
                      </a:pPr>
                      <a:endParaRPr lang="en-US" sz="1100" dirty="0">
                        <a:latin typeface="Trebuchet MS"/>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2190">
                <a:tc>
                  <a:txBody>
                    <a:bodyPr/>
                    <a:lstStyle/>
                    <a:p>
                      <a:pPr marL="248920" marR="0" indent="-260350">
                        <a:spcBef>
                          <a:spcPts val="600"/>
                        </a:spcBef>
                        <a:spcAft>
                          <a:spcPts val="600"/>
                        </a:spcAft>
                      </a:pPr>
                      <a:r>
                        <a:rPr lang="en-US" sz="1100" dirty="0">
                          <a:latin typeface="Trebuchet MS"/>
                          <a:ea typeface="Times New Roman"/>
                          <a:cs typeface="Arial"/>
                        </a:rPr>
                        <a:t>11.  Percent of children who were evaluated within 60 days of receiving parental consent for initial evaluation or, if the State establishes a timeframe within which the evaluation must be conducted, within that timeframe.</a:t>
                      </a:r>
                      <a:endParaRPr lang="en-US" sz="1100" dirty="0">
                        <a:latin typeface="Times New Roman"/>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0"/>
                        </a:spcAft>
                      </a:pPr>
                      <a:r>
                        <a:rPr lang="en-US" sz="1100">
                          <a:latin typeface="Trebuchet MS"/>
                          <a:ea typeface="Times New Roman"/>
                        </a:rPr>
                        <a:t>State data system</a:t>
                      </a:r>
                      <a:endParaRPr lang="en-US" sz="1100">
                        <a:latin typeface="Times New Roman"/>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0"/>
                        </a:spcAft>
                      </a:pPr>
                      <a:r>
                        <a:rPr lang="en-US" sz="1100" dirty="0">
                          <a:latin typeface="Trebuchet MS"/>
                          <a:ea typeface="Times New Roman"/>
                        </a:rPr>
                        <a:t>Monitoring</a:t>
                      </a:r>
                      <a:endParaRPr lang="en-US" sz="1100" dirty="0">
                        <a:latin typeface="Times New Roman"/>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4881">
                <a:tc>
                  <a:txBody>
                    <a:bodyPr/>
                    <a:lstStyle/>
                    <a:p>
                      <a:pPr marL="269875" marR="0" indent="-281305">
                        <a:lnSpc>
                          <a:spcPct val="115000"/>
                        </a:lnSpc>
                        <a:spcBef>
                          <a:spcPts val="600"/>
                        </a:spcBef>
                        <a:spcAft>
                          <a:spcPts val="0"/>
                        </a:spcAft>
                        <a:tabLst>
                          <a:tab pos="2743200" algn="ctr"/>
                          <a:tab pos="5486400" algn="r"/>
                        </a:tabLst>
                      </a:pPr>
                      <a:r>
                        <a:rPr lang="en-US" sz="1100" dirty="0">
                          <a:latin typeface="Trebuchet MS"/>
                          <a:ea typeface="Times New Roman"/>
                          <a:cs typeface="Arial"/>
                        </a:rPr>
                        <a:t>12.	</a:t>
                      </a:r>
                      <a:r>
                        <a:rPr lang="en-US" sz="1100" dirty="0" smtClean="0">
                          <a:latin typeface="Trebuchet MS"/>
                          <a:ea typeface="Times New Roman"/>
                          <a:cs typeface="Arial"/>
                        </a:rPr>
                        <a:t> Percent </a:t>
                      </a:r>
                      <a:r>
                        <a:rPr lang="en-US" sz="1100" dirty="0">
                          <a:latin typeface="Trebuchet MS"/>
                          <a:ea typeface="Times New Roman"/>
                          <a:cs typeface="Arial"/>
                        </a:rPr>
                        <a:t>of children referred by Part C prior to age 3 and who are found eligible for Part B who have </a:t>
                      </a:r>
                      <a:r>
                        <a:rPr lang="en-US" sz="1100" dirty="0" smtClean="0">
                          <a:latin typeface="Trebuchet MS"/>
                          <a:ea typeface="Times New Roman"/>
                          <a:cs typeface="Arial"/>
                        </a:rPr>
                        <a:t>             an </a:t>
                      </a:r>
                      <a:r>
                        <a:rPr lang="en-US" sz="1100" dirty="0">
                          <a:latin typeface="Trebuchet MS"/>
                          <a:ea typeface="Times New Roman"/>
                          <a:cs typeface="Arial"/>
                        </a:rPr>
                        <a:t>IEP developed and implemented by their third birthdays.</a:t>
                      </a:r>
                      <a:endParaRPr lang="en-US" sz="1100" dirty="0">
                        <a:latin typeface="Times New Roman"/>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0"/>
                        </a:spcAft>
                      </a:pPr>
                      <a:r>
                        <a:rPr lang="en-US" sz="1100">
                          <a:latin typeface="Trebuchet MS"/>
                          <a:ea typeface="Times New Roman"/>
                        </a:rPr>
                        <a:t>State data system</a:t>
                      </a:r>
                      <a:endParaRPr lang="en-US" sz="1100">
                        <a:latin typeface="Times New Roman"/>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0"/>
                        </a:spcAft>
                      </a:pPr>
                      <a:r>
                        <a:rPr lang="en-US" sz="1100" dirty="0">
                          <a:latin typeface="Trebuchet MS"/>
                          <a:ea typeface="Times New Roman"/>
                        </a:rPr>
                        <a:t>Monitoring</a:t>
                      </a:r>
                      <a:endParaRPr lang="en-US" sz="1100" dirty="0">
                        <a:latin typeface="Times New Roman"/>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6199">
                <a:tc>
                  <a:txBody>
                    <a:bodyPr/>
                    <a:lstStyle/>
                    <a:p>
                      <a:pPr marL="342900" marR="0" lvl="0" indent="-342900">
                        <a:lnSpc>
                          <a:spcPct val="115000"/>
                        </a:lnSpc>
                        <a:spcBef>
                          <a:spcPts val="600"/>
                        </a:spcBef>
                        <a:spcAft>
                          <a:spcPts val="0"/>
                        </a:spcAft>
                        <a:buFont typeface="+mj-lt"/>
                        <a:buAutoNum type="arabicPeriod" startAt="15"/>
                        <a:tabLst>
                          <a:tab pos="2743200" algn="ctr"/>
                          <a:tab pos="5486400" algn="r"/>
                          <a:tab pos="282575" algn="l"/>
                          <a:tab pos="2743200" algn="ctr"/>
                          <a:tab pos="5486400" algn="r"/>
                        </a:tabLst>
                      </a:pPr>
                      <a:r>
                        <a:rPr lang="en-US" sz="1100" dirty="0" smtClean="0">
                          <a:latin typeface="Trebuchet MS"/>
                          <a:ea typeface="Times New Roman"/>
                          <a:cs typeface="Arial"/>
                        </a:rPr>
                        <a:t>General </a:t>
                      </a:r>
                      <a:r>
                        <a:rPr lang="en-US" sz="1100" dirty="0">
                          <a:latin typeface="Trebuchet MS"/>
                          <a:ea typeface="Times New Roman"/>
                          <a:cs typeface="Arial"/>
                        </a:rPr>
                        <a:t>supervision system (including monitoring, complaints, hearings, etc.) identifies and corrects noncompliance as soon as possible but in no case later than one year from identification.</a:t>
                      </a:r>
                      <a:endParaRPr lang="en-US" sz="1100" dirty="0">
                        <a:latin typeface="Times New Roman"/>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0"/>
                        </a:spcAft>
                      </a:pPr>
                      <a:r>
                        <a:rPr lang="en-US" sz="1100" dirty="0" smtClean="0">
                          <a:latin typeface="Trebuchet MS"/>
                          <a:ea typeface="Times New Roman"/>
                        </a:rPr>
                        <a:t>Cumulative</a:t>
                      </a:r>
                      <a:endParaRPr lang="en-US" sz="1100" dirty="0">
                        <a:latin typeface="Trebuchet MS"/>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0"/>
                        </a:spcAft>
                      </a:pPr>
                      <a:r>
                        <a:rPr lang="en-US" sz="1100" dirty="0">
                          <a:latin typeface="Trebuchet MS"/>
                          <a:ea typeface="Times New Roman"/>
                        </a:rPr>
                        <a:t>Monitoring, complaints, hearings</a:t>
                      </a:r>
                      <a:endParaRPr lang="en-US" sz="1100" dirty="0">
                        <a:latin typeface="Times New Roman"/>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4400">
                <a:tc>
                  <a:txBody>
                    <a:bodyPr/>
                    <a:lstStyle/>
                    <a:p>
                      <a:pPr marL="342900" marR="0" lvl="0" indent="-342900">
                        <a:spcBef>
                          <a:spcPts val="600"/>
                        </a:spcBef>
                        <a:spcAft>
                          <a:spcPts val="600"/>
                        </a:spcAft>
                        <a:buFont typeface="+mj-lt"/>
                        <a:buAutoNum type="arabicPeriod" startAt="20"/>
                      </a:pPr>
                      <a:r>
                        <a:rPr lang="en-US" sz="1100" dirty="0" smtClean="0">
                          <a:latin typeface="Trebuchet MS"/>
                          <a:ea typeface="Times New Roman"/>
                          <a:cs typeface="Arial"/>
                        </a:rPr>
                        <a:t>State </a:t>
                      </a:r>
                      <a:r>
                        <a:rPr lang="en-US" sz="1100" dirty="0">
                          <a:latin typeface="Trebuchet MS"/>
                          <a:ea typeface="Times New Roman"/>
                          <a:cs typeface="Arial"/>
                        </a:rPr>
                        <a:t>reported data (618 and State Performance Plan and Annual Performance Report) are timely and accurate. </a:t>
                      </a:r>
                      <a:endParaRPr lang="en-US" sz="1100" dirty="0">
                        <a:latin typeface="Times New Roman"/>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0"/>
                        </a:spcAft>
                      </a:pPr>
                      <a:r>
                        <a:rPr lang="en-US" sz="1100" dirty="0">
                          <a:latin typeface="Trebuchet MS"/>
                          <a:ea typeface="Times New Roman"/>
                          <a:cs typeface="Arial"/>
                        </a:rPr>
                        <a:t>State </a:t>
                      </a:r>
                      <a:r>
                        <a:rPr lang="en-US" sz="1100" dirty="0" smtClean="0">
                          <a:latin typeface="Trebuchet MS"/>
                          <a:ea typeface="Times New Roman"/>
                          <a:cs typeface="Arial"/>
                        </a:rPr>
                        <a:t>data </a:t>
                      </a:r>
                      <a:r>
                        <a:rPr lang="en-US" sz="1100" dirty="0">
                          <a:latin typeface="Trebuchet MS"/>
                          <a:ea typeface="Times New Roman"/>
                          <a:cs typeface="Arial"/>
                        </a:rPr>
                        <a:t>sources, including </a:t>
                      </a:r>
                      <a:r>
                        <a:rPr lang="en-US" sz="1100" dirty="0" smtClean="0">
                          <a:latin typeface="Trebuchet MS"/>
                          <a:ea typeface="Times New Roman"/>
                          <a:cs typeface="Arial"/>
                        </a:rPr>
                        <a:t>data </a:t>
                      </a:r>
                      <a:r>
                        <a:rPr lang="en-US" sz="1100" dirty="0">
                          <a:latin typeface="Trebuchet MS"/>
                          <a:ea typeface="Times New Roman"/>
                          <a:cs typeface="Arial"/>
                        </a:rPr>
                        <a:t>system,  SPP/APR</a:t>
                      </a:r>
                      <a:endParaRPr lang="en-US" sz="1100" dirty="0">
                        <a:latin typeface="Times New Roman"/>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0"/>
                        </a:spcAft>
                      </a:pPr>
                      <a:endParaRPr lang="en-US" sz="1100" dirty="0">
                        <a:latin typeface="Trebuchet MS"/>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049" name="Rectangle 1"/>
          <p:cNvSpPr>
            <a:spLocks noChangeArrowheads="1"/>
          </p:cNvSpPr>
          <p:nvPr/>
        </p:nvSpPr>
        <p:spPr bwMode="auto">
          <a:xfrm>
            <a:off x="834438" y="34751"/>
            <a:ext cx="7475123"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743200" algn="ctr"/>
                <a:tab pos="5486400" algn="r"/>
              </a:tabLst>
            </a:pPr>
            <a:r>
              <a:rPr lang="en-US" sz="2400" b="1" dirty="0" smtClean="0">
                <a:solidFill>
                  <a:schemeClr val="accent1">
                    <a:lumMod val="75000"/>
                  </a:schemeClr>
                </a:solidFill>
                <a:effectLst>
                  <a:outerShdw blurRad="38100" dist="38100" dir="2700000" algn="tl">
                    <a:srgbClr val="000000">
                      <a:alpha val="43137"/>
                    </a:srgbClr>
                  </a:outerShdw>
                </a:effectLst>
                <a:latin typeface="Lucida Sans" pitchFamily="34" charset="0"/>
                <a:ea typeface="Times New Roman" pitchFamily="18" charset="0"/>
                <a:cs typeface="Arial" pitchFamily="34" charset="0"/>
              </a:rPr>
              <a:t>Selected SPP/APR Indicators and Data Sources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smtClean="0">
                <a:solidFill>
                  <a:schemeClr val="tx1"/>
                </a:solidFill>
              </a:rPr>
              <a:t/>
            </a:r>
            <a:br>
              <a:rPr lang="en-US" sz="2600" dirty="0" smtClean="0">
                <a:solidFill>
                  <a:schemeClr val="tx1"/>
                </a:solidFill>
              </a:rPr>
            </a:br>
            <a:r>
              <a:rPr lang="en-US" sz="2600" dirty="0" smtClean="0">
                <a:solidFill>
                  <a:schemeClr val="tx1"/>
                </a:solidFill>
              </a:rPr>
              <a:t>What do we mean when we say</a:t>
            </a:r>
            <a:r>
              <a:rPr lang="en-US" sz="1800" dirty="0" smtClean="0">
                <a:solidFill>
                  <a:schemeClr val="tx1">
                    <a:lumMod val="65000"/>
                    <a:lumOff val="35000"/>
                  </a:schemeClr>
                </a:solidFill>
              </a:rPr>
              <a:t>, </a:t>
            </a:r>
            <a:r>
              <a:rPr lang="en-US" sz="4400" b="1" dirty="0" smtClean="0">
                <a:effectLst>
                  <a:outerShdw blurRad="38100" dist="38100" dir="2700000" algn="tl">
                    <a:srgbClr val="000000">
                      <a:alpha val="43137"/>
                    </a:srgbClr>
                  </a:outerShdw>
                </a:effectLst>
                <a:latin typeface="Lucida Sans" pitchFamily="34" charset="0"/>
              </a:rPr>
              <a:t>Monitoring?</a:t>
            </a:r>
            <a:endParaRPr lang="en-US" b="1" dirty="0">
              <a:effectLst>
                <a:outerShdw blurRad="38100" dist="38100" dir="2700000" algn="tl">
                  <a:srgbClr val="000000">
                    <a:alpha val="43137"/>
                  </a:srgbClr>
                </a:outerShdw>
              </a:effectLst>
              <a:latin typeface="Lucida Sans" pitchFamily="34" charset="0"/>
            </a:endParaRPr>
          </a:p>
        </p:txBody>
      </p:sp>
      <p:sp>
        <p:nvSpPr>
          <p:cNvPr id="4" name="Rectangle 3"/>
          <p:cNvSpPr/>
          <p:nvPr/>
        </p:nvSpPr>
        <p:spPr bwMode="auto">
          <a:xfrm rot="20161006">
            <a:off x="484331" y="4328595"/>
            <a:ext cx="15240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prstClr val="black"/>
                </a:solidFill>
                <a:latin typeface="Times New Roman" pitchFamily="18" charset="0"/>
              </a:rPr>
              <a:t>Data-driven</a:t>
            </a:r>
          </a:p>
        </p:txBody>
      </p:sp>
      <p:sp>
        <p:nvSpPr>
          <p:cNvPr id="5" name="Rectangle 4"/>
          <p:cNvSpPr/>
          <p:nvPr/>
        </p:nvSpPr>
        <p:spPr bwMode="auto">
          <a:xfrm rot="20161006">
            <a:off x="3271495" y="4099369"/>
            <a:ext cx="2270807"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prstClr val="black"/>
                </a:solidFill>
                <a:latin typeface="Times New Roman" pitchFamily="18" charset="0"/>
              </a:rPr>
              <a:t>Desk Audits</a:t>
            </a:r>
          </a:p>
        </p:txBody>
      </p:sp>
      <p:sp>
        <p:nvSpPr>
          <p:cNvPr id="7" name="Rectangle 6"/>
          <p:cNvSpPr/>
          <p:nvPr/>
        </p:nvSpPr>
        <p:spPr bwMode="auto">
          <a:xfrm rot="20161006">
            <a:off x="2635413" y="3789090"/>
            <a:ext cx="1119029"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prstClr val="black"/>
                </a:solidFill>
                <a:latin typeface="Times New Roman" pitchFamily="18" charset="0"/>
              </a:rPr>
              <a:t>Tiered</a:t>
            </a:r>
          </a:p>
        </p:txBody>
      </p:sp>
      <p:sp>
        <p:nvSpPr>
          <p:cNvPr id="8" name="Rectangle 7"/>
          <p:cNvSpPr/>
          <p:nvPr/>
        </p:nvSpPr>
        <p:spPr bwMode="auto">
          <a:xfrm rot="20161006">
            <a:off x="273213" y="2112689"/>
            <a:ext cx="1119029" cy="4572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prstClr val="black"/>
                </a:solidFill>
                <a:latin typeface="Times New Roman" pitchFamily="18" charset="0"/>
              </a:rPr>
              <a:t>Targeted</a:t>
            </a:r>
          </a:p>
        </p:txBody>
      </p:sp>
      <p:sp>
        <p:nvSpPr>
          <p:cNvPr id="9" name="Rectangle 8"/>
          <p:cNvSpPr/>
          <p:nvPr/>
        </p:nvSpPr>
        <p:spPr bwMode="auto">
          <a:xfrm rot="20161006">
            <a:off x="3168813" y="2950889"/>
            <a:ext cx="1119029" cy="4572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prstClr val="black"/>
                </a:solidFill>
                <a:latin typeface="Times New Roman" pitchFamily="18" charset="0"/>
              </a:rPr>
              <a:t>Focused</a:t>
            </a:r>
          </a:p>
        </p:txBody>
      </p:sp>
      <p:sp>
        <p:nvSpPr>
          <p:cNvPr id="10" name="Rectangle 9"/>
          <p:cNvSpPr/>
          <p:nvPr/>
        </p:nvSpPr>
        <p:spPr bwMode="auto">
          <a:xfrm rot="20161006">
            <a:off x="3188160" y="4971155"/>
            <a:ext cx="2436061"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prstClr val="black"/>
                </a:solidFill>
                <a:latin typeface="Times New Roman" pitchFamily="18" charset="0"/>
              </a:rPr>
              <a:t>Determination-driven</a:t>
            </a:r>
          </a:p>
        </p:txBody>
      </p:sp>
      <p:sp>
        <p:nvSpPr>
          <p:cNvPr id="12" name="Rectangle 11"/>
          <p:cNvSpPr/>
          <p:nvPr/>
        </p:nvSpPr>
        <p:spPr bwMode="auto">
          <a:xfrm rot="20161006">
            <a:off x="3930813" y="3331889"/>
            <a:ext cx="1119029" cy="4572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prstClr val="black"/>
                </a:solidFill>
                <a:latin typeface="Times New Roman" pitchFamily="18" charset="0"/>
              </a:rPr>
              <a:t>Fiscal</a:t>
            </a:r>
          </a:p>
        </p:txBody>
      </p:sp>
      <p:sp>
        <p:nvSpPr>
          <p:cNvPr id="16" name="Rectangle 15"/>
          <p:cNvSpPr/>
          <p:nvPr/>
        </p:nvSpPr>
        <p:spPr bwMode="auto">
          <a:xfrm rot="20161006">
            <a:off x="1321835" y="5855869"/>
            <a:ext cx="1540121"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prstClr val="black"/>
                </a:solidFill>
                <a:latin typeface="Times New Roman" pitchFamily="18" charset="0"/>
              </a:rPr>
              <a:t>Compliance</a:t>
            </a:r>
          </a:p>
        </p:txBody>
      </p:sp>
      <p:sp>
        <p:nvSpPr>
          <p:cNvPr id="17" name="Rectangle 16"/>
          <p:cNvSpPr/>
          <p:nvPr/>
        </p:nvSpPr>
        <p:spPr bwMode="auto">
          <a:xfrm rot="20161006">
            <a:off x="1470166" y="2217430"/>
            <a:ext cx="1634400" cy="4572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prstClr val="black"/>
                </a:solidFill>
                <a:latin typeface="Times New Roman" pitchFamily="18" charset="0"/>
              </a:rPr>
              <a:t>RDA (Results)</a:t>
            </a:r>
          </a:p>
        </p:txBody>
      </p:sp>
      <p:sp>
        <p:nvSpPr>
          <p:cNvPr id="18" name="Rectangle 17"/>
          <p:cNvSpPr/>
          <p:nvPr/>
        </p:nvSpPr>
        <p:spPr bwMode="auto">
          <a:xfrm rot="20161006">
            <a:off x="3398626" y="5916975"/>
            <a:ext cx="1090915"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prstClr val="black"/>
                </a:solidFill>
                <a:latin typeface="Times New Roman" pitchFamily="18" charset="0"/>
              </a:rPr>
              <a:t>Cyclical</a:t>
            </a:r>
          </a:p>
        </p:txBody>
      </p:sp>
      <p:sp>
        <p:nvSpPr>
          <p:cNvPr id="14" name="Rectangle 13"/>
          <p:cNvSpPr/>
          <p:nvPr/>
        </p:nvSpPr>
        <p:spPr bwMode="auto">
          <a:xfrm rot="20161006">
            <a:off x="2425236" y="2274350"/>
            <a:ext cx="2457472" cy="4572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prstClr val="black"/>
                </a:solidFill>
                <a:latin typeface="Times New Roman" pitchFamily="18" charset="0"/>
              </a:rPr>
              <a:t>Qualitative (interviews)</a:t>
            </a:r>
          </a:p>
        </p:txBody>
      </p:sp>
      <p:sp>
        <p:nvSpPr>
          <p:cNvPr id="19" name="Rectangle 18"/>
          <p:cNvSpPr/>
          <p:nvPr/>
        </p:nvSpPr>
        <p:spPr bwMode="auto">
          <a:xfrm rot="20161006">
            <a:off x="223493" y="3489771"/>
            <a:ext cx="2270807"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prstClr val="black"/>
                </a:solidFill>
                <a:latin typeface="Times New Roman" pitchFamily="18" charset="0"/>
              </a:rPr>
              <a:t>Prong 1, Prong 2</a:t>
            </a:r>
          </a:p>
        </p:txBody>
      </p:sp>
      <p:sp>
        <p:nvSpPr>
          <p:cNvPr id="20" name="Rectangle 19"/>
          <p:cNvSpPr/>
          <p:nvPr/>
        </p:nvSpPr>
        <p:spPr bwMode="auto">
          <a:xfrm rot="20161006">
            <a:off x="274427" y="2945175"/>
            <a:ext cx="1090915" cy="457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prstClr val="black"/>
                </a:solidFill>
                <a:latin typeface="Times New Roman" pitchFamily="18" charset="0"/>
              </a:rPr>
              <a:t>SSIP</a:t>
            </a:r>
          </a:p>
        </p:txBody>
      </p:sp>
      <p:sp>
        <p:nvSpPr>
          <p:cNvPr id="21" name="Rectangle 20"/>
          <p:cNvSpPr/>
          <p:nvPr/>
        </p:nvSpPr>
        <p:spPr bwMode="auto">
          <a:xfrm rot="20161006">
            <a:off x="197288" y="5213347"/>
            <a:ext cx="287787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prstClr val="black"/>
                </a:solidFill>
                <a:latin typeface="Times New Roman" pitchFamily="18" charset="0"/>
              </a:rPr>
              <a:t>Data verification-File review</a:t>
            </a:r>
          </a:p>
        </p:txBody>
      </p:sp>
      <p:sp>
        <p:nvSpPr>
          <p:cNvPr id="23" name="Rectangle 22"/>
          <p:cNvSpPr/>
          <p:nvPr/>
        </p:nvSpPr>
        <p:spPr bwMode="auto">
          <a:xfrm>
            <a:off x="6705600" y="2209800"/>
            <a:ext cx="1981200" cy="32004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800" dirty="0" smtClean="0">
                <a:solidFill>
                  <a:prstClr val="black"/>
                </a:solidFill>
                <a:latin typeface="Times New Roman" pitchFamily="18" charset="0"/>
              </a:rPr>
              <a:t>Not all types of monitoring necessarily addressed via indicator data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sz="3600" b="1" dirty="0" smtClean="0">
                <a:effectLst>
                  <a:outerShdw blurRad="38100" dist="38100" dir="2700000" algn="tl">
                    <a:srgbClr val="000000">
                      <a:alpha val="43137"/>
                    </a:srgbClr>
                  </a:outerShdw>
                </a:effectLst>
                <a:latin typeface="Lucida Sans" pitchFamily="34" charset="0"/>
              </a:rPr>
              <a:t> Questions/Comments</a:t>
            </a:r>
            <a:r>
              <a:rPr lang="en-US" sz="3600" b="1" dirty="0" smtClean="0">
                <a:solidFill>
                  <a:schemeClr val="accent1">
                    <a:lumMod val="75000"/>
                  </a:schemeClr>
                </a:solidFill>
                <a:effectLst>
                  <a:outerShdw blurRad="38100" dist="38100" dir="2700000" algn="tl">
                    <a:srgbClr val="000000">
                      <a:alpha val="43137"/>
                    </a:srgbClr>
                  </a:outerShdw>
                </a:effectLst>
                <a:latin typeface="Lucida Sans" pitchFamily="34" charset="0"/>
              </a:rPr>
              <a:t> Data sets, monitoring activities. </a:t>
            </a:r>
          </a:p>
          <a:p>
            <a:endParaRPr lang="en-US" sz="3600" b="1" dirty="0" smtClean="0">
              <a:solidFill>
                <a:schemeClr val="accent1">
                  <a:lumMod val="75000"/>
                </a:schemeClr>
              </a:solidFill>
              <a:effectLst>
                <a:outerShdw blurRad="38100" dist="38100" dir="2700000" algn="tl">
                  <a:srgbClr val="000000">
                    <a:alpha val="43137"/>
                  </a:srgbClr>
                </a:outerShdw>
              </a:effectLst>
              <a:latin typeface="Lucida Sans" pitchFamily="34" charset="0"/>
            </a:endParaRPr>
          </a:p>
          <a:p>
            <a:r>
              <a:rPr lang="en-US" sz="3600" b="1" dirty="0" smtClean="0">
                <a:effectLst>
                  <a:outerShdw blurRad="38100" dist="38100" dir="2700000" algn="tl">
                    <a:srgbClr val="000000">
                      <a:alpha val="43137"/>
                    </a:srgbClr>
                  </a:outerShdw>
                </a:effectLst>
                <a:latin typeface="Lucida Sans" pitchFamily="34" charset="0"/>
              </a:rPr>
              <a:t> Next</a:t>
            </a:r>
            <a:r>
              <a:rPr lang="en-US" sz="3600" b="1" dirty="0" smtClean="0">
                <a:solidFill>
                  <a:schemeClr val="accent1">
                    <a:lumMod val="75000"/>
                  </a:schemeClr>
                </a:solidFill>
                <a:effectLst>
                  <a:outerShdw blurRad="38100" dist="38100" dir="2700000" algn="tl">
                    <a:srgbClr val="000000">
                      <a:alpha val="43137"/>
                    </a:srgbClr>
                  </a:outerShdw>
                </a:effectLst>
                <a:latin typeface="Lucida Sans" pitchFamily="34" charset="0"/>
              </a:rPr>
              <a:t>: State Sharing: </a:t>
            </a:r>
          </a:p>
          <a:p>
            <a:pPr>
              <a:buNone/>
            </a:pPr>
            <a:r>
              <a:rPr lang="en-US" sz="3600" b="1" dirty="0" smtClean="0">
                <a:solidFill>
                  <a:schemeClr val="accent1">
                    <a:lumMod val="75000"/>
                  </a:schemeClr>
                </a:solidFill>
                <a:effectLst>
                  <a:outerShdw blurRad="38100" dist="38100" dir="2700000" algn="tl">
                    <a:srgbClr val="000000">
                      <a:alpha val="43137"/>
                    </a:srgbClr>
                  </a:outerShdw>
                </a:effectLst>
                <a:latin typeface="Lucida Sans" pitchFamily="34" charset="0"/>
              </a:rPr>
              <a:t>  Krista Scott, DC </a:t>
            </a:r>
          </a:p>
        </p:txBody>
      </p:sp>
    </p:spTree>
  </p:cSld>
  <p:clrMapOvr>
    <a:masterClrMapping/>
  </p:clrMapOvr>
  <p:timing>
    <p:tnLst>
      <p:par>
        <p:cTn id="1" dur="indefinite" restart="never" nodeType="tmRoot"/>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2.jpeg"/></Relationships>
</file>

<file path=ppt/theme/_rels/theme11.xml.rels><?xml version="1.0" encoding="UTF-8" standalone="yes"?>
<Relationships xmlns="http://schemas.openxmlformats.org/package/2006/relationships"><Relationship Id="rId1" Type="http://schemas.openxmlformats.org/officeDocument/2006/relationships/image" Target="../media/image2.jpeg"/></Relationships>
</file>

<file path=ppt/theme/_rels/theme12.xml.rels><?xml version="1.0" encoding="UTF-8" standalone="yes"?>
<Relationships xmlns="http://schemas.openxmlformats.org/package/2006/relationships"><Relationship Id="rId1" Type="http://schemas.openxmlformats.org/officeDocument/2006/relationships/image" Target="../media/image2.jpeg"/></Relationships>
</file>

<file path=ppt/theme/_rels/theme13.xml.rels><?xml version="1.0" encoding="UTF-8" standalone="yes"?>
<Relationships xmlns="http://schemas.openxmlformats.org/package/2006/relationships"><Relationship Id="rId1" Type="http://schemas.openxmlformats.org/officeDocument/2006/relationships/image" Target="../media/image2.jpeg"/></Relationships>
</file>

<file path=ppt/theme/_rels/theme14.xml.rels><?xml version="1.0" encoding="UTF-8" standalone="yes"?>
<Relationships xmlns="http://schemas.openxmlformats.org/package/2006/relationships"><Relationship Id="rId1" Type="http://schemas.openxmlformats.org/officeDocument/2006/relationships/image" Target="../media/image2.jpeg"/></Relationships>
</file>

<file path=ppt/theme/_rels/theme15.xml.rels><?xml version="1.0" encoding="UTF-8" standalone="yes"?>
<Relationships xmlns="http://schemas.openxmlformats.org/package/2006/relationships"><Relationship Id="rId1" Type="http://schemas.openxmlformats.org/officeDocument/2006/relationships/image" Target="../media/image2.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_rels/theme8.xml.rels><?xml version="1.0" encoding="UTF-8" standalone="yes"?>
<Relationships xmlns="http://schemas.openxmlformats.org/package/2006/relationships"><Relationship Id="rId1" Type="http://schemas.openxmlformats.org/officeDocument/2006/relationships/image" Target="../media/image2.jpeg"/></Relationships>
</file>

<file path=ppt/theme/_rels/theme9.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1.xml><?xml version="1.0" encoding="utf-8"?>
<a:theme xmlns:a="http://schemas.openxmlformats.org/drawingml/2006/main" name="8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2.xml><?xml version="1.0" encoding="utf-8"?>
<a:theme xmlns:a="http://schemas.openxmlformats.org/drawingml/2006/main" name="9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3.xml><?xml version="1.0" encoding="utf-8"?>
<a:theme xmlns:a="http://schemas.openxmlformats.org/drawingml/2006/main" name="10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4.xml><?xml version="1.0" encoding="utf-8"?>
<a:theme xmlns:a="http://schemas.openxmlformats.org/drawingml/2006/main" name="1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5.xml><?xml version="1.0" encoding="utf-8"?>
<a:theme xmlns:a="http://schemas.openxmlformats.org/drawingml/2006/main" name="13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1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3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4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5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6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2535</TotalTime>
  <Words>1787</Words>
  <Application>Microsoft Office PowerPoint</Application>
  <PresentationFormat>On-screen Show (4:3)</PresentationFormat>
  <Paragraphs>323</Paragraphs>
  <Slides>43</Slides>
  <Notes>32</Notes>
  <HiddenSlides>0</HiddenSlides>
  <MMClips>0</MMClips>
  <ScaleCrop>false</ScaleCrop>
  <HeadingPairs>
    <vt:vector size="4" baseType="variant">
      <vt:variant>
        <vt:lpstr>Theme</vt:lpstr>
      </vt:variant>
      <vt:variant>
        <vt:i4>15</vt:i4>
      </vt:variant>
      <vt:variant>
        <vt:lpstr>Slide Titles</vt:lpstr>
      </vt:variant>
      <vt:variant>
        <vt:i4>43</vt:i4>
      </vt:variant>
    </vt:vector>
  </HeadingPairs>
  <TitlesOfParts>
    <vt:vector size="58" baseType="lpstr">
      <vt:lpstr>Office Theme</vt:lpstr>
      <vt:lpstr>Oriel</vt:lpstr>
      <vt:lpstr>1_Oriel</vt:lpstr>
      <vt:lpstr>Flow</vt:lpstr>
      <vt:lpstr>2_Flow</vt:lpstr>
      <vt:lpstr>3_Flow</vt:lpstr>
      <vt:lpstr>4_Flow</vt:lpstr>
      <vt:lpstr>5_Flow</vt:lpstr>
      <vt:lpstr>6_Flow</vt:lpstr>
      <vt:lpstr>7_Flow</vt:lpstr>
      <vt:lpstr>8_Flow</vt:lpstr>
      <vt:lpstr>9_Flow</vt:lpstr>
      <vt:lpstr>10_Flow</vt:lpstr>
      <vt:lpstr>11_Flow</vt:lpstr>
      <vt:lpstr>13_Flow</vt:lpstr>
      <vt:lpstr>Use of Data for Monitoring Part C and 619</vt:lpstr>
      <vt:lpstr>Session Agenda</vt:lpstr>
      <vt:lpstr>To Calibrate: IDEA 2004 Focused monitoring.--The primary focus of Federal and State monitoring activities described in paragraph (1) shall be on--</vt:lpstr>
      <vt:lpstr>(To confuse?) What do we mean when we say, Monitoring?</vt:lpstr>
      <vt:lpstr>(To confuse?) What do we mean when we say, Monitoring?</vt:lpstr>
      <vt:lpstr>PowerPoint Presentation</vt:lpstr>
      <vt:lpstr>PowerPoint Presentation</vt:lpstr>
      <vt:lpstr> What do we mean when we say, Monitoring?</vt:lpstr>
      <vt:lpstr>PowerPoint Presentation</vt:lpstr>
      <vt:lpstr>District of Columbia Part C Monitoring: History</vt:lpstr>
      <vt:lpstr>PowerPoint Presentation</vt:lpstr>
      <vt:lpstr>District of Columbia Part C Monitoring: Present and Future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monitoring changes and challenges are coming your way?  </vt:lpstr>
      <vt:lpstr>PowerPoint Presentation</vt:lpstr>
      <vt:lpstr>PowerPoint Presentation</vt:lpstr>
      <vt:lpstr>Appendices (possible reference during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University of North Carolina at Chapel Hill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fpg</dc:creator>
  <cp:lastModifiedBy>Katie Kaattari</cp:lastModifiedBy>
  <cp:revision>102</cp:revision>
  <dcterms:created xsi:type="dcterms:W3CDTF">2013-09-04T17:31:08Z</dcterms:created>
  <dcterms:modified xsi:type="dcterms:W3CDTF">2014-07-03T22:17:45Z</dcterms:modified>
</cp:coreProperties>
</file>