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8" r:id="rId2"/>
    <p:sldId id="257" r:id="rId3"/>
    <p:sldId id="259" r:id="rId4"/>
    <p:sldId id="313" r:id="rId5"/>
    <p:sldId id="271" r:id="rId6"/>
    <p:sldId id="347" r:id="rId7"/>
    <p:sldId id="337" r:id="rId8"/>
    <p:sldId id="351" r:id="rId9"/>
    <p:sldId id="349" r:id="rId10"/>
    <p:sldId id="329" r:id="rId11"/>
    <p:sldId id="353" r:id="rId12"/>
    <p:sldId id="354" r:id="rId13"/>
    <p:sldId id="348" r:id="rId14"/>
    <p:sldId id="339" r:id="rId15"/>
    <p:sldId id="340" r:id="rId16"/>
    <p:sldId id="355" r:id="rId17"/>
    <p:sldId id="357" r:id="rId18"/>
    <p:sldId id="358" r:id="rId19"/>
    <p:sldId id="359" r:id="rId20"/>
    <p:sldId id="360" r:id="rId21"/>
    <p:sldId id="350" r:id="rId22"/>
    <p:sldId id="362" r:id="rId23"/>
    <p:sldId id="317" r:id="rId24"/>
  </p:sldIdLst>
  <p:sldSz cx="9144000" cy="6858000" type="screen4x3"/>
  <p:notesSz cx="7010400" cy="9296400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B54A"/>
    <a:srgbClr val="1545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41" autoAdjust="0"/>
    <p:restoredTop sz="81236" autoAdjust="0"/>
  </p:normalViewPr>
  <p:slideViewPr>
    <p:cSldViewPr>
      <p:cViewPr>
        <p:scale>
          <a:sx n="95" d="100"/>
          <a:sy n="95" d="100"/>
        </p:scale>
        <p:origin x="-23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12"/>
    </p:cViewPr>
  </p:sorterViewPr>
  <p:notesViewPr>
    <p:cSldViewPr>
      <p:cViewPr varScale="1">
        <p:scale>
          <a:sx n="71" d="100"/>
          <a:sy n="71" d="100"/>
        </p:scale>
        <p:origin x="-3270" y="-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policy4\ORG%20653\Projects\CURRENT%20PROJECTS\DaSy%20-%20EC%20TA%20Data%20Center%20%20(P21590)\Needs%20Assessment\Data\DaSy%20charts%20082213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28635174714657"/>
          <c:y val="0.15710980127705601"/>
          <c:w val="0.50858039285281298"/>
          <c:h val="0.73514209626567795"/>
        </c:manualLayout>
      </c:layout>
      <c:pieChart>
        <c:varyColors val="1"/>
        <c:ser>
          <c:idx val="0"/>
          <c:order val="0"/>
          <c:spPr>
            <a:solidFill>
              <a:srgbClr val="006600"/>
            </a:solidFill>
            <a:ln>
              <a:solidFill>
                <a:sysClr val="windowText" lastClr="000000"/>
              </a:solidFill>
            </a:ln>
          </c:spPr>
          <c:dPt>
            <c:idx val="0"/>
            <c:bubble3D val="0"/>
            <c:spPr>
              <a:solidFill>
                <a:srgbClr val="39B54A"/>
              </a:solidFill>
              <a:ln w="6350">
                <a:solidFill>
                  <a:sysClr val="windowText" lastClr="000000"/>
                </a:solidFill>
              </a:ln>
            </c:spPr>
          </c:dPt>
          <c:dPt>
            <c:idx val="1"/>
            <c:bubble3D val="0"/>
            <c:spPr>
              <a:solidFill>
                <a:srgbClr val="B6E8BD"/>
              </a:solidFill>
              <a:ln w="6350" cmpd="sng">
                <a:solidFill>
                  <a:sysClr val="windowText" lastClr="000000"/>
                </a:solidFill>
              </a:ln>
              <a:effectLst>
                <a:outerShdw blurRad="50800" dist="50800" dir="5400000" algn="ctr" rotWithShape="0">
                  <a:sysClr val="window" lastClr="FFFFFF"/>
                </a:outerShdw>
              </a:effectLst>
            </c:spPr>
          </c:dPt>
          <c:dPt>
            <c:idx val="2"/>
            <c:bubble3D val="0"/>
            <c:spPr>
              <a:solidFill>
                <a:srgbClr val="154578"/>
              </a:solidFill>
              <a:ln w="6350">
                <a:solidFill>
                  <a:sysClr val="windowText" lastClr="000000"/>
                </a:solidFill>
              </a:ln>
            </c:spPr>
          </c:dPt>
          <c:dPt>
            <c:idx val="3"/>
            <c:bubble3D val="0"/>
            <c:spPr>
              <a:pattFill prst="dkDnDiag">
                <a:fgClr>
                  <a:srgbClr val="154578"/>
                </a:fgClr>
                <a:bgClr>
                  <a:sysClr val="window" lastClr="FFFFFF"/>
                </a:bgClr>
              </a:pattFill>
              <a:ln w="6350" cmpd="sng">
                <a:solidFill>
                  <a:sysClr val="windowText" lastClr="000000"/>
                </a:solidFill>
              </a:ln>
            </c:spPr>
          </c:dPt>
          <c:dPt>
            <c:idx val="4"/>
            <c:bubble3D val="0"/>
            <c:spPr>
              <a:solidFill>
                <a:sysClr val="window" lastClr="FFFFFF">
                  <a:lumMod val="65000"/>
                </a:sysClr>
              </a:solidFill>
              <a:ln>
                <a:solidFill>
                  <a:sysClr val="windowText" lastClr="000000"/>
                </a:solidFill>
              </a:ln>
            </c:spPr>
          </c:dPt>
          <c:dLbls>
            <c:dLbl>
              <c:idx val="0"/>
              <c:layout>
                <c:manualLayout>
                  <c:x val="5.4295107451053697E-2"/>
                  <c:y val="-3.726271702444509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, </c:separator>
            </c:dLbl>
            <c:dLbl>
              <c:idx val="1"/>
              <c:layout>
                <c:manualLayout>
                  <c:x val="2.6410948631421099E-2"/>
                  <c:y val="4.296390370558519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, </c:separator>
            </c:dLbl>
            <c:dLbl>
              <c:idx val="2"/>
              <c:layout>
                <c:manualLayout>
                  <c:x val="-5.3767361843917699E-2"/>
                  <c:y val="-1.6505905728424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, </c:separator>
            </c:dLbl>
            <c:dLbl>
              <c:idx val="3"/>
              <c:layout>
                <c:manualLayout>
                  <c:x val="-4.7283315176977703E-2"/>
                  <c:y val="-4.04305770051323E-2"/>
                </c:manualLayout>
              </c:layout>
              <c:spPr/>
              <c:txPr>
                <a:bodyPr/>
                <a:lstStyle/>
                <a:p>
                  <a:pPr>
                    <a:defRPr sz="1600" baseline="0">
                      <a:solidFill>
                        <a:sysClr val="windowText" lastClr="00000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delete val="1"/>
            </c:dLbl>
            <c:txPr>
              <a:bodyPr/>
              <a:lstStyle/>
              <a:p>
                <a:pPr>
                  <a:defRPr sz="1600">
                    <a:solidFill>
                      <a:sysClr val="windowText" lastClr="000000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eparator>, </c:separator>
            <c:showLeaderLines val="1"/>
          </c:dLbls>
          <c:cat>
            <c:strRef>
              <c:f>'C-619 Link'!$B$4:$E$4</c:f>
              <c:strCache>
                <c:ptCount val="4"/>
                <c:pt idx="0">
                  <c:v>Same system</c:v>
                </c:pt>
                <c:pt idx="1">
                  <c:v>Linked systems</c:v>
                </c:pt>
                <c:pt idx="2">
                  <c:v>Not linked</c:v>
                </c:pt>
                <c:pt idx="3">
                  <c:v>C and B did not agree</c:v>
                </c:pt>
              </c:strCache>
            </c:strRef>
          </c:cat>
          <c:val>
            <c:numRef>
              <c:f>'C-619 Link'!$B$5:$E$5</c:f>
              <c:numCache>
                <c:formatCode>0%</c:formatCode>
                <c:ptCount val="4"/>
                <c:pt idx="0">
                  <c:v>0.154</c:v>
                </c:pt>
                <c:pt idx="1">
                  <c:v>0.13500000000000001</c:v>
                </c:pt>
                <c:pt idx="2">
                  <c:v>0.48099999999999998</c:v>
                </c:pt>
                <c:pt idx="3">
                  <c:v>0.23100000000000001</c:v>
                </c:pt>
              </c:numCache>
            </c:numRef>
          </c:val>
        </c:ser>
        <c:dLbls>
          <c:dLblPos val="bestFit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C46C913-017E-41CB-BD92-AB72C59CEF84}" type="datetimeFigureOut">
              <a:rPr lang="en-US" smtClean="0"/>
              <a:t>6/11/2014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7C59A4A-947E-4EFF-8543-2566EB51F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0191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BEAF370-FD3B-447A-B724-07A83C459553}" type="datetimeFigureOut">
              <a:rPr lang="en-US" smtClean="0"/>
              <a:t>6/11/2014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E69EC22-8000-4A01-AE86-242F21553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51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5495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2111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6075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2111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And some states do not need to talk about linkages because the data are</a:t>
            </a:r>
            <a:r>
              <a:rPr lang="en-US" baseline="0" dirty="0" smtClean="0"/>
              <a:t> already in the same data system (e.g., When education is the lead for part C; 12 states)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2111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Remember that there are 12 states with Education as the lead agency for Part C, so we would expect C and 619 data to be </a:t>
            </a:r>
            <a:r>
              <a:rPr lang="en-US" baseline="0" dirty="0" smtClean="0"/>
              <a:t> in same system or connected.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combined data from the two surveys, and about one-fourth disagreed about the connections.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2111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1371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776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5619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 smtClean="0"/>
              <a:t>connections</a:t>
            </a:r>
            <a:r>
              <a:rPr lang="en-US" baseline="0" dirty="0" smtClean="0"/>
              <a:t> between c and health are strong in many states; health is lead agency in many states (N =   ) </a:t>
            </a:r>
          </a:p>
          <a:p>
            <a:pPr lvl="1"/>
            <a:endParaRPr lang="en-US" baseline="0" dirty="0" smtClean="0"/>
          </a:p>
          <a:p>
            <a:pPr lvl="1"/>
            <a:r>
              <a:rPr lang="en-US" baseline="0" dirty="0" smtClean="0"/>
              <a:t>Highest with Medicaid (42%); and newborn hearing screening (EDHI- Early Hearing Detection &amp; Intervention Program)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5228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Alt text: This slide</a:t>
            </a:r>
            <a:r>
              <a:rPr lang="en-US" baseline="0" dirty="0" smtClean="0"/>
              <a:t> has a table displaying the proportion of states where Part C and 619 are linked with certain types of social services data. Child welfare data is linked with 21% of Part C and 10% of 619 programs. Foster care data, with 12% of Part C and 8% of 619 programs. Temporary Assistance for Needy Families, with 10% of Part C and 14% of 619 programs. Homeless services data, with 6% of Part C and 14% of 619 programs.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885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7661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2111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2111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8539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2111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5023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2111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2111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6075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211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May\Desktop\SRI Projects\DaSy\PPT\DaSy-Logo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50098"/>
            <a:ext cx="2177906" cy="147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9929" b="34656"/>
          <a:stretch/>
        </p:blipFill>
        <p:spPr>
          <a:xfrm>
            <a:off x="5676900" y="304801"/>
            <a:ext cx="3467100" cy="65532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762000" y="2362200"/>
            <a:ext cx="60198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685800" y="4117975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2819400" y="1093358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39B54A"/>
                </a:solidFill>
              </a:rPr>
              <a:t>The</a:t>
            </a:r>
            <a:r>
              <a:rPr lang="en-US" b="1" baseline="0" dirty="0" smtClean="0">
                <a:solidFill>
                  <a:srgbClr val="39B54A"/>
                </a:solidFill>
              </a:rPr>
              <a:t> Center for IDEA</a:t>
            </a:r>
          </a:p>
          <a:p>
            <a:r>
              <a:rPr lang="en-US" b="1" baseline="0" dirty="0" smtClean="0">
                <a:solidFill>
                  <a:srgbClr val="39B54A"/>
                </a:solidFill>
              </a:rPr>
              <a:t>Early Childhood Data Systems</a:t>
            </a:r>
            <a:endParaRPr lang="en-US" b="1" dirty="0">
              <a:solidFill>
                <a:srgbClr val="39B5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047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0386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BC25A3-9A77-45DC-A3C2-C00583377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939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BC25A3-9A77-45DC-A3C2-C00583377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306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38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4578"/>
                </a:solidFill>
              </a:defRPr>
            </a:lvl1pPr>
            <a:lvl2pPr>
              <a:defRPr>
                <a:solidFill>
                  <a:srgbClr val="39B54A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3" name="Picture 2" descr="C:\Users\May\Desktop\SRI Projects\DaSy\PPT\DaSy-Logo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672" y="5788152"/>
            <a:ext cx="1485900" cy="106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Connector 13"/>
          <p:cNvCxnSpPr/>
          <p:nvPr userDrawn="1"/>
        </p:nvCxnSpPr>
        <p:spPr>
          <a:xfrm>
            <a:off x="0" y="6121400"/>
            <a:ext cx="7467600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ln w="12700">
            <a:solidFill>
              <a:srgbClr val="39B54A"/>
            </a:solidFill>
          </a:ln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B2897048-00E0-47FB-B07B-F36BBE8AF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398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BC25A3-9A77-45DC-A3C2-C00583377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039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BC25A3-9A77-45DC-A3C2-C00583377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906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BC25A3-9A77-45DC-A3C2-C00583377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014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BC25A3-9A77-45DC-A3C2-C00583377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949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BC25A3-9A77-45DC-A3C2-C00583377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100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BC25A3-9A77-45DC-A3C2-C00583377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2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BC25A3-9A77-45DC-A3C2-C00583377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70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457200" y="632764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  <a:latin typeface="Century Schoolbook" pitchFamily="18" charset="0"/>
              </a:defRPr>
            </a:lvl1pPr>
          </a:lstStyle>
          <a:p>
            <a:fld id="{B2897048-00E0-47FB-B07B-F36BBE8AF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486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rgbClr val="154578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ED3532"/>
        </a:buClr>
        <a:buFont typeface="Arial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ED3532"/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ED3532"/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ED3532"/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ED3532"/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133600"/>
            <a:ext cx="6553200" cy="32004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IDEA Part </a:t>
            </a:r>
            <a:r>
              <a:rPr lang="en-US" sz="3600" dirty="0"/>
              <a:t>C and Part B 619 </a:t>
            </a:r>
            <a:r>
              <a:rPr lang="en-US" sz="3600" dirty="0" smtClean="0"/>
              <a:t>Data Systems: More Findings from the DaSy Center Needs Assessment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>
                <a:latin typeface="Century Gothic" pitchFamily="34" charset="0"/>
              </a:rPr>
              <a:t>Donna Spiker</a:t>
            </a:r>
            <a:br>
              <a:rPr lang="en-US" sz="2000" dirty="0" smtClean="0">
                <a:latin typeface="Century Gothic" pitchFamily="34" charset="0"/>
              </a:rPr>
            </a:br>
            <a:r>
              <a:rPr lang="en-US" sz="2000" dirty="0" smtClean="0">
                <a:latin typeface="Century Gothic" pitchFamily="34" charset="0"/>
              </a:rPr>
              <a:t>DaSy Center @ SRI International</a:t>
            </a:r>
            <a:endParaRPr lang="en-US" sz="2000" dirty="0">
              <a:latin typeface="Century Gothic" pitchFamily="34" charset="0"/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33400" y="5410200"/>
            <a:ext cx="5791200" cy="1219200"/>
          </a:xfrm>
          <a:solidFill>
            <a:schemeClr val="bg1"/>
          </a:solidFill>
        </p:spPr>
        <p:txBody>
          <a:bodyPr>
            <a:normAutofit fontScale="62500" lnSpcReduction="20000"/>
          </a:bodyPr>
          <a:lstStyle/>
          <a:p>
            <a:pPr algn="ctr"/>
            <a:endParaRPr lang="en-US" sz="1000" dirty="0" smtClean="0"/>
          </a:p>
          <a:p>
            <a:pPr algn="ctr"/>
            <a:r>
              <a:rPr lang="en-US" sz="2900" b="1" dirty="0" smtClean="0">
                <a:solidFill>
                  <a:srgbClr val="154578"/>
                </a:solidFill>
                <a:latin typeface="Century Gothic" pitchFamily="34" charset="0"/>
              </a:rPr>
              <a:t>Improving Data, Improving Outcomes Conference</a:t>
            </a:r>
          </a:p>
          <a:p>
            <a:pPr algn="ctr"/>
            <a:r>
              <a:rPr lang="en-US" sz="2900" b="1" dirty="0" smtClean="0">
                <a:solidFill>
                  <a:srgbClr val="154578"/>
                </a:solidFill>
                <a:latin typeface="Century Gothic" pitchFamily="34" charset="0"/>
              </a:rPr>
              <a:t>Washington, DC</a:t>
            </a:r>
          </a:p>
          <a:p>
            <a:pPr algn="ctr"/>
            <a:r>
              <a:rPr lang="en-US" sz="2900" b="1" dirty="0" smtClean="0">
                <a:solidFill>
                  <a:srgbClr val="154578"/>
                </a:solidFill>
                <a:latin typeface="Century Gothic" pitchFamily="34" charset="0"/>
              </a:rPr>
              <a:t>September 2013</a:t>
            </a:r>
            <a:endParaRPr lang="en-US" sz="2900" b="1" dirty="0">
              <a:solidFill>
                <a:srgbClr val="154578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94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" name="Picture 2" descr="&quot; 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547" y="1981200"/>
            <a:ext cx="3199982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524000"/>
            <a:ext cx="5715000" cy="4495799"/>
          </a:xfrm>
        </p:spPr>
        <p:txBody>
          <a:bodyPr/>
          <a:lstStyle/>
          <a:p>
            <a:r>
              <a:rPr lang="en-US" dirty="0" smtClean="0"/>
              <a:t>The ultimate </a:t>
            </a:r>
            <a:r>
              <a:rPr lang="en-US" dirty="0"/>
              <a:t>goals of collecting data and having good state data systems is to have available high-quality information that can be used for different </a:t>
            </a:r>
            <a:r>
              <a:rPr lang="en-US" dirty="0" smtClean="0"/>
              <a:t>purposes.</a:t>
            </a:r>
          </a:p>
          <a:p>
            <a:r>
              <a:rPr lang="en-US" dirty="0" smtClean="0"/>
              <a:t>Access is important because using </a:t>
            </a:r>
            <a:r>
              <a:rPr lang="en-US" dirty="0"/>
              <a:t>data to inform </a:t>
            </a:r>
            <a:r>
              <a:rPr lang="en-US" dirty="0" err="1" smtClean="0"/>
              <a:t>decisionmaking</a:t>
            </a:r>
            <a:r>
              <a:rPr lang="en-US" dirty="0" smtClean="0"/>
              <a:t> </a:t>
            </a:r>
            <a:r>
              <a:rPr lang="en-US" dirty="0"/>
              <a:t>at any </a:t>
            </a:r>
            <a:r>
              <a:rPr lang="en-US" dirty="0" smtClean="0"/>
              <a:t>level (state to local program to teacher or service provider)  </a:t>
            </a:r>
            <a:r>
              <a:rPr lang="en-US" dirty="0"/>
              <a:t>requires access to </a:t>
            </a:r>
            <a:r>
              <a:rPr lang="en-US" dirty="0" smtClean="0"/>
              <a:t>information.</a:t>
            </a:r>
          </a:p>
          <a:p>
            <a:endParaRPr lang="en-US" dirty="0" smtClean="0"/>
          </a:p>
        </p:txBody>
      </p:sp>
      <p:sp>
        <p:nvSpPr>
          <p:cNvPr id="3" name="Title 2" descr="&quot; &quot;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Access to and use of data: Why is it important?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07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" name="Picture 2" descr="&quot; 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650" y="2610023"/>
            <a:ext cx="3233651" cy="2152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Content Placeholder 4" descr="This slide has a table displaying the percentages of personnel with access to aggregate child data and individual child data. Access is most common for Part C and 619 coordinators, followed by the regional lead agency or district/LEA, and then by schools and programs. Teachers and service providers are least likely to have access to child data.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8182299"/>
              </p:ext>
            </p:extLst>
          </p:nvPr>
        </p:nvGraphicFramePr>
        <p:xfrm>
          <a:off x="381000" y="2057400"/>
          <a:ext cx="4869804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/>
                <a:gridCol w="743262"/>
                <a:gridCol w="640080"/>
                <a:gridCol w="743262"/>
                <a:gridCol w="640080"/>
              </a:tblGrid>
              <a:tr h="6400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Personnel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with access</a:t>
                      </a:r>
                      <a:endParaRPr lang="en-US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Aggregate data</a:t>
                      </a:r>
                      <a:endParaRPr lang="en-US" dirty="0"/>
                    </a:p>
                  </a:txBody>
                  <a:tcPr anchor="b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Individual data</a:t>
                      </a:r>
                      <a:endParaRPr lang="en-US" dirty="0"/>
                    </a:p>
                  </a:txBody>
                  <a:tcPr anchor="b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Part 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Part 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619</a:t>
                      </a:r>
                      <a:endParaRPr lang="en-US" dirty="0"/>
                    </a:p>
                  </a:txBody>
                  <a:tcPr/>
                </a:tc>
              </a:tr>
              <a:tr h="548640">
                <a:tc>
                  <a:txBody>
                    <a:bodyPr/>
                    <a:lstStyle/>
                    <a:p>
                      <a:pPr marL="10795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Part</a:t>
                      </a:r>
                      <a:r>
                        <a:rPr lang="en-US" sz="1800" baseline="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 C and 619 coordinators</a:t>
                      </a:r>
                      <a:endParaRPr lang="en-US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96%</a:t>
                      </a:r>
                      <a:endParaRPr lang="en-US" sz="1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77%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94%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83%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/>
                </a:tc>
              </a:tr>
              <a:tr h="548640">
                <a:tc>
                  <a:txBody>
                    <a:bodyPr/>
                    <a:lstStyle/>
                    <a:p>
                      <a:pPr marL="10795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Regional lead</a:t>
                      </a:r>
                      <a:r>
                        <a:rPr lang="en-US" sz="1800" baseline="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 or </a:t>
                      </a:r>
                      <a:r>
                        <a:rPr lang="en-US" sz="18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district/LEA</a:t>
                      </a:r>
                      <a:endParaRPr lang="en-US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77%</a:t>
                      </a:r>
                      <a:endParaRPr lang="en-US" sz="1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73%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67%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75%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/>
                </a:tc>
              </a:tr>
              <a:tr h="365760">
                <a:tc>
                  <a:txBody>
                    <a:bodyPr/>
                    <a:lstStyle/>
                    <a:p>
                      <a:pPr marL="10795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School/program</a:t>
                      </a:r>
                      <a:endParaRPr lang="en-US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58%</a:t>
                      </a:r>
                      <a:endParaRPr lang="en-US" sz="1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64%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62%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67%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/>
                </a:tc>
              </a:tr>
              <a:tr h="548640">
                <a:tc>
                  <a:txBody>
                    <a:bodyPr/>
                    <a:lstStyle/>
                    <a:p>
                      <a:pPr marL="10795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Teachers/service</a:t>
                      </a:r>
                      <a:r>
                        <a:rPr lang="en-US" sz="1800" baseline="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 provider</a:t>
                      </a:r>
                      <a:endParaRPr lang="en-US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42%</a:t>
                      </a:r>
                      <a:endParaRPr lang="en-US" sz="1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44%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56%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52%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/>
                </a:tc>
              </a:tr>
            </a:tbl>
          </a:graphicData>
        </a:graphic>
      </p:graphicFrame>
      <p:sp>
        <p:nvSpPr>
          <p:cNvPr id="3" name="Title 2" descr="&quot; &quot;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325562"/>
          </a:xfrm>
        </p:spPr>
        <p:txBody>
          <a:bodyPr>
            <a:noAutofit/>
          </a:bodyPr>
          <a:lstStyle/>
          <a:p>
            <a:r>
              <a:rPr lang="en-US" sz="2800" dirty="0"/>
              <a:t>For both Part C and 619, access to child data is most common for state staff and least common for teachers and service providers.</a:t>
            </a:r>
          </a:p>
        </p:txBody>
      </p:sp>
    </p:spTree>
    <p:extLst>
      <p:ext uri="{BB962C8B-B14F-4D97-AF65-F5344CB8AC3E}">
        <p14:creationId xmlns:p14="http://schemas.microsoft.com/office/powerpoint/2010/main" val="20009303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9" name="Picture 2" descr="&quot; 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819400"/>
            <a:ext cx="3314699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Content Placeholder 7" descr="This slide has a table displaying the percentage of states where Part C and 619 use their data for certain purposes. Checking and reviewing data quality is the purpose of 94% of Part C and 89% of 619 programs. Planning for program improvement is the purpose of 89% of Part C and 619 programs. Monitoring program improvement is the purpose of 87% of Part C and 65% of 619 programs. Identifying professional development and TA needs is the purpose of 75% of Part C and 79% of 619 programs.&#10;Reporting to the public, governor and legislature is the purpose of 85% of Part C and 79% of 619 programs.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6462273"/>
              </p:ext>
            </p:extLst>
          </p:nvPr>
        </p:nvGraphicFramePr>
        <p:xfrm>
          <a:off x="228600" y="1981200"/>
          <a:ext cx="4800600" cy="3733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0"/>
                <a:gridCol w="800100"/>
                <a:gridCol w="800100"/>
              </a:tblGrid>
              <a:tr h="449916">
                <a:tc>
                  <a:txBody>
                    <a:bodyPr/>
                    <a:lstStyle/>
                    <a:p>
                      <a:r>
                        <a:rPr lang="en-US" dirty="0" smtClean="0"/>
                        <a:t>Uses</a:t>
                      </a:r>
                      <a:r>
                        <a:rPr lang="en-US" baseline="0" dirty="0" smtClean="0"/>
                        <a:t> for data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Part 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619</a:t>
                      </a:r>
                      <a:endParaRPr lang="en-US" dirty="0"/>
                    </a:p>
                  </a:txBody>
                  <a:tcPr/>
                </a:tc>
              </a:tr>
              <a:tr h="449916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Checking/reviewing data quality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94%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89%</a:t>
                      </a:r>
                      <a:endParaRPr lang="en-US" dirty="0"/>
                    </a:p>
                  </a:txBody>
                  <a:tcPr/>
                </a:tc>
              </a:tr>
              <a:tr h="449916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Planning for program improvement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89%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89%</a:t>
                      </a:r>
                    </a:p>
                  </a:txBody>
                  <a:tcPr/>
                </a:tc>
              </a:tr>
              <a:tr h="449916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Monitoring program improvement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87%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65%</a:t>
                      </a:r>
                    </a:p>
                  </a:txBody>
                  <a:tcPr/>
                </a:tc>
              </a:tr>
              <a:tr h="776568">
                <a:tc>
                  <a:txBody>
                    <a:bodyPr/>
                    <a:lstStyle/>
                    <a:p>
                      <a:r>
                        <a:rPr lang="en-US" dirty="0" smtClean="0"/>
                        <a:t>Identifying professional development and TA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needs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79%</a:t>
                      </a:r>
                      <a:endParaRPr lang="en-US" dirty="0"/>
                    </a:p>
                  </a:txBody>
                  <a:tcPr/>
                </a:tc>
              </a:tr>
              <a:tr h="776568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Reporting to the public, governor and the legislature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79%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 descr="&quot; &quot;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1371600"/>
          </a:xfrm>
        </p:spPr>
        <p:txBody>
          <a:bodyPr>
            <a:normAutofit/>
          </a:bodyPr>
          <a:lstStyle/>
          <a:p>
            <a:r>
              <a:rPr lang="en-US" dirty="0"/>
              <a:t>For both Part C and 619, states use their data for a variety of purposes. </a:t>
            </a:r>
          </a:p>
        </p:txBody>
      </p:sp>
    </p:spTree>
    <p:extLst>
      <p:ext uri="{BB962C8B-B14F-4D97-AF65-F5344CB8AC3E}">
        <p14:creationId xmlns:p14="http://schemas.microsoft.com/office/powerpoint/2010/main" val="356993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7" name="Picture 6" descr="&quot; 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978361"/>
            <a:ext cx="2944188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 descr="&quot; &quot;"/>
          <p:cNvGrpSpPr/>
          <p:nvPr/>
        </p:nvGrpSpPr>
        <p:grpSpPr>
          <a:xfrm>
            <a:off x="906027" y="304800"/>
            <a:ext cx="7408146" cy="1332186"/>
            <a:chOff x="906027" y="304800"/>
            <a:chExt cx="7408146" cy="1332186"/>
          </a:xfrm>
        </p:grpSpPr>
        <p:pic>
          <p:nvPicPr>
            <p:cNvPr id="8" name="Picture 7" descr="MPj03155980000[1]"/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010400" y="304800"/>
              <a:ext cx="1303773" cy="12954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9" name="Picture 8" descr="MPj03155980000[1]"/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06027" y="341586"/>
              <a:ext cx="1303773" cy="12954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914166"/>
            <a:ext cx="5257800" cy="4038600"/>
          </a:xfrm>
        </p:spPr>
        <p:txBody>
          <a:bodyPr/>
          <a:lstStyle/>
          <a:p>
            <a:r>
              <a:rPr lang="en-US" dirty="0"/>
              <a:t>What do you think about the more limited access to data at the teacher and service provider levels?</a:t>
            </a:r>
          </a:p>
          <a:p>
            <a:r>
              <a:rPr lang="en-US" dirty="0"/>
              <a:t>Is it surprising that only 77% of the Part B 619 coordinators have access to aggregate-level child data?</a:t>
            </a:r>
          </a:p>
        </p:txBody>
      </p:sp>
      <p:sp>
        <p:nvSpPr>
          <p:cNvPr id="3" name="Title 2" descr="&quot; &quot;"/>
          <p:cNvSpPr>
            <a:spLocks noGrp="1"/>
          </p:cNvSpPr>
          <p:nvPr>
            <p:ph type="title"/>
          </p:nvPr>
        </p:nvSpPr>
        <p:spPr>
          <a:xfrm>
            <a:off x="567503" y="304800"/>
            <a:ext cx="7772400" cy="1401762"/>
          </a:xfrm>
        </p:spPr>
        <p:txBody>
          <a:bodyPr/>
          <a:lstStyle/>
          <a:p>
            <a:r>
              <a:rPr lang="en-US" dirty="0" smtClean="0"/>
              <a:t>                      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25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" name="Content Placeholder 4" descr="&quot; &quo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3124200"/>
            <a:ext cx="3209840" cy="213360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600200"/>
            <a:ext cx="5334000" cy="4419599"/>
          </a:xfrm>
        </p:spPr>
        <p:txBody>
          <a:bodyPr/>
          <a:lstStyle/>
          <a:p>
            <a:r>
              <a:rPr lang="en-US" sz="2400" dirty="0" smtClean="0"/>
              <a:t>These can be linkages:</a:t>
            </a:r>
          </a:p>
          <a:p>
            <a:pPr lvl="1"/>
            <a:r>
              <a:rPr lang="en-US" i="1" dirty="0" smtClean="0"/>
              <a:t>Within</a:t>
            </a:r>
            <a:r>
              <a:rPr lang="en-US" dirty="0" smtClean="0"/>
              <a:t> Part C and within 619</a:t>
            </a:r>
          </a:p>
          <a:p>
            <a:pPr lvl="1"/>
            <a:r>
              <a:rPr lang="en-US" i="1" dirty="0" smtClean="0"/>
              <a:t>Across</a:t>
            </a:r>
            <a:r>
              <a:rPr lang="en-US" dirty="0" smtClean="0"/>
              <a:t> Part C and 619</a:t>
            </a:r>
          </a:p>
          <a:p>
            <a:pPr lvl="1"/>
            <a:r>
              <a:rPr lang="en-US" i="1" dirty="0" smtClean="0"/>
              <a:t>With</a:t>
            </a:r>
            <a:r>
              <a:rPr lang="en-US" dirty="0" smtClean="0"/>
              <a:t> K12 education</a:t>
            </a:r>
          </a:p>
          <a:p>
            <a:pPr lvl="1"/>
            <a:r>
              <a:rPr lang="en-US" i="1" dirty="0" smtClean="0"/>
              <a:t>With</a:t>
            </a:r>
            <a:r>
              <a:rPr lang="en-US" dirty="0" smtClean="0"/>
              <a:t> other early childhood program, social services, health data</a:t>
            </a:r>
          </a:p>
        </p:txBody>
      </p:sp>
      <p:sp>
        <p:nvSpPr>
          <p:cNvPr id="3" name="Title 2" descr="&quot; &quot;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interesting about the information on linkages?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45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 descr="&quot; &quot;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Only about one-third of states have linked data </a:t>
            </a:r>
            <a:r>
              <a:rPr lang="en-US" i="1" dirty="0" smtClean="0"/>
              <a:t>across</a:t>
            </a:r>
            <a:r>
              <a:rPr lang="en-US" dirty="0" smtClean="0"/>
              <a:t> Part C and 619.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15</a:t>
            </a:fld>
            <a:endParaRPr lang="en-US" dirty="0"/>
          </a:p>
        </p:txBody>
      </p:sp>
      <p:graphicFrame>
        <p:nvGraphicFramePr>
          <p:cNvPr id="7" name="Content Placeholder 6" descr="This slide has a pie chart displaying the proportion of states with data linked across Part C and 619 programs. Part C and 619 have the same data system in 15% of states, linked systems in 14% of states, and data systems that are NOT linked in 48% of states. In 23% of states, Part C and 619 disagreed about the status of their data linkage.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819396"/>
              </p:ext>
            </p:extLst>
          </p:nvPr>
        </p:nvGraphicFramePr>
        <p:xfrm>
          <a:off x="381000" y="1752600"/>
          <a:ext cx="82296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4353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12" name="Picture 2" descr="&quot; 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999" y="2819400"/>
            <a:ext cx="3562951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Content Placeholder 9" descr="This slide has a table displaying the percentage of states with certain common identifiers for Part C and 619. There was a common identifier at the child level for 21% of states, the program or school level for 12% of states, and the workforce level for 6% of states.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9698840"/>
              </p:ext>
            </p:extLst>
          </p:nvPr>
        </p:nvGraphicFramePr>
        <p:xfrm>
          <a:off x="533400" y="2362200"/>
          <a:ext cx="402336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1840"/>
                <a:gridCol w="73152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Common identifier for C and 619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Child-level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Program-level or school-level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Workforce-level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 descr="&quot; &quot;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There is infrequent use of common identifiers across Part C and 619.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76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12" name="Picture 2" descr="&quot; 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743200"/>
            <a:ext cx="3432032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Content Placeholder 9" descr="This slide has a table displaying the proportion of states where Part C and 619 programs are linked to or housed within the same system as K12 education. K12 special education is linked with or contained within the same system as 41% of Part C programs and 87% of 619 programs. K12 general education is linked with or contained within the same system as 14% of Part C programs and 79% of 619 programs.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0671899"/>
              </p:ext>
            </p:extLst>
          </p:nvPr>
        </p:nvGraphicFramePr>
        <p:xfrm>
          <a:off x="457200" y="2590800"/>
          <a:ext cx="4114799" cy="206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8509"/>
                <a:gridCol w="748145"/>
                <a:gridCol w="748145"/>
              </a:tblGrid>
              <a:tr h="1005840">
                <a:tc>
                  <a:txBody>
                    <a:bodyPr/>
                    <a:lstStyle/>
                    <a:p>
                      <a:r>
                        <a:rPr lang="en-US" dirty="0" smtClean="0"/>
                        <a:t>Types</a:t>
                      </a:r>
                      <a:r>
                        <a:rPr lang="en-US" baseline="0" dirty="0" smtClean="0"/>
                        <a:t> of education data in same system or have been linked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Part C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619</a:t>
                      </a:r>
                      <a:endParaRPr lang="en-US" dirty="0"/>
                    </a:p>
                  </a:txBody>
                  <a:tcPr anchor="b"/>
                </a:tc>
              </a:tr>
              <a:tr h="528959">
                <a:tc>
                  <a:txBody>
                    <a:bodyPr/>
                    <a:lstStyle/>
                    <a:p>
                      <a:pPr marL="10795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K12</a:t>
                      </a:r>
                      <a:r>
                        <a:rPr lang="en-US" sz="1800" baseline="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 s</a:t>
                      </a:r>
                      <a:r>
                        <a:rPr lang="en-US" sz="18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pecial education</a:t>
                      </a:r>
                      <a:endParaRPr lang="en-US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41%</a:t>
                      </a:r>
                      <a:endParaRPr lang="en-US" sz="1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3025" marR="73025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87%</a:t>
                      </a:r>
                      <a:endParaRPr lang="en-US" sz="1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3025" marR="73025" marT="0" marB="0" anchor="b"/>
                </a:tc>
              </a:tr>
              <a:tr h="528959">
                <a:tc>
                  <a:txBody>
                    <a:bodyPr/>
                    <a:lstStyle/>
                    <a:p>
                      <a:pPr marL="10795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K12</a:t>
                      </a:r>
                      <a:r>
                        <a:rPr lang="en-US" sz="1800" baseline="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 g</a:t>
                      </a:r>
                      <a:r>
                        <a:rPr lang="en-US" sz="18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eneral</a:t>
                      </a:r>
                      <a:r>
                        <a:rPr lang="en-US" sz="1800" baseline="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 education</a:t>
                      </a:r>
                      <a:endParaRPr lang="en-US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14%</a:t>
                      </a:r>
                      <a:endParaRPr lang="en-US" sz="1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3025" marR="73025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79%</a:t>
                      </a:r>
                      <a:endParaRPr lang="en-US" sz="1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3025" marR="73025" marT="0" marB="0" anchor="b"/>
                </a:tc>
              </a:tr>
            </a:tbl>
          </a:graphicData>
        </a:graphic>
      </p:graphicFrame>
      <p:sp>
        <p:nvSpPr>
          <p:cNvPr id="3" name="Title 2" descr="&quot; &quot;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Linkages with K12 education data are more common for 619 than for Part C.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76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13" name="Picture 12" descr="&quot; 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590800"/>
            <a:ext cx="3267430" cy="216803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Content Placeholder 11" descr="This slide has a table displaying the proportion of states where Part C and 619 are linked with certain types of other early childhood data. State pre-K data is linked with 12% of Part C  and 46% of 619 programs. Head Start data, with 6% of Part C and 22% of 619 programs. Early Head Start data, with 2% of Part C and 10% of 619 programs. Child care data, with 6% of Part C and 8% of 619 programs. Home visiting data with 8% of both Part C and 619 programs.&#10;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5219091"/>
              </p:ext>
            </p:extLst>
          </p:nvPr>
        </p:nvGraphicFramePr>
        <p:xfrm>
          <a:off x="838200" y="2264555"/>
          <a:ext cx="3931920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/>
                <a:gridCol w="914400"/>
                <a:gridCol w="914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Types</a:t>
                      </a:r>
                      <a:r>
                        <a:rPr lang="en-US" baseline="0" dirty="0" smtClean="0"/>
                        <a:t> of other EC data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Part 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619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10795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>
                          <a:effectLst/>
                        </a:rPr>
                        <a:t>State pre-K</a:t>
                      </a:r>
                      <a:endParaRPr lang="en-US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12%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46%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10795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>
                          <a:effectLst/>
                        </a:rPr>
                        <a:t>Head Start</a:t>
                      </a:r>
                      <a:endParaRPr lang="en-US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6%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22%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10795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>
                          <a:effectLst/>
                        </a:rPr>
                        <a:t>Early Head Start</a:t>
                      </a:r>
                      <a:endParaRPr lang="en-US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2%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10%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10795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>
                          <a:effectLst/>
                        </a:rPr>
                        <a:t>Child care</a:t>
                      </a:r>
                      <a:endParaRPr lang="en-US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6%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8%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10795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>
                          <a:effectLst/>
                        </a:rPr>
                        <a:t>Home visiting</a:t>
                      </a:r>
                      <a:endParaRPr lang="en-US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8%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8%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b"/>
                </a:tc>
              </a:tr>
            </a:tbl>
          </a:graphicData>
        </a:graphic>
      </p:graphicFrame>
      <p:sp>
        <p:nvSpPr>
          <p:cNvPr id="3" name="Title 2" descr="&quot; &quot;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401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Few states have linkages with other EC data for Part C, and almost half have linkages with state </a:t>
            </a:r>
            <a:r>
              <a:rPr lang="en-US" dirty="0" err="1" smtClean="0"/>
              <a:t>preK</a:t>
            </a:r>
            <a:r>
              <a:rPr lang="en-US" dirty="0" smtClean="0"/>
              <a:t> for 619.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93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9" name="Picture 2" descr="&quot; 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828800"/>
            <a:ext cx="2514600" cy="3770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Content Placeholder 6" descr="This slide has a table displaying the proportion of states where Part C and 619 are linked with certain types of health data. Medicaid and SCHIP data are linked with 42% of Part C and 12% of 619 programs. EHDI data, with 37% of Part C and 8% of 619 programs. Vital records with 21% of Part C and no 619 programs. Birth defects registry data, with 21% of Part C and 2% of 619 programs. All-payer claims (i.e., insurance data), with 13% of Part C and no 619 programs. WIC and SNAP data, with 8% of Part C and 6% of 619 data. Hospital data, with 6% of Part C and 2% of 619 programs.&#10;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9909474"/>
              </p:ext>
            </p:extLst>
          </p:nvPr>
        </p:nvGraphicFramePr>
        <p:xfrm>
          <a:off x="381000" y="1905000"/>
          <a:ext cx="50292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0"/>
                <a:gridCol w="914400"/>
                <a:gridCol w="914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Types</a:t>
                      </a:r>
                      <a:r>
                        <a:rPr lang="en-US" baseline="0" dirty="0" smtClean="0"/>
                        <a:t> of health data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Part 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619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10795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Medicaid/SCHIP</a:t>
                      </a:r>
                    </a:p>
                  </a:txBody>
                  <a:tcPr marL="73025" marR="7302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42%</a:t>
                      </a:r>
                    </a:p>
                  </a:txBody>
                  <a:tcPr marL="73025" marR="7302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12%</a:t>
                      </a:r>
                    </a:p>
                  </a:txBody>
                  <a:tcPr marL="73025" marR="73025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10795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EHDI</a:t>
                      </a:r>
                    </a:p>
                  </a:txBody>
                  <a:tcPr marL="73025" marR="7302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37%</a:t>
                      </a:r>
                    </a:p>
                  </a:txBody>
                  <a:tcPr marL="73025" marR="7302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8%</a:t>
                      </a:r>
                    </a:p>
                  </a:txBody>
                  <a:tcPr marL="73025" marR="73025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10795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Vital records</a:t>
                      </a:r>
                    </a:p>
                  </a:txBody>
                  <a:tcPr marL="73025" marR="7302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21%</a:t>
                      </a:r>
                    </a:p>
                  </a:txBody>
                  <a:tcPr marL="73025" marR="7302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0%</a:t>
                      </a:r>
                    </a:p>
                  </a:txBody>
                  <a:tcPr marL="73025" marR="73025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10795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Birth defects registry</a:t>
                      </a:r>
                    </a:p>
                  </a:txBody>
                  <a:tcPr marL="73025" marR="7302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21%</a:t>
                      </a:r>
                    </a:p>
                  </a:txBody>
                  <a:tcPr marL="73025" marR="7302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2%</a:t>
                      </a:r>
                    </a:p>
                  </a:txBody>
                  <a:tcPr marL="73025" marR="73025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10795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All-payer claims (insurance)</a:t>
                      </a:r>
                    </a:p>
                  </a:txBody>
                  <a:tcPr marL="73025" marR="7302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13%</a:t>
                      </a:r>
                    </a:p>
                  </a:txBody>
                  <a:tcPr marL="73025" marR="7302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0%</a:t>
                      </a:r>
                    </a:p>
                  </a:txBody>
                  <a:tcPr marL="73025" marR="73025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10795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WIC/SNAP</a:t>
                      </a:r>
                    </a:p>
                  </a:txBody>
                  <a:tcPr marL="73025" marR="7302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8%</a:t>
                      </a:r>
                    </a:p>
                  </a:txBody>
                  <a:tcPr marL="73025" marR="7302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6%</a:t>
                      </a:r>
                    </a:p>
                  </a:txBody>
                  <a:tcPr marL="73025" marR="73025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10795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Hospital</a:t>
                      </a:r>
                    </a:p>
                  </a:txBody>
                  <a:tcPr marL="73025" marR="7302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6%</a:t>
                      </a:r>
                    </a:p>
                  </a:txBody>
                  <a:tcPr marL="73025" marR="7302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2%</a:t>
                      </a:r>
                    </a:p>
                  </a:txBody>
                  <a:tcPr marL="73025" marR="73025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10795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Behavioral health</a:t>
                      </a:r>
                    </a:p>
                  </a:txBody>
                  <a:tcPr marL="73025" marR="7302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4%</a:t>
                      </a:r>
                    </a:p>
                  </a:txBody>
                  <a:tcPr marL="73025" marR="7302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2%</a:t>
                      </a:r>
                    </a:p>
                  </a:txBody>
                  <a:tcPr marL="73025" marR="73025" marT="0" marB="0" anchor="b"/>
                </a:tc>
              </a:tr>
            </a:tbl>
          </a:graphicData>
        </a:graphic>
      </p:graphicFrame>
      <p:sp>
        <p:nvSpPr>
          <p:cNvPr id="3" name="Title 2" descr="&quot; &quot;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Linkages with health data are more common for Part C than for 619.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78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Content Placeholder 6" descr="&quot; &quo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3352800"/>
            <a:ext cx="3174351" cy="1951737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1"/>
            <a:ext cx="6096000" cy="4572000"/>
          </a:xfrm>
        </p:spPr>
        <p:txBody>
          <a:bodyPr/>
          <a:lstStyle/>
          <a:p>
            <a:r>
              <a:rPr lang="en-US" dirty="0" smtClean="0"/>
              <a:t>DaSy Center needs assessment conducted with all states and territories</a:t>
            </a:r>
          </a:p>
          <a:p>
            <a:r>
              <a:rPr lang="en-US" dirty="0" smtClean="0"/>
              <a:t>Additional information not covered in plenary session: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D</a:t>
            </a:r>
            <a:r>
              <a:rPr lang="en-US" dirty="0" smtClean="0">
                <a:solidFill>
                  <a:schemeClr val="tx2"/>
                </a:solidFill>
              </a:rPr>
              <a:t>ata governance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P</a:t>
            </a:r>
            <a:r>
              <a:rPr lang="en-US" dirty="0" smtClean="0">
                <a:solidFill>
                  <a:schemeClr val="tx2"/>
                </a:solidFill>
              </a:rPr>
              <a:t>rocedures </a:t>
            </a:r>
            <a:r>
              <a:rPr lang="en-US" dirty="0">
                <a:solidFill>
                  <a:schemeClr val="tx2"/>
                </a:solidFill>
              </a:rPr>
              <a:t>for checking data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D</a:t>
            </a:r>
            <a:r>
              <a:rPr lang="en-US" dirty="0" smtClean="0">
                <a:solidFill>
                  <a:schemeClr val="tx2"/>
                </a:solidFill>
              </a:rPr>
              <a:t>ata access and use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en-US" dirty="0" smtClean="0"/>
              <a:t>Discuss your reactions to the findings</a:t>
            </a:r>
            <a:endParaRPr lang="en-US" dirty="0"/>
          </a:p>
        </p:txBody>
      </p:sp>
      <p:sp>
        <p:nvSpPr>
          <p:cNvPr id="3" name="Title 2" descr="&quot; &quot;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will </a:t>
            </a:r>
            <a:r>
              <a:rPr lang="en-US" dirty="0" smtClean="0"/>
              <a:t>cover……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67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12" name="Picture 4" descr="&quot; 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1200" y="2971800"/>
            <a:ext cx="2826698" cy="207184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11" name="Content Placeholder 10" descr="This slide has a table displaying the proportion of states where Part C and 619 are linked with certain types of social services data. Child welfare data is linked with 21% of Part C and 10% of 619 programs. Foster care data, with 12% of Part C and 8% of 619 programs. Temporary Assistance for Needy Families, with 10% of Part C and 14% of 619 programs. Homeless services data, with 6% of Part C and 14% of 619 programs.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6470663"/>
              </p:ext>
            </p:extLst>
          </p:nvPr>
        </p:nvGraphicFramePr>
        <p:xfrm>
          <a:off x="457200" y="2514600"/>
          <a:ext cx="4846320" cy="203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7520"/>
                <a:gridCol w="914400"/>
                <a:gridCol w="914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Types</a:t>
                      </a:r>
                      <a:r>
                        <a:rPr lang="en-US" baseline="0" dirty="0" smtClean="0"/>
                        <a:t> of social services data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Part 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619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10795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Child welfare</a:t>
                      </a:r>
                      <a:endParaRPr lang="en-US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21%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10%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10795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Foster care</a:t>
                      </a:r>
                    </a:p>
                  </a:txBody>
                  <a:tcPr marL="73025" marR="73025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12%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8%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10795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Temporary Assistance for Needy Families (TANF)</a:t>
                      </a:r>
                    </a:p>
                  </a:txBody>
                  <a:tcPr marL="73025" marR="73025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10%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14%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10795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Homeless services</a:t>
                      </a:r>
                    </a:p>
                  </a:txBody>
                  <a:tcPr marL="73025" marR="73025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6%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14%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</a:tr>
            </a:tbl>
          </a:graphicData>
        </a:graphic>
      </p:graphicFrame>
      <p:sp>
        <p:nvSpPr>
          <p:cNvPr id="3" name="Title 2" descr="&quot; &quot;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Very few states have linked Part C or 619 data to social services data.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87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7" name="Picture 6" descr="&quot; 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978361"/>
            <a:ext cx="2944188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 descr="&quot; &quot;"/>
          <p:cNvGrpSpPr/>
          <p:nvPr/>
        </p:nvGrpSpPr>
        <p:grpSpPr>
          <a:xfrm>
            <a:off x="906027" y="304800"/>
            <a:ext cx="7408146" cy="1295400"/>
            <a:chOff x="906027" y="304800"/>
            <a:chExt cx="7408146" cy="1295400"/>
          </a:xfrm>
        </p:grpSpPr>
        <p:pic>
          <p:nvPicPr>
            <p:cNvPr id="8" name="Picture 7" descr="&quot; &quot;"/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010400" y="304800"/>
              <a:ext cx="1303773" cy="12954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9" name="Picture 8" descr="MPj03155980000[1]"/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06027" y="304800"/>
              <a:ext cx="1303773" cy="12954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5800" y="1914166"/>
            <a:ext cx="4953000" cy="4038600"/>
          </a:xfrm>
        </p:spPr>
        <p:txBody>
          <a:bodyPr/>
          <a:lstStyle/>
          <a:p>
            <a:r>
              <a:rPr lang="en-US" dirty="0"/>
              <a:t>What is interesting about the information on linkages</a:t>
            </a:r>
            <a:r>
              <a:rPr lang="en-US" dirty="0" smtClean="0"/>
              <a:t>?</a:t>
            </a:r>
          </a:p>
          <a:p>
            <a:r>
              <a:rPr lang="en-US" dirty="0" smtClean="0"/>
              <a:t>Which of the linkages are most important to you and why?</a:t>
            </a:r>
          </a:p>
          <a:p>
            <a:r>
              <a:rPr lang="en-US" dirty="0" smtClean="0"/>
              <a:t>What are the challenges states face in creating these linkages?</a:t>
            </a:r>
          </a:p>
        </p:txBody>
      </p:sp>
      <p:sp>
        <p:nvSpPr>
          <p:cNvPr id="3" name="Title 2" descr="&quot; &quot;"/>
          <p:cNvSpPr>
            <a:spLocks noGrp="1"/>
          </p:cNvSpPr>
          <p:nvPr>
            <p:ph type="title"/>
          </p:nvPr>
        </p:nvSpPr>
        <p:spPr>
          <a:xfrm>
            <a:off x="567503" y="304800"/>
            <a:ext cx="7772400" cy="1401762"/>
          </a:xfrm>
        </p:spPr>
        <p:txBody>
          <a:bodyPr/>
          <a:lstStyle/>
          <a:p>
            <a:r>
              <a:rPr lang="en-US" dirty="0" smtClean="0"/>
              <a:t>                      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23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22</a:t>
            </a:fld>
            <a:endParaRPr lang="en-US" dirty="0"/>
          </a:p>
        </p:txBody>
      </p:sp>
      <p:graphicFrame>
        <p:nvGraphicFramePr>
          <p:cNvPr id="5" name="Content Placeholder 4" descr="his slide has a table displaying the proportion of states with child-level, program-level and certain types of workforce-level data for Part C and 619. Child-level data is available for 94% of Part C and 96% of 619 programs. Program-level data, for 29% of Part C and 40% of 619 programs. Workforce data on early intervention providers is available for 65% of Part C programs. Workforce data on special education teachers, related service providers and general education teachers are available for 83%, 71% and 71%, respectively, of 619 programs.&#10;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0930392"/>
              </p:ext>
            </p:extLst>
          </p:nvPr>
        </p:nvGraphicFramePr>
        <p:xfrm>
          <a:off x="1447800" y="2286000"/>
          <a:ext cx="566928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0480"/>
                <a:gridCol w="914400"/>
                <a:gridCol w="914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Data system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Part 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619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Child-level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94%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96%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Program-level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Workforce: EI providers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----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Workforce: special education teachers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----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83%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Workforce: related service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providers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----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71%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Workforce: general</a:t>
                      </a:r>
                      <a:r>
                        <a:rPr lang="en-US" baseline="0" dirty="0" smtClean="0"/>
                        <a:t> education teachers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----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71%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304800"/>
            <a:ext cx="8458200" cy="146304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do you think about the limited availability of program-level data in state data systems?</a:t>
            </a:r>
          </a:p>
        </p:txBody>
      </p:sp>
    </p:spTree>
    <p:extLst>
      <p:ext uri="{BB962C8B-B14F-4D97-AF65-F5344CB8AC3E}">
        <p14:creationId xmlns:p14="http://schemas.microsoft.com/office/powerpoint/2010/main" val="32325342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 descr="&quot; &quot;"/>
          <p:cNvSpPr>
            <a:spLocks noGrp="1"/>
          </p:cNvSpPr>
          <p:nvPr>
            <p:ph type="title"/>
          </p:nvPr>
        </p:nvSpPr>
        <p:spPr>
          <a:xfrm>
            <a:off x="567503" y="304800"/>
            <a:ext cx="7772400" cy="1401762"/>
          </a:xfrm>
        </p:spPr>
        <p:txBody>
          <a:bodyPr/>
          <a:lstStyle/>
          <a:p>
            <a:r>
              <a:rPr lang="en-US" dirty="0" smtClean="0"/>
              <a:t>                      Questions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7" name="Picture 6" descr="&quot; 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978361"/>
            <a:ext cx="2944188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 </a:t>
            </a:r>
            <a:endParaRPr lang="en-US" dirty="0"/>
          </a:p>
        </p:txBody>
      </p:sp>
      <p:pic>
        <p:nvPicPr>
          <p:cNvPr id="8" name="Picture 7" descr="&quot; &quot;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304800"/>
            <a:ext cx="1303773" cy="1295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 descr="&quot; &quot;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6027" y="341586"/>
            <a:ext cx="1303773" cy="1295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762000" y="2929016"/>
            <a:ext cx="449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To get copy of report:</a:t>
            </a:r>
          </a:p>
          <a:p>
            <a:endParaRPr lang="en-US" sz="3200" b="1" dirty="0"/>
          </a:p>
          <a:p>
            <a:r>
              <a:rPr lang="en-US" sz="3200" b="1" dirty="0" smtClean="0"/>
              <a:t>www.dasycenter.com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92665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524000"/>
            <a:ext cx="8610600" cy="4495799"/>
          </a:xfrm>
        </p:spPr>
        <p:txBody>
          <a:bodyPr/>
          <a:lstStyle/>
          <a:p>
            <a:r>
              <a:rPr lang="en-US" sz="2400" dirty="0" smtClean="0"/>
              <a:t>To </a:t>
            </a:r>
            <a:r>
              <a:rPr lang="en-US" sz="2400" dirty="0"/>
              <a:t>inform the DaSy Center’s work, the Center collected information about </a:t>
            </a:r>
            <a:r>
              <a:rPr lang="en-US" sz="2400" dirty="0" smtClean="0"/>
              <a:t>the: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C</a:t>
            </a:r>
            <a:r>
              <a:rPr lang="en-US" dirty="0" smtClean="0">
                <a:solidFill>
                  <a:schemeClr val="tx2"/>
                </a:solidFill>
              </a:rPr>
              <a:t>urrent </a:t>
            </a:r>
            <a:r>
              <a:rPr lang="en-US" dirty="0">
                <a:solidFill>
                  <a:schemeClr val="tx2"/>
                </a:solidFill>
              </a:rPr>
              <a:t>status of Part C and Part B 619 state data systems, </a:t>
            </a:r>
            <a:endParaRPr lang="en-US" dirty="0" smtClean="0">
              <a:solidFill>
                <a:schemeClr val="tx2"/>
              </a:solidFill>
            </a:endParaRPr>
          </a:p>
          <a:p>
            <a:pPr lvl="1"/>
            <a:r>
              <a:rPr lang="en-US" dirty="0">
                <a:solidFill>
                  <a:schemeClr val="tx2"/>
                </a:solidFill>
              </a:rPr>
              <a:t>P</a:t>
            </a:r>
            <a:r>
              <a:rPr lang="en-US" dirty="0" smtClean="0">
                <a:solidFill>
                  <a:schemeClr val="tx2"/>
                </a:solidFill>
              </a:rPr>
              <a:t>riorities </a:t>
            </a:r>
            <a:r>
              <a:rPr lang="en-US" dirty="0">
                <a:solidFill>
                  <a:schemeClr val="tx2"/>
                </a:solidFill>
              </a:rPr>
              <a:t>for improvement, and  </a:t>
            </a:r>
            <a:endParaRPr lang="en-US" dirty="0" smtClean="0">
              <a:solidFill>
                <a:schemeClr val="tx2"/>
              </a:solidFill>
            </a:endParaRPr>
          </a:p>
          <a:p>
            <a:pPr lvl="1"/>
            <a:r>
              <a:rPr lang="en-US" dirty="0">
                <a:solidFill>
                  <a:schemeClr val="tx2"/>
                </a:solidFill>
              </a:rPr>
              <a:t>A</a:t>
            </a:r>
            <a:r>
              <a:rPr lang="en-US" dirty="0" smtClean="0">
                <a:solidFill>
                  <a:schemeClr val="tx2"/>
                </a:solidFill>
              </a:rPr>
              <a:t>reas </a:t>
            </a:r>
            <a:r>
              <a:rPr lang="en-US" dirty="0">
                <a:solidFill>
                  <a:schemeClr val="tx2"/>
                </a:solidFill>
              </a:rPr>
              <a:t>where the states would </a:t>
            </a:r>
            <a:r>
              <a:rPr lang="en-US" dirty="0" smtClean="0">
                <a:solidFill>
                  <a:schemeClr val="tx2"/>
                </a:solidFill>
              </a:rPr>
              <a:t>like TA.</a:t>
            </a:r>
          </a:p>
          <a:p>
            <a:r>
              <a:rPr lang="en-US" sz="2400" dirty="0" smtClean="0"/>
              <a:t>Online survey completed </a:t>
            </a:r>
            <a:r>
              <a:rPr lang="en-US" sz="2400" dirty="0"/>
              <a:t>by Part C and Part B 619 coordinators, with data managers and other state </a:t>
            </a:r>
            <a:r>
              <a:rPr lang="en-US" sz="2400" dirty="0" smtClean="0"/>
              <a:t>staff</a:t>
            </a:r>
          </a:p>
          <a:p>
            <a:r>
              <a:rPr lang="en-US" sz="2400" dirty="0"/>
              <a:t>Report focuses on information </a:t>
            </a:r>
            <a:r>
              <a:rPr lang="en-US" sz="2400" dirty="0" smtClean="0"/>
              <a:t>from 50 </a:t>
            </a:r>
            <a:r>
              <a:rPr lang="en-US" sz="2400" dirty="0"/>
              <a:t>states, DC, Puerto Rico</a:t>
            </a:r>
          </a:p>
          <a:p>
            <a:r>
              <a:rPr lang="en-US" sz="2400" dirty="0"/>
              <a:t>Response rate was 94% for C and 96% for </a:t>
            </a:r>
            <a:r>
              <a:rPr lang="en-US" sz="2400" dirty="0" smtClean="0"/>
              <a:t>619</a:t>
            </a:r>
            <a:endParaRPr lang="en-US" dirty="0"/>
          </a:p>
        </p:txBody>
      </p:sp>
      <p:sp>
        <p:nvSpPr>
          <p:cNvPr id="3" name="Title 2" descr="&quot; &quot;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Brief reminder about purposes, methods, respondents….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38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7" name="Picture 2" descr="&quot; 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800" y="2362200"/>
            <a:ext cx="2844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600201"/>
            <a:ext cx="5842000" cy="4038600"/>
          </a:xfrm>
        </p:spPr>
        <p:txBody>
          <a:bodyPr/>
          <a:lstStyle/>
          <a:p>
            <a:r>
              <a:rPr lang="en-US" dirty="0" smtClean="0"/>
              <a:t>Defined as </a:t>
            </a:r>
            <a:r>
              <a:rPr lang="en-US" dirty="0"/>
              <a:t>entities that establish policy and procedures for the overall management of the availability, usability, integrity, quality, and security of the </a:t>
            </a:r>
            <a:r>
              <a:rPr lang="en-US" dirty="0" smtClean="0"/>
              <a:t>data</a:t>
            </a:r>
          </a:p>
          <a:p>
            <a:r>
              <a:rPr lang="en-US" dirty="0" smtClean="0"/>
              <a:t>Having good data governance helps states have confidence that data are accurate and trustworthy and then they can be used for </a:t>
            </a:r>
            <a:r>
              <a:rPr lang="en-US" dirty="0" err="1" smtClean="0"/>
              <a:t>decisionmaking</a:t>
            </a:r>
            <a:endParaRPr lang="en-US" dirty="0"/>
          </a:p>
        </p:txBody>
      </p:sp>
      <p:sp>
        <p:nvSpPr>
          <p:cNvPr id="3" name="Title 2" descr="&quot; &quot;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Data governance: What is it and why is it important?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01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2" descr="&quot; 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276600"/>
            <a:ext cx="3226130" cy="2419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752599"/>
            <a:ext cx="6324600" cy="4191001"/>
          </a:xfrm>
        </p:spPr>
        <p:txBody>
          <a:bodyPr/>
          <a:lstStyle/>
          <a:p>
            <a:r>
              <a:rPr lang="en-US" dirty="0" smtClean="0"/>
              <a:t>69% of states have no data governance body that includes Part C.</a:t>
            </a:r>
          </a:p>
          <a:p>
            <a:r>
              <a:rPr lang="en-US" dirty="0" smtClean="0"/>
              <a:t>72% of states have a data </a:t>
            </a:r>
            <a:r>
              <a:rPr lang="en-US" dirty="0"/>
              <a:t>governance </a:t>
            </a:r>
            <a:r>
              <a:rPr lang="en-US" dirty="0" smtClean="0"/>
              <a:t>body for 619.</a:t>
            </a:r>
            <a:endParaRPr lang="en-US" dirty="0"/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35% include Part C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37% include other EC programs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62% include K12 special education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52% include K12 general education</a:t>
            </a:r>
            <a:endParaRPr lang="en-US" dirty="0"/>
          </a:p>
        </p:txBody>
      </p:sp>
      <p:sp>
        <p:nvSpPr>
          <p:cNvPr id="3" name="Title 2" descr="&quot; &quot;"/>
          <p:cNvSpPr>
            <a:spLocks noGrp="1"/>
          </p:cNvSpPr>
          <p:nvPr>
            <p:ph type="title"/>
          </p:nvPr>
        </p:nvSpPr>
        <p:spPr>
          <a:xfrm>
            <a:off x="152400" y="152400"/>
            <a:ext cx="8915400" cy="1447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Many states have a data governance body that includes 619, but not one that includes Part 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33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7" name="Picture 6" descr="&quot; 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978361"/>
            <a:ext cx="2944188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 descr="&quot; &quot;"/>
          <p:cNvGrpSpPr/>
          <p:nvPr/>
        </p:nvGrpSpPr>
        <p:grpSpPr>
          <a:xfrm>
            <a:off x="906027" y="268014"/>
            <a:ext cx="7408146" cy="1332186"/>
            <a:chOff x="906027" y="304800"/>
            <a:chExt cx="7408146" cy="1332186"/>
          </a:xfrm>
        </p:grpSpPr>
        <p:pic>
          <p:nvPicPr>
            <p:cNvPr id="8" name="Picture 7" descr="MPj03155980000[1]"/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010400" y="304800"/>
              <a:ext cx="1303773" cy="12954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9" name="Picture 8" descr="MPj03155980000[1]"/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06027" y="341586"/>
              <a:ext cx="1303773" cy="12954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609600" y="2245061"/>
            <a:ext cx="4495800" cy="29718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What do you think about the information on data governance</a:t>
            </a:r>
            <a:r>
              <a:rPr lang="en-US" dirty="0" smtClean="0">
                <a:solidFill>
                  <a:schemeClr val="tx2"/>
                </a:solidFill>
              </a:rPr>
              <a:t>?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Title 2" descr="&quot; &quot;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                      Question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05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904999"/>
            <a:ext cx="8382000" cy="3733801"/>
          </a:xfrm>
        </p:spPr>
        <p:txBody>
          <a:bodyPr/>
          <a:lstStyle/>
          <a:p>
            <a:r>
              <a:rPr lang="en-US" dirty="0" smtClean="0"/>
              <a:t>To effectively manage data, states need to have </a:t>
            </a:r>
            <a:r>
              <a:rPr lang="en-US" dirty="0"/>
              <a:t>processes and procedures to check and verify that the data are accurate, complete, and internally </a:t>
            </a:r>
            <a:r>
              <a:rPr lang="en-US" dirty="0" smtClean="0"/>
              <a:t>consistent.</a:t>
            </a:r>
          </a:p>
          <a:p>
            <a:r>
              <a:rPr lang="en-US" dirty="0" smtClean="0"/>
              <a:t> To ensure </a:t>
            </a:r>
            <a:r>
              <a:rPr lang="en-US" dirty="0"/>
              <a:t>and check that data are </a:t>
            </a:r>
            <a:r>
              <a:rPr lang="en-US" dirty="0" smtClean="0"/>
              <a:t>trustworthy: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in </a:t>
            </a:r>
            <a:r>
              <a:rPr lang="en-US" dirty="0">
                <a:solidFill>
                  <a:schemeClr val="tx2"/>
                </a:solidFill>
              </a:rPr>
              <a:t>their </a:t>
            </a:r>
            <a:r>
              <a:rPr lang="en-US" dirty="0" smtClean="0">
                <a:solidFill>
                  <a:schemeClr val="tx2"/>
                </a:solidFill>
              </a:rPr>
              <a:t>collection 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entry </a:t>
            </a:r>
            <a:r>
              <a:rPr lang="en-US" dirty="0">
                <a:solidFill>
                  <a:schemeClr val="tx2"/>
                </a:solidFill>
              </a:rPr>
              <a:t>into the data </a:t>
            </a:r>
            <a:r>
              <a:rPr lang="en-US" dirty="0" smtClean="0">
                <a:solidFill>
                  <a:schemeClr val="tx2"/>
                </a:solidFill>
              </a:rPr>
              <a:t>system</a:t>
            </a:r>
            <a:endParaRPr lang="en-US" dirty="0">
              <a:solidFill>
                <a:schemeClr val="tx2"/>
              </a:solidFill>
            </a:endParaRP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consistency </a:t>
            </a:r>
            <a:r>
              <a:rPr lang="en-US" dirty="0">
                <a:solidFill>
                  <a:schemeClr val="tx2"/>
                </a:solidFill>
              </a:rPr>
              <a:t>with other data in the data system</a:t>
            </a:r>
            <a:r>
              <a:rPr lang="en-US" dirty="0" smtClean="0">
                <a:solidFill>
                  <a:schemeClr val="tx2"/>
                </a:solidFill>
              </a:rPr>
              <a:t>.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3" name="Title 2" descr="&quot; &quot;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Checking data quality: Why is it important?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90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2" name="Content Placeholder 6" descr="&quot; &quo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667000"/>
            <a:ext cx="3346203" cy="2057400"/>
          </a:xfrm>
          <a:prstGeom prst="rect">
            <a:avLst/>
          </a:prstGeom>
        </p:spPr>
      </p:pic>
      <p:graphicFrame>
        <p:nvGraphicFramePr>
          <p:cNvPr id="11" name="Content Placeholder 10" descr="This slide has a table displaying the percentage of states where Part C and 619 use certain tools and procedures to check their data. Audits built into the data system are used by 98% of Part C programs and 92% of 619 programs. User manuals are used by 83% of Part C and 90% of 619 programs. Verification visits are used by 81% of Part C and 71% of 619 programs. Annual or regular trainings are used by 69% of Part C and 79% of 619 programs. Data dictionaries are used by 65% of Part C and 69% of 619 programs.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836829"/>
              </p:ext>
            </p:extLst>
          </p:nvPr>
        </p:nvGraphicFramePr>
        <p:xfrm>
          <a:off x="381000" y="1981200"/>
          <a:ext cx="4663440" cy="32145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8960"/>
                <a:gridCol w="822960"/>
                <a:gridCol w="731520"/>
              </a:tblGrid>
              <a:tr h="47130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Part 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619</a:t>
                      </a:r>
                      <a:endParaRPr lang="en-US" dirty="0"/>
                    </a:p>
                  </a:txBody>
                  <a:tcPr/>
                </a:tc>
              </a:tr>
              <a:tr h="5486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Audits built into data</a:t>
                      </a:r>
                      <a:r>
                        <a:rPr lang="en-US" baseline="0" dirty="0" smtClean="0"/>
                        <a:t> system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98%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92%</a:t>
                      </a:r>
                      <a:endParaRPr lang="en-US" dirty="0"/>
                    </a:p>
                  </a:txBody>
                  <a:tcPr/>
                </a:tc>
              </a:tr>
              <a:tr h="5486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User manual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83%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90%</a:t>
                      </a:r>
                    </a:p>
                  </a:txBody>
                  <a:tcPr/>
                </a:tc>
              </a:tr>
              <a:tr h="5486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Verification visits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81%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71%</a:t>
                      </a:r>
                    </a:p>
                  </a:txBody>
                  <a:tcPr/>
                </a:tc>
              </a:tr>
              <a:tr h="5486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Annual or regular trainings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69%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79%</a:t>
                      </a:r>
                    </a:p>
                  </a:txBody>
                  <a:tcPr/>
                </a:tc>
              </a:tr>
              <a:tr h="548640">
                <a:tc>
                  <a:txBody>
                    <a:bodyPr/>
                    <a:lstStyle/>
                    <a:p>
                      <a:r>
                        <a:rPr lang="en-US" dirty="0" smtClean="0"/>
                        <a:t>Data dictionary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69%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 descr="&quot; &quot;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For both Part C and 619, states use many tools and procedures to check their data.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60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7" name="Picture 6" descr="&quot; 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978361"/>
            <a:ext cx="2944188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 descr="&quot; &quot;"/>
          <p:cNvGrpSpPr/>
          <p:nvPr/>
        </p:nvGrpSpPr>
        <p:grpSpPr>
          <a:xfrm>
            <a:off x="906027" y="304800"/>
            <a:ext cx="7408146" cy="1332186"/>
            <a:chOff x="906027" y="304800"/>
            <a:chExt cx="7408146" cy="1332186"/>
          </a:xfrm>
        </p:grpSpPr>
        <p:pic>
          <p:nvPicPr>
            <p:cNvPr id="8" name="Picture 7" descr="MPj03155980000[1]"/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010400" y="304800"/>
              <a:ext cx="1303773" cy="12954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9" name="Picture 8" descr="MPj03155980000[1]"/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06027" y="341586"/>
              <a:ext cx="1303773" cy="12954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2000" y="2286000"/>
            <a:ext cx="4123173" cy="3352472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What supports are needed for states to check data for its quality</a:t>
            </a:r>
            <a:r>
              <a:rPr lang="en-US" dirty="0" smtClean="0">
                <a:solidFill>
                  <a:schemeClr val="tx2"/>
                </a:solidFill>
              </a:rPr>
              <a:t>?</a:t>
            </a:r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3" name="Title 2" descr="&quot; &quot;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                      Question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25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1904&quot;&gt;&lt;object type=&quot;3&quot; unique_id=&quot;11905&quot;&gt;&lt;property id=&quot;20148&quot; value=&quot;5&quot;/&gt;&lt;property id=&quot;20300&quot; value=&quot;Slide 1 - &amp;quot;IDEA Part C and Part B 619 Data Systems: Current Status and Future Priorities&amp;#x0D;&amp;#x0A;Donna Spiker&amp;#x0D;&amp;#x0A;DaSy Center @ SRI Intern&quot;/&gt;&lt;property id=&quot;20307&quot; value=&quot;258&quot;/&gt;&lt;/object&gt;&lt;object type=&quot;3&quot; unique_id=&quot;11906&quot;&gt;&lt;property id=&quot;20148&quot; value=&quot;5&quot;/&gt;&lt;property id=&quot;20300&quot; value=&quot;Slide 2 - &amp;quot;What we will cover&amp;quot;&quot;/&gt;&lt;property id=&quot;20307&quot; value=&quot;257&quot;/&gt;&lt;/object&gt;&lt;object type=&quot;3&quot; unique_id=&quot;11915&quot;&gt;&lt;property id=&quot;20148&quot; value=&quot;5&quot;/&gt;&lt;property id=&quot;20300&quot; value=&quot;Slide 3 - &amp;quot;What were the purposes of the needs assessment?&amp;quot;&quot;/&gt;&lt;property id=&quot;20307&quot; value=&quot;259&quot;/&gt;&lt;/object&gt;&lt;object type=&quot;3&quot; unique_id=&quot;11916&quot;&gt;&lt;property id=&quot;20148&quot; value=&quot;5&quot;/&gt;&lt;property id=&quot;20300&quot; value=&quot;Slide 4 - &amp;quot;What methods were used?&amp;#x0D;&amp;#x0A;&amp;quot;&quot;/&gt;&lt;property id=&quot;20307&quot; value=&quot;260&quot;/&gt;&lt;/object&gt;&lt;object type=&quot;3&quot; unique_id=&quot;11917&quot;&gt;&lt;property id=&quot;20148&quot; value=&quot;5&quot;/&gt;&lt;property id=&quot;20300&quot; value=&quot;Slide 5 - &amp;quot;&amp;#x0D;&amp;#x0A;What kinds of questions were asked?&amp;#x0D;&amp;#x0A;&amp;quot;&quot;/&gt;&lt;property id=&quot;20307&quot; value=&quot;310&quot;/&gt;&lt;/object&gt;&lt;object type=&quot;3&quot; unique_id=&quot;11918&quot;&gt;&lt;property id=&quot;20148&quot; value=&quot;5&quot;/&gt;&lt;property id=&quot;20300&quot; value=&quot;Slide 6 - &amp;quot;Who were the respondents and what were the response rates?&amp;quot;&quot;/&gt;&lt;property id=&quot;20307&quot; value=&quot;269&quot;/&gt;&lt;/object&gt;&lt;object type=&quot;3&quot; unique_id=&quot;11919&quot;&gt;&lt;property id=&quot;20148&quot; value=&quot;5&quot;/&gt;&lt;property id=&quot;20300&quot; value=&quot;Slide 7 - &amp;quot;State data systems and data elements: Why is this important?&amp;quot;&quot;/&gt;&lt;property id=&quot;20307&quot; value=&quot;311&quot;/&gt;&lt;/object&gt;&lt;object type=&quot;3&quot; unique_id=&quot;11920&quot;&gt;&lt;property id=&quot;20148&quot; value=&quot;5&quot;/&gt;&lt;property id=&quot;20300&quot; value=&quot;Slide 9 - &amp;quot;Most states have data systems with child-level and workforce data, but fewer have program-level data systems.&amp;quot;&quot;/&gt;&lt;property id=&quot;20307&quot; value=&quot;261&quot;/&gt;&lt;/object&gt;&lt;object type=&quot;3&quot; unique_id=&quot;11921&quot;&gt;&lt;property id=&quot;20148&quot; value=&quot;5&quot;/&gt;&lt;property id=&quot;20300&quot; value=&quot;Slide 10 - &amp;quot;Most states have a variety of data elements in their child-level data systems.  &amp;quot;&quot;/&gt;&lt;property id=&quot;20307&quot; value=&quot;323&quot;/&gt;&lt;/object&gt;&lt;object type=&quot;3&quot; unique_id=&quot;11922&quot;&gt;&lt;property id=&quot;20148&quot; value=&quot;5&quot;/&gt;&lt;property id=&quot;20300&quot; value=&quot;Slide 11 - &amp;quot;Less than half of states have Part C or 619 program-level data systems.&amp;quot;&quot;/&gt;&lt;property id=&quot;20307&quot; value=&quot;324&quot;/&gt;&lt;/object&gt;&lt;object type=&quot;3&quot; unique_id=&quot;11923&quot;&gt;&lt;property id=&quot;20148&quot; value=&quot;5&quot;/&gt;&lt;property id=&quot;20300&quot; value=&quot;Slide 12 - &amp;quot;Most states have data systems that contain a variety of workforce data.  &amp;quot;&quot;/&gt;&lt;property id=&quot;20307&quot; value=&quot;326&quot;/&gt;&lt;/object&gt;&lt;object type=&quot;3&quot; unique_id=&quot;11924&quot;&gt;&lt;property id=&quot;20148&quot; value=&quot;5&quot;/&gt;&lt;property id=&quot;20300&quot; value=&quot;Slide 13 - &amp;quot;Linkages: What is it? &amp;quot;&quot;/&gt;&lt;property id=&quot;20307&quot; value=&quot;312&quot;/&gt;&lt;/object&gt;&lt;object type=&quot;3&quot; unique_id=&quot;11925&quot;&gt;&lt;property id=&quot;20148&quot; value=&quot;5&quot;/&gt;&lt;property id=&quot;20300&quot; value=&quot;Slide 14 - &amp;quot;Linkages: Why is this important?&amp;quot;&quot;/&gt;&lt;property id=&quot;20307&quot; value=&quot;327&quot;/&gt;&lt;/object&gt;&lt;object type=&quot;3&quot; unique_id=&quot;11926&quot;&gt;&lt;property id=&quot;20148&quot; value=&quot;5&quot;/&gt;&lt;property id=&quot;20300&quot; value=&quot;Slide 15 - &amp;quot;For both Part C and 619, in many states, child data elements are in the same system or have been linked, less so f&quot;/&gt;&lt;property id=&quot;20307&quot; value=&quot;277&quot;/&gt;&lt;/object&gt;&lt;object type=&quot;3&quot; unique_id=&quot;11927&quot;&gt;&lt;property id=&quot;20148&quot; value=&quot;5&quot;/&gt;&lt;property id=&quot;20300&quot; value=&quot;Slide 16 - &amp;quot;A minority of states can link data elements across data systems within Part C and 619.&amp;quot;&quot;/&gt;&lt;property id=&quot;20307&quot; value=&quot;284&quot;/&gt;&lt;/object&gt;&lt;object type=&quot;3&quot; unique_id=&quot;11928&quot;&gt;&lt;property id=&quot;20148&quot; value=&quot;5&quot;/&gt;&lt;property id=&quot;20300&quot; value=&quot;Slide 17 - &amp;quot;Only about one-third of states have linked data across Part C and 619.&amp;quot;&quot;/&gt;&lt;property id=&quot;20307&quot; value=&quot;328&quot;/&gt;&lt;/object&gt;&lt;object type=&quot;3&quot; unique_id=&quot;11930&quot;&gt;&lt;property id=&quot;20148&quot; value=&quot;5&quot;/&gt;&lt;property id=&quot;20300&quot; value=&quot;Slide 18 - &amp;quot;A minority of states can link data elements across data systems within Part C and 619.&amp;quot;&quot;/&gt;&lt;property id=&quot;20307&quot; value=&quot;325&quot;/&gt;&lt;/object&gt;&lt;object type=&quot;3&quot; unique_id=&quot;11931&quot;&gt;&lt;property id=&quot;20148&quot; value=&quot;5&quot;/&gt;&lt;property id=&quot;20300&quot; value=&quot;Slide 19 - &amp;quot;Unique identifiers are common within Part C and 619 for child-, program-, and school-levels.&amp;quot;&quot;/&gt;&lt;property id=&quot;20307&quot; value=&quot;279&quot;/&gt;&lt;/object&gt;&lt;object type=&quot;3&quot; unique_id=&quot;11932&quot;&gt;&lt;property id=&quot;20148&quot; value=&quot;5&quot;/&gt;&lt;property id=&quot;20300&quot; value=&quot;Slide 20 - &amp;quot;There is infrequent use of common identifiers across Part C and 619. &amp;quot;&quot;/&gt;&lt;property id=&quot;20307&quot; value=&quot;278&quot;/&gt;&lt;/object&gt;&lt;object type=&quot;3&quot; unique_id=&quot;11933&quot;&gt;&lt;property id=&quot;20148&quot; value=&quot;5&quot;/&gt;&lt;property id=&quot;20300&quot; value=&quot;Slide 21 - &amp;quot;Data governance: What is it and why is it important?&amp;quot;&quot;/&gt;&lt;property id=&quot;20307&quot; value=&quot;313&quot;/&gt;&lt;/object&gt;&lt;object type=&quot;3&quot; unique_id=&quot;11934&quot;&gt;&lt;property id=&quot;20148&quot; value=&quot;5&quot;/&gt;&lt;property id=&quot;20300&quot; value=&quot;Slide 22 - &amp;quot;A majority of states have data governance bodies for 619, but not for Part C.&amp;quot;&quot;/&gt;&lt;property id=&quot;20307&quot; value=&quot;271&quot;/&gt;&lt;/object&gt;&lt;object type=&quot;3&quot; unique_id=&quot;11935&quot;&gt;&lt;property id=&quot;20148&quot; value=&quot;5&quot;/&gt;&lt;property id=&quot;20300&quot; value=&quot;Slide 24 - &amp;quot;Few states have linkages with other EC data for Part C, and almost half have linkages with state preK for 619. &amp;quot;&quot;/&gt;&lt;property id=&quot;20307&quot; value=&quot;290&quot;/&gt;&lt;/object&gt;&lt;object type=&quot;3&quot; unique_id=&quot;11936&quot;&gt;&lt;property id=&quot;20148&quot; value=&quot;5&quot;/&gt;&lt;property id=&quot;20300&quot; value=&quot;Slide 23 - &amp;quot;Linkages with K12 education data are more common for 619 than for Part C. &amp;quot;&quot;/&gt;&lt;property id=&quot;20307&quot; value=&quot;299&quot;/&gt;&lt;/object&gt;&lt;object type=&quot;3&quot; unique_id=&quot;11937&quot;&gt;&lt;property id=&quot;20148&quot; value=&quot;5&quot;/&gt;&lt;property id=&quot;20300&quot; value=&quot;Slide 26 - &amp;quot;Linkages with social services data are uncommon for both Part C and 619.&amp;quot;&quot;/&gt;&lt;property id=&quot;20307&quot; value=&quot;291&quot;/&gt;&lt;/object&gt;&lt;object type=&quot;3&quot; unique_id=&quot;11938&quot;&gt;&lt;property id=&quot;20148&quot; value=&quot;5&quot;/&gt;&lt;property id=&quot;20300&quot; value=&quot;Slide 25 - &amp;quot;Linkages with health data are more common for Part C than for 619.&amp;quot;&quot;/&gt;&lt;property id=&quot;20307&quot; value=&quot;292&quot;/&gt;&lt;/object&gt;&lt;object type=&quot;3&quot; unique_id=&quot;11939&quot;&gt;&lt;property id=&quot;20148&quot; value=&quot;5&quot;/&gt;&lt;property id=&quot;20300&quot; value=&quot;Slide 27 - &amp;quot;Very few states have linked Part C or 619 data to social services data.&amp;quot;&quot;/&gt;&lt;property id=&quot;20307&quot; value=&quot;298&quot;/&gt;&lt;/object&gt;&lt;object type=&quot;3&quot; unique_id=&quot;11940&quot;&gt;&lt;property id=&quot;20148&quot; value=&quot;5&quot;/&gt;&lt;property id=&quot;20300&quot; value=&quot;Slide 28 - &amp;quot;Access to and use of data: Why is it important? &amp;quot;&quot;/&gt;&lt;property id=&quot;20307&quot; value=&quot;329&quot;/&gt;&lt;/object&gt;&lt;object type=&quot;3&quot; unique_id=&quot;11941&quot;&gt;&lt;property id=&quot;20148&quot; value=&quot;5&quot;/&gt;&lt;property id=&quot;20300&quot; value=&quot;Slide 29 - &amp;quot;For both Part C and 619, access to child data is most common for state staff and least common for teachers and ser&quot;/&gt;&lt;property id=&quot;20307&quot; value=&quot;301&quot;/&gt;&lt;/object&gt;&lt;object type=&quot;3&quot; unique_id=&quot;11942&quot;&gt;&lt;property id=&quot;20148&quot; value=&quot;5&quot;/&gt;&lt;property id=&quot;20300&quot; value=&quot;Slide 30 - &amp;quot;For both Part C and 619, states use their data for a variety of purposes. &amp;quot;&quot;/&gt;&lt;property id=&quot;20307&quot; value=&quot;305&quot;/&gt;&lt;/object&gt;&lt;object type=&quot;3&quot; unique_id=&quot;11943&quot;&gt;&lt;property id=&quot;20148&quot; value=&quot;5&quot;/&gt;&lt;property id=&quot;20300&quot; value=&quot;Slide 31 - &amp;quot;State priorities for data systems development and TA interests&amp;quot;&quot;/&gt;&lt;property id=&quot;20307&quot; value=&quot;314&quot;/&gt;&lt;/object&gt;&lt;object type=&quot;3&quot; unique_id=&quot;11944&quot;&gt;&lt;property id=&quot;20148&quot; value=&quot;5&quot;/&gt;&lt;property id=&quot;20300&quot; value=&quot;Slide 32 - &amp;quot;States identified many areas as priorities for future data system development and interest in receiving TA.&amp;quot;&quot;/&gt;&lt;property id=&quot;20307&quot; value=&quot;304&quot;/&gt;&lt;/object&gt;&lt;object type=&quot;3&quot; unique_id=&quot;11945&quot;&gt;&lt;property id=&quot;20148&quot; value=&quot;5&quot;/&gt;&lt;property id=&quot;20300&quot; value=&quot;Slide 33 - &amp;quot;Top areas for TA&amp;quot;&quot;/&gt;&lt;property id=&quot;20307&quot; value=&quot;302&quot;/&gt;&lt;/object&gt;&lt;object type=&quot;3&quot; unique_id=&quot;11946&quot;&gt;&lt;property id=&quot;20148&quot; value=&quot;5&quot;/&gt;&lt;property id=&quot;20300&quot; value=&quot;Slide 34 - &amp;quot;Some take away messages…..&amp;quot;&quot;/&gt;&lt;property id=&quot;20307&quot; value=&quot;306&quot;/&gt;&lt;/object&gt;&lt;object type=&quot;3&quot; unique_id=&quot;11947&quot;&gt;&lt;property id=&quot;20148&quot; value=&quot;5&quot;/&gt;&lt;property id=&quot;20300&quot; value=&quot;Slide 35 - &amp;quot;Some take away messages….. (cont)&amp;quot;&quot;/&gt;&lt;property id=&quot;20307&quot; value=&quot;332&quot;/&gt;&lt;/object&gt;&lt;object type=&quot;3&quot; unique_id=&quot;11948&quot;&gt;&lt;property id=&quot;20148&quot; value=&quot;5&quot;/&gt;&lt;property id=&quot;20300&quot; value=&quot;Slide 36 - &amp;quot;Some take away messages….. (cont)&amp;quot;&quot;/&gt;&lt;property id=&quot;20307&quot; value=&quot;331&quot;/&gt;&lt;/object&gt;&lt;object type=&quot;3&quot; unique_id=&quot;11949&quot;&gt;&lt;property id=&quot;20148&quot; value=&quot;5&quot;/&gt;&lt;property id=&quot;20300&quot; value=&quot;Slide 37 - &amp;quot;Some take away messages….. (cont)&amp;quot;&quot;/&gt;&lt;property id=&quot;20307&quot; value=&quot;330&quot;/&gt;&lt;/object&gt;&lt;object type=&quot;3&quot; unique_id=&quot;11950&quot;&gt;&lt;property id=&quot;20148&quot; value=&quot;5&quot;/&gt;&lt;property id=&quot;20300&quot; value=&quot;Slide 38 - &amp;quot;Next steps&amp;quot;&quot;/&gt;&lt;property id=&quot;20307&quot; value=&quot;307&quot;/&gt;&lt;/object&gt;&lt;object type=&quot;3&quot; unique_id=&quot;11951&quot;&gt;&lt;property id=&quot;20148&quot; value=&quot;5&quot;/&gt;&lt;property id=&quot;20300&quot; value=&quot;Slide 39 - &amp;quot;                      Questions&amp;quot;&quot;/&gt;&lt;property id=&quot;20307&quot; value=&quot;317&quot;/&gt;&lt;/object&gt;&lt;object type=&quot;3&quot; unique_id=&quot;11952&quot;&gt;&lt;property id=&quot;20148&quot; value=&quot;5&quot;/&gt;&lt;property id=&quot;20300&quot; value=&quot;Slide 40 - &amp;quot;Finally…If we all do our work well……&amp;quot;&quot;/&gt;&lt;property id=&quot;20307&quot; value=&quot;321&quot;/&gt;&lt;/object&gt;&lt;object type=&quot;3&quot; unique_id=&quot;12079&quot;&gt;&lt;property id=&quot;20148&quot; value=&quot;5&quot;/&gt;&lt;property id=&quot;20300&quot; value=&quot;Slide 8&quot;/&gt;&lt;property id=&quot;20307&quot; value=&quot;333&quot;/&gt;&lt;/object&gt;&lt;/object&gt;&lt;object type=&quot;8&quot; unique_id=&quot;1191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1699</TotalTime>
  <Words>1377</Words>
  <Application>Microsoft Office PowerPoint</Application>
  <PresentationFormat>On-screen Show (4:3)</PresentationFormat>
  <Paragraphs>281</Paragraphs>
  <Slides>23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IDEA Part C and Part B 619 Data Systems: More Findings from the DaSy Center Needs Assessment Donna Spiker DaSy Center @ SRI International</vt:lpstr>
      <vt:lpstr>What we will cover……</vt:lpstr>
      <vt:lpstr>Brief reminder about purposes, methods, respondents…. </vt:lpstr>
      <vt:lpstr>Data governance: What is it and why is it important?</vt:lpstr>
      <vt:lpstr>Many states have a data governance body that includes 619, but not one that includes Part C.</vt:lpstr>
      <vt:lpstr>                      Question</vt:lpstr>
      <vt:lpstr>Checking data quality: Why is it important? </vt:lpstr>
      <vt:lpstr>For both Part C and 619, states use many tools and procedures to check their data.</vt:lpstr>
      <vt:lpstr>                      Question</vt:lpstr>
      <vt:lpstr>Access to and use of data: Why is it important? </vt:lpstr>
      <vt:lpstr>For both Part C and 619, access to child data is most common for state staff and least common for teachers and service providers.</vt:lpstr>
      <vt:lpstr>For both Part C and 619, states use their data for a variety of purposes. </vt:lpstr>
      <vt:lpstr>                      Questions</vt:lpstr>
      <vt:lpstr>What is interesting about the information on linkages?</vt:lpstr>
      <vt:lpstr>Only about one-third of states have linked data across Part C and 619.</vt:lpstr>
      <vt:lpstr>There is infrequent use of common identifiers across Part C and 619. </vt:lpstr>
      <vt:lpstr>Linkages with K12 education data are more common for 619 than for Part C. </vt:lpstr>
      <vt:lpstr>Few states have linkages with other EC data for Part C, and almost half have linkages with state preK for 619. </vt:lpstr>
      <vt:lpstr>Linkages with health data are more common for Part C than for 619.</vt:lpstr>
      <vt:lpstr>Very few states have linked Part C or 619 data to social services data.</vt:lpstr>
      <vt:lpstr>                      Questions</vt:lpstr>
      <vt:lpstr>What do you think about the limited availability of program-level data in state data systems?</vt:lpstr>
      <vt:lpstr>                      Questions</vt:lpstr>
    </vt:vector>
  </TitlesOfParts>
  <Company>The DaSy Center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IDEA Part C and Part B 619 Data Systems: More Findings from the DaSy Center Needs Assessment</dc:title>
  <dc:subject>IDEA Part C and Part B 619 Data Systems</dc:subject>
  <dc:creator>Donna Spiker</dc:creator>
  <cp:keywords>IDEA, Part C, Part B, 619, assessment, data, using data, states, governance, data systems, linkages, data collection, infrastructure, workforce, unique ID</cp:keywords>
  <cp:lastModifiedBy>Katie Kaattari</cp:lastModifiedBy>
  <cp:revision>163</cp:revision>
  <cp:lastPrinted>2013-09-13T23:21:31Z</cp:lastPrinted>
  <dcterms:created xsi:type="dcterms:W3CDTF">2013-02-06T21:54:43Z</dcterms:created>
  <dcterms:modified xsi:type="dcterms:W3CDTF">2014-06-11T22:03:55Z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English</vt:lpwstr>
  </property>
</Properties>
</file>