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8" r:id="rId2"/>
    <p:sldId id="257" r:id="rId3"/>
    <p:sldId id="259" r:id="rId4"/>
    <p:sldId id="313" r:id="rId5"/>
    <p:sldId id="271" r:id="rId6"/>
    <p:sldId id="347" r:id="rId7"/>
    <p:sldId id="337" r:id="rId8"/>
    <p:sldId id="336" r:id="rId9"/>
    <p:sldId id="349" r:id="rId10"/>
    <p:sldId id="329" r:id="rId11"/>
    <p:sldId id="301" r:id="rId12"/>
    <p:sldId id="334" r:id="rId13"/>
    <p:sldId id="348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350" r:id="rId22"/>
    <p:sldId id="346" r:id="rId23"/>
    <p:sldId id="317" r:id="rId24"/>
  </p:sldIdLst>
  <p:sldSz cx="9144000" cy="6858000" type="screen4x3"/>
  <p:notesSz cx="7010400" cy="92964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B54A"/>
    <a:srgbClr val="1545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43" autoAdjust="0"/>
    <p:restoredTop sz="81267" autoAdjust="0"/>
  </p:normalViewPr>
  <p:slideViewPr>
    <p:cSldViewPr>
      <p:cViewPr>
        <p:scale>
          <a:sx n="100" d="100"/>
          <a:sy n="100" d="100"/>
        </p:scale>
        <p:origin x="-30" y="8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3270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policy4\ORG%20653\Projects\CURRENT%20PROJECTS\DaSy%20-%20EC%20TA%20Data%20Center%20%20(P21590)\Needs%20Assessment\Data\DaSy%20charts%20082213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8635174714657"/>
          <c:y val="0.15710980127705601"/>
          <c:w val="0.50858039285281298"/>
          <c:h val="0.73514209626567795"/>
        </c:manualLayout>
      </c:layout>
      <c:pieChart>
        <c:varyColors val="1"/>
        <c:ser>
          <c:idx val="0"/>
          <c:order val="0"/>
          <c:spPr>
            <a:solidFill>
              <a:srgbClr val="006600"/>
            </a:solidFill>
            <a:ln>
              <a:solidFill>
                <a:sysClr val="windowText" lastClr="000000"/>
              </a:solidFill>
            </a:ln>
          </c:spPr>
          <c:dPt>
            <c:idx val="0"/>
            <c:bubble3D val="0"/>
            <c:spPr>
              <a:solidFill>
                <a:srgbClr val="39B54A"/>
              </a:solidFill>
              <a:ln w="6350">
                <a:solidFill>
                  <a:sysClr val="windowText" lastClr="000000"/>
                </a:solidFill>
              </a:ln>
            </c:spPr>
          </c:dPt>
          <c:dPt>
            <c:idx val="1"/>
            <c:bubble3D val="0"/>
            <c:spPr>
              <a:solidFill>
                <a:srgbClr val="B6E8BD"/>
              </a:solidFill>
              <a:ln w="6350" cmpd="sng">
                <a:solidFill>
                  <a:sysClr val="windowText" lastClr="000000"/>
                </a:solidFill>
              </a:ln>
              <a:effectLst>
                <a:outerShdw blurRad="50800" dist="50800" dir="5400000" algn="ctr" rotWithShape="0">
                  <a:sysClr val="window" lastClr="FFFFFF"/>
                </a:outerShdw>
              </a:effectLst>
            </c:spPr>
          </c:dPt>
          <c:dPt>
            <c:idx val="2"/>
            <c:bubble3D val="0"/>
            <c:spPr>
              <a:solidFill>
                <a:srgbClr val="154578"/>
              </a:solidFill>
              <a:ln w="6350">
                <a:solidFill>
                  <a:sysClr val="windowText" lastClr="000000"/>
                </a:solidFill>
              </a:ln>
            </c:spPr>
          </c:dPt>
          <c:dPt>
            <c:idx val="3"/>
            <c:bubble3D val="0"/>
            <c:spPr>
              <a:pattFill prst="dkDnDiag">
                <a:fgClr>
                  <a:srgbClr val="154578"/>
                </a:fgClr>
                <a:bgClr>
                  <a:sysClr val="window" lastClr="FFFFFF"/>
                </a:bgClr>
              </a:pattFill>
              <a:ln w="6350" cmpd="sng">
                <a:solidFill>
                  <a:sysClr val="windowText" lastClr="000000"/>
                </a:solidFill>
              </a:ln>
            </c:spPr>
          </c:dPt>
          <c:dPt>
            <c:idx val="4"/>
            <c:bubble3D val="0"/>
            <c:spPr>
              <a:solidFill>
                <a:sysClr val="window" lastClr="FFFFFF">
                  <a:lumMod val="65000"/>
                </a:sysClr>
              </a:solidFill>
              <a:ln>
                <a:solidFill>
                  <a:sysClr val="windowText" lastClr="000000"/>
                </a:solidFill>
              </a:ln>
            </c:spPr>
          </c:dPt>
          <c:dLbls>
            <c:dLbl>
              <c:idx val="0"/>
              <c:layout>
                <c:manualLayout>
                  <c:x val="5.4295107451053697E-2"/>
                  <c:y val="-3.726271702444509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</c:dLbl>
            <c:dLbl>
              <c:idx val="1"/>
              <c:layout>
                <c:manualLayout>
                  <c:x val="2.6410948631421099E-2"/>
                  <c:y val="4.296390370558519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</c:dLbl>
            <c:dLbl>
              <c:idx val="2"/>
              <c:layout>
                <c:manualLayout>
                  <c:x val="-5.3767361843917699E-2"/>
                  <c:y val="-1.650590572842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</c:dLbl>
            <c:dLbl>
              <c:idx val="3"/>
              <c:layout>
                <c:manualLayout>
                  <c:x val="-4.7283315176977703E-2"/>
                  <c:y val="-4.04305770051323E-2"/>
                </c:manualLayout>
              </c:layout>
              <c:spPr/>
              <c:txPr>
                <a:bodyPr/>
                <a:lstStyle/>
                <a:p>
                  <a:pPr>
                    <a:defRPr sz="1600" baseline="0">
                      <a:solidFill>
                        <a:sysClr val="windowText" lastClr="00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160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, </c:separator>
            <c:showLeaderLines val="1"/>
          </c:dLbls>
          <c:cat>
            <c:strRef>
              <c:f>'C-619 Link'!$B$4:$E$4</c:f>
              <c:strCache>
                <c:ptCount val="4"/>
                <c:pt idx="0">
                  <c:v>Same system</c:v>
                </c:pt>
                <c:pt idx="1">
                  <c:v>Linked systems</c:v>
                </c:pt>
                <c:pt idx="2">
                  <c:v>Not linked</c:v>
                </c:pt>
                <c:pt idx="3">
                  <c:v>C and B did not agree</c:v>
                </c:pt>
              </c:strCache>
            </c:strRef>
          </c:cat>
          <c:val>
            <c:numRef>
              <c:f>'C-619 Link'!$B$5:$E$5</c:f>
              <c:numCache>
                <c:formatCode>0%</c:formatCode>
                <c:ptCount val="4"/>
                <c:pt idx="0">
                  <c:v>0.154</c:v>
                </c:pt>
                <c:pt idx="1">
                  <c:v>0.13500000000000001</c:v>
                </c:pt>
                <c:pt idx="2">
                  <c:v>0.48099999999999998</c:v>
                </c:pt>
                <c:pt idx="3">
                  <c:v>0.23100000000000001</c:v>
                </c:pt>
              </c:numCache>
            </c:numRef>
          </c:val>
        </c:ser>
        <c:dLbls>
          <c:dLblPos val="bestFit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C46C913-017E-41CB-BD92-AB72C59CEF84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C59A4A-947E-4EFF-8543-2566EB51F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19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BEAF370-FD3B-447A-B724-07A83C459553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E69EC22-8000-4A01-AE86-242F21553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1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5495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211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885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6075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111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some states do not need to talk about linkages because the data are</a:t>
            </a:r>
            <a:r>
              <a:rPr lang="en-US" baseline="0" dirty="0" smtClean="0"/>
              <a:t> already in the same data system (e.g., When education is the lead for part C; 12 states)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2111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Remember that there are 12 states with Education as the lead agency for Part C, so we would expect C and 619 data to be </a:t>
            </a:r>
            <a:r>
              <a:rPr lang="en-US" baseline="0" dirty="0" smtClean="0"/>
              <a:t> in same system or connected.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combined data from the two surveys, and about one-fourth disagreed about the connections.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2111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1371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776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5619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connections</a:t>
            </a:r>
            <a:r>
              <a:rPr lang="en-US" baseline="0" dirty="0" smtClean="0"/>
              <a:t> between c and health are strong in many states; health is lead agency in many states (N =   ) </a:t>
            </a:r>
          </a:p>
          <a:p>
            <a:endParaRPr lang="en-US" baseline="0" dirty="0" smtClean="0"/>
          </a:p>
          <a:p>
            <a:r>
              <a:rPr lang="en-US" baseline="0" dirty="0" smtClean="0"/>
              <a:t>Highest with Medicaid (42%); and newborn hearing screening (EDHI- Early Hearing Detection &amp; Intervention Program)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522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7661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8851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111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111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11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853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211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502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11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211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607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11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ay\Desktop\SRI Projects\DaSy\PPT\DaSy-Logo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0098"/>
            <a:ext cx="2177906" cy="147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929" b="34656"/>
          <a:stretch/>
        </p:blipFill>
        <p:spPr>
          <a:xfrm>
            <a:off x="5676900" y="304801"/>
            <a:ext cx="3467100" cy="65532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762000" y="2362200"/>
            <a:ext cx="60198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685800" y="4117975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2819400" y="1093358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9B54A"/>
                </a:solidFill>
              </a:rPr>
              <a:t>The</a:t>
            </a:r>
            <a:r>
              <a:rPr lang="en-US" b="1" baseline="0" dirty="0" smtClean="0">
                <a:solidFill>
                  <a:srgbClr val="39B54A"/>
                </a:solidFill>
              </a:rPr>
              <a:t> Center for IDEA</a:t>
            </a:r>
          </a:p>
          <a:p>
            <a:r>
              <a:rPr lang="en-US" b="1" baseline="0" dirty="0" smtClean="0">
                <a:solidFill>
                  <a:srgbClr val="39B54A"/>
                </a:solidFill>
              </a:rPr>
              <a:t>Early Childhood Data Systems</a:t>
            </a:r>
            <a:endParaRPr lang="en-US" b="1" dirty="0">
              <a:solidFill>
                <a:srgbClr val="39B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047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39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06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4578"/>
                </a:solidFill>
              </a:defRPr>
            </a:lvl1pPr>
            <a:lvl2pPr>
              <a:defRPr>
                <a:solidFill>
                  <a:srgbClr val="39B54A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3" name="Picture 2" descr="C:\Users\May\Desktop\SRI Projects\DaSy\PPT\DaSy-Logo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672" y="5788152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 userDrawn="1"/>
        </p:nvCxnSpPr>
        <p:spPr>
          <a:xfrm>
            <a:off x="0" y="6121400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ln w="12700">
            <a:solidFill>
              <a:srgbClr val="39B54A"/>
            </a:solidFill>
          </a:ln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398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3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906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14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949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00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2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70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57200" y="6327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Century Schoolbook" pitchFamily="18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48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15457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133600"/>
            <a:ext cx="6553200" cy="3200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IDEA Part </a:t>
            </a:r>
            <a:r>
              <a:rPr lang="en-US" sz="3600" dirty="0"/>
              <a:t>C and Part B 619 </a:t>
            </a:r>
            <a:r>
              <a:rPr lang="en-US" sz="3600" dirty="0" smtClean="0"/>
              <a:t>Data Systems: More Findings from the DaSy Center Needs Assessment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latin typeface="Century Gothic" pitchFamily="34" charset="0"/>
              </a:rPr>
              <a:t>Donna Spiker</a:t>
            </a:r>
            <a:br>
              <a:rPr lang="en-US" sz="2000" dirty="0" smtClean="0">
                <a:latin typeface="Century Gothic" pitchFamily="34" charset="0"/>
              </a:rPr>
            </a:br>
            <a:r>
              <a:rPr lang="en-US" sz="2000" dirty="0" smtClean="0">
                <a:latin typeface="Century Gothic" pitchFamily="34" charset="0"/>
              </a:rPr>
              <a:t>DaSy Center @ SRI International</a:t>
            </a:r>
            <a:endParaRPr lang="en-US" sz="2000" dirty="0">
              <a:latin typeface="Century Gothic" pitchFamily="34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33400" y="5410200"/>
            <a:ext cx="5791200" cy="1219200"/>
          </a:xfrm>
          <a:solidFill>
            <a:schemeClr val="bg1"/>
          </a:solidFill>
        </p:spPr>
        <p:txBody>
          <a:bodyPr>
            <a:normAutofit fontScale="62500" lnSpcReduction="20000"/>
          </a:bodyPr>
          <a:lstStyle/>
          <a:p>
            <a:pPr algn="ctr"/>
            <a:endParaRPr lang="en-US" sz="1000" dirty="0" smtClean="0"/>
          </a:p>
          <a:p>
            <a:pPr algn="ctr"/>
            <a:r>
              <a:rPr lang="en-US" sz="2900" b="1" dirty="0" smtClean="0">
                <a:solidFill>
                  <a:srgbClr val="154578"/>
                </a:solidFill>
                <a:latin typeface="Century Gothic" pitchFamily="34" charset="0"/>
              </a:rPr>
              <a:t>Improving Data, Improving Outcomes Conference</a:t>
            </a:r>
          </a:p>
          <a:p>
            <a:pPr algn="ctr"/>
            <a:r>
              <a:rPr lang="en-US" sz="2900" b="1" dirty="0" smtClean="0">
                <a:solidFill>
                  <a:srgbClr val="154578"/>
                </a:solidFill>
                <a:latin typeface="Century Gothic" pitchFamily="34" charset="0"/>
              </a:rPr>
              <a:t>Washington, DC</a:t>
            </a:r>
          </a:p>
          <a:p>
            <a:pPr algn="ctr"/>
            <a:r>
              <a:rPr lang="en-US" sz="2900" b="1" dirty="0" smtClean="0">
                <a:solidFill>
                  <a:srgbClr val="154578"/>
                </a:solidFill>
                <a:latin typeface="Century Gothic" pitchFamily="34" charset="0"/>
              </a:rPr>
              <a:t>September 2013</a:t>
            </a:r>
            <a:endParaRPr lang="en-US" sz="2900" b="1" dirty="0">
              <a:solidFill>
                <a:srgbClr val="154578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94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524000"/>
            <a:ext cx="5715000" cy="4495799"/>
          </a:xfrm>
        </p:spPr>
        <p:txBody>
          <a:bodyPr/>
          <a:lstStyle/>
          <a:p>
            <a:r>
              <a:rPr lang="en-US" dirty="0" smtClean="0"/>
              <a:t>The ultimate </a:t>
            </a:r>
            <a:r>
              <a:rPr lang="en-US" dirty="0"/>
              <a:t>goals of collecting data and having good state data systems is to have available high-quality information that can be used for different </a:t>
            </a:r>
            <a:r>
              <a:rPr lang="en-US" dirty="0" smtClean="0"/>
              <a:t>purposes.</a:t>
            </a:r>
          </a:p>
          <a:p>
            <a:r>
              <a:rPr lang="en-US" dirty="0" smtClean="0"/>
              <a:t>Access is important because using </a:t>
            </a:r>
            <a:r>
              <a:rPr lang="en-US" dirty="0"/>
              <a:t>data to inform </a:t>
            </a:r>
            <a:r>
              <a:rPr lang="en-US" dirty="0" err="1" smtClean="0"/>
              <a:t>decisionmaking</a:t>
            </a:r>
            <a:r>
              <a:rPr lang="en-US" dirty="0" smtClean="0"/>
              <a:t> </a:t>
            </a:r>
            <a:r>
              <a:rPr lang="en-US" dirty="0"/>
              <a:t>at any </a:t>
            </a:r>
            <a:r>
              <a:rPr lang="en-US" dirty="0" smtClean="0"/>
              <a:t>level (state to local program to teacher or service provider)  </a:t>
            </a:r>
            <a:r>
              <a:rPr lang="en-US" dirty="0"/>
              <a:t>requires access to </a:t>
            </a:r>
            <a:r>
              <a:rPr lang="en-US" dirty="0" smtClean="0"/>
              <a:t>information.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Access to and use of data: Why is it important?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547" y="1981200"/>
            <a:ext cx="3199982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07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34776" cy="1249362"/>
          </a:xfrm>
        </p:spPr>
        <p:txBody>
          <a:bodyPr>
            <a:noAutofit/>
          </a:bodyPr>
          <a:lstStyle/>
          <a:p>
            <a:r>
              <a:rPr lang="en-US" sz="2800" dirty="0" smtClean="0"/>
              <a:t>For </a:t>
            </a:r>
            <a:r>
              <a:rPr lang="en-US" sz="2800" dirty="0"/>
              <a:t>both Part C and </a:t>
            </a:r>
            <a:r>
              <a:rPr lang="en-US" sz="2800" dirty="0" smtClean="0"/>
              <a:t>619, </a:t>
            </a:r>
            <a:r>
              <a:rPr lang="en-US" sz="2800" dirty="0"/>
              <a:t>a</a:t>
            </a:r>
            <a:r>
              <a:rPr lang="en-US" sz="2800" dirty="0" smtClean="0"/>
              <a:t>ccess to child data is most common for state staff and least common for teachers and service providers.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665957"/>
              </p:ext>
            </p:extLst>
          </p:nvPr>
        </p:nvGraphicFramePr>
        <p:xfrm>
          <a:off x="457200" y="1848394"/>
          <a:ext cx="4876798" cy="3426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762000"/>
                <a:gridCol w="685800"/>
                <a:gridCol w="762000"/>
                <a:gridCol w="685798"/>
              </a:tblGrid>
              <a:tr h="8941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Personnel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with access</a:t>
                      </a:r>
                      <a:endParaRPr lang="en-US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Aggregate data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Individual data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479195"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 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619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 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619</a:t>
                      </a:r>
                      <a:endParaRPr lang="en-US" dirty="0"/>
                    </a:p>
                  </a:txBody>
                  <a:tcPr/>
                </a:tc>
              </a:tr>
              <a:tr h="536510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Part</a:t>
                      </a:r>
                      <a:r>
                        <a:rPr lang="en-US" sz="1800" baseline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C and 619 coordinators</a:t>
                      </a:r>
                      <a:endParaRPr lang="en-US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96%</a:t>
                      </a:r>
                      <a:endParaRPr lang="en-US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77%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94%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83%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b"/>
                </a:tc>
              </a:tr>
              <a:tr h="536510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Regional lead</a:t>
                      </a:r>
                      <a:r>
                        <a:rPr lang="en-US" sz="1800" baseline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or </a:t>
                      </a:r>
                      <a:r>
                        <a:rPr lang="en-US" sz="1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district/LEA</a:t>
                      </a:r>
                      <a:endParaRPr lang="en-US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77%</a:t>
                      </a:r>
                      <a:endParaRPr lang="en-US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73%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67%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75%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b"/>
                </a:tc>
              </a:tr>
              <a:tr h="387480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School/program</a:t>
                      </a:r>
                      <a:endParaRPr lang="en-US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58%</a:t>
                      </a:r>
                      <a:endParaRPr lang="en-US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64%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62%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67%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b"/>
                </a:tc>
              </a:tr>
              <a:tr h="536510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Teachers/service</a:t>
                      </a:r>
                      <a:r>
                        <a:rPr lang="en-US" sz="1800" baseline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provider</a:t>
                      </a:r>
                      <a:endParaRPr lang="en-US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42%</a:t>
                      </a:r>
                      <a:endParaRPr lang="en-US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44%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56%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52%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b"/>
                </a:tc>
              </a:tr>
            </a:tbl>
          </a:graphicData>
        </a:graphic>
      </p:graphicFrame>
      <p:pic>
        <p:nvPicPr>
          <p:cNvPr id="9" name="Picture 2" descr="\\Policy4\ORG 653\Projects\StockPhotos\iSTOCK photos\iStock_000007900700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09800"/>
            <a:ext cx="3233651" cy="215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52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676400"/>
            <a:ext cx="8610600" cy="39624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371600"/>
          </a:xfrm>
        </p:spPr>
        <p:txBody>
          <a:bodyPr>
            <a:normAutofit/>
          </a:bodyPr>
          <a:lstStyle/>
          <a:p>
            <a:r>
              <a:rPr lang="en-US" dirty="0"/>
              <a:t>For both Part C and 619, states use their data for a variety of purposes.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07355"/>
              </p:ext>
            </p:extLst>
          </p:nvPr>
        </p:nvGraphicFramePr>
        <p:xfrm>
          <a:off x="304800" y="1828799"/>
          <a:ext cx="5257800" cy="3947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/>
                <a:gridCol w="879763"/>
                <a:gridCol w="796637"/>
              </a:tblGrid>
              <a:tr h="213360">
                <a:tc>
                  <a:txBody>
                    <a:bodyPr/>
                    <a:lstStyle/>
                    <a:p>
                      <a:r>
                        <a:rPr lang="en-US" dirty="0" smtClean="0"/>
                        <a:t>Uses</a:t>
                      </a:r>
                      <a:r>
                        <a:rPr lang="en-US" baseline="0" dirty="0" smtClean="0"/>
                        <a:t> for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619</a:t>
                      </a:r>
                      <a:endParaRPr lang="en-US" dirty="0"/>
                    </a:p>
                  </a:txBody>
                  <a:tcPr/>
                </a:tc>
              </a:tr>
              <a:tr h="628003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Checking/reviewing data quality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94%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89%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06435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Planning for program improvement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89%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28003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Monitoring program improvement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87%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97147">
                <a:tc>
                  <a:txBody>
                    <a:bodyPr/>
                    <a:lstStyle/>
                    <a:p>
                      <a:r>
                        <a:rPr lang="en-US" dirty="0" smtClean="0"/>
                        <a:t>Identifying professional development and TA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needs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79%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22383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Reporting to the public, governor and the legislature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85%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79%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665" y="2743200"/>
            <a:ext cx="3314699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259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7503" y="304800"/>
            <a:ext cx="7772400" cy="1401762"/>
          </a:xfrm>
        </p:spPr>
        <p:txBody>
          <a:bodyPr/>
          <a:lstStyle/>
          <a:p>
            <a:r>
              <a:rPr lang="en-US" dirty="0" smtClean="0"/>
              <a:t>                      Questions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 descr="\\128.18.33.159\org 653\Projects\653\Past Projects\MELF\Pictures\Fai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78361"/>
            <a:ext cx="294418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914166"/>
            <a:ext cx="5257800" cy="4038600"/>
          </a:xfrm>
        </p:spPr>
        <p:txBody>
          <a:bodyPr/>
          <a:lstStyle/>
          <a:p>
            <a:r>
              <a:rPr lang="en-US" dirty="0"/>
              <a:t>What do you think about the more limited access to data at the teacher and service provider levels?</a:t>
            </a:r>
          </a:p>
          <a:p>
            <a:r>
              <a:rPr lang="en-US" dirty="0"/>
              <a:t>Is it surprising that only 77% of the Part B 619 coordinators have access to aggregate-level child data?</a:t>
            </a:r>
          </a:p>
        </p:txBody>
      </p:sp>
      <p:pic>
        <p:nvPicPr>
          <p:cNvPr id="8" name="Picture 7" descr="MPj03155980000[1]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304800"/>
            <a:ext cx="1303773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MPj03155980000[1]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6027" y="341586"/>
            <a:ext cx="1303773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1525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00200"/>
            <a:ext cx="5334000" cy="4419599"/>
          </a:xfrm>
        </p:spPr>
        <p:txBody>
          <a:bodyPr/>
          <a:lstStyle/>
          <a:p>
            <a:r>
              <a:rPr lang="en-US" sz="2400" dirty="0" smtClean="0"/>
              <a:t>These can be linkages:</a:t>
            </a:r>
          </a:p>
          <a:p>
            <a:pPr lvl="1"/>
            <a:r>
              <a:rPr lang="en-US" i="1" dirty="0" smtClean="0"/>
              <a:t>Within</a:t>
            </a:r>
            <a:r>
              <a:rPr lang="en-US" dirty="0" smtClean="0"/>
              <a:t> Part C and within 619</a:t>
            </a:r>
          </a:p>
          <a:p>
            <a:pPr lvl="1"/>
            <a:r>
              <a:rPr lang="en-US" i="1" dirty="0" smtClean="0"/>
              <a:t>Across</a:t>
            </a:r>
            <a:r>
              <a:rPr lang="en-US" dirty="0" smtClean="0"/>
              <a:t> Part C and 619</a:t>
            </a:r>
          </a:p>
          <a:p>
            <a:pPr lvl="1"/>
            <a:r>
              <a:rPr lang="en-US" i="1" dirty="0" smtClean="0"/>
              <a:t>With</a:t>
            </a:r>
            <a:r>
              <a:rPr lang="en-US" dirty="0" smtClean="0"/>
              <a:t> K12 education</a:t>
            </a:r>
          </a:p>
          <a:p>
            <a:pPr lvl="1"/>
            <a:r>
              <a:rPr lang="en-US" i="1" dirty="0" smtClean="0"/>
              <a:t>With</a:t>
            </a:r>
            <a:r>
              <a:rPr lang="en-US" dirty="0" smtClean="0"/>
              <a:t> other early childhood program, social services, health data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interesting about the information on linkages?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124200"/>
            <a:ext cx="320984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45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Only about one-third of states have linked data </a:t>
            </a:r>
            <a:r>
              <a:rPr lang="en-US" i="1" dirty="0" smtClean="0"/>
              <a:t>across</a:t>
            </a:r>
            <a:r>
              <a:rPr lang="en-US" dirty="0" smtClean="0"/>
              <a:t> Part C and 619.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9665925"/>
              </p:ext>
            </p:extLst>
          </p:nvPr>
        </p:nvGraphicFramePr>
        <p:xfrm>
          <a:off x="381000" y="1752600"/>
          <a:ext cx="8229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4353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There is infrequent use of common identifiers </a:t>
            </a:r>
            <a:r>
              <a:rPr lang="en-US" i="1" dirty="0" smtClean="0"/>
              <a:t>across</a:t>
            </a:r>
            <a:r>
              <a:rPr lang="en-US" dirty="0" smtClean="0"/>
              <a:t> Part C and 619.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991959"/>
              </p:ext>
            </p:extLst>
          </p:nvPr>
        </p:nvGraphicFramePr>
        <p:xfrm>
          <a:off x="533400" y="2438400"/>
          <a:ext cx="3923211" cy="1861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/>
                <a:gridCol w="646611"/>
              </a:tblGrid>
              <a:tr h="465364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Common identifier for C and 619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465364">
                <a:tc>
                  <a:txBody>
                    <a:bodyPr/>
                    <a:lstStyle/>
                    <a:p>
                      <a:r>
                        <a:rPr lang="en-US" dirty="0" smtClean="0"/>
                        <a:t>Child-level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65364">
                <a:tc>
                  <a:txBody>
                    <a:bodyPr/>
                    <a:lstStyle/>
                    <a:p>
                      <a:r>
                        <a:rPr lang="en-US" dirty="0" smtClean="0"/>
                        <a:t>Program-level or school-level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65364">
                <a:tc>
                  <a:txBody>
                    <a:bodyPr/>
                    <a:lstStyle/>
                    <a:p>
                      <a:r>
                        <a:rPr lang="en-US" dirty="0" smtClean="0"/>
                        <a:t>Workforce-level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pic>
        <p:nvPicPr>
          <p:cNvPr id="2050" name="Picture 2" descr="\\128.18.33.159\org 653\Projects\CURRENT PROJECTS\DaSy - EC TA Data Center  (P21590)\Marketing\Stock Photos\iStock_000005787060X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743200"/>
            <a:ext cx="3562951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24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80772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Linkages with K12 education data are more common for 619 than for Part C.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274394"/>
              </p:ext>
            </p:extLst>
          </p:nvPr>
        </p:nvGraphicFramePr>
        <p:xfrm>
          <a:off x="228600" y="2438400"/>
          <a:ext cx="4800600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/>
                <a:gridCol w="883920"/>
                <a:gridCol w="640080"/>
              </a:tblGrid>
              <a:tr h="421640">
                <a:tc>
                  <a:txBody>
                    <a:bodyPr/>
                    <a:lstStyle/>
                    <a:p>
                      <a:r>
                        <a:rPr lang="en-US" dirty="0" smtClean="0"/>
                        <a:t>Types</a:t>
                      </a:r>
                      <a:r>
                        <a:rPr lang="en-US" baseline="0" dirty="0" smtClean="0"/>
                        <a:t> of education data in same system or have been linked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619</a:t>
                      </a:r>
                      <a:endParaRPr lang="en-US" dirty="0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K12</a:t>
                      </a:r>
                      <a:r>
                        <a:rPr lang="en-US" sz="1800" baseline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s</a:t>
                      </a:r>
                      <a:r>
                        <a:rPr lang="en-US" sz="1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pecial education</a:t>
                      </a:r>
                      <a:endParaRPr lang="en-US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41%</a:t>
                      </a:r>
                      <a:endParaRPr lang="en-US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87%</a:t>
                      </a:r>
                      <a:endParaRPr lang="en-US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K12</a:t>
                      </a:r>
                      <a:r>
                        <a:rPr lang="en-US" sz="1800" baseline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g</a:t>
                      </a:r>
                      <a:r>
                        <a:rPr lang="en-US" sz="1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eneral</a:t>
                      </a:r>
                      <a:r>
                        <a:rPr lang="en-US" sz="1800" baseline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education</a:t>
                      </a:r>
                      <a:endParaRPr lang="en-US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14%</a:t>
                      </a:r>
                      <a:endParaRPr lang="en-US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79%</a:t>
                      </a:r>
                      <a:endParaRPr lang="en-US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2050" name="Picture 2" descr="\\128.18.33.159\org 653\Projects\StockPhotos\Categorized Library\All Photos\Preschool\iStock_000013114621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048001"/>
            <a:ext cx="3432032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29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Few states have linkages with other EC data for Part C, and almost half have linkages with state preK for 619.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496310"/>
              </p:ext>
            </p:extLst>
          </p:nvPr>
        </p:nvGraphicFramePr>
        <p:xfrm>
          <a:off x="914400" y="2251564"/>
          <a:ext cx="3810000" cy="2779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846667"/>
                <a:gridCol w="931333"/>
              </a:tblGrid>
              <a:tr h="613786">
                <a:tc>
                  <a:txBody>
                    <a:bodyPr/>
                    <a:lstStyle/>
                    <a:p>
                      <a:r>
                        <a:rPr lang="en-US" dirty="0" smtClean="0"/>
                        <a:t>Types</a:t>
                      </a:r>
                      <a:r>
                        <a:rPr lang="en-US" baseline="0" dirty="0" smtClean="0"/>
                        <a:t> of other EC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619</a:t>
                      </a:r>
                      <a:endParaRPr lang="en-US" dirty="0"/>
                    </a:p>
                  </a:txBody>
                  <a:tcPr/>
                </a:tc>
              </a:tr>
              <a:tr h="427980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</a:rPr>
                        <a:t>State pre-K</a:t>
                      </a:r>
                      <a:endParaRPr lang="en-US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12%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46%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</a:tr>
              <a:tr h="427980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</a:rPr>
                        <a:t>Head Start</a:t>
                      </a:r>
                      <a:endParaRPr lang="en-US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6%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22%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</a:tr>
              <a:tr h="427980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</a:rPr>
                        <a:t>Early Head Start</a:t>
                      </a:r>
                      <a:endParaRPr lang="en-US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2%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10%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</a:tr>
              <a:tr h="427980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</a:rPr>
                        <a:t>Child care</a:t>
                      </a:r>
                      <a:endParaRPr lang="en-US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6%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8%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</a:tr>
              <a:tr h="427980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</a:rPr>
                        <a:t>Home visiting</a:t>
                      </a:r>
                      <a:endParaRPr lang="en-US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8%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8%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</a:tr>
            </a:tbl>
          </a:graphicData>
        </a:graphic>
      </p:graphicFrame>
      <p:pic>
        <p:nvPicPr>
          <p:cNvPr id="6" name="Picture 5" descr="http://milwaukee.uwex.edu/files/2012/05/child-lear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979" y="2514600"/>
            <a:ext cx="3267430" cy="21680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90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Linkages with health data are more common for Part C than for 619.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051125"/>
              </p:ext>
            </p:extLst>
          </p:nvPr>
        </p:nvGraphicFramePr>
        <p:xfrm>
          <a:off x="304800" y="1676400"/>
          <a:ext cx="5410200" cy="4190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1334"/>
                <a:gridCol w="932794"/>
                <a:gridCol w="1026072"/>
              </a:tblGrid>
              <a:tr h="465666">
                <a:tc>
                  <a:txBody>
                    <a:bodyPr/>
                    <a:lstStyle/>
                    <a:p>
                      <a:r>
                        <a:rPr lang="en-US" dirty="0" smtClean="0"/>
                        <a:t>Types</a:t>
                      </a:r>
                      <a:r>
                        <a:rPr lang="en-US" baseline="0" dirty="0" smtClean="0"/>
                        <a:t> of health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619</a:t>
                      </a:r>
                      <a:endParaRPr lang="en-US" dirty="0"/>
                    </a:p>
                  </a:txBody>
                  <a:tcPr/>
                </a:tc>
              </a:tr>
              <a:tr h="465666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Medicaid/SCHIP</a:t>
                      </a: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42%</a:t>
                      </a: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12%</a:t>
                      </a: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65666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EHDI</a:t>
                      </a: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37%</a:t>
                      </a: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8%</a:t>
                      </a: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65666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Vital records</a:t>
                      </a: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21%</a:t>
                      </a: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0%</a:t>
                      </a: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65666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Birth defects registry</a:t>
                      </a: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21%</a:t>
                      </a: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2%</a:t>
                      </a: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65666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All-payer claims (insurance)</a:t>
                      </a: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13%</a:t>
                      </a: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0%</a:t>
                      </a: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65666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WIC/SNAP</a:t>
                      </a: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8%</a:t>
                      </a: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6%</a:t>
                      </a: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65666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Hospital</a:t>
                      </a: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6%</a:t>
                      </a: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2%</a:t>
                      </a: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65666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Behavioral health</a:t>
                      </a: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4%</a:t>
                      </a: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2%</a:t>
                      </a: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1026" name="Picture 2" descr="\\128.18.33.159\org 653\Projects\StockPhotos\Categorized Library\All Photos\Babies\CB106365-14336022_corb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716341"/>
            <a:ext cx="2514600" cy="377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75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1"/>
            <a:ext cx="6096000" cy="4572000"/>
          </a:xfrm>
        </p:spPr>
        <p:txBody>
          <a:bodyPr/>
          <a:lstStyle/>
          <a:p>
            <a:r>
              <a:rPr lang="en-US" dirty="0" smtClean="0"/>
              <a:t>DaSy Center needs assessment conducted with all states and territories</a:t>
            </a:r>
          </a:p>
          <a:p>
            <a:r>
              <a:rPr lang="en-US" dirty="0" smtClean="0"/>
              <a:t>Additional information not covered in plenary session: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D</a:t>
            </a:r>
            <a:r>
              <a:rPr lang="en-US" dirty="0" smtClean="0">
                <a:solidFill>
                  <a:schemeClr val="tx2"/>
                </a:solidFill>
              </a:rPr>
              <a:t>ata governance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P</a:t>
            </a:r>
            <a:r>
              <a:rPr lang="en-US" dirty="0" smtClean="0">
                <a:solidFill>
                  <a:schemeClr val="tx2"/>
                </a:solidFill>
              </a:rPr>
              <a:t>rocedures </a:t>
            </a:r>
            <a:r>
              <a:rPr lang="en-US" dirty="0">
                <a:solidFill>
                  <a:schemeClr val="tx2"/>
                </a:solidFill>
              </a:rPr>
              <a:t>for checking data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D</a:t>
            </a:r>
            <a:r>
              <a:rPr lang="en-US" dirty="0" smtClean="0">
                <a:solidFill>
                  <a:schemeClr val="tx2"/>
                </a:solidFill>
              </a:rPr>
              <a:t>ata access and use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/>
              <a:t>Discuss your reactions to the findings</a:t>
            </a:r>
            <a:r>
              <a:rPr lang="en-US" dirty="0"/>
              <a:t> 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will </a:t>
            </a:r>
            <a:r>
              <a:rPr lang="en-US" dirty="0" smtClean="0"/>
              <a:t>cover……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352800"/>
            <a:ext cx="3174351" cy="195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67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Very few states have linked Part C or 619 data to social services data.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150760"/>
              </p:ext>
            </p:extLst>
          </p:nvPr>
        </p:nvGraphicFramePr>
        <p:xfrm>
          <a:off x="457200" y="2286000"/>
          <a:ext cx="4419600" cy="2562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762000"/>
                <a:gridCol w="762000"/>
              </a:tblGrid>
              <a:tr h="490029">
                <a:tc>
                  <a:txBody>
                    <a:bodyPr/>
                    <a:lstStyle/>
                    <a:p>
                      <a:r>
                        <a:rPr lang="en-US" dirty="0" smtClean="0"/>
                        <a:t>Types</a:t>
                      </a:r>
                      <a:r>
                        <a:rPr lang="en-US" baseline="0" dirty="0" smtClean="0"/>
                        <a:t> of social services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619</a:t>
                      </a:r>
                      <a:endParaRPr lang="en-US" dirty="0"/>
                    </a:p>
                  </a:txBody>
                  <a:tcPr/>
                </a:tc>
              </a:tr>
              <a:tr h="490029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Child welfare</a:t>
                      </a:r>
                      <a:endParaRPr lang="en-US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21%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10%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90029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Foster care</a:t>
                      </a: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12%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8%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02378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Temporary Assistance for Needy Families (TANF)</a:t>
                      </a: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10%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14%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90029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Homeless services</a:t>
                      </a: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6%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14%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7" name="Picture 4" descr="110_10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2502" y="2423959"/>
            <a:ext cx="2826698" cy="207184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487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7503" y="304800"/>
            <a:ext cx="7772400" cy="1401762"/>
          </a:xfrm>
        </p:spPr>
        <p:txBody>
          <a:bodyPr/>
          <a:lstStyle/>
          <a:p>
            <a:r>
              <a:rPr lang="en-US" dirty="0" smtClean="0"/>
              <a:t>                      Questions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7" name="Picture 6" descr="\\128.18.33.159\org 653\Projects\653\Past Projects\MELF\Pictures\Fai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78361"/>
            <a:ext cx="294418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914166"/>
            <a:ext cx="4953000" cy="4038600"/>
          </a:xfrm>
        </p:spPr>
        <p:txBody>
          <a:bodyPr/>
          <a:lstStyle/>
          <a:p>
            <a:r>
              <a:rPr lang="en-US" dirty="0"/>
              <a:t>What is interesting about the information on linkages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Which of the linkages are most important to you and why?</a:t>
            </a:r>
          </a:p>
          <a:p>
            <a:r>
              <a:rPr lang="en-US" dirty="0" smtClean="0"/>
              <a:t>What are the challenges states face in creating these linkages?</a:t>
            </a:r>
          </a:p>
        </p:txBody>
      </p:sp>
      <p:pic>
        <p:nvPicPr>
          <p:cNvPr id="8" name="Picture 7" descr="MPj03155980000[1]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304800"/>
            <a:ext cx="1303773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MPj03155980000[1]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6027" y="341586"/>
            <a:ext cx="1303773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2423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81000"/>
            <a:ext cx="8305800" cy="14478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 you think about the </a:t>
            </a:r>
            <a:r>
              <a:rPr lang="en-US" dirty="0" smtClean="0"/>
              <a:t>limited availability </a:t>
            </a:r>
            <a:r>
              <a:rPr lang="en-US" dirty="0"/>
              <a:t>of program-level data in state data systems?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691114"/>
              </p:ext>
            </p:extLst>
          </p:nvPr>
        </p:nvGraphicFramePr>
        <p:xfrm>
          <a:off x="1524000" y="2362200"/>
          <a:ext cx="5562599" cy="3124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838200"/>
                <a:gridCol w="914399"/>
              </a:tblGrid>
              <a:tr h="446314">
                <a:tc>
                  <a:txBody>
                    <a:bodyPr/>
                    <a:lstStyle/>
                    <a:p>
                      <a:r>
                        <a:rPr lang="en-US" dirty="0" smtClean="0"/>
                        <a:t>Data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619</a:t>
                      </a:r>
                      <a:endParaRPr lang="en-US" dirty="0"/>
                    </a:p>
                  </a:txBody>
                  <a:tcPr/>
                </a:tc>
              </a:tr>
              <a:tr h="446314">
                <a:tc>
                  <a:txBody>
                    <a:bodyPr/>
                    <a:lstStyle/>
                    <a:p>
                      <a:r>
                        <a:rPr lang="en-US" dirty="0" smtClean="0"/>
                        <a:t>Child-level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94%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96%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46314">
                <a:tc>
                  <a:txBody>
                    <a:bodyPr/>
                    <a:lstStyle/>
                    <a:p>
                      <a:r>
                        <a:rPr lang="en-US" dirty="0" smtClean="0"/>
                        <a:t>Program-level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46314">
                <a:tc>
                  <a:txBody>
                    <a:bodyPr/>
                    <a:lstStyle/>
                    <a:p>
                      <a:r>
                        <a:rPr lang="en-US" dirty="0" smtClean="0"/>
                        <a:t>Workforce: EI providers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----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46314">
                <a:tc>
                  <a:txBody>
                    <a:bodyPr/>
                    <a:lstStyle/>
                    <a:p>
                      <a:r>
                        <a:rPr lang="en-US" dirty="0" smtClean="0"/>
                        <a:t>Workforce: special education teachers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----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83%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46314">
                <a:tc>
                  <a:txBody>
                    <a:bodyPr/>
                    <a:lstStyle/>
                    <a:p>
                      <a:r>
                        <a:rPr lang="en-US" dirty="0" smtClean="0"/>
                        <a:t>Workforce: related service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providers</a:t>
                      </a:r>
                      <a:endParaRPr lang="en-US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----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71%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46314">
                <a:tc>
                  <a:txBody>
                    <a:bodyPr/>
                    <a:lstStyle/>
                    <a:p>
                      <a:r>
                        <a:rPr lang="en-US" dirty="0" smtClean="0"/>
                        <a:t>Workforce: general</a:t>
                      </a:r>
                      <a:r>
                        <a:rPr lang="en-US" baseline="0" dirty="0" smtClean="0"/>
                        <a:t> education teachers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----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71%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754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7503" y="304800"/>
            <a:ext cx="7772400" cy="1401762"/>
          </a:xfrm>
        </p:spPr>
        <p:txBody>
          <a:bodyPr/>
          <a:lstStyle/>
          <a:p>
            <a:r>
              <a:rPr lang="en-US" dirty="0" smtClean="0"/>
              <a:t>                      Questions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" name="Picture 6" descr="\\128.18.33.159\org 653\Projects\653\Past Projects\MELF\Pictures\Fai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78361"/>
            <a:ext cx="294418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8" name="Picture 7" descr="MPj03155980000[1]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304800"/>
            <a:ext cx="1303773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MPj03155980000[1]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6027" y="341586"/>
            <a:ext cx="1303773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762000" y="2929016"/>
            <a:ext cx="449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To get copy of report:</a:t>
            </a:r>
          </a:p>
          <a:p>
            <a:endParaRPr lang="en-US" sz="3200" b="1" dirty="0"/>
          </a:p>
          <a:p>
            <a:r>
              <a:rPr lang="en-US" sz="3200" b="1" dirty="0" smtClean="0"/>
              <a:t>www.dasycenter.com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2665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4495799"/>
          </a:xfrm>
        </p:spPr>
        <p:txBody>
          <a:bodyPr/>
          <a:lstStyle/>
          <a:p>
            <a:r>
              <a:rPr lang="en-US" sz="2400" dirty="0" smtClean="0"/>
              <a:t>To </a:t>
            </a:r>
            <a:r>
              <a:rPr lang="en-US" sz="2400" dirty="0"/>
              <a:t>inform the DaSy Center’s work, the Center collected information about </a:t>
            </a:r>
            <a:r>
              <a:rPr lang="en-US" sz="2400" dirty="0" smtClean="0"/>
              <a:t>the: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C</a:t>
            </a:r>
            <a:r>
              <a:rPr lang="en-US" dirty="0" smtClean="0">
                <a:solidFill>
                  <a:schemeClr val="tx2"/>
                </a:solidFill>
              </a:rPr>
              <a:t>urrent </a:t>
            </a:r>
            <a:r>
              <a:rPr lang="en-US" dirty="0">
                <a:solidFill>
                  <a:schemeClr val="tx2"/>
                </a:solidFill>
              </a:rPr>
              <a:t>status of Part C and Part B 619 state data systems, </a:t>
            </a:r>
            <a:endParaRPr lang="en-US" dirty="0" smtClean="0">
              <a:solidFill>
                <a:schemeClr val="tx2"/>
              </a:solidFill>
            </a:endParaRPr>
          </a:p>
          <a:p>
            <a:pPr lvl="1"/>
            <a:r>
              <a:rPr lang="en-US" dirty="0">
                <a:solidFill>
                  <a:schemeClr val="tx2"/>
                </a:solidFill>
              </a:rPr>
              <a:t>P</a:t>
            </a:r>
            <a:r>
              <a:rPr lang="en-US" dirty="0" smtClean="0">
                <a:solidFill>
                  <a:schemeClr val="tx2"/>
                </a:solidFill>
              </a:rPr>
              <a:t>riorities </a:t>
            </a:r>
            <a:r>
              <a:rPr lang="en-US" dirty="0">
                <a:solidFill>
                  <a:schemeClr val="tx2"/>
                </a:solidFill>
              </a:rPr>
              <a:t>for improvement, and  </a:t>
            </a:r>
            <a:endParaRPr lang="en-US" dirty="0" smtClean="0">
              <a:solidFill>
                <a:schemeClr val="tx2"/>
              </a:solidFill>
            </a:endParaRPr>
          </a:p>
          <a:p>
            <a:pPr lvl="1"/>
            <a:r>
              <a:rPr lang="en-US" dirty="0">
                <a:solidFill>
                  <a:schemeClr val="tx2"/>
                </a:solidFill>
              </a:rPr>
              <a:t>A</a:t>
            </a:r>
            <a:r>
              <a:rPr lang="en-US" dirty="0" smtClean="0">
                <a:solidFill>
                  <a:schemeClr val="tx2"/>
                </a:solidFill>
              </a:rPr>
              <a:t>reas </a:t>
            </a:r>
            <a:r>
              <a:rPr lang="en-US" dirty="0">
                <a:solidFill>
                  <a:schemeClr val="tx2"/>
                </a:solidFill>
              </a:rPr>
              <a:t>where the states would </a:t>
            </a:r>
            <a:r>
              <a:rPr lang="en-US" dirty="0" smtClean="0">
                <a:solidFill>
                  <a:schemeClr val="tx2"/>
                </a:solidFill>
              </a:rPr>
              <a:t>like TA.</a:t>
            </a:r>
          </a:p>
          <a:p>
            <a:r>
              <a:rPr lang="en-US" sz="2400" dirty="0" smtClean="0"/>
              <a:t>Online survey completed </a:t>
            </a:r>
            <a:r>
              <a:rPr lang="en-US" sz="2400" dirty="0"/>
              <a:t>by Part C and Part B 619 coordinators, with data managers and other state </a:t>
            </a:r>
            <a:r>
              <a:rPr lang="en-US" sz="2400" dirty="0" smtClean="0"/>
              <a:t>staff</a:t>
            </a:r>
          </a:p>
          <a:p>
            <a:r>
              <a:rPr lang="en-US" sz="2400" dirty="0"/>
              <a:t>Report focuses on information </a:t>
            </a:r>
            <a:r>
              <a:rPr lang="en-US" sz="2400" dirty="0" smtClean="0"/>
              <a:t>from 50 </a:t>
            </a:r>
            <a:r>
              <a:rPr lang="en-US" sz="2400" dirty="0"/>
              <a:t>states, DC, Puerto Rico</a:t>
            </a:r>
          </a:p>
          <a:p>
            <a:r>
              <a:rPr lang="en-US" sz="2400" dirty="0"/>
              <a:t>Response rate was 94% for C and 96% for 619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Brief reminder about purposes, methods, respondents….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38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600201"/>
            <a:ext cx="5842000" cy="4038600"/>
          </a:xfrm>
        </p:spPr>
        <p:txBody>
          <a:bodyPr/>
          <a:lstStyle/>
          <a:p>
            <a:r>
              <a:rPr lang="en-US" dirty="0" smtClean="0"/>
              <a:t>Defined as </a:t>
            </a:r>
            <a:r>
              <a:rPr lang="en-US" dirty="0"/>
              <a:t>entities that establish policy and procedures for the overall management of the availability, usability, integrity, quality, and security of the </a:t>
            </a:r>
            <a:r>
              <a:rPr lang="en-US" dirty="0" smtClean="0"/>
              <a:t>data</a:t>
            </a:r>
          </a:p>
          <a:p>
            <a:r>
              <a:rPr lang="en-US" dirty="0" smtClean="0"/>
              <a:t>Having good data governance helps states have confidence that data are accurate and trustworthy and then they can be used for </a:t>
            </a:r>
            <a:r>
              <a:rPr lang="en-US" dirty="0" err="1" smtClean="0"/>
              <a:t>decisionmaking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governance: What is it and why is it important?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2362200"/>
            <a:ext cx="2844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01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752599"/>
            <a:ext cx="6324600" cy="4191001"/>
          </a:xfrm>
        </p:spPr>
        <p:txBody>
          <a:bodyPr/>
          <a:lstStyle/>
          <a:p>
            <a:r>
              <a:rPr lang="en-US" dirty="0" smtClean="0"/>
              <a:t>69% of states have no data governance body that includes Part C.</a:t>
            </a:r>
          </a:p>
          <a:p>
            <a:r>
              <a:rPr lang="en-US" dirty="0" smtClean="0"/>
              <a:t>72% of states have a data </a:t>
            </a:r>
            <a:r>
              <a:rPr lang="en-US" dirty="0"/>
              <a:t>governance </a:t>
            </a:r>
            <a:r>
              <a:rPr lang="en-US" dirty="0" smtClean="0"/>
              <a:t>body for 619.</a:t>
            </a:r>
            <a:endParaRPr lang="en-US" dirty="0"/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35% include Part C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37% include other EC programs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62% include K12 special education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52% include K12 general education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15400" cy="1447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Many states have a data governance body that includes 619, but not one that includes Part 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276600"/>
            <a:ext cx="3226130" cy="2419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233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7503" y="304800"/>
            <a:ext cx="7772400" cy="1401762"/>
          </a:xfrm>
        </p:spPr>
        <p:txBody>
          <a:bodyPr/>
          <a:lstStyle/>
          <a:p>
            <a:r>
              <a:rPr lang="en-US" dirty="0" smtClean="0"/>
              <a:t>                      Question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 descr="\\128.18.33.159\org 653\Projects\653\Past Projects\MELF\Pictures\Fai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78361"/>
            <a:ext cx="294418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8" name="Picture 7" descr="MPj03155980000[1]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304800"/>
            <a:ext cx="1303773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MPj03155980000[1]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6027" y="341586"/>
            <a:ext cx="1303773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919882" y="2892747"/>
            <a:ext cx="3886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What do you think about the information on data governance?</a:t>
            </a:r>
          </a:p>
        </p:txBody>
      </p:sp>
    </p:spTree>
    <p:extLst>
      <p:ext uri="{BB962C8B-B14F-4D97-AF65-F5344CB8AC3E}">
        <p14:creationId xmlns:p14="http://schemas.microsoft.com/office/powerpoint/2010/main" val="385505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904999"/>
            <a:ext cx="8382000" cy="3733801"/>
          </a:xfrm>
        </p:spPr>
        <p:txBody>
          <a:bodyPr/>
          <a:lstStyle/>
          <a:p>
            <a:r>
              <a:rPr lang="en-US" dirty="0" smtClean="0"/>
              <a:t>To effectively manage data, states need to have </a:t>
            </a:r>
            <a:r>
              <a:rPr lang="en-US" dirty="0"/>
              <a:t>processes and procedures to check and verify that the data are accurate, complete, and internally </a:t>
            </a:r>
            <a:r>
              <a:rPr lang="en-US" dirty="0" smtClean="0"/>
              <a:t>consistent.</a:t>
            </a:r>
          </a:p>
          <a:p>
            <a:r>
              <a:rPr lang="en-US" dirty="0" smtClean="0"/>
              <a:t> To ensure </a:t>
            </a:r>
            <a:r>
              <a:rPr lang="en-US" dirty="0"/>
              <a:t>and check that data are </a:t>
            </a:r>
            <a:r>
              <a:rPr lang="en-US" dirty="0" smtClean="0"/>
              <a:t>trustworthy: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in </a:t>
            </a:r>
            <a:r>
              <a:rPr lang="en-US" dirty="0">
                <a:solidFill>
                  <a:schemeClr val="tx2"/>
                </a:solidFill>
              </a:rPr>
              <a:t>their </a:t>
            </a:r>
            <a:r>
              <a:rPr lang="en-US" dirty="0" smtClean="0">
                <a:solidFill>
                  <a:schemeClr val="tx2"/>
                </a:solidFill>
              </a:rPr>
              <a:t>collection 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entry </a:t>
            </a:r>
            <a:r>
              <a:rPr lang="en-US" dirty="0">
                <a:solidFill>
                  <a:schemeClr val="tx2"/>
                </a:solidFill>
              </a:rPr>
              <a:t>into the data </a:t>
            </a:r>
            <a:r>
              <a:rPr lang="en-US" dirty="0" smtClean="0">
                <a:solidFill>
                  <a:schemeClr val="tx2"/>
                </a:solidFill>
              </a:rPr>
              <a:t>system</a:t>
            </a:r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consistency </a:t>
            </a:r>
            <a:r>
              <a:rPr lang="en-US" dirty="0">
                <a:solidFill>
                  <a:schemeClr val="tx2"/>
                </a:solidFill>
              </a:rPr>
              <a:t>with other data in the data system. </a:t>
            </a:r>
            <a:endParaRPr lang="en-US" dirty="0" smtClean="0">
              <a:solidFill>
                <a:schemeClr val="tx2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Checking data quality: Why is it important?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90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676400"/>
            <a:ext cx="8610600" cy="39624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For both Part C and 619, states use </a:t>
            </a:r>
            <a:r>
              <a:rPr lang="en-US" dirty="0" smtClean="0"/>
              <a:t>many tools and procedures to check their data.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973501"/>
              </p:ext>
            </p:extLst>
          </p:nvPr>
        </p:nvGraphicFramePr>
        <p:xfrm>
          <a:off x="533400" y="2133600"/>
          <a:ext cx="4724399" cy="3195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/>
                <a:gridCol w="762000"/>
                <a:gridCol w="838199"/>
              </a:tblGrid>
              <a:tr h="4589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619</a:t>
                      </a:r>
                      <a:endParaRPr lang="en-US" dirty="0"/>
                    </a:p>
                  </a:txBody>
                  <a:tcPr/>
                </a:tc>
              </a:tr>
              <a:tr h="540325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Audits built into data</a:t>
                      </a:r>
                      <a:r>
                        <a:rPr lang="en-US" baseline="0" dirty="0" smtClean="0"/>
                        <a:t> system</a:t>
                      </a:r>
                      <a:endParaRPr lang="en-US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98%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92%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176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User manual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83%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40325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Verification visits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40325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Annual or regular trainings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69%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93875">
                <a:tc>
                  <a:txBody>
                    <a:bodyPr/>
                    <a:lstStyle/>
                    <a:p>
                      <a:r>
                        <a:rPr lang="en-US" dirty="0" smtClean="0"/>
                        <a:t>Data dictionary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69%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8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819400"/>
            <a:ext cx="3346203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54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7503" y="304800"/>
            <a:ext cx="7772400" cy="1401762"/>
          </a:xfrm>
        </p:spPr>
        <p:txBody>
          <a:bodyPr/>
          <a:lstStyle/>
          <a:p>
            <a:r>
              <a:rPr lang="en-US" dirty="0" smtClean="0"/>
              <a:t>                      Question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 descr="\\128.18.33.159\org 653\Projects\653\Past Projects\MELF\Pictures\Fai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78361"/>
            <a:ext cx="294418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8" name="Picture 7" descr="MPj03155980000[1]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304800"/>
            <a:ext cx="1303773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MPj03155980000[1]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6027" y="341586"/>
            <a:ext cx="1303773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838200" y="2902297"/>
            <a:ext cx="441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What supports are needed for states to </a:t>
            </a:r>
            <a:r>
              <a:rPr lang="en-US" sz="2800" dirty="0" smtClean="0">
                <a:solidFill>
                  <a:schemeClr val="tx2"/>
                </a:solidFill>
              </a:rPr>
              <a:t>check data for </a:t>
            </a:r>
            <a:r>
              <a:rPr lang="en-US" sz="2800" dirty="0">
                <a:solidFill>
                  <a:schemeClr val="tx2"/>
                </a:solidFill>
              </a:rPr>
              <a:t>its quality</a:t>
            </a:r>
            <a:r>
              <a:rPr lang="en-US" sz="2800" dirty="0" smtClean="0">
                <a:solidFill>
                  <a:schemeClr val="tx2"/>
                </a:solidFill>
              </a:rPr>
              <a:t>?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25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1904&quot;&gt;&lt;object type=&quot;3&quot; unique_id=&quot;11905&quot;&gt;&lt;property id=&quot;20148&quot; value=&quot;5&quot;/&gt;&lt;property id=&quot;20300&quot; value=&quot;Slide 1 - &amp;quot;IDEA Part C and Part B 619 Data Systems: Current Status and Future Priorities&amp;#x0D;&amp;#x0A;Donna Spiker&amp;#x0D;&amp;#x0A;DaSy Center @ SRI Intern&quot;/&gt;&lt;property id=&quot;20307&quot; value=&quot;258&quot;/&gt;&lt;/object&gt;&lt;object type=&quot;3&quot; unique_id=&quot;11906&quot;&gt;&lt;property id=&quot;20148&quot; value=&quot;5&quot;/&gt;&lt;property id=&quot;20300&quot; value=&quot;Slide 2 - &amp;quot;What we will cover&amp;quot;&quot;/&gt;&lt;property id=&quot;20307&quot; value=&quot;257&quot;/&gt;&lt;/object&gt;&lt;object type=&quot;3&quot; unique_id=&quot;11915&quot;&gt;&lt;property id=&quot;20148&quot; value=&quot;5&quot;/&gt;&lt;property id=&quot;20300&quot; value=&quot;Slide 3 - &amp;quot;What were the purposes of the needs assessment?&amp;quot;&quot;/&gt;&lt;property id=&quot;20307&quot; value=&quot;259&quot;/&gt;&lt;/object&gt;&lt;object type=&quot;3&quot; unique_id=&quot;11916&quot;&gt;&lt;property id=&quot;20148&quot; value=&quot;5&quot;/&gt;&lt;property id=&quot;20300&quot; value=&quot;Slide 4 - &amp;quot;What methods were used?&amp;#x0D;&amp;#x0A;&amp;quot;&quot;/&gt;&lt;property id=&quot;20307&quot; value=&quot;260&quot;/&gt;&lt;/object&gt;&lt;object type=&quot;3&quot; unique_id=&quot;11917&quot;&gt;&lt;property id=&quot;20148&quot; value=&quot;5&quot;/&gt;&lt;property id=&quot;20300&quot; value=&quot;Slide 5 - &amp;quot;&amp;#x0D;&amp;#x0A;What kinds of questions were asked?&amp;#x0D;&amp;#x0A;&amp;quot;&quot;/&gt;&lt;property id=&quot;20307&quot; value=&quot;310&quot;/&gt;&lt;/object&gt;&lt;object type=&quot;3&quot; unique_id=&quot;11918&quot;&gt;&lt;property id=&quot;20148&quot; value=&quot;5&quot;/&gt;&lt;property id=&quot;20300&quot; value=&quot;Slide 6 - &amp;quot;Who were the respondents and what were the response rates?&amp;quot;&quot;/&gt;&lt;property id=&quot;20307&quot; value=&quot;269&quot;/&gt;&lt;/object&gt;&lt;object type=&quot;3&quot; unique_id=&quot;11919&quot;&gt;&lt;property id=&quot;20148&quot; value=&quot;5&quot;/&gt;&lt;property id=&quot;20300&quot; value=&quot;Slide 7 - &amp;quot;State data systems and data elements: Why is this important?&amp;quot;&quot;/&gt;&lt;property id=&quot;20307&quot; value=&quot;311&quot;/&gt;&lt;/object&gt;&lt;object type=&quot;3&quot; unique_id=&quot;11920&quot;&gt;&lt;property id=&quot;20148&quot; value=&quot;5&quot;/&gt;&lt;property id=&quot;20300&quot; value=&quot;Slide 9 - &amp;quot;Most states have data systems with child-level and workforce data, but fewer have program-level data systems.&amp;quot;&quot;/&gt;&lt;property id=&quot;20307&quot; value=&quot;261&quot;/&gt;&lt;/object&gt;&lt;object type=&quot;3&quot; unique_id=&quot;11921&quot;&gt;&lt;property id=&quot;20148&quot; value=&quot;5&quot;/&gt;&lt;property id=&quot;20300&quot; value=&quot;Slide 10 - &amp;quot;Most states have a variety of data elements in their child-level data systems.  &amp;quot;&quot;/&gt;&lt;property id=&quot;20307&quot; value=&quot;323&quot;/&gt;&lt;/object&gt;&lt;object type=&quot;3&quot; unique_id=&quot;11922&quot;&gt;&lt;property id=&quot;20148&quot; value=&quot;5&quot;/&gt;&lt;property id=&quot;20300&quot; value=&quot;Slide 11 - &amp;quot;Less than half of states have Part C or 619 program-level data systems.&amp;quot;&quot;/&gt;&lt;property id=&quot;20307&quot; value=&quot;324&quot;/&gt;&lt;/object&gt;&lt;object type=&quot;3&quot; unique_id=&quot;11923&quot;&gt;&lt;property id=&quot;20148&quot; value=&quot;5&quot;/&gt;&lt;property id=&quot;20300&quot; value=&quot;Slide 12 - &amp;quot;Most states have data systems that contain a variety of workforce data.  &amp;quot;&quot;/&gt;&lt;property id=&quot;20307&quot; value=&quot;326&quot;/&gt;&lt;/object&gt;&lt;object type=&quot;3&quot; unique_id=&quot;11924&quot;&gt;&lt;property id=&quot;20148&quot; value=&quot;5&quot;/&gt;&lt;property id=&quot;20300&quot; value=&quot;Slide 13 - &amp;quot;Linkages: What is it? &amp;quot;&quot;/&gt;&lt;property id=&quot;20307&quot; value=&quot;312&quot;/&gt;&lt;/object&gt;&lt;object type=&quot;3&quot; unique_id=&quot;11925&quot;&gt;&lt;property id=&quot;20148&quot; value=&quot;5&quot;/&gt;&lt;property id=&quot;20300&quot; value=&quot;Slide 14 - &amp;quot;Linkages: Why is this important?&amp;quot;&quot;/&gt;&lt;property id=&quot;20307&quot; value=&quot;327&quot;/&gt;&lt;/object&gt;&lt;object type=&quot;3&quot; unique_id=&quot;11926&quot;&gt;&lt;property id=&quot;20148&quot; value=&quot;5&quot;/&gt;&lt;property id=&quot;20300&quot; value=&quot;Slide 15 - &amp;quot;For both Part C and 619, in many states, child data elements are in the same system or have been linked, less so f&quot;/&gt;&lt;property id=&quot;20307&quot; value=&quot;277&quot;/&gt;&lt;/object&gt;&lt;object type=&quot;3&quot; unique_id=&quot;11927&quot;&gt;&lt;property id=&quot;20148&quot; value=&quot;5&quot;/&gt;&lt;property id=&quot;20300&quot; value=&quot;Slide 16 - &amp;quot;A minority of states can link data elements across data systems within Part C and 619.&amp;quot;&quot;/&gt;&lt;property id=&quot;20307&quot; value=&quot;284&quot;/&gt;&lt;/object&gt;&lt;object type=&quot;3&quot; unique_id=&quot;11928&quot;&gt;&lt;property id=&quot;20148&quot; value=&quot;5&quot;/&gt;&lt;property id=&quot;20300&quot; value=&quot;Slide 17 - &amp;quot;Only about one-third of states have linked data across Part C and 619.&amp;quot;&quot;/&gt;&lt;property id=&quot;20307&quot; value=&quot;328&quot;/&gt;&lt;/object&gt;&lt;object type=&quot;3&quot; unique_id=&quot;11930&quot;&gt;&lt;property id=&quot;20148&quot; value=&quot;5&quot;/&gt;&lt;property id=&quot;20300&quot; value=&quot;Slide 18 - &amp;quot;A minority of states can link data elements across data systems within Part C and 619.&amp;quot;&quot;/&gt;&lt;property id=&quot;20307&quot; value=&quot;325&quot;/&gt;&lt;/object&gt;&lt;object type=&quot;3&quot; unique_id=&quot;11931&quot;&gt;&lt;property id=&quot;20148&quot; value=&quot;5&quot;/&gt;&lt;property id=&quot;20300&quot; value=&quot;Slide 19 - &amp;quot;Unique identifiers are common within Part C and 619 for child-, program-, and school-levels.&amp;quot;&quot;/&gt;&lt;property id=&quot;20307&quot; value=&quot;279&quot;/&gt;&lt;/object&gt;&lt;object type=&quot;3&quot; unique_id=&quot;11932&quot;&gt;&lt;property id=&quot;20148&quot; value=&quot;5&quot;/&gt;&lt;property id=&quot;20300&quot; value=&quot;Slide 20 - &amp;quot;There is infrequent use of common identifiers across Part C and 619. &amp;quot;&quot;/&gt;&lt;property id=&quot;20307&quot; value=&quot;278&quot;/&gt;&lt;/object&gt;&lt;object type=&quot;3&quot; unique_id=&quot;11933&quot;&gt;&lt;property id=&quot;20148&quot; value=&quot;5&quot;/&gt;&lt;property id=&quot;20300&quot; value=&quot;Slide 21 - &amp;quot;Data governance: What is it and why is it important?&amp;quot;&quot;/&gt;&lt;property id=&quot;20307&quot; value=&quot;313&quot;/&gt;&lt;/object&gt;&lt;object type=&quot;3&quot; unique_id=&quot;11934&quot;&gt;&lt;property id=&quot;20148&quot; value=&quot;5&quot;/&gt;&lt;property id=&quot;20300&quot; value=&quot;Slide 22 - &amp;quot;A majority of states have data governance bodies for 619, but not for Part C.&amp;quot;&quot;/&gt;&lt;property id=&quot;20307&quot; value=&quot;271&quot;/&gt;&lt;/object&gt;&lt;object type=&quot;3&quot; unique_id=&quot;11935&quot;&gt;&lt;property id=&quot;20148&quot; value=&quot;5&quot;/&gt;&lt;property id=&quot;20300&quot; value=&quot;Slide 24 - &amp;quot;Few states have linkages with other EC data for Part C, and almost half have linkages with state preK for 619. &amp;quot;&quot;/&gt;&lt;property id=&quot;20307&quot; value=&quot;290&quot;/&gt;&lt;/object&gt;&lt;object type=&quot;3&quot; unique_id=&quot;11936&quot;&gt;&lt;property id=&quot;20148&quot; value=&quot;5&quot;/&gt;&lt;property id=&quot;20300&quot; value=&quot;Slide 23 - &amp;quot;Linkages with K12 education data are more common for 619 than for Part C. &amp;quot;&quot;/&gt;&lt;property id=&quot;20307&quot; value=&quot;299&quot;/&gt;&lt;/object&gt;&lt;object type=&quot;3&quot; unique_id=&quot;11937&quot;&gt;&lt;property id=&quot;20148&quot; value=&quot;5&quot;/&gt;&lt;property id=&quot;20300&quot; value=&quot;Slide 26 - &amp;quot;Linkages with social services data are uncommon for both Part C and 619.&amp;quot;&quot;/&gt;&lt;property id=&quot;20307&quot; value=&quot;291&quot;/&gt;&lt;/object&gt;&lt;object type=&quot;3&quot; unique_id=&quot;11938&quot;&gt;&lt;property id=&quot;20148&quot; value=&quot;5&quot;/&gt;&lt;property id=&quot;20300&quot; value=&quot;Slide 25 - &amp;quot;Linkages with health data are more common for Part C than for 619.&amp;quot;&quot;/&gt;&lt;property id=&quot;20307&quot; value=&quot;292&quot;/&gt;&lt;/object&gt;&lt;object type=&quot;3&quot; unique_id=&quot;11939&quot;&gt;&lt;property id=&quot;20148&quot; value=&quot;5&quot;/&gt;&lt;property id=&quot;20300&quot; value=&quot;Slide 27 - &amp;quot;Very few states have linked Part C or 619 data to social services data.&amp;quot;&quot;/&gt;&lt;property id=&quot;20307&quot; value=&quot;298&quot;/&gt;&lt;/object&gt;&lt;object type=&quot;3&quot; unique_id=&quot;11940&quot;&gt;&lt;property id=&quot;20148&quot; value=&quot;5&quot;/&gt;&lt;property id=&quot;20300&quot; value=&quot;Slide 28 - &amp;quot;Access to and use of data: Why is it important? &amp;quot;&quot;/&gt;&lt;property id=&quot;20307&quot; value=&quot;329&quot;/&gt;&lt;/object&gt;&lt;object type=&quot;3&quot; unique_id=&quot;11941&quot;&gt;&lt;property id=&quot;20148&quot; value=&quot;5&quot;/&gt;&lt;property id=&quot;20300&quot; value=&quot;Slide 29 - &amp;quot;For both Part C and 619, access to child data is most common for state staff and least common for teachers and ser&quot;/&gt;&lt;property id=&quot;20307&quot; value=&quot;301&quot;/&gt;&lt;/object&gt;&lt;object type=&quot;3&quot; unique_id=&quot;11942&quot;&gt;&lt;property id=&quot;20148&quot; value=&quot;5&quot;/&gt;&lt;property id=&quot;20300&quot; value=&quot;Slide 30 - &amp;quot;For both Part C and 619, states use their data for a variety of purposes. &amp;quot;&quot;/&gt;&lt;property id=&quot;20307&quot; value=&quot;305&quot;/&gt;&lt;/object&gt;&lt;object type=&quot;3&quot; unique_id=&quot;11943&quot;&gt;&lt;property id=&quot;20148&quot; value=&quot;5&quot;/&gt;&lt;property id=&quot;20300&quot; value=&quot;Slide 31 - &amp;quot;State priorities for data systems development and TA interests&amp;quot;&quot;/&gt;&lt;property id=&quot;20307&quot; value=&quot;314&quot;/&gt;&lt;/object&gt;&lt;object type=&quot;3&quot; unique_id=&quot;11944&quot;&gt;&lt;property id=&quot;20148&quot; value=&quot;5&quot;/&gt;&lt;property id=&quot;20300&quot; value=&quot;Slide 32 - &amp;quot;States identified many areas as priorities for future data system development and interest in receiving TA.&amp;quot;&quot;/&gt;&lt;property id=&quot;20307&quot; value=&quot;304&quot;/&gt;&lt;/object&gt;&lt;object type=&quot;3&quot; unique_id=&quot;11945&quot;&gt;&lt;property id=&quot;20148&quot; value=&quot;5&quot;/&gt;&lt;property id=&quot;20300&quot; value=&quot;Slide 33 - &amp;quot;Top areas for TA&amp;quot;&quot;/&gt;&lt;property id=&quot;20307&quot; value=&quot;302&quot;/&gt;&lt;/object&gt;&lt;object type=&quot;3&quot; unique_id=&quot;11946&quot;&gt;&lt;property id=&quot;20148&quot; value=&quot;5&quot;/&gt;&lt;property id=&quot;20300&quot; value=&quot;Slide 34 - &amp;quot;Some take away messages…..&amp;quot;&quot;/&gt;&lt;property id=&quot;20307&quot; value=&quot;306&quot;/&gt;&lt;/object&gt;&lt;object type=&quot;3&quot; unique_id=&quot;11947&quot;&gt;&lt;property id=&quot;20148&quot; value=&quot;5&quot;/&gt;&lt;property id=&quot;20300&quot; value=&quot;Slide 35 - &amp;quot;Some take away messages….. (cont)&amp;quot;&quot;/&gt;&lt;property id=&quot;20307&quot; value=&quot;332&quot;/&gt;&lt;/object&gt;&lt;object type=&quot;3&quot; unique_id=&quot;11948&quot;&gt;&lt;property id=&quot;20148&quot; value=&quot;5&quot;/&gt;&lt;property id=&quot;20300&quot; value=&quot;Slide 36 - &amp;quot;Some take away messages….. (cont)&amp;quot;&quot;/&gt;&lt;property id=&quot;20307&quot; value=&quot;331&quot;/&gt;&lt;/object&gt;&lt;object type=&quot;3&quot; unique_id=&quot;11949&quot;&gt;&lt;property id=&quot;20148&quot; value=&quot;5&quot;/&gt;&lt;property id=&quot;20300&quot; value=&quot;Slide 37 - &amp;quot;Some take away messages….. (cont)&amp;quot;&quot;/&gt;&lt;property id=&quot;20307&quot; value=&quot;330&quot;/&gt;&lt;/object&gt;&lt;object type=&quot;3&quot; unique_id=&quot;11950&quot;&gt;&lt;property id=&quot;20148&quot; value=&quot;5&quot;/&gt;&lt;property id=&quot;20300&quot; value=&quot;Slide 38 - &amp;quot;Next steps&amp;quot;&quot;/&gt;&lt;property id=&quot;20307&quot; value=&quot;307&quot;/&gt;&lt;/object&gt;&lt;object type=&quot;3&quot; unique_id=&quot;11951&quot;&gt;&lt;property id=&quot;20148&quot; value=&quot;5&quot;/&gt;&lt;property id=&quot;20300&quot; value=&quot;Slide 39 - &amp;quot;                      Questions&amp;quot;&quot;/&gt;&lt;property id=&quot;20307&quot; value=&quot;317&quot;/&gt;&lt;/object&gt;&lt;object type=&quot;3&quot; unique_id=&quot;11952&quot;&gt;&lt;property id=&quot;20148&quot; value=&quot;5&quot;/&gt;&lt;property id=&quot;20300&quot; value=&quot;Slide 40 - &amp;quot;Finally…If we all do our work well……&amp;quot;&quot;/&gt;&lt;property id=&quot;20307&quot; value=&quot;321&quot;/&gt;&lt;/object&gt;&lt;object type=&quot;3&quot; unique_id=&quot;12079&quot;&gt;&lt;property id=&quot;20148&quot; value=&quot;5&quot;/&gt;&lt;property id=&quot;20300&quot; value=&quot;Slide 8&quot;/&gt;&lt;property id=&quot;20307&quot; value=&quot;333&quot;/&gt;&lt;/object&gt;&lt;/object&gt;&lt;object type=&quot;8&quot; unique_id=&quot;1191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1577</TotalTime>
  <Words>1283</Words>
  <Application>Microsoft Office PowerPoint</Application>
  <PresentationFormat>On-screen Show (4:3)</PresentationFormat>
  <Paragraphs>287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IDEA Part C and Part B 619 Data Systems: More Findings from the DaSy Center Needs Assessment Donna Spiker DaSy Center @ SRI International</vt:lpstr>
      <vt:lpstr>What we will cover……</vt:lpstr>
      <vt:lpstr>Brief reminder about purposes, methods, respondents…. </vt:lpstr>
      <vt:lpstr>Data governance: What is it and why is it important?</vt:lpstr>
      <vt:lpstr>Many states have a data governance body that includes 619, but not one that includes Part C.</vt:lpstr>
      <vt:lpstr>                      Question</vt:lpstr>
      <vt:lpstr>Checking data quality: Why is it important? </vt:lpstr>
      <vt:lpstr>For both Part C and 619, states use many tools and procedures to check their data.</vt:lpstr>
      <vt:lpstr>                      Question</vt:lpstr>
      <vt:lpstr>Access to and use of data: Why is it important? </vt:lpstr>
      <vt:lpstr>For both Part C and 619, access to child data is most common for state staff and least common for teachers and service providers.</vt:lpstr>
      <vt:lpstr>For both Part C and 619, states use their data for a variety of purposes. </vt:lpstr>
      <vt:lpstr>                      Questions</vt:lpstr>
      <vt:lpstr>What is interesting about the information on linkages?</vt:lpstr>
      <vt:lpstr>Only about one-third of states have linked data across Part C and 619.</vt:lpstr>
      <vt:lpstr>There is infrequent use of common identifiers across Part C and 619. </vt:lpstr>
      <vt:lpstr>Linkages with K12 education data are more common for 619 than for Part C. </vt:lpstr>
      <vt:lpstr>Few states have linkages with other EC data for Part C, and almost half have linkages with state preK for 619. </vt:lpstr>
      <vt:lpstr>Linkages with health data are more common for Part C than for 619.</vt:lpstr>
      <vt:lpstr>Very few states have linked Part C or 619 data to social services data.</vt:lpstr>
      <vt:lpstr>                      Questions</vt:lpstr>
      <vt:lpstr>What do you think about the limited availability of program-level data in state data systems?</vt:lpstr>
      <vt:lpstr>                     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</dc:creator>
  <cp:lastModifiedBy>Katie Kaattari</cp:lastModifiedBy>
  <cp:revision>144</cp:revision>
  <cp:lastPrinted>2013-09-13T23:21:31Z</cp:lastPrinted>
  <dcterms:created xsi:type="dcterms:W3CDTF">2013-02-06T21:54:43Z</dcterms:created>
  <dcterms:modified xsi:type="dcterms:W3CDTF">2013-12-06T23:06:05Z</dcterms:modified>
</cp:coreProperties>
</file>