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8" r:id="rId2"/>
    <p:sldId id="259" r:id="rId3"/>
    <p:sldId id="320" r:id="rId4"/>
    <p:sldId id="321" r:id="rId5"/>
    <p:sldId id="324" r:id="rId6"/>
    <p:sldId id="322" r:id="rId7"/>
    <p:sldId id="325" r:id="rId8"/>
    <p:sldId id="326" r:id="rId9"/>
    <p:sldId id="327" r:id="rId10"/>
    <p:sldId id="328" r:id="rId11"/>
    <p:sldId id="329" r:id="rId12"/>
    <p:sldId id="330" r:id="rId13"/>
    <p:sldId id="331" r:id="rId14"/>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igail Loughre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B54A"/>
    <a:srgbClr val="154578"/>
    <a:srgbClr val="0000FF"/>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2" autoAdjust="0"/>
    <p:restoredTop sz="68403" autoAdjust="0"/>
  </p:normalViewPr>
  <p:slideViewPr>
    <p:cSldViewPr>
      <p:cViewPr>
        <p:scale>
          <a:sx n="81" d="100"/>
          <a:sy n="81" d="100"/>
        </p:scale>
        <p:origin x="15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620533-7A46-4751-BE43-B18199C4772F}"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E5650F83-4F92-48D3-B861-8DE8B9560111}">
      <dgm:prSet phldrT="[Text]"/>
      <dgm:spPr/>
      <dgm:t>
        <a:bodyPr/>
        <a:lstStyle/>
        <a:p>
          <a:pPr algn="ctr"/>
          <a:r>
            <a:rPr lang="en-US" b="1" dirty="0" smtClean="0"/>
            <a:t>Initiative Leader(s)</a:t>
          </a:r>
          <a:endParaRPr lang="en-US" b="1" dirty="0"/>
        </a:p>
      </dgm:t>
    </dgm:pt>
    <dgm:pt modelId="{66F2E6C2-6688-4AB4-B9A1-A933E83A5092}" type="parTrans" cxnId="{8DF911B5-78A8-4AA8-ADBF-055FFD86A9C4}">
      <dgm:prSet/>
      <dgm:spPr/>
      <dgm:t>
        <a:bodyPr/>
        <a:lstStyle/>
        <a:p>
          <a:endParaRPr lang="en-US"/>
        </a:p>
      </dgm:t>
    </dgm:pt>
    <dgm:pt modelId="{D6A38789-578E-457C-8F80-950B173060EE}" type="sibTrans" cxnId="{8DF911B5-78A8-4AA8-ADBF-055FFD86A9C4}">
      <dgm:prSet/>
      <dgm:spPr/>
      <dgm:t>
        <a:bodyPr/>
        <a:lstStyle/>
        <a:p>
          <a:endParaRPr lang="en-US"/>
        </a:p>
      </dgm:t>
    </dgm:pt>
    <dgm:pt modelId="{74A4C8CB-D345-4738-B087-7510481AC530}">
      <dgm:prSet phldrT="[Text]"/>
      <dgm:spPr/>
      <dgm:t>
        <a:bodyPr/>
        <a:lstStyle/>
        <a:p>
          <a:r>
            <a:rPr lang="en-US" dirty="0" smtClean="0"/>
            <a:t>Stakeholder</a:t>
          </a:r>
          <a:endParaRPr lang="en-US" dirty="0"/>
        </a:p>
      </dgm:t>
    </dgm:pt>
    <dgm:pt modelId="{DC8F385D-3923-4ACF-AF17-A4B52FA13A41}" type="parTrans" cxnId="{87E0485F-7325-4819-8017-295FD918B9FC}">
      <dgm:prSet/>
      <dgm:spPr/>
      <dgm:t>
        <a:bodyPr/>
        <a:lstStyle/>
        <a:p>
          <a:endParaRPr lang="en-US"/>
        </a:p>
      </dgm:t>
    </dgm:pt>
    <dgm:pt modelId="{97947DED-4F5C-44F9-8A4C-102FB0B37DC6}" type="sibTrans" cxnId="{87E0485F-7325-4819-8017-295FD918B9FC}">
      <dgm:prSet/>
      <dgm:spPr/>
      <dgm:t>
        <a:bodyPr/>
        <a:lstStyle/>
        <a:p>
          <a:endParaRPr lang="en-US"/>
        </a:p>
      </dgm:t>
    </dgm:pt>
    <dgm:pt modelId="{FF49B5B0-3B11-4619-BA74-0607946F164F}">
      <dgm:prSet phldrT="[Text]"/>
      <dgm:spPr/>
      <dgm:t>
        <a:bodyPr/>
        <a:lstStyle/>
        <a:p>
          <a:r>
            <a:rPr lang="en-US" dirty="0" smtClean="0"/>
            <a:t>Stakeholder</a:t>
          </a:r>
          <a:endParaRPr lang="en-US" dirty="0"/>
        </a:p>
      </dgm:t>
    </dgm:pt>
    <dgm:pt modelId="{E5A29CD4-49BC-49C9-862D-BBF80BE6E27A}" type="parTrans" cxnId="{707C9FFD-44E5-446D-8E3B-9E4F4A6434C1}">
      <dgm:prSet/>
      <dgm:spPr/>
      <dgm:t>
        <a:bodyPr/>
        <a:lstStyle/>
        <a:p>
          <a:endParaRPr lang="en-US"/>
        </a:p>
      </dgm:t>
    </dgm:pt>
    <dgm:pt modelId="{46E0BC17-65E9-4D21-A1F1-E222B1B1EE9B}" type="sibTrans" cxnId="{707C9FFD-44E5-446D-8E3B-9E4F4A6434C1}">
      <dgm:prSet/>
      <dgm:spPr/>
      <dgm:t>
        <a:bodyPr/>
        <a:lstStyle/>
        <a:p>
          <a:endParaRPr lang="en-US"/>
        </a:p>
      </dgm:t>
    </dgm:pt>
    <dgm:pt modelId="{2B3EBEBB-4B72-4743-9094-5EACBF45E8FD}">
      <dgm:prSet phldrT="[Text]"/>
      <dgm:spPr/>
      <dgm:t>
        <a:bodyPr/>
        <a:lstStyle/>
        <a:p>
          <a:r>
            <a:rPr lang="en-US" dirty="0" smtClean="0"/>
            <a:t>Stakeholder</a:t>
          </a:r>
          <a:endParaRPr lang="en-US" dirty="0"/>
        </a:p>
      </dgm:t>
    </dgm:pt>
    <dgm:pt modelId="{368816AA-45DA-4A09-85F0-F61A6717B6CE}" type="parTrans" cxnId="{5BC716E8-95B2-412E-BF8A-703D78F569A7}">
      <dgm:prSet/>
      <dgm:spPr/>
      <dgm:t>
        <a:bodyPr/>
        <a:lstStyle/>
        <a:p>
          <a:endParaRPr lang="en-US"/>
        </a:p>
      </dgm:t>
    </dgm:pt>
    <dgm:pt modelId="{82E4BAD6-666F-43FC-87ED-5B7FB926A484}" type="sibTrans" cxnId="{5BC716E8-95B2-412E-BF8A-703D78F569A7}">
      <dgm:prSet/>
      <dgm:spPr/>
      <dgm:t>
        <a:bodyPr/>
        <a:lstStyle/>
        <a:p>
          <a:endParaRPr lang="en-US"/>
        </a:p>
      </dgm:t>
    </dgm:pt>
    <dgm:pt modelId="{9D2DEDCB-C90D-46BC-A2B6-5410F855C88C}">
      <dgm:prSet phldrT="[Text]"/>
      <dgm:spPr/>
      <dgm:t>
        <a:bodyPr/>
        <a:lstStyle/>
        <a:p>
          <a:r>
            <a:rPr lang="en-US" dirty="0" smtClean="0"/>
            <a:t>Stakeholder</a:t>
          </a:r>
          <a:endParaRPr lang="en-US" dirty="0"/>
        </a:p>
      </dgm:t>
    </dgm:pt>
    <dgm:pt modelId="{6F4F1204-2B23-422C-AE51-DAD377A1788C}" type="parTrans" cxnId="{80D0B41C-859D-4FDD-9E80-10BBE006A69D}">
      <dgm:prSet/>
      <dgm:spPr/>
      <dgm:t>
        <a:bodyPr/>
        <a:lstStyle/>
        <a:p>
          <a:endParaRPr lang="en-US"/>
        </a:p>
      </dgm:t>
    </dgm:pt>
    <dgm:pt modelId="{FC7CFCF0-6A81-4A2F-B671-605506345C80}" type="sibTrans" cxnId="{80D0B41C-859D-4FDD-9E80-10BBE006A69D}">
      <dgm:prSet/>
      <dgm:spPr/>
      <dgm:t>
        <a:bodyPr/>
        <a:lstStyle/>
        <a:p>
          <a:endParaRPr lang="en-US"/>
        </a:p>
      </dgm:t>
    </dgm:pt>
    <dgm:pt modelId="{79A24EA4-52B2-48EB-9427-E62B17FEED86}">
      <dgm:prSet phldrT="[Text]"/>
      <dgm:spPr/>
      <dgm:t>
        <a:bodyPr/>
        <a:lstStyle/>
        <a:p>
          <a:r>
            <a:rPr lang="en-US" dirty="0" smtClean="0"/>
            <a:t>Stakeholder</a:t>
          </a:r>
          <a:endParaRPr lang="en-US" dirty="0"/>
        </a:p>
      </dgm:t>
    </dgm:pt>
    <dgm:pt modelId="{7B7BAE75-147C-4004-9A57-7954E22A18A3}" type="parTrans" cxnId="{5B1E719F-5C9F-4E00-8449-68E7B3CE47B1}">
      <dgm:prSet/>
      <dgm:spPr/>
      <dgm:t>
        <a:bodyPr/>
        <a:lstStyle/>
        <a:p>
          <a:endParaRPr lang="en-US"/>
        </a:p>
      </dgm:t>
    </dgm:pt>
    <dgm:pt modelId="{D9EED80E-9DC6-44F0-AE86-368F6F21F0E8}" type="sibTrans" cxnId="{5B1E719F-5C9F-4E00-8449-68E7B3CE47B1}">
      <dgm:prSet/>
      <dgm:spPr/>
      <dgm:t>
        <a:bodyPr/>
        <a:lstStyle/>
        <a:p>
          <a:endParaRPr lang="en-US"/>
        </a:p>
      </dgm:t>
    </dgm:pt>
    <dgm:pt modelId="{D5B0422D-92B1-4F7D-B98D-3C702F12D770}" type="pres">
      <dgm:prSet presAssocID="{70620533-7A46-4751-BE43-B18199C4772F}" presName="Name0" presStyleCnt="0">
        <dgm:presLayoutVars>
          <dgm:chMax val="1"/>
          <dgm:dir/>
          <dgm:animLvl val="ctr"/>
          <dgm:resizeHandles val="exact"/>
        </dgm:presLayoutVars>
      </dgm:prSet>
      <dgm:spPr/>
      <dgm:t>
        <a:bodyPr/>
        <a:lstStyle/>
        <a:p>
          <a:endParaRPr lang="en-US"/>
        </a:p>
      </dgm:t>
    </dgm:pt>
    <dgm:pt modelId="{A1D259AF-E53D-4915-85E8-ADF7594734AF}" type="pres">
      <dgm:prSet presAssocID="{E5650F83-4F92-48D3-B861-8DE8B9560111}" presName="centerShape" presStyleLbl="node0" presStyleIdx="0" presStyleCnt="1"/>
      <dgm:spPr/>
      <dgm:t>
        <a:bodyPr/>
        <a:lstStyle/>
        <a:p>
          <a:endParaRPr lang="en-US"/>
        </a:p>
      </dgm:t>
    </dgm:pt>
    <dgm:pt modelId="{D77F00CA-4794-4133-96D3-E0C088B68105}" type="pres">
      <dgm:prSet presAssocID="{74A4C8CB-D345-4738-B087-7510481AC530}" presName="node" presStyleLbl="node1" presStyleIdx="0" presStyleCnt="5">
        <dgm:presLayoutVars>
          <dgm:bulletEnabled val="1"/>
        </dgm:presLayoutVars>
      </dgm:prSet>
      <dgm:spPr/>
      <dgm:t>
        <a:bodyPr/>
        <a:lstStyle/>
        <a:p>
          <a:endParaRPr lang="en-US"/>
        </a:p>
      </dgm:t>
    </dgm:pt>
    <dgm:pt modelId="{67E7C6EC-CE4B-4B46-9A58-3A4B6D20DF7F}" type="pres">
      <dgm:prSet presAssocID="{74A4C8CB-D345-4738-B087-7510481AC530}" presName="dummy" presStyleCnt="0"/>
      <dgm:spPr/>
    </dgm:pt>
    <dgm:pt modelId="{F61E994D-B5C9-4C65-B6F2-6BAD370087F2}" type="pres">
      <dgm:prSet presAssocID="{97947DED-4F5C-44F9-8A4C-102FB0B37DC6}" presName="sibTrans" presStyleLbl="sibTrans2D1" presStyleIdx="0" presStyleCnt="5"/>
      <dgm:spPr/>
      <dgm:t>
        <a:bodyPr/>
        <a:lstStyle/>
        <a:p>
          <a:endParaRPr lang="en-US"/>
        </a:p>
      </dgm:t>
    </dgm:pt>
    <dgm:pt modelId="{FE44ED67-E163-4CA6-A43C-684AAC2F401C}" type="pres">
      <dgm:prSet presAssocID="{79A24EA4-52B2-48EB-9427-E62B17FEED86}" presName="node" presStyleLbl="node1" presStyleIdx="1" presStyleCnt="5">
        <dgm:presLayoutVars>
          <dgm:bulletEnabled val="1"/>
        </dgm:presLayoutVars>
      </dgm:prSet>
      <dgm:spPr/>
      <dgm:t>
        <a:bodyPr/>
        <a:lstStyle/>
        <a:p>
          <a:endParaRPr lang="en-US"/>
        </a:p>
      </dgm:t>
    </dgm:pt>
    <dgm:pt modelId="{C3D1F486-09EE-4C01-A329-4E8905AC0880}" type="pres">
      <dgm:prSet presAssocID="{79A24EA4-52B2-48EB-9427-E62B17FEED86}" presName="dummy" presStyleCnt="0"/>
      <dgm:spPr/>
    </dgm:pt>
    <dgm:pt modelId="{29EF7913-B632-44B4-B771-C625D46FA6CD}" type="pres">
      <dgm:prSet presAssocID="{D9EED80E-9DC6-44F0-AE86-368F6F21F0E8}" presName="sibTrans" presStyleLbl="sibTrans2D1" presStyleIdx="1" presStyleCnt="5"/>
      <dgm:spPr/>
      <dgm:t>
        <a:bodyPr/>
        <a:lstStyle/>
        <a:p>
          <a:endParaRPr lang="en-US"/>
        </a:p>
      </dgm:t>
    </dgm:pt>
    <dgm:pt modelId="{AC22A738-B8A4-44BB-9E2B-335F7396DA1C}" type="pres">
      <dgm:prSet presAssocID="{FF49B5B0-3B11-4619-BA74-0607946F164F}" presName="node" presStyleLbl="node1" presStyleIdx="2" presStyleCnt="5">
        <dgm:presLayoutVars>
          <dgm:bulletEnabled val="1"/>
        </dgm:presLayoutVars>
      </dgm:prSet>
      <dgm:spPr/>
      <dgm:t>
        <a:bodyPr/>
        <a:lstStyle/>
        <a:p>
          <a:endParaRPr lang="en-US"/>
        </a:p>
      </dgm:t>
    </dgm:pt>
    <dgm:pt modelId="{0643781B-7BCF-4D65-B796-0534D115B2CA}" type="pres">
      <dgm:prSet presAssocID="{FF49B5B0-3B11-4619-BA74-0607946F164F}" presName="dummy" presStyleCnt="0"/>
      <dgm:spPr/>
    </dgm:pt>
    <dgm:pt modelId="{193555B2-0300-483D-85C3-E4FA45D17502}" type="pres">
      <dgm:prSet presAssocID="{46E0BC17-65E9-4D21-A1F1-E222B1B1EE9B}" presName="sibTrans" presStyleLbl="sibTrans2D1" presStyleIdx="2" presStyleCnt="5"/>
      <dgm:spPr/>
      <dgm:t>
        <a:bodyPr/>
        <a:lstStyle/>
        <a:p>
          <a:endParaRPr lang="en-US"/>
        </a:p>
      </dgm:t>
    </dgm:pt>
    <dgm:pt modelId="{FA051DAC-0B60-40BC-98FD-00F74D67C1F4}" type="pres">
      <dgm:prSet presAssocID="{2B3EBEBB-4B72-4743-9094-5EACBF45E8FD}" presName="node" presStyleLbl="node1" presStyleIdx="3" presStyleCnt="5">
        <dgm:presLayoutVars>
          <dgm:bulletEnabled val="1"/>
        </dgm:presLayoutVars>
      </dgm:prSet>
      <dgm:spPr/>
      <dgm:t>
        <a:bodyPr/>
        <a:lstStyle/>
        <a:p>
          <a:endParaRPr lang="en-US"/>
        </a:p>
      </dgm:t>
    </dgm:pt>
    <dgm:pt modelId="{A46A92B4-91F0-4403-A9FD-0431C943BA70}" type="pres">
      <dgm:prSet presAssocID="{2B3EBEBB-4B72-4743-9094-5EACBF45E8FD}" presName="dummy" presStyleCnt="0"/>
      <dgm:spPr/>
    </dgm:pt>
    <dgm:pt modelId="{4B082AA7-2ED0-4390-87FD-A1D646A034BE}" type="pres">
      <dgm:prSet presAssocID="{82E4BAD6-666F-43FC-87ED-5B7FB926A484}" presName="sibTrans" presStyleLbl="sibTrans2D1" presStyleIdx="3" presStyleCnt="5"/>
      <dgm:spPr/>
      <dgm:t>
        <a:bodyPr/>
        <a:lstStyle/>
        <a:p>
          <a:endParaRPr lang="en-US"/>
        </a:p>
      </dgm:t>
    </dgm:pt>
    <dgm:pt modelId="{625A89E6-7EF3-4A6C-9711-18C12759065A}" type="pres">
      <dgm:prSet presAssocID="{9D2DEDCB-C90D-46BC-A2B6-5410F855C88C}" presName="node" presStyleLbl="node1" presStyleIdx="4" presStyleCnt="5">
        <dgm:presLayoutVars>
          <dgm:bulletEnabled val="1"/>
        </dgm:presLayoutVars>
      </dgm:prSet>
      <dgm:spPr/>
      <dgm:t>
        <a:bodyPr/>
        <a:lstStyle/>
        <a:p>
          <a:endParaRPr lang="en-US"/>
        </a:p>
      </dgm:t>
    </dgm:pt>
    <dgm:pt modelId="{37CDA41A-468F-4678-978D-55767589E69C}" type="pres">
      <dgm:prSet presAssocID="{9D2DEDCB-C90D-46BC-A2B6-5410F855C88C}" presName="dummy" presStyleCnt="0"/>
      <dgm:spPr/>
    </dgm:pt>
    <dgm:pt modelId="{696235AD-5476-4CE6-9C0C-FE7A162A1413}" type="pres">
      <dgm:prSet presAssocID="{FC7CFCF0-6A81-4A2F-B671-605506345C80}" presName="sibTrans" presStyleLbl="sibTrans2D1" presStyleIdx="4" presStyleCnt="5"/>
      <dgm:spPr/>
      <dgm:t>
        <a:bodyPr/>
        <a:lstStyle/>
        <a:p>
          <a:endParaRPr lang="en-US"/>
        </a:p>
      </dgm:t>
    </dgm:pt>
  </dgm:ptLst>
  <dgm:cxnLst>
    <dgm:cxn modelId="{C609BACB-332D-43A2-8A15-68599214C4D3}" type="presOf" srcId="{46E0BC17-65E9-4D21-A1F1-E222B1B1EE9B}" destId="{193555B2-0300-483D-85C3-E4FA45D17502}" srcOrd="0" destOrd="0" presId="urn:microsoft.com/office/officeart/2005/8/layout/radial6"/>
    <dgm:cxn modelId="{E2CD2A2F-826A-4278-97A9-0038E3F7EF5B}" type="presOf" srcId="{2B3EBEBB-4B72-4743-9094-5EACBF45E8FD}" destId="{FA051DAC-0B60-40BC-98FD-00F74D67C1F4}" srcOrd="0" destOrd="0" presId="urn:microsoft.com/office/officeart/2005/8/layout/radial6"/>
    <dgm:cxn modelId="{707C9FFD-44E5-446D-8E3B-9E4F4A6434C1}" srcId="{E5650F83-4F92-48D3-B861-8DE8B9560111}" destId="{FF49B5B0-3B11-4619-BA74-0607946F164F}" srcOrd="2" destOrd="0" parTransId="{E5A29CD4-49BC-49C9-862D-BBF80BE6E27A}" sibTransId="{46E0BC17-65E9-4D21-A1F1-E222B1B1EE9B}"/>
    <dgm:cxn modelId="{2FFDFE36-4531-4700-9E33-B7365EB8F0FB}" type="presOf" srcId="{9D2DEDCB-C90D-46BC-A2B6-5410F855C88C}" destId="{625A89E6-7EF3-4A6C-9711-18C12759065A}" srcOrd="0" destOrd="0" presId="urn:microsoft.com/office/officeart/2005/8/layout/radial6"/>
    <dgm:cxn modelId="{5B1E719F-5C9F-4E00-8449-68E7B3CE47B1}" srcId="{E5650F83-4F92-48D3-B861-8DE8B9560111}" destId="{79A24EA4-52B2-48EB-9427-E62B17FEED86}" srcOrd="1" destOrd="0" parTransId="{7B7BAE75-147C-4004-9A57-7954E22A18A3}" sibTransId="{D9EED80E-9DC6-44F0-AE86-368F6F21F0E8}"/>
    <dgm:cxn modelId="{8DF911B5-78A8-4AA8-ADBF-055FFD86A9C4}" srcId="{70620533-7A46-4751-BE43-B18199C4772F}" destId="{E5650F83-4F92-48D3-B861-8DE8B9560111}" srcOrd="0" destOrd="0" parTransId="{66F2E6C2-6688-4AB4-B9A1-A933E83A5092}" sibTransId="{D6A38789-578E-457C-8F80-950B173060EE}"/>
    <dgm:cxn modelId="{FA46DC9B-DD67-4692-A3B3-6F41BF2F48B1}" type="presOf" srcId="{97947DED-4F5C-44F9-8A4C-102FB0B37DC6}" destId="{F61E994D-B5C9-4C65-B6F2-6BAD370087F2}" srcOrd="0" destOrd="0" presId="urn:microsoft.com/office/officeart/2005/8/layout/radial6"/>
    <dgm:cxn modelId="{0C0B8900-3337-464F-9557-2FBF3F1CE5E9}" type="presOf" srcId="{FC7CFCF0-6A81-4A2F-B671-605506345C80}" destId="{696235AD-5476-4CE6-9C0C-FE7A162A1413}" srcOrd="0" destOrd="0" presId="urn:microsoft.com/office/officeart/2005/8/layout/radial6"/>
    <dgm:cxn modelId="{8938184E-FC2F-4DA1-967B-9E09C1625312}" type="presOf" srcId="{70620533-7A46-4751-BE43-B18199C4772F}" destId="{D5B0422D-92B1-4F7D-B98D-3C702F12D770}" srcOrd="0" destOrd="0" presId="urn:microsoft.com/office/officeart/2005/8/layout/radial6"/>
    <dgm:cxn modelId="{037373C9-AA8E-49A3-84D3-1E7069852917}" type="presOf" srcId="{FF49B5B0-3B11-4619-BA74-0607946F164F}" destId="{AC22A738-B8A4-44BB-9E2B-335F7396DA1C}" srcOrd="0" destOrd="0" presId="urn:microsoft.com/office/officeart/2005/8/layout/radial6"/>
    <dgm:cxn modelId="{87E0485F-7325-4819-8017-295FD918B9FC}" srcId="{E5650F83-4F92-48D3-B861-8DE8B9560111}" destId="{74A4C8CB-D345-4738-B087-7510481AC530}" srcOrd="0" destOrd="0" parTransId="{DC8F385D-3923-4ACF-AF17-A4B52FA13A41}" sibTransId="{97947DED-4F5C-44F9-8A4C-102FB0B37DC6}"/>
    <dgm:cxn modelId="{B8DB87F7-B3C9-4869-BBA2-9AC31D24B8C1}" type="presOf" srcId="{79A24EA4-52B2-48EB-9427-E62B17FEED86}" destId="{FE44ED67-E163-4CA6-A43C-684AAC2F401C}" srcOrd="0" destOrd="0" presId="urn:microsoft.com/office/officeart/2005/8/layout/radial6"/>
    <dgm:cxn modelId="{8AB4F758-EB67-4E35-8F57-F2E8189D40C9}" type="presOf" srcId="{74A4C8CB-D345-4738-B087-7510481AC530}" destId="{D77F00CA-4794-4133-96D3-E0C088B68105}" srcOrd="0" destOrd="0" presId="urn:microsoft.com/office/officeart/2005/8/layout/radial6"/>
    <dgm:cxn modelId="{723D7572-2349-43B7-BFE1-44DE9AAAD38C}" type="presOf" srcId="{82E4BAD6-666F-43FC-87ED-5B7FB926A484}" destId="{4B082AA7-2ED0-4390-87FD-A1D646A034BE}" srcOrd="0" destOrd="0" presId="urn:microsoft.com/office/officeart/2005/8/layout/radial6"/>
    <dgm:cxn modelId="{80D0B41C-859D-4FDD-9E80-10BBE006A69D}" srcId="{E5650F83-4F92-48D3-B861-8DE8B9560111}" destId="{9D2DEDCB-C90D-46BC-A2B6-5410F855C88C}" srcOrd="4" destOrd="0" parTransId="{6F4F1204-2B23-422C-AE51-DAD377A1788C}" sibTransId="{FC7CFCF0-6A81-4A2F-B671-605506345C80}"/>
    <dgm:cxn modelId="{1A871126-4D35-4E5A-A10F-15E5CCC0706B}" type="presOf" srcId="{E5650F83-4F92-48D3-B861-8DE8B9560111}" destId="{A1D259AF-E53D-4915-85E8-ADF7594734AF}" srcOrd="0" destOrd="0" presId="urn:microsoft.com/office/officeart/2005/8/layout/radial6"/>
    <dgm:cxn modelId="{A4E3316D-108E-464B-9DF2-6DB7DDA24E41}" type="presOf" srcId="{D9EED80E-9DC6-44F0-AE86-368F6F21F0E8}" destId="{29EF7913-B632-44B4-B771-C625D46FA6CD}" srcOrd="0" destOrd="0" presId="urn:microsoft.com/office/officeart/2005/8/layout/radial6"/>
    <dgm:cxn modelId="{5BC716E8-95B2-412E-BF8A-703D78F569A7}" srcId="{E5650F83-4F92-48D3-B861-8DE8B9560111}" destId="{2B3EBEBB-4B72-4743-9094-5EACBF45E8FD}" srcOrd="3" destOrd="0" parTransId="{368816AA-45DA-4A09-85F0-F61A6717B6CE}" sibTransId="{82E4BAD6-666F-43FC-87ED-5B7FB926A484}"/>
    <dgm:cxn modelId="{550AB359-3588-4C26-A3AC-384084BC46C2}" type="presParOf" srcId="{D5B0422D-92B1-4F7D-B98D-3C702F12D770}" destId="{A1D259AF-E53D-4915-85E8-ADF7594734AF}" srcOrd="0" destOrd="0" presId="urn:microsoft.com/office/officeart/2005/8/layout/radial6"/>
    <dgm:cxn modelId="{59EEDB2B-7B1F-421B-B3C9-62F65FEE7814}" type="presParOf" srcId="{D5B0422D-92B1-4F7D-B98D-3C702F12D770}" destId="{D77F00CA-4794-4133-96D3-E0C088B68105}" srcOrd="1" destOrd="0" presId="urn:microsoft.com/office/officeart/2005/8/layout/radial6"/>
    <dgm:cxn modelId="{3FEEAB92-F55D-4694-97B9-917AA51CC8DA}" type="presParOf" srcId="{D5B0422D-92B1-4F7D-B98D-3C702F12D770}" destId="{67E7C6EC-CE4B-4B46-9A58-3A4B6D20DF7F}" srcOrd="2" destOrd="0" presId="urn:microsoft.com/office/officeart/2005/8/layout/radial6"/>
    <dgm:cxn modelId="{9BD9D370-7785-4074-87AA-D144348FACF8}" type="presParOf" srcId="{D5B0422D-92B1-4F7D-B98D-3C702F12D770}" destId="{F61E994D-B5C9-4C65-B6F2-6BAD370087F2}" srcOrd="3" destOrd="0" presId="urn:microsoft.com/office/officeart/2005/8/layout/radial6"/>
    <dgm:cxn modelId="{432FF8B5-563F-4AAF-8506-8A9D7F6E23C5}" type="presParOf" srcId="{D5B0422D-92B1-4F7D-B98D-3C702F12D770}" destId="{FE44ED67-E163-4CA6-A43C-684AAC2F401C}" srcOrd="4" destOrd="0" presId="urn:microsoft.com/office/officeart/2005/8/layout/radial6"/>
    <dgm:cxn modelId="{2F5692D1-0ABF-4EB7-B07F-454475B96B84}" type="presParOf" srcId="{D5B0422D-92B1-4F7D-B98D-3C702F12D770}" destId="{C3D1F486-09EE-4C01-A329-4E8905AC0880}" srcOrd="5" destOrd="0" presId="urn:microsoft.com/office/officeart/2005/8/layout/radial6"/>
    <dgm:cxn modelId="{AA3B4DBF-1D05-4DA6-B6B5-AB6F6E9B1D46}" type="presParOf" srcId="{D5B0422D-92B1-4F7D-B98D-3C702F12D770}" destId="{29EF7913-B632-44B4-B771-C625D46FA6CD}" srcOrd="6" destOrd="0" presId="urn:microsoft.com/office/officeart/2005/8/layout/radial6"/>
    <dgm:cxn modelId="{13AD0AD2-3A7A-4347-BDF7-6E0D5F746CA0}" type="presParOf" srcId="{D5B0422D-92B1-4F7D-B98D-3C702F12D770}" destId="{AC22A738-B8A4-44BB-9E2B-335F7396DA1C}" srcOrd="7" destOrd="0" presId="urn:microsoft.com/office/officeart/2005/8/layout/radial6"/>
    <dgm:cxn modelId="{EE710F6C-A442-43B1-96D3-C802EB5DE2B2}" type="presParOf" srcId="{D5B0422D-92B1-4F7D-B98D-3C702F12D770}" destId="{0643781B-7BCF-4D65-B796-0534D115B2CA}" srcOrd="8" destOrd="0" presId="urn:microsoft.com/office/officeart/2005/8/layout/radial6"/>
    <dgm:cxn modelId="{5B2040C4-D2BD-4F78-943D-B26D519F2060}" type="presParOf" srcId="{D5B0422D-92B1-4F7D-B98D-3C702F12D770}" destId="{193555B2-0300-483D-85C3-E4FA45D17502}" srcOrd="9" destOrd="0" presId="urn:microsoft.com/office/officeart/2005/8/layout/radial6"/>
    <dgm:cxn modelId="{6DF63E69-6C50-4239-B4EB-A69E50E46D7F}" type="presParOf" srcId="{D5B0422D-92B1-4F7D-B98D-3C702F12D770}" destId="{FA051DAC-0B60-40BC-98FD-00F74D67C1F4}" srcOrd="10" destOrd="0" presId="urn:microsoft.com/office/officeart/2005/8/layout/radial6"/>
    <dgm:cxn modelId="{A35D1985-5B44-4D42-B7B5-37254EC50D0A}" type="presParOf" srcId="{D5B0422D-92B1-4F7D-B98D-3C702F12D770}" destId="{A46A92B4-91F0-4403-A9FD-0431C943BA70}" srcOrd="11" destOrd="0" presId="urn:microsoft.com/office/officeart/2005/8/layout/radial6"/>
    <dgm:cxn modelId="{37B77D04-483E-4C71-B030-1A04BD9A246F}" type="presParOf" srcId="{D5B0422D-92B1-4F7D-B98D-3C702F12D770}" destId="{4B082AA7-2ED0-4390-87FD-A1D646A034BE}" srcOrd="12" destOrd="0" presId="urn:microsoft.com/office/officeart/2005/8/layout/radial6"/>
    <dgm:cxn modelId="{157F6F57-F952-4FAC-924E-FC9D50776A0B}" type="presParOf" srcId="{D5B0422D-92B1-4F7D-B98D-3C702F12D770}" destId="{625A89E6-7EF3-4A6C-9711-18C12759065A}" srcOrd="13" destOrd="0" presId="urn:microsoft.com/office/officeart/2005/8/layout/radial6"/>
    <dgm:cxn modelId="{8DD470FB-7DBB-4871-A4D2-F6A0D5DEB858}" type="presParOf" srcId="{D5B0422D-92B1-4F7D-B98D-3C702F12D770}" destId="{37CDA41A-468F-4678-978D-55767589E69C}" srcOrd="14" destOrd="0" presId="urn:microsoft.com/office/officeart/2005/8/layout/radial6"/>
    <dgm:cxn modelId="{7A30C1F3-DFF9-4176-BD8D-4672BB5E6698}" type="presParOf" srcId="{D5B0422D-92B1-4F7D-B98D-3C702F12D770}" destId="{696235AD-5476-4CE6-9C0C-FE7A162A1413}"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235AD-5476-4CE6-9C0C-FE7A162A1413}">
      <dsp:nvSpPr>
        <dsp:cNvPr id="0" name=""/>
        <dsp:cNvSpPr/>
      </dsp:nvSpPr>
      <dsp:spPr>
        <a:xfrm>
          <a:off x="2177710" y="592603"/>
          <a:ext cx="3950379" cy="3950379"/>
        </a:xfrm>
        <a:prstGeom prst="blockArc">
          <a:avLst>
            <a:gd name="adj1" fmla="val 11880000"/>
            <a:gd name="adj2" fmla="val 16200000"/>
            <a:gd name="adj3" fmla="val 4641"/>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082AA7-2ED0-4390-87FD-A1D646A034BE}">
      <dsp:nvSpPr>
        <dsp:cNvPr id="0" name=""/>
        <dsp:cNvSpPr/>
      </dsp:nvSpPr>
      <dsp:spPr>
        <a:xfrm>
          <a:off x="2177710" y="592603"/>
          <a:ext cx="3950379" cy="3950379"/>
        </a:xfrm>
        <a:prstGeom prst="blockArc">
          <a:avLst>
            <a:gd name="adj1" fmla="val 7560000"/>
            <a:gd name="adj2" fmla="val 11880000"/>
            <a:gd name="adj3" fmla="val 4641"/>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3555B2-0300-483D-85C3-E4FA45D17502}">
      <dsp:nvSpPr>
        <dsp:cNvPr id="0" name=""/>
        <dsp:cNvSpPr/>
      </dsp:nvSpPr>
      <dsp:spPr>
        <a:xfrm>
          <a:off x="2177710" y="592603"/>
          <a:ext cx="3950379" cy="3950379"/>
        </a:xfrm>
        <a:prstGeom prst="blockArc">
          <a:avLst>
            <a:gd name="adj1" fmla="val 3240000"/>
            <a:gd name="adj2" fmla="val 7560000"/>
            <a:gd name="adj3" fmla="val 4641"/>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EF7913-B632-44B4-B771-C625D46FA6CD}">
      <dsp:nvSpPr>
        <dsp:cNvPr id="0" name=""/>
        <dsp:cNvSpPr/>
      </dsp:nvSpPr>
      <dsp:spPr>
        <a:xfrm>
          <a:off x="2177710" y="592603"/>
          <a:ext cx="3950379" cy="3950379"/>
        </a:xfrm>
        <a:prstGeom prst="blockArc">
          <a:avLst>
            <a:gd name="adj1" fmla="val 20520000"/>
            <a:gd name="adj2" fmla="val 3240000"/>
            <a:gd name="adj3" fmla="val 4641"/>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1E994D-B5C9-4C65-B6F2-6BAD370087F2}">
      <dsp:nvSpPr>
        <dsp:cNvPr id="0" name=""/>
        <dsp:cNvSpPr/>
      </dsp:nvSpPr>
      <dsp:spPr>
        <a:xfrm>
          <a:off x="2177710" y="592603"/>
          <a:ext cx="3950379" cy="3950379"/>
        </a:xfrm>
        <a:prstGeom prst="blockArc">
          <a:avLst>
            <a:gd name="adj1" fmla="val 16200000"/>
            <a:gd name="adj2" fmla="val 20520000"/>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D259AF-E53D-4915-85E8-ADF7594734AF}">
      <dsp:nvSpPr>
        <dsp:cNvPr id="0" name=""/>
        <dsp:cNvSpPr/>
      </dsp:nvSpPr>
      <dsp:spPr>
        <a:xfrm>
          <a:off x="3243439" y="1658332"/>
          <a:ext cx="1818921" cy="181892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b="1" kern="1200" dirty="0" smtClean="0"/>
            <a:t>Initiative Leader(s)</a:t>
          </a:r>
          <a:endParaRPr lang="en-US" sz="2500" b="1" kern="1200" dirty="0"/>
        </a:p>
      </dsp:txBody>
      <dsp:txXfrm>
        <a:off x="3509814" y="1924707"/>
        <a:ext cx="1286171" cy="1286171"/>
      </dsp:txXfrm>
    </dsp:sp>
    <dsp:sp modelId="{D77F00CA-4794-4133-96D3-E0C088B68105}">
      <dsp:nvSpPr>
        <dsp:cNvPr id="0" name=""/>
        <dsp:cNvSpPr/>
      </dsp:nvSpPr>
      <dsp:spPr>
        <a:xfrm>
          <a:off x="3516277" y="1817"/>
          <a:ext cx="1273245" cy="127324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Stakeholder</a:t>
          </a:r>
          <a:endParaRPr lang="en-US" sz="1400" kern="1200" dirty="0"/>
        </a:p>
      </dsp:txBody>
      <dsp:txXfrm>
        <a:off x="3702739" y="188279"/>
        <a:ext cx="900321" cy="900321"/>
      </dsp:txXfrm>
    </dsp:sp>
    <dsp:sp modelId="{FE44ED67-E163-4CA6-A43C-684AAC2F401C}">
      <dsp:nvSpPr>
        <dsp:cNvPr id="0" name=""/>
        <dsp:cNvSpPr/>
      </dsp:nvSpPr>
      <dsp:spPr>
        <a:xfrm>
          <a:off x="5351200" y="1334967"/>
          <a:ext cx="1273245" cy="1273245"/>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Stakeholder</a:t>
          </a:r>
          <a:endParaRPr lang="en-US" sz="1400" kern="1200" dirty="0"/>
        </a:p>
      </dsp:txBody>
      <dsp:txXfrm>
        <a:off x="5537662" y="1521429"/>
        <a:ext cx="900321" cy="900321"/>
      </dsp:txXfrm>
    </dsp:sp>
    <dsp:sp modelId="{AC22A738-B8A4-44BB-9E2B-335F7396DA1C}">
      <dsp:nvSpPr>
        <dsp:cNvPr id="0" name=""/>
        <dsp:cNvSpPr/>
      </dsp:nvSpPr>
      <dsp:spPr>
        <a:xfrm>
          <a:off x="4650322" y="3492049"/>
          <a:ext cx="1273245" cy="1273245"/>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Stakeholder</a:t>
          </a:r>
          <a:endParaRPr lang="en-US" sz="1400" kern="1200" dirty="0"/>
        </a:p>
      </dsp:txBody>
      <dsp:txXfrm>
        <a:off x="4836784" y="3678511"/>
        <a:ext cx="900321" cy="900321"/>
      </dsp:txXfrm>
    </dsp:sp>
    <dsp:sp modelId="{FA051DAC-0B60-40BC-98FD-00F74D67C1F4}">
      <dsp:nvSpPr>
        <dsp:cNvPr id="0" name=""/>
        <dsp:cNvSpPr/>
      </dsp:nvSpPr>
      <dsp:spPr>
        <a:xfrm>
          <a:off x="2382232" y="3492049"/>
          <a:ext cx="1273245" cy="1273245"/>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Stakeholder</a:t>
          </a:r>
          <a:endParaRPr lang="en-US" sz="1400" kern="1200" dirty="0"/>
        </a:p>
      </dsp:txBody>
      <dsp:txXfrm>
        <a:off x="2568694" y="3678511"/>
        <a:ext cx="900321" cy="900321"/>
      </dsp:txXfrm>
    </dsp:sp>
    <dsp:sp modelId="{625A89E6-7EF3-4A6C-9711-18C12759065A}">
      <dsp:nvSpPr>
        <dsp:cNvPr id="0" name=""/>
        <dsp:cNvSpPr/>
      </dsp:nvSpPr>
      <dsp:spPr>
        <a:xfrm>
          <a:off x="1681353" y="1334967"/>
          <a:ext cx="1273245" cy="1273245"/>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Stakeholder</a:t>
          </a:r>
          <a:endParaRPr lang="en-US" sz="1400" kern="1200" dirty="0"/>
        </a:p>
      </dsp:txBody>
      <dsp:txXfrm>
        <a:off x="1867815" y="1521429"/>
        <a:ext cx="900321" cy="90032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pPr/>
              <a:t>11/21/2014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pPr/>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pPr/>
              <a:t>11/21/2014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pPr/>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2</a:t>
            </a:fld>
            <a:endParaRPr lang="en-US"/>
          </a:p>
        </p:txBody>
      </p:sp>
    </p:spTree>
    <p:extLst>
      <p:ext uri="{BB962C8B-B14F-4D97-AF65-F5344CB8AC3E}">
        <p14:creationId xmlns:p14="http://schemas.microsoft.com/office/powerpoint/2010/main" val="47177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89E3202D-3CF8-4572-B573-89E52A09B429}" type="slidenum">
              <a:rPr lang="en-US" smtClean="0"/>
              <a:t>3</a:t>
            </a:fld>
            <a:endParaRPr lang="en-US"/>
          </a:p>
        </p:txBody>
      </p:sp>
    </p:spTree>
    <p:extLst>
      <p:ext uri="{BB962C8B-B14F-4D97-AF65-F5344CB8AC3E}">
        <p14:creationId xmlns:p14="http://schemas.microsoft.com/office/powerpoint/2010/main" val="377684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552AB0-759E-4547-A834-AD0BD2CCD78D}" type="slidenum">
              <a:rPr lang="en-US" smtClean="0"/>
              <a:t>4</a:t>
            </a:fld>
            <a:endParaRPr lang="en-US"/>
          </a:p>
        </p:txBody>
      </p:sp>
    </p:spTree>
    <p:extLst>
      <p:ext uri="{BB962C8B-B14F-4D97-AF65-F5344CB8AC3E}">
        <p14:creationId xmlns:p14="http://schemas.microsoft.com/office/powerpoint/2010/main" val="829854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64F8234-FA09-4411-AA02-3A2828DCF03E}" type="slidenum">
              <a:rPr lang="en-US" smtClean="0"/>
              <a:t>5</a:t>
            </a:fld>
            <a:endParaRPr lang="en-US" dirty="0"/>
          </a:p>
        </p:txBody>
      </p:sp>
    </p:spTree>
    <p:extLst>
      <p:ext uri="{BB962C8B-B14F-4D97-AF65-F5344CB8AC3E}">
        <p14:creationId xmlns:p14="http://schemas.microsoft.com/office/powerpoint/2010/main" val="1851826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380B9B-192B-4A11-9538-1E46D6588263}" type="slidenum">
              <a:rPr lang="en-US" smtClean="0"/>
              <a:t>6</a:t>
            </a:fld>
            <a:endParaRPr lang="en-US"/>
          </a:p>
        </p:txBody>
      </p:sp>
    </p:spTree>
    <p:extLst>
      <p:ext uri="{BB962C8B-B14F-4D97-AF65-F5344CB8AC3E}">
        <p14:creationId xmlns:p14="http://schemas.microsoft.com/office/powerpoint/2010/main" val="34179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fld id="{69552AB0-759E-4547-A834-AD0BD2CCD78D}" type="slidenum">
              <a:rPr lang="en-US" smtClean="0"/>
              <a:t>7</a:t>
            </a:fld>
            <a:endParaRPr lang="en-US"/>
          </a:p>
        </p:txBody>
      </p:sp>
    </p:spTree>
    <p:extLst>
      <p:ext uri="{BB962C8B-B14F-4D97-AF65-F5344CB8AC3E}">
        <p14:creationId xmlns:p14="http://schemas.microsoft.com/office/powerpoint/2010/main" val="2957645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69552AB0-759E-4547-A834-AD0BD2CCD78D}" type="slidenum">
              <a:rPr lang="en-US" smtClean="0"/>
              <a:t>8</a:t>
            </a:fld>
            <a:endParaRPr lang="en-US"/>
          </a:p>
        </p:txBody>
      </p:sp>
    </p:spTree>
    <p:extLst>
      <p:ext uri="{BB962C8B-B14F-4D97-AF65-F5344CB8AC3E}">
        <p14:creationId xmlns:p14="http://schemas.microsoft.com/office/powerpoint/2010/main" val="2082592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9552AB0-759E-4547-A834-AD0BD2CCD78D}" type="slidenum">
              <a:rPr lang="en-US" smtClean="0"/>
              <a:t>9</a:t>
            </a:fld>
            <a:endParaRPr lang="en-US"/>
          </a:p>
        </p:txBody>
      </p:sp>
    </p:spTree>
    <p:extLst>
      <p:ext uri="{BB962C8B-B14F-4D97-AF65-F5344CB8AC3E}">
        <p14:creationId xmlns:p14="http://schemas.microsoft.com/office/powerpoint/2010/main" val="138979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descr="C:\Users\May\Desktop\SRI Projects\DaSy\PPT\DaSy-Logo-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 y="350098"/>
            <a:ext cx="2177906" cy="147870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userDrawn="1"/>
        </p:nvPicPr>
        <p:blipFill rotWithShape="1">
          <a:blip r:embed="rId3" cstate="print">
            <a:extLst>
              <a:ext uri="{BEBA8EAE-BF5A-486C-A8C5-ECC9F3942E4B}">
                <a14:imgProps xmlns:a14="http://schemas.microsoft.com/office/drawing/2010/main">
                  <a14:imgLayer r:embed="rId4">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4" name="Title 1"/>
          <p:cNvSpPr>
            <a:spLocks noGrp="1"/>
          </p:cNvSpPr>
          <p:nvPr>
            <p:ph type="ctrTitle"/>
          </p:nvPr>
        </p:nvSpPr>
        <p:spPr>
          <a:xfrm>
            <a:off x="762000" y="2362200"/>
            <a:ext cx="6019800" cy="1470025"/>
          </a:xfrm>
          <a:prstGeom prst="rect">
            <a:avLst/>
          </a:prstGeom>
        </p:spPr>
        <p:txBody>
          <a:bodyPr>
            <a:normAutofit/>
          </a:bodyPr>
          <a:lstStyle>
            <a:lvl1pPr algn="l">
              <a:defRPr sz="4000" b="1">
                <a:solidFill>
                  <a:schemeClr val="tx2">
                    <a:lumMod val="60000"/>
                    <a:lumOff val="40000"/>
                  </a:schemeClr>
                </a:solidFill>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685800" y="4117975"/>
            <a:ext cx="6400800" cy="1752600"/>
          </a:xfrm>
          <a:prstGeom prst="rect">
            <a:avLst/>
          </a:prstGeo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extBox 1"/>
          <p:cNvSpPr txBox="1"/>
          <p:nvPr userDrawn="1"/>
        </p:nvSpPr>
        <p:spPr>
          <a:xfrm>
            <a:off x="28194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219493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le and Content">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72068"/>
          </a:xfrm>
          <a:prstGeom prst="rect">
            <a:avLst/>
          </a:prstGeom>
          <a:gradFill flip="none" rotWithShape="1">
            <a:gsLst>
              <a:gs pos="20000">
                <a:srgbClr val="45496B"/>
              </a:gs>
              <a:gs pos="30000">
                <a:srgbClr val="839F3F">
                  <a:alpha val="55000"/>
                </a:srgbClr>
              </a:gs>
              <a:gs pos="43000">
                <a:srgbClr val="328196">
                  <a:alpha val="60000"/>
                </a:srgbClr>
              </a:gs>
              <a:gs pos="57000">
                <a:srgbClr val="542E75">
                  <a:alpha val="65000"/>
                </a:srgbClr>
              </a:gs>
              <a:gs pos="70000">
                <a:srgbClr val="37864A">
                  <a:alpha val="70000"/>
                </a:srgbClr>
              </a:gs>
              <a:gs pos="80000">
                <a:srgbClr val="45496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prstClr val="white"/>
              </a:solidFill>
            </a:endParaRPr>
          </a:p>
        </p:txBody>
      </p:sp>
      <p:sp>
        <p:nvSpPr>
          <p:cNvPr id="8" name="Rounded Rectangle 7"/>
          <p:cNvSpPr/>
          <p:nvPr userDrawn="1"/>
        </p:nvSpPr>
        <p:spPr>
          <a:xfrm>
            <a:off x="155448" y="152400"/>
            <a:ext cx="8839200" cy="6553200"/>
          </a:xfrm>
          <a:prstGeom prst="roundRect">
            <a:avLst>
              <a:gd name="adj" fmla="val 1085"/>
            </a:avLst>
          </a:prstGeom>
          <a:solidFill>
            <a:schemeClr val="bg1"/>
          </a:solidFill>
          <a:ln w="15875">
            <a:solidFill>
              <a:srgbClr val="7980A3"/>
            </a:solidFill>
          </a:ln>
          <a:effectLst>
            <a:outerShdw blurRad="190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prstClr val="white"/>
              </a:solidFill>
            </a:endParaRPr>
          </a:p>
        </p:txBody>
      </p:sp>
      <p:sp>
        <p:nvSpPr>
          <p:cNvPr id="9" name="Rectangle 8"/>
          <p:cNvSpPr/>
          <p:nvPr userDrawn="1"/>
        </p:nvSpPr>
        <p:spPr>
          <a:xfrm>
            <a:off x="457200" y="1295400"/>
            <a:ext cx="8229600" cy="5029200"/>
          </a:xfrm>
          <a:prstGeom prst="rect">
            <a:avLst/>
          </a:prstGeom>
          <a:solidFill>
            <a:srgbClr val="F7F8FB"/>
          </a:solidFill>
          <a:ln w="15875">
            <a:solidFill>
              <a:srgbClr val="7980A3"/>
            </a:solidFill>
            <a:miter lim="800000"/>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prstClr val="white"/>
              </a:solidFill>
            </a:endParaRPr>
          </a:p>
        </p:txBody>
      </p:sp>
      <p:sp>
        <p:nvSpPr>
          <p:cNvPr id="3" name="Content Placeholder 2"/>
          <p:cNvSpPr>
            <a:spLocks noGrp="1"/>
          </p:cNvSpPr>
          <p:nvPr>
            <p:ph idx="1"/>
          </p:nvPr>
        </p:nvSpPr>
        <p:spPr>
          <a:xfrm>
            <a:off x="609600" y="1371600"/>
            <a:ext cx="8077200" cy="4754563"/>
          </a:xfrm>
          <a:prstGeom prst="rect">
            <a:avLst/>
          </a:prstGeom>
        </p:spPr>
        <p:txBody>
          <a:bodyPr/>
          <a:lstStyle>
            <a:lvl1pPr>
              <a:buFontTx/>
              <a:buNone/>
              <a:defRPr b="1">
                <a:solidFill>
                  <a:srgbClr val="45496B"/>
                </a:solidFill>
              </a:defRPr>
            </a:lvl1pPr>
            <a:lvl2pPr>
              <a:buClr>
                <a:srgbClr val="45496B"/>
              </a:buClr>
              <a:buFont typeface="Arial" pitchFamily="34" charset="0"/>
              <a:buChar char="•"/>
              <a:defRPr/>
            </a:lvl2pPr>
            <a:lvl3pPr>
              <a:buClr>
                <a:srgbClr val="45496B"/>
              </a:buClr>
              <a:buSzPct val="75000"/>
              <a:buFont typeface="Courier New" pitchFamily="49" charset="0"/>
              <a:buChar char="o"/>
              <a:defRPr/>
            </a:lvl3pPr>
            <a:lvl4pPr>
              <a:buClr>
                <a:srgbClr val="45496B"/>
              </a:buClr>
              <a:buSzPct val="90000"/>
              <a:defRPr/>
            </a:lvl4pPr>
            <a:lvl5pPr>
              <a:buClr>
                <a:srgbClr val="45496B"/>
              </a:buClr>
              <a:buSzPct val="9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641275" y="6356350"/>
            <a:ext cx="2133600" cy="365125"/>
          </a:xfrm>
        </p:spPr>
        <p:txBody>
          <a:bodyPr/>
          <a:lstStyle>
            <a:lvl1pPr>
              <a:defRPr>
                <a:solidFill>
                  <a:srgbClr val="45496B"/>
                </a:solidFill>
                <a:latin typeface="+mn-lt"/>
              </a:defRPr>
            </a:lvl1pPr>
          </a:lstStyle>
          <a:p>
            <a:fld id="{78085499-22F0-4E30-BA6A-ED84175C6FDF}" type="slidenum">
              <a:rPr lang="en-US" smtClean="0"/>
              <a:pPr/>
              <a:t>‹#›</a:t>
            </a:fld>
            <a:endParaRPr lang="en-US" dirty="0"/>
          </a:p>
        </p:txBody>
      </p:sp>
      <p:pic>
        <p:nvPicPr>
          <p:cNvPr id="15" name="Picture 14" descr="SST_logo w acronym.jpg"/>
          <p:cNvPicPr>
            <a:picLocks noChangeAspect="1"/>
          </p:cNvPicPr>
          <p:nvPr userDrawn="1"/>
        </p:nvPicPr>
        <p:blipFill>
          <a:blip r:embed="rId2" cstate="print"/>
          <a:srcRect l="5556" t="11111" r="5556" b="25333"/>
          <a:stretch>
            <a:fillRect/>
          </a:stretch>
        </p:blipFill>
        <p:spPr>
          <a:xfrm>
            <a:off x="6553200" y="357250"/>
            <a:ext cx="2133600" cy="762762"/>
          </a:xfrm>
          <a:prstGeom prst="rect">
            <a:avLst/>
          </a:prstGeom>
        </p:spPr>
      </p:pic>
    </p:spTree>
    <p:extLst>
      <p:ext uri="{BB962C8B-B14F-4D97-AF65-F5344CB8AC3E}">
        <p14:creationId xmlns:p14="http://schemas.microsoft.com/office/powerpoint/2010/main" val="2935921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a:defRPr>
                <a:solidFill>
                  <a:srgbClr val="154578"/>
                </a:solidFill>
              </a:defRPr>
            </a:lvl1pPr>
            <a:lvl2pPr>
              <a:defRPr>
                <a:solidFill>
                  <a:srgbClr val="39B54A"/>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C:\Users\May\Desktop\SRI Projects\DaSy\PPT\DaSy-Logo-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258390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120501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244994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185610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32532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DBC25A3-9A77-45DC-A3C2-C005833774A9}" type="slidenum">
              <a:rPr lang="en-US" smtClean="0"/>
              <a:pPr/>
              <a:t>‹#›</a:t>
            </a:fld>
            <a:endParaRPr lang="en-US"/>
          </a:p>
        </p:txBody>
      </p:sp>
    </p:spTree>
    <p:extLst>
      <p:ext uri="{BB962C8B-B14F-4D97-AF65-F5344CB8AC3E}">
        <p14:creationId xmlns:p14="http://schemas.microsoft.com/office/powerpoint/2010/main" val="312907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tint val="75000"/>
                  </a:schemeClr>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5" r:id="rId12"/>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eff.sellers@aemcorp.com" TargetMode="External"/><Relationship Id="rId2" Type="http://schemas.openxmlformats.org/officeDocument/2006/relationships/hyperlink" Target="mailto:anicholas@jh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dancing&amp;source=images&amp;cd=&amp;cad=rja&amp;docid=SOkWLaoNjRF42M&amp;tbnid=FynSnDjIHijiVM:&amp;ved=0CAUQjRw&amp;url=http://5hais26.wordpress.com/2010/11/08/dancing-your-way-to-fitness/&amp;ei=P0knUsVuuLbgA9e6gNgP&amp;bvm=bv.51495398,d.cWc&amp;psig=AFQjCNGHV2fGbq0-R0_DzqJcpQ8mPkY7vw&amp;ust=137839274245689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8077200" cy="1676400"/>
          </a:xfrm>
        </p:spPr>
        <p:txBody>
          <a:bodyPr>
            <a:noAutofit/>
          </a:bodyPr>
          <a:lstStyle/>
          <a:p>
            <a:pPr fontAlgn="ctr"/>
            <a:r>
              <a:rPr lang="en-US" sz="3200" dirty="0" smtClean="0"/>
              <a:t>Stakeholder Engagement: </a:t>
            </a:r>
            <a:br>
              <a:rPr lang="en-US" sz="3200" dirty="0" smtClean="0"/>
            </a:br>
            <a:r>
              <a:rPr lang="en-US" sz="3200" dirty="0" smtClean="0"/>
              <a:t>Dancing with the Data System Stars!</a:t>
            </a:r>
            <a:r>
              <a:rPr lang="en-US" sz="3200" b="0" dirty="0" smtClean="0"/>
              <a:t/>
            </a:r>
            <a:br>
              <a:rPr lang="en-US" sz="3200" b="0" dirty="0" smtClean="0"/>
            </a:br>
            <a:endParaRPr lang="en-US" b="0" dirty="0">
              <a:latin typeface="Century Gothic" pitchFamily="34" charset="0"/>
            </a:endParaRPr>
          </a:p>
        </p:txBody>
      </p:sp>
      <p:sp>
        <p:nvSpPr>
          <p:cNvPr id="3" name="Subtitle 2"/>
          <p:cNvSpPr>
            <a:spLocks noGrp="1"/>
          </p:cNvSpPr>
          <p:nvPr>
            <p:ph type="subTitle" idx="1"/>
          </p:nvPr>
        </p:nvSpPr>
        <p:spPr>
          <a:xfrm>
            <a:off x="685800" y="3962400"/>
            <a:ext cx="6705600" cy="2133600"/>
          </a:xfrm>
        </p:spPr>
        <p:txBody>
          <a:bodyPr>
            <a:normAutofit fontScale="92500"/>
          </a:bodyPr>
          <a:lstStyle/>
          <a:p>
            <a:r>
              <a:rPr lang="en-US" sz="2600" b="1" dirty="0" smtClean="0">
                <a:solidFill>
                  <a:schemeClr val="tx1"/>
                </a:solidFill>
              </a:rPr>
              <a:t>Roundtable Discussion</a:t>
            </a:r>
          </a:p>
          <a:p>
            <a:endParaRPr lang="en-US" sz="2600" dirty="0" smtClean="0">
              <a:solidFill>
                <a:schemeClr val="tx1"/>
              </a:solidFill>
            </a:endParaRPr>
          </a:p>
          <a:p>
            <a:r>
              <a:rPr lang="en-US" sz="2600" dirty="0" smtClean="0">
                <a:solidFill>
                  <a:schemeClr val="tx1"/>
                </a:solidFill>
              </a:rPr>
              <a:t>Amy Nicholas, DaSy at CTE</a:t>
            </a:r>
            <a:r>
              <a:rPr lang="en-US" sz="2600" dirty="0">
                <a:solidFill>
                  <a:schemeClr val="tx1"/>
                </a:solidFill>
              </a:rPr>
              <a:t/>
            </a:r>
            <a:br>
              <a:rPr lang="en-US" sz="2600" dirty="0">
                <a:solidFill>
                  <a:schemeClr val="tx1"/>
                </a:solidFill>
              </a:rPr>
            </a:br>
            <a:r>
              <a:rPr lang="en-US" sz="2600" dirty="0" smtClean="0">
                <a:solidFill>
                  <a:schemeClr val="tx1"/>
                </a:solidFill>
              </a:rPr>
              <a:t>Jeff Sellers, DaSy at AEM/SLDS State Support Team</a:t>
            </a:r>
            <a:r>
              <a:rPr lang="en-US" sz="3600" dirty="0"/>
              <a:t/>
            </a:r>
            <a:br>
              <a:rPr lang="en-US" sz="3600" dirty="0"/>
            </a:br>
            <a:endParaRPr lang="en-US" dirty="0"/>
          </a:p>
        </p:txBody>
      </p:sp>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10</a:t>
            </a:fld>
            <a:endParaRPr lang="en-US" dirty="0"/>
          </a:p>
        </p:txBody>
      </p:sp>
      <p:sp>
        <p:nvSpPr>
          <p:cNvPr id="3" name="Title 2" descr="&quot; &quot;"/>
          <p:cNvSpPr>
            <a:spLocks noGrp="1"/>
          </p:cNvSpPr>
          <p:nvPr>
            <p:ph type="title"/>
          </p:nvPr>
        </p:nvSpPr>
        <p:spPr/>
        <p:txBody>
          <a:bodyPr>
            <a:noAutofit/>
          </a:bodyPr>
          <a:lstStyle/>
          <a:p>
            <a:r>
              <a:rPr lang="en-US" sz="4000" dirty="0" smtClean="0"/>
              <a:t>Discussion Questions:</a:t>
            </a:r>
            <a:br>
              <a:rPr lang="en-US" sz="4000" dirty="0" smtClean="0"/>
            </a:br>
            <a:r>
              <a:rPr lang="en-US" sz="4000" i="1" dirty="0" smtClean="0"/>
              <a:t>Arriving to the Dance</a:t>
            </a:r>
            <a:endParaRPr lang="en-US" sz="4000" i="1" dirty="0"/>
          </a:p>
        </p:txBody>
      </p:sp>
      <p:sp>
        <p:nvSpPr>
          <p:cNvPr id="2" name="Content Placeholder 1"/>
          <p:cNvSpPr>
            <a:spLocks noGrp="1"/>
          </p:cNvSpPr>
          <p:nvPr>
            <p:ph idx="1"/>
          </p:nvPr>
        </p:nvSpPr>
        <p:spPr/>
        <p:txBody>
          <a:bodyPr/>
          <a:lstStyle/>
          <a:p>
            <a:pPr marL="342900" lvl="1" indent="-342900"/>
            <a:r>
              <a:rPr lang="en-US" sz="2800" dirty="0">
                <a:solidFill>
                  <a:srgbClr val="154578"/>
                </a:solidFill>
              </a:rPr>
              <a:t>Does the state have a stakeholder engagement plan that explains precisely </a:t>
            </a:r>
            <a:r>
              <a:rPr lang="en-US" sz="2800" u="sng" dirty="0">
                <a:solidFill>
                  <a:srgbClr val="154578"/>
                </a:solidFill>
              </a:rPr>
              <a:t>how</a:t>
            </a:r>
            <a:r>
              <a:rPr lang="en-US" sz="2800" dirty="0">
                <a:solidFill>
                  <a:srgbClr val="154578"/>
                </a:solidFill>
              </a:rPr>
              <a:t> stakeholders will be involved in decision making</a:t>
            </a:r>
            <a:r>
              <a:rPr lang="en-US" sz="2800" dirty="0" smtClean="0">
                <a:solidFill>
                  <a:srgbClr val="154578"/>
                </a:solidFill>
              </a:rPr>
              <a:t>?</a:t>
            </a:r>
          </a:p>
          <a:p>
            <a:pPr marL="742950" lvl="2" indent="-342900"/>
            <a:r>
              <a:rPr lang="en-US" sz="2400" dirty="0" smtClean="0">
                <a:solidFill>
                  <a:srgbClr val="39B54A"/>
                </a:solidFill>
              </a:rPr>
              <a:t>What should be included in a comprehensive stakeholder engagement plan?</a:t>
            </a:r>
          </a:p>
          <a:p>
            <a:pPr marL="742950" lvl="2" indent="-342900"/>
            <a:r>
              <a:rPr lang="en-US" sz="2400" dirty="0" smtClean="0">
                <a:solidFill>
                  <a:srgbClr val="39B54A"/>
                </a:solidFill>
              </a:rPr>
              <a:t>Please describe the types of stakeholder activities in which you have been involved.</a:t>
            </a:r>
            <a:endParaRPr lang="en-US" dirty="0"/>
          </a:p>
        </p:txBody>
      </p:sp>
    </p:spTree>
    <p:extLst>
      <p:ext uri="{BB962C8B-B14F-4D97-AF65-F5344CB8AC3E}">
        <p14:creationId xmlns:p14="http://schemas.microsoft.com/office/powerpoint/2010/main" val="272101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11</a:t>
            </a:fld>
            <a:endParaRPr lang="en-US" dirty="0"/>
          </a:p>
        </p:txBody>
      </p:sp>
      <p:sp>
        <p:nvSpPr>
          <p:cNvPr id="3" name="Title 2" descr="&quot; &quot;"/>
          <p:cNvSpPr>
            <a:spLocks noGrp="1"/>
          </p:cNvSpPr>
          <p:nvPr>
            <p:ph type="title"/>
          </p:nvPr>
        </p:nvSpPr>
        <p:spPr/>
        <p:txBody>
          <a:bodyPr>
            <a:noAutofit/>
          </a:bodyPr>
          <a:lstStyle/>
          <a:p>
            <a:r>
              <a:rPr lang="en-US" sz="4000" dirty="0" smtClean="0"/>
              <a:t>Discussion Questions:</a:t>
            </a:r>
            <a:br>
              <a:rPr lang="en-US" sz="4000" dirty="0" smtClean="0"/>
            </a:br>
            <a:r>
              <a:rPr lang="en-US" sz="4000" i="1" dirty="0" smtClean="0"/>
              <a:t>Dancing the Dance</a:t>
            </a:r>
            <a:endParaRPr lang="en-US" sz="4000" i="1" dirty="0"/>
          </a:p>
        </p:txBody>
      </p:sp>
      <p:sp>
        <p:nvSpPr>
          <p:cNvPr id="2" name="Content Placeholder 1"/>
          <p:cNvSpPr>
            <a:spLocks noGrp="1"/>
          </p:cNvSpPr>
          <p:nvPr>
            <p:ph idx="1"/>
          </p:nvPr>
        </p:nvSpPr>
        <p:spPr/>
        <p:txBody>
          <a:bodyPr/>
          <a:lstStyle/>
          <a:p>
            <a:r>
              <a:rPr lang="en-US" dirty="0" smtClean="0"/>
              <a:t>What </a:t>
            </a:r>
            <a:r>
              <a:rPr lang="en-US" dirty="0"/>
              <a:t>is going well? What is not going well? </a:t>
            </a:r>
          </a:p>
          <a:p>
            <a:pPr lvl="1"/>
            <a:r>
              <a:rPr lang="en-US" dirty="0" smtClean="0"/>
              <a:t>Do </a:t>
            </a:r>
            <a:r>
              <a:rPr lang="en-US" dirty="0"/>
              <a:t>you feel like your voice is being heard?</a:t>
            </a:r>
          </a:p>
          <a:p>
            <a:pPr lvl="1"/>
            <a:r>
              <a:rPr lang="en-US" dirty="0" smtClean="0"/>
              <a:t>Is </a:t>
            </a:r>
            <a:r>
              <a:rPr lang="en-US" dirty="0"/>
              <a:t>there balance in participation and influence among the group?</a:t>
            </a:r>
          </a:p>
          <a:p>
            <a:pPr lvl="1"/>
            <a:r>
              <a:rPr lang="en-US" dirty="0"/>
              <a:t>Are communications from leadership timely, relevant, and responsive to your expectations and needs as a stakeholder</a:t>
            </a:r>
            <a:r>
              <a:rPr lang="en-US" dirty="0" smtClean="0"/>
              <a:t>?</a:t>
            </a:r>
          </a:p>
          <a:p>
            <a:pPr lvl="1"/>
            <a:r>
              <a:rPr lang="en-US" dirty="0" smtClean="0"/>
              <a:t>How can areas of needed improvement be addressed?</a:t>
            </a:r>
            <a:endParaRPr lang="en-US" dirty="0"/>
          </a:p>
        </p:txBody>
      </p:sp>
    </p:spTree>
    <p:extLst>
      <p:ext uri="{BB962C8B-B14F-4D97-AF65-F5344CB8AC3E}">
        <p14:creationId xmlns:p14="http://schemas.microsoft.com/office/powerpoint/2010/main" val="3176142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12</a:t>
            </a:fld>
            <a:endParaRPr lang="en-US" dirty="0"/>
          </a:p>
        </p:txBody>
      </p:sp>
      <p:sp>
        <p:nvSpPr>
          <p:cNvPr id="3" name="Title 2" descr="&quot; &quot;"/>
          <p:cNvSpPr>
            <a:spLocks noGrp="1"/>
          </p:cNvSpPr>
          <p:nvPr>
            <p:ph type="title"/>
          </p:nvPr>
        </p:nvSpPr>
        <p:spPr/>
        <p:txBody>
          <a:bodyPr>
            <a:noAutofit/>
          </a:bodyPr>
          <a:lstStyle/>
          <a:p>
            <a:r>
              <a:rPr lang="en-US" sz="4000" dirty="0" smtClean="0"/>
              <a:t>Unique Challenges for Early Childhood Stakeholders</a:t>
            </a:r>
            <a:endParaRPr lang="en-US" sz="4000" dirty="0"/>
          </a:p>
        </p:txBody>
      </p:sp>
      <p:sp>
        <p:nvSpPr>
          <p:cNvPr id="2" name="Content Placeholder 1"/>
          <p:cNvSpPr>
            <a:spLocks noGrp="1"/>
          </p:cNvSpPr>
          <p:nvPr>
            <p:ph idx="1"/>
          </p:nvPr>
        </p:nvSpPr>
        <p:spPr/>
        <p:txBody>
          <a:bodyPr/>
          <a:lstStyle/>
          <a:p>
            <a:r>
              <a:rPr lang="en-US" dirty="0" smtClean="0"/>
              <a:t>Depth and breadth of program variability</a:t>
            </a:r>
          </a:p>
          <a:p>
            <a:r>
              <a:rPr lang="en-US" dirty="0" smtClean="0"/>
              <a:t>Fragmented nature of state data system landscapes</a:t>
            </a:r>
          </a:p>
          <a:p>
            <a:r>
              <a:rPr lang="en-US" dirty="0" smtClean="0"/>
              <a:t>Data system literacy</a:t>
            </a:r>
          </a:p>
          <a:p>
            <a:r>
              <a:rPr lang="en-US" dirty="0" smtClean="0"/>
              <a:t>Others</a:t>
            </a:r>
            <a:endParaRPr lang="en-US" dirty="0"/>
          </a:p>
        </p:txBody>
      </p:sp>
    </p:spTree>
    <p:extLst>
      <p:ext uri="{BB962C8B-B14F-4D97-AF65-F5344CB8AC3E}">
        <p14:creationId xmlns:p14="http://schemas.microsoft.com/office/powerpoint/2010/main" val="152754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13</a:t>
            </a:fld>
            <a:endParaRPr lang="en-US" dirty="0"/>
          </a:p>
        </p:txBody>
      </p:sp>
      <p:sp>
        <p:nvSpPr>
          <p:cNvPr id="3" name="Title 2" descr="&quot; &quot;"/>
          <p:cNvSpPr>
            <a:spLocks noGrp="1"/>
          </p:cNvSpPr>
          <p:nvPr>
            <p:ph type="title"/>
          </p:nvPr>
        </p:nvSpPr>
        <p:spPr/>
        <p:txBody>
          <a:bodyPr/>
          <a:lstStyle/>
          <a:p>
            <a:r>
              <a:rPr lang="en-US" dirty="0" smtClean="0"/>
              <a:t>Contact Information</a:t>
            </a:r>
            <a:endParaRPr lang="en-US" dirty="0"/>
          </a:p>
        </p:txBody>
      </p:sp>
      <p:sp>
        <p:nvSpPr>
          <p:cNvPr id="2" name="Content Placeholder 1"/>
          <p:cNvSpPr>
            <a:spLocks noGrp="1"/>
          </p:cNvSpPr>
          <p:nvPr>
            <p:ph idx="1"/>
          </p:nvPr>
        </p:nvSpPr>
        <p:spPr/>
        <p:txBody>
          <a:bodyPr/>
          <a:lstStyle/>
          <a:p>
            <a:r>
              <a:rPr lang="en-US" dirty="0" smtClean="0"/>
              <a:t>Amy Nicholas</a:t>
            </a:r>
          </a:p>
          <a:p>
            <a:pPr lvl="1"/>
            <a:r>
              <a:rPr lang="en-US" dirty="0" smtClean="0"/>
              <a:t>DaSy at Johns Hopkins University’s Center for Technology in Education (CTE)</a:t>
            </a:r>
          </a:p>
          <a:p>
            <a:pPr lvl="1"/>
            <a:r>
              <a:rPr lang="en-US" dirty="0" smtClean="0"/>
              <a:t>(410) 516-9857</a:t>
            </a:r>
          </a:p>
          <a:p>
            <a:pPr lvl="1"/>
            <a:r>
              <a:rPr lang="en-US" dirty="0" smtClean="0">
                <a:hlinkClick r:id="rId2"/>
              </a:rPr>
              <a:t>anicholas@jhu.edu</a:t>
            </a:r>
            <a:endParaRPr lang="en-US" dirty="0" smtClean="0"/>
          </a:p>
          <a:p>
            <a:r>
              <a:rPr lang="en-US" dirty="0" smtClean="0"/>
              <a:t>Jeff Sellers</a:t>
            </a:r>
          </a:p>
          <a:p>
            <a:pPr lvl="1"/>
            <a:r>
              <a:rPr lang="en-US" dirty="0" smtClean="0"/>
              <a:t>DaSy at Applied Engineering and Management (AEM) Corporation</a:t>
            </a:r>
          </a:p>
          <a:p>
            <a:pPr lvl="1"/>
            <a:r>
              <a:rPr lang="en-US" dirty="0" smtClean="0"/>
              <a:t>(850</a:t>
            </a:r>
            <a:r>
              <a:rPr lang="en-US" dirty="0"/>
              <a:t>) </a:t>
            </a:r>
            <a:r>
              <a:rPr lang="en-US" dirty="0" smtClean="0"/>
              <a:t>544-4191</a:t>
            </a:r>
          </a:p>
          <a:p>
            <a:pPr lvl="1"/>
            <a:r>
              <a:rPr lang="en-US" dirty="0" smtClean="0">
                <a:hlinkClick r:id="rId3"/>
              </a:rPr>
              <a:t>jeff.sellers@aemcorp.com</a:t>
            </a:r>
            <a:endParaRPr lang="en-US" dirty="0" smtClean="0"/>
          </a:p>
          <a:p>
            <a:pPr marL="457200" lvl="1" indent="0">
              <a:buNone/>
            </a:pPr>
            <a:endParaRPr lang="en-US" dirty="0"/>
          </a:p>
          <a:p>
            <a:pPr lvl="1"/>
            <a:endParaRPr lang="en-US" dirty="0"/>
          </a:p>
        </p:txBody>
      </p:sp>
    </p:spTree>
    <p:extLst>
      <p:ext uri="{BB962C8B-B14F-4D97-AF65-F5344CB8AC3E}">
        <p14:creationId xmlns:p14="http://schemas.microsoft.com/office/powerpoint/2010/main" val="230493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Title 2" descr="&quot; &quot;"/>
          <p:cNvSpPr>
            <a:spLocks noGrp="1"/>
          </p:cNvSpPr>
          <p:nvPr>
            <p:ph type="title"/>
          </p:nvPr>
        </p:nvSpPr>
        <p:spPr/>
        <p:txBody>
          <a:bodyPr/>
          <a:lstStyle/>
          <a:p>
            <a:r>
              <a:rPr lang="en-US" dirty="0" smtClean="0"/>
              <a:t>Session Objectives</a:t>
            </a:r>
            <a:endParaRPr lang="en-US" dirty="0"/>
          </a:p>
        </p:txBody>
      </p:sp>
      <p:sp>
        <p:nvSpPr>
          <p:cNvPr id="2" name="Content Placeholder 1"/>
          <p:cNvSpPr>
            <a:spLocks noGrp="1"/>
          </p:cNvSpPr>
          <p:nvPr>
            <p:ph idx="1"/>
          </p:nvPr>
        </p:nvSpPr>
        <p:spPr>
          <a:xfrm>
            <a:off x="457200" y="1600200"/>
            <a:ext cx="8229600" cy="4419600"/>
          </a:xfrm>
        </p:spPr>
        <p:txBody>
          <a:bodyPr/>
          <a:lstStyle/>
          <a:p>
            <a:r>
              <a:rPr lang="en-US" dirty="0"/>
              <a:t>The </a:t>
            </a:r>
            <a:r>
              <a:rPr lang="en-US" dirty="0" smtClean="0"/>
              <a:t>objectives for </a:t>
            </a:r>
            <a:r>
              <a:rPr lang="en-US" dirty="0"/>
              <a:t>this </a:t>
            </a:r>
            <a:r>
              <a:rPr lang="en-US" dirty="0" smtClean="0"/>
              <a:t>roundtable session are to:</a:t>
            </a:r>
          </a:p>
          <a:p>
            <a:pPr lvl="1"/>
            <a:r>
              <a:rPr lang="en-US" sz="2800" dirty="0" smtClean="0"/>
              <a:t>Review the purpose and role of stakeholders in systems level initiatives;</a:t>
            </a:r>
          </a:p>
          <a:p>
            <a:pPr lvl="1"/>
            <a:r>
              <a:rPr lang="en-US" sz="2800" dirty="0" smtClean="0"/>
              <a:t>Provide an overview of the principles of effective stakeholder engagement; and </a:t>
            </a:r>
          </a:p>
          <a:p>
            <a:pPr lvl="1"/>
            <a:r>
              <a:rPr lang="en-US" sz="2800" dirty="0" smtClean="0"/>
              <a:t>Discuss participants’ experiences with serving as stakeholders for their states’ coordinated data system initiatives.</a:t>
            </a:r>
          </a:p>
        </p:txBody>
      </p:sp>
    </p:spTree>
    <p:extLst>
      <p:ext uri="{BB962C8B-B14F-4D97-AF65-F5344CB8AC3E}">
        <p14:creationId xmlns:p14="http://schemas.microsoft.com/office/powerpoint/2010/main" val="1334647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p:cNvSpPr>
            <a:spLocks noGrp="1"/>
          </p:cNvSpPr>
          <p:nvPr>
            <p:ph type="title"/>
          </p:nvPr>
        </p:nvSpPr>
        <p:spPr/>
        <p:txBody>
          <a:bodyPr/>
          <a:lstStyle/>
          <a:p>
            <a:r>
              <a:rPr lang="en-US" dirty="0" smtClean="0"/>
              <a:t>What is </a:t>
            </a:r>
            <a:r>
              <a:rPr lang="en-US" b="1" dirty="0" smtClean="0"/>
              <a:t>Stakeholder Engagement</a:t>
            </a:r>
            <a:r>
              <a:rPr lang="en-US" dirty="0" smtClean="0"/>
              <a:t>?</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r>
              <a:rPr lang="en-US" sz="2800" dirty="0" smtClean="0"/>
              <a:t>Stakeholders= individuals that are</a:t>
            </a:r>
            <a:r>
              <a:rPr lang="en-US" sz="2800" dirty="0"/>
              <a:t> </a:t>
            </a:r>
            <a:r>
              <a:rPr lang="en-US" sz="2800" dirty="0" smtClean="0"/>
              <a:t>either affected by or responsible for the outcomes of a project or initiative</a:t>
            </a:r>
          </a:p>
          <a:p>
            <a:r>
              <a:rPr lang="en-US" sz="2800" dirty="0" smtClean="0"/>
              <a:t>Stakeholder Engagement= the use of stakeholders as participants in a collaborative decision making process that guides the creation and execution of a defined scope of work</a:t>
            </a:r>
            <a:endParaRPr lang="en-US" dirty="0"/>
          </a:p>
        </p:txBody>
      </p:sp>
    </p:spTree>
    <p:extLst>
      <p:ext uri="{BB962C8B-B14F-4D97-AF65-F5344CB8AC3E}">
        <p14:creationId xmlns:p14="http://schemas.microsoft.com/office/powerpoint/2010/main" val="3547136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p:cNvSpPr>
            <a:spLocks noGrp="1"/>
          </p:cNvSpPr>
          <p:nvPr>
            <p:ph type="title"/>
          </p:nvPr>
        </p:nvSpPr>
        <p:spPr/>
        <p:txBody>
          <a:bodyPr/>
          <a:lstStyle/>
          <a:p>
            <a:r>
              <a:rPr lang="en-US" dirty="0" smtClean="0"/>
              <a:t>A Stakeholder Group</a:t>
            </a:r>
            <a:endParaRPr lang="en-US" dirty="0"/>
          </a:p>
        </p:txBody>
      </p:sp>
      <p:graphicFrame>
        <p:nvGraphicFramePr>
          <p:cNvPr id="4" name="Content Placeholder 3" descr="This slide displays a diagram showing how initiative leaders interact with one or more stakeholders. The National Early Childhood Technical Assistance Center’s work on systems change emphasizes the importance of engaging stakeholders from multiple levels of an organization or system when attempting to fully understand the nature of the challenges that need to be addressed, as well as defining the vision of solutions. A comprehensive selection of stakeholders helps ensure that all perspectives are considered as the group moves forward. It is important for the project or initiative leader to pay attention to whether important viewpoints are left out, and make adjustments to the stakeholder group in ways that ensure comprehensive and responsive decision-making.  &#10;&#10;Effective stakeholder engagement relies on strong leadership in selecting the right people to participate in the group’s work. Deciding who participates as stakeholders is based on exactly what the group is trying to achieve, including the benefits and desired outcomes.&#10;&#10;"/>
          <p:cNvGraphicFramePr>
            <a:graphicFrameLocks noGrp="1"/>
          </p:cNvGraphicFramePr>
          <p:nvPr>
            <p:ph idx="1"/>
            <p:extLst>
              <p:ext uri="{D42A27DB-BD31-4B8C-83A1-F6EECF244321}">
                <p14:modId xmlns:p14="http://schemas.microsoft.com/office/powerpoint/2010/main" val="1865066606"/>
              </p:ext>
            </p:extLst>
          </p:nvPr>
        </p:nvGraphicFramePr>
        <p:xfrm>
          <a:off x="381000" y="1600200"/>
          <a:ext cx="8305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041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p:cNvSpPr>
            <a:spLocks noGrp="1"/>
          </p:cNvSpPr>
          <p:nvPr>
            <p:ph type="title"/>
          </p:nvPr>
        </p:nvSpPr>
        <p:spPr/>
        <p:txBody>
          <a:bodyPr>
            <a:noAutofit/>
          </a:bodyPr>
          <a:lstStyle/>
          <a:p>
            <a:r>
              <a:rPr lang="en-US" sz="4000" dirty="0" smtClean="0"/>
              <a:t>Why Involve Stakeholders in                                      Decision Making?</a:t>
            </a:r>
            <a:endParaRPr lang="en-US" sz="4000" dirty="0"/>
          </a:p>
        </p:txBody>
      </p:sp>
      <p:sp>
        <p:nvSpPr>
          <p:cNvPr id="3" name="Content Placeholder 2"/>
          <p:cNvSpPr>
            <a:spLocks noGrp="1"/>
          </p:cNvSpPr>
          <p:nvPr>
            <p:ph idx="1"/>
          </p:nvPr>
        </p:nvSpPr>
        <p:spPr>
          <a:xfrm>
            <a:off x="457200" y="1752600"/>
            <a:ext cx="8229600" cy="4373563"/>
          </a:xfrm>
          <a:prstGeom prst="rect">
            <a:avLst/>
          </a:prstGeom>
        </p:spPr>
        <p:txBody>
          <a:bodyPr/>
          <a:lstStyle/>
          <a:p>
            <a:pPr marL="508000" indent="-381000"/>
            <a:r>
              <a:rPr lang="en-US" sz="2800" dirty="0"/>
              <a:t>System level impacts </a:t>
            </a:r>
          </a:p>
          <a:p>
            <a:pPr marL="508000" indent="-381000"/>
            <a:r>
              <a:rPr lang="en-US" sz="2800" dirty="0" smtClean="0"/>
              <a:t>Creative problem solving</a:t>
            </a:r>
          </a:p>
          <a:p>
            <a:pPr marL="508000" indent="-381000"/>
            <a:r>
              <a:rPr lang="en-US" sz="2800" dirty="0" smtClean="0"/>
              <a:t>Satisfaction  </a:t>
            </a:r>
            <a:r>
              <a:rPr lang="en-US" sz="2800" dirty="0"/>
              <a:t>through </a:t>
            </a:r>
            <a:r>
              <a:rPr lang="en-US" sz="2800" dirty="0" smtClean="0"/>
              <a:t>collaboration</a:t>
            </a:r>
          </a:p>
          <a:p>
            <a:pPr marL="508000" indent="-381000"/>
            <a:r>
              <a:rPr lang="en-US" sz="2800" dirty="0" smtClean="0"/>
              <a:t>Improved outcomes</a:t>
            </a:r>
            <a:endParaRPr lang="en-US" dirty="0"/>
          </a:p>
        </p:txBody>
      </p:sp>
    </p:spTree>
    <p:extLst>
      <p:ext uri="{BB962C8B-B14F-4D97-AF65-F5344CB8AC3E}">
        <p14:creationId xmlns:p14="http://schemas.microsoft.com/office/powerpoint/2010/main" val="3298396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descr="This table shows the principles of effective stakeholder engagement"/>
          <p:cNvGraphicFramePr>
            <a:graphicFrameLocks noGrp="1"/>
          </p:cNvGraphicFramePr>
          <p:nvPr>
            <p:extLst>
              <p:ext uri="{D42A27DB-BD31-4B8C-83A1-F6EECF244321}">
                <p14:modId xmlns:p14="http://schemas.microsoft.com/office/powerpoint/2010/main" val="1519632180"/>
              </p:ext>
            </p:extLst>
          </p:nvPr>
        </p:nvGraphicFramePr>
        <p:xfrm>
          <a:off x="0" y="0"/>
          <a:ext cx="9144000" cy="6857996"/>
        </p:xfrm>
        <a:graphic>
          <a:graphicData uri="http://schemas.openxmlformats.org/drawingml/2006/table">
            <a:tbl>
              <a:tblPr firstRow="1" bandRow="1">
                <a:tableStyleId>{5C22544A-7EE6-4342-B048-85BDC9FD1C3A}</a:tableStyleId>
              </a:tblPr>
              <a:tblGrid>
                <a:gridCol w="9144000"/>
              </a:tblGrid>
              <a:tr h="701516">
                <a:tc>
                  <a:txBody>
                    <a:bodyPr/>
                    <a:lstStyle/>
                    <a:p>
                      <a:pPr algn="ctr"/>
                      <a:r>
                        <a:rPr lang="en-US" sz="3200" dirty="0" smtClean="0"/>
                        <a:t>Principles of Effective</a:t>
                      </a:r>
                      <a:r>
                        <a:rPr lang="en-US" sz="3200" baseline="0" dirty="0" smtClean="0"/>
                        <a:t> </a:t>
                      </a:r>
                      <a:r>
                        <a:rPr lang="en-US" sz="3200" dirty="0" smtClean="0"/>
                        <a:t>Stakeholder Engagement</a:t>
                      </a:r>
                      <a:endParaRPr lang="en-US" sz="3200" dirty="0"/>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Define and articulate the purpose for the work</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Identify what success will look like </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Establish and sustain trust-based partnerships</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Define short- and long-term outputs (products)</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Specify desired outcomes</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Determine timelines</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Establish an agreed upon decision making process /method</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Emphasize shared ownership of decisions</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Practice timely, reflective, flexible, &amp; responsive decision</a:t>
                      </a:r>
                      <a:r>
                        <a:rPr lang="en-US" sz="2400" baseline="0" dirty="0" smtClean="0"/>
                        <a:t> </a:t>
                      </a:r>
                      <a:r>
                        <a:rPr lang="en-US" sz="2400" dirty="0" smtClean="0"/>
                        <a:t>making </a:t>
                      </a:r>
                    </a:p>
                  </a:txBody>
                  <a:tcPr/>
                </a:tc>
              </a:tr>
              <a:tr h="6156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Outline and articulate</a:t>
                      </a:r>
                      <a:r>
                        <a:rPr lang="en-US" sz="2400" baseline="0" dirty="0" smtClean="0"/>
                        <a:t> expectations for </a:t>
                      </a:r>
                      <a:r>
                        <a:rPr lang="en-US" sz="2400" dirty="0" smtClean="0"/>
                        <a:t>stakeholder</a:t>
                      </a:r>
                      <a:r>
                        <a:rPr lang="en-US" sz="2400" baseline="0" dirty="0" smtClean="0"/>
                        <a:t> engagement</a:t>
                      </a:r>
                      <a:endParaRPr lang="en-US" sz="2400" dirty="0" smtClean="0"/>
                    </a:p>
                  </a:txBody>
                  <a:tcPr/>
                </a:tc>
              </a:tr>
            </a:tbl>
          </a:graphicData>
        </a:graphic>
      </p:graphicFrame>
    </p:spTree>
    <p:extLst>
      <p:ext uri="{BB962C8B-B14F-4D97-AF65-F5344CB8AC3E}">
        <p14:creationId xmlns:p14="http://schemas.microsoft.com/office/powerpoint/2010/main" val="121595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descr="Serving as a Stakeholder in a State Data System Initiative&#10;"/>
          <p:cNvSpPr/>
          <p:nvPr/>
        </p:nvSpPr>
        <p:spPr>
          <a:xfrm>
            <a:off x="0" y="15765"/>
            <a:ext cx="9144000" cy="1754326"/>
          </a:xfrm>
          <a:prstGeom prst="rect">
            <a:avLst/>
          </a:prstGeom>
          <a:noFill/>
        </p:spPr>
        <p:txBody>
          <a:bodyPr wrap="squar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Serving as a Stakeholder in a State Data System Initiative</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grpSp>
        <p:nvGrpSpPr>
          <p:cNvPr id="2" name="Group 1" descr="&quot; &quot;"/>
          <p:cNvGrpSpPr/>
          <p:nvPr/>
        </p:nvGrpSpPr>
        <p:grpSpPr>
          <a:xfrm>
            <a:off x="2667000" y="1770091"/>
            <a:ext cx="5105400" cy="4286250"/>
            <a:chOff x="2667000" y="1770091"/>
            <a:chExt cx="5105400" cy="4286250"/>
          </a:xfrm>
        </p:grpSpPr>
        <p:pic>
          <p:nvPicPr>
            <p:cNvPr id="2050" name="Picture 2" descr="&quot; &quo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770091"/>
              <a:ext cx="3429000" cy="42862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19800" y="5779342"/>
              <a:ext cx="1752600" cy="276999"/>
            </a:xfrm>
            <a:prstGeom prst="rect">
              <a:avLst/>
            </a:prstGeom>
            <a:noFill/>
          </p:spPr>
          <p:txBody>
            <a:bodyPr wrap="square" rtlCol="0">
              <a:spAutoFit/>
            </a:bodyPr>
            <a:lstStyle/>
            <a:p>
              <a:r>
                <a:rPr lang="en-US" sz="1200" dirty="0" smtClean="0"/>
                <a:t>Source: Google Image</a:t>
              </a:r>
              <a:endParaRPr lang="en-US" sz="1200" dirty="0"/>
            </a:p>
          </p:txBody>
        </p:sp>
      </p:grpSp>
    </p:spTree>
    <p:extLst>
      <p:ext uri="{BB962C8B-B14F-4D97-AF65-F5344CB8AC3E}">
        <p14:creationId xmlns:p14="http://schemas.microsoft.com/office/powerpoint/2010/main" val="28843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p:cNvSpPr>
            <a:spLocks noGrp="1"/>
          </p:cNvSpPr>
          <p:nvPr>
            <p:ph type="title"/>
          </p:nvPr>
        </p:nvSpPr>
        <p:spPr/>
        <p:txBody>
          <a:bodyPr>
            <a:noAutofit/>
          </a:bodyPr>
          <a:lstStyle/>
          <a:p>
            <a:r>
              <a:rPr lang="en-US" sz="4000" b="1" dirty="0" smtClean="0"/>
              <a:t>Discussion Questions: </a:t>
            </a:r>
            <a:br>
              <a:rPr lang="en-US" sz="4000" b="1" dirty="0" smtClean="0"/>
            </a:br>
            <a:r>
              <a:rPr lang="en-US" sz="4000" b="1" i="1" dirty="0" smtClean="0"/>
              <a:t>Getting Invited to the Dance</a:t>
            </a:r>
            <a:endParaRPr lang="en-US" sz="4000" i="1" dirty="0"/>
          </a:p>
        </p:txBody>
      </p:sp>
      <p:sp>
        <p:nvSpPr>
          <p:cNvPr id="3" name="Content Placeholder 2"/>
          <p:cNvSpPr>
            <a:spLocks noGrp="1"/>
          </p:cNvSpPr>
          <p:nvPr>
            <p:ph idx="1"/>
          </p:nvPr>
        </p:nvSpPr>
        <p:spPr>
          <a:xfrm>
            <a:off x="457200" y="1524000"/>
            <a:ext cx="8229600" cy="5029200"/>
          </a:xfrm>
        </p:spPr>
        <p:txBody>
          <a:bodyPr>
            <a:normAutofit/>
          </a:bodyPr>
          <a:lstStyle/>
          <a:p>
            <a:r>
              <a:rPr lang="en-US" dirty="0" smtClean="0"/>
              <a:t>Are you serving as a stakeholder on your state’s Early Childhood Integrated Data System (ECIDS) or P-20 Workforce (P20W) data system initiative? </a:t>
            </a:r>
          </a:p>
          <a:p>
            <a:pPr lvl="1"/>
            <a:r>
              <a:rPr lang="en-US" dirty="0" smtClean="0"/>
              <a:t>If so:</a:t>
            </a:r>
          </a:p>
          <a:p>
            <a:pPr lvl="2"/>
            <a:r>
              <a:rPr lang="en-US" sz="2400" dirty="0" smtClean="0"/>
              <a:t>How did you become aware of the initiative? How long has it been in place? Have you participated from the start?</a:t>
            </a:r>
          </a:p>
          <a:p>
            <a:pPr lvl="1"/>
            <a:r>
              <a:rPr lang="en-US" dirty="0" smtClean="0"/>
              <a:t>If not:</a:t>
            </a:r>
          </a:p>
          <a:p>
            <a:pPr lvl="2"/>
            <a:r>
              <a:rPr lang="en-US" sz="2400" dirty="0" smtClean="0"/>
              <a:t>Do you know who is leading these initiatives in your state? Have you made attempts to get involved?</a:t>
            </a:r>
            <a:endParaRPr lang="en-US" dirty="0"/>
          </a:p>
        </p:txBody>
      </p:sp>
    </p:spTree>
    <p:extLst>
      <p:ext uri="{BB962C8B-B14F-4D97-AF65-F5344CB8AC3E}">
        <p14:creationId xmlns:p14="http://schemas.microsoft.com/office/powerpoint/2010/main" val="4282367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p:cNvSpPr>
            <a:spLocks noGrp="1"/>
          </p:cNvSpPr>
          <p:nvPr>
            <p:ph type="title"/>
          </p:nvPr>
        </p:nvSpPr>
        <p:spPr/>
        <p:txBody>
          <a:bodyPr>
            <a:noAutofit/>
          </a:bodyPr>
          <a:lstStyle/>
          <a:p>
            <a:r>
              <a:rPr lang="en-US" sz="4000" b="1" dirty="0" smtClean="0"/>
              <a:t>Discussion Questions:</a:t>
            </a:r>
            <a:br>
              <a:rPr lang="en-US" sz="4000" b="1" dirty="0" smtClean="0"/>
            </a:br>
            <a:r>
              <a:rPr lang="en-US" sz="4000" b="1" i="1" dirty="0" smtClean="0"/>
              <a:t>Deciding What to Wear</a:t>
            </a:r>
            <a:endParaRPr lang="en-US" sz="4000" i="1" dirty="0"/>
          </a:p>
        </p:txBody>
      </p:sp>
      <p:sp>
        <p:nvSpPr>
          <p:cNvPr id="3" name="Content Placeholder 2"/>
          <p:cNvSpPr>
            <a:spLocks noGrp="1"/>
          </p:cNvSpPr>
          <p:nvPr>
            <p:ph idx="1"/>
          </p:nvPr>
        </p:nvSpPr>
        <p:spPr>
          <a:xfrm>
            <a:off x="457200" y="1600200"/>
            <a:ext cx="8229600" cy="5029200"/>
          </a:xfrm>
        </p:spPr>
        <p:txBody>
          <a:bodyPr>
            <a:normAutofit/>
          </a:bodyPr>
          <a:lstStyle/>
          <a:p>
            <a:pPr marL="342900" lvl="1" indent="-342900"/>
            <a:r>
              <a:rPr lang="en-US" sz="2800" dirty="0">
                <a:solidFill>
                  <a:schemeClr val="tx2"/>
                </a:solidFill>
              </a:rPr>
              <a:t>How will the system benefit early intervention and preschool special education </a:t>
            </a:r>
            <a:r>
              <a:rPr lang="en-US" sz="2800" dirty="0" smtClean="0">
                <a:solidFill>
                  <a:schemeClr val="tx2"/>
                </a:solidFill>
              </a:rPr>
              <a:t>programs?</a:t>
            </a:r>
          </a:p>
          <a:p>
            <a:pPr marL="742950" lvl="2" indent="-342900"/>
            <a:r>
              <a:rPr lang="en-US" sz="2400" dirty="0">
                <a:solidFill>
                  <a:srgbClr val="39B54A"/>
                </a:solidFill>
              </a:rPr>
              <a:t>What are the current priorities for your state in terms of this coordinated data system?  </a:t>
            </a:r>
            <a:endParaRPr lang="en-US" sz="2400" dirty="0" smtClean="0">
              <a:solidFill>
                <a:srgbClr val="39B54A"/>
              </a:solidFill>
            </a:endParaRPr>
          </a:p>
          <a:p>
            <a:pPr marL="742950" lvl="2" indent="-342900"/>
            <a:r>
              <a:rPr lang="en-US" sz="2400" dirty="0" smtClean="0">
                <a:solidFill>
                  <a:srgbClr val="39B54A"/>
                </a:solidFill>
              </a:rPr>
              <a:t>What </a:t>
            </a:r>
            <a:r>
              <a:rPr lang="en-US" sz="2400" dirty="0">
                <a:solidFill>
                  <a:srgbClr val="39B54A"/>
                </a:solidFill>
              </a:rPr>
              <a:t>data do you feel </a:t>
            </a:r>
            <a:r>
              <a:rPr lang="en-US" sz="2400" dirty="0" smtClean="0">
                <a:solidFill>
                  <a:srgbClr val="39B54A"/>
                </a:solidFill>
              </a:rPr>
              <a:t>your program has </a:t>
            </a:r>
            <a:r>
              <a:rPr lang="en-US" sz="2400" dirty="0">
                <a:solidFill>
                  <a:srgbClr val="39B54A"/>
                </a:solidFill>
              </a:rPr>
              <a:t>to offer that will add depth and breadth to </a:t>
            </a:r>
            <a:r>
              <a:rPr lang="en-US" sz="2400" dirty="0" smtClean="0">
                <a:solidFill>
                  <a:srgbClr val="39B54A"/>
                </a:solidFill>
              </a:rPr>
              <a:t>the system</a:t>
            </a:r>
            <a:r>
              <a:rPr lang="en-US" sz="2400" dirty="0">
                <a:solidFill>
                  <a:srgbClr val="39B54A"/>
                </a:solidFill>
              </a:rPr>
              <a:t>? </a:t>
            </a:r>
            <a:endParaRPr lang="en-US" sz="2400" dirty="0" smtClean="0">
              <a:solidFill>
                <a:srgbClr val="39B54A"/>
              </a:solidFill>
            </a:endParaRPr>
          </a:p>
        </p:txBody>
      </p:sp>
    </p:spTree>
    <p:extLst>
      <p:ext uri="{BB962C8B-B14F-4D97-AF65-F5344CB8AC3E}">
        <p14:creationId xmlns:p14="http://schemas.microsoft.com/office/powerpoint/2010/main" val="40941613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11904&quot;&gt;&lt;object type=&quot;3&quot; unique_id=&quot;11905&quot;&gt;&lt;property id=&quot;20148&quot; value=&quot;5&quot;/&gt;&lt;property id=&quot;20300&quot; value=&quot;Slide 1 - &amp;quot;Stakeholder Engagement:  Dancing with the Data System Stars! &amp;quot;&quot;/&gt;&lt;property id=&quot;20307&quot; value=&quot;258&quot;/&gt;&lt;/object&gt;&lt;object type=&quot;3&quot; unique_id=&quot;11911&quot;&gt;&lt;property id=&quot;20148&quot; value=&quot;5&quot;/&gt;&lt;property id=&quot;20300&quot; value=&quot;Slide 2 - &amp;quot;Session Objectives&amp;quot;&quot;/&gt;&lt;property id=&quot;20307&quot; value=&quot;259&quot;/&gt;&lt;/object&gt;&lt;object type=&quot;3&quot; unique_id=&quot;11912&quot;&gt;&lt;property id=&quot;20148&quot; value=&quot;5&quot;/&gt;&lt;property id=&quot;20300&quot; value=&quot;Slide 3 - &amp;quot;What is Stakeholder Engagement?&amp;quot;&quot;/&gt;&lt;property id=&quot;20307&quot; value=&quot;320&quot;/&gt;&lt;/object&gt;&lt;object type=&quot;3&quot; unique_id=&quot;11913&quot;&gt;&lt;property id=&quot;20148&quot; value=&quot;5&quot;/&gt;&lt;property id=&quot;20300&quot; value=&quot;Slide 4 - &amp;quot;A Stakeholder Group&amp;quot;&quot;/&gt;&lt;property id=&quot;20307&quot; value=&quot;321&quot;/&gt;&lt;/object&gt;&lt;object type=&quot;3&quot; unique_id=&quot;11914&quot;&gt;&lt;property id=&quot;20148&quot; value=&quot;5&quot;/&gt;&lt;property id=&quot;20300&quot; value=&quot;Slide 5 - &amp;quot;Why Involve Stakeholders in                                      Decision Making?&amp;quot;&quot;/&gt;&lt;property id=&quot;20307&quot; value=&quot;324&quot;/&gt;&lt;/object&gt;&lt;object type=&quot;3&quot; unique_id=&quot;11915&quot;&gt;&lt;property id=&quot;20148&quot; value=&quot;5&quot;/&gt;&lt;property id=&quot;20300&quot; value=&quot;Slide 6&quot;/&gt;&lt;property id=&quot;20307&quot; value=&quot;322&quot;/&gt;&lt;/object&gt;&lt;object type=&quot;3&quot; unique_id=&quot;11916&quot;&gt;&lt;property id=&quot;20148&quot; value=&quot;5&quot;/&gt;&lt;property id=&quot;20300&quot; value=&quot;Slide 7&quot;/&gt;&lt;property id=&quot;20307&quot; value=&quot;325&quot;/&gt;&lt;/object&gt;&lt;object type=&quot;3&quot; unique_id=&quot;11917&quot;&gt;&lt;property id=&quot;20148&quot; value=&quot;5&quot;/&gt;&lt;property id=&quot;20300&quot; value=&quot;Slide 8 - &amp;quot;Discussion Questions:  Getting Invited to the Dance&amp;quot;&quot;/&gt;&lt;property id=&quot;20307&quot; value=&quot;326&quot;/&gt;&lt;/object&gt;&lt;object type=&quot;3&quot; unique_id=&quot;11918&quot;&gt;&lt;property id=&quot;20148&quot; value=&quot;5&quot;/&gt;&lt;property id=&quot;20300&quot; value=&quot;Slide 9 - &amp;quot;Discussion Questions: Deciding What to Wear&amp;quot;&quot;/&gt;&lt;property id=&quot;20307&quot; value=&quot;327&quot;/&gt;&lt;/object&gt;&lt;object type=&quot;3&quot; unique_id=&quot;11919&quot;&gt;&lt;property id=&quot;20148&quot; value=&quot;5&quot;/&gt;&lt;property id=&quot;20300&quot; value=&quot;Slide 10 - &amp;quot;Discussion Questions: Arriving to the Dance&amp;quot;&quot;/&gt;&lt;property id=&quot;20307&quot; value=&quot;328&quot;/&gt;&lt;/object&gt;&lt;object type=&quot;3&quot; unique_id=&quot;11920&quot;&gt;&lt;property id=&quot;20148&quot; value=&quot;5&quot;/&gt;&lt;property id=&quot;20300&quot; value=&quot;Slide 11 - &amp;quot;Discussion Questions: Dancing the Dance&amp;quot;&quot;/&gt;&lt;property id=&quot;20307&quot; value=&quot;329&quot;/&gt;&lt;/object&gt;&lt;object type=&quot;3&quot; unique_id=&quot;11921&quot;&gt;&lt;property id=&quot;20148&quot; value=&quot;5&quot;/&gt;&lt;property id=&quot;20300&quot; value=&quot;Slide 12 - &amp;quot;Unique Challenges for Early Childhood Stakeholders&amp;quot;&quot;/&gt;&lt;property id=&quot;20307&quot; value=&quot;330&quot;/&gt;&lt;/object&gt;&lt;object type=&quot;3&quot; unique_id=&quot;11922&quot;&gt;&lt;property id=&quot;20148&quot; value=&quot;5&quot;/&gt;&lt;property id=&quot;20300&quot; value=&quot;Slide 13 - &amp;quot;Contact Information&amp;quot;&quot;/&gt;&lt;property id=&quot;20307&quot; value=&quot;331&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543</Words>
  <Application>Microsoft Office PowerPoint</Application>
  <PresentationFormat>On-screen Show (4:3)</PresentationFormat>
  <Paragraphs>84</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Stakeholder Engagement:  Dancing with the Data System Stars! </vt:lpstr>
      <vt:lpstr>Session Objectives</vt:lpstr>
      <vt:lpstr>What is Stakeholder Engagement?</vt:lpstr>
      <vt:lpstr>A Stakeholder Group</vt:lpstr>
      <vt:lpstr>Why Involve Stakeholders in                                      Decision Making?</vt:lpstr>
      <vt:lpstr>PowerPoint Presentation</vt:lpstr>
      <vt:lpstr>PowerPoint Presentation</vt:lpstr>
      <vt:lpstr>Discussion Questions:  Getting Invited to the Dance</vt:lpstr>
      <vt:lpstr>Discussion Questions: Deciding What to Wear</vt:lpstr>
      <vt:lpstr>Discussion Questions: Arriving to the Dance</vt:lpstr>
      <vt:lpstr>Discussion Questions: Dancing the Dance</vt:lpstr>
      <vt:lpstr>Unique Challenges for Early Childhood Stakeholders</vt:lpstr>
      <vt:lpstr>Contact Information</vt:lpstr>
    </vt:vector>
  </TitlesOfParts>
  <Company>DaSy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 Engagement: Roundtable Discussion</dc:title>
  <dc:subject>Stakeholder Engagement</dc:subject>
  <dc:creator>Amy Nicholas;Jeff Sellers</dc:creator>
  <cp:lastModifiedBy>Katie Kaattari</cp:lastModifiedBy>
  <cp:revision>118</cp:revision>
  <dcterms:created xsi:type="dcterms:W3CDTF">2013-02-06T21:54:43Z</dcterms:created>
  <dcterms:modified xsi:type="dcterms:W3CDTF">2014-11-21T21:22:25Z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