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59" r:id="rId3"/>
    <p:sldId id="320" r:id="rId4"/>
    <p:sldId id="321" r:id="rId5"/>
    <p:sldId id="324" r:id="rId6"/>
    <p:sldId id="322" r:id="rId7"/>
    <p:sldId id="325" r:id="rId8"/>
    <p:sldId id="326" r:id="rId9"/>
    <p:sldId id="327" r:id="rId10"/>
    <p:sldId id="328" r:id="rId11"/>
    <p:sldId id="329" r:id="rId12"/>
    <p:sldId id="330" r:id="rId13"/>
    <p:sldId id="331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bigail Loughre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B54A"/>
    <a:srgbClr val="154578"/>
    <a:srgbClr val="0000FF"/>
    <a:srgbClr val="0066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74" autoAdjust="0"/>
    <p:restoredTop sz="82185" autoAdjust="0"/>
  </p:normalViewPr>
  <p:slideViewPr>
    <p:cSldViewPr>
      <p:cViewPr varScale="1">
        <p:scale>
          <a:sx n="76" d="100"/>
          <a:sy n="76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327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620533-7A46-4751-BE43-B18199C4772F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5650F83-4F92-48D3-B861-8DE8B9560111}">
      <dgm:prSet phldrT="[Text]"/>
      <dgm:spPr/>
      <dgm:t>
        <a:bodyPr/>
        <a:lstStyle/>
        <a:p>
          <a:pPr algn="ctr"/>
          <a:r>
            <a:rPr lang="en-US" b="1" dirty="0" smtClean="0"/>
            <a:t>Initiative Leader(s)</a:t>
          </a:r>
          <a:endParaRPr lang="en-US" b="1" dirty="0"/>
        </a:p>
      </dgm:t>
    </dgm:pt>
    <dgm:pt modelId="{66F2E6C2-6688-4AB4-B9A1-A933E83A5092}" type="parTrans" cxnId="{8DF911B5-78A8-4AA8-ADBF-055FFD86A9C4}">
      <dgm:prSet/>
      <dgm:spPr/>
      <dgm:t>
        <a:bodyPr/>
        <a:lstStyle/>
        <a:p>
          <a:endParaRPr lang="en-US"/>
        </a:p>
      </dgm:t>
    </dgm:pt>
    <dgm:pt modelId="{D6A38789-578E-457C-8F80-950B173060EE}" type="sibTrans" cxnId="{8DF911B5-78A8-4AA8-ADBF-055FFD86A9C4}">
      <dgm:prSet/>
      <dgm:spPr/>
      <dgm:t>
        <a:bodyPr/>
        <a:lstStyle/>
        <a:p>
          <a:endParaRPr lang="en-US"/>
        </a:p>
      </dgm:t>
    </dgm:pt>
    <dgm:pt modelId="{74A4C8CB-D345-4738-B087-7510481AC530}">
      <dgm:prSet phldrT="[Text]"/>
      <dgm:spPr/>
      <dgm:t>
        <a:bodyPr/>
        <a:lstStyle/>
        <a:p>
          <a:r>
            <a:rPr lang="en-US" dirty="0" smtClean="0"/>
            <a:t>Stakeholder</a:t>
          </a:r>
          <a:endParaRPr lang="en-US" dirty="0"/>
        </a:p>
      </dgm:t>
    </dgm:pt>
    <dgm:pt modelId="{DC8F385D-3923-4ACF-AF17-A4B52FA13A41}" type="parTrans" cxnId="{87E0485F-7325-4819-8017-295FD918B9FC}">
      <dgm:prSet/>
      <dgm:spPr/>
      <dgm:t>
        <a:bodyPr/>
        <a:lstStyle/>
        <a:p>
          <a:endParaRPr lang="en-US"/>
        </a:p>
      </dgm:t>
    </dgm:pt>
    <dgm:pt modelId="{97947DED-4F5C-44F9-8A4C-102FB0B37DC6}" type="sibTrans" cxnId="{87E0485F-7325-4819-8017-295FD918B9FC}">
      <dgm:prSet/>
      <dgm:spPr/>
      <dgm:t>
        <a:bodyPr/>
        <a:lstStyle/>
        <a:p>
          <a:endParaRPr lang="en-US"/>
        </a:p>
      </dgm:t>
    </dgm:pt>
    <dgm:pt modelId="{FF49B5B0-3B11-4619-BA74-0607946F164F}">
      <dgm:prSet phldrT="[Text]"/>
      <dgm:spPr/>
      <dgm:t>
        <a:bodyPr/>
        <a:lstStyle/>
        <a:p>
          <a:r>
            <a:rPr lang="en-US" dirty="0" smtClean="0"/>
            <a:t>Stakeholder</a:t>
          </a:r>
          <a:endParaRPr lang="en-US" dirty="0"/>
        </a:p>
      </dgm:t>
    </dgm:pt>
    <dgm:pt modelId="{E5A29CD4-49BC-49C9-862D-BBF80BE6E27A}" type="parTrans" cxnId="{707C9FFD-44E5-446D-8E3B-9E4F4A6434C1}">
      <dgm:prSet/>
      <dgm:spPr/>
      <dgm:t>
        <a:bodyPr/>
        <a:lstStyle/>
        <a:p>
          <a:endParaRPr lang="en-US"/>
        </a:p>
      </dgm:t>
    </dgm:pt>
    <dgm:pt modelId="{46E0BC17-65E9-4D21-A1F1-E222B1B1EE9B}" type="sibTrans" cxnId="{707C9FFD-44E5-446D-8E3B-9E4F4A6434C1}">
      <dgm:prSet/>
      <dgm:spPr/>
      <dgm:t>
        <a:bodyPr/>
        <a:lstStyle/>
        <a:p>
          <a:endParaRPr lang="en-US"/>
        </a:p>
      </dgm:t>
    </dgm:pt>
    <dgm:pt modelId="{2B3EBEBB-4B72-4743-9094-5EACBF45E8FD}">
      <dgm:prSet phldrT="[Text]"/>
      <dgm:spPr/>
      <dgm:t>
        <a:bodyPr/>
        <a:lstStyle/>
        <a:p>
          <a:r>
            <a:rPr lang="en-US" dirty="0" smtClean="0"/>
            <a:t>Stakeholder</a:t>
          </a:r>
          <a:endParaRPr lang="en-US" dirty="0"/>
        </a:p>
      </dgm:t>
    </dgm:pt>
    <dgm:pt modelId="{368816AA-45DA-4A09-85F0-F61A6717B6CE}" type="parTrans" cxnId="{5BC716E8-95B2-412E-BF8A-703D78F569A7}">
      <dgm:prSet/>
      <dgm:spPr/>
      <dgm:t>
        <a:bodyPr/>
        <a:lstStyle/>
        <a:p>
          <a:endParaRPr lang="en-US"/>
        </a:p>
      </dgm:t>
    </dgm:pt>
    <dgm:pt modelId="{82E4BAD6-666F-43FC-87ED-5B7FB926A484}" type="sibTrans" cxnId="{5BC716E8-95B2-412E-BF8A-703D78F569A7}">
      <dgm:prSet/>
      <dgm:spPr/>
      <dgm:t>
        <a:bodyPr/>
        <a:lstStyle/>
        <a:p>
          <a:endParaRPr lang="en-US"/>
        </a:p>
      </dgm:t>
    </dgm:pt>
    <dgm:pt modelId="{9D2DEDCB-C90D-46BC-A2B6-5410F855C88C}">
      <dgm:prSet phldrT="[Text]"/>
      <dgm:spPr/>
      <dgm:t>
        <a:bodyPr/>
        <a:lstStyle/>
        <a:p>
          <a:r>
            <a:rPr lang="en-US" dirty="0" smtClean="0"/>
            <a:t>Stakeholder</a:t>
          </a:r>
          <a:endParaRPr lang="en-US" dirty="0"/>
        </a:p>
      </dgm:t>
    </dgm:pt>
    <dgm:pt modelId="{6F4F1204-2B23-422C-AE51-DAD377A1788C}" type="parTrans" cxnId="{80D0B41C-859D-4FDD-9E80-10BBE006A69D}">
      <dgm:prSet/>
      <dgm:spPr/>
      <dgm:t>
        <a:bodyPr/>
        <a:lstStyle/>
        <a:p>
          <a:endParaRPr lang="en-US"/>
        </a:p>
      </dgm:t>
    </dgm:pt>
    <dgm:pt modelId="{FC7CFCF0-6A81-4A2F-B671-605506345C80}" type="sibTrans" cxnId="{80D0B41C-859D-4FDD-9E80-10BBE006A69D}">
      <dgm:prSet/>
      <dgm:spPr/>
      <dgm:t>
        <a:bodyPr/>
        <a:lstStyle/>
        <a:p>
          <a:endParaRPr lang="en-US"/>
        </a:p>
      </dgm:t>
    </dgm:pt>
    <dgm:pt modelId="{79A24EA4-52B2-48EB-9427-E62B17FEED86}">
      <dgm:prSet phldrT="[Text]"/>
      <dgm:spPr/>
      <dgm:t>
        <a:bodyPr/>
        <a:lstStyle/>
        <a:p>
          <a:r>
            <a:rPr lang="en-US" dirty="0" smtClean="0"/>
            <a:t>Stakeholder</a:t>
          </a:r>
          <a:endParaRPr lang="en-US" dirty="0"/>
        </a:p>
      </dgm:t>
    </dgm:pt>
    <dgm:pt modelId="{7B7BAE75-147C-4004-9A57-7954E22A18A3}" type="parTrans" cxnId="{5B1E719F-5C9F-4E00-8449-68E7B3CE47B1}">
      <dgm:prSet/>
      <dgm:spPr/>
      <dgm:t>
        <a:bodyPr/>
        <a:lstStyle/>
        <a:p>
          <a:endParaRPr lang="en-US"/>
        </a:p>
      </dgm:t>
    </dgm:pt>
    <dgm:pt modelId="{D9EED80E-9DC6-44F0-AE86-368F6F21F0E8}" type="sibTrans" cxnId="{5B1E719F-5C9F-4E00-8449-68E7B3CE47B1}">
      <dgm:prSet/>
      <dgm:spPr/>
      <dgm:t>
        <a:bodyPr/>
        <a:lstStyle/>
        <a:p>
          <a:endParaRPr lang="en-US"/>
        </a:p>
      </dgm:t>
    </dgm:pt>
    <dgm:pt modelId="{D5B0422D-92B1-4F7D-B98D-3C702F12D770}" type="pres">
      <dgm:prSet presAssocID="{70620533-7A46-4751-BE43-B18199C4772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D259AF-E53D-4915-85E8-ADF7594734AF}" type="pres">
      <dgm:prSet presAssocID="{E5650F83-4F92-48D3-B861-8DE8B9560111}" presName="centerShape" presStyleLbl="node0" presStyleIdx="0" presStyleCnt="1"/>
      <dgm:spPr/>
      <dgm:t>
        <a:bodyPr/>
        <a:lstStyle/>
        <a:p>
          <a:endParaRPr lang="en-US"/>
        </a:p>
      </dgm:t>
    </dgm:pt>
    <dgm:pt modelId="{D77F00CA-4794-4133-96D3-E0C088B68105}" type="pres">
      <dgm:prSet presAssocID="{74A4C8CB-D345-4738-B087-7510481AC53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E7C6EC-CE4B-4B46-9A58-3A4B6D20DF7F}" type="pres">
      <dgm:prSet presAssocID="{74A4C8CB-D345-4738-B087-7510481AC530}" presName="dummy" presStyleCnt="0"/>
      <dgm:spPr/>
    </dgm:pt>
    <dgm:pt modelId="{F61E994D-B5C9-4C65-B6F2-6BAD370087F2}" type="pres">
      <dgm:prSet presAssocID="{97947DED-4F5C-44F9-8A4C-102FB0B37DC6}" presName="sibTrans" presStyleLbl="sibTrans2D1" presStyleIdx="0" presStyleCnt="5"/>
      <dgm:spPr/>
      <dgm:t>
        <a:bodyPr/>
        <a:lstStyle/>
        <a:p>
          <a:endParaRPr lang="en-US"/>
        </a:p>
      </dgm:t>
    </dgm:pt>
    <dgm:pt modelId="{FE44ED67-E163-4CA6-A43C-684AAC2F401C}" type="pres">
      <dgm:prSet presAssocID="{79A24EA4-52B2-48EB-9427-E62B17FEED8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D1F486-09EE-4C01-A329-4E8905AC0880}" type="pres">
      <dgm:prSet presAssocID="{79A24EA4-52B2-48EB-9427-E62B17FEED86}" presName="dummy" presStyleCnt="0"/>
      <dgm:spPr/>
    </dgm:pt>
    <dgm:pt modelId="{29EF7913-B632-44B4-B771-C625D46FA6CD}" type="pres">
      <dgm:prSet presAssocID="{D9EED80E-9DC6-44F0-AE86-368F6F21F0E8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C22A738-B8A4-44BB-9E2B-335F7396DA1C}" type="pres">
      <dgm:prSet presAssocID="{FF49B5B0-3B11-4619-BA74-0607946F164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43781B-7BCF-4D65-B796-0534D115B2CA}" type="pres">
      <dgm:prSet presAssocID="{FF49B5B0-3B11-4619-BA74-0607946F164F}" presName="dummy" presStyleCnt="0"/>
      <dgm:spPr/>
    </dgm:pt>
    <dgm:pt modelId="{193555B2-0300-483D-85C3-E4FA45D17502}" type="pres">
      <dgm:prSet presAssocID="{46E0BC17-65E9-4D21-A1F1-E222B1B1EE9B}" presName="sibTrans" presStyleLbl="sibTrans2D1" presStyleIdx="2" presStyleCnt="5"/>
      <dgm:spPr/>
      <dgm:t>
        <a:bodyPr/>
        <a:lstStyle/>
        <a:p>
          <a:endParaRPr lang="en-US"/>
        </a:p>
      </dgm:t>
    </dgm:pt>
    <dgm:pt modelId="{FA051DAC-0B60-40BC-98FD-00F74D67C1F4}" type="pres">
      <dgm:prSet presAssocID="{2B3EBEBB-4B72-4743-9094-5EACBF45E8F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6A92B4-91F0-4403-A9FD-0431C943BA70}" type="pres">
      <dgm:prSet presAssocID="{2B3EBEBB-4B72-4743-9094-5EACBF45E8FD}" presName="dummy" presStyleCnt="0"/>
      <dgm:spPr/>
    </dgm:pt>
    <dgm:pt modelId="{4B082AA7-2ED0-4390-87FD-A1D646A034BE}" type="pres">
      <dgm:prSet presAssocID="{82E4BAD6-666F-43FC-87ED-5B7FB926A484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25A89E6-7EF3-4A6C-9711-18C12759065A}" type="pres">
      <dgm:prSet presAssocID="{9D2DEDCB-C90D-46BC-A2B6-5410F855C88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DA41A-468F-4678-978D-55767589E69C}" type="pres">
      <dgm:prSet presAssocID="{9D2DEDCB-C90D-46BC-A2B6-5410F855C88C}" presName="dummy" presStyleCnt="0"/>
      <dgm:spPr/>
    </dgm:pt>
    <dgm:pt modelId="{696235AD-5476-4CE6-9C0C-FE7A162A1413}" type="pres">
      <dgm:prSet presAssocID="{FC7CFCF0-6A81-4A2F-B671-605506345C80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C609BACB-332D-43A2-8A15-68599214C4D3}" type="presOf" srcId="{46E0BC17-65E9-4D21-A1F1-E222B1B1EE9B}" destId="{193555B2-0300-483D-85C3-E4FA45D17502}" srcOrd="0" destOrd="0" presId="urn:microsoft.com/office/officeart/2005/8/layout/radial6"/>
    <dgm:cxn modelId="{E2CD2A2F-826A-4278-97A9-0038E3F7EF5B}" type="presOf" srcId="{2B3EBEBB-4B72-4743-9094-5EACBF45E8FD}" destId="{FA051DAC-0B60-40BC-98FD-00F74D67C1F4}" srcOrd="0" destOrd="0" presId="urn:microsoft.com/office/officeart/2005/8/layout/radial6"/>
    <dgm:cxn modelId="{707C9FFD-44E5-446D-8E3B-9E4F4A6434C1}" srcId="{E5650F83-4F92-48D3-B861-8DE8B9560111}" destId="{FF49B5B0-3B11-4619-BA74-0607946F164F}" srcOrd="2" destOrd="0" parTransId="{E5A29CD4-49BC-49C9-862D-BBF80BE6E27A}" sibTransId="{46E0BC17-65E9-4D21-A1F1-E222B1B1EE9B}"/>
    <dgm:cxn modelId="{2FFDFE36-4531-4700-9E33-B7365EB8F0FB}" type="presOf" srcId="{9D2DEDCB-C90D-46BC-A2B6-5410F855C88C}" destId="{625A89E6-7EF3-4A6C-9711-18C12759065A}" srcOrd="0" destOrd="0" presId="urn:microsoft.com/office/officeart/2005/8/layout/radial6"/>
    <dgm:cxn modelId="{5B1E719F-5C9F-4E00-8449-68E7B3CE47B1}" srcId="{E5650F83-4F92-48D3-B861-8DE8B9560111}" destId="{79A24EA4-52B2-48EB-9427-E62B17FEED86}" srcOrd="1" destOrd="0" parTransId="{7B7BAE75-147C-4004-9A57-7954E22A18A3}" sibTransId="{D9EED80E-9DC6-44F0-AE86-368F6F21F0E8}"/>
    <dgm:cxn modelId="{8DF911B5-78A8-4AA8-ADBF-055FFD86A9C4}" srcId="{70620533-7A46-4751-BE43-B18199C4772F}" destId="{E5650F83-4F92-48D3-B861-8DE8B9560111}" srcOrd="0" destOrd="0" parTransId="{66F2E6C2-6688-4AB4-B9A1-A933E83A5092}" sibTransId="{D6A38789-578E-457C-8F80-950B173060EE}"/>
    <dgm:cxn modelId="{FA46DC9B-DD67-4692-A3B3-6F41BF2F48B1}" type="presOf" srcId="{97947DED-4F5C-44F9-8A4C-102FB0B37DC6}" destId="{F61E994D-B5C9-4C65-B6F2-6BAD370087F2}" srcOrd="0" destOrd="0" presId="urn:microsoft.com/office/officeart/2005/8/layout/radial6"/>
    <dgm:cxn modelId="{0C0B8900-3337-464F-9557-2FBF3F1CE5E9}" type="presOf" srcId="{FC7CFCF0-6A81-4A2F-B671-605506345C80}" destId="{696235AD-5476-4CE6-9C0C-FE7A162A1413}" srcOrd="0" destOrd="0" presId="urn:microsoft.com/office/officeart/2005/8/layout/radial6"/>
    <dgm:cxn modelId="{8938184E-FC2F-4DA1-967B-9E09C1625312}" type="presOf" srcId="{70620533-7A46-4751-BE43-B18199C4772F}" destId="{D5B0422D-92B1-4F7D-B98D-3C702F12D770}" srcOrd="0" destOrd="0" presId="urn:microsoft.com/office/officeart/2005/8/layout/radial6"/>
    <dgm:cxn modelId="{037373C9-AA8E-49A3-84D3-1E7069852917}" type="presOf" srcId="{FF49B5B0-3B11-4619-BA74-0607946F164F}" destId="{AC22A738-B8A4-44BB-9E2B-335F7396DA1C}" srcOrd="0" destOrd="0" presId="urn:microsoft.com/office/officeart/2005/8/layout/radial6"/>
    <dgm:cxn modelId="{87E0485F-7325-4819-8017-295FD918B9FC}" srcId="{E5650F83-4F92-48D3-B861-8DE8B9560111}" destId="{74A4C8CB-D345-4738-B087-7510481AC530}" srcOrd="0" destOrd="0" parTransId="{DC8F385D-3923-4ACF-AF17-A4B52FA13A41}" sibTransId="{97947DED-4F5C-44F9-8A4C-102FB0B37DC6}"/>
    <dgm:cxn modelId="{B8DB87F7-B3C9-4869-BBA2-9AC31D24B8C1}" type="presOf" srcId="{79A24EA4-52B2-48EB-9427-E62B17FEED86}" destId="{FE44ED67-E163-4CA6-A43C-684AAC2F401C}" srcOrd="0" destOrd="0" presId="urn:microsoft.com/office/officeart/2005/8/layout/radial6"/>
    <dgm:cxn modelId="{8AB4F758-EB67-4E35-8F57-F2E8189D40C9}" type="presOf" srcId="{74A4C8CB-D345-4738-B087-7510481AC530}" destId="{D77F00CA-4794-4133-96D3-E0C088B68105}" srcOrd="0" destOrd="0" presId="urn:microsoft.com/office/officeart/2005/8/layout/radial6"/>
    <dgm:cxn modelId="{723D7572-2349-43B7-BFE1-44DE9AAAD38C}" type="presOf" srcId="{82E4BAD6-666F-43FC-87ED-5B7FB926A484}" destId="{4B082AA7-2ED0-4390-87FD-A1D646A034BE}" srcOrd="0" destOrd="0" presId="urn:microsoft.com/office/officeart/2005/8/layout/radial6"/>
    <dgm:cxn modelId="{80D0B41C-859D-4FDD-9E80-10BBE006A69D}" srcId="{E5650F83-4F92-48D3-B861-8DE8B9560111}" destId="{9D2DEDCB-C90D-46BC-A2B6-5410F855C88C}" srcOrd="4" destOrd="0" parTransId="{6F4F1204-2B23-422C-AE51-DAD377A1788C}" sibTransId="{FC7CFCF0-6A81-4A2F-B671-605506345C80}"/>
    <dgm:cxn modelId="{1A871126-4D35-4E5A-A10F-15E5CCC0706B}" type="presOf" srcId="{E5650F83-4F92-48D3-B861-8DE8B9560111}" destId="{A1D259AF-E53D-4915-85E8-ADF7594734AF}" srcOrd="0" destOrd="0" presId="urn:microsoft.com/office/officeart/2005/8/layout/radial6"/>
    <dgm:cxn modelId="{A4E3316D-108E-464B-9DF2-6DB7DDA24E41}" type="presOf" srcId="{D9EED80E-9DC6-44F0-AE86-368F6F21F0E8}" destId="{29EF7913-B632-44B4-B771-C625D46FA6CD}" srcOrd="0" destOrd="0" presId="urn:microsoft.com/office/officeart/2005/8/layout/radial6"/>
    <dgm:cxn modelId="{5BC716E8-95B2-412E-BF8A-703D78F569A7}" srcId="{E5650F83-4F92-48D3-B861-8DE8B9560111}" destId="{2B3EBEBB-4B72-4743-9094-5EACBF45E8FD}" srcOrd="3" destOrd="0" parTransId="{368816AA-45DA-4A09-85F0-F61A6717B6CE}" sibTransId="{82E4BAD6-666F-43FC-87ED-5B7FB926A484}"/>
    <dgm:cxn modelId="{550AB359-3588-4C26-A3AC-384084BC46C2}" type="presParOf" srcId="{D5B0422D-92B1-4F7D-B98D-3C702F12D770}" destId="{A1D259AF-E53D-4915-85E8-ADF7594734AF}" srcOrd="0" destOrd="0" presId="urn:microsoft.com/office/officeart/2005/8/layout/radial6"/>
    <dgm:cxn modelId="{59EEDB2B-7B1F-421B-B3C9-62F65FEE7814}" type="presParOf" srcId="{D5B0422D-92B1-4F7D-B98D-3C702F12D770}" destId="{D77F00CA-4794-4133-96D3-E0C088B68105}" srcOrd="1" destOrd="0" presId="urn:microsoft.com/office/officeart/2005/8/layout/radial6"/>
    <dgm:cxn modelId="{3FEEAB92-F55D-4694-97B9-917AA51CC8DA}" type="presParOf" srcId="{D5B0422D-92B1-4F7D-B98D-3C702F12D770}" destId="{67E7C6EC-CE4B-4B46-9A58-3A4B6D20DF7F}" srcOrd="2" destOrd="0" presId="urn:microsoft.com/office/officeart/2005/8/layout/radial6"/>
    <dgm:cxn modelId="{9BD9D370-7785-4074-87AA-D144348FACF8}" type="presParOf" srcId="{D5B0422D-92B1-4F7D-B98D-3C702F12D770}" destId="{F61E994D-B5C9-4C65-B6F2-6BAD370087F2}" srcOrd="3" destOrd="0" presId="urn:microsoft.com/office/officeart/2005/8/layout/radial6"/>
    <dgm:cxn modelId="{432FF8B5-563F-4AAF-8506-8A9D7F6E23C5}" type="presParOf" srcId="{D5B0422D-92B1-4F7D-B98D-3C702F12D770}" destId="{FE44ED67-E163-4CA6-A43C-684AAC2F401C}" srcOrd="4" destOrd="0" presId="urn:microsoft.com/office/officeart/2005/8/layout/radial6"/>
    <dgm:cxn modelId="{2F5692D1-0ABF-4EB7-B07F-454475B96B84}" type="presParOf" srcId="{D5B0422D-92B1-4F7D-B98D-3C702F12D770}" destId="{C3D1F486-09EE-4C01-A329-4E8905AC0880}" srcOrd="5" destOrd="0" presId="urn:microsoft.com/office/officeart/2005/8/layout/radial6"/>
    <dgm:cxn modelId="{AA3B4DBF-1D05-4DA6-B6B5-AB6F6E9B1D46}" type="presParOf" srcId="{D5B0422D-92B1-4F7D-B98D-3C702F12D770}" destId="{29EF7913-B632-44B4-B771-C625D46FA6CD}" srcOrd="6" destOrd="0" presId="urn:microsoft.com/office/officeart/2005/8/layout/radial6"/>
    <dgm:cxn modelId="{13AD0AD2-3A7A-4347-BDF7-6E0D5F746CA0}" type="presParOf" srcId="{D5B0422D-92B1-4F7D-B98D-3C702F12D770}" destId="{AC22A738-B8A4-44BB-9E2B-335F7396DA1C}" srcOrd="7" destOrd="0" presId="urn:microsoft.com/office/officeart/2005/8/layout/radial6"/>
    <dgm:cxn modelId="{EE710F6C-A442-43B1-96D3-C802EB5DE2B2}" type="presParOf" srcId="{D5B0422D-92B1-4F7D-B98D-3C702F12D770}" destId="{0643781B-7BCF-4D65-B796-0534D115B2CA}" srcOrd="8" destOrd="0" presId="urn:microsoft.com/office/officeart/2005/8/layout/radial6"/>
    <dgm:cxn modelId="{5B2040C4-D2BD-4F78-943D-B26D519F2060}" type="presParOf" srcId="{D5B0422D-92B1-4F7D-B98D-3C702F12D770}" destId="{193555B2-0300-483D-85C3-E4FA45D17502}" srcOrd="9" destOrd="0" presId="urn:microsoft.com/office/officeart/2005/8/layout/radial6"/>
    <dgm:cxn modelId="{6DF63E69-6C50-4239-B4EB-A69E50E46D7F}" type="presParOf" srcId="{D5B0422D-92B1-4F7D-B98D-3C702F12D770}" destId="{FA051DAC-0B60-40BC-98FD-00F74D67C1F4}" srcOrd="10" destOrd="0" presId="urn:microsoft.com/office/officeart/2005/8/layout/radial6"/>
    <dgm:cxn modelId="{A35D1985-5B44-4D42-B7B5-37254EC50D0A}" type="presParOf" srcId="{D5B0422D-92B1-4F7D-B98D-3C702F12D770}" destId="{A46A92B4-91F0-4403-A9FD-0431C943BA70}" srcOrd="11" destOrd="0" presId="urn:microsoft.com/office/officeart/2005/8/layout/radial6"/>
    <dgm:cxn modelId="{37B77D04-483E-4C71-B030-1A04BD9A246F}" type="presParOf" srcId="{D5B0422D-92B1-4F7D-B98D-3C702F12D770}" destId="{4B082AA7-2ED0-4390-87FD-A1D646A034BE}" srcOrd="12" destOrd="0" presId="urn:microsoft.com/office/officeart/2005/8/layout/radial6"/>
    <dgm:cxn modelId="{157F6F57-F952-4FAC-924E-FC9D50776A0B}" type="presParOf" srcId="{D5B0422D-92B1-4F7D-B98D-3C702F12D770}" destId="{625A89E6-7EF3-4A6C-9711-18C12759065A}" srcOrd="13" destOrd="0" presId="urn:microsoft.com/office/officeart/2005/8/layout/radial6"/>
    <dgm:cxn modelId="{8DD470FB-7DBB-4871-A4D2-F6A0D5DEB858}" type="presParOf" srcId="{D5B0422D-92B1-4F7D-B98D-3C702F12D770}" destId="{37CDA41A-468F-4678-978D-55767589E69C}" srcOrd="14" destOrd="0" presId="urn:microsoft.com/office/officeart/2005/8/layout/radial6"/>
    <dgm:cxn modelId="{7A30C1F3-DFF9-4176-BD8D-4672BB5E6698}" type="presParOf" srcId="{D5B0422D-92B1-4F7D-B98D-3C702F12D770}" destId="{696235AD-5476-4CE6-9C0C-FE7A162A1413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6235AD-5476-4CE6-9C0C-FE7A162A1413}">
      <dsp:nvSpPr>
        <dsp:cNvPr id="0" name=""/>
        <dsp:cNvSpPr/>
      </dsp:nvSpPr>
      <dsp:spPr>
        <a:xfrm>
          <a:off x="2177710" y="592603"/>
          <a:ext cx="3950379" cy="3950379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82AA7-2ED0-4390-87FD-A1D646A034BE}">
      <dsp:nvSpPr>
        <dsp:cNvPr id="0" name=""/>
        <dsp:cNvSpPr/>
      </dsp:nvSpPr>
      <dsp:spPr>
        <a:xfrm>
          <a:off x="2177710" y="592603"/>
          <a:ext cx="3950379" cy="3950379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3555B2-0300-483D-85C3-E4FA45D17502}">
      <dsp:nvSpPr>
        <dsp:cNvPr id="0" name=""/>
        <dsp:cNvSpPr/>
      </dsp:nvSpPr>
      <dsp:spPr>
        <a:xfrm>
          <a:off x="2177710" y="592603"/>
          <a:ext cx="3950379" cy="3950379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F7913-B632-44B4-B771-C625D46FA6CD}">
      <dsp:nvSpPr>
        <dsp:cNvPr id="0" name=""/>
        <dsp:cNvSpPr/>
      </dsp:nvSpPr>
      <dsp:spPr>
        <a:xfrm>
          <a:off x="2177710" y="592603"/>
          <a:ext cx="3950379" cy="3950379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E994D-B5C9-4C65-B6F2-6BAD370087F2}">
      <dsp:nvSpPr>
        <dsp:cNvPr id="0" name=""/>
        <dsp:cNvSpPr/>
      </dsp:nvSpPr>
      <dsp:spPr>
        <a:xfrm>
          <a:off x="2177710" y="592603"/>
          <a:ext cx="3950379" cy="3950379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D259AF-E53D-4915-85E8-ADF7594734AF}">
      <dsp:nvSpPr>
        <dsp:cNvPr id="0" name=""/>
        <dsp:cNvSpPr/>
      </dsp:nvSpPr>
      <dsp:spPr>
        <a:xfrm>
          <a:off x="3243439" y="1658332"/>
          <a:ext cx="1818921" cy="181892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Initiative Leader(s)</a:t>
          </a:r>
          <a:endParaRPr lang="en-US" sz="2500" b="1" kern="1200" dirty="0"/>
        </a:p>
      </dsp:txBody>
      <dsp:txXfrm>
        <a:off x="3509814" y="1924707"/>
        <a:ext cx="1286171" cy="1286171"/>
      </dsp:txXfrm>
    </dsp:sp>
    <dsp:sp modelId="{D77F00CA-4794-4133-96D3-E0C088B68105}">
      <dsp:nvSpPr>
        <dsp:cNvPr id="0" name=""/>
        <dsp:cNvSpPr/>
      </dsp:nvSpPr>
      <dsp:spPr>
        <a:xfrm>
          <a:off x="3516277" y="1817"/>
          <a:ext cx="1273245" cy="127324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Stakeholder</a:t>
          </a:r>
          <a:endParaRPr lang="en-US" sz="1400" kern="1200" dirty="0"/>
        </a:p>
      </dsp:txBody>
      <dsp:txXfrm>
        <a:off x="3702739" y="188279"/>
        <a:ext cx="900321" cy="900321"/>
      </dsp:txXfrm>
    </dsp:sp>
    <dsp:sp modelId="{FE44ED67-E163-4CA6-A43C-684AAC2F401C}">
      <dsp:nvSpPr>
        <dsp:cNvPr id="0" name=""/>
        <dsp:cNvSpPr/>
      </dsp:nvSpPr>
      <dsp:spPr>
        <a:xfrm>
          <a:off x="5351200" y="1334967"/>
          <a:ext cx="1273245" cy="1273245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Stakeholder</a:t>
          </a:r>
          <a:endParaRPr lang="en-US" sz="1400" kern="1200" dirty="0"/>
        </a:p>
      </dsp:txBody>
      <dsp:txXfrm>
        <a:off x="5537662" y="1521429"/>
        <a:ext cx="900321" cy="900321"/>
      </dsp:txXfrm>
    </dsp:sp>
    <dsp:sp modelId="{AC22A738-B8A4-44BB-9E2B-335F7396DA1C}">
      <dsp:nvSpPr>
        <dsp:cNvPr id="0" name=""/>
        <dsp:cNvSpPr/>
      </dsp:nvSpPr>
      <dsp:spPr>
        <a:xfrm>
          <a:off x="4650322" y="3492049"/>
          <a:ext cx="1273245" cy="1273245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Stakeholder</a:t>
          </a:r>
          <a:endParaRPr lang="en-US" sz="1400" kern="1200" dirty="0"/>
        </a:p>
      </dsp:txBody>
      <dsp:txXfrm>
        <a:off x="4836784" y="3678511"/>
        <a:ext cx="900321" cy="900321"/>
      </dsp:txXfrm>
    </dsp:sp>
    <dsp:sp modelId="{FA051DAC-0B60-40BC-98FD-00F74D67C1F4}">
      <dsp:nvSpPr>
        <dsp:cNvPr id="0" name=""/>
        <dsp:cNvSpPr/>
      </dsp:nvSpPr>
      <dsp:spPr>
        <a:xfrm>
          <a:off x="2382232" y="3492049"/>
          <a:ext cx="1273245" cy="1273245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Stakeholder</a:t>
          </a:r>
          <a:endParaRPr lang="en-US" sz="1400" kern="1200" dirty="0"/>
        </a:p>
      </dsp:txBody>
      <dsp:txXfrm>
        <a:off x="2568694" y="3678511"/>
        <a:ext cx="900321" cy="900321"/>
      </dsp:txXfrm>
    </dsp:sp>
    <dsp:sp modelId="{625A89E6-7EF3-4A6C-9711-18C12759065A}">
      <dsp:nvSpPr>
        <dsp:cNvPr id="0" name=""/>
        <dsp:cNvSpPr/>
      </dsp:nvSpPr>
      <dsp:spPr>
        <a:xfrm>
          <a:off x="1681353" y="1334967"/>
          <a:ext cx="1273245" cy="127324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Stakeholder</a:t>
          </a:r>
          <a:endParaRPr lang="en-US" sz="1400" kern="1200" dirty="0"/>
        </a:p>
      </dsp:txBody>
      <dsp:txXfrm>
        <a:off x="1867815" y="1521429"/>
        <a:ext cx="900321" cy="900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6C913-017E-41CB-BD92-AB72C59CEF84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59A4A-947E-4EFF-8543-2566EB51F3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19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AF370-FD3B-447A-B724-07A83C45955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9EC22-8000-4A01-AE86-242F2155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1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77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3202D-3CF8-4572-B573-89E52A09B4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46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52AB0-759E-4547-A834-AD0BD2CCD7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54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F8234-FA09-4411-AA02-3A2828DCF03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26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80B9B-192B-4A11-9538-1E46D65882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0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52AB0-759E-4547-A834-AD0BD2CCD7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45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52AB0-759E-4547-A834-AD0BD2CCD7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92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52AB0-759E-4547-A834-AD0BD2CCD7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97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y\Desktop\SRI Projects\DaSy\PPT\DaSy-Logo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098"/>
            <a:ext cx="2177906" cy="14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9929" b="34656"/>
          <a:stretch/>
        </p:blipFill>
        <p:spPr>
          <a:xfrm>
            <a:off x="5676900" y="304801"/>
            <a:ext cx="3467100" cy="65532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60198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685800" y="4117975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819400" y="1093358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9B54A"/>
                </a:solidFill>
              </a:rPr>
              <a:t>THE</a:t>
            </a:r>
            <a:r>
              <a:rPr lang="en-US" b="1" baseline="0" dirty="0" smtClean="0">
                <a:solidFill>
                  <a:srgbClr val="39B54A"/>
                </a:solidFill>
              </a:rPr>
              <a:t> CENTER FOR IDEA</a:t>
            </a:r>
          </a:p>
          <a:p>
            <a:r>
              <a:rPr lang="en-US" b="1" baseline="0" dirty="0" smtClean="0">
                <a:solidFill>
                  <a:srgbClr val="39B54A"/>
                </a:solidFill>
              </a:rPr>
              <a:t>EARLY CHILDHOOD DATA SYSTEMS</a:t>
            </a:r>
            <a:endParaRPr lang="en-US" b="1" dirty="0">
              <a:solidFill>
                <a:srgbClr val="39B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047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39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0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72068"/>
          </a:xfrm>
          <a:prstGeom prst="rect">
            <a:avLst/>
          </a:prstGeom>
          <a:gradFill flip="none" rotWithShape="1">
            <a:gsLst>
              <a:gs pos="20000">
                <a:srgbClr val="45496B"/>
              </a:gs>
              <a:gs pos="30000">
                <a:srgbClr val="839F3F">
                  <a:alpha val="55000"/>
                </a:srgbClr>
              </a:gs>
              <a:gs pos="43000">
                <a:srgbClr val="328196">
                  <a:alpha val="60000"/>
                </a:srgbClr>
              </a:gs>
              <a:gs pos="57000">
                <a:srgbClr val="542E75">
                  <a:alpha val="65000"/>
                </a:srgbClr>
              </a:gs>
              <a:gs pos="70000">
                <a:srgbClr val="37864A">
                  <a:alpha val="70000"/>
                </a:srgbClr>
              </a:gs>
              <a:gs pos="80000">
                <a:srgbClr val="45496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 userDrawn="1"/>
        </p:nvSpPr>
        <p:spPr>
          <a:xfrm>
            <a:off x="155448" y="152400"/>
            <a:ext cx="8839200" cy="6553200"/>
          </a:xfrm>
          <a:prstGeom prst="roundRect">
            <a:avLst>
              <a:gd name="adj" fmla="val 1085"/>
            </a:avLst>
          </a:prstGeom>
          <a:solidFill>
            <a:schemeClr val="bg1"/>
          </a:solidFill>
          <a:ln w="15875">
            <a:solidFill>
              <a:srgbClr val="7980A3"/>
            </a:solidFill>
          </a:ln>
          <a:effectLst>
            <a:outerShdw blurRad="190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" y="1295400"/>
            <a:ext cx="8229600" cy="5029200"/>
          </a:xfrm>
          <a:prstGeom prst="rect">
            <a:avLst/>
          </a:prstGeom>
          <a:solidFill>
            <a:srgbClr val="F7F8FB"/>
          </a:solidFill>
          <a:ln w="15875">
            <a:solidFill>
              <a:srgbClr val="7980A3"/>
            </a:solidFill>
            <a:miter lim="800000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754563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b="1">
                <a:solidFill>
                  <a:srgbClr val="45496B"/>
                </a:solidFill>
              </a:defRPr>
            </a:lvl1pPr>
            <a:lvl2pPr>
              <a:buClr>
                <a:srgbClr val="45496B"/>
              </a:buClr>
              <a:buFont typeface="Arial" pitchFamily="34" charset="0"/>
              <a:buChar char="•"/>
              <a:defRPr/>
            </a:lvl2pPr>
            <a:lvl3pPr>
              <a:buClr>
                <a:srgbClr val="45496B"/>
              </a:buClr>
              <a:buSzPct val="75000"/>
              <a:buFont typeface="Courier New" pitchFamily="49" charset="0"/>
              <a:buChar char="o"/>
              <a:defRPr/>
            </a:lvl3pPr>
            <a:lvl4pPr>
              <a:buClr>
                <a:srgbClr val="45496B"/>
              </a:buClr>
              <a:buSzPct val="90000"/>
              <a:defRPr/>
            </a:lvl4pPr>
            <a:lvl5pPr>
              <a:buClr>
                <a:srgbClr val="45496B"/>
              </a:buClr>
              <a:buSzPct val="9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41275" y="6356350"/>
            <a:ext cx="2133600" cy="365125"/>
          </a:xfrm>
        </p:spPr>
        <p:txBody>
          <a:bodyPr/>
          <a:lstStyle>
            <a:lvl1pPr>
              <a:defRPr>
                <a:solidFill>
                  <a:srgbClr val="45496B"/>
                </a:solidFill>
                <a:latin typeface="+mn-lt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 descr="SST_logo w acronym.jpg"/>
          <p:cNvPicPr>
            <a:picLocks noChangeAspect="1"/>
          </p:cNvPicPr>
          <p:nvPr userDrawn="1"/>
        </p:nvPicPr>
        <p:blipFill>
          <a:blip r:embed="rId2" cstate="print"/>
          <a:srcRect l="5556" t="11111" r="5556" b="25333"/>
          <a:stretch>
            <a:fillRect/>
          </a:stretch>
        </p:blipFill>
        <p:spPr>
          <a:xfrm>
            <a:off x="6553200" y="357250"/>
            <a:ext cx="2133600" cy="762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92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54578"/>
                </a:solidFill>
              </a:defRPr>
            </a:lvl1pPr>
            <a:lvl2pPr>
              <a:defRPr>
                <a:solidFill>
                  <a:srgbClr val="39B54A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2" descr="C:\Users\May\Desktop\SRI Projects\DaSy\PPT\DaSy-Logo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672" y="5788152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0" y="6121400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 w="12700">
            <a:solidFill>
              <a:srgbClr val="39B54A"/>
            </a:solidFill>
          </a:ln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98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0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1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4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0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7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Century Schoolbook" pitchFamily="18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8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15457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eff.sellers@aemcorp.com" TargetMode="External"/><Relationship Id="rId2" Type="http://schemas.openxmlformats.org/officeDocument/2006/relationships/hyperlink" Target="mailto:anicholas@jh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dancing&amp;source=images&amp;cd=&amp;cad=rja&amp;docid=SOkWLaoNjRF42M&amp;tbnid=FynSnDjIHijiVM:&amp;ved=0CAUQjRw&amp;url=http://5hais26.wordpress.com/2010/11/08/dancing-your-way-to-fitness/&amp;ei=P0knUsVuuLbgA9e6gNgP&amp;bvm=bv.51495398,d.cWc&amp;psig=AFQjCNGHV2fGbq0-R0_DzqJcpQ8mPkY7vw&amp;ust=137839274245689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8077200" cy="1676400"/>
          </a:xfrm>
        </p:spPr>
        <p:txBody>
          <a:bodyPr>
            <a:noAutofit/>
          </a:bodyPr>
          <a:lstStyle/>
          <a:p>
            <a:pPr fontAlgn="ctr"/>
            <a:r>
              <a:rPr lang="en-US" sz="3200" dirty="0" smtClean="0"/>
              <a:t>Stakeholder Engagement: </a:t>
            </a:r>
            <a:br>
              <a:rPr lang="en-US" sz="3200" dirty="0" smtClean="0"/>
            </a:br>
            <a:r>
              <a:rPr lang="en-US" sz="3200" dirty="0" smtClean="0"/>
              <a:t>Dancing with the Data System Stars!</a:t>
            </a:r>
            <a:r>
              <a:rPr lang="en-US" sz="3200" b="0" dirty="0" smtClean="0"/>
              <a:t/>
            </a:r>
            <a:br>
              <a:rPr lang="en-US" sz="3200" b="0" dirty="0" smtClean="0"/>
            </a:br>
            <a:endParaRPr lang="en-US" b="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6705600" cy="2133600"/>
          </a:xfrm>
        </p:spPr>
        <p:txBody>
          <a:bodyPr>
            <a:normAutofit fontScale="92500"/>
          </a:bodyPr>
          <a:lstStyle/>
          <a:p>
            <a:r>
              <a:rPr lang="en-US" sz="2600" b="1" dirty="0" smtClean="0">
                <a:solidFill>
                  <a:schemeClr val="tx1"/>
                </a:solidFill>
              </a:rPr>
              <a:t>Roundtable Discussion</a:t>
            </a: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Amy Nicholas, DaSy at CTE</a:t>
            </a:r>
            <a:r>
              <a:rPr lang="en-US" sz="2600" dirty="0">
                <a:solidFill>
                  <a:schemeClr val="tx1"/>
                </a:solidFill>
              </a:rPr>
              <a:t/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Jeff Sellers, DaSy at AEM/SLDS State Support Team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94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sz="2800" dirty="0">
                <a:solidFill>
                  <a:srgbClr val="154578"/>
                </a:solidFill>
              </a:rPr>
              <a:t>Does the state have a stakeholder engagement plan that explains precisely </a:t>
            </a:r>
            <a:r>
              <a:rPr lang="en-US" sz="2800" u="sng" dirty="0">
                <a:solidFill>
                  <a:srgbClr val="154578"/>
                </a:solidFill>
              </a:rPr>
              <a:t>how</a:t>
            </a:r>
            <a:r>
              <a:rPr lang="en-US" sz="2800" dirty="0">
                <a:solidFill>
                  <a:srgbClr val="154578"/>
                </a:solidFill>
              </a:rPr>
              <a:t> stakeholders will be involved in decision making</a:t>
            </a:r>
            <a:r>
              <a:rPr lang="en-US" sz="2800" dirty="0" smtClean="0">
                <a:solidFill>
                  <a:srgbClr val="154578"/>
                </a:solidFill>
              </a:rPr>
              <a:t>?</a:t>
            </a:r>
          </a:p>
          <a:p>
            <a:pPr marL="742950" lvl="2" indent="-342900"/>
            <a:r>
              <a:rPr lang="en-US" sz="2400" dirty="0" smtClean="0">
                <a:solidFill>
                  <a:srgbClr val="39B54A"/>
                </a:solidFill>
              </a:rPr>
              <a:t>What should be included in a comprehensive stakeholder engagement plan?</a:t>
            </a:r>
          </a:p>
          <a:p>
            <a:pPr marL="742950" lvl="2" indent="-342900"/>
            <a:r>
              <a:rPr lang="en-US" sz="2400" dirty="0" smtClean="0">
                <a:solidFill>
                  <a:srgbClr val="39B54A"/>
                </a:solidFill>
              </a:rPr>
              <a:t>Please describe the types of stakeholder activities in which you have been involved.</a:t>
            </a:r>
            <a:endParaRPr lang="en-US" sz="2400" dirty="0">
              <a:solidFill>
                <a:srgbClr val="39B54A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Discussion Questions:</a:t>
            </a:r>
            <a:br>
              <a:rPr lang="en-US" sz="4000" dirty="0" smtClean="0"/>
            </a:br>
            <a:r>
              <a:rPr lang="en-US" sz="4000" i="1" dirty="0" smtClean="0"/>
              <a:t>Arriving to the Dance</a:t>
            </a:r>
            <a:endParaRPr lang="en-US" sz="4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01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is going well? What is not going well? </a:t>
            </a:r>
          </a:p>
          <a:p>
            <a:pPr lvl="1"/>
            <a:r>
              <a:rPr lang="en-US" dirty="0" smtClean="0"/>
              <a:t>Do </a:t>
            </a:r>
            <a:r>
              <a:rPr lang="en-US" dirty="0"/>
              <a:t>you feel like your voice is being heard?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there balance in participation and influence among the group?</a:t>
            </a:r>
          </a:p>
          <a:p>
            <a:pPr lvl="1"/>
            <a:r>
              <a:rPr lang="en-US" dirty="0"/>
              <a:t>Are communications from leadership timely, relevant, and responsive to your expectations and needs as a stakeholder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can areas of needed improvement be addressed?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Discussion Questions:</a:t>
            </a:r>
            <a:br>
              <a:rPr lang="en-US" sz="4000" dirty="0" smtClean="0"/>
            </a:br>
            <a:r>
              <a:rPr lang="en-US" sz="4000" i="1" dirty="0" smtClean="0"/>
              <a:t>Dancing the Dance</a:t>
            </a:r>
            <a:endParaRPr lang="en-US" sz="4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142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Depth and breadth of program variability</a:t>
            </a:r>
          </a:p>
          <a:p>
            <a:r>
              <a:rPr lang="en-US" dirty="0" smtClean="0"/>
              <a:t>Fragmented nature of state data system landscapes</a:t>
            </a:r>
          </a:p>
          <a:p>
            <a:r>
              <a:rPr lang="en-US" dirty="0" smtClean="0"/>
              <a:t>Data system literacy</a:t>
            </a:r>
          </a:p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Unique Challenges for Early Childhood Stakeholders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54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Amy Nicholas</a:t>
            </a:r>
          </a:p>
          <a:p>
            <a:pPr lvl="1"/>
            <a:r>
              <a:rPr lang="en-US" dirty="0" smtClean="0"/>
              <a:t>DaSy at Johns Hopkins University’s Center for Technology in Education (CTE)</a:t>
            </a:r>
          </a:p>
          <a:p>
            <a:pPr lvl="1"/>
            <a:r>
              <a:rPr lang="en-US" dirty="0" smtClean="0"/>
              <a:t>(410) 516-9857</a:t>
            </a:r>
          </a:p>
          <a:p>
            <a:pPr lvl="1"/>
            <a:r>
              <a:rPr lang="en-US" dirty="0" smtClean="0">
                <a:hlinkClick r:id="rId2"/>
              </a:rPr>
              <a:t>anicholas@jhu.edu</a:t>
            </a:r>
            <a:endParaRPr lang="en-US" dirty="0" smtClean="0"/>
          </a:p>
          <a:p>
            <a:r>
              <a:rPr lang="en-US" dirty="0" smtClean="0"/>
              <a:t>Jeff Sellers</a:t>
            </a:r>
          </a:p>
          <a:p>
            <a:pPr lvl="1"/>
            <a:r>
              <a:rPr lang="en-US" dirty="0" smtClean="0"/>
              <a:t>DaSy at Applied Engineering and Management (AEM) Corporation</a:t>
            </a:r>
          </a:p>
          <a:p>
            <a:pPr lvl="1"/>
            <a:r>
              <a:rPr lang="en-US" dirty="0" smtClean="0"/>
              <a:t>(850</a:t>
            </a:r>
            <a:r>
              <a:rPr lang="en-US" dirty="0"/>
              <a:t>) </a:t>
            </a:r>
            <a:r>
              <a:rPr lang="en-US" dirty="0" smtClean="0"/>
              <a:t>544-4191</a:t>
            </a:r>
          </a:p>
          <a:p>
            <a:pPr lvl="1"/>
            <a:r>
              <a:rPr lang="en-US" dirty="0" smtClean="0">
                <a:hlinkClick r:id="rId3"/>
              </a:rPr>
              <a:t>jeff.sellers@aemcorp.com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Contact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933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objectives for </a:t>
            </a:r>
            <a:r>
              <a:rPr lang="en-US" dirty="0"/>
              <a:t>this </a:t>
            </a:r>
            <a:r>
              <a:rPr lang="en-US" dirty="0" smtClean="0"/>
              <a:t>roundtable session are to:</a:t>
            </a:r>
          </a:p>
          <a:p>
            <a:pPr lvl="1"/>
            <a:r>
              <a:rPr lang="en-US" sz="2800" dirty="0" smtClean="0"/>
              <a:t>Review the purpose and role of stakeholders in systems level initiatives;</a:t>
            </a:r>
          </a:p>
          <a:p>
            <a:pPr lvl="1"/>
            <a:r>
              <a:rPr lang="en-US" sz="2800" dirty="0" smtClean="0"/>
              <a:t>Provide an overview of the principles of effective stakeholder engagement; and </a:t>
            </a:r>
          </a:p>
          <a:p>
            <a:pPr lvl="1"/>
            <a:r>
              <a:rPr lang="en-US" sz="2800" dirty="0" smtClean="0"/>
              <a:t>Discuss participants’ experiences with serving as stakeholders for their states’ coordinated data system initiatives.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Objectives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64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b="1" dirty="0" smtClean="0"/>
              <a:t>Stakeholder Engagement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Stakeholders= individuals that are</a:t>
            </a:r>
            <a:r>
              <a:rPr lang="en-US" sz="2800" dirty="0"/>
              <a:t> </a:t>
            </a:r>
            <a:r>
              <a:rPr lang="en-US" sz="2800" dirty="0" smtClean="0"/>
              <a:t>either affected by or responsible for the outcomes of a project or initiative</a:t>
            </a:r>
          </a:p>
          <a:p>
            <a:r>
              <a:rPr lang="en-US" sz="2800" dirty="0" smtClean="0"/>
              <a:t>Stakeholder Engagement= the use of stakeholders as participants in a collaborative decision making process that guides the creation and execution of a defined scope of work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13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Stakeholder Group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36441"/>
              </p:ext>
            </p:extLst>
          </p:nvPr>
        </p:nvGraphicFramePr>
        <p:xfrm>
          <a:off x="381000" y="1600200"/>
          <a:ext cx="8305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7041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Why Involve Stakeholders in                                      Decision Making?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/>
          <a:lstStyle/>
          <a:p>
            <a:pPr marL="508000" indent="-381000"/>
            <a:r>
              <a:rPr lang="en-US" sz="2800" dirty="0"/>
              <a:t>System level impacts </a:t>
            </a:r>
          </a:p>
          <a:p>
            <a:pPr marL="508000" indent="-381000"/>
            <a:r>
              <a:rPr lang="en-US" sz="2800" dirty="0" smtClean="0"/>
              <a:t>Creative problem solving</a:t>
            </a:r>
          </a:p>
          <a:p>
            <a:pPr marL="508000" indent="-381000"/>
            <a:r>
              <a:rPr lang="en-US" sz="2800" dirty="0" smtClean="0"/>
              <a:t>Satisfaction  </a:t>
            </a:r>
            <a:r>
              <a:rPr lang="en-US" sz="2800" dirty="0"/>
              <a:t>through </a:t>
            </a:r>
            <a:r>
              <a:rPr lang="en-US" sz="2800" dirty="0" smtClean="0"/>
              <a:t>collaboration</a:t>
            </a:r>
          </a:p>
          <a:p>
            <a:pPr marL="508000" indent="-381000"/>
            <a:r>
              <a:rPr lang="en-US" sz="2800" dirty="0" smtClean="0"/>
              <a:t>Improved outcomes</a:t>
            </a:r>
            <a:endParaRPr lang="en-US" sz="2800" dirty="0"/>
          </a:p>
          <a:p>
            <a:pPr marL="2109788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39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383165"/>
              </p:ext>
            </p:extLst>
          </p:nvPr>
        </p:nvGraphicFramePr>
        <p:xfrm>
          <a:off x="0" y="0"/>
          <a:ext cx="9144000" cy="685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70151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Principles of Effective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smtClean="0"/>
                        <a:t>Stakeholder Engagement</a:t>
                      </a:r>
                      <a:endParaRPr lang="en-US" sz="3200" dirty="0"/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Define and articulate the purpose for the work</a:t>
                      </a:r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Identify what success will look like </a:t>
                      </a:r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Establish and sustain trust-based partnerships</a:t>
                      </a:r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Define short- and long-term outputs (products)</a:t>
                      </a:r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Specify desired outcomes</a:t>
                      </a:r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Determine timelines</a:t>
                      </a:r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Establish an agreed upon decision making process /method</a:t>
                      </a:r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Emphasize shared ownership of decisions</a:t>
                      </a:r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Practice timely, reflective, flexible, &amp; responsive decision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making </a:t>
                      </a:r>
                    </a:p>
                  </a:txBody>
                  <a:tcPr/>
                </a:tc>
              </a:tr>
              <a:tr h="61564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Outline and articulate</a:t>
                      </a:r>
                      <a:r>
                        <a:rPr lang="en-US" sz="2400" baseline="0" dirty="0" smtClean="0"/>
                        <a:t> expectations for </a:t>
                      </a:r>
                      <a:r>
                        <a:rPr lang="en-US" sz="2400" dirty="0" smtClean="0"/>
                        <a:t>stakeholder</a:t>
                      </a:r>
                      <a:r>
                        <a:rPr lang="en-US" sz="2400" baseline="0" dirty="0" smtClean="0"/>
                        <a:t> engagement</a:t>
                      </a: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952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5hais26.files.wordpress.com/2010/11/melissa_dancing_with_the_stars_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70091"/>
            <a:ext cx="3429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19800" y="5779342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Google Image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0" y="15765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Serving as a Stakeholder in a State Data System Initiative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8439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Discussion Questions: </a:t>
            </a:r>
            <a:br>
              <a:rPr lang="en-US" sz="4000" b="1" dirty="0" smtClean="0"/>
            </a:br>
            <a:r>
              <a:rPr lang="en-US" sz="4000" b="1" i="1" dirty="0" smtClean="0"/>
              <a:t>Getting Invited to the Dance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Are you serving as a stakeholder on your state’s Early Childhood Integrated Data System (ECIDS) or P-20 Workforce (P20W) data system initiative? </a:t>
            </a:r>
          </a:p>
          <a:p>
            <a:pPr lvl="1"/>
            <a:r>
              <a:rPr lang="en-US" dirty="0" smtClean="0"/>
              <a:t>If so:</a:t>
            </a:r>
          </a:p>
          <a:p>
            <a:pPr lvl="2"/>
            <a:r>
              <a:rPr lang="en-US" sz="2400" dirty="0" smtClean="0"/>
              <a:t>How did you become aware of the initiative? How long has it been in place? Have you participated from the start?</a:t>
            </a:r>
          </a:p>
          <a:p>
            <a:pPr lvl="1"/>
            <a:r>
              <a:rPr lang="en-US" dirty="0" smtClean="0"/>
              <a:t>If not:</a:t>
            </a:r>
          </a:p>
          <a:p>
            <a:pPr lvl="2"/>
            <a:r>
              <a:rPr lang="en-US" sz="2400" dirty="0" smtClean="0"/>
              <a:t>Do you know who is leading these initiatives in your state? Have you made attempts to get involved?</a:t>
            </a:r>
          </a:p>
          <a:p>
            <a:pPr lvl="2"/>
            <a:endParaRPr lang="en-US" dirty="0" smtClean="0"/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3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Discussion Questions:</a:t>
            </a:r>
            <a:br>
              <a:rPr lang="en-US" sz="4000" b="1" dirty="0" smtClean="0"/>
            </a:br>
            <a:r>
              <a:rPr lang="en-US" sz="4000" b="1" i="1" dirty="0" smtClean="0"/>
              <a:t>Deciding What to Wear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sz="2800" dirty="0">
                <a:solidFill>
                  <a:schemeClr val="tx2"/>
                </a:solidFill>
              </a:rPr>
              <a:t>How will the system benefit early intervention and preschool special education </a:t>
            </a:r>
            <a:r>
              <a:rPr lang="en-US" sz="2800" dirty="0" smtClean="0">
                <a:solidFill>
                  <a:schemeClr val="tx2"/>
                </a:solidFill>
              </a:rPr>
              <a:t>programs?</a:t>
            </a:r>
          </a:p>
          <a:p>
            <a:pPr marL="742950" lvl="2" indent="-342900"/>
            <a:r>
              <a:rPr lang="en-US" sz="2400" dirty="0">
                <a:solidFill>
                  <a:srgbClr val="39B54A"/>
                </a:solidFill>
              </a:rPr>
              <a:t>What are the current priorities for your state in terms of this coordinated data system?  </a:t>
            </a:r>
            <a:endParaRPr lang="en-US" sz="2400" dirty="0" smtClean="0">
              <a:solidFill>
                <a:srgbClr val="39B54A"/>
              </a:solidFill>
            </a:endParaRPr>
          </a:p>
          <a:p>
            <a:pPr marL="742950" lvl="2" indent="-342900"/>
            <a:r>
              <a:rPr lang="en-US" sz="2400" dirty="0" smtClean="0">
                <a:solidFill>
                  <a:srgbClr val="39B54A"/>
                </a:solidFill>
              </a:rPr>
              <a:t>What </a:t>
            </a:r>
            <a:r>
              <a:rPr lang="en-US" sz="2400" dirty="0">
                <a:solidFill>
                  <a:srgbClr val="39B54A"/>
                </a:solidFill>
              </a:rPr>
              <a:t>data do you feel </a:t>
            </a:r>
            <a:r>
              <a:rPr lang="en-US" sz="2400" dirty="0" smtClean="0">
                <a:solidFill>
                  <a:srgbClr val="39B54A"/>
                </a:solidFill>
              </a:rPr>
              <a:t>your program has </a:t>
            </a:r>
            <a:r>
              <a:rPr lang="en-US" sz="2400" dirty="0">
                <a:solidFill>
                  <a:srgbClr val="39B54A"/>
                </a:solidFill>
              </a:rPr>
              <a:t>to offer that will add depth and breadth to </a:t>
            </a:r>
            <a:r>
              <a:rPr lang="en-US" sz="2400" dirty="0" smtClean="0">
                <a:solidFill>
                  <a:srgbClr val="39B54A"/>
                </a:solidFill>
              </a:rPr>
              <a:t>the system</a:t>
            </a:r>
            <a:r>
              <a:rPr lang="en-US" sz="2400" dirty="0">
                <a:solidFill>
                  <a:srgbClr val="39B54A"/>
                </a:solidFill>
              </a:rPr>
              <a:t>? </a:t>
            </a:r>
            <a:endParaRPr lang="en-US" sz="2400" dirty="0" smtClean="0">
              <a:solidFill>
                <a:srgbClr val="39B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1613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1904&quot;&gt;&lt;object type=&quot;3&quot; unique_id=&quot;11905&quot;&gt;&lt;property id=&quot;20148&quot; value=&quot;5&quot;/&gt;&lt;property id=&quot;20300&quot; value=&quot;Slide 1 - &amp;quot;Add Title here&amp;#x0D;&amp;#x0A;Presenters&amp;#x0D;&amp;#x0A;Affiliation&amp;quot;&quot;/&gt;&lt;property id=&quot;20307&quot; value=&quot;258&quot;/&gt;&lt;/object&gt;&lt;object type=&quot;3&quot; unique_id=&quot;11906&quot;&gt;&lt;property id=&quot;20148&quot; value=&quot;5&quot;/&gt;&lt;property id=&quot;20300&quot; value=&quot;Slide 2 - &amp;quot;Title Here&amp;quot;&quot;/&gt;&lt;property id=&quot;20307&quot; value=&quot;257&quot;/&gt;&lt;/object&gt;&lt;/object&gt;&lt;object type=&quot;8&quot; unique_id=&quot;1191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543</Words>
  <Application>Microsoft Office PowerPoint</Application>
  <PresentationFormat>On-screen Show (4:3)</PresentationFormat>
  <Paragraphs>85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Stakeholder Engagement:  Dancing with the Data System Stars! </vt:lpstr>
      <vt:lpstr>Session Objectives</vt:lpstr>
      <vt:lpstr>What is Stakeholder Engagement?</vt:lpstr>
      <vt:lpstr>A Stakeholder Group</vt:lpstr>
      <vt:lpstr>Why Involve Stakeholders in                                      Decision Making?</vt:lpstr>
      <vt:lpstr>PowerPoint Presentation</vt:lpstr>
      <vt:lpstr>PowerPoint Presentation</vt:lpstr>
      <vt:lpstr>Discussion Questions:  Getting Invited to the Dance</vt:lpstr>
      <vt:lpstr>Discussion Questions: Deciding What to Wear</vt:lpstr>
      <vt:lpstr>Discussion Questions: Arriving to the Dance</vt:lpstr>
      <vt:lpstr>Discussion Questions: Dancing the Dance</vt:lpstr>
      <vt:lpstr>Unique Challenges for Early Childhood Stakeholders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</dc:creator>
  <cp:lastModifiedBy>Katie Kaattari</cp:lastModifiedBy>
  <cp:revision>108</cp:revision>
  <dcterms:created xsi:type="dcterms:W3CDTF">2013-02-06T21:54:43Z</dcterms:created>
  <dcterms:modified xsi:type="dcterms:W3CDTF">2013-12-06T22:56:20Z</dcterms:modified>
</cp:coreProperties>
</file>