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8" r:id="rId2"/>
    <p:sldId id="259" r:id="rId3"/>
    <p:sldId id="270" r:id="rId4"/>
    <p:sldId id="294" r:id="rId5"/>
    <p:sldId id="295" r:id="rId6"/>
    <p:sldId id="257" r:id="rId7"/>
    <p:sldId id="320" r:id="rId8"/>
    <p:sldId id="297" r:id="rId9"/>
    <p:sldId id="298" r:id="rId10"/>
    <p:sldId id="299" r:id="rId11"/>
    <p:sldId id="300" r:id="rId12"/>
    <p:sldId id="301" r:id="rId13"/>
    <p:sldId id="302" r:id="rId14"/>
    <p:sldId id="303" r:id="rId15"/>
    <p:sldId id="306" r:id="rId16"/>
    <p:sldId id="309" r:id="rId17"/>
    <p:sldId id="261" r:id="rId18"/>
    <p:sldId id="260" r:id="rId19"/>
    <p:sldId id="310" r:id="rId20"/>
    <p:sldId id="315" r:id="rId21"/>
    <p:sldId id="316" r:id="rId22"/>
    <p:sldId id="317" r:id="rId23"/>
    <p:sldId id="314" r:id="rId24"/>
    <p:sldId id="319" r:id="rId25"/>
    <p:sldId id="262" r:id="rId26"/>
    <p:sldId id="275" r:id="rId27"/>
    <p:sldId id="268" r:id="rId28"/>
    <p:sldId id="269" r:id="rId29"/>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igail Loughr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154578"/>
    <a:srgbClr val="0000FF"/>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6" autoAdjust="0"/>
    <p:restoredTop sz="77506" autoAdjust="0"/>
  </p:normalViewPr>
  <p:slideViewPr>
    <p:cSldViewPr>
      <p:cViewPr>
        <p:scale>
          <a:sx n="80" d="100"/>
          <a:sy n="80" d="100"/>
        </p:scale>
        <p:origin x="120" y="-336"/>
      </p:cViewPr>
      <p:guideLst>
        <p:guide orient="horz" pos="2160"/>
        <p:guide pos="2880"/>
      </p:guideLst>
    </p:cSldViewPr>
  </p:slideViewPr>
  <p:outlineViewPr>
    <p:cViewPr>
      <p:scale>
        <a:sx n="33" d="100"/>
        <a:sy n="33" d="100"/>
      </p:scale>
      <p:origin x="0" y="1543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pPr/>
              <a:t>1/23/2015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pPr/>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pPr/>
              <a:t>1/23/2015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pPr/>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a:t>
            </a:fld>
            <a:endParaRPr lang="en-US" dirty="0"/>
          </a:p>
        </p:txBody>
      </p:sp>
    </p:spTree>
    <p:extLst>
      <p:ext uri="{BB962C8B-B14F-4D97-AF65-F5344CB8AC3E}">
        <p14:creationId xmlns:p14="http://schemas.microsoft.com/office/powerpoint/2010/main" val="2032090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10</a:t>
            </a:fld>
            <a:endParaRPr lang="en-US" dirty="0"/>
          </a:p>
        </p:txBody>
      </p:sp>
    </p:spTree>
    <p:extLst>
      <p:ext uri="{BB962C8B-B14F-4D97-AF65-F5344CB8AC3E}">
        <p14:creationId xmlns:p14="http://schemas.microsoft.com/office/powerpoint/2010/main" val="1530538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11</a:t>
            </a:fld>
            <a:endParaRPr lang="en-US" dirty="0"/>
          </a:p>
        </p:txBody>
      </p:sp>
    </p:spTree>
    <p:extLst>
      <p:ext uri="{BB962C8B-B14F-4D97-AF65-F5344CB8AC3E}">
        <p14:creationId xmlns:p14="http://schemas.microsoft.com/office/powerpoint/2010/main" val="675836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DD040F02-416B-47F0-8413-4E21C100187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812953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Missy</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13</a:t>
            </a:fld>
            <a:endParaRPr lang="en-US" dirty="0"/>
          </a:p>
        </p:txBody>
      </p:sp>
    </p:spTree>
    <p:extLst>
      <p:ext uri="{BB962C8B-B14F-4D97-AF65-F5344CB8AC3E}">
        <p14:creationId xmlns:p14="http://schemas.microsoft.com/office/powerpoint/2010/main" val="3413668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459C58CA-12E4-4F31-9B48-6F56F73F44E1}" type="slidenum">
              <a:rPr lang="en-US" smtClean="0"/>
              <a:pPr/>
              <a:t>14</a:t>
            </a:fld>
            <a:endParaRPr lang="en-US" dirty="0"/>
          </a:p>
        </p:txBody>
      </p:sp>
    </p:spTree>
    <p:extLst>
      <p:ext uri="{BB962C8B-B14F-4D97-AF65-F5344CB8AC3E}">
        <p14:creationId xmlns:p14="http://schemas.microsoft.com/office/powerpoint/2010/main" val="2878446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Missy</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15</a:t>
            </a:fld>
            <a:endParaRPr lang="en-US" dirty="0"/>
          </a:p>
        </p:txBody>
      </p:sp>
    </p:spTree>
    <p:extLst>
      <p:ext uri="{BB962C8B-B14F-4D97-AF65-F5344CB8AC3E}">
        <p14:creationId xmlns:p14="http://schemas.microsoft.com/office/powerpoint/2010/main" val="969977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 Tiffany, Lori &amp; Phil</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16</a:t>
            </a:fld>
            <a:endParaRPr lang="en-US" dirty="0"/>
          </a:p>
        </p:txBody>
      </p:sp>
    </p:spTree>
    <p:extLst>
      <p:ext uri="{BB962C8B-B14F-4D97-AF65-F5344CB8AC3E}">
        <p14:creationId xmlns:p14="http://schemas.microsoft.com/office/powerpoint/2010/main" val="3911496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Tiffany, Lori &amp; Phil</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17</a:t>
            </a:fld>
            <a:endParaRPr lang="en-US" dirty="0"/>
          </a:p>
        </p:txBody>
      </p:sp>
    </p:spTree>
    <p:extLst>
      <p:ext uri="{BB962C8B-B14F-4D97-AF65-F5344CB8AC3E}">
        <p14:creationId xmlns:p14="http://schemas.microsoft.com/office/powerpoint/2010/main" val="4029283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 Tiffany, Lori &amp; Phil</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18</a:t>
            </a:fld>
            <a:endParaRPr lang="en-US" dirty="0"/>
          </a:p>
        </p:txBody>
      </p:sp>
    </p:spTree>
    <p:extLst>
      <p:ext uri="{BB962C8B-B14F-4D97-AF65-F5344CB8AC3E}">
        <p14:creationId xmlns:p14="http://schemas.microsoft.com/office/powerpoint/2010/main" val="926627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Statewide Demographic and Outcome Data Collection as well as Special Education and Early Intervention Services Data Collection lead to the matching process for Data Linking using SASID. This contributes to the Linked Special Education Data Warehouse which in turn leads to Analytical Tools and Techniques. These lead to Special Education Data Online User Access.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19</a:t>
            </a:fld>
            <a:endParaRPr lang="en-US" dirty="0"/>
          </a:p>
        </p:txBody>
      </p:sp>
    </p:spTree>
    <p:extLst>
      <p:ext uri="{BB962C8B-B14F-4D97-AF65-F5344CB8AC3E}">
        <p14:creationId xmlns:p14="http://schemas.microsoft.com/office/powerpoint/2010/main" val="422864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a:t>
            </a:r>
            <a:r>
              <a:rPr lang="en-US" baseline="0" dirty="0" smtClean="0"/>
              <a:t> Missy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a:t>
            </a:fld>
            <a:endParaRPr lang="en-US" dirty="0"/>
          </a:p>
        </p:txBody>
      </p:sp>
    </p:spTree>
    <p:extLst>
      <p:ext uri="{BB962C8B-B14F-4D97-AF65-F5344CB8AC3E}">
        <p14:creationId xmlns:p14="http://schemas.microsoft.com/office/powerpoint/2010/main" val="471777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Brian</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20</a:t>
            </a:fld>
            <a:endParaRPr lang="en-US" dirty="0"/>
          </a:p>
        </p:txBody>
      </p:sp>
    </p:spTree>
    <p:extLst>
      <p:ext uri="{BB962C8B-B14F-4D97-AF65-F5344CB8AC3E}">
        <p14:creationId xmlns:p14="http://schemas.microsoft.com/office/powerpoint/2010/main" val="3285996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Brian</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21</a:t>
            </a:fld>
            <a:endParaRPr lang="en-US" dirty="0"/>
          </a:p>
        </p:txBody>
      </p:sp>
    </p:spTree>
    <p:extLst>
      <p:ext uri="{BB962C8B-B14F-4D97-AF65-F5344CB8AC3E}">
        <p14:creationId xmlns:p14="http://schemas.microsoft.com/office/powerpoint/2010/main" val="1583504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Brian</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22</a:t>
            </a:fld>
            <a:endParaRPr lang="en-US" dirty="0"/>
          </a:p>
        </p:txBody>
      </p:sp>
    </p:spTree>
    <p:extLst>
      <p:ext uri="{BB962C8B-B14F-4D97-AF65-F5344CB8AC3E}">
        <p14:creationId xmlns:p14="http://schemas.microsoft.com/office/powerpoint/2010/main" val="531034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23</a:t>
            </a:fld>
            <a:endParaRPr lang="en-US" dirty="0"/>
          </a:p>
        </p:txBody>
      </p:sp>
    </p:spTree>
    <p:extLst>
      <p:ext uri="{BB962C8B-B14F-4D97-AF65-F5344CB8AC3E}">
        <p14:creationId xmlns:p14="http://schemas.microsoft.com/office/powerpoint/2010/main" val="181193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Brian</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24</a:t>
            </a:fld>
            <a:endParaRPr lang="en-US" dirty="0"/>
          </a:p>
        </p:txBody>
      </p:sp>
    </p:spTree>
    <p:extLst>
      <p:ext uri="{BB962C8B-B14F-4D97-AF65-F5344CB8AC3E}">
        <p14:creationId xmlns:p14="http://schemas.microsoft.com/office/powerpoint/2010/main" val="246957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Lori and Tiffany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25</a:t>
            </a:fld>
            <a:endParaRPr lang="en-US" dirty="0"/>
          </a:p>
        </p:txBody>
      </p:sp>
    </p:spTree>
    <p:extLst>
      <p:ext uri="{BB962C8B-B14F-4D97-AF65-F5344CB8AC3E}">
        <p14:creationId xmlns:p14="http://schemas.microsoft.com/office/powerpoint/2010/main" val="3684797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Phil</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26</a:t>
            </a:fld>
            <a:endParaRPr lang="en-US" dirty="0"/>
          </a:p>
        </p:txBody>
      </p:sp>
    </p:spTree>
    <p:extLst>
      <p:ext uri="{BB962C8B-B14F-4D97-AF65-F5344CB8AC3E}">
        <p14:creationId xmlns:p14="http://schemas.microsoft.com/office/powerpoint/2010/main" val="1177447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Amy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27</a:t>
            </a:fld>
            <a:endParaRPr lang="en-US" dirty="0"/>
          </a:p>
        </p:txBody>
      </p:sp>
    </p:spTree>
    <p:extLst>
      <p:ext uri="{BB962C8B-B14F-4D97-AF65-F5344CB8AC3E}">
        <p14:creationId xmlns:p14="http://schemas.microsoft.com/office/powerpoint/2010/main" val="158693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a:t>
            </a:r>
            <a:r>
              <a:rPr lang="en-US" smtClean="0"/>
              <a:t>: Missy</a:t>
            </a:r>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pPr/>
              <a:t>28</a:t>
            </a:fld>
            <a:endParaRPr lang="en-US" dirty="0"/>
          </a:p>
        </p:txBody>
      </p:sp>
    </p:spTree>
    <p:extLst>
      <p:ext uri="{BB962C8B-B14F-4D97-AF65-F5344CB8AC3E}">
        <p14:creationId xmlns:p14="http://schemas.microsoft.com/office/powerpoint/2010/main" val="362621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Missy</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a:t>
            </a:fld>
            <a:endParaRPr lang="en-US" dirty="0"/>
          </a:p>
        </p:txBody>
      </p:sp>
    </p:spTree>
    <p:extLst>
      <p:ext uri="{BB962C8B-B14F-4D97-AF65-F5344CB8AC3E}">
        <p14:creationId xmlns:p14="http://schemas.microsoft.com/office/powerpoint/2010/main" val="1839607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Missy</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a:t>
            </a:fld>
            <a:endParaRPr lang="en-US" dirty="0"/>
          </a:p>
        </p:txBody>
      </p:sp>
    </p:spTree>
    <p:extLst>
      <p:ext uri="{BB962C8B-B14F-4D97-AF65-F5344CB8AC3E}">
        <p14:creationId xmlns:p14="http://schemas.microsoft.com/office/powerpoint/2010/main" val="2023541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a:t>
            </a:r>
            <a:r>
              <a:rPr lang="en-US" baseline="0" dirty="0" smtClean="0"/>
              <a:t> Missy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5</a:t>
            </a:fld>
            <a:endParaRPr lang="en-US" dirty="0"/>
          </a:p>
        </p:txBody>
      </p:sp>
    </p:spTree>
    <p:extLst>
      <p:ext uri="{BB962C8B-B14F-4D97-AF65-F5344CB8AC3E}">
        <p14:creationId xmlns:p14="http://schemas.microsoft.com/office/powerpoint/2010/main" val="2499166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Missy</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6</a:t>
            </a:fld>
            <a:endParaRPr lang="en-US" dirty="0"/>
          </a:p>
        </p:txBody>
      </p:sp>
    </p:spTree>
    <p:extLst>
      <p:ext uri="{BB962C8B-B14F-4D97-AF65-F5344CB8AC3E}">
        <p14:creationId xmlns:p14="http://schemas.microsoft.com/office/powerpoint/2010/main" val="2473524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0537"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CD4C8FC-94DA-4533-8EE5-8B280CCD532E}"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8</a:t>
            </a:fld>
            <a:endParaRPr lang="en-US" dirty="0"/>
          </a:p>
        </p:txBody>
      </p:sp>
    </p:spTree>
    <p:extLst>
      <p:ext uri="{BB962C8B-B14F-4D97-AF65-F5344CB8AC3E}">
        <p14:creationId xmlns:p14="http://schemas.microsoft.com/office/powerpoint/2010/main" val="631587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pPr/>
              <a:t>9</a:t>
            </a:fld>
            <a:endParaRPr lang="en-US" dirty="0"/>
          </a:p>
        </p:txBody>
      </p:sp>
    </p:spTree>
    <p:extLst>
      <p:ext uri="{BB962C8B-B14F-4D97-AF65-F5344CB8AC3E}">
        <p14:creationId xmlns:p14="http://schemas.microsoft.com/office/powerpoint/2010/main" val="1234488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8194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398589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3985892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0" name="Rounded Rectangle 9"/>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pic>
        <p:nvPicPr>
          <p:cNvPr id="11" name="Picture 10"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441093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166968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2614620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281732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1832731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36937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a:solidFill>
                  <a:srgbClr val="154578"/>
                </a:solidFill>
              </a:defRPr>
            </a:lvl1pPr>
            <a:lvl2pPr>
              <a:defRPr>
                <a:solidFill>
                  <a:srgbClr val="39B54A"/>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653521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970924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93592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tint val="75000"/>
                  </a:schemeClr>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8077200" cy="1676400"/>
          </a:xfrm>
        </p:spPr>
        <p:txBody>
          <a:bodyPr>
            <a:noAutofit/>
          </a:bodyPr>
          <a:lstStyle/>
          <a:p>
            <a:pPr fontAlgn="ctr"/>
            <a:r>
              <a:rPr lang="en-US" sz="3200" dirty="0" smtClean="0"/>
              <a:t>Incorporating </a:t>
            </a:r>
            <a:r>
              <a:rPr lang="en-US" sz="3200" dirty="0"/>
              <a:t>EC </a:t>
            </a:r>
            <a:r>
              <a:rPr lang="en-US" sz="3200" dirty="0" smtClean="0"/>
              <a:t>Data </a:t>
            </a:r>
            <a:r>
              <a:rPr lang="en-US" sz="3200" dirty="0"/>
              <a:t>i</a:t>
            </a:r>
            <a:r>
              <a:rPr lang="en-US" sz="3200" dirty="0" smtClean="0"/>
              <a:t>nto Your State’s </a:t>
            </a:r>
            <a:r>
              <a:rPr lang="en-US" sz="3200" dirty="0"/>
              <a:t>L</a:t>
            </a:r>
            <a:r>
              <a:rPr lang="en-US" sz="3200" dirty="0" smtClean="0"/>
              <a:t>ongitudinal </a:t>
            </a:r>
            <a:r>
              <a:rPr lang="en-US" sz="3200" dirty="0"/>
              <a:t>D</a:t>
            </a:r>
            <a:r>
              <a:rPr lang="en-US" sz="3200" dirty="0" smtClean="0"/>
              <a:t>ata System: Why Does it Matter </a:t>
            </a:r>
            <a:r>
              <a:rPr lang="en-US" sz="3200" dirty="0"/>
              <a:t>to Part C and 619</a:t>
            </a:r>
            <a:r>
              <a:rPr lang="en-US" sz="3200" dirty="0" smtClean="0"/>
              <a:t>?</a:t>
            </a:r>
            <a:br>
              <a:rPr lang="en-US" sz="3200" dirty="0" smtClean="0"/>
            </a:br>
            <a:r>
              <a:rPr lang="en-US" sz="3200" b="0" dirty="0" smtClean="0"/>
              <a:t/>
            </a:r>
            <a:br>
              <a:rPr lang="en-US" sz="3200" b="0" dirty="0" smtClean="0"/>
            </a:br>
            <a:endParaRPr lang="en-US" b="0" dirty="0">
              <a:latin typeface="Century Gothic" pitchFamily="34" charset="0"/>
            </a:endParaRPr>
          </a:p>
        </p:txBody>
      </p:sp>
      <p:sp>
        <p:nvSpPr>
          <p:cNvPr id="3" name="Subtitle 2"/>
          <p:cNvSpPr>
            <a:spLocks noGrp="1"/>
          </p:cNvSpPr>
          <p:nvPr>
            <p:ph type="subTitle" idx="1"/>
          </p:nvPr>
        </p:nvSpPr>
        <p:spPr/>
        <p:txBody>
          <a:bodyPr>
            <a:noAutofit/>
          </a:bodyPr>
          <a:lstStyle/>
          <a:p>
            <a:r>
              <a:rPr lang="en-US" sz="2000" dirty="0">
                <a:solidFill>
                  <a:schemeClr val="tx1"/>
                </a:solidFill>
              </a:rPr>
              <a:t>Lori McReynolds, </a:t>
            </a:r>
            <a:r>
              <a:rPr lang="en-US" sz="2000" dirty="0" smtClean="0">
                <a:solidFill>
                  <a:schemeClr val="tx1"/>
                </a:solidFill>
              </a:rPr>
              <a:t>Kansas</a:t>
            </a:r>
          </a:p>
          <a:p>
            <a:r>
              <a:rPr lang="en-US" sz="2000" dirty="0" smtClean="0">
                <a:solidFill>
                  <a:schemeClr val="tx1"/>
                </a:solidFill>
              </a:rPr>
              <a:t>Tiffany </a:t>
            </a:r>
            <a:r>
              <a:rPr lang="en-US" sz="2000" dirty="0">
                <a:solidFill>
                  <a:schemeClr val="tx1"/>
                </a:solidFill>
              </a:rPr>
              <a:t>Smith, </a:t>
            </a:r>
            <a:r>
              <a:rPr lang="en-US" sz="2000" dirty="0" smtClean="0">
                <a:solidFill>
                  <a:schemeClr val="tx1"/>
                </a:solidFill>
              </a:rPr>
              <a:t>Kansas</a:t>
            </a:r>
          </a:p>
          <a:p>
            <a:r>
              <a:rPr lang="en-US" sz="2000" dirty="0" smtClean="0">
                <a:solidFill>
                  <a:schemeClr val="tx1"/>
                </a:solidFill>
              </a:rPr>
              <a:t>Phil Koshkin, Maryland</a:t>
            </a:r>
            <a:endParaRPr lang="en-US" sz="2000" dirty="0">
              <a:solidFill>
                <a:schemeClr val="tx1"/>
              </a:solidFill>
            </a:endParaRPr>
          </a:p>
          <a:p>
            <a:r>
              <a:rPr lang="en-US" sz="2000" dirty="0" smtClean="0">
                <a:solidFill>
                  <a:schemeClr val="tx1"/>
                </a:solidFill>
              </a:rPr>
              <a:t>Brian Morrison, Maryland</a:t>
            </a:r>
            <a:endParaRPr lang="en-US" sz="2000" dirty="0">
              <a:solidFill>
                <a:schemeClr val="tx1"/>
              </a:solidFill>
            </a:endParaRPr>
          </a:p>
          <a:p>
            <a:r>
              <a:rPr lang="en-US" sz="2000" dirty="0" smtClean="0">
                <a:solidFill>
                  <a:schemeClr val="tx1"/>
                </a:solidFill>
              </a:rPr>
              <a:t>Amy Nicholas, DaSy</a:t>
            </a:r>
          </a:p>
          <a:p>
            <a:r>
              <a:rPr lang="en-US" sz="2000" dirty="0" smtClean="0">
                <a:solidFill>
                  <a:schemeClr val="tx1"/>
                </a:solidFill>
              </a:rPr>
              <a:t>Missy Cochenour, DaSy/SLDS State Support Team</a:t>
            </a:r>
            <a:endParaRPr lang="en-US" sz="2000" dirty="0">
              <a:solidFill>
                <a:schemeClr val="tx1"/>
              </a:solidFill>
            </a:endParaRP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descr="This slide shows the 27 states that received a grant from the SLDS Grant Program in 2009. The 27 states are: Arkansas, California, Connecticut, Florida, Georgia, Hawaii, Idaho, Illinois, Iowa, Kansas, Kentucky, Louisiana, Maryland, Massachusetts, Michigan, Mississippi, Missouri, Montana, New York, North Dakota, Ohio, Oregon, Pennsylvania, Rhode Island, Texas, Washington, and Wisconsin."/>
          <p:cNvGrpSpPr/>
          <p:nvPr/>
        </p:nvGrpSpPr>
        <p:grpSpPr>
          <a:xfrm>
            <a:off x="17463" y="711313"/>
            <a:ext cx="8547100" cy="6040427"/>
            <a:chOff x="17463" y="711313"/>
            <a:chExt cx="8547100" cy="6040427"/>
          </a:xfrm>
        </p:grpSpPr>
        <p:sp>
          <p:nvSpPr>
            <p:cNvPr id="86" name="Freeform 1"/>
            <p:cNvSpPr>
              <a:spLocks noChangeArrowheads="1"/>
            </p:cNvSpPr>
            <p:nvPr/>
          </p:nvSpPr>
          <p:spPr bwMode="auto">
            <a:xfrm rot="21163818">
              <a:off x="4675188" y="22972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US" sz="800" dirty="0">
                  <a:solidFill>
                    <a:srgbClr val="000000"/>
                  </a:solidFill>
                  <a:ea typeface="ＭＳ Ｐゴシック" charset="-128"/>
                </a:rPr>
                <a:t>        </a:t>
              </a:r>
            </a:p>
          </p:txBody>
        </p:sp>
        <p:sp>
          <p:nvSpPr>
            <p:cNvPr id="3" name="Freeform 2"/>
            <p:cNvSpPr/>
            <p:nvPr/>
          </p:nvSpPr>
          <p:spPr>
            <a:xfrm>
              <a:off x="1731963" y="11097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000000"/>
                  </a:solidFill>
                </a:rPr>
                <a:t>  </a:t>
              </a:r>
            </a:p>
            <a:p>
              <a:pPr eaLnBrk="0" fontAlgn="base" hangingPunct="0">
                <a:spcBef>
                  <a:spcPct val="0"/>
                </a:spcBef>
                <a:spcAft>
                  <a:spcPct val="0"/>
                </a:spcAft>
                <a:defRPr/>
              </a:pPr>
              <a:endParaRPr lang="en-GB" sz="800" dirty="0">
                <a:solidFill>
                  <a:srgbClr val="000000"/>
                </a:solidFill>
              </a:endParaRPr>
            </a:p>
            <a:p>
              <a:pPr eaLnBrk="0" fontAlgn="base" hangingPunct="0">
                <a:spcBef>
                  <a:spcPct val="0"/>
                </a:spcBef>
                <a:spcAft>
                  <a:spcPct val="0"/>
                </a:spcAft>
                <a:defRPr/>
              </a:pPr>
              <a:r>
                <a:rPr lang="en-GB" sz="800" dirty="0">
                  <a:solidFill>
                    <a:srgbClr val="000000"/>
                  </a:solidFill>
                </a:rPr>
                <a:t>    </a:t>
              </a:r>
            </a:p>
          </p:txBody>
        </p:sp>
        <p:sp>
          <p:nvSpPr>
            <p:cNvPr id="4" name="Freeform 3"/>
            <p:cNvSpPr/>
            <p:nvPr/>
          </p:nvSpPr>
          <p:spPr>
            <a:xfrm>
              <a:off x="961717" y="919275"/>
              <a:ext cx="1006475" cy="760413"/>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FFFFFF"/>
                  </a:solidFill>
                </a:rPr>
                <a:t>         </a:t>
              </a:r>
              <a:r>
                <a:rPr lang="en-GB" sz="800" dirty="0">
                  <a:solidFill>
                    <a:srgbClr val="000000"/>
                  </a:solidFill>
                  <a:cs typeface="Arial" pitchFamily="34" charset="0"/>
                </a:rPr>
                <a:t> </a:t>
              </a:r>
            </a:p>
          </p:txBody>
        </p:sp>
        <p:sp>
          <p:nvSpPr>
            <p:cNvPr id="5" name="Freeform 4"/>
            <p:cNvSpPr/>
            <p:nvPr/>
          </p:nvSpPr>
          <p:spPr>
            <a:xfrm>
              <a:off x="709613" y="13685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 name="Freeform 5"/>
            <p:cNvSpPr/>
            <p:nvPr/>
          </p:nvSpPr>
          <p:spPr>
            <a:xfrm>
              <a:off x="1181100" y="23115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000000"/>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r>
                <a:rPr lang="en-GB" sz="800" dirty="0">
                  <a:solidFill>
                    <a:srgbClr val="000000"/>
                  </a:solidFill>
                  <a:ea typeface="ＭＳ Ｐゴシック" charset="-128"/>
                </a:rPr>
                <a:t> </a:t>
              </a:r>
            </a:p>
          </p:txBody>
        </p:sp>
        <p:sp>
          <p:nvSpPr>
            <p:cNvPr id="10" name="Freeform 9"/>
            <p:cNvSpPr/>
            <p:nvPr/>
          </p:nvSpPr>
          <p:spPr>
            <a:xfrm>
              <a:off x="2027238" y="24893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endParaRPr lang="en-GB" sz="800" dirty="0">
                <a:solidFill>
                  <a:srgbClr val="000000"/>
                </a:solidFill>
                <a:ea typeface="ＭＳ Ｐゴシック" charset="-128"/>
              </a:endParaRPr>
            </a:p>
          </p:txBody>
        </p:sp>
        <p:sp>
          <p:nvSpPr>
            <p:cNvPr id="11" name="Freeform 10"/>
            <p:cNvSpPr/>
            <p:nvPr/>
          </p:nvSpPr>
          <p:spPr>
            <a:xfrm>
              <a:off x="1804988" y="34481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sp>
          <p:nvSpPr>
            <p:cNvPr id="12" name="Freeform 11"/>
            <p:cNvSpPr/>
            <p:nvPr/>
          </p:nvSpPr>
          <p:spPr>
            <a:xfrm>
              <a:off x="2706688" y="35577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 name="Freeform 12"/>
            <p:cNvSpPr/>
            <p:nvPr/>
          </p:nvSpPr>
          <p:spPr>
            <a:xfrm>
              <a:off x="2792413" y="27750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 name="Freeform 13">
              <a:hlinkHover r:id="" action="ppaction://noaction" highlightClick="1"/>
            </p:cNvPr>
            <p:cNvSpPr/>
            <p:nvPr/>
          </p:nvSpPr>
          <p:spPr>
            <a:xfrm>
              <a:off x="2573338" y="19844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 name="Freeform 14"/>
            <p:cNvSpPr/>
            <p:nvPr/>
          </p:nvSpPr>
          <p:spPr>
            <a:xfrm>
              <a:off x="2085975" y="11335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6" name="Freeform 15"/>
            <p:cNvSpPr/>
            <p:nvPr/>
          </p:nvSpPr>
          <p:spPr>
            <a:xfrm>
              <a:off x="3630613" y="13002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7" name="Freeform 16"/>
            <p:cNvSpPr/>
            <p:nvPr/>
          </p:nvSpPr>
          <p:spPr>
            <a:xfrm>
              <a:off x="3600450" y="18797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9" name="Freeform 18"/>
            <p:cNvSpPr/>
            <p:nvPr/>
          </p:nvSpPr>
          <p:spPr>
            <a:xfrm>
              <a:off x="3587750" y="24464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 name="Freeform 19"/>
            <p:cNvSpPr/>
            <p:nvPr/>
          </p:nvSpPr>
          <p:spPr>
            <a:xfrm>
              <a:off x="3868614" y="2996218"/>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2" name="Freeform 21"/>
            <p:cNvSpPr/>
            <p:nvPr/>
          </p:nvSpPr>
          <p:spPr>
            <a:xfrm>
              <a:off x="3729038" y="3574523"/>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3" name="Freeform 22">
              <a:hlinkClick r:id="" action="ppaction://noaction" highlightClick="1"/>
            </p:cNvPr>
            <p:cNvSpPr/>
            <p:nvPr/>
          </p:nvSpPr>
          <p:spPr>
            <a:xfrm>
              <a:off x="5070475" y="35910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24" name="Freeform 23"/>
            <p:cNvSpPr/>
            <p:nvPr/>
          </p:nvSpPr>
          <p:spPr>
            <a:xfrm>
              <a:off x="5627688" y="38069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5" name="Freeform 24"/>
            <p:cNvSpPr/>
            <p:nvPr/>
          </p:nvSpPr>
          <p:spPr>
            <a:xfrm>
              <a:off x="4827588" y="28417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27" name="Freeform 26"/>
            <p:cNvSpPr/>
            <p:nvPr/>
          </p:nvSpPr>
          <p:spPr>
            <a:xfrm>
              <a:off x="5130800" y="16320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8" name="Freeform 27"/>
            <p:cNvSpPr/>
            <p:nvPr/>
          </p:nvSpPr>
          <p:spPr>
            <a:xfrm>
              <a:off x="5456238" y="2379775"/>
              <a:ext cx="600075"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29" name="Freeform 28"/>
            <p:cNvSpPr/>
            <p:nvPr/>
          </p:nvSpPr>
          <p:spPr>
            <a:xfrm>
              <a:off x="6080125" y="37323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 name="Freeform 29"/>
            <p:cNvSpPr/>
            <p:nvPr/>
          </p:nvSpPr>
          <p:spPr>
            <a:xfrm>
              <a:off x="6484938" y="36450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r>
              <a:br>
                <a:rPr lang="en-GB" sz="800" dirty="0">
                  <a:solidFill>
                    <a:srgbClr val="000000"/>
                  </a:solidFill>
                  <a:ea typeface="ＭＳ Ｐゴシック" charset="-128"/>
                </a:rPr>
              </a:br>
              <a:r>
                <a:rPr lang="en-GB" sz="800" dirty="0">
                  <a:solidFill>
                    <a:srgbClr val="000000"/>
                  </a:solidFill>
                  <a:ea typeface="ＭＳ Ｐゴシック" charset="-128"/>
                </a:rPr>
                <a:t>      </a:t>
              </a:r>
            </a:p>
          </p:txBody>
        </p:sp>
        <p:sp>
          <p:nvSpPr>
            <p:cNvPr id="31" name="Freeform 30"/>
            <p:cNvSpPr/>
            <p:nvPr/>
          </p:nvSpPr>
          <p:spPr>
            <a:xfrm>
              <a:off x="6856413" y="35275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r>
                <a:rPr lang="en-GB" sz="800" dirty="0">
                  <a:solidFill>
                    <a:srgbClr val="000000"/>
                  </a:solidFill>
                  <a:ea typeface="ＭＳ Ｐゴシック" charset="-128"/>
                </a:rPr>
                <a:t>            </a:t>
              </a:r>
            </a:p>
          </p:txBody>
        </p:sp>
        <p:sp>
          <p:nvSpPr>
            <p:cNvPr id="3072" name="Freeform 3071"/>
            <p:cNvSpPr/>
            <p:nvPr/>
          </p:nvSpPr>
          <p:spPr>
            <a:xfrm>
              <a:off x="5891213" y="29115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73" name="Freeform 3072"/>
            <p:cNvSpPr/>
            <p:nvPr/>
          </p:nvSpPr>
          <p:spPr>
            <a:xfrm>
              <a:off x="5756275" y="32529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6" name="Freeform 3075"/>
            <p:cNvSpPr/>
            <p:nvPr/>
          </p:nvSpPr>
          <p:spPr>
            <a:xfrm>
              <a:off x="5984875" y="24194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7" name="Freeform 3076"/>
            <p:cNvSpPr/>
            <p:nvPr/>
          </p:nvSpPr>
          <p:spPr>
            <a:xfrm>
              <a:off x="3122613" y="3722161"/>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3079" name="Freeform 3078"/>
            <p:cNvSpPr/>
            <p:nvPr/>
          </p:nvSpPr>
          <p:spPr>
            <a:xfrm>
              <a:off x="611188" y="21368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0" name="Freeform 3079"/>
            <p:cNvSpPr/>
            <p:nvPr/>
          </p:nvSpPr>
          <p:spPr>
            <a:xfrm>
              <a:off x="5191125" y="42673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81" name="Freeform 3080"/>
            <p:cNvSpPr/>
            <p:nvPr/>
          </p:nvSpPr>
          <p:spPr>
            <a:xfrm>
              <a:off x="6270317" y="4403198"/>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2" name="Freeform 3081"/>
            <p:cNvSpPr/>
            <p:nvPr/>
          </p:nvSpPr>
          <p:spPr>
            <a:xfrm>
              <a:off x="6659563" y="29877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3" name="Freeform 3082"/>
            <p:cNvSpPr/>
            <p:nvPr/>
          </p:nvSpPr>
          <p:spPr>
            <a:xfrm>
              <a:off x="8013700" y="7113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5" name="Freeform 3084"/>
            <p:cNvSpPr/>
            <p:nvPr/>
          </p:nvSpPr>
          <p:spPr>
            <a:xfrm>
              <a:off x="7959725" y="12193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6" name="Freeform 3085"/>
            <p:cNvSpPr/>
            <p:nvPr/>
          </p:nvSpPr>
          <p:spPr>
            <a:xfrm>
              <a:off x="7743825" y="12621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7" name="Freeform 3086"/>
            <p:cNvSpPr/>
            <p:nvPr/>
          </p:nvSpPr>
          <p:spPr>
            <a:xfrm>
              <a:off x="7904163" y="16098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8" name="Freeform 3087"/>
            <p:cNvSpPr/>
            <p:nvPr/>
          </p:nvSpPr>
          <p:spPr>
            <a:xfrm>
              <a:off x="8153400" y="17797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9" name="Freeform 3088"/>
            <p:cNvSpPr/>
            <p:nvPr/>
          </p:nvSpPr>
          <p:spPr>
            <a:xfrm>
              <a:off x="7927975" y="18066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0" name="Freeform 3089"/>
            <p:cNvSpPr/>
            <p:nvPr/>
          </p:nvSpPr>
          <p:spPr>
            <a:xfrm>
              <a:off x="7756525" y="20749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1" name="Freeform 3090"/>
            <p:cNvSpPr/>
            <p:nvPr/>
          </p:nvSpPr>
          <p:spPr>
            <a:xfrm>
              <a:off x="7745413" y="24194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2" name="Freeform 3091"/>
            <p:cNvSpPr/>
            <p:nvPr/>
          </p:nvSpPr>
          <p:spPr>
            <a:xfrm>
              <a:off x="6823075" y="24639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3" name="Freeform 3092"/>
            <p:cNvSpPr/>
            <p:nvPr/>
          </p:nvSpPr>
          <p:spPr>
            <a:xfrm>
              <a:off x="7208838" y="24353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4" name="Freeform 3093"/>
            <p:cNvSpPr/>
            <p:nvPr/>
          </p:nvSpPr>
          <p:spPr>
            <a:xfrm>
              <a:off x="6948488" y="19971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nvGrpSpPr>
            <p:cNvPr id="18" name="Group 3098"/>
            <p:cNvGrpSpPr/>
            <p:nvPr/>
          </p:nvGrpSpPr>
          <p:grpSpPr>
            <a:xfrm>
              <a:off x="4497605" y="1213129"/>
              <a:ext cx="997744" cy="1143057"/>
              <a:chOff x="4393406" y="1081031"/>
              <a:chExt cx="997744" cy="1143057"/>
            </a:xfrm>
            <a:solidFill>
              <a:srgbClr val="BBBDD3"/>
            </a:solidFill>
          </p:grpSpPr>
          <p:sp>
            <p:nvSpPr>
              <p:cNvPr id="3095" name="Freeform 309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098" name="Freeform 309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1" name="Group 3103"/>
            <p:cNvGrpSpPr/>
            <p:nvPr/>
          </p:nvGrpSpPr>
          <p:grpSpPr>
            <a:xfrm>
              <a:off x="5473278" y="1463217"/>
              <a:ext cx="1176338" cy="1012031"/>
              <a:chOff x="5355431" y="1331119"/>
              <a:chExt cx="1176338" cy="1012031"/>
            </a:xfrm>
            <a:solidFill>
              <a:srgbClr val="7B7DA9"/>
            </a:solidFill>
          </p:grpSpPr>
          <p:sp>
            <p:nvSpPr>
              <p:cNvPr id="3100" name="Freeform 309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3" name="Freeform 3102"/>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6" name="Group 3106"/>
            <p:cNvGrpSpPr/>
            <p:nvPr/>
          </p:nvGrpSpPr>
          <p:grpSpPr>
            <a:xfrm>
              <a:off x="7011566" y="1353679"/>
              <a:ext cx="1193006" cy="831057"/>
              <a:chOff x="6893719" y="1221581"/>
              <a:chExt cx="1193006" cy="831057"/>
            </a:xfrm>
            <a:solidFill>
              <a:srgbClr val="7B7DA9"/>
            </a:solid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grpSp>
        <p:grpSp>
          <p:nvGrpSpPr>
            <p:cNvPr id="3136" name="Group 3109"/>
            <p:cNvGrpSpPr/>
            <p:nvPr/>
          </p:nvGrpSpPr>
          <p:grpSpPr>
            <a:xfrm>
              <a:off x="6752010" y="2584786"/>
              <a:ext cx="1140619" cy="764381"/>
              <a:chOff x="6634163" y="2452688"/>
              <a:chExt cx="1140619" cy="764381"/>
            </a:xfrm>
            <a:solidFill>
              <a:srgbClr val="9D9FBF"/>
            </a:solidFill>
          </p:grpSpPr>
          <p:sp>
            <p:nvSpPr>
              <p:cNvPr id="3108" name="Freeform 3107"/>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9" name="Freeform 3108"/>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1" name="Freeform 3110"/>
            <p:cNvSpPr/>
            <p:nvPr/>
          </p:nvSpPr>
          <p:spPr>
            <a:xfrm>
              <a:off x="6367463" y="22353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98" name="Rectangle 3112"/>
            <p:cNvSpPr>
              <a:spLocks noChangeArrowheads="1"/>
            </p:cNvSpPr>
            <p:nvPr/>
          </p:nvSpPr>
          <p:spPr bwMode="auto">
            <a:xfrm>
              <a:off x="17463" y="4389550"/>
              <a:ext cx="1787525" cy="20828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grpSp>
          <p:nvGrpSpPr>
            <p:cNvPr id="3137" name="Group 3129"/>
            <p:cNvGrpSpPr>
              <a:grpSpLocks/>
            </p:cNvGrpSpPr>
            <p:nvPr/>
          </p:nvGrpSpPr>
          <p:grpSpPr bwMode="auto">
            <a:xfrm rot="-2195245">
              <a:off x="404723" y="4553063"/>
              <a:ext cx="1458912" cy="1670050"/>
              <a:chOff x="106471" y="4882019"/>
              <a:chExt cx="1459282" cy="1668800"/>
            </a:xfrm>
            <a:solidFill>
              <a:srgbClr val="BBBDD3"/>
            </a:solidFill>
          </p:grpSpPr>
          <p:grpSp>
            <p:nvGrpSpPr>
              <p:cNvPr id="3139" name="Group 3126"/>
              <p:cNvGrpSpPr>
                <a:grpSpLocks/>
              </p:cNvGrpSpPr>
              <p:nvPr/>
            </p:nvGrpSpPr>
            <p:grpSpPr bwMode="auto">
              <a:xfrm>
                <a:off x="106471" y="4882019"/>
                <a:ext cx="1459282" cy="1668800"/>
                <a:chOff x="106471" y="4882019"/>
                <a:chExt cx="1459282" cy="1668800"/>
              </a:xfrm>
              <a:grpFill/>
            </p:grpSpPr>
            <p:grpSp>
              <p:nvGrpSpPr>
                <p:cNvPr id="3140" name="Group 3124"/>
                <p:cNvGrpSpPr>
                  <a:grpSpLocks/>
                </p:cNvGrpSpPr>
                <p:nvPr/>
              </p:nvGrpSpPr>
              <p:grpSpPr bwMode="auto">
                <a:xfrm>
                  <a:off x="106471" y="4882019"/>
                  <a:ext cx="1459282" cy="1668800"/>
                  <a:chOff x="106471" y="4882019"/>
                  <a:chExt cx="1459282" cy="1668800"/>
                </a:xfrm>
                <a:grpFill/>
              </p:grpSpPr>
              <p:grpSp>
                <p:nvGrpSpPr>
                  <p:cNvPr id="3141" name="Group 3122"/>
                  <p:cNvGrpSpPr>
                    <a:grpSpLocks/>
                  </p:cNvGrpSpPr>
                  <p:nvPr/>
                </p:nvGrpSpPr>
                <p:grpSpPr bwMode="auto">
                  <a:xfrm>
                    <a:off x="106471" y="4882019"/>
                    <a:ext cx="1459282" cy="1668800"/>
                    <a:chOff x="106471" y="4882019"/>
                    <a:chExt cx="1459282" cy="1668800"/>
                  </a:xfrm>
                  <a:grpFill/>
                </p:grpSpPr>
                <p:grpSp>
                  <p:nvGrpSpPr>
                    <p:cNvPr id="3142" name="Group 3119"/>
                    <p:cNvGrpSpPr>
                      <a:grpSpLocks/>
                    </p:cNvGrpSpPr>
                    <p:nvPr/>
                  </p:nvGrpSpPr>
                  <p:grpSpPr bwMode="auto">
                    <a:xfrm>
                      <a:off x="106471" y="4882019"/>
                      <a:ext cx="1459282" cy="1290181"/>
                      <a:chOff x="106471" y="4882019"/>
                      <a:chExt cx="1459282" cy="1290181"/>
                    </a:xfrm>
                    <a:grpFill/>
                  </p:grpSpPr>
                  <p:grpSp>
                    <p:nvGrpSpPr>
                      <p:cNvPr id="3143" name="Group 3117"/>
                      <p:cNvGrpSpPr>
                        <a:grpSpLocks/>
                      </p:cNvGrpSpPr>
                      <p:nvPr/>
                    </p:nvGrpSpPr>
                    <p:grpSpPr bwMode="auto">
                      <a:xfrm>
                        <a:off x="106471" y="4882019"/>
                        <a:ext cx="1459282" cy="1290181"/>
                        <a:chOff x="106471" y="4882019"/>
                        <a:chExt cx="1459282" cy="1290181"/>
                      </a:xfrm>
                      <a:grpFill/>
                    </p:grpSpPr>
                    <p:grpSp>
                      <p:nvGrpSpPr>
                        <p:cNvPr id="3144" name="Group 3115"/>
                        <p:cNvGrpSpPr>
                          <a:grpSpLocks/>
                        </p:cNvGrpSpPr>
                        <p:nvPr/>
                      </p:nvGrpSpPr>
                      <p:grpSpPr bwMode="auto">
                        <a:xfrm>
                          <a:off x="106471" y="4882019"/>
                          <a:ext cx="1459282" cy="1290181"/>
                          <a:chOff x="106471" y="4882019"/>
                          <a:chExt cx="1459282" cy="1290181"/>
                        </a:xfrm>
                        <a:grpFill/>
                      </p:grpSpPr>
                      <p:sp>
                        <p:nvSpPr>
                          <p:cNvPr id="3114" name="Freeform 3113"/>
                          <p:cNvSpPr/>
                          <p:nvPr/>
                        </p:nvSpPr>
                        <p:spPr>
                          <a:xfrm>
                            <a:off x="107279" y="4881536"/>
                            <a:ext cx="1459283" cy="1289672"/>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15" name="Freeform 3114"/>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7" name="Freeform 3116"/>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9" name="Freeform 3118"/>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9"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2"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7" name="Freeform 3125"/>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3145" name="Group 66"/>
            <p:cNvGrpSpPr>
              <a:grpSpLocks/>
            </p:cNvGrpSpPr>
            <p:nvPr/>
          </p:nvGrpSpPr>
          <p:grpSpPr bwMode="auto">
            <a:xfrm>
              <a:off x="2490698" y="5534138"/>
              <a:ext cx="1374775" cy="793750"/>
              <a:chOff x="2217965" y="5874544"/>
              <a:chExt cx="1375341" cy="795337"/>
            </a:xfrm>
            <a:solidFill>
              <a:srgbClr val="7B7DA9"/>
            </a:solidFill>
          </p:grpSpPr>
          <p:sp>
            <p:nvSpPr>
              <p:cNvPr id="3131" name="Freeform 3130"/>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2" name="Freeform 3131"/>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3" name="Freeform 3132"/>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4" name="Freeform 3133"/>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5" name="Freeform 3134"/>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4" name="Freeform 63"/>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5" name="Freeform 64"/>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6" name="Freeform 65"/>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7" name="5-Point Star 86"/>
            <p:cNvSpPr/>
            <p:nvPr/>
          </p:nvSpPr>
          <p:spPr bwMode="auto">
            <a:xfrm>
              <a:off x="7574507" y="2674955"/>
              <a:ext cx="122830" cy="122830"/>
            </a:xfrm>
            <a:prstGeom prst="star5">
              <a:avLst/>
            </a:prstGeom>
            <a:solidFill>
              <a:srgbClr val="7B7DA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cxnSp>
          <p:nvCxnSpPr>
            <p:cNvPr id="97" name="Straight Connector 96"/>
            <p:cNvCxnSpPr/>
            <p:nvPr/>
          </p:nvCxnSpPr>
          <p:spPr bwMode="auto">
            <a:xfrm>
              <a:off x="2674989" y="6591969"/>
              <a:ext cx="480060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98" name="Rectangle 97"/>
            <p:cNvSpPr/>
            <p:nvPr/>
          </p:nvSpPr>
          <p:spPr bwMode="auto">
            <a:xfrm>
              <a:off x="2632656" y="6503004"/>
              <a:ext cx="182880" cy="182880"/>
            </a:xfrm>
            <a:prstGeom prst="rect">
              <a:avLst/>
            </a:prstGeom>
            <a:solidFill>
              <a:srgbClr val="BBBD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99" name="TextBox 98"/>
            <p:cNvSpPr txBox="1"/>
            <p:nvPr/>
          </p:nvSpPr>
          <p:spPr>
            <a:xfrm>
              <a:off x="1640022" y="6413186"/>
              <a:ext cx="905825"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00000"/>
                  </a:solidFill>
                  <a:latin typeface="Gill Sans MT" pitchFamily="34" charset="0"/>
                </a:rPr>
                <a:t>Awards</a:t>
              </a:r>
            </a:p>
          </p:txBody>
        </p:sp>
        <p:sp>
          <p:nvSpPr>
            <p:cNvPr id="100" name="Rectangle 99"/>
            <p:cNvSpPr/>
            <p:nvPr/>
          </p:nvSpPr>
          <p:spPr>
            <a:xfrm>
              <a:off x="2494126" y="6214323"/>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FY06</a:t>
              </a:r>
              <a:endParaRPr lang="en-US" sz="1400" dirty="0">
                <a:solidFill>
                  <a:srgbClr val="000000"/>
                </a:solidFill>
                <a:latin typeface="Times" charset="0"/>
              </a:endParaRPr>
            </a:p>
          </p:txBody>
        </p:sp>
        <p:sp>
          <p:nvSpPr>
            <p:cNvPr id="101" name="Rectangle 100"/>
            <p:cNvSpPr/>
            <p:nvPr/>
          </p:nvSpPr>
          <p:spPr bwMode="auto">
            <a:xfrm>
              <a:off x="3836366" y="6502659"/>
              <a:ext cx="182880" cy="182880"/>
            </a:xfrm>
            <a:prstGeom prst="rect">
              <a:avLst/>
            </a:prstGeom>
            <a:solidFill>
              <a:srgbClr val="9D9FB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2" name="Rectangle 101"/>
            <p:cNvSpPr/>
            <p:nvPr/>
          </p:nvSpPr>
          <p:spPr>
            <a:xfrm>
              <a:off x="3683774" y="6216595"/>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FY07</a:t>
              </a:r>
              <a:endParaRPr lang="en-US" sz="1400" dirty="0">
                <a:solidFill>
                  <a:srgbClr val="000000"/>
                </a:solidFill>
                <a:latin typeface="Times" charset="0"/>
              </a:endParaRPr>
            </a:p>
          </p:txBody>
        </p:sp>
        <p:sp>
          <p:nvSpPr>
            <p:cNvPr id="103" name="Rectangle 102"/>
            <p:cNvSpPr/>
            <p:nvPr/>
          </p:nvSpPr>
          <p:spPr bwMode="auto">
            <a:xfrm>
              <a:off x="5018568" y="6504029"/>
              <a:ext cx="182880" cy="182880"/>
            </a:xfrm>
            <a:prstGeom prst="rect">
              <a:avLst/>
            </a:prstGeom>
            <a:solidFill>
              <a:srgbClr val="7B7DA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4" name="Rectangle 103"/>
            <p:cNvSpPr/>
            <p:nvPr/>
          </p:nvSpPr>
          <p:spPr>
            <a:xfrm>
              <a:off x="4873422" y="6218867"/>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FY09</a:t>
              </a:r>
              <a:endParaRPr lang="en-US" sz="1400" dirty="0">
                <a:solidFill>
                  <a:srgbClr val="000000"/>
                </a:solidFill>
                <a:latin typeface="Times" charset="0"/>
              </a:endParaRPr>
            </a:p>
          </p:txBody>
        </p:sp>
        <p:pic>
          <p:nvPicPr>
            <p:cNvPr id="94" name="Picture 93" descr="PR-White.png"/>
            <p:cNvPicPr>
              <a:picLocks noChangeAspect="1"/>
            </p:cNvPicPr>
            <p:nvPr/>
          </p:nvPicPr>
          <p:blipFill>
            <a:blip r:embed="rId3" cstate="screen"/>
            <a:stretch>
              <a:fillRect/>
            </a:stretch>
          </p:blipFill>
          <p:spPr>
            <a:xfrm>
              <a:off x="5213829" y="5546995"/>
              <a:ext cx="855896" cy="315054"/>
            </a:xfrm>
            <a:prstGeom prst="rect">
              <a:avLst/>
            </a:prstGeom>
            <a:effectLst>
              <a:outerShdw blurRad="25400" sx="101000" sy="101000" algn="ctr" rotWithShape="0">
                <a:prstClr val="black">
                  <a:alpha val="40000"/>
                </a:prstClr>
              </a:outerShdw>
            </a:effectLst>
          </p:spPr>
        </p:pic>
        <p:pic>
          <p:nvPicPr>
            <p:cNvPr id="95" name="Picture 94" descr="US VI- White.png"/>
            <p:cNvPicPr>
              <a:picLocks noChangeAspect="1"/>
            </p:cNvPicPr>
            <p:nvPr/>
          </p:nvPicPr>
          <p:blipFill>
            <a:blip r:embed="rId4" cstate="screen"/>
            <a:stretch>
              <a:fillRect/>
            </a:stretch>
          </p:blipFill>
          <p:spPr>
            <a:xfrm>
              <a:off x="6233232" y="5378864"/>
              <a:ext cx="910375" cy="548970"/>
            </a:xfrm>
            <a:prstGeom prst="rect">
              <a:avLst/>
            </a:prstGeom>
            <a:effectLst>
              <a:outerShdw blurRad="25400" sx="101000" sy="101000" algn="ctr" rotWithShape="0">
                <a:prstClr val="black">
                  <a:alpha val="40000"/>
                </a:prstClr>
              </a:outerShdw>
            </a:effectLst>
          </p:spPr>
        </p:pic>
      </p:grpSp>
    </p:spTree>
    <p:extLst>
      <p:ext uri="{BB962C8B-B14F-4D97-AF65-F5344CB8AC3E}">
        <p14:creationId xmlns:p14="http://schemas.microsoft.com/office/powerpoint/2010/main" val="32131836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descr="This slide shows the 20 states that received a grant from the SLDS Grant Program, ARRA Competition in 2009. The 20 states are: Arkansas, Colorado, Florida, Illinois, Kansas, Maine, Massachusetts, Michigan, Minnesota, Mississippi, New York, Ohio, Oregon, Pennsylvania, South Carolina, Texas, Utah, Virginia, Washington, Wisconsin."/>
          <p:cNvGrpSpPr/>
          <p:nvPr/>
        </p:nvGrpSpPr>
        <p:grpSpPr>
          <a:xfrm>
            <a:off x="17463" y="711313"/>
            <a:ext cx="8547100" cy="6040427"/>
            <a:chOff x="17463" y="711313"/>
            <a:chExt cx="8547100" cy="6040427"/>
          </a:xfrm>
        </p:grpSpPr>
        <p:sp>
          <p:nvSpPr>
            <p:cNvPr id="86" name="Freeform 1"/>
            <p:cNvSpPr>
              <a:spLocks noChangeArrowheads="1"/>
            </p:cNvSpPr>
            <p:nvPr/>
          </p:nvSpPr>
          <p:spPr bwMode="auto">
            <a:xfrm rot="21163818">
              <a:off x="4675188" y="22972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US" sz="800" dirty="0">
                  <a:solidFill>
                    <a:srgbClr val="000000"/>
                  </a:solidFill>
                  <a:ea typeface="ＭＳ Ｐゴシック" charset="-128"/>
                </a:rPr>
                <a:t>        </a:t>
              </a:r>
            </a:p>
          </p:txBody>
        </p:sp>
        <p:sp>
          <p:nvSpPr>
            <p:cNvPr id="3" name="Freeform 2"/>
            <p:cNvSpPr/>
            <p:nvPr/>
          </p:nvSpPr>
          <p:spPr>
            <a:xfrm>
              <a:off x="1731963" y="11097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000000"/>
                  </a:solidFill>
                </a:rPr>
                <a:t>  </a:t>
              </a:r>
            </a:p>
            <a:p>
              <a:pPr eaLnBrk="0" fontAlgn="base" hangingPunct="0">
                <a:spcBef>
                  <a:spcPct val="0"/>
                </a:spcBef>
                <a:spcAft>
                  <a:spcPct val="0"/>
                </a:spcAft>
                <a:defRPr/>
              </a:pPr>
              <a:endParaRPr lang="en-GB" sz="800" dirty="0">
                <a:solidFill>
                  <a:srgbClr val="000000"/>
                </a:solidFill>
              </a:endParaRPr>
            </a:p>
            <a:p>
              <a:pPr eaLnBrk="0" fontAlgn="base" hangingPunct="0">
                <a:spcBef>
                  <a:spcPct val="0"/>
                </a:spcBef>
                <a:spcAft>
                  <a:spcPct val="0"/>
                </a:spcAft>
                <a:defRPr/>
              </a:pPr>
              <a:r>
                <a:rPr lang="en-GB" sz="800" dirty="0">
                  <a:solidFill>
                    <a:srgbClr val="000000"/>
                  </a:solidFill>
                </a:rPr>
                <a:t>    </a:t>
              </a:r>
            </a:p>
          </p:txBody>
        </p:sp>
        <p:sp>
          <p:nvSpPr>
            <p:cNvPr id="4" name="Freeform 3"/>
            <p:cNvSpPr/>
            <p:nvPr/>
          </p:nvSpPr>
          <p:spPr>
            <a:xfrm>
              <a:off x="961717" y="919275"/>
              <a:ext cx="1006475" cy="760413"/>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FFFFFF"/>
                  </a:solidFill>
                </a:rPr>
                <a:t>         </a:t>
              </a:r>
              <a:r>
                <a:rPr lang="en-GB" sz="800" dirty="0">
                  <a:solidFill>
                    <a:srgbClr val="000000"/>
                  </a:solidFill>
                  <a:cs typeface="Arial" pitchFamily="34" charset="0"/>
                </a:rPr>
                <a:t> </a:t>
              </a:r>
            </a:p>
          </p:txBody>
        </p:sp>
        <p:sp>
          <p:nvSpPr>
            <p:cNvPr id="5" name="Freeform 4"/>
            <p:cNvSpPr/>
            <p:nvPr/>
          </p:nvSpPr>
          <p:spPr>
            <a:xfrm>
              <a:off x="709613" y="13685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 name="Freeform 5"/>
            <p:cNvSpPr/>
            <p:nvPr/>
          </p:nvSpPr>
          <p:spPr>
            <a:xfrm>
              <a:off x="1181100" y="23115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000000"/>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r>
                <a:rPr lang="en-GB" sz="800" dirty="0">
                  <a:solidFill>
                    <a:srgbClr val="000000"/>
                  </a:solidFill>
                  <a:ea typeface="ＭＳ Ｐゴシック" charset="-128"/>
                </a:rPr>
                <a:t> </a:t>
              </a:r>
            </a:p>
          </p:txBody>
        </p:sp>
        <p:sp>
          <p:nvSpPr>
            <p:cNvPr id="10" name="Freeform 9"/>
            <p:cNvSpPr/>
            <p:nvPr/>
          </p:nvSpPr>
          <p:spPr>
            <a:xfrm>
              <a:off x="2027238" y="24893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endParaRPr lang="en-GB" sz="800" dirty="0">
                <a:solidFill>
                  <a:srgbClr val="000000"/>
                </a:solidFill>
                <a:ea typeface="ＭＳ Ｐゴシック" charset="-128"/>
              </a:endParaRPr>
            </a:p>
          </p:txBody>
        </p:sp>
        <p:sp>
          <p:nvSpPr>
            <p:cNvPr id="11" name="Freeform 10"/>
            <p:cNvSpPr/>
            <p:nvPr/>
          </p:nvSpPr>
          <p:spPr>
            <a:xfrm>
              <a:off x="1804988" y="34481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sp>
          <p:nvSpPr>
            <p:cNvPr id="12" name="Freeform 11"/>
            <p:cNvSpPr/>
            <p:nvPr/>
          </p:nvSpPr>
          <p:spPr>
            <a:xfrm>
              <a:off x="2706688" y="35577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 name="Freeform 12"/>
            <p:cNvSpPr/>
            <p:nvPr/>
          </p:nvSpPr>
          <p:spPr>
            <a:xfrm>
              <a:off x="2792413" y="27750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 name="Freeform 13">
              <a:hlinkHover r:id="" action="ppaction://noaction" highlightClick="1"/>
            </p:cNvPr>
            <p:cNvSpPr/>
            <p:nvPr/>
          </p:nvSpPr>
          <p:spPr>
            <a:xfrm>
              <a:off x="2573338" y="19844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 name="Freeform 14"/>
            <p:cNvSpPr/>
            <p:nvPr/>
          </p:nvSpPr>
          <p:spPr>
            <a:xfrm>
              <a:off x="2085975" y="11335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6" name="Freeform 15"/>
            <p:cNvSpPr/>
            <p:nvPr/>
          </p:nvSpPr>
          <p:spPr>
            <a:xfrm>
              <a:off x="3630613" y="13002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7" name="Freeform 16"/>
            <p:cNvSpPr/>
            <p:nvPr/>
          </p:nvSpPr>
          <p:spPr>
            <a:xfrm>
              <a:off x="3600450" y="18797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9" name="Freeform 18"/>
            <p:cNvSpPr/>
            <p:nvPr/>
          </p:nvSpPr>
          <p:spPr>
            <a:xfrm>
              <a:off x="3587750" y="24464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 name="Freeform 19"/>
            <p:cNvSpPr/>
            <p:nvPr/>
          </p:nvSpPr>
          <p:spPr>
            <a:xfrm>
              <a:off x="3868614" y="2996218"/>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2" name="Freeform 21"/>
            <p:cNvSpPr/>
            <p:nvPr/>
          </p:nvSpPr>
          <p:spPr>
            <a:xfrm>
              <a:off x="3729038" y="3574523"/>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3" name="Freeform 22">
              <a:hlinkClick r:id="" action="ppaction://noaction" highlightClick="1"/>
            </p:cNvPr>
            <p:cNvSpPr/>
            <p:nvPr/>
          </p:nvSpPr>
          <p:spPr>
            <a:xfrm>
              <a:off x="5070475" y="35910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24" name="Freeform 23"/>
            <p:cNvSpPr/>
            <p:nvPr/>
          </p:nvSpPr>
          <p:spPr>
            <a:xfrm>
              <a:off x="5627688" y="38069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5" name="Freeform 24"/>
            <p:cNvSpPr/>
            <p:nvPr/>
          </p:nvSpPr>
          <p:spPr>
            <a:xfrm>
              <a:off x="4827588" y="28417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27" name="Freeform 26"/>
            <p:cNvSpPr/>
            <p:nvPr/>
          </p:nvSpPr>
          <p:spPr>
            <a:xfrm>
              <a:off x="5130800" y="16320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8" name="Freeform 27"/>
            <p:cNvSpPr/>
            <p:nvPr/>
          </p:nvSpPr>
          <p:spPr>
            <a:xfrm>
              <a:off x="5456238" y="2379775"/>
              <a:ext cx="600075"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29" name="Freeform 28"/>
            <p:cNvSpPr/>
            <p:nvPr/>
          </p:nvSpPr>
          <p:spPr>
            <a:xfrm>
              <a:off x="6080125" y="37323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 name="Freeform 29"/>
            <p:cNvSpPr/>
            <p:nvPr/>
          </p:nvSpPr>
          <p:spPr>
            <a:xfrm>
              <a:off x="6484938" y="36450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r>
              <a:br>
                <a:rPr lang="en-GB" sz="800" dirty="0">
                  <a:solidFill>
                    <a:srgbClr val="000000"/>
                  </a:solidFill>
                  <a:ea typeface="ＭＳ Ｐゴシック" charset="-128"/>
                </a:rPr>
              </a:br>
              <a:r>
                <a:rPr lang="en-GB" sz="800" dirty="0">
                  <a:solidFill>
                    <a:srgbClr val="000000"/>
                  </a:solidFill>
                  <a:ea typeface="ＭＳ Ｐゴシック" charset="-128"/>
                </a:rPr>
                <a:t>      </a:t>
              </a:r>
            </a:p>
          </p:txBody>
        </p:sp>
        <p:sp>
          <p:nvSpPr>
            <p:cNvPr id="31" name="Freeform 30"/>
            <p:cNvSpPr/>
            <p:nvPr/>
          </p:nvSpPr>
          <p:spPr>
            <a:xfrm>
              <a:off x="6856413" y="35275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r>
                <a:rPr lang="en-GB" sz="800" dirty="0">
                  <a:solidFill>
                    <a:srgbClr val="000000"/>
                  </a:solidFill>
                  <a:ea typeface="ＭＳ Ｐゴシック" charset="-128"/>
                </a:rPr>
                <a:t>            </a:t>
              </a:r>
            </a:p>
          </p:txBody>
        </p:sp>
        <p:sp>
          <p:nvSpPr>
            <p:cNvPr id="3072" name="Freeform 3071"/>
            <p:cNvSpPr/>
            <p:nvPr/>
          </p:nvSpPr>
          <p:spPr>
            <a:xfrm>
              <a:off x="5891213" y="29115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73" name="Freeform 3072"/>
            <p:cNvSpPr/>
            <p:nvPr/>
          </p:nvSpPr>
          <p:spPr>
            <a:xfrm>
              <a:off x="5756275" y="32529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6" name="Freeform 3075"/>
            <p:cNvSpPr/>
            <p:nvPr/>
          </p:nvSpPr>
          <p:spPr>
            <a:xfrm>
              <a:off x="5984875" y="24194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7" name="Freeform 3076"/>
            <p:cNvSpPr/>
            <p:nvPr/>
          </p:nvSpPr>
          <p:spPr>
            <a:xfrm>
              <a:off x="3122613" y="3722161"/>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3079" name="Freeform 3078"/>
            <p:cNvSpPr/>
            <p:nvPr/>
          </p:nvSpPr>
          <p:spPr>
            <a:xfrm>
              <a:off x="611188" y="21368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0" name="Freeform 3079"/>
            <p:cNvSpPr/>
            <p:nvPr/>
          </p:nvSpPr>
          <p:spPr>
            <a:xfrm>
              <a:off x="5191125" y="42673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81" name="Freeform 3080"/>
            <p:cNvSpPr/>
            <p:nvPr/>
          </p:nvSpPr>
          <p:spPr>
            <a:xfrm>
              <a:off x="6270317" y="4403198"/>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2" name="Freeform 3081"/>
            <p:cNvSpPr/>
            <p:nvPr/>
          </p:nvSpPr>
          <p:spPr>
            <a:xfrm>
              <a:off x="6659563" y="29877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3" name="Freeform 3082"/>
            <p:cNvSpPr/>
            <p:nvPr/>
          </p:nvSpPr>
          <p:spPr>
            <a:xfrm>
              <a:off x="8013700" y="7113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5" name="Freeform 3084"/>
            <p:cNvSpPr/>
            <p:nvPr/>
          </p:nvSpPr>
          <p:spPr>
            <a:xfrm>
              <a:off x="7959725" y="12193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6" name="Freeform 3085"/>
            <p:cNvSpPr/>
            <p:nvPr/>
          </p:nvSpPr>
          <p:spPr>
            <a:xfrm>
              <a:off x="7743825" y="12621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7" name="Freeform 3086"/>
            <p:cNvSpPr/>
            <p:nvPr/>
          </p:nvSpPr>
          <p:spPr>
            <a:xfrm>
              <a:off x="7904163" y="16098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8" name="Freeform 3087"/>
            <p:cNvSpPr/>
            <p:nvPr/>
          </p:nvSpPr>
          <p:spPr>
            <a:xfrm>
              <a:off x="8153400" y="17797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9" name="Freeform 3088"/>
            <p:cNvSpPr/>
            <p:nvPr/>
          </p:nvSpPr>
          <p:spPr>
            <a:xfrm>
              <a:off x="7927975" y="18066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0" name="Freeform 3089"/>
            <p:cNvSpPr/>
            <p:nvPr/>
          </p:nvSpPr>
          <p:spPr>
            <a:xfrm>
              <a:off x="7756525" y="20749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1" name="Freeform 3090"/>
            <p:cNvSpPr/>
            <p:nvPr/>
          </p:nvSpPr>
          <p:spPr>
            <a:xfrm>
              <a:off x="7745413" y="24194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2" name="Freeform 3091"/>
            <p:cNvSpPr/>
            <p:nvPr/>
          </p:nvSpPr>
          <p:spPr>
            <a:xfrm>
              <a:off x="6823075" y="24639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3" name="Freeform 3092"/>
            <p:cNvSpPr/>
            <p:nvPr/>
          </p:nvSpPr>
          <p:spPr>
            <a:xfrm>
              <a:off x="7208838" y="24353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4" name="Freeform 3093"/>
            <p:cNvSpPr/>
            <p:nvPr/>
          </p:nvSpPr>
          <p:spPr>
            <a:xfrm>
              <a:off x="6948488" y="19971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nvGrpSpPr>
            <p:cNvPr id="18" name="Group 3098"/>
            <p:cNvGrpSpPr/>
            <p:nvPr/>
          </p:nvGrpSpPr>
          <p:grpSpPr>
            <a:xfrm>
              <a:off x="4497605" y="1213129"/>
              <a:ext cx="997744" cy="1143057"/>
              <a:chOff x="4393406" y="1081031"/>
              <a:chExt cx="997744" cy="1143057"/>
            </a:xfrm>
            <a:solidFill>
              <a:srgbClr val="5E6090"/>
            </a:solidFill>
          </p:grpSpPr>
          <p:sp>
            <p:nvSpPr>
              <p:cNvPr id="3095" name="Freeform 309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098" name="Freeform 309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1" name="Group 3103"/>
            <p:cNvGrpSpPr/>
            <p:nvPr/>
          </p:nvGrpSpPr>
          <p:grpSpPr>
            <a:xfrm>
              <a:off x="5473278" y="1463217"/>
              <a:ext cx="1176338" cy="1012031"/>
              <a:chOff x="5355431" y="1331119"/>
              <a:chExt cx="1176338" cy="1012031"/>
            </a:xfrm>
            <a:solidFill>
              <a:srgbClr val="5E6090"/>
            </a:solidFill>
          </p:grpSpPr>
          <p:sp>
            <p:nvSpPr>
              <p:cNvPr id="3100" name="Freeform 309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3" name="Freeform 3102"/>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6" name="Group 3106"/>
            <p:cNvGrpSpPr/>
            <p:nvPr/>
          </p:nvGrpSpPr>
          <p:grpSpPr>
            <a:xfrm>
              <a:off x="7011566" y="1353679"/>
              <a:ext cx="1193006" cy="831057"/>
              <a:chOff x="6893719" y="1221581"/>
              <a:chExt cx="1193006" cy="831057"/>
            </a:xfrm>
            <a:solidFill>
              <a:srgbClr val="5E6090"/>
            </a:solid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grpSp>
        <p:grpSp>
          <p:nvGrpSpPr>
            <p:cNvPr id="67" name="Group 3109"/>
            <p:cNvGrpSpPr/>
            <p:nvPr/>
          </p:nvGrpSpPr>
          <p:grpSpPr>
            <a:xfrm>
              <a:off x="6752010" y="2584786"/>
              <a:ext cx="1140619" cy="764381"/>
              <a:chOff x="6634163" y="2452688"/>
              <a:chExt cx="1140619" cy="764381"/>
            </a:xfrm>
            <a:solidFill>
              <a:srgbClr val="5E6090"/>
            </a:solidFill>
          </p:grpSpPr>
          <p:sp>
            <p:nvSpPr>
              <p:cNvPr id="3108" name="Freeform 3107"/>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9" name="Freeform 3108"/>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1" name="Freeform 3110"/>
            <p:cNvSpPr/>
            <p:nvPr/>
          </p:nvSpPr>
          <p:spPr>
            <a:xfrm>
              <a:off x="6367463" y="22353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98" name="Rectangle 3112"/>
            <p:cNvSpPr>
              <a:spLocks noChangeArrowheads="1"/>
            </p:cNvSpPr>
            <p:nvPr/>
          </p:nvSpPr>
          <p:spPr bwMode="auto">
            <a:xfrm>
              <a:off x="17463" y="4389550"/>
              <a:ext cx="1787525" cy="20828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grpSp>
          <p:nvGrpSpPr>
            <p:cNvPr id="68" name="Group 3129"/>
            <p:cNvGrpSpPr>
              <a:grpSpLocks/>
            </p:cNvGrpSpPr>
            <p:nvPr/>
          </p:nvGrpSpPr>
          <p:grpSpPr bwMode="auto">
            <a:xfrm rot="-2195245">
              <a:off x="404723" y="4553063"/>
              <a:ext cx="1458912" cy="1670050"/>
              <a:chOff x="106471" y="4882019"/>
              <a:chExt cx="1459282" cy="1668800"/>
            </a:xfrm>
            <a:solidFill>
              <a:srgbClr val="BBBDD3"/>
            </a:solidFill>
          </p:grpSpPr>
          <p:grpSp>
            <p:nvGrpSpPr>
              <p:cNvPr id="69" name="Group 3126"/>
              <p:cNvGrpSpPr>
                <a:grpSpLocks/>
              </p:cNvGrpSpPr>
              <p:nvPr/>
            </p:nvGrpSpPr>
            <p:grpSpPr bwMode="auto">
              <a:xfrm>
                <a:off x="106471" y="4882019"/>
                <a:ext cx="1459282" cy="1668800"/>
                <a:chOff x="106471" y="4882019"/>
                <a:chExt cx="1459282" cy="1668800"/>
              </a:xfrm>
              <a:grpFill/>
            </p:grpSpPr>
            <p:grpSp>
              <p:nvGrpSpPr>
                <p:cNvPr id="70" name="Group 3124"/>
                <p:cNvGrpSpPr>
                  <a:grpSpLocks/>
                </p:cNvGrpSpPr>
                <p:nvPr/>
              </p:nvGrpSpPr>
              <p:grpSpPr bwMode="auto">
                <a:xfrm>
                  <a:off x="106471" y="4882019"/>
                  <a:ext cx="1459282" cy="1668800"/>
                  <a:chOff x="106471" y="4882019"/>
                  <a:chExt cx="1459282" cy="1668800"/>
                </a:xfrm>
                <a:grpFill/>
              </p:grpSpPr>
              <p:grpSp>
                <p:nvGrpSpPr>
                  <p:cNvPr id="71" name="Group 3122"/>
                  <p:cNvGrpSpPr>
                    <a:grpSpLocks/>
                  </p:cNvGrpSpPr>
                  <p:nvPr/>
                </p:nvGrpSpPr>
                <p:grpSpPr bwMode="auto">
                  <a:xfrm>
                    <a:off x="106471" y="4882019"/>
                    <a:ext cx="1459282" cy="1668800"/>
                    <a:chOff x="106471" y="4882019"/>
                    <a:chExt cx="1459282" cy="1668800"/>
                  </a:xfrm>
                  <a:grpFill/>
                </p:grpSpPr>
                <p:grpSp>
                  <p:nvGrpSpPr>
                    <p:cNvPr id="72" name="Group 3119"/>
                    <p:cNvGrpSpPr>
                      <a:grpSpLocks/>
                    </p:cNvGrpSpPr>
                    <p:nvPr/>
                  </p:nvGrpSpPr>
                  <p:grpSpPr bwMode="auto">
                    <a:xfrm>
                      <a:off x="106471" y="4882019"/>
                      <a:ext cx="1459282" cy="1290181"/>
                      <a:chOff x="106471" y="4882019"/>
                      <a:chExt cx="1459282" cy="1290181"/>
                    </a:xfrm>
                    <a:grpFill/>
                  </p:grpSpPr>
                  <p:grpSp>
                    <p:nvGrpSpPr>
                      <p:cNvPr id="73" name="Group 3117"/>
                      <p:cNvGrpSpPr>
                        <a:grpSpLocks/>
                      </p:cNvGrpSpPr>
                      <p:nvPr/>
                    </p:nvGrpSpPr>
                    <p:grpSpPr bwMode="auto">
                      <a:xfrm>
                        <a:off x="106471" y="4882019"/>
                        <a:ext cx="1459282" cy="1290181"/>
                        <a:chOff x="106471" y="4882019"/>
                        <a:chExt cx="1459282" cy="1290181"/>
                      </a:xfrm>
                      <a:grpFill/>
                    </p:grpSpPr>
                    <p:grpSp>
                      <p:nvGrpSpPr>
                        <p:cNvPr id="74" name="Group 3115"/>
                        <p:cNvGrpSpPr>
                          <a:grpSpLocks/>
                        </p:cNvGrpSpPr>
                        <p:nvPr/>
                      </p:nvGrpSpPr>
                      <p:grpSpPr bwMode="auto">
                        <a:xfrm>
                          <a:off x="106471" y="4882019"/>
                          <a:ext cx="1459282" cy="1290181"/>
                          <a:chOff x="106471" y="4882019"/>
                          <a:chExt cx="1459282" cy="1290181"/>
                        </a:xfrm>
                        <a:grpFill/>
                      </p:grpSpPr>
                      <p:sp>
                        <p:nvSpPr>
                          <p:cNvPr id="3114" name="Freeform 3113"/>
                          <p:cNvSpPr/>
                          <p:nvPr/>
                        </p:nvSpPr>
                        <p:spPr>
                          <a:xfrm>
                            <a:off x="107279" y="4881536"/>
                            <a:ext cx="1459283" cy="1289672"/>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15" name="Freeform 3114"/>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7" name="Freeform 3116"/>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9" name="Freeform 3118"/>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9"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2"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7" name="Freeform 3125"/>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75" name="Group 66"/>
            <p:cNvGrpSpPr>
              <a:grpSpLocks/>
            </p:cNvGrpSpPr>
            <p:nvPr/>
          </p:nvGrpSpPr>
          <p:grpSpPr bwMode="auto">
            <a:xfrm>
              <a:off x="2490698" y="5534138"/>
              <a:ext cx="1374775" cy="793750"/>
              <a:chOff x="2217965" y="5874544"/>
              <a:chExt cx="1375341" cy="795337"/>
            </a:xfrm>
            <a:solidFill>
              <a:srgbClr val="7B7DA9"/>
            </a:solidFill>
          </p:grpSpPr>
          <p:sp>
            <p:nvSpPr>
              <p:cNvPr id="3131" name="Freeform 3130"/>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2" name="Freeform 3131"/>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3" name="Freeform 3132"/>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4" name="Freeform 3133"/>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5" name="Freeform 3134"/>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4" name="Freeform 63"/>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5" name="Freeform 64"/>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6" name="Freeform 65"/>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7" name="5-Point Star 86"/>
            <p:cNvSpPr/>
            <p:nvPr/>
          </p:nvSpPr>
          <p:spPr bwMode="auto">
            <a:xfrm>
              <a:off x="7574507" y="2674955"/>
              <a:ext cx="122830" cy="122830"/>
            </a:xfrm>
            <a:prstGeom prst="star5">
              <a:avLst/>
            </a:prstGeom>
            <a:solidFill>
              <a:srgbClr val="7B7DA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cxnSp>
          <p:nvCxnSpPr>
            <p:cNvPr id="95" name="Straight Connector 94"/>
            <p:cNvCxnSpPr/>
            <p:nvPr/>
          </p:nvCxnSpPr>
          <p:spPr bwMode="auto">
            <a:xfrm>
              <a:off x="2674989" y="6591969"/>
              <a:ext cx="480060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96" name="Rectangle 95"/>
            <p:cNvSpPr/>
            <p:nvPr/>
          </p:nvSpPr>
          <p:spPr bwMode="auto">
            <a:xfrm>
              <a:off x="2632656" y="6503004"/>
              <a:ext cx="182880" cy="182880"/>
            </a:xfrm>
            <a:prstGeom prst="rect">
              <a:avLst/>
            </a:prstGeom>
            <a:solidFill>
              <a:srgbClr val="BBBD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97" name="TextBox 96"/>
            <p:cNvSpPr txBox="1"/>
            <p:nvPr/>
          </p:nvSpPr>
          <p:spPr>
            <a:xfrm>
              <a:off x="1640022" y="6413186"/>
              <a:ext cx="905825"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00000"/>
                  </a:solidFill>
                  <a:latin typeface="Gill Sans MT" pitchFamily="34" charset="0"/>
                </a:rPr>
                <a:t>Awards</a:t>
              </a:r>
            </a:p>
          </p:txBody>
        </p:sp>
        <p:sp>
          <p:nvSpPr>
            <p:cNvPr id="98" name="Rectangle 97"/>
            <p:cNvSpPr/>
            <p:nvPr/>
          </p:nvSpPr>
          <p:spPr>
            <a:xfrm>
              <a:off x="2494126" y="6214323"/>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FY06</a:t>
              </a:r>
              <a:endParaRPr lang="en-US" sz="1400" dirty="0">
                <a:solidFill>
                  <a:srgbClr val="000000"/>
                </a:solidFill>
                <a:latin typeface="Times" charset="0"/>
              </a:endParaRPr>
            </a:p>
          </p:txBody>
        </p:sp>
        <p:sp>
          <p:nvSpPr>
            <p:cNvPr id="99" name="Rectangle 98"/>
            <p:cNvSpPr/>
            <p:nvPr/>
          </p:nvSpPr>
          <p:spPr bwMode="auto">
            <a:xfrm>
              <a:off x="3836366" y="6502659"/>
              <a:ext cx="182880" cy="182880"/>
            </a:xfrm>
            <a:prstGeom prst="rect">
              <a:avLst/>
            </a:prstGeom>
            <a:solidFill>
              <a:srgbClr val="9D9FB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0" name="Rectangle 99"/>
            <p:cNvSpPr/>
            <p:nvPr/>
          </p:nvSpPr>
          <p:spPr>
            <a:xfrm>
              <a:off x="3683774" y="6216595"/>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FY07</a:t>
              </a:r>
              <a:endParaRPr lang="en-US" sz="1400" dirty="0">
                <a:solidFill>
                  <a:srgbClr val="000000"/>
                </a:solidFill>
                <a:latin typeface="Times" charset="0"/>
              </a:endParaRPr>
            </a:p>
          </p:txBody>
        </p:sp>
        <p:sp>
          <p:nvSpPr>
            <p:cNvPr id="101" name="Rectangle 100"/>
            <p:cNvSpPr/>
            <p:nvPr/>
          </p:nvSpPr>
          <p:spPr bwMode="auto">
            <a:xfrm>
              <a:off x="5018568" y="6504029"/>
              <a:ext cx="182880" cy="182880"/>
            </a:xfrm>
            <a:prstGeom prst="rect">
              <a:avLst/>
            </a:prstGeom>
            <a:solidFill>
              <a:srgbClr val="7B7DA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2" name="Rectangle 101"/>
            <p:cNvSpPr/>
            <p:nvPr/>
          </p:nvSpPr>
          <p:spPr>
            <a:xfrm>
              <a:off x="4873422" y="6218867"/>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FY09</a:t>
              </a:r>
              <a:endParaRPr lang="en-US" sz="1400" dirty="0">
                <a:solidFill>
                  <a:srgbClr val="000000"/>
                </a:solidFill>
                <a:latin typeface="Times" charset="0"/>
              </a:endParaRPr>
            </a:p>
          </p:txBody>
        </p:sp>
        <p:sp>
          <p:nvSpPr>
            <p:cNvPr id="103" name="Rectangle 102"/>
            <p:cNvSpPr/>
            <p:nvPr/>
          </p:nvSpPr>
          <p:spPr bwMode="auto">
            <a:xfrm>
              <a:off x="6208362" y="6505869"/>
              <a:ext cx="182880" cy="182880"/>
            </a:xfrm>
            <a:prstGeom prst="rect">
              <a:avLst/>
            </a:prstGeom>
            <a:solidFill>
              <a:srgbClr val="5E60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4" name="Rectangle 103"/>
            <p:cNvSpPr/>
            <p:nvPr/>
          </p:nvSpPr>
          <p:spPr>
            <a:xfrm>
              <a:off x="6063070" y="6221139"/>
              <a:ext cx="1098058"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FY09 ARRA</a:t>
              </a:r>
              <a:endParaRPr lang="en-US" sz="1400" dirty="0">
                <a:solidFill>
                  <a:srgbClr val="000000"/>
                </a:solidFill>
                <a:latin typeface="Times" charset="0"/>
              </a:endParaRPr>
            </a:p>
          </p:txBody>
        </p:sp>
        <p:pic>
          <p:nvPicPr>
            <p:cNvPr id="107" name="Picture 106" descr="PR-White.png"/>
            <p:cNvPicPr>
              <a:picLocks noChangeAspect="1"/>
            </p:cNvPicPr>
            <p:nvPr/>
          </p:nvPicPr>
          <p:blipFill>
            <a:blip r:embed="rId3" cstate="screen"/>
            <a:stretch>
              <a:fillRect/>
            </a:stretch>
          </p:blipFill>
          <p:spPr>
            <a:xfrm>
              <a:off x="5213829" y="5546995"/>
              <a:ext cx="855896" cy="315054"/>
            </a:xfrm>
            <a:prstGeom prst="rect">
              <a:avLst/>
            </a:prstGeom>
            <a:effectLst>
              <a:outerShdw blurRad="25400" sx="101000" sy="101000" algn="ctr" rotWithShape="0">
                <a:prstClr val="black">
                  <a:alpha val="40000"/>
                </a:prstClr>
              </a:outerShdw>
            </a:effectLst>
          </p:spPr>
        </p:pic>
        <p:pic>
          <p:nvPicPr>
            <p:cNvPr id="108" name="Picture 107" descr="US VI- White.png"/>
            <p:cNvPicPr>
              <a:picLocks noChangeAspect="1"/>
            </p:cNvPicPr>
            <p:nvPr/>
          </p:nvPicPr>
          <p:blipFill>
            <a:blip r:embed="rId4" cstate="screen"/>
            <a:stretch>
              <a:fillRect/>
            </a:stretch>
          </p:blipFill>
          <p:spPr>
            <a:xfrm>
              <a:off x="6233232" y="5378864"/>
              <a:ext cx="910375" cy="548970"/>
            </a:xfrm>
            <a:prstGeom prst="rect">
              <a:avLst/>
            </a:prstGeom>
            <a:effectLst>
              <a:outerShdw blurRad="25400" sx="101000" sy="101000" algn="ctr" rotWithShape="0">
                <a:prstClr val="black">
                  <a:alpha val="40000"/>
                </a:prstClr>
              </a:outerShdw>
            </a:effectLst>
          </p:spPr>
        </p:pic>
      </p:grpSp>
    </p:spTree>
    <p:extLst>
      <p:ext uri="{BB962C8B-B14F-4D97-AF65-F5344CB8AC3E}">
        <p14:creationId xmlns:p14="http://schemas.microsoft.com/office/powerpoint/2010/main" val="213873294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descr="This slide shows the 24 states that received a grant from the SLDS Grant Program in 2012. The 24 states are: Alaska, Arizona, Delaware, District of Columbia, Hawaii, Idaho, Indiana, Iowa, Kentucky, Maryland, Montana, Nevada, Nebraska, New Hampshire, New Jersey, North Carolina, North Dakota, Oklahoma, Puerto Rico, Rhode Island, South Dakota, Vermont, Virgin Islands, and West Virginia."/>
          <p:cNvGrpSpPr/>
          <p:nvPr/>
        </p:nvGrpSpPr>
        <p:grpSpPr>
          <a:xfrm>
            <a:off x="17463" y="711313"/>
            <a:ext cx="8547100" cy="6040427"/>
            <a:chOff x="17463" y="711313"/>
            <a:chExt cx="8547100" cy="6040427"/>
          </a:xfrm>
        </p:grpSpPr>
        <p:sp>
          <p:nvSpPr>
            <p:cNvPr id="86" name="Freeform 1"/>
            <p:cNvSpPr>
              <a:spLocks noChangeArrowheads="1"/>
            </p:cNvSpPr>
            <p:nvPr/>
          </p:nvSpPr>
          <p:spPr bwMode="auto">
            <a:xfrm rot="21163818">
              <a:off x="4675188" y="22972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US" sz="800" dirty="0">
                  <a:solidFill>
                    <a:srgbClr val="000000"/>
                  </a:solidFill>
                  <a:ea typeface="ＭＳ Ｐゴシック" charset="-128"/>
                </a:rPr>
                <a:t>        </a:t>
              </a:r>
            </a:p>
          </p:txBody>
        </p:sp>
        <p:sp>
          <p:nvSpPr>
            <p:cNvPr id="3" name="Freeform 2"/>
            <p:cNvSpPr/>
            <p:nvPr/>
          </p:nvSpPr>
          <p:spPr>
            <a:xfrm>
              <a:off x="1731963" y="11097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000000"/>
                  </a:solidFill>
                </a:rPr>
                <a:t>  </a:t>
              </a:r>
            </a:p>
            <a:p>
              <a:pPr eaLnBrk="0" fontAlgn="base" hangingPunct="0">
                <a:spcBef>
                  <a:spcPct val="0"/>
                </a:spcBef>
                <a:spcAft>
                  <a:spcPct val="0"/>
                </a:spcAft>
                <a:defRPr/>
              </a:pPr>
              <a:endParaRPr lang="en-GB" sz="800" dirty="0">
                <a:solidFill>
                  <a:srgbClr val="000000"/>
                </a:solidFill>
              </a:endParaRPr>
            </a:p>
            <a:p>
              <a:pPr eaLnBrk="0" fontAlgn="base" hangingPunct="0">
                <a:spcBef>
                  <a:spcPct val="0"/>
                </a:spcBef>
                <a:spcAft>
                  <a:spcPct val="0"/>
                </a:spcAft>
                <a:defRPr/>
              </a:pPr>
              <a:r>
                <a:rPr lang="en-GB" sz="800" dirty="0">
                  <a:solidFill>
                    <a:srgbClr val="000000"/>
                  </a:solidFill>
                </a:rPr>
                <a:t>    </a:t>
              </a:r>
            </a:p>
          </p:txBody>
        </p:sp>
        <p:sp>
          <p:nvSpPr>
            <p:cNvPr id="4" name="Freeform 3"/>
            <p:cNvSpPr/>
            <p:nvPr/>
          </p:nvSpPr>
          <p:spPr>
            <a:xfrm>
              <a:off x="961717" y="919275"/>
              <a:ext cx="1006475" cy="760413"/>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FFFFFF"/>
                  </a:solidFill>
                </a:rPr>
                <a:t>         </a:t>
              </a:r>
              <a:r>
                <a:rPr lang="en-GB" sz="800" dirty="0">
                  <a:solidFill>
                    <a:srgbClr val="000000"/>
                  </a:solidFill>
                  <a:cs typeface="Arial" pitchFamily="34" charset="0"/>
                </a:rPr>
                <a:t> </a:t>
              </a:r>
            </a:p>
          </p:txBody>
        </p:sp>
        <p:sp>
          <p:nvSpPr>
            <p:cNvPr id="5" name="Freeform 4"/>
            <p:cNvSpPr/>
            <p:nvPr/>
          </p:nvSpPr>
          <p:spPr>
            <a:xfrm>
              <a:off x="709613" y="13685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 name="Freeform 5"/>
            <p:cNvSpPr/>
            <p:nvPr/>
          </p:nvSpPr>
          <p:spPr>
            <a:xfrm>
              <a:off x="1181100" y="23115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000000"/>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r>
                <a:rPr lang="en-GB" sz="800" dirty="0">
                  <a:solidFill>
                    <a:srgbClr val="000000"/>
                  </a:solidFill>
                  <a:ea typeface="ＭＳ Ｐゴシック" charset="-128"/>
                </a:rPr>
                <a:t> </a:t>
              </a:r>
            </a:p>
          </p:txBody>
        </p:sp>
        <p:sp>
          <p:nvSpPr>
            <p:cNvPr id="10" name="Freeform 9"/>
            <p:cNvSpPr/>
            <p:nvPr/>
          </p:nvSpPr>
          <p:spPr>
            <a:xfrm>
              <a:off x="2027238" y="24893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endParaRPr lang="en-GB" sz="800" dirty="0">
                <a:solidFill>
                  <a:srgbClr val="000000"/>
                </a:solidFill>
                <a:ea typeface="ＭＳ Ｐゴシック" charset="-128"/>
              </a:endParaRPr>
            </a:p>
          </p:txBody>
        </p:sp>
        <p:sp>
          <p:nvSpPr>
            <p:cNvPr id="11" name="Freeform 10"/>
            <p:cNvSpPr/>
            <p:nvPr/>
          </p:nvSpPr>
          <p:spPr>
            <a:xfrm>
              <a:off x="1804988" y="34481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sp>
          <p:nvSpPr>
            <p:cNvPr id="12" name="Freeform 11"/>
            <p:cNvSpPr/>
            <p:nvPr/>
          </p:nvSpPr>
          <p:spPr>
            <a:xfrm>
              <a:off x="2706688" y="35577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 name="Freeform 12"/>
            <p:cNvSpPr/>
            <p:nvPr/>
          </p:nvSpPr>
          <p:spPr>
            <a:xfrm>
              <a:off x="2792413" y="27750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 name="Freeform 13">
              <a:hlinkHover r:id="" action="ppaction://noaction" highlightClick="1"/>
            </p:cNvPr>
            <p:cNvSpPr/>
            <p:nvPr/>
          </p:nvSpPr>
          <p:spPr>
            <a:xfrm>
              <a:off x="2573338" y="19844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 name="Freeform 14"/>
            <p:cNvSpPr/>
            <p:nvPr/>
          </p:nvSpPr>
          <p:spPr>
            <a:xfrm>
              <a:off x="2085975" y="11335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6" name="Freeform 15"/>
            <p:cNvSpPr/>
            <p:nvPr/>
          </p:nvSpPr>
          <p:spPr>
            <a:xfrm>
              <a:off x="3630613" y="13002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7" name="Freeform 16"/>
            <p:cNvSpPr/>
            <p:nvPr/>
          </p:nvSpPr>
          <p:spPr>
            <a:xfrm>
              <a:off x="3600450" y="18797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9" name="Freeform 18"/>
            <p:cNvSpPr/>
            <p:nvPr/>
          </p:nvSpPr>
          <p:spPr>
            <a:xfrm>
              <a:off x="3587750" y="24464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 name="Freeform 19"/>
            <p:cNvSpPr/>
            <p:nvPr/>
          </p:nvSpPr>
          <p:spPr>
            <a:xfrm>
              <a:off x="3868614" y="2996218"/>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2" name="Freeform 21"/>
            <p:cNvSpPr/>
            <p:nvPr/>
          </p:nvSpPr>
          <p:spPr>
            <a:xfrm>
              <a:off x="3729038" y="3574523"/>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3" name="Freeform 22">
              <a:hlinkClick r:id="" action="ppaction://noaction" highlightClick="1"/>
            </p:cNvPr>
            <p:cNvSpPr/>
            <p:nvPr/>
          </p:nvSpPr>
          <p:spPr>
            <a:xfrm>
              <a:off x="5070475" y="35910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24" name="Freeform 23"/>
            <p:cNvSpPr/>
            <p:nvPr/>
          </p:nvSpPr>
          <p:spPr>
            <a:xfrm>
              <a:off x="5627688" y="38069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5" name="Freeform 24"/>
            <p:cNvSpPr/>
            <p:nvPr/>
          </p:nvSpPr>
          <p:spPr>
            <a:xfrm>
              <a:off x="4827588" y="28417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27" name="Freeform 26"/>
            <p:cNvSpPr/>
            <p:nvPr/>
          </p:nvSpPr>
          <p:spPr>
            <a:xfrm>
              <a:off x="5130800" y="16320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8" name="Freeform 27"/>
            <p:cNvSpPr/>
            <p:nvPr/>
          </p:nvSpPr>
          <p:spPr>
            <a:xfrm>
              <a:off x="5456238" y="2379775"/>
              <a:ext cx="600075"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29" name="Freeform 28"/>
            <p:cNvSpPr/>
            <p:nvPr/>
          </p:nvSpPr>
          <p:spPr>
            <a:xfrm>
              <a:off x="6080125" y="37323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 name="Freeform 29"/>
            <p:cNvSpPr/>
            <p:nvPr/>
          </p:nvSpPr>
          <p:spPr>
            <a:xfrm>
              <a:off x="6484938" y="36450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r>
              <a:br>
                <a:rPr lang="en-GB" sz="800" dirty="0">
                  <a:solidFill>
                    <a:srgbClr val="000000"/>
                  </a:solidFill>
                  <a:ea typeface="ＭＳ Ｐゴシック" charset="-128"/>
                </a:rPr>
              </a:br>
              <a:r>
                <a:rPr lang="en-GB" sz="800" dirty="0">
                  <a:solidFill>
                    <a:srgbClr val="000000"/>
                  </a:solidFill>
                  <a:ea typeface="ＭＳ Ｐゴシック" charset="-128"/>
                </a:rPr>
                <a:t>      </a:t>
              </a:r>
            </a:p>
          </p:txBody>
        </p:sp>
        <p:sp>
          <p:nvSpPr>
            <p:cNvPr id="31" name="Freeform 30"/>
            <p:cNvSpPr/>
            <p:nvPr/>
          </p:nvSpPr>
          <p:spPr>
            <a:xfrm>
              <a:off x="6856413" y="35275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r>
                <a:rPr lang="en-GB" sz="800" dirty="0">
                  <a:solidFill>
                    <a:srgbClr val="000000"/>
                  </a:solidFill>
                  <a:ea typeface="ＭＳ Ｐゴシック" charset="-128"/>
                </a:rPr>
                <a:t>            </a:t>
              </a:r>
            </a:p>
          </p:txBody>
        </p:sp>
        <p:sp>
          <p:nvSpPr>
            <p:cNvPr id="3072" name="Freeform 3071"/>
            <p:cNvSpPr/>
            <p:nvPr/>
          </p:nvSpPr>
          <p:spPr>
            <a:xfrm>
              <a:off x="5891213" y="29115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73" name="Freeform 3072"/>
            <p:cNvSpPr/>
            <p:nvPr/>
          </p:nvSpPr>
          <p:spPr>
            <a:xfrm>
              <a:off x="5756275" y="32529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6" name="Freeform 3075"/>
            <p:cNvSpPr/>
            <p:nvPr/>
          </p:nvSpPr>
          <p:spPr>
            <a:xfrm>
              <a:off x="5984875" y="24194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7" name="Freeform 3076"/>
            <p:cNvSpPr/>
            <p:nvPr/>
          </p:nvSpPr>
          <p:spPr>
            <a:xfrm>
              <a:off x="3122613" y="3722161"/>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3079" name="Freeform 3078"/>
            <p:cNvSpPr/>
            <p:nvPr/>
          </p:nvSpPr>
          <p:spPr>
            <a:xfrm>
              <a:off x="611188" y="21368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0" name="Freeform 3079"/>
            <p:cNvSpPr/>
            <p:nvPr/>
          </p:nvSpPr>
          <p:spPr>
            <a:xfrm>
              <a:off x="5191125" y="42673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81" name="Freeform 3080"/>
            <p:cNvSpPr/>
            <p:nvPr/>
          </p:nvSpPr>
          <p:spPr>
            <a:xfrm>
              <a:off x="6270317" y="4403198"/>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2" name="Freeform 3081"/>
            <p:cNvSpPr/>
            <p:nvPr/>
          </p:nvSpPr>
          <p:spPr>
            <a:xfrm>
              <a:off x="6659563" y="29877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3" name="Freeform 3082"/>
            <p:cNvSpPr/>
            <p:nvPr/>
          </p:nvSpPr>
          <p:spPr>
            <a:xfrm>
              <a:off x="8013700" y="7113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5" name="Freeform 3084"/>
            <p:cNvSpPr/>
            <p:nvPr/>
          </p:nvSpPr>
          <p:spPr>
            <a:xfrm>
              <a:off x="7959725" y="12193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6" name="Freeform 3085"/>
            <p:cNvSpPr/>
            <p:nvPr/>
          </p:nvSpPr>
          <p:spPr>
            <a:xfrm>
              <a:off x="7743825" y="12621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7" name="Freeform 3086"/>
            <p:cNvSpPr/>
            <p:nvPr/>
          </p:nvSpPr>
          <p:spPr>
            <a:xfrm>
              <a:off x="7904163" y="16098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8" name="Freeform 3087"/>
            <p:cNvSpPr/>
            <p:nvPr/>
          </p:nvSpPr>
          <p:spPr>
            <a:xfrm>
              <a:off x="8153400" y="17797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9" name="Freeform 3088"/>
            <p:cNvSpPr/>
            <p:nvPr/>
          </p:nvSpPr>
          <p:spPr>
            <a:xfrm>
              <a:off x="7927975" y="18066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0" name="Freeform 3089"/>
            <p:cNvSpPr/>
            <p:nvPr/>
          </p:nvSpPr>
          <p:spPr>
            <a:xfrm>
              <a:off x="7756525" y="20749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1" name="Freeform 3090"/>
            <p:cNvSpPr/>
            <p:nvPr/>
          </p:nvSpPr>
          <p:spPr>
            <a:xfrm>
              <a:off x="7745413" y="24194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2" name="Freeform 3091"/>
            <p:cNvSpPr/>
            <p:nvPr/>
          </p:nvSpPr>
          <p:spPr>
            <a:xfrm>
              <a:off x="6823075" y="24639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3" name="Freeform 3092"/>
            <p:cNvSpPr/>
            <p:nvPr/>
          </p:nvSpPr>
          <p:spPr>
            <a:xfrm>
              <a:off x="7208838" y="24353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4" name="Freeform 3093"/>
            <p:cNvSpPr/>
            <p:nvPr/>
          </p:nvSpPr>
          <p:spPr>
            <a:xfrm>
              <a:off x="6948488" y="19971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nvGrpSpPr>
            <p:cNvPr id="18" name="Group 3098"/>
            <p:cNvGrpSpPr/>
            <p:nvPr/>
          </p:nvGrpSpPr>
          <p:grpSpPr>
            <a:xfrm>
              <a:off x="4497605" y="1213129"/>
              <a:ext cx="997744" cy="1143057"/>
              <a:chOff x="4393406" y="1081031"/>
              <a:chExt cx="997744" cy="1143057"/>
            </a:xfrm>
            <a:solidFill>
              <a:srgbClr val="5E6090"/>
            </a:solidFill>
          </p:grpSpPr>
          <p:sp>
            <p:nvSpPr>
              <p:cNvPr id="3095" name="Freeform 309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098" name="Freeform 309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1" name="Group 3103"/>
            <p:cNvGrpSpPr/>
            <p:nvPr/>
          </p:nvGrpSpPr>
          <p:grpSpPr>
            <a:xfrm>
              <a:off x="5473278" y="1463217"/>
              <a:ext cx="1176338" cy="1012031"/>
              <a:chOff x="5355431" y="1331119"/>
              <a:chExt cx="1176338" cy="1012031"/>
            </a:xfrm>
            <a:solidFill>
              <a:srgbClr val="5E6090"/>
            </a:solidFill>
          </p:grpSpPr>
          <p:sp>
            <p:nvSpPr>
              <p:cNvPr id="3100" name="Freeform 309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3" name="Freeform 3102"/>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6" name="Group 3106"/>
            <p:cNvGrpSpPr/>
            <p:nvPr/>
          </p:nvGrpSpPr>
          <p:grpSpPr>
            <a:xfrm>
              <a:off x="7011566" y="1353679"/>
              <a:ext cx="1193006" cy="831057"/>
              <a:chOff x="6893719" y="1221581"/>
              <a:chExt cx="1193006" cy="831057"/>
            </a:xfrm>
            <a:solidFill>
              <a:srgbClr val="5E6090"/>
            </a:solid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grpSp>
        <p:grpSp>
          <p:nvGrpSpPr>
            <p:cNvPr id="67" name="Group 3109"/>
            <p:cNvGrpSpPr/>
            <p:nvPr/>
          </p:nvGrpSpPr>
          <p:grpSpPr>
            <a:xfrm>
              <a:off x="6752010" y="2584786"/>
              <a:ext cx="1140619" cy="764381"/>
              <a:chOff x="6634163" y="2452688"/>
              <a:chExt cx="1140619" cy="764381"/>
            </a:xfrm>
            <a:solidFill>
              <a:srgbClr val="4C4E74"/>
            </a:solidFill>
          </p:grpSpPr>
          <p:sp>
            <p:nvSpPr>
              <p:cNvPr id="3108" name="Freeform 3107"/>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9" name="Freeform 3108"/>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1" name="Freeform 3110"/>
            <p:cNvSpPr/>
            <p:nvPr/>
          </p:nvSpPr>
          <p:spPr>
            <a:xfrm>
              <a:off x="6367463" y="22353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98" name="Rectangle 3112"/>
            <p:cNvSpPr>
              <a:spLocks noChangeArrowheads="1"/>
            </p:cNvSpPr>
            <p:nvPr/>
          </p:nvSpPr>
          <p:spPr bwMode="auto">
            <a:xfrm>
              <a:off x="17463" y="4389550"/>
              <a:ext cx="1787525" cy="20828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grpSp>
          <p:nvGrpSpPr>
            <p:cNvPr id="68" name="Group 3129"/>
            <p:cNvGrpSpPr>
              <a:grpSpLocks/>
            </p:cNvGrpSpPr>
            <p:nvPr/>
          </p:nvGrpSpPr>
          <p:grpSpPr bwMode="auto">
            <a:xfrm rot="-2195245">
              <a:off x="404723" y="4553063"/>
              <a:ext cx="1458912" cy="1670050"/>
              <a:chOff x="106471" y="4882019"/>
              <a:chExt cx="1459282" cy="1668800"/>
            </a:xfrm>
            <a:solidFill>
              <a:srgbClr val="4C4E74"/>
            </a:solidFill>
          </p:grpSpPr>
          <p:grpSp>
            <p:nvGrpSpPr>
              <p:cNvPr id="69" name="Group 3126"/>
              <p:cNvGrpSpPr>
                <a:grpSpLocks/>
              </p:cNvGrpSpPr>
              <p:nvPr/>
            </p:nvGrpSpPr>
            <p:grpSpPr bwMode="auto">
              <a:xfrm>
                <a:off x="106471" y="4882019"/>
                <a:ext cx="1459282" cy="1668800"/>
                <a:chOff x="106471" y="4882019"/>
                <a:chExt cx="1459282" cy="1668800"/>
              </a:xfrm>
              <a:grpFill/>
            </p:grpSpPr>
            <p:grpSp>
              <p:nvGrpSpPr>
                <p:cNvPr id="70" name="Group 3124"/>
                <p:cNvGrpSpPr>
                  <a:grpSpLocks/>
                </p:cNvGrpSpPr>
                <p:nvPr/>
              </p:nvGrpSpPr>
              <p:grpSpPr bwMode="auto">
                <a:xfrm>
                  <a:off x="106471" y="4882019"/>
                  <a:ext cx="1459282" cy="1668800"/>
                  <a:chOff x="106471" y="4882019"/>
                  <a:chExt cx="1459282" cy="1668800"/>
                </a:xfrm>
                <a:grpFill/>
              </p:grpSpPr>
              <p:grpSp>
                <p:nvGrpSpPr>
                  <p:cNvPr id="71" name="Group 3122"/>
                  <p:cNvGrpSpPr>
                    <a:grpSpLocks/>
                  </p:cNvGrpSpPr>
                  <p:nvPr/>
                </p:nvGrpSpPr>
                <p:grpSpPr bwMode="auto">
                  <a:xfrm>
                    <a:off x="106471" y="4882019"/>
                    <a:ext cx="1459282" cy="1668800"/>
                    <a:chOff x="106471" y="4882019"/>
                    <a:chExt cx="1459282" cy="1668800"/>
                  </a:xfrm>
                  <a:grpFill/>
                </p:grpSpPr>
                <p:grpSp>
                  <p:nvGrpSpPr>
                    <p:cNvPr id="72" name="Group 3119"/>
                    <p:cNvGrpSpPr>
                      <a:grpSpLocks/>
                    </p:cNvGrpSpPr>
                    <p:nvPr/>
                  </p:nvGrpSpPr>
                  <p:grpSpPr bwMode="auto">
                    <a:xfrm>
                      <a:off x="106471" y="4882019"/>
                      <a:ext cx="1459282" cy="1290181"/>
                      <a:chOff x="106471" y="4882019"/>
                      <a:chExt cx="1459282" cy="1290181"/>
                    </a:xfrm>
                    <a:grpFill/>
                  </p:grpSpPr>
                  <p:grpSp>
                    <p:nvGrpSpPr>
                      <p:cNvPr id="73" name="Group 3117"/>
                      <p:cNvGrpSpPr>
                        <a:grpSpLocks/>
                      </p:cNvGrpSpPr>
                      <p:nvPr/>
                    </p:nvGrpSpPr>
                    <p:grpSpPr bwMode="auto">
                      <a:xfrm>
                        <a:off x="106471" y="4882019"/>
                        <a:ext cx="1459282" cy="1290181"/>
                        <a:chOff x="106471" y="4882019"/>
                        <a:chExt cx="1459282" cy="1290181"/>
                      </a:xfrm>
                      <a:grpFill/>
                    </p:grpSpPr>
                    <p:grpSp>
                      <p:nvGrpSpPr>
                        <p:cNvPr id="74" name="Group 3115"/>
                        <p:cNvGrpSpPr>
                          <a:grpSpLocks/>
                        </p:cNvGrpSpPr>
                        <p:nvPr/>
                      </p:nvGrpSpPr>
                      <p:grpSpPr bwMode="auto">
                        <a:xfrm>
                          <a:off x="106471" y="4882019"/>
                          <a:ext cx="1459282" cy="1290181"/>
                          <a:chOff x="106471" y="4882019"/>
                          <a:chExt cx="1459282" cy="1290181"/>
                        </a:xfrm>
                        <a:grpFill/>
                      </p:grpSpPr>
                      <p:sp>
                        <p:nvSpPr>
                          <p:cNvPr id="3114" name="Freeform 3113"/>
                          <p:cNvSpPr/>
                          <p:nvPr/>
                        </p:nvSpPr>
                        <p:spPr>
                          <a:xfrm>
                            <a:off x="107279" y="4881536"/>
                            <a:ext cx="1459283" cy="1289672"/>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15" name="Freeform 3114"/>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7" name="Freeform 3116"/>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9" name="Freeform 3118"/>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9"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2"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7" name="Freeform 3125"/>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75" name="Group 66"/>
            <p:cNvGrpSpPr>
              <a:grpSpLocks/>
            </p:cNvGrpSpPr>
            <p:nvPr/>
          </p:nvGrpSpPr>
          <p:grpSpPr bwMode="auto">
            <a:xfrm>
              <a:off x="2490698" y="5534138"/>
              <a:ext cx="1374775" cy="793750"/>
              <a:chOff x="2217965" y="5874544"/>
              <a:chExt cx="1375341" cy="795337"/>
            </a:xfrm>
            <a:solidFill>
              <a:srgbClr val="7B7DA9"/>
            </a:solidFill>
          </p:grpSpPr>
          <p:sp>
            <p:nvSpPr>
              <p:cNvPr id="3131" name="Freeform 3130"/>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2" name="Freeform 3131"/>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3" name="Freeform 3132"/>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4" name="Freeform 3133"/>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5" name="Freeform 3134"/>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4" name="Freeform 63"/>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5" name="Freeform 64"/>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6" name="Freeform 65"/>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7" name="5-Point Star 86"/>
            <p:cNvSpPr/>
            <p:nvPr/>
          </p:nvSpPr>
          <p:spPr bwMode="auto">
            <a:xfrm>
              <a:off x="7574507" y="2674955"/>
              <a:ext cx="122830" cy="122830"/>
            </a:xfrm>
            <a:prstGeom prst="star5">
              <a:avLst/>
            </a:prstGeom>
            <a:solidFill>
              <a:srgbClr val="4C4E74"/>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cxnSp>
          <p:nvCxnSpPr>
            <p:cNvPr id="99" name="Straight Connector 98"/>
            <p:cNvCxnSpPr/>
            <p:nvPr/>
          </p:nvCxnSpPr>
          <p:spPr bwMode="auto">
            <a:xfrm>
              <a:off x="2674989" y="6591969"/>
              <a:ext cx="480060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100" name="Rectangle 99"/>
            <p:cNvSpPr/>
            <p:nvPr/>
          </p:nvSpPr>
          <p:spPr bwMode="auto">
            <a:xfrm>
              <a:off x="2632656" y="6503004"/>
              <a:ext cx="182880" cy="182880"/>
            </a:xfrm>
            <a:prstGeom prst="rect">
              <a:avLst/>
            </a:prstGeom>
            <a:solidFill>
              <a:srgbClr val="BBBD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1" name="TextBox 100"/>
            <p:cNvSpPr txBox="1"/>
            <p:nvPr/>
          </p:nvSpPr>
          <p:spPr>
            <a:xfrm>
              <a:off x="1640022" y="6413186"/>
              <a:ext cx="905825"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00000"/>
                  </a:solidFill>
                  <a:latin typeface="Gill Sans MT" pitchFamily="34" charset="0"/>
                </a:rPr>
                <a:t>Awards</a:t>
              </a:r>
            </a:p>
          </p:txBody>
        </p:sp>
        <p:sp>
          <p:nvSpPr>
            <p:cNvPr id="102" name="Rectangle 101"/>
            <p:cNvSpPr/>
            <p:nvPr/>
          </p:nvSpPr>
          <p:spPr>
            <a:xfrm>
              <a:off x="2494126" y="6214323"/>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FY06</a:t>
              </a:r>
              <a:endParaRPr lang="en-US" sz="1400" dirty="0">
                <a:solidFill>
                  <a:srgbClr val="000000"/>
                </a:solidFill>
                <a:latin typeface="Times" charset="0"/>
              </a:endParaRPr>
            </a:p>
          </p:txBody>
        </p:sp>
        <p:sp>
          <p:nvSpPr>
            <p:cNvPr id="103" name="Rectangle 102"/>
            <p:cNvSpPr/>
            <p:nvPr/>
          </p:nvSpPr>
          <p:spPr bwMode="auto">
            <a:xfrm>
              <a:off x="3836366" y="6502659"/>
              <a:ext cx="182880" cy="182880"/>
            </a:xfrm>
            <a:prstGeom prst="rect">
              <a:avLst/>
            </a:prstGeom>
            <a:solidFill>
              <a:srgbClr val="9D9FB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4" name="Rectangle 103"/>
            <p:cNvSpPr/>
            <p:nvPr/>
          </p:nvSpPr>
          <p:spPr>
            <a:xfrm>
              <a:off x="3683774" y="6216595"/>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FY07</a:t>
              </a:r>
              <a:endParaRPr lang="en-US" sz="1400" dirty="0">
                <a:solidFill>
                  <a:srgbClr val="000000"/>
                </a:solidFill>
                <a:latin typeface="Times" charset="0"/>
              </a:endParaRPr>
            </a:p>
          </p:txBody>
        </p:sp>
        <p:sp>
          <p:nvSpPr>
            <p:cNvPr id="105" name="Rectangle 104"/>
            <p:cNvSpPr/>
            <p:nvPr/>
          </p:nvSpPr>
          <p:spPr bwMode="auto">
            <a:xfrm>
              <a:off x="5018568" y="6504029"/>
              <a:ext cx="182880" cy="182880"/>
            </a:xfrm>
            <a:prstGeom prst="rect">
              <a:avLst/>
            </a:prstGeom>
            <a:solidFill>
              <a:srgbClr val="7B7DA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6" name="Rectangle 105"/>
            <p:cNvSpPr/>
            <p:nvPr/>
          </p:nvSpPr>
          <p:spPr>
            <a:xfrm>
              <a:off x="4873422" y="6218867"/>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FY09</a:t>
              </a:r>
              <a:endParaRPr lang="en-US" sz="1400" dirty="0">
                <a:solidFill>
                  <a:srgbClr val="000000"/>
                </a:solidFill>
                <a:latin typeface="Times" charset="0"/>
              </a:endParaRPr>
            </a:p>
          </p:txBody>
        </p:sp>
        <p:sp>
          <p:nvSpPr>
            <p:cNvPr id="107" name="Rectangle 106"/>
            <p:cNvSpPr/>
            <p:nvPr/>
          </p:nvSpPr>
          <p:spPr bwMode="auto">
            <a:xfrm>
              <a:off x="6208362" y="6505869"/>
              <a:ext cx="182880" cy="182880"/>
            </a:xfrm>
            <a:prstGeom prst="rect">
              <a:avLst/>
            </a:prstGeom>
            <a:solidFill>
              <a:srgbClr val="5E60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8" name="Rectangle 107"/>
            <p:cNvSpPr/>
            <p:nvPr/>
          </p:nvSpPr>
          <p:spPr>
            <a:xfrm>
              <a:off x="6063070" y="6221139"/>
              <a:ext cx="1048685"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FY09 </a:t>
              </a:r>
              <a:r>
                <a:rPr lang="en-US" sz="1200" dirty="0">
                  <a:solidFill>
                    <a:srgbClr val="000000"/>
                  </a:solidFill>
                  <a:latin typeface="Gill Sans MT" pitchFamily="34" charset="0"/>
                </a:rPr>
                <a:t>ARRA</a:t>
              </a:r>
              <a:endParaRPr lang="en-US" sz="1200" dirty="0">
                <a:solidFill>
                  <a:srgbClr val="000000"/>
                </a:solidFill>
                <a:latin typeface="Times" charset="0"/>
              </a:endParaRPr>
            </a:p>
          </p:txBody>
        </p:sp>
        <p:sp>
          <p:nvSpPr>
            <p:cNvPr id="109" name="Rectangle 108"/>
            <p:cNvSpPr/>
            <p:nvPr/>
          </p:nvSpPr>
          <p:spPr bwMode="auto">
            <a:xfrm>
              <a:off x="7394455" y="6505041"/>
              <a:ext cx="182880" cy="182880"/>
            </a:xfrm>
            <a:prstGeom prst="rect">
              <a:avLst/>
            </a:prstGeom>
            <a:solidFill>
              <a:srgbClr val="4C4E7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10" name="Rectangle 109"/>
            <p:cNvSpPr/>
            <p:nvPr/>
          </p:nvSpPr>
          <p:spPr>
            <a:xfrm>
              <a:off x="7252718" y="6223411"/>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FY12</a:t>
              </a:r>
            </a:p>
          </p:txBody>
        </p:sp>
        <p:pic>
          <p:nvPicPr>
            <p:cNvPr id="112" name="Picture 111" descr="PR -Dark Blue.png"/>
            <p:cNvPicPr>
              <a:picLocks noChangeAspect="1"/>
            </p:cNvPicPr>
            <p:nvPr/>
          </p:nvPicPr>
          <p:blipFill>
            <a:blip r:embed="rId3" cstate="screen"/>
            <a:stretch>
              <a:fillRect/>
            </a:stretch>
          </p:blipFill>
          <p:spPr>
            <a:xfrm>
              <a:off x="5209287" y="5547455"/>
              <a:ext cx="859536" cy="316393"/>
            </a:xfrm>
            <a:prstGeom prst="rect">
              <a:avLst/>
            </a:prstGeom>
          </p:spPr>
        </p:pic>
        <p:pic>
          <p:nvPicPr>
            <p:cNvPr id="113" name="Picture 112" descr="USVI-db.png"/>
            <p:cNvPicPr>
              <a:picLocks noChangeAspect="1"/>
            </p:cNvPicPr>
            <p:nvPr/>
          </p:nvPicPr>
          <p:blipFill>
            <a:blip r:embed="rId4" cstate="screen"/>
            <a:stretch>
              <a:fillRect/>
            </a:stretch>
          </p:blipFill>
          <p:spPr>
            <a:xfrm>
              <a:off x="6231988" y="5379951"/>
              <a:ext cx="909518" cy="548453"/>
            </a:xfrm>
            <a:prstGeom prst="rect">
              <a:avLst/>
            </a:prstGeom>
            <a:effectLst/>
          </p:spPr>
        </p:pic>
      </p:grpSp>
    </p:spTree>
    <p:extLst>
      <p:ext uri="{BB962C8B-B14F-4D97-AF65-F5344CB8AC3E}">
        <p14:creationId xmlns:p14="http://schemas.microsoft.com/office/powerpoint/2010/main" val="188194837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7772400" cy="685800"/>
          </a:xfrm>
        </p:spPr>
        <p:txBody>
          <a:bodyPr>
            <a:normAutofit/>
          </a:bodyPr>
          <a:lstStyle/>
          <a:p>
            <a:pPr algn="l"/>
            <a:r>
              <a:rPr lang="en-US" b="1" dirty="0" smtClean="0">
                <a:solidFill>
                  <a:schemeClr val="tx2"/>
                </a:solidFill>
                <a:latin typeface="Calibri"/>
                <a:cs typeface="Calibri"/>
              </a:rPr>
              <a:t>RTT-ELC Grant Context</a:t>
            </a:r>
            <a:endParaRPr lang="en-US" b="1" dirty="0">
              <a:solidFill>
                <a:schemeClr val="tx2"/>
              </a:solidFill>
              <a:latin typeface="Calibri"/>
              <a:cs typeface="Calibri"/>
            </a:endParaRPr>
          </a:p>
        </p:txBody>
      </p:sp>
      <p:sp>
        <p:nvSpPr>
          <p:cNvPr id="3" name="Content Placeholder 2"/>
          <p:cNvSpPr>
            <a:spLocks noGrp="1"/>
          </p:cNvSpPr>
          <p:nvPr>
            <p:ph idx="1"/>
          </p:nvPr>
        </p:nvSpPr>
        <p:spPr/>
        <p:txBody>
          <a:bodyPr/>
          <a:lstStyle/>
          <a:p>
            <a:pPr marL="457200" indent="-457200">
              <a:buFont typeface="Arial" pitchFamily="34" charset="0"/>
              <a:buChar char="•"/>
            </a:pPr>
            <a:r>
              <a:rPr lang="en-US" b="0" dirty="0" smtClean="0">
                <a:latin typeface="Calibri"/>
                <a:cs typeface="Calibri"/>
              </a:rPr>
              <a:t>One subsection of the grant program relates to the development of an ECIDS (Subsection E2)</a:t>
            </a:r>
          </a:p>
          <a:p>
            <a:pPr marL="457200" indent="-457200">
              <a:buFont typeface="Arial" pitchFamily="34" charset="0"/>
              <a:buChar char="•"/>
            </a:pPr>
            <a:r>
              <a:rPr lang="en-US" dirty="0" smtClean="0">
                <a:solidFill>
                  <a:schemeClr val="accent3"/>
                </a:solidFill>
                <a:latin typeface="Calibri"/>
                <a:cs typeface="Calibri"/>
              </a:rPr>
              <a:t>10 out of 14 </a:t>
            </a:r>
            <a:r>
              <a:rPr lang="en-US" b="0" dirty="0" smtClean="0">
                <a:latin typeface="Calibri"/>
                <a:cs typeface="Calibri"/>
              </a:rPr>
              <a:t>grantees have an ECIDS included in their scope of work</a:t>
            </a:r>
          </a:p>
          <a:p>
            <a:pPr marL="457200" indent="-457200">
              <a:buFont typeface="Arial" pitchFamily="34" charset="0"/>
              <a:buChar char="•"/>
            </a:pPr>
            <a:r>
              <a:rPr lang="en-US" b="0" dirty="0" smtClean="0">
                <a:latin typeface="Calibri"/>
                <a:cs typeface="Calibri"/>
              </a:rPr>
              <a:t>Many states are building upon the work supported by SLDS grants</a:t>
            </a:r>
          </a:p>
        </p:txBody>
      </p:sp>
    </p:spTree>
    <p:extLst>
      <p:ext uri="{BB962C8B-B14F-4D97-AF65-F5344CB8AC3E}">
        <p14:creationId xmlns:p14="http://schemas.microsoft.com/office/powerpoint/2010/main" val="1867514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This slide shows the 10 state grantees that have an ECIDS included in their scope of work. The 10 states are: Oregon, Colorado, New Mexico, Minnesota, Wisconsin, Illinois, Ohio, North Carolina, Maryland, and Connecticut."/>
          <p:cNvGrpSpPr/>
          <p:nvPr/>
        </p:nvGrpSpPr>
        <p:grpSpPr>
          <a:xfrm>
            <a:off x="-2113" y="267634"/>
            <a:ext cx="8547100" cy="6484106"/>
            <a:chOff x="17463" y="267634"/>
            <a:chExt cx="8547100" cy="6484106"/>
          </a:xfrm>
        </p:grpSpPr>
        <p:sp>
          <p:nvSpPr>
            <p:cNvPr id="109" name="Title 1"/>
            <p:cNvSpPr txBox="1">
              <a:spLocks/>
            </p:cNvSpPr>
            <p:nvPr/>
          </p:nvSpPr>
          <p:spPr>
            <a:xfrm>
              <a:off x="457200" y="267634"/>
              <a:ext cx="77724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154578"/>
                  </a:solidFill>
                  <a:latin typeface="+mj-lt"/>
                  <a:ea typeface="+mj-ea"/>
                  <a:cs typeface="+mj-cs"/>
                </a:defRPr>
              </a:lvl1pPr>
            </a:lstStyle>
            <a:p>
              <a:r>
                <a:rPr lang="en-US" dirty="0" smtClean="0">
                  <a:solidFill>
                    <a:schemeClr val="tx2"/>
                  </a:solidFill>
                  <a:latin typeface="Calibri"/>
                  <a:cs typeface="Calibri"/>
                </a:rPr>
                <a:t>RTT-ELC Grant: ECIDS Projects</a:t>
              </a:r>
              <a:endParaRPr lang="en-US" dirty="0">
                <a:solidFill>
                  <a:schemeClr val="tx2"/>
                </a:solidFill>
                <a:latin typeface="Calibri"/>
                <a:cs typeface="Calibri"/>
              </a:endParaRPr>
            </a:p>
          </p:txBody>
        </p:sp>
        <p:grpSp>
          <p:nvGrpSpPr>
            <p:cNvPr id="162" name="Group 3109"/>
            <p:cNvGrpSpPr/>
            <p:nvPr/>
          </p:nvGrpSpPr>
          <p:grpSpPr>
            <a:xfrm>
              <a:off x="6752010" y="2584786"/>
              <a:ext cx="1140619" cy="764381"/>
              <a:chOff x="6634163" y="2452688"/>
              <a:chExt cx="1140619" cy="764381"/>
            </a:xfrm>
            <a:solidFill>
              <a:srgbClr val="4C4E74"/>
            </a:solidFill>
          </p:grpSpPr>
          <p:sp>
            <p:nvSpPr>
              <p:cNvPr id="163" name="Freeform 162"/>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64" name="Freeform 163"/>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156" name="Group 3103"/>
            <p:cNvGrpSpPr/>
            <p:nvPr/>
          </p:nvGrpSpPr>
          <p:grpSpPr>
            <a:xfrm>
              <a:off x="5473278" y="1463217"/>
              <a:ext cx="1176338" cy="1012031"/>
              <a:chOff x="5355431" y="1331119"/>
              <a:chExt cx="1176338" cy="1012031"/>
            </a:xfrm>
            <a:solidFill>
              <a:srgbClr val="5E6090"/>
            </a:solidFill>
          </p:grpSpPr>
          <p:sp>
            <p:nvSpPr>
              <p:cNvPr id="157" name="Freeform 156"/>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8" name="Freeform 157"/>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10" name="Freeform 1"/>
            <p:cNvSpPr>
              <a:spLocks noChangeArrowheads="1"/>
            </p:cNvSpPr>
            <p:nvPr/>
          </p:nvSpPr>
          <p:spPr bwMode="auto">
            <a:xfrm rot="21163818">
              <a:off x="4675188" y="22972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US" sz="800" dirty="0">
                  <a:solidFill>
                    <a:srgbClr val="000000"/>
                  </a:solidFill>
                  <a:ea typeface="ＭＳ Ｐゴシック" charset="-128"/>
                </a:rPr>
                <a:t>        </a:t>
              </a:r>
            </a:p>
          </p:txBody>
        </p:sp>
        <p:sp>
          <p:nvSpPr>
            <p:cNvPr id="111" name="Freeform 110"/>
            <p:cNvSpPr/>
            <p:nvPr/>
          </p:nvSpPr>
          <p:spPr>
            <a:xfrm>
              <a:off x="1731963" y="11097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000000"/>
                  </a:solidFill>
                </a:rPr>
                <a:t>  </a:t>
              </a:r>
            </a:p>
            <a:p>
              <a:pPr eaLnBrk="0" fontAlgn="base" hangingPunct="0">
                <a:spcBef>
                  <a:spcPct val="0"/>
                </a:spcBef>
                <a:spcAft>
                  <a:spcPct val="0"/>
                </a:spcAft>
                <a:defRPr/>
              </a:pPr>
              <a:endParaRPr lang="en-GB" sz="800" dirty="0">
                <a:solidFill>
                  <a:srgbClr val="000000"/>
                </a:solidFill>
              </a:endParaRPr>
            </a:p>
            <a:p>
              <a:pPr eaLnBrk="0" fontAlgn="base" hangingPunct="0">
                <a:spcBef>
                  <a:spcPct val="0"/>
                </a:spcBef>
                <a:spcAft>
                  <a:spcPct val="0"/>
                </a:spcAft>
                <a:defRPr/>
              </a:pPr>
              <a:r>
                <a:rPr lang="en-GB" sz="800" dirty="0">
                  <a:solidFill>
                    <a:srgbClr val="000000"/>
                  </a:solidFill>
                </a:rPr>
                <a:t>    </a:t>
              </a:r>
            </a:p>
          </p:txBody>
        </p:sp>
        <p:sp>
          <p:nvSpPr>
            <p:cNvPr id="112" name="Freeform 111"/>
            <p:cNvSpPr/>
            <p:nvPr/>
          </p:nvSpPr>
          <p:spPr>
            <a:xfrm>
              <a:off x="961717" y="919275"/>
              <a:ext cx="1006475" cy="760413"/>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FFFFFF"/>
                  </a:solidFill>
                </a:rPr>
                <a:t>         </a:t>
              </a:r>
              <a:r>
                <a:rPr lang="en-GB" sz="800" dirty="0">
                  <a:solidFill>
                    <a:srgbClr val="000000"/>
                  </a:solidFill>
                  <a:cs typeface="Arial" pitchFamily="34" charset="0"/>
                </a:rPr>
                <a:t> </a:t>
              </a:r>
            </a:p>
          </p:txBody>
        </p:sp>
        <p:sp>
          <p:nvSpPr>
            <p:cNvPr id="114" name="Freeform 113"/>
            <p:cNvSpPr/>
            <p:nvPr/>
          </p:nvSpPr>
          <p:spPr>
            <a:xfrm>
              <a:off x="1181100" y="23115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000000"/>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r>
                <a:rPr lang="en-GB" sz="800" dirty="0">
                  <a:solidFill>
                    <a:srgbClr val="000000"/>
                  </a:solidFill>
                  <a:ea typeface="ＭＳ Ｐゴシック" charset="-128"/>
                </a:rPr>
                <a:t> </a:t>
              </a:r>
            </a:p>
          </p:txBody>
        </p:sp>
        <p:sp>
          <p:nvSpPr>
            <p:cNvPr id="115" name="Freeform 114"/>
            <p:cNvSpPr/>
            <p:nvPr/>
          </p:nvSpPr>
          <p:spPr>
            <a:xfrm>
              <a:off x="2027238" y="24893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endParaRPr lang="en-GB" sz="800" dirty="0">
                <a:solidFill>
                  <a:srgbClr val="000000"/>
                </a:solidFill>
                <a:ea typeface="ＭＳ Ｐゴシック" charset="-128"/>
              </a:endParaRPr>
            </a:p>
          </p:txBody>
        </p:sp>
        <p:sp>
          <p:nvSpPr>
            <p:cNvPr id="116" name="Freeform 115"/>
            <p:cNvSpPr/>
            <p:nvPr/>
          </p:nvSpPr>
          <p:spPr>
            <a:xfrm>
              <a:off x="1804988" y="34481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ln w="38100" cmpd="sng">
                  <a:solidFill>
                    <a:schemeClr val="accent1">
                      <a:lumMod val="50000"/>
                    </a:schemeClr>
                  </a:solidFill>
                </a:ln>
                <a:solidFill>
                  <a:srgbClr val="FFFFFF"/>
                </a:solidFill>
                <a:ea typeface="ＭＳ Ｐゴシック" charset="-128"/>
              </a:endParaRPr>
            </a:p>
          </p:txBody>
        </p:sp>
        <p:sp>
          <p:nvSpPr>
            <p:cNvPr id="117" name="Freeform 116"/>
            <p:cNvSpPr/>
            <p:nvPr/>
          </p:nvSpPr>
          <p:spPr>
            <a:xfrm>
              <a:off x="2706688" y="35577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no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19" name="Freeform 118">
              <a:hlinkHover r:id="" action="ppaction://noaction" highlightClick="1"/>
            </p:cNvPr>
            <p:cNvSpPr/>
            <p:nvPr/>
          </p:nvSpPr>
          <p:spPr>
            <a:xfrm>
              <a:off x="2573338" y="19844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20" name="Freeform 119"/>
            <p:cNvSpPr/>
            <p:nvPr/>
          </p:nvSpPr>
          <p:spPr>
            <a:xfrm>
              <a:off x="2085975" y="11335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21" name="Freeform 120"/>
            <p:cNvSpPr/>
            <p:nvPr/>
          </p:nvSpPr>
          <p:spPr>
            <a:xfrm>
              <a:off x="3630613" y="13002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22" name="Freeform 121"/>
            <p:cNvSpPr/>
            <p:nvPr/>
          </p:nvSpPr>
          <p:spPr>
            <a:xfrm>
              <a:off x="3600450" y="18797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23" name="Freeform 122"/>
            <p:cNvSpPr/>
            <p:nvPr/>
          </p:nvSpPr>
          <p:spPr>
            <a:xfrm>
              <a:off x="3587750" y="24464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24" name="Freeform 123"/>
            <p:cNvSpPr/>
            <p:nvPr/>
          </p:nvSpPr>
          <p:spPr>
            <a:xfrm>
              <a:off x="3868614" y="2996218"/>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25" name="Freeform 124"/>
            <p:cNvSpPr/>
            <p:nvPr/>
          </p:nvSpPr>
          <p:spPr>
            <a:xfrm>
              <a:off x="3729038" y="3574523"/>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26" name="Freeform 125">
              <a:hlinkClick r:id="" action="ppaction://noaction" highlightClick="1"/>
            </p:cNvPr>
            <p:cNvSpPr/>
            <p:nvPr/>
          </p:nvSpPr>
          <p:spPr>
            <a:xfrm>
              <a:off x="5070475" y="35910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127" name="Freeform 126"/>
            <p:cNvSpPr/>
            <p:nvPr/>
          </p:nvSpPr>
          <p:spPr>
            <a:xfrm>
              <a:off x="5627688" y="38069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28" name="Freeform 127"/>
            <p:cNvSpPr/>
            <p:nvPr/>
          </p:nvSpPr>
          <p:spPr>
            <a:xfrm>
              <a:off x="4827588" y="28417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30" name="Freeform 129"/>
            <p:cNvSpPr/>
            <p:nvPr/>
          </p:nvSpPr>
          <p:spPr>
            <a:xfrm>
              <a:off x="5456238" y="2379775"/>
              <a:ext cx="600075"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5E6090"/>
            </a:solid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129" name="Freeform 128"/>
            <p:cNvSpPr/>
            <p:nvPr/>
          </p:nvSpPr>
          <p:spPr>
            <a:xfrm>
              <a:off x="5130800" y="16320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5E6090"/>
            </a:solidFill>
            <a:ln w="38100" cmpd="sng">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chemeClr val="accent5">
                    <a:lumMod val="75000"/>
                  </a:schemeClr>
                </a:solidFill>
                <a:ea typeface="ＭＳ Ｐゴシック" charset="-128"/>
              </a:endParaRPr>
            </a:p>
          </p:txBody>
        </p:sp>
        <p:sp>
          <p:nvSpPr>
            <p:cNvPr id="131" name="Freeform 130"/>
            <p:cNvSpPr/>
            <p:nvPr/>
          </p:nvSpPr>
          <p:spPr>
            <a:xfrm>
              <a:off x="6080125" y="37323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2" name="Freeform 131"/>
            <p:cNvSpPr/>
            <p:nvPr/>
          </p:nvSpPr>
          <p:spPr>
            <a:xfrm>
              <a:off x="6484938" y="36450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r>
              <a:br>
                <a:rPr lang="en-GB" sz="800" dirty="0">
                  <a:solidFill>
                    <a:srgbClr val="000000"/>
                  </a:solidFill>
                  <a:ea typeface="ＭＳ Ｐゴシック" charset="-128"/>
                </a:rPr>
              </a:br>
              <a:r>
                <a:rPr lang="en-GB" sz="800" dirty="0">
                  <a:solidFill>
                    <a:srgbClr val="000000"/>
                  </a:solidFill>
                  <a:ea typeface="ＭＳ Ｐゴシック" charset="-128"/>
                </a:rPr>
                <a:t>      </a:t>
              </a:r>
            </a:p>
          </p:txBody>
        </p:sp>
        <p:sp>
          <p:nvSpPr>
            <p:cNvPr id="133" name="Freeform 132"/>
            <p:cNvSpPr/>
            <p:nvPr/>
          </p:nvSpPr>
          <p:spPr>
            <a:xfrm>
              <a:off x="6856413" y="35275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r>
                <a:rPr lang="en-GB" sz="800" dirty="0">
                  <a:solidFill>
                    <a:srgbClr val="000000"/>
                  </a:solidFill>
                  <a:ea typeface="ＭＳ Ｐゴシック" charset="-128"/>
                </a:rPr>
                <a:t>            </a:t>
              </a:r>
            </a:p>
          </p:txBody>
        </p:sp>
        <p:sp>
          <p:nvSpPr>
            <p:cNvPr id="134" name="Freeform 133"/>
            <p:cNvSpPr/>
            <p:nvPr/>
          </p:nvSpPr>
          <p:spPr>
            <a:xfrm>
              <a:off x="5891213" y="29115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35" name="Freeform 134"/>
            <p:cNvSpPr/>
            <p:nvPr/>
          </p:nvSpPr>
          <p:spPr>
            <a:xfrm>
              <a:off x="5756275" y="32529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6" name="Freeform 135"/>
            <p:cNvSpPr/>
            <p:nvPr/>
          </p:nvSpPr>
          <p:spPr>
            <a:xfrm>
              <a:off x="5984875" y="24194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7" name="Freeform 136"/>
            <p:cNvSpPr/>
            <p:nvPr/>
          </p:nvSpPr>
          <p:spPr>
            <a:xfrm>
              <a:off x="3122613" y="3722161"/>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138" name="Freeform 137"/>
            <p:cNvSpPr/>
            <p:nvPr/>
          </p:nvSpPr>
          <p:spPr>
            <a:xfrm>
              <a:off x="611188" y="21368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9" name="Freeform 138"/>
            <p:cNvSpPr/>
            <p:nvPr/>
          </p:nvSpPr>
          <p:spPr>
            <a:xfrm>
              <a:off x="5191125" y="42673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40" name="Freeform 139"/>
            <p:cNvSpPr/>
            <p:nvPr/>
          </p:nvSpPr>
          <p:spPr>
            <a:xfrm>
              <a:off x="6270317" y="4403198"/>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2" name="Freeform 141"/>
            <p:cNvSpPr/>
            <p:nvPr/>
          </p:nvSpPr>
          <p:spPr>
            <a:xfrm>
              <a:off x="8013700" y="7113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1" name="Freeform 140"/>
            <p:cNvSpPr/>
            <p:nvPr/>
          </p:nvSpPr>
          <p:spPr>
            <a:xfrm>
              <a:off x="6659563" y="29877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5E6090"/>
            </a:solid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3" name="Freeform 142"/>
            <p:cNvSpPr/>
            <p:nvPr/>
          </p:nvSpPr>
          <p:spPr>
            <a:xfrm>
              <a:off x="7959725" y="12193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4" name="Freeform 143"/>
            <p:cNvSpPr/>
            <p:nvPr/>
          </p:nvSpPr>
          <p:spPr>
            <a:xfrm>
              <a:off x="7743825" y="12621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5" name="Freeform 144"/>
            <p:cNvSpPr/>
            <p:nvPr/>
          </p:nvSpPr>
          <p:spPr>
            <a:xfrm>
              <a:off x="7904163" y="16098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6" name="Freeform 145"/>
            <p:cNvSpPr/>
            <p:nvPr/>
          </p:nvSpPr>
          <p:spPr>
            <a:xfrm>
              <a:off x="8153400" y="17797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7" name="Freeform 146"/>
            <p:cNvSpPr/>
            <p:nvPr/>
          </p:nvSpPr>
          <p:spPr>
            <a:xfrm>
              <a:off x="7927975" y="18066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8" name="Freeform 147"/>
            <p:cNvSpPr/>
            <p:nvPr/>
          </p:nvSpPr>
          <p:spPr>
            <a:xfrm>
              <a:off x="7756525" y="20749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9" name="Freeform 148"/>
            <p:cNvSpPr/>
            <p:nvPr/>
          </p:nvSpPr>
          <p:spPr>
            <a:xfrm>
              <a:off x="7745413" y="24194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rgbClr val="4C4E74"/>
            </a:solid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0" name="Freeform 149"/>
            <p:cNvSpPr/>
            <p:nvPr/>
          </p:nvSpPr>
          <p:spPr>
            <a:xfrm>
              <a:off x="6823075" y="24639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2" name="Freeform 151"/>
            <p:cNvSpPr/>
            <p:nvPr/>
          </p:nvSpPr>
          <p:spPr>
            <a:xfrm>
              <a:off x="6948488" y="19971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1" name="Freeform 150"/>
            <p:cNvSpPr/>
            <p:nvPr/>
          </p:nvSpPr>
          <p:spPr>
            <a:xfrm>
              <a:off x="7208838" y="24353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4C4E74"/>
            </a:solid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nvGrpSpPr>
            <p:cNvPr id="153" name="Group 3098"/>
            <p:cNvGrpSpPr/>
            <p:nvPr/>
          </p:nvGrpSpPr>
          <p:grpSpPr>
            <a:xfrm>
              <a:off x="4497605" y="1213129"/>
              <a:ext cx="997744" cy="1143057"/>
              <a:chOff x="4393406" y="1081031"/>
              <a:chExt cx="997744" cy="1143057"/>
            </a:xfrm>
            <a:solidFill>
              <a:srgbClr val="5E6090"/>
            </a:solidFill>
          </p:grpSpPr>
          <p:sp>
            <p:nvSpPr>
              <p:cNvPr id="154" name="Freeform 153"/>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155" name="Freeform 154"/>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159" name="Group 3106"/>
            <p:cNvGrpSpPr/>
            <p:nvPr/>
          </p:nvGrpSpPr>
          <p:grpSpPr>
            <a:xfrm>
              <a:off x="7011566" y="1353679"/>
              <a:ext cx="1193006" cy="831057"/>
              <a:chOff x="6893719" y="1221581"/>
              <a:chExt cx="1193006" cy="831057"/>
            </a:xfrm>
            <a:solidFill>
              <a:srgbClr val="5E6090"/>
            </a:solidFill>
          </p:grpSpPr>
          <p:sp>
            <p:nvSpPr>
              <p:cNvPr id="160" name="Freeform 159"/>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161" name="Freeform 160"/>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grpSp>
        <p:sp>
          <p:nvSpPr>
            <p:cNvPr id="165" name="Freeform 164"/>
            <p:cNvSpPr/>
            <p:nvPr/>
          </p:nvSpPr>
          <p:spPr>
            <a:xfrm>
              <a:off x="6367463" y="22353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7B7DA9"/>
            </a:solid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66" name="Rectangle 3112"/>
            <p:cNvSpPr>
              <a:spLocks noChangeArrowheads="1"/>
            </p:cNvSpPr>
            <p:nvPr/>
          </p:nvSpPr>
          <p:spPr bwMode="auto">
            <a:xfrm>
              <a:off x="17463" y="4389550"/>
              <a:ext cx="1787525" cy="20828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grpSp>
          <p:nvGrpSpPr>
            <p:cNvPr id="167" name="Group 3129"/>
            <p:cNvGrpSpPr>
              <a:grpSpLocks/>
            </p:cNvGrpSpPr>
            <p:nvPr/>
          </p:nvGrpSpPr>
          <p:grpSpPr bwMode="auto">
            <a:xfrm rot="-2195245">
              <a:off x="404723" y="4553063"/>
              <a:ext cx="1458912" cy="1670050"/>
              <a:chOff x="106471" y="4882019"/>
              <a:chExt cx="1459282" cy="1668800"/>
            </a:xfrm>
            <a:solidFill>
              <a:srgbClr val="4C4E74"/>
            </a:solidFill>
          </p:grpSpPr>
          <p:grpSp>
            <p:nvGrpSpPr>
              <p:cNvPr id="168" name="Group 3126"/>
              <p:cNvGrpSpPr>
                <a:grpSpLocks/>
              </p:cNvGrpSpPr>
              <p:nvPr/>
            </p:nvGrpSpPr>
            <p:grpSpPr bwMode="auto">
              <a:xfrm>
                <a:off x="106471" y="4882019"/>
                <a:ext cx="1459282" cy="1668800"/>
                <a:chOff x="106471" y="4882019"/>
                <a:chExt cx="1459282" cy="1668800"/>
              </a:xfrm>
              <a:grpFill/>
            </p:grpSpPr>
            <p:grpSp>
              <p:nvGrpSpPr>
                <p:cNvPr id="170" name="Group 3124"/>
                <p:cNvGrpSpPr>
                  <a:grpSpLocks/>
                </p:cNvGrpSpPr>
                <p:nvPr/>
              </p:nvGrpSpPr>
              <p:grpSpPr bwMode="auto">
                <a:xfrm>
                  <a:off x="106471" y="4882019"/>
                  <a:ext cx="1459282" cy="1668800"/>
                  <a:chOff x="106471" y="4882019"/>
                  <a:chExt cx="1459282" cy="1668800"/>
                </a:xfrm>
                <a:grpFill/>
              </p:grpSpPr>
              <p:grpSp>
                <p:nvGrpSpPr>
                  <p:cNvPr id="172" name="Group 3122"/>
                  <p:cNvGrpSpPr>
                    <a:grpSpLocks/>
                  </p:cNvGrpSpPr>
                  <p:nvPr/>
                </p:nvGrpSpPr>
                <p:grpSpPr bwMode="auto">
                  <a:xfrm>
                    <a:off x="106471" y="4882019"/>
                    <a:ext cx="1459282" cy="1668800"/>
                    <a:chOff x="106471" y="4882019"/>
                    <a:chExt cx="1459282" cy="1668800"/>
                  </a:xfrm>
                  <a:grpFill/>
                </p:grpSpPr>
                <p:grpSp>
                  <p:nvGrpSpPr>
                    <p:cNvPr id="174" name="Group 3119"/>
                    <p:cNvGrpSpPr>
                      <a:grpSpLocks/>
                    </p:cNvGrpSpPr>
                    <p:nvPr/>
                  </p:nvGrpSpPr>
                  <p:grpSpPr bwMode="auto">
                    <a:xfrm>
                      <a:off x="106471" y="4882019"/>
                      <a:ext cx="1459282" cy="1290181"/>
                      <a:chOff x="106471" y="4882019"/>
                      <a:chExt cx="1459282" cy="1290181"/>
                    </a:xfrm>
                    <a:grpFill/>
                  </p:grpSpPr>
                  <p:grpSp>
                    <p:nvGrpSpPr>
                      <p:cNvPr id="176" name="Group 3117"/>
                      <p:cNvGrpSpPr>
                        <a:grpSpLocks/>
                      </p:cNvGrpSpPr>
                      <p:nvPr/>
                    </p:nvGrpSpPr>
                    <p:grpSpPr bwMode="auto">
                      <a:xfrm>
                        <a:off x="106471" y="4882019"/>
                        <a:ext cx="1459282" cy="1290181"/>
                        <a:chOff x="106471" y="4882019"/>
                        <a:chExt cx="1459282" cy="1290181"/>
                      </a:xfrm>
                      <a:grpFill/>
                    </p:grpSpPr>
                    <p:grpSp>
                      <p:nvGrpSpPr>
                        <p:cNvPr id="178" name="Group 3115"/>
                        <p:cNvGrpSpPr>
                          <a:grpSpLocks/>
                        </p:cNvGrpSpPr>
                        <p:nvPr/>
                      </p:nvGrpSpPr>
                      <p:grpSpPr bwMode="auto">
                        <a:xfrm>
                          <a:off x="106471" y="4882019"/>
                          <a:ext cx="1459282" cy="1290181"/>
                          <a:chOff x="106471" y="4882019"/>
                          <a:chExt cx="1459282" cy="1290181"/>
                        </a:xfrm>
                        <a:grpFill/>
                      </p:grpSpPr>
                      <p:sp>
                        <p:nvSpPr>
                          <p:cNvPr id="180" name="Freeform 179"/>
                          <p:cNvSpPr/>
                          <p:nvPr/>
                        </p:nvSpPr>
                        <p:spPr>
                          <a:xfrm>
                            <a:off x="107279" y="4881536"/>
                            <a:ext cx="1459283" cy="1289672"/>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81" name="Freeform 180"/>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79" name="Freeform 178"/>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77" name="Freeform 176"/>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75"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73"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71" name="Freeform 3125"/>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69"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182" name="Group 66"/>
            <p:cNvGrpSpPr>
              <a:grpSpLocks/>
            </p:cNvGrpSpPr>
            <p:nvPr/>
          </p:nvGrpSpPr>
          <p:grpSpPr bwMode="auto">
            <a:xfrm>
              <a:off x="2490698" y="5534138"/>
              <a:ext cx="1374775" cy="793750"/>
              <a:chOff x="2217965" y="5874544"/>
              <a:chExt cx="1375341" cy="795337"/>
            </a:xfrm>
            <a:solidFill>
              <a:srgbClr val="7B7DA9"/>
            </a:solidFill>
          </p:grpSpPr>
          <p:sp>
            <p:nvSpPr>
              <p:cNvPr id="183" name="Freeform 182"/>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84" name="Freeform 183"/>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85" name="Freeform 184"/>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86" name="Freeform 185"/>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87" name="Freeform 186"/>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88" name="Freeform 187"/>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89" name="Freeform 188"/>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90" name="Freeform 189"/>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91" name="5-Point Star 190"/>
            <p:cNvSpPr/>
            <p:nvPr/>
          </p:nvSpPr>
          <p:spPr bwMode="auto">
            <a:xfrm>
              <a:off x="7574507" y="2674955"/>
              <a:ext cx="122830" cy="122830"/>
            </a:xfrm>
            <a:prstGeom prst="star5">
              <a:avLst/>
            </a:prstGeom>
            <a:solidFill>
              <a:srgbClr val="4C4E74"/>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cxnSp>
          <p:nvCxnSpPr>
            <p:cNvPr id="192" name="Straight Connector 191"/>
            <p:cNvCxnSpPr/>
            <p:nvPr/>
          </p:nvCxnSpPr>
          <p:spPr bwMode="auto">
            <a:xfrm>
              <a:off x="2674989" y="6591969"/>
              <a:ext cx="480060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193" name="Rectangle 192"/>
            <p:cNvSpPr/>
            <p:nvPr/>
          </p:nvSpPr>
          <p:spPr bwMode="auto">
            <a:xfrm>
              <a:off x="2632656" y="6503004"/>
              <a:ext cx="182880" cy="182880"/>
            </a:xfrm>
            <a:prstGeom prst="rect">
              <a:avLst/>
            </a:prstGeom>
            <a:solidFill>
              <a:srgbClr val="BBBD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94" name="TextBox 193"/>
            <p:cNvSpPr txBox="1"/>
            <p:nvPr/>
          </p:nvSpPr>
          <p:spPr>
            <a:xfrm>
              <a:off x="1640022" y="6413186"/>
              <a:ext cx="905825"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00000"/>
                  </a:solidFill>
                  <a:latin typeface="Gill Sans MT" pitchFamily="34" charset="0"/>
                </a:rPr>
                <a:t>Awards</a:t>
              </a:r>
            </a:p>
          </p:txBody>
        </p:sp>
        <p:sp>
          <p:nvSpPr>
            <p:cNvPr id="195" name="Rectangle 194"/>
            <p:cNvSpPr/>
            <p:nvPr/>
          </p:nvSpPr>
          <p:spPr>
            <a:xfrm>
              <a:off x="2494126" y="6214323"/>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FY06</a:t>
              </a:r>
              <a:endParaRPr lang="en-US" sz="1400" dirty="0">
                <a:solidFill>
                  <a:srgbClr val="000000"/>
                </a:solidFill>
                <a:latin typeface="Times" charset="0"/>
              </a:endParaRPr>
            </a:p>
          </p:txBody>
        </p:sp>
        <p:sp>
          <p:nvSpPr>
            <p:cNvPr id="196" name="Rectangle 195"/>
            <p:cNvSpPr/>
            <p:nvPr/>
          </p:nvSpPr>
          <p:spPr bwMode="auto">
            <a:xfrm>
              <a:off x="3836366" y="6502659"/>
              <a:ext cx="182880" cy="182880"/>
            </a:xfrm>
            <a:prstGeom prst="rect">
              <a:avLst/>
            </a:prstGeom>
            <a:solidFill>
              <a:srgbClr val="9D9FB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97" name="Rectangle 196"/>
            <p:cNvSpPr/>
            <p:nvPr/>
          </p:nvSpPr>
          <p:spPr>
            <a:xfrm>
              <a:off x="3683774" y="6216595"/>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FY07</a:t>
              </a:r>
              <a:endParaRPr lang="en-US" sz="1400" dirty="0">
                <a:solidFill>
                  <a:srgbClr val="000000"/>
                </a:solidFill>
                <a:latin typeface="Times" charset="0"/>
              </a:endParaRPr>
            </a:p>
          </p:txBody>
        </p:sp>
        <p:sp>
          <p:nvSpPr>
            <p:cNvPr id="198" name="Rectangle 197"/>
            <p:cNvSpPr/>
            <p:nvPr/>
          </p:nvSpPr>
          <p:spPr bwMode="auto">
            <a:xfrm>
              <a:off x="5018568" y="6504029"/>
              <a:ext cx="182880" cy="182880"/>
            </a:xfrm>
            <a:prstGeom prst="rect">
              <a:avLst/>
            </a:prstGeom>
            <a:solidFill>
              <a:srgbClr val="7B7DA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99" name="Rectangle 198"/>
            <p:cNvSpPr/>
            <p:nvPr/>
          </p:nvSpPr>
          <p:spPr>
            <a:xfrm>
              <a:off x="4873422" y="6218867"/>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FY09</a:t>
              </a:r>
              <a:endParaRPr lang="en-US" sz="1400" dirty="0">
                <a:solidFill>
                  <a:srgbClr val="000000"/>
                </a:solidFill>
                <a:latin typeface="Times" charset="0"/>
              </a:endParaRPr>
            </a:p>
          </p:txBody>
        </p:sp>
        <p:sp>
          <p:nvSpPr>
            <p:cNvPr id="200" name="Rectangle 199"/>
            <p:cNvSpPr/>
            <p:nvPr/>
          </p:nvSpPr>
          <p:spPr bwMode="auto">
            <a:xfrm>
              <a:off x="6208362" y="6505869"/>
              <a:ext cx="182880" cy="182880"/>
            </a:xfrm>
            <a:prstGeom prst="rect">
              <a:avLst/>
            </a:prstGeom>
            <a:solidFill>
              <a:srgbClr val="5E60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201" name="Rectangle 200"/>
            <p:cNvSpPr/>
            <p:nvPr/>
          </p:nvSpPr>
          <p:spPr>
            <a:xfrm>
              <a:off x="6063070" y="6221139"/>
              <a:ext cx="1048685"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FY09 </a:t>
              </a:r>
              <a:r>
                <a:rPr lang="en-US" sz="1200" dirty="0">
                  <a:solidFill>
                    <a:srgbClr val="000000"/>
                  </a:solidFill>
                  <a:latin typeface="Gill Sans MT" pitchFamily="34" charset="0"/>
                </a:rPr>
                <a:t>ARRA</a:t>
              </a:r>
              <a:endParaRPr lang="en-US" sz="1200" dirty="0">
                <a:solidFill>
                  <a:srgbClr val="000000"/>
                </a:solidFill>
                <a:latin typeface="Times" charset="0"/>
              </a:endParaRPr>
            </a:p>
          </p:txBody>
        </p:sp>
        <p:sp>
          <p:nvSpPr>
            <p:cNvPr id="202" name="Rectangle 201"/>
            <p:cNvSpPr/>
            <p:nvPr/>
          </p:nvSpPr>
          <p:spPr bwMode="auto">
            <a:xfrm>
              <a:off x="7394455" y="6505041"/>
              <a:ext cx="182880" cy="182880"/>
            </a:xfrm>
            <a:prstGeom prst="rect">
              <a:avLst/>
            </a:prstGeom>
            <a:solidFill>
              <a:srgbClr val="4C4E7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203" name="Rectangle 202"/>
            <p:cNvSpPr/>
            <p:nvPr/>
          </p:nvSpPr>
          <p:spPr>
            <a:xfrm>
              <a:off x="7252718" y="6223411"/>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FY12</a:t>
              </a:r>
            </a:p>
          </p:txBody>
        </p:sp>
        <p:pic>
          <p:nvPicPr>
            <p:cNvPr id="204" name="Picture 203" descr="PR -Dark Blue.png"/>
            <p:cNvPicPr>
              <a:picLocks noChangeAspect="1"/>
            </p:cNvPicPr>
            <p:nvPr/>
          </p:nvPicPr>
          <p:blipFill>
            <a:blip r:embed="rId3" cstate="screen"/>
            <a:stretch>
              <a:fillRect/>
            </a:stretch>
          </p:blipFill>
          <p:spPr>
            <a:xfrm>
              <a:off x="5209287" y="5547455"/>
              <a:ext cx="859536" cy="316393"/>
            </a:xfrm>
            <a:prstGeom prst="rect">
              <a:avLst/>
            </a:prstGeom>
          </p:spPr>
        </p:pic>
        <p:pic>
          <p:nvPicPr>
            <p:cNvPr id="205" name="Picture 204" descr="USVI-db.png"/>
            <p:cNvPicPr>
              <a:picLocks noChangeAspect="1"/>
            </p:cNvPicPr>
            <p:nvPr/>
          </p:nvPicPr>
          <p:blipFill>
            <a:blip r:embed="rId4" cstate="screen"/>
            <a:stretch>
              <a:fillRect/>
            </a:stretch>
          </p:blipFill>
          <p:spPr>
            <a:xfrm>
              <a:off x="6231988" y="5379951"/>
              <a:ext cx="909518" cy="548453"/>
            </a:xfrm>
            <a:prstGeom prst="rect">
              <a:avLst/>
            </a:prstGeom>
            <a:effectLst/>
          </p:spPr>
        </p:pic>
        <p:sp>
          <p:nvSpPr>
            <p:cNvPr id="219" name="Freeform 218"/>
            <p:cNvSpPr/>
            <p:nvPr/>
          </p:nvSpPr>
          <p:spPr>
            <a:xfrm>
              <a:off x="2708275" y="35814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no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18" name="Freeform 117"/>
            <p:cNvSpPr/>
            <p:nvPr/>
          </p:nvSpPr>
          <p:spPr>
            <a:xfrm>
              <a:off x="2789238" y="281781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5E6090"/>
            </a:solid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13" name="Freeform 112"/>
            <p:cNvSpPr/>
            <p:nvPr/>
          </p:nvSpPr>
          <p:spPr>
            <a:xfrm>
              <a:off x="709613" y="13685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5E6090"/>
            </a:solid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nvGrpSpPr>
            <p:cNvPr id="2" name="Group 1"/>
            <p:cNvGrpSpPr/>
            <p:nvPr/>
          </p:nvGrpSpPr>
          <p:grpSpPr>
            <a:xfrm>
              <a:off x="1116486" y="1743075"/>
              <a:ext cx="7170821" cy="2463118"/>
              <a:chOff x="1116486" y="1743075"/>
              <a:chExt cx="7170821" cy="2463118"/>
            </a:xfrm>
          </p:grpSpPr>
          <p:sp>
            <p:nvSpPr>
              <p:cNvPr id="206" name="5-Point Star 205"/>
              <p:cNvSpPr/>
              <p:nvPr/>
            </p:nvSpPr>
            <p:spPr bwMode="auto">
              <a:xfrm>
                <a:off x="7394455" y="3213213"/>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07" name="5-Point Star 206"/>
              <p:cNvSpPr/>
              <p:nvPr/>
            </p:nvSpPr>
            <p:spPr bwMode="auto">
              <a:xfrm>
                <a:off x="3075928" y="3891868"/>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08" name="5-Point Star 207"/>
              <p:cNvSpPr/>
              <p:nvPr/>
            </p:nvSpPr>
            <p:spPr bwMode="auto">
              <a:xfrm>
                <a:off x="5617606" y="2656000"/>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11" name="5-Point Star 210"/>
              <p:cNvSpPr/>
              <p:nvPr/>
            </p:nvSpPr>
            <p:spPr bwMode="auto">
              <a:xfrm>
                <a:off x="7491886" y="2438048"/>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12" name="5-Point Star 211"/>
              <p:cNvSpPr/>
              <p:nvPr/>
            </p:nvSpPr>
            <p:spPr bwMode="auto">
              <a:xfrm>
                <a:off x="6519186" y="2450380"/>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13" name="5-Point Star 212"/>
              <p:cNvSpPr/>
              <p:nvPr/>
            </p:nvSpPr>
            <p:spPr bwMode="auto">
              <a:xfrm>
                <a:off x="7879793" y="1806688"/>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14" name="5-Point Star 213"/>
              <p:cNvSpPr/>
              <p:nvPr/>
            </p:nvSpPr>
            <p:spPr bwMode="auto">
              <a:xfrm>
                <a:off x="4744569" y="1827548"/>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15" name="5-Point Star 214"/>
              <p:cNvSpPr/>
              <p:nvPr/>
            </p:nvSpPr>
            <p:spPr bwMode="auto">
              <a:xfrm>
                <a:off x="5413849" y="1925179"/>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09" name="5-Point Star 208"/>
              <p:cNvSpPr/>
              <p:nvPr/>
            </p:nvSpPr>
            <p:spPr bwMode="auto">
              <a:xfrm>
                <a:off x="3173886" y="3048000"/>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10" name="5-Point Star 209"/>
              <p:cNvSpPr/>
              <p:nvPr/>
            </p:nvSpPr>
            <p:spPr bwMode="auto">
              <a:xfrm>
                <a:off x="1116486" y="1743075"/>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grpSp>
      </p:grpSp>
    </p:spTree>
    <p:extLst>
      <p:ext uri="{BB962C8B-B14F-4D97-AF65-F5344CB8AC3E}">
        <p14:creationId xmlns:p14="http://schemas.microsoft.com/office/powerpoint/2010/main" val="3250129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sp>
        <p:nvSpPr>
          <p:cNvPr id="3" name="Title 2" descr="&quot; &quot;"/>
          <p:cNvSpPr>
            <a:spLocks noGrp="1"/>
          </p:cNvSpPr>
          <p:nvPr>
            <p:ph type="title"/>
          </p:nvPr>
        </p:nvSpPr>
        <p:spPr/>
        <p:txBody>
          <a:bodyPr>
            <a:noAutofit/>
          </a:bodyPr>
          <a:lstStyle/>
          <a:p>
            <a:r>
              <a:rPr lang="en-US" sz="3200" dirty="0">
                <a:cs typeface="Calibri"/>
              </a:rPr>
              <a:t>So </a:t>
            </a:r>
            <a:r>
              <a:rPr lang="en-US" sz="3200" dirty="0" smtClean="0">
                <a:cs typeface="Calibri"/>
              </a:rPr>
              <a:t>what </a:t>
            </a:r>
            <a:r>
              <a:rPr lang="en-US" sz="3200" dirty="0">
                <a:cs typeface="Calibri"/>
              </a:rPr>
              <a:t>d</a:t>
            </a:r>
            <a:r>
              <a:rPr lang="en-US" sz="3200" dirty="0" smtClean="0">
                <a:cs typeface="Calibri"/>
              </a:rPr>
              <a:t>oes </a:t>
            </a:r>
            <a:r>
              <a:rPr lang="en-US" sz="3200" dirty="0">
                <a:cs typeface="Calibri"/>
              </a:rPr>
              <a:t>t</a:t>
            </a:r>
            <a:r>
              <a:rPr lang="en-US" sz="3200" dirty="0" smtClean="0">
                <a:cs typeface="Calibri"/>
              </a:rPr>
              <a:t>his </a:t>
            </a:r>
            <a:r>
              <a:rPr lang="en-US" sz="3200" dirty="0">
                <a:cs typeface="Calibri"/>
              </a:rPr>
              <a:t>m</a:t>
            </a:r>
            <a:r>
              <a:rPr lang="en-US" sz="3200" dirty="0" smtClean="0">
                <a:cs typeface="Calibri"/>
              </a:rPr>
              <a:t>ean </a:t>
            </a:r>
            <a:r>
              <a:rPr lang="en-US" sz="3200" dirty="0">
                <a:cs typeface="Calibri"/>
              </a:rPr>
              <a:t>for </a:t>
            </a:r>
            <a:r>
              <a:rPr lang="en-US" sz="3200" dirty="0" smtClean="0">
                <a:cs typeface="Calibri"/>
              </a:rPr>
              <a:t>Part </a:t>
            </a:r>
            <a:r>
              <a:rPr lang="en-US" sz="3200" dirty="0">
                <a:cs typeface="Calibri"/>
              </a:rPr>
              <a:t>C and 619?</a:t>
            </a:r>
            <a:endParaRPr lang="en-US" sz="3200" dirty="0"/>
          </a:p>
        </p:txBody>
      </p:sp>
      <p:sp>
        <p:nvSpPr>
          <p:cNvPr id="2" name="Content Placeholder 1"/>
          <p:cNvSpPr>
            <a:spLocks noGrp="1"/>
          </p:cNvSpPr>
          <p:nvPr>
            <p:ph idx="1"/>
          </p:nvPr>
        </p:nvSpPr>
        <p:spPr/>
        <p:txBody>
          <a:bodyPr/>
          <a:lstStyle/>
          <a:p>
            <a:pPr marL="457200" indent="-457200"/>
            <a:r>
              <a:rPr lang="en-US" dirty="0">
                <a:cs typeface="Calibri"/>
              </a:rPr>
              <a:t>Many states are moving forward </a:t>
            </a:r>
            <a:r>
              <a:rPr lang="en-US" dirty="0" smtClean="0">
                <a:cs typeface="Calibri"/>
              </a:rPr>
              <a:t>with creating and linking their ECIDS to their K12 </a:t>
            </a:r>
            <a:r>
              <a:rPr lang="en-US" dirty="0">
                <a:cs typeface="Calibri"/>
              </a:rPr>
              <a:t>and beyond </a:t>
            </a:r>
            <a:r>
              <a:rPr lang="en-US" dirty="0" smtClean="0">
                <a:cs typeface="Calibri"/>
              </a:rPr>
              <a:t>SLDS.</a:t>
            </a:r>
            <a:endParaRPr lang="en-US" dirty="0">
              <a:cs typeface="Calibri"/>
            </a:endParaRPr>
          </a:p>
          <a:p>
            <a:pPr marL="457200" indent="-457200"/>
            <a:r>
              <a:rPr lang="en-US" dirty="0">
                <a:cs typeface="Calibri"/>
              </a:rPr>
              <a:t>Federal support can be leveraged to establish the state governance and infrastructure needed to involve Part C and 619 in the work and sustain </a:t>
            </a:r>
            <a:r>
              <a:rPr lang="en-US" dirty="0" smtClean="0">
                <a:cs typeface="Calibri"/>
              </a:rPr>
              <a:t>this involvement over </a:t>
            </a:r>
            <a:r>
              <a:rPr lang="en-US" dirty="0">
                <a:cs typeface="Calibri"/>
              </a:rPr>
              <a:t>time</a:t>
            </a:r>
            <a:r>
              <a:rPr lang="en-US" dirty="0" smtClean="0">
                <a:cs typeface="Calibri"/>
              </a:rPr>
              <a:t>.</a:t>
            </a:r>
          </a:p>
          <a:p>
            <a:pPr marL="857250" lvl="1" indent="-457200"/>
            <a:r>
              <a:rPr lang="en-US" dirty="0" smtClean="0">
                <a:cs typeface="Calibri"/>
              </a:rPr>
              <a:t>The DaSy Center</a:t>
            </a:r>
          </a:p>
          <a:p>
            <a:pPr marL="857250" lvl="1" indent="-457200"/>
            <a:r>
              <a:rPr lang="en-US" dirty="0" smtClean="0">
                <a:cs typeface="Calibri"/>
              </a:rPr>
              <a:t>SLDS Early Childhood State Support Team</a:t>
            </a:r>
            <a:endParaRPr lang="en-US" dirty="0">
              <a:cs typeface="Calibri"/>
            </a:endParaRPr>
          </a:p>
        </p:txBody>
      </p:sp>
      <p:pic>
        <p:nvPicPr>
          <p:cNvPr id="5" name="Content Placeholder 6"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3862665"/>
            <a:ext cx="2328293" cy="1791901"/>
          </a:xfrm>
          <a:prstGeom prst="rect">
            <a:avLst/>
          </a:prstGeom>
        </p:spPr>
      </p:pic>
    </p:spTree>
    <p:extLst>
      <p:ext uri="{BB962C8B-B14F-4D97-AF65-F5344CB8AC3E}">
        <p14:creationId xmlns:p14="http://schemas.microsoft.com/office/powerpoint/2010/main" val="2432360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sp>
        <p:nvSpPr>
          <p:cNvPr id="3" name="Title 2" descr="&quot; &quot;"/>
          <p:cNvSpPr>
            <a:spLocks noGrp="1"/>
          </p:cNvSpPr>
          <p:nvPr>
            <p:ph type="title"/>
          </p:nvPr>
        </p:nvSpPr>
        <p:spPr/>
        <p:txBody>
          <a:bodyPr>
            <a:normAutofit fontScale="90000"/>
          </a:bodyPr>
          <a:lstStyle/>
          <a:p>
            <a:r>
              <a:rPr lang="en-US" dirty="0" smtClean="0"/>
              <a:t>How are Part C and 619 being involved in ECIDS initiatives?</a:t>
            </a:r>
            <a:endParaRPr lang="en-US" dirty="0"/>
          </a:p>
        </p:txBody>
      </p:sp>
      <p:sp>
        <p:nvSpPr>
          <p:cNvPr id="2" name="Content Placeholder 1"/>
          <p:cNvSpPr>
            <a:spLocks noGrp="1"/>
          </p:cNvSpPr>
          <p:nvPr>
            <p:ph idx="1"/>
          </p:nvPr>
        </p:nvSpPr>
        <p:spPr/>
        <p:txBody>
          <a:bodyPr/>
          <a:lstStyle/>
          <a:p>
            <a:r>
              <a:rPr lang="en-US" dirty="0" smtClean="0"/>
              <a:t>Kansas</a:t>
            </a:r>
          </a:p>
          <a:p>
            <a:pPr lvl="1"/>
            <a:r>
              <a:rPr lang="en-US" dirty="0"/>
              <a:t>School Readiness Framework</a:t>
            </a:r>
          </a:p>
          <a:p>
            <a:pPr lvl="1"/>
            <a:r>
              <a:rPr lang="en-US" dirty="0"/>
              <a:t>Build from lessons learned from Part C and 619</a:t>
            </a:r>
          </a:p>
          <a:p>
            <a:pPr lvl="1"/>
            <a:r>
              <a:rPr lang="en-US" dirty="0"/>
              <a:t>Unique Identifier (KIDS ID) for Part C &amp; </a:t>
            </a:r>
            <a:r>
              <a:rPr lang="en-US" dirty="0" smtClean="0"/>
              <a:t>616</a:t>
            </a:r>
          </a:p>
          <a:p>
            <a:r>
              <a:rPr lang="en-US" dirty="0" smtClean="0"/>
              <a:t>Maryland</a:t>
            </a:r>
          </a:p>
          <a:p>
            <a:pPr lvl="1"/>
            <a:r>
              <a:rPr lang="en-US" dirty="0" smtClean="0"/>
              <a:t>The Maryland State Department of Education’s Division of Early Childhood Development is leading the ECIDS initiative</a:t>
            </a:r>
          </a:p>
          <a:p>
            <a:pPr lvl="2"/>
            <a:r>
              <a:rPr lang="en-US" dirty="0" smtClean="0"/>
              <a:t>Part C and 619 have worked with the initiatives leaders to identify data elements to be integrated</a:t>
            </a:r>
            <a:endParaRPr lang="en-US" dirty="0"/>
          </a:p>
        </p:txBody>
      </p:sp>
    </p:spTree>
    <p:extLst>
      <p:ext uri="{BB962C8B-B14F-4D97-AF65-F5344CB8AC3E}">
        <p14:creationId xmlns:p14="http://schemas.microsoft.com/office/powerpoint/2010/main" val="714066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17</a:t>
            </a:fld>
            <a:endParaRPr lang="en-US" dirty="0"/>
          </a:p>
        </p:txBody>
      </p:sp>
      <p:sp>
        <p:nvSpPr>
          <p:cNvPr id="3" name="Title 2" descr="&quot; &quot;"/>
          <p:cNvSpPr>
            <a:spLocks noGrp="1"/>
          </p:cNvSpPr>
          <p:nvPr>
            <p:ph type="title"/>
          </p:nvPr>
        </p:nvSpPr>
        <p:spPr/>
        <p:txBody>
          <a:bodyPr>
            <a:noAutofit/>
          </a:bodyPr>
          <a:lstStyle/>
          <a:p>
            <a:r>
              <a:rPr lang="en-US" sz="2800" dirty="0"/>
              <a:t>What </a:t>
            </a:r>
            <a:r>
              <a:rPr lang="en-US" sz="2800" dirty="0" smtClean="0"/>
              <a:t>benefits have states identified with including Part </a:t>
            </a:r>
            <a:r>
              <a:rPr lang="en-US" sz="2800" dirty="0"/>
              <a:t>C and </a:t>
            </a:r>
            <a:r>
              <a:rPr lang="en-US" sz="2800" dirty="0" smtClean="0"/>
              <a:t>619 data in their ECIDS?</a:t>
            </a:r>
            <a:endParaRPr lang="en-US" sz="2800" dirty="0"/>
          </a:p>
        </p:txBody>
      </p:sp>
      <p:sp>
        <p:nvSpPr>
          <p:cNvPr id="2" name="Content Placeholder 1"/>
          <p:cNvSpPr>
            <a:spLocks noGrp="1"/>
          </p:cNvSpPr>
          <p:nvPr>
            <p:ph idx="1"/>
          </p:nvPr>
        </p:nvSpPr>
        <p:spPr/>
        <p:txBody>
          <a:bodyPr/>
          <a:lstStyle/>
          <a:p>
            <a:r>
              <a:rPr lang="en-US" sz="2400" dirty="0" smtClean="0">
                <a:solidFill>
                  <a:schemeClr val="tx2"/>
                </a:solidFill>
              </a:rPr>
              <a:t>Kansas</a:t>
            </a:r>
          </a:p>
          <a:p>
            <a:pPr lvl="1"/>
            <a:r>
              <a:rPr lang="en-US" dirty="0" smtClean="0"/>
              <a:t>A shared child outcomes data </a:t>
            </a:r>
            <a:r>
              <a:rPr lang="en-US" dirty="0"/>
              <a:t>s</a:t>
            </a:r>
            <a:r>
              <a:rPr lang="en-US" dirty="0" smtClean="0"/>
              <a:t>ystem for Part C &amp; 619 APR data</a:t>
            </a:r>
          </a:p>
          <a:p>
            <a:pPr lvl="1"/>
            <a:r>
              <a:rPr lang="en-US" dirty="0" smtClean="0"/>
              <a:t>Being included in the state conversation around EC Initiatives</a:t>
            </a:r>
          </a:p>
          <a:p>
            <a:pPr lvl="1"/>
            <a:r>
              <a:rPr lang="en-US" dirty="0" smtClean="0"/>
              <a:t>Support of our IT Director</a:t>
            </a:r>
          </a:p>
          <a:p>
            <a:pPr lvl="1"/>
            <a:r>
              <a:rPr lang="en-US" dirty="0" smtClean="0"/>
              <a:t>EC Leadership </a:t>
            </a:r>
            <a:r>
              <a:rPr lang="en-US" dirty="0"/>
              <a:t>T</a:t>
            </a:r>
            <a:r>
              <a:rPr lang="en-US" dirty="0" smtClean="0"/>
              <a:t>eam developed</a:t>
            </a:r>
          </a:p>
          <a:p>
            <a:r>
              <a:rPr lang="en-US" sz="2400" dirty="0">
                <a:solidFill>
                  <a:schemeClr val="tx2"/>
                </a:solidFill>
              </a:rPr>
              <a:t>Maryland</a:t>
            </a:r>
          </a:p>
          <a:p>
            <a:pPr lvl="1"/>
            <a:r>
              <a:rPr lang="en-US" dirty="0"/>
              <a:t>More comprehensive data for school readiness policy planning, resource allocation, and kindergarten assessment data </a:t>
            </a:r>
            <a:r>
              <a:rPr lang="en-US" dirty="0" smtClean="0"/>
              <a:t>analysis</a:t>
            </a:r>
            <a:endParaRPr lang="en-US" sz="2000" dirty="0"/>
          </a:p>
        </p:txBody>
      </p:sp>
    </p:spTree>
    <p:extLst>
      <p:ext uri="{BB962C8B-B14F-4D97-AF65-F5344CB8AC3E}">
        <p14:creationId xmlns:p14="http://schemas.microsoft.com/office/powerpoint/2010/main" val="297561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18</a:t>
            </a:fld>
            <a:endParaRPr lang="en-US" dirty="0"/>
          </a:p>
        </p:txBody>
      </p:sp>
      <p:sp>
        <p:nvSpPr>
          <p:cNvPr id="3" name="Title 2" descr="&quot; &quot;"/>
          <p:cNvSpPr>
            <a:spLocks noGrp="1"/>
          </p:cNvSpPr>
          <p:nvPr>
            <p:ph type="title"/>
          </p:nvPr>
        </p:nvSpPr>
        <p:spPr>
          <a:xfrm>
            <a:off x="457200" y="274638"/>
            <a:ext cx="8229600" cy="1401762"/>
          </a:xfrm>
        </p:spPr>
        <p:txBody>
          <a:bodyPr>
            <a:normAutofit/>
          </a:bodyPr>
          <a:lstStyle/>
          <a:p>
            <a:r>
              <a:rPr lang="en-US" sz="2800" dirty="0"/>
              <a:t>What </a:t>
            </a:r>
            <a:r>
              <a:rPr lang="en-US" sz="2800" dirty="0" smtClean="0"/>
              <a:t>unique challenges have states experienced when </a:t>
            </a:r>
            <a:r>
              <a:rPr lang="en-US" sz="2800" dirty="0"/>
              <a:t>integrating Part C and </a:t>
            </a:r>
            <a:r>
              <a:rPr lang="en-US" sz="2800" dirty="0" smtClean="0"/>
              <a:t>619 data into their ECIDS?</a:t>
            </a:r>
            <a:endParaRPr lang="en-US" sz="2800" dirty="0"/>
          </a:p>
        </p:txBody>
      </p:sp>
      <p:sp>
        <p:nvSpPr>
          <p:cNvPr id="2" name="Content Placeholder 1"/>
          <p:cNvSpPr>
            <a:spLocks noGrp="1"/>
          </p:cNvSpPr>
          <p:nvPr>
            <p:ph idx="1"/>
          </p:nvPr>
        </p:nvSpPr>
        <p:spPr>
          <a:xfrm>
            <a:off x="457200" y="1676400"/>
            <a:ext cx="8305800" cy="3962401"/>
          </a:xfrm>
        </p:spPr>
        <p:txBody>
          <a:bodyPr/>
          <a:lstStyle/>
          <a:p>
            <a:r>
              <a:rPr lang="en-US" sz="2400" dirty="0" smtClean="0">
                <a:solidFill>
                  <a:schemeClr val="tx2"/>
                </a:solidFill>
              </a:rPr>
              <a:t>Kansas</a:t>
            </a:r>
          </a:p>
          <a:p>
            <a:pPr lvl="1"/>
            <a:r>
              <a:rPr lang="en-US" dirty="0" smtClean="0"/>
              <a:t>Determining accessible and additional data needed</a:t>
            </a:r>
            <a:endParaRPr lang="en-US" dirty="0"/>
          </a:p>
          <a:p>
            <a:pPr lvl="1"/>
            <a:r>
              <a:rPr lang="en-US" dirty="0" smtClean="0"/>
              <a:t>Aligning our data standards through CEDS</a:t>
            </a:r>
          </a:p>
          <a:p>
            <a:pPr lvl="1"/>
            <a:r>
              <a:rPr lang="en-US" dirty="0" smtClean="0"/>
              <a:t>Data system only meets Federal requirements</a:t>
            </a:r>
          </a:p>
          <a:p>
            <a:pPr lvl="1"/>
            <a:r>
              <a:rPr lang="en-US" dirty="0" smtClean="0"/>
              <a:t>Only child-specific data obtained through 619</a:t>
            </a:r>
          </a:p>
          <a:p>
            <a:r>
              <a:rPr lang="en-US" sz="2400" dirty="0" smtClean="0">
                <a:solidFill>
                  <a:schemeClr val="tx2"/>
                </a:solidFill>
              </a:rPr>
              <a:t>Maryland</a:t>
            </a:r>
          </a:p>
          <a:p>
            <a:pPr lvl="1"/>
            <a:r>
              <a:rPr lang="en-US" dirty="0"/>
              <a:t>Increased privacy concerns</a:t>
            </a:r>
          </a:p>
          <a:p>
            <a:pPr lvl="1"/>
            <a:r>
              <a:rPr lang="en-US" dirty="0"/>
              <a:t>Differences in data collection and </a:t>
            </a:r>
            <a:r>
              <a:rPr lang="en-US" dirty="0" smtClean="0"/>
              <a:t>reporting</a:t>
            </a:r>
          </a:p>
          <a:p>
            <a:pPr lvl="1"/>
            <a:r>
              <a:rPr lang="en-US" dirty="0" smtClean="0"/>
              <a:t>How can we make the ECIDS useful to Part C/619 given they have a robust longitudinal data system of their own?</a:t>
            </a:r>
            <a:endParaRPr lang="en-US" dirty="0"/>
          </a:p>
        </p:txBody>
      </p:sp>
    </p:spTree>
    <p:extLst>
      <p:ext uri="{BB962C8B-B14F-4D97-AF65-F5344CB8AC3E}">
        <p14:creationId xmlns:p14="http://schemas.microsoft.com/office/powerpoint/2010/main" val="297561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descr="This slide displays a diagram showing the process for Longitudinal Data Collection and Analysis Framework, with focus on subgroup of students with disabilities. This was developed by the Maryland Division of Special Education, Early Intervention Services in collaboration with Johns Hopkins University, Center for Technology in Education. "/>
          <p:cNvGraphicFramePr>
            <a:graphicFrameLocks noChangeAspect="1"/>
          </p:cNvGraphicFramePr>
          <p:nvPr>
            <p:extLst>
              <p:ext uri="{D42A27DB-BD31-4B8C-83A1-F6EECF244321}">
                <p14:modId xmlns:p14="http://schemas.microsoft.com/office/powerpoint/2010/main" val="3579982780"/>
              </p:ext>
            </p:extLst>
          </p:nvPr>
        </p:nvGraphicFramePr>
        <p:xfrm>
          <a:off x="-304436" y="0"/>
          <a:ext cx="9448436" cy="6857999"/>
        </p:xfrm>
        <a:graphic>
          <a:graphicData uri="http://schemas.openxmlformats.org/presentationml/2006/ole">
            <mc:AlternateContent xmlns:mc="http://schemas.openxmlformats.org/markup-compatibility/2006">
              <mc:Choice xmlns:v="urn:schemas-microsoft-com:vml" Requires="v">
                <p:oleObj spid="_x0000_s1073" name="Acrobat Document" r:id="rId4" imgW="9601200" imgH="5829300" progId="Acrobat.Document.11">
                  <p:embed/>
                </p:oleObj>
              </mc:Choice>
              <mc:Fallback>
                <p:oleObj name="Acrobat Document" r:id="rId4" imgW="9601200" imgH="5829300" progId="Acrobat.Document.11">
                  <p:embed/>
                  <p:pic>
                    <p:nvPicPr>
                      <p:cNvPr id="0" name=""/>
                      <p:cNvPicPr/>
                      <p:nvPr/>
                    </p:nvPicPr>
                    <p:blipFill>
                      <a:blip r:embed="rId5"/>
                      <a:stretch>
                        <a:fillRect/>
                      </a:stretch>
                    </p:blipFill>
                    <p:spPr>
                      <a:xfrm>
                        <a:off x="-304436" y="0"/>
                        <a:ext cx="9448436" cy="6857999"/>
                      </a:xfrm>
                      <a:prstGeom prst="rect">
                        <a:avLst/>
                      </a:prstGeom>
                    </p:spPr>
                  </p:pic>
                </p:oleObj>
              </mc:Fallback>
            </mc:AlternateContent>
          </a:graphicData>
        </a:graphic>
      </p:graphicFrame>
      <p:sp>
        <p:nvSpPr>
          <p:cNvPr id="8" name="TextBox 7"/>
          <p:cNvSpPr txBox="1"/>
          <p:nvPr/>
        </p:nvSpPr>
        <p:spPr>
          <a:xfrm>
            <a:off x="7620000" y="6581001"/>
            <a:ext cx="1524000" cy="276999"/>
          </a:xfrm>
          <a:prstGeom prst="rect">
            <a:avLst/>
          </a:prstGeom>
          <a:solidFill>
            <a:schemeClr val="bg1">
              <a:lumMod val="85000"/>
            </a:schemeClr>
          </a:solidFill>
        </p:spPr>
        <p:txBody>
          <a:bodyPr wrap="square" rtlCol="0">
            <a:spAutoFit/>
          </a:bodyPr>
          <a:lstStyle/>
          <a:p>
            <a:r>
              <a:rPr lang="en-US" sz="1200" dirty="0" smtClean="0"/>
              <a:t>July 2013</a:t>
            </a:r>
            <a:endParaRPr lang="en-US" sz="1200" dirty="0"/>
          </a:p>
        </p:txBody>
      </p:sp>
    </p:spTree>
    <p:extLst>
      <p:ext uri="{BB962C8B-B14F-4D97-AF65-F5344CB8AC3E}">
        <p14:creationId xmlns:p14="http://schemas.microsoft.com/office/powerpoint/2010/main" val="536221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smtClean="0"/>
              <a:t>Session Objectives</a:t>
            </a:r>
            <a:endParaRPr lang="en-US" dirty="0"/>
          </a:p>
        </p:txBody>
      </p:sp>
      <p:sp>
        <p:nvSpPr>
          <p:cNvPr id="2" name="Content Placeholder 1"/>
          <p:cNvSpPr>
            <a:spLocks noGrp="1"/>
          </p:cNvSpPr>
          <p:nvPr>
            <p:ph idx="1"/>
          </p:nvPr>
        </p:nvSpPr>
        <p:spPr>
          <a:xfrm>
            <a:off x="457200" y="1600200"/>
            <a:ext cx="8229600" cy="4419600"/>
          </a:xfrm>
        </p:spPr>
        <p:txBody>
          <a:bodyPr/>
          <a:lstStyle/>
          <a:p>
            <a:r>
              <a:rPr lang="en-US" sz="2400" dirty="0"/>
              <a:t>The </a:t>
            </a:r>
            <a:r>
              <a:rPr lang="en-US" sz="2400" dirty="0" smtClean="0"/>
              <a:t>objectives for </a:t>
            </a:r>
            <a:r>
              <a:rPr lang="en-US" sz="2400" dirty="0"/>
              <a:t>this session </a:t>
            </a:r>
            <a:r>
              <a:rPr lang="en-US" sz="2400" dirty="0" smtClean="0"/>
              <a:t>are to:</a:t>
            </a:r>
          </a:p>
          <a:p>
            <a:pPr lvl="1"/>
            <a:r>
              <a:rPr lang="en-US" sz="2100" dirty="0"/>
              <a:t>P</a:t>
            </a:r>
            <a:r>
              <a:rPr lang="en-US" sz="2100" dirty="0" smtClean="0"/>
              <a:t>rovide </a:t>
            </a:r>
            <a:r>
              <a:rPr lang="en-US" sz="2100" dirty="0"/>
              <a:t>basic information about the differences between </a:t>
            </a:r>
            <a:r>
              <a:rPr lang="en-US" sz="2100" dirty="0" smtClean="0"/>
              <a:t>an Early Childhood Integrated Data System (ECIDS) </a:t>
            </a:r>
            <a:r>
              <a:rPr lang="en-US" sz="2100" dirty="0"/>
              <a:t>and </a:t>
            </a:r>
            <a:r>
              <a:rPr lang="en-US" sz="2100" dirty="0" smtClean="0"/>
              <a:t>a Statewide Longitudinal Data System (SLDS);</a:t>
            </a:r>
          </a:p>
          <a:p>
            <a:pPr lvl="1"/>
            <a:r>
              <a:rPr lang="en-US" sz="2100" dirty="0" smtClean="0"/>
              <a:t>Share the perspectives and experiences of panelists as they discuss </a:t>
            </a:r>
            <a:r>
              <a:rPr lang="en-US" sz="2100" dirty="0"/>
              <a:t>how </a:t>
            </a:r>
            <a:r>
              <a:rPr lang="en-US" sz="2100" dirty="0" smtClean="0"/>
              <a:t>their states are working </a:t>
            </a:r>
            <a:r>
              <a:rPr lang="en-US" sz="2100" dirty="0"/>
              <a:t>to </a:t>
            </a:r>
            <a:r>
              <a:rPr lang="en-US" sz="2100" dirty="0" smtClean="0"/>
              <a:t>build ECIDs and incorporate </a:t>
            </a:r>
            <a:r>
              <a:rPr lang="en-US" sz="2100" dirty="0"/>
              <a:t>EC data into </a:t>
            </a:r>
            <a:r>
              <a:rPr lang="en-US" sz="2100" dirty="0" smtClean="0"/>
              <a:t>their SLDSs;</a:t>
            </a:r>
          </a:p>
          <a:p>
            <a:pPr lvl="1"/>
            <a:r>
              <a:rPr lang="en-US" sz="2100" dirty="0" smtClean="0"/>
              <a:t>Review </a:t>
            </a:r>
            <a:r>
              <a:rPr lang="en-US" sz="2100" dirty="0"/>
              <a:t>state and national </a:t>
            </a:r>
            <a:r>
              <a:rPr lang="en-US" sz="2100" dirty="0" smtClean="0"/>
              <a:t>examples, </a:t>
            </a:r>
            <a:r>
              <a:rPr lang="en-US" sz="2100" dirty="0"/>
              <a:t>and </a:t>
            </a:r>
            <a:r>
              <a:rPr lang="en-US" sz="2100" dirty="0" smtClean="0"/>
              <a:t>present the </a:t>
            </a:r>
            <a:r>
              <a:rPr lang="en-US" sz="2100" dirty="0"/>
              <a:t>unique challenges and benefits to </a:t>
            </a:r>
            <a:r>
              <a:rPr lang="en-US" sz="2100" dirty="0" smtClean="0"/>
              <a:t>building ECIDSs, particularly as they</a:t>
            </a:r>
            <a:r>
              <a:rPr lang="en-US" sz="2100" dirty="0"/>
              <a:t> </a:t>
            </a:r>
            <a:r>
              <a:rPr lang="en-US" sz="2100" dirty="0" smtClean="0"/>
              <a:t>relate to the </a:t>
            </a:r>
            <a:r>
              <a:rPr lang="en-US" sz="2100" dirty="0"/>
              <a:t>inclusion of Part C and </a:t>
            </a:r>
            <a:r>
              <a:rPr lang="en-US" sz="2100" dirty="0" smtClean="0"/>
              <a:t>Part B 619 data; and </a:t>
            </a:r>
          </a:p>
          <a:p>
            <a:pPr lvl="1"/>
            <a:r>
              <a:rPr lang="en-US" sz="2100" dirty="0" smtClean="0"/>
              <a:t>Discuss </a:t>
            </a:r>
            <a:r>
              <a:rPr lang="en-US" sz="2100" u="sng" dirty="0" smtClean="0"/>
              <a:t>why</a:t>
            </a:r>
            <a:r>
              <a:rPr lang="en-US" sz="2100" dirty="0" smtClean="0"/>
              <a:t> having an integrated longitudinal data system matters </a:t>
            </a:r>
            <a:r>
              <a:rPr lang="en-US" sz="2100" dirty="0"/>
              <a:t>to </a:t>
            </a:r>
            <a:r>
              <a:rPr lang="en-US" sz="2100" dirty="0" smtClean="0"/>
              <a:t>Part </a:t>
            </a:r>
            <a:r>
              <a:rPr lang="en-US" sz="2100" dirty="0"/>
              <a:t>C and </a:t>
            </a:r>
            <a:r>
              <a:rPr lang="en-US" sz="2100" dirty="0" smtClean="0"/>
              <a:t>Part B 619</a:t>
            </a:r>
            <a:r>
              <a:rPr lang="en-US" sz="2100" dirty="0"/>
              <a:t>. </a:t>
            </a:r>
          </a:p>
        </p:txBody>
      </p:sp>
    </p:spTree>
    <p:extLst>
      <p:ext uri="{BB962C8B-B14F-4D97-AF65-F5344CB8AC3E}">
        <p14:creationId xmlns:p14="http://schemas.microsoft.com/office/powerpoint/2010/main" val="1334647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quot; &quot;"/>
          <p:cNvSpPr>
            <a:spLocks noGrp="1"/>
          </p:cNvSpPr>
          <p:nvPr>
            <p:ph type="title"/>
          </p:nvPr>
        </p:nvSpPr>
        <p:spPr/>
        <p:txBody>
          <a:bodyPr/>
          <a:lstStyle/>
          <a:p>
            <a:r>
              <a:rPr lang="en-US" dirty="0" smtClean="0"/>
              <a:t>Sample Maryland Analysis #1</a:t>
            </a:r>
            <a:endParaRPr lang="en-US" dirty="0"/>
          </a:p>
        </p:txBody>
      </p:sp>
      <p:sp>
        <p:nvSpPr>
          <p:cNvPr id="5" name="Content Placeholder 4"/>
          <p:cNvSpPr>
            <a:spLocks noGrp="1"/>
          </p:cNvSpPr>
          <p:nvPr>
            <p:ph idx="1"/>
          </p:nvPr>
        </p:nvSpPr>
        <p:spPr>
          <a:xfrm>
            <a:off x="457200" y="1524000"/>
            <a:ext cx="8229600" cy="4495800"/>
          </a:xfrm>
        </p:spPr>
        <p:txBody>
          <a:bodyPr/>
          <a:lstStyle/>
          <a:p>
            <a:r>
              <a:rPr lang="en-US" dirty="0" smtClean="0"/>
              <a:t>How does participation in Part C enhance children’s later performance on the Kindergarten Work Sampling System (WSS-K; i.e. state kindergarten readiness assessment)?</a:t>
            </a:r>
          </a:p>
          <a:p>
            <a:pPr lvl="1"/>
            <a:r>
              <a:rPr lang="en-US" dirty="0" smtClean="0"/>
              <a:t>For every month earlier a child starts receiving services, he/she is expected to score </a:t>
            </a:r>
            <a:r>
              <a:rPr lang="en-US" b="1" dirty="0" smtClean="0"/>
              <a:t>.017 SD  increase on the WSS-K</a:t>
            </a:r>
            <a:r>
              <a:rPr lang="en-US" dirty="0" smtClean="0"/>
              <a:t>.</a:t>
            </a:r>
          </a:p>
          <a:p>
            <a:pPr lvl="1"/>
            <a:r>
              <a:rPr lang="en-US" dirty="0"/>
              <a:t>For children receiving Part C services, </a:t>
            </a:r>
            <a:r>
              <a:rPr lang="en-US" b="1" dirty="0"/>
              <a:t>WSS-K was higher </a:t>
            </a:r>
            <a:r>
              <a:rPr lang="en-US" dirty="0"/>
              <a:t>for students not economically disadvantaged, higher for girls, and for White students</a:t>
            </a:r>
            <a:r>
              <a:rPr lang="en-US" dirty="0" smtClean="0"/>
              <a:t>.</a:t>
            </a:r>
            <a:endParaRPr lang="en-US" dirty="0"/>
          </a:p>
        </p:txBody>
      </p:sp>
      <p:sp>
        <p:nvSpPr>
          <p:cNvPr id="6" name="TextBox 5"/>
          <p:cNvSpPr txBox="1"/>
          <p:nvPr/>
        </p:nvSpPr>
        <p:spPr>
          <a:xfrm>
            <a:off x="0" y="6129846"/>
            <a:ext cx="7315200" cy="738664"/>
          </a:xfrm>
          <a:prstGeom prst="rect">
            <a:avLst/>
          </a:prstGeom>
          <a:noFill/>
        </p:spPr>
        <p:txBody>
          <a:bodyPr wrap="square" rtlCol="0">
            <a:spAutoFit/>
          </a:bodyPr>
          <a:lstStyle/>
          <a:p>
            <a:r>
              <a:rPr lang="en-US" sz="1400" u="sng" dirty="0" smtClean="0"/>
              <a:t>Source</a:t>
            </a:r>
            <a:r>
              <a:rPr lang="en-US" sz="1400" dirty="0" smtClean="0"/>
              <a:t>: Carran, D., Nunn</a:t>
            </a:r>
            <a:r>
              <a:rPr lang="en-US" sz="1400" dirty="0"/>
              <a:t>, </a:t>
            </a:r>
            <a:r>
              <a:rPr lang="en-US" sz="1400" dirty="0" smtClean="0"/>
              <a:t>J., Hooks, S., &amp; Dammann, K.  (2013, February). </a:t>
            </a:r>
            <a:r>
              <a:rPr lang="en-US" sz="1400" i="1" dirty="0"/>
              <a:t>Uses of a Statewide Longitudinal Data System to </a:t>
            </a:r>
            <a:r>
              <a:rPr lang="en-US" sz="1400" i="1" dirty="0" smtClean="0"/>
              <a:t>evaluate </a:t>
            </a:r>
            <a:r>
              <a:rPr lang="en-US" sz="1400" i="1" dirty="0"/>
              <a:t>and </a:t>
            </a:r>
            <a:r>
              <a:rPr lang="en-US" sz="1400" i="1" dirty="0" smtClean="0"/>
              <a:t>inform programs</a:t>
            </a:r>
            <a:r>
              <a:rPr lang="en-US" sz="1400" i="1" dirty="0"/>
              <a:t>, </a:t>
            </a:r>
            <a:r>
              <a:rPr lang="en-US" sz="1400" i="1" dirty="0" smtClean="0"/>
              <a:t>policies</a:t>
            </a:r>
            <a:r>
              <a:rPr lang="en-US" sz="1400" i="1" dirty="0"/>
              <a:t>, and </a:t>
            </a:r>
            <a:r>
              <a:rPr lang="en-US" sz="1400" i="1" dirty="0" smtClean="0"/>
              <a:t>resource </a:t>
            </a:r>
            <a:r>
              <a:rPr lang="en-US" sz="1400" i="1" dirty="0"/>
              <a:t>a</a:t>
            </a:r>
            <a:r>
              <a:rPr lang="en-US" sz="1400" i="1" dirty="0" smtClean="0"/>
              <a:t>llocations</a:t>
            </a:r>
            <a:r>
              <a:rPr lang="en-US" sz="1400" dirty="0" smtClean="0"/>
              <a:t>. Presented at</a:t>
            </a:r>
            <a:r>
              <a:rPr lang="en-US" sz="1400" dirty="0"/>
              <a:t>26th Annual Management Information Systems </a:t>
            </a:r>
            <a:r>
              <a:rPr lang="en-US" sz="1400" dirty="0" smtClean="0"/>
              <a:t>Conference, Washington, DC.</a:t>
            </a:r>
            <a:endParaRPr lang="en-US" dirty="0"/>
          </a:p>
        </p:txBody>
      </p:sp>
    </p:spTree>
    <p:extLst>
      <p:ext uri="{BB962C8B-B14F-4D97-AF65-F5344CB8AC3E}">
        <p14:creationId xmlns:p14="http://schemas.microsoft.com/office/powerpoint/2010/main" val="3237793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ot; &quot;"/>
          <p:cNvSpPr>
            <a:spLocks noGrp="1"/>
          </p:cNvSpPr>
          <p:nvPr>
            <p:ph type="title"/>
          </p:nvPr>
        </p:nvSpPr>
        <p:spPr/>
        <p:txBody>
          <a:bodyPr/>
          <a:lstStyle/>
          <a:p>
            <a:r>
              <a:rPr lang="en-US" dirty="0" smtClean="0"/>
              <a:t>Sample Maryland Analysis #2</a:t>
            </a:r>
            <a:endParaRPr lang="en-US" dirty="0"/>
          </a:p>
        </p:txBody>
      </p:sp>
      <p:sp>
        <p:nvSpPr>
          <p:cNvPr id="3" name="Content Placeholder 2"/>
          <p:cNvSpPr>
            <a:spLocks noGrp="1"/>
          </p:cNvSpPr>
          <p:nvPr>
            <p:ph idx="1"/>
          </p:nvPr>
        </p:nvSpPr>
        <p:spPr>
          <a:xfrm>
            <a:off x="457200" y="1524001"/>
            <a:ext cx="8229600" cy="3657600"/>
          </a:xfrm>
        </p:spPr>
        <p:txBody>
          <a:bodyPr/>
          <a:lstStyle/>
          <a:p>
            <a:r>
              <a:rPr lang="en-US" dirty="0" smtClean="0"/>
              <a:t>For children who received Part C services, where are they at Grade 3? (</a:t>
            </a:r>
            <a:r>
              <a:rPr lang="en-US" i="1" dirty="0" smtClean="0"/>
              <a:t>N</a:t>
            </a:r>
            <a:r>
              <a:rPr lang="en-US" dirty="0" smtClean="0"/>
              <a:t> = 2482)</a:t>
            </a:r>
          </a:p>
          <a:p>
            <a:pPr marL="914400" lvl="1" indent="-514350"/>
            <a:r>
              <a:rPr lang="en-US" dirty="0" smtClean="0"/>
              <a:t>58% missing data, not matched Part C to Grade 3</a:t>
            </a:r>
          </a:p>
          <a:p>
            <a:pPr marL="914400" lvl="1" indent="-514350"/>
            <a:r>
              <a:rPr lang="en-US" dirty="0" smtClean="0"/>
              <a:t>65.6%, </a:t>
            </a:r>
            <a:r>
              <a:rPr lang="en-US" i="1" dirty="0" smtClean="0"/>
              <a:t>n</a:t>
            </a:r>
            <a:r>
              <a:rPr lang="en-US" dirty="0" smtClean="0"/>
              <a:t> = 1,628 enrolled as General Education student at Grade 3</a:t>
            </a:r>
          </a:p>
          <a:p>
            <a:pPr marL="914400" lvl="1" indent="-514350"/>
            <a:r>
              <a:rPr lang="en-US" dirty="0" smtClean="0"/>
              <a:t>34.4%, </a:t>
            </a:r>
            <a:r>
              <a:rPr lang="en-US" i="1" dirty="0" smtClean="0"/>
              <a:t>n</a:t>
            </a:r>
            <a:r>
              <a:rPr lang="en-US" dirty="0" smtClean="0"/>
              <a:t> = 854 enrolled as Special Education</a:t>
            </a:r>
            <a:r>
              <a:rPr lang="en-US" dirty="0"/>
              <a:t> </a:t>
            </a:r>
            <a:r>
              <a:rPr lang="en-US" dirty="0" smtClean="0"/>
              <a:t>student at Grade 3</a:t>
            </a:r>
            <a:endParaRPr lang="en-US" dirty="0"/>
          </a:p>
        </p:txBody>
      </p:sp>
      <p:sp>
        <p:nvSpPr>
          <p:cNvPr id="5" name="TextBox 4"/>
          <p:cNvSpPr txBox="1"/>
          <p:nvPr/>
        </p:nvSpPr>
        <p:spPr>
          <a:xfrm>
            <a:off x="0" y="6129846"/>
            <a:ext cx="7315200" cy="738664"/>
          </a:xfrm>
          <a:prstGeom prst="rect">
            <a:avLst/>
          </a:prstGeom>
          <a:noFill/>
        </p:spPr>
        <p:txBody>
          <a:bodyPr wrap="square" rtlCol="0">
            <a:spAutoFit/>
          </a:bodyPr>
          <a:lstStyle/>
          <a:p>
            <a:r>
              <a:rPr lang="en-US" sz="1400" u="sng" dirty="0" smtClean="0"/>
              <a:t>Source</a:t>
            </a:r>
            <a:r>
              <a:rPr lang="en-US" sz="1400" dirty="0" smtClean="0"/>
              <a:t>: Carran, D., Nunn</a:t>
            </a:r>
            <a:r>
              <a:rPr lang="en-US" sz="1400" dirty="0"/>
              <a:t>, </a:t>
            </a:r>
            <a:r>
              <a:rPr lang="en-US" sz="1400" dirty="0" smtClean="0"/>
              <a:t>J., Hooks, S., &amp; Dammann, K.  (2013, February). </a:t>
            </a:r>
            <a:r>
              <a:rPr lang="en-US" sz="1400" i="1" dirty="0"/>
              <a:t>Uses of a Statewide Longitudinal Data System to </a:t>
            </a:r>
            <a:r>
              <a:rPr lang="en-US" sz="1400" i="1" dirty="0" smtClean="0"/>
              <a:t>evaluate </a:t>
            </a:r>
            <a:r>
              <a:rPr lang="en-US" sz="1400" i="1" dirty="0"/>
              <a:t>and </a:t>
            </a:r>
            <a:r>
              <a:rPr lang="en-US" sz="1400" i="1" dirty="0" smtClean="0"/>
              <a:t>inform programs</a:t>
            </a:r>
            <a:r>
              <a:rPr lang="en-US" sz="1400" i="1" dirty="0"/>
              <a:t>, </a:t>
            </a:r>
            <a:r>
              <a:rPr lang="en-US" sz="1400" i="1" dirty="0" smtClean="0"/>
              <a:t>policies</a:t>
            </a:r>
            <a:r>
              <a:rPr lang="en-US" sz="1400" i="1" dirty="0"/>
              <a:t>, and </a:t>
            </a:r>
            <a:r>
              <a:rPr lang="en-US" sz="1400" i="1" dirty="0" smtClean="0"/>
              <a:t>resource </a:t>
            </a:r>
            <a:r>
              <a:rPr lang="en-US" sz="1400" i="1" dirty="0"/>
              <a:t>a</a:t>
            </a:r>
            <a:r>
              <a:rPr lang="en-US" sz="1400" i="1" dirty="0" smtClean="0"/>
              <a:t>llocations</a:t>
            </a:r>
            <a:r>
              <a:rPr lang="en-US" sz="1400" dirty="0" smtClean="0"/>
              <a:t>. Presented at</a:t>
            </a:r>
            <a:r>
              <a:rPr lang="en-US" sz="1400" dirty="0"/>
              <a:t>26th Annual Management Information Systems </a:t>
            </a:r>
            <a:r>
              <a:rPr lang="en-US" sz="1400" dirty="0" smtClean="0"/>
              <a:t>Conference, Washington, DC.</a:t>
            </a:r>
            <a:endParaRPr lang="en-US" dirty="0"/>
          </a:p>
        </p:txBody>
      </p:sp>
    </p:spTree>
    <p:extLst>
      <p:ext uri="{BB962C8B-B14F-4D97-AF65-F5344CB8AC3E}">
        <p14:creationId xmlns:p14="http://schemas.microsoft.com/office/powerpoint/2010/main" val="5832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ot; &quot;"/>
          <p:cNvSpPr>
            <a:spLocks noGrp="1"/>
          </p:cNvSpPr>
          <p:nvPr>
            <p:ph type="title"/>
          </p:nvPr>
        </p:nvSpPr>
        <p:spPr/>
        <p:txBody>
          <a:bodyPr/>
          <a:lstStyle/>
          <a:p>
            <a:r>
              <a:rPr lang="en-US" dirty="0" smtClean="0"/>
              <a:t>Sample Maryland Analysis #3</a:t>
            </a:r>
            <a:endParaRPr lang="en-US" dirty="0"/>
          </a:p>
        </p:txBody>
      </p:sp>
      <p:sp>
        <p:nvSpPr>
          <p:cNvPr id="3" name="Content Placeholder 2"/>
          <p:cNvSpPr>
            <a:spLocks noGrp="1"/>
          </p:cNvSpPr>
          <p:nvPr>
            <p:ph idx="1"/>
          </p:nvPr>
        </p:nvSpPr>
        <p:spPr>
          <a:xfrm>
            <a:off x="457200" y="1524000"/>
            <a:ext cx="8229600" cy="4343401"/>
          </a:xfrm>
        </p:spPr>
        <p:txBody>
          <a:bodyPr/>
          <a:lstStyle/>
          <a:p>
            <a:r>
              <a:rPr lang="en-US" dirty="0" smtClean="0"/>
              <a:t>For children who received Part C services, how do they compare to their General Education and Special Education peers on Grade 3 State Academic Assessments? </a:t>
            </a:r>
          </a:p>
        </p:txBody>
      </p:sp>
      <p:sp>
        <p:nvSpPr>
          <p:cNvPr id="5" name="TextBox 4"/>
          <p:cNvSpPr txBox="1"/>
          <p:nvPr/>
        </p:nvSpPr>
        <p:spPr>
          <a:xfrm>
            <a:off x="0" y="6129846"/>
            <a:ext cx="7315200" cy="738664"/>
          </a:xfrm>
          <a:prstGeom prst="rect">
            <a:avLst/>
          </a:prstGeom>
          <a:noFill/>
        </p:spPr>
        <p:txBody>
          <a:bodyPr wrap="square" rtlCol="0">
            <a:spAutoFit/>
          </a:bodyPr>
          <a:lstStyle/>
          <a:p>
            <a:r>
              <a:rPr lang="en-US" sz="1400" u="sng" dirty="0" smtClean="0"/>
              <a:t>Source</a:t>
            </a:r>
            <a:r>
              <a:rPr lang="en-US" sz="1400" dirty="0" smtClean="0"/>
              <a:t>: Carran, D., Nunn</a:t>
            </a:r>
            <a:r>
              <a:rPr lang="en-US" sz="1400" dirty="0"/>
              <a:t>, </a:t>
            </a:r>
            <a:r>
              <a:rPr lang="en-US" sz="1400" dirty="0" smtClean="0"/>
              <a:t>J., Hooks, S., &amp; Dammann, K.  (2013, February). </a:t>
            </a:r>
            <a:r>
              <a:rPr lang="en-US" sz="1400" i="1" dirty="0"/>
              <a:t>Uses of a Statewide Longitudinal Data System to </a:t>
            </a:r>
            <a:r>
              <a:rPr lang="en-US" sz="1400" i="1" dirty="0" smtClean="0"/>
              <a:t>evaluate </a:t>
            </a:r>
            <a:r>
              <a:rPr lang="en-US" sz="1400" i="1" dirty="0"/>
              <a:t>and </a:t>
            </a:r>
            <a:r>
              <a:rPr lang="en-US" sz="1400" i="1" dirty="0" smtClean="0"/>
              <a:t>inform programs</a:t>
            </a:r>
            <a:r>
              <a:rPr lang="en-US" sz="1400" i="1" dirty="0"/>
              <a:t>, </a:t>
            </a:r>
            <a:r>
              <a:rPr lang="en-US" sz="1400" i="1" dirty="0" smtClean="0"/>
              <a:t>policies</a:t>
            </a:r>
            <a:r>
              <a:rPr lang="en-US" sz="1400" i="1" dirty="0"/>
              <a:t>, and </a:t>
            </a:r>
            <a:r>
              <a:rPr lang="en-US" sz="1400" i="1" dirty="0" smtClean="0"/>
              <a:t>resource </a:t>
            </a:r>
            <a:r>
              <a:rPr lang="en-US" sz="1400" i="1" dirty="0"/>
              <a:t>a</a:t>
            </a:r>
            <a:r>
              <a:rPr lang="en-US" sz="1400" i="1" dirty="0" smtClean="0"/>
              <a:t>llocations</a:t>
            </a:r>
            <a:r>
              <a:rPr lang="en-US" sz="1400" dirty="0" smtClean="0"/>
              <a:t>. Presented at</a:t>
            </a:r>
            <a:r>
              <a:rPr lang="en-US" sz="1400" dirty="0"/>
              <a:t>26th Annual Management Information Systems </a:t>
            </a:r>
            <a:r>
              <a:rPr lang="en-US" sz="1400" dirty="0" smtClean="0"/>
              <a:t>Conference, Washington, DC.</a:t>
            </a:r>
            <a:endParaRPr lang="en-US" dirty="0"/>
          </a:p>
        </p:txBody>
      </p:sp>
    </p:spTree>
    <p:extLst>
      <p:ext uri="{BB962C8B-B14F-4D97-AF65-F5344CB8AC3E}">
        <p14:creationId xmlns:p14="http://schemas.microsoft.com/office/powerpoint/2010/main" val="163526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a:xfrm>
            <a:off x="304800" y="152400"/>
            <a:ext cx="8534400" cy="1143000"/>
          </a:xfrm>
        </p:spPr>
        <p:txBody>
          <a:bodyPr>
            <a:noAutofit/>
          </a:bodyPr>
          <a:lstStyle/>
          <a:p>
            <a:pPr algn="ctr"/>
            <a:r>
              <a:rPr lang="en-US" sz="2400" dirty="0" smtClean="0"/>
              <a:t>Maryland Grade 3 Students:</a:t>
            </a:r>
            <a:br>
              <a:rPr lang="en-US" sz="2400" dirty="0" smtClean="0"/>
            </a:br>
            <a:r>
              <a:rPr lang="en-US" sz="2400" dirty="0" smtClean="0"/>
              <a:t>Average </a:t>
            </a:r>
            <a:r>
              <a:rPr lang="en-US" sz="2400" dirty="0"/>
              <a:t>State Assessment </a:t>
            </a:r>
            <a:r>
              <a:rPr lang="en-US" sz="2400" dirty="0" smtClean="0"/>
              <a:t>Scores at Grade 3 Scores </a:t>
            </a:r>
            <a:r>
              <a:rPr lang="en-US" sz="2400" dirty="0"/>
              <a:t>by </a:t>
            </a:r>
            <a:r>
              <a:rPr lang="en-US" sz="2400" dirty="0" smtClean="0"/>
              <a:t>Previous Part C and Special Education Status</a:t>
            </a:r>
            <a:endParaRPr lang="en-US" sz="2400" dirty="0"/>
          </a:p>
        </p:txBody>
      </p:sp>
      <p:graphicFrame>
        <p:nvGraphicFramePr>
          <p:cNvPr id="6" name="Content Placeholder 5" descr="This slide displays a chart showing the average state assessment scores of Maryland students at grade 3 by previous Part C and Special Education status. The chart shows us the mean and standard deviation of the scores in math and reading for grade 3 general ed students in 2011. The chart also displays this information for general ed students who received Part C services as well as general ed students who did not receive Part C services. In addition, the chart displays the mean and standard deviation of the scores in math and reading for grade 3 special ed students in 2011. The chart displays this information for special ed students who received Part C services as well as special ed students who did not receive Part C services. Please note: In this chart, special education refers to eligibility of speech/language, specific learning disability, emotional disturbance or other health impairment.  &#10;"/>
          <p:cNvGraphicFramePr>
            <a:graphicFrameLocks noGrp="1"/>
          </p:cNvGraphicFramePr>
          <p:nvPr>
            <p:ph idx="1"/>
            <p:extLst>
              <p:ext uri="{D42A27DB-BD31-4B8C-83A1-F6EECF244321}">
                <p14:modId xmlns:p14="http://schemas.microsoft.com/office/powerpoint/2010/main" val="3266100780"/>
              </p:ext>
            </p:extLst>
          </p:nvPr>
        </p:nvGraphicFramePr>
        <p:xfrm>
          <a:off x="380998" y="1600200"/>
          <a:ext cx="8382001" cy="3438496"/>
        </p:xfrm>
        <a:graphic>
          <a:graphicData uri="http://schemas.openxmlformats.org/drawingml/2006/table">
            <a:tbl>
              <a:tblPr firstRow="1" firstCol="1" bandRow="1">
                <a:tableStyleId>{5C22544A-7EE6-4342-B048-85BDC9FD1C3A}</a:tableStyleId>
              </a:tblPr>
              <a:tblGrid>
                <a:gridCol w="2384146"/>
                <a:gridCol w="1199571"/>
                <a:gridCol w="1199571"/>
                <a:gridCol w="1199571"/>
                <a:gridCol w="1199571"/>
                <a:gridCol w="1199571"/>
              </a:tblGrid>
              <a:tr h="429812">
                <a:tc>
                  <a:txBody>
                    <a:bodyPr/>
                    <a:lstStyle/>
                    <a:p>
                      <a:pPr algn="l">
                        <a:lnSpc>
                          <a:spcPct val="115000"/>
                        </a:lnSpc>
                      </a:pPr>
                      <a:endParaRPr lang="en-US" sz="1800" dirty="0">
                        <a:effectLst/>
                        <a:latin typeface="Calibri"/>
                        <a:cs typeface="Times New Roman"/>
                      </a:endParaRPr>
                    </a:p>
                  </a:txBody>
                  <a:tcPr marL="68580" marR="68580" marT="0" marB="0"/>
                </a:tc>
                <a:tc>
                  <a:txBody>
                    <a:bodyPr/>
                    <a:lstStyle/>
                    <a:p>
                      <a:pPr algn="l">
                        <a:lnSpc>
                          <a:spcPct val="115000"/>
                        </a:lnSpc>
                      </a:pPr>
                      <a:endParaRPr lang="en-US" sz="1800" dirty="0">
                        <a:effectLst/>
                        <a:latin typeface="Calibri"/>
                        <a:cs typeface="Times New Roman"/>
                      </a:endParaRPr>
                    </a:p>
                  </a:txBody>
                  <a:tcPr marL="68580" marR="68580" marT="0" marB="0"/>
                </a:tc>
                <a:tc gridSpan="2">
                  <a:txBody>
                    <a:bodyPr/>
                    <a:lstStyle/>
                    <a:p>
                      <a:pPr marL="0" marR="0" algn="ctr">
                        <a:lnSpc>
                          <a:spcPct val="150000"/>
                        </a:lnSpc>
                        <a:spcBef>
                          <a:spcPts val="0"/>
                        </a:spcBef>
                        <a:spcAft>
                          <a:spcPts val="0"/>
                        </a:spcAft>
                      </a:pPr>
                      <a:r>
                        <a:rPr lang="en-US" sz="1800" dirty="0">
                          <a:effectLst/>
                        </a:rPr>
                        <a:t>2011 </a:t>
                      </a:r>
                      <a:r>
                        <a:rPr lang="en-US" sz="1800" dirty="0" smtClean="0">
                          <a:effectLst/>
                        </a:rPr>
                        <a:t>Reading</a:t>
                      </a:r>
                      <a:endParaRPr lang="en-US" sz="1800" dirty="0">
                        <a:effectLst/>
                        <a:latin typeface="Calibri"/>
                        <a:ea typeface="MS Mincho"/>
                        <a:cs typeface="Times New Roman"/>
                      </a:endParaRP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800" dirty="0">
                          <a:effectLst/>
                        </a:rPr>
                        <a:t>2011 </a:t>
                      </a:r>
                      <a:r>
                        <a:rPr lang="en-US" sz="1800" dirty="0" smtClean="0">
                          <a:effectLst/>
                        </a:rPr>
                        <a:t>Math</a:t>
                      </a:r>
                      <a:endParaRPr lang="en-US" sz="1800" dirty="0">
                        <a:effectLst/>
                        <a:latin typeface="Calibri"/>
                        <a:ea typeface="MS Mincho"/>
                        <a:cs typeface="Times New Roman"/>
                      </a:endParaRPr>
                    </a:p>
                  </a:txBody>
                  <a:tcPr marL="68580" marR="68580" marT="0" marB="0"/>
                </a:tc>
                <a:tc hMerge="1">
                  <a:txBody>
                    <a:bodyPr/>
                    <a:lstStyle/>
                    <a:p>
                      <a:endParaRPr lang="en-US"/>
                    </a:p>
                  </a:txBody>
                  <a:tcPr/>
                </a:tc>
              </a:tr>
              <a:tr h="429812">
                <a:tc>
                  <a:txBody>
                    <a:bodyPr/>
                    <a:lstStyle/>
                    <a:p>
                      <a:pPr marL="0" marR="0" algn="l">
                        <a:lnSpc>
                          <a:spcPct val="150000"/>
                        </a:lnSpc>
                        <a:spcBef>
                          <a:spcPts val="0"/>
                        </a:spcBef>
                        <a:spcAft>
                          <a:spcPts val="0"/>
                        </a:spcAft>
                      </a:pPr>
                      <a:r>
                        <a:rPr lang="en-US" sz="1800" dirty="0">
                          <a:effectLst/>
                        </a:rPr>
                        <a:t> </a:t>
                      </a:r>
                      <a:endParaRPr lang="en-US" sz="1800" dirty="0">
                        <a:effectLst/>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en-US" sz="1800" i="1" dirty="0">
                          <a:effectLst/>
                        </a:rPr>
                        <a:t>N</a:t>
                      </a:r>
                      <a:endParaRPr lang="en-US" sz="1800" i="1" dirty="0">
                        <a:effectLst/>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en-US" sz="1800" i="1" dirty="0">
                          <a:effectLst/>
                        </a:rPr>
                        <a:t>M</a:t>
                      </a:r>
                      <a:endParaRPr lang="en-US" sz="1800" i="1" dirty="0">
                        <a:effectLst/>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en-US" sz="1800" i="1" dirty="0">
                          <a:effectLst/>
                        </a:rPr>
                        <a:t>SD</a:t>
                      </a:r>
                      <a:endParaRPr lang="en-US" sz="1800" i="1" dirty="0">
                        <a:effectLst/>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en-US" sz="1800" i="1" dirty="0">
                          <a:effectLst/>
                        </a:rPr>
                        <a:t>M</a:t>
                      </a:r>
                      <a:endParaRPr lang="en-US" sz="1800" i="1" dirty="0">
                        <a:effectLst/>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en-US" sz="1800" i="1" dirty="0">
                          <a:effectLst/>
                        </a:rPr>
                        <a:t>SD</a:t>
                      </a:r>
                      <a:endParaRPr lang="en-US" sz="1800" i="1" dirty="0">
                        <a:effectLst/>
                        <a:latin typeface="Calibri"/>
                        <a:ea typeface="MS Mincho"/>
                        <a:cs typeface="Times New Roman"/>
                      </a:endParaRPr>
                    </a:p>
                  </a:txBody>
                  <a:tcPr marL="68580" marR="68580" marT="0" marB="0"/>
                </a:tc>
              </a:tr>
              <a:tr h="429812">
                <a:tc>
                  <a:txBody>
                    <a:bodyPr/>
                    <a:lstStyle/>
                    <a:p>
                      <a:pPr marL="0" marR="0" algn="l">
                        <a:lnSpc>
                          <a:spcPct val="150000"/>
                        </a:lnSpc>
                        <a:spcBef>
                          <a:spcPts val="0"/>
                        </a:spcBef>
                        <a:spcAft>
                          <a:spcPts val="0"/>
                        </a:spcAft>
                      </a:pPr>
                      <a:r>
                        <a:rPr lang="en-US" sz="1800" dirty="0">
                          <a:solidFill>
                            <a:srgbClr val="FFFF00"/>
                          </a:solidFill>
                          <a:effectLst/>
                        </a:rPr>
                        <a:t>General Ed Gr 3</a:t>
                      </a:r>
                      <a:endParaRPr lang="en-US" sz="1800" dirty="0">
                        <a:solidFill>
                          <a:srgbClr val="FFFF00"/>
                        </a:solidFill>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47928</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430.8</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38.2</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429.9</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41.1</a:t>
                      </a:r>
                      <a:endParaRPr lang="en-US" sz="1800" dirty="0">
                        <a:effectLst/>
                        <a:latin typeface="Calibri"/>
                        <a:ea typeface="MS Mincho"/>
                        <a:cs typeface="Times New Roman"/>
                      </a:endParaRPr>
                    </a:p>
                  </a:txBody>
                  <a:tcPr marL="68580" marR="68580" marT="0" marB="0"/>
                </a:tc>
              </a:tr>
              <a:tr h="429812">
                <a:tc>
                  <a:txBody>
                    <a:bodyPr/>
                    <a:lstStyle/>
                    <a:p>
                      <a:pPr marL="0" marR="0" algn="l">
                        <a:lnSpc>
                          <a:spcPct val="150000"/>
                        </a:lnSpc>
                        <a:spcBef>
                          <a:spcPts val="0"/>
                        </a:spcBef>
                        <a:spcAft>
                          <a:spcPts val="0"/>
                        </a:spcAft>
                      </a:pPr>
                      <a:r>
                        <a:rPr lang="en-US" sz="1800" dirty="0">
                          <a:effectLst/>
                        </a:rPr>
                        <a:t>   No </a:t>
                      </a:r>
                      <a:r>
                        <a:rPr lang="en-US" sz="1800" dirty="0" smtClean="0">
                          <a:effectLst/>
                        </a:rPr>
                        <a:t>Part</a:t>
                      </a:r>
                      <a:r>
                        <a:rPr lang="en-US" sz="1800" baseline="0" dirty="0" smtClean="0">
                          <a:effectLst/>
                        </a:rPr>
                        <a:t> C</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46300</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430.9</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38.2</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429.9</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41.1</a:t>
                      </a:r>
                      <a:endParaRPr lang="en-US" sz="1800" dirty="0">
                        <a:effectLst/>
                        <a:latin typeface="Calibri"/>
                        <a:ea typeface="MS Mincho"/>
                        <a:cs typeface="Times New Roman"/>
                      </a:endParaRPr>
                    </a:p>
                  </a:txBody>
                  <a:tcPr marL="68580" marR="68580" marT="0" marB="0"/>
                </a:tc>
              </a:tr>
              <a:tr h="429812">
                <a:tc>
                  <a:txBody>
                    <a:bodyPr/>
                    <a:lstStyle/>
                    <a:p>
                      <a:pPr marL="0" marR="0" algn="l">
                        <a:lnSpc>
                          <a:spcPct val="150000"/>
                        </a:lnSpc>
                        <a:spcBef>
                          <a:spcPts val="0"/>
                        </a:spcBef>
                        <a:spcAft>
                          <a:spcPts val="0"/>
                        </a:spcAft>
                      </a:pPr>
                      <a:r>
                        <a:rPr lang="en-US" sz="1800" dirty="0">
                          <a:effectLst/>
                        </a:rPr>
                        <a:t>   Yes </a:t>
                      </a:r>
                      <a:r>
                        <a:rPr lang="en-US" sz="1800" dirty="0" smtClean="0">
                          <a:effectLst/>
                        </a:rPr>
                        <a:t>Part</a:t>
                      </a:r>
                      <a:r>
                        <a:rPr lang="en-US" sz="1800" baseline="0" dirty="0" smtClean="0">
                          <a:effectLst/>
                        </a:rPr>
                        <a:t> C</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1628</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427.8</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39.1</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428.6</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41.7</a:t>
                      </a:r>
                      <a:endParaRPr lang="en-US" sz="1800" dirty="0">
                        <a:effectLst/>
                        <a:latin typeface="Calibri"/>
                        <a:ea typeface="MS Mincho"/>
                        <a:cs typeface="Times New Roman"/>
                      </a:endParaRPr>
                    </a:p>
                  </a:txBody>
                  <a:tcPr marL="68580" marR="68580" marT="0" marB="0"/>
                </a:tc>
              </a:tr>
              <a:tr h="429812">
                <a:tc>
                  <a:txBody>
                    <a:bodyPr/>
                    <a:lstStyle/>
                    <a:p>
                      <a:pPr marL="0" marR="0" algn="l">
                        <a:lnSpc>
                          <a:spcPct val="150000"/>
                        </a:lnSpc>
                        <a:spcBef>
                          <a:spcPts val="0"/>
                        </a:spcBef>
                        <a:spcAft>
                          <a:spcPts val="0"/>
                        </a:spcAft>
                      </a:pPr>
                      <a:r>
                        <a:rPr lang="en-US" sz="1800" dirty="0">
                          <a:solidFill>
                            <a:srgbClr val="FFFF00"/>
                          </a:solidFill>
                          <a:effectLst/>
                        </a:rPr>
                        <a:t>Special Ed Gr </a:t>
                      </a:r>
                      <a:r>
                        <a:rPr lang="en-US" sz="1800" dirty="0" smtClean="0">
                          <a:solidFill>
                            <a:srgbClr val="FFFF00"/>
                          </a:solidFill>
                          <a:effectLst/>
                        </a:rPr>
                        <a:t>3*</a:t>
                      </a:r>
                      <a:endParaRPr lang="en-US" sz="1800" dirty="0">
                        <a:solidFill>
                          <a:srgbClr val="FFFF00"/>
                        </a:solidFill>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3994</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368.0</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120.6</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364.6</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114.4</a:t>
                      </a:r>
                      <a:endParaRPr lang="en-US" sz="1800" dirty="0">
                        <a:effectLst/>
                        <a:latin typeface="Calibri"/>
                        <a:ea typeface="MS Mincho"/>
                        <a:cs typeface="Times New Roman"/>
                      </a:endParaRPr>
                    </a:p>
                  </a:txBody>
                  <a:tcPr marL="68580" marR="68580" marT="0" marB="0"/>
                </a:tc>
              </a:tr>
              <a:tr h="429812">
                <a:tc>
                  <a:txBody>
                    <a:bodyPr/>
                    <a:lstStyle/>
                    <a:p>
                      <a:pPr marL="0" marR="0" algn="l">
                        <a:lnSpc>
                          <a:spcPct val="150000"/>
                        </a:lnSpc>
                        <a:spcBef>
                          <a:spcPts val="0"/>
                        </a:spcBef>
                        <a:spcAft>
                          <a:spcPts val="0"/>
                        </a:spcAft>
                      </a:pPr>
                      <a:r>
                        <a:rPr lang="en-US" sz="1800" dirty="0">
                          <a:effectLst/>
                        </a:rPr>
                        <a:t>   No </a:t>
                      </a:r>
                      <a:r>
                        <a:rPr lang="en-US" sz="1800" dirty="0" smtClean="0">
                          <a:effectLst/>
                        </a:rPr>
                        <a:t>Part</a:t>
                      </a:r>
                      <a:r>
                        <a:rPr lang="en-US" sz="1800" baseline="0" dirty="0" smtClean="0">
                          <a:effectLst/>
                        </a:rPr>
                        <a:t> C</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3377</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371.5</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117.3</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367.1</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111.2</a:t>
                      </a:r>
                      <a:endParaRPr lang="en-US" sz="1800" dirty="0">
                        <a:effectLst/>
                        <a:latin typeface="Calibri"/>
                        <a:ea typeface="MS Mincho"/>
                        <a:cs typeface="Times New Roman"/>
                      </a:endParaRPr>
                    </a:p>
                  </a:txBody>
                  <a:tcPr marL="68580" marR="68580" marT="0" marB="0"/>
                </a:tc>
              </a:tr>
              <a:tr h="429812">
                <a:tc>
                  <a:txBody>
                    <a:bodyPr/>
                    <a:lstStyle/>
                    <a:p>
                      <a:pPr marL="0" marR="0" algn="l">
                        <a:lnSpc>
                          <a:spcPct val="150000"/>
                        </a:lnSpc>
                        <a:spcBef>
                          <a:spcPts val="0"/>
                        </a:spcBef>
                        <a:spcAft>
                          <a:spcPts val="0"/>
                        </a:spcAft>
                      </a:pPr>
                      <a:r>
                        <a:rPr lang="en-US" sz="1800" dirty="0">
                          <a:effectLst/>
                        </a:rPr>
                        <a:t>   Yes </a:t>
                      </a:r>
                      <a:r>
                        <a:rPr lang="en-US" sz="1800" dirty="0" smtClean="0">
                          <a:effectLst/>
                        </a:rPr>
                        <a:t>Part</a:t>
                      </a:r>
                      <a:r>
                        <a:rPr lang="en-US" sz="1800" baseline="0" dirty="0" smtClean="0">
                          <a:effectLst/>
                        </a:rPr>
                        <a:t> C</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617</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349.2</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135.9</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350.9</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129.8</a:t>
                      </a:r>
                      <a:endParaRPr lang="en-US" sz="1800" dirty="0">
                        <a:effectLst/>
                        <a:latin typeface="Calibri"/>
                        <a:ea typeface="MS Mincho"/>
                        <a:cs typeface="Times New Roman"/>
                      </a:endParaRPr>
                    </a:p>
                  </a:txBody>
                  <a:tcPr marL="68580" marR="68580" marT="0" marB="0"/>
                </a:tc>
              </a:tr>
            </a:tbl>
          </a:graphicData>
        </a:graphic>
      </p:graphicFrame>
      <p:sp>
        <p:nvSpPr>
          <p:cNvPr id="2" name="Rectangle 1" descr="Table notes: *Special Education = eligibility of Speech/Language, Specific Learning Disability, Emotional Disturbance or Other Health Impairment&#10;"/>
          <p:cNvSpPr/>
          <p:nvPr/>
        </p:nvSpPr>
        <p:spPr>
          <a:xfrm>
            <a:off x="609600" y="5105400"/>
            <a:ext cx="8153400" cy="646331"/>
          </a:xfrm>
          <a:prstGeom prst="rect">
            <a:avLst/>
          </a:prstGeom>
        </p:spPr>
        <p:txBody>
          <a:bodyPr wrap="square">
            <a:spAutoFit/>
          </a:bodyPr>
          <a:lstStyle/>
          <a:p>
            <a:pPr marL="0" lvl="2"/>
            <a:r>
              <a:rPr lang="en-US" b="1" i="1" dirty="0" smtClean="0"/>
              <a:t>*Special </a:t>
            </a:r>
            <a:r>
              <a:rPr lang="en-US" b="1" i="1" dirty="0"/>
              <a:t>Education = eligibility of Speech/Language, Specific Learning Disability, Emotional Disturbance or Other Health Impairment</a:t>
            </a:r>
          </a:p>
        </p:txBody>
      </p:sp>
      <p:sp>
        <p:nvSpPr>
          <p:cNvPr id="8" name="TextBox 7"/>
          <p:cNvSpPr txBox="1"/>
          <p:nvPr/>
        </p:nvSpPr>
        <p:spPr>
          <a:xfrm>
            <a:off x="0" y="6129846"/>
            <a:ext cx="7315200" cy="738664"/>
          </a:xfrm>
          <a:prstGeom prst="rect">
            <a:avLst/>
          </a:prstGeom>
          <a:noFill/>
        </p:spPr>
        <p:txBody>
          <a:bodyPr wrap="square" rtlCol="0">
            <a:spAutoFit/>
          </a:bodyPr>
          <a:lstStyle/>
          <a:p>
            <a:r>
              <a:rPr lang="en-US" sz="1400" u="sng" dirty="0" smtClean="0"/>
              <a:t>Source</a:t>
            </a:r>
            <a:r>
              <a:rPr lang="en-US" sz="1400" dirty="0" smtClean="0"/>
              <a:t>: Carran, D., Nunn</a:t>
            </a:r>
            <a:r>
              <a:rPr lang="en-US" sz="1400" dirty="0"/>
              <a:t>, </a:t>
            </a:r>
            <a:r>
              <a:rPr lang="en-US" sz="1400" dirty="0" smtClean="0"/>
              <a:t>J., Hooks, S., &amp; Dammann, K.  (2013, February). </a:t>
            </a:r>
            <a:r>
              <a:rPr lang="en-US" sz="1400" i="1" dirty="0"/>
              <a:t>Uses of a Statewide Longitudinal Data System to </a:t>
            </a:r>
            <a:r>
              <a:rPr lang="en-US" sz="1400" i="1" dirty="0" smtClean="0"/>
              <a:t>evaluate </a:t>
            </a:r>
            <a:r>
              <a:rPr lang="en-US" sz="1400" i="1" dirty="0"/>
              <a:t>and </a:t>
            </a:r>
            <a:r>
              <a:rPr lang="en-US" sz="1400" i="1" dirty="0" smtClean="0"/>
              <a:t>inform programs</a:t>
            </a:r>
            <a:r>
              <a:rPr lang="en-US" sz="1400" i="1" dirty="0"/>
              <a:t>, </a:t>
            </a:r>
            <a:r>
              <a:rPr lang="en-US" sz="1400" i="1" dirty="0" smtClean="0"/>
              <a:t>policies</a:t>
            </a:r>
            <a:r>
              <a:rPr lang="en-US" sz="1400" i="1" dirty="0"/>
              <a:t>, and </a:t>
            </a:r>
            <a:r>
              <a:rPr lang="en-US" sz="1400" i="1" dirty="0" smtClean="0"/>
              <a:t>resource </a:t>
            </a:r>
            <a:r>
              <a:rPr lang="en-US" sz="1400" i="1" dirty="0"/>
              <a:t>a</a:t>
            </a:r>
            <a:r>
              <a:rPr lang="en-US" sz="1400" i="1" dirty="0" smtClean="0"/>
              <a:t>llocations</a:t>
            </a:r>
            <a:r>
              <a:rPr lang="en-US" sz="1400" dirty="0" smtClean="0"/>
              <a:t>. Presented at</a:t>
            </a:r>
            <a:r>
              <a:rPr lang="en-US" sz="1400" dirty="0"/>
              <a:t>26th Annual Management Information Systems </a:t>
            </a:r>
            <a:r>
              <a:rPr lang="en-US" sz="1400" dirty="0" smtClean="0"/>
              <a:t>Conference, Washington, DC.</a:t>
            </a:r>
            <a:endParaRPr lang="en-US" dirty="0"/>
          </a:p>
        </p:txBody>
      </p:sp>
    </p:spTree>
    <p:extLst>
      <p:ext uri="{BB962C8B-B14F-4D97-AF65-F5344CB8AC3E}">
        <p14:creationId xmlns:p14="http://schemas.microsoft.com/office/powerpoint/2010/main" val="1235504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a:xfrm>
            <a:off x="457200" y="6327648"/>
            <a:ext cx="2133600" cy="365125"/>
          </a:xfrm>
        </p:spPr>
        <p:txBody>
          <a:bodyPr/>
          <a:lstStyle/>
          <a:p>
            <a:fld id="{B2897048-00E0-47FB-B07B-F36BBE8AF579}" type="slidenum">
              <a:rPr lang="en-US" smtClean="0"/>
              <a:pPr/>
              <a:t>24</a:t>
            </a:fld>
            <a:endParaRPr lang="en-US" dirty="0"/>
          </a:p>
        </p:txBody>
      </p:sp>
      <p:sp>
        <p:nvSpPr>
          <p:cNvPr id="2" name="Title 1" descr="&quot; &quot;"/>
          <p:cNvSpPr>
            <a:spLocks noGrp="1"/>
          </p:cNvSpPr>
          <p:nvPr>
            <p:ph type="title"/>
          </p:nvPr>
        </p:nvSpPr>
        <p:spPr/>
        <p:txBody>
          <a:bodyPr>
            <a:normAutofit fontScale="90000"/>
          </a:bodyPr>
          <a:lstStyle/>
          <a:p>
            <a:r>
              <a:rPr lang="en-US" dirty="0" smtClean="0"/>
              <a:t>State Level Analyses Conclusions: Children in Grade 3</a:t>
            </a:r>
            <a:endParaRPr lang="en-US" dirty="0"/>
          </a:p>
        </p:txBody>
      </p:sp>
      <p:sp>
        <p:nvSpPr>
          <p:cNvPr id="3" name="Content Placeholder 2"/>
          <p:cNvSpPr>
            <a:spLocks noGrp="1"/>
          </p:cNvSpPr>
          <p:nvPr>
            <p:ph idx="1"/>
          </p:nvPr>
        </p:nvSpPr>
        <p:spPr>
          <a:xfrm>
            <a:off x="457200" y="1600200"/>
            <a:ext cx="8229600" cy="4648199"/>
          </a:xfrm>
        </p:spPr>
        <p:txBody>
          <a:bodyPr>
            <a:normAutofit fontScale="62500" lnSpcReduction="20000"/>
          </a:bodyPr>
          <a:lstStyle/>
          <a:p>
            <a:r>
              <a:rPr lang="en-US" sz="3800" dirty="0"/>
              <a:t>C</a:t>
            </a:r>
            <a:r>
              <a:rPr lang="en-US" sz="3800" dirty="0" smtClean="0"/>
              <a:t>hildren in General Education</a:t>
            </a:r>
          </a:p>
          <a:p>
            <a:pPr lvl="1"/>
            <a:r>
              <a:rPr lang="en-US" sz="3000" dirty="0" smtClean="0"/>
              <a:t>When controlling for race, gender, and FaRMs, Reading and Math scores are higher for:</a:t>
            </a:r>
          </a:p>
          <a:p>
            <a:pPr lvl="2"/>
            <a:r>
              <a:rPr lang="en-US" sz="3000" dirty="0"/>
              <a:t>S</a:t>
            </a:r>
            <a:r>
              <a:rPr lang="en-US" sz="3000" dirty="0" smtClean="0"/>
              <a:t>tudents </a:t>
            </a:r>
            <a:r>
              <a:rPr lang="en-US" sz="3000" u="sng" dirty="0" smtClean="0"/>
              <a:t>not</a:t>
            </a:r>
            <a:r>
              <a:rPr lang="en-US" sz="3000" dirty="0" smtClean="0"/>
              <a:t> receiving FaRMs;</a:t>
            </a:r>
          </a:p>
          <a:p>
            <a:pPr lvl="2"/>
            <a:r>
              <a:rPr lang="en-US" sz="3000" dirty="0" smtClean="0"/>
              <a:t>Females; and</a:t>
            </a:r>
          </a:p>
          <a:p>
            <a:pPr lvl="2"/>
            <a:r>
              <a:rPr lang="en-US" sz="3000" dirty="0" smtClean="0"/>
              <a:t>White students.</a:t>
            </a:r>
          </a:p>
          <a:p>
            <a:pPr lvl="1"/>
            <a:r>
              <a:rPr lang="en-US" sz="3000" dirty="0" smtClean="0"/>
              <a:t>Students with a history of Part C scored slightly lower on average (Reading: 3.1 M diff; Math: 1.3 M diff)</a:t>
            </a:r>
          </a:p>
          <a:p>
            <a:r>
              <a:rPr lang="en-US" sz="3200" dirty="0"/>
              <a:t>C</a:t>
            </a:r>
            <a:r>
              <a:rPr lang="en-US" sz="3200" dirty="0" smtClean="0"/>
              <a:t>hildren in Special Education</a:t>
            </a:r>
          </a:p>
          <a:p>
            <a:pPr lvl="1"/>
            <a:r>
              <a:rPr lang="en-US" sz="3000" dirty="0" smtClean="0"/>
              <a:t>When controlling for race, gender, and FaRMs, Reading and Math scores are higher for:</a:t>
            </a:r>
          </a:p>
          <a:p>
            <a:pPr lvl="2"/>
            <a:r>
              <a:rPr lang="en-US" sz="3000" dirty="0"/>
              <a:t>S</a:t>
            </a:r>
            <a:r>
              <a:rPr lang="en-US" sz="3000" dirty="0" smtClean="0"/>
              <a:t>tudents </a:t>
            </a:r>
            <a:r>
              <a:rPr lang="en-US" sz="3000" u="sng" dirty="0" smtClean="0"/>
              <a:t>not</a:t>
            </a:r>
            <a:r>
              <a:rPr lang="en-US" sz="3000" dirty="0" smtClean="0"/>
              <a:t> receiving FaRMs;</a:t>
            </a:r>
          </a:p>
          <a:p>
            <a:pPr lvl="2"/>
            <a:r>
              <a:rPr lang="en-US" sz="3000" dirty="0" smtClean="0"/>
              <a:t>Females; and</a:t>
            </a:r>
          </a:p>
          <a:p>
            <a:pPr lvl="2"/>
            <a:r>
              <a:rPr lang="en-US" sz="3000" dirty="0" smtClean="0"/>
              <a:t>White students</a:t>
            </a:r>
          </a:p>
          <a:p>
            <a:pPr lvl="1"/>
            <a:r>
              <a:rPr lang="en-US" sz="3000" dirty="0" smtClean="0"/>
              <a:t>Students with a history of Part C scored lower on average (Reading: 22.3 M diff; Math: 16.2 M diff)</a:t>
            </a:r>
          </a:p>
        </p:txBody>
      </p:sp>
    </p:spTree>
    <p:extLst>
      <p:ext uri="{BB962C8B-B14F-4D97-AF65-F5344CB8AC3E}">
        <p14:creationId xmlns:p14="http://schemas.microsoft.com/office/powerpoint/2010/main" val="2717906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25</a:t>
            </a:fld>
            <a:endParaRPr lang="en-US" dirty="0"/>
          </a:p>
        </p:txBody>
      </p:sp>
      <p:sp>
        <p:nvSpPr>
          <p:cNvPr id="3" name="Title 2" descr="&quot; &quot;"/>
          <p:cNvSpPr>
            <a:spLocks noGrp="1"/>
          </p:cNvSpPr>
          <p:nvPr>
            <p:ph type="title"/>
          </p:nvPr>
        </p:nvSpPr>
        <p:spPr/>
        <p:txBody>
          <a:bodyPr>
            <a:normAutofit/>
          </a:bodyPr>
          <a:lstStyle/>
          <a:p>
            <a:r>
              <a:rPr lang="en-US" sz="2800" dirty="0"/>
              <a:t>What </a:t>
            </a:r>
            <a:r>
              <a:rPr lang="en-US" sz="2800" i="1" dirty="0" smtClean="0"/>
              <a:t>hopes </a:t>
            </a:r>
            <a:r>
              <a:rPr lang="en-US" sz="2800" i="1" dirty="0"/>
              <a:t>and </a:t>
            </a:r>
            <a:r>
              <a:rPr lang="en-US" sz="2800" i="1" dirty="0" smtClean="0"/>
              <a:t>dreams </a:t>
            </a:r>
            <a:r>
              <a:rPr lang="en-US" sz="2800" dirty="0" smtClean="0"/>
              <a:t>do</a:t>
            </a:r>
            <a:r>
              <a:rPr lang="en-US" sz="2800" i="1" dirty="0" smtClean="0"/>
              <a:t> </a:t>
            </a:r>
            <a:r>
              <a:rPr lang="en-US" sz="2800" dirty="0" smtClean="0"/>
              <a:t>states have for their integrated systems?</a:t>
            </a:r>
            <a:endParaRPr lang="en-US" sz="2800" dirty="0"/>
          </a:p>
        </p:txBody>
      </p:sp>
      <p:sp>
        <p:nvSpPr>
          <p:cNvPr id="2" name="Content Placeholder 1"/>
          <p:cNvSpPr>
            <a:spLocks noGrp="1"/>
          </p:cNvSpPr>
          <p:nvPr>
            <p:ph idx="1"/>
          </p:nvPr>
        </p:nvSpPr>
        <p:spPr/>
        <p:txBody>
          <a:bodyPr/>
          <a:lstStyle/>
          <a:p>
            <a:r>
              <a:rPr lang="en-US" sz="2400" dirty="0" smtClean="0">
                <a:solidFill>
                  <a:schemeClr val="tx2"/>
                </a:solidFill>
              </a:rPr>
              <a:t>Kansas</a:t>
            </a:r>
          </a:p>
          <a:p>
            <a:pPr lvl="1"/>
            <a:r>
              <a:rPr lang="en-US" dirty="0" smtClean="0"/>
              <a:t>What we hope to gain from our involvement</a:t>
            </a:r>
          </a:p>
          <a:p>
            <a:pPr lvl="2"/>
            <a:r>
              <a:rPr lang="en-US" sz="2400" dirty="0" smtClean="0">
                <a:solidFill>
                  <a:schemeClr val="tx1"/>
                </a:solidFill>
              </a:rPr>
              <a:t>Vision Statement: Meaningful, accessible information for children, families, educational environments and communities to attain school readiness and success for </a:t>
            </a:r>
            <a:r>
              <a:rPr lang="en-US" sz="2400" u="sng" dirty="0" smtClean="0">
                <a:solidFill>
                  <a:schemeClr val="tx1"/>
                </a:solidFill>
              </a:rPr>
              <a:t>all</a:t>
            </a:r>
            <a:r>
              <a:rPr lang="en-US" sz="2400" dirty="0" smtClean="0">
                <a:solidFill>
                  <a:schemeClr val="tx1"/>
                </a:solidFill>
              </a:rPr>
              <a:t> Kansas children.</a:t>
            </a:r>
          </a:p>
          <a:p>
            <a:pPr lvl="1"/>
            <a:r>
              <a:rPr lang="en-US" dirty="0" smtClean="0"/>
              <a:t>Questions we hope to be able to answer that we aren’t able to answer now</a:t>
            </a:r>
          </a:p>
          <a:p>
            <a:pPr lvl="2"/>
            <a:r>
              <a:rPr lang="en-US" sz="2400" dirty="0" smtClean="0">
                <a:solidFill>
                  <a:schemeClr val="tx1"/>
                </a:solidFill>
              </a:rPr>
              <a:t>Have identified </a:t>
            </a:r>
            <a:r>
              <a:rPr lang="en-US" sz="2400" u="sng" dirty="0" smtClean="0">
                <a:solidFill>
                  <a:schemeClr val="tx1"/>
                </a:solidFill>
              </a:rPr>
              <a:t>eight</a:t>
            </a:r>
            <a:r>
              <a:rPr lang="en-US" sz="2400" dirty="0" smtClean="0">
                <a:solidFill>
                  <a:schemeClr val="tx1"/>
                </a:solidFill>
              </a:rPr>
              <a:t> priority policy questions</a:t>
            </a:r>
            <a:endParaRPr lang="en-US" dirty="0"/>
          </a:p>
        </p:txBody>
      </p:sp>
    </p:spTree>
    <p:extLst>
      <p:ext uri="{BB962C8B-B14F-4D97-AF65-F5344CB8AC3E}">
        <p14:creationId xmlns:p14="http://schemas.microsoft.com/office/powerpoint/2010/main" val="297561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26</a:t>
            </a:fld>
            <a:endParaRPr lang="en-US" dirty="0"/>
          </a:p>
        </p:txBody>
      </p:sp>
      <p:sp>
        <p:nvSpPr>
          <p:cNvPr id="3" name="Title 2" descr="&quot; &quot;"/>
          <p:cNvSpPr>
            <a:spLocks noGrp="1"/>
          </p:cNvSpPr>
          <p:nvPr>
            <p:ph type="title"/>
          </p:nvPr>
        </p:nvSpPr>
        <p:spPr/>
        <p:txBody>
          <a:bodyPr>
            <a:normAutofit/>
          </a:bodyPr>
          <a:lstStyle/>
          <a:p>
            <a:r>
              <a:rPr lang="en-US" sz="2800" dirty="0"/>
              <a:t>What </a:t>
            </a:r>
            <a:r>
              <a:rPr lang="en-US" sz="2800" i="1" dirty="0"/>
              <a:t>hopes and dreams </a:t>
            </a:r>
            <a:r>
              <a:rPr lang="en-US" sz="2800" dirty="0"/>
              <a:t>do </a:t>
            </a:r>
            <a:r>
              <a:rPr lang="en-US" sz="2800" dirty="0" smtClean="0"/>
              <a:t>states have </a:t>
            </a:r>
            <a:r>
              <a:rPr lang="en-US" sz="2800" dirty="0"/>
              <a:t>for their </a:t>
            </a:r>
            <a:r>
              <a:rPr lang="en-US" sz="2800" dirty="0" smtClean="0"/>
              <a:t>integrated systems?</a:t>
            </a:r>
            <a:endParaRPr lang="en-US" sz="2800" dirty="0"/>
          </a:p>
        </p:txBody>
      </p:sp>
      <p:sp>
        <p:nvSpPr>
          <p:cNvPr id="2" name="Content Placeholder 1"/>
          <p:cNvSpPr>
            <a:spLocks noGrp="1"/>
          </p:cNvSpPr>
          <p:nvPr>
            <p:ph idx="1"/>
          </p:nvPr>
        </p:nvSpPr>
        <p:spPr/>
        <p:txBody>
          <a:bodyPr/>
          <a:lstStyle/>
          <a:p>
            <a:r>
              <a:rPr lang="en-US" dirty="0" smtClean="0"/>
              <a:t>Maryland</a:t>
            </a:r>
          </a:p>
          <a:p>
            <a:pPr lvl="1"/>
            <a:r>
              <a:rPr lang="en-US" dirty="0" smtClean="0"/>
              <a:t>Implementation of a statewide Birth through 21 model </a:t>
            </a:r>
            <a:r>
              <a:rPr lang="en-US" dirty="0"/>
              <a:t>for data-driven </a:t>
            </a:r>
            <a:r>
              <a:rPr lang="en-US" dirty="0" smtClean="0"/>
              <a:t>decision-making by state and local district special education/early intervention teams</a:t>
            </a:r>
            <a:endParaRPr lang="en-US" dirty="0"/>
          </a:p>
          <a:p>
            <a:pPr lvl="1"/>
            <a:r>
              <a:rPr lang="en-US" dirty="0" smtClean="0"/>
              <a:t>Improve timeliness of data exchange between special education data warehouse and general education systems</a:t>
            </a:r>
          </a:p>
          <a:p>
            <a:pPr lvl="2"/>
            <a:r>
              <a:rPr lang="en-US" sz="2400" dirty="0" smtClean="0"/>
              <a:t>Daily refreshing of data for purposefully-selected </a:t>
            </a:r>
            <a:r>
              <a:rPr lang="en-US" sz="2400" dirty="0"/>
              <a:t>research-based data </a:t>
            </a:r>
            <a:r>
              <a:rPr lang="en-US" sz="2400" dirty="0" smtClean="0"/>
              <a:t>elements associated with school performance</a:t>
            </a:r>
          </a:p>
          <a:p>
            <a:pPr lvl="2"/>
            <a:r>
              <a:rPr lang="en-US" sz="2400" dirty="0" smtClean="0"/>
              <a:t>Allow for near real-time analyses</a:t>
            </a:r>
            <a:endParaRPr lang="en-US" dirty="0" smtClean="0">
              <a:solidFill>
                <a:srgbClr val="FF0000"/>
              </a:solidFill>
            </a:endParaRPr>
          </a:p>
        </p:txBody>
      </p:sp>
    </p:spTree>
    <p:extLst>
      <p:ext uri="{BB962C8B-B14F-4D97-AF65-F5344CB8AC3E}">
        <p14:creationId xmlns:p14="http://schemas.microsoft.com/office/powerpoint/2010/main" val="945954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dirty="0" smtClean="0"/>
              <a:t>27</a:t>
            </a:r>
            <a:endParaRPr lang="en-US" dirty="0"/>
          </a:p>
        </p:txBody>
      </p:sp>
      <p:sp>
        <p:nvSpPr>
          <p:cNvPr id="3" name="Title 2" descr="&quot; &quot;"/>
          <p:cNvSpPr>
            <a:spLocks noGrp="1"/>
          </p:cNvSpPr>
          <p:nvPr>
            <p:ph type="title"/>
          </p:nvPr>
        </p:nvSpPr>
        <p:spPr/>
        <p:txBody>
          <a:bodyPr/>
          <a:lstStyle/>
          <a:p>
            <a:r>
              <a:rPr lang="en-US" dirty="0" smtClean="0"/>
              <a:t>Audience Poll Activity</a:t>
            </a:r>
            <a:endParaRPr lang="en-US" dirty="0"/>
          </a:p>
        </p:txBody>
      </p:sp>
      <p:pic>
        <p:nvPicPr>
          <p:cNvPr id="4" name="Content Placeholder 3" descr="&quot; &qu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676400"/>
            <a:ext cx="5886450" cy="3924300"/>
          </a:xfrm>
        </p:spPr>
      </p:pic>
      <p:sp>
        <p:nvSpPr>
          <p:cNvPr id="6" name="TextBox 5"/>
          <p:cNvSpPr txBox="1"/>
          <p:nvPr/>
        </p:nvSpPr>
        <p:spPr>
          <a:xfrm>
            <a:off x="5562600" y="5638800"/>
            <a:ext cx="1752600" cy="276999"/>
          </a:xfrm>
          <a:prstGeom prst="rect">
            <a:avLst/>
          </a:prstGeom>
          <a:noFill/>
        </p:spPr>
        <p:txBody>
          <a:bodyPr wrap="square" rtlCol="0">
            <a:spAutoFit/>
          </a:bodyPr>
          <a:lstStyle/>
          <a:p>
            <a:r>
              <a:rPr lang="en-US" sz="1200" dirty="0" smtClean="0"/>
              <a:t>Source: Google Image</a:t>
            </a:r>
            <a:endParaRPr lang="en-US" sz="1200" dirty="0"/>
          </a:p>
        </p:txBody>
      </p:sp>
    </p:spTree>
    <p:extLst>
      <p:ext uri="{BB962C8B-B14F-4D97-AF65-F5344CB8AC3E}">
        <p14:creationId xmlns:p14="http://schemas.microsoft.com/office/powerpoint/2010/main" val="297561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28</a:t>
            </a:fld>
            <a:endParaRPr lang="en-US" dirty="0"/>
          </a:p>
        </p:txBody>
      </p:sp>
      <p:sp>
        <p:nvSpPr>
          <p:cNvPr id="3" name="Title 2" descr="&quot; &quot;"/>
          <p:cNvSpPr>
            <a:spLocks noGrp="1"/>
          </p:cNvSpPr>
          <p:nvPr>
            <p:ph type="title"/>
          </p:nvPr>
        </p:nvSpPr>
        <p:spPr/>
        <p:txBody>
          <a:bodyPr>
            <a:normAutofit fontScale="90000"/>
          </a:bodyPr>
          <a:lstStyle/>
          <a:p>
            <a:r>
              <a:rPr lang="en-US" dirty="0" smtClean="0"/>
              <a:t>Wrap-Up: Comments and/or Questions</a:t>
            </a:r>
            <a:endParaRPr lang="en-US" dirty="0"/>
          </a:p>
        </p:txBody>
      </p:sp>
      <p:pic>
        <p:nvPicPr>
          <p:cNvPr id="4" name="Content Placeholder 3" descr="&quot; &qu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2000" y="1714500"/>
            <a:ext cx="5080000" cy="3810000"/>
          </a:xfrm>
        </p:spPr>
      </p:pic>
      <p:sp>
        <p:nvSpPr>
          <p:cNvPr id="6" name="TextBox 5" descr="&quot; &quot;"/>
          <p:cNvSpPr txBox="1"/>
          <p:nvPr/>
        </p:nvSpPr>
        <p:spPr>
          <a:xfrm>
            <a:off x="5562600" y="5638800"/>
            <a:ext cx="1752600" cy="276999"/>
          </a:xfrm>
          <a:prstGeom prst="rect">
            <a:avLst/>
          </a:prstGeom>
          <a:noFill/>
        </p:spPr>
        <p:txBody>
          <a:bodyPr wrap="square" rtlCol="0">
            <a:spAutoFit/>
          </a:bodyPr>
          <a:lstStyle/>
          <a:p>
            <a:r>
              <a:rPr lang="en-US" sz="1200" dirty="0" smtClean="0"/>
              <a:t>Source: Google Image</a:t>
            </a:r>
            <a:endParaRPr lang="en-US" sz="1200" dirty="0"/>
          </a:p>
        </p:txBody>
      </p:sp>
    </p:spTree>
    <p:extLst>
      <p:ext uri="{BB962C8B-B14F-4D97-AF65-F5344CB8AC3E}">
        <p14:creationId xmlns:p14="http://schemas.microsoft.com/office/powerpoint/2010/main" val="297561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897048-00E0-47FB-B07B-F36BBE8AF579}" type="slidenum">
              <a:rPr lang="en-US" smtClean="0"/>
              <a:pPr/>
              <a:t>3</a:t>
            </a:fld>
            <a:endParaRPr lang="en-US" dirty="0"/>
          </a:p>
        </p:txBody>
      </p:sp>
      <p:sp>
        <p:nvSpPr>
          <p:cNvPr id="2" name="Content Placeholder 1"/>
          <p:cNvSpPr>
            <a:spLocks noGrp="1"/>
          </p:cNvSpPr>
          <p:nvPr>
            <p:ph idx="1"/>
          </p:nvPr>
        </p:nvSpPr>
        <p:spPr/>
        <p:txBody>
          <a:bodyPr/>
          <a:lstStyle/>
          <a:p>
            <a:pPr marL="514350" indent="-457200">
              <a:buFont typeface="Arial" pitchFamily="34" charset="0"/>
              <a:buChar char="•"/>
            </a:pPr>
            <a:r>
              <a:rPr lang="en-US" sz="3200" dirty="0" smtClean="0">
                <a:cs typeface="Calibri"/>
              </a:rPr>
              <a:t>Federal Motivators</a:t>
            </a:r>
          </a:p>
          <a:p>
            <a:pPr lvl="1">
              <a:buFont typeface="Arial"/>
              <a:buChar char="•"/>
            </a:pPr>
            <a:r>
              <a:rPr lang="en-US" sz="2800" dirty="0" smtClean="0">
                <a:cs typeface="Calibri"/>
              </a:rPr>
              <a:t>President's </a:t>
            </a:r>
            <a:r>
              <a:rPr lang="en-US" sz="2800" dirty="0">
                <a:cs typeface="Calibri"/>
              </a:rPr>
              <a:t>early childhood education budget</a:t>
            </a:r>
          </a:p>
          <a:p>
            <a:pPr lvl="1"/>
            <a:r>
              <a:rPr lang="en-US" sz="2800" dirty="0">
                <a:cs typeface="Calibri"/>
              </a:rPr>
              <a:t>NCES- SLDS Program</a:t>
            </a:r>
          </a:p>
          <a:p>
            <a:pPr lvl="1"/>
            <a:r>
              <a:rPr lang="en-US" sz="2800" dirty="0">
                <a:cs typeface="Calibri"/>
              </a:rPr>
              <a:t>RTT-Early Learning Challenge</a:t>
            </a:r>
          </a:p>
          <a:p>
            <a:pPr lvl="1"/>
            <a:r>
              <a:rPr lang="en-US" sz="2800" dirty="0" smtClean="0">
                <a:cs typeface="Calibri"/>
              </a:rPr>
              <a:t>OSEP/IDEA </a:t>
            </a:r>
            <a:r>
              <a:rPr lang="en-US" sz="2800" dirty="0">
                <a:cs typeface="Calibri"/>
              </a:rPr>
              <a:t>Reporting Requirements</a:t>
            </a:r>
          </a:p>
          <a:p>
            <a:pPr lvl="1"/>
            <a:r>
              <a:rPr lang="en-US" sz="2800" dirty="0">
                <a:cs typeface="Calibri"/>
              </a:rPr>
              <a:t>HHS Federal Reporting (Head Start, Home Visiting, QPR)</a:t>
            </a:r>
          </a:p>
          <a:p>
            <a:pPr lvl="1"/>
            <a:r>
              <a:rPr lang="en-US" sz="2800" dirty="0">
                <a:cs typeface="Calibri"/>
              </a:rPr>
              <a:t>Early Childhood Advisory Councils</a:t>
            </a:r>
          </a:p>
        </p:txBody>
      </p:sp>
      <p:sp>
        <p:nvSpPr>
          <p:cNvPr id="3" name="Title 2"/>
          <p:cNvSpPr>
            <a:spLocks noGrp="1"/>
          </p:cNvSpPr>
          <p:nvPr>
            <p:ph type="title" idx="4294967295"/>
          </p:nvPr>
        </p:nvSpPr>
        <p:spPr>
          <a:xfrm>
            <a:off x="381000" y="228600"/>
            <a:ext cx="8229600" cy="1143000"/>
          </a:xfrm>
        </p:spPr>
        <p:txBody>
          <a:bodyPr/>
          <a:lstStyle/>
          <a:p>
            <a:r>
              <a:rPr lang="en-US" dirty="0" smtClean="0">
                <a:solidFill>
                  <a:schemeClr val="tx2"/>
                </a:solidFill>
              </a:rPr>
              <a:t>National Overview</a:t>
            </a:r>
            <a:endParaRPr lang="en-US" dirty="0">
              <a:solidFill>
                <a:schemeClr val="tx2"/>
              </a:solidFill>
            </a:endParaRPr>
          </a:p>
        </p:txBody>
      </p:sp>
    </p:spTree>
    <p:extLst>
      <p:ext uri="{BB962C8B-B14F-4D97-AF65-F5344CB8AC3E}">
        <p14:creationId xmlns:p14="http://schemas.microsoft.com/office/powerpoint/2010/main" val="3813381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7772400" cy="762000"/>
          </a:xfrm>
        </p:spPr>
        <p:txBody>
          <a:bodyPr>
            <a:normAutofit/>
          </a:bodyPr>
          <a:lstStyle/>
          <a:p>
            <a:pPr algn="l"/>
            <a:r>
              <a:rPr lang="en-US" b="1" dirty="0" smtClean="0">
                <a:solidFill>
                  <a:schemeClr val="tx2"/>
                </a:solidFill>
                <a:latin typeface="Calibri"/>
                <a:cs typeface="Calibri"/>
              </a:rPr>
              <a:t>National Context</a:t>
            </a:r>
            <a:endParaRPr lang="en-US" b="1" dirty="0">
              <a:solidFill>
                <a:schemeClr val="tx2"/>
              </a:solidFill>
              <a:latin typeface="Calibri"/>
              <a:cs typeface="Calibri"/>
            </a:endParaRPr>
          </a:p>
        </p:txBody>
      </p:sp>
      <p:sp>
        <p:nvSpPr>
          <p:cNvPr id="3" name="Content Placeholder 2"/>
          <p:cNvSpPr>
            <a:spLocks noGrp="1"/>
          </p:cNvSpPr>
          <p:nvPr>
            <p:ph idx="1"/>
          </p:nvPr>
        </p:nvSpPr>
        <p:spPr/>
        <p:txBody>
          <a:bodyPr>
            <a:normAutofit/>
          </a:bodyPr>
          <a:lstStyle/>
          <a:p>
            <a:pPr marL="457200" indent="-457200">
              <a:buFont typeface="Arial" pitchFamily="34" charset="0"/>
              <a:buChar char="•"/>
            </a:pPr>
            <a:r>
              <a:rPr lang="en-US" b="1" dirty="0" smtClean="0">
                <a:solidFill>
                  <a:srgbClr val="45496B"/>
                </a:solidFill>
                <a:latin typeface="Calibri"/>
                <a:cs typeface="Calibri"/>
              </a:rPr>
              <a:t>Where are states trying to go?</a:t>
            </a:r>
          </a:p>
          <a:p>
            <a:pPr lvl="1"/>
            <a:r>
              <a:rPr lang="en-US" dirty="0" smtClean="0">
                <a:latin typeface="Calibri"/>
                <a:cs typeface="Calibri"/>
              </a:rPr>
              <a:t>They are all in very different places:</a:t>
            </a:r>
          </a:p>
          <a:p>
            <a:pPr lvl="2"/>
            <a:r>
              <a:rPr lang="en-US" dirty="0" smtClean="0">
                <a:latin typeface="Calibri"/>
                <a:cs typeface="Calibri"/>
              </a:rPr>
              <a:t>Pre- Planning (thinking): Which states are thinking of expanding SLDS to include early childhood? Which states are planning to coordinate their SLDS with their ECIDS?</a:t>
            </a:r>
          </a:p>
          <a:p>
            <a:pPr lvl="2"/>
            <a:r>
              <a:rPr lang="en-US" dirty="0" smtClean="0">
                <a:latin typeface="Calibri"/>
                <a:cs typeface="Calibri"/>
              </a:rPr>
              <a:t>Three stages:</a:t>
            </a:r>
          </a:p>
          <a:p>
            <a:pPr lvl="3"/>
            <a:r>
              <a:rPr lang="en-US" sz="2000" dirty="0" smtClean="0">
                <a:latin typeface="Calibri"/>
                <a:cs typeface="Calibri"/>
              </a:rPr>
              <a:t>Planning (actually developing a work plan)</a:t>
            </a:r>
          </a:p>
          <a:p>
            <a:pPr lvl="3"/>
            <a:r>
              <a:rPr lang="en-US" sz="2000" dirty="0" smtClean="0">
                <a:latin typeface="Calibri"/>
                <a:cs typeface="Calibri"/>
              </a:rPr>
              <a:t>Implementing (implementing the work plan and beginning to build)</a:t>
            </a:r>
          </a:p>
          <a:p>
            <a:pPr lvl="3"/>
            <a:r>
              <a:rPr lang="en-US" sz="2000" dirty="0" smtClean="0">
                <a:latin typeface="Calibri"/>
                <a:cs typeface="Calibri"/>
              </a:rPr>
              <a:t>Leading (providing lessons learned from the work)</a:t>
            </a:r>
          </a:p>
          <a:p>
            <a:pPr lvl="1"/>
            <a:r>
              <a:rPr lang="en-US" dirty="0" smtClean="0">
                <a:latin typeface="Calibri"/>
                <a:cs typeface="Calibri"/>
              </a:rPr>
              <a:t>Phased development (a certain number of programs included in each phase) </a:t>
            </a:r>
            <a:endParaRPr lang="en-US" dirty="0">
              <a:latin typeface="Calibri"/>
              <a:cs typeface="Calibri"/>
            </a:endParaRPr>
          </a:p>
        </p:txBody>
      </p:sp>
    </p:spTree>
    <p:extLst>
      <p:ext uri="{BB962C8B-B14F-4D97-AF65-F5344CB8AC3E}">
        <p14:creationId xmlns:p14="http://schemas.microsoft.com/office/powerpoint/2010/main" val="1558978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7772400" cy="762000"/>
          </a:xfrm>
        </p:spPr>
        <p:txBody>
          <a:bodyPr>
            <a:normAutofit/>
          </a:bodyPr>
          <a:lstStyle/>
          <a:p>
            <a:pPr algn="l"/>
            <a:r>
              <a:rPr lang="en-US" b="1" dirty="0" smtClean="0">
                <a:solidFill>
                  <a:schemeClr val="tx2"/>
                </a:solidFill>
                <a:latin typeface="Calibri"/>
                <a:cs typeface="Calibri"/>
              </a:rPr>
              <a:t>Lessons Learned</a:t>
            </a:r>
            <a:endParaRPr lang="en-US" b="1" dirty="0">
              <a:solidFill>
                <a:schemeClr val="tx2"/>
              </a:solidFill>
              <a:latin typeface="Calibri"/>
              <a:cs typeface="Calibri"/>
            </a:endParaRPr>
          </a:p>
        </p:txBody>
      </p:sp>
      <p:sp>
        <p:nvSpPr>
          <p:cNvPr id="3" name="Content Placeholder 2"/>
          <p:cNvSpPr>
            <a:spLocks noGrp="1"/>
          </p:cNvSpPr>
          <p:nvPr>
            <p:ph idx="1"/>
          </p:nvPr>
        </p:nvSpPr>
        <p:spPr/>
        <p:txBody>
          <a:bodyPr>
            <a:normAutofit lnSpcReduction="10000"/>
          </a:bodyPr>
          <a:lstStyle/>
          <a:p>
            <a:pPr>
              <a:buFont typeface="Arial" pitchFamily="34" charset="0"/>
              <a:buChar char="•"/>
            </a:pPr>
            <a:r>
              <a:rPr lang="en-US" sz="2400" dirty="0" smtClean="0">
                <a:latin typeface="Calibri"/>
                <a:cs typeface="Calibri"/>
              </a:rPr>
              <a:t>Governance matters!</a:t>
            </a:r>
          </a:p>
          <a:p>
            <a:pPr lvl="1"/>
            <a:r>
              <a:rPr lang="en-US" dirty="0" smtClean="0">
                <a:latin typeface="Calibri"/>
                <a:cs typeface="Calibri"/>
              </a:rPr>
              <a:t>Data contributors need to be included early on in the conversation</a:t>
            </a:r>
          </a:p>
          <a:p>
            <a:pPr lvl="2"/>
            <a:r>
              <a:rPr lang="en-US" dirty="0">
                <a:latin typeface="Calibri"/>
                <a:cs typeface="Calibri"/>
              </a:rPr>
              <a:t>M</a:t>
            </a:r>
            <a:r>
              <a:rPr lang="en-US" dirty="0" smtClean="0">
                <a:latin typeface="Calibri"/>
                <a:cs typeface="Calibri"/>
              </a:rPr>
              <a:t>ay make things move more slowly in the beginning, but will be beneficial in long term</a:t>
            </a:r>
          </a:p>
          <a:p>
            <a:pPr marL="457200" indent="-457200">
              <a:buFont typeface="Arial" pitchFamily="34" charset="0"/>
              <a:buChar char="•"/>
            </a:pPr>
            <a:r>
              <a:rPr lang="en-US" sz="2400" dirty="0" smtClean="0">
                <a:latin typeface="Calibri"/>
                <a:cs typeface="Calibri"/>
              </a:rPr>
              <a:t>Understand the unique needs of early childhood</a:t>
            </a:r>
          </a:p>
          <a:p>
            <a:pPr marL="457200" indent="-457200">
              <a:buFont typeface="Arial" pitchFamily="34" charset="0"/>
              <a:buChar char="•"/>
            </a:pPr>
            <a:r>
              <a:rPr lang="en-US" sz="2400" dirty="0" smtClean="0">
                <a:latin typeface="Calibri"/>
                <a:cs typeface="Calibri"/>
              </a:rPr>
              <a:t>Leverage lessons from other sectors</a:t>
            </a:r>
          </a:p>
          <a:p>
            <a:pPr marL="457200" indent="-457200">
              <a:buFont typeface="Arial" pitchFamily="34" charset="0"/>
              <a:buChar char="•"/>
            </a:pPr>
            <a:r>
              <a:rPr lang="en-US" sz="2400" dirty="0" smtClean="0">
                <a:latin typeface="Calibri"/>
                <a:cs typeface="Calibri"/>
              </a:rPr>
              <a:t>Data use improves data quality; data use depends on access</a:t>
            </a:r>
          </a:p>
          <a:p>
            <a:pPr marL="457200" indent="-457200">
              <a:buFont typeface="Arial" pitchFamily="34" charset="0"/>
              <a:buChar char="•"/>
            </a:pPr>
            <a:r>
              <a:rPr lang="en-US" sz="2400" dirty="0" smtClean="0">
                <a:latin typeface="Calibri"/>
                <a:cs typeface="Calibri"/>
              </a:rPr>
              <a:t>The devil is in the details (e.g. Unique ID - we may all agree on what this is until we have to develop the process for making </a:t>
            </a:r>
            <a:r>
              <a:rPr lang="en-US" sz="2400" i="1" dirty="0" smtClean="0">
                <a:latin typeface="Calibri"/>
                <a:cs typeface="Calibri"/>
              </a:rPr>
              <a:t>come to life</a:t>
            </a:r>
            <a:r>
              <a:rPr lang="en-US" sz="2400" dirty="0" smtClean="0">
                <a:latin typeface="Calibri"/>
                <a:cs typeface="Calibri"/>
              </a:rPr>
              <a:t>)</a:t>
            </a:r>
            <a:endParaRPr lang="en-US" sz="2400" dirty="0">
              <a:latin typeface="Calibri"/>
              <a:cs typeface="Calibri"/>
            </a:endParaRPr>
          </a:p>
        </p:txBody>
      </p:sp>
    </p:spTree>
    <p:extLst>
      <p:ext uri="{BB962C8B-B14F-4D97-AF65-F5344CB8AC3E}">
        <p14:creationId xmlns:p14="http://schemas.microsoft.com/office/powerpoint/2010/main" val="4179149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31383" y="304800"/>
            <a:ext cx="8229600" cy="1143000"/>
          </a:xfrm>
        </p:spPr>
        <p:txBody>
          <a:bodyPr>
            <a:noAutofit/>
          </a:bodyPr>
          <a:lstStyle/>
          <a:p>
            <a:r>
              <a:rPr lang="en-US" dirty="0"/>
              <a:t>How do </a:t>
            </a:r>
            <a:r>
              <a:rPr lang="en-US" dirty="0" smtClean="0"/>
              <a:t>I know </a:t>
            </a:r>
            <a:r>
              <a:rPr lang="en-US" dirty="0"/>
              <a:t>if there is a </a:t>
            </a:r>
            <a:r>
              <a:rPr lang="en-US" dirty="0" smtClean="0"/>
              <a:t>SLDS and/or </a:t>
            </a:r>
            <a:r>
              <a:rPr lang="en-US" dirty="0"/>
              <a:t>ECIDS </a:t>
            </a:r>
            <a:r>
              <a:rPr lang="en-US" dirty="0" smtClean="0"/>
              <a:t>initiative taking place in my state?</a:t>
            </a:r>
            <a:endParaRPr lang="en-US" dirty="0"/>
          </a:p>
        </p:txBody>
      </p:sp>
      <p:sp>
        <p:nvSpPr>
          <p:cNvPr id="2" name="Content Placeholder 1"/>
          <p:cNvSpPr>
            <a:spLocks noGrp="1"/>
          </p:cNvSpPr>
          <p:nvPr>
            <p:ph sz="half" idx="4294967295"/>
          </p:nvPr>
        </p:nvSpPr>
        <p:spPr>
          <a:xfrm>
            <a:off x="457200" y="1889918"/>
            <a:ext cx="3276600" cy="3916363"/>
          </a:xfrm>
          <a:prstGeom prst="rect">
            <a:avLst/>
          </a:prstGeom>
        </p:spPr>
        <p:txBody>
          <a:bodyPr/>
          <a:lstStyle/>
          <a:p>
            <a:pPr>
              <a:buClr>
                <a:srgbClr val="154578"/>
              </a:buClr>
            </a:pPr>
            <a:r>
              <a:rPr lang="en-US" dirty="0" smtClean="0"/>
              <a:t>Which states have a federal SLDS grant?</a:t>
            </a:r>
          </a:p>
          <a:p>
            <a:pPr>
              <a:buClr>
                <a:srgbClr val="154578"/>
              </a:buClr>
            </a:pPr>
            <a:r>
              <a:rPr lang="en-US" dirty="0" smtClean="0"/>
              <a:t>Which states are working on an ECIDS?</a:t>
            </a:r>
            <a:endParaRPr lang="en-US" dirty="0"/>
          </a:p>
        </p:txBody>
      </p:sp>
      <p:pic>
        <p:nvPicPr>
          <p:cNvPr id="2050"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209800"/>
            <a:ext cx="4985293"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676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descr="SLDS Grant Program Evolution"/>
          <p:cNvSpPr>
            <a:spLocks noGrp="1" noChangeArrowheads="1"/>
          </p:cNvSpPr>
          <p:nvPr>
            <p:ph type="ctrTitle" idx="4294967295"/>
          </p:nvPr>
        </p:nvSpPr>
        <p:spPr>
          <a:xfrm>
            <a:off x="304800" y="380999"/>
            <a:ext cx="6019800" cy="762001"/>
          </a:xfrm>
        </p:spPr>
        <p:txBody>
          <a:bodyPr>
            <a:normAutofit/>
          </a:bodyPr>
          <a:lstStyle/>
          <a:p>
            <a:pPr algn="l" eaLnBrk="1" hangingPunct="1"/>
            <a:r>
              <a:rPr lang="en-US" b="1" dirty="0" smtClean="0">
                <a:solidFill>
                  <a:schemeClr val="tx2"/>
                </a:solidFill>
                <a:effectLst/>
                <a:latin typeface="Calibri"/>
                <a:ea typeface="Tahoma" pitchFamily="34" charset="0"/>
                <a:cs typeface="Calibri"/>
              </a:rPr>
              <a:t>SLDS Grant Program Evolution</a:t>
            </a:r>
          </a:p>
        </p:txBody>
      </p:sp>
      <p:grpSp>
        <p:nvGrpSpPr>
          <p:cNvPr id="4" name="Group 3" descr="This slide displays a diagram showing SLDS Grant Program Evolution from 2006 to 2012. For the K-12 competition for 2006, 14 grants were awarded and the average award amount was 3.7 million dollars. For the K-12 competition for 2007, 13 grants were awarded and the average award amount was 4.8 million dollars. In 2009, in a competition for K-12 and one of the following: Early Childhood, Post-secondary, Workforce, or Student-teacher Link, 27 grants were awarded and the average award amount was 5.6 million dollars. For the ARRA Competition in 2009 for K-12 and all of the following: Early Childhood, Postsecondary, Workforce and Student-Teacher link, 20 grants were awarded and the average award amount was 12.5 million dollars. In the 2012 competition for one of the following: K-12, Early Childhood, OR Postsecondary/Workforce, 24 grants were awarded and the average award amount was 4.1 million dollars.&#10;"/>
          <p:cNvGrpSpPr/>
          <p:nvPr/>
        </p:nvGrpSpPr>
        <p:grpSpPr>
          <a:xfrm>
            <a:off x="-85957" y="1940116"/>
            <a:ext cx="9229957" cy="4906009"/>
            <a:chOff x="-85957" y="1953876"/>
            <a:chExt cx="9229957" cy="4906009"/>
          </a:xfrm>
        </p:grpSpPr>
        <p:sp>
          <p:nvSpPr>
            <p:cNvPr id="21510" name="Rectangle 6"/>
            <p:cNvSpPr>
              <a:spLocks noChangeArrowheads="1"/>
            </p:cNvSpPr>
            <p:nvPr/>
          </p:nvSpPr>
          <p:spPr bwMode="auto">
            <a:xfrm>
              <a:off x="1219941" y="1960127"/>
              <a:ext cx="1651615" cy="6463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algn="ctr" fontAlgn="base">
                <a:spcBef>
                  <a:spcPct val="0"/>
                </a:spcBef>
                <a:spcAft>
                  <a:spcPct val="0"/>
                </a:spcAft>
                <a:tabLst>
                  <a:tab pos="2689225" algn="l"/>
                  <a:tab pos="5605463" algn="l"/>
                </a:tabLst>
              </a:pPr>
              <a:r>
                <a:rPr lang="en-US" b="1" dirty="0">
                  <a:solidFill>
                    <a:srgbClr val="000000"/>
                  </a:solidFill>
                  <a:latin typeface="Gill Sans MT" pitchFamily="34" charset="0"/>
                  <a:ea typeface="Times New Roman" pitchFamily="18" charset="0"/>
                  <a:cs typeface="Calibri" pitchFamily="34" charset="0"/>
                </a:rPr>
                <a:t>2006 </a:t>
              </a:r>
              <a:r>
                <a:rPr lang="en-US" sz="1400" b="1" dirty="0">
                  <a:solidFill>
                    <a:srgbClr val="000000"/>
                  </a:solidFill>
                  <a:latin typeface="Gill Sans MT" pitchFamily="34" charset="0"/>
                  <a:ea typeface="Times New Roman" pitchFamily="18" charset="0"/>
                  <a:cs typeface="Calibri" pitchFamily="34" charset="0"/>
                </a:rPr>
                <a:t>&amp;</a:t>
              </a:r>
              <a:r>
                <a:rPr lang="en-US" b="1" dirty="0">
                  <a:solidFill>
                    <a:srgbClr val="000000"/>
                  </a:solidFill>
                  <a:latin typeface="Gill Sans MT" pitchFamily="34" charset="0"/>
                  <a:ea typeface="Times New Roman" pitchFamily="18" charset="0"/>
                  <a:cs typeface="Calibri" pitchFamily="34" charset="0"/>
                </a:rPr>
                <a:t> 2007 Competitions</a:t>
              </a:r>
              <a:endParaRPr lang="en-US" dirty="0">
                <a:solidFill>
                  <a:srgbClr val="000000"/>
                </a:solidFill>
                <a:latin typeface="Gill Sans MT" pitchFamily="34" charset="0"/>
                <a:cs typeface="Calibri" pitchFamily="34" charset="0"/>
              </a:endParaRPr>
            </a:p>
          </p:txBody>
        </p:sp>
        <p:sp>
          <p:nvSpPr>
            <p:cNvPr id="36" name="Rectangle 35"/>
            <p:cNvSpPr/>
            <p:nvPr/>
          </p:nvSpPr>
          <p:spPr bwMode="auto">
            <a:xfrm rot="10800000">
              <a:off x="0" y="4954136"/>
              <a:ext cx="9144000" cy="1905749"/>
            </a:xfrm>
            <a:prstGeom prst="rect">
              <a:avLst/>
            </a:prstGeom>
            <a:gradFill>
              <a:gsLst>
                <a:gs pos="0">
                  <a:schemeClr val="bg1">
                    <a:alpha val="83000"/>
                  </a:schemeClr>
                </a:gs>
                <a:gs pos="49000">
                  <a:srgbClr val="E0E0E0"/>
                </a:gs>
                <a:gs pos="100000">
                  <a:srgbClr val="C2C4D8"/>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C2C4D8"/>
                </a:solidFill>
                <a:latin typeface="Times" charset="0"/>
              </a:endParaRPr>
            </a:p>
          </p:txBody>
        </p:sp>
        <p:sp>
          <p:nvSpPr>
            <p:cNvPr id="34" name="AutoShape 2"/>
            <p:cNvSpPr>
              <a:spLocks noChangeArrowheads="1"/>
            </p:cNvSpPr>
            <p:nvPr/>
          </p:nvSpPr>
          <p:spPr bwMode="auto">
            <a:xfrm>
              <a:off x="6698340" y="3603468"/>
              <a:ext cx="461454" cy="571555"/>
            </a:xfrm>
            <a:prstGeom prst="rightArrow">
              <a:avLst/>
            </a:prstGeom>
            <a:solidFill>
              <a:schemeClr val="tx1">
                <a:lumMod val="65000"/>
                <a:lumOff val="35000"/>
              </a:schemeClr>
            </a:solid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33" name="Rounded Rectangle 32"/>
            <p:cNvSpPr/>
            <p:nvPr/>
          </p:nvSpPr>
          <p:spPr bwMode="auto">
            <a:xfrm>
              <a:off x="5138670" y="2783347"/>
              <a:ext cx="1700011" cy="2440097"/>
            </a:xfrm>
            <a:prstGeom prst="roundRect">
              <a:avLst/>
            </a:prstGeom>
            <a:solidFill>
              <a:srgbClr val="512A72"/>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 dirty="0">
                <a:solidFill>
                  <a:srgbClr val="000000"/>
                </a:solidFill>
                <a:latin typeface="Myriad Pro"/>
              </a:endParaRPr>
            </a:p>
          </p:txBody>
        </p:sp>
        <p:sp>
          <p:nvSpPr>
            <p:cNvPr id="32" name="Rounded Rectangle 31"/>
            <p:cNvSpPr/>
            <p:nvPr/>
          </p:nvSpPr>
          <p:spPr bwMode="auto">
            <a:xfrm>
              <a:off x="3039255" y="2776090"/>
              <a:ext cx="1738807" cy="2405510"/>
            </a:xfrm>
            <a:prstGeom prst="roundRect">
              <a:avLst/>
            </a:prstGeom>
            <a:solidFill>
              <a:srgbClr val="02819C"/>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 dirty="0">
                <a:solidFill>
                  <a:srgbClr val="000000"/>
                </a:solidFill>
                <a:latin typeface="Myriad Pro"/>
              </a:endParaRPr>
            </a:p>
          </p:txBody>
        </p:sp>
        <p:sp>
          <p:nvSpPr>
            <p:cNvPr id="29" name="Rounded Rectangle 28"/>
            <p:cNvSpPr/>
            <p:nvPr/>
          </p:nvSpPr>
          <p:spPr bwMode="auto">
            <a:xfrm>
              <a:off x="1330572" y="2797860"/>
              <a:ext cx="1399376" cy="2410244"/>
            </a:xfrm>
            <a:prstGeom prst="roundRect">
              <a:avLst/>
            </a:prstGeom>
            <a:solidFill>
              <a:srgbClr val="8BA43D"/>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 dirty="0">
                <a:solidFill>
                  <a:srgbClr val="000000"/>
                </a:solidFill>
                <a:latin typeface="Times" charset="0"/>
              </a:endParaRPr>
            </a:p>
          </p:txBody>
        </p:sp>
        <p:sp>
          <p:nvSpPr>
            <p:cNvPr id="21506" name="AutoShape 2"/>
            <p:cNvSpPr>
              <a:spLocks noChangeArrowheads="1"/>
            </p:cNvSpPr>
            <p:nvPr/>
          </p:nvSpPr>
          <p:spPr bwMode="auto">
            <a:xfrm>
              <a:off x="2565617" y="3620978"/>
              <a:ext cx="461455" cy="571555"/>
            </a:xfrm>
            <a:prstGeom prst="rightArrow">
              <a:avLst/>
            </a:prstGeom>
            <a:solidFill>
              <a:schemeClr val="tx1">
                <a:lumMod val="65000"/>
                <a:lumOff val="35000"/>
              </a:schemeClr>
            </a:solid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6" name="Rounded Rectangle 15"/>
            <p:cNvSpPr/>
            <p:nvPr/>
          </p:nvSpPr>
          <p:spPr bwMode="auto">
            <a:xfrm>
              <a:off x="1328484" y="2799629"/>
              <a:ext cx="1393371" cy="2413059"/>
            </a:xfrm>
            <a:prstGeom prst="roundRect">
              <a:avLst/>
            </a:prstGeom>
            <a:solidFill>
              <a:srgbClr val="8BA43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sz="2400" dirty="0">
                  <a:solidFill>
                    <a:srgbClr val="FFFFFF"/>
                  </a:solidFill>
                  <a:latin typeface="Gill Sans MT" pitchFamily="34" charset="0"/>
                  <a:cs typeface="Calibri" pitchFamily="34" charset="0"/>
                </a:rPr>
                <a:t>K12</a:t>
              </a:r>
            </a:p>
          </p:txBody>
        </p:sp>
        <p:sp>
          <p:nvSpPr>
            <p:cNvPr id="27" name="AutoShape 2"/>
            <p:cNvSpPr>
              <a:spLocks noChangeArrowheads="1"/>
            </p:cNvSpPr>
            <p:nvPr/>
          </p:nvSpPr>
          <p:spPr bwMode="auto">
            <a:xfrm>
              <a:off x="4644936" y="3610092"/>
              <a:ext cx="461454" cy="571555"/>
            </a:xfrm>
            <a:prstGeom prst="rightArrow">
              <a:avLst/>
            </a:prstGeom>
            <a:solidFill>
              <a:schemeClr val="tx1">
                <a:lumMod val="65000"/>
                <a:lumOff val="35000"/>
              </a:schemeClr>
            </a:solid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30" name="Rectangle 6"/>
            <p:cNvSpPr>
              <a:spLocks noChangeArrowheads="1"/>
            </p:cNvSpPr>
            <p:nvPr/>
          </p:nvSpPr>
          <p:spPr bwMode="auto">
            <a:xfrm>
              <a:off x="3116825" y="1960127"/>
              <a:ext cx="1674055" cy="6463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algn="ctr" fontAlgn="base">
                <a:spcBef>
                  <a:spcPct val="0"/>
                </a:spcBef>
                <a:spcAft>
                  <a:spcPct val="0"/>
                </a:spcAft>
                <a:tabLst>
                  <a:tab pos="2689225" algn="l"/>
                  <a:tab pos="5605463" algn="l"/>
                </a:tabLst>
              </a:pPr>
              <a:r>
                <a:rPr lang="en-US" b="1" dirty="0">
                  <a:solidFill>
                    <a:srgbClr val="000000"/>
                  </a:solidFill>
                  <a:latin typeface="Gill Sans MT" pitchFamily="34" charset="0"/>
                  <a:ea typeface="Times New Roman" pitchFamily="18" charset="0"/>
                  <a:cs typeface="Calibri" pitchFamily="34" charset="0"/>
                </a:rPr>
                <a:t>2009</a:t>
              </a:r>
            </a:p>
            <a:p>
              <a:pPr algn="ctr" fontAlgn="base">
                <a:spcBef>
                  <a:spcPct val="0"/>
                </a:spcBef>
                <a:spcAft>
                  <a:spcPct val="0"/>
                </a:spcAft>
                <a:tabLst>
                  <a:tab pos="2689225" algn="l"/>
                  <a:tab pos="5605463" algn="l"/>
                </a:tabLst>
              </a:pPr>
              <a:r>
                <a:rPr lang="en-US" b="1" dirty="0">
                  <a:solidFill>
                    <a:srgbClr val="000000"/>
                  </a:solidFill>
                  <a:latin typeface="Gill Sans MT" pitchFamily="34" charset="0"/>
                  <a:ea typeface="Times New Roman" pitchFamily="18" charset="0"/>
                  <a:cs typeface="Calibri" pitchFamily="34" charset="0"/>
                </a:rPr>
                <a:t>Competition</a:t>
              </a:r>
              <a:r>
                <a:rPr lang="en-US" dirty="0">
                  <a:solidFill>
                    <a:srgbClr val="000000"/>
                  </a:solidFill>
                  <a:latin typeface="Gill Sans MT" pitchFamily="34" charset="0"/>
                  <a:ea typeface="Times New Roman" pitchFamily="18" charset="0"/>
                  <a:cs typeface="Calibri" pitchFamily="34" charset="0"/>
                </a:rPr>
                <a:t>    </a:t>
              </a:r>
              <a:endParaRPr lang="en-US" dirty="0">
                <a:solidFill>
                  <a:srgbClr val="000000"/>
                </a:solidFill>
                <a:latin typeface="Gill Sans MT" pitchFamily="34" charset="0"/>
                <a:cs typeface="Calibri" pitchFamily="34" charset="0"/>
              </a:endParaRPr>
            </a:p>
          </p:txBody>
        </p:sp>
        <p:sp>
          <p:nvSpPr>
            <p:cNvPr id="31" name="Rectangle 6"/>
            <p:cNvSpPr>
              <a:spLocks noChangeArrowheads="1"/>
            </p:cNvSpPr>
            <p:nvPr/>
          </p:nvSpPr>
          <p:spPr bwMode="auto">
            <a:xfrm>
              <a:off x="5199189" y="1960127"/>
              <a:ext cx="1567543" cy="6463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algn="ctr" fontAlgn="base">
                <a:spcBef>
                  <a:spcPct val="0"/>
                </a:spcBef>
                <a:spcAft>
                  <a:spcPct val="0"/>
                </a:spcAft>
                <a:tabLst>
                  <a:tab pos="2689225" algn="l"/>
                  <a:tab pos="5605463" algn="l"/>
                </a:tabLst>
              </a:pPr>
              <a:r>
                <a:rPr lang="en-US" b="1" dirty="0">
                  <a:solidFill>
                    <a:srgbClr val="000000"/>
                  </a:solidFill>
                  <a:latin typeface="Gill Sans MT" pitchFamily="34" charset="0"/>
                  <a:ea typeface="Times New Roman" pitchFamily="18" charset="0"/>
                  <a:cs typeface="Calibri" pitchFamily="34" charset="0"/>
                </a:rPr>
                <a:t>2009 ARRA</a:t>
              </a:r>
            </a:p>
            <a:p>
              <a:pPr algn="ctr" fontAlgn="base">
                <a:spcBef>
                  <a:spcPct val="0"/>
                </a:spcBef>
                <a:spcAft>
                  <a:spcPct val="0"/>
                </a:spcAft>
                <a:tabLst>
                  <a:tab pos="2689225" algn="l"/>
                  <a:tab pos="5605463" algn="l"/>
                </a:tabLst>
              </a:pPr>
              <a:r>
                <a:rPr lang="en-US" b="1" dirty="0">
                  <a:solidFill>
                    <a:srgbClr val="000000"/>
                  </a:solidFill>
                  <a:latin typeface="Gill Sans MT" pitchFamily="34" charset="0"/>
                  <a:cs typeface="Calibri" pitchFamily="34" charset="0"/>
                </a:rPr>
                <a:t>Competition</a:t>
              </a:r>
              <a:endParaRPr lang="en-US" dirty="0">
                <a:solidFill>
                  <a:srgbClr val="000000"/>
                </a:solidFill>
                <a:latin typeface="Gill Sans MT" pitchFamily="34" charset="0"/>
                <a:cs typeface="Calibri" pitchFamily="34" charset="0"/>
              </a:endParaRPr>
            </a:p>
          </p:txBody>
        </p:sp>
        <p:sp>
          <p:nvSpPr>
            <p:cNvPr id="18" name="Rounded Rectangle 17"/>
            <p:cNvSpPr/>
            <p:nvPr/>
          </p:nvSpPr>
          <p:spPr bwMode="auto">
            <a:xfrm>
              <a:off x="3037169" y="2774002"/>
              <a:ext cx="1728014" cy="2434102"/>
            </a:xfrm>
            <a:prstGeom prst="roundRect">
              <a:avLst/>
            </a:prstGeom>
            <a:solidFill>
              <a:srgbClr val="0281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sz="2400" dirty="0">
                  <a:solidFill>
                    <a:srgbClr val="FFFFFF"/>
                  </a:solidFill>
                  <a:latin typeface="Gill Sans MT" pitchFamily="34" charset="0"/>
                  <a:cs typeface="Calibri" pitchFamily="34" charset="0"/>
                </a:rPr>
                <a:t>K12 </a:t>
              </a:r>
              <a:r>
                <a:rPr lang="en-US" dirty="0">
                  <a:solidFill>
                    <a:srgbClr val="FFFFFF"/>
                  </a:solidFill>
                  <a:latin typeface="Gill Sans MT" pitchFamily="34" charset="0"/>
                  <a:cs typeface="Calibri" pitchFamily="34" charset="0"/>
                </a:rPr>
                <a:t>+ </a:t>
              </a:r>
              <a:r>
                <a:rPr lang="en-US" u="sng" dirty="0">
                  <a:solidFill>
                    <a:srgbClr val="FFFFFF"/>
                  </a:solidFill>
                  <a:latin typeface="Gill Sans MT" pitchFamily="34" charset="0"/>
                  <a:cs typeface="Calibri" pitchFamily="34" charset="0"/>
                </a:rPr>
                <a:t>ONE</a:t>
              </a:r>
            </a:p>
            <a:p>
              <a:pPr algn="ctr" eaLnBrk="0" fontAlgn="base" hangingPunct="0">
                <a:spcBef>
                  <a:spcPct val="0"/>
                </a:spcBef>
                <a:spcAft>
                  <a:spcPct val="0"/>
                </a:spcAft>
              </a:pPr>
              <a:r>
                <a:rPr lang="en-US" dirty="0">
                  <a:solidFill>
                    <a:srgbClr val="FFFFFF"/>
                  </a:solidFill>
                  <a:latin typeface="Gill Sans MT" pitchFamily="34" charset="0"/>
                  <a:cs typeface="Calibri" pitchFamily="34" charset="0"/>
                </a:rPr>
                <a:t>of the following:</a:t>
              </a:r>
            </a:p>
            <a:p>
              <a:pPr algn="ctr" eaLnBrk="0" fontAlgn="base" hangingPunct="0">
                <a:spcBef>
                  <a:spcPct val="0"/>
                </a:spcBef>
                <a:spcAft>
                  <a:spcPct val="0"/>
                </a:spcAft>
              </a:pPr>
              <a:endParaRPr lang="en-US" sz="300"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dirty="0" smtClean="0">
                  <a:solidFill>
                    <a:srgbClr val="FFFFFF"/>
                  </a:solidFill>
                  <a:latin typeface="Gill Sans MT" pitchFamily="34" charset="0"/>
                  <a:cs typeface="Calibri" pitchFamily="34" charset="0"/>
                </a:rPr>
                <a:t>EC, </a:t>
              </a:r>
              <a:r>
                <a:rPr lang="en-US" dirty="0">
                  <a:solidFill>
                    <a:srgbClr val="FFFFFF"/>
                  </a:solidFill>
                  <a:latin typeface="Gill Sans MT" pitchFamily="34" charset="0"/>
                  <a:cs typeface="Calibri" pitchFamily="34" charset="0"/>
                </a:rPr>
                <a:t>Postsec, Workforce, </a:t>
              </a:r>
              <a:r>
                <a:rPr lang="en-US" b="1" dirty="0">
                  <a:solidFill>
                    <a:srgbClr val="FFFFFF"/>
                  </a:solidFill>
                  <a:latin typeface="Gill Sans MT" pitchFamily="34" charset="0"/>
                  <a:cs typeface="Calibri" pitchFamily="34" charset="0"/>
                </a:rPr>
                <a:t>OR</a:t>
              </a:r>
              <a:r>
                <a:rPr lang="en-US" dirty="0">
                  <a:solidFill>
                    <a:srgbClr val="FFFFFF"/>
                  </a:solidFill>
                  <a:latin typeface="Gill Sans MT" pitchFamily="34" charset="0"/>
                  <a:cs typeface="Calibri" pitchFamily="34" charset="0"/>
                </a:rPr>
                <a:t> Student-Teacher link</a:t>
              </a:r>
            </a:p>
          </p:txBody>
        </p:sp>
        <p:sp>
          <p:nvSpPr>
            <p:cNvPr id="19" name="Rounded Rectangle 18"/>
            <p:cNvSpPr/>
            <p:nvPr/>
          </p:nvSpPr>
          <p:spPr bwMode="auto">
            <a:xfrm>
              <a:off x="5143316" y="2781259"/>
              <a:ext cx="1682487" cy="2440097"/>
            </a:xfrm>
            <a:prstGeom prst="roundRect">
              <a:avLst/>
            </a:prstGeom>
            <a:solidFill>
              <a:srgbClr val="512A72"/>
            </a:solidFill>
            <a:ln w="9525"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eaLnBrk="0" fontAlgn="base" hangingPunct="0">
                <a:spcBef>
                  <a:spcPct val="0"/>
                </a:spcBef>
                <a:spcAft>
                  <a:spcPct val="0"/>
                </a:spcAft>
              </a:pPr>
              <a:endParaRPr lang="en-US" sz="200"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sz="2400" dirty="0">
                  <a:solidFill>
                    <a:srgbClr val="FFFFFF"/>
                  </a:solidFill>
                  <a:latin typeface="Gill Sans MT" pitchFamily="34" charset="0"/>
                  <a:cs typeface="Calibri" pitchFamily="34" charset="0"/>
                </a:rPr>
                <a:t>K12 </a:t>
              </a:r>
              <a:r>
                <a:rPr lang="en-US" dirty="0">
                  <a:solidFill>
                    <a:srgbClr val="FFFFFF"/>
                  </a:solidFill>
                  <a:latin typeface="Gill Sans MT" pitchFamily="34" charset="0"/>
                  <a:cs typeface="Calibri" pitchFamily="34" charset="0"/>
                </a:rPr>
                <a:t>+ </a:t>
              </a:r>
              <a:r>
                <a:rPr lang="en-US" u="sng" dirty="0">
                  <a:solidFill>
                    <a:srgbClr val="FFFFFF"/>
                  </a:solidFill>
                  <a:latin typeface="Gill Sans MT" pitchFamily="34" charset="0"/>
                  <a:cs typeface="Calibri" pitchFamily="34" charset="0"/>
                </a:rPr>
                <a:t>ALL</a:t>
              </a:r>
            </a:p>
            <a:p>
              <a:pPr algn="ctr" eaLnBrk="0" fontAlgn="base" hangingPunct="0">
                <a:spcBef>
                  <a:spcPct val="0"/>
                </a:spcBef>
                <a:spcAft>
                  <a:spcPct val="0"/>
                </a:spcAft>
              </a:pPr>
              <a:r>
                <a:rPr lang="en-US" dirty="0">
                  <a:solidFill>
                    <a:srgbClr val="FFFFFF"/>
                  </a:solidFill>
                  <a:latin typeface="Gill Sans MT" pitchFamily="34" charset="0"/>
                  <a:cs typeface="Calibri" pitchFamily="34" charset="0"/>
                </a:rPr>
                <a:t>of the following:</a:t>
              </a:r>
            </a:p>
            <a:p>
              <a:pPr algn="ctr" eaLnBrk="0" fontAlgn="base" hangingPunct="0">
                <a:spcBef>
                  <a:spcPct val="0"/>
                </a:spcBef>
                <a:spcAft>
                  <a:spcPct val="0"/>
                </a:spcAft>
              </a:pPr>
              <a:endParaRPr lang="en-US" sz="300"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dirty="0" smtClean="0">
                  <a:solidFill>
                    <a:srgbClr val="FFFFFF"/>
                  </a:solidFill>
                  <a:latin typeface="Gill Sans MT" pitchFamily="34" charset="0"/>
                  <a:cs typeface="Calibri" pitchFamily="34" charset="0"/>
                </a:rPr>
                <a:t>EC, </a:t>
              </a:r>
              <a:r>
                <a:rPr lang="en-US" dirty="0">
                  <a:solidFill>
                    <a:srgbClr val="FFFFFF"/>
                  </a:solidFill>
                  <a:latin typeface="Gill Sans MT" pitchFamily="34" charset="0"/>
                  <a:cs typeface="Calibri" pitchFamily="34" charset="0"/>
                </a:rPr>
                <a:t>Postsec, Workforce, </a:t>
              </a:r>
              <a:r>
                <a:rPr lang="en-US" sz="1600" b="1" dirty="0">
                  <a:solidFill>
                    <a:srgbClr val="FFFFFF"/>
                  </a:solidFill>
                  <a:latin typeface="Gill Sans MT" pitchFamily="34" charset="0"/>
                  <a:cs typeface="Calibri" pitchFamily="34" charset="0"/>
                </a:rPr>
                <a:t>AND</a:t>
              </a:r>
              <a:r>
                <a:rPr lang="en-US" sz="2000" dirty="0">
                  <a:solidFill>
                    <a:srgbClr val="FFFFFF"/>
                  </a:solidFill>
                  <a:latin typeface="Gill Sans MT" pitchFamily="34" charset="0"/>
                  <a:cs typeface="Calibri" pitchFamily="34" charset="0"/>
                </a:rPr>
                <a:t> </a:t>
              </a:r>
              <a:endParaRPr lang="en-US"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dirty="0">
                  <a:solidFill>
                    <a:srgbClr val="FFFFFF"/>
                  </a:solidFill>
                  <a:latin typeface="Gill Sans MT" pitchFamily="34" charset="0"/>
                  <a:cs typeface="Calibri" pitchFamily="34" charset="0"/>
                </a:rPr>
                <a:t>Student-Teacher link</a:t>
              </a:r>
            </a:p>
          </p:txBody>
        </p:sp>
        <p:sp>
          <p:nvSpPr>
            <p:cNvPr id="21" name="TextBox 20"/>
            <p:cNvSpPr txBox="1"/>
            <p:nvPr/>
          </p:nvSpPr>
          <p:spPr>
            <a:xfrm>
              <a:off x="-85957" y="5384037"/>
              <a:ext cx="1351923" cy="700192"/>
            </a:xfrm>
            <a:prstGeom prst="rect">
              <a:avLst/>
            </a:prstGeom>
            <a:noFill/>
          </p:spPr>
          <p:txBody>
            <a:bodyPr wrap="square" rtlCol="0">
              <a:spAutoFit/>
            </a:bodyPr>
            <a:lstStyle/>
            <a:p>
              <a:pPr algn="r" eaLnBrk="0" fontAlgn="base" hangingPunct="0">
                <a:spcBef>
                  <a:spcPct val="0"/>
                </a:spcBef>
                <a:spcAft>
                  <a:spcPts val="900"/>
                </a:spcAft>
              </a:pPr>
              <a:r>
                <a:rPr lang="en-US" sz="1600" dirty="0">
                  <a:solidFill>
                    <a:srgbClr val="000000">
                      <a:lumMod val="95000"/>
                      <a:lumOff val="5000"/>
                    </a:srgbClr>
                  </a:solidFill>
                  <a:latin typeface="Gill Sans MT" pitchFamily="34" charset="0"/>
                  <a:cs typeface="Calibri" pitchFamily="34" charset="0"/>
                </a:rPr>
                <a:t># of grants:</a:t>
              </a:r>
            </a:p>
            <a:p>
              <a:pPr algn="r" eaLnBrk="0" fontAlgn="base" hangingPunct="0">
                <a:spcBef>
                  <a:spcPct val="0"/>
                </a:spcBef>
                <a:spcAft>
                  <a:spcPts val="600"/>
                </a:spcAft>
              </a:pPr>
              <a:r>
                <a:rPr lang="en-US" sz="1600" dirty="0">
                  <a:solidFill>
                    <a:srgbClr val="000000">
                      <a:lumMod val="95000"/>
                      <a:lumOff val="5000"/>
                    </a:srgbClr>
                  </a:solidFill>
                  <a:latin typeface="Gill Sans MT" pitchFamily="34" charset="0"/>
                  <a:cs typeface="Calibri" pitchFamily="34" charset="0"/>
                </a:rPr>
                <a:t>Avg. award:</a:t>
              </a:r>
            </a:p>
          </p:txBody>
        </p:sp>
        <p:sp>
          <p:nvSpPr>
            <p:cNvPr id="24" name="TextBox 23"/>
            <p:cNvSpPr txBox="1"/>
            <p:nvPr/>
          </p:nvSpPr>
          <p:spPr>
            <a:xfrm>
              <a:off x="1227583" y="5359519"/>
              <a:ext cx="1604927" cy="754053"/>
            </a:xfrm>
            <a:prstGeom prst="rect">
              <a:avLst/>
            </a:prstGeom>
            <a:noFill/>
          </p:spPr>
          <p:txBody>
            <a:bodyPr wrap="none" rtlCol="0">
              <a:spAutoFit/>
            </a:bodyPr>
            <a:lstStyle/>
            <a:p>
              <a:pPr algn="ctr" eaLnBrk="0" fontAlgn="base" hangingPunct="0">
                <a:spcBef>
                  <a:spcPct val="0"/>
                </a:spcBef>
                <a:spcAft>
                  <a:spcPts val="600"/>
                </a:spcAft>
              </a:pPr>
              <a:r>
                <a:rPr lang="en-US" sz="2000" b="1" dirty="0">
                  <a:solidFill>
                    <a:srgbClr val="000000">
                      <a:lumMod val="95000"/>
                      <a:lumOff val="5000"/>
                    </a:srgbClr>
                  </a:solidFill>
                  <a:latin typeface="Gill Sans MT" pitchFamily="34" charset="0"/>
                  <a:cs typeface="Calibri" pitchFamily="34" charset="0"/>
                </a:rPr>
                <a:t>14 </a:t>
              </a:r>
              <a:r>
                <a:rPr lang="en-US" b="1" dirty="0">
                  <a:solidFill>
                    <a:srgbClr val="000000">
                      <a:lumMod val="95000"/>
                      <a:lumOff val="5000"/>
                    </a:srgbClr>
                  </a:solidFill>
                  <a:latin typeface="Gill Sans MT" pitchFamily="34" charset="0"/>
                  <a:cs typeface="Calibri" pitchFamily="34" charset="0"/>
                </a:rPr>
                <a:t>&amp;</a:t>
              </a:r>
              <a:r>
                <a:rPr lang="en-US" sz="2000" b="1" dirty="0">
                  <a:solidFill>
                    <a:srgbClr val="000000">
                      <a:lumMod val="95000"/>
                      <a:lumOff val="5000"/>
                    </a:srgbClr>
                  </a:solidFill>
                  <a:latin typeface="Gill Sans MT" pitchFamily="34" charset="0"/>
                  <a:cs typeface="Calibri" pitchFamily="34" charset="0"/>
                </a:rPr>
                <a:t>13</a:t>
              </a:r>
            </a:p>
            <a:p>
              <a:pPr algn="ctr" eaLnBrk="0" fontAlgn="base" hangingPunct="0">
                <a:spcBef>
                  <a:spcPct val="0"/>
                </a:spcBef>
                <a:spcAft>
                  <a:spcPts val="600"/>
                </a:spcAft>
              </a:pPr>
              <a:r>
                <a:rPr lang="en-US" b="1" dirty="0">
                  <a:solidFill>
                    <a:srgbClr val="000000">
                      <a:lumMod val="95000"/>
                      <a:lumOff val="5000"/>
                    </a:srgbClr>
                  </a:solidFill>
                  <a:latin typeface="Gill Sans MT" pitchFamily="34" charset="0"/>
                  <a:cs typeface="Calibri" pitchFamily="34" charset="0"/>
                </a:rPr>
                <a:t>$3.7</a:t>
              </a:r>
              <a:r>
                <a:rPr lang="en-US" sz="1600" b="1" dirty="0">
                  <a:solidFill>
                    <a:srgbClr val="000000">
                      <a:lumMod val="95000"/>
                      <a:lumOff val="5000"/>
                    </a:srgbClr>
                  </a:solidFill>
                  <a:latin typeface="Gill Sans MT" pitchFamily="34" charset="0"/>
                  <a:cs typeface="Calibri" pitchFamily="34" charset="0"/>
                </a:rPr>
                <a:t>M</a:t>
              </a:r>
              <a:r>
                <a:rPr lang="en-US" b="1" dirty="0">
                  <a:solidFill>
                    <a:srgbClr val="000000">
                      <a:lumMod val="95000"/>
                      <a:lumOff val="5000"/>
                    </a:srgbClr>
                  </a:solidFill>
                  <a:latin typeface="Gill Sans MT" pitchFamily="34" charset="0"/>
                  <a:cs typeface="Calibri" pitchFamily="34" charset="0"/>
                </a:rPr>
                <a:t> </a:t>
              </a:r>
              <a:r>
                <a:rPr lang="en-US" sz="1400" b="1" dirty="0">
                  <a:solidFill>
                    <a:srgbClr val="000000">
                      <a:lumMod val="95000"/>
                      <a:lumOff val="5000"/>
                    </a:srgbClr>
                  </a:solidFill>
                  <a:latin typeface="Gill Sans MT" pitchFamily="34" charset="0"/>
                  <a:cs typeface="Calibri" pitchFamily="34" charset="0"/>
                </a:rPr>
                <a:t>&amp;</a:t>
              </a:r>
              <a:r>
                <a:rPr lang="en-US" b="1" dirty="0">
                  <a:solidFill>
                    <a:srgbClr val="000000">
                      <a:lumMod val="95000"/>
                      <a:lumOff val="5000"/>
                    </a:srgbClr>
                  </a:solidFill>
                  <a:latin typeface="Gill Sans MT" pitchFamily="34" charset="0"/>
                  <a:cs typeface="Calibri" pitchFamily="34" charset="0"/>
                </a:rPr>
                <a:t> 4.8</a:t>
              </a:r>
              <a:r>
                <a:rPr lang="en-US" sz="1600" b="1" dirty="0">
                  <a:solidFill>
                    <a:srgbClr val="000000">
                      <a:lumMod val="95000"/>
                      <a:lumOff val="5000"/>
                    </a:srgbClr>
                  </a:solidFill>
                  <a:latin typeface="Gill Sans MT" pitchFamily="34" charset="0"/>
                  <a:cs typeface="Calibri" pitchFamily="34" charset="0"/>
                </a:rPr>
                <a:t>M</a:t>
              </a:r>
            </a:p>
          </p:txBody>
        </p:sp>
        <p:sp>
          <p:nvSpPr>
            <p:cNvPr id="25" name="TextBox 24"/>
            <p:cNvSpPr txBox="1"/>
            <p:nvPr/>
          </p:nvSpPr>
          <p:spPr>
            <a:xfrm>
              <a:off x="3486859" y="5361446"/>
              <a:ext cx="878767" cy="784830"/>
            </a:xfrm>
            <a:prstGeom prst="rect">
              <a:avLst/>
            </a:prstGeom>
            <a:noFill/>
          </p:spPr>
          <p:txBody>
            <a:bodyPr wrap="none" rtlCol="0">
              <a:spAutoFit/>
            </a:bodyPr>
            <a:lstStyle/>
            <a:p>
              <a:pPr algn="ctr" eaLnBrk="0" fontAlgn="base" hangingPunct="0">
                <a:spcBef>
                  <a:spcPct val="0"/>
                </a:spcBef>
                <a:spcAft>
                  <a:spcPts val="600"/>
                </a:spcAft>
              </a:pPr>
              <a:r>
                <a:rPr lang="en-US" sz="2000" b="1" dirty="0">
                  <a:solidFill>
                    <a:srgbClr val="000000">
                      <a:lumMod val="95000"/>
                      <a:lumOff val="5000"/>
                    </a:srgbClr>
                  </a:solidFill>
                  <a:latin typeface="Gill Sans MT" pitchFamily="34" charset="0"/>
                  <a:cs typeface="Calibri" pitchFamily="34" charset="0"/>
                </a:rPr>
                <a:t>27</a:t>
              </a:r>
            </a:p>
            <a:p>
              <a:pPr algn="ctr" eaLnBrk="0" fontAlgn="base" hangingPunct="0">
                <a:spcBef>
                  <a:spcPct val="0"/>
                </a:spcBef>
                <a:spcAft>
                  <a:spcPts val="600"/>
                </a:spcAft>
              </a:pPr>
              <a:r>
                <a:rPr lang="en-US" sz="2000" b="1" dirty="0">
                  <a:solidFill>
                    <a:srgbClr val="000000">
                      <a:lumMod val="95000"/>
                      <a:lumOff val="5000"/>
                    </a:srgbClr>
                  </a:solidFill>
                  <a:latin typeface="Gill Sans MT" pitchFamily="34" charset="0"/>
                  <a:cs typeface="Calibri" pitchFamily="34" charset="0"/>
                </a:rPr>
                <a:t>$5.6</a:t>
              </a:r>
              <a:r>
                <a:rPr lang="en-US" b="1" dirty="0">
                  <a:solidFill>
                    <a:srgbClr val="000000">
                      <a:lumMod val="95000"/>
                      <a:lumOff val="5000"/>
                    </a:srgbClr>
                  </a:solidFill>
                  <a:latin typeface="Gill Sans MT" pitchFamily="34" charset="0"/>
                  <a:cs typeface="Calibri" pitchFamily="34" charset="0"/>
                </a:rPr>
                <a:t>M</a:t>
              </a:r>
            </a:p>
          </p:txBody>
        </p:sp>
        <p:sp>
          <p:nvSpPr>
            <p:cNvPr id="26" name="TextBox 25"/>
            <p:cNvSpPr txBox="1"/>
            <p:nvPr/>
          </p:nvSpPr>
          <p:spPr>
            <a:xfrm>
              <a:off x="5510964" y="5351799"/>
              <a:ext cx="1019831" cy="784830"/>
            </a:xfrm>
            <a:prstGeom prst="rect">
              <a:avLst/>
            </a:prstGeom>
            <a:noFill/>
          </p:spPr>
          <p:txBody>
            <a:bodyPr wrap="none" rtlCol="0">
              <a:spAutoFit/>
            </a:bodyPr>
            <a:lstStyle/>
            <a:p>
              <a:pPr algn="ctr" eaLnBrk="0" fontAlgn="base" hangingPunct="0">
                <a:spcBef>
                  <a:spcPct val="0"/>
                </a:spcBef>
                <a:spcAft>
                  <a:spcPts val="600"/>
                </a:spcAft>
              </a:pPr>
              <a:r>
                <a:rPr lang="en-US" sz="2000" b="1" dirty="0">
                  <a:solidFill>
                    <a:srgbClr val="000000">
                      <a:lumMod val="95000"/>
                      <a:lumOff val="5000"/>
                    </a:srgbClr>
                  </a:solidFill>
                  <a:latin typeface="Gill Sans MT" pitchFamily="34" charset="0"/>
                  <a:cs typeface="Calibri" pitchFamily="34" charset="0"/>
                </a:rPr>
                <a:t>20</a:t>
              </a:r>
            </a:p>
            <a:p>
              <a:pPr algn="ctr" eaLnBrk="0" fontAlgn="base" hangingPunct="0">
                <a:spcBef>
                  <a:spcPct val="0"/>
                </a:spcBef>
                <a:spcAft>
                  <a:spcPts val="600"/>
                </a:spcAft>
              </a:pPr>
              <a:r>
                <a:rPr lang="en-US" sz="2000" b="1" dirty="0">
                  <a:solidFill>
                    <a:srgbClr val="000000">
                      <a:lumMod val="95000"/>
                      <a:lumOff val="5000"/>
                    </a:srgbClr>
                  </a:solidFill>
                  <a:latin typeface="Gill Sans MT" pitchFamily="34" charset="0"/>
                  <a:cs typeface="Calibri" pitchFamily="34" charset="0"/>
                </a:rPr>
                <a:t>$12.5</a:t>
              </a:r>
              <a:r>
                <a:rPr lang="en-US" b="1" dirty="0">
                  <a:solidFill>
                    <a:srgbClr val="000000">
                      <a:lumMod val="95000"/>
                      <a:lumOff val="5000"/>
                    </a:srgbClr>
                  </a:solidFill>
                  <a:latin typeface="Gill Sans MT" pitchFamily="34" charset="0"/>
                  <a:cs typeface="Calibri" pitchFamily="34" charset="0"/>
                </a:rPr>
                <a:t>M</a:t>
              </a:r>
            </a:p>
          </p:txBody>
        </p:sp>
        <p:sp>
          <p:nvSpPr>
            <p:cNvPr id="22" name="Rectangle 6"/>
            <p:cNvSpPr>
              <a:spLocks noChangeArrowheads="1"/>
            </p:cNvSpPr>
            <p:nvPr/>
          </p:nvSpPr>
          <p:spPr bwMode="auto">
            <a:xfrm>
              <a:off x="7251101" y="1953876"/>
              <a:ext cx="1567543" cy="6463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algn="ctr" fontAlgn="base">
                <a:spcBef>
                  <a:spcPct val="0"/>
                </a:spcBef>
                <a:spcAft>
                  <a:spcPct val="0"/>
                </a:spcAft>
                <a:tabLst>
                  <a:tab pos="2689225" algn="l"/>
                  <a:tab pos="5605463" algn="l"/>
                </a:tabLst>
              </a:pPr>
              <a:r>
                <a:rPr lang="en-US" b="1" dirty="0">
                  <a:solidFill>
                    <a:srgbClr val="000000"/>
                  </a:solidFill>
                  <a:latin typeface="Gill Sans MT" pitchFamily="34" charset="0"/>
                  <a:ea typeface="Times New Roman" pitchFamily="18" charset="0"/>
                  <a:cs typeface="Calibri" pitchFamily="34" charset="0"/>
                </a:rPr>
                <a:t>2012</a:t>
              </a:r>
            </a:p>
            <a:p>
              <a:pPr algn="ctr" fontAlgn="base">
                <a:spcBef>
                  <a:spcPct val="0"/>
                </a:spcBef>
                <a:spcAft>
                  <a:spcPct val="0"/>
                </a:spcAft>
                <a:tabLst>
                  <a:tab pos="2689225" algn="l"/>
                  <a:tab pos="5605463" algn="l"/>
                </a:tabLst>
              </a:pPr>
              <a:r>
                <a:rPr lang="en-US" b="1" dirty="0">
                  <a:solidFill>
                    <a:srgbClr val="000000"/>
                  </a:solidFill>
                  <a:latin typeface="Gill Sans MT" pitchFamily="34" charset="0"/>
                  <a:cs typeface="Calibri" pitchFamily="34" charset="0"/>
                </a:rPr>
                <a:t>Competition</a:t>
              </a:r>
              <a:endParaRPr lang="en-US" dirty="0">
                <a:solidFill>
                  <a:srgbClr val="000000"/>
                </a:solidFill>
                <a:latin typeface="Gill Sans MT" pitchFamily="34" charset="0"/>
                <a:cs typeface="Calibri" pitchFamily="34" charset="0"/>
              </a:endParaRPr>
            </a:p>
          </p:txBody>
        </p:sp>
        <p:sp>
          <p:nvSpPr>
            <p:cNvPr id="23" name="Rounded Rectangle 22"/>
            <p:cNvSpPr/>
            <p:nvPr/>
          </p:nvSpPr>
          <p:spPr bwMode="auto">
            <a:xfrm>
              <a:off x="7212434" y="2789975"/>
              <a:ext cx="1558075" cy="2440097"/>
            </a:xfrm>
            <a:prstGeom prst="roundRect">
              <a:avLst/>
            </a:prstGeom>
            <a:solidFill>
              <a:srgbClr val="068744"/>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 dirty="0">
                <a:solidFill>
                  <a:srgbClr val="000000"/>
                </a:solidFill>
                <a:latin typeface="Myriad Pro"/>
              </a:endParaRPr>
            </a:p>
          </p:txBody>
        </p:sp>
        <p:sp>
          <p:nvSpPr>
            <p:cNvPr id="28" name="Rounded Rectangle 27"/>
            <p:cNvSpPr/>
            <p:nvPr/>
          </p:nvSpPr>
          <p:spPr bwMode="auto">
            <a:xfrm>
              <a:off x="7210346" y="2787887"/>
              <a:ext cx="1560164" cy="2440097"/>
            </a:xfrm>
            <a:prstGeom prst="roundRect">
              <a:avLst/>
            </a:prstGeom>
            <a:solidFill>
              <a:srgbClr val="0687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700"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u="sng" dirty="0">
                  <a:solidFill>
                    <a:srgbClr val="FFFFFF"/>
                  </a:solidFill>
                  <a:latin typeface="Gill Sans MT" pitchFamily="34" charset="0"/>
                  <a:cs typeface="Calibri" pitchFamily="34" charset="0"/>
                </a:rPr>
                <a:t>ONE</a:t>
              </a:r>
            </a:p>
            <a:p>
              <a:pPr algn="ctr" eaLnBrk="0" fontAlgn="base" hangingPunct="0">
                <a:spcBef>
                  <a:spcPct val="0"/>
                </a:spcBef>
                <a:spcAft>
                  <a:spcPct val="0"/>
                </a:spcAft>
              </a:pPr>
              <a:r>
                <a:rPr lang="en-US" dirty="0">
                  <a:solidFill>
                    <a:srgbClr val="FFFFFF"/>
                  </a:solidFill>
                  <a:latin typeface="Gill Sans MT" pitchFamily="34" charset="0"/>
                  <a:cs typeface="Calibri" pitchFamily="34" charset="0"/>
                </a:rPr>
                <a:t>of the following:</a:t>
              </a:r>
            </a:p>
            <a:p>
              <a:pPr algn="ctr" eaLnBrk="0" fontAlgn="base" hangingPunct="0">
                <a:spcBef>
                  <a:spcPct val="0"/>
                </a:spcBef>
                <a:spcAft>
                  <a:spcPct val="0"/>
                </a:spcAft>
              </a:pPr>
              <a:endParaRPr lang="en-US" sz="300"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dirty="0">
                  <a:solidFill>
                    <a:srgbClr val="FFFFFF"/>
                  </a:solidFill>
                  <a:latin typeface="Gill Sans MT" pitchFamily="34" charset="0"/>
                  <a:cs typeface="Calibri" pitchFamily="34" charset="0"/>
                </a:rPr>
                <a:t>K12, </a:t>
              </a:r>
              <a:r>
                <a:rPr lang="en-US" dirty="0" smtClean="0">
                  <a:solidFill>
                    <a:srgbClr val="FFFFFF"/>
                  </a:solidFill>
                  <a:latin typeface="Gill Sans MT" pitchFamily="34" charset="0"/>
                  <a:cs typeface="Calibri" pitchFamily="34" charset="0"/>
                </a:rPr>
                <a:t>EC, </a:t>
              </a:r>
              <a:r>
                <a:rPr lang="en-US" b="1" dirty="0">
                  <a:solidFill>
                    <a:srgbClr val="FFFFFF"/>
                  </a:solidFill>
                  <a:latin typeface="Gill Sans MT" pitchFamily="34" charset="0"/>
                  <a:cs typeface="Calibri" pitchFamily="34" charset="0"/>
                </a:rPr>
                <a:t>OR</a:t>
              </a:r>
            </a:p>
            <a:p>
              <a:pPr algn="ctr" eaLnBrk="0" fontAlgn="base" hangingPunct="0">
                <a:spcBef>
                  <a:spcPct val="0"/>
                </a:spcBef>
                <a:spcAft>
                  <a:spcPct val="0"/>
                </a:spcAft>
              </a:pPr>
              <a:r>
                <a:rPr lang="en-US" dirty="0">
                  <a:solidFill>
                    <a:srgbClr val="FFFFFF"/>
                  </a:solidFill>
                  <a:latin typeface="Gill Sans MT" pitchFamily="34" charset="0"/>
                  <a:cs typeface="Calibri" pitchFamily="34" charset="0"/>
                </a:rPr>
                <a:t> Postsec/ Workforce</a:t>
              </a:r>
            </a:p>
          </p:txBody>
        </p:sp>
        <p:sp>
          <p:nvSpPr>
            <p:cNvPr id="35" name="TextBox 34"/>
            <p:cNvSpPr txBox="1"/>
            <p:nvPr/>
          </p:nvSpPr>
          <p:spPr>
            <a:xfrm>
              <a:off x="7553852" y="5349651"/>
              <a:ext cx="878767" cy="784830"/>
            </a:xfrm>
            <a:prstGeom prst="rect">
              <a:avLst/>
            </a:prstGeom>
            <a:noFill/>
          </p:spPr>
          <p:txBody>
            <a:bodyPr wrap="none" rtlCol="0">
              <a:spAutoFit/>
            </a:bodyPr>
            <a:lstStyle/>
            <a:p>
              <a:pPr algn="ctr" eaLnBrk="0" fontAlgn="base" hangingPunct="0">
                <a:spcBef>
                  <a:spcPct val="0"/>
                </a:spcBef>
                <a:spcAft>
                  <a:spcPts val="600"/>
                </a:spcAft>
              </a:pPr>
              <a:r>
                <a:rPr lang="en-US" sz="2000" b="1" dirty="0">
                  <a:solidFill>
                    <a:srgbClr val="000000">
                      <a:lumMod val="95000"/>
                      <a:lumOff val="5000"/>
                    </a:srgbClr>
                  </a:solidFill>
                  <a:latin typeface="Gill Sans MT" pitchFamily="34" charset="0"/>
                  <a:cs typeface="Calibri" pitchFamily="34" charset="0"/>
                </a:rPr>
                <a:t>24</a:t>
              </a:r>
            </a:p>
            <a:p>
              <a:pPr algn="ctr" eaLnBrk="0" fontAlgn="base" hangingPunct="0">
                <a:spcBef>
                  <a:spcPct val="0"/>
                </a:spcBef>
                <a:spcAft>
                  <a:spcPts val="600"/>
                </a:spcAft>
              </a:pPr>
              <a:r>
                <a:rPr lang="en-US" sz="2000" b="1" dirty="0">
                  <a:solidFill>
                    <a:srgbClr val="000000"/>
                  </a:solidFill>
                  <a:latin typeface="Gill Sans MT" pitchFamily="34" charset="0"/>
                  <a:cs typeface="Calibri" pitchFamily="34" charset="0"/>
                </a:rPr>
                <a:t>$4.1</a:t>
              </a:r>
              <a:r>
                <a:rPr lang="en-US" b="1" dirty="0">
                  <a:solidFill>
                    <a:srgbClr val="000000"/>
                  </a:solidFill>
                  <a:latin typeface="Gill Sans MT" pitchFamily="34" charset="0"/>
                  <a:cs typeface="Calibri" pitchFamily="34" charset="0"/>
                </a:rPr>
                <a:t>M</a:t>
              </a:r>
            </a:p>
          </p:txBody>
        </p:sp>
      </p:grpSp>
    </p:spTree>
    <p:extLst>
      <p:ext uri="{BB962C8B-B14F-4D97-AF65-F5344CB8AC3E}">
        <p14:creationId xmlns:p14="http://schemas.microsoft.com/office/powerpoint/2010/main" val="2297813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This slide shows the 14 states that received a grant from the SLDS Grant Program in 2006. The 14 states are: Alaska, California, Florida, Arkansas, Kentucky, Tennessee, South Carolina, Minnesota, Wisconsin, Michigan, Ohio, Pennsylvania, Maryland, Connecticut "/>
          <p:cNvGrpSpPr/>
          <p:nvPr/>
        </p:nvGrpSpPr>
        <p:grpSpPr>
          <a:xfrm>
            <a:off x="17463" y="711313"/>
            <a:ext cx="8547100" cy="6040427"/>
            <a:chOff x="17463" y="711313"/>
            <a:chExt cx="8547100" cy="6040427"/>
          </a:xfrm>
        </p:grpSpPr>
        <p:sp>
          <p:nvSpPr>
            <p:cNvPr id="86" name="Freeform 1"/>
            <p:cNvSpPr>
              <a:spLocks noChangeArrowheads="1"/>
            </p:cNvSpPr>
            <p:nvPr/>
          </p:nvSpPr>
          <p:spPr bwMode="auto">
            <a:xfrm rot="21163818">
              <a:off x="4675188" y="22972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US" sz="800" dirty="0">
                  <a:solidFill>
                    <a:srgbClr val="000000"/>
                  </a:solidFill>
                  <a:ea typeface="ＭＳ Ｐゴシック" charset="-128"/>
                </a:rPr>
                <a:t>        </a:t>
              </a:r>
            </a:p>
          </p:txBody>
        </p:sp>
        <p:sp>
          <p:nvSpPr>
            <p:cNvPr id="3" name="Freeform 2"/>
            <p:cNvSpPr/>
            <p:nvPr/>
          </p:nvSpPr>
          <p:spPr>
            <a:xfrm>
              <a:off x="1731963" y="11097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000000"/>
                  </a:solidFill>
                </a:rPr>
                <a:t>  </a:t>
              </a:r>
            </a:p>
            <a:p>
              <a:pPr eaLnBrk="0" fontAlgn="base" hangingPunct="0">
                <a:spcBef>
                  <a:spcPct val="0"/>
                </a:spcBef>
                <a:spcAft>
                  <a:spcPct val="0"/>
                </a:spcAft>
                <a:defRPr/>
              </a:pPr>
              <a:endParaRPr lang="en-GB" sz="800" dirty="0">
                <a:solidFill>
                  <a:srgbClr val="000000"/>
                </a:solidFill>
              </a:endParaRPr>
            </a:p>
            <a:p>
              <a:pPr eaLnBrk="0" fontAlgn="base" hangingPunct="0">
                <a:spcBef>
                  <a:spcPct val="0"/>
                </a:spcBef>
                <a:spcAft>
                  <a:spcPct val="0"/>
                </a:spcAft>
                <a:defRPr/>
              </a:pPr>
              <a:r>
                <a:rPr lang="en-GB" sz="800" dirty="0">
                  <a:solidFill>
                    <a:srgbClr val="000000"/>
                  </a:solidFill>
                </a:rPr>
                <a:t>    </a:t>
              </a:r>
            </a:p>
          </p:txBody>
        </p:sp>
        <p:sp>
          <p:nvSpPr>
            <p:cNvPr id="4" name="Freeform 3"/>
            <p:cNvSpPr/>
            <p:nvPr/>
          </p:nvSpPr>
          <p:spPr>
            <a:xfrm>
              <a:off x="961717" y="919275"/>
              <a:ext cx="1006475" cy="760413"/>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FFFFFF"/>
                  </a:solidFill>
                </a:rPr>
                <a:t>         </a:t>
              </a:r>
              <a:r>
                <a:rPr lang="en-GB" sz="800" dirty="0">
                  <a:solidFill>
                    <a:srgbClr val="000000"/>
                  </a:solidFill>
                  <a:cs typeface="Arial" pitchFamily="34" charset="0"/>
                </a:rPr>
                <a:t> </a:t>
              </a:r>
            </a:p>
          </p:txBody>
        </p:sp>
        <p:sp>
          <p:nvSpPr>
            <p:cNvPr id="5" name="Freeform 4"/>
            <p:cNvSpPr/>
            <p:nvPr/>
          </p:nvSpPr>
          <p:spPr>
            <a:xfrm>
              <a:off x="709613" y="13685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 name="Freeform 5"/>
            <p:cNvSpPr/>
            <p:nvPr/>
          </p:nvSpPr>
          <p:spPr>
            <a:xfrm>
              <a:off x="1181100" y="23115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000000"/>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r>
                <a:rPr lang="en-GB" sz="800" dirty="0">
                  <a:solidFill>
                    <a:srgbClr val="000000"/>
                  </a:solidFill>
                  <a:ea typeface="ＭＳ Ｐゴシック" charset="-128"/>
                </a:rPr>
                <a:t> </a:t>
              </a:r>
            </a:p>
          </p:txBody>
        </p:sp>
        <p:sp>
          <p:nvSpPr>
            <p:cNvPr id="10" name="Freeform 9"/>
            <p:cNvSpPr/>
            <p:nvPr/>
          </p:nvSpPr>
          <p:spPr>
            <a:xfrm>
              <a:off x="2027238" y="24893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endParaRPr lang="en-GB" sz="800" dirty="0">
                <a:solidFill>
                  <a:srgbClr val="000000"/>
                </a:solidFill>
                <a:ea typeface="ＭＳ Ｐゴシック" charset="-128"/>
              </a:endParaRPr>
            </a:p>
          </p:txBody>
        </p:sp>
        <p:sp>
          <p:nvSpPr>
            <p:cNvPr id="11" name="Freeform 10"/>
            <p:cNvSpPr/>
            <p:nvPr/>
          </p:nvSpPr>
          <p:spPr>
            <a:xfrm>
              <a:off x="1804988" y="34481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sp>
          <p:nvSpPr>
            <p:cNvPr id="12" name="Freeform 11"/>
            <p:cNvSpPr/>
            <p:nvPr/>
          </p:nvSpPr>
          <p:spPr>
            <a:xfrm>
              <a:off x="2706688" y="35577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 name="Freeform 12"/>
            <p:cNvSpPr/>
            <p:nvPr/>
          </p:nvSpPr>
          <p:spPr>
            <a:xfrm>
              <a:off x="2792413" y="27750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 name="Freeform 13">
              <a:hlinkHover r:id="" action="ppaction://noaction" highlightClick="1"/>
            </p:cNvPr>
            <p:cNvSpPr/>
            <p:nvPr/>
          </p:nvSpPr>
          <p:spPr>
            <a:xfrm>
              <a:off x="2573338" y="19844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 name="Freeform 14"/>
            <p:cNvSpPr/>
            <p:nvPr/>
          </p:nvSpPr>
          <p:spPr>
            <a:xfrm>
              <a:off x="2085975" y="11335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6" name="Freeform 15"/>
            <p:cNvSpPr/>
            <p:nvPr/>
          </p:nvSpPr>
          <p:spPr>
            <a:xfrm>
              <a:off x="3630613" y="13002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7" name="Freeform 16"/>
            <p:cNvSpPr/>
            <p:nvPr/>
          </p:nvSpPr>
          <p:spPr>
            <a:xfrm>
              <a:off x="3600450" y="18797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9" name="Freeform 18"/>
            <p:cNvSpPr/>
            <p:nvPr/>
          </p:nvSpPr>
          <p:spPr>
            <a:xfrm>
              <a:off x="3587750" y="24464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 name="Freeform 19"/>
            <p:cNvSpPr/>
            <p:nvPr/>
          </p:nvSpPr>
          <p:spPr>
            <a:xfrm>
              <a:off x="3868614" y="2996218"/>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2" name="Freeform 21"/>
            <p:cNvSpPr/>
            <p:nvPr/>
          </p:nvSpPr>
          <p:spPr>
            <a:xfrm>
              <a:off x="3729038" y="3574523"/>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3" name="Freeform 22">
              <a:hlinkClick r:id="" action="ppaction://noaction" highlightClick="1"/>
            </p:cNvPr>
            <p:cNvSpPr/>
            <p:nvPr/>
          </p:nvSpPr>
          <p:spPr>
            <a:xfrm>
              <a:off x="5070475" y="35910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24" name="Freeform 23"/>
            <p:cNvSpPr/>
            <p:nvPr/>
          </p:nvSpPr>
          <p:spPr>
            <a:xfrm>
              <a:off x="5627688" y="38069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5" name="Freeform 24"/>
            <p:cNvSpPr/>
            <p:nvPr/>
          </p:nvSpPr>
          <p:spPr>
            <a:xfrm>
              <a:off x="4827588" y="28417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27" name="Freeform 26"/>
            <p:cNvSpPr/>
            <p:nvPr/>
          </p:nvSpPr>
          <p:spPr>
            <a:xfrm>
              <a:off x="5130800" y="16320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8" name="Freeform 27"/>
            <p:cNvSpPr/>
            <p:nvPr/>
          </p:nvSpPr>
          <p:spPr>
            <a:xfrm>
              <a:off x="5456238" y="2379775"/>
              <a:ext cx="600075"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29" name="Freeform 28"/>
            <p:cNvSpPr/>
            <p:nvPr/>
          </p:nvSpPr>
          <p:spPr>
            <a:xfrm>
              <a:off x="6080125" y="37323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 name="Freeform 29"/>
            <p:cNvSpPr/>
            <p:nvPr/>
          </p:nvSpPr>
          <p:spPr>
            <a:xfrm>
              <a:off x="6484938" y="36450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r>
              <a:br>
                <a:rPr lang="en-GB" sz="800" dirty="0">
                  <a:solidFill>
                    <a:srgbClr val="000000"/>
                  </a:solidFill>
                  <a:ea typeface="ＭＳ Ｐゴシック" charset="-128"/>
                </a:rPr>
              </a:br>
              <a:r>
                <a:rPr lang="en-GB" sz="800" dirty="0">
                  <a:solidFill>
                    <a:srgbClr val="000000"/>
                  </a:solidFill>
                  <a:ea typeface="ＭＳ Ｐゴシック" charset="-128"/>
                </a:rPr>
                <a:t>      </a:t>
              </a:r>
            </a:p>
          </p:txBody>
        </p:sp>
        <p:sp>
          <p:nvSpPr>
            <p:cNvPr id="31" name="Freeform 30"/>
            <p:cNvSpPr/>
            <p:nvPr/>
          </p:nvSpPr>
          <p:spPr>
            <a:xfrm>
              <a:off x="6856413" y="35275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r>
                <a:rPr lang="en-GB" sz="800" dirty="0">
                  <a:solidFill>
                    <a:srgbClr val="000000"/>
                  </a:solidFill>
                  <a:ea typeface="ＭＳ Ｐゴシック" charset="-128"/>
                </a:rPr>
                <a:t>            </a:t>
              </a:r>
            </a:p>
          </p:txBody>
        </p:sp>
        <p:sp>
          <p:nvSpPr>
            <p:cNvPr id="3072" name="Freeform 3071"/>
            <p:cNvSpPr/>
            <p:nvPr/>
          </p:nvSpPr>
          <p:spPr>
            <a:xfrm>
              <a:off x="5891213" y="29115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73" name="Freeform 3072"/>
            <p:cNvSpPr/>
            <p:nvPr/>
          </p:nvSpPr>
          <p:spPr>
            <a:xfrm>
              <a:off x="5756275" y="32529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6" name="Freeform 3075"/>
            <p:cNvSpPr/>
            <p:nvPr/>
          </p:nvSpPr>
          <p:spPr>
            <a:xfrm>
              <a:off x="5984875" y="24194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7" name="Freeform 3076"/>
            <p:cNvSpPr/>
            <p:nvPr/>
          </p:nvSpPr>
          <p:spPr>
            <a:xfrm>
              <a:off x="3122613" y="3722161"/>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3079" name="Freeform 3078"/>
            <p:cNvSpPr/>
            <p:nvPr/>
          </p:nvSpPr>
          <p:spPr>
            <a:xfrm>
              <a:off x="611188" y="21368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0" name="Freeform 3079"/>
            <p:cNvSpPr/>
            <p:nvPr/>
          </p:nvSpPr>
          <p:spPr>
            <a:xfrm>
              <a:off x="5191125" y="42673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81" name="Freeform 3080"/>
            <p:cNvSpPr/>
            <p:nvPr/>
          </p:nvSpPr>
          <p:spPr>
            <a:xfrm>
              <a:off x="6270317" y="4403198"/>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2" name="Freeform 3081"/>
            <p:cNvSpPr/>
            <p:nvPr/>
          </p:nvSpPr>
          <p:spPr>
            <a:xfrm>
              <a:off x="6659563" y="29877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3" name="Freeform 3082"/>
            <p:cNvSpPr/>
            <p:nvPr/>
          </p:nvSpPr>
          <p:spPr>
            <a:xfrm>
              <a:off x="8013700" y="7113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5" name="Freeform 3084"/>
            <p:cNvSpPr/>
            <p:nvPr/>
          </p:nvSpPr>
          <p:spPr>
            <a:xfrm>
              <a:off x="7959725" y="12193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6" name="Freeform 3085"/>
            <p:cNvSpPr/>
            <p:nvPr/>
          </p:nvSpPr>
          <p:spPr>
            <a:xfrm>
              <a:off x="7743825" y="12621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7" name="Freeform 3086"/>
            <p:cNvSpPr/>
            <p:nvPr/>
          </p:nvSpPr>
          <p:spPr>
            <a:xfrm>
              <a:off x="7904163" y="16098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8" name="Freeform 3087"/>
            <p:cNvSpPr/>
            <p:nvPr/>
          </p:nvSpPr>
          <p:spPr>
            <a:xfrm>
              <a:off x="8153400" y="17797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9" name="Freeform 3088"/>
            <p:cNvSpPr/>
            <p:nvPr/>
          </p:nvSpPr>
          <p:spPr>
            <a:xfrm>
              <a:off x="7927975" y="18066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0" name="Freeform 3089"/>
            <p:cNvSpPr/>
            <p:nvPr/>
          </p:nvSpPr>
          <p:spPr>
            <a:xfrm>
              <a:off x="7756525" y="20749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1" name="Freeform 3090"/>
            <p:cNvSpPr/>
            <p:nvPr/>
          </p:nvSpPr>
          <p:spPr>
            <a:xfrm>
              <a:off x="7745413" y="24194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2" name="Freeform 3091"/>
            <p:cNvSpPr/>
            <p:nvPr/>
          </p:nvSpPr>
          <p:spPr>
            <a:xfrm>
              <a:off x="6823075" y="24639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3" name="Freeform 3092"/>
            <p:cNvSpPr/>
            <p:nvPr/>
          </p:nvSpPr>
          <p:spPr>
            <a:xfrm>
              <a:off x="7208838" y="24353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4" name="Freeform 3093"/>
            <p:cNvSpPr/>
            <p:nvPr/>
          </p:nvSpPr>
          <p:spPr>
            <a:xfrm>
              <a:off x="6948488" y="19971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nvGrpSpPr>
            <p:cNvPr id="21" name="Group 3098"/>
            <p:cNvGrpSpPr/>
            <p:nvPr/>
          </p:nvGrpSpPr>
          <p:grpSpPr>
            <a:xfrm>
              <a:off x="4497605" y="1213129"/>
              <a:ext cx="997744" cy="1143057"/>
              <a:chOff x="4393406" y="1081031"/>
              <a:chExt cx="997744" cy="1143057"/>
            </a:xfrm>
            <a:solidFill>
              <a:srgbClr val="BBBDD3"/>
            </a:solidFill>
          </p:grpSpPr>
          <p:sp>
            <p:nvSpPr>
              <p:cNvPr id="3095" name="Freeform 309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098" name="Freeform 309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6" name="Group 3103"/>
            <p:cNvGrpSpPr/>
            <p:nvPr/>
          </p:nvGrpSpPr>
          <p:grpSpPr>
            <a:xfrm>
              <a:off x="5473278" y="1463217"/>
              <a:ext cx="1176338" cy="1012031"/>
              <a:chOff x="5355431" y="1331119"/>
              <a:chExt cx="1176338" cy="1012031"/>
            </a:xfrm>
            <a:solidFill>
              <a:srgbClr val="BBBDD3"/>
            </a:solidFill>
          </p:grpSpPr>
          <p:sp>
            <p:nvSpPr>
              <p:cNvPr id="3100" name="Freeform 309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3" name="Freeform 3102"/>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68" name="Group 3106"/>
            <p:cNvGrpSpPr/>
            <p:nvPr/>
          </p:nvGrpSpPr>
          <p:grpSpPr>
            <a:xfrm>
              <a:off x="7011566" y="1353679"/>
              <a:ext cx="1193006" cy="831057"/>
              <a:chOff x="6893719" y="1221581"/>
              <a:chExt cx="1193006" cy="831057"/>
            </a:xfrm>
            <a:no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grpSp>
        <p:grpSp>
          <p:nvGrpSpPr>
            <p:cNvPr id="69" name="Group 3109"/>
            <p:cNvGrpSpPr/>
            <p:nvPr/>
          </p:nvGrpSpPr>
          <p:grpSpPr>
            <a:xfrm>
              <a:off x="6752010" y="2584786"/>
              <a:ext cx="1140619" cy="764381"/>
              <a:chOff x="6634163" y="2452688"/>
              <a:chExt cx="1140619" cy="764381"/>
            </a:xfrm>
            <a:noFill/>
          </p:grpSpPr>
          <p:sp>
            <p:nvSpPr>
              <p:cNvPr id="3108" name="Freeform 3107"/>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9" name="Freeform 3108"/>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1" name="Freeform 3110"/>
            <p:cNvSpPr/>
            <p:nvPr/>
          </p:nvSpPr>
          <p:spPr>
            <a:xfrm>
              <a:off x="6367463" y="22353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98" name="Rectangle 3112"/>
            <p:cNvSpPr>
              <a:spLocks noChangeArrowheads="1"/>
            </p:cNvSpPr>
            <p:nvPr/>
          </p:nvSpPr>
          <p:spPr bwMode="auto">
            <a:xfrm>
              <a:off x="17463" y="4389550"/>
              <a:ext cx="1787525" cy="20828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sp>
          <p:nvSpPr>
            <p:cNvPr id="2099" name="Rectangle 74"/>
            <p:cNvSpPr>
              <a:spLocks noChangeArrowheads="1"/>
            </p:cNvSpPr>
            <p:nvPr/>
          </p:nvSpPr>
          <p:spPr bwMode="auto">
            <a:xfrm>
              <a:off x="2157413" y="5408725"/>
              <a:ext cx="1503362" cy="10033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grpSp>
          <p:nvGrpSpPr>
            <p:cNvPr id="70" name="Group 3129"/>
            <p:cNvGrpSpPr>
              <a:grpSpLocks/>
            </p:cNvGrpSpPr>
            <p:nvPr/>
          </p:nvGrpSpPr>
          <p:grpSpPr bwMode="auto">
            <a:xfrm rot="-2195245">
              <a:off x="404723" y="4553063"/>
              <a:ext cx="1458912" cy="1670050"/>
              <a:chOff x="106471" y="4882019"/>
              <a:chExt cx="1459282" cy="1668800"/>
            </a:xfrm>
            <a:solidFill>
              <a:srgbClr val="BBBDD3"/>
            </a:solidFill>
          </p:grpSpPr>
          <p:grpSp>
            <p:nvGrpSpPr>
              <p:cNvPr id="71" name="Group 3126"/>
              <p:cNvGrpSpPr>
                <a:grpSpLocks/>
              </p:cNvGrpSpPr>
              <p:nvPr/>
            </p:nvGrpSpPr>
            <p:grpSpPr bwMode="auto">
              <a:xfrm>
                <a:off x="106471" y="4882019"/>
                <a:ext cx="1459282" cy="1668800"/>
                <a:chOff x="106471" y="4882019"/>
                <a:chExt cx="1459282" cy="1668800"/>
              </a:xfrm>
              <a:grpFill/>
            </p:grpSpPr>
            <p:grpSp>
              <p:nvGrpSpPr>
                <p:cNvPr id="73" name="Group 3124"/>
                <p:cNvGrpSpPr>
                  <a:grpSpLocks/>
                </p:cNvGrpSpPr>
                <p:nvPr/>
              </p:nvGrpSpPr>
              <p:grpSpPr bwMode="auto">
                <a:xfrm>
                  <a:off x="106471" y="4882019"/>
                  <a:ext cx="1459282" cy="1668800"/>
                  <a:chOff x="106471" y="4882019"/>
                  <a:chExt cx="1459282" cy="1668800"/>
                </a:xfrm>
                <a:grpFill/>
              </p:grpSpPr>
              <p:grpSp>
                <p:nvGrpSpPr>
                  <p:cNvPr id="74" name="Group 3122"/>
                  <p:cNvGrpSpPr>
                    <a:grpSpLocks/>
                  </p:cNvGrpSpPr>
                  <p:nvPr/>
                </p:nvGrpSpPr>
                <p:grpSpPr bwMode="auto">
                  <a:xfrm>
                    <a:off x="106471" y="4882019"/>
                    <a:ext cx="1459282" cy="1668800"/>
                    <a:chOff x="106471" y="4882019"/>
                    <a:chExt cx="1459282" cy="1668800"/>
                  </a:xfrm>
                  <a:grpFill/>
                </p:grpSpPr>
                <p:grpSp>
                  <p:nvGrpSpPr>
                    <p:cNvPr id="75" name="Group 3119"/>
                    <p:cNvGrpSpPr>
                      <a:grpSpLocks/>
                    </p:cNvGrpSpPr>
                    <p:nvPr/>
                  </p:nvGrpSpPr>
                  <p:grpSpPr bwMode="auto">
                    <a:xfrm>
                      <a:off x="106471" y="4882019"/>
                      <a:ext cx="1459282" cy="1290181"/>
                      <a:chOff x="106471" y="4882019"/>
                      <a:chExt cx="1459282" cy="1290181"/>
                    </a:xfrm>
                    <a:grpFill/>
                  </p:grpSpPr>
                  <p:grpSp>
                    <p:nvGrpSpPr>
                      <p:cNvPr id="76" name="Group 3117"/>
                      <p:cNvGrpSpPr>
                        <a:grpSpLocks/>
                      </p:cNvGrpSpPr>
                      <p:nvPr/>
                    </p:nvGrpSpPr>
                    <p:grpSpPr bwMode="auto">
                      <a:xfrm>
                        <a:off x="106471" y="4882019"/>
                        <a:ext cx="1459282" cy="1290181"/>
                        <a:chOff x="106471" y="4882019"/>
                        <a:chExt cx="1459282" cy="1290181"/>
                      </a:xfrm>
                      <a:grpFill/>
                    </p:grpSpPr>
                    <p:grpSp>
                      <p:nvGrpSpPr>
                        <p:cNvPr id="77" name="Group 3115"/>
                        <p:cNvGrpSpPr>
                          <a:grpSpLocks/>
                        </p:cNvGrpSpPr>
                        <p:nvPr/>
                      </p:nvGrpSpPr>
                      <p:grpSpPr bwMode="auto">
                        <a:xfrm>
                          <a:off x="106471" y="4882019"/>
                          <a:ext cx="1459282" cy="1290181"/>
                          <a:chOff x="106471" y="4882019"/>
                          <a:chExt cx="1459282" cy="1290181"/>
                        </a:xfrm>
                        <a:grpFill/>
                      </p:grpSpPr>
                      <p:sp>
                        <p:nvSpPr>
                          <p:cNvPr id="3114" name="Freeform 3113"/>
                          <p:cNvSpPr/>
                          <p:nvPr/>
                        </p:nvSpPr>
                        <p:spPr>
                          <a:xfrm>
                            <a:off x="107279" y="4881536"/>
                            <a:ext cx="1459283" cy="1289672"/>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15" name="Freeform 3114"/>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7" name="Freeform 3116"/>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9" name="Freeform 3118"/>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9"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2"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7" name="Freeform 3125"/>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78" name="Group 66"/>
            <p:cNvGrpSpPr>
              <a:grpSpLocks/>
            </p:cNvGrpSpPr>
            <p:nvPr/>
          </p:nvGrpSpPr>
          <p:grpSpPr bwMode="auto">
            <a:xfrm>
              <a:off x="2490698" y="5534138"/>
              <a:ext cx="1374775" cy="793750"/>
              <a:chOff x="2217965" y="5874544"/>
              <a:chExt cx="1375341" cy="795337"/>
            </a:xfrm>
            <a:noFill/>
          </p:grpSpPr>
          <p:sp>
            <p:nvSpPr>
              <p:cNvPr id="3131" name="Freeform 3130"/>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2" name="Freeform 3131"/>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3" name="Freeform 3132"/>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4" name="Freeform 3133"/>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5" name="Freeform 3134"/>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4" name="Freeform 63"/>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5" name="Freeform 64"/>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6" name="Freeform 65"/>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cxnSp>
          <p:nvCxnSpPr>
            <p:cNvPr id="163" name="Straight Connector 162"/>
            <p:cNvCxnSpPr/>
            <p:nvPr/>
          </p:nvCxnSpPr>
          <p:spPr bwMode="auto">
            <a:xfrm>
              <a:off x="2674989" y="6591969"/>
              <a:ext cx="480060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164" name="Rectangle 163"/>
            <p:cNvSpPr/>
            <p:nvPr/>
          </p:nvSpPr>
          <p:spPr bwMode="auto">
            <a:xfrm>
              <a:off x="2632656" y="6503004"/>
              <a:ext cx="182880" cy="182880"/>
            </a:xfrm>
            <a:prstGeom prst="rect">
              <a:avLst/>
            </a:prstGeom>
            <a:solidFill>
              <a:srgbClr val="BBBD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65" name="TextBox 164"/>
            <p:cNvSpPr txBox="1"/>
            <p:nvPr/>
          </p:nvSpPr>
          <p:spPr>
            <a:xfrm>
              <a:off x="1640022" y="6413186"/>
              <a:ext cx="905825"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00000"/>
                  </a:solidFill>
                  <a:latin typeface="Gill Sans MT" pitchFamily="34" charset="0"/>
                </a:rPr>
                <a:t>Awards</a:t>
              </a:r>
            </a:p>
          </p:txBody>
        </p:sp>
        <p:sp>
          <p:nvSpPr>
            <p:cNvPr id="166" name="Rectangle 165"/>
            <p:cNvSpPr/>
            <p:nvPr/>
          </p:nvSpPr>
          <p:spPr>
            <a:xfrm>
              <a:off x="2494126" y="6214323"/>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FY06</a:t>
              </a:r>
              <a:endParaRPr lang="en-US" sz="1400" dirty="0">
                <a:solidFill>
                  <a:srgbClr val="000000"/>
                </a:solidFill>
                <a:latin typeface="Times" charset="0"/>
              </a:endParaRPr>
            </a:p>
          </p:txBody>
        </p:sp>
        <p:pic>
          <p:nvPicPr>
            <p:cNvPr id="90" name="Picture 89" descr="PR-White.png"/>
            <p:cNvPicPr>
              <a:picLocks noChangeAspect="1"/>
            </p:cNvPicPr>
            <p:nvPr/>
          </p:nvPicPr>
          <p:blipFill>
            <a:blip r:embed="rId3" cstate="screen"/>
            <a:stretch>
              <a:fillRect/>
            </a:stretch>
          </p:blipFill>
          <p:spPr>
            <a:xfrm>
              <a:off x="5213829" y="5546995"/>
              <a:ext cx="855896" cy="315054"/>
            </a:xfrm>
            <a:prstGeom prst="rect">
              <a:avLst/>
            </a:prstGeom>
            <a:effectLst>
              <a:outerShdw blurRad="25400" sx="101000" sy="101000" algn="ctr" rotWithShape="0">
                <a:prstClr val="black">
                  <a:alpha val="40000"/>
                </a:prstClr>
              </a:outerShdw>
            </a:effectLst>
          </p:spPr>
        </p:pic>
        <p:pic>
          <p:nvPicPr>
            <p:cNvPr id="91" name="Picture 90" descr="US VI- White.png"/>
            <p:cNvPicPr>
              <a:picLocks noChangeAspect="1"/>
            </p:cNvPicPr>
            <p:nvPr/>
          </p:nvPicPr>
          <p:blipFill>
            <a:blip r:embed="rId4" cstate="screen"/>
            <a:stretch>
              <a:fillRect/>
            </a:stretch>
          </p:blipFill>
          <p:spPr>
            <a:xfrm>
              <a:off x="6233232" y="5378864"/>
              <a:ext cx="910375" cy="548970"/>
            </a:xfrm>
            <a:prstGeom prst="rect">
              <a:avLst/>
            </a:prstGeom>
            <a:effectLst>
              <a:outerShdw blurRad="25400" sx="101000" sy="101000" algn="ctr" rotWithShape="0">
                <a:prstClr val="black">
                  <a:alpha val="40000"/>
                </a:prstClr>
              </a:outerShdw>
            </a:effectLst>
          </p:spPr>
        </p:pic>
        <p:sp>
          <p:nvSpPr>
            <p:cNvPr id="92" name="5-Point Star 91"/>
            <p:cNvSpPr/>
            <p:nvPr/>
          </p:nvSpPr>
          <p:spPr bwMode="auto">
            <a:xfrm>
              <a:off x="7574507" y="2674955"/>
              <a:ext cx="122830" cy="122830"/>
            </a:xfrm>
            <a:prstGeom prst="star5">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grpSp>
    </p:spTree>
    <p:extLst>
      <p:ext uri="{BB962C8B-B14F-4D97-AF65-F5344CB8AC3E}">
        <p14:creationId xmlns:p14="http://schemas.microsoft.com/office/powerpoint/2010/main" val="137479633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descr="This slide shows the 13 states that received a grant from the SLDS Grant Program in 2007. The 13 states are: Oregon, Nevada, Utah, Arizona, Colorado, Nebraska, Kansas, Indiana, Virginia, North Carolina, Maine, New Hampshire, and District of Columbia"/>
          <p:cNvGrpSpPr/>
          <p:nvPr/>
        </p:nvGrpSpPr>
        <p:grpSpPr>
          <a:xfrm>
            <a:off x="51109" y="712111"/>
            <a:ext cx="8547100" cy="6040427"/>
            <a:chOff x="17463" y="711313"/>
            <a:chExt cx="8547100" cy="6040427"/>
          </a:xfrm>
        </p:grpSpPr>
        <p:sp>
          <p:nvSpPr>
            <p:cNvPr id="86" name="Freeform 1"/>
            <p:cNvSpPr>
              <a:spLocks noChangeArrowheads="1"/>
            </p:cNvSpPr>
            <p:nvPr/>
          </p:nvSpPr>
          <p:spPr bwMode="auto">
            <a:xfrm rot="21163818">
              <a:off x="4675188" y="22972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US" sz="800" dirty="0">
                  <a:solidFill>
                    <a:srgbClr val="000000"/>
                  </a:solidFill>
                  <a:ea typeface="ＭＳ Ｐゴシック" charset="-128"/>
                </a:rPr>
                <a:t>        </a:t>
              </a:r>
            </a:p>
          </p:txBody>
        </p:sp>
        <p:sp>
          <p:nvSpPr>
            <p:cNvPr id="3" name="Freeform 2"/>
            <p:cNvSpPr/>
            <p:nvPr/>
          </p:nvSpPr>
          <p:spPr>
            <a:xfrm>
              <a:off x="1731963" y="11097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000000"/>
                  </a:solidFill>
                </a:rPr>
                <a:t>  </a:t>
              </a:r>
            </a:p>
            <a:p>
              <a:pPr eaLnBrk="0" fontAlgn="base" hangingPunct="0">
                <a:spcBef>
                  <a:spcPct val="0"/>
                </a:spcBef>
                <a:spcAft>
                  <a:spcPct val="0"/>
                </a:spcAft>
                <a:defRPr/>
              </a:pPr>
              <a:endParaRPr lang="en-GB" sz="800" dirty="0">
                <a:solidFill>
                  <a:srgbClr val="000000"/>
                </a:solidFill>
              </a:endParaRPr>
            </a:p>
            <a:p>
              <a:pPr eaLnBrk="0" fontAlgn="base" hangingPunct="0">
                <a:spcBef>
                  <a:spcPct val="0"/>
                </a:spcBef>
                <a:spcAft>
                  <a:spcPct val="0"/>
                </a:spcAft>
                <a:defRPr/>
              </a:pPr>
              <a:r>
                <a:rPr lang="en-GB" sz="800" dirty="0">
                  <a:solidFill>
                    <a:srgbClr val="000000"/>
                  </a:solidFill>
                </a:rPr>
                <a:t>    </a:t>
              </a:r>
            </a:p>
          </p:txBody>
        </p:sp>
        <p:sp>
          <p:nvSpPr>
            <p:cNvPr id="4" name="Freeform 3"/>
            <p:cNvSpPr/>
            <p:nvPr/>
          </p:nvSpPr>
          <p:spPr>
            <a:xfrm>
              <a:off x="961717" y="919275"/>
              <a:ext cx="1006475" cy="760413"/>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FFFFFF"/>
                  </a:solidFill>
                </a:rPr>
                <a:t>         </a:t>
              </a:r>
              <a:r>
                <a:rPr lang="en-GB" sz="800" dirty="0">
                  <a:solidFill>
                    <a:srgbClr val="000000"/>
                  </a:solidFill>
                  <a:cs typeface="Arial" pitchFamily="34" charset="0"/>
                </a:rPr>
                <a:t> </a:t>
              </a:r>
            </a:p>
          </p:txBody>
        </p:sp>
        <p:sp>
          <p:nvSpPr>
            <p:cNvPr id="5" name="Freeform 4"/>
            <p:cNvSpPr/>
            <p:nvPr/>
          </p:nvSpPr>
          <p:spPr>
            <a:xfrm>
              <a:off x="709613" y="13685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 name="Freeform 5"/>
            <p:cNvSpPr/>
            <p:nvPr/>
          </p:nvSpPr>
          <p:spPr>
            <a:xfrm>
              <a:off x="1181100" y="23115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000000"/>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r>
                <a:rPr lang="en-GB" sz="800" dirty="0">
                  <a:solidFill>
                    <a:srgbClr val="000000"/>
                  </a:solidFill>
                  <a:ea typeface="ＭＳ Ｐゴシック" charset="-128"/>
                </a:rPr>
                <a:t> </a:t>
              </a:r>
            </a:p>
          </p:txBody>
        </p:sp>
        <p:sp>
          <p:nvSpPr>
            <p:cNvPr id="10" name="Freeform 9"/>
            <p:cNvSpPr/>
            <p:nvPr/>
          </p:nvSpPr>
          <p:spPr>
            <a:xfrm>
              <a:off x="2027238" y="24893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endParaRPr lang="en-GB" sz="800" dirty="0">
                <a:solidFill>
                  <a:srgbClr val="000000"/>
                </a:solidFill>
                <a:ea typeface="ＭＳ Ｐゴシック" charset="-128"/>
              </a:endParaRPr>
            </a:p>
          </p:txBody>
        </p:sp>
        <p:sp>
          <p:nvSpPr>
            <p:cNvPr id="11" name="Freeform 10"/>
            <p:cNvSpPr/>
            <p:nvPr/>
          </p:nvSpPr>
          <p:spPr>
            <a:xfrm>
              <a:off x="1804988" y="34481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sp>
          <p:nvSpPr>
            <p:cNvPr id="12" name="Freeform 11"/>
            <p:cNvSpPr/>
            <p:nvPr/>
          </p:nvSpPr>
          <p:spPr>
            <a:xfrm>
              <a:off x="2706688" y="35577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 name="Freeform 12"/>
            <p:cNvSpPr/>
            <p:nvPr/>
          </p:nvSpPr>
          <p:spPr>
            <a:xfrm>
              <a:off x="2792413" y="27750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 name="Freeform 13">
              <a:hlinkHover r:id="" action="ppaction://noaction" highlightClick="1"/>
            </p:cNvPr>
            <p:cNvSpPr/>
            <p:nvPr/>
          </p:nvSpPr>
          <p:spPr>
            <a:xfrm>
              <a:off x="2573338" y="19844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 name="Freeform 14"/>
            <p:cNvSpPr/>
            <p:nvPr/>
          </p:nvSpPr>
          <p:spPr>
            <a:xfrm>
              <a:off x="2085975" y="11335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6" name="Freeform 15"/>
            <p:cNvSpPr/>
            <p:nvPr/>
          </p:nvSpPr>
          <p:spPr>
            <a:xfrm>
              <a:off x="3630613" y="13002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7" name="Freeform 16"/>
            <p:cNvSpPr/>
            <p:nvPr/>
          </p:nvSpPr>
          <p:spPr>
            <a:xfrm>
              <a:off x="3600450" y="18797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9" name="Freeform 18"/>
            <p:cNvSpPr/>
            <p:nvPr/>
          </p:nvSpPr>
          <p:spPr>
            <a:xfrm>
              <a:off x="3587750" y="24464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 name="Freeform 19"/>
            <p:cNvSpPr/>
            <p:nvPr/>
          </p:nvSpPr>
          <p:spPr>
            <a:xfrm>
              <a:off x="3868614" y="2996218"/>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2" name="Freeform 21"/>
            <p:cNvSpPr/>
            <p:nvPr/>
          </p:nvSpPr>
          <p:spPr>
            <a:xfrm>
              <a:off x="3729038" y="3574523"/>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3" name="Freeform 22">
              <a:hlinkClick r:id="" action="ppaction://noaction" highlightClick="1"/>
            </p:cNvPr>
            <p:cNvSpPr/>
            <p:nvPr/>
          </p:nvSpPr>
          <p:spPr>
            <a:xfrm>
              <a:off x="5070475" y="35910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24" name="Freeform 23"/>
            <p:cNvSpPr/>
            <p:nvPr/>
          </p:nvSpPr>
          <p:spPr>
            <a:xfrm>
              <a:off x="5627688" y="38069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5" name="Freeform 24"/>
            <p:cNvSpPr/>
            <p:nvPr/>
          </p:nvSpPr>
          <p:spPr>
            <a:xfrm>
              <a:off x="4827588" y="28417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27" name="Freeform 26"/>
            <p:cNvSpPr/>
            <p:nvPr/>
          </p:nvSpPr>
          <p:spPr>
            <a:xfrm>
              <a:off x="5130800" y="16320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8" name="Freeform 27"/>
            <p:cNvSpPr/>
            <p:nvPr/>
          </p:nvSpPr>
          <p:spPr>
            <a:xfrm>
              <a:off x="5456238" y="2379775"/>
              <a:ext cx="600075"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29" name="Freeform 28"/>
            <p:cNvSpPr/>
            <p:nvPr/>
          </p:nvSpPr>
          <p:spPr>
            <a:xfrm>
              <a:off x="6080125" y="37323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 name="Freeform 29"/>
            <p:cNvSpPr/>
            <p:nvPr/>
          </p:nvSpPr>
          <p:spPr>
            <a:xfrm>
              <a:off x="6484938" y="36450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r>
              <a:br>
                <a:rPr lang="en-GB" sz="800" dirty="0">
                  <a:solidFill>
                    <a:srgbClr val="000000"/>
                  </a:solidFill>
                  <a:ea typeface="ＭＳ Ｐゴシック" charset="-128"/>
                </a:rPr>
              </a:br>
              <a:r>
                <a:rPr lang="en-GB" sz="800" dirty="0">
                  <a:solidFill>
                    <a:srgbClr val="000000"/>
                  </a:solidFill>
                  <a:ea typeface="ＭＳ Ｐゴシック" charset="-128"/>
                </a:rPr>
                <a:t>      </a:t>
              </a:r>
            </a:p>
          </p:txBody>
        </p:sp>
        <p:sp>
          <p:nvSpPr>
            <p:cNvPr id="31" name="Freeform 30"/>
            <p:cNvSpPr/>
            <p:nvPr/>
          </p:nvSpPr>
          <p:spPr>
            <a:xfrm>
              <a:off x="6856413" y="35275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r>
                <a:rPr lang="en-GB" sz="800" dirty="0">
                  <a:solidFill>
                    <a:srgbClr val="000000"/>
                  </a:solidFill>
                  <a:ea typeface="ＭＳ Ｐゴシック" charset="-128"/>
                </a:rPr>
                <a:t>            </a:t>
              </a:r>
            </a:p>
          </p:txBody>
        </p:sp>
        <p:sp>
          <p:nvSpPr>
            <p:cNvPr id="3072" name="Freeform 3071"/>
            <p:cNvSpPr/>
            <p:nvPr/>
          </p:nvSpPr>
          <p:spPr>
            <a:xfrm>
              <a:off x="5891213" y="29115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73" name="Freeform 3072"/>
            <p:cNvSpPr/>
            <p:nvPr/>
          </p:nvSpPr>
          <p:spPr>
            <a:xfrm>
              <a:off x="5756275" y="32529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6" name="Freeform 3075"/>
            <p:cNvSpPr/>
            <p:nvPr/>
          </p:nvSpPr>
          <p:spPr>
            <a:xfrm>
              <a:off x="5984875" y="24194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7" name="Freeform 3076"/>
            <p:cNvSpPr/>
            <p:nvPr/>
          </p:nvSpPr>
          <p:spPr>
            <a:xfrm>
              <a:off x="3122613" y="3722161"/>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3079" name="Freeform 3078"/>
            <p:cNvSpPr/>
            <p:nvPr/>
          </p:nvSpPr>
          <p:spPr>
            <a:xfrm>
              <a:off x="611188" y="21368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0" name="Freeform 3079"/>
            <p:cNvSpPr/>
            <p:nvPr/>
          </p:nvSpPr>
          <p:spPr>
            <a:xfrm>
              <a:off x="5191125" y="42673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81" name="Freeform 3080"/>
            <p:cNvSpPr/>
            <p:nvPr/>
          </p:nvSpPr>
          <p:spPr>
            <a:xfrm>
              <a:off x="6270317" y="4403198"/>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2" name="Freeform 3081"/>
            <p:cNvSpPr/>
            <p:nvPr/>
          </p:nvSpPr>
          <p:spPr>
            <a:xfrm>
              <a:off x="6659563" y="29877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3" name="Freeform 3082"/>
            <p:cNvSpPr/>
            <p:nvPr/>
          </p:nvSpPr>
          <p:spPr>
            <a:xfrm>
              <a:off x="8013700" y="7113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5" name="Freeform 3084"/>
            <p:cNvSpPr/>
            <p:nvPr/>
          </p:nvSpPr>
          <p:spPr>
            <a:xfrm>
              <a:off x="7959725" y="12193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6" name="Freeform 3085"/>
            <p:cNvSpPr/>
            <p:nvPr/>
          </p:nvSpPr>
          <p:spPr>
            <a:xfrm>
              <a:off x="7743825" y="12621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7" name="Freeform 3086"/>
            <p:cNvSpPr/>
            <p:nvPr/>
          </p:nvSpPr>
          <p:spPr>
            <a:xfrm>
              <a:off x="7904163" y="16098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8" name="Freeform 3087"/>
            <p:cNvSpPr/>
            <p:nvPr/>
          </p:nvSpPr>
          <p:spPr>
            <a:xfrm>
              <a:off x="8153400" y="17797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9" name="Freeform 3088"/>
            <p:cNvSpPr/>
            <p:nvPr/>
          </p:nvSpPr>
          <p:spPr>
            <a:xfrm>
              <a:off x="7927975" y="18066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0" name="Freeform 3089"/>
            <p:cNvSpPr/>
            <p:nvPr/>
          </p:nvSpPr>
          <p:spPr>
            <a:xfrm>
              <a:off x="7756525" y="20749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1" name="Freeform 3090"/>
            <p:cNvSpPr/>
            <p:nvPr/>
          </p:nvSpPr>
          <p:spPr>
            <a:xfrm>
              <a:off x="7745413" y="24194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2" name="Freeform 3091"/>
            <p:cNvSpPr/>
            <p:nvPr/>
          </p:nvSpPr>
          <p:spPr>
            <a:xfrm>
              <a:off x="6823075" y="24639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3" name="Freeform 3092"/>
            <p:cNvSpPr/>
            <p:nvPr/>
          </p:nvSpPr>
          <p:spPr>
            <a:xfrm>
              <a:off x="7208838" y="24353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4" name="Freeform 3093"/>
            <p:cNvSpPr/>
            <p:nvPr/>
          </p:nvSpPr>
          <p:spPr>
            <a:xfrm>
              <a:off x="6948488" y="19971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nvGrpSpPr>
            <p:cNvPr id="18" name="Group 3098"/>
            <p:cNvGrpSpPr/>
            <p:nvPr/>
          </p:nvGrpSpPr>
          <p:grpSpPr>
            <a:xfrm>
              <a:off x="4497605" y="1213129"/>
              <a:ext cx="997744" cy="1143057"/>
              <a:chOff x="4393406" y="1081031"/>
              <a:chExt cx="997744" cy="1143057"/>
            </a:xfrm>
            <a:solidFill>
              <a:srgbClr val="BBBDD3"/>
            </a:solidFill>
          </p:grpSpPr>
          <p:sp>
            <p:nvSpPr>
              <p:cNvPr id="3095" name="Freeform 309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098" name="Freeform 309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1" name="Group 3103"/>
            <p:cNvGrpSpPr/>
            <p:nvPr/>
          </p:nvGrpSpPr>
          <p:grpSpPr>
            <a:xfrm>
              <a:off x="5473278" y="1463217"/>
              <a:ext cx="1176338" cy="1012031"/>
              <a:chOff x="5355431" y="1331119"/>
              <a:chExt cx="1176338" cy="1012031"/>
            </a:xfrm>
            <a:solidFill>
              <a:srgbClr val="BBBDD3"/>
            </a:solidFill>
          </p:grpSpPr>
          <p:sp>
            <p:nvSpPr>
              <p:cNvPr id="3100" name="Freeform 309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3" name="Freeform 3102"/>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6" name="Group 3106"/>
            <p:cNvGrpSpPr/>
            <p:nvPr/>
          </p:nvGrpSpPr>
          <p:grpSpPr>
            <a:xfrm>
              <a:off x="7011566" y="1353679"/>
              <a:ext cx="1193006" cy="831057"/>
              <a:chOff x="6893719" y="1221581"/>
              <a:chExt cx="1193006" cy="831057"/>
            </a:xfrm>
            <a:no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grpSp>
        <p:grpSp>
          <p:nvGrpSpPr>
            <p:cNvPr id="3136" name="Group 3109"/>
            <p:cNvGrpSpPr/>
            <p:nvPr/>
          </p:nvGrpSpPr>
          <p:grpSpPr>
            <a:xfrm>
              <a:off x="6752010" y="2584786"/>
              <a:ext cx="1140619" cy="764381"/>
              <a:chOff x="6634163" y="2452688"/>
              <a:chExt cx="1140619" cy="764381"/>
            </a:xfrm>
            <a:solidFill>
              <a:srgbClr val="9D9FBF"/>
            </a:solidFill>
          </p:grpSpPr>
          <p:sp>
            <p:nvSpPr>
              <p:cNvPr id="3108" name="Freeform 3107"/>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9" name="Freeform 3108"/>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1" name="Freeform 3110"/>
            <p:cNvSpPr/>
            <p:nvPr/>
          </p:nvSpPr>
          <p:spPr>
            <a:xfrm>
              <a:off x="6367463" y="22353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98" name="Rectangle 3112"/>
            <p:cNvSpPr>
              <a:spLocks noChangeArrowheads="1"/>
            </p:cNvSpPr>
            <p:nvPr/>
          </p:nvSpPr>
          <p:spPr bwMode="auto">
            <a:xfrm>
              <a:off x="17463" y="4389550"/>
              <a:ext cx="1787525" cy="20828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sp>
          <p:nvSpPr>
            <p:cNvPr id="2099" name="Rectangle 74"/>
            <p:cNvSpPr>
              <a:spLocks noChangeArrowheads="1"/>
            </p:cNvSpPr>
            <p:nvPr/>
          </p:nvSpPr>
          <p:spPr bwMode="auto">
            <a:xfrm>
              <a:off x="2157413" y="5408725"/>
              <a:ext cx="1503362" cy="10033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grpSp>
          <p:nvGrpSpPr>
            <p:cNvPr id="3137" name="Group 3129"/>
            <p:cNvGrpSpPr>
              <a:grpSpLocks/>
            </p:cNvGrpSpPr>
            <p:nvPr/>
          </p:nvGrpSpPr>
          <p:grpSpPr bwMode="auto">
            <a:xfrm rot="-2195245">
              <a:off x="404723" y="4553063"/>
              <a:ext cx="1458912" cy="1670050"/>
              <a:chOff x="106471" y="4882019"/>
              <a:chExt cx="1459282" cy="1668800"/>
            </a:xfrm>
            <a:solidFill>
              <a:srgbClr val="BBBDD3"/>
            </a:solidFill>
          </p:grpSpPr>
          <p:grpSp>
            <p:nvGrpSpPr>
              <p:cNvPr id="3139" name="Group 3126"/>
              <p:cNvGrpSpPr>
                <a:grpSpLocks/>
              </p:cNvGrpSpPr>
              <p:nvPr/>
            </p:nvGrpSpPr>
            <p:grpSpPr bwMode="auto">
              <a:xfrm>
                <a:off x="106471" y="4882019"/>
                <a:ext cx="1459282" cy="1668800"/>
                <a:chOff x="106471" y="4882019"/>
                <a:chExt cx="1459282" cy="1668800"/>
              </a:xfrm>
              <a:grpFill/>
            </p:grpSpPr>
            <p:grpSp>
              <p:nvGrpSpPr>
                <p:cNvPr id="3140" name="Group 3124"/>
                <p:cNvGrpSpPr>
                  <a:grpSpLocks/>
                </p:cNvGrpSpPr>
                <p:nvPr/>
              </p:nvGrpSpPr>
              <p:grpSpPr bwMode="auto">
                <a:xfrm>
                  <a:off x="106471" y="4882019"/>
                  <a:ext cx="1459282" cy="1668800"/>
                  <a:chOff x="106471" y="4882019"/>
                  <a:chExt cx="1459282" cy="1668800"/>
                </a:xfrm>
                <a:grpFill/>
              </p:grpSpPr>
              <p:grpSp>
                <p:nvGrpSpPr>
                  <p:cNvPr id="3141" name="Group 3122"/>
                  <p:cNvGrpSpPr>
                    <a:grpSpLocks/>
                  </p:cNvGrpSpPr>
                  <p:nvPr/>
                </p:nvGrpSpPr>
                <p:grpSpPr bwMode="auto">
                  <a:xfrm>
                    <a:off x="106471" y="4882019"/>
                    <a:ext cx="1459282" cy="1668800"/>
                    <a:chOff x="106471" y="4882019"/>
                    <a:chExt cx="1459282" cy="1668800"/>
                  </a:xfrm>
                  <a:grpFill/>
                </p:grpSpPr>
                <p:grpSp>
                  <p:nvGrpSpPr>
                    <p:cNvPr id="3142" name="Group 3119"/>
                    <p:cNvGrpSpPr>
                      <a:grpSpLocks/>
                    </p:cNvGrpSpPr>
                    <p:nvPr/>
                  </p:nvGrpSpPr>
                  <p:grpSpPr bwMode="auto">
                    <a:xfrm>
                      <a:off x="106471" y="4882019"/>
                      <a:ext cx="1459282" cy="1290181"/>
                      <a:chOff x="106471" y="4882019"/>
                      <a:chExt cx="1459282" cy="1290181"/>
                    </a:xfrm>
                    <a:grpFill/>
                  </p:grpSpPr>
                  <p:grpSp>
                    <p:nvGrpSpPr>
                      <p:cNvPr id="3143" name="Group 3117"/>
                      <p:cNvGrpSpPr>
                        <a:grpSpLocks/>
                      </p:cNvGrpSpPr>
                      <p:nvPr/>
                    </p:nvGrpSpPr>
                    <p:grpSpPr bwMode="auto">
                      <a:xfrm>
                        <a:off x="106471" y="4882019"/>
                        <a:ext cx="1459282" cy="1290181"/>
                        <a:chOff x="106471" y="4882019"/>
                        <a:chExt cx="1459282" cy="1290181"/>
                      </a:xfrm>
                      <a:grpFill/>
                    </p:grpSpPr>
                    <p:grpSp>
                      <p:nvGrpSpPr>
                        <p:cNvPr id="3144" name="Group 3115"/>
                        <p:cNvGrpSpPr>
                          <a:grpSpLocks/>
                        </p:cNvGrpSpPr>
                        <p:nvPr/>
                      </p:nvGrpSpPr>
                      <p:grpSpPr bwMode="auto">
                        <a:xfrm>
                          <a:off x="106471" y="4882019"/>
                          <a:ext cx="1459282" cy="1290181"/>
                          <a:chOff x="106471" y="4882019"/>
                          <a:chExt cx="1459282" cy="1290181"/>
                        </a:xfrm>
                        <a:grpFill/>
                      </p:grpSpPr>
                      <p:sp>
                        <p:nvSpPr>
                          <p:cNvPr id="3114" name="Freeform 3113"/>
                          <p:cNvSpPr/>
                          <p:nvPr/>
                        </p:nvSpPr>
                        <p:spPr>
                          <a:xfrm>
                            <a:off x="107279" y="4881536"/>
                            <a:ext cx="1459283" cy="1289672"/>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15" name="Freeform 3114"/>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7" name="Freeform 3116"/>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9" name="Freeform 3118"/>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9"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2"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7" name="Freeform 3125"/>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3145" name="Group 66"/>
            <p:cNvGrpSpPr>
              <a:grpSpLocks/>
            </p:cNvGrpSpPr>
            <p:nvPr/>
          </p:nvGrpSpPr>
          <p:grpSpPr bwMode="auto">
            <a:xfrm>
              <a:off x="2490698" y="5534138"/>
              <a:ext cx="1374775" cy="793750"/>
              <a:chOff x="2217965" y="5874544"/>
              <a:chExt cx="1375341" cy="795337"/>
            </a:xfrm>
            <a:noFill/>
          </p:grpSpPr>
          <p:sp>
            <p:nvSpPr>
              <p:cNvPr id="3131" name="Freeform 3130"/>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2" name="Freeform 3131"/>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3" name="Freeform 3132"/>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4" name="Freeform 3133"/>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5" name="Freeform 3134"/>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4" name="Freeform 63"/>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5" name="Freeform 64"/>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6" name="Freeform 65"/>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cxnSp>
          <p:nvCxnSpPr>
            <p:cNvPr id="100" name="Straight Connector 99"/>
            <p:cNvCxnSpPr/>
            <p:nvPr/>
          </p:nvCxnSpPr>
          <p:spPr bwMode="auto">
            <a:xfrm>
              <a:off x="2674989" y="6591969"/>
              <a:ext cx="480060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101" name="Rectangle 100"/>
            <p:cNvSpPr/>
            <p:nvPr/>
          </p:nvSpPr>
          <p:spPr bwMode="auto">
            <a:xfrm>
              <a:off x="2632656" y="6503004"/>
              <a:ext cx="182880" cy="182880"/>
            </a:xfrm>
            <a:prstGeom prst="rect">
              <a:avLst/>
            </a:prstGeom>
            <a:solidFill>
              <a:srgbClr val="BBBD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2" name="TextBox 101"/>
            <p:cNvSpPr txBox="1"/>
            <p:nvPr/>
          </p:nvSpPr>
          <p:spPr>
            <a:xfrm>
              <a:off x="1640022" y="6413186"/>
              <a:ext cx="905825"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00000"/>
                  </a:solidFill>
                  <a:latin typeface="Gill Sans MT" pitchFamily="34" charset="0"/>
                </a:rPr>
                <a:t>Awards</a:t>
              </a:r>
            </a:p>
          </p:txBody>
        </p:sp>
        <p:sp>
          <p:nvSpPr>
            <p:cNvPr id="103" name="Rectangle 102"/>
            <p:cNvSpPr/>
            <p:nvPr/>
          </p:nvSpPr>
          <p:spPr>
            <a:xfrm>
              <a:off x="2494126" y="6214323"/>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FY06</a:t>
              </a:r>
              <a:endParaRPr lang="en-US" sz="1400" dirty="0">
                <a:solidFill>
                  <a:srgbClr val="000000"/>
                </a:solidFill>
                <a:latin typeface="Times" charset="0"/>
              </a:endParaRPr>
            </a:p>
          </p:txBody>
        </p:sp>
        <p:sp>
          <p:nvSpPr>
            <p:cNvPr id="104" name="Rectangle 103"/>
            <p:cNvSpPr/>
            <p:nvPr/>
          </p:nvSpPr>
          <p:spPr bwMode="auto">
            <a:xfrm>
              <a:off x="3836366" y="6502659"/>
              <a:ext cx="182880" cy="182880"/>
            </a:xfrm>
            <a:prstGeom prst="rect">
              <a:avLst/>
            </a:prstGeom>
            <a:solidFill>
              <a:srgbClr val="9D9FB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6" name="Rectangle 105"/>
            <p:cNvSpPr/>
            <p:nvPr/>
          </p:nvSpPr>
          <p:spPr>
            <a:xfrm>
              <a:off x="3683774" y="6216595"/>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FY07</a:t>
              </a:r>
              <a:endParaRPr lang="en-US" sz="1400" dirty="0">
                <a:solidFill>
                  <a:srgbClr val="000000"/>
                </a:solidFill>
                <a:latin typeface="Times" charset="0"/>
              </a:endParaRPr>
            </a:p>
          </p:txBody>
        </p:sp>
        <p:pic>
          <p:nvPicPr>
            <p:cNvPr id="92" name="Picture 91" descr="PR-White.png"/>
            <p:cNvPicPr>
              <a:picLocks noChangeAspect="1"/>
            </p:cNvPicPr>
            <p:nvPr/>
          </p:nvPicPr>
          <p:blipFill>
            <a:blip r:embed="rId3" cstate="screen"/>
            <a:stretch>
              <a:fillRect/>
            </a:stretch>
          </p:blipFill>
          <p:spPr>
            <a:xfrm>
              <a:off x="5213829" y="5546995"/>
              <a:ext cx="855896" cy="315054"/>
            </a:xfrm>
            <a:prstGeom prst="rect">
              <a:avLst/>
            </a:prstGeom>
            <a:effectLst>
              <a:outerShdw blurRad="25400" sx="101000" sy="101000" algn="ctr" rotWithShape="0">
                <a:prstClr val="black">
                  <a:alpha val="40000"/>
                </a:prstClr>
              </a:outerShdw>
            </a:effectLst>
          </p:spPr>
        </p:pic>
        <p:pic>
          <p:nvPicPr>
            <p:cNvPr id="93" name="Picture 92" descr="US VI- White.png"/>
            <p:cNvPicPr>
              <a:picLocks noChangeAspect="1"/>
            </p:cNvPicPr>
            <p:nvPr/>
          </p:nvPicPr>
          <p:blipFill>
            <a:blip r:embed="rId4" cstate="screen"/>
            <a:stretch>
              <a:fillRect/>
            </a:stretch>
          </p:blipFill>
          <p:spPr>
            <a:xfrm>
              <a:off x="6233232" y="5378864"/>
              <a:ext cx="910375" cy="548970"/>
            </a:xfrm>
            <a:prstGeom prst="rect">
              <a:avLst/>
            </a:prstGeom>
            <a:effectLst>
              <a:outerShdw blurRad="25400" sx="101000" sy="101000" algn="ctr" rotWithShape="0">
                <a:prstClr val="black">
                  <a:alpha val="40000"/>
                </a:prstClr>
              </a:outerShdw>
            </a:effectLst>
          </p:spPr>
        </p:pic>
        <p:sp>
          <p:nvSpPr>
            <p:cNvPr id="94" name="5-Point Star 93"/>
            <p:cNvSpPr/>
            <p:nvPr/>
          </p:nvSpPr>
          <p:spPr bwMode="auto">
            <a:xfrm>
              <a:off x="7574507" y="2674955"/>
              <a:ext cx="122830" cy="122830"/>
            </a:xfrm>
            <a:prstGeom prst="star5">
              <a:avLst/>
            </a:prstGeom>
            <a:solidFill>
              <a:srgbClr val="9D9FB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grpSp>
    </p:spTree>
    <p:extLst>
      <p:ext uri="{BB962C8B-B14F-4D97-AF65-F5344CB8AC3E}">
        <p14:creationId xmlns:p14="http://schemas.microsoft.com/office/powerpoint/2010/main" val="131749838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 - &amp;quot;Add Title here&amp;#x0D;&amp;#x0A;Presenters&amp;#x0D;&amp;#x0A;Affiliation&amp;quot;&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TotalTime>
  <Words>1926</Words>
  <Application>Microsoft Office PowerPoint</Application>
  <PresentationFormat>On-screen Show (4:3)</PresentationFormat>
  <Paragraphs>464</Paragraphs>
  <Slides>28</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Acrobat Document</vt:lpstr>
      <vt:lpstr>Incorporating EC Data into Your State’s Longitudinal Data System: Why Does it Matter to Part C and 619?  </vt:lpstr>
      <vt:lpstr>Session Objectives</vt:lpstr>
      <vt:lpstr>National Overview</vt:lpstr>
      <vt:lpstr>National Context</vt:lpstr>
      <vt:lpstr>Lessons Learned</vt:lpstr>
      <vt:lpstr>How do I know if there is a SLDS and/or ECIDS initiative taking place in my state?</vt:lpstr>
      <vt:lpstr>SLDS Grant Program Evolution</vt:lpstr>
      <vt:lpstr>PowerPoint Presentation</vt:lpstr>
      <vt:lpstr>PowerPoint Presentation</vt:lpstr>
      <vt:lpstr>PowerPoint Presentation</vt:lpstr>
      <vt:lpstr>PowerPoint Presentation</vt:lpstr>
      <vt:lpstr>PowerPoint Presentation</vt:lpstr>
      <vt:lpstr>RTT-ELC Grant Context</vt:lpstr>
      <vt:lpstr>PowerPoint Presentation</vt:lpstr>
      <vt:lpstr>So what does this mean for Part C and 619?</vt:lpstr>
      <vt:lpstr>How are Part C and 619 being involved in ECIDS initiatives?</vt:lpstr>
      <vt:lpstr>What benefits have states identified with including Part C and 619 data in their ECIDS?</vt:lpstr>
      <vt:lpstr>What unique challenges have states experienced when integrating Part C and 619 data into their ECIDS?</vt:lpstr>
      <vt:lpstr>PowerPoint Presentation</vt:lpstr>
      <vt:lpstr>Sample Maryland Analysis #1</vt:lpstr>
      <vt:lpstr>Sample Maryland Analysis #2</vt:lpstr>
      <vt:lpstr>Sample Maryland Analysis #3</vt:lpstr>
      <vt:lpstr>Maryland Grade 3 Students: Average State Assessment Scores at Grade 3 Scores by Previous Part C and Special Education Status</vt:lpstr>
      <vt:lpstr>State Level Analyses Conclusions: Children in Grade 3</vt:lpstr>
      <vt:lpstr>What hopes and dreams do states have for their integrated systems?</vt:lpstr>
      <vt:lpstr>What hopes and dreams do states have for their integrated systems?</vt:lpstr>
      <vt:lpstr>Audience Poll Activity</vt:lpstr>
      <vt:lpstr>Wrap-Up: Comments and/or Questions</vt:lpstr>
    </vt:vector>
  </TitlesOfParts>
  <Company>DaSy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EC Data into Your State’s Longitudinal Data System: Why Does it Matter to Part C and 619?</dc:title>
  <dc:subject>Early Childhood Data System; State Longitudinal Data System</dc:subject>
  <dc:creator>Lori McReynolds;Tiffany Smith;Phil Koshkin;Brian Morrison;Amy Nicholas;Missy Cochenour</dc:creator>
  <cp:lastModifiedBy>Katie Kaattari</cp:lastModifiedBy>
  <cp:revision>116</cp:revision>
  <dcterms:created xsi:type="dcterms:W3CDTF">2013-02-06T21:54:43Z</dcterms:created>
  <dcterms:modified xsi:type="dcterms:W3CDTF">2015-01-23T23:32:55Z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