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7" r:id="rId3"/>
    <p:sldId id="259" r:id="rId4"/>
    <p:sldId id="260" r:id="rId5"/>
    <p:sldId id="310" r:id="rId6"/>
    <p:sldId id="269" r:id="rId7"/>
    <p:sldId id="335" r:id="rId8"/>
    <p:sldId id="311" r:id="rId9"/>
    <p:sldId id="333" r:id="rId10"/>
    <p:sldId id="261" r:id="rId11"/>
    <p:sldId id="323" r:id="rId12"/>
    <p:sldId id="324" r:id="rId13"/>
    <p:sldId id="326" r:id="rId14"/>
    <p:sldId id="312" r:id="rId15"/>
    <p:sldId id="327" r:id="rId16"/>
    <p:sldId id="337" r:id="rId17"/>
    <p:sldId id="284" r:id="rId18"/>
    <p:sldId id="328" r:id="rId19"/>
    <p:sldId id="278" r:id="rId20"/>
    <p:sldId id="299" r:id="rId21"/>
    <p:sldId id="290" r:id="rId22"/>
    <p:sldId id="292" r:id="rId23"/>
    <p:sldId id="298" r:id="rId24"/>
    <p:sldId id="304" r:id="rId25"/>
    <p:sldId id="302" r:id="rId26"/>
    <p:sldId id="306" r:id="rId27"/>
    <p:sldId id="332" r:id="rId28"/>
    <p:sldId id="307" r:id="rId29"/>
    <p:sldId id="317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3" autoAdjust="0"/>
    <p:restoredTop sz="95687" autoAdjust="0"/>
  </p:normalViewPr>
  <p:slideViewPr>
    <p:cSldViewPr>
      <p:cViewPr varScale="1">
        <p:scale>
          <a:sx n="89" d="100"/>
          <a:sy n="89" d="100"/>
        </p:scale>
        <p:origin x="-3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Same system, 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Linked systems, 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117478370759199"/>
                  <c:y val="-8.0266924181647104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0.75472</cdr:y>
    </cdr:from>
    <cdr:to>
      <cdr:x>0.33333</cdr:x>
      <cdr:y>0.79245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362200" y="3048000"/>
          <a:ext cx="381000" cy="152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 err="1" smtClean="0"/>
              <a:t>percents</a:t>
            </a:r>
            <a:r>
              <a:rPr lang="en-US" baseline="0" dirty="0" smtClean="0"/>
              <a:t> are the percent of states responding (and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child-level – there are no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,  only missing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lot more detail and information in the report.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 through quickly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= administrative entity which receives referrals, provides evaluation services, provides service coordination, and/or provides direct services to children and families.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program-level data means…data on such things as: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Program structure (e.g., service model, number of regular and contracted staff, and/or administrative/host agency,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Any measure of the quality of settings in which children receive services (one or more of the following: ITERS, QRIS rating, PAS, accreditation status, etc.)*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Program costs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ITERS = Infant Toddler Environmental Rating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QRIS = Quality Rating and Improvement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= Program Administration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what we asked about: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Demographics (one or more of the following: race/ethnicity, age, language, gender,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Employment information (one or more of the following: employing agency/school, position title, years of experience, start date,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Education (one or more of the following: degree, field of study,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Licenses/certifications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Professional development completed (in-service or other training)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 Wages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some states do not need to talk about linkages because the data are</a:t>
            </a:r>
            <a:r>
              <a:rPr lang="en-US" baseline="0" dirty="0" smtClean="0"/>
              <a:t> already in the same data system (e.g., When education is the lead for part C; 12 states)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note that for about 1/3 of</a:t>
            </a:r>
            <a:r>
              <a:rPr lang="en-US" baseline="0" dirty="0" smtClean="0"/>
              <a:t> states for 619, child data cannot be linked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Less so for workforce data, and even less so for program-level data</a:t>
            </a:r>
          </a:p>
          <a:p>
            <a:r>
              <a:rPr lang="en-US" dirty="0" smtClean="0"/>
              <a:t>Remember</a:t>
            </a:r>
            <a:r>
              <a:rPr lang="en-US" baseline="0" dirty="0" smtClean="0"/>
              <a:t> that many states do not have state-level data systems containing program-level data (65% for C; 56% for 619).</a:t>
            </a:r>
          </a:p>
          <a:p>
            <a:endParaRPr lang="en-US" baseline="0" dirty="0" smtClean="0"/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data linked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20%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619= 22%</a:t>
            </a: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data linked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45%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619 = 58%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51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7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there are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6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between c and health are strong in many states; health is lead agency in many states (N =   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Highest with Medicaid (42%); and newborn hearing screening (EDHI- Early Hearing Detection &amp; Intervention Program)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Survey asked about 4 major areas and multiple topics within each topic (25 topics):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Data elements (7)</a:t>
            </a:r>
          </a:p>
          <a:p>
            <a:pPr lvl="1"/>
            <a:r>
              <a:rPr lang="en-US" dirty="0" smtClean="0"/>
              <a:t>Linkages (5)</a:t>
            </a:r>
          </a:p>
          <a:p>
            <a:pPr lvl="1"/>
            <a:r>
              <a:rPr lang="en-US" dirty="0" smtClean="0"/>
              <a:t>Administration and use of data (6)</a:t>
            </a:r>
          </a:p>
          <a:p>
            <a:pPr lvl="1"/>
            <a:r>
              <a:rPr lang="en-US" dirty="0" smtClean="0"/>
              <a:t>Technical aspects of data systems (7)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70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focused the report on the 50 states, DC and Puerto Rico since they are included in IDEA</a:t>
            </a:r>
            <a:r>
              <a:rPr lang="en-US" baseline="0" dirty="0" smtClean="0"/>
              <a:t> data tables for how child count is reported.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do have information for other jurisdictions.</a:t>
            </a:r>
          </a:p>
          <a:p>
            <a:r>
              <a:rPr lang="en-US" dirty="0" smtClean="0"/>
              <a:t>Need to address why</a:t>
            </a:r>
            <a:r>
              <a:rPr lang="en-US" baseline="0" dirty="0" smtClean="0"/>
              <a:t> territories not included in the report…Be clear on what response rate based on 52 (the report numbers)  way child count data is reported…..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8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everyone who completed the surveys.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response rate based on 52 (the report numbers)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= administrative entity which receives referrals, provides evaluation services, provides service coordination, and/or provides direct services to children and families.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619: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Classroom/Program = specific location where the child receives preschool special education services through Part B 619, including child care, Head Start, Title 1, etc.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Characteristics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programs:</a:t>
            </a: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Program structure (one or more of the following: licensing status, program setting, program type, class data such as class size, teacher name or ID, staff ratio by age group, etc.)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Programming (e.g., curriculum)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Whether program/class also serves children who do not have IEPs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Program quality (one or more of the following: ECERS-R, CLASS, QRIS rating, PAS, accreditation status, etc.)*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*ECERS-R = Early Childhood Environmental Rating Scale-Revised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 = Classroom Assessment Scoring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QRIS = Quality Rating and Improvement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= Program Administration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sycenter.com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64770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Part </a:t>
            </a:r>
            <a:r>
              <a:rPr lang="en-US" sz="3600" dirty="0"/>
              <a:t>C and Part B 619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Data Systems: Current Status and Future Priorities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Century Gothic" pitchFamily="34" charset="0"/>
              </a:rPr>
              <a:t>Donna Spiker</a:t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DaSy Center @ SRI International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5791200" cy="1219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Improving Data, Improving Outcomes Conference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Washington, DC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September 2013</a:t>
            </a:r>
            <a:endParaRPr lang="en-US" sz="29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states have data systems with child-level and workforce data, but fewer have program-level data systems.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93191"/>
              </p:ext>
            </p:extLst>
          </p:nvPr>
        </p:nvGraphicFramePr>
        <p:xfrm>
          <a:off x="381000" y="1981200"/>
          <a:ext cx="5410200" cy="407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280"/>
                <a:gridCol w="889348"/>
                <a:gridCol w="1037572"/>
              </a:tblGrid>
              <a:tr h="446314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Child-level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94%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Program-level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EI providers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65%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special education teachers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83%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related service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providers</a:t>
                      </a:r>
                      <a:endParaRPr lang="en-US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general</a:t>
                      </a:r>
                      <a:r>
                        <a:rPr lang="en-US" sz="2200" baseline="0" dirty="0" smtClean="0"/>
                        <a:t> education teachers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3" descr="C:\Documents and Settings\khebbeler\My Documents\My Pictures\Microsoft Clip Organizer\j043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2782505" cy="20603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61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states have a variety of data elements in their child-level data systems.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60156"/>
              </p:ext>
            </p:extLst>
          </p:nvPr>
        </p:nvGraphicFramePr>
        <p:xfrm>
          <a:off x="381000" y="2042160"/>
          <a:ext cx="556259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914400"/>
                <a:gridCol w="914399"/>
              </a:tblGrid>
              <a:tr h="3415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Some</a:t>
                      </a:r>
                      <a:r>
                        <a:rPr lang="en-US" sz="2200" baseline="0" dirty="0" smtClean="0"/>
                        <a:t> c</a:t>
                      </a:r>
                      <a:r>
                        <a:rPr lang="en-US" sz="2200" dirty="0" smtClean="0"/>
                        <a:t>ommon</a:t>
                      </a:r>
                      <a:r>
                        <a:rPr lang="en-US" sz="2200" baseline="0" dirty="0" smtClean="0"/>
                        <a:t> d</a:t>
                      </a:r>
                      <a:r>
                        <a:rPr lang="en-US" sz="2200" dirty="0" smtClean="0"/>
                        <a:t>ata</a:t>
                      </a:r>
                      <a:r>
                        <a:rPr lang="en-US" sz="2200" baseline="0" dirty="0" smtClean="0"/>
                        <a:t> elements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</a:t>
                      </a:r>
                      <a:r>
                        <a:rPr lang="en-US" sz="2200" baseline="0" dirty="0" smtClean="0"/>
                        <a:t> demographics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94%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Disability</a:t>
                      </a:r>
                      <a:r>
                        <a:rPr lang="en-US" sz="2200" baseline="0" dirty="0" smtClean="0"/>
                        <a:t> category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77%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Eligibility status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 outcomes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83%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Service setting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87%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ID for program or school</a:t>
                      </a:r>
                      <a:endParaRPr lang="en-US" sz="2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Reason</a:t>
                      </a:r>
                      <a:r>
                        <a:rPr lang="en-US" sz="2200" baseline="0" dirty="0" smtClean="0"/>
                        <a:t> for exiting program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 descr="http://www.seattlechildrens.org/uploadedImages/Seattle_Childrens/Classes_and_Community/Community_Programs/colorful%20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9332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5867400" cy="3962400"/>
          </a:xfrm>
        </p:spPr>
        <p:txBody>
          <a:bodyPr/>
          <a:lstStyle/>
          <a:p>
            <a:r>
              <a:rPr lang="en-US" dirty="0" smtClean="0"/>
              <a:t>Only 29% of states have Part C </a:t>
            </a:r>
            <a:r>
              <a:rPr lang="en-US" dirty="0"/>
              <a:t>program-level data </a:t>
            </a:r>
            <a:r>
              <a:rPr lang="en-US" dirty="0" smtClean="0"/>
              <a:t>systems.</a:t>
            </a:r>
          </a:p>
          <a:p>
            <a:r>
              <a:rPr lang="en-US" dirty="0" smtClean="0"/>
              <a:t>Only 41% </a:t>
            </a:r>
            <a:r>
              <a:rPr lang="en-US" dirty="0"/>
              <a:t>of states have </a:t>
            </a:r>
            <a:r>
              <a:rPr lang="en-US" dirty="0" smtClean="0"/>
              <a:t>619 program-level data </a:t>
            </a:r>
            <a:r>
              <a:rPr lang="en-US" dirty="0"/>
              <a:t>systems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37% have data on program structure (e.g., agency, service model).</a:t>
            </a:r>
          </a:p>
          <a:p>
            <a:pPr lvl="1"/>
            <a:r>
              <a:rPr lang="en-US" dirty="0" smtClean="0"/>
              <a:t>33% have information on whether program includes children without disabilities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 than half of states have Part C or 619 program-level data systems.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\\Policy4\ORG 653\Projects\StockPhotos\Categorized Library\All Photos\Special Needs\CAP068-11399194_cor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853972" cy="19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401762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tates vary in the kinds of workforce data they have in state data systems.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09658"/>
              </p:ext>
            </p:extLst>
          </p:nvPr>
        </p:nvGraphicFramePr>
        <p:xfrm>
          <a:off x="381000" y="2004606"/>
          <a:ext cx="8305799" cy="35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91"/>
                <a:gridCol w="1075722"/>
                <a:gridCol w="1390387"/>
                <a:gridCol w="1477048"/>
                <a:gridCol w="1342351"/>
              </a:tblGrid>
              <a:tr h="417739">
                <a:tc>
                  <a:txBody>
                    <a:bodyPr/>
                    <a:lstStyle/>
                    <a:p>
                      <a:r>
                        <a:rPr lang="en-US" sz="2100" baseline="0" dirty="0" smtClean="0"/>
                        <a:t>Workforce d</a:t>
                      </a:r>
                      <a:r>
                        <a:rPr lang="en-US" sz="2100" dirty="0" smtClean="0"/>
                        <a:t>ata</a:t>
                      </a:r>
                      <a:r>
                        <a:rPr lang="en-US" sz="2100" baseline="0" dirty="0" smtClean="0"/>
                        <a:t> element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Part C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</a:t>
                      </a:r>
                      <a:r>
                        <a:rPr lang="en-US" sz="2100" baseline="0" dirty="0" smtClean="0"/>
                        <a:t> special  </a:t>
                      </a:r>
                      <a:r>
                        <a:rPr lang="en-US" sz="2100" baseline="0" dirty="0" err="1" smtClean="0"/>
                        <a:t>ed</a:t>
                      </a:r>
                      <a:r>
                        <a:rPr lang="en-US" sz="2100" baseline="0" dirty="0" smtClean="0"/>
                        <a:t> teachers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 related services personnel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 regular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ed</a:t>
                      </a:r>
                      <a:r>
                        <a:rPr lang="en-US" sz="2100" baseline="0" dirty="0" smtClean="0"/>
                        <a:t> teachers</a:t>
                      </a:r>
                      <a:endParaRPr lang="en-US" sz="2100" dirty="0"/>
                    </a:p>
                  </a:txBody>
                  <a:tcPr/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Demographics</a:t>
                      </a:r>
                      <a:r>
                        <a:rPr lang="en-US" sz="2100" baseline="0" dirty="0" smtClean="0"/>
                        <a:t> 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67%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Employment</a:t>
                      </a:r>
                      <a:r>
                        <a:rPr lang="en-US" sz="2100" baseline="0" dirty="0" smtClean="0"/>
                        <a:t> data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77%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60%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67%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Education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75%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Licenses/certifications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83%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71%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Professional development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Wages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42%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7391400" cy="4419599"/>
          </a:xfrm>
        </p:spPr>
        <p:txBody>
          <a:bodyPr/>
          <a:lstStyle/>
          <a:p>
            <a:r>
              <a:rPr lang="en-US" sz="2400" dirty="0" smtClean="0"/>
              <a:t>Linking refers to the process of </a:t>
            </a:r>
            <a:r>
              <a:rPr lang="en-US" sz="2400" dirty="0"/>
              <a:t>joining or connecting records about one individual or entity in one data system or dataset with those in another data system or </a:t>
            </a:r>
            <a:r>
              <a:rPr lang="en-US" sz="2400" dirty="0" smtClean="0"/>
              <a:t>dataset using a common identifier or other method</a:t>
            </a:r>
          </a:p>
          <a:p>
            <a:r>
              <a:rPr lang="en-US" sz="2400" dirty="0" smtClean="0"/>
              <a:t>These can be linkages:</a:t>
            </a:r>
          </a:p>
          <a:p>
            <a:pPr lvl="1"/>
            <a:r>
              <a:rPr lang="en-US" i="1" dirty="0" smtClean="0"/>
              <a:t>Within</a:t>
            </a:r>
            <a:r>
              <a:rPr lang="en-US" dirty="0" smtClean="0"/>
              <a:t> Part C and </a:t>
            </a:r>
            <a:r>
              <a:rPr lang="en-US" i="1" dirty="0" smtClean="0"/>
              <a:t>within</a:t>
            </a:r>
            <a:r>
              <a:rPr lang="en-US" dirty="0" smtClean="0"/>
              <a:t> 619</a:t>
            </a:r>
          </a:p>
          <a:p>
            <a:pPr lvl="1"/>
            <a:r>
              <a:rPr lang="en-US" i="1" dirty="0" smtClean="0"/>
              <a:t>Across</a:t>
            </a:r>
            <a:r>
              <a:rPr lang="en-US" dirty="0" smtClean="0"/>
              <a:t> Part C and 619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K12 education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other early childhood program, </a:t>
            </a:r>
          </a:p>
          <a:p>
            <a:pPr lvl="1">
              <a:buNone/>
            </a:pPr>
            <a:r>
              <a:rPr lang="en-US" dirty="0" smtClean="0"/>
              <a:t>    social services, health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Linkages: What is it?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89" y="3505200"/>
            <a:ext cx="27512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States can </a:t>
            </a:r>
            <a:r>
              <a:rPr lang="en-US" sz="2600" dirty="0">
                <a:solidFill>
                  <a:schemeClr val="tx2"/>
                </a:solidFill>
              </a:rPr>
              <a:t>answer programmatic and </a:t>
            </a:r>
            <a:r>
              <a:rPr lang="en-US" sz="2600" dirty="0" smtClean="0">
                <a:solidFill>
                  <a:schemeClr val="tx2"/>
                </a:solidFill>
              </a:rPr>
              <a:t>policy questions </a:t>
            </a:r>
            <a:r>
              <a:rPr lang="en-US" sz="2600" dirty="0">
                <a:solidFill>
                  <a:schemeClr val="tx2"/>
                </a:solidFill>
              </a:rPr>
              <a:t>about</a:t>
            </a:r>
            <a:r>
              <a:rPr lang="en-US" sz="26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Children’s outcomes from EI and ECSE participation, e.g.: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o former EI recipients </a:t>
            </a:r>
            <a:r>
              <a:rPr lang="en-US" dirty="0">
                <a:solidFill>
                  <a:srgbClr val="00B050"/>
                </a:solidFill>
              </a:rPr>
              <a:t>require special education in </a:t>
            </a:r>
            <a:r>
              <a:rPr lang="en-US" dirty="0" smtClean="0">
                <a:solidFill>
                  <a:srgbClr val="00B050"/>
                </a:solidFill>
              </a:rPr>
              <a:t>kindergarten? 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ow are ECSE graduates doing </a:t>
            </a:r>
            <a:r>
              <a:rPr lang="en-US" dirty="0">
                <a:solidFill>
                  <a:srgbClr val="00B050"/>
                </a:solidFill>
              </a:rPr>
              <a:t>in third </a:t>
            </a:r>
            <a:r>
              <a:rPr lang="en-US" dirty="0" smtClean="0">
                <a:solidFill>
                  <a:srgbClr val="00B050"/>
                </a:solidFill>
              </a:rPr>
              <a:t>grade?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Factors associated with good child outcomes, e.g.: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hat workforce </a:t>
            </a:r>
            <a:r>
              <a:rPr lang="en-US" dirty="0">
                <a:solidFill>
                  <a:srgbClr val="00B050"/>
                </a:solidFill>
              </a:rPr>
              <a:t>and program factors, such as personnel qualifications and program quality, </a:t>
            </a:r>
            <a:r>
              <a:rPr lang="en-US" dirty="0" smtClean="0">
                <a:solidFill>
                  <a:srgbClr val="00B050"/>
                </a:solidFill>
              </a:rPr>
              <a:t>have </a:t>
            </a:r>
            <a:r>
              <a:rPr lang="en-US" dirty="0">
                <a:solidFill>
                  <a:srgbClr val="00B050"/>
                </a:solidFill>
              </a:rPr>
              <a:t>a substantial impact on child </a:t>
            </a:r>
            <a:r>
              <a:rPr lang="en-US" dirty="0" smtClean="0">
                <a:solidFill>
                  <a:srgbClr val="00B050"/>
                </a:solidFill>
              </a:rPr>
              <a:t>outcomes?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Do children served in inclusive programs have better outcomes?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Linkages: Why is this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1295400"/>
          </a:xfrm>
        </p:spPr>
        <p:txBody>
          <a:bodyPr>
            <a:no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 many states, child data elements are in the same system or have been linked.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13425"/>
              </p:ext>
            </p:extLst>
          </p:nvPr>
        </p:nvGraphicFramePr>
        <p:xfrm>
          <a:off x="609599" y="2743200"/>
          <a:ext cx="4495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731"/>
                <a:gridCol w="1037492"/>
                <a:gridCol w="864577"/>
              </a:tblGrid>
              <a:tr h="11880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</a:t>
                      </a:r>
                      <a:r>
                        <a:rPr lang="en-US" sz="2400" baseline="0" dirty="0" smtClean="0"/>
                        <a:t> data </a:t>
                      </a:r>
                      <a:r>
                        <a:rPr lang="en-US" sz="2400" dirty="0" smtClean="0"/>
                        <a:t>in same data system or have</a:t>
                      </a:r>
                      <a:r>
                        <a:rPr lang="en-US" sz="2400" baseline="0" dirty="0" smtClean="0"/>
                        <a:t> been linked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411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US" sz="1000" b="1" dirty="0" smtClean="0"/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2400" b="1" dirty="0" smtClean="0"/>
                        <a:t>Child data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87%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62%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\\128.18.33.159\org 653\Projects\CURRENT PROJECTS\DaSy - EC TA Data Center  (P21590)\Marketing\Stock Photos\iStock_000006887406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155825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minority of states can link </a:t>
            </a:r>
            <a:r>
              <a:rPr lang="en-US" dirty="0"/>
              <a:t>d</a:t>
            </a:r>
            <a:r>
              <a:rPr lang="en-US" dirty="0" smtClean="0"/>
              <a:t>ata elements across data systems</a:t>
            </a:r>
            <a:r>
              <a:rPr lang="en-US" dirty="0"/>
              <a:t> </a:t>
            </a:r>
            <a:r>
              <a:rPr lang="en-US" i="1" dirty="0" smtClean="0"/>
              <a:t>within</a:t>
            </a:r>
            <a:r>
              <a:rPr lang="en-US" dirty="0" smtClean="0"/>
              <a:t> Part C and </a:t>
            </a:r>
            <a:r>
              <a:rPr lang="en-US" i="1" dirty="0" smtClean="0"/>
              <a:t>within</a:t>
            </a:r>
            <a:r>
              <a:rPr lang="en-US" dirty="0" smtClean="0"/>
              <a:t>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43842"/>
              </p:ext>
            </p:extLst>
          </p:nvPr>
        </p:nvGraphicFramePr>
        <p:xfrm>
          <a:off x="685800" y="1981200"/>
          <a:ext cx="7391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282"/>
                <a:gridCol w="1437218"/>
                <a:gridCol w="1231900"/>
              </a:tblGrid>
              <a:tr h="4274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Linkages</a:t>
                      </a:r>
                      <a:r>
                        <a:rPr lang="en-US" sz="2400" baseline="0" dirty="0" smtClean="0"/>
                        <a:t> across d</a:t>
                      </a:r>
                      <a:r>
                        <a:rPr lang="en-US" sz="2400" dirty="0" smtClean="0"/>
                        <a:t>ata systems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76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Child and program/school data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19%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31%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943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Child to classroom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----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19%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Child</a:t>
                      </a:r>
                      <a:r>
                        <a:rPr lang="en-US" sz="2400" b="0" baseline="0" dirty="0" smtClean="0"/>
                        <a:t> and workforce </a:t>
                      </a:r>
                      <a:r>
                        <a:rPr lang="en-US" sz="2400" b="0" dirty="0" smtClean="0"/>
                        <a:t>data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40%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Workforce and</a:t>
                      </a:r>
                      <a:r>
                        <a:rPr lang="en-US" sz="2400" b="0" baseline="0" dirty="0" smtClean="0"/>
                        <a:t> program/school </a:t>
                      </a:r>
                      <a:r>
                        <a:rPr lang="en-US" sz="2400" b="0" dirty="0" smtClean="0"/>
                        <a:t>data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17%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7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721502"/>
              </p:ext>
            </p:extLst>
          </p:nvPr>
        </p:nvGraphicFramePr>
        <p:xfrm>
          <a:off x="381000" y="17526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2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28.18.33.159\org 653\Projects\CURRENT PROJECTS\DaSy - EC TA Data Center  (P21590)\Marketing\Stock Photos\iStock_000005787060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48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</a:t>
            </a:r>
            <a:r>
              <a:rPr lang="en-US" i="1" dirty="0" smtClean="0"/>
              <a:t>across</a:t>
            </a:r>
            <a:r>
              <a:rPr lang="en-US" dirty="0" smtClean="0"/>
              <a:t> Part C and 619.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01864"/>
              </p:ext>
            </p:extLst>
          </p:nvPr>
        </p:nvGraphicFramePr>
        <p:xfrm>
          <a:off x="609600" y="3396344"/>
          <a:ext cx="4876800" cy="18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224"/>
                <a:gridCol w="826576"/>
              </a:tblGrid>
              <a:tr h="46536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Common identifier for C &amp; 619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Program-level or school-level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Workforce-level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4844142" cy="3809999"/>
          </a:xfrm>
        </p:spPr>
        <p:txBody>
          <a:bodyPr/>
          <a:lstStyle/>
          <a:p>
            <a:r>
              <a:rPr lang="en-US" dirty="0" smtClean="0"/>
              <a:t>DaSy Center needs assessment conducted with all states and territories</a:t>
            </a:r>
          </a:p>
          <a:p>
            <a:pPr marL="688975" lvl="1"/>
            <a:r>
              <a:rPr lang="en-US" dirty="0" smtClean="0"/>
              <a:t>Purposes, methods, response rates</a:t>
            </a:r>
          </a:p>
          <a:p>
            <a:pPr marL="688975" lvl="1"/>
            <a:r>
              <a:rPr lang="en-US" dirty="0" smtClean="0"/>
              <a:t>Highlights of findings</a:t>
            </a:r>
          </a:p>
          <a:p>
            <a:pPr marL="688975" lvl="1"/>
            <a:r>
              <a:rPr lang="en-US" dirty="0" smtClean="0"/>
              <a:t>Next steps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479151" cy="21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\\128.18.33.159\org 653\Projects\StockPhotos\Categorized Library\All Photos\Preschool\iStock_00001311462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31763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48417"/>
              </p:ext>
            </p:extLst>
          </p:nvPr>
        </p:nvGraphicFramePr>
        <p:xfrm>
          <a:off x="304800" y="3434080"/>
          <a:ext cx="51816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990600"/>
                <a:gridCol w="838200"/>
              </a:tblGrid>
              <a:tr h="421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education data in same system or have been linked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Part C, few states have linkages with other EC data, and for 619,almost half have linkages with state </a:t>
            </a:r>
            <a:r>
              <a:rPr lang="en-US" dirty="0" err="1" smtClean="0"/>
              <a:t>preK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4243"/>
              </p:ext>
            </p:extLst>
          </p:nvPr>
        </p:nvGraphicFramePr>
        <p:xfrm>
          <a:off x="1524000" y="2362200"/>
          <a:ext cx="5257800" cy="275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/>
                <a:gridCol w="1188720"/>
                <a:gridCol w="914400"/>
              </a:tblGrid>
              <a:tr h="6137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other EC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State pre-K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Early 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Child care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Home visiting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8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072"/>
              </p:ext>
            </p:extLst>
          </p:nvPr>
        </p:nvGraphicFramePr>
        <p:xfrm>
          <a:off x="457200" y="1676400"/>
          <a:ext cx="5410200" cy="43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34"/>
                <a:gridCol w="932794"/>
                <a:gridCol w="1026072"/>
              </a:tblGrid>
              <a:tr h="46566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health data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\\128.18.33.159\org 653\Projects\StockPhotos\Categorized Library\All Photos\Babies\CB106365-14336022_cor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few states have linked Part C or 619 data to social services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35537"/>
              </p:ext>
            </p:extLst>
          </p:nvPr>
        </p:nvGraphicFramePr>
        <p:xfrm>
          <a:off x="457200" y="1905001"/>
          <a:ext cx="5257800" cy="270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990600"/>
                <a:gridCol w="762000"/>
              </a:tblGrid>
              <a:tr h="46072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social services data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04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Families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(TANF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4347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services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4" descr="110_1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362200"/>
            <a:ext cx="3048000" cy="22340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States identified many areas as priorities for future data system development and interest in receiving 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Priority areas for TA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27082"/>
              </p:ext>
            </p:extLst>
          </p:nvPr>
        </p:nvGraphicFramePr>
        <p:xfrm>
          <a:off x="457200" y="990600"/>
          <a:ext cx="8229600" cy="507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578"/>
                <a:gridCol w="906011"/>
                <a:gridCol w="906011"/>
              </a:tblGrid>
              <a:tr h="4673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Are</a:t>
                      </a:r>
                      <a:r>
                        <a:rPr lang="en-US" sz="2200" baseline="0" dirty="0" smtClean="0"/>
                        <a:t>a of s</a:t>
                      </a:r>
                      <a:r>
                        <a:rPr lang="en-US" sz="2200" dirty="0" smtClean="0"/>
                        <a:t>tate</a:t>
                      </a:r>
                      <a:r>
                        <a:rPr lang="en-US" sz="2200" baseline="0" dirty="0" smtClean="0"/>
                        <a:t> priority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and family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outcomes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94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Linkages between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across different types of data elements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7534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Data use (e.g., analysis, use of program improvement)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Data sharing permissions and/or privacy issues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183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APR indicators/618 data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94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Including Part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C/619 in broader state data system planning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Data quality,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verification, audit systems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Linkages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with s</a:t>
                      </a: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ocial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services or health data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Challenge </a:t>
            </a:r>
            <a:r>
              <a:rPr lang="en-US" sz="2400" dirty="0"/>
              <a:t>for Part B 619 programs to make full use of the child-level data </a:t>
            </a:r>
            <a:r>
              <a:rPr lang="en-US" sz="2400" dirty="0" smtClean="0"/>
              <a:t>elements: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 all </a:t>
            </a:r>
            <a:r>
              <a:rPr lang="en-US" dirty="0"/>
              <a:t>these data elements reside in the same data system or have ever been </a:t>
            </a:r>
            <a:r>
              <a:rPr lang="en-US" dirty="0" smtClean="0"/>
              <a:t>linked for more than one-third of states.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Only </a:t>
            </a:r>
            <a:r>
              <a:rPr lang="en-US" dirty="0"/>
              <a:t>8% of the </a:t>
            </a:r>
            <a:r>
              <a:rPr lang="en-US" dirty="0" smtClean="0"/>
              <a:t>states face </a:t>
            </a:r>
            <a:r>
              <a:rPr lang="en-US" dirty="0"/>
              <a:t>this </a:t>
            </a:r>
            <a:r>
              <a:rPr lang="en-US" dirty="0" smtClean="0"/>
              <a:t>challenge for Part </a:t>
            </a:r>
            <a:r>
              <a:rPr lang="en-US" dirty="0"/>
              <a:t>C 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States were less likely to report having data systems with workforce data, and even fewer have program-level data.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take away messages…..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599"/>
            <a:ext cx="8305800" cy="3886201"/>
          </a:xfrm>
        </p:spPr>
        <p:txBody>
          <a:bodyPr/>
          <a:lstStyle/>
          <a:p>
            <a:pPr fontAlgn="b"/>
            <a:r>
              <a:rPr lang="en-US" sz="2400" dirty="0" smtClean="0"/>
              <a:t>Many </a:t>
            </a:r>
            <a:r>
              <a:rPr lang="en-US" sz="2400" dirty="0"/>
              <a:t>commonalities between Part C and Part B 619 found for priority topics for future TA. </a:t>
            </a:r>
            <a:endParaRPr lang="en-US" sz="2400" dirty="0" smtClean="0"/>
          </a:p>
          <a:p>
            <a:pPr fontAlgn="b"/>
            <a:r>
              <a:rPr lang="en-US" sz="2400" dirty="0" smtClean="0"/>
              <a:t>Some of the most common topics included:</a:t>
            </a:r>
          </a:p>
          <a:p>
            <a:pPr lvl="1" fontAlgn="b"/>
            <a:r>
              <a:rPr lang="en-US" dirty="0" smtClean="0"/>
              <a:t>child </a:t>
            </a:r>
            <a:r>
              <a:rPr lang="en-US" dirty="0"/>
              <a:t>and family </a:t>
            </a:r>
            <a:r>
              <a:rPr lang="en-US" dirty="0" smtClean="0"/>
              <a:t>outcomes, </a:t>
            </a:r>
          </a:p>
          <a:p>
            <a:pPr lvl="1" fontAlgn="b"/>
            <a:r>
              <a:rPr lang="en-US" dirty="0" smtClean="0"/>
              <a:t>linkages </a:t>
            </a:r>
            <a:r>
              <a:rPr lang="en-US" dirty="0"/>
              <a:t>between and across different types of data </a:t>
            </a:r>
            <a:r>
              <a:rPr lang="en-US" dirty="0" smtClean="0"/>
              <a:t>elements, and</a:t>
            </a:r>
          </a:p>
          <a:p>
            <a:pPr lvl="1" fontAlgn="b"/>
            <a:r>
              <a:rPr lang="en-US" dirty="0" smtClean="0"/>
              <a:t>using data.   </a:t>
            </a:r>
            <a:endParaRPr lang="en-US" dirty="0"/>
          </a:p>
          <a:p>
            <a:pPr marL="0" lv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We selected these priorities as major themes of this conference.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take away messages…..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2671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Needs assessment report on DaSy web site on Monday, September 16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Coordinators and data managers may get a copy of your survey results at registration desk.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DaSy Center staff will be using findings to develop TA plans for the next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18" descr="MPj04223030000[1]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665413" cy="178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2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276600" cy="39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67000" y="6248400"/>
            <a:ext cx="29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5"/>
              </a:rPr>
              <a:t>www.dasycenter.com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66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799"/>
          </a:xfrm>
        </p:spPr>
        <p:txBody>
          <a:bodyPr/>
          <a:lstStyle/>
          <a:p>
            <a:r>
              <a:rPr lang="en-US" sz="2400" dirty="0" smtClean="0"/>
              <a:t>What we are funded to do:</a:t>
            </a:r>
          </a:p>
          <a:p>
            <a:pPr lvl="1"/>
            <a:r>
              <a:rPr lang="en-US" dirty="0" smtClean="0"/>
              <a:t>Support developing or enhancing Part C and 619 data systems</a:t>
            </a:r>
          </a:p>
          <a:p>
            <a:pPr lvl="1"/>
            <a:r>
              <a:rPr lang="en-US" dirty="0" smtClean="0"/>
              <a:t>Assist Part C/619 participation in integrated EC data systems</a:t>
            </a:r>
          </a:p>
          <a:p>
            <a:pPr lvl="1"/>
            <a:r>
              <a:rPr lang="en-US" dirty="0" smtClean="0"/>
              <a:t>Assist Part C/619 </a:t>
            </a:r>
            <a:r>
              <a:rPr lang="en-US" dirty="0"/>
              <a:t>participation </a:t>
            </a:r>
            <a:r>
              <a:rPr lang="en-US" dirty="0" smtClean="0"/>
              <a:t>in state longitudinal data systems</a:t>
            </a:r>
            <a:endParaRPr lang="en-US" dirty="0"/>
          </a:p>
          <a:p>
            <a:r>
              <a:rPr lang="en-US" sz="2400" dirty="0"/>
              <a:t>What we wanted to know to guide our TA: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urrent </a:t>
            </a:r>
            <a:r>
              <a:rPr lang="en-US" dirty="0">
                <a:solidFill>
                  <a:srgbClr val="00B050"/>
                </a:solidFill>
              </a:rPr>
              <a:t>status of Part C and 619 state data systems,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riorities </a:t>
            </a:r>
            <a:r>
              <a:rPr lang="en-US" dirty="0">
                <a:solidFill>
                  <a:srgbClr val="00B050"/>
                </a:solidFill>
              </a:rPr>
              <a:t>for improving data systems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reas </a:t>
            </a:r>
            <a:r>
              <a:rPr lang="en-US" dirty="0">
                <a:solidFill>
                  <a:srgbClr val="00B050"/>
                </a:solidFill>
              </a:rPr>
              <a:t>where states would like TA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the purposes </a:t>
            </a:r>
            <a:r>
              <a:rPr lang="en-US" dirty="0"/>
              <a:t>of </a:t>
            </a:r>
            <a:r>
              <a:rPr lang="en-US" dirty="0" smtClean="0"/>
              <a:t>the needs assessment?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4876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Online needs assessment developed by DaSy workgroup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Coordinated with </a:t>
            </a:r>
            <a:r>
              <a:rPr lang="en-US" dirty="0"/>
              <a:t>ITCA and ECDC surveys</a:t>
            </a:r>
          </a:p>
          <a:p>
            <a:pPr>
              <a:spcBef>
                <a:spcPts val="1800"/>
              </a:spcBef>
            </a:pPr>
            <a:r>
              <a:rPr lang="en-US" dirty="0"/>
              <a:t>S</a:t>
            </a:r>
            <a:r>
              <a:rPr lang="en-US" dirty="0" smtClean="0"/>
              <a:t>ent to Part C and 619 coordinators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Completed with data managers and others identified by coordinators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14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What methods were used?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 descr="\\Policy4\ORG 653\Projects\StockPhotos\Categorized Library\All Photos\College_Young Adult\iStock_00000477627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4999"/>
            <a:ext cx="2271713" cy="34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001000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Status of Part C and 619 data systems: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D</a:t>
            </a:r>
            <a:r>
              <a:rPr lang="en-US" sz="2800" dirty="0" smtClean="0"/>
              <a:t>ata systems and data elements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Linkages between different state data systems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Data system administration and use of data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Note:   Slightly different versions for Part C and 619 </a:t>
            </a:r>
          </a:p>
          <a:p>
            <a:pPr marL="795338" indent="0">
              <a:buNone/>
            </a:pPr>
            <a:r>
              <a:rPr lang="en-US" sz="2400" dirty="0" smtClean="0"/>
              <a:t>  based on program differences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2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kinds of questions were asked?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5601226" cy="3505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</a:t>
            </a:r>
            <a:r>
              <a:rPr lang="en-US" dirty="0" smtClean="0"/>
              <a:t>ent to all states and jurisdictions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8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Report focuses on information reported by 50 </a:t>
            </a:r>
            <a:r>
              <a:rPr lang="en-US" dirty="0"/>
              <a:t>states, DC, </a:t>
            </a:r>
            <a:r>
              <a:rPr lang="en-US" dirty="0" smtClean="0"/>
              <a:t>and Puerto </a:t>
            </a:r>
            <a:r>
              <a:rPr lang="en-US" dirty="0"/>
              <a:t>Rico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were the respondents?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\\Policy4\ORG 653\Projects\StockPhotos\Categorized Library\All Photos\Teachers_Staff\iStock_000015934236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6" y="2819400"/>
            <a:ext cx="30908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6553200" cy="304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</a:t>
            </a:r>
            <a:r>
              <a:rPr lang="en-US" dirty="0"/>
              <a:t> had an excellent response rate: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Part C </a:t>
            </a:r>
            <a:r>
              <a:rPr lang="en-US" sz="2800" dirty="0" smtClean="0">
                <a:solidFill>
                  <a:schemeClr val="tx2"/>
                </a:solidFill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</a:rPr>
              <a:t>94%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(n= 49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619 </a:t>
            </a:r>
            <a:r>
              <a:rPr lang="en-US" sz="2800" dirty="0" smtClean="0">
                <a:solidFill>
                  <a:schemeClr val="tx2"/>
                </a:solidFill>
              </a:rPr>
              <a:t>       </a:t>
            </a:r>
            <a:r>
              <a:rPr lang="en-US" sz="2800" b="1" dirty="0" smtClean="0">
                <a:solidFill>
                  <a:srgbClr val="00B050"/>
                </a:solidFill>
              </a:rPr>
              <a:t>96%</a:t>
            </a:r>
            <a:r>
              <a:rPr lang="en-US" sz="2800" dirty="0" smtClean="0">
                <a:solidFill>
                  <a:schemeClr val="tx2"/>
                </a:solidFill>
              </a:rPr>
              <a:t> (n= 50)</a:t>
            </a:r>
          </a:p>
          <a:p>
            <a:pPr lvl="1"/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Thanks to you all!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response rates?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1"/>
            <a:ext cx="5715000" cy="41147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D</a:t>
            </a:r>
            <a:r>
              <a:rPr lang="en-US" dirty="0" smtClean="0"/>
              <a:t>ata allows states to understand the characteristics of the: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Populations served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Settings and services received and their quality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Personnel providing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data systems and data elements: Why is this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14" y="2362200"/>
            <a:ext cx="274138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59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 kinds of state level data systems </a:t>
            </a:r>
          </a:p>
          <a:p>
            <a:pPr marL="0" indent="0">
              <a:buNone/>
            </a:pPr>
            <a:r>
              <a:rPr lang="en-US" dirty="0" smtClean="0"/>
              <a:t>     For example: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orkforce </a:t>
            </a:r>
            <a:r>
              <a:rPr lang="en-US" dirty="0"/>
              <a:t>data about </a:t>
            </a:r>
            <a:r>
              <a:rPr lang="en-US" dirty="0" smtClean="0"/>
              <a:t>providers may be in multiple state databases.</a:t>
            </a:r>
          </a:p>
          <a:p>
            <a:pPr lvl="1"/>
            <a:r>
              <a:rPr lang="en-US" dirty="0" smtClean="0"/>
              <a:t>School </a:t>
            </a:r>
            <a:r>
              <a:rPr lang="en-US" dirty="0"/>
              <a:t>enrollment data </a:t>
            </a:r>
            <a:r>
              <a:rPr lang="en-US" dirty="0" smtClean="0"/>
              <a:t>may be in </a:t>
            </a:r>
            <a:r>
              <a:rPr lang="en-US" dirty="0"/>
              <a:t>a program </a:t>
            </a:r>
            <a:r>
              <a:rPr lang="en-US" dirty="0" smtClean="0"/>
              <a:t>database.</a:t>
            </a:r>
          </a:p>
          <a:p>
            <a:r>
              <a:rPr lang="en-US" dirty="0" smtClean="0"/>
              <a:t>Clarity of terminology is important</a:t>
            </a:r>
          </a:p>
          <a:p>
            <a:pPr lvl="1"/>
            <a:r>
              <a:rPr lang="en-US" dirty="0" smtClean="0"/>
              <a:t>What do we mean by program or program-level data? </a:t>
            </a:r>
          </a:p>
          <a:p>
            <a:pPr lvl="1"/>
            <a:r>
              <a:rPr lang="en-US" dirty="0" smtClean="0"/>
              <a:t>In EC, program typically means a center where children go.</a:t>
            </a:r>
          </a:p>
          <a:p>
            <a:pPr lvl="1"/>
            <a:r>
              <a:rPr lang="en-US" dirty="0" smtClean="0"/>
              <a:t>We used a broad definition.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questions and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4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IDEA Part C and Part B 619 Data Systems: Current Status and Future Priorities&amp;#x0D;&amp;#x0A;Donna Spiker&amp;#x0D;&amp;#x0A;DaSy Center @ SRI Intern&quot;/&gt;&lt;property id=&quot;20307&quot; value=&quot;258&quot;/&gt;&lt;/object&gt;&lt;object type=&quot;3&quot; unique_id=&quot;11906&quot;&gt;&lt;property id=&quot;20148&quot; value=&quot;5&quot;/&gt;&lt;property id=&quot;20300&quot; value=&quot;Slide 2 - &amp;quot;What we will cover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What were the purposes of the needs assessment?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What methods were used?&amp;#x0D;&amp;#x0A;&amp;quot;&quot;/&gt;&lt;property id=&quot;20307&quot; value=&quot;260&quot;/&gt;&lt;/object&gt;&lt;object type=&quot;3&quot; unique_id=&quot;11917&quot;&gt;&lt;property id=&quot;20148&quot; value=&quot;5&quot;/&gt;&lt;property id=&quot;20300&quot; value=&quot;Slide 5 - &amp;quot;&amp;#x0D;&amp;#x0A;What kinds of questions were asked?&amp;#x0D;&amp;#x0A;&amp;quot;&quot;/&gt;&lt;property id=&quot;20307&quot; value=&quot;310&quot;/&gt;&lt;/object&gt;&lt;object type=&quot;3&quot; unique_id=&quot;11918&quot;&gt;&lt;property id=&quot;20148&quot; value=&quot;5&quot;/&gt;&lt;property id=&quot;20300&quot; value=&quot;Slide 6 - &amp;quot;Who were the respondents and what were the response rates?&amp;quot;&quot;/&gt;&lt;property id=&quot;20307&quot; value=&quot;269&quot;/&gt;&lt;/object&gt;&lt;object type=&quot;3&quot; unique_id=&quot;11919&quot;&gt;&lt;property id=&quot;20148&quot; value=&quot;5&quot;/&gt;&lt;property id=&quot;20300&quot; value=&quot;Slide 7 - &amp;quot;State data systems and data elements: Why is this important?&amp;quot;&quot;/&gt;&lt;property id=&quot;20307&quot; value=&quot;311&quot;/&gt;&lt;/object&gt;&lt;object type=&quot;3&quot; unique_id=&quot;11920&quot;&gt;&lt;property id=&quot;20148&quot; value=&quot;5&quot;/&gt;&lt;property id=&quot;20300&quot; value=&quot;Slide 9 - &amp;quot;Most states have data systems with child-level and workforce data, but fewer have program-level data systems.&amp;quot;&quot;/&gt;&lt;property id=&quot;20307&quot; value=&quot;261&quot;/&gt;&lt;/object&gt;&lt;object type=&quot;3&quot; unique_id=&quot;11921&quot;&gt;&lt;property id=&quot;20148&quot; value=&quot;5&quot;/&gt;&lt;property id=&quot;20300&quot; value=&quot;Slide 10 - &amp;quot;Most states have a variety of data elements in their child-level data systems.  &amp;quot;&quot;/&gt;&lt;property id=&quot;20307&quot; value=&quot;323&quot;/&gt;&lt;/object&gt;&lt;object type=&quot;3&quot; unique_id=&quot;11922&quot;&gt;&lt;property id=&quot;20148&quot; value=&quot;5&quot;/&gt;&lt;property id=&quot;20300&quot; value=&quot;Slide 11 - &amp;quot;Less than half of states have Part C or 619 program-level data systems.&amp;quot;&quot;/&gt;&lt;property id=&quot;20307&quot; value=&quot;324&quot;/&gt;&lt;/object&gt;&lt;object type=&quot;3&quot; unique_id=&quot;11923&quot;&gt;&lt;property id=&quot;20148&quot; value=&quot;5&quot;/&gt;&lt;property id=&quot;20300&quot; value=&quot;Slide 12 - &amp;quot;Most states have data systems that contain a variety of workforce data.  &amp;quot;&quot;/&gt;&lt;property id=&quot;20307&quot; value=&quot;326&quot;/&gt;&lt;/object&gt;&lt;object type=&quot;3&quot; unique_id=&quot;11924&quot;&gt;&lt;property id=&quot;20148&quot; value=&quot;5&quot;/&gt;&lt;property id=&quot;20300&quot; value=&quot;Slide 13 - &amp;quot;Linkages: What is it? &amp;quot;&quot;/&gt;&lt;property id=&quot;20307&quot; value=&quot;312&quot;/&gt;&lt;/object&gt;&lt;object type=&quot;3&quot; unique_id=&quot;11925&quot;&gt;&lt;property id=&quot;20148&quot; value=&quot;5&quot;/&gt;&lt;property id=&quot;20300&quot; value=&quot;Slide 14 - &amp;quot;Linkages: Why is this important?&amp;quot;&quot;/&gt;&lt;property id=&quot;20307&quot; value=&quot;327&quot;/&gt;&lt;/object&gt;&lt;object type=&quot;3&quot; unique_id=&quot;11926&quot;&gt;&lt;property id=&quot;20148&quot; value=&quot;5&quot;/&gt;&lt;property id=&quot;20300&quot; value=&quot;Slide 15 - &amp;quot;For both Part C and 619, in many states, child data elements are in the same system or have been linked, less so f&quot;/&gt;&lt;property id=&quot;20307&quot; value=&quot;277&quot;/&gt;&lt;/object&gt;&lt;object type=&quot;3&quot; unique_id=&quot;11927&quot;&gt;&lt;property id=&quot;20148&quot; value=&quot;5&quot;/&gt;&lt;property id=&quot;20300&quot; value=&quot;Slide 16 - &amp;quot;A minority of states can link data elements across data systems within Part C and 619.&amp;quot;&quot;/&gt;&lt;property id=&quot;20307&quot; value=&quot;284&quot;/&gt;&lt;/object&gt;&lt;object type=&quot;3&quot; unique_id=&quot;11928&quot;&gt;&lt;property id=&quot;20148&quot; value=&quot;5&quot;/&gt;&lt;property id=&quot;20300&quot; value=&quot;Slide 17 - &amp;quot;Only about one-third of states have linked data across Part C and 619.&amp;quot;&quot;/&gt;&lt;property id=&quot;20307&quot; value=&quot;328&quot;/&gt;&lt;/object&gt;&lt;object type=&quot;3&quot; unique_id=&quot;11930&quot;&gt;&lt;property id=&quot;20148&quot; value=&quot;5&quot;/&gt;&lt;property id=&quot;20300&quot; value=&quot;Slide 18 - &amp;quot;A minority of states can link data elements across data systems within Part C and 619.&amp;quot;&quot;/&gt;&lt;property id=&quot;20307&quot; value=&quot;325&quot;/&gt;&lt;/object&gt;&lt;object type=&quot;3&quot; unique_id=&quot;11931&quot;&gt;&lt;property id=&quot;20148&quot; value=&quot;5&quot;/&gt;&lt;property id=&quot;20300&quot; value=&quot;Slide 19 - &amp;quot;Unique identifiers are common within Part C and 619 for child-, program-, and school-levels.&amp;quot;&quot;/&gt;&lt;property id=&quot;20307&quot; value=&quot;279&quot;/&gt;&lt;/object&gt;&lt;object type=&quot;3&quot; unique_id=&quot;11932&quot;&gt;&lt;property id=&quot;20148&quot; value=&quot;5&quot;/&gt;&lt;property id=&quot;20300&quot; value=&quot;Slide 20 - &amp;quot;There is infrequent use of common identifiers across Part C and 619. &amp;quot;&quot;/&gt;&lt;property id=&quot;20307&quot; value=&quot;278&quot;/&gt;&lt;/object&gt;&lt;object type=&quot;3&quot; unique_id=&quot;11933&quot;&gt;&lt;property id=&quot;20148&quot; value=&quot;5&quot;/&gt;&lt;property id=&quot;20300&quot; value=&quot;Slide 21 - &amp;quot;Data governance: What is it and why is it important?&amp;quot;&quot;/&gt;&lt;property id=&quot;20307&quot; value=&quot;313&quot;/&gt;&lt;/object&gt;&lt;object type=&quot;3&quot; unique_id=&quot;11934&quot;&gt;&lt;property id=&quot;20148&quot; value=&quot;5&quot;/&gt;&lt;property id=&quot;20300&quot; value=&quot;Slide 22 - &amp;quot;A majority of states have data governance bodies for 619, but not for Part C.&amp;quot;&quot;/&gt;&lt;property id=&quot;20307&quot; value=&quot;271&quot;/&gt;&lt;/object&gt;&lt;object type=&quot;3&quot; unique_id=&quot;11935&quot;&gt;&lt;property id=&quot;20148&quot; value=&quot;5&quot;/&gt;&lt;property id=&quot;20300&quot; value=&quot;Slide 24 - &amp;quot;Few states have linkages with other EC data for Part C, and almost half have linkages with state preK for 619. &amp;quot;&quot;/&gt;&lt;property id=&quot;20307&quot; value=&quot;290&quot;/&gt;&lt;/object&gt;&lt;object type=&quot;3&quot; unique_id=&quot;11936&quot;&gt;&lt;property id=&quot;20148&quot; value=&quot;5&quot;/&gt;&lt;property id=&quot;20300&quot; value=&quot;Slide 23 - &amp;quot;Linkages with K12 education data are more common for 619 than for Part C. &amp;quot;&quot;/&gt;&lt;property id=&quot;20307&quot; value=&quot;299&quot;/&gt;&lt;/object&gt;&lt;object type=&quot;3&quot; unique_id=&quot;11937&quot;&gt;&lt;property id=&quot;20148&quot; value=&quot;5&quot;/&gt;&lt;property id=&quot;20300&quot; value=&quot;Slide 26 - &amp;quot;Linkages with social services data are uncommon for both Part C and 619.&amp;quot;&quot;/&gt;&lt;property id=&quot;20307&quot; value=&quot;291&quot;/&gt;&lt;/object&gt;&lt;object type=&quot;3&quot; unique_id=&quot;11938&quot;&gt;&lt;property id=&quot;20148&quot; value=&quot;5&quot;/&gt;&lt;property id=&quot;20300&quot; value=&quot;Slide 25 - &amp;quot;Linkages with health data are more common for Part C than for 619.&amp;quot;&quot;/&gt;&lt;property id=&quot;20307&quot; value=&quot;292&quot;/&gt;&lt;/object&gt;&lt;object type=&quot;3&quot; unique_id=&quot;11939&quot;&gt;&lt;property id=&quot;20148&quot; value=&quot;5&quot;/&gt;&lt;property id=&quot;20300&quot; value=&quot;Slide 27 - &amp;quot;Very few states have linked Part C or 619 data to social services data.&amp;quot;&quot;/&gt;&lt;property id=&quot;20307&quot; value=&quot;298&quot;/&gt;&lt;/object&gt;&lt;object type=&quot;3&quot; unique_id=&quot;11940&quot;&gt;&lt;property id=&quot;20148&quot; value=&quot;5&quot;/&gt;&lt;property id=&quot;20300&quot; value=&quot;Slide 28 - &amp;quot;Access to and use of data: Why is it important? &amp;quot;&quot;/&gt;&lt;property id=&quot;20307&quot; value=&quot;329&quot;/&gt;&lt;/object&gt;&lt;object type=&quot;3&quot; unique_id=&quot;11941&quot;&gt;&lt;property id=&quot;20148&quot; value=&quot;5&quot;/&gt;&lt;property id=&quot;20300&quot; value=&quot;Slide 29 - &amp;quot;For both Part C and 619, access to child data is most common for state staff and least common for teachers and ser&quot;/&gt;&lt;property id=&quot;20307&quot; value=&quot;301&quot;/&gt;&lt;/object&gt;&lt;object type=&quot;3&quot; unique_id=&quot;11942&quot;&gt;&lt;property id=&quot;20148&quot; value=&quot;5&quot;/&gt;&lt;property id=&quot;20300&quot; value=&quot;Slide 30 - &amp;quot;For both Part C and 619, states use their data for a variety of purposes. &amp;quot;&quot;/&gt;&lt;property id=&quot;20307&quot; value=&quot;305&quot;/&gt;&lt;/object&gt;&lt;object type=&quot;3&quot; unique_id=&quot;11943&quot;&gt;&lt;property id=&quot;20148&quot; value=&quot;5&quot;/&gt;&lt;property id=&quot;20300&quot; value=&quot;Slide 31 - &amp;quot;State priorities for data systems development and TA interests&amp;quot;&quot;/&gt;&lt;property id=&quot;20307&quot; value=&quot;314&quot;/&gt;&lt;/object&gt;&lt;object type=&quot;3&quot; unique_id=&quot;11944&quot;&gt;&lt;property id=&quot;20148&quot; value=&quot;5&quot;/&gt;&lt;property id=&quot;20300&quot; value=&quot;Slide 32 - &amp;quot;States identified many areas as priorities for future data system development and interest in receiving TA.&amp;quot;&quot;/&gt;&lt;property id=&quot;20307&quot; value=&quot;304&quot;/&gt;&lt;/object&gt;&lt;object type=&quot;3&quot; unique_id=&quot;11945&quot;&gt;&lt;property id=&quot;20148&quot; value=&quot;5&quot;/&gt;&lt;property id=&quot;20300&quot; value=&quot;Slide 33 - &amp;quot;Top areas for TA&amp;quot;&quot;/&gt;&lt;property id=&quot;20307&quot; value=&quot;302&quot;/&gt;&lt;/object&gt;&lt;object type=&quot;3&quot; unique_id=&quot;11946&quot;&gt;&lt;property id=&quot;20148&quot; value=&quot;5&quot;/&gt;&lt;property id=&quot;20300&quot; value=&quot;Slide 34 - &amp;quot;Some take away messages…..&amp;quot;&quot;/&gt;&lt;property id=&quot;20307&quot; value=&quot;306&quot;/&gt;&lt;/object&gt;&lt;object type=&quot;3&quot; unique_id=&quot;11947&quot;&gt;&lt;property id=&quot;20148&quot; value=&quot;5&quot;/&gt;&lt;property id=&quot;20300&quot; value=&quot;Slide 35 - &amp;quot;Some take away messages….. (cont)&amp;quot;&quot;/&gt;&lt;property id=&quot;20307&quot; value=&quot;332&quot;/&gt;&lt;/object&gt;&lt;object type=&quot;3&quot; unique_id=&quot;11948&quot;&gt;&lt;property id=&quot;20148&quot; value=&quot;5&quot;/&gt;&lt;property id=&quot;20300&quot; value=&quot;Slide 36 - &amp;quot;Some take away messages….. (cont)&amp;quot;&quot;/&gt;&lt;property id=&quot;20307&quot; value=&quot;331&quot;/&gt;&lt;/object&gt;&lt;object type=&quot;3&quot; unique_id=&quot;11949&quot;&gt;&lt;property id=&quot;20148&quot; value=&quot;5&quot;/&gt;&lt;property id=&quot;20300&quot; value=&quot;Slide 37 - &amp;quot;Some take away messages….. (cont)&amp;quot;&quot;/&gt;&lt;property id=&quot;20307&quot; value=&quot;330&quot;/&gt;&lt;/object&gt;&lt;object type=&quot;3&quot; unique_id=&quot;11950&quot;&gt;&lt;property id=&quot;20148&quot; value=&quot;5&quot;/&gt;&lt;property id=&quot;20300&quot; value=&quot;Slide 38 - &amp;quot;Next steps&amp;quot;&quot;/&gt;&lt;property id=&quot;20307&quot; value=&quot;307&quot;/&gt;&lt;/object&gt;&lt;object type=&quot;3&quot; unique_id=&quot;11951&quot;&gt;&lt;property id=&quot;20148&quot; value=&quot;5&quot;/&gt;&lt;property id=&quot;20300&quot; value=&quot;Slide 39 - &amp;quot;                      Questions&amp;quot;&quot;/&gt;&lt;property id=&quot;20307&quot; value=&quot;317&quot;/&gt;&lt;/object&gt;&lt;object type=&quot;3&quot; unique_id=&quot;11952&quot;&gt;&lt;property id=&quot;20148&quot; value=&quot;5&quot;/&gt;&lt;property id=&quot;20300&quot; value=&quot;Slide 40 - &amp;quot;Finally…If we all do our work well……&amp;quot;&quot;/&gt;&lt;property id=&quot;20307&quot; value=&quot;321&quot;/&gt;&lt;/object&gt;&lt;object type=&quot;3&quot; unique_id=&quot;12079&quot;&gt;&lt;property id=&quot;20148&quot; value=&quot;5&quot;/&gt;&lt;property id=&quot;20300&quot; value=&quot;Slide 8&quot;/&gt;&lt;property id=&quot;20307&quot; value=&quot;333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2161</Words>
  <Application>Microsoft Office PowerPoint</Application>
  <PresentationFormat>On-screen Show (4:3)</PresentationFormat>
  <Paragraphs>452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IDEA Part C and Part B 619  Data Systems: Current Status and Future Priorities Donna Spiker DaSy Center @ SRI International</vt:lpstr>
      <vt:lpstr>What we will cover</vt:lpstr>
      <vt:lpstr>What were the purposes of the needs assessment?</vt:lpstr>
      <vt:lpstr>What methods were used?</vt:lpstr>
      <vt:lpstr> What kinds of questions were asked? </vt:lpstr>
      <vt:lpstr>Who were the respondents?</vt:lpstr>
      <vt:lpstr>What were the response rates?</vt:lpstr>
      <vt:lpstr>State data systems and data elements: Why is this important?</vt:lpstr>
      <vt:lpstr>Focus of questions and terminology</vt:lpstr>
      <vt:lpstr>Most states have data systems with child-level and workforce data, but fewer have program-level data systems.</vt:lpstr>
      <vt:lpstr>Most states have a variety of data elements in their child-level data systems.  </vt:lpstr>
      <vt:lpstr>Less than half of states have Part C or 619 program-level data systems.</vt:lpstr>
      <vt:lpstr>States vary in the kinds of workforce data they have in state data systems.  </vt:lpstr>
      <vt:lpstr>Linkages: What is it? </vt:lpstr>
      <vt:lpstr>Linkages: Why is this important?</vt:lpstr>
      <vt:lpstr>In many states, child data elements are in the same system or have been linked. </vt:lpstr>
      <vt:lpstr>A minority of states can link data elements across data systems within Part C and within 619.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For Part C, few states have linkages with other EC data, and for 619,almost half have linkages with state preK. </vt:lpstr>
      <vt:lpstr>Linkages with health data are more common for Part C than for 619.</vt:lpstr>
      <vt:lpstr>Only few states have linked Part C or 619 data to social services data.</vt:lpstr>
      <vt:lpstr>States identified many areas as priorities for future data system development and interest in receiving TA.</vt:lpstr>
      <vt:lpstr>Priority areas for TA</vt:lpstr>
      <vt:lpstr>Some take away messages…..</vt:lpstr>
      <vt:lpstr>More take away messages….. </vt:lpstr>
      <vt:lpstr>Next steps</vt:lpstr>
      <vt:lpstr>             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Katie Kaattari</cp:lastModifiedBy>
  <cp:revision>140</cp:revision>
  <cp:lastPrinted>2013-09-13T23:26:37Z</cp:lastPrinted>
  <dcterms:created xsi:type="dcterms:W3CDTF">2013-02-06T21:54:43Z</dcterms:created>
  <dcterms:modified xsi:type="dcterms:W3CDTF">2013-12-06T23:42:09Z</dcterms:modified>
</cp:coreProperties>
</file>