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2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78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2406" autoAdjust="0"/>
  </p:normalViewPr>
  <p:slideViewPr>
    <p:cSldViewPr>
      <p:cViewPr varScale="1">
        <p:scale>
          <a:sx n="76" d="100"/>
          <a:sy n="76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9AA0D-E85D-44D5-A621-EC78782B0F35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279699-90FE-4005-937F-BC5F5D3B6FA2}">
      <dgm:prSet phldrT="[Text]"/>
      <dgm:spPr/>
      <dgm:t>
        <a:bodyPr/>
        <a:lstStyle/>
        <a:p>
          <a:r>
            <a:rPr lang="en-US" u="sng" dirty="0" smtClean="0">
              <a:solidFill>
                <a:schemeClr val="bg1"/>
              </a:solidFill>
            </a:rPr>
            <a:t>Data quality</a:t>
          </a:r>
          <a:r>
            <a:rPr lang="en-US" dirty="0" smtClean="0">
              <a:solidFill>
                <a:schemeClr val="bg1"/>
              </a:solidFill>
            </a:rPr>
            <a:t>: Ensure that data are accurate, relevant, timely, and complete for the purposes they are collected</a:t>
          </a:r>
          <a:endParaRPr lang="en-US" dirty="0">
            <a:solidFill>
              <a:schemeClr val="bg1"/>
            </a:solidFill>
          </a:endParaRPr>
        </a:p>
      </dgm:t>
    </dgm:pt>
    <dgm:pt modelId="{75E5C8E2-C1E2-4D36-950E-8E514D9FD268}" type="parTrans" cxnId="{C0842621-7AF3-4936-8E88-C55D0B5CBA22}">
      <dgm:prSet/>
      <dgm:spPr/>
      <dgm:t>
        <a:bodyPr/>
        <a:lstStyle/>
        <a:p>
          <a:endParaRPr lang="en-US"/>
        </a:p>
      </dgm:t>
    </dgm:pt>
    <dgm:pt modelId="{5DBB1280-4945-4EEF-B14A-979510B5DFE7}" type="sibTrans" cxnId="{C0842621-7AF3-4936-8E88-C55D0B5CBA22}">
      <dgm:prSet/>
      <dgm:spPr/>
      <dgm:t>
        <a:bodyPr/>
        <a:lstStyle/>
        <a:p>
          <a:endParaRPr lang="en-US"/>
        </a:p>
      </dgm:t>
    </dgm:pt>
    <dgm:pt modelId="{E6DAA917-BEAA-4C01-B5A7-73EA192C7122}">
      <dgm:prSet phldrT="[Text]"/>
      <dgm:spPr/>
      <dgm:t>
        <a:bodyPr/>
        <a:lstStyle/>
        <a:p>
          <a:r>
            <a:rPr lang="en-US" u="sng" dirty="0" smtClean="0"/>
            <a:t>Data access</a:t>
          </a:r>
          <a:r>
            <a:rPr lang="en-US" dirty="0" smtClean="0"/>
            <a:t>: Define and assign differentiated levels of data access to individuals based on their roles and responsibilities </a:t>
          </a:r>
          <a:endParaRPr lang="en-US" dirty="0">
            <a:latin typeface="Calibri"/>
            <a:ea typeface="Calibri"/>
            <a:cs typeface="Times New Roman"/>
          </a:endParaRPr>
        </a:p>
      </dgm:t>
    </dgm:pt>
    <dgm:pt modelId="{826DABCB-FFB4-4CC8-B58E-EE5A6E775D6C}" type="parTrans" cxnId="{7621E3BD-31AE-4697-A4D3-FE274F434611}">
      <dgm:prSet/>
      <dgm:spPr/>
      <dgm:t>
        <a:bodyPr/>
        <a:lstStyle/>
        <a:p>
          <a:endParaRPr lang="en-US"/>
        </a:p>
      </dgm:t>
    </dgm:pt>
    <dgm:pt modelId="{591D1954-93AD-4A7A-B286-7D05DEB0B606}" type="sibTrans" cxnId="{7621E3BD-31AE-4697-A4D3-FE274F434611}">
      <dgm:prSet/>
      <dgm:spPr/>
      <dgm:t>
        <a:bodyPr/>
        <a:lstStyle/>
        <a:p>
          <a:endParaRPr lang="en-US"/>
        </a:p>
      </dgm:t>
    </dgm:pt>
    <dgm:pt modelId="{E3E3ED5F-20A0-405F-A8E2-ED41276363F2}">
      <dgm:prSet phldrT="[Text]"/>
      <dgm:spPr/>
      <dgm:t>
        <a:bodyPr/>
        <a:lstStyle/>
        <a:p>
          <a:r>
            <a:rPr lang="en-US" u="sng" dirty="0" smtClean="0"/>
            <a:t>Data security</a:t>
          </a:r>
          <a:r>
            <a:rPr lang="en-US" dirty="0" smtClean="0"/>
            <a:t>: Ensure the security of sensitive data by mitigating the risks of unauthorized disclosure </a:t>
          </a:r>
          <a:endParaRPr lang="en-US" dirty="0" smtClean="0">
            <a:latin typeface="Calibri"/>
            <a:ea typeface="Calibri"/>
            <a:cs typeface="Times New Roman"/>
          </a:endParaRPr>
        </a:p>
      </dgm:t>
    </dgm:pt>
    <dgm:pt modelId="{CC8F72F8-EA1A-4863-960E-BC5C0B2750B4}" type="parTrans" cxnId="{C1AA6B1C-EA52-48A8-9BD6-7BE3942352A0}">
      <dgm:prSet/>
      <dgm:spPr/>
      <dgm:t>
        <a:bodyPr/>
        <a:lstStyle/>
        <a:p>
          <a:endParaRPr lang="en-US"/>
        </a:p>
      </dgm:t>
    </dgm:pt>
    <dgm:pt modelId="{A3EC8C8C-7BCC-4241-B25D-CDCB1DC1B175}" type="sibTrans" cxnId="{C1AA6B1C-EA52-48A8-9BD6-7BE3942352A0}">
      <dgm:prSet/>
      <dgm:spPr/>
      <dgm:t>
        <a:bodyPr/>
        <a:lstStyle/>
        <a:p>
          <a:endParaRPr lang="en-US"/>
        </a:p>
      </dgm:t>
    </dgm:pt>
    <dgm:pt modelId="{275CF454-34CC-4E6C-A31C-8F126BC31733}">
      <dgm:prSet phldrT="[Text]"/>
      <dgm:spPr/>
      <dgm:t>
        <a:bodyPr/>
        <a:lstStyle/>
        <a:p>
          <a:r>
            <a:rPr lang="en-US" u="sng" dirty="0" smtClean="0"/>
            <a:t>Data dissemination</a:t>
          </a:r>
          <a:r>
            <a:rPr lang="en-US" dirty="0" smtClean="0"/>
            <a:t>: Ensure that data sharing and reporting activities comply with federal, state, and local laws</a:t>
          </a:r>
          <a:endParaRPr lang="en-US" dirty="0">
            <a:latin typeface="Calibri"/>
            <a:ea typeface="Calibri"/>
            <a:cs typeface="Times New Roman"/>
          </a:endParaRPr>
        </a:p>
      </dgm:t>
    </dgm:pt>
    <dgm:pt modelId="{E9629211-A6BF-4431-8855-F2386468A0BC}" type="parTrans" cxnId="{A9E5AB6E-673B-4E7F-84AE-382AA38783B5}">
      <dgm:prSet/>
      <dgm:spPr/>
      <dgm:t>
        <a:bodyPr/>
        <a:lstStyle/>
        <a:p>
          <a:endParaRPr lang="en-US"/>
        </a:p>
      </dgm:t>
    </dgm:pt>
    <dgm:pt modelId="{5B18DD0A-71B0-4294-B24D-9806C0F9DFF9}" type="sibTrans" cxnId="{A9E5AB6E-673B-4E7F-84AE-382AA38783B5}">
      <dgm:prSet/>
      <dgm:spPr/>
      <dgm:t>
        <a:bodyPr/>
        <a:lstStyle/>
        <a:p>
          <a:endParaRPr lang="en-US"/>
        </a:p>
      </dgm:t>
    </dgm:pt>
    <dgm:pt modelId="{CCD23E3F-EFD4-484C-B08D-92FBE7796D89}" type="pres">
      <dgm:prSet presAssocID="{0CB9AA0D-E85D-44D5-A621-EC78782B0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117285-AC9A-4664-A08C-CB0913CCFC44}" type="pres">
      <dgm:prSet presAssocID="{5C279699-90FE-4005-937F-BC5F5D3B6F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B4DB5-6280-4D2B-B8F4-A8F1F253B4EC}" type="pres">
      <dgm:prSet presAssocID="{5DBB1280-4945-4EEF-B14A-979510B5DFE7}" presName="spacer" presStyleCnt="0"/>
      <dgm:spPr/>
    </dgm:pt>
    <dgm:pt modelId="{CA078ABD-708A-417E-9B79-94514A297A81}" type="pres">
      <dgm:prSet presAssocID="{E6DAA917-BEAA-4C01-B5A7-73EA192C71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42014-3F74-437F-AF3E-B38C0B00CB9E}" type="pres">
      <dgm:prSet presAssocID="{591D1954-93AD-4A7A-B286-7D05DEB0B606}" presName="spacer" presStyleCnt="0"/>
      <dgm:spPr/>
    </dgm:pt>
    <dgm:pt modelId="{DF08557C-1F74-40CB-B9CC-39E2803E7801}" type="pres">
      <dgm:prSet presAssocID="{E3E3ED5F-20A0-405F-A8E2-ED41276363F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C952E-0676-4B26-9581-3846EEB02931}" type="pres">
      <dgm:prSet presAssocID="{A3EC8C8C-7BCC-4241-B25D-CDCB1DC1B175}" presName="spacer" presStyleCnt="0"/>
      <dgm:spPr/>
    </dgm:pt>
    <dgm:pt modelId="{2E6C015B-C154-4790-9F01-EE3A9C3E6F32}" type="pres">
      <dgm:prSet presAssocID="{275CF454-34CC-4E6C-A31C-8F126BC317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7E62A-EAEB-4282-9D58-BC087CBA07BC}" type="presOf" srcId="{5C279699-90FE-4005-937F-BC5F5D3B6FA2}" destId="{95117285-AC9A-4664-A08C-CB0913CCFC44}" srcOrd="0" destOrd="0" presId="urn:microsoft.com/office/officeart/2005/8/layout/vList2"/>
    <dgm:cxn modelId="{C1AA6B1C-EA52-48A8-9BD6-7BE3942352A0}" srcId="{0CB9AA0D-E85D-44D5-A621-EC78782B0F35}" destId="{E3E3ED5F-20A0-405F-A8E2-ED41276363F2}" srcOrd="2" destOrd="0" parTransId="{CC8F72F8-EA1A-4863-960E-BC5C0B2750B4}" sibTransId="{A3EC8C8C-7BCC-4241-B25D-CDCB1DC1B175}"/>
    <dgm:cxn modelId="{7621E3BD-31AE-4697-A4D3-FE274F434611}" srcId="{0CB9AA0D-E85D-44D5-A621-EC78782B0F35}" destId="{E6DAA917-BEAA-4C01-B5A7-73EA192C7122}" srcOrd="1" destOrd="0" parTransId="{826DABCB-FFB4-4CC8-B58E-EE5A6E775D6C}" sibTransId="{591D1954-93AD-4A7A-B286-7D05DEB0B606}"/>
    <dgm:cxn modelId="{5312A677-69D8-47C6-9328-FB2E83E1C249}" type="presOf" srcId="{E3E3ED5F-20A0-405F-A8E2-ED41276363F2}" destId="{DF08557C-1F74-40CB-B9CC-39E2803E7801}" srcOrd="0" destOrd="0" presId="urn:microsoft.com/office/officeart/2005/8/layout/vList2"/>
    <dgm:cxn modelId="{A9E5AB6E-673B-4E7F-84AE-382AA38783B5}" srcId="{0CB9AA0D-E85D-44D5-A621-EC78782B0F35}" destId="{275CF454-34CC-4E6C-A31C-8F126BC31733}" srcOrd="3" destOrd="0" parTransId="{E9629211-A6BF-4431-8855-F2386468A0BC}" sibTransId="{5B18DD0A-71B0-4294-B24D-9806C0F9DFF9}"/>
    <dgm:cxn modelId="{053C31AA-C998-467E-8AE9-52227833A0C4}" type="presOf" srcId="{275CF454-34CC-4E6C-A31C-8F126BC31733}" destId="{2E6C015B-C154-4790-9F01-EE3A9C3E6F32}" srcOrd="0" destOrd="0" presId="urn:microsoft.com/office/officeart/2005/8/layout/vList2"/>
    <dgm:cxn modelId="{C0842621-7AF3-4936-8E88-C55D0B5CBA22}" srcId="{0CB9AA0D-E85D-44D5-A621-EC78782B0F35}" destId="{5C279699-90FE-4005-937F-BC5F5D3B6FA2}" srcOrd="0" destOrd="0" parTransId="{75E5C8E2-C1E2-4D36-950E-8E514D9FD268}" sibTransId="{5DBB1280-4945-4EEF-B14A-979510B5DFE7}"/>
    <dgm:cxn modelId="{3FCA2944-4423-4E63-8BD7-056DB72448E2}" type="presOf" srcId="{E6DAA917-BEAA-4C01-B5A7-73EA192C7122}" destId="{CA078ABD-708A-417E-9B79-94514A297A81}" srcOrd="0" destOrd="0" presId="urn:microsoft.com/office/officeart/2005/8/layout/vList2"/>
    <dgm:cxn modelId="{137B1408-0F05-46C4-A347-A9994E5FBB8F}" type="presOf" srcId="{0CB9AA0D-E85D-44D5-A621-EC78782B0F35}" destId="{CCD23E3F-EFD4-484C-B08D-92FBE7796D89}" srcOrd="0" destOrd="0" presId="urn:microsoft.com/office/officeart/2005/8/layout/vList2"/>
    <dgm:cxn modelId="{9B0D696A-B614-4141-A2CA-92EB925CFF89}" type="presParOf" srcId="{CCD23E3F-EFD4-484C-B08D-92FBE7796D89}" destId="{95117285-AC9A-4664-A08C-CB0913CCFC44}" srcOrd="0" destOrd="0" presId="urn:microsoft.com/office/officeart/2005/8/layout/vList2"/>
    <dgm:cxn modelId="{E9E8A623-5E6A-4C49-9005-46C7A02550EE}" type="presParOf" srcId="{CCD23E3F-EFD4-484C-B08D-92FBE7796D89}" destId="{B88B4DB5-6280-4D2B-B8F4-A8F1F253B4EC}" srcOrd="1" destOrd="0" presId="urn:microsoft.com/office/officeart/2005/8/layout/vList2"/>
    <dgm:cxn modelId="{F5B1FADC-302D-460D-A3A0-389C0AA8C003}" type="presParOf" srcId="{CCD23E3F-EFD4-484C-B08D-92FBE7796D89}" destId="{CA078ABD-708A-417E-9B79-94514A297A81}" srcOrd="2" destOrd="0" presId="urn:microsoft.com/office/officeart/2005/8/layout/vList2"/>
    <dgm:cxn modelId="{09586420-21BD-499E-B250-87074CB72E9F}" type="presParOf" srcId="{CCD23E3F-EFD4-484C-B08D-92FBE7796D89}" destId="{CF142014-3F74-437F-AF3E-B38C0B00CB9E}" srcOrd="3" destOrd="0" presId="urn:microsoft.com/office/officeart/2005/8/layout/vList2"/>
    <dgm:cxn modelId="{C4B11820-1891-48BD-9779-CB4AA89361AA}" type="presParOf" srcId="{CCD23E3F-EFD4-484C-B08D-92FBE7796D89}" destId="{DF08557C-1F74-40CB-B9CC-39E2803E7801}" srcOrd="4" destOrd="0" presId="urn:microsoft.com/office/officeart/2005/8/layout/vList2"/>
    <dgm:cxn modelId="{C18F2A2E-2928-4092-8CA5-C530D74DDDDD}" type="presParOf" srcId="{CCD23E3F-EFD4-484C-B08D-92FBE7796D89}" destId="{D31C952E-0676-4B26-9581-3846EEB02931}" srcOrd="5" destOrd="0" presId="urn:microsoft.com/office/officeart/2005/8/layout/vList2"/>
    <dgm:cxn modelId="{79FAFC34-B59B-40CF-954E-C65D75000D2A}" type="presParOf" srcId="{CCD23E3F-EFD4-484C-B08D-92FBE7796D89}" destId="{2E6C015B-C154-4790-9F01-EE3A9C3E6F3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DC455F-84C4-47CB-AACE-9F09935DE317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BBE3FE-9C0B-4716-9005-202AAFDC2B7B}">
      <dgm:prSet custT="1"/>
      <dgm:spPr/>
      <dgm:t>
        <a:bodyPr/>
        <a:lstStyle/>
        <a:p>
          <a:r>
            <a:rPr lang="en-US" sz="2400" dirty="0" smtClean="0"/>
            <a:t>Conduct analysis of legal challenges on data collection/reporting (Federal &amp; State)</a:t>
          </a:r>
        </a:p>
      </dgm:t>
    </dgm:pt>
    <dgm:pt modelId="{BD569067-7F9F-43B5-9C58-DCF0B4494F27}" type="parTrans" cxnId="{4AFCE22D-3425-452C-A609-511D31B292F9}">
      <dgm:prSet/>
      <dgm:spPr/>
      <dgm:t>
        <a:bodyPr/>
        <a:lstStyle/>
        <a:p>
          <a:endParaRPr lang="en-US"/>
        </a:p>
      </dgm:t>
    </dgm:pt>
    <dgm:pt modelId="{CB4BEEB5-591D-434A-8533-71EFABA89A79}" type="sibTrans" cxnId="{4AFCE22D-3425-452C-A609-511D31B292F9}">
      <dgm:prSet/>
      <dgm:spPr/>
      <dgm:t>
        <a:bodyPr/>
        <a:lstStyle/>
        <a:p>
          <a:endParaRPr lang="en-US"/>
        </a:p>
      </dgm:t>
    </dgm:pt>
    <dgm:pt modelId="{6F33C33B-01B6-462F-BDEB-A56E8ECA9357}">
      <dgm:prSet custT="1"/>
      <dgm:spPr/>
      <dgm:t>
        <a:bodyPr/>
        <a:lstStyle/>
        <a:p>
          <a:r>
            <a:rPr lang="en-US" sz="2400" dirty="0" smtClean="0"/>
            <a:t>Regular communications to staff, stakeholders, and senior leadership on key decisions</a:t>
          </a:r>
        </a:p>
      </dgm:t>
    </dgm:pt>
    <dgm:pt modelId="{10413CE8-7C8E-4DEE-93DE-8F6B3D6F8F5B}" type="parTrans" cxnId="{14EF5CC9-407F-49F7-84F3-6215D9D759A3}">
      <dgm:prSet/>
      <dgm:spPr/>
      <dgm:t>
        <a:bodyPr/>
        <a:lstStyle/>
        <a:p>
          <a:endParaRPr lang="en-US"/>
        </a:p>
      </dgm:t>
    </dgm:pt>
    <dgm:pt modelId="{85E97021-E375-4059-8F21-78BE4F944371}" type="sibTrans" cxnId="{14EF5CC9-407F-49F7-84F3-6215D9D759A3}">
      <dgm:prSet/>
      <dgm:spPr/>
      <dgm:t>
        <a:bodyPr/>
        <a:lstStyle/>
        <a:p>
          <a:endParaRPr lang="en-US"/>
        </a:p>
      </dgm:t>
    </dgm:pt>
    <dgm:pt modelId="{D2C1D023-DDAF-4D68-96B1-EB30FABDB289}">
      <dgm:prSet phldrT="[Text]" custT="1"/>
      <dgm:spPr/>
      <dgm:t>
        <a:bodyPr/>
        <a:lstStyle/>
        <a:p>
          <a:r>
            <a:rPr lang="en-US" sz="1800" dirty="0" smtClean="0"/>
            <a:t> </a:t>
          </a:r>
        </a:p>
        <a:p>
          <a:r>
            <a:rPr lang="en-US" sz="2000" dirty="0" smtClean="0"/>
            <a:t>Cross-agency data integration considerations:</a:t>
          </a:r>
        </a:p>
        <a:p>
          <a:r>
            <a:rPr lang="en-US" sz="2000" dirty="0" smtClean="0"/>
            <a:t>Review duplicative collections</a:t>
          </a:r>
        </a:p>
        <a:p>
          <a:r>
            <a:rPr lang="en-US" sz="2000" dirty="0" smtClean="0"/>
            <a:t>Ensure alignment with program rules/policies</a:t>
          </a:r>
        </a:p>
        <a:p>
          <a:r>
            <a:rPr lang="en-US" sz="2000" dirty="0" smtClean="0"/>
            <a:t>Ensure alignment to correct source data</a:t>
          </a:r>
          <a:endParaRPr lang="en-US" sz="2000" dirty="0"/>
        </a:p>
      </dgm:t>
    </dgm:pt>
    <dgm:pt modelId="{6C3E64D2-7338-464C-9BBA-7755A4098721}" type="parTrans" cxnId="{8AD6029C-6FD2-457E-B17A-4A55DA9CDF9D}">
      <dgm:prSet/>
      <dgm:spPr/>
      <dgm:t>
        <a:bodyPr/>
        <a:lstStyle/>
        <a:p>
          <a:endParaRPr lang="en-US"/>
        </a:p>
      </dgm:t>
    </dgm:pt>
    <dgm:pt modelId="{DF3D5127-CD29-4414-8EB9-7679B66AABAF}" type="sibTrans" cxnId="{8AD6029C-6FD2-457E-B17A-4A55DA9CDF9D}">
      <dgm:prSet/>
      <dgm:spPr/>
      <dgm:t>
        <a:bodyPr/>
        <a:lstStyle/>
        <a:p>
          <a:endParaRPr lang="en-US"/>
        </a:p>
      </dgm:t>
    </dgm:pt>
    <dgm:pt modelId="{9E5C4F37-6B05-4C89-862E-03A5B5823E4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D6085DA-0F7F-48E6-9982-18AB0F5E3329}" type="sibTrans" cxnId="{D76285A2-0A7E-4A46-BA8B-8EF10FD0371D}">
      <dgm:prSet/>
      <dgm:spPr/>
      <dgm:t>
        <a:bodyPr/>
        <a:lstStyle/>
        <a:p>
          <a:endParaRPr lang="en-US"/>
        </a:p>
      </dgm:t>
    </dgm:pt>
    <dgm:pt modelId="{C601C887-B268-41A9-8E8C-2A73672F50B2}" type="parTrans" cxnId="{D76285A2-0A7E-4A46-BA8B-8EF10FD0371D}">
      <dgm:prSet/>
      <dgm:spPr/>
      <dgm:t>
        <a:bodyPr/>
        <a:lstStyle/>
        <a:p>
          <a:endParaRPr lang="en-US"/>
        </a:p>
      </dgm:t>
    </dgm:pt>
    <dgm:pt modelId="{69F2E2E6-A528-4CF6-8C15-C7C07E8F4927}">
      <dgm:prSet custT="1"/>
      <dgm:spPr/>
      <dgm:t>
        <a:bodyPr/>
        <a:lstStyle/>
        <a:p>
          <a:r>
            <a:rPr lang="en-US" sz="2400" dirty="0" smtClean="0"/>
            <a:t>Information technology should </a:t>
          </a:r>
          <a:r>
            <a:rPr lang="en-US" sz="2400" u="sng" dirty="0" smtClean="0"/>
            <a:t>never</a:t>
          </a:r>
          <a:r>
            <a:rPr lang="en-US" sz="2400" u="none" dirty="0" smtClean="0"/>
            <a:t> drive solutions.  Program staff are essential to successful data system implementations.</a:t>
          </a:r>
          <a:endParaRPr lang="en-US" sz="2400" dirty="0"/>
        </a:p>
      </dgm:t>
    </dgm:pt>
    <dgm:pt modelId="{CF272FC2-ECBC-4EE8-BC60-2C71A22E0A33}" type="parTrans" cxnId="{2452A633-4574-49F1-B81E-B9D681AFF5C4}">
      <dgm:prSet/>
      <dgm:spPr/>
      <dgm:t>
        <a:bodyPr/>
        <a:lstStyle/>
        <a:p>
          <a:endParaRPr lang="en-US"/>
        </a:p>
      </dgm:t>
    </dgm:pt>
    <dgm:pt modelId="{066921AC-579C-4BE0-B178-100546BC3B13}" type="sibTrans" cxnId="{2452A633-4574-49F1-B81E-B9D681AFF5C4}">
      <dgm:prSet/>
      <dgm:spPr/>
      <dgm:t>
        <a:bodyPr/>
        <a:lstStyle/>
        <a:p>
          <a:endParaRPr lang="en-US"/>
        </a:p>
      </dgm:t>
    </dgm:pt>
    <dgm:pt modelId="{DA953C59-3A2A-4B51-80DA-2160913748BF}" type="pres">
      <dgm:prSet presAssocID="{BCDC455F-84C4-47CB-AACE-9F09935DE317}" presName="diagram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451BA-8370-45F5-8900-8779BC1BEC20}" type="pres">
      <dgm:prSet presAssocID="{BCDC455F-84C4-47CB-AACE-9F09935DE317}" presName="matrix" presStyleCnt="0"/>
      <dgm:spPr/>
    </dgm:pt>
    <dgm:pt modelId="{611F5C6F-4BC4-4C80-9635-0AB2CD4B2E44}" type="pres">
      <dgm:prSet presAssocID="{BCDC455F-84C4-47CB-AACE-9F09935DE317}" presName="tile1" presStyleLbl="node1" presStyleIdx="0" presStyleCnt="4"/>
      <dgm:spPr/>
      <dgm:t>
        <a:bodyPr/>
        <a:lstStyle/>
        <a:p>
          <a:endParaRPr lang="en-US"/>
        </a:p>
      </dgm:t>
    </dgm:pt>
    <dgm:pt modelId="{81D7F806-52A6-424B-8703-90AE4B313FF4}" type="pres">
      <dgm:prSet presAssocID="{BCDC455F-84C4-47CB-AACE-9F09935DE31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AA060-26B7-4E4D-956D-9C26E363F3A0}" type="pres">
      <dgm:prSet presAssocID="{BCDC455F-84C4-47CB-AACE-9F09935DE317}" presName="tile2" presStyleLbl="node1" presStyleIdx="1" presStyleCnt="4" custScaleX="98262" custLinFactNeighborX="-2609" custLinFactNeighborY="-1820"/>
      <dgm:spPr/>
      <dgm:t>
        <a:bodyPr/>
        <a:lstStyle/>
        <a:p>
          <a:endParaRPr lang="en-US"/>
        </a:p>
      </dgm:t>
    </dgm:pt>
    <dgm:pt modelId="{2AE144C9-A4B1-4A1E-8D46-F3A0E934978D}" type="pres">
      <dgm:prSet presAssocID="{BCDC455F-84C4-47CB-AACE-9F09935DE31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902D-D4B0-4A51-868C-223876C955FD}" type="pres">
      <dgm:prSet presAssocID="{BCDC455F-84C4-47CB-AACE-9F09935DE317}" presName="tile3" presStyleLbl="node1" presStyleIdx="2" presStyleCnt="4"/>
      <dgm:spPr/>
      <dgm:t>
        <a:bodyPr/>
        <a:lstStyle/>
        <a:p>
          <a:endParaRPr lang="en-US"/>
        </a:p>
      </dgm:t>
    </dgm:pt>
    <dgm:pt modelId="{CF642C82-8B75-4A00-A6B1-BAE1648EE998}" type="pres">
      <dgm:prSet presAssocID="{BCDC455F-84C4-47CB-AACE-9F09935DE31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F97D-1A88-4DF5-9112-0DE8879EEAF9}" type="pres">
      <dgm:prSet presAssocID="{BCDC455F-84C4-47CB-AACE-9F09935DE317}" presName="tile4" presStyleLbl="node1" presStyleIdx="3" presStyleCnt="4" custLinFactNeighborX="-2609"/>
      <dgm:spPr/>
      <dgm:t>
        <a:bodyPr/>
        <a:lstStyle/>
        <a:p>
          <a:endParaRPr lang="en-US"/>
        </a:p>
      </dgm:t>
    </dgm:pt>
    <dgm:pt modelId="{F8D37A63-DB94-4FA6-9C42-7EE409BC2E1F}" type="pres">
      <dgm:prSet presAssocID="{BCDC455F-84C4-47CB-AACE-9F09935DE31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6B774-876C-4ADF-A53F-00399DEA2D09}" type="pres">
      <dgm:prSet presAssocID="{BCDC455F-84C4-47CB-AACE-9F09935DE317}" presName="centerTile" presStyleLbl="fgShp" presStyleIdx="0" presStyleCnt="1" custScaleX="62320" custScaleY="111111" custLinFactNeighborX="-725" custLinFactNeighborY="1666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9B196-9C8D-4C83-BAB6-A2A8FF674990}" type="presOf" srcId="{69F2E2E6-A528-4CF6-8C15-C7C07E8F4927}" destId="{8A00902D-D4B0-4A51-868C-223876C955FD}" srcOrd="0" destOrd="0" presId="urn:microsoft.com/office/officeart/2005/8/layout/matrix1"/>
    <dgm:cxn modelId="{EB39199F-164D-44BE-9CF9-611D5CD35337}" type="presOf" srcId="{BCDC455F-84C4-47CB-AACE-9F09935DE317}" destId="{DA953C59-3A2A-4B51-80DA-2160913748BF}" srcOrd="0" destOrd="0" presId="urn:microsoft.com/office/officeart/2005/8/layout/matrix1"/>
    <dgm:cxn modelId="{4AFCE22D-3425-452C-A609-511D31B292F9}" srcId="{9E5C4F37-6B05-4C89-862E-03A5B5823E4E}" destId="{24BBE3FE-9C0B-4716-9005-202AAFDC2B7B}" srcOrd="1" destOrd="0" parTransId="{BD569067-7F9F-43B5-9C58-DCF0B4494F27}" sibTransId="{CB4BEEB5-591D-434A-8533-71EFABA89A79}"/>
    <dgm:cxn modelId="{2452A633-4574-49F1-B81E-B9D681AFF5C4}" srcId="{9E5C4F37-6B05-4C89-862E-03A5B5823E4E}" destId="{69F2E2E6-A528-4CF6-8C15-C7C07E8F4927}" srcOrd="3" destOrd="0" parTransId="{CF272FC2-ECBC-4EE8-BC60-2C71A22E0A33}" sibTransId="{066921AC-579C-4BE0-B178-100546BC3B13}"/>
    <dgm:cxn modelId="{5824BE37-1B5A-459A-9B8F-81EB9F38FBA4}" type="presOf" srcId="{6F33C33B-01B6-462F-BDEB-A56E8ECA9357}" destId="{F8D37A63-DB94-4FA6-9C42-7EE409BC2E1F}" srcOrd="1" destOrd="0" presId="urn:microsoft.com/office/officeart/2005/8/layout/matrix1"/>
    <dgm:cxn modelId="{3863F860-11A0-45B4-B5DF-79B741F3DBDB}" type="presOf" srcId="{9E5C4F37-6B05-4C89-862E-03A5B5823E4E}" destId="{9F86B774-876C-4ADF-A53F-00399DEA2D09}" srcOrd="0" destOrd="0" presId="urn:microsoft.com/office/officeart/2005/8/layout/matrix1"/>
    <dgm:cxn modelId="{1D6078C3-19CA-4C7D-AD91-9705E4EB9346}" type="presOf" srcId="{69F2E2E6-A528-4CF6-8C15-C7C07E8F4927}" destId="{CF642C82-8B75-4A00-A6B1-BAE1648EE998}" srcOrd="1" destOrd="0" presId="urn:microsoft.com/office/officeart/2005/8/layout/matrix1"/>
    <dgm:cxn modelId="{5DD9E1B1-4E70-4291-B300-39982B31F287}" type="presOf" srcId="{D2C1D023-DDAF-4D68-96B1-EB30FABDB289}" destId="{8FFAA060-26B7-4E4D-956D-9C26E363F3A0}" srcOrd="0" destOrd="0" presId="urn:microsoft.com/office/officeart/2005/8/layout/matrix1"/>
    <dgm:cxn modelId="{3DFA625E-B0E6-4643-B307-72259904D399}" type="presOf" srcId="{24BBE3FE-9C0B-4716-9005-202AAFDC2B7B}" destId="{81D7F806-52A6-424B-8703-90AE4B313FF4}" srcOrd="1" destOrd="0" presId="urn:microsoft.com/office/officeart/2005/8/layout/matrix1"/>
    <dgm:cxn modelId="{D76285A2-0A7E-4A46-BA8B-8EF10FD0371D}" srcId="{BCDC455F-84C4-47CB-AACE-9F09935DE317}" destId="{9E5C4F37-6B05-4C89-862E-03A5B5823E4E}" srcOrd="0" destOrd="0" parTransId="{C601C887-B268-41A9-8E8C-2A73672F50B2}" sibTransId="{7D6085DA-0F7F-48E6-9982-18AB0F5E3329}"/>
    <dgm:cxn modelId="{9F9DA8C1-3C65-4907-A59B-0F2C4E78E4E1}" type="presOf" srcId="{6F33C33B-01B6-462F-BDEB-A56E8ECA9357}" destId="{A570F97D-1A88-4DF5-9112-0DE8879EEAF9}" srcOrd="0" destOrd="0" presId="urn:microsoft.com/office/officeart/2005/8/layout/matrix1"/>
    <dgm:cxn modelId="{8AD6029C-6FD2-457E-B17A-4A55DA9CDF9D}" srcId="{9E5C4F37-6B05-4C89-862E-03A5B5823E4E}" destId="{D2C1D023-DDAF-4D68-96B1-EB30FABDB289}" srcOrd="0" destOrd="0" parTransId="{6C3E64D2-7338-464C-9BBA-7755A4098721}" sibTransId="{DF3D5127-CD29-4414-8EB9-7679B66AABAF}"/>
    <dgm:cxn modelId="{0FABEF22-3EC3-4140-A892-0F7F6569F41B}" type="presOf" srcId="{D2C1D023-DDAF-4D68-96B1-EB30FABDB289}" destId="{2AE144C9-A4B1-4A1E-8D46-F3A0E934978D}" srcOrd="1" destOrd="0" presId="urn:microsoft.com/office/officeart/2005/8/layout/matrix1"/>
    <dgm:cxn modelId="{14EF5CC9-407F-49F7-84F3-6215D9D759A3}" srcId="{9E5C4F37-6B05-4C89-862E-03A5B5823E4E}" destId="{6F33C33B-01B6-462F-BDEB-A56E8ECA9357}" srcOrd="2" destOrd="0" parTransId="{10413CE8-7C8E-4DEE-93DE-8F6B3D6F8F5B}" sibTransId="{85E97021-E375-4059-8F21-78BE4F944371}"/>
    <dgm:cxn modelId="{271E0AA8-556C-495C-A29E-9D51F49BB132}" type="presOf" srcId="{24BBE3FE-9C0B-4716-9005-202AAFDC2B7B}" destId="{611F5C6F-4BC4-4C80-9635-0AB2CD4B2E44}" srcOrd="0" destOrd="0" presId="urn:microsoft.com/office/officeart/2005/8/layout/matrix1"/>
    <dgm:cxn modelId="{31B591BE-B098-4156-8A21-34CDCEDB1F59}" type="presParOf" srcId="{DA953C59-3A2A-4B51-80DA-2160913748BF}" destId="{86D451BA-8370-45F5-8900-8779BC1BEC20}" srcOrd="0" destOrd="0" presId="urn:microsoft.com/office/officeart/2005/8/layout/matrix1"/>
    <dgm:cxn modelId="{45715DF2-9D8A-4893-9384-E8A7DD807DE5}" type="presParOf" srcId="{86D451BA-8370-45F5-8900-8779BC1BEC20}" destId="{611F5C6F-4BC4-4C80-9635-0AB2CD4B2E44}" srcOrd="0" destOrd="0" presId="urn:microsoft.com/office/officeart/2005/8/layout/matrix1"/>
    <dgm:cxn modelId="{4306D8AB-2E15-4CD8-8606-AC8AC36BCFD3}" type="presParOf" srcId="{86D451BA-8370-45F5-8900-8779BC1BEC20}" destId="{81D7F806-52A6-424B-8703-90AE4B313FF4}" srcOrd="1" destOrd="0" presId="urn:microsoft.com/office/officeart/2005/8/layout/matrix1"/>
    <dgm:cxn modelId="{B6192773-6ED0-4DDD-9E18-B244E1891F11}" type="presParOf" srcId="{86D451BA-8370-45F5-8900-8779BC1BEC20}" destId="{8FFAA060-26B7-4E4D-956D-9C26E363F3A0}" srcOrd="2" destOrd="0" presId="urn:microsoft.com/office/officeart/2005/8/layout/matrix1"/>
    <dgm:cxn modelId="{E6589DB3-B226-4088-983C-3E3B42475BD5}" type="presParOf" srcId="{86D451BA-8370-45F5-8900-8779BC1BEC20}" destId="{2AE144C9-A4B1-4A1E-8D46-F3A0E934978D}" srcOrd="3" destOrd="0" presId="urn:microsoft.com/office/officeart/2005/8/layout/matrix1"/>
    <dgm:cxn modelId="{47034B1A-3DF5-4EDA-942B-16B3151DA362}" type="presParOf" srcId="{86D451BA-8370-45F5-8900-8779BC1BEC20}" destId="{8A00902D-D4B0-4A51-868C-223876C955FD}" srcOrd="4" destOrd="0" presId="urn:microsoft.com/office/officeart/2005/8/layout/matrix1"/>
    <dgm:cxn modelId="{8ECE6887-FF5D-4C3F-8BA1-91AB5059AB89}" type="presParOf" srcId="{86D451BA-8370-45F5-8900-8779BC1BEC20}" destId="{CF642C82-8B75-4A00-A6B1-BAE1648EE998}" srcOrd="5" destOrd="0" presId="urn:microsoft.com/office/officeart/2005/8/layout/matrix1"/>
    <dgm:cxn modelId="{4B2174CA-0890-468F-9A5F-D89DE943790C}" type="presParOf" srcId="{86D451BA-8370-45F5-8900-8779BC1BEC20}" destId="{A570F97D-1A88-4DF5-9112-0DE8879EEAF9}" srcOrd="6" destOrd="0" presId="urn:microsoft.com/office/officeart/2005/8/layout/matrix1"/>
    <dgm:cxn modelId="{4C2EC173-2859-440E-B2B5-C141ECA44A3C}" type="presParOf" srcId="{86D451BA-8370-45F5-8900-8779BC1BEC20}" destId="{F8D37A63-DB94-4FA6-9C42-7EE409BC2E1F}" srcOrd="7" destOrd="0" presId="urn:microsoft.com/office/officeart/2005/8/layout/matrix1"/>
    <dgm:cxn modelId="{0F2C3BCB-2B7E-4E90-871B-96DF4C47A70C}" type="presParOf" srcId="{DA953C59-3A2A-4B51-80DA-2160913748BF}" destId="{9F86B774-876C-4ADF-A53F-00399DEA2D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C455F-84C4-47CB-AACE-9F09935DE317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D74AF2-2E52-432B-8A13-62EA6999A901}">
      <dgm:prSet phldrT="[Text]" custT="1"/>
      <dgm:spPr/>
      <dgm:t>
        <a:bodyPr/>
        <a:lstStyle/>
        <a:p>
          <a:r>
            <a:rPr lang="en-US" sz="9600" dirty="0" smtClean="0"/>
            <a:t>?</a:t>
          </a:r>
          <a:endParaRPr lang="en-US" sz="9600" dirty="0"/>
        </a:p>
      </dgm:t>
    </dgm:pt>
    <dgm:pt modelId="{B1AC80E6-5A67-4CED-B007-690CA9422148}" type="parTrans" cxnId="{E3A72577-6A10-4AE0-AE80-C9681ED6FD1B}">
      <dgm:prSet/>
      <dgm:spPr/>
      <dgm:t>
        <a:bodyPr/>
        <a:lstStyle/>
        <a:p>
          <a:endParaRPr lang="en-US"/>
        </a:p>
      </dgm:t>
    </dgm:pt>
    <dgm:pt modelId="{03C2AA67-7741-4F2F-B248-71D31CEFA61C}" type="sibTrans" cxnId="{E3A72577-6A10-4AE0-AE80-C9681ED6FD1B}">
      <dgm:prSet/>
      <dgm:spPr/>
      <dgm:t>
        <a:bodyPr/>
        <a:lstStyle/>
        <a:p>
          <a:endParaRPr lang="en-US"/>
        </a:p>
      </dgm:t>
    </dgm:pt>
    <dgm:pt modelId="{9E5C4F37-6B05-4C89-862E-03A5B5823E4E}">
      <dgm:prSet phldrT="[Text]"/>
      <dgm:spPr/>
      <dgm:t>
        <a:bodyPr/>
        <a:lstStyle/>
        <a:p>
          <a:r>
            <a:rPr lang="en-US" dirty="0" smtClean="0"/>
            <a:t>Where does the data reside as a result of your inventory?</a:t>
          </a:r>
          <a:endParaRPr lang="en-US" dirty="0"/>
        </a:p>
      </dgm:t>
    </dgm:pt>
    <dgm:pt modelId="{C601C887-B268-41A9-8E8C-2A73672F50B2}" type="parTrans" cxnId="{D76285A2-0A7E-4A46-BA8B-8EF10FD0371D}">
      <dgm:prSet/>
      <dgm:spPr/>
      <dgm:t>
        <a:bodyPr/>
        <a:lstStyle/>
        <a:p>
          <a:endParaRPr lang="en-US"/>
        </a:p>
      </dgm:t>
    </dgm:pt>
    <dgm:pt modelId="{7D6085DA-0F7F-48E6-9982-18AB0F5E3329}" type="sibTrans" cxnId="{D76285A2-0A7E-4A46-BA8B-8EF10FD0371D}">
      <dgm:prSet/>
      <dgm:spPr/>
      <dgm:t>
        <a:bodyPr/>
        <a:lstStyle/>
        <a:p>
          <a:endParaRPr lang="en-US"/>
        </a:p>
      </dgm:t>
    </dgm:pt>
    <dgm:pt modelId="{24BBE3FE-9C0B-4716-9005-202AAFDC2B7B}">
      <dgm:prSet/>
      <dgm:spPr/>
      <dgm:t>
        <a:bodyPr/>
        <a:lstStyle/>
        <a:p>
          <a:r>
            <a:rPr lang="en-US" dirty="0" smtClean="0"/>
            <a:t>What federal, state, and local laws apply to data sets?</a:t>
          </a:r>
        </a:p>
      </dgm:t>
    </dgm:pt>
    <dgm:pt modelId="{BD569067-7F9F-43B5-9C58-DCF0B4494F27}" type="parTrans" cxnId="{4AFCE22D-3425-452C-A609-511D31B292F9}">
      <dgm:prSet/>
      <dgm:spPr/>
      <dgm:t>
        <a:bodyPr/>
        <a:lstStyle/>
        <a:p>
          <a:endParaRPr lang="en-US"/>
        </a:p>
      </dgm:t>
    </dgm:pt>
    <dgm:pt modelId="{CB4BEEB5-591D-434A-8533-71EFABA89A79}" type="sibTrans" cxnId="{4AFCE22D-3425-452C-A609-511D31B292F9}">
      <dgm:prSet/>
      <dgm:spPr/>
      <dgm:t>
        <a:bodyPr/>
        <a:lstStyle/>
        <a:p>
          <a:endParaRPr lang="en-US"/>
        </a:p>
      </dgm:t>
    </dgm:pt>
    <dgm:pt modelId="{6F33C33B-01B6-462F-BDEB-A56E8ECA9357}">
      <dgm:prSet/>
      <dgm:spPr/>
      <dgm:t>
        <a:bodyPr/>
        <a:lstStyle/>
        <a:p>
          <a:r>
            <a:rPr lang="en-US" dirty="0" smtClean="0"/>
            <a:t>What data sharing agreements need to be in place?  Requirements?</a:t>
          </a:r>
        </a:p>
      </dgm:t>
    </dgm:pt>
    <dgm:pt modelId="{10413CE8-7C8E-4DEE-93DE-8F6B3D6F8F5B}" type="parTrans" cxnId="{14EF5CC9-407F-49F7-84F3-6215D9D759A3}">
      <dgm:prSet/>
      <dgm:spPr/>
      <dgm:t>
        <a:bodyPr/>
        <a:lstStyle/>
        <a:p>
          <a:endParaRPr lang="en-US"/>
        </a:p>
      </dgm:t>
    </dgm:pt>
    <dgm:pt modelId="{85E97021-E375-4059-8F21-78BE4F944371}" type="sibTrans" cxnId="{14EF5CC9-407F-49F7-84F3-6215D9D759A3}">
      <dgm:prSet/>
      <dgm:spPr/>
      <dgm:t>
        <a:bodyPr/>
        <a:lstStyle/>
        <a:p>
          <a:endParaRPr lang="en-US"/>
        </a:p>
      </dgm:t>
    </dgm:pt>
    <dgm:pt modelId="{D2C1D023-DDAF-4D68-96B1-EB30FABDB289}">
      <dgm:prSet phldrT="[Text]"/>
      <dgm:spPr/>
      <dgm:t>
        <a:bodyPr/>
        <a:lstStyle/>
        <a:p>
          <a:r>
            <a:rPr lang="en-US" dirty="0" smtClean="0"/>
            <a:t> What data will need to be shared AND how will the data flow?</a:t>
          </a:r>
          <a:endParaRPr lang="en-US" dirty="0"/>
        </a:p>
      </dgm:t>
    </dgm:pt>
    <dgm:pt modelId="{6C3E64D2-7338-464C-9BBA-7755A4098721}" type="parTrans" cxnId="{8AD6029C-6FD2-457E-B17A-4A55DA9CDF9D}">
      <dgm:prSet/>
      <dgm:spPr/>
      <dgm:t>
        <a:bodyPr/>
        <a:lstStyle/>
        <a:p>
          <a:endParaRPr lang="en-US"/>
        </a:p>
      </dgm:t>
    </dgm:pt>
    <dgm:pt modelId="{DF3D5127-CD29-4414-8EB9-7679B66AABAF}" type="sibTrans" cxnId="{8AD6029C-6FD2-457E-B17A-4A55DA9CDF9D}">
      <dgm:prSet/>
      <dgm:spPr/>
      <dgm:t>
        <a:bodyPr/>
        <a:lstStyle/>
        <a:p>
          <a:endParaRPr lang="en-US"/>
        </a:p>
      </dgm:t>
    </dgm:pt>
    <dgm:pt modelId="{DA953C59-3A2A-4B51-80DA-2160913748BF}" type="pres">
      <dgm:prSet presAssocID="{BCDC455F-84C4-47CB-AACE-9F09935DE31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D451BA-8370-45F5-8900-8779BC1BEC20}" type="pres">
      <dgm:prSet presAssocID="{BCDC455F-84C4-47CB-AACE-9F09935DE317}" presName="matrix" presStyleCnt="0"/>
      <dgm:spPr/>
    </dgm:pt>
    <dgm:pt modelId="{611F5C6F-4BC4-4C80-9635-0AB2CD4B2E44}" type="pres">
      <dgm:prSet presAssocID="{BCDC455F-84C4-47CB-AACE-9F09935DE317}" presName="tile1" presStyleLbl="node1" presStyleIdx="0" presStyleCnt="4"/>
      <dgm:spPr/>
      <dgm:t>
        <a:bodyPr/>
        <a:lstStyle/>
        <a:p>
          <a:endParaRPr lang="en-US"/>
        </a:p>
      </dgm:t>
    </dgm:pt>
    <dgm:pt modelId="{81D7F806-52A6-424B-8703-90AE4B313FF4}" type="pres">
      <dgm:prSet presAssocID="{BCDC455F-84C4-47CB-AACE-9F09935DE31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AA060-26B7-4E4D-956D-9C26E363F3A0}" type="pres">
      <dgm:prSet presAssocID="{BCDC455F-84C4-47CB-AACE-9F09935DE317}" presName="tile2" presStyleLbl="node1" presStyleIdx="1" presStyleCnt="4"/>
      <dgm:spPr/>
      <dgm:t>
        <a:bodyPr/>
        <a:lstStyle/>
        <a:p>
          <a:endParaRPr lang="en-US"/>
        </a:p>
      </dgm:t>
    </dgm:pt>
    <dgm:pt modelId="{2AE144C9-A4B1-4A1E-8D46-F3A0E934978D}" type="pres">
      <dgm:prSet presAssocID="{BCDC455F-84C4-47CB-AACE-9F09935DE31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0902D-D4B0-4A51-868C-223876C955FD}" type="pres">
      <dgm:prSet presAssocID="{BCDC455F-84C4-47CB-AACE-9F09935DE317}" presName="tile3" presStyleLbl="node1" presStyleIdx="2" presStyleCnt="4"/>
      <dgm:spPr/>
      <dgm:t>
        <a:bodyPr/>
        <a:lstStyle/>
        <a:p>
          <a:endParaRPr lang="en-US"/>
        </a:p>
      </dgm:t>
    </dgm:pt>
    <dgm:pt modelId="{CF642C82-8B75-4A00-A6B1-BAE1648EE998}" type="pres">
      <dgm:prSet presAssocID="{BCDC455F-84C4-47CB-AACE-9F09935DE31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0F97D-1A88-4DF5-9112-0DE8879EEAF9}" type="pres">
      <dgm:prSet presAssocID="{BCDC455F-84C4-47CB-AACE-9F09935DE317}" presName="tile4" presStyleLbl="node1" presStyleIdx="3" presStyleCnt="4" custLinFactNeighborY="2778"/>
      <dgm:spPr/>
      <dgm:t>
        <a:bodyPr/>
        <a:lstStyle/>
        <a:p>
          <a:endParaRPr lang="en-US"/>
        </a:p>
      </dgm:t>
    </dgm:pt>
    <dgm:pt modelId="{F8D37A63-DB94-4FA6-9C42-7EE409BC2E1F}" type="pres">
      <dgm:prSet presAssocID="{BCDC455F-84C4-47CB-AACE-9F09935DE31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6B774-876C-4ADF-A53F-00399DEA2D09}" type="pres">
      <dgm:prSet presAssocID="{BCDC455F-84C4-47CB-AACE-9F09935DE31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F5907-A066-44CF-834C-197B810552C8}" type="presOf" srcId="{D2C1D023-DDAF-4D68-96B1-EB30FABDB289}" destId="{2AE144C9-A4B1-4A1E-8D46-F3A0E934978D}" srcOrd="1" destOrd="0" presId="urn:microsoft.com/office/officeart/2005/8/layout/matrix1"/>
    <dgm:cxn modelId="{B0ED4D94-9B34-44C0-B9CE-57382E1D08D7}" type="presOf" srcId="{24BBE3FE-9C0B-4716-9005-202AAFDC2B7B}" destId="{8A00902D-D4B0-4A51-868C-223876C955FD}" srcOrd="0" destOrd="0" presId="urn:microsoft.com/office/officeart/2005/8/layout/matrix1"/>
    <dgm:cxn modelId="{4AFCE22D-3425-452C-A609-511D31B292F9}" srcId="{76D74AF2-2E52-432B-8A13-62EA6999A901}" destId="{24BBE3FE-9C0B-4716-9005-202AAFDC2B7B}" srcOrd="2" destOrd="0" parTransId="{BD569067-7F9F-43B5-9C58-DCF0B4494F27}" sibTransId="{CB4BEEB5-591D-434A-8533-71EFABA89A79}"/>
    <dgm:cxn modelId="{492D1AD0-73EF-4CB2-95E7-3E2D2835D982}" type="presOf" srcId="{BCDC455F-84C4-47CB-AACE-9F09935DE317}" destId="{DA953C59-3A2A-4B51-80DA-2160913748BF}" srcOrd="0" destOrd="0" presId="urn:microsoft.com/office/officeart/2005/8/layout/matrix1"/>
    <dgm:cxn modelId="{E3A72577-6A10-4AE0-AE80-C9681ED6FD1B}" srcId="{BCDC455F-84C4-47CB-AACE-9F09935DE317}" destId="{76D74AF2-2E52-432B-8A13-62EA6999A901}" srcOrd="0" destOrd="0" parTransId="{B1AC80E6-5A67-4CED-B007-690CA9422148}" sibTransId="{03C2AA67-7741-4F2F-B248-71D31CEFA61C}"/>
    <dgm:cxn modelId="{BCAD1DF1-C138-48FB-A050-4057BB0E4FF9}" type="presOf" srcId="{9E5C4F37-6B05-4C89-862E-03A5B5823E4E}" destId="{81D7F806-52A6-424B-8703-90AE4B313FF4}" srcOrd="1" destOrd="0" presId="urn:microsoft.com/office/officeart/2005/8/layout/matrix1"/>
    <dgm:cxn modelId="{4655AFF2-488F-4C6A-9EF3-FD8023CA8795}" type="presOf" srcId="{24BBE3FE-9C0B-4716-9005-202AAFDC2B7B}" destId="{CF642C82-8B75-4A00-A6B1-BAE1648EE998}" srcOrd="1" destOrd="0" presId="urn:microsoft.com/office/officeart/2005/8/layout/matrix1"/>
    <dgm:cxn modelId="{81F89810-1995-48A5-BDCF-03ACF30287C4}" type="presOf" srcId="{D2C1D023-DDAF-4D68-96B1-EB30FABDB289}" destId="{8FFAA060-26B7-4E4D-956D-9C26E363F3A0}" srcOrd="0" destOrd="0" presId="urn:microsoft.com/office/officeart/2005/8/layout/matrix1"/>
    <dgm:cxn modelId="{92A74E73-BE68-4D82-922E-B6822544878D}" type="presOf" srcId="{9E5C4F37-6B05-4C89-862E-03A5B5823E4E}" destId="{611F5C6F-4BC4-4C80-9635-0AB2CD4B2E44}" srcOrd="0" destOrd="0" presId="urn:microsoft.com/office/officeart/2005/8/layout/matrix1"/>
    <dgm:cxn modelId="{00B62057-70F6-4359-A95A-2D7532680D33}" type="presOf" srcId="{6F33C33B-01B6-462F-BDEB-A56E8ECA9357}" destId="{F8D37A63-DB94-4FA6-9C42-7EE409BC2E1F}" srcOrd="1" destOrd="0" presId="urn:microsoft.com/office/officeart/2005/8/layout/matrix1"/>
    <dgm:cxn modelId="{D76285A2-0A7E-4A46-BA8B-8EF10FD0371D}" srcId="{76D74AF2-2E52-432B-8A13-62EA6999A901}" destId="{9E5C4F37-6B05-4C89-862E-03A5B5823E4E}" srcOrd="0" destOrd="0" parTransId="{C601C887-B268-41A9-8E8C-2A73672F50B2}" sibTransId="{7D6085DA-0F7F-48E6-9982-18AB0F5E3329}"/>
    <dgm:cxn modelId="{8AD6029C-6FD2-457E-B17A-4A55DA9CDF9D}" srcId="{76D74AF2-2E52-432B-8A13-62EA6999A901}" destId="{D2C1D023-DDAF-4D68-96B1-EB30FABDB289}" srcOrd="1" destOrd="0" parTransId="{6C3E64D2-7338-464C-9BBA-7755A4098721}" sibTransId="{DF3D5127-CD29-4414-8EB9-7679B66AABAF}"/>
    <dgm:cxn modelId="{7ECD3AFD-7DFD-478A-925A-74CF9BFC271D}" type="presOf" srcId="{6F33C33B-01B6-462F-BDEB-A56E8ECA9357}" destId="{A570F97D-1A88-4DF5-9112-0DE8879EEAF9}" srcOrd="0" destOrd="0" presId="urn:microsoft.com/office/officeart/2005/8/layout/matrix1"/>
    <dgm:cxn modelId="{7F1452EA-EF72-4308-982A-711549D4254A}" type="presOf" srcId="{76D74AF2-2E52-432B-8A13-62EA6999A901}" destId="{9F86B774-876C-4ADF-A53F-00399DEA2D09}" srcOrd="0" destOrd="0" presId="urn:microsoft.com/office/officeart/2005/8/layout/matrix1"/>
    <dgm:cxn modelId="{14EF5CC9-407F-49F7-84F3-6215D9D759A3}" srcId="{76D74AF2-2E52-432B-8A13-62EA6999A901}" destId="{6F33C33B-01B6-462F-BDEB-A56E8ECA9357}" srcOrd="3" destOrd="0" parTransId="{10413CE8-7C8E-4DEE-93DE-8F6B3D6F8F5B}" sibTransId="{85E97021-E375-4059-8F21-78BE4F944371}"/>
    <dgm:cxn modelId="{5E5AB927-3F99-4E90-952E-9A2B9FEFFF9D}" type="presParOf" srcId="{DA953C59-3A2A-4B51-80DA-2160913748BF}" destId="{86D451BA-8370-45F5-8900-8779BC1BEC20}" srcOrd="0" destOrd="0" presId="urn:microsoft.com/office/officeart/2005/8/layout/matrix1"/>
    <dgm:cxn modelId="{8DC8FBDE-75AB-4824-8693-EB0AC469E0F8}" type="presParOf" srcId="{86D451BA-8370-45F5-8900-8779BC1BEC20}" destId="{611F5C6F-4BC4-4C80-9635-0AB2CD4B2E44}" srcOrd="0" destOrd="0" presId="urn:microsoft.com/office/officeart/2005/8/layout/matrix1"/>
    <dgm:cxn modelId="{5E0287CB-5C1D-4039-9FA9-4FF32FCEEF8E}" type="presParOf" srcId="{86D451BA-8370-45F5-8900-8779BC1BEC20}" destId="{81D7F806-52A6-424B-8703-90AE4B313FF4}" srcOrd="1" destOrd="0" presId="urn:microsoft.com/office/officeart/2005/8/layout/matrix1"/>
    <dgm:cxn modelId="{12F9C29B-EB73-44C2-BBF4-34D377E500CC}" type="presParOf" srcId="{86D451BA-8370-45F5-8900-8779BC1BEC20}" destId="{8FFAA060-26B7-4E4D-956D-9C26E363F3A0}" srcOrd="2" destOrd="0" presId="urn:microsoft.com/office/officeart/2005/8/layout/matrix1"/>
    <dgm:cxn modelId="{C02F194E-F66A-4A56-ABE3-D2B421D5F968}" type="presParOf" srcId="{86D451BA-8370-45F5-8900-8779BC1BEC20}" destId="{2AE144C9-A4B1-4A1E-8D46-F3A0E934978D}" srcOrd="3" destOrd="0" presId="urn:microsoft.com/office/officeart/2005/8/layout/matrix1"/>
    <dgm:cxn modelId="{0A0EBB8F-2C7F-41B3-9C77-CEF85AE83ECA}" type="presParOf" srcId="{86D451BA-8370-45F5-8900-8779BC1BEC20}" destId="{8A00902D-D4B0-4A51-868C-223876C955FD}" srcOrd="4" destOrd="0" presId="urn:microsoft.com/office/officeart/2005/8/layout/matrix1"/>
    <dgm:cxn modelId="{CB544519-8A71-4AA5-8362-02271736BC0E}" type="presParOf" srcId="{86D451BA-8370-45F5-8900-8779BC1BEC20}" destId="{CF642C82-8B75-4A00-A6B1-BAE1648EE998}" srcOrd="5" destOrd="0" presId="urn:microsoft.com/office/officeart/2005/8/layout/matrix1"/>
    <dgm:cxn modelId="{226E21DD-E0E5-4498-9661-F8B11D089582}" type="presParOf" srcId="{86D451BA-8370-45F5-8900-8779BC1BEC20}" destId="{A570F97D-1A88-4DF5-9112-0DE8879EEAF9}" srcOrd="6" destOrd="0" presId="urn:microsoft.com/office/officeart/2005/8/layout/matrix1"/>
    <dgm:cxn modelId="{FF4ECE83-EE40-46D6-86A2-CABB92449CA5}" type="presParOf" srcId="{86D451BA-8370-45F5-8900-8779BC1BEC20}" destId="{F8D37A63-DB94-4FA6-9C42-7EE409BC2E1F}" srcOrd="7" destOrd="0" presId="urn:microsoft.com/office/officeart/2005/8/layout/matrix1"/>
    <dgm:cxn modelId="{A83611D6-FF62-4EEF-9CEA-58DBEA5A75A2}" type="presParOf" srcId="{DA953C59-3A2A-4B51-80DA-2160913748BF}" destId="{9F86B774-876C-4ADF-A53F-00399DEA2D0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17285-AC9A-4664-A08C-CB0913CCFC44}">
      <dsp:nvSpPr>
        <dsp:cNvPr id="0" name=""/>
        <dsp:cNvSpPr/>
      </dsp:nvSpPr>
      <dsp:spPr>
        <a:xfrm>
          <a:off x="0" y="618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>
              <a:solidFill>
                <a:schemeClr val="bg1"/>
              </a:solidFill>
            </a:rPr>
            <a:t>Data quality</a:t>
          </a:r>
          <a:r>
            <a:rPr lang="en-US" sz="2400" kern="1200" dirty="0" smtClean="0">
              <a:solidFill>
                <a:schemeClr val="bg1"/>
              </a:solidFill>
            </a:rPr>
            <a:t>: Ensure that data are accurate, relevant, timely, and complete for the purposes they are collected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46606" y="52786"/>
        <a:ext cx="8136388" cy="861507"/>
      </dsp:txXfrm>
    </dsp:sp>
    <dsp:sp modelId="{CA078ABD-708A-417E-9B79-94514A297A81}">
      <dsp:nvSpPr>
        <dsp:cNvPr id="0" name=""/>
        <dsp:cNvSpPr/>
      </dsp:nvSpPr>
      <dsp:spPr>
        <a:xfrm>
          <a:off x="0" y="103002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Data access</a:t>
          </a:r>
          <a:r>
            <a:rPr lang="en-US" sz="2400" kern="1200" dirty="0" smtClean="0"/>
            <a:t>: Define and assign differentiated levels of data access to individuals based on their roles and responsibilities </a:t>
          </a:r>
          <a:endParaRPr lang="en-US" sz="2400" kern="1200" dirty="0">
            <a:latin typeface="Calibri"/>
            <a:ea typeface="Calibri"/>
            <a:cs typeface="Times New Roman"/>
          </a:endParaRPr>
        </a:p>
      </dsp:txBody>
      <dsp:txXfrm>
        <a:off x="46606" y="1076626"/>
        <a:ext cx="8136388" cy="861507"/>
      </dsp:txXfrm>
    </dsp:sp>
    <dsp:sp modelId="{DF08557C-1F74-40CB-B9CC-39E2803E7801}">
      <dsp:nvSpPr>
        <dsp:cNvPr id="0" name=""/>
        <dsp:cNvSpPr/>
      </dsp:nvSpPr>
      <dsp:spPr>
        <a:xfrm>
          <a:off x="0" y="205386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Data security</a:t>
          </a:r>
          <a:r>
            <a:rPr lang="en-US" sz="2400" kern="1200" dirty="0" smtClean="0"/>
            <a:t>: Ensure the security of sensitive data by mitigating the risks of unauthorized disclosure </a:t>
          </a:r>
          <a:endParaRPr lang="en-US" sz="2400" kern="1200" dirty="0" smtClean="0">
            <a:latin typeface="Calibri"/>
            <a:ea typeface="Calibri"/>
            <a:cs typeface="Times New Roman"/>
          </a:endParaRPr>
        </a:p>
      </dsp:txBody>
      <dsp:txXfrm>
        <a:off x="46606" y="2100466"/>
        <a:ext cx="8136388" cy="861507"/>
      </dsp:txXfrm>
    </dsp:sp>
    <dsp:sp modelId="{2E6C015B-C154-4790-9F01-EE3A9C3E6F32}">
      <dsp:nvSpPr>
        <dsp:cNvPr id="0" name=""/>
        <dsp:cNvSpPr/>
      </dsp:nvSpPr>
      <dsp:spPr>
        <a:xfrm>
          <a:off x="0" y="3077700"/>
          <a:ext cx="8229600" cy="95471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u="sng" kern="1200" dirty="0" smtClean="0"/>
            <a:t>Data dissemination</a:t>
          </a:r>
          <a:r>
            <a:rPr lang="en-US" sz="2400" kern="1200" dirty="0" smtClean="0"/>
            <a:t>: Ensure that data sharing and reporting activities comply with federal, state, and local laws</a:t>
          </a:r>
          <a:endParaRPr lang="en-US" sz="2400" kern="1200" dirty="0">
            <a:latin typeface="Calibri"/>
            <a:ea typeface="Calibri"/>
            <a:cs typeface="Times New Roman"/>
          </a:endParaRPr>
        </a:p>
      </dsp:txBody>
      <dsp:txXfrm>
        <a:off x="46606" y="3124306"/>
        <a:ext cx="8136388" cy="86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5C6F-4BC4-4C80-9635-0AB2CD4B2E44}">
      <dsp:nvSpPr>
        <dsp:cNvPr id="0" name=""/>
        <dsp:cNvSpPr/>
      </dsp:nvSpPr>
      <dsp:spPr>
        <a:xfrm rot="16200000">
          <a:off x="819149" y="-819149"/>
          <a:ext cx="2743200" cy="4381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Conduct analysis of legal challenges on data collection/reporting (Federal &amp; State)</a:t>
          </a:r>
        </a:p>
      </dsp:txBody>
      <dsp:txXfrm rot="5400000">
        <a:off x="-1" y="1"/>
        <a:ext cx="4381500" cy="2057400"/>
      </dsp:txXfrm>
    </dsp:sp>
    <dsp:sp modelId="{8FFAA060-26B7-4E4D-956D-9C26E363F3A0}">
      <dsp:nvSpPr>
        <dsp:cNvPr id="0" name=""/>
        <dsp:cNvSpPr/>
      </dsp:nvSpPr>
      <dsp:spPr>
        <a:xfrm>
          <a:off x="4305261" y="0"/>
          <a:ext cx="4305349" cy="2743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Cross-agency data integration considerations: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Review duplicative collections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alignment with program rules/policies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Ensure alignment to correct source data</a:t>
          </a:r>
          <a:endParaRPr lang="en-US" sz="2000" kern="1200" dirty="0"/>
        </a:p>
      </dsp:txBody>
      <dsp:txXfrm>
        <a:off x="4305261" y="0"/>
        <a:ext cx="4305349" cy="2057400"/>
      </dsp:txXfrm>
    </dsp:sp>
    <dsp:sp modelId="{8A00902D-D4B0-4A51-868C-223876C955FD}">
      <dsp:nvSpPr>
        <dsp:cNvPr id="0" name=""/>
        <dsp:cNvSpPr/>
      </dsp:nvSpPr>
      <dsp:spPr>
        <a:xfrm rot="10800000">
          <a:off x="0" y="2743200"/>
          <a:ext cx="4381500" cy="2743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Information technology should </a:t>
          </a:r>
          <a:r>
            <a:rPr lang="en-US" sz="2400" u="sng" kern="1200" dirty="0" smtClean="0"/>
            <a:t>never</a:t>
          </a:r>
          <a:r>
            <a:rPr lang="en-US" sz="2400" u="none" kern="1200" dirty="0" smtClean="0"/>
            <a:t> drive solutions.  Program staff are essential to successful data system implementations.</a:t>
          </a:r>
          <a:endParaRPr lang="en-US" sz="2400" kern="1200" dirty="0"/>
        </a:p>
      </dsp:txBody>
      <dsp:txXfrm rot="10800000">
        <a:off x="0" y="3429000"/>
        <a:ext cx="4381500" cy="2057400"/>
      </dsp:txXfrm>
    </dsp:sp>
    <dsp:sp modelId="{A570F97D-1A88-4DF5-9112-0DE8879EEAF9}">
      <dsp:nvSpPr>
        <dsp:cNvPr id="0" name=""/>
        <dsp:cNvSpPr/>
      </dsp:nvSpPr>
      <dsp:spPr>
        <a:xfrm rot="5400000">
          <a:off x="5086336" y="1924050"/>
          <a:ext cx="2743200" cy="43815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Regular communications to staff, stakeholders, and senior leadership on key decisions</a:t>
          </a:r>
        </a:p>
      </dsp:txBody>
      <dsp:txXfrm rot="-5400000">
        <a:off x="4267186" y="3429000"/>
        <a:ext cx="4381500" cy="2057400"/>
      </dsp:txXfrm>
    </dsp:sp>
    <dsp:sp modelId="{9F86B774-876C-4ADF-A53F-00399DEA2D09}">
      <dsp:nvSpPr>
        <dsp:cNvPr id="0" name=""/>
        <dsp:cNvSpPr/>
      </dsp:nvSpPr>
      <dsp:spPr>
        <a:xfrm>
          <a:off x="3543275" y="2209805"/>
          <a:ext cx="1638330" cy="15239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 dirty="0"/>
        </a:p>
      </dsp:txBody>
      <dsp:txXfrm>
        <a:off x="3617670" y="2284200"/>
        <a:ext cx="1489540" cy="1375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5C6F-4BC4-4C80-9635-0AB2CD4B2E44}">
      <dsp:nvSpPr>
        <dsp:cNvPr id="0" name=""/>
        <dsp:cNvSpPr/>
      </dsp:nvSpPr>
      <dsp:spPr>
        <a:xfrm rot="16200000">
          <a:off x="819149" y="-819149"/>
          <a:ext cx="2743200" cy="43815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Where does the data reside as a result of your inventory?</a:t>
          </a:r>
          <a:endParaRPr lang="en-US" sz="3000" kern="1200" dirty="0"/>
        </a:p>
      </dsp:txBody>
      <dsp:txXfrm rot="5400000">
        <a:off x="-1" y="1"/>
        <a:ext cx="4381500" cy="2057400"/>
      </dsp:txXfrm>
    </dsp:sp>
    <dsp:sp modelId="{8FFAA060-26B7-4E4D-956D-9C26E363F3A0}">
      <dsp:nvSpPr>
        <dsp:cNvPr id="0" name=""/>
        <dsp:cNvSpPr/>
      </dsp:nvSpPr>
      <dsp:spPr>
        <a:xfrm>
          <a:off x="4381500" y="0"/>
          <a:ext cx="4381500" cy="2743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What data will need to be shared AND how will the data flow?</a:t>
          </a:r>
          <a:endParaRPr lang="en-US" sz="3000" kern="1200" dirty="0"/>
        </a:p>
      </dsp:txBody>
      <dsp:txXfrm>
        <a:off x="4381500" y="0"/>
        <a:ext cx="4381500" cy="2057400"/>
      </dsp:txXfrm>
    </dsp:sp>
    <dsp:sp modelId="{8A00902D-D4B0-4A51-868C-223876C955FD}">
      <dsp:nvSpPr>
        <dsp:cNvPr id="0" name=""/>
        <dsp:cNvSpPr/>
      </dsp:nvSpPr>
      <dsp:spPr>
        <a:xfrm rot="10800000">
          <a:off x="0" y="2743200"/>
          <a:ext cx="4381500" cy="2743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What federal, state, and local laws apply to data sets?</a:t>
          </a:r>
        </a:p>
      </dsp:txBody>
      <dsp:txXfrm rot="10800000">
        <a:off x="0" y="3429000"/>
        <a:ext cx="4381500" cy="2057400"/>
      </dsp:txXfrm>
    </dsp:sp>
    <dsp:sp modelId="{A570F97D-1A88-4DF5-9112-0DE8879EEAF9}">
      <dsp:nvSpPr>
        <dsp:cNvPr id="0" name=""/>
        <dsp:cNvSpPr/>
      </dsp:nvSpPr>
      <dsp:spPr>
        <a:xfrm rot="5400000">
          <a:off x="5200649" y="1924050"/>
          <a:ext cx="2743200" cy="43815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What data sharing agreements need to be in place?  Requirements?</a:t>
          </a:r>
        </a:p>
      </dsp:txBody>
      <dsp:txXfrm rot="-5400000">
        <a:off x="4381499" y="3429000"/>
        <a:ext cx="4381500" cy="2057400"/>
      </dsp:txXfrm>
    </dsp:sp>
    <dsp:sp modelId="{9F86B774-876C-4ADF-A53F-00399DEA2D09}">
      <dsp:nvSpPr>
        <dsp:cNvPr id="0" name=""/>
        <dsp:cNvSpPr/>
      </dsp:nvSpPr>
      <dsp:spPr>
        <a:xfrm>
          <a:off x="3067049" y="2057400"/>
          <a:ext cx="2628900" cy="13716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smtClean="0"/>
            <a:t>?</a:t>
          </a:r>
          <a:endParaRPr lang="en-US" sz="9600" kern="1200" dirty="0"/>
        </a:p>
      </dsp:txBody>
      <dsp:txXfrm>
        <a:off x="3134005" y="2124356"/>
        <a:ext cx="2494988" cy="1237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6C913-017E-41CB-BD92-AB72C59CEF84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59A4A-947E-4EFF-8543-2566EB51F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F370-FD3B-447A-B724-07A83C459553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EC22-8000-4A01-AE86-242F21553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Issues</a:t>
            </a:r>
            <a:r>
              <a:rPr lang="en-US" baseline="0" dirty="0" smtClean="0"/>
              <a:t> to resolve before presentation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Multi-agency slide – The text in the boxes could be structured better to make it jump out. Maybe less words or bulleted or key words bolded/colored? (maybe the same for privacy considerations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Birth to 21 vs.</a:t>
            </a:r>
            <a:r>
              <a:rPr lang="en-US" baseline="0" dirty="0" smtClean="0"/>
              <a:t> EC</a:t>
            </a:r>
          </a:p>
          <a:p>
            <a:r>
              <a:rPr lang="en-US" baseline="0" dirty="0" smtClean="0"/>
              <a:t>Scope of each one related to privacy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52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</a:p>
          <a:p>
            <a:endParaRPr lang="en-US" dirty="0" smtClean="0"/>
          </a:p>
          <a:p>
            <a:r>
              <a:rPr lang="en-US" dirty="0" smtClean="0"/>
              <a:t>Oregon:</a:t>
            </a:r>
            <a:r>
              <a:rPr lang="en-US" baseline="0" dirty="0" smtClean="0"/>
              <a:t> Inventory process, stakeholder engagement, LEA/provider involvement in collection/quality reviews, program staff for source system identification/quality &amp; derived data assumptions.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MN: Mature data governance for k12/</a:t>
            </a:r>
            <a:r>
              <a:rPr lang="en-US" baseline="0" dirty="0" err="1" smtClean="0"/>
              <a:t>postsec</a:t>
            </a:r>
            <a:r>
              <a:rPr lang="en-US" baseline="0" dirty="0" smtClean="0"/>
              <a:t>, determined the need to develop separate DG structure for EC stakeholders.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3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NECTAC/ECO/WRRC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D4A29D-0E5E-E34D-8579-0D1C1BBCA5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098"/>
            <a:ext cx="2177906" cy="14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929" b="34656"/>
          <a:stretch/>
        </p:blipFill>
        <p:spPr>
          <a:xfrm>
            <a:off x="5676900" y="304801"/>
            <a:ext cx="3467100" cy="655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60198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4117975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819400" y="109335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B54A"/>
                </a:solidFill>
              </a:rPr>
              <a:t>THE</a:t>
            </a:r>
            <a:r>
              <a:rPr lang="en-US" b="1" baseline="0" dirty="0" smtClean="0">
                <a:solidFill>
                  <a:srgbClr val="39B54A"/>
                </a:solidFill>
              </a:rPr>
              <a:t> CENTER FOR IDEA</a:t>
            </a:r>
          </a:p>
          <a:p>
            <a:r>
              <a:rPr lang="en-US" b="1" baseline="0" dirty="0" smtClean="0">
                <a:solidFill>
                  <a:srgbClr val="39B54A"/>
                </a:solidFill>
              </a:rPr>
              <a:t>EARLY CHILDHOOD DATA SYSTEMS</a:t>
            </a:r>
            <a:endParaRPr lang="en-US" b="1" dirty="0">
              <a:solidFill>
                <a:srgbClr val="39B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0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3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4578"/>
                </a:solidFill>
              </a:defRPr>
            </a:lvl1pPr>
            <a:lvl2pPr>
              <a:defRPr>
                <a:solidFill>
                  <a:srgbClr val="39B54A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2" descr="C:\Users\May\Desktop\SRI Projects\DaSy\PPT\DaSy-Logo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672" y="5788152"/>
            <a:ext cx="1485900" cy="106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121400"/>
            <a:ext cx="746760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solidFill>
              <a:srgbClr val="39B54A"/>
            </a:solidFill>
          </a:ln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9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C25A3-9A77-45DC-A3C2-C00583377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3276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Century Schoolbook" pitchFamily="18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5457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D353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dasycenter@sri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-w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0"/>
            <a:ext cx="7467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Century Gothic" pitchFamily="34" charset="0"/>
              </a:rPr>
              <a:t>Essentials of Data Operations</a:t>
            </a:r>
            <a:r>
              <a:rPr lang="en-US" sz="5400" dirty="0" smtClean="0">
                <a:latin typeface="Century Gothic" pitchFamily="34" charset="0"/>
              </a:rPr>
              <a:t/>
            </a:r>
            <a:br>
              <a:rPr lang="en-US" sz="5400" dirty="0" smtClean="0">
                <a:latin typeface="Century Gothic" pitchFamily="34" charset="0"/>
              </a:rPr>
            </a:br>
            <a:r>
              <a:rPr lang="es-ES" sz="3200" dirty="0">
                <a:latin typeface="Century Gothic" pitchFamily="34" charset="0"/>
              </a:rPr>
              <a:t>Jim Campbell, Missy Cochenour, </a:t>
            </a:r>
            <a:br>
              <a:rPr lang="es-ES" sz="3200" dirty="0">
                <a:latin typeface="Century Gothic" pitchFamily="34" charset="0"/>
              </a:rPr>
            </a:br>
            <a:r>
              <a:rPr lang="es-ES" sz="3200" dirty="0" err="1">
                <a:latin typeface="Century Gothic" pitchFamily="34" charset="0"/>
              </a:rPr>
              <a:t>Baron</a:t>
            </a:r>
            <a:r>
              <a:rPr lang="es-ES" sz="3200" dirty="0">
                <a:latin typeface="Century Gothic" pitchFamily="34" charset="0"/>
              </a:rPr>
              <a:t> </a:t>
            </a:r>
            <a:r>
              <a:rPr lang="es-ES" sz="3200" dirty="0" err="1">
                <a:latin typeface="Century Gothic" pitchFamily="34" charset="0"/>
              </a:rPr>
              <a:t>Rodriguez</a:t>
            </a:r>
            <a:r>
              <a:rPr lang="es-ES" sz="3200" dirty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/>
            </a:r>
            <a:br>
              <a:rPr lang="en-US" sz="3200" dirty="0" smtClean="0">
                <a:latin typeface="Century Gothic" pitchFamily="34" charset="0"/>
              </a:rPr>
            </a:br>
            <a:r>
              <a:rPr lang="en-US" sz="3200" dirty="0" smtClean="0">
                <a:latin typeface="Century Gothic" pitchFamily="34" charset="0"/>
              </a:rPr>
              <a:t>AEM Corporation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5181600"/>
            <a:ext cx="4267200" cy="12192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en-US" sz="1000" dirty="0" smtClean="0"/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September 15</a:t>
            </a:r>
            <a:r>
              <a:rPr lang="en-US" sz="3200" b="1" baseline="30000" dirty="0" smtClean="0">
                <a:solidFill>
                  <a:srgbClr val="154578"/>
                </a:solidFill>
                <a:latin typeface="Century Gothic" pitchFamily="34" charset="0"/>
              </a:rPr>
              <a:t>th</a:t>
            </a:r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154578"/>
                </a:solidFill>
                <a:latin typeface="Century Gothic" pitchFamily="34" charset="0"/>
              </a:rPr>
              <a:t>3:00-4:45</a:t>
            </a:r>
            <a:endParaRPr lang="en-US" sz="3200" b="1" dirty="0">
              <a:solidFill>
                <a:srgbClr val="154578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78156"/>
            <a:ext cx="2667000" cy="19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5" y="2478975"/>
            <a:ext cx="1324160" cy="1905266"/>
          </a:xfrm>
        </p:spPr>
      </p:pic>
    </p:spTree>
    <p:extLst>
      <p:ext uri="{BB962C8B-B14F-4D97-AF65-F5344CB8AC3E}">
        <p14:creationId xmlns:p14="http://schemas.microsoft.com/office/powerpoint/2010/main" val="1590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67" y="2470659"/>
            <a:ext cx="952633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 Is…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4656" y="3093563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3377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6" name="Straight Connector 15"/>
          <p:cNvCxnSpPr>
            <a:stCxn id="5" idx="6"/>
          </p:cNvCxnSpPr>
          <p:nvPr/>
        </p:nvCxnSpPr>
        <p:spPr>
          <a:xfrm>
            <a:off x="5227656" y="3665063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4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4656" y="3093563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52988" y="1853698"/>
            <a:ext cx="1080121" cy="1391725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24907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2770476"/>
            <a:ext cx="1676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339277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6" name="Straight Connector 15"/>
          <p:cNvCxnSpPr>
            <a:stCxn id="5" idx="6"/>
            <a:endCxn id="15" idx="1"/>
          </p:cNvCxnSpPr>
          <p:nvPr/>
        </p:nvCxnSpPr>
        <p:spPr>
          <a:xfrm>
            <a:off x="5227656" y="3665063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908" y="1502918"/>
            <a:ext cx="4594184" cy="43644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084656" y="3093563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52988" y="1853698"/>
            <a:ext cx="1080121" cy="1391725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24907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2770476"/>
            <a:ext cx="1676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339277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48113" y="2953162"/>
            <a:ext cx="1416847" cy="1424940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5" idx="6"/>
            <a:endCxn id="15" idx="1"/>
          </p:cNvCxnSpPr>
          <p:nvPr/>
        </p:nvCxnSpPr>
        <p:spPr>
          <a:xfrm>
            <a:off x="5227656" y="3665063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294798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7656" y="3245423"/>
            <a:ext cx="2087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Interoperability Is…</a:t>
            </a:r>
          </a:p>
        </p:txBody>
      </p:sp>
      <p:sp>
        <p:nvSpPr>
          <p:cNvPr id="5" name="Oval 4"/>
          <p:cNvSpPr/>
          <p:nvPr/>
        </p:nvSpPr>
        <p:spPr>
          <a:xfrm>
            <a:off x="4084656" y="3068665"/>
            <a:ext cx="1143000" cy="1143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852988" y="1828800"/>
            <a:ext cx="1080121" cy="1391725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0" y="246588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38800" y="2745578"/>
            <a:ext cx="16764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336787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948113" y="2928264"/>
            <a:ext cx="1416847" cy="1424940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5" idx="6"/>
            <a:endCxn id="15" idx="1"/>
          </p:cNvCxnSpPr>
          <p:nvPr/>
        </p:nvCxnSpPr>
        <p:spPr>
          <a:xfrm>
            <a:off x="5227656" y="3640165"/>
            <a:ext cx="2087544" cy="2009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292308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27656" y="3220525"/>
            <a:ext cx="208754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6977583" y="3121527"/>
            <a:ext cx="1189127" cy="11891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of Interoperability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78062" y="2164748"/>
            <a:ext cx="571500" cy="571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7517" y="1547186"/>
            <a:ext cx="540061" cy="695863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09600" y="2094262"/>
            <a:ext cx="708424" cy="712471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1972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716" y="27791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Principle #1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814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You must have an </a:t>
            </a:r>
            <a:r>
              <a:rPr lang="en-US" sz="3600" dirty="0" smtClean="0">
                <a:solidFill>
                  <a:srgbClr val="7030A0"/>
                </a:solidFill>
                <a:latin typeface="Berlin Sans FB" pitchFamily="34" charset="0"/>
              </a:rPr>
              <a:t>DEFINED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CORE</a:t>
            </a:r>
            <a:endParaRPr lang="en-US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3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of Interoperability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78062" y="2164748"/>
            <a:ext cx="571500" cy="571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7517" y="1547186"/>
            <a:ext cx="540061" cy="695863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09600" y="2094262"/>
            <a:ext cx="708424" cy="712471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1972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716" y="27791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Principle #2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814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You must have an </a:t>
            </a:r>
            <a:r>
              <a:rPr lang="en-US" sz="3600" dirty="0" smtClean="0">
                <a:solidFill>
                  <a:srgbClr val="7030A0"/>
                </a:solidFill>
                <a:latin typeface="Berlin Sans FB" pitchFamily="34" charset="0"/>
              </a:rPr>
              <a:t>ENGAGED</a:t>
            </a:r>
            <a:endParaRPr lang="en-US" sz="32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0" name="Isosceles Triangle 5"/>
          <p:cNvSpPr/>
          <p:nvPr/>
        </p:nvSpPr>
        <p:spPr>
          <a:xfrm>
            <a:off x="6781800" y="1764448"/>
            <a:ext cx="1635096" cy="2106804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151858">
            <a:off x="6655359" y="2491419"/>
            <a:ext cx="192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  <a:endParaRPr lang="en-US" sz="32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Overview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steps</a:t>
            </a:r>
          </a:p>
          <a:p>
            <a:r>
              <a:rPr lang="en-US" dirty="0" smtClean="0"/>
              <a:t>Privacy considerations</a:t>
            </a:r>
          </a:p>
          <a:p>
            <a:r>
              <a:rPr lang="en-US" dirty="0" smtClean="0"/>
              <a:t>Interoperability of systems</a:t>
            </a:r>
          </a:p>
          <a:p>
            <a:r>
              <a:rPr lang="en-US" dirty="0" smtClean="0"/>
              <a:t>Why this matters for Early Childhood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4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Principles of Interoperability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78062" y="2164748"/>
            <a:ext cx="571500" cy="5715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057517" y="1547186"/>
            <a:ext cx="540061" cy="695863"/>
          </a:xfrm>
          <a:custGeom>
            <a:avLst/>
            <a:gdLst>
              <a:gd name="connsiteX0" fmla="*/ 0 w 1524000"/>
              <a:gd name="connsiteY0" fmla="*/ 1295400 h 1295400"/>
              <a:gd name="connsiteX1" fmla="*/ 762000 w 1524000"/>
              <a:gd name="connsiteY1" fmla="*/ 0 h 1295400"/>
              <a:gd name="connsiteX2" fmla="*/ 1524000 w 1524000"/>
              <a:gd name="connsiteY2" fmla="*/ 1295400 h 1295400"/>
              <a:gd name="connsiteX3" fmla="*/ 0 w 1524000"/>
              <a:gd name="connsiteY3" fmla="*/ 1295400 h 1295400"/>
              <a:gd name="connsiteX0" fmla="*/ 0 w 1552575"/>
              <a:gd name="connsiteY0" fmla="*/ 1330325 h 1330325"/>
              <a:gd name="connsiteX1" fmla="*/ 790575 w 1552575"/>
              <a:gd name="connsiteY1" fmla="*/ 0 h 1330325"/>
              <a:gd name="connsiteX2" fmla="*/ 1552575 w 1552575"/>
              <a:gd name="connsiteY2" fmla="*/ 1295400 h 1330325"/>
              <a:gd name="connsiteX3" fmla="*/ 0 w 1552575"/>
              <a:gd name="connsiteY3" fmla="*/ 1330325 h 1330325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790575"/>
              <a:gd name="connsiteY0" fmla="*/ 1330325 h 1612900"/>
              <a:gd name="connsiteX1" fmla="*/ 790575 w 790575"/>
              <a:gd name="connsiteY1" fmla="*/ 0 h 1612900"/>
              <a:gd name="connsiteX2" fmla="*/ 431800 w 790575"/>
              <a:gd name="connsiteY2" fmla="*/ 1612900 h 1612900"/>
              <a:gd name="connsiteX3" fmla="*/ 0 w 790575"/>
              <a:gd name="connsiteY3" fmla="*/ 1330325 h 1612900"/>
              <a:gd name="connsiteX0" fmla="*/ 0 w 993775"/>
              <a:gd name="connsiteY0" fmla="*/ 1098550 h 1381125"/>
              <a:gd name="connsiteX1" fmla="*/ 993775 w 993775"/>
              <a:gd name="connsiteY1" fmla="*/ 0 h 1381125"/>
              <a:gd name="connsiteX2" fmla="*/ 431800 w 993775"/>
              <a:gd name="connsiteY2" fmla="*/ 1381125 h 1381125"/>
              <a:gd name="connsiteX3" fmla="*/ 0 w 993775"/>
              <a:gd name="connsiteY3" fmla="*/ 1098550 h 1381125"/>
              <a:gd name="connsiteX0" fmla="*/ 0 w 1079422"/>
              <a:gd name="connsiteY0" fmla="*/ 1098550 h 1381125"/>
              <a:gd name="connsiteX1" fmla="*/ 993775 w 1079422"/>
              <a:gd name="connsiteY1" fmla="*/ 0 h 1381125"/>
              <a:gd name="connsiteX2" fmla="*/ 431800 w 1079422"/>
              <a:gd name="connsiteY2" fmla="*/ 1381125 h 1381125"/>
              <a:gd name="connsiteX3" fmla="*/ 0 w 1079422"/>
              <a:gd name="connsiteY3" fmla="*/ 1098550 h 1381125"/>
              <a:gd name="connsiteX0" fmla="*/ 0 w 1085606"/>
              <a:gd name="connsiteY0" fmla="*/ 1098550 h 1381125"/>
              <a:gd name="connsiteX1" fmla="*/ 993775 w 1085606"/>
              <a:gd name="connsiteY1" fmla="*/ 0 h 1381125"/>
              <a:gd name="connsiteX2" fmla="*/ 431800 w 1085606"/>
              <a:gd name="connsiteY2" fmla="*/ 1381125 h 1381125"/>
              <a:gd name="connsiteX3" fmla="*/ 0 w 1085606"/>
              <a:gd name="connsiteY3" fmla="*/ 1098550 h 1381125"/>
              <a:gd name="connsiteX0" fmla="*/ 0 w 1085606"/>
              <a:gd name="connsiteY0" fmla="*/ 1104246 h 1386821"/>
              <a:gd name="connsiteX1" fmla="*/ 993775 w 1085606"/>
              <a:gd name="connsiteY1" fmla="*/ 5696 h 1386821"/>
              <a:gd name="connsiteX2" fmla="*/ 431800 w 1085606"/>
              <a:gd name="connsiteY2" fmla="*/ 1386821 h 1386821"/>
              <a:gd name="connsiteX3" fmla="*/ 0 w 1085606"/>
              <a:gd name="connsiteY3" fmla="*/ 1104246 h 1386821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5606"/>
              <a:gd name="connsiteY0" fmla="*/ 1104307 h 1386882"/>
              <a:gd name="connsiteX1" fmla="*/ 993775 w 1085606"/>
              <a:gd name="connsiteY1" fmla="*/ 5757 h 1386882"/>
              <a:gd name="connsiteX2" fmla="*/ 431800 w 1085606"/>
              <a:gd name="connsiteY2" fmla="*/ 1386882 h 1386882"/>
              <a:gd name="connsiteX3" fmla="*/ 0 w 1085606"/>
              <a:gd name="connsiteY3" fmla="*/ 1104307 h 138688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80843"/>
              <a:gd name="connsiteY0" fmla="*/ 1092481 h 1386962"/>
              <a:gd name="connsiteX1" fmla="*/ 989012 w 1080843"/>
              <a:gd name="connsiteY1" fmla="*/ 5837 h 1386962"/>
              <a:gd name="connsiteX2" fmla="*/ 427037 w 1080843"/>
              <a:gd name="connsiteY2" fmla="*/ 1386962 h 1386962"/>
              <a:gd name="connsiteX3" fmla="*/ 0 w 1080843"/>
              <a:gd name="connsiteY3" fmla="*/ 1092481 h 1386962"/>
              <a:gd name="connsiteX0" fmla="*/ 0 w 1079411"/>
              <a:gd name="connsiteY0" fmla="*/ 1092481 h 1396487"/>
              <a:gd name="connsiteX1" fmla="*/ 989012 w 1079411"/>
              <a:gd name="connsiteY1" fmla="*/ 5837 h 1396487"/>
              <a:gd name="connsiteX2" fmla="*/ 412749 w 1079411"/>
              <a:gd name="connsiteY2" fmla="*/ 1396487 h 1396487"/>
              <a:gd name="connsiteX3" fmla="*/ 0 w 1079411"/>
              <a:gd name="connsiteY3" fmla="*/ 1092481 h 1396487"/>
              <a:gd name="connsiteX0" fmla="*/ 0 w 1080121"/>
              <a:gd name="connsiteY0" fmla="*/ 1092481 h 1391725"/>
              <a:gd name="connsiteX1" fmla="*/ 989012 w 1080121"/>
              <a:gd name="connsiteY1" fmla="*/ 5837 h 1391725"/>
              <a:gd name="connsiteX2" fmla="*/ 419892 w 1080121"/>
              <a:gd name="connsiteY2" fmla="*/ 1391725 h 1391725"/>
              <a:gd name="connsiteX3" fmla="*/ 0 w 1080121"/>
              <a:gd name="connsiteY3" fmla="*/ 1092481 h 13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121" h="1391725">
                <a:moveTo>
                  <a:pt x="0" y="1092481"/>
                </a:moveTo>
                <a:cubicBezTo>
                  <a:pt x="188383" y="716773"/>
                  <a:pt x="460904" y="-75655"/>
                  <a:pt x="989012" y="5837"/>
                </a:cubicBezTo>
                <a:cubicBezTo>
                  <a:pt x="1316037" y="440812"/>
                  <a:pt x="677067" y="991675"/>
                  <a:pt x="419892" y="1391725"/>
                </a:cubicBezTo>
                <a:cubicBezTo>
                  <a:pt x="367240" y="1317376"/>
                  <a:pt x="224896" y="1154130"/>
                  <a:pt x="0" y="1092481"/>
                </a:cubicBez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09600" y="2094262"/>
            <a:ext cx="708424" cy="712471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19722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Aligned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Core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0716" y="2779169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Principle #3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3381491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Sources must be </a:t>
            </a:r>
            <a:r>
              <a:rPr lang="en-US" sz="3600" dirty="0" smtClean="0">
                <a:solidFill>
                  <a:srgbClr val="7030A0"/>
                </a:solidFill>
                <a:latin typeface="Berlin Sans FB" pitchFamily="34" charset="0"/>
              </a:rPr>
              <a:t>FULLY</a:t>
            </a:r>
            <a:endParaRPr lang="en-US" sz="3200" dirty="0" smtClean="0">
              <a:solidFill>
                <a:srgbClr val="7030A0"/>
              </a:solidFill>
              <a:latin typeface="Berlin Sans FB" pitchFamily="34" charset="0"/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248400" y="2819400"/>
            <a:ext cx="1823189" cy="1833604"/>
          </a:xfrm>
          <a:prstGeom prst="donut">
            <a:avLst>
              <a:gd name="adj" fmla="val 713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0790" y="2927147"/>
            <a:ext cx="15240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6464707"/>
              </a:avLst>
            </a:prstTxWarp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</a:rPr>
              <a:t>ALIGNED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So why does this matter for Early Childhood Special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 early childhood begins to share data with other programs (transition data between Part C and 619, related services, increased access, K-12, etc.):</a:t>
            </a:r>
          </a:p>
          <a:p>
            <a:r>
              <a:rPr lang="en-US" dirty="0" smtClean="0"/>
              <a:t> There are privacy matters to be aware of, including FERPA and HIPPA</a:t>
            </a:r>
          </a:p>
          <a:p>
            <a:r>
              <a:rPr lang="en-US" dirty="0" smtClean="0"/>
              <a:t>Data quality will impact how well the data can be used and shared- ensure appropriate measures are taken to validate and check data throughout the process </a:t>
            </a:r>
          </a:p>
          <a:p>
            <a:pPr lvl="1"/>
            <a:r>
              <a:rPr lang="en-US" dirty="0" smtClean="0"/>
              <a:t>one child, many programs but something simple like different dates of birth can be a challenge</a:t>
            </a:r>
          </a:p>
          <a:p>
            <a:r>
              <a:rPr lang="en-US" dirty="0" smtClean="0"/>
              <a:t>Sharing data can be an operation challenge for program people- connect with someone that understands the technical aspects of sharing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Activity: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Walking the line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37338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facilitator will ask a series of questions in which you need to select one side of the line.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09957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39B54A"/>
            </a:solidFill>
          </a:ln>
        </p:spPr>
        <p:txBody>
          <a:bodyPr/>
          <a:lstStyle/>
          <a:p>
            <a:r>
              <a:rPr lang="en-US" dirty="0" smtClean="0"/>
              <a:t>How to request help from DaSy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877969" cy="4800600"/>
          </a:xfrm>
        </p:spPr>
        <p:txBody>
          <a:bodyPr/>
          <a:lstStyle/>
          <a:p>
            <a:r>
              <a:rPr lang="en-US" sz="3200" dirty="0" smtClean="0"/>
              <a:t>Email any DaSy staffer</a:t>
            </a:r>
          </a:p>
          <a:p>
            <a:r>
              <a:rPr lang="en-US" sz="3200" dirty="0"/>
              <a:t>Email to </a:t>
            </a:r>
            <a:r>
              <a:rPr lang="en-US" sz="3200" dirty="0" smtClean="0">
                <a:hlinkClick r:id="rId2"/>
              </a:rPr>
              <a:t>dasycenter@sri.com</a:t>
            </a:r>
            <a:endParaRPr lang="en-US" sz="3200" dirty="0" smtClean="0"/>
          </a:p>
          <a:p>
            <a:r>
              <a:rPr lang="en-US" sz="3200" dirty="0" smtClean="0"/>
              <a:t>Call DaSy Center at 650-859-3881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09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E1A2091-4AD5-4EA7-844A-758139C0FDFC}" type="slidenum">
              <a:rPr lang="en-US" sz="180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sz="18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10" descr="http://ngm.nationalgeographic.com/u/H6yMi6fUB_1JR964xxG8RxsYArlNNn1lR5PWutchJ4rsyghEWW6erLDe1AwmMpawvYmVQu1j29Hl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27834"/>
            <a:ext cx="2772569" cy="17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 and 619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Have you ever been told you cannot see a child’s record that is in your special education program/services but enrolled in an inclusive classroom because it is in a different “system”?</a:t>
            </a:r>
          </a:p>
          <a:p>
            <a:r>
              <a:rPr lang="en-US" dirty="0" smtClean="0"/>
              <a:t>Have you ever looked at your APR data and known exactly where the data quality issue came from?</a:t>
            </a:r>
          </a:p>
          <a:p>
            <a:r>
              <a:rPr lang="en-US" dirty="0" smtClean="0"/>
              <a:t>Has someone use the word interoperable about your Part C and 619 systems and you knew exactly what they meant?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These are data operation questions!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1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Examples</a:t>
            </a:r>
            <a:endParaRPr lang="en-US" dirty="0"/>
          </a:p>
        </p:txBody>
      </p:sp>
      <p:pic>
        <p:nvPicPr>
          <p:cNvPr id="1026" name="Picture 2" descr="C:\Users\brodriguez\AppData\Local\Microsoft\Windows\Temporary Internet Files\Content.IE5\UL1PY1TO\MC9004367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odriguez\AppData\Local\Microsoft\Windows\Temporary Internet Files\Content.IE5\0K6YIIVF\MC9004367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38375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3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697939"/>
              </p:ext>
            </p:extLst>
          </p:nvPr>
        </p:nvGraphicFramePr>
        <p:xfrm>
          <a:off x="457200" y="16002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Key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Multi-Agency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671164"/>
              </p:ext>
            </p:extLst>
          </p:nvPr>
        </p:nvGraphicFramePr>
        <p:xfrm>
          <a:off x="228600" y="12954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8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Privacy Considerations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719807"/>
              </p:ext>
            </p:extLst>
          </p:nvPr>
        </p:nvGraphicFramePr>
        <p:xfrm>
          <a:off x="228600" y="12954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6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Interoperability?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“ability </a:t>
            </a:r>
            <a:r>
              <a:rPr lang="en-US" i="1" dirty="0"/>
              <a:t>of a </a:t>
            </a:r>
            <a:r>
              <a:rPr lang="en-US" i="1" dirty="0" smtClean="0"/>
              <a:t>system to </a:t>
            </a:r>
            <a:r>
              <a:rPr lang="en-US" i="1" dirty="0"/>
              <a:t>work with or use the parts or equipment of another </a:t>
            </a:r>
            <a:r>
              <a:rPr lang="en-US" i="1" dirty="0" smtClean="0"/>
              <a:t>system”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6251115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Merriam-Webster Dictionary, </a:t>
            </a:r>
            <a:r>
              <a:rPr lang="en-US" sz="1400" dirty="0" smtClean="0">
                <a:hlinkClick r:id="rId2"/>
              </a:rPr>
              <a:t>www.m-w.com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5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Interoperability?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25" y="1524000"/>
            <a:ext cx="555383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251115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Cisco </a:t>
            </a:r>
            <a:r>
              <a:rPr lang="en-US" sz="1400" dirty="0" err="1" smtClean="0"/>
              <a:t>TelePresence</a:t>
            </a:r>
            <a:r>
              <a:rPr lang="en-US" sz="1400" dirty="0" smtClean="0"/>
              <a:t> Interoperability Diagram, </a:t>
            </a:r>
            <a:r>
              <a:rPr lang="en-US" sz="1400" dirty="0" smtClean="0">
                <a:hlinkClick r:id="rId3"/>
              </a:rPr>
              <a:t>www.cisco.com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48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1904&quot;&gt;&lt;object type=&quot;3&quot; unique_id=&quot;11905&quot;&gt;&lt;property id=&quot;20148&quot; value=&quot;5&quot;/&gt;&lt;property id=&quot;20300&quot; value=&quot;Slide 1 - &amp;quot;Add Title here&amp;#x0D;&amp;#x0A;Presenters&amp;#x0D;&amp;#x0A;Affiliation&amp;quot;&quot;/&gt;&lt;property id=&quot;20307&quot; value=&quot;258&quot;/&gt;&lt;/object&gt;&lt;object type=&quot;3&quot; unique_id=&quot;11906&quot;&gt;&lt;property id=&quot;20148&quot; value=&quot;5&quot;/&gt;&lt;property id=&quot;20300&quot; value=&quot;Slide 2 - &amp;quot;Title Here&amp;quot;&quot;/&gt;&lt;property id=&quot;20307&quot; value=&quot;257&quot;/&gt;&lt;/object&gt;&lt;/object&gt;&lt;object type=&quot;8&quot; unique_id=&quot;119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702</Words>
  <Application>Microsoft Office PowerPoint</Application>
  <PresentationFormat>On-screen Show (4:3)</PresentationFormat>
  <Paragraphs>111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Essentials of Data Operations Jim Campbell, Missy Cochenour,  Baron Rodriguez  AEM Corporation</vt:lpstr>
      <vt:lpstr>Overview of Session</vt:lpstr>
      <vt:lpstr>Part C and 619 Examples</vt:lpstr>
      <vt:lpstr>State Examples</vt:lpstr>
      <vt:lpstr>Overview of Key Steps</vt:lpstr>
      <vt:lpstr>Multi-Agency Considerations</vt:lpstr>
      <vt:lpstr>Privacy Considerations</vt:lpstr>
      <vt:lpstr>What Is Interoperability?</vt:lpstr>
      <vt:lpstr>What Is Interoperability?</vt:lpstr>
      <vt:lpstr>What Is Interoperability?</vt:lpstr>
      <vt:lpstr>What Is Interoperability?</vt:lpstr>
      <vt:lpstr>What Is Interoperability?</vt:lpstr>
      <vt:lpstr>Interoperability Is…</vt:lpstr>
      <vt:lpstr>Interoperability Is…</vt:lpstr>
      <vt:lpstr>Interoperability Is…</vt:lpstr>
      <vt:lpstr>Interoperability Is…</vt:lpstr>
      <vt:lpstr>Interoperability Is…</vt:lpstr>
      <vt:lpstr>Principles of Interoperability</vt:lpstr>
      <vt:lpstr>Principles of Interoperability</vt:lpstr>
      <vt:lpstr>Principles of Interoperability</vt:lpstr>
      <vt:lpstr>So why does this matter for Early Childhood Special Education?</vt:lpstr>
      <vt:lpstr>Activity: Walking the line?</vt:lpstr>
      <vt:lpstr>How to request help from DaSy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</dc:creator>
  <cp:lastModifiedBy>Katie Kaattari</cp:lastModifiedBy>
  <cp:revision>40</cp:revision>
  <dcterms:created xsi:type="dcterms:W3CDTF">2013-02-06T21:54:43Z</dcterms:created>
  <dcterms:modified xsi:type="dcterms:W3CDTF">2013-12-06T23:30:02Z</dcterms:modified>
</cp:coreProperties>
</file>