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8.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29.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30.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31.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32.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84"/>
  </p:notesMasterIdLst>
  <p:handoutMasterIdLst>
    <p:handoutMasterId r:id="rId85"/>
  </p:handoutMasterIdLst>
  <p:sldIdLst>
    <p:sldId id="258" r:id="rId3"/>
    <p:sldId id="259" r:id="rId4"/>
    <p:sldId id="263" r:id="rId5"/>
    <p:sldId id="343" r:id="rId6"/>
    <p:sldId id="344" r:id="rId7"/>
    <p:sldId id="345" r:id="rId8"/>
    <p:sldId id="284" r:id="rId9"/>
    <p:sldId id="285" r:id="rId10"/>
    <p:sldId id="286" r:id="rId11"/>
    <p:sldId id="287" r:id="rId12"/>
    <p:sldId id="288" r:id="rId13"/>
    <p:sldId id="289" r:id="rId14"/>
    <p:sldId id="290" r:id="rId15"/>
    <p:sldId id="291" r:id="rId16"/>
    <p:sldId id="292" r:id="rId17"/>
    <p:sldId id="293" r:id="rId18"/>
    <p:sldId id="294" r:id="rId19"/>
    <p:sldId id="295" r:id="rId20"/>
    <p:sldId id="296" r:id="rId21"/>
    <p:sldId id="297" r:id="rId22"/>
    <p:sldId id="298" r:id="rId23"/>
    <p:sldId id="299" r:id="rId24"/>
    <p:sldId id="300" r:id="rId25"/>
    <p:sldId id="301" r:id="rId26"/>
    <p:sldId id="302" r:id="rId27"/>
    <p:sldId id="303" r:id="rId28"/>
    <p:sldId id="304" r:id="rId29"/>
    <p:sldId id="305" r:id="rId30"/>
    <p:sldId id="306" r:id="rId31"/>
    <p:sldId id="307" r:id="rId32"/>
    <p:sldId id="308" r:id="rId33"/>
    <p:sldId id="309" r:id="rId34"/>
    <p:sldId id="310" r:id="rId35"/>
    <p:sldId id="311" r:id="rId36"/>
    <p:sldId id="312" r:id="rId37"/>
    <p:sldId id="313" r:id="rId38"/>
    <p:sldId id="314" r:id="rId39"/>
    <p:sldId id="315" r:id="rId40"/>
    <p:sldId id="316" r:id="rId41"/>
    <p:sldId id="317" r:id="rId42"/>
    <p:sldId id="318" r:id="rId43"/>
    <p:sldId id="319" r:id="rId44"/>
    <p:sldId id="320" r:id="rId45"/>
    <p:sldId id="321" r:id="rId46"/>
    <p:sldId id="322" r:id="rId47"/>
    <p:sldId id="323" r:id="rId48"/>
    <p:sldId id="324" r:id="rId49"/>
    <p:sldId id="325" r:id="rId50"/>
    <p:sldId id="326" r:id="rId51"/>
    <p:sldId id="327" r:id="rId52"/>
    <p:sldId id="328" r:id="rId53"/>
    <p:sldId id="329" r:id="rId54"/>
    <p:sldId id="330" r:id="rId55"/>
    <p:sldId id="331" r:id="rId56"/>
    <p:sldId id="332" r:id="rId57"/>
    <p:sldId id="333" r:id="rId58"/>
    <p:sldId id="334" r:id="rId59"/>
    <p:sldId id="335" r:id="rId60"/>
    <p:sldId id="336" r:id="rId61"/>
    <p:sldId id="337" r:id="rId62"/>
    <p:sldId id="338" r:id="rId63"/>
    <p:sldId id="339" r:id="rId64"/>
    <p:sldId id="340" r:id="rId65"/>
    <p:sldId id="341" r:id="rId66"/>
    <p:sldId id="342" r:id="rId67"/>
    <p:sldId id="261" r:id="rId68"/>
    <p:sldId id="266" r:id="rId69"/>
    <p:sldId id="274" r:id="rId70"/>
    <p:sldId id="272" r:id="rId71"/>
    <p:sldId id="269" r:id="rId72"/>
    <p:sldId id="270" r:id="rId73"/>
    <p:sldId id="264" r:id="rId74"/>
    <p:sldId id="282" r:id="rId75"/>
    <p:sldId id="283" r:id="rId76"/>
    <p:sldId id="281" r:id="rId77"/>
    <p:sldId id="271" r:id="rId78"/>
    <p:sldId id="273" r:id="rId79"/>
    <p:sldId id="268" r:id="rId80"/>
    <p:sldId id="275" r:id="rId81"/>
    <p:sldId id="276" r:id="rId82"/>
    <p:sldId id="346" r:id="rId83"/>
  </p:sldIdLst>
  <p:sldSz cx="9144000" cy="6858000" type="screen4x3"/>
  <p:notesSz cx="7010400" cy="9296400"/>
  <p:custDataLst>
    <p:tags r:id="rId8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nise Mauzy" initials="D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B54A"/>
    <a:srgbClr val="1545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69" autoAdjust="0"/>
    <p:restoredTop sz="86432" autoAdjust="0"/>
  </p:normalViewPr>
  <p:slideViewPr>
    <p:cSldViewPr>
      <p:cViewPr>
        <p:scale>
          <a:sx n="100" d="100"/>
          <a:sy n="100" d="100"/>
        </p:scale>
        <p:origin x="-72" y="-288"/>
      </p:cViewPr>
      <p:guideLst>
        <p:guide orient="horz" pos="2160"/>
        <p:guide pos="2880"/>
      </p:guideLst>
    </p:cSldViewPr>
  </p:slideViewPr>
  <p:outlineViewPr>
    <p:cViewPr>
      <p:scale>
        <a:sx n="33" d="100"/>
        <a:sy n="33" d="100"/>
      </p:scale>
      <p:origin x="0" y="1657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1" d="100"/>
          <a:sy n="71" d="100"/>
        </p:scale>
        <p:origin x="-3270"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notesMaster" Target="notesMasters/notesMaster1.xml"/><Relationship Id="rId89"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commentAuthors" Target="commentAuthor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oleObject" Target="file:///\\policy4\ORG%20653\Projects\CURRENT%20PROJECTS\DaSy%20-%20EC%20TA%20Data%20Center%20%20(P21590)\Needs%20Assessment\Data\DaSy%20charts%20082213.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oleObject" Target="file:///\\policy4\ORG%20653\Projects\CURRENT%20PROJECTS\DaSy%20-%20EC%20TA%20Data%20Center%20%20(P21590)\Needs%20Assessment\Data\DaSy%20charts%20082213.xlsx" TargetMode="External"/><Relationship Id="rId2" Type="http://schemas.openxmlformats.org/officeDocument/2006/relationships/image" Target="../media/image17.jpeg"/><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policy4\ORG%20653\Projects\CURRENT%20PROJECTS\DaSy%20-%20EC%20TA%20Data%20Center%20%20(P21590)\Needs%20Assessment\Data\DaSy%20charts%20082213.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policy4\ORG%20653\Projects\CURRENT%20PROJECTS\DaSy%20-%20EC%20TA%20Data%20Center%20%20(P21590)\Needs%20Assessment\Data\DaSy%20charts%20082213.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policy4\ORG%20653\Projects\CURRENT%20PROJECTS\DaSy%20-%20EC%20TA%20Data%20Center%20%20(P21590)\Needs%20Assessment\Data\DaSy%20charts%20082213.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policy4\ORG%20653\Projects\CURRENT%20PROJECTS\DaSy%20-%20EC%20TA%20Data%20Center%20%20(P21590)\Needs%20Assessment\Data\DaSy%20charts%20082213.xlsx" TargetMode="External"/><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9028831423693002"/>
          <c:y val="9.0391144417429417E-2"/>
          <c:w val="0.56844964188786984"/>
          <c:h val="0.68341930290881703"/>
        </c:manualLayout>
      </c:layout>
      <c:barChart>
        <c:barDir val="bar"/>
        <c:grouping val="percentStacked"/>
        <c:varyColors val="0"/>
        <c:ser>
          <c:idx val="0"/>
          <c:order val="0"/>
          <c:tx>
            <c:strRef>
              <c:f>'Pgm &amp; Wkfrc Wksht'!$B$24</c:f>
              <c:strCache>
                <c:ptCount val="1"/>
                <c:pt idx="0">
                  <c:v>Yes</c:v>
                </c:pt>
              </c:strCache>
            </c:strRef>
          </c:tx>
          <c:spPr>
            <a:solidFill>
              <a:srgbClr val="39B54A"/>
            </a:solidFill>
            <a:ln>
              <a:solidFill>
                <a:sysClr val="windowText" lastClr="000000"/>
              </a:solidFill>
            </a:ln>
          </c:spPr>
          <c:invertIfNegative val="0"/>
          <c:dLbls>
            <c:spPr>
              <a:noFill/>
              <a:ln>
                <a:noFill/>
              </a:ln>
              <a:effectLst/>
            </c:spPr>
            <c:txPr>
              <a:bodyPr/>
              <a:lstStyle/>
              <a:p>
                <a:pPr>
                  <a:defRPr sz="900" b="1" i="0" baseline="0">
                    <a:solidFill>
                      <a:schemeClr val="bg1"/>
                    </a:solidFill>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'Pgm &amp; Wkfrc Wksht'!$A$25:$A$30</c:f>
              <c:strCache>
                <c:ptCount val="6"/>
                <c:pt idx="0">
                  <c:v>Wages</c:v>
                </c:pt>
                <c:pt idx="1">
                  <c:v>Professional development</c:v>
                </c:pt>
                <c:pt idx="2">
                  <c:v>Licenses/
certifications</c:v>
                </c:pt>
                <c:pt idx="3">
                  <c:v>Education</c:v>
                </c:pt>
                <c:pt idx="4">
                  <c:v>Employment information</c:v>
                </c:pt>
                <c:pt idx="5">
                  <c:v>Demographics</c:v>
                </c:pt>
              </c:strCache>
            </c:strRef>
          </c:cat>
          <c:val>
            <c:numRef>
              <c:f>'Pgm &amp; Wkfrc Wksht'!$B$25:$B$30</c:f>
              <c:numCache>
                <c:formatCode>0%</c:formatCode>
                <c:ptCount val="6"/>
                <c:pt idx="0">
                  <c:v>9.6000000000000002E-2</c:v>
                </c:pt>
                <c:pt idx="1">
                  <c:v>0.38500000000000001</c:v>
                </c:pt>
                <c:pt idx="2">
                  <c:v>0.55800000000000005</c:v>
                </c:pt>
                <c:pt idx="3">
                  <c:v>0.46200000000000002</c:v>
                </c:pt>
                <c:pt idx="4">
                  <c:v>0.53800000000000003</c:v>
                </c:pt>
                <c:pt idx="5">
                  <c:v>0.28799999999999998</c:v>
                </c:pt>
              </c:numCache>
            </c:numRef>
          </c:val>
        </c:ser>
        <c:ser>
          <c:idx val="1"/>
          <c:order val="1"/>
          <c:tx>
            <c:strRef>
              <c:f>'Pgm &amp; Wkfrc Wksht'!$C$24</c:f>
              <c:strCache>
                <c:ptCount val="1"/>
                <c:pt idx="0">
                  <c:v>No</c:v>
                </c:pt>
              </c:strCache>
            </c:strRef>
          </c:tx>
          <c:spPr>
            <a:solidFill>
              <a:srgbClr val="154578"/>
            </a:solidFill>
            <a:ln>
              <a:solidFill>
                <a:sysClr val="windowText" lastClr="000000"/>
              </a:solidFill>
            </a:ln>
          </c:spPr>
          <c:invertIfNegative val="0"/>
          <c:dLbls>
            <c:dLbl>
              <c:idx val="4"/>
              <c:layout>
                <c:manualLayout>
                  <c:x val="0"/>
                  <c:y val="5.2417067602176662E-3"/>
                </c:manualLayout>
              </c:layout>
              <c:tx>
                <c:rich>
                  <a:bodyPr/>
                  <a:lstStyle/>
                  <a:p>
                    <a:r>
                      <a:rPr lang="en-US"/>
                      <a:t>12%</a:t>
                    </a: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b="1" i="0" baseline="0">
                    <a:solidFill>
                      <a:schemeClr val="bg1"/>
                    </a:solidFill>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'Pgm &amp; Wkfrc Wksht'!$A$25:$A$30</c:f>
              <c:strCache>
                <c:ptCount val="6"/>
                <c:pt idx="0">
                  <c:v>Wages</c:v>
                </c:pt>
                <c:pt idx="1">
                  <c:v>Professional development</c:v>
                </c:pt>
                <c:pt idx="2">
                  <c:v>Licenses/
certifications</c:v>
                </c:pt>
                <c:pt idx="3">
                  <c:v>Education</c:v>
                </c:pt>
                <c:pt idx="4">
                  <c:v>Employment information</c:v>
                </c:pt>
                <c:pt idx="5">
                  <c:v>Demographics</c:v>
                </c:pt>
              </c:strCache>
            </c:strRef>
          </c:cat>
          <c:val>
            <c:numRef>
              <c:f>'Pgm &amp; Wkfrc Wksht'!$C$25:$C$30</c:f>
              <c:numCache>
                <c:formatCode>0%</c:formatCode>
                <c:ptCount val="6"/>
                <c:pt idx="0">
                  <c:v>0.53800000000000003</c:v>
                </c:pt>
                <c:pt idx="1">
                  <c:v>0.308</c:v>
                </c:pt>
                <c:pt idx="2">
                  <c:v>0.13500000000000001</c:v>
                </c:pt>
                <c:pt idx="3">
                  <c:v>0.23100000000000001</c:v>
                </c:pt>
                <c:pt idx="4">
                  <c:v>0.115</c:v>
                </c:pt>
                <c:pt idx="5">
                  <c:v>0.40400000000000003</c:v>
                </c:pt>
              </c:numCache>
            </c:numRef>
          </c:val>
        </c:ser>
        <c:ser>
          <c:idx val="2"/>
          <c:order val="2"/>
          <c:tx>
            <c:strRef>
              <c:f>'Pgm &amp; Wkfrc Wksht'!$D$24</c:f>
              <c:strCache>
                <c:ptCount val="1"/>
                <c:pt idx="0">
                  <c:v>No workforce data system</c:v>
                </c:pt>
              </c:strCache>
            </c:strRef>
          </c:tx>
          <c:spPr>
            <a:solidFill>
              <a:srgbClr val="1F497D">
                <a:lumMod val="40000"/>
                <a:lumOff val="60000"/>
              </a:srgbClr>
            </a:solidFill>
            <a:ln>
              <a:solidFill>
                <a:sysClr val="windowText" lastClr="000000"/>
              </a:solidFill>
            </a:ln>
          </c:spPr>
          <c:invertIfNegative val="0"/>
          <c:dLbls>
            <c:spPr>
              <a:noFill/>
              <a:ln>
                <a:noFill/>
              </a:ln>
              <a:effectLst/>
            </c:spPr>
            <c:txPr>
              <a:bodyPr/>
              <a:lstStyle/>
              <a:p>
                <a:pPr>
                  <a:defRPr sz="9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'Pgm &amp; Wkfrc Wksht'!$A$25:$A$30</c:f>
              <c:strCache>
                <c:ptCount val="6"/>
                <c:pt idx="0">
                  <c:v>Wages</c:v>
                </c:pt>
                <c:pt idx="1">
                  <c:v>Professional development</c:v>
                </c:pt>
                <c:pt idx="2">
                  <c:v>Licenses/
certifications</c:v>
                </c:pt>
                <c:pt idx="3">
                  <c:v>Education</c:v>
                </c:pt>
                <c:pt idx="4">
                  <c:v>Employment information</c:v>
                </c:pt>
                <c:pt idx="5">
                  <c:v>Demographics</c:v>
                </c:pt>
              </c:strCache>
            </c:strRef>
          </c:cat>
          <c:val>
            <c:numRef>
              <c:f>'Pgm &amp; Wkfrc Wksht'!$D$25:$D$30</c:f>
              <c:numCache>
                <c:formatCode>0%</c:formatCode>
                <c:ptCount val="6"/>
                <c:pt idx="0">
                  <c:v>0.28799999999999998</c:v>
                </c:pt>
                <c:pt idx="1">
                  <c:v>0.28799999999999998</c:v>
                </c:pt>
                <c:pt idx="2">
                  <c:v>0.28799999999999998</c:v>
                </c:pt>
                <c:pt idx="3">
                  <c:v>0.28799999999999998</c:v>
                </c:pt>
                <c:pt idx="4">
                  <c:v>0.28799999999999998</c:v>
                </c:pt>
                <c:pt idx="5">
                  <c:v>0.28799999999999998</c:v>
                </c:pt>
              </c:numCache>
            </c:numRef>
          </c:val>
        </c:ser>
        <c:ser>
          <c:idx val="3"/>
          <c:order val="3"/>
          <c:tx>
            <c:strRef>
              <c:f>'Pgm &amp; Wkfrc Wksht'!$E$24</c:f>
              <c:strCache>
                <c:ptCount val="1"/>
                <c:pt idx="0">
                  <c:v>Data not provided</c:v>
                </c:pt>
              </c:strCache>
            </c:strRef>
          </c:tx>
          <c:spPr>
            <a:solidFill>
              <a:sysClr val="window" lastClr="FFFFFF">
                <a:lumMod val="65000"/>
              </a:sysClr>
            </a:solidFill>
            <a:ln>
              <a:solidFill>
                <a:sysClr val="windowText" lastClr="000000"/>
              </a:solidFill>
            </a:ln>
          </c:spPr>
          <c:invertIfNegative val="0"/>
          <c:dLbls>
            <c:dLbl>
              <c:idx val="0"/>
              <c:layout>
                <c:manualLayout>
                  <c:x val="5.5166774355409814E-2"/>
                  <c:y val="0"/>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3.7838336010358103E-2"/>
                  <c:y val="-3.5833333803587056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3.9304185025162315E-2"/>
                  <c:y val="6.5693686407505031E-17"/>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3.9304185025162315E-2"/>
                  <c:y val="2.0219029136732667E-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5.052920671068626E-2"/>
                  <c:y val="0"/>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4.1232342188952907E-2"/>
                  <c:y val="-2.8215223467391384E-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'Pgm &amp; Wkfrc Wksht'!$A$25:$A$30</c:f>
              <c:strCache>
                <c:ptCount val="6"/>
                <c:pt idx="0">
                  <c:v>Wages</c:v>
                </c:pt>
                <c:pt idx="1">
                  <c:v>Professional development</c:v>
                </c:pt>
                <c:pt idx="2">
                  <c:v>Licenses/
certifications</c:v>
                </c:pt>
                <c:pt idx="3">
                  <c:v>Education</c:v>
                </c:pt>
                <c:pt idx="4">
                  <c:v>Employment information</c:v>
                </c:pt>
                <c:pt idx="5">
                  <c:v>Demographics</c:v>
                </c:pt>
              </c:strCache>
            </c:strRef>
          </c:cat>
          <c:val>
            <c:numRef>
              <c:f>'Pgm &amp; Wkfrc Wksht'!$E$25:$E$30</c:f>
              <c:numCache>
                <c:formatCode>0%</c:formatCode>
                <c:ptCount val="6"/>
                <c:pt idx="0">
                  <c:v>7.6999999999999999E-2</c:v>
                </c:pt>
                <c:pt idx="1">
                  <c:v>1.9E-2</c:v>
                </c:pt>
                <c:pt idx="2">
                  <c:v>1.9E-2</c:v>
                </c:pt>
                <c:pt idx="3">
                  <c:v>1.9E-2</c:v>
                </c:pt>
                <c:pt idx="4">
                  <c:v>5.8000000000000003E-2</c:v>
                </c:pt>
                <c:pt idx="5">
                  <c:v>1.9E-2</c:v>
                </c:pt>
              </c:numCache>
            </c:numRef>
          </c:val>
        </c:ser>
        <c:dLbls>
          <c:showLegendKey val="0"/>
          <c:showVal val="1"/>
          <c:showCatName val="0"/>
          <c:showSerName val="0"/>
          <c:showPercent val="0"/>
          <c:showBubbleSize val="0"/>
        </c:dLbls>
        <c:gapWidth val="50"/>
        <c:overlap val="100"/>
        <c:axId val="92235648"/>
        <c:axId val="92237184"/>
      </c:barChart>
      <c:catAx>
        <c:axId val="92235648"/>
        <c:scaling>
          <c:orientation val="minMax"/>
        </c:scaling>
        <c:delete val="0"/>
        <c:axPos val="l"/>
        <c:numFmt formatCode="General" sourceLinked="0"/>
        <c:majorTickMark val="out"/>
        <c:minorTickMark val="none"/>
        <c:tickLblPos val="nextTo"/>
        <c:txPr>
          <a:bodyPr/>
          <a:lstStyle/>
          <a:p>
            <a:pPr>
              <a:defRPr sz="900">
                <a:latin typeface="Arial" pitchFamily="34" charset="0"/>
                <a:cs typeface="Arial" pitchFamily="34" charset="0"/>
              </a:defRPr>
            </a:pPr>
            <a:endParaRPr lang="en-US"/>
          </a:p>
        </c:txPr>
        <c:crossAx val="92237184"/>
        <c:crosses val="autoZero"/>
        <c:auto val="1"/>
        <c:lblAlgn val="ctr"/>
        <c:lblOffset val="100"/>
        <c:noMultiLvlLbl val="0"/>
      </c:catAx>
      <c:valAx>
        <c:axId val="92237184"/>
        <c:scaling>
          <c:orientation val="minMax"/>
        </c:scaling>
        <c:delete val="0"/>
        <c:axPos val="b"/>
        <c:numFmt formatCode="0%" sourceLinked="1"/>
        <c:majorTickMark val="out"/>
        <c:minorTickMark val="none"/>
        <c:tickLblPos val="nextTo"/>
        <c:txPr>
          <a:bodyPr/>
          <a:lstStyle/>
          <a:p>
            <a:pPr>
              <a:defRPr sz="900">
                <a:latin typeface="Arial" pitchFamily="34" charset="0"/>
                <a:cs typeface="Arial" pitchFamily="34" charset="0"/>
              </a:defRPr>
            </a:pPr>
            <a:endParaRPr lang="en-US"/>
          </a:p>
        </c:txPr>
        <c:crossAx val="92235648"/>
        <c:crosses val="autoZero"/>
        <c:crossBetween val="between"/>
      </c:valAx>
      <c:spPr>
        <a:noFill/>
      </c:spPr>
    </c:plotArea>
    <c:plotVisOnly val="1"/>
    <c:dispBlanksAs val="gap"/>
    <c:showDLblsOverMax val="0"/>
  </c:chart>
  <c:spPr>
    <a:noFill/>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9028831423693002"/>
          <c:y val="9.0391144417429417E-2"/>
          <c:w val="0.56844964188786984"/>
          <c:h val="0.68341930290881703"/>
        </c:manualLayout>
      </c:layout>
      <c:barChart>
        <c:barDir val="bar"/>
        <c:grouping val="percentStacked"/>
        <c:varyColors val="0"/>
        <c:ser>
          <c:idx val="0"/>
          <c:order val="0"/>
          <c:tx>
            <c:strRef>
              <c:f>'Pgm &amp; Wkfrc Wksht'!$B$31</c:f>
              <c:strCache>
                <c:ptCount val="1"/>
                <c:pt idx="0">
                  <c:v>Yes</c:v>
                </c:pt>
              </c:strCache>
            </c:strRef>
          </c:tx>
          <c:spPr>
            <a:solidFill>
              <a:srgbClr val="39B54A"/>
            </a:solidFill>
            <a:ln>
              <a:solidFill>
                <a:sysClr val="windowText" lastClr="000000"/>
              </a:solidFill>
            </a:ln>
          </c:spPr>
          <c:invertIfNegative val="0"/>
          <c:dLbls>
            <c:spPr>
              <a:noFill/>
              <a:ln>
                <a:noFill/>
              </a:ln>
              <a:effectLst/>
            </c:spPr>
            <c:txPr>
              <a:bodyPr/>
              <a:lstStyle/>
              <a:p>
                <a:pPr>
                  <a:defRPr sz="900" b="1" i="0" baseline="0">
                    <a:solidFill>
                      <a:schemeClr val="bg1"/>
                    </a:solidFill>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'Pgm &amp; Wkfrc Wksht'!$A$32:$A$37</c:f>
              <c:strCache>
                <c:ptCount val="6"/>
                <c:pt idx="0">
                  <c:v>Wages</c:v>
                </c:pt>
                <c:pt idx="1">
                  <c:v>Professional development</c:v>
                </c:pt>
                <c:pt idx="2">
                  <c:v>Licenses/
certifications</c:v>
                </c:pt>
                <c:pt idx="3">
                  <c:v>Education</c:v>
                </c:pt>
                <c:pt idx="4">
                  <c:v>Employment information</c:v>
                </c:pt>
                <c:pt idx="5">
                  <c:v>Demographics</c:v>
                </c:pt>
              </c:strCache>
            </c:strRef>
          </c:cat>
          <c:val>
            <c:numRef>
              <c:f>'Pgm &amp; Wkfrc Wksht'!$B$32:$B$37</c:f>
              <c:numCache>
                <c:formatCode>0%</c:formatCode>
                <c:ptCount val="6"/>
                <c:pt idx="0">
                  <c:v>0.46200000000000002</c:v>
                </c:pt>
                <c:pt idx="1">
                  <c:v>0.28799999999999998</c:v>
                </c:pt>
                <c:pt idx="2">
                  <c:v>0.82699999999999996</c:v>
                </c:pt>
                <c:pt idx="3">
                  <c:v>0.75</c:v>
                </c:pt>
                <c:pt idx="4">
                  <c:v>0.76900000000000002</c:v>
                </c:pt>
                <c:pt idx="5">
                  <c:v>0.67300000000000004</c:v>
                </c:pt>
              </c:numCache>
            </c:numRef>
          </c:val>
        </c:ser>
        <c:ser>
          <c:idx val="1"/>
          <c:order val="1"/>
          <c:tx>
            <c:strRef>
              <c:f>'Pgm &amp; Wkfrc Wksht'!$C$31</c:f>
              <c:strCache>
                <c:ptCount val="1"/>
                <c:pt idx="0">
                  <c:v>No</c:v>
                </c:pt>
              </c:strCache>
            </c:strRef>
          </c:tx>
          <c:spPr>
            <a:solidFill>
              <a:srgbClr val="154578"/>
            </a:solidFill>
            <a:ln>
              <a:solidFill>
                <a:sysClr val="windowText" lastClr="000000"/>
              </a:solidFill>
            </a:ln>
          </c:spPr>
          <c:invertIfNegative val="0"/>
          <c:dLbls>
            <c:dLbl>
              <c:idx val="2"/>
              <c:delete val="1"/>
              <c:extLst>
                <c:ext xmlns:c15="http://schemas.microsoft.com/office/drawing/2012/chart" uri="{CE6537A1-D6FC-4f65-9D91-7224C49458BB}"/>
              </c:extLst>
            </c:dLbl>
            <c:dLbl>
              <c:idx val="4"/>
              <c:layout>
                <c:manualLayout>
                  <c:x val="-2.3178998485321317E-2"/>
                  <c:y val="6.1205890930300384E-4"/>
                </c:manualLayout>
              </c:layout>
              <c:tx>
                <c:rich>
                  <a:bodyPr/>
                  <a:lstStyle/>
                  <a:p>
                    <a:r>
                      <a:rPr lang="en-US"/>
                      <a:t>12%</a:t>
                    </a: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b="1" i="0" baseline="0">
                    <a:solidFill>
                      <a:schemeClr val="bg1"/>
                    </a:solidFill>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'Pgm &amp; Wkfrc Wksht'!$A$32:$A$37</c:f>
              <c:strCache>
                <c:ptCount val="6"/>
                <c:pt idx="0">
                  <c:v>Wages</c:v>
                </c:pt>
                <c:pt idx="1">
                  <c:v>Professional development</c:v>
                </c:pt>
                <c:pt idx="2">
                  <c:v>Licenses/
certifications</c:v>
                </c:pt>
                <c:pt idx="3">
                  <c:v>Education</c:v>
                </c:pt>
                <c:pt idx="4">
                  <c:v>Employment information</c:v>
                </c:pt>
                <c:pt idx="5">
                  <c:v>Demographics</c:v>
                </c:pt>
              </c:strCache>
            </c:strRef>
          </c:cat>
          <c:val>
            <c:numRef>
              <c:f>'Pgm &amp; Wkfrc Wksht'!$C$32:$C$37</c:f>
              <c:numCache>
                <c:formatCode>0%</c:formatCode>
                <c:ptCount val="6"/>
                <c:pt idx="0">
                  <c:v>0.34599999999999997</c:v>
                </c:pt>
                <c:pt idx="1">
                  <c:v>0.51900000000000002</c:v>
                </c:pt>
                <c:pt idx="2">
                  <c:v>0</c:v>
                </c:pt>
                <c:pt idx="3">
                  <c:v>7.6999999999999999E-2</c:v>
                </c:pt>
                <c:pt idx="4">
                  <c:v>5.8000000000000003E-2</c:v>
                </c:pt>
                <c:pt idx="5">
                  <c:v>0.154</c:v>
                </c:pt>
              </c:numCache>
            </c:numRef>
          </c:val>
        </c:ser>
        <c:ser>
          <c:idx val="2"/>
          <c:order val="2"/>
          <c:tx>
            <c:strRef>
              <c:f>'Pgm &amp; Wkfrc Wksht'!$D$31</c:f>
              <c:strCache>
                <c:ptCount val="1"/>
                <c:pt idx="0">
                  <c:v>No workforce data system</c:v>
                </c:pt>
              </c:strCache>
            </c:strRef>
          </c:tx>
          <c:spPr>
            <a:solidFill>
              <a:srgbClr val="1F497D">
                <a:lumMod val="40000"/>
                <a:lumOff val="60000"/>
              </a:srgbClr>
            </a:solidFill>
            <a:ln>
              <a:solidFill>
                <a:sysClr val="windowText" lastClr="000000"/>
              </a:solidFill>
            </a:ln>
          </c:spPr>
          <c:invertIfNegative val="0"/>
          <c:dLbls>
            <c:spPr>
              <a:noFill/>
              <a:ln>
                <a:noFill/>
              </a:ln>
              <a:effectLst/>
            </c:spPr>
            <c:txPr>
              <a:bodyPr/>
              <a:lstStyle/>
              <a:p>
                <a:pPr>
                  <a:defRPr sz="9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'Pgm &amp; Wkfrc Wksht'!$A$32:$A$37</c:f>
              <c:strCache>
                <c:ptCount val="6"/>
                <c:pt idx="0">
                  <c:v>Wages</c:v>
                </c:pt>
                <c:pt idx="1">
                  <c:v>Professional development</c:v>
                </c:pt>
                <c:pt idx="2">
                  <c:v>Licenses/
certifications</c:v>
                </c:pt>
                <c:pt idx="3">
                  <c:v>Education</c:v>
                </c:pt>
                <c:pt idx="4">
                  <c:v>Employment information</c:v>
                </c:pt>
                <c:pt idx="5">
                  <c:v>Demographics</c:v>
                </c:pt>
              </c:strCache>
            </c:strRef>
          </c:cat>
          <c:val>
            <c:numRef>
              <c:f>'Pgm &amp; Wkfrc Wksht'!$D$32:$D$37</c:f>
              <c:numCache>
                <c:formatCode>0%</c:formatCode>
                <c:ptCount val="6"/>
                <c:pt idx="0">
                  <c:v>0.13500000000000001</c:v>
                </c:pt>
                <c:pt idx="1">
                  <c:v>0.13500000000000001</c:v>
                </c:pt>
                <c:pt idx="2">
                  <c:v>0.13500000000000001</c:v>
                </c:pt>
                <c:pt idx="3">
                  <c:v>0.13500000000000001</c:v>
                </c:pt>
                <c:pt idx="4">
                  <c:v>0.13500000000000001</c:v>
                </c:pt>
                <c:pt idx="5">
                  <c:v>0.13500000000000001</c:v>
                </c:pt>
              </c:numCache>
            </c:numRef>
          </c:val>
        </c:ser>
        <c:ser>
          <c:idx val="3"/>
          <c:order val="3"/>
          <c:tx>
            <c:strRef>
              <c:f>'Pgm &amp; Wkfrc Wksht'!$E$31</c:f>
              <c:strCache>
                <c:ptCount val="1"/>
                <c:pt idx="0">
                  <c:v>Data not provide</c:v>
                </c:pt>
              </c:strCache>
            </c:strRef>
          </c:tx>
          <c:spPr>
            <a:solidFill>
              <a:sysClr val="window" lastClr="FFFFFF">
                <a:lumMod val="65000"/>
              </a:sysClr>
            </a:solidFill>
            <a:ln>
              <a:solidFill>
                <a:sysClr val="windowText" lastClr="000000"/>
              </a:solidFill>
            </a:ln>
          </c:spPr>
          <c:invertIfNegative val="0"/>
          <c:dLbls>
            <c:dLbl>
              <c:idx val="0"/>
              <c:layout>
                <c:manualLayout>
                  <c:x val="4.5681067051728107E-2"/>
                  <c:y val="0"/>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7323719245395759E-2"/>
                  <c:y val="-3.5833560963984242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2465969987614136E-2"/>
                  <c:y val="0"/>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4.2465969987614136E-2"/>
                  <c:y val="2.0219784419721696E-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4.1043649287034675E-2"/>
                  <c:y val="-2.8102549575707708E-7"/>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4.1232342188952907E-2"/>
                  <c:y val="-2.8215223467391384E-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'Pgm &amp; Wkfrc Wksht'!$A$32:$A$37</c:f>
              <c:strCache>
                <c:ptCount val="6"/>
                <c:pt idx="0">
                  <c:v>Wages</c:v>
                </c:pt>
                <c:pt idx="1">
                  <c:v>Professional development</c:v>
                </c:pt>
                <c:pt idx="2">
                  <c:v>Licenses/
certifications</c:v>
                </c:pt>
                <c:pt idx="3">
                  <c:v>Education</c:v>
                </c:pt>
                <c:pt idx="4">
                  <c:v>Employment information</c:v>
                </c:pt>
                <c:pt idx="5">
                  <c:v>Demographics</c:v>
                </c:pt>
              </c:strCache>
            </c:strRef>
          </c:cat>
          <c:val>
            <c:numRef>
              <c:f>'Pgm &amp; Wkfrc Wksht'!$E$32:$E$37</c:f>
              <c:numCache>
                <c:formatCode>0%</c:formatCode>
                <c:ptCount val="6"/>
                <c:pt idx="0">
                  <c:v>5.8000000000000003E-2</c:v>
                </c:pt>
                <c:pt idx="1">
                  <c:v>5.8000000000000003E-2</c:v>
                </c:pt>
                <c:pt idx="2">
                  <c:v>3.7999999999999999E-2</c:v>
                </c:pt>
                <c:pt idx="3">
                  <c:v>3.7999999999999999E-2</c:v>
                </c:pt>
                <c:pt idx="4">
                  <c:v>3.7999999999999999E-2</c:v>
                </c:pt>
                <c:pt idx="5">
                  <c:v>3.7999999999999999E-2</c:v>
                </c:pt>
              </c:numCache>
            </c:numRef>
          </c:val>
        </c:ser>
        <c:dLbls>
          <c:showLegendKey val="0"/>
          <c:showVal val="1"/>
          <c:showCatName val="0"/>
          <c:showSerName val="0"/>
          <c:showPercent val="0"/>
          <c:showBubbleSize val="0"/>
        </c:dLbls>
        <c:gapWidth val="50"/>
        <c:overlap val="100"/>
        <c:axId val="92332800"/>
        <c:axId val="92334336"/>
      </c:barChart>
      <c:catAx>
        <c:axId val="92332800"/>
        <c:scaling>
          <c:orientation val="minMax"/>
        </c:scaling>
        <c:delete val="0"/>
        <c:axPos val="l"/>
        <c:numFmt formatCode="General" sourceLinked="0"/>
        <c:majorTickMark val="out"/>
        <c:minorTickMark val="none"/>
        <c:tickLblPos val="nextTo"/>
        <c:txPr>
          <a:bodyPr/>
          <a:lstStyle/>
          <a:p>
            <a:pPr>
              <a:defRPr sz="900">
                <a:latin typeface="Arial" pitchFamily="34" charset="0"/>
                <a:cs typeface="Arial" pitchFamily="34" charset="0"/>
              </a:defRPr>
            </a:pPr>
            <a:endParaRPr lang="en-US"/>
          </a:p>
        </c:txPr>
        <c:crossAx val="92334336"/>
        <c:crosses val="autoZero"/>
        <c:auto val="1"/>
        <c:lblAlgn val="ctr"/>
        <c:lblOffset val="100"/>
        <c:noMultiLvlLbl val="0"/>
      </c:catAx>
      <c:valAx>
        <c:axId val="92334336"/>
        <c:scaling>
          <c:orientation val="minMax"/>
        </c:scaling>
        <c:delete val="0"/>
        <c:axPos val="b"/>
        <c:numFmt formatCode="0%" sourceLinked="1"/>
        <c:majorTickMark val="out"/>
        <c:minorTickMark val="none"/>
        <c:tickLblPos val="nextTo"/>
        <c:txPr>
          <a:bodyPr/>
          <a:lstStyle/>
          <a:p>
            <a:pPr>
              <a:defRPr sz="900">
                <a:latin typeface="Arial" pitchFamily="34" charset="0"/>
                <a:cs typeface="Arial" pitchFamily="34" charset="0"/>
              </a:defRPr>
            </a:pPr>
            <a:endParaRPr lang="en-US"/>
          </a:p>
        </c:txPr>
        <c:crossAx val="92332800"/>
        <c:crosses val="autoZero"/>
        <c:crossBetween val="between"/>
      </c:valAx>
      <c:spPr>
        <a:noFill/>
      </c:spPr>
    </c:plotArea>
    <c:plotVisOnly val="1"/>
    <c:dispBlanksAs val="gap"/>
    <c:showDLblsOverMax val="0"/>
  </c:chart>
  <c:spPr>
    <a:blipFill>
      <a:blip xmlns:r="http://schemas.openxmlformats.org/officeDocument/2006/relationships" r:embed="rId2"/>
      <a:tile tx="0" ty="0" sx="100000" sy="100000" flip="none" algn="tl"/>
    </a:blipFill>
    <a:ln>
      <a:noFill/>
    </a:ln>
  </c:sp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7756821417929811"/>
          <c:y val="0.10114113649791517"/>
          <c:w val="0.56844964188786984"/>
          <c:h val="0.68341930290881703"/>
        </c:manualLayout>
      </c:layout>
      <c:barChart>
        <c:barDir val="bar"/>
        <c:grouping val="percentStacked"/>
        <c:varyColors val="0"/>
        <c:ser>
          <c:idx val="0"/>
          <c:order val="0"/>
          <c:tx>
            <c:strRef>
              <c:f>'Pgm &amp; Wkfrc Wksht'!$B$41</c:f>
              <c:strCache>
                <c:ptCount val="1"/>
                <c:pt idx="0">
                  <c:v>Yes</c:v>
                </c:pt>
              </c:strCache>
            </c:strRef>
          </c:tx>
          <c:spPr>
            <a:solidFill>
              <a:srgbClr val="39B54A"/>
            </a:solidFill>
            <a:ln>
              <a:solidFill>
                <a:sysClr val="windowText" lastClr="000000"/>
              </a:solidFill>
            </a:ln>
          </c:spPr>
          <c:invertIfNegative val="0"/>
          <c:dLbls>
            <c:spPr>
              <a:noFill/>
              <a:ln>
                <a:noFill/>
              </a:ln>
              <a:effectLst/>
            </c:spPr>
            <c:txPr>
              <a:bodyPr/>
              <a:lstStyle/>
              <a:p>
                <a:pPr>
                  <a:defRPr sz="900" b="1" i="0" baseline="0">
                    <a:solidFill>
                      <a:schemeClr val="bg1"/>
                    </a:solidFill>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'Pgm &amp; Wkfrc Wksht'!$A$42:$A$47</c:f>
              <c:strCache>
                <c:ptCount val="6"/>
                <c:pt idx="0">
                  <c:v>Wages</c:v>
                </c:pt>
                <c:pt idx="1">
                  <c:v>Professional development</c:v>
                </c:pt>
                <c:pt idx="2">
                  <c:v>Licenses/
certifications</c:v>
                </c:pt>
                <c:pt idx="3">
                  <c:v>Education</c:v>
                </c:pt>
                <c:pt idx="4">
                  <c:v>Employment information</c:v>
                </c:pt>
                <c:pt idx="5">
                  <c:v>Demographics</c:v>
                </c:pt>
              </c:strCache>
            </c:strRef>
          </c:cat>
          <c:val>
            <c:numRef>
              <c:f>'Pgm &amp; Wkfrc Wksht'!$B$42:$B$47</c:f>
              <c:numCache>
                <c:formatCode>0%</c:formatCode>
                <c:ptCount val="6"/>
                <c:pt idx="0">
                  <c:v>0.42299999999999999</c:v>
                </c:pt>
                <c:pt idx="1">
                  <c:v>0.28799999999999998</c:v>
                </c:pt>
                <c:pt idx="2">
                  <c:v>0.69199999999999995</c:v>
                </c:pt>
                <c:pt idx="3">
                  <c:v>0.57699999999999996</c:v>
                </c:pt>
                <c:pt idx="4">
                  <c:v>0.59599999999999997</c:v>
                </c:pt>
                <c:pt idx="5">
                  <c:v>0.57699999999999996</c:v>
                </c:pt>
              </c:numCache>
            </c:numRef>
          </c:val>
        </c:ser>
        <c:ser>
          <c:idx val="1"/>
          <c:order val="1"/>
          <c:tx>
            <c:strRef>
              <c:f>'Pgm &amp; Wkfrc Wksht'!$C$41</c:f>
              <c:strCache>
                <c:ptCount val="1"/>
                <c:pt idx="0">
                  <c:v>No </c:v>
                </c:pt>
              </c:strCache>
            </c:strRef>
          </c:tx>
          <c:spPr>
            <a:solidFill>
              <a:srgbClr val="154578"/>
            </a:solidFill>
            <a:ln>
              <a:solidFill>
                <a:sysClr val="windowText" lastClr="000000"/>
              </a:solidFill>
            </a:ln>
          </c:spPr>
          <c:invertIfNegative val="0"/>
          <c:dLbls>
            <c:dLbl>
              <c:idx val="4"/>
              <c:layout>
                <c:manualLayout>
                  <c:x val="0"/>
                  <c:y val="5.2417067602176662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b="1" i="0" baseline="0">
                    <a:solidFill>
                      <a:schemeClr val="bg1"/>
                    </a:solidFill>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'Pgm &amp; Wkfrc Wksht'!$A$42:$A$47</c:f>
              <c:strCache>
                <c:ptCount val="6"/>
                <c:pt idx="0">
                  <c:v>Wages</c:v>
                </c:pt>
                <c:pt idx="1">
                  <c:v>Professional development</c:v>
                </c:pt>
                <c:pt idx="2">
                  <c:v>Licenses/
certifications</c:v>
                </c:pt>
                <c:pt idx="3">
                  <c:v>Education</c:v>
                </c:pt>
                <c:pt idx="4">
                  <c:v>Employment information</c:v>
                </c:pt>
                <c:pt idx="5">
                  <c:v>Demographics</c:v>
                </c:pt>
              </c:strCache>
            </c:strRef>
          </c:cat>
          <c:val>
            <c:numRef>
              <c:f>'Pgm &amp; Wkfrc Wksht'!$C$42:$C$47</c:f>
              <c:numCache>
                <c:formatCode>0%</c:formatCode>
                <c:ptCount val="6"/>
                <c:pt idx="0">
                  <c:v>0.26900000000000002</c:v>
                </c:pt>
                <c:pt idx="1">
                  <c:v>0.42299999999999999</c:v>
                </c:pt>
                <c:pt idx="2">
                  <c:v>1.9E-2</c:v>
                </c:pt>
                <c:pt idx="3">
                  <c:v>0.13500000000000001</c:v>
                </c:pt>
                <c:pt idx="4">
                  <c:v>0.115</c:v>
                </c:pt>
                <c:pt idx="5">
                  <c:v>0.13500000000000001</c:v>
                </c:pt>
              </c:numCache>
            </c:numRef>
          </c:val>
        </c:ser>
        <c:ser>
          <c:idx val="2"/>
          <c:order val="2"/>
          <c:tx>
            <c:strRef>
              <c:f>'Pgm &amp; Wkfrc Wksht'!$D$41</c:f>
              <c:strCache>
                <c:ptCount val="1"/>
                <c:pt idx="0">
                  <c:v>No workforce data system</c:v>
                </c:pt>
              </c:strCache>
            </c:strRef>
          </c:tx>
          <c:spPr>
            <a:solidFill>
              <a:srgbClr val="1F497D">
                <a:lumMod val="40000"/>
                <a:lumOff val="60000"/>
              </a:srgbClr>
            </a:solidFill>
            <a:ln>
              <a:solidFill>
                <a:sysClr val="windowText" lastClr="000000"/>
              </a:solidFill>
            </a:ln>
          </c:spPr>
          <c:invertIfNegative val="0"/>
          <c:dLbls>
            <c:spPr>
              <a:noFill/>
              <a:ln>
                <a:noFill/>
              </a:ln>
              <a:effectLst/>
            </c:spPr>
            <c:txPr>
              <a:bodyPr/>
              <a:lstStyle/>
              <a:p>
                <a:pPr>
                  <a:defRPr sz="9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'Pgm &amp; Wkfrc Wksht'!$A$42:$A$47</c:f>
              <c:strCache>
                <c:ptCount val="6"/>
                <c:pt idx="0">
                  <c:v>Wages</c:v>
                </c:pt>
                <c:pt idx="1">
                  <c:v>Professional development</c:v>
                </c:pt>
                <c:pt idx="2">
                  <c:v>Licenses/
certifications</c:v>
                </c:pt>
                <c:pt idx="3">
                  <c:v>Education</c:v>
                </c:pt>
                <c:pt idx="4">
                  <c:v>Employment information</c:v>
                </c:pt>
                <c:pt idx="5">
                  <c:v>Demographics</c:v>
                </c:pt>
              </c:strCache>
            </c:strRef>
          </c:cat>
          <c:val>
            <c:numRef>
              <c:f>'Pgm &amp; Wkfrc Wksht'!$D$42:$D$47</c:f>
              <c:numCache>
                <c:formatCode>0%</c:formatCode>
                <c:ptCount val="6"/>
                <c:pt idx="0">
                  <c:v>0.25</c:v>
                </c:pt>
                <c:pt idx="1">
                  <c:v>0.25</c:v>
                </c:pt>
                <c:pt idx="2">
                  <c:v>0.25</c:v>
                </c:pt>
                <c:pt idx="3">
                  <c:v>0.25</c:v>
                </c:pt>
                <c:pt idx="4">
                  <c:v>0.25</c:v>
                </c:pt>
                <c:pt idx="5">
                  <c:v>0.25</c:v>
                </c:pt>
              </c:numCache>
            </c:numRef>
          </c:val>
        </c:ser>
        <c:ser>
          <c:idx val="3"/>
          <c:order val="3"/>
          <c:tx>
            <c:strRef>
              <c:f>'Pgm &amp; Wkfrc Wksht'!$E$41</c:f>
              <c:strCache>
                <c:ptCount val="1"/>
                <c:pt idx="0">
                  <c:v>Data not provide</c:v>
                </c:pt>
              </c:strCache>
            </c:strRef>
          </c:tx>
          <c:spPr>
            <a:solidFill>
              <a:sysClr val="window" lastClr="FFFFFF">
                <a:lumMod val="65000"/>
              </a:sysClr>
            </a:solidFill>
            <a:ln>
              <a:solidFill>
                <a:sysClr val="windowText" lastClr="000000"/>
              </a:solidFill>
            </a:ln>
          </c:spPr>
          <c:invertIfNegative val="0"/>
          <c:dLbls>
            <c:dLbl>
              <c:idx val="0"/>
              <c:layout>
                <c:manualLayout>
                  <c:x val="4.8811287803794144E-2"/>
                  <c:y val="0"/>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1004547627756252E-2"/>
                  <c:y val="0"/>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3.92990935952474E-2"/>
                  <c:y val="-2.8198952634501248E-7"/>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4.246982499809631E-2"/>
                  <c:y val="2.0218649038937398E-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4.1004547627756252E-2"/>
                  <c:y val="0"/>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4.4390239639884803E-2"/>
                  <c:y val="1.6413950730639771E-1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'Pgm &amp; Wkfrc Wksht'!$A$42:$A$47</c:f>
              <c:strCache>
                <c:ptCount val="6"/>
                <c:pt idx="0">
                  <c:v>Wages</c:v>
                </c:pt>
                <c:pt idx="1">
                  <c:v>Professional development</c:v>
                </c:pt>
                <c:pt idx="2">
                  <c:v>Licenses/
certifications</c:v>
                </c:pt>
                <c:pt idx="3">
                  <c:v>Education</c:v>
                </c:pt>
                <c:pt idx="4">
                  <c:v>Employment information</c:v>
                </c:pt>
                <c:pt idx="5">
                  <c:v>Demographics</c:v>
                </c:pt>
              </c:strCache>
            </c:strRef>
          </c:cat>
          <c:val>
            <c:numRef>
              <c:f>'Pgm &amp; Wkfrc Wksht'!$E$42:$E$47</c:f>
              <c:numCache>
                <c:formatCode>0%</c:formatCode>
                <c:ptCount val="6"/>
                <c:pt idx="0">
                  <c:v>5.8000000000000003E-2</c:v>
                </c:pt>
                <c:pt idx="1">
                  <c:v>3.7999999999999999E-2</c:v>
                </c:pt>
                <c:pt idx="2">
                  <c:v>3.7999999999999999E-2</c:v>
                </c:pt>
                <c:pt idx="3">
                  <c:v>3.7999999999999999E-2</c:v>
                </c:pt>
                <c:pt idx="4">
                  <c:v>3.7999999999999999E-2</c:v>
                </c:pt>
                <c:pt idx="5">
                  <c:v>3.7999999999999999E-2</c:v>
                </c:pt>
              </c:numCache>
            </c:numRef>
          </c:val>
        </c:ser>
        <c:dLbls>
          <c:showLegendKey val="0"/>
          <c:showVal val="1"/>
          <c:showCatName val="0"/>
          <c:showSerName val="0"/>
          <c:showPercent val="0"/>
          <c:showBubbleSize val="0"/>
        </c:dLbls>
        <c:gapWidth val="50"/>
        <c:overlap val="100"/>
        <c:axId val="92601728"/>
        <c:axId val="92681344"/>
      </c:barChart>
      <c:catAx>
        <c:axId val="92601728"/>
        <c:scaling>
          <c:orientation val="minMax"/>
        </c:scaling>
        <c:delete val="0"/>
        <c:axPos val="l"/>
        <c:numFmt formatCode="General" sourceLinked="0"/>
        <c:majorTickMark val="out"/>
        <c:minorTickMark val="none"/>
        <c:tickLblPos val="nextTo"/>
        <c:txPr>
          <a:bodyPr/>
          <a:lstStyle/>
          <a:p>
            <a:pPr>
              <a:defRPr sz="900" baseline="0">
                <a:latin typeface="Arial" pitchFamily="34" charset="0"/>
                <a:cs typeface="Arial" pitchFamily="34" charset="0"/>
              </a:defRPr>
            </a:pPr>
            <a:endParaRPr lang="en-US"/>
          </a:p>
        </c:txPr>
        <c:crossAx val="92681344"/>
        <c:crosses val="autoZero"/>
        <c:auto val="1"/>
        <c:lblAlgn val="ctr"/>
        <c:lblOffset val="100"/>
        <c:noMultiLvlLbl val="0"/>
      </c:catAx>
      <c:valAx>
        <c:axId val="92681344"/>
        <c:scaling>
          <c:orientation val="minMax"/>
        </c:scaling>
        <c:delete val="0"/>
        <c:axPos val="b"/>
        <c:numFmt formatCode="0%" sourceLinked="1"/>
        <c:majorTickMark val="out"/>
        <c:minorTickMark val="none"/>
        <c:tickLblPos val="nextTo"/>
        <c:txPr>
          <a:bodyPr/>
          <a:lstStyle/>
          <a:p>
            <a:pPr>
              <a:defRPr sz="900">
                <a:latin typeface="Arial" pitchFamily="34" charset="0"/>
                <a:cs typeface="Arial" pitchFamily="34" charset="0"/>
              </a:defRPr>
            </a:pPr>
            <a:endParaRPr lang="en-US"/>
          </a:p>
        </c:txPr>
        <c:crossAx val="92601728"/>
        <c:crosses val="autoZero"/>
        <c:crossBetween val="between"/>
      </c:valAx>
      <c:spPr>
        <a:noFill/>
      </c:spPr>
    </c:plotArea>
    <c:plotVisOnly val="1"/>
    <c:dispBlanksAs val="gap"/>
    <c:showDLblsOverMax val="0"/>
  </c:chart>
  <c:spPr>
    <a:noFill/>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7756821417929811"/>
          <c:y val="0.10114113649791517"/>
          <c:w val="0.56844964188786984"/>
          <c:h val="0.68341930290881703"/>
        </c:manualLayout>
      </c:layout>
      <c:barChart>
        <c:barDir val="bar"/>
        <c:grouping val="percentStacked"/>
        <c:varyColors val="0"/>
        <c:ser>
          <c:idx val="0"/>
          <c:order val="0"/>
          <c:tx>
            <c:strRef>
              <c:f>'Pgm &amp; Wkfrc Wksht'!$B$53</c:f>
              <c:strCache>
                <c:ptCount val="1"/>
                <c:pt idx="0">
                  <c:v>Yes</c:v>
                </c:pt>
              </c:strCache>
            </c:strRef>
          </c:tx>
          <c:spPr>
            <a:solidFill>
              <a:srgbClr val="39B54A"/>
            </a:solidFill>
            <a:ln>
              <a:solidFill>
                <a:sysClr val="windowText" lastClr="000000"/>
              </a:solidFill>
            </a:ln>
          </c:spPr>
          <c:invertIfNegative val="0"/>
          <c:dLbls>
            <c:spPr>
              <a:noFill/>
              <a:ln>
                <a:noFill/>
              </a:ln>
              <a:effectLst/>
            </c:spPr>
            <c:txPr>
              <a:bodyPr/>
              <a:lstStyle/>
              <a:p>
                <a:pPr>
                  <a:defRPr sz="900" b="1" i="0" baseline="0">
                    <a:solidFill>
                      <a:schemeClr val="bg1"/>
                    </a:solidFill>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'Pgm &amp; Wkfrc Wksht'!$A$54:$A$59</c:f>
              <c:strCache>
                <c:ptCount val="6"/>
                <c:pt idx="0">
                  <c:v>Wages</c:v>
                </c:pt>
                <c:pt idx="1">
                  <c:v>Professional development</c:v>
                </c:pt>
                <c:pt idx="2">
                  <c:v>Licenses/
certifications</c:v>
                </c:pt>
                <c:pt idx="3">
                  <c:v>Education</c:v>
                </c:pt>
                <c:pt idx="4">
                  <c:v>Employment information</c:v>
                </c:pt>
                <c:pt idx="5">
                  <c:v>Demographics</c:v>
                </c:pt>
              </c:strCache>
            </c:strRef>
          </c:cat>
          <c:val>
            <c:numRef>
              <c:f>'Pgm &amp; Wkfrc Wksht'!$B$54:$B$59</c:f>
              <c:numCache>
                <c:formatCode>0%</c:formatCode>
                <c:ptCount val="6"/>
                <c:pt idx="0">
                  <c:v>0.46200000000000002</c:v>
                </c:pt>
                <c:pt idx="1">
                  <c:v>0.23100000000000001</c:v>
                </c:pt>
                <c:pt idx="2">
                  <c:v>0.71199999999999997</c:v>
                </c:pt>
                <c:pt idx="3">
                  <c:v>0.63500000000000001</c:v>
                </c:pt>
                <c:pt idx="4">
                  <c:v>0.67300000000000004</c:v>
                </c:pt>
                <c:pt idx="5">
                  <c:v>0.63500000000000001</c:v>
                </c:pt>
              </c:numCache>
            </c:numRef>
          </c:val>
        </c:ser>
        <c:ser>
          <c:idx val="1"/>
          <c:order val="1"/>
          <c:tx>
            <c:strRef>
              <c:f>'Pgm &amp; Wkfrc Wksht'!$C$53</c:f>
              <c:strCache>
                <c:ptCount val="1"/>
                <c:pt idx="0">
                  <c:v>No</c:v>
                </c:pt>
              </c:strCache>
            </c:strRef>
          </c:tx>
          <c:spPr>
            <a:solidFill>
              <a:srgbClr val="154578"/>
            </a:solidFill>
            <a:ln>
              <a:solidFill>
                <a:sysClr val="windowText" lastClr="000000"/>
              </a:solidFill>
            </a:ln>
          </c:spPr>
          <c:invertIfNegative val="0"/>
          <c:dLbls>
            <c:dLbl>
              <c:idx val="2"/>
              <c:delete val="1"/>
              <c:extLst>
                <c:ext xmlns:c15="http://schemas.microsoft.com/office/drawing/2012/chart" uri="{CE6537A1-D6FC-4f65-9D91-7224C49458BB}"/>
              </c:extLst>
            </c:dLbl>
            <c:dLbl>
              <c:idx val="4"/>
              <c:layout>
                <c:manualLayout>
                  <c:x val="0"/>
                  <c:y val="5.2417067602176662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b="1" i="0" baseline="0">
                    <a:solidFill>
                      <a:schemeClr val="bg1"/>
                    </a:solidFill>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'Pgm &amp; Wkfrc Wksht'!$A$54:$A$59</c:f>
              <c:strCache>
                <c:ptCount val="6"/>
                <c:pt idx="0">
                  <c:v>Wages</c:v>
                </c:pt>
                <c:pt idx="1">
                  <c:v>Professional development</c:v>
                </c:pt>
                <c:pt idx="2">
                  <c:v>Licenses/
certifications</c:v>
                </c:pt>
                <c:pt idx="3">
                  <c:v>Education</c:v>
                </c:pt>
                <c:pt idx="4">
                  <c:v>Employment information</c:v>
                </c:pt>
                <c:pt idx="5">
                  <c:v>Demographics</c:v>
                </c:pt>
              </c:strCache>
            </c:strRef>
          </c:cat>
          <c:val>
            <c:numRef>
              <c:f>'Pgm &amp; Wkfrc Wksht'!$C$54:$C$59</c:f>
              <c:numCache>
                <c:formatCode>0%</c:formatCode>
                <c:ptCount val="6"/>
                <c:pt idx="0">
                  <c:v>0.23100000000000001</c:v>
                </c:pt>
                <c:pt idx="1">
                  <c:v>0.46200000000000002</c:v>
                </c:pt>
                <c:pt idx="2">
                  <c:v>0</c:v>
                </c:pt>
                <c:pt idx="3">
                  <c:v>5.8000000000000003E-2</c:v>
                </c:pt>
                <c:pt idx="4">
                  <c:v>3.7999999999999999E-2</c:v>
                </c:pt>
                <c:pt idx="5">
                  <c:v>7.6999999999999999E-2</c:v>
                </c:pt>
              </c:numCache>
            </c:numRef>
          </c:val>
        </c:ser>
        <c:ser>
          <c:idx val="2"/>
          <c:order val="2"/>
          <c:tx>
            <c:strRef>
              <c:f>'Pgm &amp; Wkfrc Wksht'!$D$53</c:f>
              <c:strCache>
                <c:ptCount val="1"/>
                <c:pt idx="0">
                  <c:v>No workforce data system</c:v>
                </c:pt>
              </c:strCache>
            </c:strRef>
          </c:tx>
          <c:spPr>
            <a:solidFill>
              <a:srgbClr val="1F497D">
                <a:lumMod val="40000"/>
                <a:lumOff val="60000"/>
              </a:srgbClr>
            </a:solidFill>
            <a:ln>
              <a:solidFill>
                <a:sysClr val="windowText" lastClr="000000"/>
              </a:solidFill>
            </a:ln>
          </c:spPr>
          <c:invertIfNegative val="0"/>
          <c:dLbls>
            <c:spPr>
              <a:noFill/>
              <a:ln>
                <a:noFill/>
              </a:ln>
              <a:effectLst/>
            </c:spPr>
            <c:txPr>
              <a:bodyPr/>
              <a:lstStyle/>
              <a:p>
                <a:pPr>
                  <a:defRPr sz="9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'Pgm &amp; Wkfrc Wksht'!$A$54:$A$59</c:f>
              <c:strCache>
                <c:ptCount val="6"/>
                <c:pt idx="0">
                  <c:v>Wages</c:v>
                </c:pt>
                <c:pt idx="1">
                  <c:v>Professional development</c:v>
                </c:pt>
                <c:pt idx="2">
                  <c:v>Licenses/
certifications</c:v>
                </c:pt>
                <c:pt idx="3">
                  <c:v>Education</c:v>
                </c:pt>
                <c:pt idx="4">
                  <c:v>Employment information</c:v>
                </c:pt>
                <c:pt idx="5">
                  <c:v>Demographics</c:v>
                </c:pt>
              </c:strCache>
            </c:strRef>
          </c:cat>
          <c:val>
            <c:numRef>
              <c:f>'Pgm &amp; Wkfrc Wksht'!$D$54:$D$59</c:f>
              <c:numCache>
                <c:formatCode>0%</c:formatCode>
                <c:ptCount val="6"/>
                <c:pt idx="0">
                  <c:v>0.25</c:v>
                </c:pt>
                <c:pt idx="1">
                  <c:v>0.25</c:v>
                </c:pt>
                <c:pt idx="2">
                  <c:v>0.25</c:v>
                </c:pt>
                <c:pt idx="3">
                  <c:v>0.25</c:v>
                </c:pt>
                <c:pt idx="4">
                  <c:v>0.25</c:v>
                </c:pt>
                <c:pt idx="5">
                  <c:v>0.25</c:v>
                </c:pt>
              </c:numCache>
            </c:numRef>
          </c:val>
        </c:ser>
        <c:ser>
          <c:idx val="3"/>
          <c:order val="3"/>
          <c:tx>
            <c:strRef>
              <c:f>'Pgm &amp; Wkfrc Wksht'!$E$53</c:f>
              <c:strCache>
                <c:ptCount val="1"/>
                <c:pt idx="0">
                  <c:v>Data not provide</c:v>
                </c:pt>
              </c:strCache>
            </c:strRef>
          </c:tx>
          <c:spPr>
            <a:solidFill>
              <a:sysClr val="window" lastClr="FFFFFF">
                <a:lumMod val="65000"/>
              </a:sysClr>
            </a:solidFill>
            <a:ln>
              <a:solidFill>
                <a:sysClr val="windowText" lastClr="000000"/>
              </a:solidFill>
            </a:ln>
          </c:spPr>
          <c:invertIfNegative val="0"/>
          <c:dLbls>
            <c:dLbl>
              <c:idx val="0"/>
              <c:layout>
                <c:manualLayout>
                  <c:x val="4.8811287803794144E-2"/>
                  <c:y val="0"/>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734755972697962E-2"/>
                  <c:y val="0"/>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2470659686324103E-2"/>
                  <c:y val="-2.8188253560105952E-7"/>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4.8812952191446102E-2"/>
                  <c:y val="2.0219434278663999E-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4.1004547627756252E-2"/>
                  <c:y val="0"/>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4.4390239639884803E-2"/>
                  <c:y val="1.6413950730639771E-1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'Pgm &amp; Wkfrc Wksht'!$A$54:$A$59</c:f>
              <c:strCache>
                <c:ptCount val="6"/>
                <c:pt idx="0">
                  <c:v>Wages</c:v>
                </c:pt>
                <c:pt idx="1">
                  <c:v>Professional development</c:v>
                </c:pt>
                <c:pt idx="2">
                  <c:v>Licenses/
certifications</c:v>
                </c:pt>
                <c:pt idx="3">
                  <c:v>Education</c:v>
                </c:pt>
                <c:pt idx="4">
                  <c:v>Employment information</c:v>
                </c:pt>
                <c:pt idx="5">
                  <c:v>Demographics</c:v>
                </c:pt>
              </c:strCache>
            </c:strRef>
          </c:cat>
          <c:val>
            <c:numRef>
              <c:f>'Pgm &amp; Wkfrc Wksht'!$E$54:$E$59</c:f>
              <c:numCache>
                <c:formatCode>0%</c:formatCode>
                <c:ptCount val="6"/>
                <c:pt idx="0">
                  <c:v>5.8000000000000003E-2</c:v>
                </c:pt>
                <c:pt idx="1">
                  <c:v>5.8000000000000003E-2</c:v>
                </c:pt>
                <c:pt idx="2">
                  <c:v>3.7999999999999999E-2</c:v>
                </c:pt>
                <c:pt idx="3">
                  <c:v>5.8000000000000003E-2</c:v>
                </c:pt>
                <c:pt idx="4">
                  <c:v>3.7999999999999999E-2</c:v>
                </c:pt>
                <c:pt idx="5">
                  <c:v>3.7999999999999999E-2</c:v>
                </c:pt>
              </c:numCache>
            </c:numRef>
          </c:val>
        </c:ser>
        <c:dLbls>
          <c:showLegendKey val="0"/>
          <c:showVal val="1"/>
          <c:showCatName val="0"/>
          <c:showSerName val="0"/>
          <c:showPercent val="0"/>
          <c:showBubbleSize val="0"/>
        </c:dLbls>
        <c:gapWidth val="50"/>
        <c:overlap val="100"/>
        <c:axId val="92768512"/>
        <c:axId val="92790784"/>
      </c:barChart>
      <c:catAx>
        <c:axId val="92768512"/>
        <c:scaling>
          <c:orientation val="minMax"/>
        </c:scaling>
        <c:delete val="0"/>
        <c:axPos val="l"/>
        <c:numFmt formatCode="General" sourceLinked="0"/>
        <c:majorTickMark val="out"/>
        <c:minorTickMark val="none"/>
        <c:tickLblPos val="nextTo"/>
        <c:txPr>
          <a:bodyPr/>
          <a:lstStyle/>
          <a:p>
            <a:pPr>
              <a:defRPr sz="900" baseline="0">
                <a:latin typeface="Arial" pitchFamily="34" charset="0"/>
                <a:cs typeface="Arial" pitchFamily="34" charset="0"/>
              </a:defRPr>
            </a:pPr>
            <a:endParaRPr lang="en-US"/>
          </a:p>
        </c:txPr>
        <c:crossAx val="92790784"/>
        <c:crosses val="autoZero"/>
        <c:auto val="1"/>
        <c:lblAlgn val="ctr"/>
        <c:lblOffset val="100"/>
        <c:noMultiLvlLbl val="0"/>
      </c:catAx>
      <c:valAx>
        <c:axId val="92790784"/>
        <c:scaling>
          <c:orientation val="minMax"/>
        </c:scaling>
        <c:delete val="0"/>
        <c:axPos val="b"/>
        <c:numFmt formatCode="0%" sourceLinked="1"/>
        <c:majorTickMark val="out"/>
        <c:minorTickMark val="none"/>
        <c:tickLblPos val="nextTo"/>
        <c:txPr>
          <a:bodyPr/>
          <a:lstStyle/>
          <a:p>
            <a:pPr>
              <a:defRPr sz="900">
                <a:latin typeface="Arial" pitchFamily="34" charset="0"/>
                <a:cs typeface="Arial" pitchFamily="34" charset="0"/>
              </a:defRPr>
            </a:pPr>
            <a:endParaRPr lang="en-US"/>
          </a:p>
        </c:txPr>
        <c:crossAx val="92768512"/>
        <c:crosses val="autoZero"/>
        <c:crossBetween val="between"/>
      </c:valAx>
      <c:spPr>
        <a:noFill/>
      </c:spPr>
    </c:plotArea>
    <c:plotVisOnly val="1"/>
    <c:dispBlanksAs val="gap"/>
    <c:showDLblsOverMax val="0"/>
  </c:chart>
  <c:spPr>
    <a:noFill/>
    <a:ln>
      <a:no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9028831423693002"/>
          <c:y val="9.0391144417429417E-2"/>
          <c:w val="0.56844964188786984"/>
          <c:h val="0.5726501110438118"/>
        </c:manualLayout>
      </c:layout>
      <c:barChart>
        <c:barDir val="bar"/>
        <c:grouping val="percentStacked"/>
        <c:varyColors val="0"/>
        <c:ser>
          <c:idx val="0"/>
          <c:order val="0"/>
          <c:tx>
            <c:strRef>
              <c:f>'Where Elements Are Wksht'!$B$4</c:f>
              <c:strCache>
                <c:ptCount val="1"/>
                <c:pt idx="0">
                  <c:v>Same system</c:v>
                </c:pt>
              </c:strCache>
            </c:strRef>
          </c:tx>
          <c:spPr>
            <a:solidFill>
              <a:srgbClr val="39B54A"/>
            </a:solidFill>
            <a:ln>
              <a:solidFill>
                <a:sysClr val="windowText" lastClr="000000"/>
              </a:solidFill>
            </a:ln>
          </c:spPr>
          <c:invertIfNegative val="0"/>
          <c:dLbls>
            <c:dLbl>
              <c:idx val="1"/>
              <c:layout>
                <c:manualLayout>
                  <c:x val="0"/>
                  <c:y val="-9.2377594051997036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b="1" i="0" baseline="0">
                    <a:solidFill>
                      <a:schemeClr val="bg1"/>
                    </a:solidFill>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'Where Elements Are Wksht'!$A$5:$A$7</c:f>
              <c:strCache>
                <c:ptCount val="3"/>
                <c:pt idx="0">
                  <c:v>Workforce</c:v>
                </c:pt>
                <c:pt idx="1">
                  <c:v>Program</c:v>
                </c:pt>
                <c:pt idx="2">
                  <c:v>Child</c:v>
                </c:pt>
              </c:strCache>
            </c:strRef>
          </c:cat>
          <c:val>
            <c:numRef>
              <c:f>'Where Elements Are Wksht'!$B$5:$B$7</c:f>
              <c:numCache>
                <c:formatCode>0%</c:formatCode>
                <c:ptCount val="3"/>
                <c:pt idx="0">
                  <c:v>0.32700000000000001</c:v>
                </c:pt>
                <c:pt idx="1">
                  <c:v>7.6999999999999999E-2</c:v>
                </c:pt>
                <c:pt idx="2">
                  <c:v>0.55800000000000005</c:v>
                </c:pt>
              </c:numCache>
            </c:numRef>
          </c:val>
        </c:ser>
        <c:ser>
          <c:idx val="1"/>
          <c:order val="1"/>
          <c:tx>
            <c:strRef>
              <c:f>'Where Elements Are Wksht'!$C$4</c:f>
              <c:strCache>
                <c:ptCount val="1"/>
                <c:pt idx="0">
                  <c:v>Different system, linked</c:v>
                </c:pt>
              </c:strCache>
            </c:strRef>
          </c:tx>
          <c:spPr>
            <a:solidFill>
              <a:srgbClr val="B6E8BD"/>
            </a:solidFill>
            <a:ln>
              <a:solidFill>
                <a:sysClr val="windowText" lastClr="000000"/>
              </a:solidFill>
            </a:ln>
          </c:spPr>
          <c:invertIfNegative val="0"/>
          <c:dLbls>
            <c:dLbl>
              <c:idx val="1"/>
              <c:layout>
                <c:manualLayout>
                  <c:x val="-7.7163531641878096E-3"/>
                  <c:y val="2.7706733317964985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0"/>
                  <c:y val="-5.7435897435897436E-2"/>
                </c:manualLayout>
              </c:layout>
              <c:tx>
                <c:rich>
                  <a:bodyPr/>
                  <a:lstStyle/>
                  <a:p>
                    <a:r>
                      <a:t>Add text</a:t>
                    </a: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b="1" i="0" baseline="0">
                    <a:solidFill>
                      <a:sysClr val="windowText" lastClr="000000"/>
                    </a:solidFill>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'Where Elements Are Wksht'!$A$5:$A$7</c:f>
              <c:strCache>
                <c:ptCount val="3"/>
                <c:pt idx="0">
                  <c:v>Workforce</c:v>
                </c:pt>
                <c:pt idx="1">
                  <c:v>Program</c:v>
                </c:pt>
                <c:pt idx="2">
                  <c:v>Child</c:v>
                </c:pt>
              </c:strCache>
            </c:strRef>
          </c:cat>
          <c:val>
            <c:numRef>
              <c:f>'Where Elements Are Wksht'!$C$5:$C$7</c:f>
              <c:numCache>
                <c:formatCode>0%</c:formatCode>
                <c:ptCount val="3"/>
                <c:pt idx="0">
                  <c:v>0.115</c:v>
                </c:pt>
                <c:pt idx="1">
                  <c:v>0.115</c:v>
                </c:pt>
                <c:pt idx="2">
                  <c:v>0.308</c:v>
                </c:pt>
              </c:numCache>
            </c:numRef>
          </c:val>
        </c:ser>
        <c:ser>
          <c:idx val="2"/>
          <c:order val="2"/>
          <c:tx>
            <c:strRef>
              <c:f>'Where Elements Are Wksht'!$D$4</c:f>
              <c:strCache>
                <c:ptCount val="1"/>
                <c:pt idx="0">
                  <c:v>Different system, not linked</c:v>
                </c:pt>
              </c:strCache>
            </c:strRef>
          </c:tx>
          <c:spPr>
            <a:solidFill>
              <a:srgbClr val="154578">
                <a:alpha val="94118"/>
              </a:srgbClr>
            </a:solidFill>
            <a:ln>
              <a:solidFill>
                <a:sysClr val="windowText" lastClr="000000"/>
              </a:solidFill>
            </a:ln>
          </c:spPr>
          <c:invertIfNegative val="0"/>
          <c:dLbls>
            <c:spPr>
              <a:noFill/>
              <a:ln>
                <a:noFill/>
              </a:ln>
              <a:effectLst/>
            </c:spPr>
            <c:txPr>
              <a:bodyPr/>
              <a:lstStyle/>
              <a:p>
                <a:pPr>
                  <a:defRPr sz="900" b="1" i="0" baseline="0">
                    <a:solidFill>
                      <a:schemeClr val="bg1"/>
                    </a:solidFill>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'Where Elements Are Wksht'!$A$5:$A$7</c:f>
              <c:strCache>
                <c:ptCount val="3"/>
                <c:pt idx="0">
                  <c:v>Workforce</c:v>
                </c:pt>
                <c:pt idx="1">
                  <c:v>Program</c:v>
                </c:pt>
                <c:pt idx="2">
                  <c:v>Child</c:v>
                </c:pt>
              </c:strCache>
            </c:strRef>
          </c:cat>
          <c:val>
            <c:numRef>
              <c:f>'Where Elements Are Wksht'!$D$5:$D$7</c:f>
              <c:numCache>
                <c:formatCode>0%</c:formatCode>
                <c:ptCount val="3"/>
                <c:pt idx="0">
                  <c:v>0.21199999999999999</c:v>
                </c:pt>
                <c:pt idx="1">
                  <c:v>9.6000000000000002E-2</c:v>
                </c:pt>
                <c:pt idx="2">
                  <c:v>7.6999999999999999E-2</c:v>
                </c:pt>
              </c:numCache>
            </c:numRef>
          </c:val>
        </c:ser>
        <c:ser>
          <c:idx val="3"/>
          <c:order val="3"/>
          <c:tx>
            <c:strRef>
              <c:f>'Where Elements Are Wksht'!$E$4</c:f>
              <c:strCache>
                <c:ptCount val="1"/>
                <c:pt idx="0">
                  <c:v>No data system</c:v>
                </c:pt>
              </c:strCache>
            </c:strRef>
          </c:tx>
          <c:spPr>
            <a:pattFill prst="wdUpDiag">
              <a:fgClr>
                <a:srgbClr val="1F497D">
                  <a:lumMod val="20000"/>
                  <a:lumOff val="80000"/>
                </a:srgbClr>
              </a:fgClr>
              <a:bgClr>
                <a:sysClr val="window" lastClr="FFFFFF"/>
              </a:bgClr>
            </a:pattFill>
            <a:ln>
              <a:solidFill>
                <a:sysClr val="windowText" lastClr="000000"/>
              </a:solidFill>
            </a:ln>
          </c:spPr>
          <c:invertIfNegative val="0"/>
          <c:dLbls>
            <c:dLbl>
              <c:idx val="2"/>
              <c:delete val="1"/>
              <c:extLst>
                <c:ext xmlns:c15="http://schemas.microsoft.com/office/drawing/2012/chart" uri="{CE6537A1-D6FC-4f65-9D91-7224C49458BB}"/>
              </c:extLst>
            </c:dLbl>
            <c:spPr>
              <a:noFill/>
              <a:ln>
                <a:noFill/>
              </a:ln>
              <a:effectLst/>
            </c:spPr>
            <c:txPr>
              <a:bodyPr/>
              <a:lstStyle/>
              <a:p>
                <a:pPr>
                  <a:defRPr sz="9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'Where Elements Are Wksht'!$A$5:$A$7</c:f>
              <c:strCache>
                <c:ptCount val="3"/>
                <c:pt idx="0">
                  <c:v>Workforce</c:v>
                </c:pt>
                <c:pt idx="1">
                  <c:v>Program</c:v>
                </c:pt>
                <c:pt idx="2">
                  <c:v>Child</c:v>
                </c:pt>
              </c:strCache>
            </c:strRef>
          </c:cat>
          <c:val>
            <c:numRef>
              <c:f>'Where Elements Are Wksht'!$E$5:$E$7</c:f>
              <c:numCache>
                <c:formatCode>0%</c:formatCode>
                <c:ptCount val="3"/>
                <c:pt idx="0">
                  <c:v>0.28799999999999998</c:v>
                </c:pt>
                <c:pt idx="1">
                  <c:v>0.65400000000000003</c:v>
                </c:pt>
                <c:pt idx="2">
                  <c:v>0</c:v>
                </c:pt>
              </c:numCache>
            </c:numRef>
          </c:val>
        </c:ser>
        <c:ser>
          <c:idx val="4"/>
          <c:order val="4"/>
          <c:tx>
            <c:strRef>
              <c:f>'Where Elements Are Wksht'!$F$4</c:f>
              <c:strCache>
                <c:ptCount val="1"/>
                <c:pt idx="0">
                  <c:v>Data not provided</c:v>
                </c:pt>
              </c:strCache>
            </c:strRef>
          </c:tx>
          <c:spPr>
            <a:solidFill>
              <a:sysClr val="window" lastClr="FFFFFF">
                <a:lumMod val="65000"/>
              </a:sysClr>
            </a:solidFill>
            <a:ln>
              <a:solidFill>
                <a:sysClr val="windowText" lastClr="000000"/>
              </a:solidFill>
            </a:ln>
          </c:spPr>
          <c:invertIfNegative val="0"/>
          <c:dLbls>
            <c:dLbl>
              <c:idx val="0"/>
              <c:layout>
                <c:manualLayout>
                  <c:x val="5.0714895792420243E-2"/>
                  <c:y val="-2.8146615721292209E-7"/>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5.0714895792420243E-2"/>
                  <c:y val="3.5841900459493503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5.0714895792420243E-2"/>
                  <c:y val="-3.5841900459493503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'Where Elements Are Wksht'!$A$5:$A$7</c:f>
              <c:strCache>
                <c:ptCount val="3"/>
                <c:pt idx="0">
                  <c:v>Workforce</c:v>
                </c:pt>
                <c:pt idx="1">
                  <c:v>Program</c:v>
                </c:pt>
                <c:pt idx="2">
                  <c:v>Child</c:v>
                </c:pt>
              </c:strCache>
            </c:strRef>
          </c:cat>
          <c:val>
            <c:numRef>
              <c:f>'Where Elements Are Wksht'!$F$5:$F$7</c:f>
              <c:numCache>
                <c:formatCode>0%</c:formatCode>
                <c:ptCount val="3"/>
                <c:pt idx="0">
                  <c:v>5.8000000000000003E-2</c:v>
                </c:pt>
                <c:pt idx="1">
                  <c:v>5.8000000000000003E-2</c:v>
                </c:pt>
                <c:pt idx="2">
                  <c:v>5.8000000000000003E-2</c:v>
                </c:pt>
              </c:numCache>
            </c:numRef>
          </c:val>
        </c:ser>
        <c:dLbls>
          <c:showLegendKey val="0"/>
          <c:showVal val="1"/>
          <c:showCatName val="0"/>
          <c:showSerName val="0"/>
          <c:showPercent val="0"/>
          <c:showBubbleSize val="0"/>
        </c:dLbls>
        <c:gapWidth val="50"/>
        <c:overlap val="100"/>
        <c:axId val="96090368"/>
        <c:axId val="96112640"/>
      </c:barChart>
      <c:catAx>
        <c:axId val="96090368"/>
        <c:scaling>
          <c:orientation val="minMax"/>
        </c:scaling>
        <c:delete val="0"/>
        <c:axPos val="l"/>
        <c:numFmt formatCode="General" sourceLinked="0"/>
        <c:majorTickMark val="out"/>
        <c:minorTickMark val="none"/>
        <c:tickLblPos val="nextTo"/>
        <c:txPr>
          <a:bodyPr/>
          <a:lstStyle/>
          <a:p>
            <a:pPr>
              <a:defRPr sz="900">
                <a:latin typeface="Arial" pitchFamily="34" charset="0"/>
                <a:cs typeface="Arial" pitchFamily="34" charset="0"/>
              </a:defRPr>
            </a:pPr>
            <a:endParaRPr lang="en-US"/>
          </a:p>
        </c:txPr>
        <c:crossAx val="96112640"/>
        <c:crosses val="autoZero"/>
        <c:auto val="1"/>
        <c:lblAlgn val="ctr"/>
        <c:lblOffset val="100"/>
        <c:tickLblSkip val="1"/>
        <c:noMultiLvlLbl val="0"/>
      </c:catAx>
      <c:valAx>
        <c:axId val="96112640"/>
        <c:scaling>
          <c:orientation val="minMax"/>
        </c:scaling>
        <c:delete val="0"/>
        <c:axPos val="b"/>
        <c:numFmt formatCode="0%" sourceLinked="1"/>
        <c:majorTickMark val="out"/>
        <c:minorTickMark val="none"/>
        <c:tickLblPos val="nextTo"/>
        <c:txPr>
          <a:bodyPr/>
          <a:lstStyle/>
          <a:p>
            <a:pPr>
              <a:defRPr sz="900">
                <a:latin typeface="Arial" pitchFamily="34" charset="0"/>
                <a:cs typeface="Arial" pitchFamily="34" charset="0"/>
              </a:defRPr>
            </a:pPr>
            <a:endParaRPr lang="en-US"/>
          </a:p>
        </c:txPr>
        <c:crossAx val="96090368"/>
        <c:crosses val="autoZero"/>
        <c:crossBetween val="between"/>
      </c:valAx>
      <c:spPr>
        <a:noFill/>
      </c:spPr>
    </c:plotArea>
    <c:plotVisOnly val="1"/>
    <c:dispBlanksAs val="gap"/>
    <c:showDLblsOverMax val="0"/>
  </c:chart>
  <c:spPr>
    <a:noFill/>
    <a:ln>
      <a:noFill/>
    </a:ln>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0468770720891614E-2"/>
          <c:y val="9.039126485293035E-2"/>
          <c:w val="0.56844964188786984"/>
          <c:h val="0.5726501110438118"/>
        </c:manualLayout>
      </c:layout>
      <c:barChart>
        <c:barDir val="bar"/>
        <c:grouping val="percentStacked"/>
        <c:varyColors val="0"/>
        <c:ser>
          <c:idx val="0"/>
          <c:order val="0"/>
          <c:tx>
            <c:strRef>
              <c:f>'Where Elements Are Wksht'!$B$11</c:f>
              <c:strCache>
                <c:ptCount val="1"/>
                <c:pt idx="0">
                  <c:v>Same system</c:v>
                </c:pt>
              </c:strCache>
            </c:strRef>
          </c:tx>
          <c:spPr>
            <a:solidFill>
              <a:srgbClr val="39B54A"/>
            </a:solidFill>
            <a:ln>
              <a:solidFill>
                <a:sysClr val="windowText" lastClr="000000"/>
              </a:solidFill>
            </a:ln>
          </c:spPr>
          <c:invertIfNegative val="0"/>
          <c:dLbls>
            <c:dLbl>
              <c:idx val="1"/>
              <c:layout>
                <c:manualLayout>
                  <c:x val="-3.0378147175163319E-7"/>
                  <c:y val="-9.2377594051997036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b="1" i="0" baseline="0">
                    <a:solidFill>
                      <a:schemeClr val="bg1"/>
                    </a:solidFill>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'Where Elements Are Wksht'!$B$12:$B$14</c:f>
              <c:numCache>
                <c:formatCode>0%</c:formatCode>
                <c:ptCount val="3"/>
                <c:pt idx="0">
                  <c:v>0.32700000000000001</c:v>
                </c:pt>
                <c:pt idx="1">
                  <c:v>9.6000000000000002E-2</c:v>
                </c:pt>
                <c:pt idx="2">
                  <c:v>0.26900000000000002</c:v>
                </c:pt>
              </c:numCache>
            </c:numRef>
          </c:val>
        </c:ser>
        <c:ser>
          <c:idx val="1"/>
          <c:order val="1"/>
          <c:tx>
            <c:strRef>
              <c:f>'Where Elements Are Wksht'!$C$11</c:f>
              <c:strCache>
                <c:ptCount val="1"/>
                <c:pt idx="0">
                  <c:v>Different system, linked</c:v>
                </c:pt>
              </c:strCache>
            </c:strRef>
          </c:tx>
          <c:spPr>
            <a:solidFill>
              <a:srgbClr val="B6E8BD"/>
            </a:solidFill>
            <a:ln>
              <a:solidFill>
                <a:sysClr val="windowText" lastClr="000000"/>
              </a:solidFill>
            </a:ln>
          </c:spPr>
          <c:invertIfNegative val="0"/>
          <c:dLbls>
            <c:dLbl>
              <c:idx val="1"/>
              <c:layout>
                <c:manualLayout>
                  <c:x val="-3.8580246913580423E-3"/>
                  <c:y val="2.7706733317964985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0"/>
                  <c:y val="-5.7435897435897436E-2"/>
                </c:manualLayout>
              </c:layout>
              <c:tx>
                <c:rich>
                  <a:bodyPr/>
                  <a:lstStyle/>
                  <a:p>
                    <a:r>
                      <a:t>Add text</a:t>
                    </a: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b="1" i="0" baseline="0">
                    <a:solidFill>
                      <a:sysClr val="windowText" lastClr="000000"/>
                    </a:solidFill>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'Where Elements Are Wksht'!$C$12:$C$14</c:f>
              <c:numCache>
                <c:formatCode>0%</c:formatCode>
                <c:ptCount val="3"/>
                <c:pt idx="0">
                  <c:v>0.25</c:v>
                </c:pt>
                <c:pt idx="1">
                  <c:v>0.115</c:v>
                </c:pt>
                <c:pt idx="2">
                  <c:v>0.34599999999999997</c:v>
                </c:pt>
              </c:numCache>
            </c:numRef>
          </c:val>
        </c:ser>
        <c:ser>
          <c:idx val="2"/>
          <c:order val="2"/>
          <c:tx>
            <c:strRef>
              <c:f>'Where Elements Are Wksht'!$D$11</c:f>
              <c:strCache>
                <c:ptCount val="1"/>
                <c:pt idx="0">
                  <c:v>Different system, not linked</c:v>
                </c:pt>
              </c:strCache>
            </c:strRef>
          </c:tx>
          <c:spPr>
            <a:solidFill>
              <a:srgbClr val="154578">
                <a:alpha val="94118"/>
              </a:srgbClr>
            </a:solidFill>
            <a:ln>
              <a:solidFill>
                <a:sysClr val="windowText" lastClr="000000"/>
              </a:solidFill>
            </a:ln>
          </c:spPr>
          <c:invertIfNegative val="0"/>
          <c:dLbls>
            <c:spPr>
              <a:noFill/>
              <a:ln>
                <a:noFill/>
              </a:ln>
              <a:effectLst/>
            </c:spPr>
            <c:txPr>
              <a:bodyPr/>
              <a:lstStyle/>
              <a:p>
                <a:pPr>
                  <a:defRPr sz="900" b="1" i="0" baseline="0">
                    <a:solidFill>
                      <a:schemeClr val="bg1"/>
                    </a:solidFill>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'Where Elements Are Wksht'!$D$12:$D$14</c:f>
              <c:numCache>
                <c:formatCode>0%</c:formatCode>
                <c:ptCount val="3"/>
                <c:pt idx="0">
                  <c:v>0.28799999999999998</c:v>
                </c:pt>
                <c:pt idx="1">
                  <c:v>0.17299999999999999</c:v>
                </c:pt>
                <c:pt idx="2">
                  <c:v>0.34599999999999997</c:v>
                </c:pt>
              </c:numCache>
            </c:numRef>
          </c:val>
        </c:ser>
        <c:ser>
          <c:idx val="3"/>
          <c:order val="3"/>
          <c:tx>
            <c:strRef>
              <c:f>'Where Elements Are Wksht'!$E$11</c:f>
              <c:strCache>
                <c:ptCount val="1"/>
                <c:pt idx="0">
                  <c:v>No data system</c:v>
                </c:pt>
              </c:strCache>
            </c:strRef>
          </c:tx>
          <c:spPr>
            <a:pattFill prst="wdUpDiag">
              <a:fgClr>
                <a:srgbClr val="1F497D">
                  <a:lumMod val="20000"/>
                  <a:lumOff val="80000"/>
                </a:srgbClr>
              </a:fgClr>
              <a:bgClr>
                <a:sysClr val="window" lastClr="FFFFFF"/>
              </a:bgClr>
            </a:pattFill>
            <a:ln>
              <a:solidFill>
                <a:sysClr val="windowText" lastClr="000000"/>
              </a:solidFill>
            </a:ln>
          </c:spPr>
          <c:invertIfNegative val="0"/>
          <c:dLbls>
            <c:dLbl>
              <c:idx val="2"/>
              <c:delete val="1"/>
              <c:extLst>
                <c:ext xmlns:c15="http://schemas.microsoft.com/office/drawing/2012/chart" uri="{CE6537A1-D6FC-4f65-9D91-7224C49458BB}"/>
              </c:extLst>
            </c:dLbl>
            <c:spPr>
              <a:noFill/>
              <a:ln>
                <a:noFill/>
              </a:ln>
              <a:effectLst/>
            </c:spPr>
            <c:txPr>
              <a:bodyPr/>
              <a:lstStyle/>
              <a:p>
                <a:pPr>
                  <a:defRPr sz="9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'Where Elements Are Wksht'!$E$12:$E$14</c:f>
              <c:numCache>
                <c:formatCode>0%</c:formatCode>
                <c:ptCount val="3"/>
                <c:pt idx="0">
                  <c:v>9.6000000000000002E-2</c:v>
                </c:pt>
                <c:pt idx="1">
                  <c:v>0.55800000000000005</c:v>
                </c:pt>
                <c:pt idx="2">
                  <c:v>0</c:v>
                </c:pt>
              </c:numCache>
            </c:numRef>
          </c:val>
        </c:ser>
        <c:ser>
          <c:idx val="4"/>
          <c:order val="4"/>
          <c:tx>
            <c:strRef>
              <c:f>'Where Elements Are Wksht'!$F$11</c:f>
              <c:strCache>
                <c:ptCount val="1"/>
                <c:pt idx="0">
                  <c:v>Data not provided</c:v>
                </c:pt>
              </c:strCache>
            </c:strRef>
          </c:tx>
          <c:spPr>
            <a:solidFill>
              <a:sysClr val="window" lastClr="FFFFFF">
                <a:lumMod val="65000"/>
              </a:sysClr>
            </a:solidFill>
            <a:ln>
              <a:solidFill>
                <a:sysClr val="windowText" lastClr="000000"/>
              </a:solidFill>
            </a:ln>
          </c:spPr>
          <c:invertIfNegative val="0"/>
          <c:dLbls>
            <c:dLbl>
              <c:idx val="0"/>
              <c:layout>
                <c:manualLayout>
                  <c:x val="4.1269841269841269E-2"/>
                  <c:y val="6.5710113073651581E-17"/>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4441575171117881E-2"/>
                  <c:y val="3.5841464519320554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1269841269841269E-2"/>
                  <c:y val="-3.5842293906810036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'Where Elements Are Wksht'!$F$12:$F$14</c:f>
              <c:numCache>
                <c:formatCode>0%</c:formatCode>
                <c:ptCount val="3"/>
                <c:pt idx="0">
                  <c:v>3.7999999999999999E-2</c:v>
                </c:pt>
                <c:pt idx="1">
                  <c:v>5.8000000000000003E-2</c:v>
                </c:pt>
                <c:pt idx="2">
                  <c:v>3.7999999999999999E-2</c:v>
                </c:pt>
              </c:numCache>
            </c:numRef>
          </c:val>
        </c:ser>
        <c:dLbls>
          <c:showLegendKey val="0"/>
          <c:showVal val="1"/>
          <c:showCatName val="0"/>
          <c:showSerName val="0"/>
          <c:showPercent val="0"/>
          <c:showBubbleSize val="0"/>
        </c:dLbls>
        <c:gapWidth val="50"/>
        <c:overlap val="100"/>
        <c:axId val="96585984"/>
        <c:axId val="96612352"/>
      </c:barChart>
      <c:catAx>
        <c:axId val="96585984"/>
        <c:scaling>
          <c:orientation val="minMax"/>
        </c:scaling>
        <c:delete val="1"/>
        <c:axPos val="l"/>
        <c:majorTickMark val="out"/>
        <c:minorTickMark val="none"/>
        <c:tickLblPos val="nextTo"/>
        <c:crossAx val="96612352"/>
        <c:crosses val="autoZero"/>
        <c:auto val="1"/>
        <c:lblAlgn val="ctr"/>
        <c:lblOffset val="100"/>
        <c:tickLblSkip val="1"/>
        <c:noMultiLvlLbl val="0"/>
      </c:catAx>
      <c:valAx>
        <c:axId val="96612352"/>
        <c:scaling>
          <c:orientation val="minMax"/>
        </c:scaling>
        <c:delete val="0"/>
        <c:axPos val="b"/>
        <c:numFmt formatCode="0%" sourceLinked="1"/>
        <c:majorTickMark val="out"/>
        <c:minorTickMark val="none"/>
        <c:tickLblPos val="nextTo"/>
        <c:txPr>
          <a:bodyPr/>
          <a:lstStyle/>
          <a:p>
            <a:pPr>
              <a:defRPr sz="900">
                <a:latin typeface="Arial" pitchFamily="34" charset="0"/>
                <a:cs typeface="Arial" pitchFamily="34" charset="0"/>
              </a:defRPr>
            </a:pPr>
            <a:endParaRPr lang="en-US"/>
          </a:p>
        </c:txPr>
        <c:crossAx val="96585984"/>
        <c:crosses val="autoZero"/>
        <c:crossBetween val="between"/>
      </c:valAx>
      <c:spPr>
        <a:noFill/>
      </c:spPr>
    </c:plotArea>
    <c:plotVisOnly val="1"/>
    <c:dispBlanksAs val="gap"/>
    <c:showDLblsOverMax val="0"/>
  </c:chart>
  <c:spPr>
    <a:noFill/>
    <a:ln>
      <a:noFill/>
    </a:ln>
  </c:sp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FBAC0A-FE4F-4CEB-81C7-69F614B7768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0EA13C07-B23A-4FE5-B34D-6A6F7FB5C157}">
      <dgm:prSet phldrT="[Text]"/>
      <dgm:spPr/>
      <dgm:t>
        <a:bodyPr/>
        <a:lstStyle/>
        <a:p>
          <a:r>
            <a:rPr lang="en-US" dirty="0" smtClean="0"/>
            <a:t>Workforce Categories</a:t>
          </a:r>
          <a:endParaRPr lang="en-US" dirty="0"/>
        </a:p>
      </dgm:t>
    </dgm:pt>
    <dgm:pt modelId="{D15C4C83-D1F1-45E7-9F59-E115070DAB31}" type="parTrans" cxnId="{4D62236C-4973-4324-B316-696D2A5AFCCE}">
      <dgm:prSet/>
      <dgm:spPr/>
      <dgm:t>
        <a:bodyPr/>
        <a:lstStyle/>
        <a:p>
          <a:endParaRPr lang="en-US"/>
        </a:p>
      </dgm:t>
    </dgm:pt>
    <dgm:pt modelId="{339FC206-0B24-4476-85C3-112DAA722DF9}" type="sibTrans" cxnId="{4D62236C-4973-4324-B316-696D2A5AFCCE}">
      <dgm:prSet/>
      <dgm:spPr/>
      <dgm:t>
        <a:bodyPr/>
        <a:lstStyle/>
        <a:p>
          <a:endParaRPr lang="en-US"/>
        </a:p>
      </dgm:t>
    </dgm:pt>
    <dgm:pt modelId="{BF7CBDB5-E711-4C88-B5B5-F35086387BE7}">
      <dgm:prSet phldrT="[Text]"/>
      <dgm:spPr/>
      <dgm:t>
        <a:bodyPr/>
        <a:lstStyle/>
        <a:p>
          <a:r>
            <a:rPr lang="en-US" dirty="0" smtClean="0"/>
            <a:t>Assistant teachers</a:t>
          </a:r>
          <a:endParaRPr lang="en-US" dirty="0"/>
        </a:p>
      </dgm:t>
      <dgm:extLst>
        <a:ext uri="{E40237B7-FDA0-4F09-8148-C483321AD2D9}">
          <dgm14:cNvPr xmlns:dgm14="http://schemas.microsoft.com/office/drawing/2010/diagram" id="0" name="" descr="&quot; &quot;"/>
        </a:ext>
      </dgm:extLst>
    </dgm:pt>
    <dgm:pt modelId="{20028227-6DC1-496E-8042-7CF066242CBA}" type="sibTrans" cxnId="{EA7EC69A-9A2B-4EEB-AA6C-9FF571650028}">
      <dgm:prSet/>
      <dgm:spPr/>
      <dgm:t>
        <a:bodyPr/>
        <a:lstStyle/>
        <a:p>
          <a:endParaRPr lang="en-US"/>
        </a:p>
      </dgm:t>
    </dgm:pt>
    <dgm:pt modelId="{D0F29C1C-192A-43CF-B245-51009B6111EC}" type="parTrans" cxnId="{EA7EC69A-9A2B-4EEB-AA6C-9FF571650028}">
      <dgm:prSet/>
      <dgm:spPr/>
      <dgm:t>
        <a:bodyPr/>
        <a:lstStyle/>
        <a:p>
          <a:endParaRPr lang="en-US"/>
        </a:p>
      </dgm:t>
    </dgm:pt>
    <dgm:pt modelId="{0AFC4105-59ED-4A21-8A38-2B4228B3CB24}">
      <dgm:prSet/>
      <dgm:spPr/>
      <dgm:t>
        <a:bodyPr/>
        <a:lstStyle/>
        <a:p>
          <a:r>
            <a:rPr lang="en-US" dirty="0" smtClean="0"/>
            <a:t>Administrators</a:t>
          </a:r>
          <a:endParaRPr lang="en-US" dirty="0"/>
        </a:p>
      </dgm:t>
    </dgm:pt>
    <dgm:pt modelId="{A6AE2AED-10F0-4040-B802-CFA60D717CDC}" type="parTrans" cxnId="{EDAAC857-AC10-4D81-84AF-07AD680A9EDF}">
      <dgm:prSet/>
      <dgm:spPr/>
      <dgm:t>
        <a:bodyPr/>
        <a:lstStyle/>
        <a:p>
          <a:endParaRPr lang="en-US"/>
        </a:p>
      </dgm:t>
    </dgm:pt>
    <dgm:pt modelId="{FE2D5FE3-6B49-4390-896F-9E0A8F2FB063}" type="sibTrans" cxnId="{EDAAC857-AC10-4D81-84AF-07AD680A9EDF}">
      <dgm:prSet/>
      <dgm:spPr/>
      <dgm:t>
        <a:bodyPr/>
        <a:lstStyle/>
        <a:p>
          <a:endParaRPr lang="en-US"/>
        </a:p>
      </dgm:t>
    </dgm:pt>
    <dgm:pt modelId="{C04ADB68-9861-4B20-9E6C-9A42326D2EE8}">
      <dgm:prSet/>
      <dgm:spPr/>
      <dgm:t>
        <a:bodyPr/>
        <a:lstStyle/>
        <a:p>
          <a:r>
            <a:rPr lang="en-US" dirty="0" smtClean="0"/>
            <a:t>Family-based professionals</a:t>
          </a:r>
          <a:endParaRPr lang="en-US" dirty="0"/>
        </a:p>
      </dgm:t>
    </dgm:pt>
    <dgm:pt modelId="{CEEAE223-FD54-4025-8526-60EFF08D61C5}" type="parTrans" cxnId="{C590796A-511E-4D0D-B0E1-17613CB750ED}">
      <dgm:prSet/>
      <dgm:spPr/>
      <dgm:t>
        <a:bodyPr/>
        <a:lstStyle/>
        <a:p>
          <a:endParaRPr lang="en-US"/>
        </a:p>
      </dgm:t>
    </dgm:pt>
    <dgm:pt modelId="{A3E6D436-72CC-491D-8D6F-5E80DBACAE89}" type="sibTrans" cxnId="{C590796A-511E-4D0D-B0E1-17613CB750ED}">
      <dgm:prSet/>
      <dgm:spPr/>
      <dgm:t>
        <a:bodyPr/>
        <a:lstStyle/>
        <a:p>
          <a:endParaRPr lang="en-US"/>
        </a:p>
      </dgm:t>
    </dgm:pt>
    <dgm:pt modelId="{568D602F-3AA8-4910-9584-349D37D037BE}">
      <dgm:prSet/>
      <dgm:spPr/>
      <dgm:t>
        <a:bodyPr/>
        <a:lstStyle/>
        <a:p>
          <a:r>
            <a:rPr lang="en-US" dirty="0" smtClean="0"/>
            <a:t>Non-teaching professional staff</a:t>
          </a:r>
          <a:endParaRPr lang="en-US" dirty="0"/>
        </a:p>
      </dgm:t>
    </dgm:pt>
    <dgm:pt modelId="{C281624D-1266-4466-A425-4831E2A3A2E1}" type="parTrans" cxnId="{69A21182-AB86-4245-9092-3A6F8BDFA0D0}">
      <dgm:prSet/>
      <dgm:spPr/>
      <dgm:t>
        <a:bodyPr/>
        <a:lstStyle/>
        <a:p>
          <a:endParaRPr lang="en-US"/>
        </a:p>
      </dgm:t>
    </dgm:pt>
    <dgm:pt modelId="{002ADF7E-8FD2-47E7-B11C-426458435E9B}" type="sibTrans" cxnId="{69A21182-AB86-4245-9092-3A6F8BDFA0D0}">
      <dgm:prSet/>
      <dgm:spPr/>
      <dgm:t>
        <a:bodyPr/>
        <a:lstStyle/>
        <a:p>
          <a:endParaRPr lang="en-US"/>
        </a:p>
      </dgm:t>
    </dgm:pt>
    <dgm:pt modelId="{1B49471D-161F-4F62-BCC4-0C1BA1CC04AB}">
      <dgm:prSet/>
      <dgm:spPr/>
      <dgm:t>
        <a:bodyPr/>
        <a:lstStyle/>
        <a:p>
          <a:r>
            <a:rPr lang="en-US" dirty="0" smtClean="0"/>
            <a:t>Non-teaching support staff</a:t>
          </a:r>
          <a:endParaRPr lang="en-US" dirty="0"/>
        </a:p>
      </dgm:t>
    </dgm:pt>
    <dgm:pt modelId="{D671E617-C34D-4D1B-B45C-93761C4FE03A}" type="parTrans" cxnId="{05C42184-F051-459E-9FBF-35267D53D269}">
      <dgm:prSet/>
      <dgm:spPr/>
      <dgm:t>
        <a:bodyPr/>
        <a:lstStyle/>
        <a:p>
          <a:endParaRPr lang="en-US"/>
        </a:p>
      </dgm:t>
    </dgm:pt>
    <dgm:pt modelId="{872EB55D-BCFB-499C-A067-D85A0145D683}" type="sibTrans" cxnId="{05C42184-F051-459E-9FBF-35267D53D269}">
      <dgm:prSet/>
      <dgm:spPr/>
      <dgm:t>
        <a:bodyPr/>
        <a:lstStyle/>
        <a:p>
          <a:endParaRPr lang="en-US"/>
        </a:p>
      </dgm:t>
    </dgm:pt>
    <dgm:pt modelId="{D1B6B6A2-4D9C-44DB-800C-C6BFC2346400}">
      <dgm:prSet/>
      <dgm:spPr/>
      <dgm:t>
        <a:bodyPr/>
        <a:lstStyle/>
        <a:p>
          <a:endParaRPr lang="en-US" dirty="0"/>
        </a:p>
      </dgm:t>
    </dgm:pt>
    <dgm:pt modelId="{24AE136C-277B-45B3-A5FB-79C4DD0DFC17}" type="parTrans" cxnId="{C3B42D45-285A-4D78-B13F-2B39087C3BB9}">
      <dgm:prSet/>
      <dgm:spPr/>
      <dgm:t>
        <a:bodyPr/>
        <a:lstStyle/>
        <a:p>
          <a:endParaRPr lang="en-US"/>
        </a:p>
      </dgm:t>
    </dgm:pt>
    <dgm:pt modelId="{F54C6C96-C910-4F67-8B66-2C3CBFB0CB8D}" type="sibTrans" cxnId="{C3B42D45-285A-4D78-B13F-2B39087C3BB9}">
      <dgm:prSet/>
      <dgm:spPr/>
      <dgm:t>
        <a:bodyPr/>
        <a:lstStyle/>
        <a:p>
          <a:endParaRPr lang="en-US"/>
        </a:p>
      </dgm:t>
    </dgm:pt>
    <dgm:pt modelId="{ACE2BF51-551C-4DAB-8E5C-59FE255E3246}">
      <dgm:prSet/>
      <dgm:spPr/>
      <dgm:t>
        <a:bodyPr/>
        <a:lstStyle/>
        <a:p>
          <a:r>
            <a:rPr lang="en-US" dirty="0" smtClean="0"/>
            <a:t>Teachers</a:t>
          </a:r>
          <a:endParaRPr lang="en-US" dirty="0"/>
        </a:p>
      </dgm:t>
    </dgm:pt>
    <dgm:pt modelId="{44092F6D-13A8-4A14-A30F-78DA70AC634F}" type="sibTrans" cxnId="{A1EC4DD8-D877-45AD-8639-5A7DD1172A72}">
      <dgm:prSet/>
      <dgm:spPr/>
      <dgm:t>
        <a:bodyPr/>
        <a:lstStyle/>
        <a:p>
          <a:endParaRPr lang="en-US"/>
        </a:p>
      </dgm:t>
    </dgm:pt>
    <dgm:pt modelId="{C74C6B24-85D8-4E2B-83C3-C8D38D86912C}" type="parTrans" cxnId="{A1EC4DD8-D877-45AD-8639-5A7DD1172A72}">
      <dgm:prSet/>
      <dgm:spPr/>
      <dgm:t>
        <a:bodyPr/>
        <a:lstStyle/>
        <a:p>
          <a:endParaRPr lang="en-US"/>
        </a:p>
      </dgm:t>
    </dgm:pt>
    <dgm:pt modelId="{309D9DDC-50BF-488C-BFD0-BBE0B9AC9C91}" type="pres">
      <dgm:prSet presAssocID="{84FBAC0A-FE4F-4CEB-81C7-69F614B77681}" presName="Name0" presStyleCnt="0">
        <dgm:presLayoutVars>
          <dgm:dir/>
          <dgm:animLvl val="lvl"/>
          <dgm:resizeHandles val="exact"/>
        </dgm:presLayoutVars>
      </dgm:prSet>
      <dgm:spPr/>
      <dgm:t>
        <a:bodyPr/>
        <a:lstStyle/>
        <a:p>
          <a:endParaRPr lang="en-US"/>
        </a:p>
      </dgm:t>
    </dgm:pt>
    <dgm:pt modelId="{9498C8EB-625A-48F3-8CD5-EFE19FDE55D5}" type="pres">
      <dgm:prSet presAssocID="{0EA13C07-B23A-4FE5-B34D-6A6F7FB5C157}" presName="composite" presStyleCnt="0"/>
      <dgm:spPr/>
    </dgm:pt>
    <dgm:pt modelId="{E479DE2A-3E12-4A44-A2D4-BF18F35EE469}" type="pres">
      <dgm:prSet presAssocID="{0EA13C07-B23A-4FE5-B34D-6A6F7FB5C157}" presName="parTx" presStyleLbl="alignNode1" presStyleIdx="0" presStyleCnt="1" custLinFactNeighborY="15660">
        <dgm:presLayoutVars>
          <dgm:chMax val="0"/>
          <dgm:chPref val="0"/>
          <dgm:bulletEnabled val="1"/>
        </dgm:presLayoutVars>
      </dgm:prSet>
      <dgm:spPr/>
      <dgm:t>
        <a:bodyPr/>
        <a:lstStyle/>
        <a:p>
          <a:endParaRPr lang="en-US"/>
        </a:p>
      </dgm:t>
    </dgm:pt>
    <dgm:pt modelId="{C2E2E964-96BB-4D4E-BEA8-DB997759BFCF}" type="pres">
      <dgm:prSet presAssocID="{0EA13C07-B23A-4FE5-B34D-6A6F7FB5C157}" presName="desTx" presStyleLbl="alignAccFollowNode1" presStyleIdx="0" presStyleCnt="1">
        <dgm:presLayoutVars>
          <dgm:bulletEnabled val="1"/>
        </dgm:presLayoutVars>
      </dgm:prSet>
      <dgm:spPr/>
      <dgm:t>
        <a:bodyPr/>
        <a:lstStyle/>
        <a:p>
          <a:endParaRPr lang="en-US"/>
        </a:p>
      </dgm:t>
    </dgm:pt>
  </dgm:ptLst>
  <dgm:cxnLst>
    <dgm:cxn modelId="{5B38FDC4-C581-4938-9153-B28174181322}" type="presOf" srcId="{1B49471D-161F-4F62-BCC4-0C1BA1CC04AB}" destId="{C2E2E964-96BB-4D4E-BEA8-DB997759BFCF}" srcOrd="0" destOrd="5" presId="urn:microsoft.com/office/officeart/2005/8/layout/hList1"/>
    <dgm:cxn modelId="{DCFBEEA0-A839-4F5B-A688-E2CA37294C6E}" type="presOf" srcId="{C04ADB68-9861-4B20-9E6C-9A42326D2EE8}" destId="{C2E2E964-96BB-4D4E-BEA8-DB997759BFCF}" srcOrd="0" destOrd="3" presId="urn:microsoft.com/office/officeart/2005/8/layout/hList1"/>
    <dgm:cxn modelId="{D9FF0F43-56ED-46CB-A2CF-658C9F604425}" type="presOf" srcId="{84FBAC0A-FE4F-4CEB-81C7-69F614B77681}" destId="{309D9DDC-50BF-488C-BFD0-BBE0B9AC9C91}" srcOrd="0" destOrd="0" presId="urn:microsoft.com/office/officeart/2005/8/layout/hList1"/>
    <dgm:cxn modelId="{09394F90-9659-4B31-A4FD-EBB3C5E0736C}" type="presOf" srcId="{568D602F-3AA8-4910-9584-349D37D037BE}" destId="{C2E2E964-96BB-4D4E-BEA8-DB997759BFCF}" srcOrd="0" destOrd="4" presId="urn:microsoft.com/office/officeart/2005/8/layout/hList1"/>
    <dgm:cxn modelId="{374555B5-BE5E-425E-BF10-4A04001030DF}" type="presOf" srcId="{ACE2BF51-551C-4DAB-8E5C-59FE255E3246}" destId="{C2E2E964-96BB-4D4E-BEA8-DB997759BFCF}" srcOrd="0" destOrd="1" presId="urn:microsoft.com/office/officeart/2005/8/layout/hList1"/>
    <dgm:cxn modelId="{A1EC4DD8-D877-45AD-8639-5A7DD1172A72}" srcId="{0EA13C07-B23A-4FE5-B34D-6A6F7FB5C157}" destId="{ACE2BF51-551C-4DAB-8E5C-59FE255E3246}" srcOrd="1" destOrd="0" parTransId="{C74C6B24-85D8-4E2B-83C3-C8D38D86912C}" sibTransId="{44092F6D-13A8-4A14-A30F-78DA70AC634F}"/>
    <dgm:cxn modelId="{EDAAC857-AC10-4D81-84AF-07AD680A9EDF}" srcId="{0EA13C07-B23A-4FE5-B34D-6A6F7FB5C157}" destId="{0AFC4105-59ED-4A21-8A38-2B4228B3CB24}" srcOrd="2" destOrd="0" parTransId="{A6AE2AED-10F0-4040-B802-CFA60D717CDC}" sibTransId="{FE2D5FE3-6B49-4390-896F-9E0A8F2FB063}"/>
    <dgm:cxn modelId="{DD2A8275-5703-4A2F-8E13-29965AC63C24}" type="presOf" srcId="{D1B6B6A2-4D9C-44DB-800C-C6BFC2346400}" destId="{C2E2E964-96BB-4D4E-BEA8-DB997759BFCF}" srcOrd="0" destOrd="6" presId="urn:microsoft.com/office/officeart/2005/8/layout/hList1"/>
    <dgm:cxn modelId="{EA7EC69A-9A2B-4EEB-AA6C-9FF571650028}" srcId="{0EA13C07-B23A-4FE5-B34D-6A6F7FB5C157}" destId="{BF7CBDB5-E711-4C88-B5B5-F35086387BE7}" srcOrd="0" destOrd="0" parTransId="{D0F29C1C-192A-43CF-B245-51009B6111EC}" sibTransId="{20028227-6DC1-496E-8042-7CF066242CBA}"/>
    <dgm:cxn modelId="{C590796A-511E-4D0D-B0E1-17613CB750ED}" srcId="{0EA13C07-B23A-4FE5-B34D-6A6F7FB5C157}" destId="{C04ADB68-9861-4B20-9E6C-9A42326D2EE8}" srcOrd="3" destOrd="0" parTransId="{CEEAE223-FD54-4025-8526-60EFF08D61C5}" sibTransId="{A3E6D436-72CC-491D-8D6F-5E80DBACAE89}"/>
    <dgm:cxn modelId="{4D62236C-4973-4324-B316-696D2A5AFCCE}" srcId="{84FBAC0A-FE4F-4CEB-81C7-69F614B77681}" destId="{0EA13C07-B23A-4FE5-B34D-6A6F7FB5C157}" srcOrd="0" destOrd="0" parTransId="{D15C4C83-D1F1-45E7-9F59-E115070DAB31}" sibTransId="{339FC206-0B24-4476-85C3-112DAA722DF9}"/>
    <dgm:cxn modelId="{69A21182-AB86-4245-9092-3A6F8BDFA0D0}" srcId="{0EA13C07-B23A-4FE5-B34D-6A6F7FB5C157}" destId="{568D602F-3AA8-4910-9584-349D37D037BE}" srcOrd="4" destOrd="0" parTransId="{C281624D-1266-4466-A425-4831E2A3A2E1}" sibTransId="{002ADF7E-8FD2-47E7-B11C-426458435E9B}"/>
    <dgm:cxn modelId="{DF94B4D2-5537-4C58-ACF5-DC639F609A8C}" type="presOf" srcId="{0AFC4105-59ED-4A21-8A38-2B4228B3CB24}" destId="{C2E2E964-96BB-4D4E-BEA8-DB997759BFCF}" srcOrd="0" destOrd="2" presId="urn:microsoft.com/office/officeart/2005/8/layout/hList1"/>
    <dgm:cxn modelId="{05C42184-F051-459E-9FBF-35267D53D269}" srcId="{0EA13C07-B23A-4FE5-B34D-6A6F7FB5C157}" destId="{1B49471D-161F-4F62-BCC4-0C1BA1CC04AB}" srcOrd="5" destOrd="0" parTransId="{D671E617-C34D-4D1B-B45C-93761C4FE03A}" sibTransId="{872EB55D-BCFB-499C-A067-D85A0145D683}"/>
    <dgm:cxn modelId="{C98805A4-3A6C-4274-A098-FBF34929D692}" type="presOf" srcId="{BF7CBDB5-E711-4C88-B5B5-F35086387BE7}" destId="{C2E2E964-96BB-4D4E-BEA8-DB997759BFCF}" srcOrd="0" destOrd="0" presId="urn:microsoft.com/office/officeart/2005/8/layout/hList1"/>
    <dgm:cxn modelId="{D4A3AD08-A0A9-4AC1-A365-BAFA8E2A10AB}" type="presOf" srcId="{0EA13C07-B23A-4FE5-B34D-6A6F7FB5C157}" destId="{E479DE2A-3E12-4A44-A2D4-BF18F35EE469}" srcOrd="0" destOrd="0" presId="urn:microsoft.com/office/officeart/2005/8/layout/hList1"/>
    <dgm:cxn modelId="{C3B42D45-285A-4D78-B13F-2B39087C3BB9}" srcId="{0EA13C07-B23A-4FE5-B34D-6A6F7FB5C157}" destId="{D1B6B6A2-4D9C-44DB-800C-C6BFC2346400}" srcOrd="6" destOrd="0" parTransId="{24AE136C-277B-45B3-A5FB-79C4DD0DFC17}" sibTransId="{F54C6C96-C910-4F67-8B66-2C3CBFB0CB8D}"/>
    <dgm:cxn modelId="{E8443C36-084E-4615-ADE0-A3EDB85633D0}" type="presParOf" srcId="{309D9DDC-50BF-488C-BFD0-BBE0B9AC9C91}" destId="{9498C8EB-625A-48F3-8CD5-EFE19FDE55D5}" srcOrd="0" destOrd="0" presId="urn:microsoft.com/office/officeart/2005/8/layout/hList1"/>
    <dgm:cxn modelId="{82E43A7B-275E-4E44-A00D-4D0CDCD71126}" type="presParOf" srcId="{9498C8EB-625A-48F3-8CD5-EFE19FDE55D5}" destId="{E479DE2A-3E12-4A44-A2D4-BF18F35EE469}" srcOrd="0" destOrd="0" presId="urn:microsoft.com/office/officeart/2005/8/layout/hList1"/>
    <dgm:cxn modelId="{8241F6EB-BBB8-4B39-9481-C897DAF97421}" type="presParOf" srcId="{9498C8EB-625A-48F3-8CD5-EFE19FDE55D5}" destId="{C2E2E964-96BB-4D4E-BEA8-DB997759BFC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79DE2A-3E12-4A44-A2D4-BF18F35EE469}">
      <dsp:nvSpPr>
        <dsp:cNvPr id="0" name=""/>
        <dsp:cNvSpPr/>
      </dsp:nvSpPr>
      <dsp:spPr>
        <a:xfrm>
          <a:off x="0" y="101601"/>
          <a:ext cx="3352800" cy="460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kern="1200" dirty="0" smtClean="0"/>
            <a:t>Workforce Categories</a:t>
          </a:r>
          <a:endParaRPr lang="en-US" sz="1600" kern="1200" dirty="0"/>
        </a:p>
      </dsp:txBody>
      <dsp:txXfrm>
        <a:off x="0" y="101601"/>
        <a:ext cx="3352800" cy="460800"/>
      </dsp:txXfrm>
    </dsp:sp>
    <dsp:sp modelId="{C2E2E964-96BB-4D4E-BEA8-DB997759BFCF}">
      <dsp:nvSpPr>
        <dsp:cNvPr id="0" name=""/>
        <dsp:cNvSpPr/>
      </dsp:nvSpPr>
      <dsp:spPr>
        <a:xfrm>
          <a:off x="0" y="490240"/>
          <a:ext cx="3352800" cy="202032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Assistant teachers</a:t>
          </a:r>
          <a:endParaRPr lang="en-US" sz="1600" kern="1200" dirty="0"/>
        </a:p>
        <a:p>
          <a:pPr marL="171450" lvl="1" indent="-171450" algn="l" defTabSz="711200">
            <a:lnSpc>
              <a:spcPct val="90000"/>
            </a:lnSpc>
            <a:spcBef>
              <a:spcPct val="0"/>
            </a:spcBef>
            <a:spcAft>
              <a:spcPct val="15000"/>
            </a:spcAft>
            <a:buChar char="••"/>
          </a:pPr>
          <a:r>
            <a:rPr lang="en-US" sz="1600" kern="1200" dirty="0" smtClean="0"/>
            <a:t>Teachers</a:t>
          </a:r>
          <a:endParaRPr lang="en-US" sz="1600" kern="1200" dirty="0"/>
        </a:p>
        <a:p>
          <a:pPr marL="171450" lvl="1" indent="-171450" algn="l" defTabSz="711200">
            <a:lnSpc>
              <a:spcPct val="90000"/>
            </a:lnSpc>
            <a:spcBef>
              <a:spcPct val="0"/>
            </a:spcBef>
            <a:spcAft>
              <a:spcPct val="15000"/>
            </a:spcAft>
            <a:buChar char="••"/>
          </a:pPr>
          <a:r>
            <a:rPr lang="en-US" sz="1600" kern="1200" dirty="0" smtClean="0"/>
            <a:t>Administrators</a:t>
          </a:r>
          <a:endParaRPr lang="en-US" sz="1600" kern="1200" dirty="0"/>
        </a:p>
        <a:p>
          <a:pPr marL="171450" lvl="1" indent="-171450" algn="l" defTabSz="711200">
            <a:lnSpc>
              <a:spcPct val="90000"/>
            </a:lnSpc>
            <a:spcBef>
              <a:spcPct val="0"/>
            </a:spcBef>
            <a:spcAft>
              <a:spcPct val="15000"/>
            </a:spcAft>
            <a:buChar char="••"/>
          </a:pPr>
          <a:r>
            <a:rPr lang="en-US" sz="1600" kern="1200" dirty="0" smtClean="0"/>
            <a:t>Family-based professionals</a:t>
          </a:r>
          <a:endParaRPr lang="en-US" sz="1600" kern="1200" dirty="0"/>
        </a:p>
        <a:p>
          <a:pPr marL="171450" lvl="1" indent="-171450" algn="l" defTabSz="711200">
            <a:lnSpc>
              <a:spcPct val="90000"/>
            </a:lnSpc>
            <a:spcBef>
              <a:spcPct val="0"/>
            </a:spcBef>
            <a:spcAft>
              <a:spcPct val="15000"/>
            </a:spcAft>
            <a:buChar char="••"/>
          </a:pPr>
          <a:r>
            <a:rPr lang="en-US" sz="1600" kern="1200" dirty="0" smtClean="0"/>
            <a:t>Non-teaching professional staff</a:t>
          </a:r>
          <a:endParaRPr lang="en-US" sz="1600" kern="1200" dirty="0"/>
        </a:p>
        <a:p>
          <a:pPr marL="171450" lvl="1" indent="-171450" algn="l" defTabSz="711200">
            <a:lnSpc>
              <a:spcPct val="90000"/>
            </a:lnSpc>
            <a:spcBef>
              <a:spcPct val="0"/>
            </a:spcBef>
            <a:spcAft>
              <a:spcPct val="15000"/>
            </a:spcAft>
            <a:buChar char="••"/>
          </a:pPr>
          <a:r>
            <a:rPr lang="en-US" sz="1600" kern="1200" dirty="0" smtClean="0"/>
            <a:t>Non-teaching support staff</a:t>
          </a:r>
          <a:endParaRPr lang="en-US" sz="1600" kern="1200" dirty="0"/>
        </a:p>
        <a:p>
          <a:pPr marL="171450" lvl="1" indent="-171450" algn="l" defTabSz="711200">
            <a:lnSpc>
              <a:spcPct val="90000"/>
            </a:lnSpc>
            <a:spcBef>
              <a:spcPct val="0"/>
            </a:spcBef>
            <a:spcAft>
              <a:spcPct val="15000"/>
            </a:spcAft>
            <a:buChar char="••"/>
          </a:pPr>
          <a:endParaRPr lang="en-US" sz="1600" kern="1200" dirty="0"/>
        </a:p>
      </dsp:txBody>
      <dsp:txXfrm>
        <a:off x="0" y="490240"/>
        <a:ext cx="3352800" cy="202032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C46C913-017E-41CB-BD92-AB72C59CEF84}" type="datetimeFigureOut">
              <a:rPr lang="en-US" smtClean="0"/>
              <a:pPr/>
              <a:t>1/23/2015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7C59A4A-947E-4EFF-8543-2566EB51F3D4}" type="slidenum">
              <a:rPr lang="en-US" smtClean="0"/>
              <a:pPr/>
              <a:t>‹#›</a:t>
            </a:fld>
            <a:endParaRPr lang="en-US" dirty="0"/>
          </a:p>
        </p:txBody>
      </p:sp>
    </p:spTree>
    <p:extLst>
      <p:ext uri="{BB962C8B-B14F-4D97-AF65-F5344CB8AC3E}">
        <p14:creationId xmlns:p14="http://schemas.microsoft.com/office/powerpoint/2010/main" val="107001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BEAF370-FD3B-447A-B724-07A83C459553}" type="datetimeFigureOut">
              <a:rPr lang="en-US" smtClean="0"/>
              <a:pPr/>
              <a:t>1/23/2015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E69EC22-8000-4A01-AE86-242F21553022}" type="slidenum">
              <a:rPr lang="en-US" smtClean="0"/>
              <a:pPr/>
              <a:t>‹#›</a:t>
            </a:fld>
            <a:endParaRPr lang="en-US" dirty="0"/>
          </a:p>
        </p:txBody>
      </p:sp>
    </p:spTree>
    <p:extLst>
      <p:ext uri="{BB962C8B-B14F-4D97-AF65-F5344CB8AC3E}">
        <p14:creationId xmlns:p14="http://schemas.microsoft.com/office/powerpoint/2010/main" val="11015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video</a:t>
            </a:r>
            <a:r>
              <a:rPr lang="en-US" baseline="0" dirty="0" smtClean="0"/>
              <a:t> does not have a download option.  The link for youtube is included.  Do either of you have a hotspot we could use that day?  I really like the video to help set the tone.</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3</a:t>
            </a:fld>
            <a:endParaRPr lang="en-US" dirty="0"/>
          </a:p>
        </p:txBody>
      </p:sp>
    </p:spTree>
    <p:extLst>
      <p:ext uri="{BB962C8B-B14F-4D97-AF65-F5344CB8AC3E}">
        <p14:creationId xmlns:p14="http://schemas.microsoft.com/office/powerpoint/2010/main" val="4043760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5E69EC22-8000-4A01-AE86-242F21553022}" type="slidenum">
              <a:rPr lang="en-US" smtClean="0"/>
              <a:pPr/>
              <a:t>28</a:t>
            </a:fld>
            <a:endParaRPr lang="en-US" dirty="0"/>
          </a:p>
        </p:txBody>
      </p:sp>
    </p:spTree>
    <p:extLst>
      <p:ext uri="{BB962C8B-B14F-4D97-AF65-F5344CB8AC3E}">
        <p14:creationId xmlns:p14="http://schemas.microsoft.com/office/powerpoint/2010/main" val="2780563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29</a:t>
            </a:fld>
            <a:endParaRPr lang="en-US" dirty="0"/>
          </a:p>
        </p:txBody>
      </p:sp>
    </p:spTree>
    <p:extLst>
      <p:ext uri="{BB962C8B-B14F-4D97-AF65-F5344CB8AC3E}">
        <p14:creationId xmlns:p14="http://schemas.microsoft.com/office/powerpoint/2010/main" val="3211724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30</a:t>
            </a:fld>
            <a:endParaRPr lang="en-US" dirty="0"/>
          </a:p>
        </p:txBody>
      </p:sp>
    </p:spTree>
    <p:extLst>
      <p:ext uri="{BB962C8B-B14F-4D97-AF65-F5344CB8AC3E}">
        <p14:creationId xmlns:p14="http://schemas.microsoft.com/office/powerpoint/2010/main" val="4080308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31</a:t>
            </a:fld>
            <a:endParaRPr lang="en-US" dirty="0"/>
          </a:p>
        </p:txBody>
      </p:sp>
    </p:spTree>
    <p:extLst>
      <p:ext uri="{BB962C8B-B14F-4D97-AF65-F5344CB8AC3E}">
        <p14:creationId xmlns:p14="http://schemas.microsoft.com/office/powerpoint/2010/main" val="3347697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32</a:t>
            </a:fld>
            <a:endParaRPr lang="en-US" dirty="0"/>
          </a:p>
        </p:txBody>
      </p:sp>
    </p:spTree>
    <p:extLst>
      <p:ext uri="{BB962C8B-B14F-4D97-AF65-F5344CB8AC3E}">
        <p14:creationId xmlns:p14="http://schemas.microsoft.com/office/powerpoint/2010/main" val="1879626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36</a:t>
            </a:fld>
            <a:endParaRPr lang="en-US" dirty="0"/>
          </a:p>
        </p:txBody>
      </p:sp>
    </p:spTree>
    <p:extLst>
      <p:ext uri="{BB962C8B-B14F-4D97-AF65-F5344CB8AC3E}">
        <p14:creationId xmlns:p14="http://schemas.microsoft.com/office/powerpoint/2010/main" val="3960268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37</a:t>
            </a:fld>
            <a:endParaRPr lang="en-US" dirty="0"/>
          </a:p>
        </p:txBody>
      </p:sp>
    </p:spTree>
    <p:extLst>
      <p:ext uri="{BB962C8B-B14F-4D97-AF65-F5344CB8AC3E}">
        <p14:creationId xmlns:p14="http://schemas.microsoft.com/office/powerpoint/2010/main" val="978218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38</a:t>
            </a:fld>
            <a:endParaRPr lang="en-US" dirty="0"/>
          </a:p>
        </p:txBody>
      </p:sp>
    </p:spTree>
    <p:extLst>
      <p:ext uri="{BB962C8B-B14F-4D97-AF65-F5344CB8AC3E}">
        <p14:creationId xmlns:p14="http://schemas.microsoft.com/office/powerpoint/2010/main" val="22315772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39</a:t>
            </a:fld>
            <a:endParaRPr lang="en-US" dirty="0"/>
          </a:p>
        </p:txBody>
      </p:sp>
    </p:spTree>
    <p:extLst>
      <p:ext uri="{BB962C8B-B14F-4D97-AF65-F5344CB8AC3E}">
        <p14:creationId xmlns:p14="http://schemas.microsoft.com/office/powerpoint/2010/main" val="29146057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40</a:t>
            </a:fld>
            <a:endParaRPr lang="en-US" dirty="0"/>
          </a:p>
        </p:txBody>
      </p:sp>
    </p:spTree>
    <p:extLst>
      <p:ext uri="{BB962C8B-B14F-4D97-AF65-F5344CB8AC3E}">
        <p14:creationId xmlns:p14="http://schemas.microsoft.com/office/powerpoint/2010/main" val="3076969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4</a:t>
            </a:fld>
            <a:endParaRPr lang="en-US" dirty="0"/>
          </a:p>
        </p:txBody>
      </p:sp>
    </p:spTree>
    <p:extLst>
      <p:ext uri="{BB962C8B-B14F-4D97-AF65-F5344CB8AC3E}">
        <p14:creationId xmlns:p14="http://schemas.microsoft.com/office/powerpoint/2010/main" val="38326748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D1BEA4C-1902-4021-82AF-7FE664C4A33A}"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39610622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44</a:t>
            </a:fld>
            <a:endParaRPr lang="en-US" dirty="0"/>
          </a:p>
        </p:txBody>
      </p:sp>
    </p:spTree>
    <p:extLst>
      <p:ext uri="{BB962C8B-B14F-4D97-AF65-F5344CB8AC3E}">
        <p14:creationId xmlns:p14="http://schemas.microsoft.com/office/powerpoint/2010/main" val="33648985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45</a:t>
            </a:fld>
            <a:endParaRPr lang="en-US" dirty="0"/>
          </a:p>
        </p:txBody>
      </p:sp>
    </p:spTree>
    <p:extLst>
      <p:ext uri="{BB962C8B-B14F-4D97-AF65-F5344CB8AC3E}">
        <p14:creationId xmlns:p14="http://schemas.microsoft.com/office/powerpoint/2010/main" val="15402884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1BEA4C-1902-4021-82AF-7FE664C4A33A}"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34136887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1BEA4C-1902-4021-82AF-7FE664C4A33A}"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34728550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 school  = North Carolina</a:t>
            </a:r>
            <a:r>
              <a:rPr lang="en-US" baseline="0" dirty="0" smtClean="0"/>
              <a:t> for 0-3 </a:t>
            </a:r>
            <a:endParaRPr lang="en-US" dirty="0"/>
          </a:p>
        </p:txBody>
      </p:sp>
      <p:sp>
        <p:nvSpPr>
          <p:cNvPr id="4" name="Slide Number Placeholder 3"/>
          <p:cNvSpPr>
            <a:spLocks noGrp="1"/>
          </p:cNvSpPr>
          <p:nvPr>
            <p:ph type="sldNum" sz="quarter" idx="10"/>
          </p:nvPr>
        </p:nvSpPr>
        <p:spPr/>
        <p:txBody>
          <a:bodyPr/>
          <a:lstStyle/>
          <a:p>
            <a:fld id="{7D1BEA4C-1902-4021-82AF-7FE664C4A33A}"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4506597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54</a:t>
            </a:fld>
            <a:endParaRPr lang="en-US" dirty="0"/>
          </a:p>
        </p:txBody>
      </p:sp>
    </p:spTree>
    <p:extLst>
      <p:ext uri="{BB962C8B-B14F-4D97-AF65-F5344CB8AC3E}">
        <p14:creationId xmlns:p14="http://schemas.microsoft.com/office/powerpoint/2010/main" val="39874951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E69EC22-8000-4A01-AE86-242F21553022}" type="slidenum">
              <a:rPr lang="en-US" smtClean="0"/>
              <a:pPr/>
              <a:t>56</a:t>
            </a:fld>
            <a:endParaRPr lang="en-US" dirty="0"/>
          </a:p>
        </p:txBody>
      </p:sp>
    </p:spTree>
    <p:extLst>
      <p:ext uri="{BB962C8B-B14F-4D97-AF65-F5344CB8AC3E}">
        <p14:creationId xmlns:p14="http://schemas.microsoft.com/office/powerpoint/2010/main" val="11526705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57</a:t>
            </a:fld>
            <a:endParaRPr lang="en-US" dirty="0"/>
          </a:p>
        </p:txBody>
      </p:sp>
    </p:spTree>
    <p:extLst>
      <p:ext uri="{BB962C8B-B14F-4D97-AF65-F5344CB8AC3E}">
        <p14:creationId xmlns:p14="http://schemas.microsoft.com/office/powerpoint/2010/main" val="33979964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solidFill>
                <a:prstClr val="black"/>
              </a:solidFill>
            </a:endParaRPr>
          </a:p>
        </p:txBody>
      </p:sp>
      <p:sp>
        <p:nvSpPr>
          <p:cNvPr id="4" name="Slide Number Placeholder 3"/>
          <p:cNvSpPr>
            <a:spLocks noGrp="1"/>
          </p:cNvSpPr>
          <p:nvPr>
            <p:ph type="sldNum" sz="quarter" idx="10"/>
          </p:nvPr>
        </p:nvSpPr>
        <p:spPr/>
        <p:txBody>
          <a:bodyPr/>
          <a:lstStyle/>
          <a:p>
            <a:fld id="{5E69EC22-8000-4A01-AE86-242F21553022}" type="slidenum">
              <a:rPr lang="en-US" smtClean="0"/>
              <a:pPr/>
              <a:t>58</a:t>
            </a:fld>
            <a:endParaRPr lang="en-US" dirty="0"/>
          </a:p>
        </p:txBody>
      </p:sp>
    </p:spTree>
    <p:extLst>
      <p:ext uri="{BB962C8B-B14F-4D97-AF65-F5344CB8AC3E}">
        <p14:creationId xmlns:p14="http://schemas.microsoft.com/office/powerpoint/2010/main" val="1283102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6</a:t>
            </a:fld>
            <a:endParaRPr lang="en-US" dirty="0"/>
          </a:p>
        </p:txBody>
      </p:sp>
    </p:spTree>
    <p:extLst>
      <p:ext uri="{BB962C8B-B14F-4D97-AF65-F5344CB8AC3E}">
        <p14:creationId xmlns:p14="http://schemas.microsoft.com/office/powerpoint/2010/main" val="31157860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E69EC22-8000-4A01-AE86-242F21553022}" type="slidenum">
              <a:rPr lang="en-US" smtClean="0"/>
              <a:pPr/>
              <a:t>59</a:t>
            </a:fld>
            <a:endParaRPr lang="en-US" dirty="0"/>
          </a:p>
        </p:txBody>
      </p:sp>
    </p:spTree>
    <p:extLst>
      <p:ext uri="{BB962C8B-B14F-4D97-AF65-F5344CB8AC3E}">
        <p14:creationId xmlns:p14="http://schemas.microsoft.com/office/powerpoint/2010/main" val="31653173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E69EC22-8000-4A01-AE86-242F21553022}" type="slidenum">
              <a:rPr lang="en-US" smtClean="0"/>
              <a:pPr/>
              <a:t>60</a:t>
            </a:fld>
            <a:endParaRPr lang="en-US" dirty="0"/>
          </a:p>
        </p:txBody>
      </p:sp>
    </p:spTree>
    <p:extLst>
      <p:ext uri="{BB962C8B-B14F-4D97-AF65-F5344CB8AC3E}">
        <p14:creationId xmlns:p14="http://schemas.microsoft.com/office/powerpoint/2010/main" val="30115176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E69EC22-8000-4A01-AE86-242F21553022}" type="slidenum">
              <a:rPr lang="en-US" smtClean="0"/>
              <a:pPr/>
              <a:t>61</a:t>
            </a:fld>
            <a:endParaRPr lang="en-US" dirty="0"/>
          </a:p>
        </p:txBody>
      </p:sp>
    </p:spTree>
    <p:extLst>
      <p:ext uri="{BB962C8B-B14F-4D97-AF65-F5344CB8AC3E}">
        <p14:creationId xmlns:p14="http://schemas.microsoft.com/office/powerpoint/2010/main" val="14176618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287D4D-621B-4D3E-84CF-55147594AF4D}" type="slidenum">
              <a:rPr lang="en-US" smtClean="0"/>
              <a:pPr/>
              <a:t>67</a:t>
            </a:fld>
            <a:endParaRPr lang="en-US" dirty="0"/>
          </a:p>
        </p:txBody>
      </p:sp>
      <p:sp>
        <p:nvSpPr>
          <p:cNvPr id="5" name="Date Placeholder 4"/>
          <p:cNvSpPr>
            <a:spLocks noGrp="1"/>
          </p:cNvSpPr>
          <p:nvPr>
            <p:ph type="dt" idx="11"/>
          </p:nvPr>
        </p:nvSpPr>
        <p:spPr/>
        <p:txBody>
          <a:bodyPr/>
          <a:lstStyle/>
          <a:p>
            <a:r>
              <a:rPr lang="en-US" dirty="0" smtClean="0"/>
              <a:t>8/27/2013</a:t>
            </a:r>
            <a:endParaRPr lang="en-US" dirty="0"/>
          </a:p>
        </p:txBody>
      </p:sp>
    </p:spTree>
    <p:extLst>
      <p:ext uri="{BB962C8B-B14F-4D97-AF65-F5344CB8AC3E}">
        <p14:creationId xmlns:p14="http://schemas.microsoft.com/office/powerpoint/2010/main" val="38604948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68</a:t>
            </a:fld>
            <a:endParaRPr lang="en-US" dirty="0"/>
          </a:p>
        </p:txBody>
      </p:sp>
    </p:spTree>
    <p:extLst>
      <p:ext uri="{BB962C8B-B14F-4D97-AF65-F5344CB8AC3E}">
        <p14:creationId xmlns:p14="http://schemas.microsoft.com/office/powerpoint/2010/main" val="39722604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287D4D-621B-4D3E-84CF-55147594AF4D}" type="slidenum">
              <a:rPr lang="en-US" smtClean="0"/>
              <a:pPr/>
              <a:t>70</a:t>
            </a:fld>
            <a:endParaRPr lang="en-US" dirty="0"/>
          </a:p>
        </p:txBody>
      </p:sp>
      <p:sp>
        <p:nvSpPr>
          <p:cNvPr id="5" name="Date Placeholder 4"/>
          <p:cNvSpPr>
            <a:spLocks noGrp="1"/>
          </p:cNvSpPr>
          <p:nvPr>
            <p:ph type="dt" idx="11"/>
          </p:nvPr>
        </p:nvSpPr>
        <p:spPr/>
        <p:txBody>
          <a:bodyPr/>
          <a:lstStyle/>
          <a:p>
            <a:r>
              <a:rPr lang="en-US" dirty="0" smtClean="0"/>
              <a:t>8/27/2013</a:t>
            </a:r>
            <a:endParaRPr lang="en-US" dirty="0"/>
          </a:p>
        </p:txBody>
      </p:sp>
    </p:spTree>
    <p:extLst>
      <p:ext uri="{BB962C8B-B14F-4D97-AF65-F5344CB8AC3E}">
        <p14:creationId xmlns:p14="http://schemas.microsoft.com/office/powerpoint/2010/main" val="17763936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 text: </a:t>
            </a:r>
          </a:p>
          <a:p>
            <a:endParaRPr lang="en-US" dirty="0"/>
          </a:p>
        </p:txBody>
      </p:sp>
      <p:sp>
        <p:nvSpPr>
          <p:cNvPr id="4" name="Slide Number Placeholder 3"/>
          <p:cNvSpPr>
            <a:spLocks noGrp="1"/>
          </p:cNvSpPr>
          <p:nvPr>
            <p:ph type="sldNum" sz="quarter" idx="10"/>
          </p:nvPr>
        </p:nvSpPr>
        <p:spPr/>
        <p:txBody>
          <a:bodyPr/>
          <a:lstStyle/>
          <a:p>
            <a:fld id="{C8287D4D-621B-4D3E-84CF-55147594AF4D}" type="slidenum">
              <a:rPr lang="en-US" smtClean="0"/>
              <a:pPr/>
              <a:t>71</a:t>
            </a:fld>
            <a:endParaRPr lang="en-US" dirty="0"/>
          </a:p>
        </p:txBody>
      </p:sp>
      <p:sp>
        <p:nvSpPr>
          <p:cNvPr id="5" name="Date Placeholder 4"/>
          <p:cNvSpPr>
            <a:spLocks noGrp="1"/>
          </p:cNvSpPr>
          <p:nvPr>
            <p:ph type="dt" idx="11"/>
          </p:nvPr>
        </p:nvSpPr>
        <p:spPr/>
        <p:txBody>
          <a:bodyPr/>
          <a:lstStyle/>
          <a:p>
            <a:r>
              <a:rPr lang="en-US" dirty="0" smtClean="0"/>
              <a:t>8/27/2013</a:t>
            </a:r>
            <a:endParaRPr lang="en-US" dirty="0"/>
          </a:p>
        </p:txBody>
      </p:sp>
    </p:spTree>
    <p:extLst>
      <p:ext uri="{BB962C8B-B14F-4D97-AF65-F5344CB8AC3E}">
        <p14:creationId xmlns:p14="http://schemas.microsoft.com/office/powerpoint/2010/main" val="32787577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287D4D-621B-4D3E-84CF-55147594AF4D}" type="slidenum">
              <a:rPr lang="en-US" smtClean="0"/>
              <a:pPr/>
              <a:t>78</a:t>
            </a:fld>
            <a:endParaRPr lang="en-US" dirty="0"/>
          </a:p>
        </p:txBody>
      </p:sp>
      <p:sp>
        <p:nvSpPr>
          <p:cNvPr id="5" name="Date Placeholder 4"/>
          <p:cNvSpPr>
            <a:spLocks noGrp="1"/>
          </p:cNvSpPr>
          <p:nvPr>
            <p:ph type="dt" idx="11"/>
          </p:nvPr>
        </p:nvSpPr>
        <p:spPr/>
        <p:txBody>
          <a:bodyPr/>
          <a:lstStyle/>
          <a:p>
            <a:r>
              <a:rPr lang="en-US" dirty="0" smtClean="0"/>
              <a:t>8/27/2013</a:t>
            </a:r>
            <a:endParaRPr lang="en-US" dirty="0"/>
          </a:p>
        </p:txBody>
      </p:sp>
    </p:spTree>
    <p:extLst>
      <p:ext uri="{BB962C8B-B14F-4D97-AF65-F5344CB8AC3E}">
        <p14:creationId xmlns:p14="http://schemas.microsoft.com/office/powerpoint/2010/main" val="32534075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79</a:t>
            </a:fld>
            <a:endParaRPr lang="en-US" dirty="0"/>
          </a:p>
        </p:txBody>
      </p:sp>
    </p:spTree>
    <p:extLst>
      <p:ext uri="{BB962C8B-B14F-4D97-AF65-F5344CB8AC3E}">
        <p14:creationId xmlns:p14="http://schemas.microsoft.com/office/powerpoint/2010/main" val="23001551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80</a:t>
            </a:fld>
            <a:endParaRPr lang="en-US" dirty="0"/>
          </a:p>
        </p:txBody>
      </p:sp>
    </p:spTree>
    <p:extLst>
      <p:ext uri="{BB962C8B-B14F-4D97-AF65-F5344CB8AC3E}">
        <p14:creationId xmlns:p14="http://schemas.microsoft.com/office/powerpoint/2010/main" val="3321339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9</a:t>
            </a:fld>
            <a:endParaRPr lang="en-US" dirty="0"/>
          </a:p>
        </p:txBody>
      </p:sp>
    </p:spTree>
    <p:extLst>
      <p:ext uri="{BB962C8B-B14F-4D97-AF65-F5344CB8AC3E}">
        <p14:creationId xmlns:p14="http://schemas.microsoft.com/office/powerpoint/2010/main" val="20123616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where we have both moderated questions</a:t>
            </a:r>
            <a:r>
              <a:rPr lang="en-US" baseline="0" dirty="0" smtClean="0"/>
              <a:t> and audience questions.  I think two question for our responses is probably sufficient and will help to ensure that there is sufficient time to for their questions.</a:t>
            </a:r>
          </a:p>
          <a:p>
            <a:endParaRPr lang="en-US" dirty="0" smtClean="0"/>
          </a:p>
          <a:p>
            <a:r>
              <a:rPr lang="en-US" dirty="0"/>
              <a:t>Moderator Questions</a:t>
            </a:r>
          </a:p>
          <a:p>
            <a:r>
              <a:rPr lang="en-US" dirty="0"/>
              <a:t> </a:t>
            </a:r>
          </a:p>
          <a:p>
            <a:pPr lvl="0"/>
            <a:r>
              <a:rPr lang="en-US" dirty="0"/>
              <a:t>What do you see as the opportunities to develop integrated workforce data systems that include the IDEA workforce?</a:t>
            </a:r>
          </a:p>
          <a:p>
            <a:pPr lvl="0"/>
            <a:r>
              <a:rPr lang="en-US" dirty="0"/>
              <a:t>How could the inclusion of IDEA workforce data support professional development supports in states?</a:t>
            </a:r>
          </a:p>
          <a:p>
            <a:pPr lvl="0"/>
            <a:r>
              <a:rPr lang="en-US" dirty="0"/>
              <a:t>What states have been successful at collecting IDEA workforce data? What was there strategies?</a:t>
            </a:r>
          </a:p>
          <a:p>
            <a:pPr lvl="0"/>
            <a:r>
              <a:rPr lang="en-US" dirty="0"/>
              <a:t>What are some action steps that participants can take back to their states? </a:t>
            </a:r>
          </a:p>
          <a:p>
            <a:pPr marL="232943" indent="-232943">
              <a:buAutoNum type="arabicPeriod"/>
            </a:pPr>
            <a:endParaRPr lang="en-US" baseline="0" dirty="0" smtClean="0"/>
          </a:p>
        </p:txBody>
      </p:sp>
      <p:sp>
        <p:nvSpPr>
          <p:cNvPr id="4" name="Slide Number Placeholder 3"/>
          <p:cNvSpPr>
            <a:spLocks noGrp="1"/>
          </p:cNvSpPr>
          <p:nvPr>
            <p:ph type="sldNum" sz="quarter" idx="10"/>
          </p:nvPr>
        </p:nvSpPr>
        <p:spPr/>
        <p:txBody>
          <a:bodyPr/>
          <a:lstStyle/>
          <a:p>
            <a:fld id="{5E69EC22-8000-4A01-AE86-242F21553022}" type="slidenum">
              <a:rPr lang="en-US" smtClean="0"/>
              <a:pPr/>
              <a:t>81</a:t>
            </a:fld>
            <a:endParaRPr lang="en-US" dirty="0"/>
          </a:p>
        </p:txBody>
      </p:sp>
    </p:spTree>
    <p:extLst>
      <p:ext uri="{BB962C8B-B14F-4D97-AF65-F5344CB8AC3E}">
        <p14:creationId xmlns:p14="http://schemas.microsoft.com/office/powerpoint/2010/main" val="2497322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15</a:t>
            </a:fld>
            <a:endParaRPr lang="en-US" dirty="0"/>
          </a:p>
        </p:txBody>
      </p:sp>
    </p:spTree>
    <p:extLst>
      <p:ext uri="{BB962C8B-B14F-4D97-AF65-F5344CB8AC3E}">
        <p14:creationId xmlns:p14="http://schemas.microsoft.com/office/powerpoint/2010/main" val="1230742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57066" indent="-291179" eaLnBrk="0" hangingPunct="0">
              <a:defRPr>
                <a:solidFill>
                  <a:schemeClr val="tx1"/>
                </a:solidFill>
                <a:latin typeface="Calibri" pitchFamily="34" charset="0"/>
                <a:ea typeface="MS PGothic" pitchFamily="34" charset="-128"/>
              </a:defRPr>
            </a:lvl2pPr>
            <a:lvl3pPr marL="1164717" indent="-232943" eaLnBrk="0" hangingPunct="0">
              <a:defRPr>
                <a:solidFill>
                  <a:schemeClr val="tx1"/>
                </a:solidFill>
                <a:latin typeface="Calibri" pitchFamily="34" charset="0"/>
                <a:ea typeface="MS PGothic" pitchFamily="34" charset="-128"/>
              </a:defRPr>
            </a:lvl3pPr>
            <a:lvl4pPr marL="1630604" indent="-232943" eaLnBrk="0" hangingPunct="0">
              <a:defRPr>
                <a:solidFill>
                  <a:schemeClr val="tx1"/>
                </a:solidFill>
                <a:latin typeface="Calibri" pitchFamily="34" charset="0"/>
                <a:ea typeface="MS PGothic" pitchFamily="34" charset="-128"/>
              </a:defRPr>
            </a:lvl4pPr>
            <a:lvl5pPr marL="2096491" indent="-232943" eaLnBrk="0" hangingPunct="0">
              <a:defRPr>
                <a:solidFill>
                  <a:schemeClr val="tx1"/>
                </a:solidFill>
                <a:latin typeface="Calibri" pitchFamily="34" charset="0"/>
                <a:ea typeface="MS PGothic" pitchFamily="34" charset="-128"/>
              </a:defRPr>
            </a:lvl5pPr>
            <a:lvl6pPr marL="2562377" indent="-232943" eaLnBrk="0" fontAlgn="base" hangingPunct="0">
              <a:spcBef>
                <a:spcPct val="0"/>
              </a:spcBef>
              <a:spcAft>
                <a:spcPct val="0"/>
              </a:spcAft>
              <a:defRPr>
                <a:solidFill>
                  <a:schemeClr val="tx1"/>
                </a:solidFill>
                <a:latin typeface="Calibri" pitchFamily="34" charset="0"/>
                <a:ea typeface="MS PGothic" pitchFamily="34" charset="-128"/>
              </a:defRPr>
            </a:lvl6pPr>
            <a:lvl7pPr marL="3028264" indent="-232943" eaLnBrk="0" fontAlgn="base" hangingPunct="0">
              <a:spcBef>
                <a:spcPct val="0"/>
              </a:spcBef>
              <a:spcAft>
                <a:spcPct val="0"/>
              </a:spcAft>
              <a:defRPr>
                <a:solidFill>
                  <a:schemeClr val="tx1"/>
                </a:solidFill>
                <a:latin typeface="Calibri" pitchFamily="34" charset="0"/>
                <a:ea typeface="MS PGothic" pitchFamily="34" charset="-128"/>
              </a:defRPr>
            </a:lvl7pPr>
            <a:lvl8pPr marL="3494151" indent="-232943" eaLnBrk="0" fontAlgn="base" hangingPunct="0">
              <a:spcBef>
                <a:spcPct val="0"/>
              </a:spcBef>
              <a:spcAft>
                <a:spcPct val="0"/>
              </a:spcAft>
              <a:defRPr>
                <a:solidFill>
                  <a:schemeClr val="tx1"/>
                </a:solidFill>
                <a:latin typeface="Calibri" pitchFamily="34" charset="0"/>
                <a:ea typeface="MS PGothic" pitchFamily="34" charset="-128"/>
              </a:defRPr>
            </a:lvl8pPr>
            <a:lvl9pPr marL="3960038" indent="-232943"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F21D994C-C51C-4E73-90FF-1FA74955A9DA}" type="slidenum">
              <a:rPr lang="en-US" altLang="en-US" smtClean="0">
                <a:solidFill>
                  <a:prstClr val="black"/>
                </a:solidFill>
                <a:latin typeface="Times New Roman" pitchFamily="18" charset="0"/>
              </a:rPr>
              <a:pPr eaLnBrk="1" hangingPunct="1"/>
              <a:t>17</a:t>
            </a:fld>
            <a:endParaRPr lang="en-US" altLang="en-US" smtClean="0">
              <a:solidFill>
                <a:prstClr val="black"/>
              </a:solidFill>
              <a:latin typeface="Times New Roman" pitchFamily="18" charset="0"/>
            </a:endParaRPr>
          </a:p>
        </p:txBody>
      </p:sp>
    </p:spTree>
    <p:extLst>
      <p:ext uri="{BB962C8B-B14F-4D97-AF65-F5344CB8AC3E}">
        <p14:creationId xmlns:p14="http://schemas.microsoft.com/office/powerpoint/2010/main" val="3429115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Garamond" pitchFamily="18" charset="0"/>
              </a:defRPr>
            </a:lvl1pPr>
            <a:lvl2pPr marL="742909" indent="-285734" eaLnBrk="0" hangingPunct="0">
              <a:defRPr sz="2000">
                <a:solidFill>
                  <a:schemeClr val="tx1"/>
                </a:solidFill>
                <a:latin typeface="Garamond" pitchFamily="18" charset="0"/>
              </a:defRPr>
            </a:lvl2pPr>
            <a:lvl3pPr marL="1142937" indent="-228587" eaLnBrk="0" hangingPunct="0">
              <a:defRPr sz="2000">
                <a:solidFill>
                  <a:schemeClr val="tx1"/>
                </a:solidFill>
                <a:latin typeface="Garamond" pitchFamily="18" charset="0"/>
              </a:defRPr>
            </a:lvl3pPr>
            <a:lvl4pPr marL="1600111" indent="-228587" eaLnBrk="0" hangingPunct="0">
              <a:defRPr sz="2000">
                <a:solidFill>
                  <a:schemeClr val="tx1"/>
                </a:solidFill>
                <a:latin typeface="Garamond" pitchFamily="18" charset="0"/>
              </a:defRPr>
            </a:lvl4pPr>
            <a:lvl5pPr marL="2057287" indent="-228587" eaLnBrk="0" hangingPunct="0">
              <a:defRPr sz="2000">
                <a:solidFill>
                  <a:schemeClr val="tx1"/>
                </a:solidFill>
                <a:latin typeface="Garamond" pitchFamily="18" charset="0"/>
              </a:defRPr>
            </a:lvl5pPr>
            <a:lvl6pPr marL="2514461" indent="-228587"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6pPr>
            <a:lvl7pPr marL="2971635" indent="-228587"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7pPr>
            <a:lvl8pPr marL="3428811" indent="-228587"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8pPr>
            <a:lvl9pPr marL="3885985" indent="-228587"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9pPr>
          </a:lstStyle>
          <a:p>
            <a:pPr eaLnBrk="1" hangingPunct="1"/>
            <a:fld id="{BABF07E4-60D1-4A7A-A12E-F5AFEDF09059}" type="slidenum">
              <a:rPr lang="en-US" sz="1200">
                <a:solidFill>
                  <a:prstClr val="black"/>
                </a:solidFill>
                <a:latin typeface="Arial" charset="0"/>
              </a:rPr>
              <a:pPr eaLnBrk="1" hangingPunct="1"/>
              <a:t>19</a:t>
            </a:fld>
            <a:endParaRPr lang="en-US" sz="1200">
              <a:solidFill>
                <a:prstClr val="black"/>
              </a:solidFill>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sz="800"/>
          </a:p>
        </p:txBody>
      </p:sp>
    </p:spTree>
    <p:extLst>
      <p:ext uri="{BB962C8B-B14F-4D97-AF65-F5344CB8AC3E}">
        <p14:creationId xmlns:p14="http://schemas.microsoft.com/office/powerpoint/2010/main" val="686139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Garamond" pitchFamily="18" charset="0"/>
              </a:defRPr>
            </a:lvl1pPr>
            <a:lvl2pPr marL="742909" indent="-285734" eaLnBrk="0" hangingPunct="0">
              <a:defRPr sz="2000">
                <a:solidFill>
                  <a:schemeClr val="tx1"/>
                </a:solidFill>
                <a:latin typeface="Garamond" pitchFamily="18" charset="0"/>
              </a:defRPr>
            </a:lvl2pPr>
            <a:lvl3pPr marL="1142937" indent="-228587" eaLnBrk="0" hangingPunct="0">
              <a:defRPr sz="2000">
                <a:solidFill>
                  <a:schemeClr val="tx1"/>
                </a:solidFill>
                <a:latin typeface="Garamond" pitchFamily="18" charset="0"/>
              </a:defRPr>
            </a:lvl3pPr>
            <a:lvl4pPr marL="1600111" indent="-228587" eaLnBrk="0" hangingPunct="0">
              <a:defRPr sz="2000">
                <a:solidFill>
                  <a:schemeClr val="tx1"/>
                </a:solidFill>
                <a:latin typeface="Garamond" pitchFamily="18" charset="0"/>
              </a:defRPr>
            </a:lvl4pPr>
            <a:lvl5pPr marL="2057287" indent="-228587" eaLnBrk="0" hangingPunct="0">
              <a:defRPr sz="2000">
                <a:solidFill>
                  <a:schemeClr val="tx1"/>
                </a:solidFill>
                <a:latin typeface="Garamond" pitchFamily="18" charset="0"/>
              </a:defRPr>
            </a:lvl5pPr>
            <a:lvl6pPr marL="2514461" indent="-228587"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6pPr>
            <a:lvl7pPr marL="2971635" indent="-228587"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7pPr>
            <a:lvl8pPr marL="3428811" indent="-228587"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8pPr>
            <a:lvl9pPr marL="3885985" indent="-228587"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9pPr>
          </a:lstStyle>
          <a:p>
            <a:pPr eaLnBrk="1" hangingPunct="1"/>
            <a:fld id="{9851A46D-1B78-4FE6-A799-7C02EBCB710E}" type="slidenum">
              <a:rPr lang="en-US" sz="1200">
                <a:solidFill>
                  <a:prstClr val="black"/>
                </a:solidFill>
                <a:latin typeface="Arial" charset="0"/>
              </a:rPr>
              <a:pPr eaLnBrk="1" hangingPunct="1"/>
              <a:t>20</a:t>
            </a:fld>
            <a:endParaRPr lang="en-US" sz="1200">
              <a:solidFill>
                <a:prstClr val="black"/>
              </a:solidFill>
              <a:latin typeface="Arial"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sz="800"/>
          </a:p>
        </p:txBody>
      </p:sp>
    </p:spTree>
    <p:extLst>
      <p:ext uri="{BB962C8B-B14F-4D97-AF65-F5344CB8AC3E}">
        <p14:creationId xmlns:p14="http://schemas.microsoft.com/office/powerpoint/2010/main" val="585368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baseline="0" dirty="0"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900">
                <a:solidFill>
                  <a:schemeClr val="tx1"/>
                </a:solidFill>
                <a:latin typeface="Times New Roman" pitchFamily="18" charset="0"/>
              </a:defRPr>
            </a:lvl1pPr>
            <a:lvl2pPr marL="757066" indent="-291179">
              <a:defRPr sz="2900">
                <a:solidFill>
                  <a:schemeClr val="tx1"/>
                </a:solidFill>
                <a:latin typeface="Times New Roman" pitchFamily="18" charset="0"/>
              </a:defRPr>
            </a:lvl2pPr>
            <a:lvl3pPr marL="1164717" indent="-232943">
              <a:defRPr sz="2900">
                <a:solidFill>
                  <a:schemeClr val="tx1"/>
                </a:solidFill>
                <a:latin typeface="Times New Roman" pitchFamily="18" charset="0"/>
              </a:defRPr>
            </a:lvl3pPr>
            <a:lvl4pPr marL="1630604" indent="-232943">
              <a:defRPr sz="2900">
                <a:solidFill>
                  <a:schemeClr val="tx1"/>
                </a:solidFill>
                <a:latin typeface="Times New Roman" pitchFamily="18" charset="0"/>
              </a:defRPr>
            </a:lvl4pPr>
            <a:lvl5pPr marL="2096491" indent="-232943">
              <a:defRPr sz="2900">
                <a:solidFill>
                  <a:schemeClr val="tx1"/>
                </a:solidFill>
                <a:latin typeface="Times New Roman" pitchFamily="18" charset="0"/>
              </a:defRPr>
            </a:lvl5pPr>
            <a:lvl6pPr marL="2562377" indent="-232943" eaLnBrk="0" fontAlgn="base" hangingPunct="0">
              <a:spcBef>
                <a:spcPct val="0"/>
              </a:spcBef>
              <a:spcAft>
                <a:spcPct val="0"/>
              </a:spcAft>
              <a:defRPr sz="2900">
                <a:solidFill>
                  <a:schemeClr val="tx1"/>
                </a:solidFill>
                <a:latin typeface="Times New Roman" pitchFamily="18" charset="0"/>
              </a:defRPr>
            </a:lvl6pPr>
            <a:lvl7pPr marL="3028264" indent="-232943" eaLnBrk="0" fontAlgn="base" hangingPunct="0">
              <a:spcBef>
                <a:spcPct val="0"/>
              </a:spcBef>
              <a:spcAft>
                <a:spcPct val="0"/>
              </a:spcAft>
              <a:defRPr sz="2900">
                <a:solidFill>
                  <a:schemeClr val="tx1"/>
                </a:solidFill>
                <a:latin typeface="Times New Roman" pitchFamily="18" charset="0"/>
              </a:defRPr>
            </a:lvl7pPr>
            <a:lvl8pPr marL="3494151" indent="-232943" eaLnBrk="0" fontAlgn="base" hangingPunct="0">
              <a:spcBef>
                <a:spcPct val="0"/>
              </a:spcBef>
              <a:spcAft>
                <a:spcPct val="0"/>
              </a:spcAft>
              <a:defRPr sz="2900">
                <a:solidFill>
                  <a:schemeClr val="tx1"/>
                </a:solidFill>
                <a:latin typeface="Times New Roman" pitchFamily="18" charset="0"/>
              </a:defRPr>
            </a:lvl8pPr>
            <a:lvl9pPr marL="3960038" indent="-232943" eaLnBrk="0" fontAlgn="base" hangingPunct="0">
              <a:spcBef>
                <a:spcPct val="0"/>
              </a:spcBef>
              <a:spcAft>
                <a:spcPct val="0"/>
              </a:spcAft>
              <a:defRPr sz="2900">
                <a:solidFill>
                  <a:schemeClr val="tx1"/>
                </a:solidFill>
                <a:latin typeface="Times New Roman" pitchFamily="18" charset="0"/>
              </a:defRPr>
            </a:lvl9pPr>
          </a:lstStyle>
          <a:p>
            <a:fld id="{D690F50F-F46F-4C50-A0DD-800F09EE0CE3}" type="slidenum">
              <a:rPr lang="en-US" sz="1200">
                <a:solidFill>
                  <a:prstClr val="black"/>
                </a:solidFill>
              </a:rPr>
              <a:pPr/>
              <a:t>26</a:t>
            </a:fld>
            <a:endParaRPr lang="en-US" sz="1200">
              <a:solidFill>
                <a:prstClr val="black"/>
              </a:solidFill>
            </a:endParaRPr>
          </a:p>
        </p:txBody>
      </p:sp>
    </p:spTree>
    <p:extLst>
      <p:ext uri="{BB962C8B-B14F-4D97-AF65-F5344CB8AC3E}">
        <p14:creationId xmlns:p14="http://schemas.microsoft.com/office/powerpoint/2010/main" val="11322950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2" descr="C:\Users\May\Desktop\SRI Projects\DaSy\PPT\DaSy-Logo-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0" y="350098"/>
            <a:ext cx="2177906" cy="147870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rotWithShape="1">
          <a:blip r:embed="rId3">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val="0"/>
              </a:ext>
            </a:extLst>
          </a:blip>
          <a:srcRect r="29929" b="34656"/>
          <a:stretch/>
        </p:blipFill>
        <p:spPr>
          <a:xfrm>
            <a:off x="5676900" y="304801"/>
            <a:ext cx="3467100" cy="6553200"/>
          </a:xfrm>
          <a:prstGeom prst="rect">
            <a:avLst/>
          </a:prstGeom>
        </p:spPr>
      </p:pic>
      <p:sp>
        <p:nvSpPr>
          <p:cNvPr id="14" name="Title 1"/>
          <p:cNvSpPr>
            <a:spLocks noGrp="1"/>
          </p:cNvSpPr>
          <p:nvPr>
            <p:ph type="ctrTitle"/>
          </p:nvPr>
        </p:nvSpPr>
        <p:spPr>
          <a:xfrm>
            <a:off x="762000" y="2362200"/>
            <a:ext cx="6019800" cy="1470025"/>
          </a:xfrm>
          <a:prstGeom prst="rect">
            <a:avLst/>
          </a:prstGeom>
        </p:spPr>
        <p:txBody>
          <a:bodyPr>
            <a:normAutofit/>
          </a:bodyPr>
          <a:lstStyle>
            <a:lvl1pPr algn="l">
              <a:defRPr sz="4000" b="1">
                <a:solidFill>
                  <a:schemeClr val="tx2">
                    <a:lumMod val="60000"/>
                    <a:lumOff val="40000"/>
                  </a:schemeClr>
                </a:solidFill>
              </a:defRPr>
            </a:lvl1pPr>
          </a:lstStyle>
          <a:p>
            <a:r>
              <a:rPr lang="en-US" dirty="0" smtClean="0"/>
              <a:t>Click to edit Master title style</a:t>
            </a:r>
            <a:endParaRPr lang="en-US" dirty="0"/>
          </a:p>
        </p:txBody>
      </p:sp>
      <p:sp>
        <p:nvSpPr>
          <p:cNvPr id="15" name="Subtitle 2"/>
          <p:cNvSpPr>
            <a:spLocks noGrp="1"/>
          </p:cNvSpPr>
          <p:nvPr>
            <p:ph type="subTitle" idx="1"/>
          </p:nvPr>
        </p:nvSpPr>
        <p:spPr>
          <a:xfrm>
            <a:off x="685800" y="4117975"/>
            <a:ext cx="6400800" cy="1752600"/>
          </a:xfrm>
          <a:prstGeom prst="rect">
            <a:avLst/>
          </a:prstGeo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 name="TextBox 1"/>
          <p:cNvSpPr txBox="1"/>
          <p:nvPr userDrawn="1"/>
        </p:nvSpPr>
        <p:spPr>
          <a:xfrm>
            <a:off x="2819400" y="1093358"/>
            <a:ext cx="4419600" cy="646331"/>
          </a:xfrm>
          <a:prstGeom prst="rect">
            <a:avLst/>
          </a:prstGeom>
          <a:noFill/>
        </p:spPr>
        <p:txBody>
          <a:bodyPr wrap="square" rtlCol="0">
            <a:spAutoFit/>
          </a:bodyPr>
          <a:lstStyle/>
          <a:p>
            <a:r>
              <a:rPr lang="en-US" b="1" dirty="0" smtClean="0">
                <a:solidFill>
                  <a:srgbClr val="39B54A"/>
                </a:solidFill>
              </a:rPr>
              <a:t>THE</a:t>
            </a:r>
            <a:r>
              <a:rPr lang="en-US" b="1" baseline="0" dirty="0" smtClean="0">
                <a:solidFill>
                  <a:srgbClr val="39B54A"/>
                </a:solidFill>
              </a:rPr>
              <a:t> CENTER FOR IDEA</a:t>
            </a:r>
          </a:p>
          <a:p>
            <a:r>
              <a:rPr lang="en-US" b="1" baseline="0" dirty="0" smtClean="0">
                <a:solidFill>
                  <a:srgbClr val="39B54A"/>
                </a:solidFill>
              </a:rPr>
              <a:t>EARLY CHILDHOOD DATA SYSTEMS</a:t>
            </a:r>
            <a:endParaRPr lang="en-US" b="1" dirty="0">
              <a:solidFill>
                <a:srgbClr val="39B54A"/>
              </a:solidFill>
            </a:endParaRPr>
          </a:p>
        </p:txBody>
      </p:sp>
    </p:spTree>
    <p:extLst>
      <p:ext uri="{BB962C8B-B14F-4D97-AF65-F5344CB8AC3E}">
        <p14:creationId xmlns:p14="http://schemas.microsoft.com/office/powerpoint/2010/main" val="11250473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2194939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269930645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311737-6FC5-4C66-8399-3FE96E5CDF69}" type="datetimeFigureOut">
              <a:rPr lang="en-US" smtClean="0">
                <a:solidFill>
                  <a:srgbClr val="DFDCB7"/>
                </a:solidFill>
              </a:rPr>
              <a:pPr/>
              <a:t>1/23/2015</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7885B69D-047E-4FAB-9F12-71350C3087A3}" type="slidenum">
              <a:rPr lang="en-US" smtClean="0"/>
              <a:pPr/>
              <a:t>‹#›</a:t>
            </a:fld>
            <a:endParaRPr lang="en-US"/>
          </a:p>
        </p:txBody>
      </p:sp>
    </p:spTree>
    <p:extLst>
      <p:ext uri="{BB962C8B-B14F-4D97-AF65-F5344CB8AC3E}">
        <p14:creationId xmlns:p14="http://schemas.microsoft.com/office/powerpoint/2010/main" val="1812748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311737-6FC5-4C66-8399-3FE96E5CDF69}" type="datetimeFigureOut">
              <a:rPr lang="en-US" smtClean="0">
                <a:solidFill>
                  <a:srgbClr val="DFDCB7"/>
                </a:solidFill>
              </a:rPr>
              <a:pPr/>
              <a:t>1/23/2015</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7885B69D-047E-4FAB-9F12-71350C3087A3}" type="slidenum">
              <a:rPr lang="en-US" smtClean="0"/>
              <a:pPr/>
              <a:t>‹#›</a:t>
            </a:fld>
            <a:endParaRPr lang="en-US"/>
          </a:p>
        </p:txBody>
      </p:sp>
    </p:spTree>
    <p:extLst>
      <p:ext uri="{BB962C8B-B14F-4D97-AF65-F5344CB8AC3E}">
        <p14:creationId xmlns:p14="http://schemas.microsoft.com/office/powerpoint/2010/main" val="2463240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311737-6FC5-4C66-8399-3FE96E5CDF69}" type="datetimeFigureOut">
              <a:rPr lang="en-US" smtClean="0">
                <a:solidFill>
                  <a:srgbClr val="DFDCB7"/>
                </a:solidFill>
              </a:rPr>
              <a:pPr/>
              <a:t>1/23/2015</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7885B69D-047E-4FAB-9F12-71350C3087A3}" type="slidenum">
              <a:rPr lang="en-US" smtClean="0"/>
              <a:pPr/>
              <a:t>‹#›</a:t>
            </a:fld>
            <a:endParaRPr lang="en-US"/>
          </a:p>
        </p:txBody>
      </p:sp>
    </p:spTree>
    <p:extLst>
      <p:ext uri="{BB962C8B-B14F-4D97-AF65-F5344CB8AC3E}">
        <p14:creationId xmlns:p14="http://schemas.microsoft.com/office/powerpoint/2010/main" val="3671805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311737-6FC5-4C66-8399-3FE96E5CDF69}" type="datetimeFigureOut">
              <a:rPr lang="en-US" smtClean="0">
                <a:solidFill>
                  <a:srgbClr val="DFDCB7"/>
                </a:solidFill>
              </a:rPr>
              <a:pPr/>
              <a:t>1/23/2015</a:t>
            </a:fld>
            <a:endParaRPr lang="en-US">
              <a:solidFill>
                <a:srgbClr val="DFDCB7"/>
              </a:solidFill>
            </a:endParaRPr>
          </a:p>
        </p:txBody>
      </p:sp>
      <p:sp>
        <p:nvSpPr>
          <p:cNvPr id="6" name="Footer Placeholder 5"/>
          <p:cNvSpPr>
            <a:spLocks noGrp="1"/>
          </p:cNvSpPr>
          <p:nvPr>
            <p:ph type="ftr" sz="quarter" idx="11"/>
          </p:nvPr>
        </p:nvSpPr>
        <p:spPr/>
        <p:txBody>
          <a:bodyPr/>
          <a:lstStyle/>
          <a:p>
            <a:endParaRPr lang="en-US">
              <a:solidFill>
                <a:srgbClr val="DFDCB7"/>
              </a:solidFill>
            </a:endParaRPr>
          </a:p>
        </p:txBody>
      </p:sp>
      <p:sp>
        <p:nvSpPr>
          <p:cNvPr id="7" name="Slide Number Placeholder 6"/>
          <p:cNvSpPr>
            <a:spLocks noGrp="1"/>
          </p:cNvSpPr>
          <p:nvPr>
            <p:ph type="sldNum" sz="quarter" idx="12"/>
          </p:nvPr>
        </p:nvSpPr>
        <p:spPr/>
        <p:txBody>
          <a:bodyPr/>
          <a:lstStyle/>
          <a:p>
            <a:fld id="{7885B69D-047E-4FAB-9F12-71350C3087A3}" type="slidenum">
              <a:rPr lang="en-US" smtClean="0"/>
              <a:pPr/>
              <a:t>‹#›</a:t>
            </a:fld>
            <a:endParaRPr lang="en-US"/>
          </a:p>
        </p:txBody>
      </p:sp>
    </p:spTree>
    <p:extLst>
      <p:ext uri="{BB962C8B-B14F-4D97-AF65-F5344CB8AC3E}">
        <p14:creationId xmlns:p14="http://schemas.microsoft.com/office/powerpoint/2010/main" val="21784272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311737-6FC5-4C66-8399-3FE96E5CDF69}" type="datetimeFigureOut">
              <a:rPr lang="en-US" smtClean="0">
                <a:solidFill>
                  <a:srgbClr val="DFDCB7"/>
                </a:solidFill>
              </a:rPr>
              <a:pPr/>
              <a:t>1/23/2015</a:t>
            </a:fld>
            <a:endParaRPr lang="en-US">
              <a:solidFill>
                <a:srgbClr val="DFDCB7"/>
              </a:solidFill>
            </a:endParaRPr>
          </a:p>
        </p:txBody>
      </p:sp>
      <p:sp>
        <p:nvSpPr>
          <p:cNvPr id="8" name="Footer Placeholder 7"/>
          <p:cNvSpPr>
            <a:spLocks noGrp="1"/>
          </p:cNvSpPr>
          <p:nvPr>
            <p:ph type="ftr" sz="quarter" idx="11"/>
          </p:nvPr>
        </p:nvSpPr>
        <p:spPr/>
        <p:txBody>
          <a:bodyPr/>
          <a:lstStyle/>
          <a:p>
            <a:endParaRPr lang="en-US">
              <a:solidFill>
                <a:srgbClr val="DFDCB7"/>
              </a:solidFill>
            </a:endParaRPr>
          </a:p>
        </p:txBody>
      </p:sp>
      <p:sp>
        <p:nvSpPr>
          <p:cNvPr id="9" name="Slide Number Placeholder 8"/>
          <p:cNvSpPr>
            <a:spLocks noGrp="1"/>
          </p:cNvSpPr>
          <p:nvPr>
            <p:ph type="sldNum" sz="quarter" idx="12"/>
          </p:nvPr>
        </p:nvSpPr>
        <p:spPr/>
        <p:txBody>
          <a:bodyPr/>
          <a:lstStyle/>
          <a:p>
            <a:fld id="{7885B69D-047E-4FAB-9F12-71350C3087A3}" type="slidenum">
              <a:rPr lang="en-US" smtClean="0"/>
              <a:pPr/>
              <a:t>‹#›</a:t>
            </a:fld>
            <a:endParaRPr lang="en-US"/>
          </a:p>
        </p:txBody>
      </p:sp>
    </p:spTree>
    <p:extLst>
      <p:ext uri="{BB962C8B-B14F-4D97-AF65-F5344CB8AC3E}">
        <p14:creationId xmlns:p14="http://schemas.microsoft.com/office/powerpoint/2010/main" val="10501469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311737-6FC5-4C66-8399-3FE96E5CDF69}" type="datetimeFigureOut">
              <a:rPr lang="en-US" smtClean="0">
                <a:solidFill>
                  <a:srgbClr val="DFDCB7"/>
                </a:solidFill>
              </a:rPr>
              <a:pPr/>
              <a:t>1/23/2015</a:t>
            </a:fld>
            <a:endParaRPr lang="en-US">
              <a:solidFill>
                <a:srgbClr val="DFDCB7"/>
              </a:solidFill>
            </a:endParaRPr>
          </a:p>
        </p:txBody>
      </p:sp>
      <p:sp>
        <p:nvSpPr>
          <p:cNvPr id="4" name="Footer Placeholder 3"/>
          <p:cNvSpPr>
            <a:spLocks noGrp="1"/>
          </p:cNvSpPr>
          <p:nvPr>
            <p:ph type="ftr" sz="quarter" idx="11"/>
          </p:nvPr>
        </p:nvSpPr>
        <p:spPr/>
        <p:txBody>
          <a:bodyPr/>
          <a:lstStyle/>
          <a:p>
            <a:endParaRPr lang="en-US">
              <a:solidFill>
                <a:srgbClr val="DFDCB7"/>
              </a:solidFill>
            </a:endParaRPr>
          </a:p>
        </p:txBody>
      </p:sp>
      <p:sp>
        <p:nvSpPr>
          <p:cNvPr id="5" name="Slide Number Placeholder 4"/>
          <p:cNvSpPr>
            <a:spLocks noGrp="1"/>
          </p:cNvSpPr>
          <p:nvPr>
            <p:ph type="sldNum" sz="quarter" idx="12"/>
          </p:nvPr>
        </p:nvSpPr>
        <p:spPr/>
        <p:txBody>
          <a:bodyPr/>
          <a:lstStyle/>
          <a:p>
            <a:fld id="{7885B69D-047E-4FAB-9F12-71350C3087A3}" type="slidenum">
              <a:rPr lang="en-US" smtClean="0"/>
              <a:pPr/>
              <a:t>‹#›</a:t>
            </a:fld>
            <a:endParaRPr lang="en-US"/>
          </a:p>
        </p:txBody>
      </p:sp>
    </p:spTree>
    <p:extLst>
      <p:ext uri="{BB962C8B-B14F-4D97-AF65-F5344CB8AC3E}">
        <p14:creationId xmlns:p14="http://schemas.microsoft.com/office/powerpoint/2010/main" val="2347603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311737-6FC5-4C66-8399-3FE96E5CDF69}" type="datetimeFigureOut">
              <a:rPr lang="en-US" smtClean="0">
                <a:solidFill>
                  <a:srgbClr val="DFDCB7"/>
                </a:solidFill>
              </a:rPr>
              <a:pPr/>
              <a:t>1/23/2015</a:t>
            </a:fld>
            <a:endParaRPr lang="en-US">
              <a:solidFill>
                <a:srgbClr val="DFDCB7"/>
              </a:solidFill>
            </a:endParaRPr>
          </a:p>
        </p:txBody>
      </p:sp>
      <p:sp>
        <p:nvSpPr>
          <p:cNvPr id="3" name="Footer Placeholder 2"/>
          <p:cNvSpPr>
            <a:spLocks noGrp="1"/>
          </p:cNvSpPr>
          <p:nvPr>
            <p:ph type="ftr" sz="quarter" idx="11"/>
          </p:nvPr>
        </p:nvSpPr>
        <p:spPr/>
        <p:txBody>
          <a:bodyPr/>
          <a:lstStyle/>
          <a:p>
            <a:endParaRPr lang="en-US">
              <a:solidFill>
                <a:srgbClr val="DFDCB7"/>
              </a:solidFill>
            </a:endParaRPr>
          </a:p>
        </p:txBody>
      </p:sp>
      <p:sp>
        <p:nvSpPr>
          <p:cNvPr id="4" name="Slide Number Placeholder 3"/>
          <p:cNvSpPr>
            <a:spLocks noGrp="1"/>
          </p:cNvSpPr>
          <p:nvPr>
            <p:ph type="sldNum" sz="quarter" idx="12"/>
          </p:nvPr>
        </p:nvSpPr>
        <p:spPr/>
        <p:txBody>
          <a:bodyPr/>
          <a:lstStyle/>
          <a:p>
            <a:fld id="{7885B69D-047E-4FAB-9F12-71350C3087A3}" type="slidenum">
              <a:rPr lang="en-US" smtClean="0"/>
              <a:pPr/>
              <a:t>‹#›</a:t>
            </a:fld>
            <a:endParaRPr lang="en-US"/>
          </a:p>
        </p:txBody>
      </p:sp>
    </p:spTree>
    <p:extLst>
      <p:ext uri="{BB962C8B-B14F-4D97-AF65-F5344CB8AC3E}">
        <p14:creationId xmlns:p14="http://schemas.microsoft.com/office/powerpoint/2010/main" val="36674882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311737-6FC5-4C66-8399-3FE96E5CDF69}" type="datetimeFigureOut">
              <a:rPr lang="en-US" smtClean="0">
                <a:solidFill>
                  <a:srgbClr val="DFDCB7"/>
                </a:solidFill>
              </a:rPr>
              <a:pPr/>
              <a:t>1/23/2015</a:t>
            </a:fld>
            <a:endParaRPr lang="en-US">
              <a:solidFill>
                <a:srgbClr val="DFDCB7"/>
              </a:solidFill>
            </a:endParaRPr>
          </a:p>
        </p:txBody>
      </p:sp>
      <p:sp>
        <p:nvSpPr>
          <p:cNvPr id="6" name="Footer Placeholder 5"/>
          <p:cNvSpPr>
            <a:spLocks noGrp="1"/>
          </p:cNvSpPr>
          <p:nvPr>
            <p:ph type="ftr" sz="quarter" idx="11"/>
          </p:nvPr>
        </p:nvSpPr>
        <p:spPr/>
        <p:txBody>
          <a:bodyPr/>
          <a:lstStyle/>
          <a:p>
            <a:endParaRPr lang="en-US">
              <a:solidFill>
                <a:srgbClr val="DFDCB7"/>
              </a:solidFill>
            </a:endParaRPr>
          </a:p>
        </p:txBody>
      </p:sp>
      <p:sp>
        <p:nvSpPr>
          <p:cNvPr id="7" name="Slide Number Placeholder 6"/>
          <p:cNvSpPr>
            <a:spLocks noGrp="1"/>
          </p:cNvSpPr>
          <p:nvPr>
            <p:ph type="sldNum" sz="quarter" idx="12"/>
          </p:nvPr>
        </p:nvSpPr>
        <p:spPr/>
        <p:txBody>
          <a:bodyPr/>
          <a:lstStyle/>
          <a:p>
            <a:fld id="{7885B69D-047E-4FAB-9F12-71350C3087A3}"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41579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a:defRPr>
                <a:solidFill>
                  <a:srgbClr val="154578"/>
                </a:solidFill>
              </a:defRPr>
            </a:lvl1pPr>
            <a:lvl2pPr>
              <a:defRPr>
                <a:solidFill>
                  <a:srgbClr val="39B54A"/>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2" descr="C:\Users\May\Desktop\SRI Projects\DaSy\PPT\DaSy-Logo-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62672" y="5788152"/>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p:cNvSpPr>
            <a:spLocks noGrp="1"/>
          </p:cNvSpPr>
          <p:nvPr>
            <p:ph type="title"/>
          </p:nvPr>
        </p:nvSpPr>
        <p:spPr>
          <a:xfrm>
            <a:off x="457200" y="274638"/>
            <a:ext cx="8229600" cy="1143000"/>
          </a:xfrm>
          <a:prstGeom prst="rect">
            <a:avLst/>
          </a:prstGeom>
          <a:ln w="12700">
            <a:solidFill>
              <a:srgbClr val="39B54A"/>
            </a:solidFill>
          </a:ln>
        </p:spPr>
        <p:txBody>
          <a:bodyPr/>
          <a:lstStyle>
            <a:lvl1pPr>
              <a:defRPr>
                <a:latin typeface="Century Gothic" pitchFamily="34" charset="0"/>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88639827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47311737-6FC5-4C66-8399-3FE96E5CDF69}" type="datetimeFigureOut">
              <a:rPr lang="en-US" smtClean="0">
                <a:solidFill>
                  <a:srgbClr val="DFDCB7"/>
                </a:solidFill>
              </a:rPr>
              <a:pPr/>
              <a:t>1/23/2015</a:t>
            </a:fld>
            <a:endParaRPr lang="en-US">
              <a:solidFill>
                <a:srgbClr val="DFDCB7"/>
              </a:solidFill>
            </a:endParaRPr>
          </a:p>
        </p:txBody>
      </p:sp>
      <p:sp>
        <p:nvSpPr>
          <p:cNvPr id="9" name="Slide Number Placeholder 8"/>
          <p:cNvSpPr>
            <a:spLocks noGrp="1"/>
          </p:cNvSpPr>
          <p:nvPr>
            <p:ph type="sldNum" sz="quarter" idx="11"/>
          </p:nvPr>
        </p:nvSpPr>
        <p:spPr/>
        <p:txBody>
          <a:bodyPr/>
          <a:lstStyle/>
          <a:p>
            <a:fld id="{7885B69D-047E-4FAB-9F12-71350C3087A3}" type="slidenum">
              <a:rPr lang="en-US" smtClean="0"/>
              <a:pPr/>
              <a:t>‹#›</a:t>
            </a:fld>
            <a:endParaRPr lang="en-US"/>
          </a:p>
        </p:txBody>
      </p:sp>
      <p:sp>
        <p:nvSpPr>
          <p:cNvPr id="10" name="Footer Placeholder 9"/>
          <p:cNvSpPr>
            <a:spLocks noGrp="1"/>
          </p:cNvSpPr>
          <p:nvPr>
            <p:ph type="ftr" sz="quarter" idx="12"/>
          </p:nvPr>
        </p:nvSpPr>
        <p:spPr/>
        <p:txBody>
          <a:bodyPr/>
          <a:lstStyle/>
          <a:p>
            <a:endParaRPr lang="en-US">
              <a:solidFill>
                <a:srgbClr val="DFDCB7"/>
              </a:solidFill>
            </a:endParaRPr>
          </a:p>
        </p:txBody>
      </p:sp>
    </p:spTree>
    <p:extLst>
      <p:ext uri="{BB962C8B-B14F-4D97-AF65-F5344CB8AC3E}">
        <p14:creationId xmlns:p14="http://schemas.microsoft.com/office/powerpoint/2010/main" val="5120320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311737-6FC5-4C66-8399-3FE96E5CDF69}" type="datetimeFigureOut">
              <a:rPr lang="en-US" smtClean="0">
                <a:solidFill>
                  <a:srgbClr val="DFDCB7"/>
                </a:solidFill>
              </a:rPr>
              <a:pPr/>
              <a:t>1/23/2015</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7885B69D-047E-4FAB-9F12-71350C3087A3}" type="slidenum">
              <a:rPr lang="en-US" smtClean="0"/>
              <a:pPr/>
              <a:t>‹#›</a:t>
            </a:fld>
            <a:endParaRPr lang="en-US"/>
          </a:p>
        </p:txBody>
      </p:sp>
    </p:spTree>
    <p:extLst>
      <p:ext uri="{BB962C8B-B14F-4D97-AF65-F5344CB8AC3E}">
        <p14:creationId xmlns:p14="http://schemas.microsoft.com/office/powerpoint/2010/main" val="2339944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311737-6FC5-4C66-8399-3FE96E5CDF69}" type="datetimeFigureOut">
              <a:rPr lang="en-US" smtClean="0">
                <a:solidFill>
                  <a:srgbClr val="DFDCB7"/>
                </a:solidFill>
              </a:rPr>
              <a:pPr/>
              <a:t>1/23/2015</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7885B69D-047E-4FAB-9F12-71350C3087A3}" type="slidenum">
              <a:rPr lang="en-US" smtClean="0"/>
              <a:pPr/>
              <a:t>‹#›</a:t>
            </a:fld>
            <a:endParaRPr lang="en-US"/>
          </a:p>
        </p:txBody>
      </p:sp>
    </p:spTree>
    <p:extLst>
      <p:ext uri="{BB962C8B-B14F-4D97-AF65-F5344CB8AC3E}">
        <p14:creationId xmlns:p14="http://schemas.microsoft.com/office/powerpoint/2010/main" val="12042785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fld id="{D79EE891-6FA0-49C0-B2EB-3439D01FC500}" type="datetime1">
              <a:rPr lang="en-US">
                <a:solidFill>
                  <a:srgbClr val="DFDCB7"/>
                </a:solidFill>
              </a:rPr>
              <a:pPr>
                <a:defRPr/>
              </a:pPr>
              <a:t>1/23/2015</a:t>
            </a:fld>
            <a:endParaRPr lang="en-US" altLang="en-US">
              <a:solidFill>
                <a:srgbClr val="DFDCB7"/>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solidFill>
                <a:srgbClr val="DFDCB7"/>
              </a:solidFill>
            </a:endParaRPr>
          </a:p>
        </p:txBody>
      </p:sp>
      <p:sp>
        <p:nvSpPr>
          <p:cNvPr id="6" name="Rectangle 6"/>
          <p:cNvSpPr>
            <a:spLocks noGrp="1" noChangeArrowheads="1"/>
          </p:cNvSpPr>
          <p:nvPr>
            <p:ph type="sldNum" sz="quarter" idx="12"/>
          </p:nvPr>
        </p:nvSpPr>
        <p:spPr/>
        <p:txBody>
          <a:bodyPr/>
          <a:lstStyle>
            <a:lvl1pPr>
              <a:defRPr/>
            </a:lvl1pPr>
          </a:lstStyle>
          <a:p>
            <a:pPr>
              <a:defRPr/>
            </a:pPr>
            <a:fld id="{0B7110EB-DE78-4678-9281-47C5802628C4}" type="slidenum">
              <a:rPr lang="en-US" altLang="en-US"/>
              <a:pPr>
                <a:defRPr/>
              </a:pPr>
              <a:t>‹#›</a:t>
            </a:fld>
            <a:endParaRPr lang="en-US" altLang="en-US"/>
          </a:p>
        </p:txBody>
      </p:sp>
    </p:spTree>
    <p:extLst>
      <p:ext uri="{BB962C8B-B14F-4D97-AF65-F5344CB8AC3E}">
        <p14:creationId xmlns:p14="http://schemas.microsoft.com/office/powerpoint/2010/main" val="2614565349"/>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4490397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2583906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1205014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2449949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1856100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325327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3129070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Slide Number Placeholder 2"/>
          <p:cNvSpPr>
            <a:spLocks noGrp="1"/>
          </p:cNvSpPr>
          <p:nvPr>
            <p:ph type="sldNum" sz="quarter" idx="4"/>
          </p:nvPr>
        </p:nvSpPr>
        <p:spPr>
          <a:xfrm>
            <a:off x="457200" y="6327648"/>
            <a:ext cx="2133600" cy="365125"/>
          </a:xfrm>
          <a:prstGeom prst="rect">
            <a:avLst/>
          </a:prstGeom>
        </p:spPr>
        <p:txBody>
          <a:bodyPr vert="horz" lIns="91440" tIns="45720" rIns="91440" bIns="45720" rtlCol="0" anchor="ctr"/>
          <a:lstStyle>
            <a:lvl1pPr algn="l">
              <a:defRPr sz="1800">
                <a:solidFill>
                  <a:schemeClr val="tx1">
                    <a:tint val="75000"/>
                  </a:schemeClr>
                </a:solidFill>
                <a:latin typeface="Century Schoolbook" pitchFamily="18"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541486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914400" rtl="0" eaLnBrk="1" latinLnBrk="0" hangingPunct="1">
        <a:spcBef>
          <a:spcPct val="0"/>
        </a:spcBef>
        <a:buNone/>
        <a:defRPr sz="3600" b="1" kern="1200">
          <a:solidFill>
            <a:srgbClr val="154578"/>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7885B69D-047E-4FAB-9F12-71350C3087A3}"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solidFill>
                <a:srgbClr val="DFDCB7"/>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47311737-6FC5-4C66-8399-3FE96E5CDF69}" type="datetimeFigureOut">
              <a:rPr lang="en-US" smtClean="0">
                <a:solidFill>
                  <a:srgbClr val="DFDCB7"/>
                </a:solidFill>
              </a:rPr>
              <a:pPr/>
              <a:t>1/23/2015</a:t>
            </a:fld>
            <a:endParaRPr lang="en-US">
              <a:solidFill>
                <a:srgbClr val="DFDCB7"/>
              </a:solidFill>
            </a:endParaRPr>
          </a:p>
        </p:txBody>
      </p:sp>
    </p:spTree>
    <p:extLst>
      <p:ext uri="{BB962C8B-B14F-4D97-AF65-F5344CB8AC3E}">
        <p14:creationId xmlns:p14="http://schemas.microsoft.com/office/powerpoint/2010/main" val="21897853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3" Type="http://schemas.openxmlformats.org/officeDocument/2006/relationships/hyperlink" Target="http://www.uconnucedd.org/projects/early_childhood/publications.html" TargetMode="External"/><Relationship Id="rId2" Type="http://schemas.openxmlformats.org/officeDocument/2006/relationships/hyperlink" Target="http://www.ecpcta.org/" TargetMode="External"/><Relationship Id="rId1" Type="http://schemas.openxmlformats.org/officeDocument/2006/relationships/slideLayout" Target="../slideLayouts/slideLayout23.xml"/></Relationships>
</file>

<file path=ppt/slides/_rels/slide6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590800"/>
            <a:ext cx="7467600" cy="1981200"/>
          </a:xfrm>
        </p:spPr>
        <p:txBody>
          <a:bodyPr>
            <a:noAutofit/>
          </a:bodyPr>
          <a:lstStyle/>
          <a:p>
            <a:r>
              <a:rPr lang="en-US" sz="4200" dirty="0" smtClean="0">
                <a:latin typeface="Century Gothic" pitchFamily="34" charset="0"/>
              </a:rPr>
              <a:t>The Early Childhood Workforce Data Landscape</a:t>
            </a:r>
            <a:endParaRPr lang="en-US" dirty="0">
              <a:latin typeface="Century Gothic" pitchFamily="34" charset="0"/>
            </a:endParaRPr>
          </a:p>
        </p:txBody>
      </p:sp>
      <p:sp>
        <p:nvSpPr>
          <p:cNvPr id="6" name="Subtitle 2"/>
          <p:cNvSpPr>
            <a:spLocks noGrp="1"/>
          </p:cNvSpPr>
          <p:nvPr>
            <p:ph type="subTitle" idx="1"/>
          </p:nvPr>
        </p:nvSpPr>
        <p:spPr>
          <a:xfrm>
            <a:off x="990600" y="5181600"/>
            <a:ext cx="4267200" cy="1219200"/>
          </a:xfrm>
          <a:solidFill>
            <a:schemeClr val="bg1"/>
          </a:solidFill>
        </p:spPr>
        <p:txBody>
          <a:bodyPr>
            <a:normAutofit fontScale="70000" lnSpcReduction="20000"/>
          </a:bodyPr>
          <a:lstStyle/>
          <a:p>
            <a:pPr algn="ctr"/>
            <a:endParaRPr lang="en-US" sz="1000" dirty="0" smtClean="0"/>
          </a:p>
          <a:p>
            <a:pPr algn="ctr"/>
            <a:r>
              <a:rPr lang="en-US" sz="3200" b="1" dirty="0" smtClean="0">
                <a:solidFill>
                  <a:srgbClr val="154578"/>
                </a:solidFill>
                <a:latin typeface="Century Gothic" pitchFamily="34" charset="0"/>
              </a:rPr>
              <a:t>Carlise King, ECDC</a:t>
            </a:r>
          </a:p>
          <a:p>
            <a:pPr algn="ctr"/>
            <a:r>
              <a:rPr lang="en-US" sz="3200" b="1" dirty="0" smtClean="0">
                <a:solidFill>
                  <a:srgbClr val="154578"/>
                </a:solidFill>
                <a:latin typeface="Century Gothic" pitchFamily="34" charset="0"/>
              </a:rPr>
              <a:t>Mary Beth Bruder, ECPC/DaSy</a:t>
            </a:r>
          </a:p>
          <a:p>
            <a:pPr algn="ctr"/>
            <a:r>
              <a:rPr lang="en-US" sz="3200" b="1" dirty="0" smtClean="0">
                <a:solidFill>
                  <a:srgbClr val="154578"/>
                </a:solidFill>
                <a:latin typeface="Century Gothic" pitchFamily="34" charset="0"/>
              </a:rPr>
              <a:t>Denise Mauzy, DaSy</a:t>
            </a:r>
          </a:p>
        </p:txBody>
      </p:sp>
    </p:spTree>
    <p:extLst>
      <p:ext uri="{BB962C8B-B14F-4D97-AF65-F5344CB8AC3E}">
        <p14:creationId xmlns:p14="http://schemas.microsoft.com/office/powerpoint/2010/main" val="941942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 ”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467" y="510778"/>
            <a:ext cx="7095067" cy="583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5718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85800"/>
            <a:ext cx="7772400" cy="3939540"/>
          </a:xfrm>
          <a:prstGeom prst="rect">
            <a:avLst/>
          </a:prstGeom>
        </p:spPr>
        <p:txBody>
          <a:bodyPr wrap="square">
            <a:spAutoFit/>
          </a:bodyPr>
          <a:lstStyle/>
          <a:p>
            <a:endParaRPr lang="en-US" dirty="0">
              <a:solidFill>
                <a:srgbClr val="2F2B20"/>
              </a:solidFill>
            </a:endParaRPr>
          </a:p>
          <a:p>
            <a:endParaRPr lang="en-US" dirty="0" smtClean="0">
              <a:solidFill>
                <a:srgbClr val="2F2B20"/>
              </a:solidFill>
            </a:endParaRPr>
          </a:p>
          <a:p>
            <a:endParaRPr lang="en-US" dirty="0">
              <a:solidFill>
                <a:srgbClr val="2F2B20"/>
              </a:solidFill>
            </a:endParaRPr>
          </a:p>
          <a:p>
            <a:r>
              <a:rPr lang="en-US" sz="2800" dirty="0" smtClean="0">
                <a:solidFill>
                  <a:srgbClr val="2F2B20"/>
                </a:solidFill>
              </a:rPr>
              <a:t>Infants </a:t>
            </a:r>
            <a:r>
              <a:rPr lang="en-US" sz="2800" dirty="0">
                <a:solidFill>
                  <a:srgbClr val="2F2B20"/>
                </a:solidFill>
              </a:rPr>
              <a:t>and young children with disabilities and their families make the best overall progress when all interventions are consistent across disciplines (special education, related services and early childhood) and settings (early care and education programs, community programs and the home). </a:t>
            </a:r>
          </a:p>
          <a:p>
            <a:endParaRPr lang="en-US" sz="2800" dirty="0">
              <a:solidFill>
                <a:srgbClr val="2F2B20"/>
              </a:solidFill>
            </a:endParaRPr>
          </a:p>
        </p:txBody>
      </p:sp>
    </p:spTree>
    <p:extLst>
      <p:ext uri="{BB962C8B-B14F-4D97-AF65-F5344CB8AC3E}">
        <p14:creationId xmlns:p14="http://schemas.microsoft.com/office/powerpoint/2010/main" val="201928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609600"/>
            <a:ext cx="8520113" cy="1143000"/>
          </a:xfrm>
        </p:spPr>
        <p:txBody>
          <a:bodyPr/>
          <a:lstStyle/>
          <a:p>
            <a:pPr algn="ctr" eaLnBrk="1" hangingPunct="1"/>
            <a:r>
              <a:rPr lang="en-US" sz="4000" b="1" dirty="0" smtClean="0"/>
              <a:t/>
            </a:r>
            <a:br>
              <a:rPr lang="en-US" sz="4000" b="1" dirty="0" smtClean="0"/>
            </a:br>
            <a:r>
              <a:rPr lang="en-US" sz="4000" b="1" dirty="0" smtClean="0"/>
              <a:t>Professionals In Early Childhood Intervention</a:t>
            </a:r>
            <a:br>
              <a:rPr lang="en-US" sz="4000" b="1" dirty="0" smtClean="0"/>
            </a:br>
            <a:endParaRPr lang="en-US" sz="4000" b="1" dirty="0" smtClean="0"/>
          </a:p>
        </p:txBody>
      </p:sp>
      <p:sp>
        <p:nvSpPr>
          <p:cNvPr id="31747" name="Rectangle 3"/>
          <p:cNvSpPr>
            <a:spLocks noGrp="1" noChangeArrowheads="1"/>
          </p:cNvSpPr>
          <p:nvPr>
            <p:ph type="body" idx="1"/>
          </p:nvPr>
        </p:nvSpPr>
        <p:spPr>
          <a:xfrm>
            <a:off x="768350" y="2435225"/>
            <a:ext cx="3657600" cy="4114800"/>
          </a:xfrm>
        </p:spPr>
        <p:txBody>
          <a:bodyPr>
            <a:normAutofit/>
          </a:bodyPr>
          <a:lstStyle/>
          <a:p>
            <a:pPr marL="114300" indent="0">
              <a:spcBef>
                <a:spcPct val="50000"/>
              </a:spcBef>
              <a:buNone/>
            </a:pPr>
            <a:r>
              <a:rPr lang="en-US" sz="2400" dirty="0" smtClean="0"/>
              <a:t>Audiologist	</a:t>
            </a:r>
          </a:p>
          <a:p>
            <a:pPr marL="114300" indent="0">
              <a:spcBef>
                <a:spcPct val="50000"/>
              </a:spcBef>
              <a:buNone/>
            </a:pPr>
            <a:r>
              <a:rPr lang="en-US" sz="2400" dirty="0" smtClean="0"/>
              <a:t>Nurse</a:t>
            </a:r>
          </a:p>
          <a:p>
            <a:pPr marL="114300" indent="0">
              <a:spcBef>
                <a:spcPct val="50000"/>
              </a:spcBef>
              <a:buNone/>
            </a:pPr>
            <a:r>
              <a:rPr lang="en-US" sz="2400" dirty="0" smtClean="0"/>
              <a:t>Nutritionist</a:t>
            </a:r>
          </a:p>
          <a:p>
            <a:pPr marL="114300" indent="0">
              <a:spcBef>
                <a:spcPct val="50000"/>
              </a:spcBef>
              <a:buNone/>
            </a:pPr>
            <a:r>
              <a:rPr lang="en-US" sz="2400" dirty="0" smtClean="0"/>
              <a:t>Occupational Therapist</a:t>
            </a:r>
          </a:p>
          <a:p>
            <a:pPr marL="114300" indent="0">
              <a:spcBef>
                <a:spcPct val="50000"/>
              </a:spcBef>
              <a:buNone/>
            </a:pPr>
            <a:r>
              <a:rPr lang="en-US" sz="2400" dirty="0" smtClean="0"/>
              <a:t>Physical Therapist</a:t>
            </a:r>
          </a:p>
        </p:txBody>
      </p:sp>
      <p:sp>
        <p:nvSpPr>
          <p:cNvPr id="31748" name="Rectangle 4"/>
          <p:cNvSpPr>
            <a:spLocks noChangeArrowheads="1"/>
          </p:cNvSpPr>
          <p:nvPr/>
        </p:nvSpPr>
        <p:spPr bwMode="auto">
          <a:xfrm>
            <a:off x="4191000" y="1981200"/>
            <a:ext cx="3290887" cy="372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50000"/>
              </a:spcBef>
            </a:pPr>
            <a:endParaRPr lang="en-US" dirty="0">
              <a:solidFill>
                <a:srgbClr val="2F2B20"/>
              </a:solidFill>
            </a:endParaRPr>
          </a:p>
          <a:p>
            <a:pPr>
              <a:lnSpc>
                <a:spcPct val="90000"/>
              </a:lnSpc>
              <a:spcBef>
                <a:spcPct val="50000"/>
              </a:spcBef>
            </a:pPr>
            <a:r>
              <a:rPr lang="en-US" sz="2400" dirty="0">
                <a:solidFill>
                  <a:srgbClr val="2F2B20"/>
                </a:solidFill>
              </a:rPr>
              <a:t>Physician</a:t>
            </a:r>
          </a:p>
          <a:p>
            <a:pPr>
              <a:lnSpc>
                <a:spcPct val="90000"/>
              </a:lnSpc>
              <a:spcBef>
                <a:spcPct val="50000"/>
              </a:spcBef>
            </a:pPr>
            <a:r>
              <a:rPr lang="en-US" sz="2400" dirty="0">
                <a:solidFill>
                  <a:srgbClr val="2F2B20"/>
                </a:solidFill>
              </a:rPr>
              <a:t>Psychologist</a:t>
            </a:r>
          </a:p>
          <a:p>
            <a:pPr>
              <a:lnSpc>
                <a:spcPct val="90000"/>
              </a:lnSpc>
              <a:spcBef>
                <a:spcPct val="50000"/>
              </a:spcBef>
            </a:pPr>
            <a:r>
              <a:rPr lang="en-US" sz="2400" dirty="0">
                <a:solidFill>
                  <a:srgbClr val="2F2B20"/>
                </a:solidFill>
              </a:rPr>
              <a:t>Social Worker</a:t>
            </a:r>
          </a:p>
          <a:p>
            <a:pPr>
              <a:lnSpc>
                <a:spcPct val="90000"/>
              </a:lnSpc>
              <a:spcBef>
                <a:spcPct val="50000"/>
              </a:spcBef>
            </a:pPr>
            <a:r>
              <a:rPr lang="en-US" sz="2400" dirty="0" smtClean="0">
                <a:solidFill>
                  <a:srgbClr val="2F2B20"/>
                </a:solidFill>
              </a:rPr>
              <a:t>Educator (EC;SPED;)</a:t>
            </a:r>
            <a:endParaRPr lang="en-US" sz="2400" dirty="0">
              <a:solidFill>
                <a:srgbClr val="2F2B20"/>
              </a:solidFill>
            </a:endParaRPr>
          </a:p>
          <a:p>
            <a:pPr>
              <a:lnSpc>
                <a:spcPct val="90000"/>
              </a:lnSpc>
              <a:spcBef>
                <a:spcPct val="50000"/>
              </a:spcBef>
            </a:pPr>
            <a:r>
              <a:rPr lang="en-US" sz="2400" dirty="0">
                <a:solidFill>
                  <a:srgbClr val="2F2B20"/>
                </a:solidFill>
              </a:rPr>
              <a:t>Speech Language Pathologist</a:t>
            </a:r>
          </a:p>
        </p:txBody>
      </p:sp>
    </p:spTree>
    <p:extLst>
      <p:ext uri="{BB962C8B-B14F-4D97-AF65-F5344CB8AC3E}">
        <p14:creationId xmlns:p14="http://schemas.microsoft.com/office/powerpoint/2010/main" val="984850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893618"/>
            <a:ext cx="7467600" cy="5078313"/>
          </a:xfrm>
          <a:prstGeom prst="rect">
            <a:avLst/>
          </a:prstGeom>
        </p:spPr>
        <p:txBody>
          <a:bodyPr wrap="square">
            <a:spAutoFit/>
          </a:bodyPr>
          <a:lstStyle/>
          <a:p>
            <a:endParaRPr lang="en-US" sz="2800" dirty="0" smtClean="0">
              <a:solidFill>
                <a:srgbClr val="2F2B20"/>
              </a:solidFill>
            </a:endParaRPr>
          </a:p>
          <a:p>
            <a:r>
              <a:rPr lang="en-US" sz="2800" dirty="0" smtClean="0">
                <a:solidFill>
                  <a:srgbClr val="2F2B20"/>
                </a:solidFill>
              </a:rPr>
              <a:t>A </a:t>
            </a:r>
            <a:r>
              <a:rPr lang="en-US" sz="2800" dirty="0">
                <a:solidFill>
                  <a:srgbClr val="2F2B20"/>
                </a:solidFill>
              </a:rPr>
              <a:t>common core of measurable competency based and authentic personnel preparation standards (standards) is necessary for the preparation of competent personnel who will serve infants, toddlers and preschool children with disabilities and their families using evidenced based recommended practices across settings and environments</a:t>
            </a:r>
            <a:r>
              <a:rPr lang="en-US" sz="2800" dirty="0" smtClean="0">
                <a:solidFill>
                  <a:srgbClr val="2F2B20"/>
                </a:solidFill>
              </a:rPr>
              <a:t>.</a:t>
            </a:r>
            <a:r>
              <a:rPr lang="en-US" sz="2800" dirty="0">
                <a:solidFill>
                  <a:srgbClr val="2F2B20"/>
                </a:solidFill>
              </a:rPr>
              <a:t> </a:t>
            </a:r>
            <a:endParaRPr lang="en-US" sz="2800" dirty="0" smtClean="0">
              <a:solidFill>
                <a:srgbClr val="2F2B20"/>
              </a:solidFill>
            </a:endParaRPr>
          </a:p>
          <a:p>
            <a:endParaRPr lang="en-US" sz="2400" dirty="0">
              <a:solidFill>
                <a:srgbClr val="2F2B20"/>
              </a:solidFill>
            </a:endParaRPr>
          </a:p>
          <a:p>
            <a:endParaRPr lang="en-US" sz="2400" dirty="0" smtClean="0">
              <a:solidFill>
                <a:srgbClr val="2F2B20"/>
              </a:solidFill>
            </a:endParaRPr>
          </a:p>
          <a:p>
            <a:endParaRPr lang="en-US" sz="2400" dirty="0">
              <a:solidFill>
                <a:srgbClr val="2F2B20"/>
              </a:solidFill>
            </a:endParaRPr>
          </a:p>
        </p:txBody>
      </p:sp>
    </p:spTree>
    <p:extLst>
      <p:ext uri="{BB962C8B-B14F-4D97-AF65-F5344CB8AC3E}">
        <p14:creationId xmlns:p14="http://schemas.microsoft.com/office/powerpoint/2010/main" val="909881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2800" dirty="0" smtClean="0"/>
              <a:t/>
            </a:r>
            <a:br>
              <a:rPr lang="en-US" sz="2800" dirty="0" smtClean="0"/>
            </a:br>
            <a:r>
              <a:rPr lang="en-US" sz="2800" dirty="0" smtClean="0"/>
              <a:t>DEC Early Childhood Special Education/Early Intervention Personnel Standards (Birth to Eight)</a:t>
            </a:r>
            <a:br>
              <a:rPr lang="en-US" sz="2800" dirty="0" smtClean="0"/>
            </a:br>
            <a:endParaRPr lang="en-US" sz="2800" dirty="0"/>
          </a:p>
        </p:txBody>
      </p:sp>
      <p:sp>
        <p:nvSpPr>
          <p:cNvPr id="13" name="Text Placeholder 12"/>
          <p:cNvSpPr>
            <a:spLocks noGrp="1"/>
          </p:cNvSpPr>
          <p:nvPr>
            <p:ph type="body" idx="1"/>
          </p:nvPr>
        </p:nvSpPr>
        <p:spPr>
          <a:xfrm>
            <a:off x="533400" y="1219200"/>
            <a:ext cx="4040188" cy="639762"/>
          </a:xfrm>
        </p:spPr>
        <p:txBody>
          <a:bodyPr>
            <a:normAutofit/>
          </a:bodyPr>
          <a:lstStyle/>
          <a:p>
            <a:r>
              <a:rPr lang="en-US" sz="1600" dirty="0" smtClean="0"/>
              <a:t>Initial </a:t>
            </a:r>
            <a:r>
              <a:rPr lang="en-US" sz="1600" dirty="0"/>
              <a:t>Special Education Professionals</a:t>
            </a:r>
          </a:p>
        </p:txBody>
      </p:sp>
      <p:sp>
        <p:nvSpPr>
          <p:cNvPr id="17" name="Content Placeholder 16"/>
          <p:cNvSpPr>
            <a:spLocks noGrp="1"/>
          </p:cNvSpPr>
          <p:nvPr>
            <p:ph sz="half" idx="2"/>
          </p:nvPr>
        </p:nvSpPr>
        <p:spPr/>
        <p:txBody>
          <a:bodyPr>
            <a:normAutofit fontScale="77500" lnSpcReduction="20000"/>
          </a:bodyPr>
          <a:lstStyle/>
          <a:p>
            <a:pPr hangingPunct="0"/>
            <a:r>
              <a:rPr lang="en-US" dirty="0"/>
              <a:t>Foundations</a:t>
            </a:r>
          </a:p>
          <a:p>
            <a:pPr hangingPunct="0"/>
            <a:r>
              <a:rPr lang="en-US" dirty="0"/>
              <a:t>Development and Characteristics of Learners</a:t>
            </a:r>
          </a:p>
          <a:p>
            <a:pPr hangingPunct="0"/>
            <a:r>
              <a:rPr lang="en-US" dirty="0"/>
              <a:t>Individual Learning Differences</a:t>
            </a:r>
          </a:p>
          <a:p>
            <a:pPr hangingPunct="0"/>
            <a:r>
              <a:rPr lang="en-US" dirty="0"/>
              <a:t>Instructional Strategies</a:t>
            </a:r>
          </a:p>
          <a:p>
            <a:pPr hangingPunct="0"/>
            <a:r>
              <a:rPr lang="en-US" dirty="0"/>
              <a:t>Learning Environments/Social Interactions</a:t>
            </a:r>
          </a:p>
          <a:p>
            <a:pPr hangingPunct="0"/>
            <a:r>
              <a:rPr lang="en-US" dirty="0"/>
              <a:t>Language</a:t>
            </a:r>
          </a:p>
          <a:p>
            <a:pPr hangingPunct="0"/>
            <a:r>
              <a:rPr lang="en-US" dirty="0"/>
              <a:t>Instructional Planning</a:t>
            </a:r>
          </a:p>
          <a:p>
            <a:pPr hangingPunct="0"/>
            <a:r>
              <a:rPr lang="en-US" dirty="0"/>
              <a:t>Assessment</a:t>
            </a:r>
          </a:p>
          <a:p>
            <a:pPr hangingPunct="0"/>
            <a:r>
              <a:rPr lang="en-US" dirty="0"/>
              <a:t>Professional and Ethical Practice</a:t>
            </a:r>
          </a:p>
          <a:p>
            <a:pPr hangingPunct="0"/>
            <a:r>
              <a:rPr lang="en-US" dirty="0" smtClean="0"/>
              <a:t>Collaboration</a:t>
            </a:r>
            <a:r>
              <a:rPr lang="en-US" dirty="0"/>
              <a:t> </a:t>
            </a:r>
          </a:p>
          <a:p>
            <a:endParaRPr lang="en-US" dirty="0"/>
          </a:p>
        </p:txBody>
      </p:sp>
      <p:sp>
        <p:nvSpPr>
          <p:cNvPr id="15" name="Text Placeholder 14"/>
          <p:cNvSpPr>
            <a:spLocks noGrp="1"/>
          </p:cNvSpPr>
          <p:nvPr>
            <p:ph type="body" sz="quarter" idx="3"/>
          </p:nvPr>
        </p:nvSpPr>
        <p:spPr>
          <a:xfrm>
            <a:off x="4648200" y="1219200"/>
            <a:ext cx="4041775" cy="639762"/>
          </a:xfrm>
        </p:spPr>
        <p:txBody>
          <a:bodyPr>
            <a:noAutofit/>
          </a:bodyPr>
          <a:lstStyle/>
          <a:p>
            <a:endParaRPr lang="en-US" sz="1800" dirty="0" smtClean="0"/>
          </a:p>
          <a:p>
            <a:endParaRPr lang="en-US" sz="1800" dirty="0"/>
          </a:p>
          <a:p>
            <a:endParaRPr lang="en-US" sz="1800" dirty="0" smtClean="0"/>
          </a:p>
          <a:p>
            <a:endParaRPr lang="en-US" sz="1800" dirty="0"/>
          </a:p>
          <a:p>
            <a:endParaRPr lang="en-US" sz="1800" dirty="0" smtClean="0"/>
          </a:p>
          <a:p>
            <a:r>
              <a:rPr lang="en-US" sz="1600" dirty="0" smtClean="0"/>
              <a:t>Special </a:t>
            </a:r>
            <a:r>
              <a:rPr lang="en-US" sz="1600" dirty="0"/>
              <a:t>Education Early </a:t>
            </a:r>
            <a:r>
              <a:rPr lang="en-US" sz="1600" dirty="0" smtClean="0"/>
              <a:t>Childhood Specialists</a:t>
            </a:r>
            <a:endParaRPr lang="en-US" sz="1600" dirty="0"/>
          </a:p>
        </p:txBody>
      </p:sp>
      <p:sp>
        <p:nvSpPr>
          <p:cNvPr id="18" name="Content Placeholder 17"/>
          <p:cNvSpPr>
            <a:spLocks noGrp="1"/>
          </p:cNvSpPr>
          <p:nvPr>
            <p:ph sz="quarter" idx="4"/>
          </p:nvPr>
        </p:nvSpPr>
        <p:spPr/>
        <p:txBody>
          <a:bodyPr/>
          <a:lstStyle/>
          <a:p>
            <a:pPr hangingPunct="0"/>
            <a:r>
              <a:rPr lang="en-US" sz="2000" dirty="0"/>
              <a:t>Leadership and Policy</a:t>
            </a:r>
          </a:p>
          <a:p>
            <a:pPr hangingPunct="0"/>
            <a:r>
              <a:rPr lang="en-US" sz="2000" dirty="0"/>
              <a:t>Program Development and Organization</a:t>
            </a:r>
          </a:p>
          <a:p>
            <a:pPr hangingPunct="0"/>
            <a:r>
              <a:rPr lang="en-US" sz="2000" dirty="0"/>
              <a:t>Research and Inquiry</a:t>
            </a:r>
          </a:p>
          <a:p>
            <a:pPr hangingPunct="0"/>
            <a:r>
              <a:rPr lang="en-US" sz="2000" dirty="0"/>
              <a:t>Individual and Program Evaluation</a:t>
            </a:r>
          </a:p>
          <a:p>
            <a:pPr hangingPunct="0"/>
            <a:r>
              <a:rPr lang="en-US" sz="2000" dirty="0"/>
              <a:t>Professional Development and Ethical Practice</a:t>
            </a:r>
          </a:p>
          <a:p>
            <a:pPr hangingPunct="0"/>
            <a:r>
              <a:rPr lang="en-US" sz="2000" dirty="0"/>
              <a:t>Collaboration</a:t>
            </a:r>
          </a:p>
          <a:p>
            <a:endParaRPr lang="en-US" dirty="0"/>
          </a:p>
        </p:txBody>
      </p:sp>
    </p:spTree>
    <p:extLst>
      <p:ext uri="{BB962C8B-B14F-4D97-AF65-F5344CB8AC3E}">
        <p14:creationId xmlns:p14="http://schemas.microsoft.com/office/powerpoint/2010/main" val="3406293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This slide shows a diagram in the shape of a pyramid. At the top are high need infants and young children, part of CEC and or DEC advanced standards. In the middle are infants and young children with special needs, part of CEC and or DEC standards. At the base are all infants and young children, part of NAEYC standards.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6863" y="-571500"/>
            <a:ext cx="6010275" cy="800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7816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t>LRE</a:t>
            </a:r>
            <a:endParaRPr lang="en-US" dirty="0"/>
          </a:p>
        </p:txBody>
      </p:sp>
      <p:sp>
        <p:nvSpPr>
          <p:cNvPr id="37891" name="Content Placeholder 2"/>
          <p:cNvSpPr>
            <a:spLocks noGrp="1"/>
          </p:cNvSpPr>
          <p:nvPr>
            <p:ph idx="1"/>
          </p:nvPr>
        </p:nvSpPr>
        <p:spPr/>
        <p:txBody>
          <a:bodyPr/>
          <a:lstStyle/>
          <a:p>
            <a:pPr marL="114300" indent="0">
              <a:buFont typeface="Arial" charset="0"/>
              <a:buNone/>
            </a:pPr>
            <a:r>
              <a:rPr lang="en-US" altLang="en-US" sz="2400" smtClean="0"/>
              <a:t>Least Restrictive Environment ( 1975): To the maximum extent appropriate, children with disabilities, including children in public or private institutions or other care facilities, are educated with children who are not disabled, and special classes, separate schooling, or other removal of children with disabilities from the regular educational environment occurs only when the nature or severity of the disability of a child is such that education in regular classes with the use of supplementary aids and services cannot be achieved satisfactorily. </a:t>
            </a:r>
          </a:p>
        </p:txBody>
      </p:sp>
    </p:spTree>
    <p:extLst>
      <p:ext uri="{BB962C8B-B14F-4D97-AF65-F5344CB8AC3E}">
        <p14:creationId xmlns:p14="http://schemas.microsoft.com/office/powerpoint/2010/main" val="19782100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685800" y="419100"/>
            <a:ext cx="7772400" cy="1143000"/>
          </a:xfrm>
        </p:spPr>
        <p:txBody>
          <a:bodyPr/>
          <a:lstStyle/>
          <a:p>
            <a:pPr eaLnBrk="1" hangingPunct="1">
              <a:defRPr/>
            </a:pPr>
            <a:r>
              <a:rPr lang="en-US" b="1" dirty="0" smtClean="0"/>
              <a:t>Natural Environments (1986)</a:t>
            </a:r>
          </a:p>
        </p:txBody>
      </p:sp>
      <p:sp>
        <p:nvSpPr>
          <p:cNvPr id="38915" name="Rectangle 3"/>
          <p:cNvSpPr>
            <a:spLocks noGrp="1" noChangeArrowheads="1"/>
          </p:cNvSpPr>
          <p:nvPr>
            <p:ph type="body" idx="1"/>
          </p:nvPr>
        </p:nvSpPr>
        <p:spPr>
          <a:xfrm>
            <a:off x="685800" y="1905000"/>
            <a:ext cx="7772400" cy="4114800"/>
          </a:xfrm>
        </p:spPr>
        <p:txBody>
          <a:bodyPr/>
          <a:lstStyle/>
          <a:p>
            <a:pPr eaLnBrk="1" hangingPunct="1"/>
            <a:r>
              <a:rPr lang="en-US" altLang="en-US" sz="2800" smtClean="0"/>
              <a:t>To the maximum extent appropriate to the needs of the child, early intervention services must be provided in natural environments, including the home and community settings in which children without disabilities participate</a:t>
            </a:r>
          </a:p>
          <a:p>
            <a:pPr eaLnBrk="1" hangingPunct="1">
              <a:buFontTx/>
              <a:buNone/>
            </a:pPr>
            <a:endParaRPr lang="en-US" altLang="en-US" sz="2800" smtClean="0"/>
          </a:p>
          <a:p>
            <a:pPr eaLnBrk="1" hangingPunct="1"/>
            <a:r>
              <a:rPr lang="en-US" altLang="en-US" sz="2800" smtClean="0"/>
              <a:t>Natural environments are settings that are natural or normal for the child’s age peers who have no disability</a:t>
            </a:r>
          </a:p>
        </p:txBody>
      </p:sp>
    </p:spTree>
    <p:extLst>
      <p:ext uri="{BB962C8B-B14F-4D97-AF65-F5344CB8AC3E}">
        <p14:creationId xmlns:p14="http://schemas.microsoft.com/office/powerpoint/2010/main" val="4219420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Garamond" pitchFamily="18" charset="0"/>
              </a:defRPr>
            </a:lvl1pPr>
            <a:lvl2pPr marL="742950" indent="-285750" eaLnBrk="0" hangingPunct="0">
              <a:defRPr sz="2000">
                <a:solidFill>
                  <a:schemeClr val="tx1"/>
                </a:solidFill>
                <a:latin typeface="Garamond" pitchFamily="18" charset="0"/>
              </a:defRPr>
            </a:lvl2pPr>
            <a:lvl3pPr marL="1143000" indent="-228600" eaLnBrk="0" hangingPunct="0">
              <a:defRPr sz="2000">
                <a:solidFill>
                  <a:schemeClr val="tx1"/>
                </a:solidFill>
                <a:latin typeface="Garamond" pitchFamily="18" charset="0"/>
              </a:defRPr>
            </a:lvl3pPr>
            <a:lvl4pPr marL="1600200" indent="-228600" eaLnBrk="0" hangingPunct="0">
              <a:defRPr sz="2000">
                <a:solidFill>
                  <a:schemeClr val="tx1"/>
                </a:solidFill>
                <a:latin typeface="Garamond" pitchFamily="18" charset="0"/>
              </a:defRPr>
            </a:lvl4pPr>
            <a:lvl5pPr marL="2057400" indent="-228600" eaLnBrk="0" hangingPunct="0">
              <a:defRPr sz="2000">
                <a:solidFill>
                  <a:schemeClr val="tx1"/>
                </a:solidFill>
                <a:latin typeface="Garamond" pitchFamily="18" charset="0"/>
              </a:defRPr>
            </a:lvl5pPr>
            <a:lvl6pPr marL="2514600" indent="-228600"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6pPr>
            <a:lvl7pPr marL="2971800" indent="-228600"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7pPr>
            <a:lvl8pPr marL="3429000" indent="-228600"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8pPr>
            <a:lvl9pPr marL="3886200" indent="-228600"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9pPr>
          </a:lstStyle>
          <a:p>
            <a:pPr eaLnBrk="1" hangingPunct="1"/>
            <a:fld id="{DCCFC77C-04BA-41E5-8522-CCB4785327C8}" type="slidenum">
              <a:rPr lang="en-US" altLang="en-US" sz="1200" smtClean="0">
                <a:solidFill>
                  <a:srgbClr val="2F2B20"/>
                </a:solidFill>
              </a:rPr>
              <a:pPr eaLnBrk="1" hangingPunct="1"/>
              <a:t>18</a:t>
            </a:fld>
            <a:endParaRPr lang="en-US" altLang="en-US" sz="1200" smtClean="0">
              <a:solidFill>
                <a:srgbClr val="2F2B20"/>
              </a:solidFill>
            </a:endParaRPr>
          </a:p>
        </p:txBody>
      </p:sp>
      <p:pic>
        <p:nvPicPr>
          <p:cNvPr id="14341" name="Picture 9" descr="&quot; &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988" y="236538"/>
            <a:ext cx="7896225"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 Box 5"/>
          <p:cNvSpPr txBox="1">
            <a:spLocks noChangeArrowheads="1"/>
          </p:cNvSpPr>
          <p:nvPr/>
        </p:nvSpPr>
        <p:spPr bwMode="auto">
          <a:xfrm>
            <a:off x="300038" y="2189163"/>
            <a:ext cx="8158162"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18288" tIns="18288" rIns="18288" bIns="18288">
            <a:spAutoFit/>
          </a:bodyPr>
          <a:lstStyle>
            <a:lvl1pPr marL="342900" indent="-342900" eaLnBrk="0" hangingPunct="0">
              <a:defRPr sz="2000">
                <a:solidFill>
                  <a:schemeClr val="tx1"/>
                </a:solidFill>
                <a:latin typeface="Garamond" pitchFamily="18" charset="0"/>
              </a:defRPr>
            </a:lvl1pPr>
            <a:lvl2pPr marL="742950" indent="-285750" eaLnBrk="0" hangingPunct="0">
              <a:defRPr sz="2000">
                <a:solidFill>
                  <a:schemeClr val="tx1"/>
                </a:solidFill>
                <a:latin typeface="Garamond" pitchFamily="18" charset="0"/>
              </a:defRPr>
            </a:lvl2pPr>
            <a:lvl3pPr marL="1143000" indent="-228600" eaLnBrk="0" hangingPunct="0">
              <a:defRPr sz="2000">
                <a:solidFill>
                  <a:schemeClr val="tx1"/>
                </a:solidFill>
                <a:latin typeface="Garamond" pitchFamily="18" charset="0"/>
              </a:defRPr>
            </a:lvl3pPr>
            <a:lvl4pPr marL="1600200" indent="-228600" eaLnBrk="0" hangingPunct="0">
              <a:defRPr sz="2000">
                <a:solidFill>
                  <a:schemeClr val="tx1"/>
                </a:solidFill>
                <a:latin typeface="Garamond" pitchFamily="18" charset="0"/>
              </a:defRPr>
            </a:lvl4pPr>
            <a:lvl5pPr marL="2057400" indent="-228600" eaLnBrk="0" hangingPunct="0">
              <a:defRPr sz="2000">
                <a:solidFill>
                  <a:schemeClr val="tx1"/>
                </a:solidFill>
                <a:latin typeface="Garamond" pitchFamily="18" charset="0"/>
              </a:defRPr>
            </a:lvl5pPr>
            <a:lvl6pPr marL="2514600" indent="-228600"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6pPr>
            <a:lvl7pPr marL="2971800" indent="-228600"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7pPr>
            <a:lvl8pPr marL="3429000" indent="-228600"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8pPr>
            <a:lvl9pPr marL="3886200" indent="-228600"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9pPr>
          </a:lstStyle>
          <a:p>
            <a:pPr algn="ctr" eaLnBrk="1" hangingPunct="1">
              <a:buFont typeface="Wingdings" pitchFamily="2" charset="2"/>
              <a:buNone/>
            </a:pPr>
            <a:r>
              <a:rPr lang="en-US" sz="3600" b="1" dirty="0" smtClean="0">
                <a:solidFill>
                  <a:srgbClr val="002060"/>
                </a:solidFill>
              </a:rPr>
              <a:t>Personnel Preparation: What we Know and What we Need to Know</a:t>
            </a:r>
            <a:endParaRPr lang="en-US" sz="3600" b="1" dirty="0">
              <a:solidFill>
                <a:srgbClr val="002060"/>
              </a:solidFill>
            </a:endParaRPr>
          </a:p>
        </p:txBody>
      </p:sp>
      <p:sp>
        <p:nvSpPr>
          <p:cNvPr id="14339" name="Rectangle 6"/>
          <p:cNvSpPr>
            <a:spLocks noGrp="1" noChangeArrowheads="1"/>
          </p:cNvSpPr>
          <p:nvPr>
            <p:ph type="subTitle" idx="4294967295"/>
          </p:nvPr>
        </p:nvSpPr>
        <p:spPr>
          <a:xfrm>
            <a:off x="531813" y="4191000"/>
            <a:ext cx="7772400" cy="2349500"/>
          </a:xfrm>
          <a:noFill/>
        </p:spPr>
        <p:txBody>
          <a:bodyPr/>
          <a:lstStyle/>
          <a:p>
            <a:pPr marL="0" indent="0">
              <a:buNone/>
            </a:pPr>
            <a:r>
              <a:rPr lang="en-US" sz="2500" dirty="0" smtClean="0">
                <a:solidFill>
                  <a:schemeClr val="tx2"/>
                </a:solidFill>
                <a:latin typeface="Garamond" pitchFamily="18" charset="0"/>
              </a:rPr>
              <a:t>Mary Beth Bruder, Ph.D.</a:t>
            </a:r>
            <a:r>
              <a:rPr lang="en-US" sz="2500" dirty="0">
                <a:solidFill>
                  <a:schemeClr val="tx2"/>
                </a:solidFill>
                <a:latin typeface="Garamond" pitchFamily="18" charset="0"/>
              </a:rPr>
              <a:t> </a:t>
            </a:r>
            <a:r>
              <a:rPr lang="en-US" sz="2500" dirty="0" smtClean="0">
                <a:solidFill>
                  <a:schemeClr val="tx2"/>
                </a:solidFill>
                <a:latin typeface="Garamond" pitchFamily="18" charset="0"/>
              </a:rPr>
              <a:t>                     Vicki </a:t>
            </a:r>
            <a:r>
              <a:rPr lang="en-US" sz="2500" dirty="0">
                <a:solidFill>
                  <a:schemeClr val="tx2"/>
                </a:solidFill>
                <a:latin typeface="Garamond" pitchFamily="18" charset="0"/>
              </a:rPr>
              <a:t>Stayton, Ph.D.</a:t>
            </a:r>
            <a:endParaRPr lang="en-US" sz="2500" dirty="0" smtClean="0">
              <a:solidFill>
                <a:schemeClr val="tx2"/>
              </a:solidFill>
              <a:latin typeface="Garamond" pitchFamily="18" charset="0"/>
            </a:endParaRPr>
          </a:p>
          <a:p>
            <a:pPr marL="0" indent="0">
              <a:buNone/>
            </a:pPr>
            <a:r>
              <a:rPr lang="en-US" sz="2500" dirty="0" smtClean="0">
                <a:latin typeface="Garamond" pitchFamily="18" charset="0"/>
              </a:rPr>
              <a:t>University of Connecticut</a:t>
            </a:r>
            <a:r>
              <a:rPr lang="en-US" sz="2500" dirty="0">
                <a:solidFill>
                  <a:schemeClr val="tx2"/>
                </a:solidFill>
                <a:latin typeface="Garamond" pitchFamily="18" charset="0"/>
              </a:rPr>
              <a:t> </a:t>
            </a:r>
            <a:r>
              <a:rPr lang="en-US" sz="2500" dirty="0" smtClean="0">
                <a:solidFill>
                  <a:schemeClr val="tx2"/>
                </a:solidFill>
                <a:latin typeface="Garamond" pitchFamily="18" charset="0"/>
              </a:rPr>
              <a:t>                    </a:t>
            </a:r>
            <a:r>
              <a:rPr lang="en-US" sz="2500" dirty="0" smtClean="0">
                <a:latin typeface="Garamond" pitchFamily="18" charset="0"/>
              </a:rPr>
              <a:t>Western Kentucky University</a:t>
            </a:r>
            <a:endParaRPr lang="en-US" sz="2500" dirty="0">
              <a:latin typeface="Garamond" pitchFamily="18" charset="0"/>
            </a:endParaRPr>
          </a:p>
          <a:p>
            <a:pPr marL="0" indent="0" eaLnBrk="1" hangingPunct="1">
              <a:buFont typeface="Wingdings" pitchFamily="2" charset="2"/>
              <a:buNone/>
            </a:pPr>
            <a:endParaRPr lang="en-US" sz="2500" dirty="0" smtClean="0">
              <a:latin typeface="Garamond" pitchFamily="18" charset="0"/>
            </a:endParaRPr>
          </a:p>
          <a:p>
            <a:pPr marL="0" indent="0" algn="ctr" eaLnBrk="1" hangingPunct="1">
              <a:buFont typeface="Wingdings" pitchFamily="2" charset="2"/>
              <a:buNone/>
            </a:pPr>
            <a:endParaRPr lang="en-US" sz="2500" dirty="0" smtClean="0">
              <a:latin typeface="Garamond" pitchFamily="18" charset="0"/>
            </a:endParaRPr>
          </a:p>
        </p:txBody>
      </p:sp>
    </p:spTree>
    <p:extLst>
      <p:ext uri="{BB962C8B-B14F-4D97-AF65-F5344CB8AC3E}">
        <p14:creationId xmlns:p14="http://schemas.microsoft.com/office/powerpoint/2010/main" val="1446964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Garamond" pitchFamily="18" charset="0"/>
              </a:defRPr>
            </a:lvl1pPr>
            <a:lvl2pPr marL="742950" indent="-285750" eaLnBrk="0" hangingPunct="0">
              <a:defRPr sz="2000">
                <a:solidFill>
                  <a:schemeClr val="tx1"/>
                </a:solidFill>
                <a:latin typeface="Garamond" pitchFamily="18" charset="0"/>
              </a:defRPr>
            </a:lvl2pPr>
            <a:lvl3pPr marL="1143000" indent="-228600" eaLnBrk="0" hangingPunct="0">
              <a:defRPr sz="2000">
                <a:solidFill>
                  <a:schemeClr val="tx1"/>
                </a:solidFill>
                <a:latin typeface="Garamond" pitchFamily="18" charset="0"/>
              </a:defRPr>
            </a:lvl3pPr>
            <a:lvl4pPr marL="1600200" indent="-228600" eaLnBrk="0" hangingPunct="0">
              <a:defRPr sz="2000">
                <a:solidFill>
                  <a:schemeClr val="tx1"/>
                </a:solidFill>
                <a:latin typeface="Garamond" pitchFamily="18" charset="0"/>
              </a:defRPr>
            </a:lvl4pPr>
            <a:lvl5pPr marL="2057400" indent="-228600" eaLnBrk="0" hangingPunct="0">
              <a:defRPr sz="2000">
                <a:solidFill>
                  <a:schemeClr val="tx1"/>
                </a:solidFill>
                <a:latin typeface="Garamond" pitchFamily="18" charset="0"/>
              </a:defRPr>
            </a:lvl5pPr>
            <a:lvl6pPr marL="2514600" indent="-228600"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6pPr>
            <a:lvl7pPr marL="2971800" indent="-228600"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7pPr>
            <a:lvl8pPr marL="3429000" indent="-228600"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8pPr>
            <a:lvl9pPr marL="3886200" indent="-228600"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9pPr>
          </a:lstStyle>
          <a:p>
            <a:pPr eaLnBrk="1" hangingPunct="1"/>
            <a:fld id="{488192F0-EE7B-4809-9D82-BE5FD3C0AEEB}" type="slidenum">
              <a:rPr lang="en-US" altLang="en-US" sz="1200" smtClean="0">
                <a:solidFill>
                  <a:srgbClr val="2F2B20"/>
                </a:solidFill>
              </a:rPr>
              <a:pPr eaLnBrk="1" hangingPunct="1"/>
              <a:t>19</a:t>
            </a:fld>
            <a:endParaRPr lang="en-US" altLang="en-US" sz="1200" smtClean="0">
              <a:solidFill>
                <a:srgbClr val="2F2B20"/>
              </a:solidFill>
            </a:endParaRPr>
          </a:p>
        </p:txBody>
      </p:sp>
      <p:sp>
        <p:nvSpPr>
          <p:cNvPr id="18435" name="Rectangle 2"/>
          <p:cNvSpPr>
            <a:spLocks noGrp="1" noChangeArrowheads="1"/>
          </p:cNvSpPr>
          <p:nvPr>
            <p:ph type="title"/>
          </p:nvPr>
        </p:nvSpPr>
        <p:spPr>
          <a:xfrm>
            <a:off x="457200" y="0"/>
            <a:ext cx="7620000" cy="1417638"/>
          </a:xfrm>
        </p:spPr>
        <p:txBody>
          <a:bodyPr/>
          <a:lstStyle/>
          <a:p>
            <a:pPr eaLnBrk="1" hangingPunct="1"/>
            <a:r>
              <a:rPr lang="en-US" sz="3600" b="1" dirty="0" smtClean="0"/>
              <a:t>The Center’s Projects</a:t>
            </a:r>
          </a:p>
        </p:txBody>
      </p:sp>
      <p:sp>
        <p:nvSpPr>
          <p:cNvPr id="18436" name="Rectangle 3" descr="&quot; &quot;"/>
          <p:cNvSpPr>
            <a:spLocks noGrp="1" noChangeArrowheads="1"/>
          </p:cNvSpPr>
          <p:nvPr>
            <p:ph type="body" idx="1"/>
          </p:nvPr>
        </p:nvSpPr>
        <p:spPr>
          <a:xfrm>
            <a:off x="469900" y="1181100"/>
            <a:ext cx="7683500" cy="4919663"/>
          </a:xfrm>
          <a:noFill/>
          <a:ln>
            <a:solidFill>
              <a:schemeClr val="tx2"/>
            </a:solidFill>
            <a:miter lim="800000"/>
            <a:headEnd/>
            <a:tailEnd/>
          </a:ln>
        </p:spPr>
        <p:txBody>
          <a:bodyPr>
            <a:normAutofit/>
          </a:bodyPr>
          <a:lstStyle/>
          <a:p>
            <a:pPr eaLnBrk="1" hangingPunct="1">
              <a:lnSpc>
                <a:spcPct val="80000"/>
              </a:lnSpc>
            </a:pPr>
            <a:r>
              <a:rPr lang="en-US" sz="2400" b="1" dirty="0" smtClean="0">
                <a:latin typeface="Garamond" pitchFamily="18" charset="0"/>
              </a:rPr>
              <a:t>Study I:</a:t>
            </a:r>
            <a:r>
              <a:rPr lang="en-US" sz="2400" dirty="0" smtClean="0">
                <a:latin typeface="Garamond" pitchFamily="18" charset="0"/>
              </a:rPr>
              <a:t>  The National Landscape of Early Intervention and Early Childhood Special Education</a:t>
            </a:r>
          </a:p>
          <a:p>
            <a:pPr eaLnBrk="1" hangingPunct="1">
              <a:lnSpc>
                <a:spcPct val="80000"/>
              </a:lnSpc>
              <a:buFont typeface="Wingdings" pitchFamily="2" charset="2"/>
              <a:buNone/>
            </a:pPr>
            <a:endParaRPr lang="en-US" sz="2400" dirty="0" smtClean="0">
              <a:latin typeface="Garamond" pitchFamily="18" charset="0"/>
            </a:endParaRPr>
          </a:p>
          <a:p>
            <a:pPr eaLnBrk="1" hangingPunct="1">
              <a:lnSpc>
                <a:spcPct val="80000"/>
              </a:lnSpc>
            </a:pPr>
            <a:r>
              <a:rPr lang="en-US" sz="2400" b="1" dirty="0" smtClean="0">
                <a:latin typeface="Garamond" pitchFamily="18" charset="0"/>
              </a:rPr>
              <a:t>Study II:</a:t>
            </a:r>
            <a:r>
              <a:rPr lang="en-US" sz="2400" dirty="0" smtClean="0">
                <a:latin typeface="Garamond" pitchFamily="18" charset="0"/>
              </a:rPr>
              <a:t>  The Higher Education Survey for Early Intervention and Early Childhood Special Education</a:t>
            </a:r>
          </a:p>
          <a:p>
            <a:pPr eaLnBrk="1" hangingPunct="1">
              <a:lnSpc>
                <a:spcPct val="80000"/>
              </a:lnSpc>
            </a:pPr>
            <a:endParaRPr lang="en-US" sz="2400" b="1" dirty="0" smtClean="0">
              <a:latin typeface="Garamond" pitchFamily="18" charset="0"/>
            </a:endParaRPr>
          </a:p>
          <a:p>
            <a:pPr eaLnBrk="1" hangingPunct="1">
              <a:lnSpc>
                <a:spcPct val="80000"/>
              </a:lnSpc>
            </a:pPr>
            <a:r>
              <a:rPr lang="en-US" sz="2400" b="1" dirty="0" smtClean="0">
                <a:latin typeface="Garamond" pitchFamily="18" charset="0"/>
              </a:rPr>
              <a:t>Study III:</a:t>
            </a:r>
            <a:r>
              <a:rPr lang="en-US" sz="2400" dirty="0" smtClean="0">
                <a:latin typeface="Garamond" pitchFamily="18" charset="0"/>
              </a:rPr>
              <a:t> The Analysis of Federally Funded Doctoral Programs in Early Childhood Special Education </a:t>
            </a:r>
          </a:p>
          <a:p>
            <a:pPr eaLnBrk="1" hangingPunct="1">
              <a:lnSpc>
                <a:spcPct val="80000"/>
              </a:lnSpc>
              <a:buFont typeface="Wingdings" pitchFamily="2" charset="2"/>
              <a:buNone/>
            </a:pPr>
            <a:endParaRPr lang="en-US" sz="2400" dirty="0" smtClean="0">
              <a:latin typeface="Garamond" pitchFamily="18" charset="0"/>
            </a:endParaRPr>
          </a:p>
          <a:p>
            <a:pPr eaLnBrk="1" hangingPunct="1">
              <a:lnSpc>
                <a:spcPct val="80000"/>
              </a:lnSpc>
            </a:pPr>
            <a:r>
              <a:rPr lang="en-US" sz="2400" b="1" dirty="0" smtClean="0">
                <a:latin typeface="Garamond" pitchFamily="18" charset="0"/>
              </a:rPr>
              <a:t>Study IV:</a:t>
            </a:r>
            <a:r>
              <a:rPr lang="en-US" sz="2400" dirty="0" smtClean="0">
                <a:latin typeface="Garamond" pitchFamily="18" charset="0"/>
              </a:rPr>
              <a:t> The Impact of Credentials on Early Intervention Personnel Preparation 	</a:t>
            </a:r>
          </a:p>
          <a:p>
            <a:pPr eaLnBrk="1" hangingPunct="1">
              <a:lnSpc>
                <a:spcPct val="80000"/>
              </a:lnSpc>
            </a:pPr>
            <a:endParaRPr lang="en-US" sz="2400" b="1" dirty="0" smtClean="0">
              <a:latin typeface="Garamond" pitchFamily="18" charset="0"/>
            </a:endParaRPr>
          </a:p>
          <a:p>
            <a:pPr eaLnBrk="1" hangingPunct="1">
              <a:lnSpc>
                <a:spcPct val="80000"/>
              </a:lnSpc>
            </a:pPr>
            <a:r>
              <a:rPr lang="en-US" sz="2400" b="1" dirty="0" smtClean="0">
                <a:latin typeface="Garamond" pitchFamily="18" charset="0"/>
              </a:rPr>
              <a:t>Study V: </a:t>
            </a:r>
            <a:r>
              <a:rPr lang="en-US" sz="2400" dirty="0" smtClean="0">
                <a:latin typeface="Garamond" pitchFamily="18" charset="0"/>
              </a:rPr>
              <a:t>Analysis of State Licensure/Certification Requirements for Early Childhood Special Educators</a:t>
            </a:r>
          </a:p>
          <a:p>
            <a:pPr eaLnBrk="1" hangingPunct="1">
              <a:lnSpc>
                <a:spcPct val="80000"/>
              </a:lnSpc>
              <a:buFont typeface="Wingdings" pitchFamily="2" charset="2"/>
              <a:buNone/>
            </a:pPr>
            <a:endParaRPr lang="en-US" sz="2400" dirty="0" smtClean="0">
              <a:latin typeface="Garamond" pitchFamily="18" charset="0"/>
            </a:endParaRPr>
          </a:p>
          <a:p>
            <a:pPr eaLnBrk="1" hangingPunct="1">
              <a:lnSpc>
                <a:spcPct val="80000"/>
              </a:lnSpc>
              <a:buFont typeface="Wingdings" pitchFamily="2" charset="2"/>
              <a:buNone/>
            </a:pPr>
            <a:endParaRPr lang="en-US" sz="1800" dirty="0" smtClean="0">
              <a:latin typeface="Garamond" pitchFamily="18" charset="0"/>
            </a:endParaRPr>
          </a:p>
        </p:txBody>
      </p:sp>
    </p:spTree>
    <p:extLst>
      <p:ext uri="{BB962C8B-B14F-4D97-AF65-F5344CB8AC3E}">
        <p14:creationId xmlns:p14="http://schemas.microsoft.com/office/powerpoint/2010/main" val="1971387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2</a:t>
            </a:fld>
            <a:endParaRPr lang="en-US" dirty="0"/>
          </a:p>
        </p:txBody>
      </p:sp>
      <p:sp>
        <p:nvSpPr>
          <p:cNvPr id="3" name="Title 2" descr="&quot; &quot;"/>
          <p:cNvSpPr>
            <a:spLocks noGrp="1"/>
          </p:cNvSpPr>
          <p:nvPr>
            <p:ph type="title"/>
          </p:nvPr>
        </p:nvSpPr>
        <p:spPr/>
        <p:txBody>
          <a:bodyPr/>
          <a:lstStyle/>
          <a:p>
            <a:r>
              <a:rPr lang="en-US" dirty="0" smtClean="0"/>
              <a:t>Session Goals</a:t>
            </a:r>
            <a:endParaRPr lang="en-US" dirty="0"/>
          </a:p>
        </p:txBody>
      </p:sp>
      <p:sp>
        <p:nvSpPr>
          <p:cNvPr id="2" name="Content Placeholder 1"/>
          <p:cNvSpPr>
            <a:spLocks noGrp="1"/>
          </p:cNvSpPr>
          <p:nvPr>
            <p:ph idx="1"/>
          </p:nvPr>
        </p:nvSpPr>
        <p:spPr/>
        <p:txBody>
          <a:bodyPr/>
          <a:lstStyle/>
          <a:p>
            <a:r>
              <a:rPr lang="en-US" dirty="0" smtClean="0"/>
              <a:t>Discuss importance of workforce data collection nationally </a:t>
            </a:r>
            <a:endParaRPr lang="en-US" dirty="0"/>
          </a:p>
          <a:p>
            <a:r>
              <a:rPr lang="en-US" dirty="0" smtClean="0"/>
              <a:t>Review standards and tools that support states’ efforts</a:t>
            </a:r>
          </a:p>
          <a:p>
            <a:r>
              <a:rPr lang="en-US" dirty="0" smtClean="0"/>
              <a:t>Provide information about workforce data collection nationally</a:t>
            </a:r>
            <a:endParaRPr lang="en-US" dirty="0"/>
          </a:p>
        </p:txBody>
      </p:sp>
    </p:spTree>
    <p:extLst>
      <p:ext uri="{BB962C8B-B14F-4D97-AF65-F5344CB8AC3E}">
        <p14:creationId xmlns:p14="http://schemas.microsoft.com/office/powerpoint/2010/main" val="34551067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Garamond" pitchFamily="18" charset="0"/>
              </a:defRPr>
            </a:lvl1pPr>
            <a:lvl2pPr marL="742950" indent="-285750" eaLnBrk="0" hangingPunct="0">
              <a:defRPr sz="2000">
                <a:solidFill>
                  <a:schemeClr val="tx1"/>
                </a:solidFill>
                <a:latin typeface="Garamond" pitchFamily="18" charset="0"/>
              </a:defRPr>
            </a:lvl2pPr>
            <a:lvl3pPr marL="1143000" indent="-228600" eaLnBrk="0" hangingPunct="0">
              <a:defRPr sz="2000">
                <a:solidFill>
                  <a:schemeClr val="tx1"/>
                </a:solidFill>
                <a:latin typeface="Garamond" pitchFamily="18" charset="0"/>
              </a:defRPr>
            </a:lvl3pPr>
            <a:lvl4pPr marL="1600200" indent="-228600" eaLnBrk="0" hangingPunct="0">
              <a:defRPr sz="2000">
                <a:solidFill>
                  <a:schemeClr val="tx1"/>
                </a:solidFill>
                <a:latin typeface="Garamond" pitchFamily="18" charset="0"/>
              </a:defRPr>
            </a:lvl4pPr>
            <a:lvl5pPr marL="2057400" indent="-228600" eaLnBrk="0" hangingPunct="0">
              <a:defRPr sz="2000">
                <a:solidFill>
                  <a:schemeClr val="tx1"/>
                </a:solidFill>
                <a:latin typeface="Garamond" pitchFamily="18" charset="0"/>
              </a:defRPr>
            </a:lvl5pPr>
            <a:lvl6pPr marL="2514600" indent="-228600"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6pPr>
            <a:lvl7pPr marL="2971800" indent="-228600"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7pPr>
            <a:lvl8pPr marL="3429000" indent="-228600"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8pPr>
            <a:lvl9pPr marL="3886200" indent="-228600"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9pPr>
          </a:lstStyle>
          <a:p>
            <a:pPr eaLnBrk="1" hangingPunct="1"/>
            <a:fld id="{E43F99CB-5FC6-4F11-82BC-22CD7FCCE138}" type="slidenum">
              <a:rPr lang="en-US" altLang="en-US" sz="1200" smtClean="0">
                <a:solidFill>
                  <a:srgbClr val="2F2B20"/>
                </a:solidFill>
              </a:rPr>
              <a:pPr eaLnBrk="1" hangingPunct="1"/>
              <a:t>20</a:t>
            </a:fld>
            <a:endParaRPr lang="en-US" altLang="en-US" sz="1200" smtClean="0">
              <a:solidFill>
                <a:srgbClr val="2F2B20"/>
              </a:solidFill>
            </a:endParaRPr>
          </a:p>
        </p:txBody>
      </p:sp>
      <p:sp>
        <p:nvSpPr>
          <p:cNvPr id="19459" name="Rectangle 2"/>
          <p:cNvSpPr>
            <a:spLocks noGrp="1" noChangeArrowheads="1"/>
          </p:cNvSpPr>
          <p:nvPr>
            <p:ph type="title"/>
          </p:nvPr>
        </p:nvSpPr>
        <p:spPr/>
        <p:txBody>
          <a:bodyPr/>
          <a:lstStyle/>
          <a:p>
            <a:pPr eaLnBrk="1" hangingPunct="1"/>
            <a:r>
              <a:rPr lang="en-US" sz="3600" b="1" dirty="0" smtClean="0"/>
              <a:t>The Center’s Projects</a:t>
            </a:r>
          </a:p>
        </p:txBody>
      </p:sp>
      <p:sp>
        <p:nvSpPr>
          <p:cNvPr id="19460" name="Rectangle 3" descr="&quot; &quot;"/>
          <p:cNvSpPr>
            <a:spLocks noGrp="1" noChangeArrowheads="1"/>
          </p:cNvSpPr>
          <p:nvPr>
            <p:ph type="body" idx="1"/>
          </p:nvPr>
        </p:nvSpPr>
        <p:spPr>
          <a:xfrm>
            <a:off x="457200" y="1460500"/>
            <a:ext cx="7772400" cy="4406900"/>
          </a:xfrm>
          <a:noFill/>
          <a:ln>
            <a:solidFill>
              <a:schemeClr val="tx2"/>
            </a:solidFill>
            <a:miter lim="800000"/>
            <a:headEnd/>
            <a:tailEnd/>
          </a:ln>
        </p:spPr>
        <p:txBody>
          <a:bodyPr>
            <a:normAutofit lnSpcReduction="10000"/>
          </a:bodyPr>
          <a:lstStyle/>
          <a:p>
            <a:pPr>
              <a:lnSpc>
                <a:spcPct val="80000"/>
              </a:lnSpc>
            </a:pPr>
            <a:r>
              <a:rPr lang="en-US" sz="2400" b="1" dirty="0">
                <a:latin typeface="Garamond" pitchFamily="18" charset="0"/>
              </a:rPr>
              <a:t>Study VI:</a:t>
            </a:r>
            <a:r>
              <a:rPr lang="en-US" sz="2400" dirty="0">
                <a:latin typeface="Garamond" pitchFamily="18" charset="0"/>
              </a:rPr>
              <a:t> Training and Technical Assistance Survey of Part C &amp; 619 Coordinators</a:t>
            </a:r>
          </a:p>
          <a:p>
            <a:pPr>
              <a:lnSpc>
                <a:spcPct val="80000"/>
              </a:lnSpc>
            </a:pPr>
            <a:endParaRPr lang="en-US" sz="2400" b="1" dirty="0" smtClean="0">
              <a:latin typeface="Garamond" pitchFamily="18" charset="0"/>
            </a:endParaRPr>
          </a:p>
          <a:p>
            <a:pPr>
              <a:lnSpc>
                <a:spcPct val="80000"/>
              </a:lnSpc>
            </a:pPr>
            <a:r>
              <a:rPr lang="en-US" sz="2400" b="1" dirty="0" smtClean="0">
                <a:latin typeface="Garamond" pitchFamily="18" charset="0"/>
              </a:rPr>
              <a:t>Study </a:t>
            </a:r>
            <a:r>
              <a:rPr lang="en-US" sz="2400" b="1" dirty="0">
                <a:latin typeface="Garamond" pitchFamily="18" charset="0"/>
              </a:rPr>
              <a:t>VII:</a:t>
            </a:r>
            <a:r>
              <a:rPr lang="en-US" sz="2400" dirty="0">
                <a:latin typeface="Garamond" pitchFamily="18" charset="0"/>
              </a:rPr>
              <a:t> Confidence and Competence of 619/Part C Service Providers</a:t>
            </a:r>
          </a:p>
          <a:p>
            <a:pPr eaLnBrk="1" hangingPunct="1">
              <a:lnSpc>
                <a:spcPct val="80000"/>
              </a:lnSpc>
            </a:pPr>
            <a:endParaRPr lang="en-US" sz="2400" b="1" dirty="0" smtClean="0">
              <a:latin typeface="Garamond" pitchFamily="18" charset="0"/>
            </a:endParaRPr>
          </a:p>
          <a:p>
            <a:pPr eaLnBrk="1" hangingPunct="1">
              <a:lnSpc>
                <a:spcPct val="80000"/>
              </a:lnSpc>
            </a:pPr>
            <a:r>
              <a:rPr lang="en-US" sz="2400" b="1" dirty="0" smtClean="0">
                <a:latin typeface="Garamond" pitchFamily="18" charset="0"/>
              </a:rPr>
              <a:t>Study VIII:  </a:t>
            </a:r>
            <a:r>
              <a:rPr lang="en-US" sz="2400" dirty="0" smtClean="0">
                <a:latin typeface="Garamond" pitchFamily="18" charset="0"/>
              </a:rPr>
              <a:t>Alignment of ECSE Higher Education Curricula with National Personnel Standards</a:t>
            </a:r>
          </a:p>
          <a:p>
            <a:pPr eaLnBrk="1" hangingPunct="1">
              <a:lnSpc>
                <a:spcPct val="80000"/>
              </a:lnSpc>
              <a:buFont typeface="Wingdings" pitchFamily="2" charset="2"/>
              <a:buNone/>
            </a:pPr>
            <a:endParaRPr lang="en-US" sz="2400" dirty="0" smtClean="0">
              <a:latin typeface="Garamond" pitchFamily="18" charset="0"/>
            </a:endParaRPr>
          </a:p>
          <a:p>
            <a:pPr eaLnBrk="1" hangingPunct="1">
              <a:lnSpc>
                <a:spcPct val="80000"/>
              </a:lnSpc>
            </a:pPr>
            <a:r>
              <a:rPr lang="en-US" sz="2400" b="1" dirty="0" smtClean="0">
                <a:latin typeface="Garamond" pitchFamily="18" charset="0"/>
              </a:rPr>
              <a:t>Study IX:</a:t>
            </a:r>
            <a:r>
              <a:rPr lang="en-US" sz="2400" dirty="0" smtClean="0">
                <a:latin typeface="Garamond" pitchFamily="18" charset="0"/>
              </a:rPr>
              <a:t>  Parent Perceptions of Confidence and Competence of 619/Part C Service Providers</a:t>
            </a:r>
          </a:p>
          <a:p>
            <a:pPr eaLnBrk="1" hangingPunct="1">
              <a:lnSpc>
                <a:spcPct val="80000"/>
              </a:lnSpc>
              <a:buFont typeface="Wingdings" pitchFamily="2" charset="2"/>
              <a:buNone/>
            </a:pPr>
            <a:endParaRPr lang="en-US" sz="2400" dirty="0" smtClean="0">
              <a:latin typeface="Garamond" pitchFamily="18" charset="0"/>
            </a:endParaRPr>
          </a:p>
          <a:p>
            <a:pPr eaLnBrk="1" hangingPunct="1">
              <a:lnSpc>
                <a:spcPct val="80000"/>
              </a:lnSpc>
            </a:pPr>
            <a:r>
              <a:rPr lang="en-US" sz="2400" b="1" dirty="0" smtClean="0">
                <a:latin typeface="Garamond" pitchFamily="18" charset="0"/>
              </a:rPr>
              <a:t>Study X:</a:t>
            </a:r>
            <a:r>
              <a:rPr lang="en-US" sz="2400" dirty="0" smtClean="0">
                <a:latin typeface="Garamond" pitchFamily="18" charset="0"/>
              </a:rPr>
              <a:t> Case Studies Highlighting States from Study VI on Training and TA</a:t>
            </a:r>
          </a:p>
          <a:p>
            <a:pPr eaLnBrk="1" hangingPunct="1">
              <a:lnSpc>
                <a:spcPct val="80000"/>
              </a:lnSpc>
              <a:buFont typeface="Wingdings" pitchFamily="2" charset="2"/>
              <a:buNone/>
            </a:pPr>
            <a:endParaRPr lang="en-US" sz="2400" dirty="0" smtClean="0">
              <a:latin typeface="Garamond" pitchFamily="18" charset="0"/>
            </a:endParaRPr>
          </a:p>
        </p:txBody>
      </p:sp>
    </p:spTree>
    <p:extLst>
      <p:ext uri="{BB962C8B-B14F-4D97-AF65-F5344CB8AC3E}">
        <p14:creationId xmlns:p14="http://schemas.microsoft.com/office/powerpoint/2010/main" val="279743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Garamond" pitchFamily="18" charset="0"/>
              </a:defRPr>
            </a:lvl1pPr>
            <a:lvl2pPr marL="742950" indent="-285750" eaLnBrk="0" hangingPunct="0">
              <a:defRPr sz="2000">
                <a:solidFill>
                  <a:schemeClr val="tx1"/>
                </a:solidFill>
                <a:latin typeface="Garamond" pitchFamily="18" charset="0"/>
              </a:defRPr>
            </a:lvl2pPr>
            <a:lvl3pPr marL="1143000" indent="-228600" eaLnBrk="0" hangingPunct="0">
              <a:defRPr sz="2000">
                <a:solidFill>
                  <a:schemeClr val="tx1"/>
                </a:solidFill>
                <a:latin typeface="Garamond" pitchFamily="18" charset="0"/>
              </a:defRPr>
            </a:lvl3pPr>
            <a:lvl4pPr marL="1600200" indent="-228600" eaLnBrk="0" hangingPunct="0">
              <a:defRPr sz="2000">
                <a:solidFill>
                  <a:schemeClr val="tx1"/>
                </a:solidFill>
                <a:latin typeface="Garamond" pitchFamily="18" charset="0"/>
              </a:defRPr>
            </a:lvl4pPr>
            <a:lvl5pPr marL="2057400" indent="-228600" eaLnBrk="0" hangingPunct="0">
              <a:defRPr sz="2000">
                <a:solidFill>
                  <a:schemeClr val="tx1"/>
                </a:solidFill>
                <a:latin typeface="Garamond" pitchFamily="18" charset="0"/>
              </a:defRPr>
            </a:lvl5pPr>
            <a:lvl6pPr marL="2514600" indent="-228600"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6pPr>
            <a:lvl7pPr marL="2971800" indent="-228600"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7pPr>
            <a:lvl8pPr marL="3429000" indent="-228600"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8pPr>
            <a:lvl9pPr marL="3886200" indent="-228600"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9pPr>
          </a:lstStyle>
          <a:p>
            <a:pPr eaLnBrk="1" hangingPunct="1"/>
            <a:fld id="{4F4141B1-8D03-4C42-BC56-40938E525A3A}" type="slidenum">
              <a:rPr lang="en-US" altLang="en-US" sz="1200" smtClean="0">
                <a:solidFill>
                  <a:srgbClr val="2F2B20"/>
                </a:solidFill>
              </a:rPr>
              <a:pPr eaLnBrk="1" hangingPunct="1"/>
              <a:t>21</a:t>
            </a:fld>
            <a:endParaRPr lang="en-US" altLang="en-US" sz="1200" smtClean="0">
              <a:solidFill>
                <a:srgbClr val="2F2B20"/>
              </a:solidFill>
            </a:endParaRPr>
          </a:p>
        </p:txBody>
      </p:sp>
      <p:sp>
        <p:nvSpPr>
          <p:cNvPr id="47106" name="Title 11"/>
          <p:cNvSpPr>
            <a:spLocks noGrp="1"/>
          </p:cNvSpPr>
          <p:nvPr>
            <p:ph type="title"/>
          </p:nvPr>
        </p:nvSpPr>
        <p:spPr/>
        <p:txBody>
          <a:bodyPr/>
          <a:lstStyle/>
          <a:p>
            <a:pPr algn="ctr"/>
            <a:r>
              <a:rPr lang="en-US" sz="3600" b="1" dirty="0" smtClean="0"/>
              <a:t>Overall Recommendation: Use IDEA to Structure an EC CSPD</a:t>
            </a:r>
          </a:p>
        </p:txBody>
      </p:sp>
      <p:sp>
        <p:nvSpPr>
          <p:cNvPr id="47107" name="Content Placeholder 12"/>
          <p:cNvSpPr>
            <a:spLocks noGrp="1"/>
          </p:cNvSpPr>
          <p:nvPr>
            <p:ph idx="1"/>
          </p:nvPr>
        </p:nvSpPr>
        <p:spPr>
          <a:xfrm>
            <a:off x="457200" y="1905000"/>
            <a:ext cx="7620000" cy="4800600"/>
          </a:xfrm>
        </p:spPr>
        <p:txBody>
          <a:bodyPr>
            <a:normAutofit fontScale="92500" lnSpcReduction="20000"/>
          </a:bodyPr>
          <a:lstStyle/>
          <a:p>
            <a:r>
              <a:rPr lang="en-US" sz="2400" dirty="0" smtClean="0"/>
              <a:t>Multiple Audiences</a:t>
            </a:r>
          </a:p>
          <a:p>
            <a:endParaRPr lang="en-US" sz="2400" dirty="0" smtClean="0"/>
          </a:p>
          <a:p>
            <a:r>
              <a:rPr lang="en-US" sz="2400" dirty="0" smtClean="0"/>
              <a:t>Needs Assessment</a:t>
            </a:r>
          </a:p>
          <a:p>
            <a:endParaRPr lang="en-US" sz="2400" dirty="0" smtClean="0"/>
          </a:p>
          <a:p>
            <a:r>
              <a:rPr lang="en-US" sz="2400" dirty="0" err="1" smtClean="0"/>
              <a:t>Preservice</a:t>
            </a:r>
            <a:endParaRPr lang="en-US" sz="2400" dirty="0" smtClean="0"/>
          </a:p>
          <a:p>
            <a:endParaRPr lang="en-US" sz="2400" dirty="0" smtClean="0"/>
          </a:p>
          <a:p>
            <a:r>
              <a:rPr lang="en-US" sz="2400" dirty="0" err="1" smtClean="0"/>
              <a:t>Inservice</a:t>
            </a:r>
            <a:endParaRPr lang="en-US" sz="2400" dirty="0" smtClean="0"/>
          </a:p>
          <a:p>
            <a:endParaRPr lang="en-US" sz="2400" dirty="0" smtClean="0"/>
          </a:p>
          <a:p>
            <a:r>
              <a:rPr lang="en-US" sz="2400" dirty="0" smtClean="0"/>
              <a:t>Technical Assistance</a:t>
            </a:r>
          </a:p>
          <a:p>
            <a:endParaRPr lang="en-US" sz="2400" dirty="0" smtClean="0"/>
          </a:p>
          <a:p>
            <a:r>
              <a:rPr lang="en-US" sz="2400" dirty="0" smtClean="0"/>
              <a:t>Personnel Standards</a:t>
            </a:r>
          </a:p>
          <a:p>
            <a:endParaRPr lang="en-US" sz="2400" dirty="0" smtClean="0"/>
          </a:p>
          <a:p>
            <a:r>
              <a:rPr lang="en-US" sz="2400" dirty="0" smtClean="0"/>
              <a:t>Evaluation</a:t>
            </a:r>
          </a:p>
        </p:txBody>
      </p:sp>
    </p:spTree>
    <p:extLst>
      <p:ext uri="{BB962C8B-B14F-4D97-AF65-F5344CB8AC3E}">
        <p14:creationId xmlns:p14="http://schemas.microsoft.com/office/powerpoint/2010/main" val="2473571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1025" y="2133600"/>
            <a:ext cx="7543800" cy="2677656"/>
          </a:xfrm>
          <a:prstGeom prst="rect">
            <a:avLst/>
          </a:prstGeom>
        </p:spPr>
        <p:txBody>
          <a:bodyPr wrap="square">
            <a:spAutoFit/>
          </a:bodyPr>
          <a:lstStyle/>
          <a:p>
            <a:r>
              <a:rPr lang="en-US" sz="2800" dirty="0" smtClean="0">
                <a:solidFill>
                  <a:srgbClr val="2F2B20"/>
                </a:solidFill>
              </a:rPr>
              <a:t>A </a:t>
            </a:r>
            <a:r>
              <a:rPr lang="en-US" sz="2800" b="1" dirty="0">
                <a:solidFill>
                  <a:srgbClr val="2F2B20"/>
                </a:solidFill>
              </a:rPr>
              <a:t>comprehensive system of personal development </a:t>
            </a:r>
            <a:r>
              <a:rPr lang="en-US" sz="2800" dirty="0">
                <a:solidFill>
                  <a:srgbClr val="2F2B20"/>
                </a:solidFill>
              </a:rPr>
              <a:t>for the early childhood workforce who serve infants, toddlers and preschool children with disabilities and their families is a necessary and integral quality indicator of an early childhood service system</a:t>
            </a:r>
          </a:p>
        </p:txBody>
      </p:sp>
    </p:spTree>
    <p:extLst>
      <p:ext uri="{BB962C8B-B14F-4D97-AF65-F5344CB8AC3E}">
        <p14:creationId xmlns:p14="http://schemas.microsoft.com/office/powerpoint/2010/main" val="24983478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 ”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1" y="0"/>
            <a:ext cx="59732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8214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arly Childhood Personnel Center (ECP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2286000"/>
            <a:ext cx="5410200" cy="2306454"/>
          </a:xfrm>
          <a:prstGeom prst="rect">
            <a:avLst/>
          </a:prstGeom>
        </p:spPr>
      </p:pic>
    </p:spTree>
    <p:extLst>
      <p:ext uri="{BB962C8B-B14F-4D97-AF65-F5344CB8AC3E}">
        <p14:creationId xmlns:p14="http://schemas.microsoft.com/office/powerpoint/2010/main" val="29601671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066800"/>
            <a:ext cx="8153400" cy="5509200"/>
          </a:xfrm>
          <a:prstGeom prst="rect">
            <a:avLst/>
          </a:prstGeom>
        </p:spPr>
        <p:txBody>
          <a:bodyPr wrap="square">
            <a:spAutoFit/>
          </a:bodyPr>
          <a:lstStyle/>
          <a:p>
            <a:pPr algn="ctr"/>
            <a:r>
              <a:rPr lang="en-US" sz="3200" dirty="0">
                <a:solidFill>
                  <a:srgbClr val="2F2B20"/>
                </a:solidFill>
              </a:rPr>
              <a:t>The </a:t>
            </a:r>
            <a:r>
              <a:rPr lang="en-US" sz="3200" b="1" dirty="0">
                <a:solidFill>
                  <a:srgbClr val="2F2B20"/>
                </a:solidFill>
              </a:rPr>
              <a:t>Early Childhood Personnel Center (ECPC) </a:t>
            </a:r>
            <a:r>
              <a:rPr lang="en-US" sz="3200" dirty="0">
                <a:solidFill>
                  <a:srgbClr val="2F2B20"/>
                </a:solidFill>
              </a:rPr>
              <a:t>will serve as a national resource to State Education Agencies (SEA), Lead Part C agencies, other early care and education agencies, Institutes of Higher Education (IHE), and other entities responsible for professional development of personnel providing early childhood intervention to infants, toddlers, and preschool children with disabilities and their families.</a:t>
            </a:r>
            <a:br>
              <a:rPr lang="en-US" sz="3200" dirty="0">
                <a:solidFill>
                  <a:srgbClr val="2F2B20"/>
                </a:solidFill>
              </a:rPr>
            </a:br>
            <a:endParaRPr lang="en-US" sz="3200" dirty="0">
              <a:solidFill>
                <a:srgbClr val="2F2B20"/>
              </a:solidFill>
            </a:endParaRPr>
          </a:p>
        </p:txBody>
      </p:sp>
    </p:spTree>
    <p:extLst>
      <p:ext uri="{BB962C8B-B14F-4D97-AF65-F5344CB8AC3E}">
        <p14:creationId xmlns:p14="http://schemas.microsoft.com/office/powerpoint/2010/main" val="15987438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914400" y="277416"/>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solidFill>
                  <a:srgbClr val="002060"/>
                </a:solidFill>
                <a:latin typeface="Verdana" pitchFamily="34" charset="0"/>
              </a:rPr>
              <a:t>Center Framework</a:t>
            </a:r>
          </a:p>
        </p:txBody>
      </p:sp>
      <p:sp>
        <p:nvSpPr>
          <p:cNvPr id="6147" name="Line 6" descr="&quot; &quot;"/>
          <p:cNvSpPr>
            <a:spLocks noChangeShapeType="1"/>
          </p:cNvSpPr>
          <p:nvPr/>
        </p:nvSpPr>
        <p:spPr bwMode="auto">
          <a:xfrm>
            <a:off x="609600" y="1295400"/>
            <a:ext cx="8077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2F2B20"/>
              </a:solidFill>
            </a:endParaRPr>
          </a:p>
        </p:txBody>
      </p:sp>
      <p:grpSp>
        <p:nvGrpSpPr>
          <p:cNvPr id="4" name="Group 3" descr="is graphic shows the framework of the Early Childhood Personnel Center (ECPC). The framework was conceptualized to illustrate relationships among the three ECPC goals, (1) Knowledge Generation, (2) Technical Assistance and Dissemination, and (3) Leadership and Collaboration, along the top of the figure and our five target audiences, (1) state agency and certification personnel, (2) IHE faculty and other trainers, (3) program admin and service providers, (4) families, and (5) graduate students, along the bottom. The six themes along the side, (1) personnel policy and standards, (2) evidenced based practice, (3) technology application, (4) model development, (5) implementation science, and (6) outcomes and accountability, represent the organizing frame of all of ECPC activities within the goals and across audiences."/>
          <p:cNvGrpSpPr/>
          <p:nvPr/>
        </p:nvGrpSpPr>
        <p:grpSpPr>
          <a:xfrm>
            <a:off x="609600" y="1444229"/>
            <a:ext cx="7418918" cy="5061108"/>
            <a:chOff x="609600" y="1444229"/>
            <a:chExt cx="7418918" cy="5061108"/>
          </a:xfrm>
        </p:grpSpPr>
        <p:sp>
          <p:nvSpPr>
            <p:cNvPr id="6151" name="Text Box 11"/>
            <p:cNvSpPr txBox="1">
              <a:spLocks noChangeArrowheads="1"/>
            </p:cNvSpPr>
            <p:nvPr/>
          </p:nvSpPr>
          <p:spPr bwMode="auto">
            <a:xfrm>
              <a:off x="609600" y="2282429"/>
              <a:ext cx="234526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r"/>
              <a:r>
                <a:rPr lang="en-US" sz="1100">
                  <a:solidFill>
                    <a:srgbClr val="2F2B20"/>
                  </a:solidFill>
                  <a:latin typeface="Verdana" pitchFamily="34" charset="0"/>
                </a:rPr>
                <a:t>Leadership and Collaboration</a:t>
              </a:r>
            </a:p>
          </p:txBody>
        </p:sp>
        <p:sp>
          <p:nvSpPr>
            <p:cNvPr id="6190" name="Text Box 51"/>
            <p:cNvSpPr txBox="1">
              <a:spLocks noChangeArrowheads="1"/>
            </p:cNvSpPr>
            <p:nvPr/>
          </p:nvSpPr>
          <p:spPr bwMode="auto">
            <a:xfrm>
              <a:off x="4472518" y="5643563"/>
              <a:ext cx="104351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endParaRPr lang="en-US" sz="800" dirty="0">
                <a:solidFill>
                  <a:srgbClr val="2F2B20"/>
                </a:solidFill>
                <a:latin typeface="Verdana" pitchFamily="34" charset="0"/>
              </a:endParaRPr>
            </a:p>
            <a:p>
              <a:r>
                <a:rPr lang="en-US" sz="800" dirty="0">
                  <a:solidFill>
                    <a:srgbClr val="2F2B20"/>
                  </a:solidFill>
                  <a:latin typeface="Verdana" pitchFamily="34" charset="0"/>
                </a:rPr>
                <a:t>Program </a:t>
              </a:r>
            </a:p>
            <a:p>
              <a:r>
                <a:rPr lang="en-US" sz="800" dirty="0">
                  <a:solidFill>
                    <a:srgbClr val="2F2B20"/>
                  </a:solidFill>
                  <a:latin typeface="Verdana" pitchFamily="34" charset="0"/>
                </a:rPr>
                <a:t>Admin-</a:t>
              </a:r>
            </a:p>
            <a:p>
              <a:r>
                <a:rPr lang="en-US" sz="800" dirty="0">
                  <a:solidFill>
                    <a:srgbClr val="2F2B20"/>
                  </a:solidFill>
                  <a:latin typeface="Verdana" pitchFamily="34" charset="0"/>
                </a:rPr>
                <a:t>and Service</a:t>
              </a:r>
            </a:p>
            <a:p>
              <a:r>
                <a:rPr lang="en-US" sz="800" dirty="0">
                  <a:solidFill>
                    <a:srgbClr val="2F2B20"/>
                  </a:solidFill>
                  <a:latin typeface="Verdana" pitchFamily="34" charset="0"/>
                </a:rPr>
                <a:t>Providers</a:t>
              </a:r>
            </a:p>
            <a:p>
              <a:endParaRPr lang="en-US" sz="1000" dirty="0">
                <a:solidFill>
                  <a:srgbClr val="2F2B20"/>
                </a:solidFill>
                <a:latin typeface="Verdana" pitchFamily="34" charset="0"/>
              </a:endParaRPr>
            </a:p>
          </p:txBody>
        </p:sp>
        <p:grpSp>
          <p:nvGrpSpPr>
            <p:cNvPr id="3" name="Group 2"/>
            <p:cNvGrpSpPr/>
            <p:nvPr/>
          </p:nvGrpSpPr>
          <p:grpSpPr>
            <a:xfrm>
              <a:off x="787400" y="1444229"/>
              <a:ext cx="7241118" cy="4716959"/>
              <a:chOff x="787400" y="1444229"/>
              <a:chExt cx="7241118" cy="4716959"/>
            </a:xfrm>
          </p:grpSpPr>
          <p:sp>
            <p:nvSpPr>
              <p:cNvPr id="6158" name="Line 19"/>
              <p:cNvSpPr>
                <a:spLocks noChangeShapeType="1"/>
              </p:cNvSpPr>
              <p:nvPr/>
            </p:nvSpPr>
            <p:spPr bwMode="auto">
              <a:xfrm>
                <a:off x="3704167" y="2620566"/>
                <a:ext cx="0" cy="305514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2F2B20"/>
                  </a:solidFill>
                </a:endParaRPr>
              </a:p>
            </p:txBody>
          </p:sp>
          <p:sp>
            <p:nvSpPr>
              <p:cNvPr id="6159" name="Line 20"/>
              <p:cNvSpPr>
                <a:spLocks noChangeShapeType="1"/>
              </p:cNvSpPr>
              <p:nvPr/>
            </p:nvSpPr>
            <p:spPr bwMode="auto">
              <a:xfrm>
                <a:off x="4472517" y="2620566"/>
                <a:ext cx="0" cy="305514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2F2B20"/>
                  </a:solidFill>
                </a:endParaRPr>
              </a:p>
            </p:txBody>
          </p:sp>
          <p:sp>
            <p:nvSpPr>
              <p:cNvPr id="6160" name="Line 21"/>
              <p:cNvSpPr>
                <a:spLocks noChangeShapeType="1"/>
              </p:cNvSpPr>
              <p:nvPr/>
            </p:nvSpPr>
            <p:spPr bwMode="auto">
              <a:xfrm>
                <a:off x="6123517" y="2620566"/>
                <a:ext cx="0" cy="305514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2F2B20"/>
                  </a:solidFill>
                </a:endParaRPr>
              </a:p>
            </p:txBody>
          </p:sp>
          <p:sp>
            <p:nvSpPr>
              <p:cNvPr id="6161" name="Line 22"/>
              <p:cNvSpPr>
                <a:spLocks noChangeShapeType="1"/>
              </p:cNvSpPr>
              <p:nvPr/>
            </p:nvSpPr>
            <p:spPr bwMode="auto">
              <a:xfrm flipV="1">
                <a:off x="5298017" y="2620566"/>
                <a:ext cx="0" cy="305514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2F2B20"/>
                  </a:solidFill>
                </a:endParaRPr>
              </a:p>
            </p:txBody>
          </p:sp>
          <p:sp>
            <p:nvSpPr>
              <p:cNvPr id="6168" name="Line 29"/>
              <p:cNvSpPr>
                <a:spLocks noChangeShapeType="1"/>
              </p:cNvSpPr>
              <p:nvPr/>
            </p:nvSpPr>
            <p:spPr bwMode="auto">
              <a:xfrm>
                <a:off x="2819400" y="2620566"/>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2F2B20"/>
                  </a:solidFill>
                </a:endParaRPr>
              </a:p>
            </p:txBody>
          </p:sp>
          <p:sp>
            <p:nvSpPr>
              <p:cNvPr id="6169" name="Line 30"/>
              <p:cNvSpPr>
                <a:spLocks noChangeShapeType="1"/>
              </p:cNvSpPr>
              <p:nvPr/>
            </p:nvSpPr>
            <p:spPr bwMode="auto">
              <a:xfrm>
                <a:off x="3644900" y="2620566"/>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2F2B20"/>
                  </a:solidFill>
                </a:endParaRPr>
              </a:p>
            </p:txBody>
          </p:sp>
          <p:sp>
            <p:nvSpPr>
              <p:cNvPr id="6170" name="Line 31"/>
              <p:cNvSpPr>
                <a:spLocks noChangeShapeType="1"/>
              </p:cNvSpPr>
              <p:nvPr/>
            </p:nvSpPr>
            <p:spPr bwMode="auto">
              <a:xfrm flipH="1">
                <a:off x="2819401" y="1828800"/>
                <a:ext cx="1155700" cy="79176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2F2B20"/>
                  </a:solidFill>
                </a:endParaRPr>
              </a:p>
            </p:txBody>
          </p:sp>
          <p:sp>
            <p:nvSpPr>
              <p:cNvPr id="6171" name="Line 32"/>
              <p:cNvSpPr>
                <a:spLocks noChangeShapeType="1"/>
              </p:cNvSpPr>
              <p:nvPr/>
            </p:nvSpPr>
            <p:spPr bwMode="auto">
              <a:xfrm flipV="1">
                <a:off x="3704167" y="1828800"/>
                <a:ext cx="1079500" cy="79176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2F2B20"/>
                  </a:solidFill>
                </a:endParaRPr>
              </a:p>
            </p:txBody>
          </p:sp>
          <p:sp>
            <p:nvSpPr>
              <p:cNvPr id="6172" name="Line 33"/>
              <p:cNvSpPr>
                <a:spLocks noChangeShapeType="1"/>
              </p:cNvSpPr>
              <p:nvPr/>
            </p:nvSpPr>
            <p:spPr bwMode="auto">
              <a:xfrm flipV="1">
                <a:off x="4472518" y="1828800"/>
                <a:ext cx="1077383" cy="79176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2F2B20"/>
                  </a:solidFill>
                </a:endParaRPr>
              </a:p>
            </p:txBody>
          </p:sp>
          <p:sp>
            <p:nvSpPr>
              <p:cNvPr id="6173" name="Line 34"/>
              <p:cNvSpPr>
                <a:spLocks noChangeShapeType="1"/>
              </p:cNvSpPr>
              <p:nvPr/>
            </p:nvSpPr>
            <p:spPr bwMode="auto">
              <a:xfrm flipV="1">
                <a:off x="5298018" y="1828800"/>
                <a:ext cx="1073149" cy="79176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2F2B20"/>
                  </a:solidFill>
                </a:endParaRPr>
              </a:p>
            </p:txBody>
          </p:sp>
          <p:sp>
            <p:nvSpPr>
              <p:cNvPr id="6174" name="Line 35"/>
              <p:cNvSpPr>
                <a:spLocks noChangeShapeType="1"/>
              </p:cNvSpPr>
              <p:nvPr/>
            </p:nvSpPr>
            <p:spPr bwMode="auto">
              <a:xfrm flipV="1">
                <a:off x="6123518" y="1828800"/>
                <a:ext cx="1079500" cy="79176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2F2B20"/>
                  </a:solidFill>
                </a:endParaRPr>
              </a:p>
            </p:txBody>
          </p:sp>
          <p:sp>
            <p:nvSpPr>
              <p:cNvPr id="6175" name="Line 36"/>
              <p:cNvSpPr>
                <a:spLocks noChangeShapeType="1"/>
              </p:cNvSpPr>
              <p:nvPr/>
            </p:nvSpPr>
            <p:spPr bwMode="auto">
              <a:xfrm flipV="1">
                <a:off x="6949018" y="1828800"/>
                <a:ext cx="1079500" cy="79176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2F2B20"/>
                  </a:solidFill>
                </a:endParaRPr>
              </a:p>
            </p:txBody>
          </p:sp>
          <p:sp>
            <p:nvSpPr>
              <p:cNvPr id="6179" name="Line 40"/>
              <p:cNvSpPr>
                <a:spLocks noChangeShapeType="1"/>
              </p:cNvSpPr>
              <p:nvPr/>
            </p:nvSpPr>
            <p:spPr bwMode="auto">
              <a:xfrm>
                <a:off x="8024284" y="1828800"/>
                <a:ext cx="0" cy="305395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2F2B20"/>
                  </a:solidFill>
                </a:endParaRPr>
              </a:p>
            </p:txBody>
          </p:sp>
          <p:sp>
            <p:nvSpPr>
              <p:cNvPr id="6180" name="Line 41"/>
              <p:cNvSpPr>
                <a:spLocks noChangeShapeType="1"/>
              </p:cNvSpPr>
              <p:nvPr/>
            </p:nvSpPr>
            <p:spPr bwMode="auto">
              <a:xfrm flipV="1">
                <a:off x="6949018" y="4373167"/>
                <a:ext cx="1079500" cy="79295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2F2B20"/>
                  </a:solidFill>
                </a:endParaRPr>
              </a:p>
            </p:txBody>
          </p:sp>
          <p:sp>
            <p:nvSpPr>
              <p:cNvPr id="6181" name="Line 42"/>
              <p:cNvSpPr>
                <a:spLocks noChangeShapeType="1"/>
              </p:cNvSpPr>
              <p:nvPr/>
            </p:nvSpPr>
            <p:spPr bwMode="auto">
              <a:xfrm flipV="1">
                <a:off x="6949018" y="2338388"/>
                <a:ext cx="1079500" cy="79176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2F2B20"/>
                  </a:solidFill>
                </a:endParaRPr>
              </a:p>
            </p:txBody>
          </p:sp>
          <p:sp>
            <p:nvSpPr>
              <p:cNvPr id="6182" name="Line 43"/>
              <p:cNvSpPr>
                <a:spLocks noChangeShapeType="1"/>
              </p:cNvSpPr>
              <p:nvPr/>
            </p:nvSpPr>
            <p:spPr bwMode="auto">
              <a:xfrm flipV="1">
                <a:off x="6949018" y="3865960"/>
                <a:ext cx="1079500" cy="79176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2F2B20"/>
                  </a:solidFill>
                </a:endParaRPr>
              </a:p>
            </p:txBody>
          </p:sp>
          <p:sp>
            <p:nvSpPr>
              <p:cNvPr id="6183" name="Line 44"/>
              <p:cNvSpPr>
                <a:spLocks noChangeShapeType="1"/>
              </p:cNvSpPr>
              <p:nvPr/>
            </p:nvSpPr>
            <p:spPr bwMode="auto">
              <a:xfrm flipV="1">
                <a:off x="6949018" y="3356373"/>
                <a:ext cx="1079500" cy="79176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2F2B20"/>
                  </a:solidFill>
                </a:endParaRPr>
              </a:p>
            </p:txBody>
          </p:sp>
          <p:sp>
            <p:nvSpPr>
              <p:cNvPr id="6184" name="Line 45"/>
              <p:cNvSpPr>
                <a:spLocks noChangeShapeType="1"/>
              </p:cNvSpPr>
              <p:nvPr/>
            </p:nvSpPr>
            <p:spPr bwMode="auto">
              <a:xfrm flipV="1">
                <a:off x="6949018" y="2846785"/>
                <a:ext cx="1079500" cy="79176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2F2B20"/>
                  </a:solidFill>
                </a:endParaRPr>
              </a:p>
            </p:txBody>
          </p:sp>
          <p:sp>
            <p:nvSpPr>
              <p:cNvPr id="6149" name="Text Box 9"/>
              <p:cNvSpPr txBox="1">
                <a:spLocks noChangeArrowheads="1"/>
              </p:cNvSpPr>
              <p:nvPr/>
            </p:nvSpPr>
            <p:spPr bwMode="auto">
              <a:xfrm>
                <a:off x="2114551" y="1444229"/>
                <a:ext cx="15621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r"/>
                <a:r>
                  <a:rPr lang="en-US" sz="1100" dirty="0">
                    <a:solidFill>
                      <a:srgbClr val="2F2B20"/>
                    </a:solidFill>
                    <a:latin typeface="Verdana" pitchFamily="34" charset="0"/>
                  </a:rPr>
                  <a:t>Knowledge Generation</a:t>
                </a:r>
              </a:p>
            </p:txBody>
          </p:sp>
          <p:sp>
            <p:nvSpPr>
              <p:cNvPr id="6150" name="Text Box 10"/>
              <p:cNvSpPr txBox="1">
                <a:spLocks noChangeArrowheads="1"/>
              </p:cNvSpPr>
              <p:nvPr/>
            </p:nvSpPr>
            <p:spPr bwMode="auto">
              <a:xfrm>
                <a:off x="787401" y="1808560"/>
                <a:ext cx="26543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r"/>
                <a:r>
                  <a:rPr lang="en-US" sz="1100">
                    <a:solidFill>
                      <a:srgbClr val="2F2B20"/>
                    </a:solidFill>
                    <a:latin typeface="Verdana" pitchFamily="34" charset="0"/>
                  </a:rPr>
                  <a:t>Technical Assistance and Dissemination</a:t>
                </a:r>
              </a:p>
            </p:txBody>
          </p:sp>
          <p:sp>
            <p:nvSpPr>
              <p:cNvPr id="6152" name="Text Box 12"/>
              <p:cNvSpPr txBox="1">
                <a:spLocks noChangeArrowheads="1"/>
              </p:cNvSpPr>
              <p:nvPr/>
            </p:nvSpPr>
            <p:spPr bwMode="auto">
              <a:xfrm>
                <a:off x="1168400" y="2692004"/>
                <a:ext cx="1422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r>
                  <a:rPr lang="en-US" sz="1100">
                    <a:solidFill>
                      <a:srgbClr val="2F2B20"/>
                    </a:solidFill>
                    <a:latin typeface="Verdana" pitchFamily="34" charset="0"/>
                  </a:rPr>
                  <a:t>Personnel Policy</a:t>
                </a:r>
              </a:p>
              <a:p>
                <a:r>
                  <a:rPr lang="en-US" sz="1100">
                    <a:solidFill>
                      <a:srgbClr val="2F2B20"/>
                    </a:solidFill>
                    <a:latin typeface="Verdana" pitchFamily="34" charset="0"/>
                  </a:rPr>
                  <a:t>and Standards </a:t>
                </a:r>
              </a:p>
            </p:txBody>
          </p:sp>
          <p:sp>
            <p:nvSpPr>
              <p:cNvPr id="6153" name="Text Box 13"/>
              <p:cNvSpPr txBox="1">
                <a:spLocks noChangeArrowheads="1"/>
              </p:cNvSpPr>
              <p:nvPr/>
            </p:nvSpPr>
            <p:spPr bwMode="auto">
              <a:xfrm>
                <a:off x="1219200" y="3256360"/>
                <a:ext cx="15748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r>
                  <a:rPr lang="en-US" sz="1100">
                    <a:solidFill>
                      <a:srgbClr val="2F2B20"/>
                    </a:solidFill>
                    <a:latin typeface="Verdana" pitchFamily="34" charset="0"/>
                  </a:rPr>
                  <a:t>Evidenced Based</a:t>
                </a:r>
              </a:p>
              <a:p>
                <a:r>
                  <a:rPr lang="en-US" sz="1100">
                    <a:solidFill>
                      <a:srgbClr val="2F2B20"/>
                    </a:solidFill>
                    <a:latin typeface="Verdana" pitchFamily="34" charset="0"/>
                  </a:rPr>
                  <a:t>Practice</a:t>
                </a:r>
              </a:p>
            </p:txBody>
          </p:sp>
          <p:sp>
            <p:nvSpPr>
              <p:cNvPr id="6154" name="Text Box 14"/>
              <p:cNvSpPr txBox="1">
                <a:spLocks noChangeArrowheads="1"/>
              </p:cNvSpPr>
              <p:nvPr/>
            </p:nvSpPr>
            <p:spPr bwMode="auto">
              <a:xfrm>
                <a:off x="1168400" y="3721894"/>
                <a:ext cx="17272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r>
                  <a:rPr lang="en-US" sz="1100">
                    <a:solidFill>
                      <a:srgbClr val="2F2B20"/>
                    </a:solidFill>
                    <a:latin typeface="Verdana" pitchFamily="34" charset="0"/>
                  </a:rPr>
                  <a:t>Technology </a:t>
                </a:r>
              </a:p>
              <a:p>
                <a:r>
                  <a:rPr lang="en-US" sz="1100">
                    <a:solidFill>
                      <a:srgbClr val="2F2B20"/>
                    </a:solidFill>
                    <a:latin typeface="Verdana" pitchFamily="34" charset="0"/>
                  </a:rPr>
                  <a:t>Application </a:t>
                </a:r>
              </a:p>
            </p:txBody>
          </p:sp>
          <p:sp>
            <p:nvSpPr>
              <p:cNvPr id="6155" name="Text Box 15"/>
              <p:cNvSpPr txBox="1">
                <a:spLocks noChangeArrowheads="1"/>
              </p:cNvSpPr>
              <p:nvPr/>
            </p:nvSpPr>
            <p:spPr bwMode="auto">
              <a:xfrm>
                <a:off x="1153584" y="4294585"/>
                <a:ext cx="166581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r>
                  <a:rPr lang="en-US" sz="1100">
                    <a:solidFill>
                      <a:srgbClr val="2F2B20"/>
                    </a:solidFill>
                    <a:latin typeface="Verdana" pitchFamily="34" charset="0"/>
                  </a:rPr>
                  <a:t>Model Development</a:t>
                </a:r>
              </a:p>
            </p:txBody>
          </p:sp>
          <p:sp>
            <p:nvSpPr>
              <p:cNvPr id="6156" name="Text Box 16"/>
              <p:cNvSpPr txBox="1">
                <a:spLocks noChangeArrowheads="1"/>
              </p:cNvSpPr>
              <p:nvPr/>
            </p:nvSpPr>
            <p:spPr bwMode="auto">
              <a:xfrm>
                <a:off x="1134534" y="4767263"/>
                <a:ext cx="159173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r>
                  <a:rPr lang="en-US" sz="1100">
                    <a:solidFill>
                      <a:srgbClr val="2F2B20"/>
                    </a:solidFill>
                    <a:latin typeface="Verdana" pitchFamily="34" charset="0"/>
                  </a:rPr>
                  <a:t>Implementation Science</a:t>
                </a:r>
              </a:p>
            </p:txBody>
          </p:sp>
          <p:sp>
            <p:nvSpPr>
              <p:cNvPr id="6157" name="Rectangle 18"/>
              <p:cNvSpPr>
                <a:spLocks noChangeArrowheads="1"/>
              </p:cNvSpPr>
              <p:nvPr/>
            </p:nvSpPr>
            <p:spPr bwMode="auto">
              <a:xfrm>
                <a:off x="2819401" y="2620566"/>
                <a:ext cx="4129617" cy="305514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2F2B20"/>
                  </a:solidFill>
                </a:endParaRPr>
              </a:p>
            </p:txBody>
          </p:sp>
          <p:sp>
            <p:nvSpPr>
              <p:cNvPr id="6162" name="Line 23"/>
              <p:cNvSpPr>
                <a:spLocks noChangeShapeType="1"/>
              </p:cNvSpPr>
              <p:nvPr/>
            </p:nvSpPr>
            <p:spPr bwMode="auto">
              <a:xfrm>
                <a:off x="2819401" y="4657725"/>
                <a:ext cx="412961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2F2B20"/>
                  </a:solidFill>
                </a:endParaRPr>
              </a:p>
            </p:txBody>
          </p:sp>
          <p:sp>
            <p:nvSpPr>
              <p:cNvPr id="6163" name="Line 24"/>
              <p:cNvSpPr>
                <a:spLocks noChangeShapeType="1"/>
              </p:cNvSpPr>
              <p:nvPr/>
            </p:nvSpPr>
            <p:spPr bwMode="auto">
              <a:xfrm>
                <a:off x="2819401" y="4148137"/>
                <a:ext cx="412961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2F2B20"/>
                  </a:solidFill>
                </a:endParaRPr>
              </a:p>
            </p:txBody>
          </p:sp>
          <p:sp>
            <p:nvSpPr>
              <p:cNvPr id="6164" name="Line 25"/>
              <p:cNvSpPr>
                <a:spLocks noChangeShapeType="1"/>
              </p:cNvSpPr>
              <p:nvPr/>
            </p:nvSpPr>
            <p:spPr bwMode="auto">
              <a:xfrm>
                <a:off x="2819401" y="3638550"/>
                <a:ext cx="412961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2F2B20"/>
                  </a:solidFill>
                </a:endParaRPr>
              </a:p>
            </p:txBody>
          </p:sp>
          <p:sp>
            <p:nvSpPr>
              <p:cNvPr id="6165" name="Line 26"/>
              <p:cNvSpPr>
                <a:spLocks noChangeShapeType="1"/>
              </p:cNvSpPr>
              <p:nvPr/>
            </p:nvSpPr>
            <p:spPr bwMode="auto">
              <a:xfrm>
                <a:off x="2819401" y="3130154"/>
                <a:ext cx="412961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2F2B20"/>
                  </a:solidFill>
                </a:endParaRPr>
              </a:p>
            </p:txBody>
          </p:sp>
          <p:sp>
            <p:nvSpPr>
              <p:cNvPr id="6166" name="Line 27"/>
              <p:cNvSpPr>
                <a:spLocks noChangeShapeType="1"/>
              </p:cNvSpPr>
              <p:nvPr/>
            </p:nvSpPr>
            <p:spPr bwMode="auto">
              <a:xfrm>
                <a:off x="3975100" y="1828800"/>
                <a:ext cx="404918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2F2B20"/>
                  </a:solidFill>
                </a:endParaRPr>
              </a:p>
            </p:txBody>
          </p:sp>
          <p:sp>
            <p:nvSpPr>
              <p:cNvPr id="6167" name="Line 28"/>
              <p:cNvSpPr>
                <a:spLocks noChangeShapeType="1"/>
              </p:cNvSpPr>
              <p:nvPr/>
            </p:nvSpPr>
            <p:spPr bwMode="auto">
              <a:xfrm>
                <a:off x="3232151" y="2338388"/>
                <a:ext cx="41317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2F2B20"/>
                  </a:solidFill>
                </a:endParaRPr>
              </a:p>
            </p:txBody>
          </p:sp>
          <p:sp>
            <p:nvSpPr>
              <p:cNvPr id="6176" name="Line 37"/>
              <p:cNvSpPr>
                <a:spLocks noChangeShapeType="1"/>
              </p:cNvSpPr>
              <p:nvPr/>
            </p:nvSpPr>
            <p:spPr bwMode="auto">
              <a:xfrm>
                <a:off x="3644901" y="2056210"/>
                <a:ext cx="405341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2F2B20"/>
                  </a:solidFill>
                </a:endParaRPr>
              </a:p>
            </p:txBody>
          </p:sp>
          <p:sp>
            <p:nvSpPr>
              <p:cNvPr id="6177" name="Line 38"/>
              <p:cNvSpPr>
                <a:spLocks noChangeShapeType="1"/>
              </p:cNvSpPr>
              <p:nvPr/>
            </p:nvSpPr>
            <p:spPr bwMode="auto">
              <a:xfrm>
                <a:off x="7351184" y="2338387"/>
                <a:ext cx="0" cy="305395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2F2B20"/>
                  </a:solidFill>
                </a:endParaRPr>
              </a:p>
            </p:txBody>
          </p:sp>
          <p:sp>
            <p:nvSpPr>
              <p:cNvPr id="6178" name="Line 39"/>
              <p:cNvSpPr>
                <a:spLocks noChangeShapeType="1"/>
              </p:cNvSpPr>
              <p:nvPr/>
            </p:nvSpPr>
            <p:spPr bwMode="auto">
              <a:xfrm>
                <a:off x="7706784" y="2056210"/>
                <a:ext cx="0" cy="304919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2F2B20"/>
                  </a:solidFill>
                </a:endParaRPr>
              </a:p>
            </p:txBody>
          </p:sp>
          <p:sp>
            <p:nvSpPr>
              <p:cNvPr id="6185" name="Line 46"/>
              <p:cNvSpPr>
                <a:spLocks noChangeShapeType="1"/>
              </p:cNvSpPr>
              <p:nvPr/>
            </p:nvSpPr>
            <p:spPr bwMode="auto">
              <a:xfrm>
                <a:off x="2819401" y="5166122"/>
                <a:ext cx="412961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2F2B20"/>
                  </a:solidFill>
                </a:endParaRPr>
              </a:p>
            </p:txBody>
          </p:sp>
          <p:sp>
            <p:nvSpPr>
              <p:cNvPr id="6186" name="Line 47"/>
              <p:cNvSpPr>
                <a:spLocks noChangeShapeType="1"/>
              </p:cNvSpPr>
              <p:nvPr/>
            </p:nvSpPr>
            <p:spPr bwMode="auto">
              <a:xfrm flipV="1">
                <a:off x="6949018" y="4882754"/>
                <a:ext cx="1079500" cy="79295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2F2B20"/>
                  </a:solidFill>
                </a:endParaRPr>
              </a:p>
            </p:txBody>
          </p:sp>
          <p:sp>
            <p:nvSpPr>
              <p:cNvPr id="6187" name="Text Box 48"/>
              <p:cNvSpPr txBox="1">
                <a:spLocks noChangeArrowheads="1"/>
              </p:cNvSpPr>
              <p:nvPr/>
            </p:nvSpPr>
            <p:spPr bwMode="auto">
              <a:xfrm>
                <a:off x="1119718" y="5245894"/>
                <a:ext cx="177376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r>
                  <a:rPr lang="en-US" sz="1100">
                    <a:solidFill>
                      <a:srgbClr val="2F2B20"/>
                    </a:solidFill>
                    <a:latin typeface="Verdana" pitchFamily="34" charset="0"/>
                  </a:rPr>
                  <a:t>Outcomes and Accountability</a:t>
                </a:r>
              </a:p>
            </p:txBody>
          </p:sp>
          <p:sp>
            <p:nvSpPr>
              <p:cNvPr id="6188" name="Text Box 49"/>
              <p:cNvSpPr txBox="1">
                <a:spLocks noChangeArrowheads="1"/>
              </p:cNvSpPr>
              <p:nvPr/>
            </p:nvSpPr>
            <p:spPr bwMode="auto">
              <a:xfrm>
                <a:off x="2702985" y="5699522"/>
                <a:ext cx="10879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r>
                  <a:rPr lang="en-US" sz="800">
                    <a:solidFill>
                      <a:srgbClr val="2F2B20"/>
                    </a:solidFill>
                    <a:latin typeface="Verdana" pitchFamily="34" charset="0"/>
                  </a:rPr>
                  <a:t>State Agency and Certification Personnel</a:t>
                </a:r>
              </a:p>
            </p:txBody>
          </p:sp>
          <p:sp>
            <p:nvSpPr>
              <p:cNvPr id="6189" name="Text Box 50"/>
              <p:cNvSpPr>
                <a:spLocks noChangeArrowheads="1"/>
              </p:cNvSpPr>
              <p:nvPr/>
            </p:nvSpPr>
            <p:spPr bwMode="auto">
              <a:xfrm>
                <a:off x="3676651" y="5699523"/>
                <a:ext cx="825500" cy="461665"/>
              </a:xfrm>
              <a:custGeom>
                <a:avLst/>
                <a:gdLst>
                  <a:gd name="T0" fmla="*/ 0 w 825500"/>
                  <a:gd name="T1" fmla="*/ 0 h 757131"/>
                  <a:gd name="T2" fmla="*/ 464344 w 825500"/>
                  <a:gd name="T3" fmla="*/ 0 h 757131"/>
                  <a:gd name="T4" fmla="*/ 464344 w 825500"/>
                  <a:gd name="T5" fmla="*/ 215275 h 757131"/>
                  <a:gd name="T6" fmla="*/ 20904 w 825500"/>
                  <a:gd name="T7" fmla="*/ 661940 h 757131"/>
                  <a:gd name="T8" fmla="*/ 0 w 825500"/>
                  <a:gd name="T9" fmla="*/ 215275 h 757131"/>
                  <a:gd name="T10" fmla="*/ 0 w 825500"/>
                  <a:gd name="T11" fmla="*/ 0 h 757131"/>
                  <a:gd name="T12" fmla="*/ 0 60000 65536"/>
                  <a:gd name="T13" fmla="*/ 0 60000 65536"/>
                  <a:gd name="T14" fmla="*/ 0 60000 65536"/>
                  <a:gd name="T15" fmla="*/ 0 60000 65536"/>
                  <a:gd name="T16" fmla="*/ 0 60000 65536"/>
                  <a:gd name="T17" fmla="*/ 0 60000 65536"/>
                  <a:gd name="T18" fmla="*/ 0 w 825500"/>
                  <a:gd name="T19" fmla="*/ 0 h 757131"/>
                  <a:gd name="T20" fmla="*/ 825500 w 825500"/>
                  <a:gd name="T21" fmla="*/ 757131 h 757131"/>
                </a:gdLst>
                <a:ahLst/>
                <a:cxnLst>
                  <a:cxn ang="T12">
                    <a:pos x="T0" y="T1"/>
                  </a:cxn>
                  <a:cxn ang="T13">
                    <a:pos x="T2" y="T3"/>
                  </a:cxn>
                  <a:cxn ang="T14">
                    <a:pos x="T4" y="T5"/>
                  </a:cxn>
                  <a:cxn ang="T15">
                    <a:pos x="T6" y="T7"/>
                  </a:cxn>
                  <a:cxn ang="T16">
                    <a:pos x="T8" y="T9"/>
                  </a:cxn>
                  <a:cxn ang="T17">
                    <a:pos x="T10" y="T11"/>
                  </a:cxn>
                </a:cxnLst>
                <a:rect l="T18" t="T19" r="T20" b="T21"/>
                <a:pathLst>
                  <a:path w="825500" h="757131">
                    <a:moveTo>
                      <a:pt x="0" y="0"/>
                    </a:moveTo>
                    <a:lnTo>
                      <a:pt x="825500" y="0"/>
                    </a:lnTo>
                    <a:lnTo>
                      <a:pt x="825500" y="246221"/>
                    </a:lnTo>
                    <a:cubicBezTo>
                      <a:pt x="738212" y="241021"/>
                      <a:pt x="124450" y="762293"/>
                      <a:pt x="37162" y="757093"/>
                    </a:cubicBezTo>
                    <a:lnTo>
                      <a:pt x="0" y="246221"/>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800">
                    <a:solidFill>
                      <a:srgbClr val="2F2B20"/>
                    </a:solidFill>
                    <a:latin typeface="Verdana" pitchFamily="34" charset="0"/>
                  </a:rPr>
                  <a:t>IHE Faculty</a:t>
                </a:r>
              </a:p>
              <a:p>
                <a:r>
                  <a:rPr lang="en-US" sz="800">
                    <a:solidFill>
                      <a:srgbClr val="2F2B20"/>
                    </a:solidFill>
                    <a:latin typeface="Verdana" pitchFamily="34" charset="0"/>
                  </a:rPr>
                  <a:t>And Other </a:t>
                </a:r>
              </a:p>
              <a:p>
                <a:r>
                  <a:rPr lang="en-US" sz="800">
                    <a:solidFill>
                      <a:srgbClr val="2F2B20"/>
                    </a:solidFill>
                    <a:latin typeface="Verdana" pitchFamily="34" charset="0"/>
                  </a:rPr>
                  <a:t>Trainers</a:t>
                </a:r>
              </a:p>
            </p:txBody>
          </p:sp>
          <p:sp>
            <p:nvSpPr>
              <p:cNvPr id="6191" name="Text Box 52"/>
              <p:cNvSpPr txBox="1">
                <a:spLocks noChangeArrowheads="1"/>
              </p:cNvSpPr>
              <p:nvPr/>
            </p:nvSpPr>
            <p:spPr bwMode="auto">
              <a:xfrm>
                <a:off x="5298018" y="5647135"/>
                <a:ext cx="8657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endParaRPr lang="en-US" sz="1000">
                  <a:solidFill>
                    <a:srgbClr val="2F2B20"/>
                  </a:solidFill>
                  <a:latin typeface="Verdana" pitchFamily="34" charset="0"/>
                </a:endParaRPr>
              </a:p>
              <a:p>
                <a:r>
                  <a:rPr lang="en-US" sz="800">
                    <a:solidFill>
                      <a:srgbClr val="2F2B20"/>
                    </a:solidFill>
                    <a:latin typeface="Verdana" pitchFamily="34" charset="0"/>
                  </a:rPr>
                  <a:t>Families</a:t>
                </a:r>
              </a:p>
            </p:txBody>
          </p:sp>
          <p:sp>
            <p:nvSpPr>
              <p:cNvPr id="6192" name="Text Box 53"/>
              <p:cNvSpPr txBox="1">
                <a:spLocks noChangeArrowheads="1"/>
              </p:cNvSpPr>
              <p:nvPr/>
            </p:nvSpPr>
            <p:spPr bwMode="auto">
              <a:xfrm>
                <a:off x="6163733" y="5698331"/>
                <a:ext cx="14054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r>
                  <a:rPr lang="en-US" sz="800">
                    <a:solidFill>
                      <a:srgbClr val="2F2B20"/>
                    </a:solidFill>
                    <a:latin typeface="Verdana" pitchFamily="34" charset="0"/>
                  </a:rPr>
                  <a:t>Graduate </a:t>
                </a:r>
              </a:p>
              <a:p>
                <a:r>
                  <a:rPr lang="en-US" sz="800">
                    <a:solidFill>
                      <a:srgbClr val="2F2B20"/>
                    </a:solidFill>
                    <a:latin typeface="Verdana" pitchFamily="34" charset="0"/>
                  </a:rPr>
                  <a:t>Students </a:t>
                </a:r>
              </a:p>
            </p:txBody>
          </p:sp>
          <p:sp>
            <p:nvSpPr>
              <p:cNvPr id="6194" name="Text Box 55"/>
              <p:cNvSpPr txBox="1">
                <a:spLocks noChangeArrowheads="1"/>
              </p:cNvSpPr>
              <p:nvPr/>
            </p:nvSpPr>
            <p:spPr bwMode="auto">
              <a:xfrm>
                <a:off x="905933" y="2708672"/>
                <a:ext cx="457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r>
                  <a:rPr lang="en-US" sz="1200">
                    <a:solidFill>
                      <a:srgbClr val="2F2B20"/>
                    </a:solidFill>
                    <a:latin typeface="Verdana" pitchFamily="34" charset="0"/>
                  </a:rPr>
                  <a:t>  </a:t>
                </a:r>
              </a:p>
            </p:txBody>
          </p:sp>
          <p:sp>
            <p:nvSpPr>
              <p:cNvPr id="6195" name="Text Box 108"/>
              <p:cNvSpPr txBox="1">
                <a:spLocks noChangeArrowheads="1"/>
              </p:cNvSpPr>
              <p:nvPr/>
            </p:nvSpPr>
            <p:spPr bwMode="auto">
              <a:xfrm>
                <a:off x="850900" y="3225404"/>
                <a:ext cx="457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r>
                  <a:rPr lang="en-US" sz="1100">
                    <a:solidFill>
                      <a:srgbClr val="2F2B20"/>
                    </a:solidFill>
                    <a:latin typeface="Verdana" pitchFamily="34" charset="0"/>
                  </a:rPr>
                  <a:t>  </a:t>
                </a:r>
              </a:p>
            </p:txBody>
          </p:sp>
          <p:sp>
            <p:nvSpPr>
              <p:cNvPr id="6196" name="Text Box 109"/>
              <p:cNvSpPr txBox="1">
                <a:spLocks noChangeArrowheads="1"/>
              </p:cNvSpPr>
              <p:nvPr/>
            </p:nvSpPr>
            <p:spPr bwMode="auto">
              <a:xfrm>
                <a:off x="787400" y="3696891"/>
                <a:ext cx="457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r>
                  <a:rPr lang="en-US" sz="1100">
                    <a:solidFill>
                      <a:srgbClr val="2F2B20"/>
                    </a:solidFill>
                    <a:latin typeface="Verdana" pitchFamily="34" charset="0"/>
                  </a:rPr>
                  <a:t> </a:t>
                </a:r>
              </a:p>
            </p:txBody>
          </p:sp>
        </p:grpSp>
      </p:grpSp>
    </p:spTree>
    <p:extLst>
      <p:ext uri="{BB962C8B-B14F-4D97-AF65-F5344CB8AC3E}">
        <p14:creationId xmlns:p14="http://schemas.microsoft.com/office/powerpoint/2010/main" val="38265442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
          <p:cNvSpPr>
            <a:spLocks noGrp="1"/>
          </p:cNvSpPr>
          <p:nvPr>
            <p:ph type="title"/>
          </p:nvPr>
        </p:nvSpPr>
        <p:spPr/>
        <p:txBody>
          <a:bodyPr/>
          <a:lstStyle/>
          <a:p>
            <a:r>
              <a:rPr lang="en-US" dirty="0" smtClean="0"/>
              <a:t>HOW??</a:t>
            </a:r>
          </a:p>
        </p:txBody>
      </p:sp>
      <p:sp>
        <p:nvSpPr>
          <p:cNvPr id="4" name="Content Placeholder 3"/>
          <p:cNvSpPr>
            <a:spLocks noGrp="1"/>
          </p:cNvSpPr>
          <p:nvPr>
            <p:ph idx="1"/>
          </p:nvPr>
        </p:nvSpPr>
        <p:spPr/>
        <p:txBody>
          <a:bodyPr>
            <a:normAutofit/>
          </a:bodyPr>
          <a:lstStyle/>
          <a:p>
            <a:pPr>
              <a:defRPr/>
            </a:pPr>
            <a:endParaRPr lang="en-US" dirty="0" smtClean="0"/>
          </a:p>
          <a:p>
            <a:pPr>
              <a:defRPr/>
            </a:pPr>
            <a:r>
              <a:rPr lang="en-US" dirty="0" smtClean="0"/>
              <a:t>Implementation Science</a:t>
            </a:r>
          </a:p>
          <a:p>
            <a:pPr>
              <a:defRPr/>
            </a:pPr>
            <a:endParaRPr lang="en-US" dirty="0"/>
          </a:p>
          <a:p>
            <a:pPr>
              <a:defRPr/>
            </a:pPr>
            <a:r>
              <a:rPr lang="en-US" dirty="0" smtClean="0"/>
              <a:t>Regional Collaborations</a:t>
            </a:r>
            <a:endParaRPr lang="en-US" dirty="0"/>
          </a:p>
          <a:p>
            <a:pPr>
              <a:defRPr/>
            </a:pPr>
            <a:endParaRPr lang="en-US" dirty="0"/>
          </a:p>
          <a:p>
            <a:pPr>
              <a:defRPr/>
            </a:pPr>
            <a:r>
              <a:rPr lang="en-US" dirty="0" smtClean="0"/>
              <a:t>National Partners</a:t>
            </a:r>
          </a:p>
          <a:p>
            <a:pPr>
              <a:defRPr/>
            </a:pPr>
            <a:endParaRPr lang="en-US" dirty="0"/>
          </a:p>
          <a:p>
            <a:pPr>
              <a:defRPr/>
            </a:pPr>
            <a:r>
              <a:rPr lang="en-US" dirty="0" smtClean="0"/>
              <a:t>Management </a:t>
            </a:r>
            <a:r>
              <a:rPr lang="en-US" dirty="0"/>
              <a:t>and Accountability</a:t>
            </a:r>
          </a:p>
          <a:p>
            <a:pPr marL="0" indent="0">
              <a:buFontTx/>
              <a:buNone/>
              <a:defRPr/>
            </a:pPr>
            <a:endParaRPr lang="en-US" sz="4400" dirty="0" smtClean="0">
              <a:latin typeface="+mj-lt"/>
            </a:endParaRPr>
          </a:p>
          <a:p>
            <a:pPr marL="0" indent="0">
              <a:buFontTx/>
              <a:buNone/>
              <a:defRPr/>
            </a:pPr>
            <a:endParaRPr lang="en-US" sz="4400" dirty="0"/>
          </a:p>
        </p:txBody>
      </p:sp>
    </p:spTree>
    <p:extLst>
      <p:ext uri="{BB962C8B-B14F-4D97-AF65-F5344CB8AC3E}">
        <p14:creationId xmlns:p14="http://schemas.microsoft.com/office/powerpoint/2010/main" val="17296569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extBox 3"/>
          <p:cNvSpPr txBox="1">
            <a:spLocks noChangeArrowheads="1"/>
          </p:cNvSpPr>
          <p:nvPr/>
        </p:nvSpPr>
        <p:spPr bwMode="auto">
          <a:xfrm>
            <a:off x="6640158" y="3284689"/>
            <a:ext cx="1811867" cy="778675"/>
          </a:xfrm>
          <a:prstGeom prst="rect">
            <a:avLst/>
          </a:prstGeom>
          <a:noFill/>
          <a:ln>
            <a:noFill/>
          </a:ln>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defRPr/>
            </a:pPr>
            <a:r>
              <a:rPr lang="en-US" sz="1000" b="1" dirty="0" smtClean="0">
                <a:solidFill>
                  <a:srgbClr val="2F2B20"/>
                </a:solidFill>
              </a:rPr>
              <a:t>University of OR</a:t>
            </a:r>
          </a:p>
          <a:p>
            <a:pPr algn="ctr" eaLnBrk="1" hangingPunct="1">
              <a:defRPr/>
            </a:pPr>
            <a:r>
              <a:rPr lang="en-US" sz="1000" b="1" dirty="0" smtClean="0">
                <a:solidFill>
                  <a:srgbClr val="2F2B20"/>
                </a:solidFill>
              </a:rPr>
              <a:t>Regional Associate Director</a:t>
            </a:r>
          </a:p>
          <a:p>
            <a:pPr algn="ctr" eaLnBrk="1" hangingPunct="1">
              <a:defRPr/>
            </a:pPr>
            <a:endParaRPr lang="en-US" sz="1000" dirty="0" smtClean="0">
              <a:solidFill>
                <a:srgbClr val="2F2B20"/>
              </a:solidFill>
            </a:endParaRPr>
          </a:p>
          <a:p>
            <a:pPr algn="ctr" eaLnBrk="1" hangingPunct="1">
              <a:defRPr/>
            </a:pPr>
            <a:r>
              <a:rPr lang="en-US" sz="1000" dirty="0" smtClean="0">
                <a:solidFill>
                  <a:srgbClr val="2F2B20"/>
                </a:solidFill>
              </a:rPr>
              <a:t>Jane Squires</a:t>
            </a:r>
          </a:p>
        </p:txBody>
      </p:sp>
      <p:grpSp>
        <p:nvGrpSpPr>
          <p:cNvPr id="3" name="Group 2" descr="This slide displays the organizational structure for the Early Childhood Personnel Center (or ECPC). The director, coordinator, external evaluator, and internal evaluation team are all at the top of the org structure. They work directly with the project consultants and contractors. These project consultants work with the regional associate directors of the following four universities: University of Connecticut, Florida State University, University of Kansas, and University of Oregon. Each university has a regional advisory board that they work with. &#10;"/>
          <p:cNvGrpSpPr/>
          <p:nvPr/>
        </p:nvGrpSpPr>
        <p:grpSpPr>
          <a:xfrm>
            <a:off x="558802" y="388323"/>
            <a:ext cx="7842423" cy="6143187"/>
            <a:chOff x="558802" y="388323"/>
            <a:chExt cx="7842423" cy="6143187"/>
          </a:xfrm>
        </p:grpSpPr>
        <p:sp>
          <p:nvSpPr>
            <p:cNvPr id="11266" name="Line 273"/>
            <p:cNvSpPr>
              <a:spLocks noChangeShapeType="1"/>
            </p:cNvSpPr>
            <p:nvPr/>
          </p:nvSpPr>
          <p:spPr bwMode="auto">
            <a:xfrm flipH="1">
              <a:off x="2487085" y="1199109"/>
              <a:ext cx="42545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2F2B20"/>
                </a:solidFill>
              </a:endParaRPr>
            </a:p>
          </p:txBody>
        </p:sp>
        <p:sp>
          <p:nvSpPr>
            <p:cNvPr id="11267" name="Line 273"/>
            <p:cNvSpPr>
              <a:spLocks noChangeShapeType="1"/>
            </p:cNvSpPr>
            <p:nvPr/>
          </p:nvSpPr>
          <p:spPr bwMode="auto">
            <a:xfrm flipH="1">
              <a:off x="2595034" y="800100"/>
              <a:ext cx="42545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2F2B20"/>
                </a:solidFill>
              </a:endParaRPr>
            </a:p>
          </p:txBody>
        </p:sp>
        <p:sp>
          <p:nvSpPr>
            <p:cNvPr id="93" name="Rectangle 22"/>
            <p:cNvSpPr>
              <a:spLocks noChangeArrowheads="1"/>
            </p:cNvSpPr>
            <p:nvPr/>
          </p:nvSpPr>
          <p:spPr bwMode="auto">
            <a:xfrm>
              <a:off x="5786967" y="421145"/>
              <a:ext cx="2497840" cy="1107281"/>
            </a:xfrm>
            <a:prstGeom prst="rect">
              <a:avLst/>
            </a:prstGeom>
            <a:solidFill>
              <a:schemeClr val="bg1">
                <a:lumMod val="95000"/>
              </a:schemeClr>
            </a:solidFill>
            <a:ln w="9525">
              <a:solidFill>
                <a:schemeClr val="tx1"/>
              </a:solidFill>
              <a:miter lim="800000"/>
              <a:headEnd/>
              <a:tailEnd/>
            </a:ln>
          </p:spPr>
          <p:txBody>
            <a:bodyPr wrap="none" anchor="ctr"/>
            <a:lstStyle/>
            <a:p>
              <a:pPr>
                <a:defRPr/>
              </a:pPr>
              <a:endParaRPr lang="en-US" dirty="0">
                <a:solidFill>
                  <a:srgbClr val="2F2B20"/>
                </a:solidFill>
                <a:latin typeface="Times New Roman" charset="0"/>
              </a:endParaRPr>
            </a:p>
          </p:txBody>
        </p:sp>
        <p:cxnSp>
          <p:nvCxnSpPr>
            <p:cNvPr id="42" name="Straight Connector 41"/>
            <p:cNvCxnSpPr/>
            <p:nvPr/>
          </p:nvCxnSpPr>
          <p:spPr>
            <a:xfrm flipH="1">
              <a:off x="5657851" y="3028950"/>
              <a:ext cx="0" cy="28074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693584" y="3028950"/>
              <a:ext cx="0" cy="28074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272" name="Line 126"/>
            <p:cNvSpPr>
              <a:spLocks noChangeShapeType="1"/>
            </p:cNvSpPr>
            <p:nvPr/>
          </p:nvSpPr>
          <p:spPr bwMode="auto">
            <a:xfrm>
              <a:off x="7520517" y="3028951"/>
              <a:ext cx="0" cy="28801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2F2B20"/>
                </a:solidFill>
              </a:endParaRPr>
            </a:p>
          </p:txBody>
        </p:sp>
        <p:sp>
          <p:nvSpPr>
            <p:cNvPr id="11273" name="Line 55"/>
            <p:cNvSpPr>
              <a:spLocks noChangeShapeType="1"/>
            </p:cNvSpPr>
            <p:nvPr/>
          </p:nvSpPr>
          <p:spPr bwMode="auto">
            <a:xfrm>
              <a:off x="4513792" y="615553"/>
              <a:ext cx="29633" cy="529351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2F2B20"/>
                </a:solidFill>
              </a:endParaRPr>
            </a:p>
          </p:txBody>
        </p:sp>
        <p:sp>
          <p:nvSpPr>
            <p:cNvPr id="47" name="Rectangle 24"/>
            <p:cNvSpPr>
              <a:spLocks noChangeArrowheads="1"/>
            </p:cNvSpPr>
            <p:nvPr/>
          </p:nvSpPr>
          <p:spPr bwMode="auto">
            <a:xfrm>
              <a:off x="3420534" y="1126331"/>
              <a:ext cx="2125133" cy="409575"/>
            </a:xfrm>
            <a:prstGeom prst="rect">
              <a:avLst/>
            </a:prstGeom>
            <a:solidFill>
              <a:schemeClr val="bg1">
                <a:lumMod val="95000"/>
              </a:schemeClr>
            </a:solidFill>
            <a:ln w="9525">
              <a:solidFill>
                <a:schemeClr val="tx1"/>
              </a:solidFill>
              <a:miter lim="800000"/>
              <a:headEnd/>
              <a:tailEnd/>
            </a:ln>
          </p:spPr>
          <p:txBody>
            <a:bodyPr wrap="none" anchor="ctr"/>
            <a:lstStyle/>
            <a:p>
              <a:pPr>
                <a:defRPr/>
              </a:pPr>
              <a:endParaRPr lang="en-US" dirty="0">
                <a:solidFill>
                  <a:srgbClr val="2F2B20"/>
                </a:solidFill>
                <a:latin typeface="Times New Roman" charset="0"/>
              </a:endParaRPr>
            </a:p>
          </p:txBody>
        </p:sp>
        <p:sp>
          <p:nvSpPr>
            <p:cNvPr id="11275" name="Line 273"/>
            <p:cNvSpPr>
              <a:spLocks noChangeShapeType="1"/>
            </p:cNvSpPr>
            <p:nvPr/>
          </p:nvSpPr>
          <p:spPr bwMode="auto">
            <a:xfrm flipH="1">
              <a:off x="2715684" y="2407444"/>
              <a:ext cx="392853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2F2B20"/>
                </a:solidFill>
              </a:endParaRPr>
            </a:p>
          </p:txBody>
        </p:sp>
        <p:sp>
          <p:nvSpPr>
            <p:cNvPr id="11276" name="Line 126"/>
            <p:cNvSpPr>
              <a:spLocks noChangeShapeType="1"/>
            </p:cNvSpPr>
            <p:nvPr/>
          </p:nvSpPr>
          <p:spPr bwMode="auto">
            <a:xfrm flipH="1">
              <a:off x="1854200" y="3028950"/>
              <a:ext cx="2117" cy="29015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2F2B20"/>
                </a:solidFill>
              </a:endParaRPr>
            </a:p>
          </p:txBody>
        </p:sp>
        <p:sp>
          <p:nvSpPr>
            <p:cNvPr id="50" name="Rectangle 25"/>
            <p:cNvSpPr>
              <a:spLocks noChangeArrowheads="1"/>
            </p:cNvSpPr>
            <p:nvPr/>
          </p:nvSpPr>
          <p:spPr bwMode="auto">
            <a:xfrm>
              <a:off x="1856317" y="1752601"/>
              <a:ext cx="5689774" cy="876300"/>
            </a:xfrm>
            <a:prstGeom prst="rect">
              <a:avLst/>
            </a:prstGeom>
            <a:solidFill>
              <a:schemeClr val="bg1">
                <a:lumMod val="95000"/>
              </a:schemeClr>
            </a:solidFill>
            <a:ln w="9525">
              <a:solidFill>
                <a:schemeClr val="tx1"/>
              </a:solidFill>
              <a:miter lim="800000"/>
              <a:headEnd/>
              <a:tailEnd/>
            </a:ln>
          </p:spPr>
          <p:txBody>
            <a:bodyPr wrap="none" anchor="ctr"/>
            <a:lstStyle/>
            <a:p>
              <a:pPr algn="ctr">
                <a:defRPr/>
              </a:pPr>
              <a:endParaRPr lang="en-US" b="1" dirty="0">
                <a:solidFill>
                  <a:srgbClr val="2F2B20"/>
                </a:solidFill>
                <a:latin typeface="Times New Roman" charset="0"/>
              </a:endParaRPr>
            </a:p>
          </p:txBody>
        </p:sp>
        <p:sp>
          <p:nvSpPr>
            <p:cNvPr id="51" name="Rectangle 28"/>
            <p:cNvSpPr>
              <a:spLocks noChangeArrowheads="1"/>
            </p:cNvSpPr>
            <p:nvPr/>
          </p:nvSpPr>
          <p:spPr bwMode="auto">
            <a:xfrm>
              <a:off x="5162551" y="5097067"/>
              <a:ext cx="990600" cy="410765"/>
            </a:xfrm>
            <a:prstGeom prst="rect">
              <a:avLst/>
            </a:prstGeom>
            <a:solidFill>
              <a:schemeClr val="bg1">
                <a:lumMod val="95000"/>
              </a:schemeClr>
            </a:solidFill>
            <a:ln w="9525">
              <a:solidFill>
                <a:schemeClr val="tx1"/>
              </a:solidFill>
              <a:miter lim="800000"/>
              <a:headEnd/>
              <a:tailEnd/>
            </a:ln>
          </p:spPr>
          <p:txBody>
            <a:bodyPr wrap="none" anchor="ctr"/>
            <a:lstStyle/>
            <a:p>
              <a:pPr>
                <a:defRPr/>
              </a:pPr>
              <a:endParaRPr lang="en-US" dirty="0">
                <a:solidFill>
                  <a:srgbClr val="2F2B20"/>
                </a:solidFill>
                <a:latin typeface="Times New Roman" charset="0"/>
              </a:endParaRPr>
            </a:p>
          </p:txBody>
        </p:sp>
        <p:sp>
          <p:nvSpPr>
            <p:cNvPr id="53" name="Rectangle 25"/>
            <p:cNvSpPr>
              <a:spLocks noChangeArrowheads="1"/>
            </p:cNvSpPr>
            <p:nvPr/>
          </p:nvSpPr>
          <p:spPr bwMode="auto">
            <a:xfrm>
              <a:off x="1102784" y="615554"/>
              <a:ext cx="2109257" cy="720511"/>
            </a:xfrm>
            <a:prstGeom prst="rect">
              <a:avLst/>
            </a:prstGeom>
            <a:solidFill>
              <a:schemeClr val="bg1">
                <a:lumMod val="95000"/>
              </a:schemeClr>
            </a:solidFill>
            <a:ln w="9525">
              <a:solidFill>
                <a:schemeClr val="tx1"/>
              </a:solidFill>
              <a:miter lim="800000"/>
              <a:headEnd/>
              <a:tailEnd/>
            </a:ln>
          </p:spPr>
          <p:txBody>
            <a:bodyPr wrap="none" anchor="ctr"/>
            <a:lstStyle/>
            <a:p>
              <a:pPr algn="ctr">
                <a:defRPr/>
              </a:pPr>
              <a:endParaRPr lang="en-US" b="1" dirty="0">
                <a:solidFill>
                  <a:srgbClr val="2F2B20"/>
                </a:solidFill>
                <a:latin typeface="Times New Roman" charset="0"/>
              </a:endParaRPr>
            </a:p>
          </p:txBody>
        </p:sp>
        <p:sp>
          <p:nvSpPr>
            <p:cNvPr id="54" name="Rectangle 251"/>
            <p:cNvSpPr>
              <a:spLocks noChangeArrowheads="1"/>
            </p:cNvSpPr>
            <p:nvPr/>
          </p:nvSpPr>
          <p:spPr bwMode="auto">
            <a:xfrm>
              <a:off x="1102785" y="5715000"/>
              <a:ext cx="6989233" cy="816510"/>
            </a:xfrm>
            <a:prstGeom prst="rect">
              <a:avLst/>
            </a:prstGeom>
            <a:solidFill>
              <a:schemeClr val="bg1">
                <a:lumMod val="95000"/>
              </a:schemeClr>
            </a:solidFill>
            <a:ln w="9525">
              <a:solidFill>
                <a:schemeClr val="tx1"/>
              </a:solidFill>
              <a:miter lim="800000"/>
              <a:headEnd/>
              <a:tailEnd/>
            </a:ln>
          </p:spPr>
          <p:txBody>
            <a:bodyPr wrap="none" anchor="ctr"/>
            <a:lstStyle/>
            <a:p>
              <a:pPr>
                <a:defRPr/>
              </a:pPr>
              <a:endParaRPr lang="en-US" dirty="0">
                <a:solidFill>
                  <a:srgbClr val="2F2B20"/>
                </a:solidFill>
                <a:latin typeface="Times New Roman" charset="0"/>
              </a:endParaRPr>
            </a:p>
          </p:txBody>
        </p:sp>
        <p:sp>
          <p:nvSpPr>
            <p:cNvPr id="55" name="Rectangle 24"/>
            <p:cNvSpPr>
              <a:spLocks noChangeArrowheads="1"/>
            </p:cNvSpPr>
            <p:nvPr/>
          </p:nvSpPr>
          <p:spPr bwMode="auto">
            <a:xfrm>
              <a:off x="3422651" y="433329"/>
              <a:ext cx="2131483" cy="636984"/>
            </a:xfrm>
            <a:prstGeom prst="rect">
              <a:avLst/>
            </a:prstGeom>
            <a:solidFill>
              <a:schemeClr val="bg1">
                <a:lumMod val="95000"/>
              </a:schemeClr>
            </a:solidFill>
            <a:ln w="9525">
              <a:solidFill>
                <a:schemeClr val="tx1"/>
              </a:solidFill>
              <a:miter lim="800000"/>
              <a:headEnd/>
              <a:tailEnd/>
            </a:ln>
          </p:spPr>
          <p:txBody>
            <a:bodyPr wrap="none" anchor="ctr"/>
            <a:lstStyle/>
            <a:p>
              <a:pPr>
                <a:defRPr/>
              </a:pPr>
              <a:endParaRPr lang="en-US" dirty="0">
                <a:solidFill>
                  <a:srgbClr val="2F2B20"/>
                </a:solidFill>
                <a:latin typeface="Times New Roman" charset="0"/>
              </a:endParaRPr>
            </a:p>
          </p:txBody>
        </p:sp>
        <p:sp>
          <p:nvSpPr>
            <p:cNvPr id="56" name="TextBox 1"/>
            <p:cNvSpPr txBox="1">
              <a:spLocks noChangeArrowheads="1"/>
            </p:cNvSpPr>
            <p:nvPr/>
          </p:nvSpPr>
          <p:spPr bwMode="auto">
            <a:xfrm>
              <a:off x="558802" y="814388"/>
              <a:ext cx="2461684" cy="384721"/>
            </a:xfrm>
            <a:prstGeom prst="rect">
              <a:avLst/>
            </a:prstGeom>
            <a:noFill/>
            <a:ln>
              <a:noFill/>
            </a:ln>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defRPr/>
              </a:pPr>
              <a:r>
                <a:rPr lang="en-US" sz="950" b="1" dirty="0" smtClean="0">
                  <a:solidFill>
                    <a:srgbClr val="2F2B20"/>
                  </a:solidFill>
                </a:rPr>
                <a:t>                            External Evaluator</a:t>
              </a:r>
            </a:p>
            <a:p>
              <a:pPr algn="ctr" eaLnBrk="1" hangingPunct="1">
                <a:defRPr/>
              </a:pPr>
              <a:r>
                <a:rPr lang="en-US" sz="950" dirty="0" smtClean="0">
                  <a:solidFill>
                    <a:srgbClr val="2F2B20"/>
                  </a:solidFill>
                </a:rPr>
                <a:t>                           Evergreen</a:t>
              </a:r>
            </a:p>
          </p:txBody>
        </p:sp>
        <p:sp>
          <p:nvSpPr>
            <p:cNvPr id="57" name="TextBox 67"/>
            <p:cNvSpPr txBox="1">
              <a:spLocks noChangeArrowheads="1"/>
            </p:cNvSpPr>
            <p:nvPr/>
          </p:nvSpPr>
          <p:spPr bwMode="auto">
            <a:xfrm>
              <a:off x="3420534" y="388323"/>
              <a:ext cx="2247900" cy="677108"/>
            </a:xfrm>
            <a:prstGeom prst="rect">
              <a:avLst/>
            </a:prstGeom>
            <a:noFill/>
            <a:ln>
              <a:noFill/>
            </a:ln>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defRPr/>
              </a:pPr>
              <a:r>
                <a:rPr lang="en-US" sz="950" b="1" dirty="0" smtClean="0">
                  <a:solidFill>
                    <a:srgbClr val="2F2B20"/>
                  </a:solidFill>
                </a:rPr>
                <a:t>Director</a:t>
              </a:r>
            </a:p>
            <a:p>
              <a:pPr algn="ctr" eaLnBrk="1" hangingPunct="1">
                <a:defRPr/>
              </a:pPr>
              <a:r>
                <a:rPr lang="en-US" sz="950" dirty="0" smtClean="0">
                  <a:solidFill>
                    <a:srgbClr val="2F2B20"/>
                  </a:solidFill>
                </a:rPr>
                <a:t>Mary Beth Bruder (UConn)</a:t>
              </a:r>
            </a:p>
            <a:p>
              <a:pPr algn="ctr" eaLnBrk="1" hangingPunct="1">
                <a:defRPr/>
              </a:pPr>
              <a:r>
                <a:rPr lang="en-US" sz="950" b="1" dirty="0" smtClean="0">
                  <a:solidFill>
                    <a:srgbClr val="2F2B20"/>
                  </a:solidFill>
                </a:rPr>
                <a:t>Co-Director</a:t>
              </a:r>
            </a:p>
            <a:p>
              <a:pPr algn="ctr" eaLnBrk="1" hangingPunct="1">
                <a:defRPr/>
              </a:pPr>
              <a:r>
                <a:rPr lang="en-US" sz="950" dirty="0" smtClean="0">
                  <a:solidFill>
                    <a:srgbClr val="2F2B20"/>
                  </a:solidFill>
                </a:rPr>
                <a:t>Geroge Sugai (UConn)</a:t>
              </a:r>
            </a:p>
          </p:txBody>
        </p:sp>
        <p:sp>
          <p:nvSpPr>
            <p:cNvPr id="58" name="TextBox 2"/>
            <p:cNvSpPr txBox="1">
              <a:spLocks noChangeArrowheads="1"/>
            </p:cNvSpPr>
            <p:nvPr/>
          </p:nvSpPr>
          <p:spPr bwMode="auto">
            <a:xfrm>
              <a:off x="1867077" y="1956457"/>
              <a:ext cx="3240617" cy="677108"/>
            </a:xfrm>
            <a:prstGeom prst="rect">
              <a:avLst/>
            </a:prstGeom>
            <a:noFill/>
            <a:ln>
              <a:noFill/>
            </a:ln>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r>
                <a:rPr lang="en-US" sz="950" dirty="0" smtClean="0">
                  <a:solidFill>
                    <a:srgbClr val="2F2B20"/>
                  </a:solidFill>
                </a:rPr>
                <a:t>Pip Campbell (Jefferson University)</a:t>
              </a:r>
            </a:p>
            <a:p>
              <a:pPr eaLnBrk="1" hangingPunct="1">
                <a:defRPr/>
              </a:pPr>
              <a:r>
                <a:rPr lang="en-US" sz="950" dirty="0">
                  <a:solidFill>
                    <a:srgbClr val="2F2B20"/>
                  </a:solidFill>
                  <a:ea typeface="ＭＳ Ｐゴシック" pitchFamily="34" charset="-128"/>
                </a:rPr>
                <a:t>Division of Early </a:t>
              </a:r>
              <a:r>
                <a:rPr lang="en-US" sz="950" dirty="0" smtClean="0">
                  <a:solidFill>
                    <a:srgbClr val="2F2B20"/>
                  </a:solidFill>
                  <a:ea typeface="ＭＳ Ｐゴシック" pitchFamily="34" charset="-128"/>
                </a:rPr>
                <a:t>Childhood</a:t>
              </a:r>
            </a:p>
            <a:p>
              <a:pPr eaLnBrk="1" hangingPunct="1">
                <a:defRPr/>
              </a:pPr>
              <a:r>
                <a:rPr lang="en-US" sz="950" dirty="0" smtClean="0">
                  <a:solidFill>
                    <a:srgbClr val="2F2B20"/>
                  </a:solidFill>
                  <a:ea typeface="ＭＳ Ｐゴシック" pitchFamily="34" charset="-128"/>
                </a:rPr>
                <a:t>Claudia </a:t>
              </a:r>
              <a:r>
                <a:rPr lang="en-US" sz="950" dirty="0">
                  <a:solidFill>
                    <a:srgbClr val="2F2B20"/>
                  </a:solidFill>
                  <a:ea typeface="ＭＳ Ｐゴシック" pitchFamily="34" charset="-128"/>
                </a:rPr>
                <a:t>Dozier (KU- ABS/BCBA</a:t>
              </a:r>
              <a:r>
                <a:rPr lang="en-US" sz="950" dirty="0" smtClean="0">
                  <a:solidFill>
                    <a:srgbClr val="2F2B20"/>
                  </a:solidFill>
                  <a:ea typeface="ＭＳ Ｐゴシック" pitchFamily="34" charset="-128"/>
                </a:rPr>
                <a:t>)</a:t>
              </a:r>
              <a:r>
                <a:rPr lang="en-US" sz="950" dirty="0">
                  <a:solidFill>
                    <a:srgbClr val="2F2B20"/>
                  </a:solidFill>
                </a:rPr>
                <a:t> </a:t>
              </a:r>
              <a:endParaRPr lang="en-US" sz="950" dirty="0" smtClean="0">
                <a:solidFill>
                  <a:srgbClr val="2F2B20"/>
                </a:solidFill>
              </a:endParaRPr>
            </a:p>
            <a:p>
              <a:pPr eaLnBrk="1" hangingPunct="1">
                <a:defRPr/>
              </a:pPr>
              <a:r>
                <a:rPr lang="en-US" sz="950" dirty="0" smtClean="0">
                  <a:solidFill>
                    <a:srgbClr val="2F2B20"/>
                  </a:solidFill>
                </a:rPr>
                <a:t>Larry Edelman</a:t>
              </a:r>
              <a:endParaRPr lang="en-US" sz="950" dirty="0" smtClean="0">
                <a:solidFill>
                  <a:srgbClr val="2F2B20"/>
                </a:solidFill>
                <a:ea typeface="ＭＳ Ｐゴシック" pitchFamily="34" charset="-128"/>
              </a:endParaRPr>
            </a:p>
          </p:txBody>
        </p:sp>
        <p:sp>
          <p:nvSpPr>
            <p:cNvPr id="11285" name="TextBox 4"/>
            <p:cNvSpPr txBox="1">
              <a:spLocks noChangeArrowheads="1"/>
            </p:cNvSpPr>
            <p:nvPr/>
          </p:nvSpPr>
          <p:spPr bwMode="auto">
            <a:xfrm>
              <a:off x="2161118" y="5663852"/>
              <a:ext cx="493183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a:r>
                <a:rPr lang="en-US" sz="1200" b="1" dirty="0">
                  <a:solidFill>
                    <a:srgbClr val="2F2B20"/>
                  </a:solidFill>
                  <a:ea typeface="MS PGothic" pitchFamily="34" charset="-128"/>
                </a:rPr>
                <a:t>Partner Organizations and Project Advisory Board</a:t>
              </a:r>
            </a:p>
          </p:txBody>
        </p:sp>
        <p:sp>
          <p:nvSpPr>
            <p:cNvPr id="60" name="Rectangle 28"/>
            <p:cNvSpPr>
              <a:spLocks noChangeArrowheads="1"/>
            </p:cNvSpPr>
            <p:nvPr/>
          </p:nvSpPr>
          <p:spPr bwMode="auto">
            <a:xfrm>
              <a:off x="1392767" y="5089923"/>
              <a:ext cx="990600" cy="410765"/>
            </a:xfrm>
            <a:prstGeom prst="rect">
              <a:avLst/>
            </a:prstGeom>
            <a:solidFill>
              <a:schemeClr val="bg1">
                <a:lumMod val="95000"/>
              </a:schemeClr>
            </a:solidFill>
            <a:ln w="9525">
              <a:solidFill>
                <a:schemeClr val="tx1"/>
              </a:solidFill>
              <a:miter lim="800000"/>
              <a:headEnd/>
              <a:tailEnd/>
            </a:ln>
          </p:spPr>
          <p:txBody>
            <a:bodyPr wrap="none" anchor="ctr"/>
            <a:lstStyle/>
            <a:p>
              <a:pPr>
                <a:defRPr/>
              </a:pPr>
              <a:endParaRPr lang="en-US" dirty="0">
                <a:solidFill>
                  <a:srgbClr val="2F2B20"/>
                </a:solidFill>
                <a:latin typeface="Times New Roman" charset="0"/>
              </a:endParaRPr>
            </a:p>
          </p:txBody>
        </p:sp>
        <p:sp>
          <p:nvSpPr>
            <p:cNvPr id="62" name="Rectangle 28"/>
            <p:cNvSpPr>
              <a:spLocks noChangeArrowheads="1"/>
            </p:cNvSpPr>
            <p:nvPr/>
          </p:nvSpPr>
          <p:spPr bwMode="auto">
            <a:xfrm>
              <a:off x="4897967" y="3224212"/>
              <a:ext cx="1576917" cy="776288"/>
            </a:xfrm>
            <a:prstGeom prst="rect">
              <a:avLst/>
            </a:prstGeom>
            <a:solidFill>
              <a:schemeClr val="bg1">
                <a:lumMod val="95000"/>
              </a:schemeClr>
            </a:solidFill>
            <a:ln w="9525">
              <a:solidFill>
                <a:schemeClr val="tx1"/>
              </a:solidFill>
              <a:miter lim="800000"/>
              <a:headEnd/>
              <a:tailEnd/>
            </a:ln>
          </p:spPr>
          <p:txBody>
            <a:bodyPr wrap="none" anchor="ctr"/>
            <a:lstStyle/>
            <a:p>
              <a:pPr>
                <a:defRPr/>
              </a:pPr>
              <a:endParaRPr lang="en-US" dirty="0">
                <a:solidFill>
                  <a:srgbClr val="2F2B20"/>
                </a:solidFill>
                <a:latin typeface="Times New Roman" charset="0"/>
              </a:endParaRPr>
            </a:p>
          </p:txBody>
        </p:sp>
        <p:sp>
          <p:nvSpPr>
            <p:cNvPr id="63" name="TextBox 3"/>
            <p:cNvSpPr txBox="1">
              <a:spLocks noChangeArrowheads="1"/>
            </p:cNvSpPr>
            <p:nvPr/>
          </p:nvSpPr>
          <p:spPr bwMode="auto">
            <a:xfrm>
              <a:off x="4792830" y="3194920"/>
              <a:ext cx="1801283" cy="861774"/>
            </a:xfrm>
            <a:prstGeom prst="rect">
              <a:avLst/>
            </a:prstGeom>
            <a:noFill/>
            <a:ln>
              <a:noFill/>
            </a:ln>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defRPr/>
              </a:pPr>
              <a:r>
                <a:rPr lang="en-US" sz="1000" b="1" dirty="0" smtClean="0">
                  <a:solidFill>
                    <a:srgbClr val="2F2B20"/>
                  </a:solidFill>
                </a:rPr>
                <a:t>University of KS</a:t>
              </a:r>
            </a:p>
            <a:p>
              <a:pPr algn="ctr" eaLnBrk="1" hangingPunct="1">
                <a:defRPr/>
              </a:pPr>
              <a:r>
                <a:rPr lang="en-US" sz="1000" b="1" dirty="0" smtClean="0">
                  <a:solidFill>
                    <a:srgbClr val="2F2B20"/>
                  </a:solidFill>
                </a:rPr>
                <a:t>Regional Associate Directors</a:t>
              </a:r>
            </a:p>
            <a:p>
              <a:pPr algn="ctr" eaLnBrk="1" hangingPunct="1">
                <a:defRPr/>
              </a:pPr>
              <a:endParaRPr lang="en-US" sz="1000" dirty="0" smtClean="0">
                <a:solidFill>
                  <a:srgbClr val="2F2B20"/>
                </a:solidFill>
              </a:endParaRPr>
            </a:p>
            <a:p>
              <a:pPr algn="ctr" eaLnBrk="1" hangingPunct="1">
                <a:defRPr/>
              </a:pPr>
              <a:r>
                <a:rPr lang="en-US" sz="1000" dirty="0" smtClean="0">
                  <a:solidFill>
                    <a:srgbClr val="2F2B20"/>
                  </a:solidFill>
                </a:rPr>
                <a:t>Eva Horn</a:t>
              </a:r>
              <a:endParaRPr lang="en-US" sz="1000" dirty="0">
                <a:solidFill>
                  <a:srgbClr val="2F2B20"/>
                </a:solidFill>
              </a:endParaRPr>
            </a:p>
            <a:p>
              <a:pPr algn="ctr" eaLnBrk="1" hangingPunct="1">
                <a:defRPr/>
              </a:pPr>
              <a:r>
                <a:rPr lang="en-US" sz="1000" dirty="0" smtClean="0">
                  <a:solidFill>
                    <a:srgbClr val="2F2B20"/>
                  </a:solidFill>
                </a:rPr>
                <a:t>David Lindeman</a:t>
              </a:r>
            </a:p>
          </p:txBody>
        </p:sp>
        <p:sp>
          <p:nvSpPr>
            <p:cNvPr id="64" name="Rectangle 28"/>
            <p:cNvSpPr>
              <a:spLocks noChangeArrowheads="1"/>
            </p:cNvSpPr>
            <p:nvPr/>
          </p:nvSpPr>
          <p:spPr bwMode="auto">
            <a:xfrm>
              <a:off x="3276600" y="5089923"/>
              <a:ext cx="990600" cy="410765"/>
            </a:xfrm>
            <a:prstGeom prst="rect">
              <a:avLst/>
            </a:prstGeom>
            <a:solidFill>
              <a:schemeClr val="bg1">
                <a:lumMod val="95000"/>
              </a:schemeClr>
            </a:solidFill>
            <a:ln w="9525">
              <a:solidFill>
                <a:schemeClr val="tx1"/>
              </a:solidFill>
              <a:miter lim="800000"/>
              <a:headEnd/>
              <a:tailEnd/>
            </a:ln>
          </p:spPr>
          <p:txBody>
            <a:bodyPr wrap="none" anchor="ctr"/>
            <a:lstStyle/>
            <a:p>
              <a:pPr>
                <a:defRPr/>
              </a:pPr>
              <a:endParaRPr lang="en-US" dirty="0">
                <a:solidFill>
                  <a:srgbClr val="2F2B20"/>
                </a:solidFill>
                <a:latin typeface="Times New Roman" charset="0"/>
              </a:endParaRPr>
            </a:p>
          </p:txBody>
        </p:sp>
        <p:sp>
          <p:nvSpPr>
            <p:cNvPr id="65" name="Rectangle 28"/>
            <p:cNvSpPr>
              <a:spLocks noChangeArrowheads="1"/>
            </p:cNvSpPr>
            <p:nvPr/>
          </p:nvSpPr>
          <p:spPr bwMode="auto">
            <a:xfrm>
              <a:off x="6982884" y="5103019"/>
              <a:ext cx="990600" cy="410766"/>
            </a:xfrm>
            <a:prstGeom prst="rect">
              <a:avLst/>
            </a:prstGeom>
            <a:solidFill>
              <a:schemeClr val="bg1">
                <a:lumMod val="95000"/>
              </a:schemeClr>
            </a:solidFill>
            <a:ln w="9525">
              <a:solidFill>
                <a:schemeClr val="tx1"/>
              </a:solidFill>
              <a:miter lim="800000"/>
              <a:headEnd/>
              <a:tailEnd/>
            </a:ln>
          </p:spPr>
          <p:txBody>
            <a:bodyPr wrap="none" anchor="ctr"/>
            <a:lstStyle/>
            <a:p>
              <a:pPr>
                <a:defRPr/>
              </a:pPr>
              <a:endParaRPr lang="en-US" dirty="0">
                <a:solidFill>
                  <a:srgbClr val="2F2B20"/>
                </a:solidFill>
                <a:latin typeface="Times New Roman" charset="0"/>
              </a:endParaRPr>
            </a:p>
          </p:txBody>
        </p:sp>
        <p:sp>
          <p:nvSpPr>
            <p:cNvPr id="66" name="TextBox 67"/>
            <p:cNvSpPr txBox="1">
              <a:spLocks noChangeArrowheads="1"/>
            </p:cNvSpPr>
            <p:nvPr/>
          </p:nvSpPr>
          <p:spPr bwMode="auto">
            <a:xfrm>
              <a:off x="3069342" y="1140918"/>
              <a:ext cx="2569633" cy="384721"/>
            </a:xfrm>
            <a:prstGeom prst="rect">
              <a:avLst/>
            </a:prstGeom>
            <a:noFill/>
            <a:ln>
              <a:noFill/>
            </a:ln>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defRPr/>
              </a:pPr>
              <a:r>
                <a:rPr lang="en-US" sz="950" b="1" dirty="0" smtClean="0">
                  <a:solidFill>
                    <a:srgbClr val="2F2B20"/>
                  </a:solidFill>
                </a:rPr>
                <a:t>Coordinator</a:t>
              </a:r>
            </a:p>
            <a:p>
              <a:pPr algn="ctr" eaLnBrk="1" hangingPunct="1">
                <a:defRPr/>
              </a:pPr>
              <a:r>
                <a:rPr lang="en-US" sz="950" dirty="0" smtClean="0">
                  <a:solidFill>
                    <a:srgbClr val="2F2B20"/>
                  </a:solidFill>
                </a:rPr>
                <a:t>Ann Mickelson (UConn)</a:t>
              </a:r>
              <a:endParaRPr lang="en-US" sz="950" dirty="0">
                <a:solidFill>
                  <a:srgbClr val="2F2B20"/>
                </a:solidFill>
              </a:endParaRPr>
            </a:p>
          </p:txBody>
        </p:sp>
        <p:sp>
          <p:nvSpPr>
            <p:cNvPr id="67" name="TextBox 66"/>
            <p:cNvSpPr txBox="1"/>
            <p:nvPr/>
          </p:nvSpPr>
          <p:spPr>
            <a:xfrm>
              <a:off x="1392767" y="5036246"/>
              <a:ext cx="990600" cy="530915"/>
            </a:xfrm>
            <a:prstGeom prst="rect">
              <a:avLst/>
            </a:prstGeom>
            <a:noFill/>
          </p:spPr>
          <p:txBody>
            <a:bodyPr>
              <a:spAutoFit/>
            </a:bodyPr>
            <a:lstStyle/>
            <a:p>
              <a:pPr algn="ctr">
                <a:defRPr/>
              </a:pPr>
              <a:r>
                <a:rPr lang="en-US" sz="950" b="1" dirty="0">
                  <a:solidFill>
                    <a:srgbClr val="2F2B20"/>
                  </a:solidFill>
                  <a:latin typeface="Times New Roman" charset="0"/>
                </a:rPr>
                <a:t>Regional Advisory Board</a:t>
              </a:r>
            </a:p>
          </p:txBody>
        </p:sp>
        <p:sp>
          <p:nvSpPr>
            <p:cNvPr id="68" name="TextBox 67"/>
            <p:cNvSpPr txBox="1"/>
            <p:nvPr/>
          </p:nvSpPr>
          <p:spPr>
            <a:xfrm>
              <a:off x="3299884" y="5033245"/>
              <a:ext cx="990600" cy="530915"/>
            </a:xfrm>
            <a:prstGeom prst="rect">
              <a:avLst/>
            </a:prstGeom>
            <a:noFill/>
          </p:spPr>
          <p:txBody>
            <a:bodyPr>
              <a:spAutoFit/>
            </a:bodyPr>
            <a:lstStyle/>
            <a:p>
              <a:pPr algn="ctr">
                <a:defRPr/>
              </a:pPr>
              <a:r>
                <a:rPr lang="en-US" sz="950" b="1" dirty="0">
                  <a:solidFill>
                    <a:srgbClr val="2F2B20"/>
                  </a:solidFill>
                  <a:latin typeface="Times New Roman" charset="0"/>
                </a:rPr>
                <a:t>Regional Advisory Board</a:t>
              </a:r>
            </a:p>
          </p:txBody>
        </p:sp>
        <p:sp>
          <p:nvSpPr>
            <p:cNvPr id="69" name="TextBox 68"/>
            <p:cNvSpPr txBox="1"/>
            <p:nvPr/>
          </p:nvSpPr>
          <p:spPr>
            <a:xfrm>
              <a:off x="6980767" y="5052344"/>
              <a:ext cx="990600" cy="530915"/>
            </a:xfrm>
            <a:prstGeom prst="rect">
              <a:avLst/>
            </a:prstGeom>
            <a:noFill/>
          </p:spPr>
          <p:txBody>
            <a:bodyPr>
              <a:spAutoFit/>
            </a:bodyPr>
            <a:lstStyle/>
            <a:p>
              <a:pPr algn="ctr">
                <a:defRPr/>
              </a:pPr>
              <a:r>
                <a:rPr lang="en-US" sz="950" b="1" dirty="0">
                  <a:solidFill>
                    <a:srgbClr val="2F2B20"/>
                  </a:solidFill>
                  <a:latin typeface="Times New Roman" charset="0"/>
                </a:rPr>
                <a:t>Regional Advisory Board</a:t>
              </a:r>
            </a:p>
          </p:txBody>
        </p:sp>
        <p:sp>
          <p:nvSpPr>
            <p:cNvPr id="70" name="TextBox 69"/>
            <p:cNvSpPr txBox="1"/>
            <p:nvPr/>
          </p:nvSpPr>
          <p:spPr>
            <a:xfrm>
              <a:off x="1325033" y="5854402"/>
              <a:ext cx="1024467" cy="677108"/>
            </a:xfrm>
            <a:prstGeom prst="rect">
              <a:avLst/>
            </a:prstGeom>
            <a:noFill/>
          </p:spPr>
          <p:txBody>
            <a:bodyPr>
              <a:spAutoFit/>
            </a:bodyPr>
            <a:lstStyle/>
            <a:p>
              <a:pPr>
                <a:defRPr/>
              </a:pPr>
              <a:r>
                <a:rPr lang="en-US" sz="950" dirty="0">
                  <a:solidFill>
                    <a:srgbClr val="2F2B20"/>
                  </a:solidFill>
                  <a:latin typeface="Times New Roman" charset="0"/>
                </a:rPr>
                <a:t>AUCD</a:t>
              </a:r>
            </a:p>
            <a:p>
              <a:pPr>
                <a:defRPr/>
              </a:pPr>
              <a:r>
                <a:rPr lang="en-US" sz="950" dirty="0">
                  <a:solidFill>
                    <a:srgbClr val="2F2B20"/>
                  </a:solidFill>
                  <a:latin typeface="Times New Roman" charset="0"/>
                </a:rPr>
                <a:t>CEC</a:t>
              </a:r>
            </a:p>
            <a:p>
              <a:pPr>
                <a:defRPr/>
              </a:pPr>
              <a:r>
                <a:rPr lang="en-US" sz="950" dirty="0" smtClean="0">
                  <a:solidFill>
                    <a:srgbClr val="2F2B20"/>
                  </a:solidFill>
                  <a:latin typeface="Times New Roman" charset="0"/>
                </a:rPr>
                <a:t>ECTA</a:t>
              </a:r>
            </a:p>
            <a:p>
              <a:pPr>
                <a:defRPr/>
              </a:pPr>
              <a:r>
                <a:rPr lang="en-US" sz="950" dirty="0" smtClean="0">
                  <a:solidFill>
                    <a:srgbClr val="2F2B20"/>
                  </a:solidFill>
                  <a:latin typeface="Times New Roman" charset="0"/>
                </a:rPr>
                <a:t>HECSE</a:t>
              </a:r>
              <a:endParaRPr lang="en-US" sz="950" dirty="0">
                <a:solidFill>
                  <a:srgbClr val="2F2B20"/>
                </a:solidFill>
                <a:latin typeface="Times New Roman" charset="0"/>
              </a:endParaRPr>
            </a:p>
          </p:txBody>
        </p:sp>
        <p:sp>
          <p:nvSpPr>
            <p:cNvPr id="71" name="TextBox 70"/>
            <p:cNvSpPr txBox="1"/>
            <p:nvPr/>
          </p:nvSpPr>
          <p:spPr>
            <a:xfrm>
              <a:off x="2736852" y="5940851"/>
              <a:ext cx="1341967" cy="530915"/>
            </a:xfrm>
            <a:prstGeom prst="rect">
              <a:avLst/>
            </a:prstGeom>
            <a:noFill/>
          </p:spPr>
          <p:txBody>
            <a:bodyPr>
              <a:spAutoFit/>
            </a:bodyPr>
            <a:lstStyle/>
            <a:p>
              <a:pPr>
                <a:defRPr/>
              </a:pPr>
              <a:r>
                <a:rPr lang="en-US" sz="950" dirty="0">
                  <a:solidFill>
                    <a:srgbClr val="2F2B20"/>
                  </a:solidFill>
                  <a:latin typeface="Times New Roman" charset="0"/>
                </a:rPr>
                <a:t>ITCA</a:t>
              </a:r>
            </a:p>
            <a:p>
              <a:pPr>
                <a:defRPr/>
              </a:pPr>
              <a:r>
                <a:rPr lang="en-US" sz="950" dirty="0">
                  <a:solidFill>
                    <a:srgbClr val="2F2B20"/>
                  </a:solidFill>
                  <a:latin typeface="Times New Roman" charset="0"/>
                </a:rPr>
                <a:t>NAECS-SDE</a:t>
              </a:r>
            </a:p>
            <a:p>
              <a:pPr>
                <a:defRPr/>
              </a:pPr>
              <a:r>
                <a:rPr lang="en-US" sz="950" dirty="0">
                  <a:solidFill>
                    <a:srgbClr val="2F2B20"/>
                  </a:solidFill>
                  <a:latin typeface="Times New Roman" charset="0"/>
                </a:rPr>
                <a:t>NAEYC</a:t>
              </a:r>
            </a:p>
          </p:txBody>
        </p:sp>
        <p:sp>
          <p:nvSpPr>
            <p:cNvPr id="72" name="TextBox 71"/>
            <p:cNvSpPr txBox="1"/>
            <p:nvPr/>
          </p:nvSpPr>
          <p:spPr>
            <a:xfrm>
              <a:off x="4614335" y="5946196"/>
              <a:ext cx="1435100" cy="530915"/>
            </a:xfrm>
            <a:prstGeom prst="rect">
              <a:avLst/>
            </a:prstGeom>
            <a:noFill/>
          </p:spPr>
          <p:txBody>
            <a:bodyPr>
              <a:spAutoFit/>
            </a:bodyPr>
            <a:lstStyle/>
            <a:p>
              <a:pPr>
                <a:defRPr/>
              </a:pPr>
              <a:r>
                <a:rPr lang="en-US" sz="950" dirty="0">
                  <a:solidFill>
                    <a:srgbClr val="2F2B20"/>
                  </a:solidFill>
                  <a:latin typeface="Times New Roman" charset="0"/>
                </a:rPr>
                <a:t>NASDSE</a:t>
              </a:r>
            </a:p>
            <a:p>
              <a:pPr>
                <a:defRPr/>
              </a:pPr>
              <a:r>
                <a:rPr lang="en-US" sz="950" dirty="0">
                  <a:solidFill>
                    <a:srgbClr val="2F2B20"/>
                  </a:solidFill>
                  <a:latin typeface="Times New Roman" charset="0"/>
                </a:rPr>
                <a:t>NASDTEC</a:t>
              </a:r>
            </a:p>
            <a:p>
              <a:pPr>
                <a:defRPr/>
              </a:pPr>
              <a:r>
                <a:rPr lang="en-US" sz="950" dirty="0">
                  <a:solidFill>
                    <a:srgbClr val="2F2B20"/>
                  </a:solidFill>
                  <a:latin typeface="Times New Roman" charset="0"/>
                </a:rPr>
                <a:t>CCSSO</a:t>
              </a:r>
            </a:p>
          </p:txBody>
        </p:sp>
        <p:sp>
          <p:nvSpPr>
            <p:cNvPr id="73" name="TextBox 72"/>
            <p:cNvSpPr txBox="1"/>
            <p:nvPr/>
          </p:nvSpPr>
          <p:spPr>
            <a:xfrm>
              <a:off x="6350000" y="5930504"/>
              <a:ext cx="1778000" cy="530915"/>
            </a:xfrm>
            <a:prstGeom prst="rect">
              <a:avLst/>
            </a:prstGeom>
            <a:noFill/>
          </p:spPr>
          <p:txBody>
            <a:bodyPr>
              <a:spAutoFit/>
            </a:bodyPr>
            <a:lstStyle/>
            <a:p>
              <a:pPr>
                <a:defRPr/>
              </a:pPr>
              <a:r>
                <a:rPr lang="en-US" sz="950" dirty="0">
                  <a:solidFill>
                    <a:srgbClr val="2F2B20"/>
                  </a:solidFill>
                  <a:latin typeface="Times New Roman" charset="0"/>
                </a:rPr>
                <a:t>Part B/619 Consortia</a:t>
              </a:r>
            </a:p>
            <a:p>
              <a:pPr>
                <a:defRPr/>
              </a:pPr>
              <a:r>
                <a:rPr lang="en-US" sz="950" dirty="0">
                  <a:solidFill>
                    <a:srgbClr val="2F2B20"/>
                  </a:solidFill>
                  <a:latin typeface="Times New Roman" charset="0"/>
                </a:rPr>
                <a:t>NHSA</a:t>
              </a:r>
            </a:p>
            <a:p>
              <a:pPr>
                <a:defRPr/>
              </a:pPr>
              <a:r>
                <a:rPr lang="en-US" sz="950" dirty="0">
                  <a:solidFill>
                    <a:srgbClr val="2F2B20"/>
                  </a:solidFill>
                  <a:latin typeface="Times New Roman" charset="0"/>
                </a:rPr>
                <a:t>NRCP</a:t>
              </a:r>
            </a:p>
          </p:txBody>
        </p:sp>
        <p:sp>
          <p:nvSpPr>
            <p:cNvPr id="74" name="Rectangle 28"/>
            <p:cNvSpPr>
              <a:spLocks noChangeArrowheads="1"/>
            </p:cNvSpPr>
            <p:nvPr/>
          </p:nvSpPr>
          <p:spPr bwMode="auto">
            <a:xfrm>
              <a:off x="2906185" y="3232547"/>
              <a:ext cx="1576916" cy="767953"/>
            </a:xfrm>
            <a:prstGeom prst="rect">
              <a:avLst/>
            </a:prstGeom>
            <a:solidFill>
              <a:schemeClr val="bg1">
                <a:lumMod val="95000"/>
              </a:schemeClr>
            </a:solidFill>
            <a:ln w="9525">
              <a:solidFill>
                <a:schemeClr val="tx1"/>
              </a:solidFill>
              <a:miter lim="800000"/>
              <a:headEnd/>
              <a:tailEnd/>
            </a:ln>
          </p:spPr>
          <p:txBody>
            <a:bodyPr wrap="none" anchor="ctr"/>
            <a:lstStyle/>
            <a:p>
              <a:pPr>
                <a:defRPr/>
              </a:pPr>
              <a:endParaRPr lang="en-US" dirty="0">
                <a:solidFill>
                  <a:srgbClr val="2F2B20"/>
                </a:solidFill>
                <a:latin typeface="Times New Roman" charset="0"/>
              </a:endParaRPr>
            </a:p>
          </p:txBody>
        </p:sp>
        <p:sp>
          <p:nvSpPr>
            <p:cNvPr id="75" name="Rectangle 28"/>
            <p:cNvSpPr>
              <a:spLocks noChangeArrowheads="1"/>
            </p:cNvSpPr>
            <p:nvPr/>
          </p:nvSpPr>
          <p:spPr bwMode="auto">
            <a:xfrm>
              <a:off x="1066800" y="3221832"/>
              <a:ext cx="1576917" cy="778669"/>
            </a:xfrm>
            <a:prstGeom prst="rect">
              <a:avLst/>
            </a:prstGeom>
            <a:solidFill>
              <a:schemeClr val="bg1">
                <a:lumMod val="95000"/>
              </a:schemeClr>
            </a:solidFill>
            <a:ln w="9525">
              <a:solidFill>
                <a:schemeClr val="tx1"/>
              </a:solidFill>
              <a:miter lim="800000"/>
              <a:headEnd/>
              <a:tailEnd/>
            </a:ln>
          </p:spPr>
          <p:txBody>
            <a:bodyPr wrap="none" anchor="ctr"/>
            <a:lstStyle/>
            <a:p>
              <a:pPr>
                <a:defRPr/>
              </a:pPr>
              <a:endParaRPr lang="en-US" dirty="0">
                <a:solidFill>
                  <a:srgbClr val="2F2B20"/>
                </a:solidFill>
                <a:latin typeface="Times New Roman" charset="0"/>
              </a:endParaRPr>
            </a:p>
          </p:txBody>
        </p:sp>
        <p:sp>
          <p:nvSpPr>
            <p:cNvPr id="76" name="Rectangle 28"/>
            <p:cNvSpPr>
              <a:spLocks noChangeArrowheads="1"/>
            </p:cNvSpPr>
            <p:nvPr/>
          </p:nvSpPr>
          <p:spPr bwMode="auto">
            <a:xfrm>
              <a:off x="6722534" y="3232547"/>
              <a:ext cx="1595967" cy="767953"/>
            </a:xfrm>
            <a:prstGeom prst="rect">
              <a:avLst/>
            </a:prstGeom>
            <a:solidFill>
              <a:schemeClr val="bg1">
                <a:lumMod val="95000"/>
              </a:schemeClr>
            </a:solidFill>
            <a:ln w="9525">
              <a:solidFill>
                <a:schemeClr val="tx1"/>
              </a:solidFill>
              <a:miter lim="800000"/>
              <a:headEnd/>
              <a:tailEnd/>
            </a:ln>
          </p:spPr>
          <p:txBody>
            <a:bodyPr wrap="none" anchor="ctr"/>
            <a:lstStyle/>
            <a:p>
              <a:pPr algn="ctr">
                <a:defRPr/>
              </a:pPr>
              <a:r>
                <a:rPr lang="en-US" sz="1000" b="1" dirty="0" smtClean="0">
                  <a:solidFill>
                    <a:srgbClr val="2F2B20"/>
                  </a:solidFill>
                  <a:latin typeface="Times New Roman" charset="0"/>
                </a:rPr>
                <a:t>University of OR</a:t>
              </a:r>
            </a:p>
            <a:p>
              <a:pPr>
                <a:defRPr/>
              </a:pPr>
              <a:r>
                <a:rPr lang="en-US" sz="1000" b="1" dirty="0" smtClean="0">
                  <a:solidFill>
                    <a:srgbClr val="2F2B20"/>
                  </a:solidFill>
                  <a:latin typeface="Times New Roman" charset="0"/>
                </a:rPr>
                <a:t>Regional Associate Director</a:t>
              </a:r>
            </a:p>
            <a:p>
              <a:pPr>
                <a:defRPr/>
              </a:pPr>
              <a:endParaRPr lang="en-US" sz="1000" b="1" dirty="0">
                <a:solidFill>
                  <a:srgbClr val="2F2B20"/>
                </a:solidFill>
                <a:latin typeface="Times New Roman" charset="0"/>
              </a:endParaRPr>
            </a:p>
            <a:p>
              <a:pPr algn="ctr">
                <a:defRPr/>
              </a:pPr>
              <a:r>
                <a:rPr lang="en-US" sz="1000" dirty="0" smtClean="0">
                  <a:solidFill>
                    <a:srgbClr val="2F2B20"/>
                  </a:solidFill>
                  <a:latin typeface="Times New Roman" charset="0"/>
                </a:rPr>
                <a:t>Jane Squires</a:t>
              </a:r>
              <a:endParaRPr lang="en-US" sz="1000" dirty="0">
                <a:solidFill>
                  <a:srgbClr val="2F2B20"/>
                </a:solidFill>
                <a:latin typeface="Times New Roman" charset="0"/>
              </a:endParaRPr>
            </a:p>
          </p:txBody>
        </p:sp>
        <p:sp>
          <p:nvSpPr>
            <p:cNvPr id="78" name="TextBox 3"/>
            <p:cNvSpPr txBox="1">
              <a:spLocks noChangeArrowheads="1"/>
            </p:cNvSpPr>
            <p:nvPr/>
          </p:nvSpPr>
          <p:spPr bwMode="auto">
            <a:xfrm>
              <a:off x="2762251" y="3203826"/>
              <a:ext cx="1890183" cy="861774"/>
            </a:xfrm>
            <a:prstGeom prst="rect">
              <a:avLst/>
            </a:prstGeom>
            <a:noFill/>
            <a:ln>
              <a:noFill/>
            </a:ln>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defRPr/>
              </a:pPr>
              <a:r>
                <a:rPr lang="en-US" sz="1000" b="1" dirty="0" smtClean="0">
                  <a:solidFill>
                    <a:srgbClr val="2F2B20"/>
                  </a:solidFill>
                </a:rPr>
                <a:t>FL State University</a:t>
              </a:r>
            </a:p>
            <a:p>
              <a:pPr algn="ctr" eaLnBrk="1" hangingPunct="1">
                <a:defRPr/>
              </a:pPr>
              <a:r>
                <a:rPr lang="en-US" sz="1000" b="1" dirty="0" smtClean="0">
                  <a:solidFill>
                    <a:srgbClr val="2F2B20"/>
                  </a:solidFill>
                </a:rPr>
                <a:t>Regional Associate Directors</a:t>
              </a:r>
            </a:p>
            <a:p>
              <a:pPr algn="ctr" eaLnBrk="1" hangingPunct="1">
                <a:defRPr/>
              </a:pPr>
              <a:endParaRPr lang="en-US" sz="1000" dirty="0" smtClean="0">
                <a:solidFill>
                  <a:srgbClr val="2F2B20"/>
                </a:solidFill>
              </a:endParaRPr>
            </a:p>
            <a:p>
              <a:pPr algn="ctr" eaLnBrk="1" hangingPunct="1">
                <a:defRPr/>
              </a:pPr>
              <a:r>
                <a:rPr lang="en-US" sz="1000" dirty="0">
                  <a:solidFill>
                    <a:srgbClr val="2F2B20"/>
                  </a:solidFill>
                </a:rPr>
                <a:t>Juliann Woods</a:t>
              </a:r>
            </a:p>
            <a:p>
              <a:pPr algn="ctr" eaLnBrk="1" hangingPunct="1">
                <a:defRPr/>
              </a:pPr>
              <a:r>
                <a:rPr lang="en-US" sz="1000" dirty="0" smtClean="0">
                  <a:solidFill>
                    <a:srgbClr val="2F2B20"/>
                  </a:solidFill>
                </a:rPr>
                <a:t>Mary Frances Hanline</a:t>
              </a:r>
            </a:p>
          </p:txBody>
        </p:sp>
        <p:sp>
          <p:nvSpPr>
            <p:cNvPr id="79" name="TextBox 3"/>
            <p:cNvSpPr txBox="1">
              <a:spLocks noChangeArrowheads="1"/>
            </p:cNvSpPr>
            <p:nvPr/>
          </p:nvSpPr>
          <p:spPr bwMode="auto">
            <a:xfrm>
              <a:off x="1013885" y="3278981"/>
              <a:ext cx="1722967" cy="707886"/>
            </a:xfrm>
            <a:prstGeom prst="rect">
              <a:avLst/>
            </a:prstGeom>
            <a:noFill/>
            <a:ln>
              <a:noFill/>
            </a:ln>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defRPr/>
              </a:pPr>
              <a:r>
                <a:rPr lang="en-US" sz="1000" b="1" dirty="0" smtClean="0">
                  <a:solidFill>
                    <a:srgbClr val="2F2B20"/>
                  </a:solidFill>
                </a:rPr>
                <a:t>University of CT Regional Associate Director</a:t>
              </a:r>
            </a:p>
            <a:p>
              <a:pPr algn="ctr" eaLnBrk="1" hangingPunct="1">
                <a:defRPr/>
              </a:pPr>
              <a:endParaRPr lang="en-US" sz="1000" dirty="0" smtClean="0">
                <a:solidFill>
                  <a:srgbClr val="2F2B20"/>
                </a:solidFill>
              </a:endParaRPr>
            </a:p>
            <a:p>
              <a:pPr algn="ctr" eaLnBrk="1" hangingPunct="1">
                <a:defRPr/>
              </a:pPr>
              <a:r>
                <a:rPr lang="en-US" sz="1000" dirty="0" smtClean="0">
                  <a:solidFill>
                    <a:srgbClr val="2F2B20"/>
                  </a:solidFill>
                </a:rPr>
                <a:t>Mary Beth Bruder</a:t>
              </a:r>
            </a:p>
          </p:txBody>
        </p:sp>
        <p:sp>
          <p:nvSpPr>
            <p:cNvPr id="80" name="Rectangle 28"/>
            <p:cNvSpPr>
              <a:spLocks noChangeArrowheads="1"/>
            </p:cNvSpPr>
            <p:nvPr/>
          </p:nvSpPr>
          <p:spPr bwMode="auto">
            <a:xfrm>
              <a:off x="1208618" y="4286250"/>
              <a:ext cx="1507066" cy="625079"/>
            </a:xfrm>
            <a:prstGeom prst="rect">
              <a:avLst/>
            </a:prstGeom>
            <a:solidFill>
              <a:schemeClr val="bg1">
                <a:lumMod val="95000"/>
              </a:schemeClr>
            </a:solidFill>
            <a:ln w="9525">
              <a:solidFill>
                <a:schemeClr val="tx1"/>
              </a:solidFill>
              <a:miter lim="800000"/>
              <a:headEnd/>
              <a:tailEnd/>
            </a:ln>
          </p:spPr>
          <p:txBody>
            <a:bodyPr wrap="none" anchor="ctr"/>
            <a:lstStyle/>
            <a:p>
              <a:pPr>
                <a:defRPr/>
              </a:pPr>
              <a:endParaRPr lang="en-US" dirty="0">
                <a:solidFill>
                  <a:srgbClr val="2F2B20"/>
                </a:solidFill>
                <a:latin typeface="Times New Roman" charset="0"/>
              </a:endParaRPr>
            </a:p>
          </p:txBody>
        </p:sp>
        <p:sp>
          <p:nvSpPr>
            <p:cNvPr id="81" name="TextBox 80"/>
            <p:cNvSpPr txBox="1"/>
            <p:nvPr/>
          </p:nvSpPr>
          <p:spPr>
            <a:xfrm>
              <a:off x="5162551" y="5036246"/>
              <a:ext cx="990600" cy="530915"/>
            </a:xfrm>
            <a:prstGeom prst="rect">
              <a:avLst/>
            </a:prstGeom>
            <a:noFill/>
          </p:spPr>
          <p:txBody>
            <a:bodyPr>
              <a:spAutoFit/>
            </a:bodyPr>
            <a:lstStyle/>
            <a:p>
              <a:pPr algn="ctr">
                <a:defRPr/>
              </a:pPr>
              <a:r>
                <a:rPr lang="en-US" sz="950" b="1" dirty="0">
                  <a:solidFill>
                    <a:srgbClr val="2F2B20"/>
                  </a:solidFill>
                  <a:latin typeface="Times New Roman" charset="0"/>
                </a:rPr>
                <a:t>Regional Advisory Board</a:t>
              </a:r>
            </a:p>
          </p:txBody>
        </p:sp>
        <p:sp>
          <p:nvSpPr>
            <p:cNvPr id="82" name="Rectangle 28"/>
            <p:cNvSpPr>
              <a:spLocks noChangeArrowheads="1"/>
            </p:cNvSpPr>
            <p:nvPr/>
          </p:nvSpPr>
          <p:spPr bwMode="auto">
            <a:xfrm>
              <a:off x="3001433" y="4286250"/>
              <a:ext cx="1481667" cy="625079"/>
            </a:xfrm>
            <a:prstGeom prst="rect">
              <a:avLst/>
            </a:prstGeom>
            <a:solidFill>
              <a:schemeClr val="bg1">
                <a:lumMod val="95000"/>
              </a:schemeClr>
            </a:solidFill>
            <a:ln w="9525">
              <a:solidFill>
                <a:schemeClr val="tx1"/>
              </a:solidFill>
              <a:miter lim="800000"/>
              <a:headEnd/>
              <a:tailEnd/>
            </a:ln>
          </p:spPr>
          <p:txBody>
            <a:bodyPr wrap="none" anchor="ctr"/>
            <a:lstStyle/>
            <a:p>
              <a:pPr>
                <a:defRPr/>
              </a:pPr>
              <a:endParaRPr lang="en-US" dirty="0">
                <a:solidFill>
                  <a:srgbClr val="2F2B20"/>
                </a:solidFill>
                <a:latin typeface="Times New Roman" charset="0"/>
              </a:endParaRPr>
            </a:p>
          </p:txBody>
        </p:sp>
        <p:sp>
          <p:nvSpPr>
            <p:cNvPr id="83" name="Rectangle 28"/>
            <p:cNvSpPr>
              <a:spLocks noChangeArrowheads="1"/>
            </p:cNvSpPr>
            <p:nvPr/>
          </p:nvSpPr>
          <p:spPr bwMode="auto">
            <a:xfrm>
              <a:off x="4936067" y="4286250"/>
              <a:ext cx="1443567" cy="625079"/>
            </a:xfrm>
            <a:prstGeom prst="rect">
              <a:avLst/>
            </a:prstGeom>
            <a:solidFill>
              <a:schemeClr val="bg1">
                <a:lumMod val="95000"/>
              </a:schemeClr>
            </a:solidFill>
            <a:ln w="9525">
              <a:solidFill>
                <a:schemeClr val="tx1"/>
              </a:solidFill>
              <a:miter lim="800000"/>
              <a:headEnd/>
              <a:tailEnd/>
            </a:ln>
          </p:spPr>
          <p:txBody>
            <a:bodyPr wrap="none" anchor="ctr"/>
            <a:lstStyle/>
            <a:p>
              <a:pPr>
                <a:defRPr/>
              </a:pPr>
              <a:endParaRPr lang="en-US" dirty="0">
                <a:solidFill>
                  <a:srgbClr val="2F2B20"/>
                </a:solidFill>
                <a:latin typeface="Times New Roman" charset="0"/>
              </a:endParaRPr>
            </a:p>
          </p:txBody>
        </p:sp>
        <p:sp>
          <p:nvSpPr>
            <p:cNvPr id="84" name="Rectangle 28"/>
            <p:cNvSpPr>
              <a:spLocks noChangeArrowheads="1"/>
            </p:cNvSpPr>
            <p:nvPr/>
          </p:nvSpPr>
          <p:spPr bwMode="auto">
            <a:xfrm>
              <a:off x="6743700" y="4291013"/>
              <a:ext cx="1464733" cy="620316"/>
            </a:xfrm>
            <a:prstGeom prst="rect">
              <a:avLst/>
            </a:prstGeom>
            <a:solidFill>
              <a:schemeClr val="bg1">
                <a:lumMod val="95000"/>
              </a:schemeClr>
            </a:solidFill>
            <a:ln w="9525">
              <a:solidFill>
                <a:schemeClr val="tx1"/>
              </a:solidFill>
              <a:miter lim="800000"/>
              <a:headEnd/>
              <a:tailEnd/>
            </a:ln>
          </p:spPr>
          <p:txBody>
            <a:bodyPr wrap="none" anchor="ctr"/>
            <a:lstStyle/>
            <a:p>
              <a:pPr>
                <a:defRPr/>
              </a:pPr>
              <a:endParaRPr lang="en-US" dirty="0">
                <a:solidFill>
                  <a:srgbClr val="2F2B20"/>
                </a:solidFill>
                <a:latin typeface="Times New Roman" charset="0"/>
              </a:endParaRPr>
            </a:p>
          </p:txBody>
        </p:sp>
        <p:sp>
          <p:nvSpPr>
            <p:cNvPr id="85" name="TextBox 7"/>
            <p:cNvSpPr txBox="1">
              <a:spLocks noChangeArrowheads="1"/>
            </p:cNvSpPr>
            <p:nvPr/>
          </p:nvSpPr>
          <p:spPr bwMode="auto">
            <a:xfrm>
              <a:off x="1057278" y="4260235"/>
              <a:ext cx="1697567" cy="677108"/>
            </a:xfrm>
            <a:prstGeom prst="rect">
              <a:avLst/>
            </a:prstGeom>
            <a:noFill/>
            <a:ln>
              <a:noFill/>
            </a:ln>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1" hangingPunct="1">
                <a:defRPr/>
              </a:pPr>
              <a:endParaRPr lang="en-US" sz="950" dirty="0" smtClean="0">
                <a:solidFill>
                  <a:srgbClr val="2F2B20"/>
                </a:solidFill>
              </a:endParaRPr>
            </a:p>
            <a:p>
              <a:pPr algn="ctr" eaLnBrk="1" hangingPunct="1">
                <a:defRPr/>
              </a:pPr>
              <a:r>
                <a:rPr lang="en-US" sz="950" dirty="0" smtClean="0">
                  <a:solidFill>
                    <a:srgbClr val="2F2B20"/>
                  </a:solidFill>
                </a:rPr>
                <a:t>Post .Doc Ching-I Chan</a:t>
              </a:r>
            </a:p>
            <a:p>
              <a:pPr algn="ctr" eaLnBrk="1" hangingPunct="1">
                <a:defRPr/>
              </a:pPr>
              <a:r>
                <a:rPr lang="en-US" sz="950" dirty="0" smtClean="0">
                  <a:solidFill>
                    <a:srgbClr val="2F2B20"/>
                  </a:solidFill>
                </a:rPr>
                <a:t>Gabriela  Freyre Calish</a:t>
              </a:r>
            </a:p>
            <a:p>
              <a:pPr algn="ctr" eaLnBrk="1" hangingPunct="1">
                <a:defRPr/>
              </a:pPr>
              <a:endParaRPr lang="en-US" sz="950" dirty="0" smtClean="0">
                <a:solidFill>
                  <a:srgbClr val="2F2B20"/>
                </a:solidFill>
              </a:endParaRPr>
            </a:p>
          </p:txBody>
        </p:sp>
        <p:sp>
          <p:nvSpPr>
            <p:cNvPr id="86" name="TextBox 85"/>
            <p:cNvSpPr txBox="1"/>
            <p:nvPr/>
          </p:nvSpPr>
          <p:spPr>
            <a:xfrm>
              <a:off x="4834815" y="4476848"/>
              <a:ext cx="1689100" cy="392415"/>
            </a:xfrm>
            <a:prstGeom prst="rect">
              <a:avLst/>
            </a:prstGeom>
            <a:noFill/>
          </p:spPr>
          <p:txBody>
            <a:bodyPr>
              <a:spAutoFit/>
            </a:bodyPr>
            <a:lstStyle/>
            <a:p>
              <a:pPr algn="ctr">
                <a:defRPr/>
              </a:pPr>
              <a:r>
                <a:rPr lang="en-US" sz="950" dirty="0">
                  <a:solidFill>
                    <a:srgbClr val="2F2B20"/>
                  </a:solidFill>
                  <a:latin typeface="Times New Roman" charset="0"/>
                </a:rPr>
                <a:t>Post Doc Stephanie  Parks </a:t>
              </a:r>
            </a:p>
            <a:p>
              <a:pPr algn="ctr">
                <a:defRPr/>
              </a:pPr>
              <a:endParaRPr lang="en-US" sz="950" dirty="0">
                <a:solidFill>
                  <a:srgbClr val="2F2B20"/>
                </a:solidFill>
                <a:latin typeface="Times New Roman" charset="0"/>
              </a:endParaRPr>
            </a:p>
          </p:txBody>
        </p:sp>
        <p:sp>
          <p:nvSpPr>
            <p:cNvPr id="87" name="TextBox 86"/>
            <p:cNvSpPr txBox="1"/>
            <p:nvPr/>
          </p:nvSpPr>
          <p:spPr>
            <a:xfrm>
              <a:off x="3020485" y="4399310"/>
              <a:ext cx="1441449" cy="384721"/>
            </a:xfrm>
            <a:prstGeom prst="rect">
              <a:avLst/>
            </a:prstGeom>
            <a:noFill/>
          </p:spPr>
          <p:txBody>
            <a:bodyPr>
              <a:spAutoFit/>
            </a:bodyPr>
            <a:lstStyle/>
            <a:p>
              <a:pPr algn="ctr">
                <a:defRPr/>
              </a:pPr>
              <a:r>
                <a:rPr lang="en-US" sz="950" dirty="0">
                  <a:solidFill>
                    <a:srgbClr val="2F2B20"/>
                  </a:solidFill>
                  <a:latin typeface="Times New Roman" charset="0"/>
                </a:rPr>
                <a:t>Post Doc Emily </a:t>
              </a:r>
              <a:r>
                <a:rPr lang="en-US" sz="950" dirty="0" err="1">
                  <a:solidFill>
                    <a:srgbClr val="2F2B20"/>
                  </a:solidFill>
                  <a:latin typeface="Times New Roman" charset="0"/>
                </a:rPr>
                <a:t>Lakey</a:t>
              </a:r>
              <a:r>
                <a:rPr lang="en-US" sz="950" dirty="0">
                  <a:solidFill>
                    <a:srgbClr val="2F2B20"/>
                  </a:solidFill>
                  <a:latin typeface="Times New Roman" charset="0"/>
                </a:rPr>
                <a:t> </a:t>
              </a:r>
            </a:p>
            <a:p>
              <a:pPr algn="ctr">
                <a:defRPr/>
              </a:pPr>
              <a:r>
                <a:rPr lang="en-US" sz="950" dirty="0">
                  <a:solidFill>
                    <a:srgbClr val="2F2B20"/>
                  </a:solidFill>
                  <a:latin typeface="Times New Roman" charset="0"/>
                </a:rPr>
                <a:t>Cindy Vail</a:t>
              </a:r>
            </a:p>
          </p:txBody>
        </p:sp>
        <p:sp>
          <p:nvSpPr>
            <p:cNvPr id="88" name="TextBox 87"/>
            <p:cNvSpPr txBox="1"/>
            <p:nvPr/>
          </p:nvSpPr>
          <p:spPr>
            <a:xfrm>
              <a:off x="6642275" y="4472189"/>
              <a:ext cx="1691217" cy="530915"/>
            </a:xfrm>
            <a:prstGeom prst="rect">
              <a:avLst/>
            </a:prstGeom>
            <a:noFill/>
          </p:spPr>
          <p:txBody>
            <a:bodyPr>
              <a:spAutoFit/>
            </a:bodyPr>
            <a:lstStyle/>
            <a:p>
              <a:pPr algn="ctr">
                <a:defRPr/>
              </a:pPr>
              <a:r>
                <a:rPr lang="en-US" sz="950" dirty="0">
                  <a:solidFill>
                    <a:srgbClr val="2F2B20"/>
                  </a:solidFill>
                  <a:latin typeface="Times New Roman" charset="0"/>
                  <a:ea typeface="ＭＳ Ｐゴシック" charset="-128"/>
                </a:rPr>
                <a:t>Post Doc Lois Pribble </a:t>
              </a:r>
            </a:p>
            <a:p>
              <a:pPr algn="ctr">
                <a:defRPr/>
              </a:pPr>
              <a:endParaRPr lang="en-US" sz="950" dirty="0">
                <a:solidFill>
                  <a:srgbClr val="2F2B20"/>
                </a:solidFill>
                <a:latin typeface="Times New Roman" charset="0"/>
                <a:ea typeface="ＭＳ Ｐゴシック" charset="-128"/>
              </a:endParaRPr>
            </a:p>
            <a:p>
              <a:pPr algn="ctr">
                <a:defRPr/>
              </a:pPr>
              <a:endParaRPr lang="en-US" sz="950" dirty="0">
                <a:solidFill>
                  <a:srgbClr val="2F2B20"/>
                </a:solidFill>
                <a:latin typeface="Times New Roman" charset="0"/>
                <a:ea typeface="ＭＳ Ｐゴシック" charset="-128"/>
              </a:endParaRPr>
            </a:p>
          </p:txBody>
        </p:sp>
        <p:sp>
          <p:nvSpPr>
            <p:cNvPr id="90" name="TextBox 89"/>
            <p:cNvSpPr txBox="1"/>
            <p:nvPr/>
          </p:nvSpPr>
          <p:spPr>
            <a:xfrm>
              <a:off x="2997200" y="1752601"/>
              <a:ext cx="2971800" cy="253916"/>
            </a:xfrm>
            <a:prstGeom prst="rect">
              <a:avLst/>
            </a:prstGeom>
            <a:noFill/>
          </p:spPr>
          <p:txBody>
            <a:bodyPr>
              <a:spAutoFit/>
            </a:bodyPr>
            <a:lstStyle/>
            <a:p>
              <a:pPr algn="ctr">
                <a:defRPr/>
              </a:pPr>
              <a:r>
                <a:rPr lang="en-US" sz="1050" b="1" dirty="0">
                  <a:solidFill>
                    <a:srgbClr val="2F2B20"/>
                  </a:solidFill>
                  <a:latin typeface="Times New Roman" charset="0"/>
                </a:rPr>
                <a:t>Project Consultants/Contractors</a:t>
              </a:r>
            </a:p>
          </p:txBody>
        </p:sp>
        <p:sp>
          <p:nvSpPr>
            <p:cNvPr id="11317" name="Line 273"/>
            <p:cNvSpPr>
              <a:spLocks noChangeShapeType="1"/>
            </p:cNvSpPr>
            <p:nvPr/>
          </p:nvSpPr>
          <p:spPr bwMode="auto">
            <a:xfrm flipH="1">
              <a:off x="1856317" y="3028950"/>
              <a:ext cx="5664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2F2B20"/>
                </a:solidFill>
              </a:endParaRPr>
            </a:p>
          </p:txBody>
        </p:sp>
        <p:sp>
          <p:nvSpPr>
            <p:cNvPr id="92" name="TextBox 68"/>
            <p:cNvSpPr txBox="1">
              <a:spLocks noChangeArrowheads="1"/>
            </p:cNvSpPr>
            <p:nvPr/>
          </p:nvSpPr>
          <p:spPr bwMode="auto">
            <a:xfrm>
              <a:off x="5786967" y="565526"/>
              <a:ext cx="2614258" cy="823302"/>
            </a:xfrm>
            <a:prstGeom prst="rect">
              <a:avLst/>
            </a:prstGeom>
            <a:noFill/>
            <a:ln>
              <a:noFill/>
            </a:ln>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defRPr/>
              </a:pPr>
              <a:r>
                <a:rPr lang="en-US" sz="950" b="1" dirty="0" smtClean="0">
                  <a:solidFill>
                    <a:srgbClr val="2F2B20"/>
                  </a:solidFill>
                </a:rPr>
                <a:t>Internal Evaluation Team</a:t>
              </a:r>
            </a:p>
            <a:p>
              <a:pPr algn="ctr" eaLnBrk="1" hangingPunct="1">
                <a:defRPr/>
              </a:pPr>
              <a:endParaRPr lang="en-US" sz="950" dirty="0" smtClean="0">
                <a:solidFill>
                  <a:srgbClr val="2F2B20"/>
                </a:solidFill>
                <a:ea typeface="ＭＳ Ｐゴシック" charset="-128"/>
              </a:endParaRPr>
            </a:p>
            <a:p>
              <a:pPr algn="ctr" eaLnBrk="1" hangingPunct="1">
                <a:defRPr/>
              </a:pPr>
              <a:r>
                <a:rPr lang="en-US" sz="950" dirty="0" smtClean="0">
                  <a:solidFill>
                    <a:srgbClr val="2F2B20"/>
                  </a:solidFill>
                </a:rPr>
                <a:t>Mary Louise </a:t>
              </a:r>
              <a:r>
                <a:rPr lang="en-US" sz="950" dirty="0" err="1" smtClean="0">
                  <a:solidFill>
                    <a:srgbClr val="2F2B20"/>
                  </a:solidFill>
                </a:rPr>
                <a:t>Hemmeter</a:t>
              </a:r>
              <a:r>
                <a:rPr lang="en-US" sz="950" dirty="0" smtClean="0">
                  <a:solidFill>
                    <a:srgbClr val="2F2B20"/>
                  </a:solidFill>
                </a:rPr>
                <a:t>  (Vanderbilt)</a:t>
              </a:r>
            </a:p>
            <a:p>
              <a:pPr algn="ctr" eaLnBrk="1" hangingPunct="1">
                <a:defRPr/>
              </a:pPr>
              <a:r>
                <a:rPr lang="en-US" sz="950" dirty="0" smtClean="0">
                  <a:solidFill>
                    <a:srgbClr val="2F2B20"/>
                  </a:solidFill>
                </a:rPr>
                <a:t>Jeannette McCollum (U of Illinois)</a:t>
              </a:r>
            </a:p>
            <a:p>
              <a:pPr algn="ctr" eaLnBrk="1" hangingPunct="1">
                <a:defRPr/>
              </a:pPr>
              <a:r>
                <a:rPr lang="en-US" sz="950" dirty="0" smtClean="0">
                  <a:solidFill>
                    <a:srgbClr val="2F2B20"/>
                  </a:solidFill>
                </a:rPr>
                <a:t>Vicki Stayton (Western Kentucky University)</a:t>
              </a:r>
            </a:p>
          </p:txBody>
        </p:sp>
      </p:grpSp>
    </p:spTree>
    <p:extLst>
      <p:ext uri="{BB962C8B-B14F-4D97-AF65-F5344CB8AC3E}">
        <p14:creationId xmlns:p14="http://schemas.microsoft.com/office/powerpoint/2010/main" val="21946906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descr="This slide displays a map of the United States, with the states grouped into 10 separate region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1" y="609600"/>
            <a:ext cx="7848600" cy="5410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919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2897048-00E0-47FB-B07B-F36BBE8AF579}" type="slidenum">
              <a:rPr lang="en-US" smtClean="0"/>
              <a:pPr/>
              <a:t>3</a:t>
            </a:fld>
            <a:endParaRPr lang="en-US" dirty="0"/>
          </a:p>
        </p:txBody>
      </p:sp>
      <p:sp>
        <p:nvSpPr>
          <p:cNvPr id="3" name="Title 2"/>
          <p:cNvSpPr>
            <a:spLocks noGrp="1"/>
          </p:cNvSpPr>
          <p:nvPr>
            <p:ph type="title"/>
          </p:nvPr>
        </p:nvSpPr>
        <p:spPr/>
        <p:txBody>
          <a:bodyPr>
            <a:normAutofit fontScale="90000"/>
          </a:bodyPr>
          <a:lstStyle/>
          <a:p>
            <a:r>
              <a:rPr lang="en-US" dirty="0" smtClean="0"/>
              <a:t>Building Adult Capabilities to improve child outcomes: </a:t>
            </a:r>
            <a:br>
              <a:rPr lang="en-US" dirty="0" smtClean="0"/>
            </a:br>
            <a:r>
              <a:rPr lang="en-US" dirty="0" smtClean="0"/>
              <a:t>a theory of change</a:t>
            </a:r>
            <a:endParaRPr lang="en-US" dirty="0"/>
          </a:p>
        </p:txBody>
      </p:sp>
      <p:sp>
        <p:nvSpPr>
          <p:cNvPr id="2" name="Content Placeholder 1"/>
          <p:cNvSpPr>
            <a:spLocks noGrp="1"/>
          </p:cNvSpPr>
          <p:nvPr>
            <p:ph type="body" idx="1"/>
          </p:nvPr>
        </p:nvSpPr>
        <p:spPr/>
        <p:txBody>
          <a:bodyPr/>
          <a:lstStyle/>
          <a:p>
            <a:r>
              <a:rPr lang="en-US" dirty="0"/>
              <a:t>http://youtu.be/urU-a_FsS5Y</a:t>
            </a:r>
          </a:p>
        </p:txBody>
      </p:sp>
    </p:spTree>
    <p:extLst>
      <p:ext uri="{BB962C8B-B14F-4D97-AF65-F5344CB8AC3E}">
        <p14:creationId xmlns:p14="http://schemas.microsoft.com/office/powerpoint/2010/main" val="34634470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descr="In this slide, a table lists the states that make up each of the ten regions, and the regional center in charge of each one. &#10;"/>
          <p:cNvGraphicFramePr>
            <a:graphicFrameLocks noGrp="1"/>
          </p:cNvGraphicFramePr>
          <p:nvPr>
            <p:extLst>
              <p:ext uri="{D42A27DB-BD31-4B8C-83A1-F6EECF244321}">
                <p14:modId xmlns:p14="http://schemas.microsoft.com/office/powerpoint/2010/main" val="1222268911"/>
              </p:ext>
            </p:extLst>
          </p:nvPr>
        </p:nvGraphicFramePr>
        <p:xfrm>
          <a:off x="584200" y="971550"/>
          <a:ext cx="7772400" cy="5417993"/>
        </p:xfrm>
        <a:graphic>
          <a:graphicData uri="http://schemas.openxmlformats.org/drawingml/2006/table">
            <a:tbl>
              <a:tblPr firstRow="1" firstCol="1" bandRow="1">
                <a:tableStyleId>{5C22544A-7EE6-4342-B048-85BDC9FD1C3A}</a:tableStyleId>
              </a:tblPr>
              <a:tblGrid>
                <a:gridCol w="2057400"/>
                <a:gridCol w="929755"/>
                <a:gridCol w="4785245"/>
              </a:tblGrid>
              <a:tr h="228611">
                <a:tc>
                  <a:txBody>
                    <a:bodyPr/>
                    <a:lstStyle/>
                    <a:p>
                      <a:pPr marL="0" marR="0">
                        <a:spcBef>
                          <a:spcPts val="0"/>
                        </a:spcBef>
                        <a:spcAft>
                          <a:spcPts val="0"/>
                        </a:spcAft>
                      </a:pPr>
                      <a:r>
                        <a:rPr lang="en-US" sz="1100" dirty="0" smtClean="0">
                          <a:effectLst/>
                        </a:rPr>
                        <a:t>Regional Center</a:t>
                      </a:r>
                      <a:endParaRPr lang="en-US" sz="1100" dirty="0">
                        <a:effectLst/>
                        <a:latin typeface="Times New Roman"/>
                        <a:ea typeface="Times New Roman"/>
                      </a:endParaRPr>
                    </a:p>
                  </a:txBody>
                  <a:tcPr marL="87004" marR="87004" marT="0" marB="0"/>
                </a:tc>
                <a:tc>
                  <a:txBody>
                    <a:bodyPr/>
                    <a:lstStyle/>
                    <a:p>
                      <a:pPr marL="0" marR="0" algn="ctr">
                        <a:spcBef>
                          <a:spcPts val="0"/>
                        </a:spcBef>
                        <a:spcAft>
                          <a:spcPts val="0"/>
                        </a:spcAft>
                      </a:pPr>
                      <a:r>
                        <a:rPr lang="en-US" sz="1100" dirty="0">
                          <a:effectLst/>
                        </a:rPr>
                        <a:t>Region</a:t>
                      </a:r>
                      <a:endParaRPr lang="en-US" sz="1100" dirty="0">
                        <a:effectLst/>
                        <a:latin typeface="Times New Roman"/>
                        <a:ea typeface="Times New Roman"/>
                      </a:endParaRPr>
                    </a:p>
                  </a:txBody>
                  <a:tcPr marL="87004" marR="87004" marT="0" marB="0"/>
                </a:tc>
                <a:tc>
                  <a:txBody>
                    <a:bodyPr/>
                    <a:lstStyle/>
                    <a:p>
                      <a:pPr marL="0" marR="0" algn="ctr">
                        <a:spcBef>
                          <a:spcPts val="0"/>
                        </a:spcBef>
                        <a:spcAft>
                          <a:spcPts val="0"/>
                        </a:spcAft>
                      </a:pPr>
                      <a:r>
                        <a:rPr lang="en-US" sz="1100" dirty="0">
                          <a:effectLst/>
                        </a:rPr>
                        <a:t>States</a:t>
                      </a:r>
                      <a:endParaRPr lang="en-US" sz="1100" dirty="0">
                        <a:effectLst/>
                        <a:latin typeface="Times New Roman"/>
                        <a:ea typeface="Times New Roman"/>
                      </a:endParaRPr>
                    </a:p>
                  </a:txBody>
                  <a:tcPr marL="87004" marR="87004" marT="0" marB="0"/>
                </a:tc>
              </a:tr>
              <a:tr h="320054">
                <a:tc>
                  <a:txBody>
                    <a:bodyPr/>
                    <a:lstStyle/>
                    <a:p>
                      <a:pPr marL="0" marR="0">
                        <a:spcBef>
                          <a:spcPts val="0"/>
                        </a:spcBef>
                        <a:spcAft>
                          <a:spcPts val="0"/>
                        </a:spcAft>
                      </a:pPr>
                      <a:r>
                        <a:rPr lang="en-US" sz="1100">
                          <a:effectLst/>
                        </a:rPr>
                        <a:t>University of Connecticut</a:t>
                      </a:r>
                      <a:endParaRPr lang="en-US" sz="1100">
                        <a:effectLst/>
                        <a:latin typeface="Times New Roman"/>
                        <a:ea typeface="Times New Roman"/>
                      </a:endParaRPr>
                    </a:p>
                  </a:txBody>
                  <a:tcPr marL="87004" marR="87004" marT="0" marB="0"/>
                </a:tc>
                <a:tc>
                  <a:txBody>
                    <a:bodyPr/>
                    <a:lstStyle/>
                    <a:p>
                      <a:pPr marL="0" marR="0" algn="ctr">
                        <a:spcBef>
                          <a:spcPts val="0"/>
                        </a:spcBef>
                        <a:spcAft>
                          <a:spcPts val="0"/>
                        </a:spcAft>
                      </a:pPr>
                      <a:r>
                        <a:rPr lang="en-US" sz="1100">
                          <a:effectLst/>
                        </a:rPr>
                        <a:t>1</a:t>
                      </a:r>
                      <a:endParaRPr lang="en-US" sz="1100">
                        <a:effectLst/>
                        <a:latin typeface="Times New Roman"/>
                        <a:ea typeface="Times New Roman"/>
                      </a:endParaRPr>
                    </a:p>
                  </a:txBody>
                  <a:tcPr marL="87004" marR="87004" marT="0" marB="0"/>
                </a:tc>
                <a:tc>
                  <a:txBody>
                    <a:bodyPr/>
                    <a:lstStyle/>
                    <a:p>
                      <a:pPr marL="0" marR="0">
                        <a:spcBef>
                          <a:spcPts val="0"/>
                        </a:spcBef>
                        <a:spcAft>
                          <a:spcPts val="0"/>
                        </a:spcAft>
                      </a:pPr>
                      <a:r>
                        <a:rPr lang="en-US" sz="1100" dirty="0">
                          <a:effectLst/>
                        </a:rPr>
                        <a:t>Connecticut, Maine, Massachusetts, New Hampshire, Rhode Island, Vermont</a:t>
                      </a:r>
                      <a:endParaRPr lang="en-US" sz="1100" dirty="0">
                        <a:effectLst/>
                        <a:latin typeface="Times New Roman"/>
                        <a:ea typeface="Times New Roman"/>
                      </a:endParaRPr>
                    </a:p>
                  </a:txBody>
                  <a:tcPr marL="87004" marR="87004" marT="0" marB="0"/>
                </a:tc>
              </a:tr>
              <a:tr h="160028">
                <a:tc>
                  <a:txBody>
                    <a:bodyPr/>
                    <a:lstStyle/>
                    <a:p>
                      <a:pPr marL="0" marR="0">
                        <a:spcBef>
                          <a:spcPts val="0"/>
                        </a:spcBef>
                        <a:spcAft>
                          <a:spcPts val="0"/>
                        </a:spcAft>
                      </a:pPr>
                      <a:r>
                        <a:rPr lang="en-US" sz="1100">
                          <a:effectLst/>
                        </a:rPr>
                        <a:t> </a:t>
                      </a:r>
                      <a:endParaRPr lang="en-US" sz="1100">
                        <a:effectLst/>
                        <a:latin typeface="Times New Roman"/>
                        <a:ea typeface="Times New Roman"/>
                      </a:endParaRPr>
                    </a:p>
                  </a:txBody>
                  <a:tcPr marL="87004" marR="87004" marT="0" marB="0"/>
                </a:tc>
                <a:tc>
                  <a:txBody>
                    <a:bodyPr/>
                    <a:lstStyle/>
                    <a:p>
                      <a:pPr marL="0" marR="0" algn="ctr">
                        <a:spcBef>
                          <a:spcPts val="0"/>
                        </a:spcBef>
                        <a:spcAft>
                          <a:spcPts val="0"/>
                        </a:spcAft>
                      </a:pPr>
                      <a:r>
                        <a:rPr lang="en-US" sz="1100">
                          <a:effectLst/>
                        </a:rPr>
                        <a:t> </a:t>
                      </a:r>
                      <a:endParaRPr lang="en-US" sz="1100">
                        <a:effectLst/>
                        <a:latin typeface="Times New Roman"/>
                        <a:ea typeface="Times New Roman"/>
                      </a:endParaRPr>
                    </a:p>
                  </a:txBody>
                  <a:tcPr marL="87004" marR="87004" marT="0" marB="0"/>
                </a:tc>
                <a:tc>
                  <a:txBody>
                    <a:bodyPr/>
                    <a:lstStyle/>
                    <a:p>
                      <a:pPr marL="0" marR="0">
                        <a:spcBef>
                          <a:spcPts val="0"/>
                        </a:spcBef>
                        <a:spcAft>
                          <a:spcPts val="0"/>
                        </a:spcAft>
                      </a:pPr>
                      <a:r>
                        <a:rPr lang="en-US" sz="1100" dirty="0">
                          <a:effectLst/>
                        </a:rPr>
                        <a:t> </a:t>
                      </a:r>
                      <a:endParaRPr lang="en-US" sz="1100" dirty="0">
                        <a:effectLst/>
                        <a:latin typeface="Times New Roman"/>
                        <a:ea typeface="Times New Roman"/>
                      </a:endParaRPr>
                    </a:p>
                  </a:txBody>
                  <a:tcPr marL="87004" marR="87004" marT="0" marB="0"/>
                </a:tc>
              </a:tr>
              <a:tr h="320054">
                <a:tc>
                  <a:txBody>
                    <a:bodyPr/>
                    <a:lstStyle/>
                    <a:p>
                      <a:pPr marL="0" marR="0">
                        <a:spcBef>
                          <a:spcPts val="0"/>
                        </a:spcBef>
                        <a:spcAft>
                          <a:spcPts val="0"/>
                        </a:spcAft>
                      </a:pPr>
                      <a:r>
                        <a:rPr lang="en-US" sz="1100">
                          <a:effectLst/>
                        </a:rPr>
                        <a:t>University of Connecticut</a:t>
                      </a:r>
                      <a:endParaRPr lang="en-US" sz="1100">
                        <a:effectLst/>
                        <a:latin typeface="Times New Roman"/>
                        <a:ea typeface="Times New Roman"/>
                      </a:endParaRPr>
                    </a:p>
                  </a:txBody>
                  <a:tcPr marL="87004" marR="87004" marT="0" marB="0"/>
                </a:tc>
                <a:tc>
                  <a:txBody>
                    <a:bodyPr/>
                    <a:lstStyle/>
                    <a:p>
                      <a:pPr marL="0" marR="0" algn="ctr">
                        <a:spcBef>
                          <a:spcPts val="0"/>
                        </a:spcBef>
                        <a:spcAft>
                          <a:spcPts val="0"/>
                        </a:spcAft>
                      </a:pPr>
                      <a:r>
                        <a:rPr lang="en-US" sz="1100">
                          <a:effectLst/>
                        </a:rPr>
                        <a:t>2</a:t>
                      </a:r>
                      <a:endParaRPr lang="en-US" sz="1100">
                        <a:effectLst/>
                        <a:latin typeface="Times New Roman"/>
                        <a:ea typeface="Times New Roman"/>
                      </a:endParaRPr>
                    </a:p>
                  </a:txBody>
                  <a:tcPr marL="87004" marR="87004" marT="0" marB="0"/>
                </a:tc>
                <a:tc>
                  <a:txBody>
                    <a:bodyPr/>
                    <a:lstStyle/>
                    <a:p>
                      <a:pPr marL="0" marR="0">
                        <a:spcBef>
                          <a:spcPts val="0"/>
                        </a:spcBef>
                        <a:spcAft>
                          <a:spcPts val="0"/>
                        </a:spcAft>
                      </a:pPr>
                      <a:r>
                        <a:rPr lang="en-US" sz="1100" dirty="0">
                          <a:effectLst/>
                        </a:rPr>
                        <a:t>New Jersey, New York, Puerto Rico, Virgin Islands</a:t>
                      </a:r>
                      <a:endParaRPr lang="en-US" sz="1100" dirty="0">
                        <a:effectLst/>
                        <a:latin typeface="Times New Roman"/>
                        <a:ea typeface="Times New Roman"/>
                      </a:endParaRPr>
                    </a:p>
                  </a:txBody>
                  <a:tcPr marL="87004" marR="87004" marT="0" marB="0"/>
                </a:tc>
              </a:tr>
              <a:tr h="160028">
                <a:tc>
                  <a:txBody>
                    <a:bodyPr/>
                    <a:lstStyle/>
                    <a:p>
                      <a:pPr marL="0" marR="0">
                        <a:spcBef>
                          <a:spcPts val="0"/>
                        </a:spcBef>
                        <a:spcAft>
                          <a:spcPts val="0"/>
                        </a:spcAft>
                      </a:pPr>
                      <a:r>
                        <a:rPr lang="en-US" sz="1100">
                          <a:effectLst/>
                        </a:rPr>
                        <a:t> </a:t>
                      </a:r>
                      <a:endParaRPr lang="en-US" sz="1100">
                        <a:effectLst/>
                        <a:latin typeface="Times New Roman"/>
                        <a:ea typeface="Times New Roman"/>
                      </a:endParaRPr>
                    </a:p>
                  </a:txBody>
                  <a:tcPr marL="87004" marR="87004" marT="0" marB="0"/>
                </a:tc>
                <a:tc>
                  <a:txBody>
                    <a:bodyPr/>
                    <a:lstStyle/>
                    <a:p>
                      <a:pPr marL="0" marR="0" algn="ctr">
                        <a:spcBef>
                          <a:spcPts val="0"/>
                        </a:spcBef>
                        <a:spcAft>
                          <a:spcPts val="0"/>
                        </a:spcAft>
                      </a:pPr>
                      <a:r>
                        <a:rPr lang="en-US" sz="1100">
                          <a:effectLst/>
                        </a:rPr>
                        <a:t> </a:t>
                      </a:r>
                      <a:endParaRPr lang="en-US" sz="1100">
                        <a:effectLst/>
                        <a:latin typeface="Times New Roman"/>
                        <a:ea typeface="Times New Roman"/>
                      </a:endParaRPr>
                    </a:p>
                  </a:txBody>
                  <a:tcPr marL="87004" marR="87004" marT="0" marB="0"/>
                </a:tc>
                <a:tc>
                  <a:txBody>
                    <a:bodyPr/>
                    <a:lstStyle/>
                    <a:p>
                      <a:pPr marL="0" marR="0">
                        <a:spcBef>
                          <a:spcPts val="0"/>
                        </a:spcBef>
                        <a:spcAft>
                          <a:spcPts val="0"/>
                        </a:spcAft>
                      </a:pPr>
                      <a:r>
                        <a:rPr lang="en-US" sz="1100" dirty="0">
                          <a:effectLst/>
                        </a:rPr>
                        <a:t> </a:t>
                      </a:r>
                      <a:endParaRPr lang="en-US" sz="1100" dirty="0">
                        <a:effectLst/>
                        <a:latin typeface="Times New Roman"/>
                        <a:ea typeface="Times New Roman"/>
                      </a:endParaRPr>
                    </a:p>
                  </a:txBody>
                  <a:tcPr marL="87004" marR="87004" marT="0" marB="0"/>
                </a:tc>
              </a:tr>
              <a:tr h="320054">
                <a:tc>
                  <a:txBody>
                    <a:bodyPr/>
                    <a:lstStyle/>
                    <a:p>
                      <a:pPr marL="0" marR="0">
                        <a:spcBef>
                          <a:spcPts val="0"/>
                        </a:spcBef>
                        <a:spcAft>
                          <a:spcPts val="0"/>
                        </a:spcAft>
                      </a:pPr>
                      <a:r>
                        <a:rPr lang="en-US" sz="1100">
                          <a:effectLst/>
                        </a:rPr>
                        <a:t>University of Connecticut</a:t>
                      </a:r>
                      <a:endParaRPr lang="en-US" sz="1100">
                        <a:effectLst/>
                        <a:latin typeface="Times New Roman"/>
                        <a:ea typeface="Times New Roman"/>
                      </a:endParaRPr>
                    </a:p>
                  </a:txBody>
                  <a:tcPr marL="87004" marR="87004" marT="0" marB="0"/>
                </a:tc>
                <a:tc>
                  <a:txBody>
                    <a:bodyPr/>
                    <a:lstStyle/>
                    <a:p>
                      <a:pPr marL="0" marR="0" algn="ctr">
                        <a:spcBef>
                          <a:spcPts val="0"/>
                        </a:spcBef>
                        <a:spcAft>
                          <a:spcPts val="0"/>
                        </a:spcAft>
                      </a:pPr>
                      <a:r>
                        <a:rPr lang="en-US" sz="1100" dirty="0">
                          <a:effectLst/>
                        </a:rPr>
                        <a:t>3</a:t>
                      </a:r>
                      <a:endParaRPr lang="en-US" sz="1100" dirty="0">
                        <a:effectLst/>
                        <a:latin typeface="Times New Roman"/>
                        <a:ea typeface="Times New Roman"/>
                      </a:endParaRPr>
                    </a:p>
                  </a:txBody>
                  <a:tcPr marL="87004" marR="87004" marT="0" marB="0"/>
                </a:tc>
                <a:tc>
                  <a:txBody>
                    <a:bodyPr/>
                    <a:lstStyle/>
                    <a:p>
                      <a:pPr marL="0" marR="0">
                        <a:spcBef>
                          <a:spcPts val="0"/>
                        </a:spcBef>
                        <a:spcAft>
                          <a:spcPts val="0"/>
                        </a:spcAft>
                      </a:pPr>
                      <a:r>
                        <a:rPr lang="en-US" sz="1100" dirty="0">
                          <a:effectLst/>
                        </a:rPr>
                        <a:t>Delaware, Washington DC, Maryland, Pennsylvania, Virginia, West Virginia</a:t>
                      </a:r>
                      <a:endParaRPr lang="en-US" sz="1100" dirty="0">
                        <a:effectLst/>
                        <a:latin typeface="Times New Roman"/>
                        <a:ea typeface="Times New Roman"/>
                      </a:endParaRPr>
                    </a:p>
                  </a:txBody>
                  <a:tcPr marL="87004" marR="87004" marT="0" marB="0"/>
                </a:tc>
              </a:tr>
              <a:tr h="160028">
                <a:tc>
                  <a:txBody>
                    <a:bodyPr/>
                    <a:lstStyle/>
                    <a:p>
                      <a:pPr marL="0" marR="0">
                        <a:spcBef>
                          <a:spcPts val="0"/>
                        </a:spcBef>
                        <a:spcAft>
                          <a:spcPts val="0"/>
                        </a:spcAft>
                      </a:pPr>
                      <a:r>
                        <a:rPr lang="en-US" sz="1100">
                          <a:effectLst/>
                        </a:rPr>
                        <a:t> </a:t>
                      </a:r>
                      <a:endParaRPr lang="en-US" sz="1100">
                        <a:effectLst/>
                        <a:latin typeface="Times New Roman"/>
                        <a:ea typeface="Times New Roman"/>
                      </a:endParaRPr>
                    </a:p>
                  </a:txBody>
                  <a:tcPr marL="87004" marR="87004" marT="0" marB="0"/>
                </a:tc>
                <a:tc>
                  <a:txBody>
                    <a:bodyPr/>
                    <a:lstStyle/>
                    <a:p>
                      <a:pPr marL="0" marR="0" algn="ctr">
                        <a:spcBef>
                          <a:spcPts val="0"/>
                        </a:spcBef>
                        <a:spcAft>
                          <a:spcPts val="0"/>
                        </a:spcAft>
                      </a:pPr>
                      <a:r>
                        <a:rPr lang="en-US" sz="1100">
                          <a:effectLst/>
                        </a:rPr>
                        <a:t> </a:t>
                      </a:r>
                      <a:endParaRPr lang="en-US" sz="1100">
                        <a:effectLst/>
                        <a:latin typeface="Times New Roman"/>
                        <a:ea typeface="Times New Roman"/>
                      </a:endParaRPr>
                    </a:p>
                  </a:txBody>
                  <a:tcPr marL="87004" marR="87004" marT="0" marB="0"/>
                </a:tc>
                <a:tc>
                  <a:txBody>
                    <a:bodyPr/>
                    <a:lstStyle/>
                    <a:p>
                      <a:pPr marL="0" marR="0">
                        <a:spcBef>
                          <a:spcPts val="0"/>
                        </a:spcBef>
                        <a:spcAft>
                          <a:spcPts val="0"/>
                        </a:spcAft>
                      </a:pPr>
                      <a:r>
                        <a:rPr lang="en-US" sz="1100" dirty="0">
                          <a:effectLst/>
                        </a:rPr>
                        <a:t> </a:t>
                      </a:r>
                      <a:endParaRPr lang="en-US" sz="1100" dirty="0">
                        <a:effectLst/>
                        <a:latin typeface="Times New Roman"/>
                        <a:ea typeface="Times New Roman"/>
                      </a:endParaRPr>
                    </a:p>
                  </a:txBody>
                  <a:tcPr marL="87004" marR="87004" marT="0" marB="0"/>
                </a:tc>
              </a:tr>
              <a:tr h="480082">
                <a:tc>
                  <a:txBody>
                    <a:bodyPr/>
                    <a:lstStyle/>
                    <a:p>
                      <a:pPr marL="0" marR="0">
                        <a:spcBef>
                          <a:spcPts val="0"/>
                        </a:spcBef>
                        <a:spcAft>
                          <a:spcPts val="0"/>
                        </a:spcAft>
                      </a:pPr>
                      <a:r>
                        <a:rPr lang="en-US" sz="1100">
                          <a:effectLst/>
                        </a:rPr>
                        <a:t>Florida State University</a:t>
                      </a:r>
                      <a:endParaRPr lang="en-US" sz="1100">
                        <a:effectLst/>
                        <a:latin typeface="Times New Roman"/>
                        <a:ea typeface="Times New Roman"/>
                      </a:endParaRPr>
                    </a:p>
                  </a:txBody>
                  <a:tcPr marL="87004" marR="87004" marT="0" marB="0"/>
                </a:tc>
                <a:tc>
                  <a:txBody>
                    <a:bodyPr/>
                    <a:lstStyle/>
                    <a:p>
                      <a:pPr marL="0" marR="0" algn="ctr">
                        <a:spcBef>
                          <a:spcPts val="0"/>
                        </a:spcBef>
                        <a:spcAft>
                          <a:spcPts val="0"/>
                        </a:spcAft>
                      </a:pPr>
                      <a:r>
                        <a:rPr lang="en-US" sz="1100">
                          <a:effectLst/>
                        </a:rPr>
                        <a:t>4</a:t>
                      </a:r>
                      <a:endParaRPr lang="en-US" sz="1100">
                        <a:effectLst/>
                        <a:latin typeface="Times New Roman"/>
                        <a:ea typeface="Times New Roman"/>
                      </a:endParaRPr>
                    </a:p>
                  </a:txBody>
                  <a:tcPr marL="87004" marR="87004" marT="0" marB="0"/>
                </a:tc>
                <a:tc>
                  <a:txBody>
                    <a:bodyPr/>
                    <a:lstStyle/>
                    <a:p>
                      <a:pPr marL="0" marR="0">
                        <a:spcBef>
                          <a:spcPts val="0"/>
                        </a:spcBef>
                        <a:spcAft>
                          <a:spcPts val="0"/>
                        </a:spcAft>
                      </a:pPr>
                      <a:r>
                        <a:rPr lang="en-US" sz="1100" dirty="0">
                          <a:effectLst/>
                        </a:rPr>
                        <a:t>Alabama, Florida, Georgia, Kentucky, Mississippi, North Carolina, South Carolina, Tennessee</a:t>
                      </a:r>
                      <a:endParaRPr lang="en-US" sz="1100" dirty="0">
                        <a:effectLst/>
                        <a:latin typeface="Times New Roman"/>
                        <a:ea typeface="Times New Roman"/>
                      </a:endParaRPr>
                    </a:p>
                  </a:txBody>
                  <a:tcPr marL="87004" marR="87004" marT="0" marB="0"/>
                </a:tc>
              </a:tr>
              <a:tr h="160028">
                <a:tc>
                  <a:txBody>
                    <a:bodyPr/>
                    <a:lstStyle/>
                    <a:p>
                      <a:pPr marL="0" marR="0">
                        <a:spcBef>
                          <a:spcPts val="0"/>
                        </a:spcBef>
                        <a:spcAft>
                          <a:spcPts val="0"/>
                        </a:spcAft>
                      </a:pPr>
                      <a:r>
                        <a:rPr lang="en-US" sz="1100">
                          <a:effectLst/>
                        </a:rPr>
                        <a:t> </a:t>
                      </a:r>
                      <a:endParaRPr lang="en-US" sz="1100">
                        <a:effectLst/>
                        <a:latin typeface="Times New Roman"/>
                        <a:ea typeface="Times New Roman"/>
                      </a:endParaRPr>
                    </a:p>
                  </a:txBody>
                  <a:tcPr marL="87004" marR="87004" marT="0" marB="0"/>
                </a:tc>
                <a:tc>
                  <a:txBody>
                    <a:bodyPr/>
                    <a:lstStyle/>
                    <a:p>
                      <a:pPr marL="0" marR="0" algn="ctr">
                        <a:spcBef>
                          <a:spcPts val="0"/>
                        </a:spcBef>
                        <a:spcAft>
                          <a:spcPts val="0"/>
                        </a:spcAft>
                      </a:pPr>
                      <a:r>
                        <a:rPr lang="en-US" sz="1100">
                          <a:effectLst/>
                        </a:rPr>
                        <a:t> </a:t>
                      </a:r>
                      <a:endParaRPr lang="en-US" sz="1100">
                        <a:effectLst/>
                        <a:latin typeface="Times New Roman"/>
                        <a:ea typeface="Times New Roman"/>
                      </a:endParaRPr>
                    </a:p>
                  </a:txBody>
                  <a:tcPr marL="87004" marR="87004" marT="0" marB="0"/>
                </a:tc>
                <a:tc>
                  <a:txBody>
                    <a:bodyPr/>
                    <a:lstStyle/>
                    <a:p>
                      <a:pPr marL="0" marR="0">
                        <a:spcBef>
                          <a:spcPts val="0"/>
                        </a:spcBef>
                        <a:spcAft>
                          <a:spcPts val="0"/>
                        </a:spcAft>
                      </a:pPr>
                      <a:r>
                        <a:rPr lang="en-US" sz="1100" dirty="0">
                          <a:effectLst/>
                        </a:rPr>
                        <a:t> </a:t>
                      </a:r>
                      <a:endParaRPr lang="en-US" sz="1100" dirty="0">
                        <a:effectLst/>
                        <a:latin typeface="Times New Roman"/>
                        <a:ea typeface="Times New Roman"/>
                      </a:endParaRPr>
                    </a:p>
                  </a:txBody>
                  <a:tcPr marL="87004" marR="87004" marT="0" marB="0"/>
                </a:tc>
              </a:tr>
              <a:tr h="320054">
                <a:tc>
                  <a:txBody>
                    <a:bodyPr/>
                    <a:lstStyle/>
                    <a:p>
                      <a:pPr marL="0" marR="0">
                        <a:spcBef>
                          <a:spcPts val="0"/>
                        </a:spcBef>
                        <a:spcAft>
                          <a:spcPts val="0"/>
                        </a:spcAft>
                      </a:pPr>
                      <a:r>
                        <a:rPr lang="en-US" sz="1100">
                          <a:effectLst/>
                        </a:rPr>
                        <a:t>Florida State University</a:t>
                      </a:r>
                      <a:endParaRPr lang="en-US" sz="1100">
                        <a:effectLst/>
                        <a:latin typeface="Times New Roman"/>
                        <a:ea typeface="Times New Roman"/>
                      </a:endParaRPr>
                    </a:p>
                  </a:txBody>
                  <a:tcPr marL="87004" marR="87004" marT="0" marB="0"/>
                </a:tc>
                <a:tc>
                  <a:txBody>
                    <a:bodyPr/>
                    <a:lstStyle/>
                    <a:p>
                      <a:pPr marL="0" marR="0" algn="ctr">
                        <a:spcBef>
                          <a:spcPts val="0"/>
                        </a:spcBef>
                        <a:spcAft>
                          <a:spcPts val="0"/>
                        </a:spcAft>
                      </a:pPr>
                      <a:r>
                        <a:rPr lang="en-US" sz="1100">
                          <a:effectLst/>
                        </a:rPr>
                        <a:t>5</a:t>
                      </a:r>
                      <a:endParaRPr lang="en-US" sz="1100">
                        <a:effectLst/>
                        <a:latin typeface="Times New Roman"/>
                        <a:ea typeface="Times New Roman"/>
                      </a:endParaRPr>
                    </a:p>
                  </a:txBody>
                  <a:tcPr marL="87004" marR="87004" marT="0" marB="0"/>
                </a:tc>
                <a:tc>
                  <a:txBody>
                    <a:bodyPr/>
                    <a:lstStyle/>
                    <a:p>
                      <a:pPr marL="0" marR="0">
                        <a:spcBef>
                          <a:spcPts val="0"/>
                        </a:spcBef>
                        <a:spcAft>
                          <a:spcPts val="0"/>
                        </a:spcAft>
                      </a:pPr>
                      <a:r>
                        <a:rPr lang="en-US" sz="1100" dirty="0">
                          <a:effectLst/>
                        </a:rPr>
                        <a:t>Illinois, Indiana, Michigan, Minnesota, Ohio, Wisconsin, (Iowa)</a:t>
                      </a:r>
                      <a:endParaRPr lang="en-US" sz="1100" dirty="0">
                        <a:effectLst/>
                        <a:latin typeface="Times New Roman"/>
                        <a:ea typeface="Times New Roman"/>
                      </a:endParaRPr>
                    </a:p>
                  </a:txBody>
                  <a:tcPr marL="87004" marR="87004" marT="0" marB="0"/>
                </a:tc>
              </a:tr>
              <a:tr h="160028">
                <a:tc>
                  <a:txBody>
                    <a:bodyPr/>
                    <a:lstStyle/>
                    <a:p>
                      <a:pPr marL="0" marR="0">
                        <a:spcBef>
                          <a:spcPts val="0"/>
                        </a:spcBef>
                        <a:spcAft>
                          <a:spcPts val="0"/>
                        </a:spcAft>
                      </a:pPr>
                      <a:r>
                        <a:rPr lang="en-US" sz="1100">
                          <a:effectLst/>
                        </a:rPr>
                        <a:t> </a:t>
                      </a:r>
                      <a:endParaRPr lang="en-US" sz="1100">
                        <a:effectLst/>
                        <a:latin typeface="Times New Roman"/>
                        <a:ea typeface="Times New Roman"/>
                      </a:endParaRPr>
                    </a:p>
                  </a:txBody>
                  <a:tcPr marL="87004" marR="87004" marT="0" marB="0"/>
                </a:tc>
                <a:tc>
                  <a:txBody>
                    <a:bodyPr/>
                    <a:lstStyle/>
                    <a:p>
                      <a:pPr marL="0" marR="0" algn="ctr">
                        <a:spcBef>
                          <a:spcPts val="0"/>
                        </a:spcBef>
                        <a:spcAft>
                          <a:spcPts val="0"/>
                        </a:spcAft>
                      </a:pPr>
                      <a:r>
                        <a:rPr lang="en-US" sz="1100">
                          <a:effectLst/>
                        </a:rPr>
                        <a:t> </a:t>
                      </a:r>
                      <a:endParaRPr lang="en-US" sz="1100">
                        <a:effectLst/>
                        <a:latin typeface="Times New Roman"/>
                        <a:ea typeface="Times New Roman"/>
                      </a:endParaRPr>
                    </a:p>
                  </a:txBody>
                  <a:tcPr marL="87004" marR="87004" marT="0" marB="0"/>
                </a:tc>
                <a:tc>
                  <a:txBody>
                    <a:bodyPr/>
                    <a:lstStyle/>
                    <a:p>
                      <a:pPr marL="0" marR="0">
                        <a:spcBef>
                          <a:spcPts val="0"/>
                        </a:spcBef>
                        <a:spcAft>
                          <a:spcPts val="0"/>
                        </a:spcAft>
                      </a:pPr>
                      <a:r>
                        <a:rPr lang="en-US" sz="1100" dirty="0">
                          <a:effectLst/>
                        </a:rPr>
                        <a:t> </a:t>
                      </a:r>
                      <a:endParaRPr lang="en-US" sz="1100" dirty="0">
                        <a:effectLst/>
                        <a:latin typeface="Times New Roman"/>
                        <a:ea typeface="Times New Roman"/>
                      </a:endParaRPr>
                    </a:p>
                  </a:txBody>
                  <a:tcPr marL="87004" marR="87004" marT="0" marB="0"/>
                </a:tc>
              </a:tr>
              <a:tr h="320054">
                <a:tc>
                  <a:txBody>
                    <a:bodyPr/>
                    <a:lstStyle/>
                    <a:p>
                      <a:pPr marL="0" marR="0">
                        <a:spcBef>
                          <a:spcPts val="0"/>
                        </a:spcBef>
                        <a:spcAft>
                          <a:spcPts val="0"/>
                        </a:spcAft>
                      </a:pPr>
                      <a:r>
                        <a:rPr lang="en-US" sz="1100">
                          <a:effectLst/>
                        </a:rPr>
                        <a:t>University of Kansas</a:t>
                      </a:r>
                      <a:endParaRPr lang="en-US" sz="1100">
                        <a:effectLst/>
                        <a:latin typeface="Times New Roman"/>
                        <a:ea typeface="Times New Roman"/>
                      </a:endParaRPr>
                    </a:p>
                  </a:txBody>
                  <a:tcPr marL="87004" marR="87004" marT="0" marB="0"/>
                </a:tc>
                <a:tc>
                  <a:txBody>
                    <a:bodyPr/>
                    <a:lstStyle/>
                    <a:p>
                      <a:pPr marL="0" marR="0" algn="ctr">
                        <a:spcBef>
                          <a:spcPts val="0"/>
                        </a:spcBef>
                        <a:spcAft>
                          <a:spcPts val="0"/>
                        </a:spcAft>
                      </a:pPr>
                      <a:r>
                        <a:rPr lang="en-US" sz="1100">
                          <a:effectLst/>
                        </a:rPr>
                        <a:t>6</a:t>
                      </a:r>
                      <a:endParaRPr lang="en-US" sz="1100">
                        <a:effectLst/>
                        <a:latin typeface="Times New Roman"/>
                        <a:ea typeface="Times New Roman"/>
                      </a:endParaRPr>
                    </a:p>
                  </a:txBody>
                  <a:tcPr marL="87004" marR="87004" marT="0" marB="0"/>
                </a:tc>
                <a:tc>
                  <a:txBody>
                    <a:bodyPr/>
                    <a:lstStyle/>
                    <a:p>
                      <a:pPr marL="0" marR="0">
                        <a:spcBef>
                          <a:spcPts val="0"/>
                        </a:spcBef>
                        <a:spcAft>
                          <a:spcPts val="0"/>
                        </a:spcAft>
                      </a:pPr>
                      <a:r>
                        <a:rPr lang="en-US" sz="1100">
                          <a:effectLst/>
                        </a:rPr>
                        <a:t>Arkansas, Louisiana, New Mexico, Oklahoma, Texas</a:t>
                      </a:r>
                      <a:endParaRPr lang="en-US" sz="1100">
                        <a:effectLst/>
                        <a:latin typeface="Times New Roman"/>
                        <a:ea typeface="Times New Roman"/>
                      </a:endParaRPr>
                    </a:p>
                  </a:txBody>
                  <a:tcPr marL="87004" marR="87004" marT="0" marB="0"/>
                </a:tc>
              </a:tr>
              <a:tr h="160028">
                <a:tc>
                  <a:txBody>
                    <a:bodyPr/>
                    <a:lstStyle/>
                    <a:p>
                      <a:pPr marL="0" marR="0">
                        <a:spcBef>
                          <a:spcPts val="0"/>
                        </a:spcBef>
                        <a:spcAft>
                          <a:spcPts val="0"/>
                        </a:spcAft>
                      </a:pPr>
                      <a:r>
                        <a:rPr lang="en-US" sz="1100">
                          <a:effectLst/>
                        </a:rPr>
                        <a:t> </a:t>
                      </a:r>
                      <a:endParaRPr lang="en-US" sz="1100">
                        <a:effectLst/>
                        <a:latin typeface="Times New Roman"/>
                        <a:ea typeface="Times New Roman"/>
                      </a:endParaRPr>
                    </a:p>
                  </a:txBody>
                  <a:tcPr marL="87004" marR="87004" marT="0" marB="0"/>
                </a:tc>
                <a:tc>
                  <a:txBody>
                    <a:bodyPr/>
                    <a:lstStyle/>
                    <a:p>
                      <a:pPr marL="0" marR="0" algn="ctr">
                        <a:spcBef>
                          <a:spcPts val="0"/>
                        </a:spcBef>
                        <a:spcAft>
                          <a:spcPts val="0"/>
                        </a:spcAft>
                      </a:pPr>
                      <a:r>
                        <a:rPr lang="en-US" sz="1100">
                          <a:effectLst/>
                        </a:rPr>
                        <a:t> </a:t>
                      </a:r>
                      <a:endParaRPr lang="en-US" sz="1100">
                        <a:effectLst/>
                        <a:latin typeface="Times New Roman"/>
                        <a:ea typeface="Times New Roman"/>
                      </a:endParaRPr>
                    </a:p>
                  </a:txBody>
                  <a:tcPr marL="87004" marR="87004" marT="0" marB="0"/>
                </a:tc>
                <a:tc>
                  <a:txBody>
                    <a:bodyPr/>
                    <a:lstStyle/>
                    <a:p>
                      <a:pPr marL="0" marR="0">
                        <a:spcBef>
                          <a:spcPts val="0"/>
                        </a:spcBef>
                        <a:spcAft>
                          <a:spcPts val="0"/>
                        </a:spcAft>
                      </a:pPr>
                      <a:r>
                        <a:rPr lang="en-US" sz="1100" dirty="0">
                          <a:effectLst/>
                        </a:rPr>
                        <a:t> </a:t>
                      </a:r>
                      <a:endParaRPr lang="en-US" sz="1100" dirty="0">
                        <a:effectLst/>
                        <a:latin typeface="Times New Roman"/>
                        <a:ea typeface="Times New Roman"/>
                      </a:endParaRPr>
                    </a:p>
                  </a:txBody>
                  <a:tcPr marL="87004" marR="87004" marT="0" marB="0"/>
                </a:tc>
              </a:tr>
              <a:tr h="320054">
                <a:tc>
                  <a:txBody>
                    <a:bodyPr/>
                    <a:lstStyle/>
                    <a:p>
                      <a:pPr marL="0" marR="0">
                        <a:spcBef>
                          <a:spcPts val="0"/>
                        </a:spcBef>
                        <a:spcAft>
                          <a:spcPts val="0"/>
                        </a:spcAft>
                      </a:pPr>
                      <a:r>
                        <a:rPr lang="en-US" sz="1100">
                          <a:effectLst/>
                        </a:rPr>
                        <a:t>University of Kansas</a:t>
                      </a:r>
                      <a:endParaRPr lang="en-US" sz="1100">
                        <a:effectLst/>
                        <a:latin typeface="Times New Roman"/>
                        <a:ea typeface="Times New Roman"/>
                      </a:endParaRPr>
                    </a:p>
                  </a:txBody>
                  <a:tcPr marL="87004" marR="87004" marT="0" marB="0"/>
                </a:tc>
                <a:tc>
                  <a:txBody>
                    <a:bodyPr/>
                    <a:lstStyle/>
                    <a:p>
                      <a:pPr marL="0" marR="0" algn="ctr">
                        <a:spcBef>
                          <a:spcPts val="0"/>
                        </a:spcBef>
                        <a:spcAft>
                          <a:spcPts val="0"/>
                        </a:spcAft>
                      </a:pPr>
                      <a:r>
                        <a:rPr lang="en-US" sz="1100">
                          <a:effectLst/>
                        </a:rPr>
                        <a:t>7</a:t>
                      </a:r>
                      <a:endParaRPr lang="en-US" sz="1100">
                        <a:effectLst/>
                        <a:latin typeface="Times New Roman"/>
                        <a:ea typeface="Times New Roman"/>
                      </a:endParaRPr>
                    </a:p>
                  </a:txBody>
                  <a:tcPr marL="87004" marR="87004" marT="0" marB="0"/>
                </a:tc>
                <a:tc>
                  <a:txBody>
                    <a:bodyPr/>
                    <a:lstStyle/>
                    <a:p>
                      <a:pPr marL="0" marR="0">
                        <a:spcBef>
                          <a:spcPts val="0"/>
                        </a:spcBef>
                        <a:spcAft>
                          <a:spcPts val="0"/>
                        </a:spcAft>
                      </a:pPr>
                      <a:r>
                        <a:rPr lang="en-US" sz="1100">
                          <a:effectLst/>
                        </a:rPr>
                        <a:t>Iowa, Kansas, Missouri, Nebraska, (Iowa to FSU)</a:t>
                      </a:r>
                      <a:endParaRPr lang="en-US" sz="1100">
                        <a:effectLst/>
                        <a:latin typeface="Times New Roman"/>
                        <a:ea typeface="Times New Roman"/>
                      </a:endParaRPr>
                    </a:p>
                  </a:txBody>
                  <a:tcPr marL="87004" marR="87004" marT="0" marB="0"/>
                </a:tc>
              </a:tr>
              <a:tr h="160028">
                <a:tc>
                  <a:txBody>
                    <a:bodyPr/>
                    <a:lstStyle/>
                    <a:p>
                      <a:pPr marL="0" marR="0">
                        <a:spcBef>
                          <a:spcPts val="0"/>
                        </a:spcBef>
                        <a:spcAft>
                          <a:spcPts val="0"/>
                        </a:spcAft>
                      </a:pPr>
                      <a:r>
                        <a:rPr lang="en-US" sz="1100">
                          <a:effectLst/>
                        </a:rPr>
                        <a:t> </a:t>
                      </a:r>
                      <a:endParaRPr lang="en-US" sz="1100">
                        <a:effectLst/>
                        <a:latin typeface="Times New Roman"/>
                        <a:ea typeface="Times New Roman"/>
                      </a:endParaRPr>
                    </a:p>
                  </a:txBody>
                  <a:tcPr marL="87004" marR="87004" marT="0" marB="0"/>
                </a:tc>
                <a:tc>
                  <a:txBody>
                    <a:bodyPr/>
                    <a:lstStyle/>
                    <a:p>
                      <a:pPr marL="0" marR="0" algn="ctr">
                        <a:spcBef>
                          <a:spcPts val="0"/>
                        </a:spcBef>
                        <a:spcAft>
                          <a:spcPts val="0"/>
                        </a:spcAft>
                      </a:pPr>
                      <a:r>
                        <a:rPr lang="en-US" sz="1100">
                          <a:effectLst/>
                        </a:rPr>
                        <a:t> </a:t>
                      </a:r>
                      <a:endParaRPr lang="en-US" sz="1100">
                        <a:effectLst/>
                        <a:latin typeface="Times New Roman"/>
                        <a:ea typeface="Times New Roman"/>
                      </a:endParaRPr>
                    </a:p>
                  </a:txBody>
                  <a:tcPr marL="87004" marR="87004" marT="0" marB="0"/>
                </a:tc>
                <a:tc>
                  <a:txBody>
                    <a:bodyPr/>
                    <a:lstStyle/>
                    <a:p>
                      <a:pPr marL="0" marR="0">
                        <a:spcBef>
                          <a:spcPts val="0"/>
                        </a:spcBef>
                        <a:spcAft>
                          <a:spcPts val="0"/>
                        </a:spcAft>
                      </a:pPr>
                      <a:r>
                        <a:rPr lang="en-US" sz="1100" dirty="0">
                          <a:effectLst/>
                        </a:rPr>
                        <a:t> </a:t>
                      </a:r>
                      <a:endParaRPr lang="en-US" sz="1100" dirty="0">
                        <a:effectLst/>
                        <a:latin typeface="Times New Roman"/>
                        <a:ea typeface="Times New Roman"/>
                      </a:endParaRPr>
                    </a:p>
                  </a:txBody>
                  <a:tcPr marL="87004" marR="87004" marT="0" marB="0"/>
                </a:tc>
              </a:tr>
              <a:tr h="320054">
                <a:tc>
                  <a:txBody>
                    <a:bodyPr/>
                    <a:lstStyle/>
                    <a:p>
                      <a:pPr marL="0" marR="0">
                        <a:spcBef>
                          <a:spcPts val="0"/>
                        </a:spcBef>
                        <a:spcAft>
                          <a:spcPts val="0"/>
                        </a:spcAft>
                      </a:pPr>
                      <a:r>
                        <a:rPr lang="en-US" sz="1100">
                          <a:effectLst/>
                        </a:rPr>
                        <a:t>University of Kansas</a:t>
                      </a:r>
                      <a:endParaRPr lang="en-US" sz="1100">
                        <a:effectLst/>
                        <a:latin typeface="Times New Roman"/>
                        <a:ea typeface="Times New Roman"/>
                      </a:endParaRPr>
                    </a:p>
                  </a:txBody>
                  <a:tcPr marL="87004" marR="87004" marT="0" marB="0"/>
                </a:tc>
                <a:tc>
                  <a:txBody>
                    <a:bodyPr/>
                    <a:lstStyle/>
                    <a:p>
                      <a:pPr marL="0" marR="0" algn="ctr">
                        <a:spcBef>
                          <a:spcPts val="0"/>
                        </a:spcBef>
                        <a:spcAft>
                          <a:spcPts val="0"/>
                        </a:spcAft>
                      </a:pPr>
                      <a:r>
                        <a:rPr lang="en-US" sz="1100">
                          <a:effectLst/>
                        </a:rPr>
                        <a:t>8</a:t>
                      </a:r>
                      <a:endParaRPr lang="en-US" sz="1100">
                        <a:effectLst/>
                        <a:latin typeface="Times New Roman"/>
                        <a:ea typeface="Times New Roman"/>
                      </a:endParaRPr>
                    </a:p>
                  </a:txBody>
                  <a:tcPr marL="87004" marR="87004" marT="0" marB="0"/>
                </a:tc>
                <a:tc>
                  <a:txBody>
                    <a:bodyPr/>
                    <a:lstStyle/>
                    <a:p>
                      <a:pPr marL="0" marR="0">
                        <a:spcBef>
                          <a:spcPts val="0"/>
                        </a:spcBef>
                        <a:spcAft>
                          <a:spcPts val="0"/>
                        </a:spcAft>
                      </a:pPr>
                      <a:r>
                        <a:rPr lang="en-US" sz="1100" dirty="0">
                          <a:effectLst/>
                        </a:rPr>
                        <a:t>Colorado, Montana, North Dakota, South Dakota, Utah, Wyoming</a:t>
                      </a:r>
                      <a:endParaRPr lang="en-US" sz="1100" dirty="0">
                        <a:effectLst/>
                        <a:latin typeface="Times New Roman"/>
                        <a:ea typeface="Times New Roman"/>
                      </a:endParaRPr>
                    </a:p>
                  </a:txBody>
                  <a:tcPr marL="87004" marR="87004" marT="0" marB="0"/>
                </a:tc>
              </a:tr>
              <a:tr h="160028">
                <a:tc>
                  <a:txBody>
                    <a:bodyPr/>
                    <a:lstStyle/>
                    <a:p>
                      <a:pPr marL="0" marR="0">
                        <a:spcBef>
                          <a:spcPts val="0"/>
                        </a:spcBef>
                        <a:spcAft>
                          <a:spcPts val="0"/>
                        </a:spcAft>
                      </a:pPr>
                      <a:r>
                        <a:rPr lang="en-US" sz="1100">
                          <a:effectLst/>
                        </a:rPr>
                        <a:t> </a:t>
                      </a:r>
                      <a:endParaRPr lang="en-US" sz="1100">
                        <a:effectLst/>
                        <a:latin typeface="Times New Roman"/>
                        <a:ea typeface="Times New Roman"/>
                      </a:endParaRPr>
                    </a:p>
                  </a:txBody>
                  <a:tcPr marL="87004" marR="87004" marT="0" marB="0"/>
                </a:tc>
                <a:tc>
                  <a:txBody>
                    <a:bodyPr/>
                    <a:lstStyle/>
                    <a:p>
                      <a:pPr marL="0" marR="0" algn="ctr">
                        <a:spcBef>
                          <a:spcPts val="0"/>
                        </a:spcBef>
                        <a:spcAft>
                          <a:spcPts val="0"/>
                        </a:spcAft>
                      </a:pPr>
                      <a:r>
                        <a:rPr lang="en-US" sz="1100">
                          <a:effectLst/>
                        </a:rPr>
                        <a:t> </a:t>
                      </a:r>
                      <a:endParaRPr lang="en-US" sz="1100">
                        <a:effectLst/>
                        <a:latin typeface="Times New Roman"/>
                        <a:ea typeface="Times New Roman"/>
                      </a:endParaRPr>
                    </a:p>
                  </a:txBody>
                  <a:tcPr marL="87004" marR="87004" marT="0" marB="0"/>
                </a:tc>
                <a:tc>
                  <a:txBody>
                    <a:bodyPr/>
                    <a:lstStyle/>
                    <a:p>
                      <a:pPr marL="0" marR="0">
                        <a:spcBef>
                          <a:spcPts val="0"/>
                        </a:spcBef>
                        <a:spcAft>
                          <a:spcPts val="0"/>
                        </a:spcAft>
                      </a:pPr>
                      <a:r>
                        <a:rPr lang="en-US" sz="1100">
                          <a:effectLst/>
                        </a:rPr>
                        <a:t> </a:t>
                      </a:r>
                      <a:endParaRPr lang="en-US" sz="1100">
                        <a:effectLst/>
                        <a:latin typeface="Times New Roman"/>
                        <a:ea typeface="Times New Roman"/>
                      </a:endParaRPr>
                    </a:p>
                  </a:txBody>
                  <a:tcPr marL="87004" marR="87004" marT="0" marB="0"/>
                </a:tc>
              </a:tr>
              <a:tr h="640108">
                <a:tc>
                  <a:txBody>
                    <a:bodyPr/>
                    <a:lstStyle/>
                    <a:p>
                      <a:pPr marL="0" marR="0">
                        <a:spcBef>
                          <a:spcPts val="0"/>
                        </a:spcBef>
                        <a:spcAft>
                          <a:spcPts val="0"/>
                        </a:spcAft>
                      </a:pPr>
                      <a:r>
                        <a:rPr lang="en-US" sz="1100">
                          <a:effectLst/>
                        </a:rPr>
                        <a:t>University of Oregon</a:t>
                      </a:r>
                    </a:p>
                    <a:p>
                      <a:pPr marL="0" marR="0">
                        <a:spcBef>
                          <a:spcPts val="0"/>
                        </a:spcBef>
                        <a:spcAft>
                          <a:spcPts val="0"/>
                        </a:spcAft>
                      </a:pPr>
                      <a:r>
                        <a:rPr lang="en-US" sz="1100">
                          <a:effectLst/>
                        </a:rPr>
                        <a:t>University of Hawaii</a:t>
                      </a:r>
                      <a:endParaRPr lang="en-US" sz="1100">
                        <a:effectLst/>
                        <a:latin typeface="Times New Roman"/>
                        <a:ea typeface="Times New Roman"/>
                      </a:endParaRPr>
                    </a:p>
                  </a:txBody>
                  <a:tcPr marL="87004" marR="87004" marT="0" marB="0"/>
                </a:tc>
                <a:tc>
                  <a:txBody>
                    <a:bodyPr/>
                    <a:lstStyle/>
                    <a:p>
                      <a:pPr marL="0" marR="0" algn="ctr">
                        <a:spcBef>
                          <a:spcPts val="0"/>
                        </a:spcBef>
                        <a:spcAft>
                          <a:spcPts val="0"/>
                        </a:spcAft>
                      </a:pPr>
                      <a:r>
                        <a:rPr lang="en-US" sz="1100" dirty="0">
                          <a:effectLst/>
                        </a:rPr>
                        <a:t>9</a:t>
                      </a:r>
                      <a:endParaRPr lang="en-US" sz="1100" dirty="0">
                        <a:effectLst/>
                        <a:latin typeface="Times New Roman"/>
                        <a:ea typeface="Times New Roman"/>
                      </a:endParaRPr>
                    </a:p>
                  </a:txBody>
                  <a:tcPr marL="87004" marR="87004" marT="0" marB="0"/>
                </a:tc>
                <a:tc>
                  <a:txBody>
                    <a:bodyPr/>
                    <a:lstStyle/>
                    <a:p>
                      <a:pPr marL="0" marR="0">
                        <a:spcBef>
                          <a:spcPts val="0"/>
                        </a:spcBef>
                        <a:spcAft>
                          <a:spcPts val="0"/>
                        </a:spcAft>
                      </a:pPr>
                      <a:r>
                        <a:rPr lang="en-US" sz="1100" dirty="0">
                          <a:effectLst/>
                        </a:rPr>
                        <a:t>Arizona, California, Nevada</a:t>
                      </a:r>
                    </a:p>
                    <a:p>
                      <a:pPr marL="0" marR="0">
                        <a:spcBef>
                          <a:spcPts val="0"/>
                        </a:spcBef>
                        <a:spcAft>
                          <a:spcPts val="0"/>
                        </a:spcAft>
                      </a:pPr>
                      <a:r>
                        <a:rPr lang="en-US" sz="1100" dirty="0">
                          <a:effectLst/>
                        </a:rPr>
                        <a:t>Hawaii, Guam, American Samoa, Marianna, Marshal Palou, Micronesia</a:t>
                      </a:r>
                      <a:endParaRPr lang="en-US" sz="1100" dirty="0">
                        <a:effectLst/>
                        <a:latin typeface="Times New Roman"/>
                        <a:ea typeface="Times New Roman"/>
                      </a:endParaRPr>
                    </a:p>
                  </a:txBody>
                  <a:tcPr marL="87004" marR="87004" marT="0" marB="0"/>
                </a:tc>
              </a:tr>
              <a:tr h="160028">
                <a:tc>
                  <a:txBody>
                    <a:bodyPr/>
                    <a:lstStyle/>
                    <a:p>
                      <a:pPr marL="0" marR="0">
                        <a:spcBef>
                          <a:spcPts val="0"/>
                        </a:spcBef>
                        <a:spcAft>
                          <a:spcPts val="0"/>
                        </a:spcAft>
                      </a:pPr>
                      <a:r>
                        <a:rPr lang="en-US" sz="1100">
                          <a:effectLst/>
                        </a:rPr>
                        <a:t> </a:t>
                      </a:r>
                      <a:endParaRPr lang="en-US" sz="1100">
                        <a:effectLst/>
                        <a:latin typeface="Times New Roman"/>
                        <a:ea typeface="Times New Roman"/>
                      </a:endParaRPr>
                    </a:p>
                  </a:txBody>
                  <a:tcPr marL="87004" marR="87004" marT="0" marB="0"/>
                </a:tc>
                <a:tc>
                  <a:txBody>
                    <a:bodyPr/>
                    <a:lstStyle/>
                    <a:p>
                      <a:pPr marL="0" marR="0" algn="ctr">
                        <a:spcBef>
                          <a:spcPts val="0"/>
                        </a:spcBef>
                        <a:spcAft>
                          <a:spcPts val="0"/>
                        </a:spcAft>
                      </a:pPr>
                      <a:r>
                        <a:rPr lang="en-US" sz="1100">
                          <a:effectLst/>
                        </a:rPr>
                        <a:t> </a:t>
                      </a:r>
                      <a:endParaRPr lang="en-US" sz="1100">
                        <a:effectLst/>
                        <a:latin typeface="Times New Roman"/>
                        <a:ea typeface="Times New Roman"/>
                      </a:endParaRPr>
                    </a:p>
                  </a:txBody>
                  <a:tcPr marL="87004" marR="87004" marT="0" marB="0"/>
                </a:tc>
                <a:tc>
                  <a:txBody>
                    <a:bodyPr/>
                    <a:lstStyle/>
                    <a:p>
                      <a:pPr marL="0" marR="0">
                        <a:spcBef>
                          <a:spcPts val="0"/>
                        </a:spcBef>
                        <a:spcAft>
                          <a:spcPts val="0"/>
                        </a:spcAft>
                      </a:pPr>
                      <a:r>
                        <a:rPr lang="en-US" sz="1100" dirty="0">
                          <a:effectLst/>
                        </a:rPr>
                        <a:t> </a:t>
                      </a:r>
                      <a:endParaRPr lang="en-US" sz="1100" dirty="0">
                        <a:effectLst/>
                        <a:latin typeface="Times New Roman"/>
                        <a:ea typeface="Times New Roman"/>
                      </a:endParaRPr>
                    </a:p>
                  </a:txBody>
                  <a:tcPr marL="87004" marR="87004" marT="0" marB="0"/>
                </a:tc>
              </a:tr>
              <a:tr h="320054">
                <a:tc>
                  <a:txBody>
                    <a:bodyPr/>
                    <a:lstStyle/>
                    <a:p>
                      <a:pPr marL="0" marR="0">
                        <a:spcBef>
                          <a:spcPts val="0"/>
                        </a:spcBef>
                        <a:spcAft>
                          <a:spcPts val="0"/>
                        </a:spcAft>
                      </a:pPr>
                      <a:r>
                        <a:rPr lang="en-US" sz="1100" dirty="0">
                          <a:effectLst/>
                        </a:rPr>
                        <a:t>University of Oregon</a:t>
                      </a:r>
                      <a:endParaRPr lang="en-US" sz="1100" dirty="0">
                        <a:effectLst/>
                        <a:latin typeface="Times New Roman"/>
                        <a:ea typeface="Times New Roman"/>
                      </a:endParaRPr>
                    </a:p>
                  </a:txBody>
                  <a:tcPr marL="87004" marR="87004" marT="0" marB="0"/>
                </a:tc>
                <a:tc>
                  <a:txBody>
                    <a:bodyPr/>
                    <a:lstStyle/>
                    <a:p>
                      <a:pPr marL="0" marR="0" algn="ctr">
                        <a:spcBef>
                          <a:spcPts val="0"/>
                        </a:spcBef>
                        <a:spcAft>
                          <a:spcPts val="0"/>
                        </a:spcAft>
                      </a:pPr>
                      <a:r>
                        <a:rPr lang="en-US" sz="1100" dirty="0">
                          <a:effectLst/>
                        </a:rPr>
                        <a:t>10</a:t>
                      </a:r>
                      <a:endParaRPr lang="en-US" sz="1100" dirty="0">
                        <a:effectLst/>
                        <a:latin typeface="Times New Roman"/>
                        <a:ea typeface="Times New Roman"/>
                      </a:endParaRPr>
                    </a:p>
                  </a:txBody>
                  <a:tcPr marL="87004" marR="87004" marT="0" marB="0"/>
                </a:tc>
                <a:tc>
                  <a:txBody>
                    <a:bodyPr/>
                    <a:lstStyle/>
                    <a:p>
                      <a:pPr marL="0" marR="0">
                        <a:spcBef>
                          <a:spcPts val="0"/>
                        </a:spcBef>
                        <a:spcAft>
                          <a:spcPts val="0"/>
                        </a:spcAft>
                      </a:pPr>
                      <a:r>
                        <a:rPr lang="en-US" sz="1100" dirty="0">
                          <a:effectLst/>
                        </a:rPr>
                        <a:t>Alaska, Idaho, Oregon, Washington</a:t>
                      </a:r>
                      <a:endParaRPr lang="en-US" sz="1100" dirty="0">
                        <a:effectLst/>
                        <a:latin typeface="Times New Roman"/>
                        <a:ea typeface="Times New Roman"/>
                      </a:endParaRPr>
                    </a:p>
                  </a:txBody>
                  <a:tcPr marL="87004" marR="87004" marT="0" marB="0"/>
                </a:tc>
              </a:tr>
            </a:tbl>
          </a:graphicData>
        </a:graphic>
      </p:graphicFrame>
    </p:spTree>
    <p:extLst>
      <p:ext uri="{BB962C8B-B14F-4D97-AF65-F5344CB8AC3E}">
        <p14:creationId xmlns:p14="http://schemas.microsoft.com/office/powerpoint/2010/main" val="35740249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descr="This slide displays a diagram that shows us what makes up administration and management that simultaneously leads to evaluation and continuous improvement. Included is the following: Data Collection and Analyses of Personnel Policies, Literature Reviews, Syntheses and Papers; Review of DEC Personnel Practices, Standards, Refining Standards across Disciplines; General TA through Meetings, Webinars, Product Development and Dissemination; Targeted TA and Dissemination to Specific Populations on Personnel Procedures, Policies and Practices; Intensive TA to 8 States to Develop, Implement and Sustain a Model CSPD in EC for Infants and Young Children with Disabilities; Leadership through&#10;Collaborations, Training Institute for C/619 Coordinators, and Training on Scaling up CSPD’s."/>
          <p:cNvGrpSpPr/>
          <p:nvPr/>
        </p:nvGrpSpPr>
        <p:grpSpPr>
          <a:xfrm>
            <a:off x="202434" y="1666305"/>
            <a:ext cx="8084317" cy="3651027"/>
            <a:chOff x="202434" y="1666305"/>
            <a:chExt cx="8084317" cy="3651027"/>
          </a:xfrm>
        </p:grpSpPr>
        <p:grpSp>
          <p:nvGrpSpPr>
            <p:cNvPr id="2" name="Group 1" descr="This slide displays a diagram that shows us what makes up administration and management that simultaneously leads to evaluation and continuous improvement. Included is the following: Data Collection and Analyses of Personnel Policies, Literature Reviews, Syntheses and Papers; Review of DEC Personnel Practices, Standards, Refining Standards across Disciplines; General TA through Meetings, Webinars, Product Development and Dissemination; Targeted TA and Dissemination to Specific Populations on Personnel Procedures, Policies and Practices; Intensive TA to 8 States to Develop, Implement and Sustain a Model CSPD in EC for Infants and Young Children with Disabilities; Leadership through&#10;Collaborations, Training Institute for C/619 Coordinators, and Training on Scaling up CSPD’s.&#10;"/>
            <p:cNvGrpSpPr/>
            <p:nvPr/>
          </p:nvGrpSpPr>
          <p:grpSpPr>
            <a:xfrm>
              <a:off x="202434" y="1666305"/>
              <a:ext cx="8084317" cy="3418855"/>
              <a:chOff x="202434" y="1666305"/>
              <a:chExt cx="8084317" cy="3418855"/>
            </a:xfrm>
          </p:grpSpPr>
          <p:sp>
            <p:nvSpPr>
              <p:cNvPr id="8194" name="TextBox 1"/>
              <p:cNvSpPr txBox="1">
                <a:spLocks noChangeArrowheads="1"/>
              </p:cNvSpPr>
              <p:nvPr/>
            </p:nvSpPr>
            <p:spPr bwMode="auto">
              <a:xfrm>
                <a:off x="1073151" y="2027635"/>
                <a:ext cx="7213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endParaRPr lang="en-US">
                  <a:solidFill>
                    <a:srgbClr val="2F2B20"/>
                  </a:solidFill>
                </a:endParaRPr>
              </a:p>
            </p:txBody>
          </p:sp>
          <p:grpSp>
            <p:nvGrpSpPr>
              <p:cNvPr id="8196" name="Canvas 34"/>
              <p:cNvGrpSpPr>
                <a:grpSpLocks/>
              </p:cNvGrpSpPr>
              <p:nvPr/>
            </p:nvGrpSpPr>
            <p:grpSpPr bwMode="auto">
              <a:xfrm>
                <a:off x="202434" y="1666305"/>
                <a:ext cx="7924800" cy="3418855"/>
                <a:chOff x="1455" y="1006"/>
                <a:chExt cx="9360" cy="5580"/>
              </a:xfrm>
            </p:grpSpPr>
            <p:sp>
              <p:nvSpPr>
                <p:cNvPr id="8202" name="AutoShape 33"/>
                <p:cNvSpPr>
                  <a:spLocks noChangeAspect="1" noChangeArrowheads="1"/>
                </p:cNvSpPr>
                <p:nvPr/>
              </p:nvSpPr>
              <p:spPr bwMode="auto">
                <a:xfrm>
                  <a:off x="1455" y="1440"/>
                  <a:ext cx="9360" cy="5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2F2B20"/>
                    </a:solidFill>
                  </a:endParaRPr>
                </a:p>
              </p:txBody>
            </p:sp>
            <p:sp>
              <p:nvSpPr>
                <p:cNvPr id="8203" name="Line 4"/>
                <p:cNvSpPr>
                  <a:spLocks noChangeShapeType="1"/>
                </p:cNvSpPr>
                <p:nvPr/>
              </p:nvSpPr>
              <p:spPr bwMode="auto">
                <a:xfrm>
                  <a:off x="8452" y="4851"/>
                  <a:ext cx="0" cy="1219"/>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solidFill>
                      <a:srgbClr val="2F2B20"/>
                    </a:solidFill>
                  </a:endParaRPr>
                </a:p>
              </p:txBody>
            </p:sp>
            <p:sp>
              <p:nvSpPr>
                <p:cNvPr id="8204" name="Line 5"/>
                <p:cNvSpPr>
                  <a:spLocks noChangeShapeType="1"/>
                </p:cNvSpPr>
                <p:nvPr/>
              </p:nvSpPr>
              <p:spPr bwMode="auto">
                <a:xfrm>
                  <a:off x="6848" y="1629"/>
                  <a:ext cx="15" cy="98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solidFill>
                      <a:srgbClr val="2F2B20"/>
                    </a:solidFill>
                  </a:endParaRPr>
                </a:p>
              </p:txBody>
            </p:sp>
            <p:sp>
              <p:nvSpPr>
                <p:cNvPr id="8205" name="Line 6"/>
                <p:cNvSpPr>
                  <a:spLocks noChangeShapeType="1"/>
                </p:cNvSpPr>
                <p:nvPr/>
              </p:nvSpPr>
              <p:spPr bwMode="auto">
                <a:xfrm>
                  <a:off x="10008" y="1633"/>
                  <a:ext cx="2" cy="98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solidFill>
                      <a:srgbClr val="2F2B20"/>
                    </a:solidFill>
                  </a:endParaRPr>
                </a:p>
              </p:txBody>
            </p:sp>
            <p:sp>
              <p:nvSpPr>
                <p:cNvPr id="8206" name="Rectangle 7"/>
                <p:cNvSpPr>
                  <a:spLocks noChangeArrowheads="1"/>
                </p:cNvSpPr>
                <p:nvPr/>
              </p:nvSpPr>
              <p:spPr bwMode="auto">
                <a:xfrm>
                  <a:off x="7786" y="2609"/>
                  <a:ext cx="1325" cy="224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anchor="ctr"/>
                <a:lstStyle/>
                <a:p>
                  <a:endParaRPr lang="en-US">
                    <a:solidFill>
                      <a:srgbClr val="2F2B20"/>
                    </a:solidFill>
                  </a:endParaRPr>
                </a:p>
              </p:txBody>
            </p:sp>
            <p:sp>
              <p:nvSpPr>
                <p:cNvPr id="8207" name="Text Box 8"/>
                <p:cNvSpPr txBox="1">
                  <a:spLocks noChangeArrowheads="1"/>
                </p:cNvSpPr>
                <p:nvPr/>
              </p:nvSpPr>
              <p:spPr bwMode="auto">
                <a:xfrm>
                  <a:off x="7673" y="2609"/>
                  <a:ext cx="1529" cy="2851"/>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86868" tIns="43434" rIns="86868" bIns="43434"/>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a:r>
                    <a:rPr lang="en-US" sz="1000" dirty="0">
                      <a:solidFill>
                        <a:srgbClr val="000000"/>
                      </a:solidFill>
                      <a:cs typeface="Times New Roman" pitchFamily="18" charset="0"/>
                    </a:rPr>
                    <a:t>Intensive TA to 8 States to Develop, Implement and Sustain a Model CSPD in EC for Infants and Young Children with</a:t>
                  </a:r>
                </a:p>
                <a:p>
                  <a:pPr algn="ctr"/>
                  <a:r>
                    <a:rPr lang="en-US" sz="1000" dirty="0">
                      <a:solidFill>
                        <a:srgbClr val="000000"/>
                      </a:solidFill>
                      <a:cs typeface="Times New Roman" pitchFamily="18" charset="0"/>
                    </a:rPr>
                    <a:t>Disabilities </a:t>
                  </a:r>
                  <a:endParaRPr lang="en-US" dirty="0">
                    <a:solidFill>
                      <a:srgbClr val="2F2B20"/>
                    </a:solidFill>
                  </a:endParaRPr>
                </a:p>
              </p:txBody>
            </p:sp>
            <p:sp>
              <p:nvSpPr>
                <p:cNvPr id="8208" name="Rectangle 9"/>
                <p:cNvSpPr>
                  <a:spLocks noChangeArrowheads="1"/>
                </p:cNvSpPr>
                <p:nvPr/>
              </p:nvSpPr>
              <p:spPr bwMode="auto">
                <a:xfrm>
                  <a:off x="9339" y="2609"/>
                  <a:ext cx="1328" cy="224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anchor="ctr"/>
                <a:lstStyle/>
                <a:p>
                  <a:endParaRPr lang="en-US">
                    <a:solidFill>
                      <a:srgbClr val="2F2B20"/>
                    </a:solidFill>
                  </a:endParaRPr>
                </a:p>
              </p:txBody>
            </p:sp>
            <p:sp>
              <p:nvSpPr>
                <p:cNvPr id="8209" name="Rectangle 10"/>
                <p:cNvSpPr>
                  <a:spLocks noChangeArrowheads="1"/>
                </p:cNvSpPr>
                <p:nvPr/>
              </p:nvSpPr>
              <p:spPr bwMode="auto">
                <a:xfrm>
                  <a:off x="6179" y="2609"/>
                  <a:ext cx="1328" cy="224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anchor="ctr"/>
                <a:lstStyle/>
                <a:p>
                  <a:endParaRPr lang="en-US">
                    <a:solidFill>
                      <a:srgbClr val="2F2B20"/>
                    </a:solidFill>
                  </a:endParaRPr>
                </a:p>
              </p:txBody>
            </p:sp>
            <p:sp>
              <p:nvSpPr>
                <p:cNvPr id="8210" name="Rectangle 11"/>
                <p:cNvSpPr>
                  <a:spLocks noChangeArrowheads="1"/>
                </p:cNvSpPr>
                <p:nvPr/>
              </p:nvSpPr>
              <p:spPr bwMode="auto">
                <a:xfrm>
                  <a:off x="4616" y="2609"/>
                  <a:ext cx="1325" cy="224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anchor="ctr"/>
                <a:lstStyle/>
                <a:p>
                  <a:endParaRPr lang="en-US">
                    <a:solidFill>
                      <a:srgbClr val="2F2B20"/>
                    </a:solidFill>
                  </a:endParaRPr>
                </a:p>
              </p:txBody>
            </p:sp>
            <p:sp>
              <p:nvSpPr>
                <p:cNvPr id="8211" name="Rectangle 12"/>
                <p:cNvSpPr>
                  <a:spLocks noChangeArrowheads="1"/>
                </p:cNvSpPr>
                <p:nvPr/>
              </p:nvSpPr>
              <p:spPr bwMode="auto">
                <a:xfrm>
                  <a:off x="3050" y="2609"/>
                  <a:ext cx="1325" cy="224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anchor="ctr"/>
                <a:lstStyle/>
                <a:p>
                  <a:endParaRPr lang="en-US">
                    <a:solidFill>
                      <a:srgbClr val="2F2B20"/>
                    </a:solidFill>
                  </a:endParaRPr>
                </a:p>
              </p:txBody>
            </p:sp>
            <p:sp>
              <p:nvSpPr>
                <p:cNvPr id="8212" name="Rectangle 13"/>
                <p:cNvSpPr>
                  <a:spLocks noChangeArrowheads="1"/>
                </p:cNvSpPr>
                <p:nvPr/>
              </p:nvSpPr>
              <p:spPr bwMode="auto">
                <a:xfrm>
                  <a:off x="1498" y="2609"/>
                  <a:ext cx="1327" cy="224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anchor="ctr"/>
                <a:lstStyle/>
                <a:p>
                  <a:endParaRPr lang="en-US">
                    <a:solidFill>
                      <a:srgbClr val="2F2B20"/>
                    </a:solidFill>
                  </a:endParaRPr>
                </a:p>
              </p:txBody>
            </p:sp>
            <p:sp>
              <p:nvSpPr>
                <p:cNvPr id="8213" name="Text Box 14"/>
                <p:cNvSpPr txBox="1">
                  <a:spLocks noChangeArrowheads="1"/>
                </p:cNvSpPr>
                <p:nvPr/>
              </p:nvSpPr>
              <p:spPr bwMode="auto">
                <a:xfrm>
                  <a:off x="9202" y="2613"/>
                  <a:ext cx="1613" cy="2242"/>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86868" tIns="43434" rIns="86868" bIns="43434"/>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a:r>
                    <a:rPr lang="en-US" sz="1000" dirty="0">
                      <a:solidFill>
                        <a:srgbClr val="000000"/>
                      </a:solidFill>
                      <a:cs typeface="Times New Roman" pitchFamily="18" charset="0"/>
                    </a:rPr>
                    <a:t>Leadership through</a:t>
                  </a:r>
                  <a:endParaRPr lang="en-US" sz="500" dirty="0">
                    <a:solidFill>
                      <a:srgbClr val="2F2B20"/>
                    </a:solidFill>
                  </a:endParaRPr>
                </a:p>
                <a:p>
                  <a:pPr algn="ctr"/>
                  <a:r>
                    <a:rPr lang="en-US" sz="1000" dirty="0">
                      <a:solidFill>
                        <a:srgbClr val="000000"/>
                      </a:solidFill>
                      <a:cs typeface="Times New Roman" pitchFamily="18" charset="0"/>
                    </a:rPr>
                    <a:t>Collaborations;</a:t>
                  </a:r>
                  <a:endParaRPr lang="en-US" sz="500" dirty="0">
                    <a:solidFill>
                      <a:srgbClr val="2F2B20"/>
                    </a:solidFill>
                  </a:endParaRPr>
                </a:p>
                <a:p>
                  <a:pPr algn="ctr"/>
                  <a:r>
                    <a:rPr lang="en-US" sz="1000" dirty="0">
                      <a:solidFill>
                        <a:srgbClr val="000000"/>
                      </a:solidFill>
                      <a:cs typeface="Times New Roman" pitchFamily="18" charset="0"/>
                    </a:rPr>
                    <a:t>Training Institute for C/619 Coordinators;</a:t>
                  </a:r>
                </a:p>
                <a:p>
                  <a:pPr algn="ctr"/>
                  <a:r>
                    <a:rPr lang="en-US" sz="1000" dirty="0">
                      <a:solidFill>
                        <a:srgbClr val="000000"/>
                      </a:solidFill>
                      <a:cs typeface="Times New Roman" pitchFamily="18" charset="0"/>
                    </a:rPr>
                    <a:t>Training on Scaling </a:t>
                  </a:r>
                  <a:endParaRPr lang="en-US" sz="1000" dirty="0" smtClean="0">
                    <a:solidFill>
                      <a:srgbClr val="000000"/>
                    </a:solidFill>
                    <a:cs typeface="Times New Roman" pitchFamily="18" charset="0"/>
                  </a:endParaRPr>
                </a:p>
                <a:p>
                  <a:pPr algn="ctr"/>
                  <a:r>
                    <a:rPr lang="en-US" sz="1000" dirty="0" smtClean="0">
                      <a:solidFill>
                        <a:srgbClr val="000000"/>
                      </a:solidFill>
                      <a:cs typeface="Times New Roman" pitchFamily="18" charset="0"/>
                    </a:rPr>
                    <a:t>up </a:t>
                  </a:r>
                  <a:r>
                    <a:rPr lang="en-US" sz="1000" dirty="0">
                      <a:solidFill>
                        <a:srgbClr val="000000"/>
                      </a:solidFill>
                      <a:cs typeface="Times New Roman" pitchFamily="18" charset="0"/>
                    </a:rPr>
                    <a:t>CSPD’s</a:t>
                  </a:r>
                  <a:endParaRPr lang="en-US" dirty="0">
                    <a:solidFill>
                      <a:srgbClr val="2F2B20"/>
                    </a:solidFill>
                  </a:endParaRPr>
                </a:p>
              </p:txBody>
            </p:sp>
            <p:sp>
              <p:nvSpPr>
                <p:cNvPr id="8214" name="Text Box 15"/>
                <p:cNvSpPr txBox="1">
                  <a:spLocks noChangeArrowheads="1"/>
                </p:cNvSpPr>
                <p:nvPr/>
              </p:nvSpPr>
              <p:spPr bwMode="auto">
                <a:xfrm>
                  <a:off x="6090" y="2609"/>
                  <a:ext cx="1516" cy="2242"/>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86868" tIns="43434" rIns="86868" bIns="43434"/>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a:r>
                    <a:rPr lang="en-US" sz="1000" dirty="0">
                      <a:solidFill>
                        <a:srgbClr val="000000"/>
                      </a:solidFill>
                      <a:cs typeface="Times New Roman" pitchFamily="18" charset="0"/>
                    </a:rPr>
                    <a:t>Targeted TA and Dissemination   to Specific Populations on Personnel Procedures,</a:t>
                  </a:r>
                  <a:endParaRPr lang="en-US" sz="500" dirty="0">
                    <a:solidFill>
                      <a:srgbClr val="2F2B20"/>
                    </a:solidFill>
                  </a:endParaRPr>
                </a:p>
                <a:p>
                  <a:pPr algn="ctr"/>
                  <a:r>
                    <a:rPr lang="en-US" sz="1000" dirty="0">
                      <a:solidFill>
                        <a:srgbClr val="000000"/>
                      </a:solidFill>
                      <a:cs typeface="Times New Roman" pitchFamily="18" charset="0"/>
                    </a:rPr>
                    <a:t>Policies and Practices</a:t>
                  </a:r>
                  <a:endParaRPr lang="en-US" dirty="0">
                    <a:solidFill>
                      <a:srgbClr val="2F2B20"/>
                    </a:solidFill>
                  </a:endParaRPr>
                </a:p>
              </p:txBody>
            </p:sp>
            <p:sp>
              <p:nvSpPr>
                <p:cNvPr id="8215" name="Text Box 16"/>
                <p:cNvSpPr txBox="1">
                  <a:spLocks noChangeArrowheads="1"/>
                </p:cNvSpPr>
                <p:nvPr/>
              </p:nvSpPr>
              <p:spPr bwMode="auto">
                <a:xfrm>
                  <a:off x="4540" y="2613"/>
                  <a:ext cx="1490" cy="2242"/>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86868" tIns="43434" rIns="86868" bIns="43434"/>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a:r>
                    <a:rPr lang="en-US" sz="1000" dirty="0">
                      <a:solidFill>
                        <a:srgbClr val="000000"/>
                      </a:solidFill>
                      <a:cs typeface="Times New Roman" pitchFamily="18" charset="0"/>
                    </a:rPr>
                    <a:t>General TA through Meetings, Webinars, Product Development and Dissemination </a:t>
                  </a:r>
                  <a:endParaRPr lang="en-US" dirty="0">
                    <a:solidFill>
                      <a:srgbClr val="2F2B20"/>
                    </a:solidFill>
                  </a:endParaRPr>
                </a:p>
              </p:txBody>
            </p:sp>
            <p:sp>
              <p:nvSpPr>
                <p:cNvPr id="8216" name="Text Box 17"/>
                <p:cNvSpPr txBox="1">
                  <a:spLocks noChangeArrowheads="1"/>
                </p:cNvSpPr>
                <p:nvPr/>
              </p:nvSpPr>
              <p:spPr bwMode="auto">
                <a:xfrm>
                  <a:off x="3013" y="2609"/>
                  <a:ext cx="1407" cy="2242"/>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86868" tIns="43434" rIns="86868" bIns="43434"/>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a:r>
                    <a:rPr lang="en-US" sz="1000" dirty="0">
                      <a:solidFill>
                        <a:srgbClr val="000000"/>
                      </a:solidFill>
                      <a:cs typeface="Times New Roman" pitchFamily="18" charset="0"/>
                    </a:rPr>
                    <a:t>Review of DEC Personnel Practices, Standards; </a:t>
                  </a:r>
                  <a:endParaRPr lang="en-US" sz="500" dirty="0">
                    <a:solidFill>
                      <a:srgbClr val="2F2B20"/>
                    </a:solidFill>
                  </a:endParaRPr>
                </a:p>
                <a:p>
                  <a:pPr algn="ctr"/>
                  <a:r>
                    <a:rPr lang="en-US" sz="1000" dirty="0">
                      <a:solidFill>
                        <a:srgbClr val="000000"/>
                      </a:solidFill>
                      <a:cs typeface="Times New Roman" pitchFamily="18" charset="0"/>
                    </a:rPr>
                    <a:t>Refine   Standards across Disciplines </a:t>
                  </a:r>
                  <a:endParaRPr lang="en-US" dirty="0">
                    <a:solidFill>
                      <a:srgbClr val="2F2B20"/>
                    </a:solidFill>
                  </a:endParaRPr>
                </a:p>
              </p:txBody>
            </p:sp>
            <p:sp>
              <p:nvSpPr>
                <p:cNvPr id="8217" name="Text Box 18"/>
                <p:cNvSpPr txBox="1">
                  <a:spLocks noChangeArrowheads="1"/>
                </p:cNvSpPr>
                <p:nvPr/>
              </p:nvSpPr>
              <p:spPr bwMode="auto">
                <a:xfrm>
                  <a:off x="1468" y="2609"/>
                  <a:ext cx="1404" cy="2161"/>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86868" tIns="43434" rIns="86868" bIns="43434"/>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a:r>
                    <a:rPr lang="en-US" sz="1000" dirty="0">
                      <a:solidFill>
                        <a:srgbClr val="000000"/>
                      </a:solidFill>
                      <a:cs typeface="Times New Roman" pitchFamily="18" charset="0"/>
                    </a:rPr>
                    <a:t>Data Collection and Analyses of Personnel</a:t>
                  </a:r>
                  <a:endParaRPr lang="en-US" sz="500" dirty="0">
                    <a:solidFill>
                      <a:srgbClr val="2F2B20"/>
                    </a:solidFill>
                  </a:endParaRPr>
                </a:p>
                <a:p>
                  <a:pPr algn="ctr"/>
                  <a:r>
                    <a:rPr lang="en-US" sz="1000" dirty="0">
                      <a:solidFill>
                        <a:srgbClr val="000000"/>
                      </a:solidFill>
                      <a:cs typeface="Times New Roman" pitchFamily="18" charset="0"/>
                    </a:rPr>
                    <a:t>Policies;</a:t>
                  </a:r>
                  <a:endParaRPr lang="en-US" sz="500" dirty="0">
                    <a:solidFill>
                      <a:srgbClr val="2F2B20"/>
                    </a:solidFill>
                  </a:endParaRPr>
                </a:p>
                <a:p>
                  <a:pPr algn="ctr"/>
                  <a:r>
                    <a:rPr lang="en-US" sz="1000" dirty="0">
                      <a:solidFill>
                        <a:srgbClr val="000000"/>
                      </a:solidFill>
                      <a:cs typeface="Times New Roman" pitchFamily="18" charset="0"/>
                    </a:rPr>
                    <a:t>Literature Reviews,</a:t>
                  </a:r>
                  <a:endParaRPr lang="en-US" sz="500" dirty="0">
                    <a:solidFill>
                      <a:srgbClr val="2F2B20"/>
                    </a:solidFill>
                  </a:endParaRPr>
                </a:p>
                <a:p>
                  <a:pPr algn="ctr"/>
                  <a:r>
                    <a:rPr lang="en-US" sz="1000" dirty="0">
                      <a:solidFill>
                        <a:srgbClr val="000000"/>
                      </a:solidFill>
                      <a:cs typeface="Times New Roman" pitchFamily="18" charset="0"/>
                    </a:rPr>
                    <a:t>Syntheses and  Papers</a:t>
                  </a:r>
                  <a:endParaRPr lang="en-US" dirty="0">
                    <a:solidFill>
                      <a:srgbClr val="2F2B20"/>
                    </a:solidFill>
                  </a:endParaRPr>
                </a:p>
              </p:txBody>
            </p:sp>
            <p:sp>
              <p:nvSpPr>
                <p:cNvPr id="8218" name="Line 19"/>
                <p:cNvSpPr>
                  <a:spLocks noChangeShapeType="1"/>
                </p:cNvSpPr>
                <p:nvPr/>
              </p:nvSpPr>
              <p:spPr bwMode="auto">
                <a:xfrm flipH="1">
                  <a:off x="8449" y="1629"/>
                  <a:ext cx="3" cy="98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solidFill>
                      <a:srgbClr val="2F2B20"/>
                    </a:solidFill>
                  </a:endParaRPr>
                </a:p>
              </p:txBody>
            </p:sp>
            <p:sp>
              <p:nvSpPr>
                <p:cNvPr id="8219" name="Line 20"/>
                <p:cNvSpPr>
                  <a:spLocks noChangeShapeType="1"/>
                </p:cNvSpPr>
                <p:nvPr/>
              </p:nvSpPr>
              <p:spPr bwMode="auto">
                <a:xfrm>
                  <a:off x="5316" y="1629"/>
                  <a:ext cx="0" cy="98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solidFill>
                      <a:srgbClr val="2F2B20"/>
                    </a:solidFill>
                  </a:endParaRPr>
                </a:p>
              </p:txBody>
            </p:sp>
            <p:sp>
              <p:nvSpPr>
                <p:cNvPr id="8220" name="Line 21"/>
                <p:cNvSpPr>
                  <a:spLocks noChangeShapeType="1"/>
                </p:cNvSpPr>
                <p:nvPr/>
              </p:nvSpPr>
              <p:spPr bwMode="auto">
                <a:xfrm>
                  <a:off x="3737" y="1629"/>
                  <a:ext cx="0" cy="984"/>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solidFill>
                      <a:srgbClr val="2F2B20"/>
                    </a:solidFill>
                  </a:endParaRPr>
                </a:p>
              </p:txBody>
            </p:sp>
            <p:sp>
              <p:nvSpPr>
                <p:cNvPr id="8221" name="Line 22"/>
                <p:cNvSpPr>
                  <a:spLocks noChangeShapeType="1"/>
                </p:cNvSpPr>
                <p:nvPr/>
              </p:nvSpPr>
              <p:spPr bwMode="auto">
                <a:xfrm flipH="1">
                  <a:off x="2151" y="1595"/>
                  <a:ext cx="19" cy="1014"/>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solidFill>
                      <a:srgbClr val="2F2B20"/>
                    </a:solidFill>
                  </a:endParaRPr>
                </a:p>
              </p:txBody>
            </p:sp>
            <p:sp>
              <p:nvSpPr>
                <p:cNvPr id="8222" name="Line 23"/>
                <p:cNvSpPr>
                  <a:spLocks noChangeShapeType="1"/>
                </p:cNvSpPr>
                <p:nvPr/>
              </p:nvSpPr>
              <p:spPr bwMode="auto">
                <a:xfrm>
                  <a:off x="9994" y="4851"/>
                  <a:ext cx="0" cy="1219"/>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solidFill>
                      <a:srgbClr val="2F2B20"/>
                    </a:solidFill>
                  </a:endParaRPr>
                </a:p>
              </p:txBody>
            </p:sp>
            <p:sp>
              <p:nvSpPr>
                <p:cNvPr id="8223" name="Line 24"/>
                <p:cNvSpPr>
                  <a:spLocks noChangeShapeType="1"/>
                </p:cNvSpPr>
                <p:nvPr/>
              </p:nvSpPr>
              <p:spPr bwMode="auto">
                <a:xfrm>
                  <a:off x="6863" y="4851"/>
                  <a:ext cx="0" cy="1219"/>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solidFill>
                      <a:srgbClr val="2F2B20"/>
                    </a:solidFill>
                  </a:endParaRPr>
                </a:p>
              </p:txBody>
            </p:sp>
            <p:sp>
              <p:nvSpPr>
                <p:cNvPr id="8224" name="Line 25"/>
                <p:cNvSpPr>
                  <a:spLocks noChangeShapeType="1"/>
                </p:cNvSpPr>
                <p:nvPr/>
              </p:nvSpPr>
              <p:spPr bwMode="auto">
                <a:xfrm>
                  <a:off x="5316" y="4851"/>
                  <a:ext cx="0" cy="1219"/>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solidFill>
                      <a:srgbClr val="2F2B20"/>
                    </a:solidFill>
                  </a:endParaRPr>
                </a:p>
              </p:txBody>
            </p:sp>
            <p:sp>
              <p:nvSpPr>
                <p:cNvPr id="8225" name="Line 26"/>
                <p:cNvSpPr>
                  <a:spLocks noChangeShapeType="1"/>
                </p:cNvSpPr>
                <p:nvPr/>
              </p:nvSpPr>
              <p:spPr bwMode="auto">
                <a:xfrm>
                  <a:off x="2151" y="4851"/>
                  <a:ext cx="0" cy="1219"/>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solidFill>
                      <a:srgbClr val="2F2B20"/>
                    </a:solidFill>
                  </a:endParaRPr>
                </a:p>
              </p:txBody>
            </p:sp>
            <p:sp>
              <p:nvSpPr>
                <p:cNvPr id="8226" name="Line 27"/>
                <p:cNvSpPr>
                  <a:spLocks noChangeShapeType="1"/>
                </p:cNvSpPr>
                <p:nvPr/>
              </p:nvSpPr>
              <p:spPr bwMode="auto">
                <a:xfrm>
                  <a:off x="3737" y="4851"/>
                  <a:ext cx="0" cy="1219"/>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solidFill>
                      <a:srgbClr val="2F2B20"/>
                    </a:solidFill>
                  </a:endParaRPr>
                </a:p>
              </p:txBody>
            </p:sp>
            <p:sp>
              <p:nvSpPr>
                <p:cNvPr id="8227" name="Rectangle 28"/>
                <p:cNvSpPr>
                  <a:spLocks noChangeArrowheads="1"/>
                </p:cNvSpPr>
                <p:nvPr/>
              </p:nvSpPr>
              <p:spPr bwMode="auto">
                <a:xfrm>
                  <a:off x="1512" y="6082"/>
                  <a:ext cx="9156" cy="44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anchor="ctr"/>
                <a:lstStyle/>
                <a:p>
                  <a:endParaRPr lang="en-US">
                    <a:solidFill>
                      <a:srgbClr val="2F2B20"/>
                    </a:solidFill>
                  </a:endParaRPr>
                </a:p>
              </p:txBody>
            </p:sp>
            <p:sp>
              <p:nvSpPr>
                <p:cNvPr id="8228" name="Text Box 31"/>
                <p:cNvSpPr txBox="1">
                  <a:spLocks noChangeArrowheads="1"/>
                </p:cNvSpPr>
                <p:nvPr/>
              </p:nvSpPr>
              <p:spPr bwMode="auto">
                <a:xfrm>
                  <a:off x="3447" y="1006"/>
                  <a:ext cx="5226" cy="1112"/>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86868" tIns="43434" rIns="86868" bIns="43434"/>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a:endParaRPr lang="en-US" sz="1100" dirty="0">
                    <a:solidFill>
                      <a:srgbClr val="000000"/>
                    </a:solidFill>
                    <a:ea typeface="Times New Roman" pitchFamily="18" charset="0"/>
                    <a:cs typeface="Arial Black" pitchFamily="34" charset="0"/>
                  </a:endParaRPr>
                </a:p>
                <a:p>
                  <a:pPr algn="ctr"/>
                  <a:r>
                    <a:rPr lang="en-US" sz="1100" dirty="0">
                      <a:solidFill>
                        <a:srgbClr val="000000"/>
                      </a:solidFill>
                      <a:ea typeface="Times New Roman" pitchFamily="18" charset="0"/>
                      <a:cs typeface="Arial Black" pitchFamily="34" charset="0"/>
                    </a:rPr>
                    <a:t>ADMINISTRATION AND MANAGEMENT</a:t>
                  </a:r>
                  <a:endParaRPr lang="en-US" dirty="0">
                    <a:solidFill>
                      <a:srgbClr val="2F2B20"/>
                    </a:solidFill>
                    <a:ea typeface="Times New Roman" pitchFamily="18" charset="0"/>
                    <a:cs typeface="Arial Black" pitchFamily="34" charset="0"/>
                  </a:endParaRPr>
                </a:p>
              </p:txBody>
            </p:sp>
            <p:sp>
              <p:nvSpPr>
                <p:cNvPr id="8229" name="Line 32"/>
                <p:cNvSpPr>
                  <a:spLocks noChangeShapeType="1"/>
                </p:cNvSpPr>
                <p:nvPr/>
              </p:nvSpPr>
              <p:spPr bwMode="auto">
                <a:xfrm>
                  <a:off x="2818" y="3651"/>
                  <a:ext cx="22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2F2B20"/>
                    </a:solidFill>
                  </a:endParaRPr>
                </a:p>
              </p:txBody>
            </p:sp>
            <p:sp>
              <p:nvSpPr>
                <p:cNvPr id="8230" name="Line 33"/>
                <p:cNvSpPr>
                  <a:spLocks noChangeShapeType="1"/>
                </p:cNvSpPr>
                <p:nvPr/>
              </p:nvSpPr>
              <p:spPr bwMode="auto">
                <a:xfrm>
                  <a:off x="4375" y="3682"/>
                  <a:ext cx="22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2F2B20"/>
                    </a:solidFill>
                  </a:endParaRPr>
                </a:p>
              </p:txBody>
            </p:sp>
            <p:sp>
              <p:nvSpPr>
                <p:cNvPr id="8231" name="Line 34"/>
                <p:cNvSpPr>
                  <a:spLocks noChangeShapeType="1"/>
                </p:cNvSpPr>
                <p:nvPr/>
              </p:nvSpPr>
              <p:spPr bwMode="auto">
                <a:xfrm>
                  <a:off x="5946" y="3682"/>
                  <a:ext cx="22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2F2B20"/>
                    </a:solidFill>
                  </a:endParaRPr>
                </a:p>
              </p:txBody>
            </p:sp>
            <p:sp>
              <p:nvSpPr>
                <p:cNvPr id="8232" name="Line 35"/>
                <p:cNvSpPr>
                  <a:spLocks noChangeShapeType="1"/>
                </p:cNvSpPr>
                <p:nvPr/>
              </p:nvSpPr>
              <p:spPr bwMode="auto">
                <a:xfrm>
                  <a:off x="7530" y="3682"/>
                  <a:ext cx="23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2F2B20"/>
                    </a:solidFill>
                  </a:endParaRPr>
                </a:p>
              </p:txBody>
            </p:sp>
            <p:sp>
              <p:nvSpPr>
                <p:cNvPr id="8233" name="Line 36"/>
                <p:cNvSpPr>
                  <a:spLocks noChangeShapeType="1"/>
                </p:cNvSpPr>
                <p:nvPr/>
              </p:nvSpPr>
              <p:spPr bwMode="auto">
                <a:xfrm>
                  <a:off x="9115" y="3682"/>
                  <a:ext cx="22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2F2B20"/>
                    </a:solidFill>
                  </a:endParaRPr>
                </a:p>
              </p:txBody>
            </p:sp>
          </p:grpSp>
          <p:sp>
            <p:nvSpPr>
              <p:cNvPr id="8201" name="Rectangle 30"/>
              <p:cNvSpPr>
                <a:spLocks noChangeArrowheads="1"/>
              </p:cNvSpPr>
              <p:nvPr/>
            </p:nvSpPr>
            <p:spPr bwMode="auto">
              <a:xfrm>
                <a:off x="202434" y="1738035"/>
                <a:ext cx="7897284" cy="31313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anchor="ctr"/>
              <a:lstStyle/>
              <a:p>
                <a:endParaRPr lang="en-US">
                  <a:solidFill>
                    <a:srgbClr val="2F2B20"/>
                  </a:solidFill>
                </a:endParaRPr>
              </a:p>
            </p:txBody>
          </p:sp>
        </p:grpSp>
        <p:sp>
          <p:nvSpPr>
            <p:cNvPr id="38" name="Text Box 29"/>
            <p:cNvSpPr txBox="1">
              <a:spLocks noChangeArrowheads="1"/>
            </p:cNvSpPr>
            <p:nvPr/>
          </p:nvSpPr>
          <p:spPr bwMode="auto">
            <a:xfrm>
              <a:off x="2256367" y="4686301"/>
              <a:ext cx="5060951" cy="631031"/>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86868" tIns="43434" rIns="86868" bIns="43434"/>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r>
                <a:rPr lang="en-US" sz="1100" dirty="0">
                  <a:solidFill>
                    <a:srgbClr val="000000"/>
                  </a:solidFill>
                  <a:ea typeface="Times New Roman" pitchFamily="18" charset="0"/>
                  <a:cs typeface="Arial Black" pitchFamily="34" charset="0"/>
                </a:rPr>
                <a:t>    </a:t>
              </a:r>
            </a:p>
            <a:p>
              <a:r>
                <a:rPr lang="en-US" sz="1100" dirty="0">
                  <a:solidFill>
                    <a:srgbClr val="000000"/>
                  </a:solidFill>
                  <a:ea typeface="Times New Roman" pitchFamily="18" charset="0"/>
                  <a:cs typeface="Arial Black" pitchFamily="34" charset="0"/>
                </a:rPr>
                <a:t>      EVALUATION AND CONTINUOUS IMPROVEMENT</a:t>
              </a:r>
              <a:endParaRPr lang="en-US" dirty="0">
                <a:solidFill>
                  <a:srgbClr val="2F2B20"/>
                </a:solidFill>
                <a:ea typeface="Times New Roman" pitchFamily="18" charset="0"/>
                <a:cs typeface="Arial Black" pitchFamily="34" charset="0"/>
              </a:endParaRPr>
            </a:p>
          </p:txBody>
        </p:sp>
      </p:grpSp>
    </p:spTree>
    <p:extLst>
      <p:ext uri="{BB962C8B-B14F-4D97-AF65-F5344CB8AC3E}">
        <p14:creationId xmlns:p14="http://schemas.microsoft.com/office/powerpoint/2010/main" val="36369554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NASDSE</a:t>
            </a:r>
            <a:endParaRPr lang="en-US" dirty="0"/>
          </a:p>
        </p:txBody>
      </p:sp>
      <p:pic>
        <p:nvPicPr>
          <p:cNvPr id="3" name="Picture 2" descr="This slide displays a screenshot of two tables. One displays the test requirements for initial certification of elementary and secondary teachers, by type of test and state for 2011 and 2012. The other table displays state initial licensure requirements for teacher education in subject area taught, written teacher assessments, and clinical training experiences, by state, for 211 and 2012. "/>
          <p:cNvPicPr>
            <a:picLocks noChangeAspect="1"/>
          </p:cNvPicPr>
          <p:nvPr/>
        </p:nvPicPr>
        <p:blipFill>
          <a:blip r:embed="rId3"/>
          <a:stretch>
            <a:fillRect/>
          </a:stretch>
        </p:blipFill>
        <p:spPr>
          <a:xfrm>
            <a:off x="304800" y="1143000"/>
            <a:ext cx="10458067" cy="6227691"/>
          </a:xfrm>
          <a:prstGeom prst="rect">
            <a:avLst/>
          </a:prstGeom>
        </p:spPr>
      </p:pic>
    </p:spTree>
    <p:extLst>
      <p:ext uri="{BB962C8B-B14F-4D97-AF65-F5344CB8AC3E}">
        <p14:creationId xmlns:p14="http://schemas.microsoft.com/office/powerpoint/2010/main" val="29859737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533400"/>
            <a:ext cx="7543800" cy="5447645"/>
          </a:xfrm>
          <a:prstGeom prst="rect">
            <a:avLst/>
          </a:prstGeom>
          <a:noFill/>
        </p:spPr>
        <p:txBody>
          <a:bodyPr wrap="square" rtlCol="0">
            <a:spAutoFit/>
          </a:bodyPr>
          <a:lstStyle/>
          <a:p>
            <a:r>
              <a:rPr lang="en-US" sz="2200" b="1" u="sng" dirty="0">
                <a:solidFill>
                  <a:srgbClr val="2F2B20"/>
                </a:solidFill>
              </a:rPr>
              <a:t>State Personnel Standard: Credential/Licensure/Certification Data </a:t>
            </a:r>
            <a:endParaRPr lang="en-US" sz="2200" b="1" u="sng" dirty="0" smtClean="0">
              <a:solidFill>
                <a:srgbClr val="2F2B20"/>
              </a:solidFill>
            </a:endParaRPr>
          </a:p>
          <a:p>
            <a:endParaRPr lang="en-US" sz="2200" dirty="0">
              <a:solidFill>
                <a:srgbClr val="2F2B20"/>
              </a:solidFill>
            </a:endParaRPr>
          </a:p>
          <a:p>
            <a:r>
              <a:rPr lang="en-US" sz="2200" dirty="0">
                <a:solidFill>
                  <a:srgbClr val="2F2B20"/>
                </a:solidFill>
              </a:rPr>
              <a:t>STATE __(A)_____                                                  DISCIPLINE  </a:t>
            </a:r>
            <a:r>
              <a:rPr lang="en-US" sz="2200" u="sng" dirty="0">
                <a:solidFill>
                  <a:srgbClr val="2F2B20"/>
                </a:solidFill>
              </a:rPr>
              <a:t>(B)</a:t>
            </a:r>
            <a:r>
              <a:rPr lang="en-US" sz="2200" dirty="0">
                <a:solidFill>
                  <a:srgbClr val="2F2B20"/>
                </a:solidFill>
              </a:rPr>
              <a:t> </a:t>
            </a:r>
            <a:endParaRPr lang="en-US" sz="2200" dirty="0" smtClean="0">
              <a:solidFill>
                <a:srgbClr val="2F2B20"/>
              </a:solidFill>
            </a:endParaRPr>
          </a:p>
          <a:p>
            <a:endParaRPr lang="en-US" sz="2200" dirty="0">
              <a:solidFill>
                <a:srgbClr val="2F2B20"/>
              </a:solidFill>
            </a:endParaRPr>
          </a:p>
          <a:p>
            <a:r>
              <a:rPr lang="en-US" sz="2200" dirty="0">
                <a:solidFill>
                  <a:srgbClr val="2F2B20"/>
                </a:solidFill>
              </a:rPr>
              <a:t> </a:t>
            </a:r>
          </a:p>
          <a:p>
            <a:pPr marL="457200" indent="-457200">
              <a:buFontTx/>
              <a:buAutoNum type="alphaUcPeriod"/>
            </a:pPr>
            <a:r>
              <a:rPr lang="en-US" sz="2200" dirty="0" smtClean="0">
                <a:solidFill>
                  <a:srgbClr val="2F2B20"/>
                </a:solidFill>
              </a:rPr>
              <a:t>Name </a:t>
            </a:r>
            <a:r>
              <a:rPr lang="en-US" sz="2200" dirty="0">
                <a:solidFill>
                  <a:srgbClr val="2F2B20"/>
                </a:solidFill>
              </a:rPr>
              <a:t>of </a:t>
            </a:r>
            <a:r>
              <a:rPr lang="en-US" sz="2200" dirty="0" smtClean="0">
                <a:solidFill>
                  <a:srgbClr val="2F2B20"/>
                </a:solidFill>
              </a:rPr>
              <a:t>Credential/</a:t>
            </a:r>
          </a:p>
          <a:p>
            <a:r>
              <a:rPr lang="en-US" sz="2200" dirty="0" smtClean="0">
                <a:solidFill>
                  <a:srgbClr val="2F2B20"/>
                </a:solidFill>
              </a:rPr>
              <a:t>       Licensure/Certification/Endorsement </a:t>
            </a:r>
            <a:r>
              <a:rPr lang="en-US" sz="2200" dirty="0">
                <a:solidFill>
                  <a:srgbClr val="2F2B20"/>
                </a:solidFill>
              </a:rPr>
              <a:t>for discipline (e.g., </a:t>
            </a:r>
            <a:r>
              <a:rPr lang="en-US" sz="2200" dirty="0" smtClean="0">
                <a:solidFill>
                  <a:srgbClr val="2F2B20"/>
                </a:solidFill>
              </a:rPr>
              <a:t>to</a:t>
            </a:r>
          </a:p>
          <a:p>
            <a:r>
              <a:rPr lang="en-US" sz="2200" dirty="0">
                <a:solidFill>
                  <a:srgbClr val="2F2B20"/>
                </a:solidFill>
              </a:rPr>
              <a:t> </a:t>
            </a:r>
            <a:r>
              <a:rPr lang="en-US" sz="2200" dirty="0" smtClean="0">
                <a:solidFill>
                  <a:srgbClr val="2F2B20"/>
                </a:solidFill>
              </a:rPr>
              <a:t>      allow </a:t>
            </a:r>
            <a:r>
              <a:rPr lang="en-US" sz="2200" dirty="0">
                <a:solidFill>
                  <a:srgbClr val="2F2B20"/>
                </a:solidFill>
              </a:rPr>
              <a:t>candidate to work with 0-5 year olds with disabilities </a:t>
            </a:r>
            <a:r>
              <a:rPr lang="en-US" sz="2200" dirty="0" smtClean="0">
                <a:solidFill>
                  <a:srgbClr val="2F2B20"/>
                </a:solidFill>
              </a:rPr>
              <a:t>in</a:t>
            </a:r>
          </a:p>
          <a:p>
            <a:r>
              <a:rPr lang="en-US" sz="2200" dirty="0">
                <a:solidFill>
                  <a:srgbClr val="2F2B20"/>
                </a:solidFill>
              </a:rPr>
              <a:t> </a:t>
            </a:r>
            <a:r>
              <a:rPr lang="en-US" sz="2200" dirty="0" smtClean="0">
                <a:solidFill>
                  <a:srgbClr val="2F2B20"/>
                </a:solidFill>
              </a:rPr>
              <a:t>      </a:t>
            </a:r>
            <a:r>
              <a:rPr lang="en-US" sz="2200" dirty="0">
                <a:solidFill>
                  <a:srgbClr val="2F2B20"/>
                </a:solidFill>
              </a:rPr>
              <a:t>this discipline) by number and </a:t>
            </a:r>
            <a:r>
              <a:rPr lang="en-US" sz="2200" dirty="0" smtClean="0">
                <a:solidFill>
                  <a:srgbClr val="2F2B20"/>
                </a:solidFill>
              </a:rPr>
              <a:t>description (</a:t>
            </a:r>
            <a:r>
              <a:rPr lang="en-US" sz="2200" dirty="0">
                <a:solidFill>
                  <a:srgbClr val="2F2B20"/>
                </a:solidFill>
              </a:rPr>
              <a:t>e.g.  </a:t>
            </a:r>
            <a:r>
              <a:rPr lang="en-US" sz="2200" dirty="0" err="1">
                <a:solidFill>
                  <a:srgbClr val="2F2B20"/>
                </a:solidFill>
              </a:rPr>
              <a:t>PreK</a:t>
            </a:r>
            <a:r>
              <a:rPr lang="en-US" sz="2200" dirty="0">
                <a:solidFill>
                  <a:srgbClr val="2F2B20"/>
                </a:solidFill>
              </a:rPr>
              <a:t> – 3</a:t>
            </a:r>
            <a:r>
              <a:rPr lang="en-US" sz="2200" baseline="30000" dirty="0">
                <a:solidFill>
                  <a:srgbClr val="2F2B20"/>
                </a:solidFill>
              </a:rPr>
              <a:t>rd</a:t>
            </a:r>
            <a:r>
              <a:rPr lang="en-US" sz="2200" dirty="0">
                <a:solidFill>
                  <a:srgbClr val="2F2B20"/>
                </a:solidFill>
              </a:rPr>
              <a:t> </a:t>
            </a:r>
            <a:endParaRPr lang="en-US" sz="2200" dirty="0" smtClean="0">
              <a:solidFill>
                <a:srgbClr val="2F2B20"/>
              </a:solidFill>
            </a:endParaRPr>
          </a:p>
          <a:p>
            <a:r>
              <a:rPr lang="en-US" sz="2200" dirty="0">
                <a:solidFill>
                  <a:srgbClr val="2F2B20"/>
                </a:solidFill>
              </a:rPr>
              <a:t> </a:t>
            </a:r>
            <a:r>
              <a:rPr lang="en-US" sz="2200" dirty="0" smtClean="0">
                <a:solidFill>
                  <a:srgbClr val="2F2B20"/>
                </a:solidFill>
              </a:rPr>
              <a:t>      grade</a:t>
            </a:r>
            <a:r>
              <a:rPr lang="en-US" sz="2200" dirty="0">
                <a:solidFill>
                  <a:srgbClr val="2F2B20"/>
                </a:solidFill>
              </a:rPr>
              <a:t>; birth though grade 12) (C) </a:t>
            </a:r>
            <a:endParaRPr lang="en-US" sz="2200" dirty="0" smtClean="0">
              <a:solidFill>
                <a:srgbClr val="2F2B20"/>
              </a:solidFill>
            </a:endParaRPr>
          </a:p>
          <a:p>
            <a:endParaRPr lang="en-US" sz="2200" dirty="0">
              <a:solidFill>
                <a:srgbClr val="2F2B20"/>
              </a:solidFill>
            </a:endParaRPr>
          </a:p>
          <a:p>
            <a:r>
              <a:rPr lang="en-US" sz="2200" dirty="0">
                <a:solidFill>
                  <a:srgbClr val="2F2B20"/>
                </a:solidFill>
              </a:rPr>
              <a:t> 	</a:t>
            </a:r>
            <a:r>
              <a:rPr lang="en-US" sz="2200" dirty="0" smtClean="0">
                <a:solidFill>
                  <a:srgbClr val="2F2B20"/>
                </a:solidFill>
              </a:rPr>
              <a:t>1.  Which </a:t>
            </a:r>
            <a:r>
              <a:rPr lang="en-US" sz="2200" dirty="0">
                <a:solidFill>
                  <a:srgbClr val="2F2B20"/>
                </a:solidFill>
              </a:rPr>
              <a:t>State Department Issues and oversees it (</a:t>
            </a:r>
            <a:r>
              <a:rPr lang="en-US" sz="2200" dirty="0" smtClean="0">
                <a:solidFill>
                  <a:srgbClr val="2F2B20"/>
                </a:solidFill>
              </a:rPr>
              <a:t>D)	2.  Type </a:t>
            </a:r>
            <a:r>
              <a:rPr lang="en-US" sz="2200" dirty="0">
                <a:solidFill>
                  <a:srgbClr val="2F2B20"/>
                </a:solidFill>
              </a:rPr>
              <a:t>(</a:t>
            </a:r>
            <a:r>
              <a:rPr lang="en-US" sz="2200" dirty="0" smtClean="0">
                <a:solidFill>
                  <a:srgbClr val="2F2B20"/>
                </a:solidFill>
              </a:rPr>
              <a:t>E)</a:t>
            </a:r>
          </a:p>
          <a:p>
            <a:r>
              <a:rPr lang="en-US" sz="2200" dirty="0">
                <a:solidFill>
                  <a:srgbClr val="2F2B20"/>
                </a:solidFill>
              </a:rPr>
              <a:t>	</a:t>
            </a:r>
            <a:r>
              <a:rPr lang="en-US" sz="2200" dirty="0" smtClean="0">
                <a:solidFill>
                  <a:srgbClr val="2F2B20"/>
                </a:solidFill>
              </a:rPr>
              <a:t>3.  Age </a:t>
            </a:r>
            <a:r>
              <a:rPr lang="en-US" sz="2200" dirty="0">
                <a:solidFill>
                  <a:srgbClr val="2F2B20"/>
                </a:solidFill>
              </a:rPr>
              <a:t>(F)</a:t>
            </a:r>
          </a:p>
          <a:p>
            <a:endParaRPr lang="en-US" dirty="0">
              <a:solidFill>
                <a:srgbClr val="2F2B20"/>
              </a:solidFill>
            </a:endParaRPr>
          </a:p>
        </p:txBody>
      </p:sp>
    </p:spTree>
    <p:extLst>
      <p:ext uri="{BB962C8B-B14F-4D97-AF65-F5344CB8AC3E}">
        <p14:creationId xmlns:p14="http://schemas.microsoft.com/office/powerpoint/2010/main" val="37055422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50711"/>
            <a:ext cx="8077200" cy="5632311"/>
          </a:xfrm>
          <a:prstGeom prst="rect">
            <a:avLst/>
          </a:prstGeom>
        </p:spPr>
        <p:txBody>
          <a:bodyPr wrap="square">
            <a:spAutoFit/>
          </a:bodyPr>
          <a:lstStyle/>
          <a:p>
            <a:pPr marL="1714500" lvl="3" indent="-342900">
              <a:buFontTx/>
              <a:buAutoNum type="arabicPeriod" startAt="4"/>
            </a:pPr>
            <a:r>
              <a:rPr lang="en-US" dirty="0" smtClean="0">
                <a:solidFill>
                  <a:srgbClr val="2F2B20"/>
                </a:solidFill>
              </a:rPr>
              <a:t>Standard Requirements</a:t>
            </a:r>
          </a:p>
          <a:p>
            <a:pPr marL="1714500" lvl="3" indent="-342900">
              <a:buFontTx/>
              <a:buAutoNum type="arabicPeriod" startAt="4"/>
            </a:pPr>
            <a:endParaRPr lang="en-US" dirty="0">
              <a:solidFill>
                <a:srgbClr val="2F2B20"/>
              </a:solidFill>
            </a:endParaRPr>
          </a:p>
          <a:p>
            <a:pPr lvl="4"/>
            <a:r>
              <a:rPr lang="en-US" dirty="0" smtClean="0">
                <a:solidFill>
                  <a:srgbClr val="2F2B20"/>
                </a:solidFill>
              </a:rPr>
              <a:t>a.  Educational </a:t>
            </a:r>
            <a:r>
              <a:rPr lang="en-US" dirty="0">
                <a:solidFill>
                  <a:srgbClr val="2F2B20"/>
                </a:solidFill>
              </a:rPr>
              <a:t>Requirements</a:t>
            </a:r>
          </a:p>
          <a:p>
            <a:pPr lvl="5"/>
            <a:r>
              <a:rPr lang="en-US" dirty="0" err="1" smtClean="0">
                <a:solidFill>
                  <a:srgbClr val="2F2B20"/>
                </a:solidFill>
              </a:rPr>
              <a:t>i</a:t>
            </a:r>
            <a:r>
              <a:rPr lang="en-US" dirty="0" smtClean="0">
                <a:solidFill>
                  <a:srgbClr val="2F2B20"/>
                </a:solidFill>
              </a:rPr>
              <a:t>.  Degree </a:t>
            </a:r>
            <a:endParaRPr lang="en-US" dirty="0">
              <a:solidFill>
                <a:srgbClr val="2F2B20"/>
              </a:solidFill>
            </a:endParaRPr>
          </a:p>
          <a:p>
            <a:r>
              <a:rPr lang="en-US" dirty="0" smtClean="0">
                <a:solidFill>
                  <a:srgbClr val="2F2B20"/>
                </a:solidFill>
              </a:rPr>
              <a:t>			A.  Level </a:t>
            </a:r>
            <a:r>
              <a:rPr lang="en-US" dirty="0">
                <a:solidFill>
                  <a:srgbClr val="2F2B20"/>
                </a:solidFill>
              </a:rPr>
              <a:t>( Associates, Bachelors, Masters, Doctoral) (G)</a:t>
            </a:r>
          </a:p>
          <a:p>
            <a:r>
              <a:rPr lang="en-US" dirty="0" smtClean="0">
                <a:solidFill>
                  <a:srgbClr val="2F2B20"/>
                </a:solidFill>
              </a:rPr>
              <a:t>			B.  List </a:t>
            </a:r>
            <a:r>
              <a:rPr lang="en-US" dirty="0">
                <a:solidFill>
                  <a:srgbClr val="2F2B20"/>
                </a:solidFill>
              </a:rPr>
              <a:t>of approved programs in IHE or link to list (H</a:t>
            </a:r>
            <a:r>
              <a:rPr lang="en-US" dirty="0" smtClean="0">
                <a:solidFill>
                  <a:srgbClr val="2F2B20"/>
                </a:solidFill>
              </a:rPr>
              <a:t>)</a:t>
            </a:r>
          </a:p>
          <a:p>
            <a:endParaRPr lang="en-US" dirty="0">
              <a:solidFill>
                <a:srgbClr val="2F2B20"/>
              </a:solidFill>
            </a:endParaRPr>
          </a:p>
          <a:p>
            <a:pPr lvl="5"/>
            <a:r>
              <a:rPr lang="en-US" dirty="0" smtClean="0">
                <a:solidFill>
                  <a:srgbClr val="2F2B20"/>
                </a:solidFill>
              </a:rPr>
              <a:t>ii.  Curricular/Coursework </a:t>
            </a:r>
            <a:r>
              <a:rPr lang="en-US" dirty="0">
                <a:solidFill>
                  <a:srgbClr val="2F2B20"/>
                </a:solidFill>
              </a:rPr>
              <a:t>requirements( y/n) (I)</a:t>
            </a:r>
          </a:p>
          <a:p>
            <a:pPr lvl="6"/>
            <a:r>
              <a:rPr lang="en-US" dirty="0">
                <a:solidFill>
                  <a:srgbClr val="2F2B20"/>
                </a:solidFill>
              </a:rPr>
              <a:t>Details (J</a:t>
            </a:r>
            <a:r>
              <a:rPr lang="en-US" dirty="0" smtClean="0">
                <a:solidFill>
                  <a:srgbClr val="2F2B20"/>
                </a:solidFill>
              </a:rPr>
              <a:t>)</a:t>
            </a:r>
          </a:p>
          <a:p>
            <a:pPr lvl="6"/>
            <a:endParaRPr lang="en-US" dirty="0">
              <a:solidFill>
                <a:srgbClr val="2F2B20"/>
              </a:solidFill>
            </a:endParaRPr>
          </a:p>
          <a:p>
            <a:pPr lvl="5"/>
            <a:r>
              <a:rPr lang="en-US" dirty="0" smtClean="0">
                <a:solidFill>
                  <a:srgbClr val="2F2B20"/>
                </a:solidFill>
              </a:rPr>
              <a:t>iii.  Clinical/Practicum </a:t>
            </a:r>
            <a:r>
              <a:rPr lang="en-US" dirty="0">
                <a:solidFill>
                  <a:srgbClr val="2F2B20"/>
                </a:solidFill>
              </a:rPr>
              <a:t>Requirements (y/n ) (K)</a:t>
            </a:r>
          </a:p>
          <a:p>
            <a:pPr lvl="6"/>
            <a:r>
              <a:rPr lang="en-US" dirty="0">
                <a:solidFill>
                  <a:srgbClr val="2F2B20"/>
                </a:solidFill>
              </a:rPr>
              <a:t>Details (L</a:t>
            </a:r>
            <a:r>
              <a:rPr lang="en-US" dirty="0" smtClean="0">
                <a:solidFill>
                  <a:srgbClr val="2F2B20"/>
                </a:solidFill>
              </a:rPr>
              <a:t>)</a:t>
            </a:r>
          </a:p>
          <a:p>
            <a:pPr lvl="6"/>
            <a:endParaRPr lang="en-US" dirty="0">
              <a:solidFill>
                <a:srgbClr val="2F2B20"/>
              </a:solidFill>
            </a:endParaRPr>
          </a:p>
          <a:p>
            <a:pPr lvl="5"/>
            <a:r>
              <a:rPr lang="en-US" dirty="0" smtClean="0">
                <a:solidFill>
                  <a:srgbClr val="2F2B20"/>
                </a:solidFill>
              </a:rPr>
              <a:t>iv.   Post-graduation  </a:t>
            </a:r>
            <a:r>
              <a:rPr lang="en-US" dirty="0">
                <a:solidFill>
                  <a:srgbClr val="2F2B20"/>
                </a:solidFill>
              </a:rPr>
              <a:t>Requirements (y/n) (M)</a:t>
            </a:r>
          </a:p>
          <a:p>
            <a:pPr lvl="6"/>
            <a:r>
              <a:rPr lang="en-US" dirty="0">
                <a:solidFill>
                  <a:srgbClr val="2F2B20"/>
                </a:solidFill>
              </a:rPr>
              <a:t>details  (N</a:t>
            </a:r>
            <a:r>
              <a:rPr lang="en-US" dirty="0" smtClean="0">
                <a:solidFill>
                  <a:srgbClr val="2F2B20"/>
                </a:solidFill>
              </a:rPr>
              <a:t>)</a:t>
            </a:r>
          </a:p>
          <a:p>
            <a:pPr lvl="6"/>
            <a:endParaRPr lang="en-US" dirty="0">
              <a:solidFill>
                <a:srgbClr val="2F2B20"/>
              </a:solidFill>
            </a:endParaRPr>
          </a:p>
          <a:p>
            <a:pPr lvl="4"/>
            <a:r>
              <a:rPr lang="en-US" dirty="0">
                <a:solidFill>
                  <a:srgbClr val="2F2B20"/>
                </a:solidFill>
              </a:rPr>
              <a:t>b.  Exam Requirements (national ( EG Praxis) and/or state  (y/n) (O)</a:t>
            </a:r>
          </a:p>
          <a:p>
            <a:pPr lvl="5"/>
            <a:r>
              <a:rPr lang="en-US" dirty="0" err="1">
                <a:solidFill>
                  <a:srgbClr val="2F2B20"/>
                </a:solidFill>
              </a:rPr>
              <a:t>i</a:t>
            </a:r>
            <a:r>
              <a:rPr lang="en-US" dirty="0">
                <a:solidFill>
                  <a:srgbClr val="2F2B20"/>
                </a:solidFill>
              </a:rPr>
              <a:t>.  Specifics (P)</a:t>
            </a:r>
          </a:p>
          <a:p>
            <a:pPr lvl="6"/>
            <a:endParaRPr lang="en-US" dirty="0">
              <a:solidFill>
                <a:srgbClr val="2F2B20"/>
              </a:solidFill>
            </a:endParaRPr>
          </a:p>
        </p:txBody>
      </p:sp>
    </p:spTree>
    <p:extLst>
      <p:ext uri="{BB962C8B-B14F-4D97-AF65-F5344CB8AC3E}">
        <p14:creationId xmlns:p14="http://schemas.microsoft.com/office/powerpoint/2010/main" val="40066830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457199"/>
            <a:ext cx="6629400" cy="3139321"/>
          </a:xfrm>
          <a:prstGeom prst="rect">
            <a:avLst/>
          </a:prstGeom>
        </p:spPr>
        <p:txBody>
          <a:bodyPr wrap="square">
            <a:spAutoFit/>
          </a:bodyPr>
          <a:lstStyle/>
          <a:p>
            <a:pPr lvl="4"/>
            <a:r>
              <a:rPr lang="en-US" dirty="0" smtClean="0">
                <a:solidFill>
                  <a:srgbClr val="2F2B20"/>
                </a:solidFill>
              </a:rPr>
              <a:t>c</a:t>
            </a:r>
            <a:r>
              <a:rPr lang="en-US" dirty="0">
                <a:solidFill>
                  <a:srgbClr val="2F2B20"/>
                </a:solidFill>
              </a:rPr>
              <a:t>.  Additional/Different requirements to work with infants and toddlers( y/n) (Q)</a:t>
            </a:r>
          </a:p>
          <a:p>
            <a:pPr marL="2686050" lvl="5" indent="-400050">
              <a:buFontTx/>
              <a:buAutoNum type="romanLcPeriod"/>
            </a:pPr>
            <a:r>
              <a:rPr lang="en-US" dirty="0" smtClean="0">
                <a:solidFill>
                  <a:srgbClr val="2F2B20"/>
                </a:solidFill>
              </a:rPr>
              <a:t>Details </a:t>
            </a:r>
            <a:r>
              <a:rPr lang="en-US" dirty="0">
                <a:solidFill>
                  <a:srgbClr val="2F2B20"/>
                </a:solidFill>
              </a:rPr>
              <a:t>(R</a:t>
            </a:r>
            <a:r>
              <a:rPr lang="en-US" dirty="0" smtClean="0">
                <a:solidFill>
                  <a:srgbClr val="2F2B20"/>
                </a:solidFill>
              </a:rPr>
              <a:t>)</a:t>
            </a:r>
          </a:p>
          <a:p>
            <a:pPr marL="2686050" lvl="5" indent="-400050">
              <a:buFontTx/>
              <a:buAutoNum type="romanLcPeriod"/>
            </a:pPr>
            <a:endParaRPr lang="en-US" dirty="0">
              <a:solidFill>
                <a:srgbClr val="2F2B20"/>
              </a:solidFill>
            </a:endParaRPr>
          </a:p>
          <a:p>
            <a:pPr lvl="4"/>
            <a:r>
              <a:rPr lang="en-US" dirty="0">
                <a:solidFill>
                  <a:srgbClr val="2F2B20"/>
                </a:solidFill>
              </a:rPr>
              <a:t>d.  Additional /Different requirements to work within public school settings (y/n) (S)</a:t>
            </a:r>
          </a:p>
          <a:p>
            <a:pPr marL="2686050" lvl="5" indent="-400050">
              <a:buFontTx/>
              <a:buAutoNum type="romanLcPeriod"/>
            </a:pPr>
            <a:r>
              <a:rPr lang="en-US" dirty="0" smtClean="0">
                <a:solidFill>
                  <a:srgbClr val="2F2B20"/>
                </a:solidFill>
              </a:rPr>
              <a:t>Details </a:t>
            </a:r>
            <a:r>
              <a:rPr lang="en-US" dirty="0">
                <a:solidFill>
                  <a:srgbClr val="2F2B20"/>
                </a:solidFill>
              </a:rPr>
              <a:t>(T</a:t>
            </a:r>
            <a:r>
              <a:rPr lang="en-US" dirty="0" smtClean="0">
                <a:solidFill>
                  <a:srgbClr val="2F2B20"/>
                </a:solidFill>
              </a:rPr>
              <a:t>)</a:t>
            </a:r>
          </a:p>
          <a:p>
            <a:pPr marL="2686050" lvl="5" indent="-400050">
              <a:buFontTx/>
              <a:buAutoNum type="romanLcPeriod"/>
            </a:pPr>
            <a:endParaRPr lang="en-US" dirty="0">
              <a:solidFill>
                <a:srgbClr val="2F2B20"/>
              </a:solidFill>
            </a:endParaRPr>
          </a:p>
          <a:p>
            <a:pPr lvl="4"/>
            <a:r>
              <a:rPr lang="en-US" dirty="0">
                <a:solidFill>
                  <a:srgbClr val="2F2B20"/>
                </a:solidFill>
              </a:rPr>
              <a:t>e.  Additional/Different requirements to work with special populations (y/n) (U)</a:t>
            </a:r>
          </a:p>
          <a:p>
            <a:pPr lvl="5"/>
            <a:r>
              <a:rPr lang="en-US" dirty="0" err="1">
                <a:solidFill>
                  <a:srgbClr val="2F2B20"/>
                </a:solidFill>
              </a:rPr>
              <a:t>i</a:t>
            </a:r>
            <a:r>
              <a:rPr lang="en-US" dirty="0">
                <a:solidFill>
                  <a:srgbClr val="2F2B20"/>
                </a:solidFill>
              </a:rPr>
              <a:t>.  Details (V)</a:t>
            </a:r>
          </a:p>
        </p:txBody>
      </p:sp>
      <p:sp>
        <p:nvSpPr>
          <p:cNvPr id="2" name="Rectangle 1"/>
          <p:cNvSpPr/>
          <p:nvPr/>
        </p:nvSpPr>
        <p:spPr>
          <a:xfrm>
            <a:off x="-492760" y="3972560"/>
            <a:ext cx="7696200" cy="2585323"/>
          </a:xfrm>
          <a:prstGeom prst="rect">
            <a:avLst/>
          </a:prstGeom>
        </p:spPr>
        <p:txBody>
          <a:bodyPr wrap="square">
            <a:spAutoFit/>
          </a:bodyPr>
          <a:lstStyle/>
          <a:p>
            <a:pPr lvl="3"/>
            <a:r>
              <a:rPr lang="en-US" dirty="0" smtClean="0">
                <a:solidFill>
                  <a:srgbClr val="2F2B20"/>
                </a:solidFill>
              </a:rPr>
              <a:t>5.  Alternative </a:t>
            </a:r>
            <a:r>
              <a:rPr lang="en-US" dirty="0">
                <a:solidFill>
                  <a:srgbClr val="2F2B20"/>
                </a:solidFill>
              </a:rPr>
              <a:t>Route Requirements( y/n) (V)</a:t>
            </a:r>
          </a:p>
          <a:p>
            <a:pPr marL="2171700" lvl="4" indent="-342900">
              <a:buFontTx/>
              <a:buAutoNum type="alphaLcPeriod"/>
            </a:pPr>
            <a:r>
              <a:rPr lang="en-US" dirty="0" smtClean="0">
                <a:solidFill>
                  <a:srgbClr val="2F2B20"/>
                </a:solidFill>
              </a:rPr>
              <a:t>Experience</a:t>
            </a:r>
            <a:r>
              <a:rPr lang="en-US" dirty="0">
                <a:solidFill>
                  <a:srgbClr val="2F2B20"/>
                </a:solidFill>
              </a:rPr>
              <a:t>/ coursework/exam (W</a:t>
            </a:r>
            <a:r>
              <a:rPr lang="en-US" dirty="0" smtClean="0">
                <a:solidFill>
                  <a:srgbClr val="2F2B20"/>
                </a:solidFill>
              </a:rPr>
              <a:t>)</a:t>
            </a:r>
          </a:p>
          <a:p>
            <a:pPr lvl="4"/>
            <a:endParaRPr lang="en-US" dirty="0">
              <a:solidFill>
                <a:srgbClr val="2F2B20"/>
              </a:solidFill>
            </a:endParaRPr>
          </a:p>
          <a:p>
            <a:pPr lvl="3"/>
            <a:r>
              <a:rPr lang="en-US" dirty="0" smtClean="0">
                <a:solidFill>
                  <a:srgbClr val="2F2B20"/>
                </a:solidFill>
              </a:rPr>
              <a:t>6.  Provisional </a:t>
            </a:r>
            <a:r>
              <a:rPr lang="en-US" dirty="0">
                <a:solidFill>
                  <a:srgbClr val="2F2B20"/>
                </a:solidFill>
              </a:rPr>
              <a:t>and/or temporary Credential /Licensure/Certification  (y/n) (X)</a:t>
            </a:r>
          </a:p>
          <a:p>
            <a:r>
              <a:rPr lang="en-US" dirty="0">
                <a:solidFill>
                  <a:srgbClr val="2F2B20"/>
                </a:solidFill>
              </a:rPr>
              <a:t>        </a:t>
            </a:r>
            <a:r>
              <a:rPr lang="en-US" dirty="0" smtClean="0">
                <a:solidFill>
                  <a:srgbClr val="2F2B20"/>
                </a:solidFill>
              </a:rPr>
              <a:t>		 </a:t>
            </a:r>
            <a:r>
              <a:rPr lang="en-US" dirty="0">
                <a:solidFill>
                  <a:srgbClr val="2F2B20"/>
                </a:solidFill>
              </a:rPr>
              <a:t>b.   Experience/coursework/exam (Y</a:t>
            </a:r>
            <a:r>
              <a:rPr lang="en-US" dirty="0" smtClean="0">
                <a:solidFill>
                  <a:srgbClr val="2F2B20"/>
                </a:solidFill>
              </a:rPr>
              <a:t>)</a:t>
            </a:r>
          </a:p>
          <a:p>
            <a:endParaRPr lang="en-US" dirty="0">
              <a:solidFill>
                <a:srgbClr val="2F2B20"/>
              </a:solidFill>
            </a:endParaRPr>
          </a:p>
          <a:p>
            <a:pPr lvl="3"/>
            <a:r>
              <a:rPr lang="en-US" dirty="0" smtClean="0">
                <a:solidFill>
                  <a:srgbClr val="2F2B20"/>
                </a:solidFill>
              </a:rPr>
              <a:t>7.  Reciprocity </a:t>
            </a:r>
            <a:r>
              <a:rPr lang="en-US" dirty="0">
                <a:solidFill>
                  <a:srgbClr val="2F2B20"/>
                </a:solidFill>
              </a:rPr>
              <a:t>with other states(y/n) (Z)</a:t>
            </a:r>
          </a:p>
          <a:p>
            <a:pPr lvl="4"/>
            <a:r>
              <a:rPr lang="en-US" dirty="0" smtClean="0">
                <a:solidFill>
                  <a:srgbClr val="2F2B20"/>
                </a:solidFill>
              </a:rPr>
              <a:t> a. Details </a:t>
            </a:r>
            <a:r>
              <a:rPr lang="en-US" dirty="0">
                <a:solidFill>
                  <a:srgbClr val="2F2B20"/>
                </a:solidFill>
              </a:rPr>
              <a:t>(AA)</a:t>
            </a:r>
          </a:p>
        </p:txBody>
      </p:sp>
    </p:spTree>
    <p:extLst>
      <p:ext uri="{BB962C8B-B14F-4D97-AF65-F5344CB8AC3E}">
        <p14:creationId xmlns:p14="http://schemas.microsoft.com/office/powerpoint/2010/main" val="1457527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descr="This table provides an overview of the information fro the state personnel standard: credential/licensure/certification data&#10;"/>
          <p:cNvGraphicFramePr>
            <a:graphicFrameLocks noGrp="1"/>
          </p:cNvGraphicFramePr>
          <p:nvPr>
            <p:extLst>
              <p:ext uri="{D42A27DB-BD31-4B8C-83A1-F6EECF244321}">
                <p14:modId xmlns:p14="http://schemas.microsoft.com/office/powerpoint/2010/main" val="1827583534"/>
              </p:ext>
            </p:extLst>
          </p:nvPr>
        </p:nvGraphicFramePr>
        <p:xfrm>
          <a:off x="457200" y="457200"/>
          <a:ext cx="7620000" cy="5855030"/>
        </p:xfrm>
        <a:graphic>
          <a:graphicData uri="http://schemas.openxmlformats.org/drawingml/2006/table">
            <a:tbl>
              <a:tblPr firstRow="1" firstCol="1" bandRow="1">
                <a:tableStyleId>{5C22544A-7EE6-4342-B048-85BDC9FD1C3A}</a:tableStyleId>
              </a:tblPr>
              <a:tblGrid>
                <a:gridCol w="3350638"/>
                <a:gridCol w="4269362"/>
              </a:tblGrid>
              <a:tr h="640080">
                <a:tc>
                  <a:txBody>
                    <a:bodyPr/>
                    <a:lstStyle/>
                    <a:p>
                      <a:pPr marL="0" marR="0" algn="ctr">
                        <a:lnSpc>
                          <a:spcPct val="115000"/>
                        </a:lnSpc>
                        <a:spcBef>
                          <a:spcPts val="600"/>
                        </a:spcBef>
                        <a:spcAft>
                          <a:spcPts val="600"/>
                        </a:spcAft>
                      </a:pPr>
                      <a:r>
                        <a:rPr lang="en-US" sz="1600" dirty="0">
                          <a:effectLst/>
                        </a:rPr>
                        <a:t>Category (by order in the data table)</a:t>
                      </a:r>
                      <a:endParaRPr lang="en-US" sz="1600" dirty="0">
                        <a:effectLst/>
                        <a:latin typeface="Calibri"/>
                        <a:ea typeface="Calibri"/>
                        <a:cs typeface="Times New Roman"/>
                      </a:endParaRPr>
                    </a:p>
                  </a:txBody>
                  <a:tcPr marL="64851" marR="64851" marT="0" marB="0" anchor="ctr"/>
                </a:tc>
                <a:tc>
                  <a:txBody>
                    <a:bodyPr/>
                    <a:lstStyle/>
                    <a:p>
                      <a:pPr marL="0" marR="0" algn="ctr">
                        <a:lnSpc>
                          <a:spcPct val="115000"/>
                        </a:lnSpc>
                        <a:spcBef>
                          <a:spcPts val="600"/>
                        </a:spcBef>
                        <a:spcAft>
                          <a:spcPts val="600"/>
                        </a:spcAft>
                      </a:pPr>
                      <a:r>
                        <a:rPr lang="en-US" sz="1600" dirty="0">
                          <a:effectLst/>
                        </a:rPr>
                        <a:t>Definition</a:t>
                      </a:r>
                      <a:endParaRPr lang="en-US" sz="1600" dirty="0">
                        <a:effectLst/>
                        <a:latin typeface="Calibri"/>
                        <a:ea typeface="Calibri"/>
                        <a:cs typeface="Times New Roman"/>
                      </a:endParaRPr>
                    </a:p>
                  </a:txBody>
                  <a:tcPr marL="64851" marR="64851" marT="0" marB="0" anchor="ctr"/>
                </a:tc>
              </a:tr>
              <a:tr h="1003091">
                <a:tc>
                  <a:txBody>
                    <a:bodyPr/>
                    <a:lstStyle/>
                    <a:p>
                      <a:pPr marL="0" marR="0">
                        <a:lnSpc>
                          <a:spcPct val="115000"/>
                        </a:lnSpc>
                        <a:spcBef>
                          <a:spcPts val="600"/>
                        </a:spcBef>
                        <a:spcAft>
                          <a:spcPts val="600"/>
                        </a:spcAft>
                      </a:pPr>
                      <a:r>
                        <a:rPr lang="en-US" sz="2000" dirty="0">
                          <a:effectLst/>
                        </a:rPr>
                        <a:t>Discipline*</a:t>
                      </a:r>
                      <a:endParaRPr lang="en-US" sz="2000" dirty="0">
                        <a:effectLst/>
                        <a:latin typeface="Calibri"/>
                        <a:ea typeface="Calibri"/>
                        <a:cs typeface="Times New Roman"/>
                      </a:endParaRPr>
                    </a:p>
                  </a:txBody>
                  <a:tcPr marL="64851" marR="64851" marT="0" marB="0" anchor="ctr"/>
                </a:tc>
                <a:tc>
                  <a:txBody>
                    <a:bodyPr/>
                    <a:lstStyle/>
                    <a:p>
                      <a:pPr marL="0" marR="0">
                        <a:lnSpc>
                          <a:spcPct val="115000"/>
                        </a:lnSpc>
                        <a:spcBef>
                          <a:spcPts val="600"/>
                        </a:spcBef>
                        <a:spcAft>
                          <a:spcPts val="600"/>
                        </a:spcAft>
                      </a:pPr>
                      <a:r>
                        <a:rPr lang="en-US" sz="1400" dirty="0">
                          <a:effectLst/>
                        </a:rPr>
                        <a:t>The licensure/certification/endorsement  category which may include several types and paths in separate entries.</a:t>
                      </a:r>
                      <a:endParaRPr lang="en-US" sz="1400" dirty="0">
                        <a:effectLst/>
                        <a:latin typeface="Calibri"/>
                        <a:ea typeface="Calibri"/>
                        <a:cs typeface="Times New Roman"/>
                      </a:endParaRPr>
                    </a:p>
                  </a:txBody>
                  <a:tcPr marL="64851" marR="64851" marT="0" marB="0" anchor="ctr"/>
                </a:tc>
              </a:tr>
              <a:tr h="1003091">
                <a:tc>
                  <a:txBody>
                    <a:bodyPr/>
                    <a:lstStyle/>
                    <a:p>
                      <a:pPr marL="0" marR="0">
                        <a:lnSpc>
                          <a:spcPct val="115000"/>
                        </a:lnSpc>
                        <a:spcBef>
                          <a:spcPts val="600"/>
                        </a:spcBef>
                        <a:spcAft>
                          <a:spcPts val="600"/>
                        </a:spcAft>
                      </a:pPr>
                      <a:r>
                        <a:rPr lang="en-US" sz="2000" dirty="0">
                          <a:effectLst/>
                        </a:rPr>
                        <a:t>State Department Granting Licensure/Certification</a:t>
                      </a:r>
                      <a:endParaRPr lang="en-US" sz="2000" dirty="0">
                        <a:effectLst/>
                        <a:latin typeface="Calibri"/>
                        <a:ea typeface="Calibri"/>
                        <a:cs typeface="Times New Roman"/>
                      </a:endParaRPr>
                    </a:p>
                  </a:txBody>
                  <a:tcPr marL="64851" marR="64851" marT="0" marB="0" anchor="ctr"/>
                </a:tc>
                <a:tc>
                  <a:txBody>
                    <a:bodyPr/>
                    <a:lstStyle/>
                    <a:p>
                      <a:pPr marL="0" marR="0">
                        <a:lnSpc>
                          <a:spcPct val="115000"/>
                        </a:lnSpc>
                        <a:spcBef>
                          <a:spcPts val="600"/>
                        </a:spcBef>
                        <a:spcAft>
                          <a:spcPts val="600"/>
                        </a:spcAft>
                      </a:pPr>
                      <a:r>
                        <a:rPr lang="en-US" sz="1400" dirty="0">
                          <a:effectLst/>
                        </a:rPr>
                        <a:t>The state department that is responsible to setting requirements and granting the license/certificate( usually education or health). </a:t>
                      </a:r>
                      <a:endParaRPr lang="en-US" sz="1400" dirty="0">
                        <a:effectLst/>
                        <a:latin typeface="Calibri"/>
                        <a:ea typeface="Calibri"/>
                        <a:cs typeface="Times New Roman"/>
                      </a:endParaRPr>
                    </a:p>
                  </a:txBody>
                  <a:tcPr marL="64851" marR="64851" marT="0" marB="0" anchor="ctr"/>
                </a:tc>
              </a:tr>
              <a:tr h="1003091">
                <a:tc>
                  <a:txBody>
                    <a:bodyPr/>
                    <a:lstStyle/>
                    <a:p>
                      <a:pPr marL="0" marR="0">
                        <a:lnSpc>
                          <a:spcPct val="115000"/>
                        </a:lnSpc>
                        <a:spcBef>
                          <a:spcPts val="600"/>
                        </a:spcBef>
                        <a:spcAft>
                          <a:spcPts val="600"/>
                        </a:spcAft>
                      </a:pPr>
                      <a:r>
                        <a:rPr lang="en-US" sz="2000" dirty="0">
                          <a:effectLst/>
                        </a:rPr>
                        <a:t>Name of License/Certificate</a:t>
                      </a:r>
                      <a:endParaRPr lang="en-US" sz="2000" dirty="0">
                        <a:effectLst/>
                        <a:latin typeface="Calibri"/>
                        <a:ea typeface="Calibri"/>
                        <a:cs typeface="Times New Roman"/>
                      </a:endParaRPr>
                    </a:p>
                  </a:txBody>
                  <a:tcPr marL="64851" marR="64851" marT="0" marB="0" anchor="ctr"/>
                </a:tc>
                <a:tc>
                  <a:txBody>
                    <a:bodyPr/>
                    <a:lstStyle/>
                    <a:p>
                      <a:pPr marL="0" marR="0">
                        <a:lnSpc>
                          <a:spcPct val="115000"/>
                        </a:lnSpc>
                        <a:spcBef>
                          <a:spcPts val="600"/>
                        </a:spcBef>
                        <a:spcAft>
                          <a:spcPts val="600"/>
                        </a:spcAft>
                      </a:pPr>
                      <a:r>
                        <a:rPr lang="en-US" sz="1400" dirty="0">
                          <a:effectLst/>
                        </a:rPr>
                        <a:t>The EXACT title or name associated with the licensure /certification on the state webpages.</a:t>
                      </a:r>
                      <a:endParaRPr lang="en-US" sz="1400" dirty="0">
                        <a:effectLst/>
                        <a:latin typeface="Calibri"/>
                        <a:ea typeface="Calibri"/>
                        <a:cs typeface="Times New Roman"/>
                      </a:endParaRPr>
                    </a:p>
                  </a:txBody>
                  <a:tcPr marL="64851" marR="64851" marT="0" marB="0" anchor="ctr"/>
                </a:tc>
              </a:tr>
              <a:tr h="501546">
                <a:tc>
                  <a:txBody>
                    <a:bodyPr/>
                    <a:lstStyle/>
                    <a:p>
                      <a:pPr marL="0" marR="0">
                        <a:lnSpc>
                          <a:spcPct val="115000"/>
                        </a:lnSpc>
                        <a:spcBef>
                          <a:spcPts val="600"/>
                        </a:spcBef>
                        <a:spcAft>
                          <a:spcPts val="600"/>
                        </a:spcAft>
                      </a:pPr>
                      <a:r>
                        <a:rPr lang="en-US" sz="2000" dirty="0">
                          <a:effectLst/>
                        </a:rPr>
                        <a:t>Type of Licensure/Certification**</a:t>
                      </a:r>
                      <a:endParaRPr lang="en-US" sz="2000" dirty="0">
                        <a:effectLst/>
                        <a:latin typeface="Calibri"/>
                        <a:ea typeface="Calibri"/>
                        <a:cs typeface="Times New Roman"/>
                      </a:endParaRPr>
                    </a:p>
                  </a:txBody>
                  <a:tcPr marL="64851" marR="64851" marT="0" marB="0" anchor="ctr"/>
                </a:tc>
                <a:tc>
                  <a:txBody>
                    <a:bodyPr/>
                    <a:lstStyle/>
                    <a:p>
                      <a:pPr marL="0" marR="0">
                        <a:lnSpc>
                          <a:spcPct val="115000"/>
                        </a:lnSpc>
                        <a:spcBef>
                          <a:spcPts val="600"/>
                        </a:spcBef>
                        <a:spcAft>
                          <a:spcPts val="600"/>
                        </a:spcAft>
                      </a:pPr>
                      <a:r>
                        <a:rPr lang="en-US" sz="1400" dirty="0">
                          <a:effectLst/>
                        </a:rPr>
                        <a:t>The licensure/certification /endorsement </a:t>
                      </a:r>
                      <a:endParaRPr lang="en-US" sz="1400" dirty="0">
                        <a:effectLst/>
                        <a:latin typeface="Calibri"/>
                        <a:ea typeface="Calibri"/>
                        <a:cs typeface="Times New Roman"/>
                      </a:endParaRPr>
                    </a:p>
                  </a:txBody>
                  <a:tcPr marL="64851" marR="64851" marT="0" marB="0" anchor="ctr"/>
                </a:tc>
              </a:tr>
              <a:tr h="1003091">
                <a:tc>
                  <a:txBody>
                    <a:bodyPr/>
                    <a:lstStyle/>
                    <a:p>
                      <a:pPr marL="0" marR="0">
                        <a:lnSpc>
                          <a:spcPct val="115000"/>
                        </a:lnSpc>
                        <a:spcBef>
                          <a:spcPts val="600"/>
                        </a:spcBef>
                        <a:spcAft>
                          <a:spcPts val="600"/>
                        </a:spcAft>
                      </a:pPr>
                      <a:r>
                        <a:rPr lang="en-US" sz="2000" dirty="0">
                          <a:effectLst/>
                        </a:rPr>
                        <a:t>Age Range</a:t>
                      </a:r>
                      <a:endParaRPr lang="en-US" sz="2000" dirty="0">
                        <a:effectLst/>
                        <a:latin typeface="Calibri"/>
                        <a:ea typeface="Calibri"/>
                        <a:cs typeface="Times New Roman"/>
                      </a:endParaRPr>
                    </a:p>
                  </a:txBody>
                  <a:tcPr marL="64851" marR="64851" marT="0" marB="0" anchor="ctr"/>
                </a:tc>
                <a:tc>
                  <a:txBody>
                    <a:bodyPr/>
                    <a:lstStyle/>
                    <a:p>
                      <a:pPr marL="0" marR="0">
                        <a:lnSpc>
                          <a:spcPct val="115000"/>
                        </a:lnSpc>
                        <a:spcBef>
                          <a:spcPts val="600"/>
                        </a:spcBef>
                        <a:spcAft>
                          <a:spcPts val="600"/>
                        </a:spcAft>
                      </a:pPr>
                      <a:r>
                        <a:rPr lang="en-US" sz="1400" dirty="0">
                          <a:effectLst/>
                        </a:rPr>
                        <a:t>The age population the license/certificate/endorsement holder will be able to work with.</a:t>
                      </a:r>
                      <a:endParaRPr lang="en-US" sz="1400" dirty="0">
                        <a:effectLst/>
                        <a:latin typeface="Calibri"/>
                        <a:ea typeface="Calibri"/>
                        <a:cs typeface="Times New Roman"/>
                      </a:endParaRPr>
                    </a:p>
                  </a:txBody>
                  <a:tcPr marL="64851" marR="64851" marT="0" marB="0" anchor="ctr"/>
                </a:tc>
              </a:tr>
              <a:tr h="501546">
                <a:tc>
                  <a:txBody>
                    <a:bodyPr/>
                    <a:lstStyle/>
                    <a:p>
                      <a:pPr marL="0" marR="0">
                        <a:lnSpc>
                          <a:spcPct val="115000"/>
                        </a:lnSpc>
                        <a:spcBef>
                          <a:spcPts val="600"/>
                        </a:spcBef>
                        <a:spcAft>
                          <a:spcPts val="600"/>
                        </a:spcAft>
                      </a:pPr>
                      <a:r>
                        <a:rPr lang="en-US" sz="2000" dirty="0">
                          <a:effectLst/>
                        </a:rPr>
                        <a:t>Minimum Education Level</a:t>
                      </a:r>
                      <a:endParaRPr lang="en-US" sz="2000" dirty="0">
                        <a:effectLst/>
                        <a:latin typeface="Calibri"/>
                        <a:ea typeface="Calibri"/>
                        <a:cs typeface="Times New Roman"/>
                      </a:endParaRPr>
                    </a:p>
                  </a:txBody>
                  <a:tcPr marL="64851" marR="64851" marT="0" marB="0" anchor="ctr"/>
                </a:tc>
                <a:tc>
                  <a:txBody>
                    <a:bodyPr/>
                    <a:lstStyle/>
                    <a:p>
                      <a:pPr marL="0" marR="0">
                        <a:lnSpc>
                          <a:spcPct val="115000"/>
                        </a:lnSpc>
                        <a:spcBef>
                          <a:spcPts val="600"/>
                        </a:spcBef>
                        <a:spcAft>
                          <a:spcPts val="600"/>
                        </a:spcAft>
                      </a:pPr>
                      <a:r>
                        <a:rPr lang="en-US" sz="1400" dirty="0">
                          <a:effectLst/>
                        </a:rPr>
                        <a:t>Minimum degree level required to receive a license/certificate.</a:t>
                      </a:r>
                      <a:endParaRPr lang="en-US" sz="1400" dirty="0">
                        <a:effectLst/>
                        <a:latin typeface="Calibri"/>
                        <a:ea typeface="Calibri"/>
                        <a:cs typeface="Times New Roman"/>
                      </a:endParaRPr>
                    </a:p>
                  </a:txBody>
                  <a:tcPr marL="64851" marR="64851" marT="0" marB="0" anchor="ctr"/>
                </a:tc>
              </a:tr>
            </a:tbl>
          </a:graphicData>
        </a:graphic>
      </p:graphicFrame>
    </p:spTree>
    <p:extLst>
      <p:ext uri="{BB962C8B-B14F-4D97-AF65-F5344CB8AC3E}">
        <p14:creationId xmlns:p14="http://schemas.microsoft.com/office/powerpoint/2010/main" val="5670049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descr="This table provides an overview of the information fro the state personnel standard: credential/licensure/certification data."/>
          <p:cNvGraphicFramePr>
            <a:graphicFrameLocks noGrp="1"/>
          </p:cNvGraphicFramePr>
          <p:nvPr>
            <p:extLst>
              <p:ext uri="{D42A27DB-BD31-4B8C-83A1-F6EECF244321}">
                <p14:modId xmlns:p14="http://schemas.microsoft.com/office/powerpoint/2010/main" val="3451665386"/>
              </p:ext>
            </p:extLst>
          </p:nvPr>
        </p:nvGraphicFramePr>
        <p:xfrm>
          <a:off x="381000" y="228600"/>
          <a:ext cx="7620000" cy="6167540"/>
        </p:xfrm>
        <a:graphic>
          <a:graphicData uri="http://schemas.openxmlformats.org/drawingml/2006/table">
            <a:tbl>
              <a:tblPr firstRow="1" firstCol="1" bandRow="1">
                <a:tableStyleId>{5C22544A-7EE6-4342-B048-85BDC9FD1C3A}</a:tableStyleId>
              </a:tblPr>
              <a:tblGrid>
                <a:gridCol w="3350638"/>
                <a:gridCol w="4269362"/>
              </a:tblGrid>
              <a:tr h="640080">
                <a:tc>
                  <a:txBody>
                    <a:bodyPr/>
                    <a:lstStyle/>
                    <a:p>
                      <a:pPr marL="0" marR="0" algn="ctr">
                        <a:lnSpc>
                          <a:spcPct val="115000"/>
                        </a:lnSpc>
                        <a:spcBef>
                          <a:spcPts val="600"/>
                        </a:spcBef>
                        <a:spcAft>
                          <a:spcPts val="600"/>
                        </a:spcAft>
                      </a:pPr>
                      <a:r>
                        <a:rPr lang="en-US" sz="1600" dirty="0">
                          <a:effectLst/>
                        </a:rPr>
                        <a:t>Category (by order in the data table)</a:t>
                      </a:r>
                      <a:endParaRPr lang="en-US" sz="1600" dirty="0">
                        <a:effectLst/>
                        <a:latin typeface="Calibri"/>
                        <a:ea typeface="Calibri"/>
                        <a:cs typeface="Times New Roman"/>
                      </a:endParaRPr>
                    </a:p>
                  </a:txBody>
                  <a:tcPr marL="64851" marR="64851" marT="0" marB="0" anchor="ctr"/>
                </a:tc>
                <a:tc>
                  <a:txBody>
                    <a:bodyPr/>
                    <a:lstStyle/>
                    <a:p>
                      <a:pPr marL="0" marR="0" algn="ctr">
                        <a:lnSpc>
                          <a:spcPct val="115000"/>
                        </a:lnSpc>
                        <a:spcBef>
                          <a:spcPts val="600"/>
                        </a:spcBef>
                        <a:spcAft>
                          <a:spcPts val="600"/>
                        </a:spcAft>
                      </a:pPr>
                      <a:r>
                        <a:rPr lang="en-US" sz="1600" dirty="0">
                          <a:effectLst/>
                        </a:rPr>
                        <a:t>Definition</a:t>
                      </a:r>
                      <a:endParaRPr lang="en-US" sz="1600" dirty="0">
                        <a:effectLst/>
                        <a:latin typeface="Calibri"/>
                        <a:ea typeface="Calibri"/>
                        <a:cs typeface="Times New Roman"/>
                      </a:endParaRPr>
                    </a:p>
                  </a:txBody>
                  <a:tcPr marL="64851" marR="64851" marT="0" marB="0" anchor="ctr"/>
                </a:tc>
              </a:tr>
              <a:tr h="2009985">
                <a:tc>
                  <a:txBody>
                    <a:bodyPr/>
                    <a:lstStyle/>
                    <a:p>
                      <a:pPr marL="0" marR="0">
                        <a:lnSpc>
                          <a:spcPct val="115000"/>
                        </a:lnSpc>
                        <a:spcBef>
                          <a:spcPts val="600"/>
                        </a:spcBef>
                        <a:spcAft>
                          <a:spcPts val="600"/>
                        </a:spcAft>
                      </a:pPr>
                      <a:r>
                        <a:rPr lang="en-US" sz="1600" dirty="0">
                          <a:effectLst/>
                        </a:rPr>
                        <a:t>Additional Requirements for Working in Early Intervention (Birth to Three)</a:t>
                      </a:r>
                      <a:endParaRPr lang="en-US" sz="1600" dirty="0">
                        <a:effectLst/>
                        <a:latin typeface="Calibri"/>
                        <a:ea typeface="Calibri"/>
                        <a:cs typeface="Times New Roman"/>
                      </a:endParaRPr>
                    </a:p>
                  </a:txBody>
                  <a:tcPr marL="64851" marR="64851" marT="0" marB="0" anchor="ctr"/>
                </a:tc>
                <a:tc>
                  <a:txBody>
                    <a:bodyPr/>
                    <a:lstStyle/>
                    <a:p>
                      <a:pPr marL="0" marR="0">
                        <a:lnSpc>
                          <a:spcPct val="115000"/>
                        </a:lnSpc>
                        <a:spcBef>
                          <a:spcPts val="600"/>
                        </a:spcBef>
                        <a:spcAft>
                          <a:spcPts val="600"/>
                        </a:spcAft>
                      </a:pPr>
                      <a:r>
                        <a:rPr lang="en-US" sz="1600" dirty="0">
                          <a:effectLst/>
                        </a:rPr>
                        <a:t>The EXTRA requirements and parameters (e.g., specific coursework, training, and experiences) for the license/certificate holder to work with infants and toddlers with special needs (under Part C of the Individuals with Disabilities Education Act)This is not standard requirement</a:t>
                      </a:r>
                      <a:endParaRPr lang="en-US" sz="1600" b="1" dirty="0">
                        <a:effectLst/>
                        <a:latin typeface="Calibri"/>
                        <a:ea typeface="Times New Roman"/>
                        <a:cs typeface="Times New Roman"/>
                      </a:endParaRPr>
                    </a:p>
                  </a:txBody>
                  <a:tcPr marL="64851" marR="64851" marT="0" marB="0" anchor="ctr"/>
                </a:tc>
              </a:tr>
              <a:tr h="2009985">
                <a:tc>
                  <a:txBody>
                    <a:bodyPr/>
                    <a:lstStyle/>
                    <a:p>
                      <a:pPr marL="0" marR="0">
                        <a:lnSpc>
                          <a:spcPct val="115000"/>
                        </a:lnSpc>
                        <a:spcBef>
                          <a:spcPts val="600"/>
                        </a:spcBef>
                        <a:spcAft>
                          <a:spcPts val="600"/>
                        </a:spcAft>
                      </a:pPr>
                      <a:r>
                        <a:rPr lang="en-US" sz="1600">
                          <a:effectLst/>
                        </a:rPr>
                        <a:t>Additional Requirements for Working in Preschools/School Districts (Three to Five)</a:t>
                      </a:r>
                      <a:endParaRPr lang="en-US" sz="1600">
                        <a:effectLst/>
                        <a:latin typeface="Calibri"/>
                        <a:ea typeface="Calibri"/>
                        <a:cs typeface="Times New Roman"/>
                      </a:endParaRPr>
                    </a:p>
                  </a:txBody>
                  <a:tcPr marL="64851" marR="64851" marT="0" marB="0" anchor="ctr"/>
                </a:tc>
                <a:tc>
                  <a:txBody>
                    <a:bodyPr/>
                    <a:lstStyle/>
                    <a:p>
                      <a:pPr marL="0" marR="0">
                        <a:lnSpc>
                          <a:spcPct val="115000"/>
                        </a:lnSpc>
                        <a:spcBef>
                          <a:spcPts val="600"/>
                        </a:spcBef>
                        <a:spcAft>
                          <a:spcPts val="600"/>
                        </a:spcAft>
                      </a:pPr>
                      <a:r>
                        <a:rPr lang="en-US" sz="1600" dirty="0">
                          <a:effectLst/>
                        </a:rPr>
                        <a:t>The EXTRA requirements and parameters (e.g., specific coursework, training, and experiences) for the license/certificate holder to work with preschoolers with special needs (under Part B 619 of the Individuals with Disabilities Education Act)This is not a standard requirement</a:t>
                      </a:r>
                      <a:endParaRPr lang="en-US" sz="1600" dirty="0">
                        <a:effectLst/>
                        <a:latin typeface="Calibri"/>
                        <a:ea typeface="Calibri"/>
                        <a:cs typeface="Times New Roman"/>
                      </a:endParaRPr>
                    </a:p>
                  </a:txBody>
                  <a:tcPr marL="64851" marR="64851" marT="0" marB="0" anchor="ctr"/>
                </a:tc>
              </a:tr>
              <a:tr h="1507490">
                <a:tc>
                  <a:txBody>
                    <a:bodyPr/>
                    <a:lstStyle/>
                    <a:p>
                      <a:pPr marL="0" marR="0">
                        <a:lnSpc>
                          <a:spcPct val="115000"/>
                        </a:lnSpc>
                        <a:spcBef>
                          <a:spcPts val="600"/>
                        </a:spcBef>
                        <a:spcAft>
                          <a:spcPts val="600"/>
                        </a:spcAft>
                      </a:pPr>
                      <a:r>
                        <a:rPr lang="en-US" sz="1600" dirty="0">
                          <a:effectLst/>
                        </a:rPr>
                        <a:t>The National Organization(s) Referenced </a:t>
                      </a:r>
                      <a:endParaRPr lang="en-US" sz="1600" dirty="0">
                        <a:effectLst/>
                        <a:latin typeface="Calibri"/>
                        <a:ea typeface="Calibri"/>
                        <a:cs typeface="Times New Roman"/>
                      </a:endParaRPr>
                    </a:p>
                  </a:txBody>
                  <a:tcPr marL="64851" marR="64851" marT="0" marB="0" anchor="ctr"/>
                </a:tc>
                <a:tc>
                  <a:txBody>
                    <a:bodyPr/>
                    <a:lstStyle/>
                    <a:p>
                      <a:pPr marL="0" marR="0">
                        <a:lnSpc>
                          <a:spcPct val="115000"/>
                        </a:lnSpc>
                        <a:spcBef>
                          <a:spcPts val="600"/>
                        </a:spcBef>
                        <a:spcAft>
                          <a:spcPts val="600"/>
                        </a:spcAft>
                      </a:pPr>
                      <a:r>
                        <a:rPr lang="en-US" sz="1600" dirty="0">
                          <a:effectLst/>
                        </a:rPr>
                        <a:t>If Yes Name of the national organization that its licensure/certification requirements/standards were referenced by the state as basis for state-level requirements/standards.</a:t>
                      </a:r>
                      <a:endParaRPr lang="en-US" sz="1600" dirty="0">
                        <a:effectLst/>
                        <a:latin typeface="Calibri"/>
                        <a:ea typeface="Calibri"/>
                        <a:cs typeface="Times New Roman"/>
                      </a:endParaRPr>
                    </a:p>
                  </a:txBody>
                  <a:tcPr marL="64851" marR="64851" marT="0" marB="0" anchor="ctr"/>
                </a:tc>
              </a:tr>
            </a:tbl>
          </a:graphicData>
        </a:graphic>
      </p:graphicFrame>
    </p:spTree>
    <p:extLst>
      <p:ext uri="{BB962C8B-B14F-4D97-AF65-F5344CB8AC3E}">
        <p14:creationId xmlns:p14="http://schemas.microsoft.com/office/powerpoint/2010/main" val="23071849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descr="This table provides an overview of the information fro the state personnel standard: credential/licensure/certification data."/>
          <p:cNvGraphicFramePr>
            <a:graphicFrameLocks noGrp="1"/>
          </p:cNvGraphicFramePr>
          <p:nvPr>
            <p:extLst>
              <p:ext uri="{D42A27DB-BD31-4B8C-83A1-F6EECF244321}">
                <p14:modId xmlns:p14="http://schemas.microsoft.com/office/powerpoint/2010/main" val="2763435112"/>
              </p:ext>
            </p:extLst>
          </p:nvPr>
        </p:nvGraphicFramePr>
        <p:xfrm>
          <a:off x="457200" y="457200"/>
          <a:ext cx="7620000" cy="5724906"/>
        </p:xfrm>
        <a:graphic>
          <a:graphicData uri="http://schemas.openxmlformats.org/drawingml/2006/table">
            <a:tbl>
              <a:tblPr firstRow="1" firstCol="1" bandRow="1">
                <a:tableStyleId>{5C22544A-7EE6-4342-B048-85BDC9FD1C3A}</a:tableStyleId>
              </a:tblPr>
              <a:tblGrid>
                <a:gridCol w="3350638"/>
                <a:gridCol w="4269362"/>
              </a:tblGrid>
              <a:tr h="640080">
                <a:tc>
                  <a:txBody>
                    <a:bodyPr/>
                    <a:lstStyle/>
                    <a:p>
                      <a:pPr marL="0" marR="0" algn="ctr">
                        <a:lnSpc>
                          <a:spcPct val="115000"/>
                        </a:lnSpc>
                        <a:spcBef>
                          <a:spcPts val="600"/>
                        </a:spcBef>
                        <a:spcAft>
                          <a:spcPts val="600"/>
                        </a:spcAft>
                      </a:pPr>
                      <a:r>
                        <a:rPr lang="en-US" sz="1600" dirty="0">
                          <a:effectLst/>
                        </a:rPr>
                        <a:t>Category (by order in the data table)</a:t>
                      </a:r>
                      <a:endParaRPr lang="en-US" sz="1600" dirty="0">
                        <a:effectLst/>
                        <a:latin typeface="Calibri"/>
                        <a:ea typeface="Calibri"/>
                        <a:cs typeface="Times New Roman"/>
                      </a:endParaRPr>
                    </a:p>
                  </a:txBody>
                  <a:tcPr marL="64851" marR="64851" marT="0" marB="0" anchor="ctr"/>
                </a:tc>
                <a:tc>
                  <a:txBody>
                    <a:bodyPr/>
                    <a:lstStyle/>
                    <a:p>
                      <a:pPr marL="0" marR="0" algn="ctr">
                        <a:lnSpc>
                          <a:spcPct val="115000"/>
                        </a:lnSpc>
                        <a:spcBef>
                          <a:spcPts val="600"/>
                        </a:spcBef>
                        <a:spcAft>
                          <a:spcPts val="600"/>
                        </a:spcAft>
                      </a:pPr>
                      <a:r>
                        <a:rPr lang="en-US" sz="1600" dirty="0">
                          <a:effectLst/>
                        </a:rPr>
                        <a:t>Definition</a:t>
                      </a:r>
                      <a:endParaRPr lang="en-US" sz="1600" dirty="0">
                        <a:effectLst/>
                        <a:latin typeface="Calibri"/>
                        <a:ea typeface="Calibri"/>
                        <a:cs typeface="Times New Roman"/>
                      </a:endParaRPr>
                    </a:p>
                  </a:txBody>
                  <a:tcPr marL="64851" marR="64851" marT="0" marB="0" anchor="ctr"/>
                </a:tc>
              </a:tr>
              <a:tr h="1200151">
                <a:tc>
                  <a:txBody>
                    <a:bodyPr/>
                    <a:lstStyle/>
                    <a:p>
                      <a:pPr marL="0" marR="0">
                        <a:lnSpc>
                          <a:spcPct val="115000"/>
                        </a:lnSpc>
                        <a:spcBef>
                          <a:spcPts val="600"/>
                        </a:spcBef>
                        <a:spcAft>
                          <a:spcPts val="600"/>
                        </a:spcAft>
                      </a:pPr>
                      <a:r>
                        <a:rPr lang="en-US" sz="1600" dirty="0">
                          <a:effectLst/>
                        </a:rPr>
                        <a:t>State-Level Requirements/Standards</a:t>
                      </a:r>
                      <a:endParaRPr lang="en-US" sz="1600" dirty="0">
                        <a:effectLst/>
                        <a:latin typeface="Calibri"/>
                        <a:ea typeface="Calibri"/>
                        <a:cs typeface="Times New Roman"/>
                      </a:endParaRPr>
                    </a:p>
                  </a:txBody>
                  <a:tcPr marL="64851" marR="64851" marT="0" marB="0" anchor="ctr"/>
                </a:tc>
                <a:tc>
                  <a:txBody>
                    <a:bodyPr/>
                    <a:lstStyle/>
                    <a:p>
                      <a:pPr marL="0" marR="0">
                        <a:lnSpc>
                          <a:spcPct val="115000"/>
                        </a:lnSpc>
                        <a:spcBef>
                          <a:spcPts val="600"/>
                        </a:spcBef>
                        <a:spcAft>
                          <a:spcPts val="600"/>
                        </a:spcAft>
                      </a:pPr>
                      <a:r>
                        <a:rPr lang="en-US" sz="1600" dirty="0">
                          <a:effectLst/>
                        </a:rPr>
                        <a:t>If yes Relates to standards used to base licensure on that are UNIQUE to and are DEVELOPED BY THE STATE – requirements that are above and beyond national standards or in place of national standards.</a:t>
                      </a:r>
                      <a:endParaRPr lang="en-US" sz="1600" dirty="0">
                        <a:effectLst/>
                        <a:latin typeface="Calibri"/>
                        <a:ea typeface="Calibri"/>
                        <a:cs typeface="Times New Roman"/>
                      </a:endParaRPr>
                    </a:p>
                  </a:txBody>
                  <a:tcPr marL="64851" marR="64851" marT="0" marB="0" anchor="ctr"/>
                </a:tc>
              </a:tr>
              <a:tr h="800099">
                <a:tc>
                  <a:txBody>
                    <a:bodyPr/>
                    <a:lstStyle/>
                    <a:p>
                      <a:pPr marL="0" marR="0">
                        <a:lnSpc>
                          <a:spcPct val="115000"/>
                        </a:lnSpc>
                        <a:spcBef>
                          <a:spcPts val="600"/>
                        </a:spcBef>
                        <a:spcAft>
                          <a:spcPts val="600"/>
                        </a:spcAft>
                      </a:pPr>
                      <a:r>
                        <a:rPr lang="en-US" sz="1600">
                          <a:effectLst/>
                        </a:rPr>
                        <a:t>Specific Curriculum/Coursework Requirements</a:t>
                      </a:r>
                      <a:endParaRPr lang="en-US" sz="1600">
                        <a:effectLst/>
                        <a:latin typeface="Calibri"/>
                        <a:ea typeface="Calibri"/>
                        <a:cs typeface="Times New Roman"/>
                      </a:endParaRPr>
                    </a:p>
                  </a:txBody>
                  <a:tcPr marL="64851" marR="64851" marT="0" marB="0" anchor="ctr"/>
                </a:tc>
                <a:tc>
                  <a:txBody>
                    <a:bodyPr/>
                    <a:lstStyle/>
                    <a:p>
                      <a:pPr marL="0" marR="0">
                        <a:lnSpc>
                          <a:spcPct val="115000"/>
                        </a:lnSpc>
                        <a:spcBef>
                          <a:spcPts val="600"/>
                        </a:spcBef>
                        <a:spcAft>
                          <a:spcPts val="600"/>
                        </a:spcAft>
                      </a:pPr>
                      <a:r>
                        <a:rPr lang="en-US" sz="1600" dirty="0">
                          <a:effectLst/>
                        </a:rPr>
                        <a:t>Specific curriculum/training topics, coursework or number of credits required in preparation programs leading to licensure eligibility.</a:t>
                      </a:r>
                      <a:endParaRPr lang="en-US" sz="1600" dirty="0">
                        <a:effectLst/>
                        <a:latin typeface="Calibri"/>
                        <a:ea typeface="Calibri"/>
                        <a:cs typeface="Times New Roman"/>
                      </a:endParaRPr>
                    </a:p>
                  </a:txBody>
                  <a:tcPr marL="64851" marR="64851" marT="0" marB="0" anchor="ctr"/>
                </a:tc>
              </a:tr>
              <a:tr h="800099">
                <a:tc>
                  <a:txBody>
                    <a:bodyPr/>
                    <a:lstStyle/>
                    <a:p>
                      <a:pPr marL="0" marR="0">
                        <a:lnSpc>
                          <a:spcPct val="115000"/>
                        </a:lnSpc>
                        <a:spcBef>
                          <a:spcPts val="600"/>
                        </a:spcBef>
                        <a:spcAft>
                          <a:spcPts val="600"/>
                        </a:spcAft>
                      </a:pPr>
                      <a:r>
                        <a:rPr lang="en-US" sz="1600">
                          <a:effectLst/>
                        </a:rPr>
                        <a:t>Specific Field or Clinical Work Requirements</a:t>
                      </a:r>
                      <a:endParaRPr lang="en-US" sz="1600">
                        <a:effectLst/>
                        <a:latin typeface="Calibri"/>
                        <a:ea typeface="Calibri"/>
                        <a:cs typeface="Times New Roman"/>
                      </a:endParaRPr>
                    </a:p>
                  </a:txBody>
                  <a:tcPr marL="64851" marR="64851" marT="0" marB="0" anchor="ctr"/>
                </a:tc>
                <a:tc>
                  <a:txBody>
                    <a:bodyPr/>
                    <a:lstStyle/>
                    <a:p>
                      <a:pPr marL="0" marR="0">
                        <a:lnSpc>
                          <a:spcPct val="115000"/>
                        </a:lnSpc>
                        <a:spcBef>
                          <a:spcPts val="600"/>
                        </a:spcBef>
                        <a:spcAft>
                          <a:spcPts val="600"/>
                        </a:spcAft>
                      </a:pPr>
                      <a:r>
                        <a:rPr lang="en-US" sz="1600" dirty="0">
                          <a:effectLst/>
                        </a:rPr>
                        <a:t>Specific number of field/clinical hours or other parameters (i.e., work with specific population) required by the state in preparation programs.</a:t>
                      </a:r>
                      <a:endParaRPr lang="en-US" sz="1600" dirty="0">
                        <a:effectLst/>
                        <a:latin typeface="Calibri"/>
                        <a:ea typeface="Calibri"/>
                        <a:cs typeface="Times New Roman"/>
                      </a:endParaRPr>
                    </a:p>
                  </a:txBody>
                  <a:tcPr marL="64851" marR="64851" marT="0" marB="0" anchor="ctr"/>
                </a:tc>
              </a:tr>
              <a:tr h="800099">
                <a:tc>
                  <a:txBody>
                    <a:bodyPr/>
                    <a:lstStyle/>
                    <a:p>
                      <a:pPr marL="0" marR="0">
                        <a:lnSpc>
                          <a:spcPct val="115000"/>
                        </a:lnSpc>
                        <a:spcBef>
                          <a:spcPts val="600"/>
                        </a:spcBef>
                        <a:spcAft>
                          <a:spcPts val="600"/>
                        </a:spcAft>
                      </a:pPr>
                      <a:r>
                        <a:rPr lang="en-US" sz="1600">
                          <a:effectLst/>
                        </a:rPr>
                        <a:t>Licensure/Certification Exam</a:t>
                      </a:r>
                      <a:endParaRPr lang="en-US" sz="1600">
                        <a:effectLst/>
                        <a:latin typeface="Calibri"/>
                        <a:ea typeface="Calibri"/>
                        <a:cs typeface="Times New Roman"/>
                      </a:endParaRPr>
                    </a:p>
                  </a:txBody>
                  <a:tcPr marL="64851" marR="64851" marT="0" marB="0" anchor="ctr"/>
                </a:tc>
                <a:tc>
                  <a:txBody>
                    <a:bodyPr/>
                    <a:lstStyle/>
                    <a:p>
                      <a:pPr marL="0" marR="0">
                        <a:lnSpc>
                          <a:spcPct val="115000"/>
                        </a:lnSpc>
                        <a:spcBef>
                          <a:spcPts val="600"/>
                        </a:spcBef>
                        <a:spcAft>
                          <a:spcPts val="600"/>
                        </a:spcAft>
                      </a:pPr>
                      <a:r>
                        <a:rPr lang="en-US" sz="1600" dirty="0">
                          <a:effectLst/>
                        </a:rPr>
                        <a:t>The national-level or state-level exam required to pass to obtain the license/certificate.</a:t>
                      </a:r>
                      <a:endParaRPr lang="en-US" sz="1600" dirty="0">
                        <a:effectLst/>
                        <a:latin typeface="Calibri"/>
                        <a:ea typeface="Calibri"/>
                        <a:cs typeface="Times New Roman"/>
                      </a:endParaRPr>
                    </a:p>
                  </a:txBody>
                  <a:tcPr marL="64851" marR="64851" marT="0" marB="0" anchor="ctr"/>
                </a:tc>
              </a:tr>
              <a:tr h="1200151">
                <a:tc>
                  <a:txBody>
                    <a:bodyPr/>
                    <a:lstStyle/>
                    <a:p>
                      <a:pPr marL="0" marR="0">
                        <a:lnSpc>
                          <a:spcPct val="115000"/>
                        </a:lnSpc>
                        <a:spcBef>
                          <a:spcPts val="600"/>
                        </a:spcBef>
                        <a:spcAft>
                          <a:spcPts val="600"/>
                        </a:spcAft>
                      </a:pPr>
                      <a:r>
                        <a:rPr lang="en-US" sz="1600">
                          <a:effectLst/>
                        </a:rPr>
                        <a:t>Competency Referenced by the Licensure/Certification Requirements</a:t>
                      </a:r>
                      <a:endParaRPr lang="en-US" sz="1600">
                        <a:effectLst/>
                        <a:latin typeface="Calibri"/>
                        <a:ea typeface="Calibri"/>
                        <a:cs typeface="Times New Roman"/>
                      </a:endParaRPr>
                    </a:p>
                  </a:txBody>
                  <a:tcPr marL="64851" marR="64851" marT="0" marB="0" anchor="ctr"/>
                </a:tc>
                <a:tc>
                  <a:txBody>
                    <a:bodyPr/>
                    <a:lstStyle/>
                    <a:p>
                      <a:pPr marL="0" marR="0">
                        <a:lnSpc>
                          <a:spcPct val="115000"/>
                        </a:lnSpc>
                        <a:spcBef>
                          <a:spcPts val="600"/>
                        </a:spcBef>
                        <a:spcAft>
                          <a:spcPts val="600"/>
                        </a:spcAft>
                      </a:pPr>
                      <a:r>
                        <a:rPr lang="en-US" sz="1600" dirty="0">
                          <a:effectLst/>
                        </a:rPr>
                        <a:t>National-level or State-level competencies (e.g., knowledge and skills demonstrated by the licensee) that the state licensure/certificate requirements are based on.</a:t>
                      </a:r>
                      <a:endParaRPr lang="en-US" sz="1600" dirty="0">
                        <a:effectLst/>
                        <a:latin typeface="Calibri"/>
                        <a:ea typeface="Calibri"/>
                        <a:cs typeface="Times New Roman"/>
                      </a:endParaRPr>
                    </a:p>
                  </a:txBody>
                  <a:tcPr marL="64851" marR="64851" marT="0" marB="0" anchor="ctr"/>
                </a:tc>
              </a:tr>
            </a:tbl>
          </a:graphicData>
        </a:graphic>
      </p:graphicFrame>
    </p:spTree>
    <p:extLst>
      <p:ext uri="{BB962C8B-B14F-4D97-AF65-F5344CB8AC3E}">
        <p14:creationId xmlns:p14="http://schemas.microsoft.com/office/powerpoint/2010/main" val="25345852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descr="This table provides an overview of the information fro the state personnel standard: credential/licensure/certification data."/>
          <p:cNvGraphicFramePr>
            <a:graphicFrameLocks noGrp="1"/>
          </p:cNvGraphicFramePr>
          <p:nvPr>
            <p:extLst>
              <p:ext uri="{D42A27DB-BD31-4B8C-83A1-F6EECF244321}">
                <p14:modId xmlns:p14="http://schemas.microsoft.com/office/powerpoint/2010/main" val="3073501907"/>
              </p:ext>
            </p:extLst>
          </p:nvPr>
        </p:nvGraphicFramePr>
        <p:xfrm>
          <a:off x="457200" y="609600"/>
          <a:ext cx="7620000" cy="5364480"/>
        </p:xfrm>
        <a:graphic>
          <a:graphicData uri="http://schemas.openxmlformats.org/drawingml/2006/table">
            <a:tbl>
              <a:tblPr firstRow="1" firstCol="1" bandRow="1">
                <a:tableStyleId>{5C22544A-7EE6-4342-B048-85BDC9FD1C3A}</a:tableStyleId>
              </a:tblPr>
              <a:tblGrid>
                <a:gridCol w="3350638"/>
                <a:gridCol w="4269362"/>
              </a:tblGrid>
              <a:tr h="640080">
                <a:tc>
                  <a:txBody>
                    <a:bodyPr/>
                    <a:lstStyle/>
                    <a:p>
                      <a:pPr marL="0" marR="0" algn="ctr">
                        <a:lnSpc>
                          <a:spcPct val="115000"/>
                        </a:lnSpc>
                        <a:spcBef>
                          <a:spcPts val="600"/>
                        </a:spcBef>
                        <a:spcAft>
                          <a:spcPts val="600"/>
                        </a:spcAft>
                      </a:pPr>
                      <a:r>
                        <a:rPr lang="en-US" sz="1600" dirty="0">
                          <a:effectLst/>
                        </a:rPr>
                        <a:t>Category (by order in the data table)</a:t>
                      </a:r>
                      <a:endParaRPr lang="en-US" sz="1600" dirty="0">
                        <a:effectLst/>
                        <a:latin typeface="Calibri"/>
                        <a:ea typeface="Calibri"/>
                        <a:cs typeface="Times New Roman"/>
                      </a:endParaRPr>
                    </a:p>
                  </a:txBody>
                  <a:tcPr marL="64851" marR="64851" marT="0" marB="0" anchor="ctr"/>
                </a:tc>
                <a:tc>
                  <a:txBody>
                    <a:bodyPr/>
                    <a:lstStyle/>
                    <a:p>
                      <a:pPr marL="0" marR="0" algn="ctr">
                        <a:lnSpc>
                          <a:spcPct val="115000"/>
                        </a:lnSpc>
                        <a:spcBef>
                          <a:spcPts val="600"/>
                        </a:spcBef>
                        <a:spcAft>
                          <a:spcPts val="600"/>
                        </a:spcAft>
                      </a:pPr>
                      <a:r>
                        <a:rPr lang="en-US" sz="1600" dirty="0">
                          <a:effectLst/>
                        </a:rPr>
                        <a:t>Definition</a:t>
                      </a:r>
                      <a:endParaRPr lang="en-US" sz="1600" dirty="0">
                        <a:effectLst/>
                        <a:latin typeface="Calibri"/>
                        <a:ea typeface="Calibri"/>
                        <a:cs typeface="Times New Roman"/>
                      </a:endParaRPr>
                    </a:p>
                  </a:txBody>
                  <a:tcPr marL="64851" marR="64851" marT="0" marB="0" anchor="ctr"/>
                </a:tc>
              </a:tr>
              <a:tr h="2099733">
                <a:tc>
                  <a:txBody>
                    <a:bodyPr/>
                    <a:lstStyle/>
                    <a:p>
                      <a:pPr marL="0" marR="0">
                        <a:lnSpc>
                          <a:spcPct val="115000"/>
                        </a:lnSpc>
                        <a:spcBef>
                          <a:spcPts val="600"/>
                        </a:spcBef>
                        <a:spcAft>
                          <a:spcPts val="600"/>
                        </a:spcAft>
                      </a:pPr>
                      <a:r>
                        <a:rPr lang="en-US" sz="1600" dirty="0">
                          <a:effectLst/>
                        </a:rPr>
                        <a:t>Specific </a:t>
                      </a:r>
                      <a:r>
                        <a:rPr lang="en-US" sz="1600" u="sng" dirty="0">
                          <a:effectLst/>
                        </a:rPr>
                        <a:t>Post-Academic</a:t>
                      </a:r>
                      <a:r>
                        <a:rPr lang="en-US" sz="1600" dirty="0">
                          <a:effectLst/>
                        </a:rPr>
                        <a:t> Field or Clinical Work Requirements (Including Provisional/Temporary License Issued to Interns)</a:t>
                      </a:r>
                      <a:endParaRPr lang="en-US" sz="1600" dirty="0">
                        <a:effectLst/>
                        <a:latin typeface="Calibri"/>
                        <a:ea typeface="Calibri"/>
                        <a:cs typeface="Times New Roman"/>
                      </a:endParaRPr>
                    </a:p>
                  </a:txBody>
                  <a:tcPr marL="64851" marR="64851" marT="0" marB="0" anchor="ctr"/>
                </a:tc>
                <a:tc>
                  <a:txBody>
                    <a:bodyPr/>
                    <a:lstStyle/>
                    <a:p>
                      <a:pPr marL="0" marR="0">
                        <a:lnSpc>
                          <a:spcPct val="115000"/>
                        </a:lnSpc>
                        <a:spcBef>
                          <a:spcPts val="600"/>
                        </a:spcBef>
                        <a:spcAft>
                          <a:spcPts val="600"/>
                        </a:spcAft>
                      </a:pPr>
                      <a:r>
                        <a:rPr lang="en-US" sz="1600" dirty="0">
                          <a:effectLst/>
                        </a:rPr>
                        <a:t>For field or clinical work requirements that are part of the TYPICAL licensure/certification preparation path. The temporary permit or provisional license granted to allow interns to practice while waiting for exam results or fulfilling post-graduate clinical fellowships is under this category.</a:t>
                      </a:r>
                      <a:endParaRPr lang="en-US" sz="1600" dirty="0">
                        <a:effectLst/>
                        <a:latin typeface="Calibri"/>
                        <a:ea typeface="Calibri"/>
                        <a:cs typeface="Times New Roman"/>
                      </a:endParaRPr>
                    </a:p>
                  </a:txBody>
                  <a:tcPr marL="64851" marR="64851" marT="0" marB="0" anchor="ctr"/>
                </a:tc>
              </a:tr>
              <a:tr h="1574801">
                <a:tc>
                  <a:txBody>
                    <a:bodyPr/>
                    <a:lstStyle/>
                    <a:p>
                      <a:pPr marL="0" marR="0">
                        <a:lnSpc>
                          <a:spcPct val="115000"/>
                        </a:lnSpc>
                        <a:spcBef>
                          <a:spcPts val="600"/>
                        </a:spcBef>
                        <a:spcAft>
                          <a:spcPts val="600"/>
                        </a:spcAft>
                      </a:pPr>
                      <a:r>
                        <a:rPr lang="en-US" sz="1600" dirty="0">
                          <a:effectLst/>
                        </a:rPr>
                        <a:t>Alternative Routes for Licensure/Certification (Including Emergency/Temporary License Issued to Professionals)</a:t>
                      </a:r>
                      <a:endParaRPr lang="en-US" sz="1600" dirty="0">
                        <a:effectLst/>
                        <a:latin typeface="Calibri"/>
                        <a:ea typeface="Calibri"/>
                        <a:cs typeface="Times New Roman"/>
                      </a:endParaRPr>
                    </a:p>
                  </a:txBody>
                  <a:tcPr marL="64851" marR="64851" marT="0" marB="0" anchor="ctr"/>
                </a:tc>
                <a:tc>
                  <a:txBody>
                    <a:bodyPr/>
                    <a:lstStyle/>
                    <a:p>
                      <a:pPr marL="0" marR="0">
                        <a:lnSpc>
                          <a:spcPct val="115000"/>
                        </a:lnSpc>
                        <a:spcBef>
                          <a:spcPts val="600"/>
                        </a:spcBef>
                        <a:spcAft>
                          <a:spcPts val="600"/>
                        </a:spcAft>
                      </a:pPr>
                      <a:r>
                        <a:rPr lang="en-US" sz="1600" dirty="0">
                          <a:effectLst/>
                        </a:rPr>
                        <a:t>Other paths that lead to the license/certificate rather than completing the traditional preparation program. The temporary/emergency license issued due to shortage areas or special circumstances is under this category.</a:t>
                      </a:r>
                      <a:endParaRPr lang="en-US" sz="1600" dirty="0">
                        <a:effectLst/>
                        <a:latin typeface="Calibri"/>
                        <a:ea typeface="Calibri"/>
                        <a:cs typeface="Times New Roman"/>
                      </a:endParaRPr>
                    </a:p>
                  </a:txBody>
                  <a:tcPr marL="64851" marR="64851" marT="0" marB="0" anchor="ctr"/>
                </a:tc>
              </a:tr>
              <a:tr h="1049866">
                <a:tc>
                  <a:txBody>
                    <a:bodyPr/>
                    <a:lstStyle/>
                    <a:p>
                      <a:pPr marL="0" marR="0">
                        <a:lnSpc>
                          <a:spcPct val="115000"/>
                        </a:lnSpc>
                        <a:spcBef>
                          <a:spcPts val="600"/>
                        </a:spcBef>
                        <a:spcAft>
                          <a:spcPts val="600"/>
                        </a:spcAft>
                      </a:pPr>
                      <a:r>
                        <a:rPr lang="en-US" sz="1600">
                          <a:effectLst/>
                        </a:rPr>
                        <a:t># of IHEs Offering Programs Leading to Licensure/Certification</a:t>
                      </a:r>
                      <a:endParaRPr lang="en-US" sz="1600">
                        <a:effectLst/>
                        <a:latin typeface="Calibri"/>
                        <a:ea typeface="Calibri"/>
                        <a:cs typeface="Times New Roman"/>
                      </a:endParaRPr>
                    </a:p>
                  </a:txBody>
                  <a:tcPr marL="64851" marR="64851" marT="0" marB="0" anchor="ctr"/>
                </a:tc>
                <a:tc>
                  <a:txBody>
                    <a:bodyPr/>
                    <a:lstStyle/>
                    <a:p>
                      <a:pPr marL="0" marR="0">
                        <a:lnSpc>
                          <a:spcPct val="115000"/>
                        </a:lnSpc>
                        <a:spcBef>
                          <a:spcPts val="600"/>
                        </a:spcBef>
                        <a:spcAft>
                          <a:spcPts val="600"/>
                        </a:spcAft>
                      </a:pPr>
                      <a:r>
                        <a:rPr lang="en-US" sz="1600" dirty="0">
                          <a:effectLst/>
                        </a:rPr>
                        <a:t>The number of higher education programs preparing folks for the license/certificate through TRADITIONAL and ALTERNATIVE paths.</a:t>
                      </a:r>
                      <a:endParaRPr lang="en-US" sz="1600" dirty="0">
                        <a:effectLst/>
                        <a:latin typeface="Calibri"/>
                        <a:ea typeface="Calibri"/>
                        <a:cs typeface="Times New Roman"/>
                      </a:endParaRPr>
                    </a:p>
                  </a:txBody>
                  <a:tcPr marL="64851" marR="64851" marT="0" marB="0" anchor="ctr"/>
                </a:tc>
              </a:tr>
            </a:tbl>
          </a:graphicData>
        </a:graphic>
      </p:graphicFrame>
    </p:spTree>
    <p:extLst>
      <p:ext uri="{BB962C8B-B14F-4D97-AF65-F5344CB8AC3E}">
        <p14:creationId xmlns:p14="http://schemas.microsoft.com/office/powerpoint/2010/main" val="2700661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4</a:t>
            </a:fld>
            <a:endParaRPr lang="en-US" dirty="0"/>
          </a:p>
        </p:txBody>
      </p:sp>
      <p:sp>
        <p:nvSpPr>
          <p:cNvPr id="3" name="Title 2" descr="&quot; &quot;"/>
          <p:cNvSpPr>
            <a:spLocks noGrp="1"/>
          </p:cNvSpPr>
          <p:nvPr>
            <p:ph type="title"/>
          </p:nvPr>
        </p:nvSpPr>
        <p:spPr>
          <a:xfrm>
            <a:off x="381000" y="0"/>
            <a:ext cx="8229600" cy="1143000"/>
          </a:xfrm>
          <a:noFill/>
        </p:spPr>
        <p:txBody>
          <a:bodyPr>
            <a:normAutofit fontScale="90000"/>
          </a:bodyPr>
          <a:lstStyle/>
          <a:p>
            <a:pPr algn="ctr"/>
            <a:r>
              <a:rPr lang="en-US" dirty="0" smtClean="0"/>
              <a:t>A Comprehensive </a:t>
            </a:r>
            <a:br>
              <a:rPr lang="en-US" dirty="0" smtClean="0"/>
            </a:br>
            <a:r>
              <a:rPr lang="en-US" dirty="0" smtClean="0"/>
              <a:t>Early Childhood Framework</a:t>
            </a:r>
            <a:endParaRPr lang="en-US" dirty="0"/>
          </a:p>
        </p:txBody>
      </p:sp>
      <p:grpSp>
        <p:nvGrpSpPr>
          <p:cNvPr id="16" name="Group 15" descr="This slide displays a diagram showing how Early Care and Education, Health, Special Needs and or Early Intervention, and Family Leadership and Support all intersect to make a comprehensive early childhood framework. &#10;&#10;Early Care and Education includes nurturing relationships, safe environments, and enriching experiences that foster learning and development. Health includes comprehensive services that promote children’s physical, developmental, and mental health. Special needs and or early intervention includes early identification, assessment and appropriate services for children with special health care needs, disabilities, or developmental delays. Family leadership and support includes resources, experiences, and relationships that strengthen families, engage them as leaders, and enhance their capacity to support children’s well being."/>
          <p:cNvGrpSpPr/>
          <p:nvPr/>
        </p:nvGrpSpPr>
        <p:grpSpPr>
          <a:xfrm>
            <a:off x="76200" y="1179497"/>
            <a:ext cx="8839200" cy="4916503"/>
            <a:chOff x="76200" y="1179497"/>
            <a:chExt cx="8839200" cy="4916503"/>
          </a:xfrm>
        </p:grpSpPr>
        <p:sp>
          <p:nvSpPr>
            <p:cNvPr id="38" name="Text Box 8"/>
            <p:cNvSpPr txBox="1">
              <a:spLocks noChangeArrowheads="1"/>
            </p:cNvSpPr>
            <p:nvPr/>
          </p:nvSpPr>
          <p:spPr bwMode="auto">
            <a:xfrm>
              <a:off x="2895600" y="4884007"/>
              <a:ext cx="1962414" cy="830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defTabSz="642938" eaLnBrk="0" hangingPunct="0">
                <a:defRPr>
                  <a:solidFill>
                    <a:schemeClr val="tx1"/>
                  </a:solidFill>
                  <a:latin typeface="Arial" charset="0"/>
                  <a:ea typeface="ＭＳ Ｐゴシック" charset="0"/>
                  <a:cs typeface="ＭＳ Ｐゴシック" charset="0"/>
                </a:defRPr>
              </a:lvl1pPr>
              <a:lvl2pPr marL="742950" indent="-285750" defTabSz="642938" eaLnBrk="0" hangingPunct="0">
                <a:defRPr>
                  <a:solidFill>
                    <a:schemeClr val="tx1"/>
                  </a:solidFill>
                  <a:latin typeface="Arial" charset="0"/>
                  <a:ea typeface="ＭＳ Ｐゴシック" charset="0"/>
                </a:defRPr>
              </a:lvl2pPr>
              <a:lvl3pPr marL="1143000" indent="-228600" defTabSz="642938" eaLnBrk="0" hangingPunct="0">
                <a:defRPr>
                  <a:solidFill>
                    <a:schemeClr val="tx1"/>
                  </a:solidFill>
                  <a:latin typeface="Arial" charset="0"/>
                  <a:ea typeface="ＭＳ Ｐゴシック" charset="0"/>
                </a:defRPr>
              </a:lvl3pPr>
              <a:lvl4pPr marL="1600200" indent="-228600" defTabSz="642938" eaLnBrk="0" hangingPunct="0">
                <a:defRPr>
                  <a:solidFill>
                    <a:schemeClr val="tx1"/>
                  </a:solidFill>
                  <a:latin typeface="Arial" charset="0"/>
                  <a:ea typeface="ＭＳ Ｐゴシック" charset="0"/>
                </a:defRPr>
              </a:lvl4pPr>
              <a:lvl5pPr marL="2057400" indent="-228600" defTabSz="642938" eaLnBrk="0" hangingPunct="0">
                <a:defRPr>
                  <a:solidFill>
                    <a:schemeClr val="tx1"/>
                  </a:solidFill>
                  <a:latin typeface="Arial" charset="0"/>
                  <a:ea typeface="ＭＳ Ｐゴシック" charset="0"/>
                </a:defRPr>
              </a:lvl5pPr>
              <a:lvl6pPr marL="2514600" indent="-228600" defTabSz="642938" eaLnBrk="0" fontAlgn="base" hangingPunct="0">
                <a:spcBef>
                  <a:spcPct val="0"/>
                </a:spcBef>
                <a:spcAft>
                  <a:spcPct val="0"/>
                </a:spcAft>
                <a:defRPr>
                  <a:solidFill>
                    <a:schemeClr val="tx1"/>
                  </a:solidFill>
                  <a:latin typeface="Arial" charset="0"/>
                  <a:ea typeface="ＭＳ Ｐゴシック" charset="0"/>
                </a:defRPr>
              </a:lvl6pPr>
              <a:lvl7pPr marL="2971800" indent="-228600" defTabSz="642938" eaLnBrk="0" fontAlgn="base" hangingPunct="0">
                <a:spcBef>
                  <a:spcPct val="0"/>
                </a:spcBef>
                <a:spcAft>
                  <a:spcPct val="0"/>
                </a:spcAft>
                <a:defRPr>
                  <a:solidFill>
                    <a:schemeClr val="tx1"/>
                  </a:solidFill>
                  <a:latin typeface="Arial" charset="0"/>
                  <a:ea typeface="ＭＳ Ｐゴシック" charset="0"/>
                </a:defRPr>
              </a:lvl7pPr>
              <a:lvl8pPr marL="3429000" indent="-228600" defTabSz="642938" eaLnBrk="0" fontAlgn="base" hangingPunct="0">
                <a:spcBef>
                  <a:spcPct val="0"/>
                </a:spcBef>
                <a:spcAft>
                  <a:spcPct val="0"/>
                </a:spcAft>
                <a:defRPr>
                  <a:solidFill>
                    <a:schemeClr val="tx1"/>
                  </a:solidFill>
                  <a:latin typeface="Arial" charset="0"/>
                  <a:ea typeface="ＭＳ Ｐゴシック" charset="0"/>
                </a:defRPr>
              </a:lvl8pPr>
              <a:lvl9pPr marL="3886200" indent="-228600" defTabSz="642938"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600" b="1" dirty="0" smtClean="0">
                  <a:solidFill>
                    <a:schemeClr val="accent4">
                      <a:lumMod val="75000"/>
                    </a:schemeClr>
                  </a:solidFill>
                  <a:latin typeface="Calibri"/>
                  <a:ea typeface="ヒラギノ明朝 ProN W3" charset="0"/>
                  <a:cs typeface="Calibri"/>
                  <a:sym typeface="Marker Felt" charset="0"/>
                </a:rPr>
                <a:t>Special Needs/</a:t>
              </a:r>
            </a:p>
            <a:p>
              <a:pPr algn="ctr" eaLnBrk="1" hangingPunct="1"/>
              <a:r>
                <a:rPr lang="en-US" sz="1600" b="1" dirty="0" smtClean="0">
                  <a:solidFill>
                    <a:schemeClr val="accent4">
                      <a:lumMod val="75000"/>
                    </a:schemeClr>
                  </a:solidFill>
                  <a:latin typeface="Calibri"/>
                  <a:ea typeface="ヒラギノ明朝 ProN W3" charset="0"/>
                  <a:cs typeface="Calibri"/>
                  <a:sym typeface="Marker Felt" charset="0"/>
                </a:rPr>
                <a:t>Early </a:t>
              </a:r>
            </a:p>
            <a:p>
              <a:pPr algn="ctr" eaLnBrk="1" hangingPunct="1"/>
              <a:r>
                <a:rPr lang="en-US" sz="1600" b="1" dirty="0" smtClean="0">
                  <a:solidFill>
                    <a:schemeClr val="accent4">
                      <a:lumMod val="75000"/>
                    </a:schemeClr>
                  </a:solidFill>
                  <a:latin typeface="Calibri"/>
                  <a:ea typeface="ヒラギノ明朝 ProN W3" charset="0"/>
                  <a:cs typeface="Calibri"/>
                  <a:sym typeface="Marker Felt" charset="0"/>
                </a:rPr>
                <a:t>Intervention</a:t>
              </a:r>
              <a:endParaRPr lang="en-US" sz="1600" b="1" dirty="0">
                <a:solidFill>
                  <a:schemeClr val="accent4">
                    <a:lumMod val="75000"/>
                  </a:schemeClr>
                </a:solidFill>
                <a:latin typeface="Calibri"/>
                <a:ea typeface="ヒラギノ明朝 ProN W3" charset="0"/>
                <a:cs typeface="Calibri"/>
                <a:sym typeface="Marker Felt" charset="0"/>
              </a:endParaRPr>
            </a:p>
          </p:txBody>
        </p:sp>
        <p:grpSp>
          <p:nvGrpSpPr>
            <p:cNvPr id="15" name="Group 14"/>
            <p:cNvGrpSpPr/>
            <p:nvPr/>
          </p:nvGrpSpPr>
          <p:grpSpPr>
            <a:xfrm>
              <a:off x="76200" y="1179497"/>
              <a:ext cx="8839200" cy="4916503"/>
              <a:chOff x="76200" y="1179497"/>
              <a:chExt cx="8839200" cy="4916503"/>
            </a:xfrm>
          </p:grpSpPr>
          <p:sp>
            <p:nvSpPr>
              <p:cNvPr id="13" name="Line 11" descr="&quot; &quot;"/>
              <p:cNvSpPr>
                <a:spLocks noChangeShapeType="1"/>
              </p:cNvSpPr>
              <p:nvPr/>
            </p:nvSpPr>
            <p:spPr bwMode="auto">
              <a:xfrm flipH="1">
                <a:off x="4310455" y="1523999"/>
                <a:ext cx="337745" cy="358176"/>
              </a:xfrm>
              <a:prstGeom prst="line">
                <a:avLst/>
              </a:prstGeom>
              <a:noFill/>
              <a:ln w="69850">
                <a:solidFill>
                  <a:srgbClr val="9BBB59"/>
                </a:solidFill>
                <a:round/>
                <a:headEnd/>
                <a:tailEnd type="triangle" w="lg" len="med"/>
              </a:ln>
              <a:extLst>
                <a:ext uri="{909E8E84-426E-40DD-AFC4-6F175D3DCCD1}">
                  <a14:hiddenFill xmlns:a14="http://schemas.microsoft.com/office/drawing/2010/main">
                    <a:noFill/>
                  </a14:hiddenFill>
                </a:ext>
              </a:extLst>
            </p:spPr>
            <p:txBody>
              <a:bodyPr lIns="130046" tIns="65023" rIns="130046" bIns="65023"/>
              <a:lstStyle/>
              <a:p>
                <a:endParaRPr lang="en-US"/>
              </a:p>
            </p:txBody>
          </p:sp>
          <p:grpSp>
            <p:nvGrpSpPr>
              <p:cNvPr id="6" name="Group 5" descr="This slide displays a diagram showing how Early Care and Education, Health, Special Needs and or Early Intervention, and Family Leadership and Support all intersect to make a comprehensive early childhood framework. "/>
              <p:cNvGrpSpPr/>
              <p:nvPr/>
            </p:nvGrpSpPr>
            <p:grpSpPr>
              <a:xfrm>
                <a:off x="76200" y="1179497"/>
                <a:ext cx="8839200" cy="4916503"/>
                <a:chOff x="76200" y="1179497"/>
                <a:chExt cx="8839200" cy="4916503"/>
              </a:xfrm>
            </p:grpSpPr>
            <p:grpSp>
              <p:nvGrpSpPr>
                <p:cNvPr id="4" name="Group 3" descr="&quot; &quot;"/>
                <p:cNvGrpSpPr/>
                <p:nvPr/>
              </p:nvGrpSpPr>
              <p:grpSpPr>
                <a:xfrm>
                  <a:off x="1600200" y="1828800"/>
                  <a:ext cx="4800600" cy="4191000"/>
                  <a:chOff x="1600200" y="1828800"/>
                  <a:chExt cx="4800600" cy="4191000"/>
                </a:xfrm>
              </p:grpSpPr>
              <p:sp>
                <p:nvSpPr>
                  <p:cNvPr id="32" name="Oval 31"/>
                  <p:cNvSpPr/>
                  <p:nvPr/>
                </p:nvSpPr>
                <p:spPr>
                  <a:xfrm>
                    <a:off x="1600200" y="3124200"/>
                    <a:ext cx="2971800" cy="1676400"/>
                  </a:xfrm>
                  <a:prstGeom prst="ellipse">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rot="5400000">
                    <a:off x="2552700" y="2476500"/>
                    <a:ext cx="2819400" cy="1524000"/>
                  </a:xfrm>
                  <a:prstGeom prst="ellipse">
                    <a:avLst/>
                  </a:prstGeom>
                  <a:noFill/>
                  <a:ln w="635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3276600" y="3124200"/>
                    <a:ext cx="3124200" cy="1676400"/>
                  </a:xfrm>
                  <a:prstGeom prst="ellipse">
                    <a:avLst/>
                  </a:prstGeom>
                  <a:noFill/>
                  <a:ln w="635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5400000">
                    <a:off x="2552700" y="3848100"/>
                    <a:ext cx="2667000" cy="1676400"/>
                  </a:xfrm>
                  <a:prstGeom prst="ellipse">
                    <a:avLst/>
                  </a:prstGeom>
                  <a:noFill/>
                  <a:ln w="635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1" descr="&quot; &quot;"/>
                <p:cNvGrpSpPr>
                  <a:grpSpLocks/>
                </p:cNvGrpSpPr>
                <p:nvPr/>
              </p:nvGrpSpPr>
              <p:grpSpPr bwMode="auto">
                <a:xfrm>
                  <a:off x="1524000" y="1904999"/>
                  <a:ext cx="4934214" cy="2354995"/>
                  <a:chOff x="1083764" y="-357139"/>
                  <a:chExt cx="5077243" cy="3181578"/>
                </a:xfrm>
              </p:grpSpPr>
              <p:sp>
                <p:nvSpPr>
                  <p:cNvPr id="19" name="Text Box 6"/>
                  <p:cNvSpPr txBox="1">
                    <a:spLocks noChangeArrowheads="1"/>
                  </p:cNvSpPr>
                  <p:nvPr/>
                </p:nvSpPr>
                <p:spPr bwMode="auto">
                  <a:xfrm>
                    <a:off x="2542684" y="-357139"/>
                    <a:ext cx="2147886" cy="116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defTabSz="642938" eaLnBrk="0" hangingPunct="0">
                      <a:defRPr>
                        <a:solidFill>
                          <a:schemeClr val="tx1"/>
                        </a:solidFill>
                        <a:latin typeface="Arial" charset="0"/>
                        <a:ea typeface="ＭＳ Ｐゴシック" charset="0"/>
                        <a:cs typeface="ＭＳ Ｐゴシック" charset="0"/>
                      </a:defRPr>
                    </a:lvl1pPr>
                    <a:lvl2pPr marL="742950" indent="-285750" defTabSz="642938" eaLnBrk="0" hangingPunct="0">
                      <a:defRPr>
                        <a:solidFill>
                          <a:schemeClr val="tx1"/>
                        </a:solidFill>
                        <a:latin typeface="Arial" charset="0"/>
                        <a:ea typeface="ＭＳ Ｐゴシック" charset="0"/>
                      </a:defRPr>
                    </a:lvl2pPr>
                    <a:lvl3pPr marL="1143000" indent="-228600" defTabSz="642938" eaLnBrk="0" hangingPunct="0">
                      <a:defRPr>
                        <a:solidFill>
                          <a:schemeClr val="tx1"/>
                        </a:solidFill>
                        <a:latin typeface="Arial" charset="0"/>
                        <a:ea typeface="ＭＳ Ｐゴシック" charset="0"/>
                      </a:defRPr>
                    </a:lvl3pPr>
                    <a:lvl4pPr marL="1600200" indent="-228600" defTabSz="642938" eaLnBrk="0" hangingPunct="0">
                      <a:defRPr>
                        <a:solidFill>
                          <a:schemeClr val="tx1"/>
                        </a:solidFill>
                        <a:latin typeface="Arial" charset="0"/>
                        <a:ea typeface="ＭＳ Ｐゴシック" charset="0"/>
                      </a:defRPr>
                    </a:lvl4pPr>
                    <a:lvl5pPr marL="2057400" indent="-228600" defTabSz="642938" eaLnBrk="0" hangingPunct="0">
                      <a:defRPr>
                        <a:solidFill>
                          <a:schemeClr val="tx1"/>
                        </a:solidFill>
                        <a:latin typeface="Arial" charset="0"/>
                        <a:ea typeface="ＭＳ Ｐゴシック" charset="0"/>
                      </a:defRPr>
                    </a:lvl5pPr>
                    <a:lvl6pPr marL="2514600" indent="-228600" defTabSz="642938" eaLnBrk="0" fontAlgn="base" hangingPunct="0">
                      <a:spcBef>
                        <a:spcPct val="0"/>
                      </a:spcBef>
                      <a:spcAft>
                        <a:spcPct val="0"/>
                      </a:spcAft>
                      <a:defRPr>
                        <a:solidFill>
                          <a:schemeClr val="tx1"/>
                        </a:solidFill>
                        <a:latin typeface="Arial" charset="0"/>
                        <a:ea typeface="ＭＳ Ｐゴシック" charset="0"/>
                      </a:defRPr>
                    </a:lvl6pPr>
                    <a:lvl7pPr marL="2971800" indent="-228600" defTabSz="642938" eaLnBrk="0" fontAlgn="base" hangingPunct="0">
                      <a:spcBef>
                        <a:spcPct val="0"/>
                      </a:spcBef>
                      <a:spcAft>
                        <a:spcPct val="0"/>
                      </a:spcAft>
                      <a:defRPr>
                        <a:solidFill>
                          <a:schemeClr val="tx1"/>
                        </a:solidFill>
                        <a:latin typeface="Arial" charset="0"/>
                        <a:ea typeface="ＭＳ Ｐゴシック" charset="0"/>
                      </a:defRPr>
                    </a:lvl7pPr>
                    <a:lvl8pPr marL="3429000" indent="-228600" defTabSz="642938" eaLnBrk="0" fontAlgn="base" hangingPunct="0">
                      <a:spcBef>
                        <a:spcPct val="0"/>
                      </a:spcBef>
                      <a:spcAft>
                        <a:spcPct val="0"/>
                      </a:spcAft>
                      <a:defRPr>
                        <a:solidFill>
                          <a:schemeClr val="tx1"/>
                        </a:solidFill>
                        <a:latin typeface="Arial" charset="0"/>
                        <a:ea typeface="ＭＳ Ｐゴシック" charset="0"/>
                      </a:defRPr>
                    </a:lvl8pPr>
                    <a:lvl9pPr marL="3886200" indent="-228600" defTabSz="642938"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b="1" dirty="0">
                        <a:solidFill>
                          <a:srgbClr val="3366FF"/>
                        </a:solidFill>
                        <a:latin typeface="Marker Felt" charset="0"/>
                        <a:ea typeface="ヒラギノ明朝 ProN W3" charset="0"/>
                        <a:cs typeface="ヒラギノ明朝 ProN W3" charset="0"/>
                        <a:sym typeface="Marker Felt" charset="0"/>
                      </a:rPr>
                      <a:t> </a:t>
                    </a:r>
                  </a:p>
                  <a:p>
                    <a:pPr algn="ctr" eaLnBrk="1" hangingPunct="1"/>
                    <a:r>
                      <a:rPr lang="en-US" sz="1600" b="1" dirty="0">
                        <a:solidFill>
                          <a:schemeClr val="accent3"/>
                        </a:solidFill>
                        <a:latin typeface="Calibri"/>
                        <a:ea typeface="ヒラギノ明朝 ProN W3" charset="0"/>
                        <a:cs typeface="Calibri"/>
                        <a:sym typeface="Marker Felt" charset="0"/>
                      </a:rPr>
                      <a:t>Early </a:t>
                    </a:r>
                    <a:r>
                      <a:rPr lang="en-US" sz="1600" b="1" dirty="0" smtClean="0">
                        <a:solidFill>
                          <a:schemeClr val="accent3"/>
                        </a:solidFill>
                        <a:latin typeface="Calibri"/>
                        <a:ea typeface="ヒラギノ明朝 ProN W3" charset="0"/>
                        <a:cs typeface="Calibri"/>
                        <a:sym typeface="Marker Felt" charset="0"/>
                      </a:rPr>
                      <a:t>Care </a:t>
                    </a:r>
                  </a:p>
                  <a:p>
                    <a:pPr algn="ctr" eaLnBrk="1" hangingPunct="1"/>
                    <a:r>
                      <a:rPr lang="en-US" sz="1600" b="1" dirty="0" smtClean="0">
                        <a:solidFill>
                          <a:schemeClr val="accent3"/>
                        </a:solidFill>
                        <a:latin typeface="Calibri"/>
                        <a:ea typeface="ヒラギノ明朝 ProN W3" charset="0"/>
                        <a:cs typeface="Calibri"/>
                        <a:sym typeface="Marker Felt" charset="0"/>
                      </a:rPr>
                      <a:t>and Education</a:t>
                    </a:r>
                  </a:p>
                </p:txBody>
              </p:sp>
              <p:sp>
                <p:nvSpPr>
                  <p:cNvPr id="20" name="Text Box 7"/>
                  <p:cNvSpPr txBox="1">
                    <a:spLocks noChangeArrowheads="1"/>
                  </p:cNvSpPr>
                  <p:nvPr/>
                </p:nvSpPr>
                <p:spPr bwMode="auto">
                  <a:xfrm>
                    <a:off x="1083764" y="2113555"/>
                    <a:ext cx="1981199" cy="498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defTabSz="642938" eaLnBrk="0" hangingPunct="0">
                      <a:defRPr>
                        <a:solidFill>
                          <a:schemeClr val="tx1"/>
                        </a:solidFill>
                        <a:latin typeface="Arial" charset="0"/>
                        <a:ea typeface="ＭＳ Ｐゴシック" charset="0"/>
                        <a:cs typeface="ＭＳ Ｐゴシック" charset="0"/>
                      </a:defRPr>
                    </a:lvl1pPr>
                    <a:lvl2pPr marL="742950" indent="-285750" defTabSz="642938" eaLnBrk="0" hangingPunct="0">
                      <a:defRPr>
                        <a:solidFill>
                          <a:schemeClr val="tx1"/>
                        </a:solidFill>
                        <a:latin typeface="Arial" charset="0"/>
                        <a:ea typeface="ＭＳ Ｐゴシック" charset="0"/>
                      </a:defRPr>
                    </a:lvl2pPr>
                    <a:lvl3pPr marL="1143000" indent="-228600" defTabSz="642938" eaLnBrk="0" hangingPunct="0">
                      <a:defRPr>
                        <a:solidFill>
                          <a:schemeClr val="tx1"/>
                        </a:solidFill>
                        <a:latin typeface="Arial" charset="0"/>
                        <a:ea typeface="ＭＳ Ｐゴシック" charset="0"/>
                      </a:defRPr>
                    </a:lvl3pPr>
                    <a:lvl4pPr marL="1600200" indent="-228600" defTabSz="642938" eaLnBrk="0" hangingPunct="0">
                      <a:defRPr>
                        <a:solidFill>
                          <a:schemeClr val="tx1"/>
                        </a:solidFill>
                        <a:latin typeface="Arial" charset="0"/>
                        <a:ea typeface="ＭＳ Ｐゴシック" charset="0"/>
                      </a:defRPr>
                    </a:lvl4pPr>
                    <a:lvl5pPr marL="2057400" indent="-228600" defTabSz="642938" eaLnBrk="0" hangingPunct="0">
                      <a:defRPr>
                        <a:solidFill>
                          <a:schemeClr val="tx1"/>
                        </a:solidFill>
                        <a:latin typeface="Arial" charset="0"/>
                        <a:ea typeface="ＭＳ Ｐゴシック" charset="0"/>
                      </a:defRPr>
                    </a:lvl5pPr>
                    <a:lvl6pPr marL="2514600" indent="-228600" defTabSz="642938" eaLnBrk="0" fontAlgn="base" hangingPunct="0">
                      <a:spcBef>
                        <a:spcPct val="0"/>
                      </a:spcBef>
                      <a:spcAft>
                        <a:spcPct val="0"/>
                      </a:spcAft>
                      <a:defRPr>
                        <a:solidFill>
                          <a:schemeClr val="tx1"/>
                        </a:solidFill>
                        <a:latin typeface="Arial" charset="0"/>
                        <a:ea typeface="ＭＳ Ｐゴシック" charset="0"/>
                      </a:defRPr>
                    </a:lvl6pPr>
                    <a:lvl7pPr marL="2971800" indent="-228600" defTabSz="642938" eaLnBrk="0" fontAlgn="base" hangingPunct="0">
                      <a:spcBef>
                        <a:spcPct val="0"/>
                      </a:spcBef>
                      <a:spcAft>
                        <a:spcPct val="0"/>
                      </a:spcAft>
                      <a:defRPr>
                        <a:solidFill>
                          <a:schemeClr val="tx1"/>
                        </a:solidFill>
                        <a:latin typeface="Arial" charset="0"/>
                        <a:ea typeface="ＭＳ Ｐゴシック" charset="0"/>
                      </a:defRPr>
                    </a:lvl7pPr>
                    <a:lvl8pPr marL="3429000" indent="-228600" defTabSz="642938" eaLnBrk="0" fontAlgn="base" hangingPunct="0">
                      <a:spcBef>
                        <a:spcPct val="0"/>
                      </a:spcBef>
                      <a:spcAft>
                        <a:spcPct val="0"/>
                      </a:spcAft>
                      <a:defRPr>
                        <a:solidFill>
                          <a:schemeClr val="tx1"/>
                        </a:solidFill>
                        <a:latin typeface="Arial" charset="0"/>
                        <a:ea typeface="ＭＳ Ｐゴシック" charset="0"/>
                      </a:defRPr>
                    </a:lvl8pPr>
                    <a:lvl9pPr marL="3886200" indent="-228600" defTabSz="642938"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b="1" dirty="0">
                        <a:solidFill>
                          <a:schemeClr val="accent1"/>
                        </a:solidFill>
                        <a:latin typeface="Calibri"/>
                        <a:ea typeface="ヒラギノ明朝 ProN W3" charset="0"/>
                        <a:cs typeface="Calibri"/>
                        <a:sym typeface="Marker Felt" charset="0"/>
                      </a:rPr>
                      <a:t>Health </a:t>
                    </a:r>
                  </a:p>
                </p:txBody>
              </p:sp>
              <p:sp>
                <p:nvSpPr>
                  <p:cNvPr id="21" name="Text Box 8"/>
                  <p:cNvSpPr txBox="1">
                    <a:spLocks noChangeArrowheads="1"/>
                  </p:cNvSpPr>
                  <p:nvPr/>
                </p:nvSpPr>
                <p:spPr bwMode="auto">
                  <a:xfrm>
                    <a:off x="4141708" y="1701773"/>
                    <a:ext cx="2019299" cy="1122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defTabSz="642938" eaLnBrk="0" hangingPunct="0">
                      <a:defRPr>
                        <a:solidFill>
                          <a:schemeClr val="tx1"/>
                        </a:solidFill>
                        <a:latin typeface="Arial" charset="0"/>
                        <a:ea typeface="ＭＳ Ｐゴシック" charset="0"/>
                        <a:cs typeface="ＭＳ Ｐゴシック" charset="0"/>
                      </a:defRPr>
                    </a:lvl1pPr>
                    <a:lvl2pPr marL="742950" indent="-285750" defTabSz="642938" eaLnBrk="0" hangingPunct="0">
                      <a:defRPr>
                        <a:solidFill>
                          <a:schemeClr val="tx1"/>
                        </a:solidFill>
                        <a:latin typeface="Arial" charset="0"/>
                        <a:ea typeface="ＭＳ Ｐゴシック" charset="0"/>
                      </a:defRPr>
                    </a:lvl2pPr>
                    <a:lvl3pPr marL="1143000" indent="-228600" defTabSz="642938" eaLnBrk="0" hangingPunct="0">
                      <a:defRPr>
                        <a:solidFill>
                          <a:schemeClr val="tx1"/>
                        </a:solidFill>
                        <a:latin typeface="Arial" charset="0"/>
                        <a:ea typeface="ＭＳ Ｐゴシック" charset="0"/>
                      </a:defRPr>
                    </a:lvl3pPr>
                    <a:lvl4pPr marL="1600200" indent="-228600" defTabSz="642938" eaLnBrk="0" hangingPunct="0">
                      <a:defRPr>
                        <a:solidFill>
                          <a:schemeClr val="tx1"/>
                        </a:solidFill>
                        <a:latin typeface="Arial" charset="0"/>
                        <a:ea typeface="ＭＳ Ｐゴシック" charset="0"/>
                      </a:defRPr>
                    </a:lvl4pPr>
                    <a:lvl5pPr marL="2057400" indent="-228600" defTabSz="642938" eaLnBrk="0" hangingPunct="0">
                      <a:defRPr>
                        <a:solidFill>
                          <a:schemeClr val="tx1"/>
                        </a:solidFill>
                        <a:latin typeface="Arial" charset="0"/>
                        <a:ea typeface="ＭＳ Ｐゴシック" charset="0"/>
                      </a:defRPr>
                    </a:lvl5pPr>
                    <a:lvl6pPr marL="2514600" indent="-228600" defTabSz="642938" eaLnBrk="0" fontAlgn="base" hangingPunct="0">
                      <a:spcBef>
                        <a:spcPct val="0"/>
                      </a:spcBef>
                      <a:spcAft>
                        <a:spcPct val="0"/>
                      </a:spcAft>
                      <a:defRPr>
                        <a:solidFill>
                          <a:schemeClr val="tx1"/>
                        </a:solidFill>
                        <a:latin typeface="Arial" charset="0"/>
                        <a:ea typeface="ＭＳ Ｐゴシック" charset="0"/>
                      </a:defRPr>
                    </a:lvl6pPr>
                    <a:lvl7pPr marL="2971800" indent="-228600" defTabSz="642938" eaLnBrk="0" fontAlgn="base" hangingPunct="0">
                      <a:spcBef>
                        <a:spcPct val="0"/>
                      </a:spcBef>
                      <a:spcAft>
                        <a:spcPct val="0"/>
                      </a:spcAft>
                      <a:defRPr>
                        <a:solidFill>
                          <a:schemeClr val="tx1"/>
                        </a:solidFill>
                        <a:latin typeface="Arial" charset="0"/>
                        <a:ea typeface="ＭＳ Ｐゴシック" charset="0"/>
                      </a:defRPr>
                    </a:lvl7pPr>
                    <a:lvl8pPr marL="3429000" indent="-228600" defTabSz="642938" eaLnBrk="0" fontAlgn="base" hangingPunct="0">
                      <a:spcBef>
                        <a:spcPct val="0"/>
                      </a:spcBef>
                      <a:spcAft>
                        <a:spcPct val="0"/>
                      </a:spcAft>
                      <a:defRPr>
                        <a:solidFill>
                          <a:schemeClr val="tx1"/>
                        </a:solidFill>
                        <a:latin typeface="Arial" charset="0"/>
                        <a:ea typeface="ＭＳ Ｐゴシック" charset="0"/>
                      </a:defRPr>
                    </a:lvl8pPr>
                    <a:lvl9pPr marL="3886200" indent="-228600" defTabSz="642938"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600" b="1" dirty="0" smtClean="0">
                        <a:solidFill>
                          <a:schemeClr val="accent2"/>
                        </a:solidFill>
                        <a:latin typeface="Calibri"/>
                        <a:ea typeface="ヒラギノ明朝 ProN W3" charset="0"/>
                        <a:cs typeface="Calibri"/>
                        <a:sym typeface="Marker Felt" charset="0"/>
                      </a:rPr>
                      <a:t>Family </a:t>
                    </a:r>
                  </a:p>
                  <a:p>
                    <a:pPr algn="ctr" eaLnBrk="1" hangingPunct="1"/>
                    <a:r>
                      <a:rPr lang="en-US" sz="1600" b="1" dirty="0" smtClean="0">
                        <a:solidFill>
                          <a:schemeClr val="accent2"/>
                        </a:solidFill>
                        <a:latin typeface="Calibri"/>
                        <a:ea typeface="ヒラギノ明朝 ProN W3" charset="0"/>
                        <a:cs typeface="Calibri"/>
                        <a:sym typeface="Marker Felt" charset="0"/>
                      </a:rPr>
                      <a:t>Leadership and Support</a:t>
                    </a:r>
                    <a:endParaRPr lang="en-US" sz="1600" b="1" dirty="0">
                      <a:solidFill>
                        <a:schemeClr val="accent2"/>
                      </a:solidFill>
                      <a:latin typeface="Calibri"/>
                      <a:ea typeface="ヒラギノ明朝 ProN W3" charset="0"/>
                      <a:cs typeface="Calibri"/>
                      <a:sym typeface="Marker Felt" charset="0"/>
                    </a:endParaRPr>
                  </a:p>
                </p:txBody>
              </p:sp>
            </p:grpSp>
            <p:sp>
              <p:nvSpPr>
                <p:cNvPr id="9" name="Text Box 19"/>
                <p:cNvSpPr txBox="1">
                  <a:spLocks noChangeArrowheads="1"/>
                </p:cNvSpPr>
                <p:nvPr/>
              </p:nvSpPr>
              <p:spPr bwMode="auto">
                <a:xfrm>
                  <a:off x="609600" y="1447798"/>
                  <a:ext cx="1904999" cy="1169548"/>
                </a:xfrm>
                <a:prstGeom prst="rect">
                  <a:avLst/>
                </a:prstGeom>
                <a:solidFill>
                  <a:schemeClr val="tx2">
                    <a:lumMod val="40000"/>
                    <a:lumOff val="60000"/>
                  </a:schemeClr>
                </a:solidFill>
                <a:ln w="9525">
                  <a:solidFill>
                    <a:srgbClr val="4F81BD"/>
                  </a:solidFill>
                  <a:miter lim="800000"/>
                  <a:headEnd/>
                  <a:tailEnd/>
                </a:ln>
              </p:spPr>
              <p:txBody>
                <a:bodyPr wrap="square" lIns="91435" tIns="45718" rIns="91435" bIns="45718">
                  <a:spAutoFit/>
                </a:bodyPr>
                <a:lstStyle>
                  <a:lvl1pPr defTabSz="642938" eaLnBrk="0" hangingPunct="0">
                    <a:defRPr>
                      <a:solidFill>
                        <a:schemeClr val="tx1"/>
                      </a:solidFill>
                      <a:latin typeface="Arial" charset="0"/>
                      <a:ea typeface="ＭＳ Ｐゴシック" charset="0"/>
                      <a:cs typeface="ＭＳ Ｐゴシック" charset="0"/>
                    </a:defRPr>
                  </a:lvl1pPr>
                  <a:lvl2pPr marL="742950" indent="-285750" defTabSz="642938" eaLnBrk="0" hangingPunct="0">
                    <a:defRPr>
                      <a:solidFill>
                        <a:schemeClr val="tx1"/>
                      </a:solidFill>
                      <a:latin typeface="Arial" charset="0"/>
                      <a:ea typeface="ＭＳ Ｐゴシック" charset="0"/>
                    </a:defRPr>
                  </a:lvl2pPr>
                  <a:lvl3pPr marL="1143000" indent="-228600" defTabSz="642938" eaLnBrk="0" hangingPunct="0">
                    <a:defRPr>
                      <a:solidFill>
                        <a:schemeClr val="tx1"/>
                      </a:solidFill>
                      <a:latin typeface="Arial" charset="0"/>
                      <a:ea typeface="ＭＳ Ｐゴシック" charset="0"/>
                    </a:defRPr>
                  </a:lvl3pPr>
                  <a:lvl4pPr marL="1600200" indent="-228600" defTabSz="642938" eaLnBrk="0" hangingPunct="0">
                    <a:defRPr>
                      <a:solidFill>
                        <a:schemeClr val="tx1"/>
                      </a:solidFill>
                      <a:latin typeface="Arial" charset="0"/>
                      <a:ea typeface="ＭＳ Ｐゴシック" charset="0"/>
                    </a:defRPr>
                  </a:lvl4pPr>
                  <a:lvl5pPr marL="2057400" indent="-228600" defTabSz="642938" eaLnBrk="0" hangingPunct="0">
                    <a:defRPr>
                      <a:solidFill>
                        <a:schemeClr val="tx1"/>
                      </a:solidFill>
                      <a:latin typeface="Arial" charset="0"/>
                      <a:ea typeface="ＭＳ Ｐゴシック" charset="0"/>
                    </a:defRPr>
                  </a:lvl5pPr>
                  <a:lvl6pPr marL="2514600" indent="-228600" defTabSz="642938" eaLnBrk="0" fontAlgn="base" hangingPunct="0">
                    <a:spcBef>
                      <a:spcPct val="0"/>
                    </a:spcBef>
                    <a:spcAft>
                      <a:spcPct val="0"/>
                    </a:spcAft>
                    <a:defRPr>
                      <a:solidFill>
                        <a:schemeClr val="tx1"/>
                      </a:solidFill>
                      <a:latin typeface="Arial" charset="0"/>
                      <a:ea typeface="ＭＳ Ｐゴシック" charset="0"/>
                    </a:defRPr>
                  </a:lvl6pPr>
                  <a:lvl7pPr marL="2971800" indent="-228600" defTabSz="642938" eaLnBrk="0" fontAlgn="base" hangingPunct="0">
                    <a:spcBef>
                      <a:spcPct val="0"/>
                    </a:spcBef>
                    <a:spcAft>
                      <a:spcPct val="0"/>
                    </a:spcAft>
                    <a:defRPr>
                      <a:solidFill>
                        <a:schemeClr val="tx1"/>
                      </a:solidFill>
                      <a:latin typeface="Arial" charset="0"/>
                      <a:ea typeface="ＭＳ Ｐゴシック" charset="0"/>
                    </a:defRPr>
                  </a:lvl7pPr>
                  <a:lvl8pPr marL="3429000" indent="-228600" defTabSz="642938" eaLnBrk="0" fontAlgn="base" hangingPunct="0">
                    <a:spcBef>
                      <a:spcPct val="0"/>
                    </a:spcBef>
                    <a:spcAft>
                      <a:spcPct val="0"/>
                    </a:spcAft>
                    <a:defRPr>
                      <a:solidFill>
                        <a:schemeClr val="tx1"/>
                      </a:solidFill>
                      <a:latin typeface="Arial" charset="0"/>
                      <a:ea typeface="ＭＳ Ｐゴシック" charset="0"/>
                    </a:defRPr>
                  </a:lvl8pPr>
                  <a:lvl9pPr marL="3886200" indent="-228600" defTabSz="642938"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400" dirty="0">
                      <a:latin typeface="Calibri"/>
                      <a:ea typeface="ヒラギノ明朝 ProN W3" charset="0"/>
                      <a:cs typeface="Calibri"/>
                      <a:sym typeface="Marker Felt" charset="0"/>
                    </a:rPr>
                    <a:t>Comprehensive services that promote children</a:t>
                  </a:r>
                  <a:r>
                    <a:rPr lang="ja-JP" altLang="en-US" sz="1400" dirty="0">
                      <a:latin typeface="Calibri"/>
                      <a:ea typeface="ヒラギノ明朝 ProN W3" charset="0"/>
                      <a:cs typeface="Calibri"/>
                      <a:sym typeface="Marker Felt" charset="0"/>
                    </a:rPr>
                    <a:t>’</a:t>
                  </a:r>
                  <a:r>
                    <a:rPr lang="en-US" altLang="ja-JP" sz="1400" dirty="0">
                      <a:latin typeface="Calibri"/>
                      <a:cs typeface="Calibri"/>
                      <a:sym typeface="Marker Felt" charset="0"/>
                    </a:rPr>
                    <a:t>s physical, developmental, and mental health</a:t>
                  </a:r>
                  <a:endParaRPr lang="en-US" sz="1400" dirty="0">
                    <a:latin typeface="Calibri"/>
                    <a:cs typeface="Calibri"/>
                    <a:sym typeface="Marker Felt" charset="0"/>
                  </a:endParaRPr>
                </a:p>
              </p:txBody>
            </p:sp>
            <p:sp>
              <p:nvSpPr>
                <p:cNvPr id="10" name="Text Box 12"/>
                <p:cNvSpPr txBox="1">
                  <a:spLocks noChangeArrowheads="1"/>
                </p:cNvSpPr>
                <p:nvPr/>
              </p:nvSpPr>
              <p:spPr bwMode="auto">
                <a:xfrm>
                  <a:off x="4738231" y="1179497"/>
                  <a:ext cx="2576969" cy="954104"/>
                </a:xfrm>
                <a:prstGeom prst="rect">
                  <a:avLst/>
                </a:prstGeom>
                <a:solidFill>
                  <a:schemeClr val="accent3">
                    <a:lumMod val="60000"/>
                    <a:lumOff val="40000"/>
                  </a:schemeClr>
                </a:solidFill>
                <a:ln w="9525">
                  <a:solidFill>
                    <a:srgbClr val="9BBB59"/>
                  </a:solidFill>
                  <a:miter lim="800000"/>
                  <a:headEnd/>
                  <a:tailEnd/>
                </a:ln>
              </p:spPr>
              <p:txBody>
                <a:bodyPr wrap="square" lIns="91435" tIns="45718" rIns="91435" bIns="45718">
                  <a:spAutoFit/>
                </a:bodyPr>
                <a:lstStyle>
                  <a:lvl1pPr defTabSz="642938" eaLnBrk="0" hangingPunct="0">
                    <a:defRPr>
                      <a:solidFill>
                        <a:schemeClr val="tx1"/>
                      </a:solidFill>
                      <a:latin typeface="Arial" charset="0"/>
                      <a:ea typeface="ＭＳ Ｐゴシック" charset="0"/>
                      <a:cs typeface="ＭＳ Ｐゴシック" charset="0"/>
                    </a:defRPr>
                  </a:lvl1pPr>
                  <a:lvl2pPr marL="742950" indent="-285750" defTabSz="642938" eaLnBrk="0" hangingPunct="0">
                    <a:defRPr>
                      <a:solidFill>
                        <a:schemeClr val="tx1"/>
                      </a:solidFill>
                      <a:latin typeface="Arial" charset="0"/>
                      <a:ea typeface="ＭＳ Ｐゴシック" charset="0"/>
                    </a:defRPr>
                  </a:lvl2pPr>
                  <a:lvl3pPr marL="1143000" indent="-228600" defTabSz="642938" eaLnBrk="0" hangingPunct="0">
                    <a:defRPr>
                      <a:solidFill>
                        <a:schemeClr val="tx1"/>
                      </a:solidFill>
                      <a:latin typeface="Arial" charset="0"/>
                      <a:ea typeface="ＭＳ Ｐゴシック" charset="0"/>
                    </a:defRPr>
                  </a:lvl3pPr>
                  <a:lvl4pPr marL="1600200" indent="-228600" defTabSz="642938" eaLnBrk="0" hangingPunct="0">
                    <a:defRPr>
                      <a:solidFill>
                        <a:schemeClr val="tx1"/>
                      </a:solidFill>
                      <a:latin typeface="Arial" charset="0"/>
                      <a:ea typeface="ＭＳ Ｐゴシック" charset="0"/>
                    </a:defRPr>
                  </a:lvl4pPr>
                  <a:lvl5pPr marL="2057400" indent="-228600" defTabSz="642938" eaLnBrk="0" hangingPunct="0">
                    <a:defRPr>
                      <a:solidFill>
                        <a:schemeClr val="tx1"/>
                      </a:solidFill>
                      <a:latin typeface="Arial" charset="0"/>
                      <a:ea typeface="ＭＳ Ｐゴシック" charset="0"/>
                    </a:defRPr>
                  </a:lvl5pPr>
                  <a:lvl6pPr marL="2514600" indent="-228600" defTabSz="642938" eaLnBrk="0" fontAlgn="base" hangingPunct="0">
                    <a:spcBef>
                      <a:spcPct val="0"/>
                    </a:spcBef>
                    <a:spcAft>
                      <a:spcPct val="0"/>
                    </a:spcAft>
                    <a:defRPr>
                      <a:solidFill>
                        <a:schemeClr val="tx1"/>
                      </a:solidFill>
                      <a:latin typeface="Arial" charset="0"/>
                      <a:ea typeface="ＭＳ Ｐゴシック" charset="0"/>
                    </a:defRPr>
                  </a:lvl6pPr>
                  <a:lvl7pPr marL="2971800" indent="-228600" defTabSz="642938" eaLnBrk="0" fontAlgn="base" hangingPunct="0">
                    <a:spcBef>
                      <a:spcPct val="0"/>
                    </a:spcBef>
                    <a:spcAft>
                      <a:spcPct val="0"/>
                    </a:spcAft>
                    <a:defRPr>
                      <a:solidFill>
                        <a:schemeClr val="tx1"/>
                      </a:solidFill>
                      <a:latin typeface="Arial" charset="0"/>
                      <a:ea typeface="ＭＳ Ｐゴシック" charset="0"/>
                    </a:defRPr>
                  </a:lvl7pPr>
                  <a:lvl8pPr marL="3429000" indent="-228600" defTabSz="642938" eaLnBrk="0" fontAlgn="base" hangingPunct="0">
                    <a:spcBef>
                      <a:spcPct val="0"/>
                    </a:spcBef>
                    <a:spcAft>
                      <a:spcPct val="0"/>
                    </a:spcAft>
                    <a:defRPr>
                      <a:solidFill>
                        <a:schemeClr val="tx1"/>
                      </a:solidFill>
                      <a:latin typeface="Arial" charset="0"/>
                      <a:ea typeface="ＭＳ Ｐゴシック" charset="0"/>
                    </a:defRPr>
                  </a:lvl8pPr>
                  <a:lvl9pPr marL="3886200" indent="-228600" defTabSz="642938"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400" dirty="0">
                      <a:solidFill>
                        <a:srgbClr val="000000"/>
                      </a:solidFill>
                      <a:latin typeface="Calibri"/>
                      <a:ea typeface="ヒラギノ明朝 ProN W3" charset="0"/>
                      <a:cs typeface="Calibri"/>
                      <a:sym typeface="Marker Felt" charset="0"/>
                    </a:rPr>
                    <a:t>Nurturing relationships, safe environments, and enriching experiences that foster learning and development</a:t>
                  </a:r>
                </a:p>
              </p:txBody>
            </p:sp>
            <p:sp>
              <p:nvSpPr>
                <p:cNvPr id="11" name="Text Box 15"/>
                <p:cNvSpPr txBox="1">
                  <a:spLocks noChangeArrowheads="1"/>
                </p:cNvSpPr>
                <p:nvPr/>
              </p:nvSpPr>
              <p:spPr bwMode="auto">
                <a:xfrm>
                  <a:off x="6818133" y="3200400"/>
                  <a:ext cx="2097267" cy="1600434"/>
                </a:xfrm>
                <a:prstGeom prst="rect">
                  <a:avLst/>
                </a:prstGeom>
                <a:solidFill>
                  <a:schemeClr val="accent2">
                    <a:lumMod val="60000"/>
                    <a:lumOff val="40000"/>
                  </a:schemeClr>
                </a:solidFill>
                <a:ln w="9525">
                  <a:solidFill>
                    <a:srgbClr val="C0504D"/>
                  </a:solidFill>
                  <a:miter lim="800000"/>
                  <a:headEnd/>
                  <a:tailEnd/>
                </a:ln>
              </p:spPr>
              <p:txBody>
                <a:bodyPr wrap="square" lIns="91435" tIns="45718" rIns="91435" bIns="45718">
                  <a:spAutoFit/>
                </a:bodyPr>
                <a:lstStyle>
                  <a:lvl1pPr defTabSz="642938" eaLnBrk="0" hangingPunct="0">
                    <a:defRPr>
                      <a:solidFill>
                        <a:schemeClr val="tx1"/>
                      </a:solidFill>
                      <a:latin typeface="Arial" charset="0"/>
                      <a:ea typeface="ＭＳ Ｐゴシック" charset="0"/>
                      <a:cs typeface="ＭＳ Ｐゴシック" charset="0"/>
                    </a:defRPr>
                  </a:lvl1pPr>
                  <a:lvl2pPr marL="742950" indent="-285750" defTabSz="642938" eaLnBrk="0" hangingPunct="0">
                    <a:defRPr>
                      <a:solidFill>
                        <a:schemeClr val="tx1"/>
                      </a:solidFill>
                      <a:latin typeface="Arial" charset="0"/>
                      <a:ea typeface="ＭＳ Ｐゴシック" charset="0"/>
                    </a:defRPr>
                  </a:lvl2pPr>
                  <a:lvl3pPr marL="1143000" indent="-228600" defTabSz="642938" eaLnBrk="0" hangingPunct="0">
                    <a:defRPr>
                      <a:solidFill>
                        <a:schemeClr val="tx1"/>
                      </a:solidFill>
                      <a:latin typeface="Arial" charset="0"/>
                      <a:ea typeface="ＭＳ Ｐゴシック" charset="0"/>
                    </a:defRPr>
                  </a:lvl3pPr>
                  <a:lvl4pPr marL="1600200" indent="-228600" defTabSz="642938" eaLnBrk="0" hangingPunct="0">
                    <a:defRPr>
                      <a:solidFill>
                        <a:schemeClr val="tx1"/>
                      </a:solidFill>
                      <a:latin typeface="Arial" charset="0"/>
                      <a:ea typeface="ＭＳ Ｐゴシック" charset="0"/>
                    </a:defRPr>
                  </a:lvl4pPr>
                  <a:lvl5pPr marL="2057400" indent="-228600" defTabSz="642938" eaLnBrk="0" hangingPunct="0">
                    <a:defRPr>
                      <a:solidFill>
                        <a:schemeClr val="tx1"/>
                      </a:solidFill>
                      <a:latin typeface="Arial" charset="0"/>
                      <a:ea typeface="ＭＳ Ｐゴシック" charset="0"/>
                    </a:defRPr>
                  </a:lvl5pPr>
                  <a:lvl6pPr marL="2514600" indent="-228600" defTabSz="642938" eaLnBrk="0" fontAlgn="base" hangingPunct="0">
                    <a:spcBef>
                      <a:spcPct val="0"/>
                    </a:spcBef>
                    <a:spcAft>
                      <a:spcPct val="0"/>
                    </a:spcAft>
                    <a:defRPr>
                      <a:solidFill>
                        <a:schemeClr val="tx1"/>
                      </a:solidFill>
                      <a:latin typeface="Arial" charset="0"/>
                      <a:ea typeface="ＭＳ Ｐゴシック" charset="0"/>
                    </a:defRPr>
                  </a:lvl6pPr>
                  <a:lvl7pPr marL="2971800" indent="-228600" defTabSz="642938" eaLnBrk="0" fontAlgn="base" hangingPunct="0">
                    <a:spcBef>
                      <a:spcPct val="0"/>
                    </a:spcBef>
                    <a:spcAft>
                      <a:spcPct val="0"/>
                    </a:spcAft>
                    <a:defRPr>
                      <a:solidFill>
                        <a:schemeClr val="tx1"/>
                      </a:solidFill>
                      <a:latin typeface="Arial" charset="0"/>
                      <a:ea typeface="ＭＳ Ｐゴシック" charset="0"/>
                    </a:defRPr>
                  </a:lvl7pPr>
                  <a:lvl8pPr marL="3429000" indent="-228600" defTabSz="642938" eaLnBrk="0" fontAlgn="base" hangingPunct="0">
                    <a:spcBef>
                      <a:spcPct val="0"/>
                    </a:spcBef>
                    <a:spcAft>
                      <a:spcPct val="0"/>
                    </a:spcAft>
                    <a:defRPr>
                      <a:solidFill>
                        <a:schemeClr val="tx1"/>
                      </a:solidFill>
                      <a:latin typeface="Arial" charset="0"/>
                      <a:ea typeface="ＭＳ Ｐゴシック" charset="0"/>
                    </a:defRPr>
                  </a:lvl8pPr>
                  <a:lvl9pPr marL="3886200" indent="-228600" defTabSz="642938"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400" dirty="0">
                      <a:solidFill>
                        <a:srgbClr val="000000"/>
                      </a:solidFill>
                      <a:latin typeface="Calibri"/>
                      <a:cs typeface="Calibri"/>
                      <a:sym typeface="Marker Felt" charset="0"/>
                    </a:rPr>
                    <a:t>Resources, experiences, and relationships that strengthen families, engage them as leaders, and enhance their capacity to support </a:t>
                  </a:r>
                  <a:r>
                    <a:rPr lang="en-US" sz="1400" dirty="0" smtClean="0">
                      <a:solidFill>
                        <a:srgbClr val="000000"/>
                      </a:solidFill>
                      <a:latin typeface="Calibri"/>
                      <a:cs typeface="Calibri"/>
                      <a:sym typeface="Marker Felt" charset="0"/>
                    </a:rPr>
                    <a:t>children’</a:t>
                  </a:r>
                  <a:r>
                    <a:rPr lang="en-US" altLang="ja-JP" sz="1400" dirty="0" smtClean="0">
                      <a:solidFill>
                        <a:srgbClr val="000000"/>
                      </a:solidFill>
                      <a:latin typeface="Calibri"/>
                      <a:cs typeface="Calibri"/>
                      <a:sym typeface="Marker Felt" charset="0"/>
                    </a:rPr>
                    <a:t>s </a:t>
                  </a:r>
                  <a:r>
                    <a:rPr lang="en-US" altLang="ja-JP" sz="1400" dirty="0">
                      <a:solidFill>
                        <a:srgbClr val="000000"/>
                      </a:solidFill>
                      <a:latin typeface="Calibri"/>
                      <a:cs typeface="Calibri"/>
                      <a:sym typeface="Marker Felt" charset="0"/>
                    </a:rPr>
                    <a:t>well being</a:t>
                  </a:r>
                  <a:endParaRPr lang="en-US" sz="1400" dirty="0">
                    <a:solidFill>
                      <a:srgbClr val="000000"/>
                    </a:solidFill>
                    <a:latin typeface="Calibri"/>
                    <a:ea typeface="ヒラギノ明朝 ProN W3" charset="0"/>
                    <a:cs typeface="Calibri"/>
                    <a:sym typeface="Marker Felt" charset="0"/>
                  </a:endParaRPr>
                </a:p>
              </p:txBody>
            </p:sp>
            <p:sp>
              <p:nvSpPr>
                <p:cNvPr id="12" name="Line 18" descr="&quot; &quot;"/>
                <p:cNvSpPr>
                  <a:spLocks noChangeShapeType="1"/>
                </p:cNvSpPr>
                <p:nvPr/>
              </p:nvSpPr>
              <p:spPr bwMode="auto">
                <a:xfrm>
                  <a:off x="1985494" y="2743200"/>
                  <a:ext cx="148106" cy="451222"/>
                </a:xfrm>
                <a:prstGeom prst="line">
                  <a:avLst/>
                </a:prstGeom>
                <a:noFill/>
                <a:ln w="69850">
                  <a:solidFill>
                    <a:srgbClr val="4F81BD"/>
                  </a:solidFill>
                  <a:round/>
                  <a:headEnd/>
                  <a:tailEnd type="triangle" w="lg" len="med"/>
                </a:ln>
                <a:extLst>
                  <a:ext uri="{909E8E84-426E-40DD-AFC4-6F175D3DCCD1}">
                    <a14:hiddenFill xmlns:a14="http://schemas.microsoft.com/office/drawing/2010/main">
                      <a:noFill/>
                    </a14:hiddenFill>
                  </a:ext>
                </a:extLst>
              </p:spPr>
              <p:txBody>
                <a:bodyPr lIns="130046" tIns="65023" rIns="130046" bIns="65023"/>
                <a:lstStyle/>
                <a:p>
                  <a:endParaRPr lang="en-US"/>
                </a:p>
              </p:txBody>
            </p:sp>
            <p:sp>
              <p:nvSpPr>
                <p:cNvPr id="14" name="Line 13" descr="&quot; &quot;"/>
                <p:cNvSpPr>
                  <a:spLocks noChangeShapeType="1"/>
                </p:cNvSpPr>
                <p:nvPr/>
              </p:nvSpPr>
              <p:spPr bwMode="auto">
                <a:xfrm flipH="1">
                  <a:off x="6324600" y="3581400"/>
                  <a:ext cx="457200" cy="45719"/>
                </a:xfrm>
                <a:prstGeom prst="line">
                  <a:avLst/>
                </a:prstGeom>
                <a:noFill/>
                <a:ln w="69850">
                  <a:solidFill>
                    <a:srgbClr val="C0504D"/>
                  </a:solidFill>
                  <a:round/>
                  <a:headEnd/>
                  <a:tailEnd type="triangle" w="lg" len="med"/>
                </a:ln>
                <a:extLst>
                  <a:ext uri="{909E8E84-426E-40DD-AFC4-6F175D3DCCD1}">
                    <a14:hiddenFill xmlns:a14="http://schemas.microsoft.com/office/drawing/2010/main">
                      <a:noFill/>
                    </a14:hiddenFill>
                  </a:ext>
                </a:extLst>
              </p:spPr>
              <p:txBody>
                <a:bodyPr lIns="130046" tIns="65023" rIns="130046" bIns="65023"/>
                <a:lstStyle/>
                <a:p>
                  <a:endParaRPr lang="en-US"/>
                </a:p>
              </p:txBody>
            </p:sp>
            <p:sp>
              <p:nvSpPr>
                <p:cNvPr id="39" name="Text Box 19"/>
                <p:cNvSpPr txBox="1">
                  <a:spLocks noChangeArrowheads="1"/>
                </p:cNvSpPr>
                <p:nvPr/>
              </p:nvSpPr>
              <p:spPr bwMode="auto">
                <a:xfrm>
                  <a:off x="76200" y="4495566"/>
                  <a:ext cx="1828800" cy="1600434"/>
                </a:xfrm>
                <a:prstGeom prst="rect">
                  <a:avLst/>
                </a:prstGeom>
                <a:solidFill>
                  <a:schemeClr val="accent4">
                    <a:lumMod val="60000"/>
                    <a:lumOff val="40000"/>
                  </a:schemeClr>
                </a:solidFill>
                <a:ln w="9525">
                  <a:solidFill>
                    <a:srgbClr val="4F81BD"/>
                  </a:solidFill>
                  <a:miter lim="800000"/>
                  <a:headEnd/>
                  <a:tailEnd/>
                </a:ln>
              </p:spPr>
              <p:txBody>
                <a:bodyPr wrap="square" lIns="91435" tIns="45718" rIns="91435" bIns="45718">
                  <a:spAutoFit/>
                </a:bodyPr>
                <a:lstStyle>
                  <a:lvl1pPr defTabSz="642938" eaLnBrk="0" hangingPunct="0">
                    <a:defRPr>
                      <a:solidFill>
                        <a:schemeClr val="tx1"/>
                      </a:solidFill>
                      <a:latin typeface="Arial" charset="0"/>
                      <a:ea typeface="ＭＳ Ｐゴシック" charset="0"/>
                      <a:cs typeface="ＭＳ Ｐゴシック" charset="0"/>
                    </a:defRPr>
                  </a:lvl1pPr>
                  <a:lvl2pPr marL="742950" indent="-285750" defTabSz="642938" eaLnBrk="0" hangingPunct="0">
                    <a:defRPr>
                      <a:solidFill>
                        <a:schemeClr val="tx1"/>
                      </a:solidFill>
                      <a:latin typeface="Arial" charset="0"/>
                      <a:ea typeface="ＭＳ Ｐゴシック" charset="0"/>
                    </a:defRPr>
                  </a:lvl2pPr>
                  <a:lvl3pPr marL="1143000" indent="-228600" defTabSz="642938" eaLnBrk="0" hangingPunct="0">
                    <a:defRPr>
                      <a:solidFill>
                        <a:schemeClr val="tx1"/>
                      </a:solidFill>
                      <a:latin typeface="Arial" charset="0"/>
                      <a:ea typeface="ＭＳ Ｐゴシック" charset="0"/>
                    </a:defRPr>
                  </a:lvl3pPr>
                  <a:lvl4pPr marL="1600200" indent="-228600" defTabSz="642938" eaLnBrk="0" hangingPunct="0">
                    <a:defRPr>
                      <a:solidFill>
                        <a:schemeClr val="tx1"/>
                      </a:solidFill>
                      <a:latin typeface="Arial" charset="0"/>
                      <a:ea typeface="ＭＳ Ｐゴシック" charset="0"/>
                    </a:defRPr>
                  </a:lvl4pPr>
                  <a:lvl5pPr marL="2057400" indent="-228600" defTabSz="642938" eaLnBrk="0" hangingPunct="0">
                    <a:defRPr>
                      <a:solidFill>
                        <a:schemeClr val="tx1"/>
                      </a:solidFill>
                      <a:latin typeface="Arial" charset="0"/>
                      <a:ea typeface="ＭＳ Ｐゴシック" charset="0"/>
                    </a:defRPr>
                  </a:lvl5pPr>
                  <a:lvl6pPr marL="2514600" indent="-228600" defTabSz="642938" eaLnBrk="0" fontAlgn="base" hangingPunct="0">
                    <a:spcBef>
                      <a:spcPct val="0"/>
                    </a:spcBef>
                    <a:spcAft>
                      <a:spcPct val="0"/>
                    </a:spcAft>
                    <a:defRPr>
                      <a:solidFill>
                        <a:schemeClr val="tx1"/>
                      </a:solidFill>
                      <a:latin typeface="Arial" charset="0"/>
                      <a:ea typeface="ＭＳ Ｐゴシック" charset="0"/>
                    </a:defRPr>
                  </a:lvl6pPr>
                  <a:lvl7pPr marL="2971800" indent="-228600" defTabSz="642938" eaLnBrk="0" fontAlgn="base" hangingPunct="0">
                    <a:spcBef>
                      <a:spcPct val="0"/>
                    </a:spcBef>
                    <a:spcAft>
                      <a:spcPct val="0"/>
                    </a:spcAft>
                    <a:defRPr>
                      <a:solidFill>
                        <a:schemeClr val="tx1"/>
                      </a:solidFill>
                      <a:latin typeface="Arial" charset="0"/>
                      <a:ea typeface="ＭＳ Ｐゴシック" charset="0"/>
                    </a:defRPr>
                  </a:lvl7pPr>
                  <a:lvl8pPr marL="3429000" indent="-228600" defTabSz="642938" eaLnBrk="0" fontAlgn="base" hangingPunct="0">
                    <a:spcBef>
                      <a:spcPct val="0"/>
                    </a:spcBef>
                    <a:spcAft>
                      <a:spcPct val="0"/>
                    </a:spcAft>
                    <a:defRPr>
                      <a:solidFill>
                        <a:schemeClr val="tx1"/>
                      </a:solidFill>
                      <a:latin typeface="Arial" charset="0"/>
                      <a:ea typeface="ＭＳ Ｐゴシック" charset="0"/>
                    </a:defRPr>
                  </a:lvl8pPr>
                  <a:lvl9pPr marL="3886200" indent="-228600" defTabSz="642938"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400" dirty="0" smtClean="0">
                      <a:latin typeface="Calibri"/>
                      <a:ea typeface="ヒラギノ明朝 ProN W3" charset="0"/>
                      <a:cs typeface="Calibri"/>
                      <a:sym typeface="Marker Felt" charset="0"/>
                    </a:rPr>
                    <a:t>Early Identification, assessment and appropriate services for children with special health care needs, disabilities, or developmental delays</a:t>
                  </a:r>
                  <a:endParaRPr lang="en-US" sz="1400" dirty="0">
                    <a:latin typeface="Calibri"/>
                    <a:cs typeface="Calibri"/>
                    <a:sym typeface="Marker Felt" charset="0"/>
                  </a:endParaRPr>
                </a:p>
              </p:txBody>
            </p:sp>
            <p:sp>
              <p:nvSpPr>
                <p:cNvPr id="40" name="Line 13" descr="&quot; &quot;"/>
                <p:cNvSpPr>
                  <a:spLocks noChangeShapeType="1"/>
                </p:cNvSpPr>
                <p:nvPr/>
              </p:nvSpPr>
              <p:spPr bwMode="auto">
                <a:xfrm flipV="1">
                  <a:off x="2209800" y="5181600"/>
                  <a:ext cx="838200" cy="457200"/>
                </a:xfrm>
                <a:prstGeom prst="line">
                  <a:avLst/>
                </a:prstGeom>
                <a:noFill/>
                <a:ln w="69850">
                  <a:solidFill>
                    <a:schemeClr val="accent4">
                      <a:lumMod val="75000"/>
                    </a:schemeClr>
                  </a:solidFill>
                  <a:round/>
                  <a:headEnd/>
                  <a:tailEnd type="triangle" w="lg" len="med"/>
                </a:ln>
                <a:extLst>
                  <a:ext uri="{909E8E84-426E-40DD-AFC4-6F175D3DCCD1}">
                    <a14:hiddenFill xmlns:a14="http://schemas.microsoft.com/office/drawing/2010/main">
                      <a:noFill/>
                    </a14:hiddenFill>
                  </a:ext>
                </a:extLst>
              </p:spPr>
              <p:txBody>
                <a:bodyPr lIns="130046" tIns="65023" rIns="130046" bIns="65023"/>
                <a:lstStyle/>
                <a:p>
                  <a:endParaRPr lang="en-US"/>
                </a:p>
              </p:txBody>
            </p:sp>
          </p:grpSp>
        </p:grpSp>
      </p:grpSp>
      <p:sp>
        <p:nvSpPr>
          <p:cNvPr id="42" name="TextBox 41"/>
          <p:cNvSpPr txBox="1"/>
          <p:nvPr/>
        </p:nvSpPr>
        <p:spPr>
          <a:xfrm>
            <a:off x="2743200" y="6229290"/>
            <a:ext cx="4800600" cy="461665"/>
          </a:xfrm>
          <a:prstGeom prst="rect">
            <a:avLst/>
          </a:prstGeom>
          <a:noFill/>
        </p:spPr>
        <p:txBody>
          <a:bodyPr wrap="square" rtlCol="0">
            <a:spAutoFit/>
          </a:bodyPr>
          <a:lstStyle/>
          <a:p>
            <a:r>
              <a:rPr lang="en-US" sz="1200" dirty="0" smtClean="0"/>
              <a:t>Source:  Adapted from Early Childhood Systems Working Group, National Governor’s Association, 2006.</a:t>
            </a:r>
            <a:endParaRPr lang="en-US" sz="1200" dirty="0"/>
          </a:p>
        </p:txBody>
      </p:sp>
    </p:spTree>
    <p:extLst>
      <p:ext uri="{BB962C8B-B14F-4D97-AF65-F5344CB8AC3E}">
        <p14:creationId xmlns:p14="http://schemas.microsoft.com/office/powerpoint/2010/main" val="32836208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descr="This table provides an overview of the information fro the state personnel standard: credential/licensure/certification data."/>
          <p:cNvGraphicFramePr>
            <a:graphicFrameLocks noGrp="1"/>
          </p:cNvGraphicFramePr>
          <p:nvPr>
            <p:extLst>
              <p:ext uri="{D42A27DB-BD31-4B8C-83A1-F6EECF244321}">
                <p14:modId xmlns:p14="http://schemas.microsoft.com/office/powerpoint/2010/main" val="99638520"/>
              </p:ext>
            </p:extLst>
          </p:nvPr>
        </p:nvGraphicFramePr>
        <p:xfrm>
          <a:off x="457200" y="762000"/>
          <a:ext cx="7620000" cy="4240869"/>
        </p:xfrm>
        <a:graphic>
          <a:graphicData uri="http://schemas.openxmlformats.org/drawingml/2006/table">
            <a:tbl>
              <a:tblPr firstRow="1" firstCol="1" bandRow="1">
                <a:tableStyleId>{5C22544A-7EE6-4342-B048-85BDC9FD1C3A}</a:tableStyleId>
              </a:tblPr>
              <a:tblGrid>
                <a:gridCol w="3350638"/>
                <a:gridCol w="4269362"/>
              </a:tblGrid>
              <a:tr h="640080">
                <a:tc>
                  <a:txBody>
                    <a:bodyPr/>
                    <a:lstStyle/>
                    <a:p>
                      <a:pPr marL="0" marR="0" algn="ctr">
                        <a:lnSpc>
                          <a:spcPct val="115000"/>
                        </a:lnSpc>
                        <a:spcBef>
                          <a:spcPts val="600"/>
                        </a:spcBef>
                        <a:spcAft>
                          <a:spcPts val="600"/>
                        </a:spcAft>
                      </a:pPr>
                      <a:r>
                        <a:rPr lang="en-US" sz="1600" dirty="0">
                          <a:effectLst/>
                        </a:rPr>
                        <a:t>Category (by order in the data table)</a:t>
                      </a:r>
                      <a:endParaRPr lang="en-US" sz="1600" dirty="0">
                        <a:effectLst/>
                        <a:latin typeface="Calibri"/>
                        <a:ea typeface="Calibri"/>
                        <a:cs typeface="Times New Roman"/>
                      </a:endParaRPr>
                    </a:p>
                  </a:txBody>
                  <a:tcPr marL="64851" marR="64851" marT="0" marB="0" anchor="ctr"/>
                </a:tc>
                <a:tc>
                  <a:txBody>
                    <a:bodyPr/>
                    <a:lstStyle/>
                    <a:p>
                      <a:pPr marL="0" marR="0" algn="ctr">
                        <a:lnSpc>
                          <a:spcPct val="115000"/>
                        </a:lnSpc>
                        <a:spcBef>
                          <a:spcPts val="600"/>
                        </a:spcBef>
                        <a:spcAft>
                          <a:spcPts val="600"/>
                        </a:spcAft>
                      </a:pPr>
                      <a:r>
                        <a:rPr lang="en-US" sz="1600" dirty="0">
                          <a:effectLst/>
                        </a:rPr>
                        <a:t>Definition</a:t>
                      </a:r>
                      <a:endParaRPr lang="en-US" sz="1600" dirty="0">
                        <a:effectLst/>
                        <a:latin typeface="Calibri"/>
                        <a:ea typeface="Calibri"/>
                        <a:cs typeface="Times New Roman"/>
                      </a:endParaRPr>
                    </a:p>
                  </a:txBody>
                  <a:tcPr marL="64851" marR="64851" marT="0" marB="0" anchor="ctr"/>
                </a:tc>
              </a:tr>
              <a:tr h="2259532">
                <a:tc>
                  <a:txBody>
                    <a:bodyPr/>
                    <a:lstStyle/>
                    <a:p>
                      <a:pPr marL="0" marR="0">
                        <a:lnSpc>
                          <a:spcPct val="115000"/>
                        </a:lnSpc>
                        <a:spcBef>
                          <a:spcPts val="600"/>
                        </a:spcBef>
                        <a:spcAft>
                          <a:spcPts val="600"/>
                        </a:spcAft>
                      </a:pPr>
                      <a:r>
                        <a:rPr lang="en-US" sz="1600" dirty="0">
                          <a:effectLst/>
                        </a:rPr>
                        <a:t>Requirements for Licensure/Certification Reciprocity with Other States</a:t>
                      </a:r>
                      <a:endParaRPr lang="en-US" sz="1600" dirty="0">
                        <a:effectLst/>
                        <a:latin typeface="Calibri"/>
                        <a:ea typeface="Calibri"/>
                        <a:cs typeface="Times New Roman"/>
                      </a:endParaRPr>
                    </a:p>
                  </a:txBody>
                  <a:tcPr marL="64851" marR="64851" marT="0" marB="0" anchor="ctr"/>
                </a:tc>
                <a:tc>
                  <a:txBody>
                    <a:bodyPr/>
                    <a:lstStyle/>
                    <a:p>
                      <a:pPr marL="342900" marR="0" lvl="0" indent="-342900">
                        <a:lnSpc>
                          <a:spcPct val="115000"/>
                        </a:lnSpc>
                        <a:spcBef>
                          <a:spcPts val="600"/>
                        </a:spcBef>
                        <a:spcAft>
                          <a:spcPts val="600"/>
                        </a:spcAft>
                        <a:buFont typeface="+mj-lt"/>
                        <a:buAutoNum type="arabicPeriod"/>
                      </a:pPr>
                      <a:r>
                        <a:rPr lang="en-US" sz="1600" dirty="0">
                          <a:effectLst/>
                        </a:rPr>
                        <a:t>The requirements for an individual who is previously licensed in another state but wants to become licensed in the state of interest.</a:t>
                      </a:r>
                    </a:p>
                    <a:p>
                      <a:pPr marL="342900" marR="0" lvl="0" indent="-342900">
                        <a:lnSpc>
                          <a:spcPct val="115000"/>
                        </a:lnSpc>
                        <a:spcBef>
                          <a:spcPts val="600"/>
                        </a:spcBef>
                        <a:spcAft>
                          <a:spcPts val="600"/>
                        </a:spcAft>
                        <a:buFont typeface="+mj-lt"/>
                        <a:buAutoNum type="arabicPeriod"/>
                      </a:pPr>
                      <a:r>
                        <a:rPr lang="en-US" sz="1600" dirty="0">
                          <a:effectLst/>
                        </a:rPr>
                        <a:t>Initial licensure that allows candidates to qualify for licensure in states other than where they complete their preparation through interstate agreements.</a:t>
                      </a:r>
                      <a:endParaRPr lang="en-US" sz="1600" dirty="0">
                        <a:effectLst/>
                        <a:latin typeface="Calibri"/>
                        <a:ea typeface="Calibri"/>
                        <a:cs typeface="Times New Roman"/>
                      </a:endParaRPr>
                    </a:p>
                  </a:txBody>
                  <a:tcPr marL="64851" marR="64851" marT="0" marB="0" anchor="ctr"/>
                </a:tc>
              </a:tr>
              <a:tr h="780425">
                <a:tc>
                  <a:txBody>
                    <a:bodyPr/>
                    <a:lstStyle/>
                    <a:p>
                      <a:pPr marL="0" marR="0">
                        <a:lnSpc>
                          <a:spcPct val="115000"/>
                        </a:lnSpc>
                        <a:spcBef>
                          <a:spcPts val="600"/>
                        </a:spcBef>
                        <a:spcAft>
                          <a:spcPts val="600"/>
                        </a:spcAft>
                      </a:pPr>
                      <a:r>
                        <a:rPr lang="en-US" sz="1600">
                          <a:effectLst/>
                        </a:rPr>
                        <a:t>State-Level Licensure Web Links</a:t>
                      </a:r>
                      <a:endParaRPr lang="en-US" sz="1600">
                        <a:effectLst/>
                        <a:latin typeface="Calibri"/>
                        <a:ea typeface="Calibri"/>
                        <a:cs typeface="Times New Roman"/>
                      </a:endParaRPr>
                    </a:p>
                  </a:txBody>
                  <a:tcPr marL="64851" marR="64851" marT="0" marB="0" anchor="ctr"/>
                </a:tc>
                <a:tc>
                  <a:txBody>
                    <a:bodyPr/>
                    <a:lstStyle/>
                    <a:p>
                      <a:pPr marL="0" marR="0">
                        <a:lnSpc>
                          <a:spcPct val="115000"/>
                        </a:lnSpc>
                        <a:spcBef>
                          <a:spcPts val="600"/>
                        </a:spcBef>
                        <a:spcAft>
                          <a:spcPts val="600"/>
                        </a:spcAft>
                      </a:pPr>
                      <a:r>
                        <a:rPr lang="en-US" sz="1600" dirty="0">
                          <a:effectLst/>
                        </a:rPr>
                        <a:t>State-level web links that provide critical information about the license/certificate</a:t>
                      </a:r>
                      <a:endParaRPr lang="en-US" sz="1600" dirty="0">
                        <a:effectLst/>
                        <a:latin typeface="Calibri"/>
                        <a:ea typeface="Calibri"/>
                        <a:cs typeface="Times New Roman"/>
                      </a:endParaRPr>
                    </a:p>
                  </a:txBody>
                  <a:tcPr marL="64851" marR="64851" marT="0" marB="0" anchor="ctr"/>
                </a:tc>
              </a:tr>
              <a:tr h="390214">
                <a:tc>
                  <a:txBody>
                    <a:bodyPr/>
                    <a:lstStyle/>
                    <a:p>
                      <a:pPr marL="0" marR="0">
                        <a:lnSpc>
                          <a:spcPct val="115000"/>
                        </a:lnSpc>
                        <a:spcBef>
                          <a:spcPts val="600"/>
                        </a:spcBef>
                        <a:spcAft>
                          <a:spcPts val="600"/>
                        </a:spcAft>
                      </a:pPr>
                      <a:r>
                        <a:rPr lang="en-US" sz="1600">
                          <a:effectLst/>
                        </a:rPr>
                        <a:t>Additional Information</a:t>
                      </a:r>
                      <a:endParaRPr lang="en-US" sz="1600">
                        <a:effectLst/>
                        <a:latin typeface="Calibri"/>
                        <a:ea typeface="Calibri"/>
                        <a:cs typeface="Times New Roman"/>
                      </a:endParaRPr>
                    </a:p>
                  </a:txBody>
                  <a:tcPr marL="64851" marR="64851" marT="0" marB="0" anchor="ctr"/>
                </a:tc>
                <a:tc>
                  <a:txBody>
                    <a:bodyPr/>
                    <a:lstStyle/>
                    <a:p>
                      <a:pPr marL="0" marR="0">
                        <a:lnSpc>
                          <a:spcPct val="115000"/>
                        </a:lnSpc>
                        <a:spcBef>
                          <a:spcPts val="600"/>
                        </a:spcBef>
                        <a:spcAft>
                          <a:spcPts val="600"/>
                        </a:spcAft>
                      </a:pPr>
                      <a:r>
                        <a:rPr lang="en-US" sz="1600" dirty="0">
                          <a:effectLst/>
                        </a:rPr>
                        <a:t>Other important information that does not fit in the above categories.</a:t>
                      </a:r>
                      <a:endParaRPr lang="en-US" sz="1600" dirty="0">
                        <a:effectLst/>
                        <a:latin typeface="Calibri"/>
                        <a:ea typeface="Calibri"/>
                        <a:cs typeface="Times New Roman"/>
                      </a:endParaRPr>
                    </a:p>
                  </a:txBody>
                  <a:tcPr marL="64851" marR="64851" marT="0" marB="0" anchor="ctr"/>
                </a:tc>
              </a:tr>
            </a:tbl>
          </a:graphicData>
        </a:graphic>
      </p:graphicFrame>
    </p:spTree>
    <p:extLst>
      <p:ext uri="{BB962C8B-B14F-4D97-AF65-F5344CB8AC3E}">
        <p14:creationId xmlns:p14="http://schemas.microsoft.com/office/powerpoint/2010/main" val="42264333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990600"/>
            <a:ext cx="6248400" cy="4832092"/>
          </a:xfrm>
          <a:prstGeom prst="rect">
            <a:avLst/>
          </a:prstGeom>
        </p:spPr>
        <p:txBody>
          <a:bodyPr wrap="square">
            <a:spAutoFit/>
          </a:bodyPr>
          <a:lstStyle/>
          <a:p>
            <a:r>
              <a:rPr lang="en-US" sz="2800" b="1" dirty="0">
                <a:solidFill>
                  <a:srgbClr val="2F2B20"/>
                </a:solidFill>
              </a:rPr>
              <a:t>*Discipline for data collection: </a:t>
            </a:r>
            <a:endParaRPr lang="en-US" sz="2800" dirty="0">
              <a:solidFill>
                <a:srgbClr val="2F2B20"/>
              </a:solidFill>
            </a:endParaRPr>
          </a:p>
          <a:p>
            <a:r>
              <a:rPr lang="en-US" sz="2800" dirty="0">
                <a:solidFill>
                  <a:srgbClr val="2F2B20"/>
                </a:solidFill>
              </a:rPr>
              <a:t/>
            </a:r>
            <a:br>
              <a:rPr lang="en-US" sz="2800" dirty="0">
                <a:solidFill>
                  <a:srgbClr val="2F2B20"/>
                </a:solidFill>
              </a:rPr>
            </a:br>
            <a:r>
              <a:rPr lang="en-US" sz="2800" dirty="0">
                <a:solidFill>
                  <a:srgbClr val="2F2B20"/>
                </a:solidFill>
              </a:rPr>
              <a:t>Early Childhood Special Education (ECSE)</a:t>
            </a:r>
          </a:p>
          <a:p>
            <a:r>
              <a:rPr lang="en-US" sz="2800" dirty="0">
                <a:solidFill>
                  <a:srgbClr val="2F2B20"/>
                </a:solidFill>
              </a:rPr>
              <a:t>Early Childhood Education (ECE) – does not include Head Start and Child Care information.</a:t>
            </a:r>
          </a:p>
          <a:p>
            <a:r>
              <a:rPr lang="en-US" sz="2800" dirty="0">
                <a:solidFill>
                  <a:srgbClr val="2F2B20"/>
                </a:solidFill>
              </a:rPr>
              <a:t>Occupational Therapist (OT)</a:t>
            </a:r>
          </a:p>
          <a:p>
            <a:r>
              <a:rPr lang="en-US" sz="2800" dirty="0">
                <a:solidFill>
                  <a:srgbClr val="2F2B20"/>
                </a:solidFill>
              </a:rPr>
              <a:t>Physical Therapist (PT)</a:t>
            </a:r>
          </a:p>
          <a:p>
            <a:r>
              <a:rPr lang="en-US" sz="2800" dirty="0">
                <a:solidFill>
                  <a:srgbClr val="2F2B20"/>
                </a:solidFill>
              </a:rPr>
              <a:t>Speech Language Pathologist (SLP)</a:t>
            </a:r>
          </a:p>
          <a:p>
            <a:r>
              <a:rPr lang="en-US" sz="2800" dirty="0">
                <a:solidFill>
                  <a:srgbClr val="2F2B20"/>
                </a:solidFill>
              </a:rPr>
              <a:t>Audiologist</a:t>
            </a:r>
          </a:p>
          <a:p>
            <a:r>
              <a:rPr lang="en-US" sz="2800" dirty="0">
                <a:solidFill>
                  <a:srgbClr val="2F2B20"/>
                </a:solidFill>
              </a:rPr>
              <a:t>Registered Nurse</a:t>
            </a:r>
          </a:p>
        </p:txBody>
      </p:sp>
    </p:spTree>
    <p:extLst>
      <p:ext uri="{BB962C8B-B14F-4D97-AF65-F5344CB8AC3E}">
        <p14:creationId xmlns:p14="http://schemas.microsoft.com/office/powerpoint/2010/main" val="37956636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762000"/>
            <a:ext cx="7924800" cy="5324535"/>
          </a:xfrm>
          <a:prstGeom prst="rect">
            <a:avLst/>
          </a:prstGeom>
        </p:spPr>
        <p:txBody>
          <a:bodyPr wrap="square">
            <a:spAutoFit/>
          </a:bodyPr>
          <a:lstStyle/>
          <a:p>
            <a:r>
              <a:rPr lang="en-US" sz="2400" dirty="0">
                <a:solidFill>
                  <a:srgbClr val="2F2B20"/>
                </a:solidFill>
              </a:rPr>
              <a:t>**</a:t>
            </a:r>
            <a:r>
              <a:rPr lang="en-US" sz="2400" b="1" dirty="0">
                <a:solidFill>
                  <a:srgbClr val="2F2B20"/>
                </a:solidFill>
              </a:rPr>
              <a:t> Type of licensure/certification applied</a:t>
            </a:r>
            <a:r>
              <a:rPr lang="en-US" sz="2400" b="1" dirty="0" smtClean="0">
                <a:solidFill>
                  <a:srgbClr val="2F2B20"/>
                </a:solidFill>
              </a:rPr>
              <a:t>:</a:t>
            </a:r>
          </a:p>
          <a:p>
            <a:endParaRPr lang="en-US" dirty="0">
              <a:solidFill>
                <a:srgbClr val="2F2B20"/>
              </a:solidFill>
            </a:endParaRPr>
          </a:p>
          <a:p>
            <a:r>
              <a:rPr lang="en-US" sz="2000" dirty="0" smtClean="0">
                <a:solidFill>
                  <a:srgbClr val="2F2B20"/>
                </a:solidFill>
              </a:rPr>
              <a:t>1. Licensure/Certification</a:t>
            </a:r>
            <a:endParaRPr lang="en-US" sz="2000" dirty="0">
              <a:solidFill>
                <a:srgbClr val="2F2B20"/>
              </a:solidFill>
            </a:endParaRPr>
          </a:p>
          <a:p>
            <a:r>
              <a:rPr lang="en-US" sz="2000" dirty="0" smtClean="0">
                <a:solidFill>
                  <a:srgbClr val="2F2B20"/>
                </a:solidFill>
              </a:rPr>
              <a:t>2. Licensure/Certification </a:t>
            </a:r>
            <a:r>
              <a:rPr lang="en-US" sz="2000" dirty="0">
                <a:solidFill>
                  <a:srgbClr val="2F2B20"/>
                </a:solidFill>
              </a:rPr>
              <a:t>(SPECIFIC) with </a:t>
            </a:r>
            <a:r>
              <a:rPr lang="en-US" sz="2000" dirty="0" smtClean="0">
                <a:solidFill>
                  <a:srgbClr val="2F2B20"/>
                </a:solidFill>
              </a:rPr>
              <a:t>Endorsement</a:t>
            </a:r>
            <a:endParaRPr lang="en-US" sz="2000" dirty="0">
              <a:solidFill>
                <a:srgbClr val="2F2B20"/>
              </a:solidFill>
            </a:endParaRPr>
          </a:p>
          <a:p>
            <a:r>
              <a:rPr lang="en-US" sz="2000" dirty="0" smtClean="0">
                <a:solidFill>
                  <a:srgbClr val="2F2B20"/>
                </a:solidFill>
              </a:rPr>
              <a:t>3. Endorsement </a:t>
            </a:r>
            <a:r>
              <a:rPr lang="en-US" sz="2000" dirty="0">
                <a:solidFill>
                  <a:srgbClr val="2F2B20"/>
                </a:solidFill>
              </a:rPr>
              <a:t>(Added to various licenses)</a:t>
            </a:r>
          </a:p>
          <a:p>
            <a:r>
              <a:rPr lang="en-US" sz="2000" dirty="0" smtClean="0">
                <a:solidFill>
                  <a:srgbClr val="2F2B20"/>
                </a:solidFill>
              </a:rPr>
              <a:t>4. Unified/Blended </a:t>
            </a:r>
            <a:r>
              <a:rPr lang="en-US" sz="2000" dirty="0">
                <a:solidFill>
                  <a:srgbClr val="2F2B20"/>
                </a:solidFill>
              </a:rPr>
              <a:t>License/certificate [e.g., EC/ECSE]</a:t>
            </a:r>
          </a:p>
          <a:p>
            <a:r>
              <a:rPr lang="en-US" sz="2000" dirty="0" smtClean="0">
                <a:solidFill>
                  <a:srgbClr val="2F2B20"/>
                </a:solidFill>
              </a:rPr>
              <a:t>5. Dual </a:t>
            </a:r>
            <a:r>
              <a:rPr lang="en-US" sz="2000" dirty="0">
                <a:solidFill>
                  <a:srgbClr val="2F2B20"/>
                </a:solidFill>
              </a:rPr>
              <a:t>Certification (IF TWO DISTINCT Certifications are REQUIRED AT STATE LEVEL)</a:t>
            </a:r>
          </a:p>
          <a:p>
            <a:r>
              <a:rPr lang="en-US" sz="2000" dirty="0" smtClean="0">
                <a:solidFill>
                  <a:srgbClr val="2F2B20"/>
                </a:solidFill>
              </a:rPr>
              <a:t>6. Other </a:t>
            </a:r>
            <a:r>
              <a:rPr lang="en-US" sz="2000" dirty="0">
                <a:solidFill>
                  <a:srgbClr val="2F2B20"/>
                </a:solidFill>
              </a:rPr>
              <a:t>(e.g., advanced training not leading to licensure or endorsement</a:t>
            </a:r>
            <a:r>
              <a:rPr lang="en-US" sz="2000" dirty="0" smtClean="0">
                <a:solidFill>
                  <a:srgbClr val="2F2B20"/>
                </a:solidFill>
              </a:rPr>
              <a:t>)</a:t>
            </a:r>
          </a:p>
          <a:p>
            <a:r>
              <a:rPr lang="en-US" sz="2000" dirty="0" smtClean="0">
                <a:solidFill>
                  <a:srgbClr val="2F2B20"/>
                </a:solidFill>
              </a:rPr>
              <a:t>7. Social </a:t>
            </a:r>
            <a:r>
              <a:rPr lang="en-US" sz="2000" dirty="0">
                <a:solidFill>
                  <a:srgbClr val="2F2B20"/>
                </a:solidFill>
              </a:rPr>
              <a:t>Worker</a:t>
            </a:r>
          </a:p>
          <a:p>
            <a:r>
              <a:rPr lang="en-US" sz="2000" dirty="0" smtClean="0">
                <a:solidFill>
                  <a:srgbClr val="2F2B20"/>
                </a:solidFill>
              </a:rPr>
              <a:t>8. Family </a:t>
            </a:r>
            <a:r>
              <a:rPr lang="en-US" sz="2000" dirty="0">
                <a:solidFill>
                  <a:srgbClr val="2F2B20"/>
                </a:solidFill>
              </a:rPr>
              <a:t>Therapist</a:t>
            </a:r>
          </a:p>
          <a:p>
            <a:r>
              <a:rPr lang="en-US" sz="2000" dirty="0" smtClean="0">
                <a:solidFill>
                  <a:srgbClr val="2F2B20"/>
                </a:solidFill>
              </a:rPr>
              <a:t>9. Clinical </a:t>
            </a:r>
            <a:r>
              <a:rPr lang="en-US" sz="2000" dirty="0">
                <a:solidFill>
                  <a:srgbClr val="2F2B20"/>
                </a:solidFill>
              </a:rPr>
              <a:t>Psychologist</a:t>
            </a:r>
          </a:p>
          <a:p>
            <a:r>
              <a:rPr lang="en-US" sz="2000" dirty="0" smtClean="0">
                <a:solidFill>
                  <a:srgbClr val="2F2B20"/>
                </a:solidFill>
              </a:rPr>
              <a:t>10. School </a:t>
            </a:r>
            <a:r>
              <a:rPr lang="en-US" sz="2000" dirty="0">
                <a:solidFill>
                  <a:srgbClr val="2F2B20"/>
                </a:solidFill>
              </a:rPr>
              <a:t>Psychologist</a:t>
            </a:r>
          </a:p>
          <a:p>
            <a:r>
              <a:rPr lang="en-US" sz="2000" dirty="0" smtClean="0">
                <a:solidFill>
                  <a:srgbClr val="2F2B20"/>
                </a:solidFill>
              </a:rPr>
              <a:t>11. Vision </a:t>
            </a:r>
            <a:r>
              <a:rPr lang="en-US" sz="2000" dirty="0">
                <a:solidFill>
                  <a:srgbClr val="2F2B20"/>
                </a:solidFill>
              </a:rPr>
              <a:t>Specialist – focus on teaching license/certificate</a:t>
            </a:r>
          </a:p>
          <a:p>
            <a:r>
              <a:rPr lang="en-US" sz="2000" dirty="0" smtClean="0">
                <a:solidFill>
                  <a:srgbClr val="2F2B20"/>
                </a:solidFill>
              </a:rPr>
              <a:t>12. Deaf </a:t>
            </a:r>
            <a:r>
              <a:rPr lang="en-US" sz="2000" dirty="0">
                <a:solidFill>
                  <a:srgbClr val="2F2B20"/>
                </a:solidFill>
              </a:rPr>
              <a:t>and Hard of Hearing Specialist – focus on teaching license/certificate</a:t>
            </a:r>
          </a:p>
          <a:p>
            <a:endParaRPr lang="en-US" dirty="0">
              <a:solidFill>
                <a:srgbClr val="2F2B20"/>
              </a:solidFill>
            </a:endParaRPr>
          </a:p>
        </p:txBody>
      </p:sp>
    </p:spTree>
    <p:extLst>
      <p:ext uri="{BB962C8B-B14F-4D97-AF65-F5344CB8AC3E}">
        <p14:creationId xmlns:p14="http://schemas.microsoft.com/office/powerpoint/2010/main" val="26501887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7620000" cy="1143000"/>
          </a:xfrm>
        </p:spPr>
        <p:txBody>
          <a:bodyPr/>
          <a:lstStyle/>
          <a:p>
            <a:pPr algn="ctr"/>
            <a:r>
              <a:rPr lang="en-US" sz="3600" dirty="0" smtClean="0"/>
              <a:t/>
            </a:r>
            <a:br>
              <a:rPr lang="en-US" sz="3600" dirty="0" smtClean="0"/>
            </a:br>
            <a:r>
              <a:rPr lang="en-US" sz="3600" dirty="0" smtClean="0"/>
              <a:t>Two Sample States  </a:t>
            </a:r>
            <a:r>
              <a:rPr lang="en-US" dirty="0" smtClean="0"/>
              <a:t/>
            </a:r>
            <a:br>
              <a:rPr lang="en-US" dirty="0" smtClean="0"/>
            </a:br>
            <a:r>
              <a:rPr lang="en-US" dirty="0" smtClean="0"/>
              <a:t> </a:t>
            </a:r>
            <a:endParaRPr lang="en-US" sz="3200" b="1" dirty="0"/>
          </a:p>
        </p:txBody>
      </p:sp>
      <p:sp>
        <p:nvSpPr>
          <p:cNvPr id="4" name="Content Placeholder 3" descr="This slide lists 11 disciplines from two sample states. These disciplines are: Psychologist, Vision Specialist, ECE (Regular Educator), ECSE (Special Educator), Social Worker, Occupational Therapist, Physical Therapist, Speech Language Pathologist, Audiologist, Family Therapist, Registered Nurse. "/>
          <p:cNvSpPr>
            <a:spLocks noGrp="1"/>
          </p:cNvSpPr>
          <p:nvPr>
            <p:ph sz="half" idx="2"/>
          </p:nvPr>
        </p:nvSpPr>
        <p:spPr>
          <a:xfrm>
            <a:off x="1752600" y="1752600"/>
            <a:ext cx="4773168" cy="4419601"/>
          </a:xfrm>
          <a:ln>
            <a:solidFill>
              <a:schemeClr val="tx1"/>
            </a:solidFill>
          </a:ln>
        </p:spPr>
        <p:txBody>
          <a:bodyPr>
            <a:normAutofit fontScale="77500" lnSpcReduction="20000"/>
          </a:bodyPr>
          <a:lstStyle/>
          <a:p>
            <a:r>
              <a:rPr lang="en-US" baseline="0" dirty="0" smtClean="0"/>
              <a:t>Disciplines</a:t>
            </a:r>
            <a:r>
              <a:rPr lang="en-US" dirty="0" smtClean="0"/>
              <a:t>(n=11):</a:t>
            </a:r>
            <a:endParaRPr lang="en-US" baseline="0" dirty="0" smtClean="0"/>
          </a:p>
          <a:p>
            <a:pPr lvl="1"/>
            <a:endParaRPr lang="en-US" dirty="0" smtClean="0"/>
          </a:p>
          <a:p>
            <a:pPr lvl="1"/>
            <a:r>
              <a:rPr lang="en-US" sz="2800" dirty="0" smtClean="0"/>
              <a:t>Psychologist </a:t>
            </a:r>
            <a:endParaRPr lang="en-US" sz="2800" dirty="0"/>
          </a:p>
          <a:p>
            <a:pPr lvl="1"/>
            <a:r>
              <a:rPr lang="en-US" sz="2800" dirty="0"/>
              <a:t>Vision Specialists</a:t>
            </a:r>
            <a:r>
              <a:rPr lang="en-US" sz="2800" dirty="0" smtClean="0"/>
              <a:t> </a:t>
            </a:r>
          </a:p>
          <a:p>
            <a:pPr lvl="1"/>
            <a:r>
              <a:rPr lang="en-US" sz="2800" dirty="0"/>
              <a:t>ECE (Regular Educator)</a:t>
            </a:r>
            <a:r>
              <a:rPr lang="en-US" sz="2800" dirty="0" smtClean="0"/>
              <a:t> </a:t>
            </a:r>
          </a:p>
          <a:p>
            <a:pPr lvl="1"/>
            <a:r>
              <a:rPr lang="en-US" sz="2800" dirty="0"/>
              <a:t>ECSE (Special Educator)</a:t>
            </a:r>
            <a:r>
              <a:rPr lang="en-US" sz="2800" dirty="0" smtClean="0"/>
              <a:t> </a:t>
            </a:r>
          </a:p>
          <a:p>
            <a:pPr lvl="1"/>
            <a:r>
              <a:rPr lang="en-US" sz="2800" dirty="0"/>
              <a:t>Social Worker</a:t>
            </a:r>
            <a:r>
              <a:rPr lang="en-US" sz="2800" dirty="0" smtClean="0"/>
              <a:t> </a:t>
            </a:r>
          </a:p>
          <a:p>
            <a:pPr lvl="1"/>
            <a:r>
              <a:rPr lang="en-US" sz="2800" dirty="0"/>
              <a:t>Occupational Therapist</a:t>
            </a:r>
            <a:r>
              <a:rPr lang="en-US" sz="2800" dirty="0" smtClean="0"/>
              <a:t> </a:t>
            </a:r>
          </a:p>
          <a:p>
            <a:pPr lvl="1"/>
            <a:r>
              <a:rPr lang="en-US" sz="2800" dirty="0"/>
              <a:t>Physical Therapist</a:t>
            </a:r>
            <a:r>
              <a:rPr lang="en-US" sz="2800" dirty="0" smtClean="0"/>
              <a:t> </a:t>
            </a:r>
          </a:p>
          <a:p>
            <a:pPr lvl="1"/>
            <a:r>
              <a:rPr lang="en-US" sz="2800" dirty="0"/>
              <a:t>Speech Language Pathologist</a:t>
            </a:r>
            <a:r>
              <a:rPr lang="en-US" sz="2800" dirty="0" smtClean="0"/>
              <a:t> </a:t>
            </a:r>
          </a:p>
          <a:p>
            <a:pPr lvl="1"/>
            <a:r>
              <a:rPr lang="en-US" sz="2800" dirty="0"/>
              <a:t>Audiologist</a:t>
            </a:r>
            <a:r>
              <a:rPr lang="en-US" sz="2800" dirty="0" smtClean="0"/>
              <a:t> </a:t>
            </a:r>
          </a:p>
          <a:p>
            <a:pPr lvl="1"/>
            <a:r>
              <a:rPr lang="en-US" sz="2800" dirty="0"/>
              <a:t>Family Therapist</a:t>
            </a:r>
            <a:r>
              <a:rPr lang="en-US" sz="2800" dirty="0" smtClean="0"/>
              <a:t> </a:t>
            </a:r>
          </a:p>
          <a:p>
            <a:pPr lvl="1"/>
            <a:r>
              <a:rPr lang="en-US" sz="2800" dirty="0" smtClean="0"/>
              <a:t>Registered Nurse </a:t>
            </a:r>
          </a:p>
          <a:p>
            <a:endParaRPr lang="en-US" dirty="0"/>
          </a:p>
        </p:txBody>
      </p:sp>
    </p:spTree>
    <p:extLst>
      <p:ext uri="{BB962C8B-B14F-4D97-AF65-F5344CB8AC3E}">
        <p14:creationId xmlns:p14="http://schemas.microsoft.com/office/powerpoint/2010/main" val="3131237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is slide shows a screenshot of the certification requirements for teachers in Early Childhood and Special Education off of the website for the Office of Educator Quality and Certification (or EQAC).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 y="304800"/>
            <a:ext cx="9144000" cy="5902516"/>
          </a:xfrm>
          <a:prstGeom prst="rect">
            <a:avLst/>
          </a:prstGeom>
        </p:spPr>
      </p:pic>
    </p:spTree>
    <p:extLst>
      <p:ext uri="{BB962C8B-B14F-4D97-AF65-F5344CB8AC3E}">
        <p14:creationId xmlns:p14="http://schemas.microsoft.com/office/powerpoint/2010/main" val="22157743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This slide shows a screenshot from the Department of Health website that shows the disciplines that are licensed under mental health and counseling, and nursing care. &#10;"/>
          <p:cNvGrpSpPr/>
          <p:nvPr/>
        </p:nvGrpSpPr>
        <p:grpSpPr>
          <a:xfrm>
            <a:off x="-76200" y="457200"/>
            <a:ext cx="9220200" cy="6867798"/>
            <a:chOff x="-76200" y="457200"/>
            <a:chExt cx="9220200" cy="6867798"/>
          </a:xfrm>
        </p:grpSpPr>
        <p:pic>
          <p:nvPicPr>
            <p:cNvPr id="4" name="Picture 3" descr="&quot; &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7200"/>
              <a:ext cx="9144000" cy="739977"/>
            </a:xfrm>
            <a:prstGeom prst="rect">
              <a:avLst/>
            </a:prstGeom>
          </p:spPr>
        </p:pic>
        <p:pic>
          <p:nvPicPr>
            <p:cNvPr id="6" name="Picture 5" descr="&quot; &quot;&#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1178889"/>
              <a:ext cx="8089995" cy="6146109"/>
            </a:xfrm>
            <a:prstGeom prst="rect">
              <a:avLst/>
            </a:prstGeom>
          </p:spPr>
        </p:pic>
      </p:grpSp>
    </p:spTree>
    <p:extLst>
      <p:ext uri="{BB962C8B-B14F-4D97-AF65-F5344CB8AC3E}">
        <p14:creationId xmlns:p14="http://schemas.microsoft.com/office/powerpoint/2010/main" val="3399665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55161"/>
            <a:ext cx="8002191" cy="1143000"/>
          </a:xfrm>
        </p:spPr>
        <p:txBody>
          <a:bodyPr/>
          <a:lstStyle/>
          <a:p>
            <a:pPr algn="ctr"/>
            <a:r>
              <a:rPr lang="en-US" sz="3600" dirty="0" smtClean="0"/>
              <a:t>Age Range and Degree Level Requirements</a:t>
            </a:r>
            <a:endParaRPr lang="en-US" sz="3600" dirty="0"/>
          </a:p>
        </p:txBody>
      </p:sp>
      <p:sp>
        <p:nvSpPr>
          <p:cNvPr id="3" name="Text Placeholder 2"/>
          <p:cNvSpPr>
            <a:spLocks noGrp="1"/>
          </p:cNvSpPr>
          <p:nvPr>
            <p:ph type="body" idx="1"/>
          </p:nvPr>
        </p:nvSpPr>
        <p:spPr>
          <a:xfrm>
            <a:off x="685800" y="2286000"/>
            <a:ext cx="3657600" cy="639762"/>
          </a:xfrm>
        </p:spPr>
        <p:txBody>
          <a:bodyPr/>
          <a:lstStyle/>
          <a:p>
            <a:pPr marL="0" lvl="1">
              <a:spcBef>
                <a:spcPts val="750"/>
              </a:spcBef>
            </a:pPr>
            <a:r>
              <a:rPr lang="en-US" sz="2400" dirty="0" smtClean="0"/>
              <a:t>Age range:</a:t>
            </a:r>
          </a:p>
        </p:txBody>
      </p:sp>
      <p:sp>
        <p:nvSpPr>
          <p:cNvPr id="4" name="Content Placeholder 3"/>
          <p:cNvSpPr>
            <a:spLocks noGrp="1"/>
          </p:cNvSpPr>
          <p:nvPr>
            <p:ph sz="half" idx="2"/>
          </p:nvPr>
        </p:nvSpPr>
        <p:spPr>
          <a:xfrm>
            <a:off x="457200" y="3200400"/>
            <a:ext cx="3657600" cy="3341688"/>
          </a:xfrm>
        </p:spPr>
        <p:txBody>
          <a:bodyPr>
            <a:normAutofit lnSpcReduction="10000"/>
          </a:bodyPr>
          <a:lstStyle/>
          <a:p>
            <a:pPr lvl="1"/>
            <a:r>
              <a:rPr lang="en-US" dirty="0" smtClean="0"/>
              <a:t>4 distinct age ranges</a:t>
            </a:r>
          </a:p>
          <a:p>
            <a:pPr lvl="2"/>
            <a:r>
              <a:rPr lang="en-US" dirty="0" smtClean="0"/>
              <a:t>3yrs to 12</a:t>
            </a:r>
            <a:r>
              <a:rPr lang="en-US" baseline="30000" dirty="0" smtClean="0"/>
              <a:t>th</a:t>
            </a:r>
            <a:r>
              <a:rPr lang="en-US" dirty="0" smtClean="0"/>
              <a:t> grade (n=3) </a:t>
            </a:r>
          </a:p>
          <a:p>
            <a:pPr lvl="2"/>
            <a:r>
              <a:rPr lang="en-US" dirty="0" smtClean="0"/>
              <a:t>3yrs </a:t>
            </a:r>
            <a:r>
              <a:rPr lang="en-US" dirty="0"/>
              <a:t>to 2</a:t>
            </a:r>
            <a:r>
              <a:rPr lang="en-US" baseline="30000" dirty="0"/>
              <a:t>nd</a:t>
            </a:r>
            <a:r>
              <a:rPr lang="en-US" dirty="0"/>
              <a:t> </a:t>
            </a:r>
            <a:r>
              <a:rPr lang="en-US" dirty="0" smtClean="0"/>
              <a:t>grade (n=1) </a:t>
            </a:r>
          </a:p>
          <a:p>
            <a:pPr lvl="2"/>
            <a:r>
              <a:rPr lang="en-US" dirty="0" smtClean="0"/>
              <a:t>Birth to 2</a:t>
            </a:r>
            <a:r>
              <a:rPr lang="en-US" baseline="30000" dirty="0" smtClean="0"/>
              <a:t>nd</a:t>
            </a:r>
            <a:r>
              <a:rPr lang="en-US" dirty="0" smtClean="0"/>
              <a:t> grade (n=1)</a:t>
            </a:r>
          </a:p>
          <a:p>
            <a:pPr lvl="2"/>
            <a:r>
              <a:rPr lang="en-US" dirty="0" smtClean="0"/>
              <a:t>Birth to death (n=6)</a:t>
            </a:r>
            <a:endParaRPr lang="en-US" dirty="0"/>
          </a:p>
          <a:p>
            <a:pPr lvl="1"/>
            <a:endParaRPr lang="en-US" dirty="0" smtClean="0"/>
          </a:p>
          <a:p>
            <a:pPr lvl="1"/>
            <a:r>
              <a:rPr lang="en-US" dirty="0" smtClean="0"/>
              <a:t>3 distinct age ranges</a:t>
            </a:r>
          </a:p>
          <a:p>
            <a:pPr lvl="2"/>
            <a:r>
              <a:rPr lang="en-US" dirty="0" smtClean="0"/>
              <a:t>3 </a:t>
            </a:r>
            <a:r>
              <a:rPr lang="en-US" dirty="0" err="1" smtClean="0"/>
              <a:t>yrs</a:t>
            </a:r>
            <a:r>
              <a:rPr lang="en-US" dirty="0" smtClean="0"/>
              <a:t> </a:t>
            </a:r>
            <a:r>
              <a:rPr lang="en-US" dirty="0"/>
              <a:t>to </a:t>
            </a:r>
            <a:r>
              <a:rPr lang="en-US" dirty="0" smtClean="0"/>
              <a:t>12</a:t>
            </a:r>
            <a:r>
              <a:rPr lang="en-US" baseline="30000" dirty="0" smtClean="0"/>
              <a:t>th</a:t>
            </a:r>
            <a:r>
              <a:rPr lang="en-US" dirty="0" smtClean="0"/>
              <a:t> grade (n=2)</a:t>
            </a:r>
          </a:p>
          <a:p>
            <a:pPr lvl="2"/>
            <a:r>
              <a:rPr lang="en-US" dirty="0" smtClean="0"/>
              <a:t>3 </a:t>
            </a:r>
            <a:r>
              <a:rPr lang="en-US" dirty="0" err="1"/>
              <a:t>yrs</a:t>
            </a:r>
            <a:r>
              <a:rPr lang="en-US" dirty="0"/>
              <a:t> to 5 </a:t>
            </a:r>
            <a:r>
              <a:rPr lang="en-US" dirty="0" err="1" smtClean="0"/>
              <a:t>yrs</a:t>
            </a:r>
            <a:r>
              <a:rPr lang="en-US" dirty="0"/>
              <a:t> </a:t>
            </a:r>
            <a:r>
              <a:rPr lang="en-US" dirty="0" smtClean="0"/>
              <a:t>(n=1)</a:t>
            </a:r>
          </a:p>
          <a:p>
            <a:pPr lvl="2"/>
            <a:r>
              <a:rPr lang="en-US" dirty="0" smtClean="0"/>
              <a:t>Birth to death (n=8)</a:t>
            </a:r>
            <a:endParaRPr lang="en-US" dirty="0"/>
          </a:p>
          <a:p>
            <a:endParaRPr lang="en-US" dirty="0"/>
          </a:p>
        </p:txBody>
      </p:sp>
      <p:sp>
        <p:nvSpPr>
          <p:cNvPr id="5" name="Text Placeholder 4"/>
          <p:cNvSpPr>
            <a:spLocks noGrp="1"/>
          </p:cNvSpPr>
          <p:nvPr>
            <p:ph type="body" sz="quarter" idx="3"/>
          </p:nvPr>
        </p:nvSpPr>
        <p:spPr>
          <a:xfrm>
            <a:off x="4800600" y="2209800"/>
            <a:ext cx="3657600" cy="639762"/>
          </a:xfrm>
        </p:spPr>
        <p:txBody>
          <a:bodyPr/>
          <a:lstStyle/>
          <a:p>
            <a:pPr marL="0" lvl="1">
              <a:spcBef>
                <a:spcPts val="750"/>
              </a:spcBef>
            </a:pPr>
            <a:r>
              <a:rPr lang="en-US" sz="2400" dirty="0" smtClean="0"/>
              <a:t>Minimum degree :</a:t>
            </a:r>
          </a:p>
        </p:txBody>
      </p:sp>
      <p:sp>
        <p:nvSpPr>
          <p:cNvPr id="6" name="Content Placeholder 5"/>
          <p:cNvSpPr>
            <a:spLocks noGrp="1"/>
          </p:cNvSpPr>
          <p:nvPr>
            <p:ph sz="quarter" idx="4"/>
          </p:nvPr>
        </p:nvSpPr>
        <p:spPr>
          <a:xfrm>
            <a:off x="4572000" y="3200400"/>
            <a:ext cx="3887391" cy="3429000"/>
          </a:xfrm>
        </p:spPr>
        <p:txBody>
          <a:bodyPr>
            <a:normAutofit/>
          </a:bodyPr>
          <a:lstStyle/>
          <a:p>
            <a:pPr lvl="2"/>
            <a:r>
              <a:rPr lang="en-US" dirty="0" smtClean="0"/>
              <a:t>Bachelor Degree (n=4) </a:t>
            </a:r>
          </a:p>
          <a:p>
            <a:pPr lvl="2"/>
            <a:r>
              <a:rPr lang="en-US" dirty="0" smtClean="0"/>
              <a:t>Masters Degree (n=4)</a:t>
            </a:r>
          </a:p>
          <a:p>
            <a:pPr lvl="2"/>
            <a:r>
              <a:rPr lang="en-US" dirty="0" smtClean="0"/>
              <a:t>Doctoral Degree (n=3)</a:t>
            </a:r>
            <a:endParaRPr lang="en-US" dirty="0"/>
          </a:p>
          <a:p>
            <a:pPr lvl="2"/>
            <a:endParaRPr lang="en-US" dirty="0" smtClean="0"/>
          </a:p>
          <a:p>
            <a:pPr lvl="2"/>
            <a:r>
              <a:rPr lang="en-US" dirty="0" smtClean="0"/>
              <a:t>Bachelors Degree (n=3)</a:t>
            </a:r>
          </a:p>
          <a:p>
            <a:pPr lvl="2"/>
            <a:r>
              <a:rPr lang="en-US" dirty="0" smtClean="0"/>
              <a:t>Masters Degree (n=4)</a:t>
            </a:r>
          </a:p>
          <a:p>
            <a:pPr lvl="2"/>
            <a:r>
              <a:rPr lang="en-US" dirty="0" smtClean="0"/>
              <a:t>Doctoral Degree (n=2) </a:t>
            </a:r>
          </a:p>
          <a:p>
            <a:pPr lvl="2"/>
            <a:r>
              <a:rPr lang="en-US" dirty="0" smtClean="0"/>
              <a:t>Associate Degree (n=1)</a:t>
            </a:r>
          </a:p>
          <a:p>
            <a:pPr lvl="2"/>
            <a:r>
              <a:rPr lang="en-US" i="1" dirty="0"/>
              <a:t>U</a:t>
            </a:r>
            <a:r>
              <a:rPr lang="en-US" i="1" dirty="0" smtClean="0"/>
              <a:t>nclear (n=1)</a:t>
            </a:r>
          </a:p>
          <a:p>
            <a:pPr lvl="2"/>
            <a:endParaRPr lang="en-US" dirty="0" smtClean="0"/>
          </a:p>
          <a:p>
            <a:endParaRPr lang="en-US" dirty="0"/>
          </a:p>
        </p:txBody>
      </p:sp>
    </p:spTree>
    <p:extLst>
      <p:ext uri="{BB962C8B-B14F-4D97-AF65-F5344CB8AC3E}">
        <p14:creationId xmlns:p14="http://schemas.microsoft.com/office/powerpoint/2010/main" val="19878376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620000" cy="1143000"/>
          </a:xfrm>
        </p:spPr>
        <p:txBody>
          <a:bodyPr/>
          <a:lstStyle/>
          <a:p>
            <a:pPr algn="ctr"/>
            <a:r>
              <a:rPr lang="en-US" sz="3600" dirty="0" smtClean="0"/>
              <a:t>Taking a look at two specific disciplines…</a:t>
            </a:r>
            <a:endParaRPr lang="en-US" sz="3600" dirty="0"/>
          </a:p>
        </p:txBody>
      </p:sp>
      <p:sp>
        <p:nvSpPr>
          <p:cNvPr id="3" name="Content Placeholder 2"/>
          <p:cNvSpPr>
            <a:spLocks noGrp="1"/>
          </p:cNvSpPr>
          <p:nvPr>
            <p:ph idx="1"/>
          </p:nvPr>
        </p:nvSpPr>
        <p:spPr>
          <a:xfrm>
            <a:off x="533400" y="2209800"/>
            <a:ext cx="7620000" cy="4800600"/>
          </a:xfrm>
        </p:spPr>
        <p:txBody>
          <a:bodyPr>
            <a:normAutofit/>
          </a:bodyPr>
          <a:lstStyle/>
          <a:p>
            <a:endParaRPr lang="en-US" sz="3200" dirty="0" smtClean="0"/>
          </a:p>
          <a:p>
            <a:r>
              <a:rPr lang="en-US" sz="3200" dirty="0" smtClean="0"/>
              <a:t>Selected two disciplines:</a:t>
            </a:r>
          </a:p>
          <a:p>
            <a:pPr lvl="1"/>
            <a:endParaRPr lang="en-US" sz="3200" dirty="0" smtClean="0"/>
          </a:p>
          <a:p>
            <a:pPr lvl="1"/>
            <a:r>
              <a:rPr lang="en-US" sz="3200" b="1" dirty="0" smtClean="0"/>
              <a:t>ECSE </a:t>
            </a:r>
            <a:r>
              <a:rPr lang="en-US" sz="3200" dirty="0" smtClean="0"/>
              <a:t>– considered to be most complex</a:t>
            </a:r>
          </a:p>
          <a:p>
            <a:pPr lvl="1"/>
            <a:endParaRPr lang="en-US" sz="3200" dirty="0" smtClean="0"/>
          </a:p>
          <a:p>
            <a:pPr lvl="1"/>
            <a:r>
              <a:rPr lang="en-US" sz="3200" b="1" dirty="0" smtClean="0"/>
              <a:t>OT</a:t>
            </a:r>
            <a:r>
              <a:rPr lang="en-US" sz="3200" dirty="0" smtClean="0"/>
              <a:t> = considered to one of the least complex</a:t>
            </a:r>
            <a:endParaRPr lang="en-US" sz="3200" dirty="0"/>
          </a:p>
        </p:txBody>
      </p:sp>
    </p:spTree>
    <p:extLst>
      <p:ext uri="{BB962C8B-B14F-4D97-AF65-F5344CB8AC3E}">
        <p14:creationId xmlns:p14="http://schemas.microsoft.com/office/powerpoint/2010/main" val="10451815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20000" cy="1371600"/>
          </a:xfrm>
        </p:spPr>
        <p:txBody>
          <a:bodyPr/>
          <a:lstStyle/>
          <a:p>
            <a:pPr algn="ctr"/>
            <a:r>
              <a:rPr lang="en-US" sz="3600" b="1" dirty="0" smtClean="0"/>
              <a:t>ECSE &amp; OT </a:t>
            </a:r>
            <a:r>
              <a:rPr lang="en-US" sz="3200" dirty="0" smtClean="0"/>
              <a:t>across 30 states</a:t>
            </a:r>
            <a:r>
              <a:rPr lang="en-US" dirty="0" smtClean="0"/>
              <a:t>…</a:t>
            </a:r>
            <a:r>
              <a:rPr lang="en-US" sz="3200" dirty="0" smtClean="0"/>
              <a:t>Age Ranges</a:t>
            </a:r>
            <a:endParaRPr lang="en-US" sz="3200" dirty="0"/>
          </a:p>
        </p:txBody>
      </p:sp>
      <p:sp>
        <p:nvSpPr>
          <p:cNvPr id="4" name="Content Placeholder 3"/>
          <p:cNvSpPr>
            <a:spLocks noGrp="1"/>
          </p:cNvSpPr>
          <p:nvPr>
            <p:ph sz="half" idx="1"/>
          </p:nvPr>
        </p:nvSpPr>
        <p:spPr>
          <a:xfrm>
            <a:off x="457200" y="1371600"/>
            <a:ext cx="3657600" cy="5352288"/>
          </a:xfrm>
        </p:spPr>
        <p:txBody>
          <a:bodyPr>
            <a:normAutofit fontScale="85000" lnSpcReduction="20000"/>
          </a:bodyPr>
          <a:lstStyle/>
          <a:p>
            <a:r>
              <a:rPr lang="en-US" sz="3000" b="1" dirty="0"/>
              <a:t>ECSE = 15 </a:t>
            </a:r>
            <a:r>
              <a:rPr lang="en-US" sz="3000" b="1" dirty="0" smtClean="0"/>
              <a:t>age ranges</a:t>
            </a:r>
            <a:endParaRPr lang="en-US" sz="3000" b="1" dirty="0"/>
          </a:p>
          <a:p>
            <a:pPr lvl="1"/>
            <a:r>
              <a:rPr lang="en-US" dirty="0" smtClean="0"/>
              <a:t>3yrs to </a:t>
            </a:r>
            <a:r>
              <a:rPr lang="en-US" dirty="0"/>
              <a:t>12</a:t>
            </a:r>
            <a:r>
              <a:rPr lang="en-US" baseline="30000" dirty="0"/>
              <a:t>th</a:t>
            </a:r>
            <a:r>
              <a:rPr lang="en-US" dirty="0"/>
              <a:t> </a:t>
            </a:r>
            <a:r>
              <a:rPr lang="en-US" dirty="0" smtClean="0"/>
              <a:t>grade (n=4)</a:t>
            </a:r>
          </a:p>
          <a:p>
            <a:pPr lvl="1"/>
            <a:r>
              <a:rPr lang="en-US" dirty="0" smtClean="0"/>
              <a:t>3 </a:t>
            </a:r>
            <a:r>
              <a:rPr lang="en-US" dirty="0" err="1" smtClean="0"/>
              <a:t>yrs</a:t>
            </a:r>
            <a:r>
              <a:rPr lang="en-US" dirty="0" smtClean="0"/>
              <a:t> to 5 </a:t>
            </a:r>
            <a:r>
              <a:rPr lang="en-US" dirty="0" err="1" smtClean="0"/>
              <a:t>yrs</a:t>
            </a:r>
            <a:r>
              <a:rPr lang="en-US" dirty="0"/>
              <a:t> </a:t>
            </a:r>
            <a:r>
              <a:rPr lang="en-US" dirty="0" smtClean="0"/>
              <a:t>(n=1)</a:t>
            </a:r>
          </a:p>
          <a:p>
            <a:pPr lvl="1"/>
            <a:r>
              <a:rPr lang="en-US" dirty="0" smtClean="0"/>
              <a:t>3yrs </a:t>
            </a:r>
            <a:r>
              <a:rPr lang="en-US" dirty="0"/>
              <a:t>to 3</a:t>
            </a:r>
            <a:r>
              <a:rPr lang="en-US" baseline="30000" dirty="0"/>
              <a:t>rd</a:t>
            </a:r>
            <a:r>
              <a:rPr lang="en-US" dirty="0"/>
              <a:t> </a:t>
            </a:r>
            <a:r>
              <a:rPr lang="en-US" dirty="0" smtClean="0"/>
              <a:t>grade (n=3)</a:t>
            </a:r>
          </a:p>
          <a:p>
            <a:pPr lvl="1"/>
            <a:r>
              <a:rPr lang="en-US" dirty="0" smtClean="0"/>
              <a:t>3yrs </a:t>
            </a:r>
            <a:r>
              <a:rPr lang="en-US" dirty="0"/>
              <a:t>to 2</a:t>
            </a:r>
            <a:r>
              <a:rPr lang="en-US" baseline="30000" dirty="0"/>
              <a:t>nd</a:t>
            </a:r>
            <a:r>
              <a:rPr lang="en-US" dirty="0"/>
              <a:t> </a:t>
            </a:r>
            <a:r>
              <a:rPr lang="en-US" dirty="0" smtClean="0"/>
              <a:t>grade, (n=1)</a:t>
            </a:r>
          </a:p>
          <a:p>
            <a:pPr lvl="1"/>
            <a:r>
              <a:rPr lang="en-US" dirty="0" smtClean="0"/>
              <a:t>Birth to K (n=3) </a:t>
            </a:r>
          </a:p>
          <a:p>
            <a:pPr lvl="1"/>
            <a:r>
              <a:rPr lang="en-US" dirty="0" smtClean="0"/>
              <a:t>Birth to 3 years (n=9)</a:t>
            </a:r>
          </a:p>
          <a:p>
            <a:pPr lvl="1"/>
            <a:r>
              <a:rPr lang="en-US" dirty="0" smtClean="0"/>
              <a:t>Birth to 2</a:t>
            </a:r>
            <a:r>
              <a:rPr lang="en-US" baseline="30000" dirty="0" smtClean="0"/>
              <a:t>nd</a:t>
            </a:r>
            <a:r>
              <a:rPr lang="en-US" dirty="0" smtClean="0"/>
              <a:t> grade (n=2) </a:t>
            </a:r>
          </a:p>
          <a:p>
            <a:pPr lvl="1"/>
            <a:r>
              <a:rPr lang="en-US" dirty="0" smtClean="0"/>
              <a:t>Birth to 3</a:t>
            </a:r>
            <a:r>
              <a:rPr lang="en-US" baseline="30000" dirty="0" smtClean="0"/>
              <a:t>rd</a:t>
            </a:r>
            <a:r>
              <a:rPr lang="en-US" dirty="0" smtClean="0"/>
              <a:t> grade (n=5)</a:t>
            </a:r>
          </a:p>
          <a:p>
            <a:pPr lvl="1"/>
            <a:r>
              <a:rPr lang="en-US" dirty="0"/>
              <a:t>B</a:t>
            </a:r>
            <a:r>
              <a:rPr lang="en-US" dirty="0" smtClean="0"/>
              <a:t>irth </a:t>
            </a:r>
            <a:r>
              <a:rPr lang="en-US" dirty="0"/>
              <a:t>to 4</a:t>
            </a:r>
            <a:r>
              <a:rPr lang="en-US" baseline="30000" dirty="0"/>
              <a:t>th</a:t>
            </a:r>
            <a:r>
              <a:rPr lang="en-US" dirty="0"/>
              <a:t> </a:t>
            </a:r>
            <a:r>
              <a:rPr lang="en-US" dirty="0" smtClean="0"/>
              <a:t>grade(n=1)</a:t>
            </a:r>
          </a:p>
          <a:p>
            <a:pPr lvl="1"/>
            <a:r>
              <a:rPr lang="en-US" dirty="0" smtClean="0"/>
              <a:t>Birth to 5 </a:t>
            </a:r>
            <a:r>
              <a:rPr lang="en-US" dirty="0" err="1" smtClean="0"/>
              <a:t>yrs</a:t>
            </a:r>
            <a:r>
              <a:rPr lang="en-US" dirty="0" smtClean="0"/>
              <a:t> (n=5) </a:t>
            </a:r>
          </a:p>
          <a:p>
            <a:pPr lvl="1"/>
            <a:r>
              <a:rPr lang="en-US" dirty="0" smtClean="0"/>
              <a:t>Birth to 6 </a:t>
            </a:r>
            <a:r>
              <a:rPr lang="en-US" dirty="0" err="1" smtClean="0"/>
              <a:t>yrs</a:t>
            </a:r>
            <a:r>
              <a:rPr lang="en-US" dirty="0" smtClean="0"/>
              <a:t> (n=1)</a:t>
            </a:r>
          </a:p>
          <a:p>
            <a:pPr lvl="1"/>
            <a:r>
              <a:rPr lang="en-US" dirty="0" smtClean="0"/>
              <a:t>Birth to 7 </a:t>
            </a:r>
            <a:r>
              <a:rPr lang="en-US" dirty="0" err="1" smtClean="0"/>
              <a:t>yrs</a:t>
            </a:r>
            <a:r>
              <a:rPr lang="en-US" dirty="0"/>
              <a:t> </a:t>
            </a:r>
            <a:r>
              <a:rPr lang="en-US" dirty="0" smtClean="0"/>
              <a:t>(n=1)</a:t>
            </a:r>
          </a:p>
          <a:p>
            <a:pPr lvl="1"/>
            <a:r>
              <a:rPr lang="en-US" dirty="0" smtClean="0"/>
              <a:t>Birth to 8 </a:t>
            </a:r>
            <a:r>
              <a:rPr lang="en-US" dirty="0" err="1" smtClean="0"/>
              <a:t>yrs</a:t>
            </a:r>
            <a:r>
              <a:rPr lang="en-US" dirty="0"/>
              <a:t> </a:t>
            </a:r>
            <a:r>
              <a:rPr lang="en-US" dirty="0" smtClean="0"/>
              <a:t>(n=2)</a:t>
            </a:r>
          </a:p>
          <a:p>
            <a:pPr lvl="1"/>
            <a:r>
              <a:rPr lang="en-US" dirty="0" smtClean="0"/>
              <a:t>K-12</a:t>
            </a:r>
            <a:r>
              <a:rPr lang="en-US" baseline="30000" dirty="0" smtClean="0"/>
              <a:t>th</a:t>
            </a:r>
            <a:r>
              <a:rPr lang="en-US" dirty="0" smtClean="0"/>
              <a:t> grade (n=1) </a:t>
            </a:r>
          </a:p>
          <a:p>
            <a:pPr lvl="1"/>
            <a:r>
              <a:rPr lang="en-US" dirty="0" smtClean="0"/>
              <a:t>Birth to </a:t>
            </a:r>
            <a:r>
              <a:rPr lang="en-US" dirty="0"/>
              <a:t>12</a:t>
            </a:r>
            <a:r>
              <a:rPr lang="en-US" baseline="30000" dirty="0"/>
              <a:t>th</a:t>
            </a:r>
            <a:r>
              <a:rPr lang="en-US" dirty="0"/>
              <a:t> </a:t>
            </a:r>
            <a:r>
              <a:rPr lang="en-US" dirty="0" smtClean="0"/>
              <a:t>grade (n=3) </a:t>
            </a:r>
            <a:endParaRPr lang="en-US" dirty="0"/>
          </a:p>
          <a:p>
            <a:endParaRPr lang="en-US" dirty="0"/>
          </a:p>
        </p:txBody>
      </p:sp>
      <p:sp>
        <p:nvSpPr>
          <p:cNvPr id="7" name="Content Placeholder 6"/>
          <p:cNvSpPr>
            <a:spLocks noGrp="1"/>
          </p:cNvSpPr>
          <p:nvPr>
            <p:ph sz="half" idx="2"/>
          </p:nvPr>
        </p:nvSpPr>
        <p:spPr>
          <a:xfrm>
            <a:off x="4404360" y="1371600"/>
            <a:ext cx="3657600" cy="5352288"/>
          </a:xfrm>
        </p:spPr>
        <p:txBody>
          <a:bodyPr>
            <a:normAutofit fontScale="85000" lnSpcReduction="20000"/>
          </a:bodyPr>
          <a:lstStyle/>
          <a:p>
            <a:pPr marL="171450" lvl="2">
              <a:spcBef>
                <a:spcPts val="750"/>
              </a:spcBef>
            </a:pPr>
            <a:r>
              <a:rPr lang="en-US" sz="3000" b="1" dirty="0"/>
              <a:t>OT= </a:t>
            </a:r>
            <a:r>
              <a:rPr lang="en-US" sz="3000" b="1" dirty="0" smtClean="0"/>
              <a:t>One age range</a:t>
            </a:r>
            <a:endParaRPr lang="en-US" sz="3000" b="1" dirty="0"/>
          </a:p>
          <a:p>
            <a:pPr marL="514350" lvl="3">
              <a:spcBef>
                <a:spcPts val="750"/>
              </a:spcBef>
            </a:pPr>
            <a:endParaRPr lang="en-US" sz="1950" dirty="0" smtClean="0"/>
          </a:p>
          <a:p>
            <a:pPr marL="514350" lvl="3">
              <a:spcBef>
                <a:spcPts val="750"/>
              </a:spcBef>
            </a:pPr>
            <a:r>
              <a:rPr lang="en-US" sz="2400" dirty="0" smtClean="0"/>
              <a:t>Birth </a:t>
            </a:r>
            <a:r>
              <a:rPr lang="en-US" sz="2400" dirty="0"/>
              <a:t>to death</a:t>
            </a:r>
          </a:p>
          <a:p>
            <a:endParaRPr lang="en-US" dirty="0"/>
          </a:p>
        </p:txBody>
      </p:sp>
    </p:spTree>
    <p:extLst>
      <p:ext uri="{BB962C8B-B14F-4D97-AF65-F5344CB8AC3E}">
        <p14:creationId xmlns:p14="http://schemas.microsoft.com/office/powerpoint/2010/main" val="18111830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t>ECSE &amp; OT </a:t>
            </a:r>
            <a:r>
              <a:rPr lang="en-US" sz="3200" dirty="0" smtClean="0"/>
              <a:t>across 30 states…</a:t>
            </a:r>
            <a:br>
              <a:rPr lang="en-US" sz="3200" dirty="0" smtClean="0"/>
            </a:br>
            <a:r>
              <a:rPr lang="en-US" sz="3200" dirty="0" smtClean="0"/>
              <a:t>Type of Licensure:</a:t>
            </a:r>
            <a:endParaRPr lang="en-US" sz="3200" dirty="0"/>
          </a:p>
        </p:txBody>
      </p:sp>
      <p:sp>
        <p:nvSpPr>
          <p:cNvPr id="3" name="Text Placeholder 2"/>
          <p:cNvSpPr>
            <a:spLocks noGrp="1"/>
          </p:cNvSpPr>
          <p:nvPr>
            <p:ph type="body" idx="1"/>
          </p:nvPr>
        </p:nvSpPr>
        <p:spPr>
          <a:xfrm>
            <a:off x="457200" y="1295400"/>
            <a:ext cx="3657600" cy="639762"/>
          </a:xfrm>
        </p:spPr>
        <p:txBody>
          <a:bodyPr/>
          <a:lstStyle/>
          <a:p>
            <a:r>
              <a:rPr lang="en-US" sz="2400" u="sng" dirty="0" smtClean="0"/>
              <a:t>ECSE  - FIVE types</a:t>
            </a:r>
            <a:endParaRPr lang="en-US" sz="2400" u="sng" dirty="0"/>
          </a:p>
        </p:txBody>
      </p:sp>
      <p:sp>
        <p:nvSpPr>
          <p:cNvPr id="4" name="Content Placeholder 3"/>
          <p:cNvSpPr>
            <a:spLocks noGrp="1"/>
          </p:cNvSpPr>
          <p:nvPr>
            <p:ph sz="half" idx="2"/>
          </p:nvPr>
        </p:nvSpPr>
        <p:spPr>
          <a:xfrm>
            <a:off x="457200" y="2174874"/>
            <a:ext cx="3657600" cy="4530725"/>
          </a:xfrm>
        </p:spPr>
        <p:txBody>
          <a:bodyPr>
            <a:normAutofit fontScale="77500" lnSpcReduction="20000"/>
          </a:bodyPr>
          <a:lstStyle/>
          <a:p>
            <a:pPr>
              <a:lnSpc>
                <a:spcPct val="120000"/>
              </a:lnSpc>
            </a:pPr>
            <a:r>
              <a:rPr lang="en-US" sz="2300" dirty="0" smtClean="0"/>
              <a:t>Licensure/Certification (n=13)</a:t>
            </a:r>
          </a:p>
          <a:p>
            <a:pPr>
              <a:lnSpc>
                <a:spcPct val="120000"/>
              </a:lnSpc>
            </a:pPr>
            <a:endParaRPr lang="en-US" sz="2300" dirty="0" smtClean="0"/>
          </a:p>
          <a:p>
            <a:pPr>
              <a:lnSpc>
                <a:spcPct val="120000"/>
              </a:lnSpc>
            </a:pPr>
            <a:r>
              <a:rPr lang="en-US" sz="2300" dirty="0" smtClean="0"/>
              <a:t>Licensure/Certification plus    endorsement (n=18)</a:t>
            </a:r>
          </a:p>
          <a:p>
            <a:endParaRPr lang="en-US" sz="2300" dirty="0" smtClean="0"/>
          </a:p>
          <a:p>
            <a:r>
              <a:rPr lang="en-US" sz="2300" dirty="0" smtClean="0"/>
              <a:t>Endorsement (n=4)</a:t>
            </a:r>
          </a:p>
          <a:p>
            <a:endParaRPr lang="en-US" sz="2300" dirty="0" smtClean="0"/>
          </a:p>
          <a:p>
            <a:r>
              <a:rPr lang="en-US" sz="2300" dirty="0" smtClean="0"/>
              <a:t>Dual certification required (n=1)</a:t>
            </a:r>
          </a:p>
          <a:p>
            <a:endParaRPr lang="en-US" sz="2300" dirty="0" smtClean="0"/>
          </a:p>
          <a:p>
            <a:r>
              <a:rPr lang="en-US" sz="2300" dirty="0" smtClean="0"/>
              <a:t>Blended or Unified Licensure (n=4) </a:t>
            </a:r>
          </a:p>
          <a:p>
            <a:endParaRPr lang="en-US" sz="2300" dirty="0" smtClean="0"/>
          </a:p>
          <a:p>
            <a:r>
              <a:rPr lang="en-US" sz="2300" dirty="0" smtClean="0"/>
              <a:t>Non-Licensure (n=1)</a:t>
            </a:r>
          </a:p>
          <a:p>
            <a:endParaRPr lang="en-US" sz="2300" i="1" dirty="0" smtClean="0"/>
          </a:p>
          <a:p>
            <a:r>
              <a:rPr lang="en-US" sz="2300" i="1" dirty="0" smtClean="0"/>
              <a:t>Unclear (n=2)</a:t>
            </a:r>
          </a:p>
          <a:p>
            <a:endParaRPr lang="en-US" dirty="0"/>
          </a:p>
        </p:txBody>
      </p:sp>
      <p:sp>
        <p:nvSpPr>
          <p:cNvPr id="5" name="Text Placeholder 4"/>
          <p:cNvSpPr>
            <a:spLocks noGrp="1"/>
          </p:cNvSpPr>
          <p:nvPr>
            <p:ph type="body" sz="quarter" idx="3"/>
          </p:nvPr>
        </p:nvSpPr>
        <p:spPr>
          <a:xfrm>
            <a:off x="4419600" y="1295400"/>
            <a:ext cx="3657600" cy="639762"/>
          </a:xfrm>
        </p:spPr>
        <p:txBody>
          <a:bodyPr/>
          <a:lstStyle/>
          <a:p>
            <a:r>
              <a:rPr lang="en-US" sz="2400" u="sng" dirty="0" smtClean="0"/>
              <a:t>OT – TWO types</a:t>
            </a:r>
            <a:endParaRPr lang="en-US" sz="2400" u="sng" dirty="0"/>
          </a:p>
        </p:txBody>
      </p:sp>
      <p:sp>
        <p:nvSpPr>
          <p:cNvPr id="6" name="Content Placeholder 5"/>
          <p:cNvSpPr>
            <a:spLocks noGrp="1"/>
          </p:cNvSpPr>
          <p:nvPr>
            <p:ph sz="quarter" idx="4"/>
          </p:nvPr>
        </p:nvSpPr>
        <p:spPr>
          <a:xfrm>
            <a:off x="4419600" y="2133600"/>
            <a:ext cx="3657600" cy="3951288"/>
          </a:xfrm>
        </p:spPr>
        <p:txBody>
          <a:bodyPr/>
          <a:lstStyle/>
          <a:p>
            <a:pPr marL="171450" lvl="2">
              <a:spcBef>
                <a:spcPts val="750"/>
              </a:spcBef>
            </a:pPr>
            <a:r>
              <a:rPr lang="en-US" dirty="0" smtClean="0"/>
              <a:t> Licensure/Certification(n=28</a:t>
            </a:r>
            <a:r>
              <a:rPr lang="en-US" b="1" dirty="0" smtClean="0"/>
              <a:t>)</a:t>
            </a:r>
          </a:p>
          <a:p>
            <a:pPr marL="285750" lvl="2" indent="-285750">
              <a:spcBef>
                <a:spcPts val="750"/>
              </a:spcBef>
            </a:pPr>
            <a:endParaRPr lang="en-US" b="1" dirty="0" smtClean="0"/>
          </a:p>
          <a:p>
            <a:pPr marL="285750" lvl="2" indent="-285750">
              <a:spcBef>
                <a:spcPts val="750"/>
              </a:spcBef>
            </a:pPr>
            <a:r>
              <a:rPr lang="en-US" dirty="0" smtClean="0"/>
              <a:t>Licensure/Certification plus endorsement</a:t>
            </a:r>
            <a:r>
              <a:rPr lang="en-US" dirty="0"/>
              <a:t> </a:t>
            </a:r>
            <a:r>
              <a:rPr lang="en-US" dirty="0" smtClean="0"/>
              <a:t>(n=3)</a:t>
            </a:r>
          </a:p>
          <a:p>
            <a:endParaRPr lang="en-US" dirty="0"/>
          </a:p>
        </p:txBody>
      </p:sp>
    </p:spTree>
    <p:extLst>
      <p:ext uri="{BB962C8B-B14F-4D97-AF65-F5344CB8AC3E}">
        <p14:creationId xmlns:p14="http://schemas.microsoft.com/office/powerpoint/2010/main" val="15517722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5</a:t>
            </a:fld>
            <a:endParaRPr lang="en-US" dirty="0"/>
          </a:p>
        </p:txBody>
      </p:sp>
      <p:sp>
        <p:nvSpPr>
          <p:cNvPr id="3" name="Title 2" descr="&quot; &quot;"/>
          <p:cNvSpPr>
            <a:spLocks noGrp="1"/>
          </p:cNvSpPr>
          <p:nvPr>
            <p:ph type="title"/>
          </p:nvPr>
        </p:nvSpPr>
        <p:spPr>
          <a:noFill/>
        </p:spPr>
        <p:txBody>
          <a:bodyPr/>
          <a:lstStyle/>
          <a:p>
            <a:r>
              <a:rPr lang="en-US" dirty="0" smtClean="0"/>
              <a:t>Why Focus on Workforce Data?</a:t>
            </a:r>
            <a:endParaRPr lang="en-US" dirty="0"/>
          </a:p>
        </p:txBody>
      </p:sp>
      <p:sp>
        <p:nvSpPr>
          <p:cNvPr id="2" name="Content Placeholder 1"/>
          <p:cNvSpPr>
            <a:spLocks noGrp="1"/>
          </p:cNvSpPr>
          <p:nvPr>
            <p:ph idx="1"/>
          </p:nvPr>
        </p:nvSpPr>
        <p:spPr/>
        <p:txBody>
          <a:bodyPr/>
          <a:lstStyle/>
          <a:p>
            <a:r>
              <a:rPr lang="en-US" dirty="0" smtClean="0"/>
              <a:t>How prepared is the early care and education workforce to provide effective education and care for all children?</a:t>
            </a:r>
          </a:p>
          <a:p>
            <a:r>
              <a:rPr lang="en-US" dirty="0" smtClean="0"/>
              <a:t>What policies and investments lead to a skilled and stable early care and education workforce?</a:t>
            </a:r>
            <a:endParaRPr lang="en-US" dirty="0"/>
          </a:p>
        </p:txBody>
      </p:sp>
    </p:spTree>
    <p:extLst>
      <p:ext uri="{BB962C8B-B14F-4D97-AF65-F5344CB8AC3E}">
        <p14:creationId xmlns:p14="http://schemas.microsoft.com/office/powerpoint/2010/main" val="7469947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5805"/>
            <a:ext cx="7620000" cy="1143000"/>
          </a:xfrm>
        </p:spPr>
        <p:txBody>
          <a:bodyPr/>
          <a:lstStyle/>
          <a:p>
            <a:pPr algn="ctr"/>
            <a:r>
              <a:rPr lang="en-US" sz="3600" b="1" dirty="0" smtClean="0"/>
              <a:t>ECSE &amp; OT </a:t>
            </a:r>
            <a:r>
              <a:rPr lang="en-US" sz="3200" dirty="0" smtClean="0"/>
              <a:t>across 30 states</a:t>
            </a:r>
            <a:r>
              <a:rPr lang="en-US" dirty="0" smtClean="0"/>
              <a:t>…</a:t>
            </a:r>
            <a:br>
              <a:rPr lang="en-US" dirty="0" smtClean="0"/>
            </a:br>
            <a:r>
              <a:rPr lang="en-US" sz="3200" dirty="0"/>
              <a:t>Alternative route to licensure?</a:t>
            </a:r>
          </a:p>
        </p:txBody>
      </p:sp>
      <p:sp>
        <p:nvSpPr>
          <p:cNvPr id="3" name="Text Placeholder 2"/>
          <p:cNvSpPr>
            <a:spLocks noGrp="1"/>
          </p:cNvSpPr>
          <p:nvPr>
            <p:ph type="body" idx="1"/>
          </p:nvPr>
        </p:nvSpPr>
        <p:spPr>
          <a:xfrm>
            <a:off x="381000" y="2438400"/>
            <a:ext cx="3657600" cy="639762"/>
          </a:xfrm>
        </p:spPr>
        <p:txBody>
          <a:bodyPr/>
          <a:lstStyle/>
          <a:p>
            <a:r>
              <a:rPr lang="en-US" sz="3200" dirty="0" smtClean="0"/>
              <a:t>ECSE:</a:t>
            </a:r>
            <a:endParaRPr lang="en-US" sz="3200" dirty="0"/>
          </a:p>
        </p:txBody>
      </p:sp>
      <p:sp>
        <p:nvSpPr>
          <p:cNvPr id="4" name="Content Placeholder 3"/>
          <p:cNvSpPr>
            <a:spLocks noGrp="1"/>
          </p:cNvSpPr>
          <p:nvPr>
            <p:ph sz="half" idx="2"/>
          </p:nvPr>
        </p:nvSpPr>
        <p:spPr>
          <a:xfrm>
            <a:off x="609600" y="3581400"/>
            <a:ext cx="3657600" cy="3951288"/>
          </a:xfrm>
        </p:spPr>
        <p:txBody>
          <a:bodyPr/>
          <a:lstStyle/>
          <a:p>
            <a:r>
              <a:rPr lang="en-US" dirty="0" smtClean="0"/>
              <a:t>Alternative route exists in 97% (n= 45)</a:t>
            </a:r>
          </a:p>
        </p:txBody>
      </p:sp>
      <p:sp>
        <p:nvSpPr>
          <p:cNvPr id="5" name="Text Placeholder 4"/>
          <p:cNvSpPr>
            <a:spLocks noGrp="1"/>
          </p:cNvSpPr>
          <p:nvPr>
            <p:ph type="body" sz="quarter" idx="3"/>
          </p:nvPr>
        </p:nvSpPr>
        <p:spPr>
          <a:xfrm>
            <a:off x="4419600" y="2362200"/>
            <a:ext cx="3657600" cy="639762"/>
          </a:xfrm>
        </p:spPr>
        <p:txBody>
          <a:bodyPr/>
          <a:lstStyle/>
          <a:p>
            <a:r>
              <a:rPr lang="en-US" sz="3200" dirty="0" smtClean="0"/>
              <a:t>OT:</a:t>
            </a:r>
            <a:endParaRPr lang="en-US" sz="3200" dirty="0"/>
          </a:p>
        </p:txBody>
      </p:sp>
      <p:sp>
        <p:nvSpPr>
          <p:cNvPr id="6" name="Content Placeholder 5"/>
          <p:cNvSpPr>
            <a:spLocks noGrp="1"/>
          </p:cNvSpPr>
          <p:nvPr>
            <p:ph sz="quarter" idx="4"/>
          </p:nvPr>
        </p:nvSpPr>
        <p:spPr>
          <a:xfrm>
            <a:off x="4419600" y="3581400"/>
            <a:ext cx="3657600" cy="3951288"/>
          </a:xfrm>
        </p:spPr>
        <p:txBody>
          <a:bodyPr/>
          <a:lstStyle/>
          <a:p>
            <a:r>
              <a:rPr lang="en-US" dirty="0" smtClean="0"/>
              <a:t>Alternative route exists in 1% of states (n=31)</a:t>
            </a:r>
          </a:p>
          <a:p>
            <a:endParaRPr lang="en-US" dirty="0"/>
          </a:p>
        </p:txBody>
      </p:sp>
    </p:spTree>
    <p:extLst>
      <p:ext uri="{BB962C8B-B14F-4D97-AF65-F5344CB8AC3E}">
        <p14:creationId xmlns:p14="http://schemas.microsoft.com/office/powerpoint/2010/main" val="290815730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620000" cy="1143000"/>
          </a:xfrm>
        </p:spPr>
        <p:txBody>
          <a:bodyPr/>
          <a:lstStyle/>
          <a:p>
            <a:pPr algn="ctr"/>
            <a:r>
              <a:rPr lang="en-US" sz="3600" b="1" dirty="0" smtClean="0"/>
              <a:t>ECSE &amp; OT </a:t>
            </a:r>
            <a:r>
              <a:rPr lang="en-US" sz="3200" dirty="0" smtClean="0"/>
              <a:t>across 30 states…</a:t>
            </a:r>
            <a:br>
              <a:rPr lang="en-US" sz="3200" dirty="0" smtClean="0"/>
            </a:br>
            <a:r>
              <a:rPr lang="en-US" sz="3200" dirty="0" smtClean="0"/>
              <a:t>Minimum </a:t>
            </a:r>
            <a:r>
              <a:rPr lang="en-US" sz="3200" dirty="0"/>
              <a:t>degree level required:</a:t>
            </a:r>
          </a:p>
        </p:txBody>
      </p:sp>
      <p:sp>
        <p:nvSpPr>
          <p:cNvPr id="4" name="Text Placeholder 3"/>
          <p:cNvSpPr>
            <a:spLocks noGrp="1"/>
          </p:cNvSpPr>
          <p:nvPr>
            <p:ph type="body" idx="1"/>
          </p:nvPr>
        </p:nvSpPr>
        <p:spPr>
          <a:xfrm>
            <a:off x="152400" y="2389251"/>
            <a:ext cx="3657600" cy="639762"/>
          </a:xfrm>
        </p:spPr>
        <p:txBody>
          <a:bodyPr/>
          <a:lstStyle/>
          <a:p>
            <a:r>
              <a:rPr lang="en-US" sz="2800" dirty="0" smtClean="0"/>
              <a:t>ECSE = </a:t>
            </a:r>
            <a:endParaRPr lang="en-US" sz="2800" dirty="0"/>
          </a:p>
        </p:txBody>
      </p:sp>
      <p:sp>
        <p:nvSpPr>
          <p:cNvPr id="5" name="Content Placeholder 4"/>
          <p:cNvSpPr>
            <a:spLocks noGrp="1"/>
          </p:cNvSpPr>
          <p:nvPr>
            <p:ph sz="half" idx="2"/>
          </p:nvPr>
        </p:nvSpPr>
        <p:spPr>
          <a:xfrm>
            <a:off x="381000" y="3124200"/>
            <a:ext cx="3657600" cy="3951288"/>
          </a:xfrm>
        </p:spPr>
        <p:txBody>
          <a:bodyPr/>
          <a:lstStyle/>
          <a:p>
            <a:r>
              <a:rPr lang="en-US" dirty="0" smtClean="0"/>
              <a:t>Masters (n=2)</a:t>
            </a:r>
          </a:p>
          <a:p>
            <a:r>
              <a:rPr lang="en-US" dirty="0" smtClean="0"/>
              <a:t>Bachelors (n=39)</a:t>
            </a:r>
          </a:p>
          <a:p>
            <a:r>
              <a:rPr lang="en-US" dirty="0" smtClean="0"/>
              <a:t>High School Diploma (n=1)</a:t>
            </a:r>
          </a:p>
          <a:p>
            <a:r>
              <a:rPr lang="en-US" dirty="0" smtClean="0"/>
              <a:t>Did not specify (n=1)</a:t>
            </a:r>
          </a:p>
          <a:p>
            <a:r>
              <a:rPr lang="en-US" dirty="0" smtClean="0"/>
              <a:t>Unknown (n=1)</a:t>
            </a:r>
          </a:p>
          <a:p>
            <a:endParaRPr lang="en-US" dirty="0"/>
          </a:p>
        </p:txBody>
      </p:sp>
      <p:sp>
        <p:nvSpPr>
          <p:cNvPr id="6" name="Text Placeholder 5"/>
          <p:cNvSpPr>
            <a:spLocks noGrp="1"/>
          </p:cNvSpPr>
          <p:nvPr>
            <p:ph type="body" sz="quarter" idx="3"/>
          </p:nvPr>
        </p:nvSpPr>
        <p:spPr>
          <a:xfrm>
            <a:off x="4416552" y="2362200"/>
            <a:ext cx="3657600" cy="639762"/>
          </a:xfrm>
        </p:spPr>
        <p:txBody>
          <a:bodyPr/>
          <a:lstStyle/>
          <a:p>
            <a:r>
              <a:rPr lang="en-US" sz="2800" dirty="0" smtClean="0"/>
              <a:t>OT = </a:t>
            </a:r>
            <a:endParaRPr lang="en-US" sz="2800" dirty="0"/>
          </a:p>
        </p:txBody>
      </p:sp>
      <p:sp>
        <p:nvSpPr>
          <p:cNvPr id="7" name="Content Placeholder 6"/>
          <p:cNvSpPr>
            <a:spLocks noGrp="1"/>
          </p:cNvSpPr>
          <p:nvPr>
            <p:ph sz="quarter" idx="4"/>
          </p:nvPr>
        </p:nvSpPr>
        <p:spPr>
          <a:xfrm>
            <a:off x="4419600" y="3124200"/>
            <a:ext cx="3657600" cy="3951288"/>
          </a:xfrm>
        </p:spPr>
        <p:txBody>
          <a:bodyPr/>
          <a:lstStyle/>
          <a:p>
            <a:r>
              <a:rPr lang="en-US" dirty="0" smtClean="0"/>
              <a:t>Masters (n=24)</a:t>
            </a:r>
          </a:p>
          <a:p>
            <a:r>
              <a:rPr lang="en-US" dirty="0" smtClean="0"/>
              <a:t>Bachelors (n=6)</a:t>
            </a:r>
          </a:p>
          <a:p>
            <a:r>
              <a:rPr lang="en-US" dirty="0" smtClean="0"/>
              <a:t>Completion of nationally accredited program (n=1) </a:t>
            </a:r>
            <a:endParaRPr lang="en-US" dirty="0"/>
          </a:p>
        </p:txBody>
      </p:sp>
    </p:spTree>
    <p:extLst>
      <p:ext uri="{BB962C8B-B14F-4D97-AF65-F5344CB8AC3E}">
        <p14:creationId xmlns:p14="http://schemas.microsoft.com/office/powerpoint/2010/main" val="223042479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6097"/>
            <a:ext cx="7620000" cy="1143000"/>
          </a:xfrm>
        </p:spPr>
        <p:txBody>
          <a:bodyPr/>
          <a:lstStyle/>
          <a:p>
            <a:pPr algn="ctr"/>
            <a:r>
              <a:rPr lang="en-US" sz="3600" b="1" dirty="0" smtClean="0"/>
              <a:t>ECSE &amp; OT </a:t>
            </a:r>
            <a:r>
              <a:rPr lang="en-US" sz="3200" dirty="0" smtClean="0"/>
              <a:t>across 30 states…</a:t>
            </a:r>
            <a:br>
              <a:rPr lang="en-US" sz="3200" dirty="0" smtClean="0"/>
            </a:br>
            <a:endParaRPr lang="en-US" sz="3200" dirty="0"/>
          </a:p>
        </p:txBody>
      </p:sp>
      <p:sp>
        <p:nvSpPr>
          <p:cNvPr id="3" name="Text Placeholder 2"/>
          <p:cNvSpPr>
            <a:spLocks noGrp="1"/>
          </p:cNvSpPr>
          <p:nvPr>
            <p:ph type="body" idx="1"/>
          </p:nvPr>
        </p:nvSpPr>
        <p:spPr>
          <a:xfrm>
            <a:off x="152400" y="2199259"/>
            <a:ext cx="3657600" cy="955675"/>
          </a:xfrm>
        </p:spPr>
        <p:txBody>
          <a:bodyPr/>
          <a:lstStyle/>
          <a:p>
            <a:r>
              <a:rPr lang="en-US" sz="2800" b="0" dirty="0" smtClean="0"/>
              <a:t>Licensure dependent on exam?</a:t>
            </a:r>
          </a:p>
        </p:txBody>
      </p:sp>
      <p:sp>
        <p:nvSpPr>
          <p:cNvPr id="4" name="Content Placeholder 3"/>
          <p:cNvSpPr>
            <a:spLocks noGrp="1"/>
          </p:cNvSpPr>
          <p:nvPr>
            <p:ph sz="half" idx="2"/>
          </p:nvPr>
        </p:nvSpPr>
        <p:spPr>
          <a:xfrm>
            <a:off x="457200" y="3429000"/>
            <a:ext cx="3657600" cy="3951288"/>
          </a:xfrm>
        </p:spPr>
        <p:txBody>
          <a:bodyPr/>
          <a:lstStyle/>
          <a:p>
            <a:r>
              <a:rPr lang="en-US" sz="2800" b="1" dirty="0" smtClean="0"/>
              <a:t>ECSE</a:t>
            </a:r>
          </a:p>
          <a:p>
            <a:pPr lvl="1"/>
            <a:r>
              <a:rPr lang="en-US" sz="2800" dirty="0" smtClean="0"/>
              <a:t>84% (n=44)</a:t>
            </a:r>
            <a:endParaRPr lang="en-US" sz="2800" dirty="0"/>
          </a:p>
          <a:p>
            <a:r>
              <a:rPr lang="en-US" sz="2800" b="1" dirty="0" smtClean="0"/>
              <a:t>OT</a:t>
            </a:r>
          </a:p>
          <a:p>
            <a:pPr lvl="1"/>
            <a:r>
              <a:rPr lang="en-US" sz="2800" dirty="0" smtClean="0"/>
              <a:t>100% (n= 31)</a:t>
            </a:r>
          </a:p>
          <a:p>
            <a:endParaRPr lang="en-US" dirty="0" smtClean="0"/>
          </a:p>
          <a:p>
            <a:endParaRPr lang="en-US" dirty="0"/>
          </a:p>
        </p:txBody>
      </p:sp>
      <p:sp>
        <p:nvSpPr>
          <p:cNvPr id="5" name="Text Placeholder 4"/>
          <p:cNvSpPr>
            <a:spLocks noGrp="1"/>
          </p:cNvSpPr>
          <p:nvPr>
            <p:ph type="body" sz="quarter" idx="3"/>
          </p:nvPr>
        </p:nvSpPr>
        <p:spPr>
          <a:xfrm>
            <a:off x="4267200" y="2196211"/>
            <a:ext cx="3657600" cy="955675"/>
          </a:xfrm>
        </p:spPr>
        <p:txBody>
          <a:bodyPr/>
          <a:lstStyle/>
          <a:p>
            <a:r>
              <a:rPr lang="en-US" sz="2800" b="0" dirty="0" smtClean="0"/>
              <a:t>Reciprocity with other states?</a:t>
            </a:r>
            <a:endParaRPr lang="en-US" sz="2800" b="0" dirty="0"/>
          </a:p>
        </p:txBody>
      </p:sp>
      <p:sp>
        <p:nvSpPr>
          <p:cNvPr id="6" name="Content Placeholder 5"/>
          <p:cNvSpPr>
            <a:spLocks noGrp="1"/>
          </p:cNvSpPr>
          <p:nvPr>
            <p:ph sz="quarter" idx="4"/>
          </p:nvPr>
        </p:nvSpPr>
        <p:spPr>
          <a:xfrm>
            <a:off x="4419600" y="3429000"/>
            <a:ext cx="3657600" cy="3951288"/>
          </a:xfrm>
        </p:spPr>
        <p:txBody>
          <a:bodyPr>
            <a:normAutofit/>
          </a:bodyPr>
          <a:lstStyle/>
          <a:p>
            <a:r>
              <a:rPr lang="en-US" sz="2800" b="1" dirty="0" smtClean="0"/>
              <a:t>ECSE</a:t>
            </a:r>
          </a:p>
          <a:p>
            <a:pPr lvl="1"/>
            <a:r>
              <a:rPr lang="en-US" sz="2800" dirty="0" smtClean="0"/>
              <a:t>68% (n=44)</a:t>
            </a:r>
          </a:p>
          <a:p>
            <a:r>
              <a:rPr lang="en-US" sz="2800" b="1" dirty="0" smtClean="0"/>
              <a:t>OT</a:t>
            </a:r>
          </a:p>
          <a:p>
            <a:pPr lvl="1"/>
            <a:r>
              <a:rPr lang="en-US" sz="2800" dirty="0" smtClean="0"/>
              <a:t>84% (n=31)</a:t>
            </a:r>
            <a:endParaRPr lang="en-US" sz="2800" dirty="0"/>
          </a:p>
        </p:txBody>
      </p:sp>
    </p:spTree>
    <p:extLst>
      <p:ext uri="{BB962C8B-B14F-4D97-AF65-F5344CB8AC3E}">
        <p14:creationId xmlns:p14="http://schemas.microsoft.com/office/powerpoint/2010/main" val="88522737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800" y="720298"/>
            <a:ext cx="5791200" cy="830997"/>
          </a:xfrm>
          <a:prstGeom prst="rect">
            <a:avLst/>
          </a:prstGeom>
          <a:noFill/>
        </p:spPr>
        <p:txBody>
          <a:bodyPr wrap="square" rtlCol="0">
            <a:spAutoFit/>
          </a:bodyPr>
          <a:lstStyle/>
          <a:p>
            <a:pPr algn="ctr"/>
            <a:r>
              <a:rPr lang="en-US" sz="2400" b="1" dirty="0">
                <a:solidFill>
                  <a:srgbClr val="2F2B20"/>
                </a:solidFill>
                <a:latin typeface="Arial" pitchFamily="34" charset="0"/>
                <a:cs typeface="Arial" pitchFamily="34" charset="0"/>
              </a:rPr>
              <a:t>National </a:t>
            </a:r>
            <a:r>
              <a:rPr lang="en-US" sz="2400" b="1" dirty="0" smtClean="0">
                <a:solidFill>
                  <a:srgbClr val="2F2B20"/>
                </a:solidFill>
                <a:latin typeface="Arial" pitchFamily="34" charset="0"/>
                <a:cs typeface="Arial" pitchFamily="34" charset="0"/>
              </a:rPr>
              <a:t>Assessment of CSPD </a:t>
            </a:r>
            <a:r>
              <a:rPr lang="en-US" sz="2400" b="1" dirty="0">
                <a:solidFill>
                  <a:srgbClr val="2F2B20"/>
                </a:solidFill>
                <a:latin typeface="Arial" pitchFamily="34" charset="0"/>
                <a:cs typeface="Arial" pitchFamily="34" charset="0"/>
              </a:rPr>
              <a:t>Components</a:t>
            </a:r>
            <a:endParaRPr lang="en-US" sz="2400" b="1" dirty="0">
              <a:solidFill>
                <a:srgbClr val="2F2B20"/>
              </a:solidFill>
            </a:endParaRPr>
          </a:p>
        </p:txBody>
      </p:sp>
      <p:sp>
        <p:nvSpPr>
          <p:cNvPr id="2" name="Rectangle 1"/>
          <p:cNvSpPr/>
          <p:nvPr/>
        </p:nvSpPr>
        <p:spPr>
          <a:xfrm>
            <a:off x="838200" y="1137598"/>
            <a:ext cx="7391400" cy="4770537"/>
          </a:xfrm>
          <a:prstGeom prst="rect">
            <a:avLst/>
          </a:prstGeom>
        </p:spPr>
        <p:txBody>
          <a:bodyPr wrap="square">
            <a:spAutoFit/>
          </a:bodyPr>
          <a:lstStyle/>
          <a:p>
            <a:pPr algn="ctr"/>
            <a:r>
              <a:rPr lang="en-US" sz="2400" dirty="0" smtClean="0">
                <a:solidFill>
                  <a:srgbClr val="2F2B20"/>
                </a:solidFill>
                <a:latin typeface="Arial" pitchFamily="34" charset="0"/>
                <a:cs typeface="Arial" pitchFamily="34" charset="0"/>
              </a:rPr>
              <a:t> </a:t>
            </a:r>
            <a:endParaRPr lang="en-US" sz="2400" dirty="0">
              <a:solidFill>
                <a:srgbClr val="2F2B20"/>
              </a:solidFill>
              <a:latin typeface="Arial" pitchFamily="34" charset="0"/>
              <a:cs typeface="Arial" pitchFamily="34" charset="0"/>
            </a:endParaRPr>
          </a:p>
          <a:p>
            <a:pPr marL="285750" indent="-285750">
              <a:spcAft>
                <a:spcPts val="1500"/>
              </a:spcAft>
              <a:buFont typeface="Arial" pitchFamily="34" charset="0"/>
              <a:buChar char="•"/>
            </a:pPr>
            <a:endParaRPr lang="en-US" sz="2000" dirty="0" smtClean="0">
              <a:solidFill>
                <a:srgbClr val="2F2B20"/>
              </a:solidFill>
              <a:latin typeface="Arial" pitchFamily="34" charset="0"/>
              <a:cs typeface="Arial" pitchFamily="34" charset="0"/>
            </a:endParaRPr>
          </a:p>
          <a:p>
            <a:pPr marL="285750" indent="-285750">
              <a:spcAft>
                <a:spcPts val="1500"/>
              </a:spcAft>
              <a:buFont typeface="Arial" pitchFamily="34" charset="0"/>
              <a:buChar char="•"/>
            </a:pPr>
            <a:r>
              <a:rPr lang="en-US" sz="2000" dirty="0" smtClean="0">
                <a:solidFill>
                  <a:srgbClr val="2F2B20"/>
                </a:solidFill>
                <a:latin typeface="Arial" pitchFamily="34" charset="0"/>
                <a:cs typeface="Arial" pitchFamily="34" charset="0"/>
              </a:rPr>
              <a:t>Ongoing </a:t>
            </a:r>
            <a:r>
              <a:rPr lang="en-US" sz="2000" dirty="0">
                <a:solidFill>
                  <a:srgbClr val="2F2B20"/>
                </a:solidFill>
                <a:latin typeface="Arial" pitchFamily="34" charset="0"/>
                <a:cs typeface="Arial" pitchFamily="34" charset="0"/>
              </a:rPr>
              <a:t>needs assessment 	</a:t>
            </a:r>
          </a:p>
          <a:p>
            <a:pPr marL="285750" indent="-285750">
              <a:spcAft>
                <a:spcPts val="1500"/>
              </a:spcAft>
              <a:buFont typeface="Arial" pitchFamily="34" charset="0"/>
              <a:buChar char="•"/>
            </a:pPr>
            <a:r>
              <a:rPr lang="en-US" sz="2000" dirty="0">
                <a:solidFill>
                  <a:srgbClr val="2F2B20"/>
                </a:solidFill>
                <a:latin typeface="Arial" pitchFamily="34" charset="0"/>
                <a:cs typeface="Arial" pitchFamily="34" charset="0"/>
              </a:rPr>
              <a:t>Appropriate licensing and certification	</a:t>
            </a:r>
          </a:p>
          <a:p>
            <a:pPr marL="285750" indent="-285750">
              <a:spcAft>
                <a:spcPts val="1500"/>
              </a:spcAft>
              <a:buFont typeface="Arial" pitchFamily="34" charset="0"/>
              <a:buChar char="•"/>
            </a:pPr>
            <a:r>
              <a:rPr lang="en-US" sz="2000" dirty="0" smtClean="0">
                <a:solidFill>
                  <a:srgbClr val="2F2B20"/>
                </a:solidFill>
                <a:latin typeface="Arial" pitchFamily="34" charset="0"/>
                <a:cs typeface="Arial" pitchFamily="34" charset="0"/>
              </a:rPr>
              <a:t>IHE </a:t>
            </a:r>
            <a:r>
              <a:rPr lang="en-US" sz="2000" dirty="0">
                <a:solidFill>
                  <a:srgbClr val="2F2B20"/>
                </a:solidFill>
                <a:latin typeface="Arial" pitchFamily="34" charset="0"/>
                <a:cs typeface="Arial" pitchFamily="34" charset="0"/>
              </a:rPr>
              <a:t>programs to provide pre-service training	</a:t>
            </a:r>
          </a:p>
          <a:p>
            <a:pPr marL="285750" indent="-285750">
              <a:spcAft>
                <a:spcPts val="1500"/>
              </a:spcAft>
              <a:buFont typeface="Arial" pitchFamily="34" charset="0"/>
              <a:buChar char="•"/>
            </a:pPr>
            <a:r>
              <a:rPr lang="en-US" sz="2000" dirty="0" smtClean="0">
                <a:solidFill>
                  <a:srgbClr val="2F2B20"/>
                </a:solidFill>
                <a:latin typeface="Arial" pitchFamily="34" charset="0"/>
                <a:cs typeface="Arial" pitchFamily="34" charset="0"/>
              </a:rPr>
              <a:t>Ongoing</a:t>
            </a:r>
            <a:r>
              <a:rPr lang="en-US" sz="2000" dirty="0">
                <a:solidFill>
                  <a:srgbClr val="2F2B20"/>
                </a:solidFill>
                <a:latin typeface="Arial" pitchFamily="34" charset="0"/>
                <a:cs typeface="Arial" pitchFamily="34" charset="0"/>
              </a:rPr>
              <a:t>, systematic and effective in-service opportunities </a:t>
            </a:r>
            <a:endParaRPr lang="en-US" sz="2000" dirty="0" smtClean="0">
              <a:solidFill>
                <a:srgbClr val="2F2B20"/>
              </a:solidFill>
              <a:latin typeface="Arial" pitchFamily="34" charset="0"/>
              <a:cs typeface="Arial" pitchFamily="34" charset="0"/>
            </a:endParaRPr>
          </a:p>
          <a:p>
            <a:pPr marL="285750" indent="-285750">
              <a:spcAft>
                <a:spcPts val="1500"/>
              </a:spcAft>
              <a:buFont typeface="Arial" pitchFamily="34" charset="0"/>
              <a:buChar char="•"/>
            </a:pPr>
            <a:r>
              <a:rPr lang="en-US" sz="2000" dirty="0" smtClean="0">
                <a:solidFill>
                  <a:srgbClr val="2F2B20"/>
                </a:solidFill>
                <a:latin typeface="Arial" pitchFamily="34" charset="0"/>
                <a:cs typeface="Arial" pitchFamily="34" charset="0"/>
              </a:rPr>
              <a:t>A </a:t>
            </a:r>
            <a:r>
              <a:rPr lang="en-US" sz="2000" dirty="0">
                <a:solidFill>
                  <a:srgbClr val="2F2B20"/>
                </a:solidFill>
                <a:latin typeface="Arial" pitchFamily="34" charset="0"/>
                <a:cs typeface="Arial" pitchFamily="34" charset="0"/>
              </a:rPr>
              <a:t>data system for personnel </a:t>
            </a:r>
            <a:r>
              <a:rPr lang="en-US" sz="2000" dirty="0" smtClean="0">
                <a:solidFill>
                  <a:srgbClr val="2F2B20"/>
                </a:solidFill>
                <a:latin typeface="Arial" pitchFamily="34" charset="0"/>
                <a:cs typeface="Arial" pitchFamily="34" charset="0"/>
              </a:rPr>
              <a:t>	</a:t>
            </a:r>
          </a:p>
          <a:p>
            <a:pPr marL="285750" indent="-285750">
              <a:spcAft>
                <a:spcPts val="1500"/>
              </a:spcAft>
              <a:buFont typeface="Arial" pitchFamily="34" charset="0"/>
              <a:buChar char="•"/>
            </a:pPr>
            <a:r>
              <a:rPr lang="en-US" sz="2000" dirty="0" smtClean="0">
                <a:solidFill>
                  <a:srgbClr val="2F2B20"/>
                </a:solidFill>
                <a:latin typeface="Arial" pitchFamily="34" charset="0"/>
                <a:cs typeface="Arial" pitchFamily="34" charset="0"/>
              </a:rPr>
              <a:t>Evaluation</a:t>
            </a:r>
            <a:r>
              <a:rPr lang="en-US" sz="2000" dirty="0">
                <a:solidFill>
                  <a:srgbClr val="2F2B20"/>
                </a:solidFill>
                <a:latin typeface="Arial" pitchFamily="34" charset="0"/>
                <a:cs typeface="Arial" pitchFamily="34" charset="0"/>
              </a:rPr>
              <a:t>	</a:t>
            </a:r>
          </a:p>
          <a:p>
            <a:pPr marL="285750" indent="-285750">
              <a:spcAft>
                <a:spcPts val="1500"/>
              </a:spcAft>
              <a:buFont typeface="Arial" pitchFamily="34" charset="0"/>
              <a:buChar char="•"/>
            </a:pPr>
            <a:r>
              <a:rPr lang="en-US" sz="2000" dirty="0" smtClean="0">
                <a:solidFill>
                  <a:srgbClr val="2F2B20"/>
                </a:solidFill>
                <a:latin typeface="Arial" pitchFamily="34" charset="0"/>
                <a:cs typeface="Arial" pitchFamily="34" charset="0"/>
              </a:rPr>
              <a:t>TA availability</a:t>
            </a:r>
            <a:r>
              <a:rPr lang="en-US" sz="2000" dirty="0">
                <a:solidFill>
                  <a:srgbClr val="2F2B20"/>
                </a:solidFill>
                <a:latin typeface="Arial" pitchFamily="34" charset="0"/>
                <a:cs typeface="Arial" pitchFamily="34" charset="0"/>
              </a:rPr>
              <a:t>	</a:t>
            </a:r>
          </a:p>
          <a:p>
            <a:pPr marL="285750" indent="-285750">
              <a:spcAft>
                <a:spcPts val="1500"/>
              </a:spcAft>
              <a:buFont typeface="Arial" pitchFamily="34" charset="0"/>
              <a:buChar char="•"/>
            </a:pPr>
            <a:r>
              <a:rPr lang="en-US" sz="2000" dirty="0">
                <a:solidFill>
                  <a:srgbClr val="2F2B20"/>
                </a:solidFill>
                <a:latin typeface="Arial" pitchFamily="34" charset="0"/>
                <a:cs typeface="Arial" pitchFamily="34" charset="0"/>
              </a:rPr>
              <a:t>Dissemination		</a:t>
            </a:r>
          </a:p>
        </p:txBody>
      </p:sp>
    </p:spTree>
    <p:extLst>
      <p:ext uri="{BB962C8B-B14F-4D97-AF65-F5344CB8AC3E}">
        <p14:creationId xmlns:p14="http://schemas.microsoft.com/office/powerpoint/2010/main" val="11261306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457200"/>
            <a:ext cx="6324600" cy="830997"/>
          </a:xfrm>
          <a:prstGeom prst="rect">
            <a:avLst/>
          </a:prstGeom>
        </p:spPr>
        <p:txBody>
          <a:bodyPr wrap="square">
            <a:spAutoFit/>
          </a:bodyPr>
          <a:lstStyle/>
          <a:p>
            <a:pPr algn="ctr"/>
            <a:r>
              <a:rPr lang="en-US" sz="2400" b="1" dirty="0" smtClean="0">
                <a:solidFill>
                  <a:srgbClr val="2F2B20"/>
                </a:solidFill>
              </a:rPr>
              <a:t>States Reporting CSPD Components</a:t>
            </a:r>
          </a:p>
          <a:p>
            <a:pPr algn="ctr"/>
            <a:r>
              <a:rPr lang="en-US" sz="2400" b="1" dirty="0" smtClean="0">
                <a:solidFill>
                  <a:srgbClr val="2F2B20"/>
                </a:solidFill>
              </a:rPr>
              <a:t>( Data Collection is Not Completed)</a:t>
            </a:r>
            <a:endParaRPr lang="en-US" sz="2400" b="1" dirty="0">
              <a:solidFill>
                <a:srgbClr val="2F2B20"/>
              </a:solidFill>
            </a:endParaRPr>
          </a:p>
        </p:txBody>
      </p:sp>
      <p:graphicFrame>
        <p:nvGraphicFramePr>
          <p:cNvPr id="5" name="Table 4" descr="This slide displays a table that shows us the total number and percentage of states for Part B 619 and Part C that reported CSPD Components. The CSPD components include: Ongoing Needs Assessment, Appropriate Licensing and Certification, IHE programs to provide pre-service training, Ongoing, Systematic and Effective PD in-service opportunities, Evaluation, A Data System for Personnel, TA Availability, and Dissemination.&#10;"/>
          <p:cNvGraphicFramePr>
            <a:graphicFrameLocks noGrp="1"/>
          </p:cNvGraphicFramePr>
          <p:nvPr>
            <p:extLst>
              <p:ext uri="{D42A27DB-BD31-4B8C-83A1-F6EECF244321}">
                <p14:modId xmlns:p14="http://schemas.microsoft.com/office/powerpoint/2010/main" val="715774622"/>
              </p:ext>
            </p:extLst>
          </p:nvPr>
        </p:nvGraphicFramePr>
        <p:xfrm>
          <a:off x="419099" y="1600200"/>
          <a:ext cx="7734301" cy="3931920"/>
        </p:xfrm>
        <a:graphic>
          <a:graphicData uri="http://schemas.openxmlformats.org/drawingml/2006/table">
            <a:tbl>
              <a:tblPr firstRow="1" firstCol="1" bandRow="1">
                <a:tableStyleId>{5C22544A-7EE6-4342-B048-85BDC9FD1C3A}</a:tableStyleId>
              </a:tblPr>
              <a:tblGrid>
                <a:gridCol w="852985"/>
                <a:gridCol w="852985"/>
                <a:gridCol w="852985"/>
                <a:gridCol w="796120"/>
                <a:gridCol w="966717"/>
                <a:gridCol w="796120"/>
                <a:gridCol w="787589"/>
                <a:gridCol w="838200"/>
                <a:gridCol w="990600"/>
              </a:tblGrid>
              <a:tr h="1752600">
                <a:tc>
                  <a:txBody>
                    <a:bodyPr/>
                    <a:lstStyle/>
                    <a:p>
                      <a:pPr marL="0" marR="0" algn="ctr">
                        <a:lnSpc>
                          <a:spcPct val="115000"/>
                        </a:lnSpc>
                        <a:spcBef>
                          <a:spcPts val="300"/>
                        </a:spcBef>
                        <a:spcAft>
                          <a:spcPts val="0"/>
                        </a:spcAft>
                      </a:pPr>
                      <a:r>
                        <a:rPr lang="en-US" sz="800" dirty="0">
                          <a:effectLst/>
                        </a:rPr>
                        <a:t> </a:t>
                      </a:r>
                      <a:endParaRPr lang="en-US" sz="900" dirty="0">
                        <a:solidFill>
                          <a:srgbClr val="365F91"/>
                        </a:solidFill>
                        <a:effectLst/>
                        <a:latin typeface="Calibri"/>
                        <a:ea typeface="Calibri"/>
                        <a:cs typeface="Times New Roman"/>
                      </a:endParaRPr>
                    </a:p>
                  </a:txBody>
                  <a:tcPr marL="58242" marR="58242" marT="0" marB="0" anchor="ctr"/>
                </a:tc>
                <a:tc>
                  <a:txBody>
                    <a:bodyPr/>
                    <a:lstStyle/>
                    <a:p>
                      <a:pPr marL="0" marR="0" algn="ctr">
                        <a:lnSpc>
                          <a:spcPct val="150000"/>
                        </a:lnSpc>
                        <a:spcBef>
                          <a:spcPts val="300"/>
                        </a:spcBef>
                        <a:spcAft>
                          <a:spcPts val="300"/>
                        </a:spcAft>
                      </a:pPr>
                      <a:r>
                        <a:rPr lang="en-US" sz="1100" dirty="0">
                          <a:effectLst/>
                        </a:rPr>
                        <a:t>Ongoing Needs Assessment</a:t>
                      </a:r>
                      <a:endParaRPr lang="en-US" sz="1100" dirty="0">
                        <a:solidFill>
                          <a:srgbClr val="365F91"/>
                        </a:solidFill>
                        <a:effectLst/>
                        <a:latin typeface="Calibri"/>
                        <a:ea typeface="Calibri"/>
                        <a:cs typeface="Times New Roman"/>
                      </a:endParaRPr>
                    </a:p>
                  </a:txBody>
                  <a:tcPr marL="58242" marR="58242" marT="0" marB="0" anchor="ctr"/>
                </a:tc>
                <a:tc>
                  <a:txBody>
                    <a:bodyPr/>
                    <a:lstStyle/>
                    <a:p>
                      <a:pPr marL="0" marR="0" algn="ctr">
                        <a:lnSpc>
                          <a:spcPct val="150000"/>
                        </a:lnSpc>
                        <a:spcBef>
                          <a:spcPts val="300"/>
                        </a:spcBef>
                        <a:spcAft>
                          <a:spcPts val="300"/>
                        </a:spcAft>
                      </a:pPr>
                      <a:r>
                        <a:rPr lang="en-US" sz="1100" dirty="0">
                          <a:effectLst/>
                        </a:rPr>
                        <a:t>Appropriate Licensing and Certification</a:t>
                      </a:r>
                      <a:endParaRPr lang="en-US" sz="1100" dirty="0">
                        <a:solidFill>
                          <a:srgbClr val="365F91"/>
                        </a:solidFill>
                        <a:effectLst/>
                        <a:latin typeface="Calibri"/>
                        <a:ea typeface="Calibri"/>
                        <a:cs typeface="Times New Roman"/>
                      </a:endParaRPr>
                    </a:p>
                  </a:txBody>
                  <a:tcPr marL="58242" marR="58242" marT="0" marB="0" anchor="ctr"/>
                </a:tc>
                <a:tc>
                  <a:txBody>
                    <a:bodyPr/>
                    <a:lstStyle/>
                    <a:p>
                      <a:pPr marL="0" marR="0" algn="ctr">
                        <a:lnSpc>
                          <a:spcPct val="150000"/>
                        </a:lnSpc>
                        <a:spcBef>
                          <a:spcPts val="300"/>
                        </a:spcBef>
                        <a:spcAft>
                          <a:spcPts val="300"/>
                        </a:spcAft>
                      </a:pPr>
                      <a:r>
                        <a:rPr lang="en-US" sz="1100" dirty="0">
                          <a:effectLst/>
                        </a:rPr>
                        <a:t>IHE programs to provide pre-service training</a:t>
                      </a:r>
                      <a:endParaRPr lang="en-US" sz="1100" dirty="0">
                        <a:solidFill>
                          <a:srgbClr val="365F91"/>
                        </a:solidFill>
                        <a:effectLst/>
                        <a:latin typeface="Calibri"/>
                        <a:ea typeface="Calibri"/>
                        <a:cs typeface="Times New Roman"/>
                      </a:endParaRPr>
                    </a:p>
                  </a:txBody>
                  <a:tcPr marL="58242" marR="58242" marT="0" marB="0" anchor="ctr"/>
                </a:tc>
                <a:tc>
                  <a:txBody>
                    <a:bodyPr/>
                    <a:lstStyle/>
                    <a:p>
                      <a:pPr marL="0" marR="0" algn="ctr">
                        <a:lnSpc>
                          <a:spcPct val="150000"/>
                        </a:lnSpc>
                        <a:spcBef>
                          <a:spcPts val="300"/>
                        </a:spcBef>
                        <a:spcAft>
                          <a:spcPts val="300"/>
                        </a:spcAft>
                      </a:pPr>
                      <a:r>
                        <a:rPr lang="en-US" sz="1100" dirty="0">
                          <a:effectLst/>
                        </a:rPr>
                        <a:t>Ongoing, Systematic and Effective PD in-service opportunities</a:t>
                      </a:r>
                      <a:endParaRPr lang="en-US" sz="1100" dirty="0">
                        <a:solidFill>
                          <a:srgbClr val="365F91"/>
                        </a:solidFill>
                        <a:effectLst/>
                        <a:latin typeface="Calibri"/>
                        <a:ea typeface="Calibri"/>
                        <a:cs typeface="Times New Roman"/>
                      </a:endParaRPr>
                    </a:p>
                  </a:txBody>
                  <a:tcPr marL="58242" marR="58242" marT="0" marB="0" anchor="ctr"/>
                </a:tc>
                <a:tc>
                  <a:txBody>
                    <a:bodyPr/>
                    <a:lstStyle/>
                    <a:p>
                      <a:pPr marL="0" marR="0" algn="ctr">
                        <a:lnSpc>
                          <a:spcPct val="150000"/>
                        </a:lnSpc>
                        <a:spcBef>
                          <a:spcPts val="300"/>
                        </a:spcBef>
                        <a:spcAft>
                          <a:spcPts val="300"/>
                        </a:spcAft>
                      </a:pPr>
                      <a:r>
                        <a:rPr lang="en-US" sz="1100" dirty="0">
                          <a:effectLst/>
                        </a:rPr>
                        <a:t>Evaluation</a:t>
                      </a:r>
                      <a:endParaRPr lang="en-US" sz="1100" dirty="0">
                        <a:solidFill>
                          <a:srgbClr val="365F91"/>
                        </a:solidFill>
                        <a:effectLst/>
                        <a:latin typeface="Calibri"/>
                        <a:ea typeface="Calibri"/>
                        <a:cs typeface="Times New Roman"/>
                      </a:endParaRPr>
                    </a:p>
                  </a:txBody>
                  <a:tcPr marL="58242" marR="58242" marT="0" marB="0" anchor="ctr"/>
                </a:tc>
                <a:tc>
                  <a:txBody>
                    <a:bodyPr/>
                    <a:lstStyle/>
                    <a:p>
                      <a:pPr marL="0" marR="0" algn="ctr">
                        <a:lnSpc>
                          <a:spcPct val="150000"/>
                        </a:lnSpc>
                        <a:spcBef>
                          <a:spcPts val="300"/>
                        </a:spcBef>
                        <a:spcAft>
                          <a:spcPts val="300"/>
                        </a:spcAft>
                      </a:pPr>
                      <a:r>
                        <a:rPr lang="en-US" sz="1100" dirty="0">
                          <a:effectLst/>
                        </a:rPr>
                        <a:t>A Data System for Personnel</a:t>
                      </a:r>
                      <a:endParaRPr lang="en-US" sz="1100" dirty="0">
                        <a:solidFill>
                          <a:srgbClr val="365F91"/>
                        </a:solidFill>
                        <a:effectLst/>
                        <a:latin typeface="Calibri"/>
                        <a:ea typeface="Calibri"/>
                        <a:cs typeface="Times New Roman"/>
                      </a:endParaRPr>
                    </a:p>
                  </a:txBody>
                  <a:tcPr marL="58242" marR="58242" marT="0" marB="0" anchor="ctr"/>
                </a:tc>
                <a:tc>
                  <a:txBody>
                    <a:bodyPr/>
                    <a:lstStyle/>
                    <a:p>
                      <a:pPr marL="0" marR="0" algn="ctr">
                        <a:lnSpc>
                          <a:spcPct val="150000"/>
                        </a:lnSpc>
                        <a:spcBef>
                          <a:spcPts val="300"/>
                        </a:spcBef>
                        <a:spcAft>
                          <a:spcPts val="300"/>
                        </a:spcAft>
                      </a:pPr>
                      <a:r>
                        <a:rPr lang="en-US" sz="1100" dirty="0">
                          <a:effectLst/>
                        </a:rPr>
                        <a:t>TA Availability</a:t>
                      </a:r>
                      <a:endParaRPr lang="en-US" sz="1100" dirty="0">
                        <a:solidFill>
                          <a:srgbClr val="365F91"/>
                        </a:solidFill>
                        <a:effectLst/>
                        <a:latin typeface="Calibri"/>
                        <a:ea typeface="Calibri"/>
                        <a:cs typeface="Times New Roman"/>
                      </a:endParaRPr>
                    </a:p>
                  </a:txBody>
                  <a:tcPr marL="58242" marR="58242" marT="0" marB="0" anchor="ctr"/>
                </a:tc>
                <a:tc>
                  <a:txBody>
                    <a:bodyPr/>
                    <a:lstStyle/>
                    <a:p>
                      <a:pPr marL="0" marR="0" algn="ctr">
                        <a:lnSpc>
                          <a:spcPct val="150000"/>
                        </a:lnSpc>
                        <a:spcBef>
                          <a:spcPts val="300"/>
                        </a:spcBef>
                        <a:spcAft>
                          <a:spcPts val="300"/>
                        </a:spcAft>
                      </a:pPr>
                      <a:r>
                        <a:rPr lang="en-US" sz="1100" dirty="0">
                          <a:effectLst/>
                        </a:rPr>
                        <a:t>Dissemination</a:t>
                      </a:r>
                      <a:endParaRPr lang="en-US" sz="1100" dirty="0">
                        <a:solidFill>
                          <a:srgbClr val="365F91"/>
                        </a:solidFill>
                        <a:effectLst/>
                        <a:latin typeface="Calibri"/>
                        <a:ea typeface="Calibri"/>
                        <a:cs typeface="Times New Roman"/>
                      </a:endParaRPr>
                    </a:p>
                  </a:txBody>
                  <a:tcPr marL="58242" marR="58242" marT="0" marB="0" anchor="ctr"/>
                </a:tc>
              </a:tr>
              <a:tr h="1058863">
                <a:tc>
                  <a:txBody>
                    <a:bodyPr/>
                    <a:lstStyle/>
                    <a:p>
                      <a:pPr marL="0" marR="0" algn="ctr">
                        <a:lnSpc>
                          <a:spcPct val="115000"/>
                        </a:lnSpc>
                        <a:spcBef>
                          <a:spcPts val="300"/>
                        </a:spcBef>
                        <a:spcAft>
                          <a:spcPts val="0"/>
                        </a:spcAft>
                      </a:pPr>
                      <a:r>
                        <a:rPr lang="en-US" sz="1200" dirty="0" smtClean="0">
                          <a:effectLst/>
                        </a:rPr>
                        <a:t>Part B/619</a:t>
                      </a:r>
                      <a:r>
                        <a:rPr lang="en-US" sz="1200" baseline="0" dirty="0" smtClean="0">
                          <a:effectLst/>
                        </a:rPr>
                        <a:t> </a:t>
                      </a:r>
                      <a:r>
                        <a:rPr lang="en-US" sz="1200" dirty="0" smtClean="0">
                          <a:effectLst/>
                        </a:rPr>
                        <a:t>Grand </a:t>
                      </a:r>
                      <a:r>
                        <a:rPr lang="en-US" sz="1200" dirty="0">
                          <a:effectLst/>
                        </a:rPr>
                        <a:t>Total </a:t>
                      </a:r>
                      <a:r>
                        <a:rPr lang="en-US" sz="1200" dirty="0" smtClean="0">
                          <a:effectLst/>
                        </a:rPr>
                        <a:t>(count</a:t>
                      </a:r>
                      <a:r>
                        <a:rPr lang="en-US" sz="1200" dirty="0">
                          <a:effectLst/>
                        </a:rPr>
                        <a:t>/</a:t>
                      </a:r>
                    </a:p>
                    <a:p>
                      <a:pPr marL="0" marR="0" algn="ctr">
                        <a:lnSpc>
                          <a:spcPct val="115000"/>
                        </a:lnSpc>
                        <a:spcBef>
                          <a:spcPts val="0"/>
                        </a:spcBef>
                        <a:spcAft>
                          <a:spcPts val="300"/>
                        </a:spcAft>
                      </a:pPr>
                      <a:r>
                        <a:rPr lang="en-US" sz="1200" dirty="0">
                          <a:effectLst/>
                        </a:rPr>
                        <a:t>percent</a:t>
                      </a:r>
                      <a:r>
                        <a:rPr lang="en-US" sz="1200" dirty="0" smtClean="0">
                          <a:effectLst/>
                        </a:rPr>
                        <a:t>)</a:t>
                      </a:r>
                    </a:p>
                    <a:p>
                      <a:pPr marL="0" marR="0" algn="ctr">
                        <a:lnSpc>
                          <a:spcPct val="115000"/>
                        </a:lnSpc>
                        <a:spcBef>
                          <a:spcPts val="0"/>
                        </a:spcBef>
                        <a:spcAft>
                          <a:spcPts val="300"/>
                        </a:spcAft>
                      </a:pPr>
                      <a:r>
                        <a:rPr lang="en-US" sz="1200" dirty="0" smtClean="0">
                          <a:solidFill>
                            <a:srgbClr val="365F91"/>
                          </a:solidFill>
                          <a:effectLst/>
                          <a:latin typeface="Calibri"/>
                          <a:ea typeface="Calibri"/>
                          <a:cs typeface="Times New Roman"/>
                        </a:rPr>
                        <a:t>(N=24)</a:t>
                      </a:r>
                      <a:endParaRPr lang="en-US" sz="1200" dirty="0">
                        <a:solidFill>
                          <a:srgbClr val="365F91"/>
                        </a:solidFill>
                        <a:effectLst/>
                        <a:latin typeface="Calibri"/>
                        <a:ea typeface="Calibri"/>
                        <a:cs typeface="Times New Roman"/>
                      </a:endParaRPr>
                    </a:p>
                  </a:txBody>
                  <a:tcPr marL="58242" marR="58242" marT="0" marB="0" anchor="ctr"/>
                </a:tc>
                <a:tc>
                  <a:txBody>
                    <a:bodyPr/>
                    <a:lstStyle/>
                    <a:p>
                      <a:pPr marL="0" marR="0" algn="ctr">
                        <a:lnSpc>
                          <a:spcPct val="150000"/>
                        </a:lnSpc>
                        <a:spcBef>
                          <a:spcPts val="300"/>
                        </a:spcBef>
                        <a:spcAft>
                          <a:spcPts val="300"/>
                        </a:spcAft>
                      </a:pPr>
                      <a:r>
                        <a:rPr lang="en-US" sz="1600" dirty="0">
                          <a:effectLst/>
                        </a:rPr>
                        <a:t>10 (41.7%)</a:t>
                      </a:r>
                      <a:endParaRPr lang="en-US" sz="1600" dirty="0">
                        <a:solidFill>
                          <a:srgbClr val="365F91"/>
                        </a:solidFill>
                        <a:effectLst/>
                        <a:latin typeface="Calibri"/>
                        <a:ea typeface="Calibri"/>
                        <a:cs typeface="Times New Roman"/>
                      </a:endParaRPr>
                    </a:p>
                  </a:txBody>
                  <a:tcPr marL="58242" marR="58242" marT="0" marB="0" anchor="ctr"/>
                </a:tc>
                <a:tc>
                  <a:txBody>
                    <a:bodyPr/>
                    <a:lstStyle/>
                    <a:p>
                      <a:pPr marL="0" marR="0" algn="ctr">
                        <a:lnSpc>
                          <a:spcPct val="150000"/>
                        </a:lnSpc>
                        <a:spcBef>
                          <a:spcPts val="300"/>
                        </a:spcBef>
                        <a:spcAft>
                          <a:spcPts val="300"/>
                        </a:spcAft>
                      </a:pPr>
                      <a:r>
                        <a:rPr lang="en-US" sz="1600" dirty="0">
                          <a:effectLst/>
                        </a:rPr>
                        <a:t>19 (79.2%)</a:t>
                      </a:r>
                      <a:endParaRPr lang="en-US" sz="1600" dirty="0">
                        <a:solidFill>
                          <a:srgbClr val="365F91"/>
                        </a:solidFill>
                        <a:effectLst/>
                        <a:latin typeface="Calibri"/>
                        <a:ea typeface="Calibri"/>
                        <a:cs typeface="Times New Roman"/>
                      </a:endParaRPr>
                    </a:p>
                  </a:txBody>
                  <a:tcPr marL="58242" marR="58242" marT="0" marB="0" anchor="ctr"/>
                </a:tc>
                <a:tc>
                  <a:txBody>
                    <a:bodyPr/>
                    <a:lstStyle/>
                    <a:p>
                      <a:pPr marL="0" marR="0" algn="ctr">
                        <a:lnSpc>
                          <a:spcPct val="150000"/>
                        </a:lnSpc>
                        <a:spcBef>
                          <a:spcPts val="300"/>
                        </a:spcBef>
                        <a:spcAft>
                          <a:spcPts val="300"/>
                        </a:spcAft>
                      </a:pPr>
                      <a:r>
                        <a:rPr lang="en-US" sz="1600" dirty="0">
                          <a:effectLst/>
                        </a:rPr>
                        <a:t>21 (87.5%)</a:t>
                      </a:r>
                      <a:endParaRPr lang="en-US" sz="1600" dirty="0">
                        <a:solidFill>
                          <a:srgbClr val="365F91"/>
                        </a:solidFill>
                        <a:effectLst/>
                        <a:latin typeface="Calibri"/>
                        <a:ea typeface="Calibri"/>
                        <a:cs typeface="Times New Roman"/>
                      </a:endParaRPr>
                    </a:p>
                  </a:txBody>
                  <a:tcPr marL="58242" marR="58242" marT="0" marB="0" anchor="ctr"/>
                </a:tc>
                <a:tc>
                  <a:txBody>
                    <a:bodyPr/>
                    <a:lstStyle/>
                    <a:p>
                      <a:pPr marL="0" marR="0" algn="ctr">
                        <a:lnSpc>
                          <a:spcPct val="150000"/>
                        </a:lnSpc>
                        <a:spcBef>
                          <a:spcPts val="300"/>
                        </a:spcBef>
                        <a:spcAft>
                          <a:spcPts val="300"/>
                        </a:spcAft>
                      </a:pPr>
                      <a:r>
                        <a:rPr lang="en-US" sz="1600" dirty="0">
                          <a:effectLst/>
                        </a:rPr>
                        <a:t>17 (70.8%)</a:t>
                      </a:r>
                      <a:endParaRPr lang="en-US" sz="1600" dirty="0">
                        <a:solidFill>
                          <a:srgbClr val="365F91"/>
                        </a:solidFill>
                        <a:effectLst/>
                        <a:latin typeface="Calibri"/>
                        <a:ea typeface="Calibri"/>
                        <a:cs typeface="Times New Roman"/>
                      </a:endParaRPr>
                    </a:p>
                  </a:txBody>
                  <a:tcPr marL="58242" marR="58242" marT="0" marB="0" anchor="ctr"/>
                </a:tc>
                <a:tc>
                  <a:txBody>
                    <a:bodyPr/>
                    <a:lstStyle/>
                    <a:p>
                      <a:pPr marL="0" marR="0" algn="ctr">
                        <a:lnSpc>
                          <a:spcPct val="150000"/>
                        </a:lnSpc>
                        <a:spcBef>
                          <a:spcPts val="300"/>
                        </a:spcBef>
                        <a:spcAft>
                          <a:spcPts val="300"/>
                        </a:spcAft>
                      </a:pPr>
                      <a:r>
                        <a:rPr lang="en-US" sz="1600" dirty="0">
                          <a:effectLst/>
                        </a:rPr>
                        <a:t>11 (45.8%)</a:t>
                      </a:r>
                      <a:endParaRPr lang="en-US" sz="1600" dirty="0">
                        <a:solidFill>
                          <a:srgbClr val="365F91"/>
                        </a:solidFill>
                        <a:effectLst/>
                        <a:latin typeface="Calibri"/>
                        <a:ea typeface="Calibri"/>
                        <a:cs typeface="Times New Roman"/>
                      </a:endParaRPr>
                    </a:p>
                  </a:txBody>
                  <a:tcPr marL="58242" marR="58242" marT="0" marB="0" anchor="ctr"/>
                </a:tc>
                <a:tc>
                  <a:txBody>
                    <a:bodyPr/>
                    <a:lstStyle/>
                    <a:p>
                      <a:pPr marL="0" marR="0" algn="ctr">
                        <a:lnSpc>
                          <a:spcPct val="150000"/>
                        </a:lnSpc>
                        <a:spcBef>
                          <a:spcPts val="300"/>
                        </a:spcBef>
                        <a:spcAft>
                          <a:spcPts val="300"/>
                        </a:spcAft>
                      </a:pPr>
                      <a:r>
                        <a:rPr lang="en-US" sz="1600" dirty="0">
                          <a:effectLst/>
                        </a:rPr>
                        <a:t>12 (50%)</a:t>
                      </a:r>
                      <a:endParaRPr lang="en-US" sz="1600" dirty="0">
                        <a:solidFill>
                          <a:srgbClr val="365F91"/>
                        </a:solidFill>
                        <a:effectLst/>
                        <a:latin typeface="Calibri"/>
                        <a:ea typeface="Calibri"/>
                        <a:cs typeface="Times New Roman"/>
                      </a:endParaRPr>
                    </a:p>
                  </a:txBody>
                  <a:tcPr marL="58242" marR="58242" marT="0" marB="0" anchor="ctr"/>
                </a:tc>
                <a:tc>
                  <a:txBody>
                    <a:bodyPr/>
                    <a:lstStyle/>
                    <a:p>
                      <a:pPr marL="0" marR="0" algn="ctr">
                        <a:lnSpc>
                          <a:spcPct val="150000"/>
                        </a:lnSpc>
                        <a:spcBef>
                          <a:spcPts val="300"/>
                        </a:spcBef>
                        <a:spcAft>
                          <a:spcPts val="300"/>
                        </a:spcAft>
                      </a:pPr>
                      <a:r>
                        <a:rPr lang="en-US" sz="1600" dirty="0">
                          <a:effectLst/>
                        </a:rPr>
                        <a:t>18 (75%)</a:t>
                      </a:r>
                      <a:endParaRPr lang="en-US" sz="1600" dirty="0">
                        <a:solidFill>
                          <a:srgbClr val="365F91"/>
                        </a:solidFill>
                        <a:effectLst/>
                        <a:latin typeface="Calibri"/>
                        <a:ea typeface="Calibri"/>
                        <a:cs typeface="Times New Roman"/>
                      </a:endParaRPr>
                    </a:p>
                  </a:txBody>
                  <a:tcPr marL="58242" marR="58242" marT="0" marB="0" anchor="ctr"/>
                </a:tc>
                <a:tc>
                  <a:txBody>
                    <a:bodyPr/>
                    <a:lstStyle/>
                    <a:p>
                      <a:pPr marL="0" marR="0" algn="ctr">
                        <a:lnSpc>
                          <a:spcPct val="150000"/>
                        </a:lnSpc>
                        <a:spcBef>
                          <a:spcPts val="300"/>
                        </a:spcBef>
                        <a:spcAft>
                          <a:spcPts val="300"/>
                        </a:spcAft>
                      </a:pPr>
                      <a:r>
                        <a:rPr lang="en-US" sz="1600" dirty="0">
                          <a:effectLst/>
                        </a:rPr>
                        <a:t>16 (66.7%)</a:t>
                      </a:r>
                      <a:endParaRPr lang="en-US" sz="1600" dirty="0">
                        <a:solidFill>
                          <a:srgbClr val="365F91"/>
                        </a:solidFill>
                        <a:effectLst/>
                        <a:latin typeface="Calibri"/>
                        <a:ea typeface="Calibri"/>
                        <a:cs typeface="Times New Roman"/>
                      </a:endParaRPr>
                    </a:p>
                  </a:txBody>
                  <a:tcPr marL="58242" marR="58242" marT="0" marB="0" anchor="ctr"/>
                </a:tc>
              </a:tr>
              <a:tr h="1058863">
                <a:tc>
                  <a:txBody>
                    <a:bodyPr/>
                    <a:lstStyle/>
                    <a:p>
                      <a:pPr marL="0" marR="0" algn="ctr">
                        <a:lnSpc>
                          <a:spcPct val="115000"/>
                        </a:lnSpc>
                        <a:spcBef>
                          <a:spcPts val="300"/>
                        </a:spcBef>
                        <a:spcAft>
                          <a:spcPts val="0"/>
                        </a:spcAft>
                      </a:pPr>
                      <a:r>
                        <a:rPr lang="en-US" sz="1200" dirty="0" smtClean="0">
                          <a:effectLst/>
                        </a:rPr>
                        <a:t>Part</a:t>
                      </a:r>
                      <a:r>
                        <a:rPr lang="en-US" sz="1200" baseline="0" dirty="0" smtClean="0">
                          <a:effectLst/>
                        </a:rPr>
                        <a:t> C G</a:t>
                      </a:r>
                      <a:r>
                        <a:rPr lang="en-US" sz="1200" dirty="0" smtClean="0">
                          <a:effectLst/>
                        </a:rPr>
                        <a:t>rand Total </a:t>
                      </a:r>
                      <a:r>
                        <a:rPr lang="en-US" sz="1200" dirty="0">
                          <a:effectLst/>
                        </a:rPr>
                        <a:t>(count/</a:t>
                      </a:r>
                    </a:p>
                    <a:p>
                      <a:pPr marL="0" marR="0" algn="ctr">
                        <a:lnSpc>
                          <a:spcPct val="115000"/>
                        </a:lnSpc>
                        <a:spcBef>
                          <a:spcPts val="0"/>
                        </a:spcBef>
                        <a:spcAft>
                          <a:spcPts val="300"/>
                        </a:spcAft>
                      </a:pPr>
                      <a:r>
                        <a:rPr lang="en-US" sz="1200" dirty="0">
                          <a:effectLst/>
                        </a:rPr>
                        <a:t>percent</a:t>
                      </a:r>
                      <a:r>
                        <a:rPr lang="en-US" sz="1200" dirty="0" smtClean="0">
                          <a:effectLst/>
                        </a:rPr>
                        <a:t>)</a:t>
                      </a:r>
                    </a:p>
                    <a:p>
                      <a:pPr marL="0" marR="0" algn="ctr">
                        <a:lnSpc>
                          <a:spcPct val="115000"/>
                        </a:lnSpc>
                        <a:spcBef>
                          <a:spcPts val="0"/>
                        </a:spcBef>
                        <a:spcAft>
                          <a:spcPts val="300"/>
                        </a:spcAft>
                      </a:pPr>
                      <a:r>
                        <a:rPr lang="en-US" sz="1200" dirty="0" smtClean="0">
                          <a:solidFill>
                            <a:srgbClr val="365F91"/>
                          </a:solidFill>
                          <a:effectLst/>
                          <a:latin typeface="Calibri"/>
                          <a:ea typeface="Calibri"/>
                          <a:cs typeface="Times New Roman"/>
                        </a:rPr>
                        <a:t>(N=28)</a:t>
                      </a:r>
                      <a:endParaRPr lang="en-US" sz="1200" dirty="0">
                        <a:solidFill>
                          <a:srgbClr val="365F91"/>
                        </a:solidFill>
                        <a:effectLst/>
                        <a:latin typeface="Calibri"/>
                        <a:ea typeface="Calibri"/>
                        <a:cs typeface="Times New Roman"/>
                      </a:endParaRPr>
                    </a:p>
                  </a:txBody>
                  <a:tcPr marL="58242" marR="58242" marT="0" marB="0" anchor="ctr"/>
                </a:tc>
                <a:tc>
                  <a:txBody>
                    <a:bodyPr/>
                    <a:lstStyle/>
                    <a:p>
                      <a:pPr marL="0" marR="0" algn="ctr">
                        <a:lnSpc>
                          <a:spcPct val="150000"/>
                        </a:lnSpc>
                        <a:spcBef>
                          <a:spcPts val="300"/>
                        </a:spcBef>
                        <a:spcAft>
                          <a:spcPts val="300"/>
                        </a:spcAft>
                      </a:pPr>
                      <a:r>
                        <a:rPr lang="en-US" sz="1600" dirty="0">
                          <a:effectLst/>
                        </a:rPr>
                        <a:t>15 (53.6%)</a:t>
                      </a:r>
                      <a:endParaRPr lang="en-US" sz="1600" dirty="0">
                        <a:solidFill>
                          <a:srgbClr val="365F91"/>
                        </a:solidFill>
                        <a:effectLst/>
                        <a:latin typeface="Calibri"/>
                        <a:ea typeface="Calibri"/>
                        <a:cs typeface="Times New Roman"/>
                      </a:endParaRPr>
                    </a:p>
                  </a:txBody>
                  <a:tcPr marL="58242" marR="58242" marT="0" marB="0" anchor="ctr"/>
                </a:tc>
                <a:tc>
                  <a:txBody>
                    <a:bodyPr/>
                    <a:lstStyle/>
                    <a:p>
                      <a:pPr marL="0" marR="0" algn="ctr">
                        <a:lnSpc>
                          <a:spcPct val="150000"/>
                        </a:lnSpc>
                        <a:spcBef>
                          <a:spcPts val="300"/>
                        </a:spcBef>
                        <a:spcAft>
                          <a:spcPts val="300"/>
                        </a:spcAft>
                      </a:pPr>
                      <a:r>
                        <a:rPr lang="en-US" sz="1600" dirty="0">
                          <a:effectLst/>
                        </a:rPr>
                        <a:t>21 </a:t>
                      </a:r>
                      <a:endParaRPr lang="en-US" sz="1600" dirty="0" smtClean="0">
                        <a:effectLst/>
                      </a:endParaRPr>
                    </a:p>
                    <a:p>
                      <a:pPr marL="0" marR="0" algn="ctr">
                        <a:lnSpc>
                          <a:spcPct val="150000"/>
                        </a:lnSpc>
                        <a:spcBef>
                          <a:spcPts val="300"/>
                        </a:spcBef>
                        <a:spcAft>
                          <a:spcPts val="300"/>
                        </a:spcAft>
                      </a:pPr>
                      <a:r>
                        <a:rPr lang="en-US" sz="1600" dirty="0" smtClean="0">
                          <a:effectLst/>
                        </a:rPr>
                        <a:t>(</a:t>
                      </a:r>
                      <a:r>
                        <a:rPr lang="en-US" sz="1600" dirty="0">
                          <a:effectLst/>
                        </a:rPr>
                        <a:t>75%)</a:t>
                      </a:r>
                      <a:endParaRPr lang="en-US" sz="1600" dirty="0">
                        <a:solidFill>
                          <a:srgbClr val="365F91"/>
                        </a:solidFill>
                        <a:effectLst/>
                        <a:latin typeface="Calibri"/>
                        <a:ea typeface="Calibri"/>
                        <a:cs typeface="Times New Roman"/>
                      </a:endParaRPr>
                    </a:p>
                  </a:txBody>
                  <a:tcPr marL="58242" marR="58242" marT="0" marB="0" anchor="ctr"/>
                </a:tc>
                <a:tc>
                  <a:txBody>
                    <a:bodyPr/>
                    <a:lstStyle/>
                    <a:p>
                      <a:pPr marL="0" marR="0" algn="ctr">
                        <a:lnSpc>
                          <a:spcPct val="150000"/>
                        </a:lnSpc>
                        <a:spcBef>
                          <a:spcPts val="300"/>
                        </a:spcBef>
                        <a:spcAft>
                          <a:spcPts val="300"/>
                        </a:spcAft>
                      </a:pPr>
                      <a:r>
                        <a:rPr lang="en-US" sz="1600" dirty="0">
                          <a:effectLst/>
                        </a:rPr>
                        <a:t>18 (64.3%)</a:t>
                      </a:r>
                      <a:endParaRPr lang="en-US" sz="1600" dirty="0">
                        <a:solidFill>
                          <a:srgbClr val="365F91"/>
                        </a:solidFill>
                        <a:effectLst/>
                        <a:latin typeface="Calibri"/>
                        <a:ea typeface="Calibri"/>
                        <a:cs typeface="Times New Roman"/>
                      </a:endParaRPr>
                    </a:p>
                  </a:txBody>
                  <a:tcPr marL="58242" marR="58242" marT="0" marB="0" anchor="ctr"/>
                </a:tc>
                <a:tc>
                  <a:txBody>
                    <a:bodyPr/>
                    <a:lstStyle/>
                    <a:p>
                      <a:pPr marL="0" marR="0" algn="ctr">
                        <a:lnSpc>
                          <a:spcPct val="150000"/>
                        </a:lnSpc>
                        <a:spcBef>
                          <a:spcPts val="300"/>
                        </a:spcBef>
                        <a:spcAft>
                          <a:spcPts val="300"/>
                        </a:spcAft>
                      </a:pPr>
                      <a:r>
                        <a:rPr lang="en-US" sz="1600" dirty="0">
                          <a:effectLst/>
                        </a:rPr>
                        <a:t>18 (64.3%)</a:t>
                      </a:r>
                      <a:endParaRPr lang="en-US" sz="1600" dirty="0">
                        <a:solidFill>
                          <a:srgbClr val="365F91"/>
                        </a:solidFill>
                        <a:effectLst/>
                        <a:latin typeface="Calibri"/>
                        <a:ea typeface="Calibri"/>
                        <a:cs typeface="Times New Roman"/>
                      </a:endParaRPr>
                    </a:p>
                  </a:txBody>
                  <a:tcPr marL="58242" marR="58242" marT="0" marB="0" anchor="ctr"/>
                </a:tc>
                <a:tc>
                  <a:txBody>
                    <a:bodyPr/>
                    <a:lstStyle/>
                    <a:p>
                      <a:pPr marL="0" marR="0" algn="ctr">
                        <a:lnSpc>
                          <a:spcPct val="150000"/>
                        </a:lnSpc>
                        <a:spcBef>
                          <a:spcPts val="300"/>
                        </a:spcBef>
                        <a:spcAft>
                          <a:spcPts val="300"/>
                        </a:spcAft>
                      </a:pPr>
                      <a:r>
                        <a:rPr lang="en-US" sz="1600" dirty="0">
                          <a:effectLst/>
                        </a:rPr>
                        <a:t>8 (28.6%)</a:t>
                      </a:r>
                      <a:endParaRPr lang="en-US" sz="1600" dirty="0">
                        <a:solidFill>
                          <a:srgbClr val="365F91"/>
                        </a:solidFill>
                        <a:effectLst/>
                        <a:latin typeface="Calibri"/>
                        <a:ea typeface="Calibri"/>
                        <a:cs typeface="Times New Roman"/>
                      </a:endParaRPr>
                    </a:p>
                  </a:txBody>
                  <a:tcPr marL="58242" marR="58242" marT="0" marB="0" anchor="ctr"/>
                </a:tc>
                <a:tc>
                  <a:txBody>
                    <a:bodyPr/>
                    <a:lstStyle/>
                    <a:p>
                      <a:pPr marL="0" marR="0" algn="ctr">
                        <a:lnSpc>
                          <a:spcPct val="150000"/>
                        </a:lnSpc>
                        <a:spcBef>
                          <a:spcPts val="300"/>
                        </a:spcBef>
                        <a:spcAft>
                          <a:spcPts val="300"/>
                        </a:spcAft>
                      </a:pPr>
                      <a:r>
                        <a:rPr lang="en-US" sz="1600" dirty="0">
                          <a:effectLst/>
                        </a:rPr>
                        <a:t>12 (42.9%)</a:t>
                      </a:r>
                      <a:endParaRPr lang="en-US" sz="1600" dirty="0">
                        <a:solidFill>
                          <a:srgbClr val="365F91"/>
                        </a:solidFill>
                        <a:effectLst/>
                        <a:latin typeface="Calibri"/>
                        <a:ea typeface="Calibri"/>
                        <a:cs typeface="Times New Roman"/>
                      </a:endParaRPr>
                    </a:p>
                  </a:txBody>
                  <a:tcPr marL="58242" marR="58242" marT="0" marB="0" anchor="ctr"/>
                </a:tc>
                <a:tc>
                  <a:txBody>
                    <a:bodyPr/>
                    <a:lstStyle/>
                    <a:p>
                      <a:pPr marL="0" marR="0" algn="ctr">
                        <a:lnSpc>
                          <a:spcPct val="150000"/>
                        </a:lnSpc>
                        <a:spcBef>
                          <a:spcPts val="300"/>
                        </a:spcBef>
                        <a:spcAft>
                          <a:spcPts val="300"/>
                        </a:spcAft>
                      </a:pPr>
                      <a:r>
                        <a:rPr lang="en-US" sz="1600" dirty="0">
                          <a:effectLst/>
                        </a:rPr>
                        <a:t>20 (71.4%)</a:t>
                      </a:r>
                      <a:endParaRPr lang="en-US" sz="1600" dirty="0">
                        <a:solidFill>
                          <a:srgbClr val="365F91"/>
                        </a:solidFill>
                        <a:effectLst/>
                        <a:latin typeface="Calibri"/>
                        <a:ea typeface="Calibri"/>
                        <a:cs typeface="Times New Roman"/>
                      </a:endParaRPr>
                    </a:p>
                  </a:txBody>
                  <a:tcPr marL="58242" marR="58242" marT="0" marB="0" anchor="ctr"/>
                </a:tc>
                <a:tc>
                  <a:txBody>
                    <a:bodyPr/>
                    <a:lstStyle/>
                    <a:p>
                      <a:pPr marL="0" marR="0" algn="ctr">
                        <a:lnSpc>
                          <a:spcPct val="150000"/>
                        </a:lnSpc>
                        <a:spcBef>
                          <a:spcPts val="300"/>
                        </a:spcBef>
                        <a:spcAft>
                          <a:spcPts val="300"/>
                        </a:spcAft>
                      </a:pPr>
                      <a:r>
                        <a:rPr lang="en-US" sz="1600" dirty="0">
                          <a:effectLst/>
                        </a:rPr>
                        <a:t>19 (67.9%)</a:t>
                      </a:r>
                      <a:endParaRPr lang="en-US" sz="1600" dirty="0">
                        <a:solidFill>
                          <a:srgbClr val="365F91"/>
                        </a:solidFill>
                        <a:effectLst/>
                        <a:latin typeface="Calibri"/>
                        <a:ea typeface="Calibri"/>
                        <a:cs typeface="Times New Roman"/>
                      </a:endParaRPr>
                    </a:p>
                  </a:txBody>
                  <a:tcPr marL="58242" marR="58242" marT="0" marB="0" anchor="ctr"/>
                </a:tc>
              </a:tr>
            </a:tbl>
          </a:graphicData>
        </a:graphic>
      </p:graphicFrame>
    </p:spTree>
    <p:extLst>
      <p:ext uri="{BB962C8B-B14F-4D97-AF65-F5344CB8AC3E}">
        <p14:creationId xmlns:p14="http://schemas.microsoft.com/office/powerpoint/2010/main" val="41141290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620000" cy="1143000"/>
          </a:xfrm>
        </p:spPr>
        <p:txBody>
          <a:bodyPr/>
          <a:lstStyle/>
          <a:p>
            <a:r>
              <a:rPr lang="en-US" sz="3600" b="1" dirty="0" smtClean="0"/>
              <a:t>Next Steps:</a:t>
            </a:r>
            <a:endParaRPr lang="en-US" sz="3600" b="1" dirty="0"/>
          </a:p>
        </p:txBody>
      </p:sp>
      <p:sp>
        <p:nvSpPr>
          <p:cNvPr id="3" name="Content Placeholder 2"/>
          <p:cNvSpPr>
            <a:spLocks noGrp="1"/>
          </p:cNvSpPr>
          <p:nvPr>
            <p:ph idx="1"/>
          </p:nvPr>
        </p:nvSpPr>
        <p:spPr>
          <a:xfrm>
            <a:off x="460248" y="1828800"/>
            <a:ext cx="7620000" cy="5486400"/>
          </a:xfrm>
        </p:spPr>
        <p:txBody>
          <a:bodyPr>
            <a:normAutofit/>
          </a:bodyPr>
          <a:lstStyle/>
          <a:p>
            <a:pPr marL="114300" indent="0" algn="ctr">
              <a:buNone/>
            </a:pPr>
            <a:endParaRPr lang="en-US" sz="4800" dirty="0" smtClean="0"/>
          </a:p>
          <a:p>
            <a:pPr marL="114300" indent="0" algn="ctr">
              <a:buNone/>
            </a:pPr>
            <a:r>
              <a:rPr lang="en-US" sz="6000" dirty="0" err="1" smtClean="0"/>
              <a:t>DaSy</a:t>
            </a:r>
            <a:endParaRPr lang="en-US" sz="6000" dirty="0" smtClean="0"/>
          </a:p>
          <a:p>
            <a:endParaRPr lang="en-US" sz="4800" dirty="0"/>
          </a:p>
          <a:p>
            <a:pPr marL="114300" indent="0">
              <a:buNone/>
            </a:pPr>
            <a:endParaRPr lang="en-US" sz="4800" dirty="0"/>
          </a:p>
        </p:txBody>
      </p:sp>
    </p:spTree>
    <p:extLst>
      <p:ext uri="{BB962C8B-B14F-4D97-AF65-F5344CB8AC3E}">
        <p14:creationId xmlns:p14="http://schemas.microsoft.com/office/powerpoint/2010/main" val="38640748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304800"/>
            <a:ext cx="8229600" cy="1143000"/>
          </a:xfrm>
        </p:spPr>
        <p:txBody>
          <a:bodyPr>
            <a:normAutofit fontScale="90000"/>
          </a:bodyPr>
          <a:lstStyle/>
          <a:p>
            <a:r>
              <a:rPr lang="en-US" dirty="0"/>
              <a:t>	</a:t>
            </a:r>
            <a:r>
              <a:rPr lang="en-US" dirty="0" smtClean="0"/>
              <a:t/>
            </a:r>
            <a:br>
              <a:rPr lang="en-US" dirty="0" smtClean="0"/>
            </a:br>
            <a:r>
              <a:rPr lang="en-US" dirty="0" smtClean="0"/>
              <a:t>Workforce </a:t>
            </a:r>
            <a:r>
              <a:rPr lang="en-US" dirty="0"/>
              <a:t>Data Systems: Data Elements for Part C </a:t>
            </a:r>
            <a:br>
              <a:rPr lang="en-US" dirty="0"/>
            </a:br>
            <a:endParaRPr lang="en-US" dirty="0"/>
          </a:p>
        </p:txBody>
      </p:sp>
      <p:graphicFrame>
        <p:nvGraphicFramePr>
          <p:cNvPr id="6" name="Content Placeholder 5" descr="This slide displays a bar chart showing data elements for Part C under workforce data systems. Types of elements included are: demographics, employment information, education, licenses/certifications, professional development, and wages. There are 4 possible responses: yes, no, no workforce data system, or missing.&#10;"/>
          <p:cNvGraphicFramePr>
            <a:graphicFrameLocks noGrp="1"/>
          </p:cNvGraphicFramePr>
          <p:nvPr>
            <p:ph idx="1"/>
            <p:extLst>
              <p:ext uri="{D42A27DB-BD31-4B8C-83A1-F6EECF244321}">
                <p14:modId xmlns:p14="http://schemas.microsoft.com/office/powerpoint/2010/main" val="4173102437"/>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323264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Workforce </a:t>
            </a:r>
            <a:r>
              <a:rPr lang="en-US" dirty="0"/>
              <a:t>Data Systems: Data Elements for Part B 619 </a:t>
            </a:r>
            <a:br>
              <a:rPr lang="en-US" dirty="0"/>
            </a:br>
            <a:r>
              <a:rPr lang="en-US" sz="3600" b="1" dirty="0" smtClean="0"/>
              <a:t>Special Education Preschool Teachers</a:t>
            </a:r>
            <a:endParaRPr lang="en-US" sz="3600" b="1" dirty="0"/>
          </a:p>
        </p:txBody>
      </p:sp>
      <p:graphicFrame>
        <p:nvGraphicFramePr>
          <p:cNvPr id="5" name="Content Placeholder 4" descr="This slide displays a bar chart showing data elements for Part B 619 under workforce data systems. This table contains information specifically about special education preschool teachers. Types of elements included for this chart are:  demographics, employment information, education, licenses/certifications, professional development, and wages. There are 4 possible responses: yes, no, no workforce data system, or missing.&#10;"/>
          <p:cNvGraphicFramePr>
            <a:graphicFrameLocks noGrp="1"/>
          </p:cNvGraphicFramePr>
          <p:nvPr>
            <p:ph idx="1"/>
            <p:extLst>
              <p:ext uri="{D42A27DB-BD31-4B8C-83A1-F6EECF244321}">
                <p14:modId xmlns:p14="http://schemas.microsoft.com/office/powerpoint/2010/main" val="403422441"/>
              </p:ext>
            </p:extLst>
          </p:nvPr>
        </p:nvGraphicFramePr>
        <p:xfrm>
          <a:off x="152400" y="22098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944711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Related </a:t>
            </a:r>
            <a:r>
              <a:rPr lang="en-US" b="1" dirty="0"/>
              <a:t>Services Personnel</a:t>
            </a:r>
            <a:r>
              <a:rPr lang="en-US" dirty="0"/>
              <a:t/>
            </a:r>
            <a:br>
              <a:rPr lang="en-US" dirty="0"/>
            </a:br>
            <a:endParaRPr lang="en-US" dirty="0"/>
          </a:p>
        </p:txBody>
      </p:sp>
      <p:graphicFrame>
        <p:nvGraphicFramePr>
          <p:cNvPr id="4" name="Content Placeholder 3" descr="This slide displays a bar chart showing data elements for Part B 619 under workforce data systems. This table contains information specifically about related services personnel. Types of elements included for this chart are:  demographics, employment information, education, licenses/certifications, professional development, and wages. There are 4 possible responses: yes, no, no workforce data system, or missing.&#10;"/>
          <p:cNvGraphicFramePr>
            <a:graphicFrameLocks noGrp="1"/>
          </p:cNvGraphicFramePr>
          <p:nvPr>
            <p:ph idx="1"/>
            <p:extLst>
              <p:ext uri="{D42A27DB-BD31-4B8C-83A1-F6EECF244321}">
                <p14:modId xmlns:p14="http://schemas.microsoft.com/office/powerpoint/2010/main" val="221722478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326023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Education Teachers</a:t>
            </a:r>
            <a:endParaRPr lang="en-US" dirty="0"/>
          </a:p>
        </p:txBody>
      </p:sp>
      <p:graphicFrame>
        <p:nvGraphicFramePr>
          <p:cNvPr id="4" name="Content Placeholder 3" descr="This slide displays a bar chart showing data elements for Part B 619 under workforce data systems. This table contains information specifically about General Education Teachers. Types of elements included for this chart are:  demographics, employment information, education, licenses/certifications, professional development, and wages. There are 4 possible responses: yes, no, no workforce data system, or missing."/>
          <p:cNvGraphicFramePr>
            <a:graphicFrameLocks noGrp="1"/>
          </p:cNvGraphicFramePr>
          <p:nvPr>
            <p:ph idx="1"/>
            <p:extLst>
              <p:ext uri="{D42A27DB-BD31-4B8C-83A1-F6EECF244321}">
                <p14:modId xmlns:p14="http://schemas.microsoft.com/office/powerpoint/2010/main" val="26603961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1135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6</a:t>
            </a:fld>
            <a:endParaRPr lang="en-US" dirty="0"/>
          </a:p>
        </p:txBody>
      </p:sp>
      <p:sp>
        <p:nvSpPr>
          <p:cNvPr id="3" name="Title 2" descr="&quot; &quot;"/>
          <p:cNvSpPr>
            <a:spLocks noGrp="1"/>
          </p:cNvSpPr>
          <p:nvPr>
            <p:ph type="title"/>
          </p:nvPr>
        </p:nvSpPr>
        <p:spPr>
          <a:noFill/>
        </p:spPr>
        <p:txBody>
          <a:bodyPr/>
          <a:lstStyle/>
          <a:p>
            <a:pPr algn="ctr"/>
            <a:r>
              <a:rPr lang="en-US" dirty="0" smtClean="0"/>
              <a:t>Who is Our Workforce?</a:t>
            </a:r>
            <a:endParaRPr lang="en-US" dirty="0"/>
          </a:p>
        </p:txBody>
      </p:sp>
      <p:grpSp>
        <p:nvGrpSpPr>
          <p:cNvPr id="21" name="Group 20" descr="This slide displays a diagram showing the early care and education workforce, which includes Head Start, State Preschool, Early Intervention, Preschool Special Education, Subsidized Child Care, and Non-Subsidized Child Care. Workforce categories include assistant teachers, teachers, administrators, family-based professionals, non-teaching professional staff, and non-teaching support staff. &#10;"/>
          <p:cNvGrpSpPr/>
          <p:nvPr/>
        </p:nvGrpSpPr>
        <p:grpSpPr>
          <a:xfrm>
            <a:off x="464232" y="1850305"/>
            <a:ext cx="8215535" cy="4169495"/>
            <a:chOff x="464232" y="1850305"/>
            <a:chExt cx="8215535" cy="4169495"/>
          </a:xfrm>
        </p:grpSpPr>
        <p:grpSp>
          <p:nvGrpSpPr>
            <p:cNvPr id="6" name="Group 5" descr="This slide displays a diagram showing how Early Care and Education, Health, Special Needs and or Early Intervention, and Family Leadership and Support all intersect to make a comprehensive early childhood framework. &#10;"/>
            <p:cNvGrpSpPr/>
            <p:nvPr/>
          </p:nvGrpSpPr>
          <p:grpSpPr>
            <a:xfrm>
              <a:off x="464232" y="1850305"/>
              <a:ext cx="8215535" cy="566588"/>
              <a:chOff x="464232" y="1850305"/>
              <a:chExt cx="8215535" cy="566588"/>
            </a:xfrm>
          </p:grpSpPr>
          <p:sp>
            <p:nvSpPr>
              <p:cNvPr id="7" name="Freeform 6"/>
              <p:cNvSpPr/>
              <p:nvPr/>
            </p:nvSpPr>
            <p:spPr>
              <a:xfrm>
                <a:off x="464232" y="1850305"/>
                <a:ext cx="1133177" cy="566588"/>
              </a:xfrm>
              <a:custGeom>
                <a:avLst/>
                <a:gdLst>
                  <a:gd name="connsiteX0" fmla="*/ 0 w 1133177"/>
                  <a:gd name="connsiteY0" fmla="*/ 56659 h 566588"/>
                  <a:gd name="connsiteX1" fmla="*/ 56659 w 1133177"/>
                  <a:gd name="connsiteY1" fmla="*/ 0 h 566588"/>
                  <a:gd name="connsiteX2" fmla="*/ 1076518 w 1133177"/>
                  <a:gd name="connsiteY2" fmla="*/ 0 h 566588"/>
                  <a:gd name="connsiteX3" fmla="*/ 1133177 w 1133177"/>
                  <a:gd name="connsiteY3" fmla="*/ 56659 h 566588"/>
                  <a:gd name="connsiteX4" fmla="*/ 1133177 w 1133177"/>
                  <a:gd name="connsiteY4" fmla="*/ 509929 h 566588"/>
                  <a:gd name="connsiteX5" fmla="*/ 1076518 w 1133177"/>
                  <a:gd name="connsiteY5" fmla="*/ 566588 h 566588"/>
                  <a:gd name="connsiteX6" fmla="*/ 56659 w 1133177"/>
                  <a:gd name="connsiteY6" fmla="*/ 566588 h 566588"/>
                  <a:gd name="connsiteX7" fmla="*/ 0 w 1133177"/>
                  <a:gd name="connsiteY7" fmla="*/ 509929 h 566588"/>
                  <a:gd name="connsiteX8" fmla="*/ 0 w 1133177"/>
                  <a:gd name="connsiteY8" fmla="*/ 56659 h 56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3177" h="566588">
                    <a:moveTo>
                      <a:pt x="0" y="56659"/>
                    </a:moveTo>
                    <a:cubicBezTo>
                      <a:pt x="0" y="25367"/>
                      <a:pt x="25367" y="0"/>
                      <a:pt x="56659" y="0"/>
                    </a:cubicBezTo>
                    <a:lnTo>
                      <a:pt x="1076518" y="0"/>
                    </a:lnTo>
                    <a:cubicBezTo>
                      <a:pt x="1107810" y="0"/>
                      <a:pt x="1133177" y="25367"/>
                      <a:pt x="1133177" y="56659"/>
                    </a:cubicBezTo>
                    <a:lnTo>
                      <a:pt x="1133177" y="509929"/>
                    </a:lnTo>
                    <a:cubicBezTo>
                      <a:pt x="1133177" y="541221"/>
                      <a:pt x="1107810" y="566588"/>
                      <a:pt x="1076518" y="566588"/>
                    </a:cubicBezTo>
                    <a:lnTo>
                      <a:pt x="56659" y="566588"/>
                    </a:lnTo>
                    <a:cubicBezTo>
                      <a:pt x="25367" y="566588"/>
                      <a:pt x="0" y="541221"/>
                      <a:pt x="0" y="509929"/>
                    </a:cubicBezTo>
                    <a:lnTo>
                      <a:pt x="0" y="5665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455" tIns="31835" rIns="39455" bIns="31835" numCol="1" spcCol="1270" anchor="ctr" anchorCtr="0">
                <a:noAutofit/>
              </a:bodyPr>
              <a:lstStyle/>
              <a:p>
                <a:pPr lvl="0" algn="ctr" defTabSz="533400">
                  <a:lnSpc>
                    <a:spcPct val="90000"/>
                  </a:lnSpc>
                  <a:spcBef>
                    <a:spcPct val="0"/>
                  </a:spcBef>
                  <a:spcAft>
                    <a:spcPct val="35000"/>
                  </a:spcAft>
                </a:pPr>
                <a:r>
                  <a:rPr lang="en-US" sz="1200" kern="1200" dirty="0" smtClean="0"/>
                  <a:t>Head Start</a:t>
                </a:r>
                <a:endParaRPr lang="en-US" sz="1200" kern="1200" dirty="0"/>
              </a:p>
            </p:txBody>
          </p:sp>
          <p:sp>
            <p:nvSpPr>
              <p:cNvPr id="9" name="Freeform 8"/>
              <p:cNvSpPr/>
              <p:nvPr/>
            </p:nvSpPr>
            <p:spPr>
              <a:xfrm>
                <a:off x="1880703" y="1850305"/>
                <a:ext cx="1133177" cy="566588"/>
              </a:xfrm>
              <a:custGeom>
                <a:avLst/>
                <a:gdLst>
                  <a:gd name="connsiteX0" fmla="*/ 0 w 1133177"/>
                  <a:gd name="connsiteY0" fmla="*/ 56659 h 566588"/>
                  <a:gd name="connsiteX1" fmla="*/ 56659 w 1133177"/>
                  <a:gd name="connsiteY1" fmla="*/ 0 h 566588"/>
                  <a:gd name="connsiteX2" fmla="*/ 1076518 w 1133177"/>
                  <a:gd name="connsiteY2" fmla="*/ 0 h 566588"/>
                  <a:gd name="connsiteX3" fmla="*/ 1133177 w 1133177"/>
                  <a:gd name="connsiteY3" fmla="*/ 56659 h 566588"/>
                  <a:gd name="connsiteX4" fmla="*/ 1133177 w 1133177"/>
                  <a:gd name="connsiteY4" fmla="*/ 509929 h 566588"/>
                  <a:gd name="connsiteX5" fmla="*/ 1076518 w 1133177"/>
                  <a:gd name="connsiteY5" fmla="*/ 566588 h 566588"/>
                  <a:gd name="connsiteX6" fmla="*/ 56659 w 1133177"/>
                  <a:gd name="connsiteY6" fmla="*/ 566588 h 566588"/>
                  <a:gd name="connsiteX7" fmla="*/ 0 w 1133177"/>
                  <a:gd name="connsiteY7" fmla="*/ 509929 h 566588"/>
                  <a:gd name="connsiteX8" fmla="*/ 0 w 1133177"/>
                  <a:gd name="connsiteY8" fmla="*/ 56659 h 56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3177" h="566588">
                    <a:moveTo>
                      <a:pt x="0" y="56659"/>
                    </a:moveTo>
                    <a:cubicBezTo>
                      <a:pt x="0" y="25367"/>
                      <a:pt x="25367" y="0"/>
                      <a:pt x="56659" y="0"/>
                    </a:cubicBezTo>
                    <a:lnTo>
                      <a:pt x="1076518" y="0"/>
                    </a:lnTo>
                    <a:cubicBezTo>
                      <a:pt x="1107810" y="0"/>
                      <a:pt x="1133177" y="25367"/>
                      <a:pt x="1133177" y="56659"/>
                    </a:cubicBezTo>
                    <a:lnTo>
                      <a:pt x="1133177" y="509929"/>
                    </a:lnTo>
                    <a:cubicBezTo>
                      <a:pt x="1133177" y="541221"/>
                      <a:pt x="1107810" y="566588"/>
                      <a:pt x="1076518" y="566588"/>
                    </a:cubicBezTo>
                    <a:lnTo>
                      <a:pt x="56659" y="566588"/>
                    </a:lnTo>
                    <a:cubicBezTo>
                      <a:pt x="25367" y="566588"/>
                      <a:pt x="0" y="541221"/>
                      <a:pt x="0" y="509929"/>
                    </a:cubicBezTo>
                    <a:lnTo>
                      <a:pt x="0" y="5665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455" tIns="31835" rIns="39455" bIns="31835" numCol="1" spcCol="1270" anchor="ctr" anchorCtr="0">
                <a:noAutofit/>
              </a:bodyPr>
              <a:lstStyle/>
              <a:p>
                <a:pPr lvl="0" algn="ctr" defTabSz="533400">
                  <a:lnSpc>
                    <a:spcPct val="90000"/>
                  </a:lnSpc>
                  <a:spcBef>
                    <a:spcPct val="0"/>
                  </a:spcBef>
                  <a:spcAft>
                    <a:spcPct val="35000"/>
                  </a:spcAft>
                </a:pPr>
                <a:r>
                  <a:rPr lang="en-US" sz="1200" kern="1200" dirty="0" smtClean="0"/>
                  <a:t>State Preschool</a:t>
                </a:r>
                <a:endParaRPr lang="en-US" sz="1200" kern="1200" dirty="0"/>
              </a:p>
            </p:txBody>
          </p:sp>
          <p:sp>
            <p:nvSpPr>
              <p:cNvPr id="10" name="Freeform 9"/>
              <p:cNvSpPr/>
              <p:nvPr/>
            </p:nvSpPr>
            <p:spPr>
              <a:xfrm>
                <a:off x="3297175" y="1850305"/>
                <a:ext cx="1133177" cy="566588"/>
              </a:xfrm>
              <a:custGeom>
                <a:avLst/>
                <a:gdLst>
                  <a:gd name="connsiteX0" fmla="*/ 0 w 1133177"/>
                  <a:gd name="connsiteY0" fmla="*/ 56659 h 566588"/>
                  <a:gd name="connsiteX1" fmla="*/ 56659 w 1133177"/>
                  <a:gd name="connsiteY1" fmla="*/ 0 h 566588"/>
                  <a:gd name="connsiteX2" fmla="*/ 1076518 w 1133177"/>
                  <a:gd name="connsiteY2" fmla="*/ 0 h 566588"/>
                  <a:gd name="connsiteX3" fmla="*/ 1133177 w 1133177"/>
                  <a:gd name="connsiteY3" fmla="*/ 56659 h 566588"/>
                  <a:gd name="connsiteX4" fmla="*/ 1133177 w 1133177"/>
                  <a:gd name="connsiteY4" fmla="*/ 509929 h 566588"/>
                  <a:gd name="connsiteX5" fmla="*/ 1076518 w 1133177"/>
                  <a:gd name="connsiteY5" fmla="*/ 566588 h 566588"/>
                  <a:gd name="connsiteX6" fmla="*/ 56659 w 1133177"/>
                  <a:gd name="connsiteY6" fmla="*/ 566588 h 566588"/>
                  <a:gd name="connsiteX7" fmla="*/ 0 w 1133177"/>
                  <a:gd name="connsiteY7" fmla="*/ 509929 h 566588"/>
                  <a:gd name="connsiteX8" fmla="*/ 0 w 1133177"/>
                  <a:gd name="connsiteY8" fmla="*/ 56659 h 56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3177" h="566588">
                    <a:moveTo>
                      <a:pt x="0" y="56659"/>
                    </a:moveTo>
                    <a:cubicBezTo>
                      <a:pt x="0" y="25367"/>
                      <a:pt x="25367" y="0"/>
                      <a:pt x="56659" y="0"/>
                    </a:cubicBezTo>
                    <a:lnTo>
                      <a:pt x="1076518" y="0"/>
                    </a:lnTo>
                    <a:cubicBezTo>
                      <a:pt x="1107810" y="0"/>
                      <a:pt x="1133177" y="25367"/>
                      <a:pt x="1133177" y="56659"/>
                    </a:cubicBezTo>
                    <a:lnTo>
                      <a:pt x="1133177" y="509929"/>
                    </a:lnTo>
                    <a:cubicBezTo>
                      <a:pt x="1133177" y="541221"/>
                      <a:pt x="1107810" y="566588"/>
                      <a:pt x="1076518" y="566588"/>
                    </a:cubicBezTo>
                    <a:lnTo>
                      <a:pt x="56659" y="566588"/>
                    </a:lnTo>
                    <a:cubicBezTo>
                      <a:pt x="25367" y="566588"/>
                      <a:pt x="0" y="541221"/>
                      <a:pt x="0" y="509929"/>
                    </a:cubicBezTo>
                    <a:lnTo>
                      <a:pt x="0" y="56659"/>
                    </a:lnTo>
                    <a:close/>
                  </a:path>
                </a:pathLst>
              </a:custGeom>
              <a:ln w="34925">
                <a:solidFill>
                  <a:srgbClr val="FFFF00"/>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455" tIns="31835" rIns="39455" bIns="31835" numCol="1" spcCol="1270" anchor="ctr" anchorCtr="0">
                <a:noAutofit/>
              </a:bodyPr>
              <a:lstStyle/>
              <a:p>
                <a:pPr lvl="0" algn="ctr" defTabSz="533400">
                  <a:lnSpc>
                    <a:spcPct val="90000"/>
                  </a:lnSpc>
                  <a:spcBef>
                    <a:spcPct val="0"/>
                  </a:spcBef>
                  <a:spcAft>
                    <a:spcPct val="35000"/>
                  </a:spcAft>
                </a:pPr>
                <a:r>
                  <a:rPr lang="en-US" sz="1200" kern="1200" dirty="0" smtClean="0"/>
                  <a:t>Early Intervention</a:t>
                </a:r>
                <a:endParaRPr lang="en-US" sz="1200" kern="1200" dirty="0"/>
              </a:p>
            </p:txBody>
          </p:sp>
          <p:sp>
            <p:nvSpPr>
              <p:cNvPr id="11" name="Freeform 10"/>
              <p:cNvSpPr/>
              <p:nvPr/>
            </p:nvSpPr>
            <p:spPr>
              <a:xfrm>
                <a:off x="4713647" y="1850305"/>
                <a:ext cx="1133177" cy="566588"/>
              </a:xfrm>
              <a:custGeom>
                <a:avLst/>
                <a:gdLst>
                  <a:gd name="connsiteX0" fmla="*/ 0 w 1133177"/>
                  <a:gd name="connsiteY0" fmla="*/ 56659 h 566588"/>
                  <a:gd name="connsiteX1" fmla="*/ 56659 w 1133177"/>
                  <a:gd name="connsiteY1" fmla="*/ 0 h 566588"/>
                  <a:gd name="connsiteX2" fmla="*/ 1076518 w 1133177"/>
                  <a:gd name="connsiteY2" fmla="*/ 0 h 566588"/>
                  <a:gd name="connsiteX3" fmla="*/ 1133177 w 1133177"/>
                  <a:gd name="connsiteY3" fmla="*/ 56659 h 566588"/>
                  <a:gd name="connsiteX4" fmla="*/ 1133177 w 1133177"/>
                  <a:gd name="connsiteY4" fmla="*/ 509929 h 566588"/>
                  <a:gd name="connsiteX5" fmla="*/ 1076518 w 1133177"/>
                  <a:gd name="connsiteY5" fmla="*/ 566588 h 566588"/>
                  <a:gd name="connsiteX6" fmla="*/ 56659 w 1133177"/>
                  <a:gd name="connsiteY6" fmla="*/ 566588 h 566588"/>
                  <a:gd name="connsiteX7" fmla="*/ 0 w 1133177"/>
                  <a:gd name="connsiteY7" fmla="*/ 509929 h 566588"/>
                  <a:gd name="connsiteX8" fmla="*/ 0 w 1133177"/>
                  <a:gd name="connsiteY8" fmla="*/ 56659 h 56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3177" h="566588">
                    <a:moveTo>
                      <a:pt x="0" y="56659"/>
                    </a:moveTo>
                    <a:cubicBezTo>
                      <a:pt x="0" y="25367"/>
                      <a:pt x="25367" y="0"/>
                      <a:pt x="56659" y="0"/>
                    </a:cubicBezTo>
                    <a:lnTo>
                      <a:pt x="1076518" y="0"/>
                    </a:lnTo>
                    <a:cubicBezTo>
                      <a:pt x="1107810" y="0"/>
                      <a:pt x="1133177" y="25367"/>
                      <a:pt x="1133177" y="56659"/>
                    </a:cubicBezTo>
                    <a:lnTo>
                      <a:pt x="1133177" y="509929"/>
                    </a:lnTo>
                    <a:cubicBezTo>
                      <a:pt x="1133177" y="541221"/>
                      <a:pt x="1107810" y="566588"/>
                      <a:pt x="1076518" y="566588"/>
                    </a:cubicBezTo>
                    <a:lnTo>
                      <a:pt x="56659" y="566588"/>
                    </a:lnTo>
                    <a:cubicBezTo>
                      <a:pt x="25367" y="566588"/>
                      <a:pt x="0" y="541221"/>
                      <a:pt x="0" y="509929"/>
                    </a:cubicBezTo>
                    <a:lnTo>
                      <a:pt x="0" y="56659"/>
                    </a:lnTo>
                    <a:close/>
                  </a:path>
                </a:pathLst>
              </a:custGeom>
              <a:ln w="34925">
                <a:solidFill>
                  <a:srgbClr val="FFFF00"/>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455" tIns="31835" rIns="39455" bIns="31835" numCol="1" spcCol="1270" anchor="ctr" anchorCtr="0">
                <a:noAutofit/>
              </a:bodyPr>
              <a:lstStyle/>
              <a:p>
                <a:pPr lvl="0" algn="ctr" defTabSz="533400">
                  <a:lnSpc>
                    <a:spcPct val="90000"/>
                  </a:lnSpc>
                  <a:spcBef>
                    <a:spcPct val="0"/>
                  </a:spcBef>
                  <a:spcAft>
                    <a:spcPct val="35000"/>
                  </a:spcAft>
                </a:pPr>
                <a:r>
                  <a:rPr lang="en-US" sz="1200" kern="1200" dirty="0" smtClean="0"/>
                  <a:t>Preschool Special Education</a:t>
                </a:r>
                <a:endParaRPr lang="en-US" sz="1200" kern="1200" dirty="0"/>
              </a:p>
            </p:txBody>
          </p:sp>
          <p:sp>
            <p:nvSpPr>
              <p:cNvPr id="19" name="Freeform 18"/>
              <p:cNvSpPr/>
              <p:nvPr/>
            </p:nvSpPr>
            <p:spPr>
              <a:xfrm>
                <a:off x="6130118" y="1850305"/>
                <a:ext cx="1133177" cy="566588"/>
              </a:xfrm>
              <a:custGeom>
                <a:avLst/>
                <a:gdLst>
                  <a:gd name="connsiteX0" fmla="*/ 0 w 1133177"/>
                  <a:gd name="connsiteY0" fmla="*/ 56659 h 566588"/>
                  <a:gd name="connsiteX1" fmla="*/ 56659 w 1133177"/>
                  <a:gd name="connsiteY1" fmla="*/ 0 h 566588"/>
                  <a:gd name="connsiteX2" fmla="*/ 1076518 w 1133177"/>
                  <a:gd name="connsiteY2" fmla="*/ 0 h 566588"/>
                  <a:gd name="connsiteX3" fmla="*/ 1133177 w 1133177"/>
                  <a:gd name="connsiteY3" fmla="*/ 56659 h 566588"/>
                  <a:gd name="connsiteX4" fmla="*/ 1133177 w 1133177"/>
                  <a:gd name="connsiteY4" fmla="*/ 509929 h 566588"/>
                  <a:gd name="connsiteX5" fmla="*/ 1076518 w 1133177"/>
                  <a:gd name="connsiteY5" fmla="*/ 566588 h 566588"/>
                  <a:gd name="connsiteX6" fmla="*/ 56659 w 1133177"/>
                  <a:gd name="connsiteY6" fmla="*/ 566588 h 566588"/>
                  <a:gd name="connsiteX7" fmla="*/ 0 w 1133177"/>
                  <a:gd name="connsiteY7" fmla="*/ 509929 h 566588"/>
                  <a:gd name="connsiteX8" fmla="*/ 0 w 1133177"/>
                  <a:gd name="connsiteY8" fmla="*/ 56659 h 56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3177" h="566588">
                    <a:moveTo>
                      <a:pt x="0" y="56659"/>
                    </a:moveTo>
                    <a:cubicBezTo>
                      <a:pt x="0" y="25367"/>
                      <a:pt x="25367" y="0"/>
                      <a:pt x="56659" y="0"/>
                    </a:cubicBezTo>
                    <a:lnTo>
                      <a:pt x="1076518" y="0"/>
                    </a:lnTo>
                    <a:cubicBezTo>
                      <a:pt x="1107810" y="0"/>
                      <a:pt x="1133177" y="25367"/>
                      <a:pt x="1133177" y="56659"/>
                    </a:cubicBezTo>
                    <a:lnTo>
                      <a:pt x="1133177" y="509929"/>
                    </a:lnTo>
                    <a:cubicBezTo>
                      <a:pt x="1133177" y="541221"/>
                      <a:pt x="1107810" y="566588"/>
                      <a:pt x="1076518" y="566588"/>
                    </a:cubicBezTo>
                    <a:lnTo>
                      <a:pt x="56659" y="566588"/>
                    </a:lnTo>
                    <a:cubicBezTo>
                      <a:pt x="25367" y="566588"/>
                      <a:pt x="0" y="541221"/>
                      <a:pt x="0" y="509929"/>
                    </a:cubicBezTo>
                    <a:lnTo>
                      <a:pt x="0" y="5665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455" tIns="31835" rIns="39455" bIns="31835" numCol="1" spcCol="1270" anchor="ctr" anchorCtr="0">
                <a:noAutofit/>
              </a:bodyPr>
              <a:lstStyle/>
              <a:p>
                <a:pPr lvl="0" algn="ctr" defTabSz="533400">
                  <a:lnSpc>
                    <a:spcPct val="90000"/>
                  </a:lnSpc>
                  <a:spcBef>
                    <a:spcPct val="0"/>
                  </a:spcBef>
                  <a:spcAft>
                    <a:spcPct val="35000"/>
                  </a:spcAft>
                </a:pPr>
                <a:r>
                  <a:rPr lang="en-US" sz="1200" kern="1200" dirty="0" smtClean="0"/>
                  <a:t>Subsidized Child Care </a:t>
                </a:r>
                <a:endParaRPr lang="en-US" sz="1200" kern="1200" dirty="0"/>
              </a:p>
            </p:txBody>
          </p:sp>
          <p:sp>
            <p:nvSpPr>
              <p:cNvPr id="20" name="Freeform 19"/>
              <p:cNvSpPr/>
              <p:nvPr/>
            </p:nvSpPr>
            <p:spPr>
              <a:xfrm>
                <a:off x="7546590" y="1850305"/>
                <a:ext cx="1133177" cy="566588"/>
              </a:xfrm>
              <a:custGeom>
                <a:avLst/>
                <a:gdLst>
                  <a:gd name="connsiteX0" fmla="*/ 0 w 1133177"/>
                  <a:gd name="connsiteY0" fmla="*/ 56659 h 566588"/>
                  <a:gd name="connsiteX1" fmla="*/ 56659 w 1133177"/>
                  <a:gd name="connsiteY1" fmla="*/ 0 h 566588"/>
                  <a:gd name="connsiteX2" fmla="*/ 1076518 w 1133177"/>
                  <a:gd name="connsiteY2" fmla="*/ 0 h 566588"/>
                  <a:gd name="connsiteX3" fmla="*/ 1133177 w 1133177"/>
                  <a:gd name="connsiteY3" fmla="*/ 56659 h 566588"/>
                  <a:gd name="connsiteX4" fmla="*/ 1133177 w 1133177"/>
                  <a:gd name="connsiteY4" fmla="*/ 509929 h 566588"/>
                  <a:gd name="connsiteX5" fmla="*/ 1076518 w 1133177"/>
                  <a:gd name="connsiteY5" fmla="*/ 566588 h 566588"/>
                  <a:gd name="connsiteX6" fmla="*/ 56659 w 1133177"/>
                  <a:gd name="connsiteY6" fmla="*/ 566588 h 566588"/>
                  <a:gd name="connsiteX7" fmla="*/ 0 w 1133177"/>
                  <a:gd name="connsiteY7" fmla="*/ 509929 h 566588"/>
                  <a:gd name="connsiteX8" fmla="*/ 0 w 1133177"/>
                  <a:gd name="connsiteY8" fmla="*/ 56659 h 56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3177" h="566588">
                    <a:moveTo>
                      <a:pt x="0" y="56659"/>
                    </a:moveTo>
                    <a:cubicBezTo>
                      <a:pt x="0" y="25367"/>
                      <a:pt x="25367" y="0"/>
                      <a:pt x="56659" y="0"/>
                    </a:cubicBezTo>
                    <a:lnTo>
                      <a:pt x="1076518" y="0"/>
                    </a:lnTo>
                    <a:cubicBezTo>
                      <a:pt x="1107810" y="0"/>
                      <a:pt x="1133177" y="25367"/>
                      <a:pt x="1133177" y="56659"/>
                    </a:cubicBezTo>
                    <a:lnTo>
                      <a:pt x="1133177" y="509929"/>
                    </a:lnTo>
                    <a:cubicBezTo>
                      <a:pt x="1133177" y="541221"/>
                      <a:pt x="1107810" y="566588"/>
                      <a:pt x="1076518" y="566588"/>
                    </a:cubicBezTo>
                    <a:lnTo>
                      <a:pt x="56659" y="566588"/>
                    </a:lnTo>
                    <a:cubicBezTo>
                      <a:pt x="25367" y="566588"/>
                      <a:pt x="0" y="541221"/>
                      <a:pt x="0" y="509929"/>
                    </a:cubicBezTo>
                    <a:lnTo>
                      <a:pt x="0" y="5665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455" tIns="31835" rIns="39455" bIns="31835" numCol="1" spcCol="1270" anchor="ctr" anchorCtr="0">
                <a:noAutofit/>
              </a:bodyPr>
              <a:lstStyle/>
              <a:p>
                <a:pPr lvl="0" algn="ctr" defTabSz="533400">
                  <a:lnSpc>
                    <a:spcPct val="90000"/>
                  </a:lnSpc>
                  <a:spcBef>
                    <a:spcPct val="0"/>
                  </a:spcBef>
                  <a:spcAft>
                    <a:spcPct val="35000"/>
                  </a:spcAft>
                </a:pPr>
                <a:r>
                  <a:rPr lang="en-US" sz="1200" kern="1200" dirty="0" smtClean="0"/>
                  <a:t>Non-Subsidized Child Care</a:t>
                </a:r>
                <a:endParaRPr lang="en-US" sz="1200" kern="1200" dirty="0"/>
              </a:p>
            </p:txBody>
          </p:sp>
        </p:grpSp>
        <p:grpSp>
          <p:nvGrpSpPr>
            <p:cNvPr id="4" name="Group 3"/>
            <p:cNvGrpSpPr/>
            <p:nvPr/>
          </p:nvGrpSpPr>
          <p:grpSpPr>
            <a:xfrm>
              <a:off x="1142206" y="2514600"/>
              <a:ext cx="6860382" cy="3505200"/>
              <a:chOff x="1142206" y="2514600"/>
              <a:chExt cx="6860382" cy="3505200"/>
            </a:xfrm>
          </p:grpSpPr>
          <p:cxnSp>
            <p:nvCxnSpPr>
              <p:cNvPr id="12" name="Straight Connector 11"/>
              <p:cNvCxnSpPr/>
              <p:nvPr/>
            </p:nvCxnSpPr>
            <p:spPr>
              <a:xfrm rot="5400000">
                <a:off x="838200" y="2819400"/>
                <a:ext cx="609600" cy="15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2515394" y="2818606"/>
                <a:ext cx="609600" cy="15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4267994" y="2818606"/>
                <a:ext cx="609600" cy="15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6020594" y="2818606"/>
                <a:ext cx="609600" cy="15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7696994" y="2818606"/>
                <a:ext cx="609600" cy="15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143000" y="3124200"/>
                <a:ext cx="6858000" cy="1588"/>
              </a:xfrm>
              <a:prstGeom prst="line">
                <a:avLst/>
              </a:prstGeom>
              <a:ln w="25400"/>
            </p:spPr>
            <p:style>
              <a:lnRef idx="1">
                <a:schemeClr val="accent1"/>
              </a:lnRef>
              <a:fillRef idx="0">
                <a:schemeClr val="accent1"/>
              </a:fillRef>
              <a:effectRef idx="0">
                <a:schemeClr val="accent1"/>
              </a:effectRef>
              <a:fontRef idx="minor">
                <a:schemeClr val="tx1"/>
              </a:fontRef>
            </p:style>
          </p:cxnSp>
          <p:graphicFrame>
            <p:nvGraphicFramePr>
              <p:cNvPr id="17" name="Diagram 16" descr="&quot; &quot;"/>
              <p:cNvGraphicFramePr/>
              <p:nvPr>
                <p:extLst>
                  <p:ext uri="{D42A27DB-BD31-4B8C-83A1-F6EECF244321}">
                    <p14:modId xmlns:p14="http://schemas.microsoft.com/office/powerpoint/2010/main" val="2014573127"/>
                  </p:ext>
                </p:extLst>
              </p:nvPr>
            </p:nvGraphicFramePr>
            <p:xfrm>
              <a:off x="2895600" y="3479800"/>
              <a:ext cx="3352800" cy="254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grpSp>
    </p:spTree>
    <p:extLst>
      <p:ext uri="{BB962C8B-B14F-4D97-AF65-F5344CB8AC3E}">
        <p14:creationId xmlns:p14="http://schemas.microsoft.com/office/powerpoint/2010/main" val="275761429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Linkages Part C</a:t>
            </a:r>
            <a:endParaRPr lang="en-US" dirty="0"/>
          </a:p>
        </p:txBody>
      </p:sp>
      <p:graphicFrame>
        <p:nvGraphicFramePr>
          <p:cNvPr id="4" name="Content Placeholder 3" descr="This slide displays a bar chart showing linkages within child, program, and workforce state data systems for Part C. Types of linkages included are: child, program, and workforce. There are 5 possible responses: same system, linked systems, not linked, no program or workforce data systems, or missing.&#10;"/>
          <p:cNvGraphicFramePr>
            <a:graphicFrameLocks noGrp="1"/>
          </p:cNvGraphicFramePr>
          <p:nvPr>
            <p:ph idx="1"/>
            <p:extLst>
              <p:ext uri="{D42A27DB-BD31-4B8C-83A1-F6EECF244321}">
                <p14:modId xmlns:p14="http://schemas.microsoft.com/office/powerpoint/2010/main" val="3510906878"/>
              </p:ext>
            </p:extLst>
          </p:nvPr>
        </p:nvGraphicFramePr>
        <p:xfrm>
          <a:off x="2286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123458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Linkages Part B</a:t>
            </a:r>
            <a:endParaRPr lang="en-US" dirty="0"/>
          </a:p>
        </p:txBody>
      </p:sp>
      <p:graphicFrame>
        <p:nvGraphicFramePr>
          <p:cNvPr id="4" name="Content Placeholder 3" descr="This slide displays a bar chart showing linkages within child, program, and workforce state data systems for Part B. Types of linkages included are: child, program, and workforce. There are 5 possible responses: same system, linked systems, not linked, no program or workforce data systems, or missing."/>
          <p:cNvGraphicFramePr>
            <a:graphicFrameLocks noGrp="1"/>
          </p:cNvGraphicFramePr>
          <p:nvPr>
            <p:ph idx="1"/>
            <p:extLst>
              <p:ext uri="{D42A27DB-BD31-4B8C-83A1-F6EECF244321}">
                <p14:modId xmlns:p14="http://schemas.microsoft.com/office/powerpoint/2010/main" val="2590968193"/>
              </p:ext>
            </p:extLst>
          </p:nvPr>
        </p:nvGraphicFramePr>
        <p:xfrm>
          <a:off x="1066800" y="1600200"/>
          <a:ext cx="7848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940844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Unique Identifiers Across C/619</a:t>
            </a:r>
            <a:endParaRPr lang="en-US" dirty="0"/>
          </a:p>
        </p:txBody>
      </p:sp>
      <p:sp>
        <p:nvSpPr>
          <p:cNvPr id="3" name="Content Placeholder 2"/>
          <p:cNvSpPr>
            <a:spLocks noGrp="1"/>
          </p:cNvSpPr>
          <p:nvPr>
            <p:ph idx="1"/>
          </p:nvPr>
        </p:nvSpPr>
        <p:spPr/>
        <p:txBody>
          <a:bodyPr>
            <a:normAutofit fontScale="92500" lnSpcReduction="20000"/>
          </a:bodyPr>
          <a:lstStyle/>
          <a:p>
            <a:pPr lvl="0"/>
            <a:r>
              <a:rPr lang="en-US" sz="3100" b="1" dirty="0" smtClean="0"/>
              <a:t>Only </a:t>
            </a:r>
            <a:r>
              <a:rPr lang="en-US" sz="3100" b="1" dirty="0"/>
              <a:t>17% of Part C </a:t>
            </a:r>
            <a:r>
              <a:rPr lang="en-US" sz="3100" dirty="0"/>
              <a:t>coordinators reported that there are common unique child identifiers used by both Part C and Part B 619 data systems, while 31% of Part B 619 coordinators reported having common unique child identifiers across the two data systems (Figure 10). </a:t>
            </a:r>
          </a:p>
          <a:p>
            <a:pPr lvl="0"/>
            <a:endParaRPr lang="en-US" sz="3100" b="1" dirty="0" smtClean="0"/>
          </a:p>
          <a:p>
            <a:pPr lvl="0"/>
            <a:r>
              <a:rPr lang="en-US" sz="3100" b="1" dirty="0" smtClean="0"/>
              <a:t>Few </a:t>
            </a:r>
            <a:r>
              <a:rPr lang="en-US" sz="3100" b="1" dirty="0"/>
              <a:t>Part C and Part B 619 </a:t>
            </a:r>
            <a:r>
              <a:rPr lang="en-US" sz="3100" dirty="0"/>
              <a:t>coordinators reported the use of common school or program unique identifiers across the two programs’ data systems (8% and 17% of states, respectively).</a:t>
            </a:r>
          </a:p>
          <a:p>
            <a:endParaRPr lang="en-US" sz="2100" dirty="0"/>
          </a:p>
        </p:txBody>
      </p:sp>
    </p:spTree>
    <p:extLst>
      <p:ext uri="{BB962C8B-B14F-4D97-AF65-F5344CB8AC3E}">
        <p14:creationId xmlns:p14="http://schemas.microsoft.com/office/powerpoint/2010/main" val="22665765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620000" cy="1143000"/>
          </a:xfrm>
        </p:spPr>
        <p:txBody>
          <a:bodyPr/>
          <a:lstStyle/>
          <a:p>
            <a:r>
              <a:rPr lang="en-US" sz="3600" b="1" dirty="0" smtClean="0"/>
              <a:t>Next Steps:</a:t>
            </a:r>
            <a:endParaRPr lang="en-US" sz="3600" b="1" dirty="0"/>
          </a:p>
        </p:txBody>
      </p:sp>
      <p:sp>
        <p:nvSpPr>
          <p:cNvPr id="3" name="Content Placeholder 2"/>
          <p:cNvSpPr>
            <a:spLocks noGrp="1"/>
          </p:cNvSpPr>
          <p:nvPr>
            <p:ph idx="1"/>
          </p:nvPr>
        </p:nvSpPr>
        <p:spPr>
          <a:xfrm>
            <a:off x="460248" y="1828800"/>
            <a:ext cx="7620000" cy="5486400"/>
          </a:xfrm>
        </p:spPr>
        <p:txBody>
          <a:bodyPr>
            <a:normAutofit/>
          </a:bodyPr>
          <a:lstStyle/>
          <a:p>
            <a:pPr marL="114300" indent="0" algn="ctr">
              <a:buNone/>
            </a:pPr>
            <a:endParaRPr lang="en-US" sz="4800" dirty="0" smtClean="0"/>
          </a:p>
          <a:p>
            <a:pPr marL="114300" indent="0" algn="ctr">
              <a:buNone/>
            </a:pPr>
            <a:r>
              <a:rPr lang="en-US" sz="4800" dirty="0" smtClean="0"/>
              <a:t>ECPC</a:t>
            </a:r>
            <a:endParaRPr lang="en-US" sz="4800" dirty="0"/>
          </a:p>
          <a:p>
            <a:pPr marL="114300" indent="0">
              <a:buNone/>
            </a:pPr>
            <a:endParaRPr lang="en-US" sz="4800" dirty="0"/>
          </a:p>
        </p:txBody>
      </p:sp>
    </p:spTree>
    <p:extLst>
      <p:ext uri="{BB962C8B-B14F-4D97-AF65-F5344CB8AC3E}">
        <p14:creationId xmlns:p14="http://schemas.microsoft.com/office/powerpoint/2010/main" val="36808348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quot; &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2485" y="-304800"/>
            <a:ext cx="6834716" cy="772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243402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Garamond" pitchFamily="18" charset="0"/>
              </a:defRPr>
            </a:lvl1pPr>
            <a:lvl2pPr marL="742950" indent="-285750" eaLnBrk="0" hangingPunct="0">
              <a:defRPr sz="2000">
                <a:solidFill>
                  <a:schemeClr val="tx1"/>
                </a:solidFill>
                <a:latin typeface="Garamond" pitchFamily="18" charset="0"/>
              </a:defRPr>
            </a:lvl2pPr>
            <a:lvl3pPr marL="1143000" indent="-228600" eaLnBrk="0" hangingPunct="0">
              <a:defRPr sz="2000">
                <a:solidFill>
                  <a:schemeClr val="tx1"/>
                </a:solidFill>
                <a:latin typeface="Garamond" pitchFamily="18" charset="0"/>
              </a:defRPr>
            </a:lvl3pPr>
            <a:lvl4pPr marL="1600200" indent="-228600" eaLnBrk="0" hangingPunct="0">
              <a:defRPr sz="2000">
                <a:solidFill>
                  <a:schemeClr val="tx1"/>
                </a:solidFill>
                <a:latin typeface="Garamond" pitchFamily="18" charset="0"/>
              </a:defRPr>
            </a:lvl4pPr>
            <a:lvl5pPr marL="2057400" indent="-228600" eaLnBrk="0" hangingPunct="0">
              <a:defRPr sz="2000">
                <a:solidFill>
                  <a:schemeClr val="tx1"/>
                </a:solidFill>
                <a:latin typeface="Garamond" pitchFamily="18" charset="0"/>
              </a:defRPr>
            </a:lvl5pPr>
            <a:lvl6pPr marL="2514600" indent="-228600"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6pPr>
            <a:lvl7pPr marL="2971800" indent="-228600"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7pPr>
            <a:lvl8pPr marL="3429000" indent="-228600"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8pPr>
            <a:lvl9pPr marL="3886200" indent="-228600"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9pPr>
          </a:lstStyle>
          <a:p>
            <a:pPr eaLnBrk="1" hangingPunct="1"/>
            <a:fld id="{D6DB6101-3D1E-473A-9BA7-09E2760DD034}" type="slidenum">
              <a:rPr lang="en-US" altLang="en-US" sz="1200" smtClean="0">
                <a:solidFill>
                  <a:srgbClr val="2F2B20"/>
                </a:solidFill>
              </a:rPr>
              <a:pPr eaLnBrk="1" hangingPunct="1"/>
              <a:t>65</a:t>
            </a:fld>
            <a:endParaRPr lang="en-US" altLang="en-US" sz="1200" smtClean="0">
              <a:solidFill>
                <a:srgbClr val="2F2B20"/>
              </a:solidFill>
            </a:endParaRPr>
          </a:p>
        </p:txBody>
      </p:sp>
      <p:sp>
        <p:nvSpPr>
          <p:cNvPr id="48131" name="Rectangle 2"/>
          <p:cNvSpPr>
            <a:spLocks noGrp="1" noChangeArrowheads="1"/>
          </p:cNvSpPr>
          <p:nvPr>
            <p:ph type="title"/>
          </p:nvPr>
        </p:nvSpPr>
        <p:spPr/>
        <p:txBody>
          <a:bodyPr/>
          <a:lstStyle/>
          <a:p>
            <a:pPr eaLnBrk="1" hangingPunct="1"/>
            <a:r>
              <a:rPr lang="en-US" dirty="0" smtClean="0"/>
              <a:t>Web Site Information </a:t>
            </a:r>
          </a:p>
        </p:txBody>
      </p:sp>
      <p:sp>
        <p:nvSpPr>
          <p:cNvPr id="48133" name="Rectangle 19"/>
          <p:cNvSpPr>
            <a:spLocks noChangeArrowheads="1"/>
          </p:cNvSpPr>
          <p:nvPr/>
        </p:nvSpPr>
        <p:spPr bwMode="auto">
          <a:xfrm>
            <a:off x="406400" y="1689100"/>
            <a:ext cx="8585200" cy="368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8288" tIns="18288" rIns="18288" bIns="18288">
            <a:spAutoFit/>
          </a:bodyPr>
          <a:lstStyle/>
          <a:p>
            <a:pPr marL="342900" indent="-342900">
              <a:buFont typeface="Wingdings" pitchFamily="2" charset="2"/>
              <a:buNone/>
            </a:pPr>
            <a:r>
              <a:rPr lang="en-US" sz="2800" dirty="0">
                <a:solidFill>
                  <a:srgbClr val="002060"/>
                </a:solidFill>
              </a:rPr>
              <a:t>Center Information</a:t>
            </a:r>
          </a:p>
          <a:p>
            <a:pPr marL="342900" indent="-342900">
              <a:buFont typeface="Wingdings" pitchFamily="2" charset="2"/>
              <a:buNone/>
            </a:pPr>
            <a:r>
              <a:rPr lang="en-US" sz="2800" dirty="0">
                <a:solidFill>
                  <a:srgbClr val="2F2B20"/>
                </a:solidFill>
                <a:hlinkClick r:id="rId2"/>
              </a:rPr>
              <a:t>http://</a:t>
            </a:r>
            <a:r>
              <a:rPr lang="en-US" sz="2800" dirty="0" smtClean="0">
                <a:solidFill>
                  <a:srgbClr val="2F2B20"/>
                </a:solidFill>
                <a:hlinkClick r:id="rId2"/>
              </a:rPr>
              <a:t>www.ecpcta.org</a:t>
            </a:r>
            <a:r>
              <a:rPr lang="en-US" sz="2800" dirty="0">
                <a:solidFill>
                  <a:srgbClr val="2F2B20"/>
                </a:solidFill>
                <a:hlinkClick r:id="rId2"/>
              </a:rPr>
              <a:t>/</a:t>
            </a:r>
            <a:endParaRPr lang="en-US" sz="2800" dirty="0">
              <a:solidFill>
                <a:srgbClr val="2F2B20"/>
              </a:solidFill>
            </a:endParaRPr>
          </a:p>
          <a:p>
            <a:pPr lvl="1"/>
            <a:endParaRPr lang="en-US" sz="2800" dirty="0">
              <a:solidFill>
                <a:srgbClr val="2F2B20"/>
              </a:solidFill>
            </a:endParaRPr>
          </a:p>
          <a:p>
            <a:pPr marL="342900" indent="-342900">
              <a:buFont typeface="Wingdings" pitchFamily="2" charset="2"/>
              <a:buNone/>
            </a:pPr>
            <a:r>
              <a:rPr lang="en-US" sz="2800" dirty="0">
                <a:solidFill>
                  <a:srgbClr val="002060"/>
                </a:solidFill>
              </a:rPr>
              <a:t>Data Reports</a:t>
            </a:r>
          </a:p>
          <a:p>
            <a:pPr marL="342900" indent="-342900">
              <a:buFont typeface="Wingdings" pitchFamily="2" charset="2"/>
              <a:buNone/>
            </a:pPr>
            <a:r>
              <a:rPr lang="en-US" sz="2300" dirty="0">
                <a:solidFill>
                  <a:srgbClr val="2F2B20"/>
                </a:solidFill>
                <a:hlinkClick r:id="rId3"/>
              </a:rPr>
              <a:t>http://www.uconnucedd.org/projects/early_childhood/publications.html</a:t>
            </a:r>
            <a:endParaRPr lang="en-US" sz="2300" dirty="0">
              <a:solidFill>
                <a:srgbClr val="2F2B20"/>
              </a:solidFill>
            </a:endParaRPr>
          </a:p>
          <a:p>
            <a:pPr lvl="1">
              <a:buFont typeface="Wingdings" pitchFamily="2" charset="2"/>
              <a:buNone/>
            </a:pPr>
            <a:endParaRPr lang="en-US" sz="2300" dirty="0">
              <a:solidFill>
                <a:srgbClr val="2F2B20"/>
              </a:solidFill>
            </a:endParaRPr>
          </a:p>
          <a:p>
            <a:pPr lvl="1">
              <a:buFont typeface="Wingdings" pitchFamily="2" charset="2"/>
              <a:buNone/>
            </a:pPr>
            <a:endParaRPr lang="en-US" sz="2800" dirty="0">
              <a:solidFill>
                <a:srgbClr val="2F2B20"/>
              </a:solidFill>
            </a:endParaRPr>
          </a:p>
          <a:p>
            <a:pPr lvl="1"/>
            <a:endParaRPr lang="en-US" sz="2800" dirty="0">
              <a:solidFill>
                <a:srgbClr val="2F2B20"/>
              </a:solidFill>
            </a:endParaRPr>
          </a:p>
        </p:txBody>
      </p:sp>
    </p:spTree>
    <p:extLst>
      <p:ext uri="{BB962C8B-B14F-4D97-AF65-F5344CB8AC3E}">
        <p14:creationId xmlns:p14="http://schemas.microsoft.com/office/powerpoint/2010/main" val="3917219314"/>
      </p:ext>
    </p:extLst>
  </p:cSld>
  <p:clrMapOvr>
    <a:masterClrMapping/>
  </p:clrMapOvr>
  <p:transition spd="med">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2897048-00E0-47FB-B07B-F36BBE8AF579}" type="slidenum">
              <a:rPr lang="en-US" smtClean="0"/>
              <a:pPr/>
              <a:t>66</a:t>
            </a:fld>
            <a:endParaRPr lang="en-US" dirty="0"/>
          </a:p>
        </p:txBody>
      </p:sp>
      <p:pic>
        <p:nvPicPr>
          <p:cNvPr id="9" name="Picture 1" descr="The National Registry Allian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384071"/>
            <a:ext cx="5306451" cy="193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p:txBody>
          <a:bodyPr>
            <a:normAutofit fontScale="90000"/>
          </a:bodyPr>
          <a:lstStyle/>
          <a:p>
            <a:r>
              <a:rPr lang="en-US" dirty="0" smtClean="0"/>
              <a:t>Early Childhood and School Age Registries:  a State Workforce Data Collection Tool</a:t>
            </a:r>
            <a:endParaRPr lang="en-US" dirty="0"/>
          </a:p>
        </p:txBody>
      </p:sp>
    </p:spTree>
    <p:extLst>
      <p:ext uri="{BB962C8B-B14F-4D97-AF65-F5344CB8AC3E}">
        <p14:creationId xmlns:p14="http://schemas.microsoft.com/office/powerpoint/2010/main" val="377726224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42DF575A-E237-1848-A43C-F1BBD108035E}" type="slidenum">
              <a:rPr lang="en-US" smtClean="0"/>
              <a:pPr/>
              <a:t>67</a:t>
            </a:fld>
            <a:endParaRPr lang="en-US" dirty="0"/>
          </a:p>
        </p:txBody>
      </p:sp>
      <p:sp>
        <p:nvSpPr>
          <p:cNvPr id="2" name="Title 1" descr="&quot; &quot;"/>
          <p:cNvSpPr>
            <a:spLocks noGrp="1"/>
          </p:cNvSpPr>
          <p:nvPr>
            <p:ph type="title"/>
          </p:nvPr>
        </p:nvSpPr>
        <p:spPr/>
        <p:txBody>
          <a:bodyPr/>
          <a:lstStyle/>
          <a:p>
            <a:r>
              <a:rPr lang="en-US" dirty="0" smtClean="0"/>
              <a:t>What is a registry?</a:t>
            </a:r>
            <a:endParaRPr lang="en-US" dirty="0"/>
          </a:p>
        </p:txBody>
      </p:sp>
      <p:sp>
        <p:nvSpPr>
          <p:cNvPr id="6" name="Content Placeholder 5"/>
          <p:cNvSpPr>
            <a:spLocks noGrp="1"/>
          </p:cNvSpPr>
          <p:nvPr>
            <p:ph idx="1"/>
          </p:nvPr>
        </p:nvSpPr>
        <p:spPr>
          <a:xfrm>
            <a:off x="457200" y="1417638"/>
            <a:ext cx="8229600" cy="5135562"/>
          </a:xfrm>
        </p:spPr>
        <p:txBody>
          <a:bodyPr>
            <a:normAutofit/>
          </a:bodyPr>
          <a:lstStyle/>
          <a:p>
            <a:r>
              <a:rPr lang="en-US" i="1" dirty="0" smtClean="0"/>
              <a:t>comprehensive </a:t>
            </a:r>
            <a:r>
              <a:rPr lang="en-US" i="1" dirty="0"/>
              <a:t>workforce information system </a:t>
            </a:r>
            <a:endParaRPr lang="en-US" i="1" dirty="0" smtClean="0"/>
          </a:p>
          <a:p>
            <a:r>
              <a:rPr lang="en-US" i="1" dirty="0"/>
              <a:t>c</a:t>
            </a:r>
            <a:r>
              <a:rPr lang="en-US" i="1" dirty="0" smtClean="0"/>
              <a:t>ollects </a:t>
            </a:r>
            <a:r>
              <a:rPr lang="en-US" i="1" dirty="0"/>
              <a:t>essential data on early childhood and school age </a:t>
            </a:r>
            <a:r>
              <a:rPr lang="en-US" i="1" dirty="0" smtClean="0"/>
              <a:t>professionals</a:t>
            </a:r>
          </a:p>
          <a:p>
            <a:r>
              <a:rPr lang="en-US" i="1" dirty="0"/>
              <a:t>r</a:t>
            </a:r>
            <a:r>
              <a:rPr lang="en-US" i="1" dirty="0" smtClean="0"/>
              <a:t>ecognizes professional attainment and supports PD planning</a:t>
            </a:r>
          </a:p>
          <a:p>
            <a:r>
              <a:rPr lang="en-US" i="1" dirty="0" smtClean="0"/>
              <a:t>an </a:t>
            </a:r>
            <a:r>
              <a:rPr lang="en-US" i="1" dirty="0"/>
              <a:t>integral part of the infrastructure for state professional development </a:t>
            </a:r>
            <a:r>
              <a:rPr lang="en-US" i="1" dirty="0" smtClean="0"/>
              <a:t>systems</a:t>
            </a:r>
          </a:p>
          <a:p>
            <a:r>
              <a:rPr lang="en-US" i="1" dirty="0" smtClean="0"/>
              <a:t>serves </a:t>
            </a:r>
            <a:r>
              <a:rPr lang="en-US" i="1" dirty="0"/>
              <a:t>as a hub for data collection, reporting, and </a:t>
            </a:r>
            <a:r>
              <a:rPr lang="en-US" i="1" dirty="0" smtClean="0"/>
              <a:t>analyses  </a:t>
            </a:r>
            <a:endParaRPr lang="en-US" dirty="0"/>
          </a:p>
          <a:p>
            <a:pPr algn="ctr"/>
            <a:endParaRPr lang="en-US" dirty="0"/>
          </a:p>
          <a:p>
            <a:pPr algn="ctr"/>
            <a:endParaRPr lang="en-US" dirty="0"/>
          </a:p>
        </p:txBody>
      </p:sp>
    </p:spTree>
    <p:extLst>
      <p:ext uri="{BB962C8B-B14F-4D97-AF65-F5344CB8AC3E}">
        <p14:creationId xmlns:p14="http://schemas.microsoft.com/office/powerpoint/2010/main" val="340796962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68</a:t>
            </a:fld>
            <a:endParaRPr lang="en-US" dirty="0"/>
          </a:p>
        </p:txBody>
      </p:sp>
      <p:pic>
        <p:nvPicPr>
          <p:cNvPr id="5" name="Content Placeholder 4" descr="This slide displays a map of the United States that shows us the states that are alliance members with a registry, states that are not an alliance member but have a registry, states that are an alliance member but do not have a registry, and states who are not an alliance member and do not have a registry.&#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47800" y="304800"/>
            <a:ext cx="5943600" cy="5417146"/>
          </a:xfrm>
        </p:spPr>
      </p:pic>
    </p:spTree>
    <p:extLst>
      <p:ext uri="{BB962C8B-B14F-4D97-AF65-F5344CB8AC3E}">
        <p14:creationId xmlns:p14="http://schemas.microsoft.com/office/powerpoint/2010/main" val="409696243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2897048-00E0-47FB-B07B-F36BBE8AF579}" type="slidenum">
              <a:rPr lang="en-US" smtClean="0"/>
              <a:pPr/>
              <a:t>69</a:t>
            </a:fld>
            <a:endParaRPr lang="en-US" dirty="0"/>
          </a:p>
        </p:txBody>
      </p:sp>
      <p:sp>
        <p:nvSpPr>
          <p:cNvPr id="3" name="Title 2"/>
          <p:cNvSpPr>
            <a:spLocks noGrp="1"/>
          </p:cNvSpPr>
          <p:nvPr>
            <p:ph type="title"/>
          </p:nvPr>
        </p:nvSpPr>
        <p:spPr/>
        <p:txBody>
          <a:bodyPr/>
          <a:lstStyle/>
          <a:p>
            <a:r>
              <a:rPr lang="en-US" dirty="0" smtClean="0"/>
              <a:t>Primary/Typical Registry Recruitment	</a:t>
            </a:r>
            <a:endParaRPr lang="en-US" dirty="0"/>
          </a:p>
        </p:txBody>
      </p:sp>
      <p:sp>
        <p:nvSpPr>
          <p:cNvPr id="7" name="Text Placeholder 6"/>
          <p:cNvSpPr>
            <a:spLocks noGrp="1"/>
          </p:cNvSpPr>
          <p:nvPr>
            <p:ph type="body" idx="1"/>
          </p:nvPr>
        </p:nvSpPr>
        <p:spPr>
          <a:xfrm>
            <a:off x="457200" y="1215232"/>
            <a:ext cx="4040188" cy="639762"/>
          </a:xfrm>
        </p:spPr>
        <p:txBody>
          <a:bodyPr/>
          <a:lstStyle/>
          <a:p>
            <a:r>
              <a:rPr lang="en-US" dirty="0" smtClean="0"/>
              <a:t>Practitioners/Teachers</a:t>
            </a:r>
            <a:endParaRPr lang="en-US" dirty="0"/>
          </a:p>
        </p:txBody>
      </p:sp>
      <p:sp>
        <p:nvSpPr>
          <p:cNvPr id="8" name="Content Placeholder 7"/>
          <p:cNvSpPr>
            <a:spLocks noGrp="1"/>
          </p:cNvSpPr>
          <p:nvPr>
            <p:ph sz="half" idx="2"/>
          </p:nvPr>
        </p:nvSpPr>
        <p:spPr>
          <a:xfrm>
            <a:off x="457200" y="1870653"/>
            <a:ext cx="4040188" cy="3951288"/>
          </a:xfrm>
        </p:spPr>
        <p:txBody>
          <a:bodyPr/>
          <a:lstStyle/>
          <a:p>
            <a:r>
              <a:rPr lang="en-US" dirty="0" smtClean="0"/>
              <a:t>Child Care Centers</a:t>
            </a:r>
          </a:p>
          <a:p>
            <a:r>
              <a:rPr lang="en-US" dirty="0" smtClean="0"/>
              <a:t>Family Child Care</a:t>
            </a:r>
          </a:p>
          <a:p>
            <a:r>
              <a:rPr lang="en-US" dirty="0" smtClean="0"/>
              <a:t>Head Start</a:t>
            </a:r>
          </a:p>
          <a:p>
            <a:r>
              <a:rPr lang="en-US" dirty="0" smtClean="0"/>
              <a:t>Public Pre K</a:t>
            </a:r>
          </a:p>
          <a:p>
            <a:r>
              <a:rPr lang="en-US" dirty="0" smtClean="0"/>
              <a:t>Faith-based Child Care</a:t>
            </a:r>
          </a:p>
          <a:p>
            <a:r>
              <a:rPr lang="en-US" dirty="0" smtClean="0"/>
              <a:t>Any program participating in a QRIS</a:t>
            </a:r>
          </a:p>
          <a:p>
            <a:r>
              <a:rPr lang="en-US" dirty="0" smtClean="0"/>
              <a:t>Any professional participating in state PD activities tracked by registry</a:t>
            </a:r>
          </a:p>
          <a:p>
            <a:r>
              <a:rPr lang="en-US" dirty="0" smtClean="0"/>
              <a:t>Others</a:t>
            </a:r>
          </a:p>
          <a:p>
            <a:endParaRPr lang="en-US" dirty="0"/>
          </a:p>
        </p:txBody>
      </p:sp>
      <p:sp>
        <p:nvSpPr>
          <p:cNvPr id="9" name="Text Placeholder 8"/>
          <p:cNvSpPr>
            <a:spLocks noGrp="1"/>
          </p:cNvSpPr>
          <p:nvPr>
            <p:ph type="body" sz="quarter" idx="3"/>
          </p:nvPr>
        </p:nvSpPr>
        <p:spPr>
          <a:xfrm>
            <a:off x="4645025" y="1230891"/>
            <a:ext cx="4041775" cy="639762"/>
          </a:xfrm>
        </p:spPr>
        <p:txBody>
          <a:bodyPr/>
          <a:lstStyle/>
          <a:p>
            <a:r>
              <a:rPr lang="en-US" dirty="0" smtClean="0"/>
              <a:t>Others</a:t>
            </a:r>
            <a:endParaRPr lang="en-US" dirty="0"/>
          </a:p>
        </p:txBody>
      </p:sp>
      <p:sp>
        <p:nvSpPr>
          <p:cNvPr id="10" name="Content Placeholder 9"/>
          <p:cNvSpPr>
            <a:spLocks noGrp="1"/>
          </p:cNvSpPr>
          <p:nvPr>
            <p:ph sz="quarter" idx="4"/>
          </p:nvPr>
        </p:nvSpPr>
        <p:spPr>
          <a:xfrm>
            <a:off x="4645025" y="1870653"/>
            <a:ext cx="4041775" cy="3951288"/>
          </a:xfrm>
        </p:spPr>
        <p:txBody>
          <a:bodyPr/>
          <a:lstStyle/>
          <a:p>
            <a:r>
              <a:rPr lang="en-US" dirty="0" smtClean="0"/>
              <a:t>Trainers</a:t>
            </a:r>
          </a:p>
          <a:p>
            <a:r>
              <a:rPr lang="en-US" dirty="0" smtClean="0"/>
              <a:t>Technical Assistance Providers</a:t>
            </a:r>
            <a:endParaRPr lang="en-US" dirty="0"/>
          </a:p>
        </p:txBody>
      </p:sp>
    </p:spTree>
    <p:extLst>
      <p:ext uri="{BB962C8B-B14F-4D97-AF65-F5344CB8AC3E}">
        <p14:creationId xmlns:p14="http://schemas.microsoft.com/office/powerpoint/2010/main" val="41309418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42566" y="563921"/>
            <a:ext cx="7620000" cy="1143000"/>
          </a:xfrm>
        </p:spPr>
        <p:txBody>
          <a:bodyPr/>
          <a:lstStyle/>
          <a:p>
            <a:r>
              <a:rPr lang="en-US" sz="3600" b="1" dirty="0">
                <a:ln w="1905"/>
                <a:gradFill>
                  <a:gsLst>
                    <a:gs pos="0">
                      <a:srgbClr val="B1A089">
                        <a:shade val="20000"/>
                        <a:satMod val="200000"/>
                      </a:srgbClr>
                    </a:gs>
                    <a:gs pos="78000">
                      <a:srgbClr val="B1A089">
                        <a:tint val="90000"/>
                        <a:shade val="89000"/>
                        <a:satMod val="220000"/>
                      </a:srgbClr>
                    </a:gs>
                    <a:gs pos="100000">
                      <a:srgbClr val="B1A089">
                        <a:tint val="12000"/>
                        <a:satMod val="255000"/>
                      </a:srgbClr>
                    </a:gs>
                  </a:gsLst>
                  <a:lin ang="5400000"/>
                </a:gradFill>
                <a:effectLst>
                  <a:innerShdw blurRad="69850" dist="43180" dir="5400000">
                    <a:srgbClr val="000000">
                      <a:alpha val="65000"/>
                    </a:srgbClr>
                  </a:innerShdw>
                </a:effectLst>
              </a:rPr>
              <a:t>Early Childhood Workforce Data: What We Know and What We Need To Do in Part C and 619</a:t>
            </a:r>
            <a:endParaRPr lang="en-US" sz="3600" dirty="0"/>
          </a:p>
        </p:txBody>
      </p:sp>
      <p:sp>
        <p:nvSpPr>
          <p:cNvPr id="3" name="TextBox 2" descr="Presented by:&#10;&#10; Mary Beth Bruder, PhD, Director &#10;&#10;&#10;University of Connecticut A.J. Pappanikou&#10;  Center for Excellence in Developmental Disabilities &#10;  Education, Research, and Service&#10;263 Farmington Avenue, MC6222&#10;Farmington, CT 06030&#10;Phone: (860) 679-1500&#10;Fax: (860) 679-1571&#10;E-mail: bruder@nso1.uchc.edu&#10;Website: www.uconnucedd.org&#10;&#10;"/>
          <p:cNvSpPr txBox="1"/>
          <p:nvPr/>
        </p:nvSpPr>
        <p:spPr>
          <a:xfrm>
            <a:off x="472440" y="1981200"/>
            <a:ext cx="7590126" cy="4247317"/>
          </a:xfrm>
          <a:prstGeom prst="rect">
            <a:avLst/>
          </a:prstGeom>
          <a:noFill/>
        </p:spPr>
        <p:txBody>
          <a:bodyPr wrap="square" rtlCol="0">
            <a:spAutoFit/>
            <a:scene3d>
              <a:camera prst="orthographicFront"/>
              <a:lightRig rig="threePt" dir="t"/>
            </a:scene3d>
            <a:sp3d extrusionH="57150">
              <a:bevelT w="82550" h="38100" prst="coolSlant"/>
            </a:sp3d>
          </a:bodyPr>
          <a:lstStyle/>
          <a:p>
            <a:pPr algn="ctr"/>
            <a:r>
              <a:rPr lang="en-US" b="1" u="sng" dirty="0" smtClean="0">
                <a:solidFill>
                  <a:srgbClr val="002D86"/>
                </a:solidFill>
              </a:rPr>
              <a:t>Presented </a:t>
            </a:r>
            <a:r>
              <a:rPr lang="en-US" b="1" u="sng" dirty="0">
                <a:solidFill>
                  <a:srgbClr val="002D86"/>
                </a:solidFill>
              </a:rPr>
              <a:t>by:</a:t>
            </a:r>
            <a:br>
              <a:rPr lang="en-US" b="1" u="sng" dirty="0">
                <a:solidFill>
                  <a:srgbClr val="002D86"/>
                </a:solidFill>
              </a:rPr>
            </a:br>
            <a:r>
              <a:rPr lang="en-US" dirty="0">
                <a:solidFill>
                  <a:srgbClr val="002D86"/>
                </a:solidFill>
              </a:rPr>
              <a:t/>
            </a:r>
            <a:br>
              <a:rPr lang="en-US" dirty="0">
                <a:solidFill>
                  <a:srgbClr val="002D86"/>
                </a:solidFill>
              </a:rPr>
            </a:br>
            <a:r>
              <a:rPr lang="en-US" dirty="0">
                <a:solidFill>
                  <a:srgbClr val="002D86"/>
                </a:solidFill>
              </a:rPr>
              <a:t> </a:t>
            </a:r>
            <a:r>
              <a:rPr lang="en-US" i="1" dirty="0">
                <a:solidFill>
                  <a:srgbClr val="002D86"/>
                </a:solidFill>
              </a:rPr>
              <a:t>Mary Beth Bruder, </a:t>
            </a:r>
            <a:r>
              <a:rPr lang="en-US" i="1" dirty="0" smtClean="0">
                <a:solidFill>
                  <a:srgbClr val="002D86"/>
                </a:solidFill>
              </a:rPr>
              <a:t>PhD, Director </a:t>
            </a:r>
            <a:r>
              <a:rPr lang="en-US" i="1" dirty="0">
                <a:solidFill>
                  <a:srgbClr val="002D86"/>
                </a:solidFill>
              </a:rPr>
              <a:t/>
            </a:r>
            <a:br>
              <a:rPr lang="en-US" i="1" dirty="0">
                <a:solidFill>
                  <a:srgbClr val="002D86"/>
                </a:solidFill>
              </a:rPr>
            </a:br>
            <a:r>
              <a:rPr lang="en-US" i="1" dirty="0">
                <a:solidFill>
                  <a:srgbClr val="002D86"/>
                </a:solidFill>
              </a:rPr>
              <a:t/>
            </a:r>
            <a:br>
              <a:rPr lang="en-US" i="1" dirty="0">
                <a:solidFill>
                  <a:srgbClr val="002D86"/>
                </a:solidFill>
              </a:rPr>
            </a:br>
            <a:r>
              <a:rPr lang="en-US" dirty="0">
                <a:solidFill>
                  <a:srgbClr val="002D86"/>
                </a:solidFill>
              </a:rPr>
              <a:t/>
            </a:r>
            <a:br>
              <a:rPr lang="en-US" dirty="0">
                <a:solidFill>
                  <a:srgbClr val="002D86"/>
                </a:solidFill>
              </a:rPr>
            </a:br>
            <a:r>
              <a:rPr lang="en-US" i="1" dirty="0">
                <a:solidFill>
                  <a:srgbClr val="002D86"/>
                </a:solidFill>
              </a:rPr>
              <a:t>University of Connecticut A.J. Pappanikou</a:t>
            </a:r>
            <a:r>
              <a:rPr lang="en-US" dirty="0">
                <a:solidFill>
                  <a:srgbClr val="002D86"/>
                </a:solidFill>
              </a:rPr>
              <a:t/>
            </a:r>
            <a:br>
              <a:rPr lang="en-US" dirty="0">
                <a:solidFill>
                  <a:srgbClr val="002D86"/>
                </a:solidFill>
              </a:rPr>
            </a:br>
            <a:r>
              <a:rPr lang="en-US" i="1" dirty="0">
                <a:solidFill>
                  <a:srgbClr val="002D86"/>
                </a:solidFill>
              </a:rPr>
              <a:t>  Center for Excellence in Developmental Disabilities </a:t>
            </a:r>
            <a:r>
              <a:rPr lang="en-US" dirty="0">
                <a:solidFill>
                  <a:srgbClr val="002D86"/>
                </a:solidFill>
              </a:rPr>
              <a:t/>
            </a:r>
            <a:br>
              <a:rPr lang="en-US" dirty="0">
                <a:solidFill>
                  <a:srgbClr val="002D86"/>
                </a:solidFill>
              </a:rPr>
            </a:br>
            <a:r>
              <a:rPr lang="en-US" i="1" dirty="0">
                <a:solidFill>
                  <a:srgbClr val="002D86"/>
                </a:solidFill>
              </a:rPr>
              <a:t>  Education, Research, and Service</a:t>
            </a:r>
            <a:r>
              <a:rPr lang="en-US" dirty="0">
                <a:solidFill>
                  <a:srgbClr val="002D86"/>
                </a:solidFill>
              </a:rPr>
              <a:t/>
            </a:r>
            <a:br>
              <a:rPr lang="en-US" dirty="0">
                <a:solidFill>
                  <a:srgbClr val="002D86"/>
                </a:solidFill>
              </a:rPr>
            </a:br>
            <a:r>
              <a:rPr lang="en-US" i="1" dirty="0">
                <a:solidFill>
                  <a:srgbClr val="002D86"/>
                </a:solidFill>
              </a:rPr>
              <a:t>263 Farmington Avenue, MC6222</a:t>
            </a:r>
            <a:br>
              <a:rPr lang="en-US" i="1" dirty="0">
                <a:solidFill>
                  <a:srgbClr val="002D86"/>
                </a:solidFill>
              </a:rPr>
            </a:br>
            <a:r>
              <a:rPr lang="en-US" i="1" dirty="0">
                <a:solidFill>
                  <a:srgbClr val="002D86"/>
                </a:solidFill>
              </a:rPr>
              <a:t>Farmington, CT 06030</a:t>
            </a:r>
            <a:br>
              <a:rPr lang="en-US" i="1" dirty="0">
                <a:solidFill>
                  <a:srgbClr val="002D86"/>
                </a:solidFill>
              </a:rPr>
            </a:br>
            <a:r>
              <a:rPr lang="en-US" i="1" dirty="0">
                <a:solidFill>
                  <a:srgbClr val="002D86"/>
                </a:solidFill>
              </a:rPr>
              <a:t>Phone: (860) 679-1500</a:t>
            </a:r>
            <a:br>
              <a:rPr lang="en-US" i="1" dirty="0">
                <a:solidFill>
                  <a:srgbClr val="002D86"/>
                </a:solidFill>
              </a:rPr>
            </a:br>
            <a:r>
              <a:rPr lang="en-US" i="1" dirty="0">
                <a:solidFill>
                  <a:srgbClr val="002D86"/>
                </a:solidFill>
              </a:rPr>
              <a:t>Fax: (860) 679-1571</a:t>
            </a:r>
            <a:br>
              <a:rPr lang="en-US" i="1" dirty="0">
                <a:solidFill>
                  <a:srgbClr val="002D86"/>
                </a:solidFill>
              </a:rPr>
            </a:br>
            <a:r>
              <a:rPr lang="en-US" i="1" dirty="0">
                <a:solidFill>
                  <a:srgbClr val="002D86"/>
                </a:solidFill>
              </a:rPr>
              <a:t>E-mail: </a:t>
            </a:r>
            <a:r>
              <a:rPr lang="en-US" i="1" u="sng" dirty="0" smtClean="0">
                <a:solidFill>
                  <a:srgbClr val="002D86"/>
                </a:solidFill>
              </a:rPr>
              <a:t>bruder@nso1.uchc.edu</a:t>
            </a:r>
            <a:r>
              <a:rPr lang="en-US" i="1" dirty="0">
                <a:solidFill>
                  <a:srgbClr val="002D86"/>
                </a:solidFill>
              </a:rPr>
              <a:t/>
            </a:r>
            <a:br>
              <a:rPr lang="en-US" i="1" dirty="0">
                <a:solidFill>
                  <a:srgbClr val="002D86"/>
                </a:solidFill>
              </a:rPr>
            </a:br>
            <a:r>
              <a:rPr lang="en-US" i="1" dirty="0">
                <a:solidFill>
                  <a:srgbClr val="002D86"/>
                </a:solidFill>
              </a:rPr>
              <a:t>Website:</a:t>
            </a:r>
            <a:r>
              <a:rPr lang="en-US" i="1" u="sng" dirty="0">
                <a:solidFill>
                  <a:srgbClr val="002D86"/>
                </a:solidFill>
              </a:rPr>
              <a:t> www.uconnucedd.org</a:t>
            </a:r>
            <a:r>
              <a:rPr lang="en-US" i="1" dirty="0">
                <a:solidFill>
                  <a:srgbClr val="002D86"/>
                </a:solidFill>
              </a:rPr>
              <a:t/>
            </a:r>
            <a:br>
              <a:rPr lang="en-US" i="1" dirty="0">
                <a:solidFill>
                  <a:srgbClr val="002D86"/>
                </a:solidFill>
              </a:rPr>
            </a:br>
            <a:endParaRPr lang="en-US" dirty="0">
              <a:solidFill>
                <a:srgbClr val="002D86"/>
              </a:solidFill>
            </a:endParaRPr>
          </a:p>
        </p:txBody>
      </p:sp>
      <p:pic>
        <p:nvPicPr>
          <p:cNvPr id="6" name="Picture 5" descr="&quot; &quo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800" y="6014719"/>
            <a:ext cx="2042766" cy="609600"/>
          </a:xfrm>
          <a:prstGeom prst="rect">
            <a:avLst/>
          </a:prstGeom>
        </p:spPr>
      </p:pic>
      <p:pic>
        <p:nvPicPr>
          <p:cNvPr id="7" name="Picture 6" descr="&quot; &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5891816"/>
            <a:ext cx="2209800" cy="855406"/>
          </a:xfrm>
          <a:prstGeom prst="rect">
            <a:avLst/>
          </a:prstGeom>
        </p:spPr>
      </p:pic>
    </p:spTree>
    <p:extLst>
      <p:ext uri="{BB962C8B-B14F-4D97-AF65-F5344CB8AC3E}">
        <p14:creationId xmlns:p14="http://schemas.microsoft.com/office/powerpoint/2010/main" val="10018618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42DF575A-E237-1848-A43C-F1BBD108035E}" type="slidenum">
              <a:rPr lang="en-US" smtClean="0"/>
              <a:pPr/>
              <a:t>70</a:t>
            </a:fld>
            <a:endParaRPr lang="en-US" dirty="0"/>
          </a:p>
        </p:txBody>
      </p:sp>
      <p:sp>
        <p:nvSpPr>
          <p:cNvPr id="6" name="Title 5" descr="&quot; &quot;"/>
          <p:cNvSpPr>
            <a:spLocks noGrp="1"/>
          </p:cNvSpPr>
          <p:nvPr>
            <p:ph type="title"/>
          </p:nvPr>
        </p:nvSpPr>
        <p:spPr/>
        <p:txBody>
          <a:bodyPr>
            <a:normAutofit fontScale="90000"/>
          </a:bodyPr>
          <a:lstStyle/>
          <a:p>
            <a:r>
              <a:rPr lang="en-US" dirty="0" smtClean="0"/>
              <a:t>Core Registry Data Collection Functions</a:t>
            </a:r>
            <a:endParaRPr lang="en-US" dirty="0"/>
          </a:p>
        </p:txBody>
      </p:sp>
      <p:sp>
        <p:nvSpPr>
          <p:cNvPr id="7" name="Content Placeholder 6"/>
          <p:cNvSpPr>
            <a:spLocks noGrp="1"/>
          </p:cNvSpPr>
          <p:nvPr>
            <p:ph idx="1"/>
          </p:nvPr>
        </p:nvSpPr>
        <p:spPr>
          <a:xfrm>
            <a:off x="457200" y="1600200"/>
            <a:ext cx="8458200" cy="4571999"/>
          </a:xfrm>
        </p:spPr>
        <p:txBody>
          <a:bodyPr/>
          <a:lstStyle/>
          <a:p>
            <a:r>
              <a:rPr lang="en-US" dirty="0" smtClean="0"/>
              <a:t>User information</a:t>
            </a:r>
          </a:p>
          <a:p>
            <a:pPr lvl="1"/>
            <a:r>
              <a:rPr lang="en-US" dirty="0" smtClean="0"/>
              <a:t>Workforce ID</a:t>
            </a:r>
          </a:p>
          <a:p>
            <a:r>
              <a:rPr lang="en-US" dirty="0" smtClean="0"/>
              <a:t>Demographic </a:t>
            </a:r>
            <a:endParaRPr lang="en-US" dirty="0"/>
          </a:p>
          <a:p>
            <a:r>
              <a:rPr lang="en-US" dirty="0" smtClean="0"/>
              <a:t>Employment</a:t>
            </a:r>
          </a:p>
          <a:p>
            <a:r>
              <a:rPr lang="en-US" dirty="0" smtClean="0"/>
              <a:t>Verified education data</a:t>
            </a:r>
          </a:p>
          <a:p>
            <a:r>
              <a:rPr lang="en-US" dirty="0" smtClean="0"/>
              <a:t>Verified training data</a:t>
            </a:r>
          </a:p>
          <a:p>
            <a:endParaRPr lang="en-US" dirty="0"/>
          </a:p>
        </p:txBody>
      </p:sp>
    </p:spTree>
    <p:extLst>
      <p:ext uri="{BB962C8B-B14F-4D97-AF65-F5344CB8AC3E}">
        <p14:creationId xmlns:p14="http://schemas.microsoft.com/office/powerpoint/2010/main" val="339650171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42DF575A-E237-1848-A43C-F1BBD108035E}" type="slidenum">
              <a:rPr lang="en-US" smtClean="0"/>
              <a:pPr/>
              <a:t>71</a:t>
            </a:fld>
            <a:endParaRPr lang="en-US" dirty="0"/>
          </a:p>
        </p:txBody>
      </p:sp>
      <p:sp>
        <p:nvSpPr>
          <p:cNvPr id="2" name="Title 1"/>
          <p:cNvSpPr>
            <a:spLocks noGrp="1"/>
          </p:cNvSpPr>
          <p:nvPr>
            <p:ph type="title"/>
          </p:nvPr>
        </p:nvSpPr>
        <p:spPr>
          <a:xfrm>
            <a:off x="0" y="5632450"/>
            <a:ext cx="9296400" cy="1447800"/>
          </a:xfrm>
          <a:solidFill>
            <a:schemeClr val="tx2">
              <a:lumMod val="60000"/>
              <a:lumOff val="40000"/>
            </a:schemeClr>
          </a:solidFill>
        </p:spPr>
        <p:txBody>
          <a:bodyPr>
            <a:normAutofit/>
          </a:bodyPr>
          <a:lstStyle/>
          <a:p>
            <a:r>
              <a:rPr lang="en-US" dirty="0" smtClean="0">
                <a:solidFill>
                  <a:schemeClr val="bg1"/>
                </a:solidFill>
              </a:rPr>
              <a:t>Registry as a “Hub”</a:t>
            </a:r>
            <a:endParaRPr lang="en-US" dirty="0">
              <a:solidFill>
                <a:schemeClr val="bg1"/>
              </a:solidFill>
            </a:endParaRPr>
          </a:p>
        </p:txBody>
      </p:sp>
      <p:pic>
        <p:nvPicPr>
          <p:cNvPr id="10" name="Content Placeholder 9" descr="This graphic shows Registry as a Hub. Workforce registries often serve as a “hub” for data collection in states.  While the status of partnerships between registries vary from state to state, this graphic is a good representation of common partnerships.  Registries often receive data from licensing about programs licensing status, capacity, etc. and in turn support child care licensing by providing documentation of compliance of training hours.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2522" y="0"/>
            <a:ext cx="9310389" cy="5693803"/>
          </a:xfrm>
        </p:spPr>
      </p:pic>
    </p:spTree>
    <p:extLst>
      <p:ext uri="{BB962C8B-B14F-4D97-AF65-F5344CB8AC3E}">
        <p14:creationId xmlns:p14="http://schemas.microsoft.com/office/powerpoint/2010/main" val="349264003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BC25A3-9A77-45DC-A3C2-C005833774A9}" type="slidenum">
              <a:rPr lang="en-US" smtClean="0"/>
              <a:pPr/>
              <a:t>72</a:t>
            </a:fld>
            <a:endParaRPr lang="en-US" dirty="0"/>
          </a:p>
        </p:txBody>
      </p:sp>
      <p:sp>
        <p:nvSpPr>
          <p:cNvPr id="5" name="Title 4"/>
          <p:cNvSpPr>
            <a:spLocks noGrp="1"/>
          </p:cNvSpPr>
          <p:nvPr>
            <p:ph type="title"/>
          </p:nvPr>
        </p:nvSpPr>
        <p:spPr/>
        <p:txBody>
          <a:bodyPr>
            <a:normAutofit fontScale="90000"/>
          </a:bodyPr>
          <a:lstStyle/>
          <a:p>
            <a:r>
              <a:rPr lang="en-US" dirty="0" smtClean="0"/>
              <a:t>How much overlap Exists between Registry and IDEA data collection?</a:t>
            </a:r>
            <a:endParaRPr lang="en-US" dirty="0"/>
          </a:p>
        </p:txBody>
      </p:sp>
    </p:spTree>
    <p:extLst>
      <p:ext uri="{BB962C8B-B14F-4D97-AF65-F5344CB8AC3E}">
        <p14:creationId xmlns:p14="http://schemas.microsoft.com/office/powerpoint/2010/main" val="406575891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DBC25A3-9A77-45DC-A3C2-C005833774A9}" type="slidenum">
              <a:rPr lang="en-US" smtClean="0"/>
              <a:pPr/>
              <a:t>73</a:t>
            </a:fld>
            <a:endParaRPr lang="en-US" dirty="0"/>
          </a:p>
        </p:txBody>
      </p:sp>
      <p:sp>
        <p:nvSpPr>
          <p:cNvPr id="5" name="Title 4" descr="&quot; &quot;"/>
          <p:cNvSpPr>
            <a:spLocks noGrp="1"/>
          </p:cNvSpPr>
          <p:nvPr>
            <p:ph type="title"/>
          </p:nvPr>
        </p:nvSpPr>
        <p:spPr/>
        <p:txBody>
          <a:bodyPr/>
          <a:lstStyle/>
          <a:p>
            <a:r>
              <a:rPr lang="en-US" dirty="0" smtClean="0"/>
              <a:t>Alaska</a:t>
            </a:r>
            <a:endParaRPr lang="en-US" dirty="0"/>
          </a:p>
        </p:txBody>
      </p:sp>
      <p:sp>
        <p:nvSpPr>
          <p:cNvPr id="6" name="Content Placeholder 5"/>
          <p:cNvSpPr>
            <a:spLocks noGrp="1"/>
          </p:cNvSpPr>
          <p:nvPr>
            <p:ph idx="1"/>
          </p:nvPr>
        </p:nvSpPr>
        <p:spPr/>
        <p:txBody>
          <a:bodyPr/>
          <a:lstStyle/>
          <a:p>
            <a:r>
              <a:rPr lang="en-US" dirty="0"/>
              <a:t>The Alaska SEED Registry has an Early Intervention (EI) and Infant Learning Program (ILP) track on the SEED Career Ladder. </a:t>
            </a:r>
            <a:endParaRPr lang="en-US" dirty="0" smtClean="0"/>
          </a:p>
          <a:p>
            <a:pPr lvl="1"/>
            <a:r>
              <a:rPr lang="en-US" dirty="0" smtClean="0"/>
              <a:t>All </a:t>
            </a:r>
            <a:r>
              <a:rPr lang="en-US" dirty="0"/>
              <a:t>EI/ILP professionals are </a:t>
            </a:r>
            <a:r>
              <a:rPr lang="en-US" u="sng" dirty="0"/>
              <a:t>required</a:t>
            </a:r>
            <a:r>
              <a:rPr lang="en-US" dirty="0"/>
              <a:t> by their program to be in the Alaska SEED Registry. </a:t>
            </a:r>
            <a:endParaRPr lang="en-US" dirty="0" smtClean="0"/>
          </a:p>
          <a:p>
            <a:pPr lvl="1"/>
            <a:r>
              <a:rPr lang="en-US" dirty="0" smtClean="0"/>
              <a:t>Comprehensive data on Part C</a:t>
            </a:r>
          </a:p>
          <a:p>
            <a:r>
              <a:rPr lang="en-US" dirty="0" smtClean="0"/>
              <a:t>No recruitment or data relationships with Part B/619 or teacher licensure</a:t>
            </a:r>
          </a:p>
          <a:p>
            <a:endParaRPr lang="en-US" dirty="0"/>
          </a:p>
          <a:p>
            <a:endParaRPr lang="en-US" dirty="0"/>
          </a:p>
        </p:txBody>
      </p:sp>
    </p:spTree>
    <p:extLst>
      <p:ext uri="{BB962C8B-B14F-4D97-AF65-F5344CB8AC3E}">
        <p14:creationId xmlns:p14="http://schemas.microsoft.com/office/powerpoint/2010/main" val="1567838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74</a:t>
            </a:fld>
            <a:endParaRPr lang="en-US" dirty="0"/>
          </a:p>
        </p:txBody>
      </p:sp>
      <p:sp>
        <p:nvSpPr>
          <p:cNvPr id="3" name="Title 2" descr="&quot; &quot;"/>
          <p:cNvSpPr>
            <a:spLocks noGrp="1"/>
          </p:cNvSpPr>
          <p:nvPr>
            <p:ph type="title"/>
          </p:nvPr>
        </p:nvSpPr>
        <p:spPr/>
        <p:txBody>
          <a:bodyPr/>
          <a:lstStyle/>
          <a:p>
            <a:r>
              <a:rPr lang="en-US" dirty="0" smtClean="0"/>
              <a:t>Illinois</a:t>
            </a:r>
            <a:endParaRPr lang="en-US" dirty="0"/>
          </a:p>
        </p:txBody>
      </p:sp>
      <p:sp>
        <p:nvSpPr>
          <p:cNvPr id="2" name="Content Placeholder 1"/>
          <p:cNvSpPr>
            <a:spLocks noGrp="1"/>
          </p:cNvSpPr>
          <p:nvPr>
            <p:ph idx="1"/>
          </p:nvPr>
        </p:nvSpPr>
        <p:spPr/>
        <p:txBody>
          <a:bodyPr/>
          <a:lstStyle/>
          <a:p>
            <a:r>
              <a:rPr lang="en-US" dirty="0" smtClean="0"/>
              <a:t>Early intervention has been invited to participate in recruitment planning activities</a:t>
            </a:r>
          </a:p>
          <a:p>
            <a:r>
              <a:rPr lang="en-US" dirty="0" smtClean="0"/>
              <a:t>No current targeted recruitment for early intervention or pre-school special education</a:t>
            </a:r>
          </a:p>
          <a:p>
            <a:r>
              <a:rPr lang="en-US" dirty="0" smtClean="0"/>
              <a:t>Staff members who work in licensed programs are required to be in the registry</a:t>
            </a:r>
          </a:p>
          <a:p>
            <a:r>
              <a:rPr lang="en-US" dirty="0" smtClean="0"/>
              <a:t>Preschool for All staff (certified and non-certified) required to join registry</a:t>
            </a:r>
          </a:p>
          <a:p>
            <a:pPr lvl="1"/>
            <a:r>
              <a:rPr lang="en-US" dirty="0" smtClean="0"/>
              <a:t>Working on project involving data exchange of certified teacher data</a:t>
            </a:r>
          </a:p>
        </p:txBody>
      </p:sp>
    </p:spTree>
    <p:extLst>
      <p:ext uri="{BB962C8B-B14F-4D97-AF65-F5344CB8AC3E}">
        <p14:creationId xmlns:p14="http://schemas.microsoft.com/office/powerpoint/2010/main" val="25235532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DBC25A3-9A77-45DC-A3C2-C005833774A9}" type="slidenum">
              <a:rPr lang="en-US" smtClean="0"/>
              <a:pPr/>
              <a:t>75</a:t>
            </a:fld>
            <a:endParaRPr lang="en-US" dirty="0"/>
          </a:p>
        </p:txBody>
      </p:sp>
      <p:sp>
        <p:nvSpPr>
          <p:cNvPr id="5" name="Title 4" descr="&quot; &quot;"/>
          <p:cNvSpPr>
            <a:spLocks noGrp="1"/>
          </p:cNvSpPr>
          <p:nvPr>
            <p:ph type="title"/>
          </p:nvPr>
        </p:nvSpPr>
        <p:spPr/>
        <p:txBody>
          <a:bodyPr/>
          <a:lstStyle/>
          <a:p>
            <a:r>
              <a:rPr lang="en-US" dirty="0" smtClean="0"/>
              <a:t>Ohio</a:t>
            </a:r>
            <a:endParaRPr lang="en-US" dirty="0"/>
          </a:p>
        </p:txBody>
      </p:sp>
      <p:sp>
        <p:nvSpPr>
          <p:cNvPr id="6" name="Content Placeholder 5"/>
          <p:cNvSpPr>
            <a:spLocks noGrp="1"/>
          </p:cNvSpPr>
          <p:nvPr>
            <p:ph idx="1"/>
          </p:nvPr>
        </p:nvSpPr>
        <p:spPr/>
        <p:txBody>
          <a:bodyPr/>
          <a:lstStyle/>
          <a:p>
            <a:r>
              <a:rPr lang="en-US" dirty="0" smtClean="0"/>
              <a:t>Early Intervention Service Coordinators and Supervisors are required to participate in the registry</a:t>
            </a:r>
          </a:p>
          <a:p>
            <a:pPr lvl="1"/>
            <a:r>
              <a:rPr lang="en-US" dirty="0" smtClean="0"/>
              <a:t>Registry administers credentialing process</a:t>
            </a:r>
          </a:p>
          <a:p>
            <a:pPr lvl="1"/>
            <a:r>
              <a:rPr lang="en-US" dirty="0" smtClean="0"/>
              <a:t>Provide information to Department of Health monthly</a:t>
            </a:r>
          </a:p>
          <a:p>
            <a:r>
              <a:rPr lang="en-US" dirty="0" smtClean="0"/>
              <a:t>Teacher licensure has its own system</a:t>
            </a:r>
          </a:p>
          <a:p>
            <a:pPr lvl="1"/>
            <a:r>
              <a:rPr lang="en-US" dirty="0" smtClean="0"/>
              <a:t>All Department of Education programs will be mandated to participate due to TQRIS and the ELCG</a:t>
            </a:r>
          </a:p>
          <a:p>
            <a:pPr lvl="1"/>
            <a:r>
              <a:rPr lang="en-US" dirty="0" smtClean="0"/>
              <a:t>Working one-time data dump for licensure information for all teachers employed in programs participating in QRIS</a:t>
            </a:r>
            <a:endParaRPr lang="en-US" dirty="0"/>
          </a:p>
        </p:txBody>
      </p:sp>
    </p:spTree>
    <p:extLst>
      <p:ext uri="{BB962C8B-B14F-4D97-AF65-F5344CB8AC3E}">
        <p14:creationId xmlns:p14="http://schemas.microsoft.com/office/powerpoint/2010/main" val="97030023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2897048-00E0-47FB-B07B-F36BBE8AF579}" type="slidenum">
              <a:rPr lang="en-US" smtClean="0"/>
              <a:pPr/>
              <a:t>76</a:t>
            </a:fld>
            <a:endParaRPr lang="en-US" dirty="0"/>
          </a:p>
        </p:txBody>
      </p:sp>
      <p:sp>
        <p:nvSpPr>
          <p:cNvPr id="6" name="Text Placeholder 5"/>
          <p:cNvSpPr>
            <a:spLocks noGrp="1"/>
          </p:cNvSpPr>
          <p:nvPr>
            <p:ph type="body" idx="1"/>
          </p:nvPr>
        </p:nvSpPr>
        <p:spPr/>
        <p:txBody>
          <a:bodyPr/>
          <a:lstStyle/>
          <a:p>
            <a:r>
              <a:rPr lang="en-US" dirty="0" smtClean="0"/>
              <a:t> 2012 Workforce Dataset: A Review of Workforce Trends</a:t>
            </a:r>
            <a:endParaRPr lang="en-US" dirty="0"/>
          </a:p>
        </p:txBody>
      </p:sp>
      <p:sp>
        <p:nvSpPr>
          <p:cNvPr id="5" name="Title 4"/>
          <p:cNvSpPr>
            <a:spLocks noGrp="1"/>
          </p:cNvSpPr>
          <p:nvPr>
            <p:ph type="title"/>
          </p:nvPr>
        </p:nvSpPr>
        <p:spPr/>
        <p:txBody>
          <a:bodyPr/>
          <a:lstStyle/>
          <a:p>
            <a:r>
              <a:rPr lang="en-US" dirty="0" smtClean="0"/>
              <a:t>Registry Data: Monitoring Workforce trends</a:t>
            </a:r>
            <a:endParaRPr lang="en-US" dirty="0"/>
          </a:p>
        </p:txBody>
      </p:sp>
    </p:spTree>
    <p:extLst>
      <p:ext uri="{BB962C8B-B14F-4D97-AF65-F5344CB8AC3E}">
        <p14:creationId xmlns:p14="http://schemas.microsoft.com/office/powerpoint/2010/main" val="191869695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DBC25A3-9A77-45DC-A3C2-C005833774A9}" type="slidenum">
              <a:rPr lang="en-US" smtClean="0"/>
              <a:pPr/>
              <a:t>77</a:t>
            </a:fld>
            <a:endParaRPr lang="en-US" dirty="0"/>
          </a:p>
        </p:txBody>
      </p:sp>
      <p:sp>
        <p:nvSpPr>
          <p:cNvPr id="5" name="Title 4" descr="&quot; &quot;"/>
          <p:cNvSpPr>
            <a:spLocks noGrp="1"/>
          </p:cNvSpPr>
          <p:nvPr>
            <p:ph type="title"/>
          </p:nvPr>
        </p:nvSpPr>
        <p:spPr/>
        <p:txBody>
          <a:bodyPr/>
          <a:lstStyle/>
          <a:p>
            <a:r>
              <a:rPr lang="en-US" dirty="0" smtClean="0"/>
              <a:t>Partnership Eligibility Review</a:t>
            </a:r>
            <a:endParaRPr lang="en-US" dirty="0"/>
          </a:p>
        </p:txBody>
      </p:sp>
      <p:sp>
        <p:nvSpPr>
          <p:cNvPr id="6" name="Content Placeholder 5"/>
          <p:cNvSpPr>
            <a:spLocks noGrp="1"/>
          </p:cNvSpPr>
          <p:nvPr>
            <p:ph idx="1"/>
          </p:nvPr>
        </p:nvSpPr>
        <p:spPr/>
        <p:txBody>
          <a:bodyPr/>
          <a:lstStyle/>
          <a:p>
            <a:r>
              <a:rPr lang="en-US" dirty="0" smtClean="0"/>
              <a:t>Completion of Verification Process</a:t>
            </a:r>
          </a:p>
          <a:p>
            <a:pPr lvl="1"/>
            <a:r>
              <a:rPr lang="en-US" dirty="0" smtClean="0"/>
              <a:t>Alignment with Core Data Elements for Early Childhood and School-Age Registries</a:t>
            </a:r>
          </a:p>
          <a:p>
            <a:pPr lvl="1"/>
            <a:r>
              <a:rPr lang="en-US" dirty="0" smtClean="0"/>
              <a:t>Policies and Procedures Related to Data Collection Processes</a:t>
            </a:r>
          </a:p>
          <a:p>
            <a:r>
              <a:rPr lang="en-US" dirty="0" smtClean="0"/>
              <a:t>9 Registries Approved</a:t>
            </a:r>
          </a:p>
          <a:p>
            <a:pPr lvl="1"/>
            <a:r>
              <a:rPr lang="en-US" dirty="0" smtClean="0"/>
              <a:t>8 state, 1 regional</a:t>
            </a:r>
          </a:p>
          <a:p>
            <a:pPr lvl="1"/>
            <a:r>
              <a:rPr lang="en-US" dirty="0" smtClean="0"/>
              <a:t>Participate in National Registry Alliance Workforce Dataset and other partnerships</a:t>
            </a:r>
          </a:p>
          <a:p>
            <a:pPr marL="457200" lvl="1" indent="0">
              <a:buNone/>
            </a:pPr>
            <a:endParaRPr lang="en-US" dirty="0" smtClean="0"/>
          </a:p>
          <a:p>
            <a:endParaRPr lang="en-US" dirty="0"/>
          </a:p>
        </p:txBody>
      </p:sp>
    </p:spTree>
    <p:extLst>
      <p:ext uri="{BB962C8B-B14F-4D97-AF65-F5344CB8AC3E}">
        <p14:creationId xmlns:p14="http://schemas.microsoft.com/office/powerpoint/2010/main" val="259781709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2DF575A-E237-1848-A43C-F1BBD108035E}" type="slidenum">
              <a:rPr lang="en-US" smtClean="0"/>
              <a:pPr/>
              <a:t>78</a:t>
            </a:fld>
            <a:endParaRPr lang="en-US" dirty="0"/>
          </a:p>
        </p:txBody>
      </p:sp>
      <p:pic>
        <p:nvPicPr>
          <p:cNvPr id="6" name="Content Placeholder 5" descr="This slide displays a bar chart showing the number of employed participants, both Early Childhood and School Age, and estimated early childhood workforce by registry. Registries included in this chart are: Connecticut, Miami-Dade, Florida, Maine, Missouri, Montana, New Jersey, Wisconsin, West Virginia, and Wyoming.&#10;&#10;This table is from the National Registry Alliance 2012 Workforce Dataset: A Review of Workforce Trends&#10;"/>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52400" y="86501"/>
            <a:ext cx="8839200" cy="6452412"/>
          </a:xfrm>
        </p:spPr>
      </p:pic>
    </p:spTree>
    <p:extLst>
      <p:ext uri="{BB962C8B-B14F-4D97-AF65-F5344CB8AC3E}">
        <p14:creationId xmlns:p14="http://schemas.microsoft.com/office/powerpoint/2010/main" val="117366365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DDBC25A3-9A77-45DC-A3C2-C005833774A9}" type="slidenum">
              <a:rPr lang="en-US" smtClean="0"/>
              <a:pPr/>
              <a:t>79</a:t>
            </a:fld>
            <a:endParaRPr lang="en-US" dirty="0"/>
          </a:p>
        </p:txBody>
      </p:sp>
      <p:pic>
        <p:nvPicPr>
          <p:cNvPr id="8" name="Content Placeholder 7" descr="This slide displays two pie charts. One pie chart shows us center-based assistant teacher highest education level, including some college. Of 3,681 assistant teachers, 1.2 percent obtained a master’s degree. 14.8 percent of assistant teachers obtained a bachelor’s degree. 10.1 percent of assistant teachers obtained an associate’s degree. 1.4 percent of assistant teachers obtained a one year certificate. 72.5 percent of assistant teachers received a high school diploma or less. The second pie chart shows us that of the 72.5 percent of assistant teachers who received a high school diploma or less, 52.6 percent received a high school diploma or GED; 16.3 percent had some college education, while 3.6 percent obtained less than a high school diploma. "/>
          <p:cNvPicPr>
            <a:picLocks noGrp="1" noChangeAspect="1"/>
          </p:cNvPicPr>
          <p:nvPr>
            <p:ph idx="1"/>
          </p:nvPr>
        </p:nvPicPr>
        <p:blipFill rotWithShape="1">
          <a:blip r:embed="rId3">
            <a:extLst>
              <a:ext uri="{28A0092B-C50C-407E-A947-70E740481C1C}">
                <a14:useLocalDpi xmlns:a14="http://schemas.microsoft.com/office/drawing/2010/main" val="0"/>
              </a:ext>
            </a:extLst>
          </a:blip>
          <a:srcRect l="3776" r="5140"/>
          <a:stretch/>
        </p:blipFill>
        <p:spPr>
          <a:xfrm>
            <a:off x="0" y="762000"/>
            <a:ext cx="9144000" cy="4648200"/>
          </a:xfrm>
        </p:spPr>
      </p:pic>
    </p:spTree>
    <p:extLst>
      <p:ext uri="{BB962C8B-B14F-4D97-AF65-F5344CB8AC3E}">
        <p14:creationId xmlns:p14="http://schemas.microsoft.com/office/powerpoint/2010/main" val="14863207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p:cNvSpPr>
            <a:spLocks noGrp="1"/>
          </p:cNvSpPr>
          <p:nvPr>
            <p:ph type="title"/>
          </p:nvPr>
        </p:nvSpPr>
        <p:spPr>
          <a:xfrm>
            <a:off x="457200" y="274638"/>
            <a:ext cx="7924800" cy="1630362"/>
          </a:xfrm>
        </p:spPr>
        <p:txBody>
          <a:bodyPr>
            <a:normAutofit/>
          </a:bodyPr>
          <a:lstStyle/>
          <a:p>
            <a:pPr algn="ctr"/>
            <a:r>
              <a:rPr lang="en-US" b="1" dirty="0" smtClean="0"/>
              <a:t>Vision</a:t>
            </a:r>
            <a:r>
              <a:rPr lang="en-US" dirty="0" smtClean="0"/>
              <a:t>: </a:t>
            </a:r>
            <a:br>
              <a:rPr lang="en-US" dirty="0" smtClean="0"/>
            </a:br>
            <a:r>
              <a:rPr lang="en-US" sz="3600" dirty="0" smtClean="0"/>
              <a:t>Effective Early Childhood Models</a:t>
            </a:r>
          </a:p>
        </p:txBody>
      </p:sp>
      <p:sp>
        <p:nvSpPr>
          <p:cNvPr id="4" name="Content Placeholder 3"/>
          <p:cNvSpPr>
            <a:spLocks noGrp="1"/>
          </p:cNvSpPr>
          <p:nvPr>
            <p:ph idx="1"/>
          </p:nvPr>
        </p:nvSpPr>
        <p:spPr/>
        <p:txBody>
          <a:bodyPr/>
          <a:lstStyle/>
          <a:p>
            <a:pPr>
              <a:defRPr/>
            </a:pPr>
            <a:endParaRPr lang="en-US" dirty="0" smtClean="0"/>
          </a:p>
          <a:p>
            <a:pPr>
              <a:defRPr/>
            </a:pPr>
            <a:endParaRPr lang="en-US" dirty="0" smtClean="0"/>
          </a:p>
          <a:p>
            <a:pPr>
              <a:defRPr/>
            </a:pPr>
            <a:r>
              <a:rPr lang="en-US" sz="3200" dirty="0" smtClean="0"/>
              <a:t>All Children are Learning</a:t>
            </a:r>
          </a:p>
          <a:p>
            <a:pPr marL="0" indent="0">
              <a:buFontTx/>
              <a:buNone/>
              <a:defRPr/>
            </a:pPr>
            <a:endParaRPr lang="en-US" sz="3200" dirty="0" smtClean="0"/>
          </a:p>
          <a:p>
            <a:pPr>
              <a:defRPr/>
            </a:pPr>
            <a:r>
              <a:rPr lang="en-US" sz="3200" dirty="0" smtClean="0"/>
              <a:t>All Personnel Have the Competencies to Insure Learning Occurs in School, Home and Communities</a:t>
            </a:r>
          </a:p>
          <a:p>
            <a:pPr>
              <a:defRPr/>
            </a:pPr>
            <a:endParaRPr lang="en-US" dirty="0"/>
          </a:p>
          <a:p>
            <a:pPr>
              <a:defRPr/>
            </a:pPr>
            <a:endParaRPr lang="en-US" dirty="0"/>
          </a:p>
        </p:txBody>
      </p:sp>
    </p:spTree>
    <p:extLst>
      <p:ext uri="{BB962C8B-B14F-4D97-AF65-F5344CB8AC3E}">
        <p14:creationId xmlns:p14="http://schemas.microsoft.com/office/powerpoint/2010/main" val="326048847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80</a:t>
            </a:fld>
            <a:endParaRPr lang="en-US" dirty="0"/>
          </a:p>
        </p:txBody>
      </p:sp>
      <p:pic>
        <p:nvPicPr>
          <p:cNvPr id="5" name="Content Placeholder 4" descr="This slide displays a pie charts that shows the number of college credits earned by assistant teachers with some college. 2.5 percent of assistant teachers earned 120 college credits or more. 25 percent of assistant teachers earned between 60 to 119 college credits. 29.6 percent of assistant teachers earned between 30 to 59 college credits. 21 percent of assistant teachers earned between 15 to 29 college credits. And 22 percent of assistant teachers earned less than 15 college credits.&#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82418" y="274638"/>
            <a:ext cx="7261840" cy="6583362"/>
          </a:xfrm>
        </p:spPr>
      </p:pic>
    </p:spTree>
    <p:extLst>
      <p:ext uri="{BB962C8B-B14F-4D97-AF65-F5344CB8AC3E}">
        <p14:creationId xmlns:p14="http://schemas.microsoft.com/office/powerpoint/2010/main" val="232361545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BC25A3-9A77-45DC-A3C2-C005833774A9}" type="slidenum">
              <a:rPr lang="en-US" smtClean="0"/>
              <a:pPr/>
              <a:t>81</a:t>
            </a:fld>
            <a:endParaRPr lang="en-US" dirty="0"/>
          </a:p>
        </p:txBody>
      </p:sp>
      <p:sp>
        <p:nvSpPr>
          <p:cNvPr id="5" name="Title 4"/>
          <p:cNvSpPr>
            <a:spLocks noGrp="1"/>
          </p:cNvSpPr>
          <p:nvPr>
            <p:ph type="title"/>
          </p:nvPr>
        </p:nvSpPr>
        <p:spPr/>
        <p:txBody>
          <a:bodyPr/>
          <a:lstStyle/>
          <a:p>
            <a:r>
              <a:rPr lang="en-US" dirty="0" smtClean="0"/>
              <a:t>Questions and Discussion</a:t>
            </a:r>
            <a:endParaRPr lang="en-US" dirty="0"/>
          </a:p>
        </p:txBody>
      </p:sp>
    </p:spTree>
    <p:extLst>
      <p:ext uri="{BB962C8B-B14F-4D97-AF65-F5344CB8AC3E}">
        <p14:creationId xmlns:p14="http://schemas.microsoft.com/office/powerpoint/2010/main" val="9030853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lide Number Placeholder 19"/>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fld id="{31BBFD10-FBC9-4A4A-9CCD-6D1EC7C598FC}" type="slidenum">
              <a:rPr lang="en-US" sz="1400" smtClean="0">
                <a:solidFill>
                  <a:srgbClr val="2F2B20"/>
                </a:solidFill>
              </a:rPr>
              <a:pPr/>
              <a:t>9</a:t>
            </a:fld>
            <a:endParaRPr lang="en-US" sz="1400" smtClean="0">
              <a:solidFill>
                <a:srgbClr val="2F2B20"/>
              </a:solidFill>
            </a:endParaRPr>
          </a:p>
        </p:txBody>
      </p:sp>
      <p:sp>
        <p:nvSpPr>
          <p:cNvPr id="2050" name="Title 1"/>
          <p:cNvSpPr>
            <a:spLocks noGrp="1"/>
          </p:cNvSpPr>
          <p:nvPr>
            <p:ph type="title"/>
          </p:nvPr>
        </p:nvSpPr>
        <p:spPr>
          <a:xfrm>
            <a:off x="2046817" y="1066800"/>
            <a:ext cx="4976283" cy="1143000"/>
          </a:xfrm>
        </p:spPr>
        <p:txBody>
          <a:bodyPr/>
          <a:lstStyle/>
          <a:p>
            <a:r>
              <a:rPr lang="en-US" sz="3200" dirty="0" smtClean="0"/>
              <a:t>Why an EC CSPD is important</a:t>
            </a:r>
          </a:p>
        </p:txBody>
      </p:sp>
      <p:grpSp>
        <p:nvGrpSpPr>
          <p:cNvPr id="2" name="Group 1" descr="This slide displays a diagram explaining how an improved early childhood Comprehensive System of Personnel Development (or CSPD) leads to improved outcomes. &#10;&#10;States have high quality CSPD, i.e. multiple state level supports for a competent EC work force, which leads to more EC leaders and practitioners working with children and families receiving IDEA services have the requisite knowledge and skills. This in turn leads to improved effectiveness of EI, ECSE, and EC services and supports. This all leads to improved outcomes for children and families. &#10;&#10;Please note: ECPC will focus on the first step, which requires states having high quality CSPD.  The working assumption is that this first step will produce the rest of the steps. Large scale change in these areas will occur after the 5 years of the Center.&#10;"/>
          <p:cNvGrpSpPr/>
          <p:nvPr/>
        </p:nvGrpSpPr>
        <p:grpSpPr>
          <a:xfrm>
            <a:off x="457200" y="2592532"/>
            <a:ext cx="7973082" cy="3588966"/>
            <a:chOff x="457200" y="2592532"/>
            <a:chExt cx="7973082" cy="3588966"/>
          </a:xfrm>
        </p:grpSpPr>
        <p:sp>
          <p:nvSpPr>
            <p:cNvPr id="4" name="TextBox 3"/>
            <p:cNvSpPr txBox="1"/>
            <p:nvPr/>
          </p:nvSpPr>
          <p:spPr>
            <a:xfrm>
              <a:off x="6891465" y="3166738"/>
              <a:ext cx="1538817" cy="1077218"/>
            </a:xfrm>
            <a:prstGeom prst="rect">
              <a:avLst/>
            </a:prstGeom>
            <a:solidFill>
              <a:schemeClr val="accent3">
                <a:lumMod val="60000"/>
                <a:lumOff val="40000"/>
              </a:schemeClr>
            </a:solidFill>
            <a:ln>
              <a:solidFill>
                <a:schemeClr val="tx2">
                  <a:lumMod val="60000"/>
                  <a:lumOff val="40000"/>
                </a:schemeClr>
              </a:solidFill>
            </a:ln>
          </p:spPr>
          <p:txBody>
            <a:bodyPr>
              <a:spAutoFit/>
            </a:bodyPr>
            <a:lstStyle/>
            <a:p>
              <a:pPr algn="ctr">
                <a:defRPr/>
              </a:pPr>
              <a:r>
                <a:rPr lang="en-US" sz="1600" dirty="0">
                  <a:solidFill>
                    <a:srgbClr val="2F2B20"/>
                  </a:solidFill>
                  <a:latin typeface="Arial" pitchFamily="34" charset="0"/>
                  <a:cs typeface="Arial" pitchFamily="34" charset="0"/>
                </a:rPr>
                <a:t>Improved outcomes for children and families</a:t>
              </a:r>
              <a:endParaRPr lang="en-US" dirty="0">
                <a:solidFill>
                  <a:srgbClr val="2F2B20"/>
                </a:solidFill>
                <a:latin typeface="Arial" pitchFamily="34" charset="0"/>
                <a:cs typeface="Arial" pitchFamily="34" charset="0"/>
              </a:endParaRPr>
            </a:p>
          </p:txBody>
        </p:sp>
        <p:sp>
          <p:nvSpPr>
            <p:cNvPr id="5" name="TextBox 4"/>
            <p:cNvSpPr txBox="1"/>
            <p:nvPr/>
          </p:nvSpPr>
          <p:spPr>
            <a:xfrm>
              <a:off x="4933758" y="2878485"/>
              <a:ext cx="1562100" cy="1569244"/>
            </a:xfrm>
            <a:prstGeom prst="rect">
              <a:avLst/>
            </a:prstGeom>
            <a:solidFill>
              <a:schemeClr val="accent3">
                <a:lumMod val="60000"/>
                <a:lumOff val="40000"/>
              </a:schemeClr>
            </a:solidFill>
            <a:ln>
              <a:solidFill>
                <a:schemeClr val="tx2">
                  <a:lumMod val="60000"/>
                  <a:lumOff val="40000"/>
                </a:schemeClr>
              </a:solidFill>
            </a:ln>
          </p:spPr>
          <p:txBody>
            <a:bodyPr>
              <a:spAutoFit/>
            </a:bodyPr>
            <a:lstStyle/>
            <a:p>
              <a:pPr algn="ctr">
                <a:defRPr/>
              </a:pPr>
              <a:r>
                <a:rPr lang="en-US" sz="1600" dirty="0">
                  <a:solidFill>
                    <a:srgbClr val="2F2B20"/>
                  </a:solidFill>
                  <a:latin typeface="Arial" pitchFamily="34" charset="0"/>
                  <a:cs typeface="Arial" pitchFamily="34" charset="0"/>
                </a:rPr>
                <a:t>Improved effectiveness of EI, ECSE, and EC services and supports</a:t>
              </a:r>
              <a:endParaRPr lang="en-US" dirty="0">
                <a:solidFill>
                  <a:srgbClr val="2F2B20"/>
                </a:solidFill>
                <a:latin typeface="Arial" pitchFamily="34" charset="0"/>
                <a:cs typeface="Arial" pitchFamily="34" charset="0"/>
              </a:endParaRPr>
            </a:p>
          </p:txBody>
        </p:sp>
        <p:sp>
          <p:nvSpPr>
            <p:cNvPr id="6" name="TextBox 5"/>
            <p:cNvSpPr txBox="1"/>
            <p:nvPr/>
          </p:nvSpPr>
          <p:spPr>
            <a:xfrm>
              <a:off x="2667000" y="2592532"/>
              <a:ext cx="1828800" cy="2308324"/>
            </a:xfrm>
            <a:prstGeom prst="rect">
              <a:avLst/>
            </a:prstGeom>
            <a:solidFill>
              <a:schemeClr val="accent5">
                <a:lumMod val="20000"/>
                <a:lumOff val="80000"/>
              </a:schemeClr>
            </a:solidFill>
            <a:ln w="12700">
              <a:solidFill>
                <a:schemeClr val="tx2">
                  <a:lumMod val="60000"/>
                  <a:lumOff val="40000"/>
                </a:schemeClr>
              </a:solidFill>
            </a:ln>
          </p:spPr>
          <p:txBody>
            <a:bodyPr>
              <a:spAutoFit/>
            </a:bodyPr>
            <a:lstStyle/>
            <a:p>
              <a:pPr algn="ctr">
                <a:defRPr/>
              </a:pPr>
              <a:r>
                <a:rPr lang="en-US" sz="1600" dirty="0">
                  <a:solidFill>
                    <a:srgbClr val="2F2B20"/>
                  </a:solidFill>
                  <a:latin typeface="Arial" pitchFamily="34" charset="0"/>
                  <a:cs typeface="Arial" pitchFamily="34" charset="0"/>
                </a:rPr>
                <a:t>More EC leaders and practitioners working with children and families receiving IDEA services have the requisite knowledge and skills.</a:t>
              </a:r>
            </a:p>
          </p:txBody>
        </p:sp>
        <p:sp>
          <p:nvSpPr>
            <p:cNvPr id="7" name="TextBox 6"/>
            <p:cNvSpPr txBox="1"/>
            <p:nvPr/>
          </p:nvSpPr>
          <p:spPr>
            <a:xfrm>
              <a:off x="457200" y="2817971"/>
              <a:ext cx="1828800" cy="1815882"/>
            </a:xfrm>
            <a:prstGeom prst="rect">
              <a:avLst/>
            </a:prstGeom>
            <a:solidFill>
              <a:schemeClr val="accent1">
                <a:lumMod val="20000"/>
                <a:lumOff val="80000"/>
              </a:schemeClr>
            </a:solidFill>
            <a:ln w="28575">
              <a:solidFill>
                <a:schemeClr val="tx2">
                  <a:lumMod val="60000"/>
                  <a:lumOff val="40000"/>
                </a:schemeClr>
              </a:solidFill>
            </a:ln>
          </p:spPr>
          <p:txBody>
            <a:bodyPr>
              <a:spAutoFit/>
            </a:bodyPr>
            <a:lstStyle/>
            <a:p>
              <a:pPr algn="ctr">
                <a:defRPr/>
              </a:pPr>
              <a:r>
                <a:rPr lang="en-US" sz="1600" dirty="0">
                  <a:solidFill>
                    <a:srgbClr val="2F2B20"/>
                  </a:solidFill>
                  <a:latin typeface="Arial" pitchFamily="34" charset="0"/>
                  <a:cs typeface="Arial" pitchFamily="34" charset="0"/>
                </a:rPr>
                <a:t>States have high quality CSPD (i.e., multiple state level supports for a competent EC work force)</a:t>
              </a:r>
            </a:p>
          </p:txBody>
        </p:sp>
        <p:cxnSp>
          <p:nvCxnSpPr>
            <p:cNvPr id="12" name="Straight Arrow Connector 11" descr="&quot; &quot;"/>
            <p:cNvCxnSpPr/>
            <p:nvPr/>
          </p:nvCxnSpPr>
          <p:spPr>
            <a:xfrm>
              <a:off x="2286000" y="3715629"/>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descr="&quot; &quot;"/>
            <p:cNvCxnSpPr/>
            <p:nvPr/>
          </p:nvCxnSpPr>
          <p:spPr>
            <a:xfrm>
              <a:off x="4495800" y="3701775"/>
              <a:ext cx="391583" cy="35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descr="&quot; &quot;"/>
            <p:cNvCxnSpPr/>
            <p:nvPr/>
          </p:nvCxnSpPr>
          <p:spPr>
            <a:xfrm>
              <a:off x="6497101" y="3699394"/>
              <a:ext cx="431800" cy="23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rot="1291017">
              <a:off x="5085081" y="5005712"/>
              <a:ext cx="3255841" cy="923330"/>
            </a:xfrm>
            <a:prstGeom prst="rect">
              <a:avLst/>
            </a:prstGeom>
            <a:noFill/>
          </p:spPr>
          <p:txBody>
            <a:bodyPr>
              <a:spAutoFit/>
            </a:bodyPr>
            <a:lstStyle/>
            <a:p>
              <a:pPr algn="ctr">
                <a:defRPr/>
              </a:pPr>
              <a:r>
                <a:rPr lang="en-US" b="1" dirty="0">
                  <a:ln w="10541" cmpd="sng">
                    <a:solidFill>
                      <a:srgbClr val="C8A464">
                        <a:shade val="88000"/>
                        <a:satMod val="110000"/>
                      </a:srgbClr>
                    </a:solidFill>
                    <a:prstDash val="solid"/>
                  </a:ln>
                  <a:gradFill>
                    <a:gsLst>
                      <a:gs pos="0">
                        <a:srgbClr val="C8A464">
                          <a:tint val="40000"/>
                          <a:satMod val="250000"/>
                        </a:srgbClr>
                      </a:gs>
                      <a:gs pos="9000">
                        <a:srgbClr val="C8A464">
                          <a:tint val="52000"/>
                          <a:satMod val="300000"/>
                        </a:srgbClr>
                      </a:gs>
                      <a:gs pos="50000">
                        <a:srgbClr val="C8A464">
                          <a:shade val="20000"/>
                          <a:satMod val="300000"/>
                        </a:srgbClr>
                      </a:gs>
                      <a:gs pos="79000">
                        <a:srgbClr val="C8A464">
                          <a:tint val="52000"/>
                          <a:satMod val="300000"/>
                        </a:srgbClr>
                      </a:gs>
                      <a:gs pos="100000">
                        <a:srgbClr val="C8A464">
                          <a:tint val="40000"/>
                          <a:satMod val="250000"/>
                        </a:srgbClr>
                      </a:gs>
                    </a:gsLst>
                    <a:lin ang="5400000"/>
                  </a:gradFill>
                </a:rPr>
                <a:t>How improved CSPD</a:t>
              </a:r>
            </a:p>
            <a:p>
              <a:pPr algn="ctr">
                <a:defRPr/>
              </a:pPr>
              <a:r>
                <a:rPr lang="en-US" b="1" dirty="0">
                  <a:ln w="10541" cmpd="sng">
                    <a:solidFill>
                      <a:srgbClr val="C8A464">
                        <a:shade val="88000"/>
                        <a:satMod val="110000"/>
                      </a:srgbClr>
                    </a:solidFill>
                    <a:prstDash val="solid"/>
                  </a:ln>
                  <a:gradFill>
                    <a:gsLst>
                      <a:gs pos="0">
                        <a:srgbClr val="C8A464">
                          <a:tint val="40000"/>
                          <a:satMod val="250000"/>
                        </a:srgbClr>
                      </a:gs>
                      <a:gs pos="9000">
                        <a:srgbClr val="C8A464">
                          <a:tint val="52000"/>
                          <a:satMod val="300000"/>
                        </a:srgbClr>
                      </a:gs>
                      <a:gs pos="50000">
                        <a:srgbClr val="C8A464">
                          <a:shade val="20000"/>
                          <a:satMod val="300000"/>
                        </a:srgbClr>
                      </a:gs>
                      <a:gs pos="79000">
                        <a:srgbClr val="C8A464">
                          <a:tint val="52000"/>
                          <a:satMod val="300000"/>
                        </a:srgbClr>
                      </a:gs>
                      <a:gs pos="100000">
                        <a:srgbClr val="C8A464">
                          <a:tint val="40000"/>
                          <a:satMod val="250000"/>
                        </a:srgbClr>
                      </a:gs>
                    </a:gsLst>
                    <a:lin ang="5400000"/>
                  </a:gradFill>
                </a:rPr>
                <a:t>leads to</a:t>
              </a:r>
            </a:p>
            <a:p>
              <a:pPr algn="ctr">
                <a:defRPr/>
              </a:pPr>
              <a:r>
                <a:rPr lang="en-US" b="1" dirty="0">
                  <a:ln w="10541" cmpd="sng">
                    <a:solidFill>
                      <a:srgbClr val="C8A464">
                        <a:shade val="88000"/>
                        <a:satMod val="110000"/>
                      </a:srgbClr>
                    </a:solidFill>
                    <a:prstDash val="solid"/>
                  </a:ln>
                  <a:gradFill>
                    <a:gsLst>
                      <a:gs pos="0">
                        <a:srgbClr val="C8A464">
                          <a:tint val="40000"/>
                          <a:satMod val="250000"/>
                        </a:srgbClr>
                      </a:gs>
                      <a:gs pos="9000">
                        <a:srgbClr val="C8A464">
                          <a:tint val="52000"/>
                          <a:satMod val="300000"/>
                        </a:srgbClr>
                      </a:gs>
                      <a:gs pos="50000">
                        <a:srgbClr val="C8A464">
                          <a:shade val="20000"/>
                          <a:satMod val="300000"/>
                        </a:srgbClr>
                      </a:gs>
                      <a:gs pos="79000">
                        <a:srgbClr val="C8A464">
                          <a:tint val="52000"/>
                          <a:satMod val="300000"/>
                        </a:srgbClr>
                      </a:gs>
                      <a:gs pos="100000">
                        <a:srgbClr val="C8A464">
                          <a:tint val="40000"/>
                          <a:satMod val="250000"/>
                        </a:srgbClr>
                      </a:gs>
                    </a:gsLst>
                    <a:lin ang="5400000"/>
                  </a:gradFill>
                </a:rPr>
                <a:t>improved outcomes</a:t>
              </a:r>
            </a:p>
          </p:txBody>
        </p:sp>
        <p:sp>
          <p:nvSpPr>
            <p:cNvPr id="27" name="TextBox 26"/>
            <p:cNvSpPr txBox="1"/>
            <p:nvPr/>
          </p:nvSpPr>
          <p:spPr>
            <a:xfrm>
              <a:off x="817418" y="5011947"/>
              <a:ext cx="3276600" cy="1169551"/>
            </a:xfrm>
            <a:prstGeom prst="rect">
              <a:avLst/>
            </a:prstGeom>
            <a:noFill/>
          </p:spPr>
          <p:txBody>
            <a:bodyPr>
              <a:spAutoFit/>
            </a:bodyPr>
            <a:lstStyle/>
            <a:p>
              <a:pPr>
                <a:defRPr/>
              </a:pPr>
              <a:r>
                <a:rPr lang="en-US" sz="1400" dirty="0">
                  <a:solidFill>
                    <a:srgbClr val="2F2B20"/>
                  </a:solidFill>
                  <a:latin typeface="Cambria"/>
                </a:rPr>
                <a:t>Note:  ECPC will focus on the blue box.  The working assumption is that the blue box will produce the green boxes.  Large scale change in these areas will occur after the 5 years of the Center.</a:t>
              </a:r>
            </a:p>
          </p:txBody>
        </p:sp>
      </p:grpSp>
    </p:spTree>
    <p:extLst>
      <p:ext uri="{BB962C8B-B14F-4D97-AF65-F5344CB8AC3E}">
        <p14:creationId xmlns:p14="http://schemas.microsoft.com/office/powerpoint/2010/main" val="240446880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1904&quot;&gt;&lt;object type=&quot;3&quot; unique_id=&quot;11905&quot;&gt;&lt;property id=&quot;20148&quot; value=&quot;5&quot;/&gt;&lt;property id=&quot;20300&quot; value=&quot;Slide 1 - &amp;quot;Add Title here&amp;#x0D;&amp;#x0A;Presenters&amp;#x0D;&amp;#x0A;Affiliation&amp;quot;&quot;/&gt;&lt;property id=&quot;20307&quot; value=&quot;258&quot;/&gt;&lt;/object&gt;&lt;object type=&quot;3&quot; unique_id=&quot;11906&quot;&gt;&lt;property id=&quot;20148&quot; value=&quot;5&quot;/&gt;&lt;property id=&quot;20300&quot; value=&quot;Slide 2 - &amp;quot;Title Here&amp;quot;&quot;/&gt;&lt;property id=&quot;20307&quot; value=&quot;257&quot;/&gt;&lt;/object&gt;&lt;/object&gt;&lt;object type=&quot;8&quot; unique_id=&quot;11910&quot;&gt;&lt;/object&gt;&lt;/object&gt;&lt;/database&gt;"/>
  <p:tag name="SECTOMILLISECCONVERTED" val="1"/>
</p:tagLst>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djacency">
  <a:themeElements>
    <a:clrScheme name="Custom 10">
      <a:dk1>
        <a:srgbClr val="2F2B20"/>
      </a:dk1>
      <a:lt1>
        <a:srgbClr val="FFFFFF"/>
      </a:lt1>
      <a:dk2>
        <a:srgbClr val="002060"/>
      </a:dk2>
      <a:lt2>
        <a:srgbClr val="DFDCB7"/>
      </a:lt2>
      <a:accent1>
        <a:srgbClr val="C8A464"/>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1751</TotalTime>
  <Words>3678</Words>
  <Application>Microsoft Office PowerPoint</Application>
  <PresentationFormat>On-screen Show (4:3)</PresentationFormat>
  <Paragraphs>815</Paragraphs>
  <Slides>81</Slides>
  <Notes>40</Notes>
  <HiddenSlides>0</HiddenSlides>
  <MMClips>0</MMClips>
  <ScaleCrop>false</ScaleCrop>
  <HeadingPairs>
    <vt:vector size="4" baseType="variant">
      <vt:variant>
        <vt:lpstr>Theme</vt:lpstr>
      </vt:variant>
      <vt:variant>
        <vt:i4>2</vt:i4>
      </vt:variant>
      <vt:variant>
        <vt:lpstr>Slide Titles</vt:lpstr>
      </vt:variant>
      <vt:variant>
        <vt:i4>81</vt:i4>
      </vt:variant>
    </vt:vector>
  </HeadingPairs>
  <TitlesOfParts>
    <vt:vector size="83" baseType="lpstr">
      <vt:lpstr>Office Theme</vt:lpstr>
      <vt:lpstr>Adjacency</vt:lpstr>
      <vt:lpstr>The Early Childhood Workforce Data Landscape</vt:lpstr>
      <vt:lpstr>Session Goals</vt:lpstr>
      <vt:lpstr>Building Adult Capabilities to improve child outcomes:  a theory of change</vt:lpstr>
      <vt:lpstr>A Comprehensive  Early Childhood Framework</vt:lpstr>
      <vt:lpstr>Why Focus on Workforce Data?</vt:lpstr>
      <vt:lpstr>Who is Our Workforce?</vt:lpstr>
      <vt:lpstr>Early Childhood Workforce Data: What We Know and What We Need To Do in Part C and 619</vt:lpstr>
      <vt:lpstr>Vision:  Effective Early Childhood Models</vt:lpstr>
      <vt:lpstr>Why an EC CSPD is important</vt:lpstr>
      <vt:lpstr>PowerPoint Presentation</vt:lpstr>
      <vt:lpstr>PowerPoint Presentation</vt:lpstr>
      <vt:lpstr> Professionals In Early Childhood Intervention </vt:lpstr>
      <vt:lpstr>PowerPoint Presentation</vt:lpstr>
      <vt:lpstr> DEC Early Childhood Special Education/Early Intervention Personnel Standards (Birth to Eight) </vt:lpstr>
      <vt:lpstr>PowerPoint Presentation</vt:lpstr>
      <vt:lpstr>LRE</vt:lpstr>
      <vt:lpstr>Natural Environments (1986)</vt:lpstr>
      <vt:lpstr>PowerPoint Presentation</vt:lpstr>
      <vt:lpstr>The Center’s Projects</vt:lpstr>
      <vt:lpstr>The Center’s Projects</vt:lpstr>
      <vt:lpstr>Overall Recommendation: Use IDEA to Structure an EC CSPD</vt:lpstr>
      <vt:lpstr>PowerPoint Presentation</vt:lpstr>
      <vt:lpstr>PowerPoint Presentation</vt:lpstr>
      <vt:lpstr>PowerPoint Presentation</vt:lpstr>
      <vt:lpstr>PowerPoint Presentation</vt:lpstr>
      <vt:lpstr>PowerPoint Presentation</vt:lpstr>
      <vt:lpstr>HOW??</vt:lpstr>
      <vt:lpstr>PowerPoint Presentation</vt:lpstr>
      <vt:lpstr>PowerPoint Presentation</vt:lpstr>
      <vt:lpstr>PowerPoint Presentation</vt:lpstr>
      <vt:lpstr>PowerPoint Presentation</vt:lpstr>
      <vt:lpstr>NASDSE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Two Sample States    </vt:lpstr>
      <vt:lpstr>PowerPoint Presentation</vt:lpstr>
      <vt:lpstr>PowerPoint Presentation</vt:lpstr>
      <vt:lpstr>Age Range and Degree Level Requirements</vt:lpstr>
      <vt:lpstr>Taking a look at two specific disciplines…</vt:lpstr>
      <vt:lpstr>ECSE &amp; OT across 30 states…Age Ranges</vt:lpstr>
      <vt:lpstr>ECSE &amp; OT across 30 states… Type of Licensure:</vt:lpstr>
      <vt:lpstr>ECSE &amp; OT across 30 states… Alternative route to licensure?</vt:lpstr>
      <vt:lpstr>ECSE &amp; OT across 30 states… Minimum degree level required:</vt:lpstr>
      <vt:lpstr>ECSE &amp; OT across 30 states… </vt:lpstr>
      <vt:lpstr>PowerPoint Presentation</vt:lpstr>
      <vt:lpstr>PowerPoint Presentation</vt:lpstr>
      <vt:lpstr>Next Steps:</vt:lpstr>
      <vt:lpstr>  Workforce Data Systems: Data Elements for Part C  </vt:lpstr>
      <vt:lpstr> Workforce Data Systems: Data Elements for Part B 619  Special Education Preschool Teachers</vt:lpstr>
      <vt:lpstr> Related Services Personnel </vt:lpstr>
      <vt:lpstr>General Education Teachers</vt:lpstr>
      <vt:lpstr>Linkages Part C</vt:lpstr>
      <vt:lpstr>Linkages Part B</vt:lpstr>
      <vt:lpstr>Unique Identifiers Across C/619</vt:lpstr>
      <vt:lpstr>Next Steps:</vt:lpstr>
      <vt:lpstr>PowerPoint Presentation</vt:lpstr>
      <vt:lpstr>Web Site Information </vt:lpstr>
      <vt:lpstr>Early Childhood and School Age Registries:  a State Workforce Data Collection Tool</vt:lpstr>
      <vt:lpstr>What is a registry?</vt:lpstr>
      <vt:lpstr>PowerPoint Presentation</vt:lpstr>
      <vt:lpstr>Primary/Typical Registry Recruitment </vt:lpstr>
      <vt:lpstr>Core Registry Data Collection Functions</vt:lpstr>
      <vt:lpstr>Registry as a “Hub”</vt:lpstr>
      <vt:lpstr>How much overlap Exists between Registry and IDEA data collection?</vt:lpstr>
      <vt:lpstr>Alaska</vt:lpstr>
      <vt:lpstr>Illinois</vt:lpstr>
      <vt:lpstr>Ohio</vt:lpstr>
      <vt:lpstr>Registry Data: Monitoring Workforce trends</vt:lpstr>
      <vt:lpstr>Partnership Eligibility Review</vt:lpstr>
      <vt:lpstr>PowerPoint Presentation</vt:lpstr>
      <vt:lpstr>PowerPoint Presentation</vt:lpstr>
      <vt:lpstr>PowerPoint Presentation</vt:lpstr>
      <vt:lpstr>Questions and Discussion</vt:lpstr>
    </vt:vector>
  </TitlesOfParts>
  <Company>DaSy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Early Childhood Workforce Data Landscape</dc:title>
  <dc:subject>Early Childhood Workforce Data Collection</dc:subject>
  <dc:creator>Carlise King, Mary Beth Bruder, Denise Mauzy</dc:creator>
  <cp:keywords>Early childhood, workforce, data, data collection, states, standards, education, early intervention, unique ID</cp:keywords>
  <cp:lastModifiedBy>Katie Kaattari</cp:lastModifiedBy>
  <cp:revision>125</cp:revision>
  <cp:lastPrinted>2015-01-15T20:36:33Z</cp:lastPrinted>
  <dcterms:created xsi:type="dcterms:W3CDTF">2013-02-06T21:54:43Z</dcterms:created>
  <dcterms:modified xsi:type="dcterms:W3CDTF">2015-01-23T23:35:03Z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