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61" r:id="rId4"/>
    <p:sldId id="257" r:id="rId5"/>
    <p:sldId id="258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93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98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0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9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0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6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85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4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9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3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E963-1E5B-44DE-A9BC-E56CCD2B5543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54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6E963-1E5B-44DE-A9BC-E56CCD2B5543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998B3-5F18-42EB-A104-E2C0EEB5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6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eds.ed.gov/Default.asp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https://ceds.ed.gov/Default.aspx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806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386568"/>
              </p:ext>
            </p:extLst>
          </p:nvPr>
        </p:nvGraphicFramePr>
        <p:xfrm>
          <a:off x="762000" y="533398"/>
          <a:ext cx="7543800" cy="5678130"/>
        </p:xfrm>
        <a:graphic>
          <a:graphicData uri="http://schemas.openxmlformats.org/drawingml/2006/table">
            <a:tbl>
              <a:tblPr/>
              <a:tblGrid>
                <a:gridCol w="7543800"/>
              </a:tblGrid>
              <a:tr h="717755">
                <a:tc>
                  <a:txBody>
                    <a:bodyPr/>
                    <a:lstStyle/>
                    <a:p>
                      <a:r>
                        <a:rPr lang="en-US" sz="2800" b="1" dirty="0"/>
                        <a:t>Child Identifier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7755">
                <a:tc>
                  <a:txBody>
                    <a:bodyPr/>
                    <a:lstStyle/>
                    <a:p>
                      <a:r>
                        <a:rPr lang="en-US" sz="2800" dirty="0"/>
                        <a:t>Definition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071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A unique number or alphanumeric code assigned to a child by a school, school system, a state, or other agency or entity.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7755">
                <a:tc>
                  <a:txBody>
                    <a:bodyPr/>
                    <a:lstStyle/>
                    <a:p>
                      <a:r>
                        <a:rPr lang="en-US" sz="2800" dirty="0"/>
                        <a:t>Format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7755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Alphanumeric - 30 characters maximum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7755">
                <a:tc>
                  <a:txBody>
                    <a:bodyPr/>
                    <a:lstStyle/>
                    <a:p>
                      <a:r>
                        <a:rPr lang="en-US" sz="2800" dirty="0"/>
                        <a:t>Option Set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7755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None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938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377788"/>
              </p:ext>
            </p:extLst>
          </p:nvPr>
        </p:nvGraphicFramePr>
        <p:xfrm>
          <a:off x="457200" y="609600"/>
          <a:ext cx="8077200" cy="5817793"/>
        </p:xfrm>
        <a:graphic>
          <a:graphicData uri="http://schemas.openxmlformats.org/drawingml/2006/table">
            <a:tbl>
              <a:tblPr/>
              <a:tblGrid>
                <a:gridCol w="3578621"/>
                <a:gridCol w="2212579"/>
                <a:gridCol w="2286000"/>
              </a:tblGrid>
              <a:tr h="418975">
                <a:tc>
                  <a:txBody>
                    <a:bodyPr/>
                    <a:lstStyle/>
                    <a:p>
                      <a:r>
                        <a:rPr lang="en-US" sz="2400" b="1" dirty="0"/>
                        <a:t>Individualized Program Type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418975">
                <a:tc>
                  <a:txBody>
                    <a:bodyPr/>
                    <a:lstStyle/>
                    <a:p>
                      <a:r>
                        <a:rPr lang="en-US" sz="2000" dirty="0"/>
                        <a:t>Definition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733208"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A designation of the type of program developed for a student.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418975">
                <a:tc>
                  <a:txBody>
                    <a:bodyPr/>
                    <a:lstStyle/>
                    <a:p>
                      <a:r>
                        <a:rPr lang="en-US" sz="2000" dirty="0"/>
                        <a:t>Option Set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41897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5787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Description</a:t>
                      </a:r>
                      <a:endParaRPr lang="en-US" sz="2000" dirty="0"/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     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/>
                        <a:t>Option</a:t>
                      </a:r>
                      <a:endParaRPr lang="en-US" sz="200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357875">
                <a:tc>
                  <a:txBody>
                    <a:bodyPr/>
                    <a:lstStyle/>
                    <a:p>
                      <a:r>
                        <a:rPr lang="en-US" sz="2000" dirty="0"/>
                        <a:t>504 plan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05978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2106">
                <a:tc>
                  <a:txBody>
                    <a:bodyPr/>
                    <a:lstStyle/>
                    <a:p>
                      <a:r>
                        <a:rPr lang="en-US" sz="2000" dirty="0"/>
                        <a:t>GIEP - Individualized education program for gifted student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05980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2106">
                <a:tc>
                  <a:txBody>
                    <a:bodyPr/>
                    <a:lstStyle/>
                    <a:p>
                      <a:r>
                        <a:rPr lang="en-US" sz="2000" dirty="0"/>
                        <a:t>Individualized education program (IEP)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02196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2106">
                <a:tc>
                  <a:txBody>
                    <a:bodyPr/>
                    <a:lstStyle/>
                    <a:p>
                      <a:r>
                        <a:rPr lang="en-US" sz="2000" dirty="0"/>
                        <a:t>Individualized family service plan (IFSP)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02198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490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1335016"/>
              </p:ext>
            </p:extLst>
          </p:nvPr>
        </p:nvGraphicFramePr>
        <p:xfrm>
          <a:off x="685800" y="609598"/>
          <a:ext cx="7620000" cy="5678130"/>
        </p:xfrm>
        <a:graphic>
          <a:graphicData uri="http://schemas.openxmlformats.org/drawingml/2006/table">
            <a:tbl>
              <a:tblPr/>
              <a:tblGrid>
                <a:gridCol w="7620000"/>
              </a:tblGrid>
              <a:tr h="717755">
                <a:tc>
                  <a:txBody>
                    <a:bodyPr/>
                    <a:lstStyle/>
                    <a:p>
                      <a:r>
                        <a:rPr lang="en-US" sz="2800" b="1" dirty="0"/>
                        <a:t>Service Entry Date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7755">
                <a:tc>
                  <a:txBody>
                    <a:bodyPr/>
                    <a:lstStyle/>
                    <a:p>
                      <a:r>
                        <a:rPr lang="en-US" sz="2800" dirty="0"/>
                        <a:t>Definition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071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The year, month and day on which a person begins to receive early intervention, special education or other services.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7755">
                <a:tc>
                  <a:txBody>
                    <a:bodyPr/>
                    <a:lstStyle/>
                    <a:p>
                      <a:r>
                        <a:rPr lang="en-US" sz="2800" dirty="0"/>
                        <a:t>Format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7755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YYYY-MM-DD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7755">
                <a:tc>
                  <a:txBody>
                    <a:bodyPr/>
                    <a:lstStyle/>
                    <a:p>
                      <a:r>
                        <a:rPr lang="en-US" sz="2800" dirty="0"/>
                        <a:t>Option Set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7755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None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445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924960"/>
              </p:ext>
            </p:extLst>
          </p:nvPr>
        </p:nvGraphicFramePr>
        <p:xfrm>
          <a:off x="533400" y="457203"/>
          <a:ext cx="8001000" cy="5855106"/>
        </p:xfrm>
        <a:graphic>
          <a:graphicData uri="http://schemas.openxmlformats.org/drawingml/2006/table">
            <a:tbl>
              <a:tblPr/>
              <a:tblGrid>
                <a:gridCol w="8001000"/>
              </a:tblGrid>
              <a:tr h="747251">
                <a:tc>
                  <a:txBody>
                    <a:bodyPr/>
                    <a:lstStyle/>
                    <a:p>
                      <a:r>
                        <a:rPr lang="en-US" sz="2800" b="1" dirty="0"/>
                        <a:t>Service Exit Date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7251">
                <a:tc>
                  <a:txBody>
                    <a:bodyPr/>
                    <a:lstStyle/>
                    <a:p>
                      <a:r>
                        <a:rPr lang="en-US" sz="2800" dirty="0"/>
                        <a:t>Definition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7690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The year, month and day on which a person stops receiving early intervention or special education services.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7251">
                <a:tc>
                  <a:txBody>
                    <a:bodyPr/>
                    <a:lstStyle/>
                    <a:p>
                      <a:r>
                        <a:rPr lang="en-US" sz="2800" dirty="0"/>
                        <a:t>Format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7251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YYYY-MM-DD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7251">
                <a:tc>
                  <a:txBody>
                    <a:bodyPr/>
                    <a:lstStyle/>
                    <a:p>
                      <a:r>
                        <a:rPr lang="en-US" sz="2800" dirty="0"/>
                        <a:t>Option Set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7251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None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104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New El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2765425"/>
            <a:ext cx="447675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312875"/>
              </p:ext>
            </p:extLst>
          </p:nvPr>
        </p:nvGraphicFramePr>
        <p:xfrm>
          <a:off x="304800" y="381000"/>
          <a:ext cx="7512147" cy="58789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6369"/>
                <a:gridCol w="1117479"/>
                <a:gridCol w="1443562"/>
                <a:gridCol w="1271142"/>
                <a:gridCol w="2963595"/>
              </a:tblGrid>
              <a:tr h="16615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Early Learning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Assessment Result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Child Outcomes Summary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Rating 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effectLst/>
                        </a:rPr>
                        <a:t>for Outcome A- social 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The Child Outcomes Summary (COS) rating as determined.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Numeric 1 to 7 (with definitions)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</a:tr>
              <a:tr h="17187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Early Learning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Assessment Result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Early Learning Outcome Measurement 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effectLst/>
                        </a:rPr>
                        <a:t>Level (Marker)</a:t>
                      </a:r>
                      <a:endParaRPr lang="en-US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Use for outcome measures in early learning.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Baseline - Baseline- at entry</a:t>
                      </a:r>
                      <a:b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AtExit - At exit</a:t>
                      </a:r>
                      <a:b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No - No</a:t>
                      </a:r>
                      <a:b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Other - Other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</a:tr>
              <a:tr h="24986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Progress for COS Outcome A - social emotional skills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The response to the question of whether the child made progress in social-emotional skills  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Y/N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60" marR="5736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631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227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https://ceds.ed.gov/Default.aspx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fpg</dc:creator>
  <cp:lastModifiedBy>Jessica Gonzales</cp:lastModifiedBy>
  <cp:revision>6</cp:revision>
  <dcterms:created xsi:type="dcterms:W3CDTF">2013-09-15T13:32:33Z</dcterms:created>
  <dcterms:modified xsi:type="dcterms:W3CDTF">2013-11-05T23:07:40Z</dcterms:modified>
</cp:coreProperties>
</file>