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8" r:id="rId3"/>
    <p:sldMasterId id="2147483672" r:id="rId4"/>
    <p:sldMasterId id="2147483690" r:id="rId5"/>
    <p:sldMasterId id="2147483699" r:id="rId6"/>
    <p:sldMasterId id="2147483733" r:id="rId7"/>
  </p:sldMasterIdLst>
  <p:notesMasterIdLst>
    <p:notesMasterId r:id="rId54"/>
  </p:notesMasterIdLst>
  <p:handoutMasterIdLst>
    <p:handoutMasterId r:id="rId55"/>
  </p:handoutMasterIdLst>
  <p:sldIdLst>
    <p:sldId id="258" r:id="rId8"/>
    <p:sldId id="303" r:id="rId9"/>
    <p:sldId id="373" r:id="rId10"/>
    <p:sldId id="376" r:id="rId11"/>
    <p:sldId id="326" r:id="rId12"/>
    <p:sldId id="266" r:id="rId13"/>
    <p:sldId id="297" r:id="rId14"/>
    <p:sldId id="275" r:id="rId15"/>
    <p:sldId id="312" r:id="rId16"/>
    <p:sldId id="377" r:id="rId17"/>
    <p:sldId id="378" r:id="rId18"/>
    <p:sldId id="379" r:id="rId19"/>
    <p:sldId id="380" r:id="rId20"/>
    <p:sldId id="268" r:id="rId21"/>
    <p:sldId id="269" r:id="rId22"/>
    <p:sldId id="315" r:id="rId23"/>
    <p:sldId id="328" r:id="rId24"/>
    <p:sldId id="344" r:id="rId25"/>
    <p:sldId id="349" r:id="rId26"/>
    <p:sldId id="289" r:id="rId27"/>
    <p:sldId id="371" r:id="rId28"/>
    <p:sldId id="372" r:id="rId29"/>
    <p:sldId id="351" r:id="rId30"/>
    <p:sldId id="350" r:id="rId31"/>
    <p:sldId id="370" r:id="rId32"/>
    <p:sldId id="367" r:id="rId33"/>
    <p:sldId id="364" r:id="rId34"/>
    <p:sldId id="352" r:id="rId35"/>
    <p:sldId id="339" r:id="rId36"/>
    <p:sldId id="340" r:id="rId37"/>
    <p:sldId id="341" r:id="rId38"/>
    <p:sldId id="342" r:id="rId39"/>
    <p:sldId id="343" r:id="rId40"/>
    <p:sldId id="345" r:id="rId41"/>
    <p:sldId id="374" r:id="rId42"/>
    <p:sldId id="330" r:id="rId43"/>
    <p:sldId id="302" r:id="rId44"/>
    <p:sldId id="308" r:id="rId45"/>
    <p:sldId id="363" r:id="rId46"/>
    <p:sldId id="333" r:id="rId47"/>
    <p:sldId id="334" r:id="rId48"/>
    <p:sldId id="368" r:id="rId49"/>
    <p:sldId id="375" r:id="rId50"/>
    <p:sldId id="381" r:id="rId51"/>
    <p:sldId id="360" r:id="rId52"/>
    <p:sldId id="273" r:id="rId53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50A700"/>
    <a:srgbClr val="DE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291" autoAdjust="0"/>
  </p:normalViewPr>
  <p:slideViewPr>
    <p:cSldViewPr>
      <p:cViewPr varScale="1">
        <p:scale>
          <a:sx n="92" d="100"/>
          <a:sy n="92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8" y="2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92C06-E6A9-496E-80F2-3D1AF4ADCA8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C03CA2-3C97-4D6B-999D-C71DC0200EE0}">
      <dgm:prSet phldrT="[Text]"/>
      <dgm:spPr/>
      <dgm:t>
        <a:bodyPr/>
        <a:lstStyle/>
        <a:p>
          <a:r>
            <a:rPr lang="en-US" b="1" dirty="0" smtClean="0"/>
            <a:t>Introduction: Missy </a:t>
          </a:r>
          <a:r>
            <a:rPr lang="en-US" b="1" dirty="0" smtClean="0">
              <a:solidFill>
                <a:schemeClr val="bg1"/>
              </a:solidFill>
            </a:rPr>
            <a:t>Cochenour</a:t>
          </a:r>
          <a:endParaRPr lang="en-US" b="1" dirty="0">
            <a:solidFill>
              <a:schemeClr val="bg1"/>
            </a:solidFill>
          </a:endParaRPr>
        </a:p>
      </dgm:t>
    </dgm:pt>
    <dgm:pt modelId="{5AD006CF-CD08-4BBF-8FCA-8181F58040FD}" type="parTrans" cxnId="{9C5AA13B-C0C6-447A-8924-94CA21716447}">
      <dgm:prSet/>
      <dgm:spPr/>
      <dgm:t>
        <a:bodyPr/>
        <a:lstStyle/>
        <a:p>
          <a:endParaRPr lang="en-US"/>
        </a:p>
      </dgm:t>
    </dgm:pt>
    <dgm:pt modelId="{A3D14A23-F257-43AF-BF78-ACF2C94F50B2}" type="sibTrans" cxnId="{9C5AA13B-C0C6-447A-8924-94CA21716447}">
      <dgm:prSet/>
      <dgm:spPr/>
      <dgm:t>
        <a:bodyPr/>
        <a:lstStyle/>
        <a:p>
          <a:endParaRPr lang="en-US"/>
        </a:p>
      </dgm:t>
    </dgm:pt>
    <dgm:pt modelId="{FEC687F3-A329-4A4F-BC2B-9526C14717E8}">
      <dgm:prSet phldrT="[Text]"/>
      <dgm:spPr/>
      <dgm:t>
        <a:bodyPr/>
        <a:lstStyle/>
        <a:p>
          <a:r>
            <a:rPr lang="en-US" b="1" dirty="0" smtClean="0"/>
            <a:t>Demonstration of Align: Missy Cochenour</a:t>
          </a:r>
          <a:endParaRPr lang="en-US" b="1" dirty="0"/>
        </a:p>
      </dgm:t>
    </dgm:pt>
    <dgm:pt modelId="{75C2EB29-1041-4F67-85B8-12DFEAE76088}" type="parTrans" cxnId="{3D88D248-938C-4D38-8489-5B54AE5A04A3}">
      <dgm:prSet/>
      <dgm:spPr/>
      <dgm:t>
        <a:bodyPr/>
        <a:lstStyle/>
        <a:p>
          <a:endParaRPr lang="en-US"/>
        </a:p>
      </dgm:t>
    </dgm:pt>
    <dgm:pt modelId="{0998E23C-E834-4689-92A5-8699F377B608}" type="sibTrans" cxnId="{3D88D248-938C-4D38-8489-5B54AE5A04A3}">
      <dgm:prSet/>
      <dgm:spPr/>
      <dgm:t>
        <a:bodyPr/>
        <a:lstStyle/>
        <a:p>
          <a:endParaRPr lang="en-US"/>
        </a:p>
      </dgm:t>
    </dgm:pt>
    <dgm:pt modelId="{5221BB3C-255A-409F-9B51-431B90DAD779}">
      <dgm:prSet phldrT="[Text]"/>
      <dgm:spPr/>
      <dgm:t>
        <a:bodyPr/>
        <a:lstStyle/>
        <a:p>
          <a:r>
            <a:rPr lang="en-US" b="1" dirty="0" smtClean="0"/>
            <a:t>Hands On Align session/ short break: Group work</a:t>
          </a:r>
          <a:endParaRPr lang="en-US" b="1" dirty="0"/>
        </a:p>
      </dgm:t>
    </dgm:pt>
    <dgm:pt modelId="{74378DD4-48C7-4230-BE56-C4B7B1B016CC}" type="parTrans" cxnId="{973CCBA0-2459-40F9-BD5D-69D0BEE810DF}">
      <dgm:prSet/>
      <dgm:spPr/>
      <dgm:t>
        <a:bodyPr/>
        <a:lstStyle/>
        <a:p>
          <a:endParaRPr lang="en-US"/>
        </a:p>
      </dgm:t>
    </dgm:pt>
    <dgm:pt modelId="{6CEFF35C-3338-4E5E-9A78-2716396015AB}" type="sibTrans" cxnId="{973CCBA0-2459-40F9-BD5D-69D0BEE810DF}">
      <dgm:prSet/>
      <dgm:spPr/>
      <dgm:t>
        <a:bodyPr/>
        <a:lstStyle/>
        <a:p>
          <a:endParaRPr lang="en-US"/>
        </a:p>
      </dgm:t>
    </dgm:pt>
    <dgm:pt modelId="{E4768236-C2D3-47E6-9F0C-7AEF83F8C08E}">
      <dgm:prSet phldrT="[Text]"/>
      <dgm:spPr/>
      <dgm:t>
        <a:bodyPr/>
        <a:lstStyle/>
        <a:p>
          <a:r>
            <a:rPr lang="en-US" b="1" dirty="0" smtClean="0"/>
            <a:t>Demonstration of Connect: Missy Cochenour</a:t>
          </a:r>
          <a:endParaRPr lang="en-US" b="1" dirty="0"/>
        </a:p>
      </dgm:t>
    </dgm:pt>
    <dgm:pt modelId="{781D718D-5C5F-423B-85F1-E47CC4755C97}" type="parTrans" cxnId="{F14B8CEC-E425-41B3-9D6C-B77399C62C29}">
      <dgm:prSet/>
      <dgm:spPr/>
      <dgm:t>
        <a:bodyPr/>
        <a:lstStyle/>
        <a:p>
          <a:endParaRPr lang="en-US"/>
        </a:p>
      </dgm:t>
    </dgm:pt>
    <dgm:pt modelId="{1A70AA92-FE54-4866-A29B-0A498E29905C}" type="sibTrans" cxnId="{F14B8CEC-E425-41B3-9D6C-B77399C62C29}">
      <dgm:prSet/>
      <dgm:spPr/>
      <dgm:t>
        <a:bodyPr/>
        <a:lstStyle/>
        <a:p>
          <a:endParaRPr lang="en-US"/>
        </a:p>
      </dgm:t>
    </dgm:pt>
    <dgm:pt modelId="{9F6F7077-9923-44EA-97CA-4D86D35DD789}">
      <dgm:prSet phldrT="[Text]"/>
      <dgm:spPr/>
      <dgm:t>
        <a:bodyPr/>
        <a:lstStyle/>
        <a:p>
          <a:r>
            <a:rPr lang="en-US" b="1" dirty="0" smtClean="0"/>
            <a:t>Hands On Connect Session: Group work</a:t>
          </a:r>
          <a:endParaRPr lang="en-US" b="1" dirty="0"/>
        </a:p>
      </dgm:t>
    </dgm:pt>
    <dgm:pt modelId="{7C49A2DF-19D9-4C66-8D5C-2800CCC003D3}" type="parTrans" cxnId="{099F5E40-11D4-416D-8394-558B8B43BC15}">
      <dgm:prSet/>
      <dgm:spPr/>
      <dgm:t>
        <a:bodyPr/>
        <a:lstStyle/>
        <a:p>
          <a:endParaRPr lang="en-US"/>
        </a:p>
      </dgm:t>
    </dgm:pt>
    <dgm:pt modelId="{7BD49A89-7CC6-46D4-852A-550AE279E64E}" type="sibTrans" cxnId="{099F5E40-11D4-416D-8394-558B8B43BC15}">
      <dgm:prSet/>
      <dgm:spPr/>
      <dgm:t>
        <a:bodyPr/>
        <a:lstStyle/>
        <a:p>
          <a:endParaRPr lang="en-US"/>
        </a:p>
      </dgm:t>
    </dgm:pt>
    <dgm:pt modelId="{553490BA-2061-4BDC-9CE3-A82DCCFF2D7D}" type="pres">
      <dgm:prSet presAssocID="{B2492C06-E6A9-496E-80F2-3D1AF4ADCA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86076-26A3-4E48-A2CD-F12DFA4E9AE5}" type="pres">
      <dgm:prSet presAssocID="{B2492C06-E6A9-496E-80F2-3D1AF4ADCA8A}" presName="dummyMaxCanvas" presStyleCnt="0">
        <dgm:presLayoutVars/>
      </dgm:prSet>
      <dgm:spPr/>
    </dgm:pt>
    <dgm:pt modelId="{17115869-1298-4283-A766-D96BD350F9BC}" type="pres">
      <dgm:prSet presAssocID="{B2492C06-E6A9-496E-80F2-3D1AF4ADCA8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9D4A0-2F48-4379-BD51-D8AAFC20BAEB}" type="pres">
      <dgm:prSet presAssocID="{B2492C06-E6A9-496E-80F2-3D1AF4ADCA8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BEEC3-5378-4A19-AA7E-3EBEDE2C5794}" type="pres">
      <dgm:prSet presAssocID="{B2492C06-E6A9-496E-80F2-3D1AF4ADCA8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96ED1-684C-4909-86A8-1C381F0D6DFB}" type="pres">
      <dgm:prSet presAssocID="{B2492C06-E6A9-496E-80F2-3D1AF4ADCA8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D5F21-B6B2-4626-9FF6-9075B3E33C26}" type="pres">
      <dgm:prSet presAssocID="{B2492C06-E6A9-496E-80F2-3D1AF4ADCA8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95936-1CB4-4F83-8CE9-A5C2F2DC7133}" type="pres">
      <dgm:prSet presAssocID="{B2492C06-E6A9-496E-80F2-3D1AF4ADCA8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1F7C-807A-49BA-9B7B-6C12D00FA2B2}" type="pres">
      <dgm:prSet presAssocID="{B2492C06-E6A9-496E-80F2-3D1AF4ADCA8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17A50-35CA-4043-B9B1-603FFFC307D4}" type="pres">
      <dgm:prSet presAssocID="{B2492C06-E6A9-496E-80F2-3D1AF4ADCA8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F85E-4B44-4B8C-A435-9334386E5425}" type="pres">
      <dgm:prSet presAssocID="{B2492C06-E6A9-496E-80F2-3D1AF4ADCA8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A0DE3-341A-4E5F-81BD-8F428FBAA066}" type="pres">
      <dgm:prSet presAssocID="{B2492C06-E6A9-496E-80F2-3D1AF4ADCA8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A1734-D0F3-433E-9919-1554DB8D5ED0}" type="pres">
      <dgm:prSet presAssocID="{B2492C06-E6A9-496E-80F2-3D1AF4ADCA8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6734F-6090-4D40-819D-3F576FF6A9E2}" type="pres">
      <dgm:prSet presAssocID="{B2492C06-E6A9-496E-80F2-3D1AF4ADCA8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C67A9-9534-4E40-9F51-975E08304A23}" type="pres">
      <dgm:prSet presAssocID="{B2492C06-E6A9-496E-80F2-3D1AF4ADCA8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39B0-DC23-4B76-8196-7BCF9469EDAE}" type="pres">
      <dgm:prSet presAssocID="{B2492C06-E6A9-496E-80F2-3D1AF4ADCA8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921A5-3E5D-43C3-983C-3FD6D43E7FAC}" type="presOf" srcId="{A3D14A23-F257-43AF-BF78-ACF2C94F50B2}" destId="{B5095936-1CB4-4F83-8CE9-A5C2F2DC7133}" srcOrd="0" destOrd="0" presId="urn:microsoft.com/office/officeart/2005/8/layout/vProcess5"/>
    <dgm:cxn modelId="{F14B8CEC-E425-41B3-9D6C-B77399C62C29}" srcId="{B2492C06-E6A9-496E-80F2-3D1AF4ADCA8A}" destId="{E4768236-C2D3-47E6-9F0C-7AEF83F8C08E}" srcOrd="3" destOrd="0" parTransId="{781D718D-5C5F-423B-85F1-E47CC4755C97}" sibTransId="{1A70AA92-FE54-4866-A29B-0A498E29905C}"/>
    <dgm:cxn modelId="{2709CDB0-CB4C-4807-ABA8-534DD67DE336}" type="presOf" srcId="{5221BB3C-255A-409F-9B51-431B90DAD779}" destId="{DE1BEEC3-5378-4A19-AA7E-3EBEDE2C5794}" srcOrd="0" destOrd="0" presId="urn:microsoft.com/office/officeart/2005/8/layout/vProcess5"/>
    <dgm:cxn modelId="{20E38284-EF4F-4544-B4CD-4524C501A2C6}" type="presOf" srcId="{B2492C06-E6A9-496E-80F2-3D1AF4ADCA8A}" destId="{553490BA-2061-4BDC-9CE3-A82DCCFF2D7D}" srcOrd="0" destOrd="0" presId="urn:microsoft.com/office/officeart/2005/8/layout/vProcess5"/>
    <dgm:cxn modelId="{3D88D248-938C-4D38-8489-5B54AE5A04A3}" srcId="{B2492C06-E6A9-496E-80F2-3D1AF4ADCA8A}" destId="{FEC687F3-A329-4A4F-BC2B-9526C14717E8}" srcOrd="1" destOrd="0" parTransId="{75C2EB29-1041-4F67-85B8-12DFEAE76088}" sibTransId="{0998E23C-E834-4689-92A5-8699F377B608}"/>
    <dgm:cxn modelId="{099F5E40-11D4-416D-8394-558B8B43BC15}" srcId="{B2492C06-E6A9-496E-80F2-3D1AF4ADCA8A}" destId="{9F6F7077-9923-44EA-97CA-4D86D35DD789}" srcOrd="4" destOrd="0" parTransId="{7C49A2DF-19D9-4C66-8D5C-2800CCC003D3}" sibTransId="{7BD49A89-7CC6-46D4-852A-550AE279E64E}"/>
    <dgm:cxn modelId="{9C5AA13B-C0C6-447A-8924-94CA21716447}" srcId="{B2492C06-E6A9-496E-80F2-3D1AF4ADCA8A}" destId="{BEC03CA2-3C97-4D6B-999D-C71DC0200EE0}" srcOrd="0" destOrd="0" parTransId="{5AD006CF-CD08-4BBF-8FCA-8181F58040FD}" sibTransId="{A3D14A23-F257-43AF-BF78-ACF2C94F50B2}"/>
    <dgm:cxn modelId="{038B2C80-FD1F-4570-8BC2-324A714F24CE}" type="presOf" srcId="{BEC03CA2-3C97-4D6B-999D-C71DC0200EE0}" destId="{17115869-1298-4283-A766-D96BD350F9BC}" srcOrd="0" destOrd="0" presId="urn:microsoft.com/office/officeart/2005/8/layout/vProcess5"/>
    <dgm:cxn modelId="{005E5599-8FD7-495C-A8D0-17EDF63C145A}" type="presOf" srcId="{1A70AA92-FE54-4866-A29B-0A498E29905C}" destId="{E253F85E-4B44-4B8C-A435-9334386E5425}" srcOrd="0" destOrd="0" presId="urn:microsoft.com/office/officeart/2005/8/layout/vProcess5"/>
    <dgm:cxn modelId="{8163960A-EB59-41E4-ACC9-D5AD8CA3BAD0}" type="presOf" srcId="{FEC687F3-A329-4A4F-BC2B-9526C14717E8}" destId="{869A1734-D0F3-433E-9919-1554DB8D5ED0}" srcOrd="1" destOrd="0" presId="urn:microsoft.com/office/officeart/2005/8/layout/vProcess5"/>
    <dgm:cxn modelId="{59B3B5FB-BDE7-4448-AA67-8A7C017A34C6}" type="presOf" srcId="{9F6F7077-9923-44EA-97CA-4D86D35DD789}" destId="{897D5F21-B6B2-4626-9FF6-9075B3E33C26}" srcOrd="0" destOrd="0" presId="urn:microsoft.com/office/officeart/2005/8/layout/vProcess5"/>
    <dgm:cxn modelId="{6605D3D1-1D9A-4689-B65A-050C707FF1FF}" type="presOf" srcId="{5221BB3C-255A-409F-9B51-431B90DAD779}" destId="{DD56734F-6090-4D40-819D-3F576FF6A9E2}" srcOrd="1" destOrd="0" presId="urn:microsoft.com/office/officeart/2005/8/layout/vProcess5"/>
    <dgm:cxn modelId="{22123723-1D82-485E-8B5E-2700E78AB3DD}" type="presOf" srcId="{E4768236-C2D3-47E6-9F0C-7AEF83F8C08E}" destId="{6C096ED1-684C-4909-86A8-1C381F0D6DFB}" srcOrd="0" destOrd="0" presId="urn:microsoft.com/office/officeart/2005/8/layout/vProcess5"/>
    <dgm:cxn modelId="{73809AB9-490F-44AD-9184-611229EF4FA8}" type="presOf" srcId="{9F6F7077-9923-44EA-97CA-4D86D35DD789}" destId="{8CD439B0-DC23-4B76-8196-7BCF9469EDAE}" srcOrd="1" destOrd="0" presId="urn:microsoft.com/office/officeart/2005/8/layout/vProcess5"/>
    <dgm:cxn modelId="{DA6964B0-4E49-49DC-85A9-BE8C9884584A}" type="presOf" srcId="{6CEFF35C-3338-4E5E-9A78-2716396015AB}" destId="{21917A50-35CA-4043-B9B1-603FFFC307D4}" srcOrd="0" destOrd="0" presId="urn:microsoft.com/office/officeart/2005/8/layout/vProcess5"/>
    <dgm:cxn modelId="{973CCBA0-2459-40F9-BD5D-69D0BEE810DF}" srcId="{B2492C06-E6A9-496E-80F2-3D1AF4ADCA8A}" destId="{5221BB3C-255A-409F-9B51-431B90DAD779}" srcOrd="2" destOrd="0" parTransId="{74378DD4-48C7-4230-BE56-C4B7B1B016CC}" sibTransId="{6CEFF35C-3338-4E5E-9A78-2716396015AB}"/>
    <dgm:cxn modelId="{E4CCCAC9-29BC-4DAC-ABAC-A3B4C7A5EF66}" type="presOf" srcId="{E4768236-C2D3-47E6-9F0C-7AEF83F8C08E}" destId="{BEAC67A9-9534-4E40-9F51-975E08304A23}" srcOrd="1" destOrd="0" presId="urn:microsoft.com/office/officeart/2005/8/layout/vProcess5"/>
    <dgm:cxn modelId="{9FE880CF-B546-4F4E-AC49-EF430FB2C831}" type="presOf" srcId="{FEC687F3-A329-4A4F-BC2B-9526C14717E8}" destId="{7419D4A0-2F48-4379-BD51-D8AAFC20BAEB}" srcOrd="0" destOrd="0" presId="urn:microsoft.com/office/officeart/2005/8/layout/vProcess5"/>
    <dgm:cxn modelId="{B90115E2-6645-4366-9ED1-2BEEACB786F7}" type="presOf" srcId="{0998E23C-E834-4689-92A5-8699F377B608}" destId="{2BCC1F7C-807A-49BA-9B7B-6C12D00FA2B2}" srcOrd="0" destOrd="0" presId="urn:microsoft.com/office/officeart/2005/8/layout/vProcess5"/>
    <dgm:cxn modelId="{C550F167-589B-436F-B7FB-7168FDA76871}" type="presOf" srcId="{BEC03CA2-3C97-4D6B-999D-C71DC0200EE0}" destId="{283A0DE3-341A-4E5F-81BD-8F428FBAA066}" srcOrd="1" destOrd="0" presId="urn:microsoft.com/office/officeart/2005/8/layout/vProcess5"/>
    <dgm:cxn modelId="{FA304E32-FB4C-4BEF-93FC-870991A7ECB1}" type="presParOf" srcId="{553490BA-2061-4BDC-9CE3-A82DCCFF2D7D}" destId="{C5286076-26A3-4E48-A2CD-F12DFA4E9AE5}" srcOrd="0" destOrd="0" presId="urn:microsoft.com/office/officeart/2005/8/layout/vProcess5"/>
    <dgm:cxn modelId="{DDC87328-4835-4697-B4A4-A3E9EB3DA113}" type="presParOf" srcId="{553490BA-2061-4BDC-9CE3-A82DCCFF2D7D}" destId="{17115869-1298-4283-A766-D96BD350F9BC}" srcOrd="1" destOrd="0" presId="urn:microsoft.com/office/officeart/2005/8/layout/vProcess5"/>
    <dgm:cxn modelId="{5E8A472A-C947-41E5-8545-3940F071D111}" type="presParOf" srcId="{553490BA-2061-4BDC-9CE3-A82DCCFF2D7D}" destId="{7419D4A0-2F48-4379-BD51-D8AAFC20BAEB}" srcOrd="2" destOrd="0" presId="urn:microsoft.com/office/officeart/2005/8/layout/vProcess5"/>
    <dgm:cxn modelId="{4A9BC697-52E3-44A7-91E2-227B6BA14DE4}" type="presParOf" srcId="{553490BA-2061-4BDC-9CE3-A82DCCFF2D7D}" destId="{DE1BEEC3-5378-4A19-AA7E-3EBEDE2C5794}" srcOrd="3" destOrd="0" presId="urn:microsoft.com/office/officeart/2005/8/layout/vProcess5"/>
    <dgm:cxn modelId="{D3CE2DF0-C8B8-493A-8530-83E7CDBBAB93}" type="presParOf" srcId="{553490BA-2061-4BDC-9CE3-A82DCCFF2D7D}" destId="{6C096ED1-684C-4909-86A8-1C381F0D6DFB}" srcOrd="4" destOrd="0" presId="urn:microsoft.com/office/officeart/2005/8/layout/vProcess5"/>
    <dgm:cxn modelId="{A3658C45-037B-4515-9413-123FBAD52FFB}" type="presParOf" srcId="{553490BA-2061-4BDC-9CE3-A82DCCFF2D7D}" destId="{897D5F21-B6B2-4626-9FF6-9075B3E33C26}" srcOrd="5" destOrd="0" presId="urn:microsoft.com/office/officeart/2005/8/layout/vProcess5"/>
    <dgm:cxn modelId="{B522C0F2-556E-4CF9-B594-1ABD778164EE}" type="presParOf" srcId="{553490BA-2061-4BDC-9CE3-A82DCCFF2D7D}" destId="{B5095936-1CB4-4F83-8CE9-A5C2F2DC7133}" srcOrd="6" destOrd="0" presId="urn:microsoft.com/office/officeart/2005/8/layout/vProcess5"/>
    <dgm:cxn modelId="{5D997D98-EAA6-4707-BCC4-9AF21E35675E}" type="presParOf" srcId="{553490BA-2061-4BDC-9CE3-A82DCCFF2D7D}" destId="{2BCC1F7C-807A-49BA-9B7B-6C12D00FA2B2}" srcOrd="7" destOrd="0" presId="urn:microsoft.com/office/officeart/2005/8/layout/vProcess5"/>
    <dgm:cxn modelId="{DE93A91F-0CAA-4CC9-A26C-ABCCD7CDC903}" type="presParOf" srcId="{553490BA-2061-4BDC-9CE3-A82DCCFF2D7D}" destId="{21917A50-35CA-4043-B9B1-603FFFC307D4}" srcOrd="8" destOrd="0" presId="urn:microsoft.com/office/officeart/2005/8/layout/vProcess5"/>
    <dgm:cxn modelId="{023F7A9F-76E5-4624-A105-EEBA7697F5BB}" type="presParOf" srcId="{553490BA-2061-4BDC-9CE3-A82DCCFF2D7D}" destId="{E253F85E-4B44-4B8C-A435-9334386E5425}" srcOrd="9" destOrd="0" presId="urn:microsoft.com/office/officeart/2005/8/layout/vProcess5"/>
    <dgm:cxn modelId="{A1CFBC42-6E53-4D57-99FD-54D8087D029D}" type="presParOf" srcId="{553490BA-2061-4BDC-9CE3-A82DCCFF2D7D}" destId="{283A0DE3-341A-4E5F-81BD-8F428FBAA066}" srcOrd="10" destOrd="0" presId="urn:microsoft.com/office/officeart/2005/8/layout/vProcess5"/>
    <dgm:cxn modelId="{9F0914BE-E2A5-4B6A-A695-4551F30E99B0}" type="presParOf" srcId="{553490BA-2061-4BDC-9CE3-A82DCCFF2D7D}" destId="{869A1734-D0F3-433E-9919-1554DB8D5ED0}" srcOrd="11" destOrd="0" presId="urn:microsoft.com/office/officeart/2005/8/layout/vProcess5"/>
    <dgm:cxn modelId="{ACFA8E43-BA9C-434D-BC04-FFA8551E98A8}" type="presParOf" srcId="{553490BA-2061-4BDC-9CE3-A82DCCFF2D7D}" destId="{DD56734F-6090-4D40-819D-3F576FF6A9E2}" srcOrd="12" destOrd="0" presId="urn:microsoft.com/office/officeart/2005/8/layout/vProcess5"/>
    <dgm:cxn modelId="{934B7451-42D2-41B2-8B19-F7ABAE9A97AE}" type="presParOf" srcId="{553490BA-2061-4BDC-9CE3-A82DCCFF2D7D}" destId="{BEAC67A9-9534-4E40-9F51-975E08304A23}" srcOrd="13" destOrd="0" presId="urn:microsoft.com/office/officeart/2005/8/layout/vProcess5"/>
    <dgm:cxn modelId="{DDD0BE0B-F989-42B1-A85B-B3D80A43BBFB}" type="presParOf" srcId="{553490BA-2061-4BDC-9CE3-A82DCCFF2D7D}" destId="{8CD439B0-DC23-4B76-8196-7BCF9469ED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EE978-E55C-45DB-8FBA-5DC829EB3E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B0D15-0018-48B3-B3C6-D8D17409E372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A6A8A2F6-A248-4E2E-B6CB-18010920C0E2}" type="parTrans" cxnId="{E01AF354-5661-446E-810C-5A55E2ECC4E9}">
      <dgm:prSet/>
      <dgm:spPr/>
      <dgm:t>
        <a:bodyPr/>
        <a:lstStyle/>
        <a:p>
          <a:endParaRPr lang="en-US"/>
        </a:p>
      </dgm:t>
    </dgm:pt>
    <dgm:pt modelId="{EAB528AF-9C32-42A4-82A8-AAF39AE43532}" type="sibTrans" cxnId="{E01AF354-5661-446E-810C-5A55E2ECC4E9}">
      <dgm:prSet/>
      <dgm:spPr/>
      <dgm:t>
        <a:bodyPr/>
        <a:lstStyle/>
        <a:p>
          <a:endParaRPr lang="en-US"/>
        </a:p>
      </dgm:t>
    </dgm:pt>
    <dgm:pt modelId="{769EB32A-0F20-418A-8B84-C7D05EB096B7}">
      <dgm:prSet phldrT="[Text]"/>
      <dgm:spPr/>
      <dgm:t>
        <a:bodyPr/>
        <a:lstStyle/>
        <a:p>
          <a:r>
            <a:rPr lang="en-US" dirty="0" smtClean="0"/>
            <a:t>Why is CEDS useful to you?</a:t>
          </a:r>
          <a:endParaRPr lang="en-US" dirty="0"/>
        </a:p>
      </dgm:t>
    </dgm:pt>
    <dgm:pt modelId="{71EA3573-285D-4205-A269-E301274EC055}" type="parTrans" cxnId="{6E2D0779-098D-4575-835E-368DFB4C63D4}">
      <dgm:prSet/>
      <dgm:spPr/>
      <dgm:t>
        <a:bodyPr/>
        <a:lstStyle/>
        <a:p>
          <a:endParaRPr lang="en-US"/>
        </a:p>
      </dgm:t>
    </dgm:pt>
    <dgm:pt modelId="{292517BF-1D8B-4AA4-8D8B-CD60AAB30C9B}" type="sibTrans" cxnId="{6E2D0779-098D-4575-835E-368DFB4C63D4}">
      <dgm:prSet/>
      <dgm:spPr/>
      <dgm:t>
        <a:bodyPr/>
        <a:lstStyle/>
        <a:p>
          <a:endParaRPr lang="en-US"/>
        </a:p>
      </dgm:t>
    </dgm:pt>
    <dgm:pt modelId="{F12C0777-4C20-44D7-B6CD-73D2207D0AEB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62015AE8-88B0-461D-BDDE-86152A1452B0}" type="parTrans" cxnId="{362E89BF-01E2-49B4-A15B-D37402565627}">
      <dgm:prSet/>
      <dgm:spPr/>
      <dgm:t>
        <a:bodyPr/>
        <a:lstStyle/>
        <a:p>
          <a:endParaRPr lang="en-US"/>
        </a:p>
      </dgm:t>
    </dgm:pt>
    <dgm:pt modelId="{BAC1914C-3645-4D71-BC0C-D0D5E983D8F9}" type="sibTrans" cxnId="{362E89BF-01E2-49B4-A15B-D37402565627}">
      <dgm:prSet/>
      <dgm:spPr/>
      <dgm:t>
        <a:bodyPr/>
        <a:lstStyle/>
        <a:p>
          <a:endParaRPr lang="en-US"/>
        </a:p>
      </dgm:t>
    </dgm:pt>
    <dgm:pt modelId="{3097EB6E-A6B4-4680-B3FC-F4EE70E40ABC}">
      <dgm:prSet phldrT="[Text]"/>
      <dgm:spPr/>
      <dgm:t>
        <a:bodyPr/>
        <a:lstStyle/>
        <a:p>
          <a:r>
            <a:rPr lang="en-US" dirty="0" smtClean="0"/>
            <a:t>What are the Common Education Data Standards?</a:t>
          </a:r>
          <a:endParaRPr lang="en-US" dirty="0"/>
        </a:p>
      </dgm:t>
    </dgm:pt>
    <dgm:pt modelId="{3741D9D6-48C9-4853-A7E5-C1A82D67DCAC}" type="parTrans" cxnId="{E0EB3A62-690D-426A-B408-3CA44E4DCB60}">
      <dgm:prSet/>
      <dgm:spPr/>
      <dgm:t>
        <a:bodyPr/>
        <a:lstStyle/>
        <a:p>
          <a:endParaRPr lang="en-US"/>
        </a:p>
      </dgm:t>
    </dgm:pt>
    <dgm:pt modelId="{405786F2-DEAA-4111-AAA0-A843539B340D}" type="sibTrans" cxnId="{E0EB3A62-690D-426A-B408-3CA44E4DCB60}">
      <dgm:prSet/>
      <dgm:spPr/>
      <dgm:t>
        <a:bodyPr/>
        <a:lstStyle/>
        <a:p>
          <a:endParaRPr lang="en-US"/>
        </a:p>
      </dgm:t>
    </dgm:pt>
    <dgm:pt modelId="{7BB684C5-72BF-45D2-A769-05F0F458C638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F8D4CAF4-40D5-4191-8C6E-11C749716F05}" type="parTrans" cxnId="{3CAAA051-5EAF-45FE-9EF9-CBF50A2549CA}">
      <dgm:prSet/>
      <dgm:spPr/>
      <dgm:t>
        <a:bodyPr/>
        <a:lstStyle/>
        <a:p>
          <a:endParaRPr lang="en-US"/>
        </a:p>
      </dgm:t>
    </dgm:pt>
    <dgm:pt modelId="{855518E6-784E-4ABB-9741-D7576447622F}" type="sibTrans" cxnId="{3CAAA051-5EAF-45FE-9EF9-CBF50A2549CA}">
      <dgm:prSet/>
      <dgm:spPr/>
      <dgm:t>
        <a:bodyPr/>
        <a:lstStyle/>
        <a:p>
          <a:endParaRPr lang="en-US"/>
        </a:p>
      </dgm:t>
    </dgm:pt>
    <dgm:pt modelId="{2753BC9A-F380-4583-8D3D-6B56D97BBB90}">
      <dgm:prSet phldrT="[Text]"/>
      <dgm:spPr/>
      <dgm:t>
        <a:bodyPr/>
        <a:lstStyle/>
        <a:p>
          <a:r>
            <a:rPr lang="en-US" dirty="0" smtClean="0"/>
            <a:t>How have they been developed?</a:t>
          </a:r>
          <a:endParaRPr lang="en-US" dirty="0"/>
        </a:p>
      </dgm:t>
    </dgm:pt>
    <dgm:pt modelId="{4AA13F8C-A027-4716-9E8E-1509AE444C3B}" type="parTrans" cxnId="{4D463959-DFEB-4FA3-AC0D-F5E79CAE9983}">
      <dgm:prSet/>
      <dgm:spPr/>
      <dgm:t>
        <a:bodyPr/>
        <a:lstStyle/>
        <a:p>
          <a:endParaRPr lang="en-US"/>
        </a:p>
      </dgm:t>
    </dgm:pt>
    <dgm:pt modelId="{471125A5-A970-44AE-9A96-7820F5A525EF}" type="sibTrans" cxnId="{4D463959-DFEB-4FA3-AC0D-F5E79CAE9983}">
      <dgm:prSet/>
      <dgm:spPr/>
      <dgm:t>
        <a:bodyPr/>
        <a:lstStyle/>
        <a:p>
          <a:endParaRPr lang="en-US"/>
        </a:p>
      </dgm:t>
    </dgm:pt>
    <dgm:pt modelId="{CE20FDC6-6AF0-4F6B-A9B0-D33378E36E52}">
      <dgm:prSet phldrT="[Text]"/>
      <dgm:spPr/>
      <dgm:t>
        <a:bodyPr/>
        <a:lstStyle/>
        <a:p>
          <a:r>
            <a:rPr lang="en-US" dirty="0" smtClean="0"/>
            <a:t>Who developed CEDS, specifically in early learning?</a:t>
          </a:r>
          <a:endParaRPr lang="en-US" dirty="0"/>
        </a:p>
      </dgm:t>
    </dgm:pt>
    <dgm:pt modelId="{87AD86EB-2515-403A-8037-E4B2DF2A4B9F}" type="parTrans" cxnId="{40280DFF-4821-4816-B89A-7C80C14F131E}">
      <dgm:prSet/>
      <dgm:spPr/>
      <dgm:t>
        <a:bodyPr/>
        <a:lstStyle/>
        <a:p>
          <a:endParaRPr lang="en-US"/>
        </a:p>
      </dgm:t>
    </dgm:pt>
    <dgm:pt modelId="{23CDA2B8-0A26-4D16-A6A5-F8136FB03856}" type="sibTrans" cxnId="{40280DFF-4821-4816-B89A-7C80C14F131E}">
      <dgm:prSet/>
      <dgm:spPr/>
      <dgm:t>
        <a:bodyPr/>
        <a:lstStyle/>
        <a:p>
          <a:endParaRPr lang="en-US"/>
        </a:p>
      </dgm:t>
    </dgm:pt>
    <dgm:pt modelId="{EBBE86BB-3793-4218-966B-6A8EA13A791A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571280FD-4631-48B1-BB71-489C183A3522}" type="parTrans" cxnId="{8770FA39-2A0D-4F1F-A469-738548C9AE87}">
      <dgm:prSet/>
      <dgm:spPr/>
      <dgm:t>
        <a:bodyPr/>
        <a:lstStyle/>
        <a:p>
          <a:endParaRPr lang="en-US"/>
        </a:p>
      </dgm:t>
    </dgm:pt>
    <dgm:pt modelId="{9F80ABEC-1100-46BC-A993-DBE88BF91198}" type="sibTrans" cxnId="{8770FA39-2A0D-4F1F-A469-738548C9AE87}">
      <dgm:prSet/>
      <dgm:spPr/>
      <dgm:t>
        <a:bodyPr/>
        <a:lstStyle/>
        <a:p>
          <a:endParaRPr lang="en-US"/>
        </a:p>
      </dgm:t>
    </dgm:pt>
    <dgm:pt modelId="{CC6E172D-B18E-4171-AAA7-B156C420C38A}" type="pres">
      <dgm:prSet presAssocID="{F78EE978-E55C-45DB-8FBA-5DC829EB3E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1C4642-0A96-4DC8-A3DE-328F05B23716}" type="pres">
      <dgm:prSet presAssocID="{4A7B0D15-0018-48B3-B3C6-D8D17409E372}" presName="composite" presStyleCnt="0"/>
      <dgm:spPr/>
    </dgm:pt>
    <dgm:pt modelId="{00FBBA0C-6EA5-4FAB-B430-4669753DA0EC}" type="pres">
      <dgm:prSet presAssocID="{4A7B0D15-0018-48B3-B3C6-D8D17409E37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2AC16-F444-494E-AD86-C5DF36E7C231}" type="pres">
      <dgm:prSet presAssocID="{4A7B0D15-0018-48B3-B3C6-D8D17409E37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0079-57EB-4443-BEC8-4D1BA20C135B}" type="pres">
      <dgm:prSet presAssocID="{EAB528AF-9C32-42A4-82A8-AAF39AE43532}" presName="sp" presStyleCnt="0"/>
      <dgm:spPr/>
    </dgm:pt>
    <dgm:pt modelId="{0A587B34-443F-42EC-AE04-5AB4BAA275BE}" type="pres">
      <dgm:prSet presAssocID="{F12C0777-4C20-44D7-B6CD-73D2207D0AEB}" presName="composite" presStyleCnt="0"/>
      <dgm:spPr/>
    </dgm:pt>
    <dgm:pt modelId="{47DE028A-0970-4BAE-9CDF-C9490240D984}" type="pres">
      <dgm:prSet presAssocID="{F12C0777-4C20-44D7-B6CD-73D2207D0AE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013A1-C4AF-4356-979F-11D0131F3672}" type="pres">
      <dgm:prSet presAssocID="{F12C0777-4C20-44D7-B6CD-73D2207D0AE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79625-2EA4-4D2B-9232-66759FD97BC8}" type="pres">
      <dgm:prSet presAssocID="{BAC1914C-3645-4D71-BC0C-D0D5E983D8F9}" presName="sp" presStyleCnt="0"/>
      <dgm:spPr/>
    </dgm:pt>
    <dgm:pt modelId="{89567DFB-75F8-4DF8-83AB-B9B5AA9C2B0E}" type="pres">
      <dgm:prSet presAssocID="{7BB684C5-72BF-45D2-A769-05F0F458C638}" presName="composite" presStyleCnt="0"/>
      <dgm:spPr/>
    </dgm:pt>
    <dgm:pt modelId="{8BB0DE61-81A6-407D-A4E9-234ECF99546A}" type="pres">
      <dgm:prSet presAssocID="{7BB684C5-72BF-45D2-A769-05F0F458C63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EEE4B-3DF5-4D1A-985E-88931055127A}" type="pres">
      <dgm:prSet presAssocID="{7BB684C5-72BF-45D2-A769-05F0F458C63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55828-618B-452B-B141-4E4DBF3E54EF}" type="pres">
      <dgm:prSet presAssocID="{855518E6-784E-4ABB-9741-D7576447622F}" presName="sp" presStyleCnt="0"/>
      <dgm:spPr/>
    </dgm:pt>
    <dgm:pt modelId="{5695B946-82B7-47B0-9CEC-967C686BA28C}" type="pres">
      <dgm:prSet presAssocID="{EBBE86BB-3793-4218-966B-6A8EA13A791A}" presName="composite" presStyleCnt="0"/>
      <dgm:spPr/>
    </dgm:pt>
    <dgm:pt modelId="{3733783D-AA7A-4B4C-9002-0013F37CDBE9}" type="pres">
      <dgm:prSet presAssocID="{EBBE86BB-3793-4218-966B-6A8EA13A79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F993-EA0C-48A8-8494-1E7296E74913}" type="pres">
      <dgm:prSet presAssocID="{EBBE86BB-3793-4218-966B-6A8EA13A79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8130E-102F-4526-953E-F9181FF7B0DC}" type="presOf" srcId="{F12C0777-4C20-44D7-B6CD-73D2207D0AEB}" destId="{47DE028A-0970-4BAE-9CDF-C9490240D984}" srcOrd="0" destOrd="0" presId="urn:microsoft.com/office/officeart/2005/8/layout/chevron2"/>
    <dgm:cxn modelId="{8770FA39-2A0D-4F1F-A469-738548C9AE87}" srcId="{F78EE978-E55C-45DB-8FBA-5DC829EB3E87}" destId="{EBBE86BB-3793-4218-966B-6A8EA13A791A}" srcOrd="3" destOrd="0" parTransId="{571280FD-4631-48B1-BB71-489C183A3522}" sibTransId="{9F80ABEC-1100-46BC-A993-DBE88BF91198}"/>
    <dgm:cxn modelId="{51D0E73F-A042-4FE9-94D6-95EBC9475DE1}" type="presOf" srcId="{4A7B0D15-0018-48B3-B3C6-D8D17409E372}" destId="{00FBBA0C-6EA5-4FAB-B430-4669753DA0EC}" srcOrd="0" destOrd="0" presId="urn:microsoft.com/office/officeart/2005/8/layout/chevron2"/>
    <dgm:cxn modelId="{22CEB2C2-4B22-42DA-BD7C-D224354BB903}" type="presOf" srcId="{EBBE86BB-3793-4218-966B-6A8EA13A791A}" destId="{3733783D-AA7A-4B4C-9002-0013F37CDBE9}" srcOrd="0" destOrd="0" presId="urn:microsoft.com/office/officeart/2005/8/layout/chevron2"/>
    <dgm:cxn modelId="{3CAAA051-5EAF-45FE-9EF9-CBF50A2549CA}" srcId="{F78EE978-E55C-45DB-8FBA-5DC829EB3E87}" destId="{7BB684C5-72BF-45D2-A769-05F0F458C638}" srcOrd="2" destOrd="0" parTransId="{F8D4CAF4-40D5-4191-8C6E-11C749716F05}" sibTransId="{855518E6-784E-4ABB-9741-D7576447622F}"/>
    <dgm:cxn modelId="{2A476787-6E8A-4821-B937-57B5EE3CD3F0}" type="presOf" srcId="{F78EE978-E55C-45DB-8FBA-5DC829EB3E87}" destId="{CC6E172D-B18E-4171-AAA7-B156C420C38A}" srcOrd="0" destOrd="0" presId="urn:microsoft.com/office/officeart/2005/8/layout/chevron2"/>
    <dgm:cxn modelId="{40280DFF-4821-4816-B89A-7C80C14F131E}" srcId="{EBBE86BB-3793-4218-966B-6A8EA13A791A}" destId="{CE20FDC6-6AF0-4F6B-A9B0-D33378E36E52}" srcOrd="0" destOrd="0" parTransId="{87AD86EB-2515-403A-8037-E4B2DF2A4B9F}" sibTransId="{23CDA2B8-0A26-4D16-A6A5-F8136FB03856}"/>
    <dgm:cxn modelId="{6E2D0779-098D-4575-835E-368DFB4C63D4}" srcId="{4A7B0D15-0018-48B3-B3C6-D8D17409E372}" destId="{769EB32A-0F20-418A-8B84-C7D05EB096B7}" srcOrd="0" destOrd="0" parTransId="{71EA3573-285D-4205-A269-E301274EC055}" sibTransId="{292517BF-1D8B-4AA4-8D8B-CD60AAB30C9B}"/>
    <dgm:cxn modelId="{5BE16657-A14E-4A67-BD10-B0EA480E6BD1}" type="presOf" srcId="{3097EB6E-A6B4-4680-B3FC-F4EE70E40ABC}" destId="{EF1013A1-C4AF-4356-979F-11D0131F3672}" srcOrd="0" destOrd="0" presId="urn:microsoft.com/office/officeart/2005/8/layout/chevron2"/>
    <dgm:cxn modelId="{362E89BF-01E2-49B4-A15B-D37402565627}" srcId="{F78EE978-E55C-45DB-8FBA-5DC829EB3E87}" destId="{F12C0777-4C20-44D7-B6CD-73D2207D0AEB}" srcOrd="1" destOrd="0" parTransId="{62015AE8-88B0-461D-BDDE-86152A1452B0}" sibTransId="{BAC1914C-3645-4D71-BC0C-D0D5E983D8F9}"/>
    <dgm:cxn modelId="{5F71B120-29C3-4D0F-9B85-44B8320B15F8}" type="presOf" srcId="{2753BC9A-F380-4583-8D3D-6B56D97BBB90}" destId="{925EEE4B-3DF5-4D1A-985E-88931055127A}" srcOrd="0" destOrd="0" presId="urn:microsoft.com/office/officeart/2005/8/layout/chevron2"/>
    <dgm:cxn modelId="{E01AF354-5661-446E-810C-5A55E2ECC4E9}" srcId="{F78EE978-E55C-45DB-8FBA-5DC829EB3E87}" destId="{4A7B0D15-0018-48B3-B3C6-D8D17409E372}" srcOrd="0" destOrd="0" parTransId="{A6A8A2F6-A248-4E2E-B6CB-18010920C0E2}" sibTransId="{EAB528AF-9C32-42A4-82A8-AAF39AE43532}"/>
    <dgm:cxn modelId="{4D463959-DFEB-4FA3-AC0D-F5E79CAE9983}" srcId="{7BB684C5-72BF-45D2-A769-05F0F458C638}" destId="{2753BC9A-F380-4583-8D3D-6B56D97BBB90}" srcOrd="0" destOrd="0" parTransId="{4AA13F8C-A027-4716-9E8E-1509AE444C3B}" sibTransId="{471125A5-A970-44AE-9A96-7820F5A525EF}"/>
    <dgm:cxn modelId="{27BF1EEE-9EFE-4D22-957F-5951D52E7BE9}" type="presOf" srcId="{7BB684C5-72BF-45D2-A769-05F0F458C638}" destId="{8BB0DE61-81A6-407D-A4E9-234ECF99546A}" srcOrd="0" destOrd="0" presId="urn:microsoft.com/office/officeart/2005/8/layout/chevron2"/>
    <dgm:cxn modelId="{012E33D5-08CF-4BF5-B54E-8128F3A60C56}" type="presOf" srcId="{769EB32A-0F20-418A-8B84-C7D05EB096B7}" destId="{9642AC16-F444-494E-AD86-C5DF36E7C231}" srcOrd="0" destOrd="0" presId="urn:microsoft.com/office/officeart/2005/8/layout/chevron2"/>
    <dgm:cxn modelId="{E0EB3A62-690D-426A-B408-3CA44E4DCB60}" srcId="{F12C0777-4C20-44D7-B6CD-73D2207D0AEB}" destId="{3097EB6E-A6B4-4680-B3FC-F4EE70E40ABC}" srcOrd="0" destOrd="0" parTransId="{3741D9D6-48C9-4853-A7E5-C1A82D67DCAC}" sibTransId="{405786F2-DEAA-4111-AAA0-A843539B340D}"/>
    <dgm:cxn modelId="{81CF2DF1-844C-4234-BF36-508C47B281B3}" type="presOf" srcId="{CE20FDC6-6AF0-4F6B-A9B0-D33378E36E52}" destId="{1FC4F993-EA0C-48A8-8494-1E7296E74913}" srcOrd="0" destOrd="0" presId="urn:microsoft.com/office/officeart/2005/8/layout/chevron2"/>
    <dgm:cxn modelId="{651BB5F4-B12B-4202-A4D8-F6DE1D7E45E2}" type="presParOf" srcId="{CC6E172D-B18E-4171-AAA7-B156C420C38A}" destId="{BF1C4642-0A96-4DC8-A3DE-328F05B23716}" srcOrd="0" destOrd="0" presId="urn:microsoft.com/office/officeart/2005/8/layout/chevron2"/>
    <dgm:cxn modelId="{CD3211F3-12A9-4222-A791-86F4E119D647}" type="presParOf" srcId="{BF1C4642-0A96-4DC8-A3DE-328F05B23716}" destId="{00FBBA0C-6EA5-4FAB-B430-4669753DA0EC}" srcOrd="0" destOrd="0" presId="urn:microsoft.com/office/officeart/2005/8/layout/chevron2"/>
    <dgm:cxn modelId="{EEA914FB-FAB6-4E53-A215-7057DB29CE17}" type="presParOf" srcId="{BF1C4642-0A96-4DC8-A3DE-328F05B23716}" destId="{9642AC16-F444-494E-AD86-C5DF36E7C231}" srcOrd="1" destOrd="0" presId="urn:microsoft.com/office/officeart/2005/8/layout/chevron2"/>
    <dgm:cxn modelId="{8D2A21F9-4701-4D2F-92B9-7F74819B8EEA}" type="presParOf" srcId="{CC6E172D-B18E-4171-AAA7-B156C420C38A}" destId="{D6ED0079-57EB-4443-BEC8-4D1BA20C135B}" srcOrd="1" destOrd="0" presId="urn:microsoft.com/office/officeart/2005/8/layout/chevron2"/>
    <dgm:cxn modelId="{47F2A21E-4AD2-4A3C-98DF-7BB4D58DC36F}" type="presParOf" srcId="{CC6E172D-B18E-4171-AAA7-B156C420C38A}" destId="{0A587B34-443F-42EC-AE04-5AB4BAA275BE}" srcOrd="2" destOrd="0" presId="urn:microsoft.com/office/officeart/2005/8/layout/chevron2"/>
    <dgm:cxn modelId="{0455F16F-B6CC-4B77-AF42-03229DF0BA1F}" type="presParOf" srcId="{0A587B34-443F-42EC-AE04-5AB4BAA275BE}" destId="{47DE028A-0970-4BAE-9CDF-C9490240D984}" srcOrd="0" destOrd="0" presId="urn:microsoft.com/office/officeart/2005/8/layout/chevron2"/>
    <dgm:cxn modelId="{CC779C11-29FD-4C2C-9CA1-A58782B4CFA4}" type="presParOf" srcId="{0A587B34-443F-42EC-AE04-5AB4BAA275BE}" destId="{EF1013A1-C4AF-4356-979F-11D0131F3672}" srcOrd="1" destOrd="0" presId="urn:microsoft.com/office/officeart/2005/8/layout/chevron2"/>
    <dgm:cxn modelId="{951E306B-3AE1-4DD7-946F-9CA2D057B1EB}" type="presParOf" srcId="{CC6E172D-B18E-4171-AAA7-B156C420C38A}" destId="{A7279625-2EA4-4D2B-9232-66759FD97BC8}" srcOrd="3" destOrd="0" presId="urn:microsoft.com/office/officeart/2005/8/layout/chevron2"/>
    <dgm:cxn modelId="{4F9D04B9-6421-4DAD-8C8A-EC00A720E477}" type="presParOf" srcId="{CC6E172D-B18E-4171-AAA7-B156C420C38A}" destId="{89567DFB-75F8-4DF8-83AB-B9B5AA9C2B0E}" srcOrd="4" destOrd="0" presId="urn:microsoft.com/office/officeart/2005/8/layout/chevron2"/>
    <dgm:cxn modelId="{28684AB6-D7C3-4A43-B9C0-D37756491BBE}" type="presParOf" srcId="{89567DFB-75F8-4DF8-83AB-B9B5AA9C2B0E}" destId="{8BB0DE61-81A6-407D-A4E9-234ECF99546A}" srcOrd="0" destOrd="0" presId="urn:microsoft.com/office/officeart/2005/8/layout/chevron2"/>
    <dgm:cxn modelId="{E03EF129-CF99-4467-8F74-A8BBB9621782}" type="presParOf" srcId="{89567DFB-75F8-4DF8-83AB-B9B5AA9C2B0E}" destId="{925EEE4B-3DF5-4D1A-985E-88931055127A}" srcOrd="1" destOrd="0" presId="urn:microsoft.com/office/officeart/2005/8/layout/chevron2"/>
    <dgm:cxn modelId="{A4F959F3-E955-4287-A76F-EFC57E5DA938}" type="presParOf" srcId="{CC6E172D-B18E-4171-AAA7-B156C420C38A}" destId="{15855828-618B-452B-B141-4E4DBF3E54EF}" srcOrd="5" destOrd="0" presId="urn:microsoft.com/office/officeart/2005/8/layout/chevron2"/>
    <dgm:cxn modelId="{85040447-3B25-4DF8-B2DB-714E2ADDEC23}" type="presParOf" srcId="{CC6E172D-B18E-4171-AAA7-B156C420C38A}" destId="{5695B946-82B7-47B0-9CEC-967C686BA28C}" srcOrd="6" destOrd="0" presId="urn:microsoft.com/office/officeart/2005/8/layout/chevron2"/>
    <dgm:cxn modelId="{A8003112-C368-4F21-A5B0-1CFA3F1D5CBD}" type="presParOf" srcId="{5695B946-82B7-47B0-9CEC-967C686BA28C}" destId="{3733783D-AA7A-4B4C-9002-0013F37CDBE9}" srcOrd="0" destOrd="0" presId="urn:microsoft.com/office/officeart/2005/8/layout/chevron2"/>
    <dgm:cxn modelId="{62F5E257-18DA-4C18-B05A-BF8318BD32C7}" type="presParOf" srcId="{5695B946-82B7-47B0-9CEC-967C686BA28C}" destId="{1FC4F993-EA0C-48A8-8494-1E7296E749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7339A-76DF-49B4-9099-D0AD3EED90A4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46A26-035C-4959-8DC2-A30A96F61592}">
      <dgm:prSet/>
      <dgm:spPr/>
      <dgm:t>
        <a:bodyPr/>
        <a:lstStyle/>
        <a:p>
          <a:pPr rtl="0"/>
          <a:r>
            <a:rPr lang="en-US" b="1" dirty="0" smtClean="0"/>
            <a:t>It is the same file. This migrant family moves seasonally to find work</a:t>
          </a:r>
          <a:endParaRPr lang="en-US" b="1" dirty="0"/>
        </a:p>
      </dgm:t>
    </dgm:pt>
    <dgm:pt modelId="{303F56F9-A930-48AD-957C-0653D8928BE4}" type="parTrans" cxnId="{11861A24-AC61-4BCB-8EE4-FF739368B91B}">
      <dgm:prSet/>
      <dgm:spPr/>
      <dgm:t>
        <a:bodyPr/>
        <a:lstStyle/>
        <a:p>
          <a:endParaRPr lang="en-US"/>
        </a:p>
      </dgm:t>
    </dgm:pt>
    <dgm:pt modelId="{DE9CF975-8428-4B6B-8490-6EEB65C5A629}" type="sibTrans" cxnId="{11861A24-AC61-4BCB-8EE4-FF739368B91B}">
      <dgm:prSet/>
      <dgm:spPr/>
      <dgm:t>
        <a:bodyPr/>
        <a:lstStyle/>
        <a:p>
          <a:endParaRPr lang="en-US"/>
        </a:p>
      </dgm:t>
    </dgm:pt>
    <dgm:pt modelId="{3EEF46F1-EEB9-4A67-9529-BC5C1F84C2A4}">
      <dgm:prSet/>
      <dgm:spPr/>
      <dgm:t>
        <a:bodyPr/>
        <a:lstStyle/>
        <a:p>
          <a:pPr rtl="0"/>
          <a:r>
            <a:rPr lang="en-US" b="1" dirty="0" smtClean="0"/>
            <a:t>What elements should be added to help someone determine that it is the same file?</a:t>
          </a:r>
          <a:endParaRPr lang="en-US" b="1" dirty="0"/>
        </a:p>
      </dgm:t>
    </dgm:pt>
    <dgm:pt modelId="{7D3603B1-E508-4895-ABCF-0B9491C354EF}" type="parTrans" cxnId="{1BA39BB6-C950-45B4-80A2-35A7C9C58EEA}">
      <dgm:prSet/>
      <dgm:spPr/>
      <dgm:t>
        <a:bodyPr/>
        <a:lstStyle/>
        <a:p>
          <a:endParaRPr lang="en-US"/>
        </a:p>
      </dgm:t>
    </dgm:pt>
    <dgm:pt modelId="{5BA3E7DA-56E3-4556-B67B-6B5E63103E32}" type="sibTrans" cxnId="{1BA39BB6-C950-45B4-80A2-35A7C9C58EEA}">
      <dgm:prSet/>
      <dgm:spPr/>
      <dgm:t>
        <a:bodyPr/>
        <a:lstStyle/>
        <a:p>
          <a:endParaRPr lang="en-US"/>
        </a:p>
      </dgm:t>
    </dgm:pt>
    <dgm:pt modelId="{D3ADEF72-0680-445A-B23D-02AF814C2AB4}" type="pres">
      <dgm:prSet presAssocID="{88C7339A-76DF-49B4-9099-D0AD3EED90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208570-4F44-4A90-BBE1-D4004E9EBA2E}" type="pres">
      <dgm:prSet presAssocID="{98C46A26-035C-4959-8DC2-A30A96F61592}" presName="composite" presStyleCnt="0"/>
      <dgm:spPr/>
    </dgm:pt>
    <dgm:pt modelId="{4599334D-A836-43C3-B533-240BB61AD9BC}" type="pres">
      <dgm:prSet presAssocID="{98C46A26-035C-4959-8DC2-A30A96F61592}" presName="bentUpArrow1" presStyleLbl="alignImgPlace1" presStyleIdx="0" presStyleCnt="1"/>
      <dgm:spPr/>
    </dgm:pt>
    <dgm:pt modelId="{40D80B11-A264-4F59-930D-E42C67232000}" type="pres">
      <dgm:prSet presAssocID="{98C46A26-035C-4959-8DC2-A30A96F6159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4C22F-E60E-4723-8E6F-7D01A320468C}" type="pres">
      <dgm:prSet presAssocID="{98C46A26-035C-4959-8DC2-A30A96F61592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2635E2F-4B0E-4609-87BE-918C4FCAC9DD}" type="pres">
      <dgm:prSet presAssocID="{DE9CF975-8428-4B6B-8490-6EEB65C5A629}" presName="sibTrans" presStyleCnt="0"/>
      <dgm:spPr/>
    </dgm:pt>
    <dgm:pt modelId="{A054E77E-65D7-46BF-8286-2FAD37663E28}" type="pres">
      <dgm:prSet presAssocID="{3EEF46F1-EEB9-4A67-9529-BC5C1F84C2A4}" presName="composite" presStyleCnt="0"/>
      <dgm:spPr/>
    </dgm:pt>
    <dgm:pt modelId="{30131117-AC06-4091-9FD6-8BC6FFDC0F28}" type="pres">
      <dgm:prSet presAssocID="{3EEF46F1-EEB9-4A67-9529-BC5C1F84C2A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61A24-AC61-4BCB-8EE4-FF739368B91B}" srcId="{88C7339A-76DF-49B4-9099-D0AD3EED90A4}" destId="{98C46A26-035C-4959-8DC2-A30A96F61592}" srcOrd="0" destOrd="0" parTransId="{303F56F9-A930-48AD-957C-0653D8928BE4}" sibTransId="{DE9CF975-8428-4B6B-8490-6EEB65C5A629}"/>
    <dgm:cxn modelId="{70DFEE6C-96A7-443C-BA50-9FA2E44D9589}" type="presOf" srcId="{88C7339A-76DF-49B4-9099-D0AD3EED90A4}" destId="{D3ADEF72-0680-445A-B23D-02AF814C2AB4}" srcOrd="0" destOrd="0" presId="urn:microsoft.com/office/officeart/2005/8/layout/StepDownProcess"/>
    <dgm:cxn modelId="{D69DADEA-832D-48A2-BCA2-E8D1E883978C}" type="presOf" srcId="{3EEF46F1-EEB9-4A67-9529-BC5C1F84C2A4}" destId="{30131117-AC06-4091-9FD6-8BC6FFDC0F28}" srcOrd="0" destOrd="0" presId="urn:microsoft.com/office/officeart/2005/8/layout/StepDownProcess"/>
    <dgm:cxn modelId="{1BA39BB6-C950-45B4-80A2-35A7C9C58EEA}" srcId="{88C7339A-76DF-49B4-9099-D0AD3EED90A4}" destId="{3EEF46F1-EEB9-4A67-9529-BC5C1F84C2A4}" srcOrd="1" destOrd="0" parTransId="{7D3603B1-E508-4895-ABCF-0B9491C354EF}" sibTransId="{5BA3E7DA-56E3-4556-B67B-6B5E63103E32}"/>
    <dgm:cxn modelId="{C7E55FC0-C914-4C7C-A8E6-C56084887B26}" type="presOf" srcId="{98C46A26-035C-4959-8DC2-A30A96F61592}" destId="{40D80B11-A264-4F59-930D-E42C67232000}" srcOrd="0" destOrd="0" presId="urn:microsoft.com/office/officeart/2005/8/layout/StepDownProcess"/>
    <dgm:cxn modelId="{9936013F-9398-4288-8A94-240C1E129E4F}" type="presParOf" srcId="{D3ADEF72-0680-445A-B23D-02AF814C2AB4}" destId="{A4208570-4F44-4A90-BBE1-D4004E9EBA2E}" srcOrd="0" destOrd="0" presId="urn:microsoft.com/office/officeart/2005/8/layout/StepDownProcess"/>
    <dgm:cxn modelId="{2AD15A40-23AB-409E-8D76-C1D487289ACA}" type="presParOf" srcId="{A4208570-4F44-4A90-BBE1-D4004E9EBA2E}" destId="{4599334D-A836-43C3-B533-240BB61AD9BC}" srcOrd="0" destOrd="0" presId="urn:microsoft.com/office/officeart/2005/8/layout/StepDownProcess"/>
    <dgm:cxn modelId="{D71EA5F7-022D-4075-80D4-102F949439ED}" type="presParOf" srcId="{A4208570-4F44-4A90-BBE1-D4004E9EBA2E}" destId="{40D80B11-A264-4F59-930D-E42C67232000}" srcOrd="1" destOrd="0" presId="urn:microsoft.com/office/officeart/2005/8/layout/StepDownProcess"/>
    <dgm:cxn modelId="{6F177162-9143-47A8-A22E-7FE0E0A55C65}" type="presParOf" srcId="{A4208570-4F44-4A90-BBE1-D4004E9EBA2E}" destId="{8EA4C22F-E60E-4723-8E6F-7D01A320468C}" srcOrd="2" destOrd="0" presId="urn:microsoft.com/office/officeart/2005/8/layout/StepDownProcess"/>
    <dgm:cxn modelId="{4E6BC12C-9C1A-47D2-88AF-0E38FF40DFF6}" type="presParOf" srcId="{D3ADEF72-0680-445A-B23D-02AF814C2AB4}" destId="{D2635E2F-4B0E-4609-87BE-918C4FCAC9DD}" srcOrd="1" destOrd="0" presId="urn:microsoft.com/office/officeart/2005/8/layout/StepDownProcess"/>
    <dgm:cxn modelId="{E232FADC-A3C1-42B0-BA68-68297AE339B8}" type="presParOf" srcId="{D3ADEF72-0680-445A-B23D-02AF814C2AB4}" destId="{A054E77E-65D7-46BF-8286-2FAD37663E28}" srcOrd="2" destOrd="0" presId="urn:microsoft.com/office/officeart/2005/8/layout/StepDownProcess"/>
    <dgm:cxn modelId="{08FD4116-E3F9-434F-BFCB-9E14E1A56AA2}" type="presParOf" srcId="{A054E77E-65D7-46BF-8286-2FAD37663E28}" destId="{30131117-AC06-4091-9FD6-8BC6FFDC0F2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81E705-48FF-4085-9012-7187F23A20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D2CA2-7556-42DF-8E67-1E4DC5A7D3B1}">
      <dgm:prSet phldrT="[Text]"/>
      <dgm:spPr/>
      <dgm:t>
        <a:bodyPr/>
        <a:lstStyle/>
        <a:p>
          <a:r>
            <a:rPr lang="en-US" b="1" dirty="0" smtClean="0"/>
            <a:t>They are twins with different files.</a:t>
          </a:r>
          <a:endParaRPr lang="en-US" b="1" dirty="0"/>
        </a:p>
      </dgm:t>
    </dgm:pt>
    <dgm:pt modelId="{C8B876FB-C5C2-4F54-A014-43782EE256FC}" type="parTrans" cxnId="{8655DAEC-0858-4BD6-A68F-9376DFD3B49B}">
      <dgm:prSet/>
      <dgm:spPr/>
      <dgm:t>
        <a:bodyPr/>
        <a:lstStyle/>
        <a:p>
          <a:endParaRPr lang="en-US"/>
        </a:p>
      </dgm:t>
    </dgm:pt>
    <dgm:pt modelId="{14042532-AD52-4F0A-95D2-57FBE16E060F}" type="sibTrans" cxnId="{8655DAEC-0858-4BD6-A68F-9376DFD3B49B}">
      <dgm:prSet/>
      <dgm:spPr/>
      <dgm:t>
        <a:bodyPr/>
        <a:lstStyle/>
        <a:p>
          <a:endParaRPr lang="en-US"/>
        </a:p>
      </dgm:t>
    </dgm:pt>
    <dgm:pt modelId="{DEE1F8D6-F981-44D1-A25F-0DBB3E9FB4BB}">
      <dgm:prSet/>
      <dgm:spPr/>
      <dgm:t>
        <a:bodyPr/>
        <a:lstStyle/>
        <a:p>
          <a:pPr rtl="0"/>
          <a:r>
            <a:rPr lang="en-US" b="1" dirty="0" smtClean="0"/>
            <a:t>What elements should be added to help someone determine that it is the same file?</a:t>
          </a:r>
          <a:endParaRPr lang="en-US" dirty="0"/>
        </a:p>
      </dgm:t>
    </dgm:pt>
    <dgm:pt modelId="{60B22A36-0923-4887-9283-4745B7106F0A}" type="parTrans" cxnId="{6347407F-154D-4CDA-8381-34B9EAA1843A}">
      <dgm:prSet/>
      <dgm:spPr/>
      <dgm:t>
        <a:bodyPr/>
        <a:lstStyle/>
        <a:p>
          <a:endParaRPr lang="en-US"/>
        </a:p>
      </dgm:t>
    </dgm:pt>
    <dgm:pt modelId="{C662CE2F-D517-4C7E-82DA-867D104EB4BA}" type="sibTrans" cxnId="{6347407F-154D-4CDA-8381-34B9EAA1843A}">
      <dgm:prSet/>
      <dgm:spPr/>
      <dgm:t>
        <a:bodyPr/>
        <a:lstStyle/>
        <a:p>
          <a:endParaRPr lang="en-US"/>
        </a:p>
      </dgm:t>
    </dgm:pt>
    <dgm:pt modelId="{7429BAE7-33FE-49BF-89FA-EBC3DBBF2D62}" type="pres">
      <dgm:prSet presAssocID="{C681E705-48FF-4085-9012-7187F23A20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9E5C2A-92DB-4B8B-8054-173E5204A127}" type="pres">
      <dgm:prSet presAssocID="{AF9D2CA2-7556-42DF-8E67-1E4DC5A7D3B1}" presName="composite" presStyleCnt="0"/>
      <dgm:spPr/>
    </dgm:pt>
    <dgm:pt modelId="{12CE3F86-1956-4CD0-9C8F-7DCA633782A0}" type="pres">
      <dgm:prSet presAssocID="{AF9D2CA2-7556-42DF-8E67-1E4DC5A7D3B1}" presName="bentUpArrow1" presStyleLbl="alignImgPlace1" presStyleIdx="0" presStyleCnt="1"/>
      <dgm:spPr/>
    </dgm:pt>
    <dgm:pt modelId="{B45DC1F1-E3F8-404C-8030-02B164CE8C89}" type="pres">
      <dgm:prSet presAssocID="{AF9D2CA2-7556-42DF-8E67-1E4DC5A7D3B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EA556-443C-4D57-8CB4-9ED96D7CFD22}" type="pres">
      <dgm:prSet presAssocID="{AF9D2CA2-7556-42DF-8E67-1E4DC5A7D3B1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9934C-DC96-4B5B-9BF3-A3A7DA91A56D}" type="pres">
      <dgm:prSet presAssocID="{14042532-AD52-4F0A-95D2-57FBE16E060F}" presName="sibTrans" presStyleCnt="0"/>
      <dgm:spPr/>
    </dgm:pt>
    <dgm:pt modelId="{A70842F0-AC53-46AF-9632-5FEC7AD8E7D3}" type="pres">
      <dgm:prSet presAssocID="{DEE1F8D6-F981-44D1-A25F-0DBB3E9FB4BB}" presName="composite" presStyleCnt="0"/>
      <dgm:spPr/>
    </dgm:pt>
    <dgm:pt modelId="{F790E33B-1345-4C0B-BB4D-152A88CA23B8}" type="pres">
      <dgm:prSet presAssocID="{DEE1F8D6-F981-44D1-A25F-0DBB3E9FB4B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1B459-5B23-447B-8BD9-88CEF5302482}" type="presOf" srcId="{DEE1F8D6-F981-44D1-A25F-0DBB3E9FB4BB}" destId="{F790E33B-1345-4C0B-BB4D-152A88CA23B8}" srcOrd="0" destOrd="0" presId="urn:microsoft.com/office/officeart/2005/8/layout/StepDownProcess"/>
    <dgm:cxn modelId="{AE8F9E96-6B61-434D-AAE5-B886439C8636}" type="presOf" srcId="{C681E705-48FF-4085-9012-7187F23A203C}" destId="{7429BAE7-33FE-49BF-89FA-EBC3DBBF2D62}" srcOrd="0" destOrd="0" presId="urn:microsoft.com/office/officeart/2005/8/layout/StepDownProcess"/>
    <dgm:cxn modelId="{8655DAEC-0858-4BD6-A68F-9376DFD3B49B}" srcId="{C681E705-48FF-4085-9012-7187F23A203C}" destId="{AF9D2CA2-7556-42DF-8E67-1E4DC5A7D3B1}" srcOrd="0" destOrd="0" parTransId="{C8B876FB-C5C2-4F54-A014-43782EE256FC}" sibTransId="{14042532-AD52-4F0A-95D2-57FBE16E060F}"/>
    <dgm:cxn modelId="{6347407F-154D-4CDA-8381-34B9EAA1843A}" srcId="{C681E705-48FF-4085-9012-7187F23A203C}" destId="{DEE1F8D6-F981-44D1-A25F-0DBB3E9FB4BB}" srcOrd="1" destOrd="0" parTransId="{60B22A36-0923-4887-9283-4745B7106F0A}" sibTransId="{C662CE2F-D517-4C7E-82DA-867D104EB4BA}"/>
    <dgm:cxn modelId="{FC88E6A2-189C-4703-B9B9-031AFC55F0ED}" type="presOf" srcId="{AF9D2CA2-7556-42DF-8E67-1E4DC5A7D3B1}" destId="{B45DC1F1-E3F8-404C-8030-02B164CE8C89}" srcOrd="0" destOrd="0" presId="urn:microsoft.com/office/officeart/2005/8/layout/StepDownProcess"/>
    <dgm:cxn modelId="{FCD3BFC2-F911-43B0-8034-15763A3D2CCD}" type="presParOf" srcId="{7429BAE7-33FE-49BF-89FA-EBC3DBBF2D62}" destId="{639E5C2A-92DB-4B8B-8054-173E5204A127}" srcOrd="0" destOrd="0" presId="urn:microsoft.com/office/officeart/2005/8/layout/StepDownProcess"/>
    <dgm:cxn modelId="{173E074B-66C2-4E0F-8DF7-5EDA6732D296}" type="presParOf" srcId="{639E5C2A-92DB-4B8B-8054-173E5204A127}" destId="{12CE3F86-1956-4CD0-9C8F-7DCA633782A0}" srcOrd="0" destOrd="0" presId="urn:microsoft.com/office/officeart/2005/8/layout/StepDownProcess"/>
    <dgm:cxn modelId="{FB76DEE7-73A2-4554-A1F0-B4AE0934F317}" type="presParOf" srcId="{639E5C2A-92DB-4B8B-8054-173E5204A127}" destId="{B45DC1F1-E3F8-404C-8030-02B164CE8C89}" srcOrd="1" destOrd="0" presId="urn:microsoft.com/office/officeart/2005/8/layout/StepDownProcess"/>
    <dgm:cxn modelId="{6A4ECF08-A608-49D5-94D9-DFAA7EA99AB1}" type="presParOf" srcId="{639E5C2A-92DB-4B8B-8054-173E5204A127}" destId="{FF1EA556-443C-4D57-8CB4-9ED96D7CFD22}" srcOrd="2" destOrd="0" presId="urn:microsoft.com/office/officeart/2005/8/layout/StepDownProcess"/>
    <dgm:cxn modelId="{DA27E861-8FC6-47D5-850A-3E03E57058F4}" type="presParOf" srcId="{7429BAE7-33FE-49BF-89FA-EBC3DBBF2D62}" destId="{51A9934C-DC96-4B5B-9BF3-A3A7DA91A56D}" srcOrd="1" destOrd="0" presId="urn:microsoft.com/office/officeart/2005/8/layout/StepDownProcess"/>
    <dgm:cxn modelId="{60C43BB1-1B22-407B-A4B2-E5CBE670F980}" type="presParOf" srcId="{7429BAE7-33FE-49BF-89FA-EBC3DBBF2D62}" destId="{A70842F0-AC53-46AF-9632-5FEC7AD8E7D3}" srcOrd="2" destOrd="0" presId="urn:microsoft.com/office/officeart/2005/8/layout/StepDownProcess"/>
    <dgm:cxn modelId="{1A16A3DB-E9D5-484D-91E0-51619C0C0B12}" type="presParOf" srcId="{A70842F0-AC53-46AF-9632-5FEC7AD8E7D3}" destId="{F790E33B-1345-4C0B-BB4D-152A88CA23B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15869-1298-4283-A766-D96BD350F9BC}">
      <dsp:nvSpPr>
        <dsp:cNvPr id="0" name=""/>
        <dsp:cNvSpPr/>
      </dsp:nvSpPr>
      <dsp:spPr>
        <a:xfrm>
          <a:off x="0" y="0"/>
          <a:ext cx="6336792" cy="726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Introduction: Missy </a:t>
          </a:r>
          <a:r>
            <a:rPr lang="en-US" sz="1900" b="1" kern="1200" dirty="0" smtClean="0">
              <a:solidFill>
                <a:schemeClr val="bg1"/>
              </a:solidFill>
            </a:rPr>
            <a:t>Cochenour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21292" y="21292"/>
        <a:ext cx="5467304" cy="684364"/>
      </dsp:txXfrm>
    </dsp:sp>
    <dsp:sp modelId="{7419D4A0-2F48-4379-BD51-D8AAFC20BAEB}">
      <dsp:nvSpPr>
        <dsp:cNvPr id="0" name=""/>
        <dsp:cNvSpPr/>
      </dsp:nvSpPr>
      <dsp:spPr>
        <a:xfrm>
          <a:off x="473202" y="827913"/>
          <a:ext cx="6336792" cy="726948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Demonstration of Align: Missy Cochenour</a:t>
          </a:r>
          <a:endParaRPr lang="en-US" sz="1900" b="1" kern="1200" dirty="0"/>
        </a:p>
      </dsp:txBody>
      <dsp:txXfrm>
        <a:off x="494494" y="849205"/>
        <a:ext cx="5348489" cy="684363"/>
      </dsp:txXfrm>
    </dsp:sp>
    <dsp:sp modelId="{DE1BEEC3-5378-4A19-AA7E-3EBEDE2C5794}">
      <dsp:nvSpPr>
        <dsp:cNvPr id="0" name=""/>
        <dsp:cNvSpPr/>
      </dsp:nvSpPr>
      <dsp:spPr>
        <a:xfrm>
          <a:off x="946404" y="1655826"/>
          <a:ext cx="6336792" cy="72694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Hands On Align session/ short break: Group work</a:t>
          </a:r>
          <a:endParaRPr lang="en-US" sz="1900" b="1" kern="1200" dirty="0"/>
        </a:p>
      </dsp:txBody>
      <dsp:txXfrm>
        <a:off x="967696" y="1677118"/>
        <a:ext cx="5348489" cy="684364"/>
      </dsp:txXfrm>
    </dsp:sp>
    <dsp:sp modelId="{6C096ED1-684C-4909-86A8-1C381F0D6DFB}">
      <dsp:nvSpPr>
        <dsp:cNvPr id="0" name=""/>
        <dsp:cNvSpPr/>
      </dsp:nvSpPr>
      <dsp:spPr>
        <a:xfrm>
          <a:off x="1419605" y="2483739"/>
          <a:ext cx="6336792" cy="726948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Demonstration of Connect: Missy Cochenour</a:t>
          </a:r>
          <a:endParaRPr lang="en-US" sz="1900" b="1" kern="1200" dirty="0"/>
        </a:p>
      </dsp:txBody>
      <dsp:txXfrm>
        <a:off x="1440897" y="2505031"/>
        <a:ext cx="5348489" cy="684364"/>
      </dsp:txXfrm>
    </dsp:sp>
    <dsp:sp modelId="{897D5F21-B6B2-4626-9FF6-9075B3E33C26}">
      <dsp:nvSpPr>
        <dsp:cNvPr id="0" name=""/>
        <dsp:cNvSpPr/>
      </dsp:nvSpPr>
      <dsp:spPr>
        <a:xfrm>
          <a:off x="1892808" y="3311652"/>
          <a:ext cx="6336792" cy="72694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Hands On Connect Session: Group work</a:t>
          </a:r>
          <a:endParaRPr lang="en-US" sz="1900" b="1" kern="1200" dirty="0"/>
        </a:p>
      </dsp:txBody>
      <dsp:txXfrm>
        <a:off x="1914100" y="3332944"/>
        <a:ext cx="5348489" cy="684363"/>
      </dsp:txXfrm>
    </dsp:sp>
    <dsp:sp modelId="{B5095936-1CB4-4F83-8CE9-A5C2F2DC7133}">
      <dsp:nvSpPr>
        <dsp:cNvPr id="0" name=""/>
        <dsp:cNvSpPr/>
      </dsp:nvSpPr>
      <dsp:spPr>
        <a:xfrm>
          <a:off x="5864275" y="531075"/>
          <a:ext cx="472516" cy="472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970591" y="531075"/>
        <a:ext cx="259884" cy="355568"/>
      </dsp:txXfrm>
    </dsp:sp>
    <dsp:sp modelId="{2BCC1F7C-807A-49BA-9B7B-6C12D00FA2B2}">
      <dsp:nvSpPr>
        <dsp:cNvPr id="0" name=""/>
        <dsp:cNvSpPr/>
      </dsp:nvSpPr>
      <dsp:spPr>
        <a:xfrm>
          <a:off x="6337477" y="1358988"/>
          <a:ext cx="472516" cy="472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443793" y="1358988"/>
        <a:ext cx="259884" cy="355568"/>
      </dsp:txXfrm>
    </dsp:sp>
    <dsp:sp modelId="{21917A50-35CA-4043-B9B1-603FFFC307D4}">
      <dsp:nvSpPr>
        <dsp:cNvPr id="0" name=""/>
        <dsp:cNvSpPr/>
      </dsp:nvSpPr>
      <dsp:spPr>
        <a:xfrm>
          <a:off x="6810679" y="2174786"/>
          <a:ext cx="472516" cy="472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916995" y="2174786"/>
        <a:ext cx="259884" cy="355568"/>
      </dsp:txXfrm>
    </dsp:sp>
    <dsp:sp modelId="{E253F85E-4B44-4B8C-A435-9334386E5425}">
      <dsp:nvSpPr>
        <dsp:cNvPr id="0" name=""/>
        <dsp:cNvSpPr/>
      </dsp:nvSpPr>
      <dsp:spPr>
        <a:xfrm>
          <a:off x="7283881" y="3010776"/>
          <a:ext cx="472516" cy="472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390197" y="3010776"/>
        <a:ext cx="259884" cy="355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BBA0C-6EA5-4FAB-B430-4669753DA0EC}">
      <dsp:nvSpPr>
        <dsp:cNvPr id="0" name=""/>
        <dsp:cNvSpPr/>
      </dsp:nvSpPr>
      <dsp:spPr>
        <a:xfrm rot="5400000">
          <a:off x="-168012" y="170002"/>
          <a:ext cx="1120080" cy="78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?</a:t>
          </a:r>
          <a:endParaRPr lang="en-US" sz="2200" b="1" kern="1200" dirty="0"/>
        </a:p>
      </dsp:txBody>
      <dsp:txXfrm rot="-5400000">
        <a:off x="0" y="394018"/>
        <a:ext cx="784056" cy="336024"/>
      </dsp:txXfrm>
    </dsp:sp>
    <dsp:sp modelId="{9642AC16-F444-494E-AD86-C5DF36E7C231}">
      <dsp:nvSpPr>
        <dsp:cNvPr id="0" name=""/>
        <dsp:cNvSpPr/>
      </dsp:nvSpPr>
      <dsp:spPr>
        <a:xfrm rot="5400000">
          <a:off x="4142802" y="-3356755"/>
          <a:ext cx="728052" cy="7445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Why is CEDS useful to you?</a:t>
          </a:r>
          <a:endParaRPr lang="en-US" sz="2600" kern="1200" dirty="0"/>
        </a:p>
      </dsp:txBody>
      <dsp:txXfrm rot="-5400000">
        <a:off x="784057" y="37531"/>
        <a:ext cx="7410002" cy="656970"/>
      </dsp:txXfrm>
    </dsp:sp>
    <dsp:sp modelId="{47DE028A-0970-4BAE-9CDF-C9490240D984}">
      <dsp:nvSpPr>
        <dsp:cNvPr id="0" name=""/>
        <dsp:cNvSpPr/>
      </dsp:nvSpPr>
      <dsp:spPr>
        <a:xfrm rot="5400000">
          <a:off x="-168012" y="1141515"/>
          <a:ext cx="1120080" cy="78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?</a:t>
          </a:r>
          <a:endParaRPr lang="en-US" sz="2200" b="1" kern="1200" dirty="0"/>
        </a:p>
      </dsp:txBody>
      <dsp:txXfrm rot="-5400000">
        <a:off x="0" y="1365531"/>
        <a:ext cx="784056" cy="336024"/>
      </dsp:txXfrm>
    </dsp:sp>
    <dsp:sp modelId="{EF1013A1-C4AF-4356-979F-11D0131F3672}">
      <dsp:nvSpPr>
        <dsp:cNvPr id="0" name=""/>
        <dsp:cNvSpPr/>
      </dsp:nvSpPr>
      <dsp:spPr>
        <a:xfrm rot="5400000">
          <a:off x="4142802" y="-2385242"/>
          <a:ext cx="728052" cy="7445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What are the Common Education Data Standards?</a:t>
          </a:r>
          <a:endParaRPr lang="en-US" sz="2600" kern="1200" dirty="0"/>
        </a:p>
      </dsp:txBody>
      <dsp:txXfrm rot="-5400000">
        <a:off x="784057" y="1009044"/>
        <a:ext cx="7410002" cy="656970"/>
      </dsp:txXfrm>
    </dsp:sp>
    <dsp:sp modelId="{8BB0DE61-81A6-407D-A4E9-234ECF99546A}">
      <dsp:nvSpPr>
        <dsp:cNvPr id="0" name=""/>
        <dsp:cNvSpPr/>
      </dsp:nvSpPr>
      <dsp:spPr>
        <a:xfrm rot="5400000">
          <a:off x="-168012" y="2113028"/>
          <a:ext cx="1120080" cy="78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?</a:t>
          </a:r>
          <a:endParaRPr lang="en-US" sz="2200" b="1" kern="1200" dirty="0"/>
        </a:p>
      </dsp:txBody>
      <dsp:txXfrm rot="-5400000">
        <a:off x="0" y="2337044"/>
        <a:ext cx="784056" cy="336024"/>
      </dsp:txXfrm>
    </dsp:sp>
    <dsp:sp modelId="{925EEE4B-3DF5-4D1A-985E-88931055127A}">
      <dsp:nvSpPr>
        <dsp:cNvPr id="0" name=""/>
        <dsp:cNvSpPr/>
      </dsp:nvSpPr>
      <dsp:spPr>
        <a:xfrm rot="5400000">
          <a:off x="4142802" y="-1413729"/>
          <a:ext cx="728052" cy="7445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How have they been developed?</a:t>
          </a:r>
          <a:endParaRPr lang="en-US" sz="2600" kern="1200" dirty="0"/>
        </a:p>
      </dsp:txBody>
      <dsp:txXfrm rot="-5400000">
        <a:off x="784057" y="1980557"/>
        <a:ext cx="7410002" cy="656970"/>
      </dsp:txXfrm>
    </dsp:sp>
    <dsp:sp modelId="{3733783D-AA7A-4B4C-9002-0013F37CDBE9}">
      <dsp:nvSpPr>
        <dsp:cNvPr id="0" name=""/>
        <dsp:cNvSpPr/>
      </dsp:nvSpPr>
      <dsp:spPr>
        <a:xfrm rot="5400000">
          <a:off x="-168012" y="3084541"/>
          <a:ext cx="1120080" cy="78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?</a:t>
          </a:r>
          <a:endParaRPr lang="en-US" sz="2200" b="1" kern="1200" dirty="0"/>
        </a:p>
      </dsp:txBody>
      <dsp:txXfrm rot="-5400000">
        <a:off x="0" y="3308557"/>
        <a:ext cx="784056" cy="336024"/>
      </dsp:txXfrm>
    </dsp:sp>
    <dsp:sp modelId="{1FC4F993-EA0C-48A8-8494-1E7296E74913}">
      <dsp:nvSpPr>
        <dsp:cNvPr id="0" name=""/>
        <dsp:cNvSpPr/>
      </dsp:nvSpPr>
      <dsp:spPr>
        <a:xfrm rot="5400000">
          <a:off x="4142802" y="-442216"/>
          <a:ext cx="728052" cy="7445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Who developed CEDS, specifically in early learning?</a:t>
          </a:r>
          <a:endParaRPr lang="en-US" sz="2600" kern="1200" dirty="0"/>
        </a:p>
      </dsp:txBody>
      <dsp:txXfrm rot="-5400000">
        <a:off x="784057" y="2952070"/>
        <a:ext cx="7410002" cy="656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96C01-9089-42CF-B763-7618D5E6E5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0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C9D4E-A468-4DF8-BB2B-56B68A41C8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5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F1658-0A66-445A-9158-C336FC63EE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3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85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2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4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57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33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1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5155-68D8-4566-9991-C4B01FA88E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0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83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2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7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who is doing what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70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8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C9962-FF43-4F22-86A9-9430B89DB9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3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0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0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42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0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Start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8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5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96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7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5DC30-4DB1-49D1-8CEC-55BAFA56E2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9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24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76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C4E3A-F87D-4025-9D2B-DC5D71EBB4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3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3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2590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0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8089900" cy="3505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8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73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0899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6AB426"/>
                </a:gs>
                <a:gs pos="49000">
                  <a:schemeClr val="accent3">
                    <a:lumMod val="40000"/>
                    <a:lumOff val="60000"/>
                  </a:schemeClr>
                </a:gs>
                <a:gs pos="21000">
                  <a:schemeClr val="accent3">
                    <a:lumMod val="60000"/>
                    <a:lumOff val="40000"/>
                  </a:schemeClr>
                </a:gs>
                <a:gs pos="7300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5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 userDrawn="1"/>
        </p:nvSpPr>
        <p:spPr bwMode="auto">
          <a:xfrm>
            <a:off x="1262063" y="319088"/>
            <a:ext cx="195262" cy="342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4EB0A9-C00D-4190-9EB5-A0AC98D0AA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06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2590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8089900" cy="3505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46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5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438400"/>
            <a:ext cx="5005368" cy="3352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62600" y="2438400"/>
            <a:ext cx="31242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272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5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68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68CD2-27E4-4D73-9397-709398BDA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C4E3A-F87D-4025-9D2B-DC5D71EBB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0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77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 Center for IDEA</a:t>
            </a:r>
          </a:p>
          <a:p>
            <a:r>
              <a:rPr lang="en-US" b="1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8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8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4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2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3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75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3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99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49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4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23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  CEDS 101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Common Education Data Standards</a:t>
            </a:r>
            <a:endParaRPr lang="en-US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198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CEDS 101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Common Education Data Standards</a:t>
            </a:r>
            <a:endParaRPr lang="en-US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23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  CEDS 101</a:t>
            </a:r>
            <a:endParaRPr lang="en-US" sz="2000" dirty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Common Education Data Standards</a:t>
            </a:r>
            <a:endParaRPr lang="en-US" sz="16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79F44-0450-419E-9EA0-E8EFFCCD6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CED-0DEC-4565-BDD3-2B06965DF4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5410200"/>
            <a:ext cx="48768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rgbClr val="154578"/>
                </a:solidFill>
                <a:latin typeface="Calibri" pitchFamily="34" charset="0"/>
              </a:rPr>
              <a:t>Improving Data, Improving Outcomes Conference</a:t>
            </a:r>
          </a:p>
          <a:p>
            <a:pPr algn="ctr"/>
            <a:r>
              <a:rPr lang="en-US" sz="1800" b="1" dirty="0" smtClean="0">
                <a:solidFill>
                  <a:srgbClr val="154578"/>
                </a:solidFill>
                <a:latin typeface="Calibri" pitchFamily="34" charset="0"/>
              </a:rPr>
              <a:t>September 15-17, 2013</a:t>
            </a:r>
          </a:p>
          <a:p>
            <a:pPr algn="ctr"/>
            <a:r>
              <a:rPr lang="en-US" sz="1800" b="1" dirty="0" smtClean="0">
                <a:solidFill>
                  <a:srgbClr val="154578"/>
                </a:solidFill>
                <a:latin typeface="Calibri" pitchFamily="34" charset="0"/>
              </a:rPr>
              <a:t>Washington, DC</a:t>
            </a:r>
            <a:endParaRPr lang="en-US" sz="1800" b="1" dirty="0">
              <a:solidFill>
                <a:srgbClr val="154578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CEDS: </a:t>
            </a:r>
            <a:r>
              <a:rPr lang="en-US" sz="2800" dirty="0" smtClean="0"/>
              <a:t> </a:t>
            </a:r>
            <a:r>
              <a:rPr lang="en-US" sz="2800" dirty="0"/>
              <a:t>Common Data Elements </a:t>
            </a:r>
            <a:r>
              <a:rPr lang="en-US" sz="2800" dirty="0" smtClean="0"/>
              <a:t>and  </a:t>
            </a:r>
            <a:r>
              <a:rPr lang="en-US" sz="2800" dirty="0"/>
              <a:t>Definitions </a:t>
            </a:r>
            <a:r>
              <a:rPr lang="en-US" sz="2800" dirty="0" smtClean="0"/>
              <a:t>for Part </a:t>
            </a:r>
            <a:r>
              <a:rPr lang="en-US" sz="2800" dirty="0"/>
              <a:t>C and 619 </a:t>
            </a:r>
            <a:r>
              <a:rPr lang="en-US" sz="2800" dirty="0" smtClean="0"/>
              <a:t>Programs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86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Missy Cochenour, Applied Engineering Management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Haidee Bernstein, Westat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Denise Mauzy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Applied Engineering Management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1620203" cy="160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Same or Different File?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87" y="3648501"/>
            <a:ext cx="1620203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62500"/>
            <a:ext cx="990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2500"/>
            <a:ext cx="990600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827" y="1143000"/>
            <a:ext cx="290697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Maria L. Lopez</a:t>
            </a:r>
          </a:p>
          <a:p>
            <a:r>
              <a:rPr lang="en-US" dirty="0" smtClean="0"/>
              <a:t>D.O.B. 3/25/2009</a:t>
            </a:r>
          </a:p>
          <a:p>
            <a:endParaRPr lang="en-US" dirty="0" smtClean="0"/>
          </a:p>
          <a:p>
            <a:r>
              <a:rPr lang="en-US" dirty="0" smtClean="0"/>
              <a:t>1010 Spruce Street</a:t>
            </a:r>
          </a:p>
          <a:p>
            <a:r>
              <a:rPr lang="en-US" dirty="0" smtClean="0"/>
              <a:t>Fresno CA 93706</a:t>
            </a:r>
          </a:p>
          <a:p>
            <a:endParaRPr lang="en-US" dirty="0" smtClean="0"/>
          </a:p>
          <a:p>
            <a:r>
              <a:rPr lang="en-US" dirty="0" smtClean="0"/>
              <a:t>Mother: Inez Lopez</a:t>
            </a:r>
          </a:p>
          <a:p>
            <a:r>
              <a:rPr lang="en-US" dirty="0" smtClean="0"/>
              <a:t>Father: Juan Pablo Lopez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8704" y="1114145"/>
            <a:ext cx="3352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Maria Lopez</a:t>
            </a:r>
          </a:p>
          <a:p>
            <a:r>
              <a:rPr lang="en-US" dirty="0" smtClean="0"/>
              <a:t>D.O.B. 3/25/2009</a:t>
            </a:r>
          </a:p>
          <a:p>
            <a:endParaRPr lang="en-US" dirty="0"/>
          </a:p>
          <a:p>
            <a:r>
              <a:rPr lang="en-US" dirty="0" smtClean="0"/>
              <a:t>939 Howard Street</a:t>
            </a:r>
          </a:p>
          <a:p>
            <a:r>
              <a:rPr lang="en-US" dirty="0" smtClean="0"/>
              <a:t>Homestead, FL 33030</a:t>
            </a:r>
          </a:p>
          <a:p>
            <a:endParaRPr lang="en-US" dirty="0"/>
          </a:p>
          <a:p>
            <a:r>
              <a:rPr lang="en-US" dirty="0" smtClean="0"/>
              <a:t>Mother: Inez Lopez</a:t>
            </a:r>
          </a:p>
          <a:p>
            <a:r>
              <a:rPr lang="en-US" dirty="0" smtClean="0"/>
              <a:t>Father: Juan Lopez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274860"/>
            <a:ext cx="206308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HEAD START 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8803" y="5275282"/>
            <a:ext cx="1905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HEAD START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255501"/>
              </p:ext>
            </p:extLst>
          </p:nvPr>
        </p:nvGraphicFramePr>
        <p:xfrm>
          <a:off x="457200" y="1600201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 Different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4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2873576" cy="1816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or Different File?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3352800"/>
            <a:ext cx="2721176" cy="1719783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33400" y="1828800"/>
            <a:ext cx="3276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J. D. Stone</a:t>
            </a:r>
          </a:p>
          <a:p>
            <a:r>
              <a:rPr lang="en-US" dirty="0" smtClean="0"/>
              <a:t>123 Harper Street</a:t>
            </a:r>
          </a:p>
          <a:p>
            <a:r>
              <a:rPr lang="en-US" dirty="0" smtClean="0"/>
              <a:t>West Hempstead, NY 11552</a:t>
            </a:r>
          </a:p>
          <a:p>
            <a:r>
              <a:rPr lang="en-US" dirty="0" smtClean="0"/>
              <a:t>D.O.B. 9/13/2012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828800"/>
            <a:ext cx="35814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J. D. Stone</a:t>
            </a:r>
          </a:p>
          <a:p>
            <a:r>
              <a:rPr lang="en-US" dirty="0" smtClean="0"/>
              <a:t>123 Harper Street</a:t>
            </a:r>
          </a:p>
          <a:p>
            <a:r>
              <a:rPr lang="en-US" dirty="0" smtClean="0"/>
              <a:t>West Hempstead, NY 11552</a:t>
            </a:r>
          </a:p>
          <a:p>
            <a:r>
              <a:rPr lang="en-US" dirty="0" smtClean="0"/>
              <a:t>D.O. B. 9/13/2012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5153900"/>
            <a:ext cx="876869" cy="876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53899"/>
            <a:ext cx="876869" cy="876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5334002"/>
            <a:ext cx="19049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E. I. Program Nassau County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334001"/>
            <a:ext cx="198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E.I. Program Nassau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3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92973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7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830120"/>
            <a:ext cx="792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Imagine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...</a:t>
            </a:r>
            <a:endParaRPr lang="en-US" sz="36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87774"/>
            <a:ext cx="7772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r>
              <a:rPr lang="en-US" sz="3600" dirty="0">
                <a:solidFill>
                  <a:srgbClr val="737373"/>
                </a:solidFill>
                <a:latin typeface="Trebuchet MS" pitchFamily="34" charset="0"/>
              </a:rPr>
              <a:t>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child</a:t>
            </a:r>
            <a:r>
              <a:rPr lang="en-US" sz="3600" b="1" dirty="0">
                <a:solidFill>
                  <a:srgbClr val="50A700"/>
                </a:solidFill>
                <a:latin typeface="Trebuchet MS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from </a:t>
            </a:r>
          </a:p>
          <a:p>
            <a:pPr>
              <a:defRPr/>
            </a:pP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Early Learning Program A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also enrolls in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Early Intervention Part C services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that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use a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different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education data standard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r>
              <a:rPr lang="en-US" sz="3600" dirty="0">
                <a:solidFill>
                  <a:srgbClr val="737373"/>
                </a:solidFill>
                <a:latin typeface="Trebuchet MS" pitchFamily="34" charset="0"/>
              </a:rPr>
              <a:t> </a:t>
            </a:r>
          </a:p>
          <a:p>
            <a:pPr>
              <a:defRPr/>
            </a:pP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67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212" y="322136"/>
            <a:ext cx="3560387" cy="2421063"/>
          </a:xfrm>
          <a:prstGeom prst="wedgeRoundRectCallout">
            <a:avLst>
              <a:gd name="adj1" fmla="val -7937"/>
              <a:gd name="adj2" fmla="val 73036"/>
              <a:gd name="adj3" fmla="val 16667"/>
            </a:avLst>
          </a:prstGeom>
          <a:solidFill>
            <a:schemeClr val="bg1">
              <a:alpha val="70000"/>
            </a:schemeClr>
          </a:solidFill>
          <a:ln w="38100">
            <a:solidFill>
              <a:srgbClr val="50A7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Here’s a 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child: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  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Matthe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SmithIII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Race = Guamanian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Gender =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466" y="349758"/>
            <a:ext cx="3385734" cy="2505443"/>
          </a:xfrm>
          <a:prstGeom prst="wedgeRoundRectCallout">
            <a:avLst>
              <a:gd name="adj1" fmla="val 8540"/>
              <a:gd name="adj2" fmla="val 65889"/>
              <a:gd name="adj3" fmla="val 16667"/>
            </a:avLst>
          </a:prstGeom>
          <a:solidFill>
            <a:schemeClr val="bg1">
              <a:alpha val="70000"/>
            </a:schemeClr>
          </a:solidFill>
          <a:ln w="38100">
            <a:solidFill>
              <a:srgbClr val="50A7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Did 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you mean:</a:t>
            </a:r>
            <a:endParaRPr lang="en-US" sz="32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endParaRPr lang="en-US" sz="1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Matthew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Smith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Suffix = III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Race = NHOPI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Sex = M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7827" y="3420184"/>
            <a:ext cx="3475161" cy="2244917"/>
            <a:chOff x="497827" y="3420184"/>
            <a:chExt cx="3475161" cy="2244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39"/>
            <a:stretch/>
          </p:blipFill>
          <p:spPr>
            <a:xfrm rot="20762733">
              <a:off x="756577" y="3420533"/>
              <a:ext cx="3216411" cy="2244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 rot="20793001">
              <a:off x="497827" y="3420184"/>
              <a:ext cx="3268058" cy="553998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000" dirty="0" smtClean="0">
                  <a:solidFill>
                    <a:prstClr val="white"/>
                  </a:solidFill>
                  <a:effectLst>
                    <a:outerShdw blurRad="63500" dist="50800" dir="2700000" algn="tl">
                      <a:srgbClr val="000000">
                        <a:alpha val="80000"/>
                      </a:srgbClr>
                    </a:outerShdw>
                  </a:effectLst>
                  <a:latin typeface="Trebuchet MS" pitchFamily="34" charset="0"/>
                </a:rPr>
                <a:t>Early Head Start</a:t>
              </a:r>
              <a:endParaRPr lang="en-US" sz="3000" dirty="0">
                <a:solidFill>
                  <a:prstClr val="white"/>
                </a:solidFill>
                <a:effectLst>
                  <a:outerShdw blurRad="63500" dist="50800" dir="2700000" algn="tl">
                    <a:srgbClr val="000000">
                      <a:alpha val="80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84991" y="3539089"/>
            <a:ext cx="3444673" cy="2289597"/>
            <a:chOff x="5384991" y="3539089"/>
            <a:chExt cx="3444673" cy="2289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" r="9557"/>
            <a:stretch/>
          </p:blipFill>
          <p:spPr>
            <a:xfrm rot="1036632">
              <a:off x="5384991" y="3539089"/>
              <a:ext cx="3174247" cy="228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1021619">
              <a:off x="5652506" y="3574428"/>
              <a:ext cx="3177158" cy="461665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50800" dist="50800" dir="2700000" algn="tl">
                      <a:srgbClr val="000000">
                        <a:alpha val="51000"/>
                      </a:srgbClr>
                    </a:outerShdw>
                  </a:effectLst>
                  <a:latin typeface="Trebuchet MS" pitchFamily="34" charset="0"/>
                </a:rPr>
                <a:t>Early Intervention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000500" y="4191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52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2286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Tools</a:t>
            </a:r>
            <a:endParaRPr lang="en-US" sz="48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4691743" cy="30480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531C79"/>
              </a:buClr>
              <a:buSzPct val="100000"/>
              <a:defRPr/>
            </a:pPr>
            <a:r>
              <a:rPr lang="en-US" sz="3000" dirty="0" smtClean="0">
                <a:latin typeface="Trebuchet MS" pitchFamily="34" charset="0"/>
              </a:rPr>
              <a:t>A Robust &amp; Expanding  </a:t>
            </a:r>
            <a:r>
              <a:rPr lang="en-US" sz="30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Common, Voluntary   Vocabulary </a:t>
            </a:r>
            <a:r>
              <a:rPr lang="en-US" sz="3000" dirty="0" smtClean="0">
                <a:latin typeface="Trebuchet MS" pitchFamily="34" charset="0"/>
              </a:rPr>
              <a:t>drawn from          existing sources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726" name="Content Placeholder 4"/>
          <p:cNvSpPr txBox="1">
            <a:spLocks/>
          </p:cNvSpPr>
          <p:nvPr/>
        </p:nvSpPr>
        <p:spPr bwMode="auto">
          <a:xfrm>
            <a:off x="333829" y="3429000"/>
            <a:ext cx="4619171" cy="2514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Powerful Stakeholder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  </a:t>
            </a:r>
            <a:r>
              <a:rPr lang="en-US" sz="30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Tools &amp; Models</a:t>
            </a:r>
            <a:endParaRPr lang="en-US" sz="30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Connect</a:t>
            </a:r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Logical Data Model</a:t>
            </a: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Align</a:t>
            </a:r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6" name="Picture 2" descr="Website Element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036" y="1"/>
            <a:ext cx="2833576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76200"/>
            <a:ext cx="86868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31C79"/>
                </a:solidFill>
              </a:rPr>
              <a:t>CEDS Tools</a:t>
            </a:r>
          </a:p>
        </p:txBody>
      </p:sp>
      <p:pic>
        <p:nvPicPr>
          <p:cNvPr id="15" name="Picture 1" descr="Website Alignment Tool re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14212"/>
            <a:ext cx="2755785" cy="207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Website Data Model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51629"/>
            <a:ext cx="2576512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5" y="4052814"/>
            <a:ext cx="2472645" cy="208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681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337153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28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Anatomy: The Basics</a:t>
            </a:r>
          </a:p>
          <a:p>
            <a:pPr algn="ctr"/>
            <a:endParaRPr lang="en-US" sz="40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b="1" i="1" dirty="0">
                <a:solidFill>
                  <a:srgbClr val="00B050"/>
                </a:solidFill>
              </a:rPr>
              <a:t>benefits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B050"/>
                </a:solidFill>
              </a:rPr>
              <a:t>challenges</a:t>
            </a:r>
            <a:r>
              <a:rPr lang="en-US" dirty="0"/>
              <a:t> of </a:t>
            </a:r>
            <a:r>
              <a:rPr lang="en-US" b="1" i="1" dirty="0">
                <a:solidFill>
                  <a:srgbClr val="00B050"/>
                </a:solidFill>
              </a:rPr>
              <a:t>developing data systems </a:t>
            </a:r>
            <a:r>
              <a:rPr lang="en-US" dirty="0"/>
              <a:t>across </a:t>
            </a:r>
            <a:r>
              <a:rPr lang="en-US" dirty="0" smtClean="0"/>
              <a:t>Part C and Part B/619 programs </a:t>
            </a:r>
            <a:r>
              <a:rPr lang="en-US" dirty="0"/>
              <a:t>with </a:t>
            </a:r>
            <a:r>
              <a:rPr lang="en-US" b="1" i="1" dirty="0">
                <a:solidFill>
                  <a:srgbClr val="00B050"/>
                </a:solidFill>
              </a:rPr>
              <a:t>common data elements and definitions</a:t>
            </a:r>
            <a:r>
              <a:rPr lang="en-US" dirty="0"/>
              <a:t>.  </a:t>
            </a:r>
            <a:endParaRPr lang="en-US" dirty="0" smtClean="0"/>
          </a:p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Have a Hands On opportunity to explore the </a:t>
            </a:r>
            <a:r>
              <a:rPr lang="en-US" b="1" i="1" dirty="0" smtClean="0">
                <a:solidFill>
                  <a:srgbClr val="00B050"/>
                </a:solidFill>
              </a:rPr>
              <a:t> Align and Connect tools</a:t>
            </a:r>
            <a:r>
              <a:rPr lang="en-US" dirty="0" smtClean="0"/>
              <a:t> </a:t>
            </a:r>
            <a:r>
              <a:rPr lang="en-US" dirty="0"/>
              <a:t>developed by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CEDS initiative.</a:t>
            </a:r>
          </a:p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Experience </a:t>
            </a:r>
            <a:r>
              <a:rPr lang="en-US" dirty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power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i="1" u="sng" dirty="0">
                <a:solidFill>
                  <a:srgbClr val="00B050"/>
                </a:solidFill>
              </a:rPr>
              <a:t>shared</a:t>
            </a:r>
            <a:r>
              <a:rPr lang="en-US" b="1" i="1" dirty="0">
                <a:solidFill>
                  <a:srgbClr val="00B050"/>
                </a:solidFill>
              </a:rPr>
              <a:t> data dictionaries</a:t>
            </a:r>
            <a:r>
              <a:rPr lang="en-US" dirty="0"/>
              <a:t>, shared </a:t>
            </a:r>
            <a:r>
              <a:rPr lang="en-US" b="1" i="1" dirty="0">
                <a:solidFill>
                  <a:srgbClr val="00B050"/>
                </a:solidFill>
              </a:rPr>
              <a:t>evaluation and research questions</a:t>
            </a:r>
            <a:r>
              <a:rPr lang="en-US" dirty="0"/>
              <a:t>, and shared </a:t>
            </a:r>
            <a:r>
              <a:rPr lang="en-US" b="1" i="1" dirty="0">
                <a:solidFill>
                  <a:srgbClr val="00B050"/>
                </a:solidFill>
              </a:rPr>
              <a:t>analytic </a:t>
            </a:r>
            <a:r>
              <a:rPr lang="en-US" b="1" i="1" dirty="0" smtClean="0">
                <a:solidFill>
                  <a:srgbClr val="00B050"/>
                </a:solidFill>
              </a:rPr>
              <a:t>strategies. </a:t>
            </a:r>
          </a:p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Learn a new way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to answer important </a:t>
            </a:r>
            <a:r>
              <a:rPr lang="en-US" b="1" i="1" dirty="0">
                <a:solidFill>
                  <a:srgbClr val="00B050"/>
                </a:solidFill>
              </a:rPr>
              <a:t>program and policy  questions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Session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0" descr="Data model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22379"/>
          <a:stretch>
            <a:fillRect/>
          </a:stretch>
        </p:blipFill>
        <p:spPr bwMode="auto">
          <a:xfrm>
            <a:off x="10886" y="945215"/>
            <a:ext cx="3465513" cy="44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531C79"/>
                </a:solidFill>
              </a:rPr>
              <a:t>Standard Information: The Basics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874294" y="1172212"/>
            <a:ext cx="113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Element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419433" y="1524000"/>
            <a:ext cx="131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Trebuchet MS" pitchFamily="34" charset="0"/>
              </a:rPr>
              <a:t>Definition</a:t>
            </a:r>
            <a:endParaRPr lang="en-U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764882" y="3318231"/>
            <a:ext cx="104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Option</a:t>
            </a:r>
            <a:r>
              <a:rPr lang="en-US" sz="20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set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764882" y="5075464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Domain</a:t>
            </a:r>
          </a:p>
        </p:txBody>
      </p:sp>
      <p:sp>
        <p:nvSpPr>
          <p:cNvPr id="25618" name="TextBox 9"/>
          <p:cNvSpPr txBox="1">
            <a:spLocks noChangeArrowheads="1"/>
          </p:cNvSpPr>
          <p:nvPr/>
        </p:nvSpPr>
        <p:spPr bwMode="auto">
          <a:xfrm>
            <a:off x="4868862" y="5410200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Entity</a:t>
            </a:r>
          </a:p>
        </p:txBody>
      </p:sp>
      <p:cxnSp>
        <p:nvCxnSpPr>
          <p:cNvPr id="34" name="Straight Connector 33" descr="pointer line"/>
          <p:cNvCxnSpPr/>
          <p:nvPr/>
        </p:nvCxnSpPr>
        <p:spPr>
          <a:xfrm flipH="1">
            <a:off x="3315513" y="3539628"/>
            <a:ext cx="1589972" cy="346572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1637" y="3886200"/>
            <a:ext cx="10207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Yes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No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NotSelected</a:t>
            </a:r>
          </a:p>
        </p:txBody>
      </p:sp>
      <p:cxnSp>
        <p:nvCxnSpPr>
          <p:cNvPr id="32" name="Straight Connector 31" descr="pointer line"/>
          <p:cNvCxnSpPr>
            <a:stCxn id="25605" idx="1"/>
          </p:cNvCxnSpPr>
          <p:nvPr/>
        </p:nvCxnSpPr>
        <p:spPr>
          <a:xfrm flipH="1">
            <a:off x="2941283" y="1372237"/>
            <a:ext cx="933011" cy="1334084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311041" y="2826603"/>
            <a:ext cx="10262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Hispanic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or Latino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Ethnicity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2819400" y="3886200"/>
            <a:ext cx="0" cy="595312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79725" y="4038600"/>
            <a:ext cx="92075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79725" y="4191000"/>
            <a:ext cx="92075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81313" y="4343400"/>
            <a:ext cx="90487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pointer line"/>
          <p:cNvCxnSpPr>
            <a:endCxn id="25618" idx="1"/>
          </p:cNvCxnSpPr>
          <p:nvPr/>
        </p:nvCxnSpPr>
        <p:spPr>
          <a:xfrm>
            <a:off x="1688986" y="4636634"/>
            <a:ext cx="3179876" cy="973591"/>
          </a:xfrm>
          <a:prstGeom prst="line">
            <a:avLst/>
          </a:prstGeom>
          <a:ln w="25400">
            <a:solidFill>
              <a:srgbClr val="EE7D00"/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/>
        </p:blipFill>
        <p:spPr>
          <a:xfrm>
            <a:off x="6019801" y="761999"/>
            <a:ext cx="3124200" cy="535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Straight Connector 39" descr="pointer line"/>
          <p:cNvCxnSpPr/>
          <p:nvPr/>
        </p:nvCxnSpPr>
        <p:spPr>
          <a:xfrm>
            <a:off x="4868862" y="1379061"/>
            <a:ext cx="1227932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606" idx="3"/>
          </p:cNvCxnSpPr>
          <p:nvPr/>
        </p:nvCxnSpPr>
        <p:spPr>
          <a:xfrm flipV="1">
            <a:off x="5734217" y="1724025"/>
            <a:ext cx="533318" cy="3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 descr="bracket"/>
          <p:cNvSpPr/>
          <p:nvPr/>
        </p:nvSpPr>
        <p:spPr>
          <a:xfrm>
            <a:off x="6269151" y="3020183"/>
            <a:ext cx="91282" cy="1385461"/>
          </a:xfrm>
          <a:prstGeom prst="leftBracket">
            <a:avLst/>
          </a:prstGeom>
          <a:ln w="25400">
            <a:solidFill>
              <a:srgbClr val="EE7D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9096" y="5275489"/>
            <a:ext cx="317500" cy="20796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rgbClr val="EE7D00"/>
                </a:solidFill>
                <a:latin typeface="Arial" pitchFamily="34" charset="0"/>
                <a:cs typeface="Arial" pitchFamily="34" charset="0"/>
              </a:rPr>
              <a:t>K12</a:t>
            </a:r>
          </a:p>
        </p:txBody>
      </p:sp>
      <p:sp>
        <p:nvSpPr>
          <p:cNvPr id="25622" name="TextBox 75"/>
          <p:cNvSpPr txBox="1">
            <a:spLocks noChangeArrowheads="1"/>
          </p:cNvSpPr>
          <p:nvPr/>
        </p:nvSpPr>
        <p:spPr bwMode="auto">
          <a:xfrm>
            <a:off x="7086600" y="5514975"/>
            <a:ext cx="109324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EE7D00"/>
                </a:solidFill>
                <a:latin typeface="Arial" charset="0"/>
              </a:rPr>
              <a:t>K12  Student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751853" y="5343185"/>
            <a:ext cx="721518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pointer line"/>
          <p:cNvCxnSpPr/>
          <p:nvPr/>
        </p:nvCxnSpPr>
        <p:spPr>
          <a:xfrm flipV="1">
            <a:off x="5664597" y="5617368"/>
            <a:ext cx="1205876" cy="17009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751853" y="3518256"/>
            <a:ext cx="381795" cy="21372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03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sz="3600" dirty="0" smtClean="0"/>
              <a:t>Early Childhood Enrollment Service Type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4867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Entry and Exit Dates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329613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Early Childhood Experience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28020" r="12955" b="13074"/>
          <a:stretch/>
        </p:blipFill>
        <p:spPr bwMode="auto">
          <a:xfrm>
            <a:off x="511791" y="685800"/>
            <a:ext cx="8502556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5" t="19899" r="13146" b="7981"/>
          <a:stretch/>
        </p:blipFill>
        <p:spPr bwMode="auto">
          <a:xfrm>
            <a:off x="152400" y="856024"/>
            <a:ext cx="6753367" cy="52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3" t="23532" r="12208" b="11194"/>
          <a:stretch/>
        </p:blipFill>
        <p:spPr bwMode="auto">
          <a:xfrm>
            <a:off x="4038600" y="1752601"/>
            <a:ext cx="4800601" cy="453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Qualification Status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8401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sz="3200" dirty="0" smtClean="0"/>
              <a:t>Service Description</a:t>
            </a:r>
          </a:p>
          <a:p>
            <a:r>
              <a:rPr lang="en-US" sz="3200" dirty="0" smtClean="0"/>
              <a:t>Service Frequency</a:t>
            </a:r>
          </a:p>
          <a:p>
            <a:r>
              <a:rPr lang="en-US" sz="3200" dirty="0" smtClean="0"/>
              <a:t>Service Intensity</a:t>
            </a:r>
          </a:p>
          <a:p>
            <a:r>
              <a:rPr lang="en-US" sz="3200" smtClean="0"/>
              <a:t>Service Setting</a:t>
            </a:r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Potential New Data Elements for Version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 Details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54001" cy="56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Building new data system </a:t>
            </a:r>
          </a:p>
          <a:p>
            <a:pPr marL="0" indent="0" algn="ctr"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 smtClean="0"/>
              <a:t>Expanding or revising existing data system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CEDS provides a “jump start”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Example:  Data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-27296"/>
            <a:ext cx="9144000" cy="30175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81736"/>
            <a:ext cx="9144000" cy="287626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85448"/>
            <a:ext cx="9144000" cy="9966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9365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sm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Using Align</a:t>
            </a: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4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619056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1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02343" y="2301875"/>
            <a:ext cx="8229600" cy="40227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Web-based tool that allows users to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Import</a:t>
            </a:r>
            <a:r>
              <a:rPr lang="en-US" sz="32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or input their data dictionaries</a:t>
            </a: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Align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their current data to CEDS</a:t>
            </a: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Compare</a:t>
            </a:r>
            <a:r>
              <a:rPr lang="en-US" sz="32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their data dictionaries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Analyze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their data in relation to various other CEDS-aligned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114381" cy="186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F2084"/>
                </a:solidFill>
                <a:cs typeface="Andalus" pitchFamily="18" charset="-78"/>
              </a:rPr>
              <a:t>Align</a:t>
            </a:r>
          </a:p>
        </p:txBody>
      </p:sp>
    </p:spTree>
    <p:extLst>
      <p:ext uri="{BB962C8B-B14F-4D97-AF65-F5344CB8AC3E}">
        <p14:creationId xmlns:p14="http://schemas.microsoft.com/office/powerpoint/2010/main" val="195739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9" y="1161733"/>
            <a:ext cx="8640381" cy="51628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with Early Learning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CEDS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14328" r="12149" b="12119"/>
          <a:stretch/>
        </p:blipFill>
        <p:spPr bwMode="auto">
          <a:xfrm>
            <a:off x="341194" y="724682"/>
            <a:ext cx="8498006" cy="55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Others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09600"/>
            <a:ext cx="85915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State plans to link data collected by Early Hearing Detection &amp; Intervention (EHDI) with Part C data to guide program improvement and for CDC reporting.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Each agency can create a map using the Align tool to simplify the process of linking data sets.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Example: Align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833687"/>
            <a:ext cx="1600200" cy="1571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Using Align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500313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33800"/>
            <a:ext cx="2500313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286000"/>
            <a:ext cx="2133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User Name:</a:t>
            </a:r>
          </a:p>
          <a:p>
            <a:r>
              <a:rPr lang="en-US" sz="3200" dirty="0" smtClean="0"/>
              <a:t>USER1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419600"/>
            <a:ext cx="2362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Password:</a:t>
            </a:r>
          </a:p>
          <a:p>
            <a:r>
              <a:rPr lang="en-US" sz="3200" dirty="0" smtClean="0"/>
              <a:t>T3sting!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494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-27296"/>
            <a:ext cx="9144000" cy="30175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81736"/>
            <a:ext cx="9144000" cy="287626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85448"/>
            <a:ext cx="9144000" cy="9966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9365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sm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Using CONNECT</a:t>
            </a: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089900" cy="2971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endParaRPr lang="en-US" sz="1100" dirty="0"/>
          </a:p>
          <a:p>
            <a:pPr marL="0" indent="0" fontAlgn="auto">
              <a:spcAft>
                <a:spcPts val="0"/>
              </a:spcAft>
              <a:buClr>
                <a:srgbClr val="531C79"/>
              </a:buClr>
              <a:buNone/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F2084"/>
                </a:solidFill>
                <a:cs typeface="Andalus" pitchFamily="18" charset="-78"/>
              </a:rPr>
              <a:t>Connect</a:t>
            </a:r>
            <a:endParaRPr lang="en-US" sz="4400" b="1" dirty="0">
              <a:solidFill>
                <a:srgbClr val="5F2084"/>
              </a:solidFill>
              <a:cs typeface="Andalus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09" y="-76200"/>
            <a:ext cx="2590391" cy="883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0"/>
            <a:ext cx="784860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31C79"/>
              </a:buClr>
              <a:buSzPct val="115000"/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Stakeholders from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various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types of educational organizations can use the tool to </a:t>
            </a:r>
          </a:p>
          <a:p>
            <a:pPr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endParaRPr lang="en-US" sz="1200" dirty="0">
              <a:solidFill>
                <a:srgbClr val="595959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Answer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program and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policy questions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Calculate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metrics and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indicators 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Address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reporting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requirements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1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children with an IFSP or IEP are currently enrolled in each early learning program setting?</a:t>
            </a:r>
          </a:p>
          <a:p>
            <a:endParaRPr lang="en-US" sz="2400" dirty="0" smtClean="0"/>
          </a:p>
          <a:p>
            <a:r>
              <a:rPr lang="en-US" dirty="0" smtClean="0"/>
              <a:t>To answer such a program question, you need </a:t>
            </a:r>
          </a:p>
          <a:p>
            <a:pPr lvl="1"/>
            <a:r>
              <a:rPr lang="en-US" dirty="0" smtClean="0"/>
              <a:t>Data, possibly from multiple data systems </a:t>
            </a:r>
          </a:p>
          <a:p>
            <a:pPr lvl="1"/>
            <a:r>
              <a:rPr lang="en-US" dirty="0" smtClean="0"/>
              <a:t>Data elements and their definitions</a:t>
            </a:r>
            <a:endParaRPr lang="en-US" dirty="0"/>
          </a:p>
          <a:p>
            <a:pPr lvl="1"/>
            <a:r>
              <a:rPr lang="en-US" dirty="0" smtClean="0"/>
              <a:t>A plan to analyze the data . . . 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342900" lvl="1"/>
            <a:r>
              <a:rPr lang="en-US" sz="2800" dirty="0" smtClean="0">
                <a:solidFill>
                  <a:srgbClr val="154578"/>
                </a:solidFill>
              </a:rPr>
              <a:t>You </a:t>
            </a:r>
            <a:r>
              <a:rPr lang="en-US" sz="2800" dirty="0">
                <a:solidFill>
                  <a:srgbClr val="154578"/>
                </a:solidFill>
              </a:rPr>
              <a:t>need the CEDS Connect tool.  </a:t>
            </a:r>
          </a:p>
          <a:p>
            <a:pPr marL="342900"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CEDS to Answer Program &amp; Policy Questions:  Part C/619 Example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Connections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685800"/>
            <a:ext cx="7305675" cy="56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228086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89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myConnect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14647" r="11701" b="9413"/>
          <a:stretch/>
        </p:blipFill>
        <p:spPr bwMode="auto">
          <a:xfrm>
            <a:off x="861586" y="717697"/>
            <a:ext cx="7458501" cy="55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258087" y="4572000"/>
            <a:ext cx="95534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myConnect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t="34865" r="12417" b="9254"/>
          <a:stretch/>
        </p:blipFill>
        <p:spPr bwMode="auto">
          <a:xfrm>
            <a:off x="218365" y="996287"/>
            <a:ext cx="8639032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 smtClean="0">
                <a:latin typeface="Calibri" pitchFamily="34" charset="0"/>
              </a:rPr>
              <a:t>State </a:t>
            </a:r>
            <a:r>
              <a:rPr lang="en-US" sz="2400" dirty="0">
                <a:latin typeface="Calibri" pitchFamily="34" charset="0"/>
              </a:rPr>
              <a:t>serves young children under Part C and Part B/619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buClr>
                <a:srgbClr val="FF0000"/>
              </a:buClr>
              <a:buSzPct val="11500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>
                <a:latin typeface="Calibri" pitchFamily="34" charset="0"/>
              </a:rPr>
              <a:t>State has developed a tiered quality rating and improvement system (QRIS</a:t>
            </a:r>
            <a:r>
              <a:rPr lang="en-US" sz="2400" dirty="0" smtClean="0">
                <a:latin typeface="Calibri" pitchFamily="34" charset="0"/>
              </a:rPr>
              <a:t>).</a:t>
            </a:r>
          </a:p>
          <a:p>
            <a:pPr>
              <a:buClr>
                <a:srgbClr val="FF0000"/>
              </a:buClr>
              <a:buSzPct val="115000"/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 smtClean="0">
                <a:latin typeface="Calibri" pitchFamily="34" charset="0"/>
              </a:rPr>
              <a:t>Policymakers </a:t>
            </a:r>
            <a:r>
              <a:rPr lang="en-US" sz="2400" dirty="0">
                <a:latin typeface="Calibri" pitchFamily="34" charset="0"/>
              </a:rPr>
              <a:t>want to know if children with disabilities who </a:t>
            </a:r>
            <a:r>
              <a:rPr lang="en-US" sz="2400" dirty="0" smtClean="0">
                <a:latin typeface="Calibri" pitchFamily="34" charset="0"/>
              </a:rPr>
              <a:t>participate </a:t>
            </a:r>
            <a:r>
              <a:rPr lang="en-US" sz="2400" dirty="0">
                <a:latin typeface="Calibri" pitchFamily="34" charset="0"/>
              </a:rPr>
              <a:t>in a highly rated program experience better outcomes. They </a:t>
            </a:r>
            <a:r>
              <a:rPr lang="en-US" sz="2400" dirty="0" smtClean="0">
                <a:latin typeface="Calibri" pitchFamily="34" charset="0"/>
              </a:rPr>
              <a:t>have posed this </a:t>
            </a:r>
            <a:r>
              <a:rPr lang="en-US" sz="2400" dirty="0">
                <a:latin typeface="Calibri" pitchFamily="34" charset="0"/>
              </a:rPr>
              <a:t>question to the Part C and 619 Coordinators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buClr>
                <a:srgbClr val="FF0000"/>
              </a:buClr>
              <a:buSzPct val="115000"/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>
                <a:latin typeface="Calibri" pitchFamily="34" charset="0"/>
              </a:rPr>
              <a:t>Where to start?</a:t>
            </a:r>
          </a:p>
          <a:p>
            <a:pPr marL="342900"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</a:t>
            </a:r>
            <a:r>
              <a:rPr lang="en-US" dirty="0" smtClean="0"/>
              <a:t>Example:  Connect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833687"/>
            <a:ext cx="1600200" cy="1571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Using Connect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4" y="3615519"/>
            <a:ext cx="2046288" cy="223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1828800"/>
            <a:ext cx="2046288" cy="223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2590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User Name:</a:t>
            </a:r>
          </a:p>
          <a:p>
            <a:r>
              <a:rPr lang="en-US" sz="3200" dirty="0" smtClean="0"/>
              <a:t>USER1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731675"/>
            <a:ext cx="2514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Password:</a:t>
            </a:r>
          </a:p>
          <a:p>
            <a:r>
              <a:rPr lang="en-US" sz="3200" dirty="0" smtClean="0"/>
              <a:t>T3sting!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7242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CEDS Roundtables </a:t>
            </a:r>
            <a:r>
              <a:rPr lang="en-US" sz="2800" dirty="0" smtClean="0"/>
              <a:t>(Tuesday at 8:00 a.m.)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Opportunity to offer an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early intervention/preschool special education perspective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Topic-driven, facilitated roundtable discussions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IFSP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Planned and Delivered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Assessment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Transitions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Eligibility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Referral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Your opportunity to provide feedback and input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Are there elements not in CEDS which might be required to support Part C or 619?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Do you have recommendations for changes?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3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4195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Do you better understand the benefits of CEDS?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Have you become more familiar with CEDS?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Are you ready to explore using CEDS once you return home?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What are your TA needs in relation to CEDS?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676400"/>
            <a:ext cx="9144000" cy="274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6000" b="1" dirty="0">
                <a:solidFill>
                  <a:srgbClr val="531C79"/>
                </a:solidFill>
                <a:latin typeface="Trebuchet MS" pitchFamily="34" charset="0"/>
              </a:rPr>
              <a:t>Engage with CEDS</a:t>
            </a: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rgbClr val="531C79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50A700"/>
                </a:solidFill>
                <a:latin typeface="Trebuchet MS" pitchFamily="34" charset="0"/>
              </a:rPr>
              <a:t>http://ceds.ed.gov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86" y="5257800"/>
            <a:ext cx="2756986" cy="914400"/>
          </a:xfrm>
          <a:prstGeom prst="rect">
            <a:avLst/>
          </a:prstGeom>
        </p:spPr>
      </p:pic>
      <p:pic>
        <p:nvPicPr>
          <p:cNvPr id="16" name="Picture 15" descr="CEDS_footer_clos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135"/>
            <a:ext cx="9144000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8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Are you working in your state to develop a common data vocabulary?</a:t>
            </a:r>
          </a:p>
          <a:p>
            <a:endParaRPr lang="en-US" sz="3200" dirty="0" smtClean="0"/>
          </a:p>
          <a:p>
            <a:r>
              <a:rPr lang="en-US" sz="3200" dirty="0" smtClean="0"/>
              <a:t>Are you currently using</a:t>
            </a:r>
          </a:p>
          <a:p>
            <a:pPr marL="0" indent="0">
              <a:buNone/>
            </a:pPr>
            <a:r>
              <a:rPr lang="en-US" sz="3200" dirty="0" smtClean="0"/>
              <a:t>    CEDS?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are your Interests?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3252473" cy="23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60325"/>
            <a:ext cx="82296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31C79"/>
                </a:solidFill>
              </a:rPr>
              <a:t>What is CEDS?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4800" y="2971800"/>
            <a:ext cx="8701087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531C79"/>
              </a:buClr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A national collaborative effort to develop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voluntary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,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common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data standards for a key set of education data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2675"/>
            <a:ext cx="87047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A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vocabulary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including standard definitions, option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sets, and 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technical specifications to streamline sharing and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comparing information</a:t>
            </a:r>
            <a:endParaRPr lang="en-US" sz="30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4800" y="5105400"/>
            <a:ext cx="8229600" cy="792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r>
              <a:rPr lang="en-US" sz="44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Voluntary Common Vocabulary</a:t>
            </a:r>
          </a:p>
          <a:p>
            <a:pPr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endParaRPr lang="en-US" sz="4000" dirty="0">
              <a:solidFill>
                <a:srgbClr val="73737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Common </a:t>
            </a:r>
            <a:r>
              <a:rPr lang="en-US" b="1" dirty="0" smtClean="0">
                <a:solidFill>
                  <a:srgbClr val="00B050"/>
                </a:solidFill>
              </a:rPr>
              <a:t>Education</a:t>
            </a:r>
            <a:r>
              <a:rPr lang="en-US" b="1" dirty="0" smtClean="0"/>
              <a:t> Data </a:t>
            </a:r>
            <a:r>
              <a:rPr lang="en-US" b="1" dirty="0" smtClean="0">
                <a:solidFill>
                  <a:srgbClr val="00B050"/>
                </a:solidFill>
              </a:rPr>
              <a:t>Standards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Education </a:t>
            </a:r>
            <a:r>
              <a:rPr lang="en-US" sz="2200" dirty="0" smtClean="0"/>
              <a:t>- Sounds like it doesn’t include Head Start, Child Care, and Part C non-Education lead agencies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Standards </a:t>
            </a:r>
            <a:r>
              <a:rPr lang="en-US" sz="2200" dirty="0" smtClean="0"/>
              <a:t>- Sounds like it refers to benchmarks or criteria that data would have to meet</a:t>
            </a:r>
            <a:endParaRPr lang="en-US" sz="2200" dirty="0"/>
          </a:p>
          <a:p>
            <a:pPr marL="0" indent="0">
              <a:buNone/>
            </a:pPr>
            <a:r>
              <a:rPr lang="en-US" b="1" dirty="0" smtClean="0"/>
              <a:t>Common (mis) Conclusions:</a:t>
            </a:r>
            <a:r>
              <a:rPr lang="en-US" dirty="0" smtClean="0"/>
              <a:t>  </a:t>
            </a:r>
          </a:p>
          <a:p>
            <a:r>
              <a:rPr lang="en-US" sz="2200" dirty="0" smtClean="0"/>
              <a:t>CEDS does not include or relate to Part C and Section 619.</a:t>
            </a:r>
          </a:p>
          <a:p>
            <a:pPr marL="0" indent="0" algn="ctr">
              <a:buNone/>
            </a:pPr>
            <a:r>
              <a:rPr lang="en-US" sz="2200" dirty="0" smtClean="0"/>
              <a:t>OR</a:t>
            </a:r>
          </a:p>
          <a:p>
            <a:r>
              <a:rPr lang="en-US" sz="2200" dirty="0" smtClean="0"/>
              <a:t>If CEDS does include Part C and 619, it means more requirements coming down from U.S. Department of Education.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CEDS relate to Part C and 619?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52926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 smtClean="0"/>
              <a:t>DaSy Goal</a:t>
            </a:r>
            <a:r>
              <a:rPr lang="en-US" sz="2200" b="1" dirty="0" smtClean="0"/>
              <a:t>:  </a:t>
            </a:r>
            <a:r>
              <a:rPr lang="en-US" sz="2000" dirty="0" smtClean="0"/>
              <a:t>To develop and enhance statewide early childhood </a:t>
            </a:r>
            <a:r>
              <a:rPr lang="en-US" sz="2000" b="1" dirty="0" smtClean="0">
                <a:solidFill>
                  <a:srgbClr val="00B050"/>
                </a:solidFill>
              </a:rPr>
              <a:t>coordinated and longitudinal</a:t>
            </a:r>
            <a:r>
              <a:rPr lang="en-US" sz="2000" dirty="0" smtClean="0"/>
              <a:t> data systems to improve state capacity to collect,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analyze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smtClean="0"/>
              <a:t>and report </a:t>
            </a:r>
            <a:r>
              <a:rPr lang="en-US" sz="2000" b="1" dirty="0" smtClean="0">
                <a:solidFill>
                  <a:srgbClr val="FF0000"/>
                </a:solidFill>
              </a:rPr>
              <a:t>high quality data </a:t>
            </a:r>
            <a:r>
              <a:rPr lang="en-US" sz="2000" dirty="0" smtClean="0"/>
              <a:t>required under IDEA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342900" lvl="2" indent="-342900"/>
            <a:r>
              <a:rPr lang="en-US" u="sng" dirty="0" smtClean="0">
                <a:solidFill>
                  <a:srgbClr val="154578"/>
                </a:solidFill>
              </a:rPr>
              <a:t>ALIGN</a:t>
            </a:r>
            <a:r>
              <a:rPr lang="en-US" dirty="0" smtClean="0">
                <a:solidFill>
                  <a:srgbClr val="154578"/>
                </a:solidFill>
              </a:rPr>
              <a:t>:  Addresses reporting </a:t>
            </a:r>
            <a:r>
              <a:rPr lang="en-US" b="1" dirty="0" smtClean="0">
                <a:solidFill>
                  <a:srgbClr val="FF0000"/>
                </a:solidFill>
              </a:rPr>
              <a:t>high quality data </a:t>
            </a:r>
            <a:r>
              <a:rPr lang="en-US" dirty="0" smtClean="0">
                <a:solidFill>
                  <a:srgbClr val="154578"/>
                </a:solidFill>
              </a:rPr>
              <a:t>by providing common data dictionaries (elements, option sets, and technical specifications)</a:t>
            </a:r>
          </a:p>
          <a:p>
            <a:pPr marL="342900" lvl="2" indent="-342900"/>
            <a:endParaRPr lang="en-US" dirty="0" smtClean="0">
              <a:solidFill>
                <a:srgbClr val="154578"/>
              </a:solidFill>
            </a:endParaRPr>
          </a:p>
          <a:p>
            <a:pPr marL="342900" lvl="2" indent="-342900"/>
            <a:r>
              <a:rPr lang="en-US" u="sng" dirty="0" smtClean="0">
                <a:solidFill>
                  <a:srgbClr val="154578"/>
                </a:solidFill>
              </a:rPr>
              <a:t>CONNECT</a:t>
            </a:r>
            <a:r>
              <a:rPr lang="en-US" dirty="0" smtClean="0">
                <a:solidFill>
                  <a:srgbClr val="154578"/>
                </a:solidFill>
              </a:rPr>
              <a:t>:  Facilitates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analysis </a:t>
            </a:r>
            <a:r>
              <a:rPr lang="en-US" dirty="0" smtClean="0">
                <a:solidFill>
                  <a:srgbClr val="154578"/>
                </a:solidFill>
              </a:rPr>
              <a:t>by recommending analytic approaches (logic and formulas) to address program and policy questions as well as Federal reporting requirements (indicators)</a:t>
            </a:r>
          </a:p>
          <a:p>
            <a:pPr marL="342900" lvl="2" indent="-342900"/>
            <a:endParaRPr lang="en-US" dirty="0" smtClean="0">
              <a:solidFill>
                <a:srgbClr val="154578"/>
              </a:solidFill>
            </a:endParaRPr>
          </a:p>
          <a:p>
            <a:pPr marL="342900" lvl="2" indent="-342900"/>
            <a:r>
              <a:rPr lang="en-US" dirty="0" smtClean="0">
                <a:solidFill>
                  <a:srgbClr val="154578"/>
                </a:solidFill>
              </a:rPr>
              <a:t>Enhances capacity for </a:t>
            </a:r>
            <a:r>
              <a:rPr lang="en-US" b="1" dirty="0" smtClean="0">
                <a:solidFill>
                  <a:srgbClr val="00B050"/>
                </a:solidFill>
              </a:rPr>
              <a:t>coordinated and longitudinal </a:t>
            </a:r>
            <a:r>
              <a:rPr lang="en-US" dirty="0" smtClean="0">
                <a:solidFill>
                  <a:srgbClr val="154578"/>
                </a:solidFill>
              </a:rPr>
              <a:t>analysis by including data elements in different domains across the P-20W continuum</a:t>
            </a:r>
            <a:endParaRPr lang="en-US" dirty="0">
              <a:solidFill>
                <a:srgbClr val="154578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660" y="274638"/>
            <a:ext cx="8441140" cy="1143000"/>
          </a:xfrm>
        </p:spPr>
        <p:txBody>
          <a:bodyPr>
            <a:noAutofit/>
          </a:bodyPr>
          <a:lstStyle/>
          <a:p>
            <a:pPr>
              <a:tabLst>
                <a:tab pos="5429250" algn="l"/>
              </a:tabLst>
            </a:pPr>
            <a:r>
              <a:rPr lang="en-US" dirty="0" smtClean="0"/>
              <a:t>Why is DaSy talking about CEDS?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288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Why </a:t>
            </a:r>
          </a:p>
          <a:p>
            <a:pPr algn="ctr"/>
            <a:r>
              <a:rPr lang="en-US" sz="115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in EC?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1258</Words>
  <Application>Microsoft Office PowerPoint</Application>
  <PresentationFormat>On-screen Show (4:3)</PresentationFormat>
  <Paragraphs>279</Paragraphs>
  <Slides>46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Office Theme</vt:lpstr>
      <vt:lpstr>Custom Design</vt:lpstr>
      <vt:lpstr>4_theme2</vt:lpstr>
      <vt:lpstr>5_theme2</vt:lpstr>
      <vt:lpstr>6_theme2</vt:lpstr>
      <vt:lpstr>1_Custom Design</vt:lpstr>
      <vt:lpstr>1_Office Theme</vt:lpstr>
      <vt:lpstr>CEDS:  Common Data Elements and  Definitions for Part C and 619 Programs</vt:lpstr>
      <vt:lpstr>Session Description</vt:lpstr>
      <vt:lpstr>Agenda</vt:lpstr>
      <vt:lpstr>CEDS OVERVIEW</vt:lpstr>
      <vt:lpstr>What are your Interests?</vt:lpstr>
      <vt:lpstr>PowerPoint Presentation</vt:lpstr>
      <vt:lpstr>Does CEDS relate to Part C and 619?</vt:lpstr>
      <vt:lpstr>Why is DaSy talking about CEDS? </vt:lpstr>
      <vt:lpstr>PowerPoint Presentation</vt:lpstr>
      <vt:lpstr>Same or Different File?</vt:lpstr>
      <vt:lpstr>Same or Different File</vt:lpstr>
      <vt:lpstr>Same or Different File?</vt:lpstr>
      <vt:lpstr>Same or Different?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Information: The Basics</vt:lpstr>
      <vt:lpstr>Early Childhood Enrollment Service Type</vt:lpstr>
      <vt:lpstr>Service Entry and Exit Dates</vt:lpstr>
      <vt:lpstr>Prior Early Childhood Experience</vt:lpstr>
      <vt:lpstr>Program Type</vt:lpstr>
      <vt:lpstr>Personnel Qualification Status</vt:lpstr>
      <vt:lpstr>Potential New Data Elements for Version 4</vt:lpstr>
      <vt:lpstr>Data Element Details</vt:lpstr>
      <vt:lpstr>State Example:  Data Elements</vt:lpstr>
      <vt:lpstr>PowerPoint Presentation</vt:lpstr>
      <vt:lpstr>PowerPoint Presentation</vt:lpstr>
      <vt:lpstr>States with Early Learning Maps</vt:lpstr>
      <vt:lpstr>Aligning to CEDS</vt:lpstr>
      <vt:lpstr>Aligning to Others</vt:lpstr>
      <vt:lpstr>State Example: Align Tool</vt:lpstr>
      <vt:lpstr>Let’s Practice Using Align</vt:lpstr>
      <vt:lpstr>PowerPoint Presentation</vt:lpstr>
      <vt:lpstr>PowerPoint Presentation</vt:lpstr>
      <vt:lpstr>Using CEDS to Answer Program &amp; Policy Questions:  Part C/619 Example</vt:lpstr>
      <vt:lpstr>Available Connections</vt:lpstr>
      <vt:lpstr>myConnect</vt:lpstr>
      <vt:lpstr>myConnect</vt:lpstr>
      <vt:lpstr>State Example:  Connect Tool</vt:lpstr>
      <vt:lpstr>Let’s Practice Using Connect</vt:lpstr>
      <vt:lpstr>CEDS Roundtables (Tuesday at 8:00 a.m.)</vt:lpstr>
      <vt:lpstr>Wrap-Up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Katie Kaattari</cp:lastModifiedBy>
  <cp:revision>227</cp:revision>
  <dcterms:created xsi:type="dcterms:W3CDTF">2013-02-06T21:54:43Z</dcterms:created>
  <dcterms:modified xsi:type="dcterms:W3CDTF">2013-12-06T20:33:08Z</dcterms:modified>
</cp:coreProperties>
</file>