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8" r:id="rId3"/>
    <p:sldMasterId id="2147483672" r:id="rId4"/>
    <p:sldMasterId id="2147483690" r:id="rId5"/>
    <p:sldMasterId id="2147483699" r:id="rId6"/>
    <p:sldMasterId id="2147483721" r:id="rId7"/>
    <p:sldMasterId id="2147483733" r:id="rId8"/>
    <p:sldMasterId id="2147483748" r:id="rId9"/>
    <p:sldMasterId id="2147483752" r:id="rId10"/>
  </p:sldMasterIdLst>
  <p:notesMasterIdLst>
    <p:notesMasterId r:id="rId65"/>
  </p:notesMasterIdLst>
  <p:handoutMasterIdLst>
    <p:handoutMasterId r:id="rId66"/>
  </p:handoutMasterIdLst>
  <p:sldIdLst>
    <p:sldId id="258" r:id="rId11"/>
    <p:sldId id="377" r:id="rId12"/>
    <p:sldId id="303" r:id="rId13"/>
    <p:sldId id="307" r:id="rId14"/>
    <p:sldId id="305" r:id="rId15"/>
    <p:sldId id="326" r:id="rId16"/>
    <p:sldId id="400" r:id="rId17"/>
    <p:sldId id="297" r:id="rId18"/>
    <p:sldId id="266" r:id="rId19"/>
    <p:sldId id="312" r:id="rId20"/>
    <p:sldId id="268" r:id="rId21"/>
    <p:sldId id="269" r:id="rId22"/>
    <p:sldId id="315" r:id="rId23"/>
    <p:sldId id="328" r:id="rId24"/>
    <p:sldId id="330" r:id="rId25"/>
    <p:sldId id="302" r:id="rId26"/>
    <p:sldId id="308" r:id="rId27"/>
    <p:sldId id="363" r:id="rId28"/>
    <p:sldId id="333" r:id="rId29"/>
    <p:sldId id="364" r:id="rId30"/>
    <p:sldId id="368" r:id="rId31"/>
    <p:sldId id="405" r:id="rId32"/>
    <p:sldId id="369" r:id="rId33"/>
    <p:sldId id="366" r:id="rId34"/>
    <p:sldId id="336" r:id="rId35"/>
    <p:sldId id="339" r:id="rId36"/>
    <p:sldId id="340" r:id="rId37"/>
    <p:sldId id="341" r:id="rId38"/>
    <p:sldId id="342" r:id="rId39"/>
    <p:sldId id="343" r:id="rId40"/>
    <p:sldId id="345" r:id="rId41"/>
    <p:sldId id="346" r:id="rId42"/>
    <p:sldId id="349" r:id="rId43"/>
    <p:sldId id="289" r:id="rId44"/>
    <p:sldId id="402" r:id="rId45"/>
    <p:sldId id="403" r:id="rId46"/>
    <p:sldId id="351" r:id="rId47"/>
    <p:sldId id="374" r:id="rId48"/>
    <p:sldId id="373" r:id="rId49"/>
    <p:sldId id="376" r:id="rId50"/>
    <p:sldId id="406" r:id="rId51"/>
    <p:sldId id="407" r:id="rId52"/>
    <p:sldId id="408" r:id="rId53"/>
    <p:sldId id="385" r:id="rId54"/>
    <p:sldId id="410" r:id="rId55"/>
    <p:sldId id="411" r:id="rId56"/>
    <p:sldId id="352" r:id="rId57"/>
    <p:sldId id="359" r:id="rId58"/>
    <p:sldId id="399" r:id="rId59"/>
    <p:sldId id="360" r:id="rId60"/>
    <p:sldId id="361" r:id="rId61"/>
    <p:sldId id="275" r:id="rId62"/>
    <p:sldId id="362" r:id="rId63"/>
    <p:sldId id="273" r:id="rId64"/>
  </p:sldIdLst>
  <p:sldSz cx="9144000" cy="6858000" type="screen4x3"/>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50A700"/>
    <a:srgbClr val="39B54A"/>
    <a:srgbClr val="DE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971" autoAdjust="0"/>
  </p:normalViewPr>
  <p:slideViewPr>
    <p:cSldViewPr>
      <p:cViewPr>
        <p:scale>
          <a:sx n="64" d="100"/>
          <a:sy n="64" d="100"/>
        </p:scale>
        <p:origin x="-1194" y="-636"/>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0"/>
    </p:cViewPr>
  </p:sorterViewPr>
  <p:notesViewPr>
    <p:cSldViewPr>
      <p:cViewPr>
        <p:scale>
          <a:sx n="100" d="100"/>
          <a:sy n="100" d="100"/>
        </p:scale>
        <p:origin x="-346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A2216-8CE0-4B58-875C-3036703F255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171C193-7155-4FEE-8C5E-F3F760FBFFB9}">
      <dgm:prSet phldrT="[Text]"/>
      <dgm:spPr/>
      <dgm:t>
        <a:bodyPr/>
        <a:lstStyle/>
        <a:p>
          <a:r>
            <a:rPr lang="en-US" b="1" dirty="0" smtClean="0"/>
            <a:t>Better child and family outcomes </a:t>
          </a:r>
          <a:endParaRPr lang="en-US" b="1" dirty="0"/>
        </a:p>
      </dgm:t>
    </dgm:pt>
    <dgm:pt modelId="{FD703DBC-5C75-4E35-897B-C9C778BF40C3}" type="parTrans" cxnId="{1B294339-5F32-47A7-AC4B-4692DBA4D401}">
      <dgm:prSet/>
      <dgm:spPr/>
      <dgm:t>
        <a:bodyPr/>
        <a:lstStyle/>
        <a:p>
          <a:endParaRPr lang="en-US"/>
        </a:p>
      </dgm:t>
    </dgm:pt>
    <dgm:pt modelId="{FA69382B-8A2D-41F8-A8A2-29427D43ED78}" type="sibTrans" cxnId="{1B294339-5F32-47A7-AC4B-4692DBA4D401}">
      <dgm:prSet/>
      <dgm:spPr/>
      <dgm:t>
        <a:bodyPr/>
        <a:lstStyle/>
        <a:p>
          <a:endParaRPr lang="en-US"/>
        </a:p>
      </dgm:t>
    </dgm:pt>
    <dgm:pt modelId="{169F7C80-830B-427D-AE24-877C92BEC68E}">
      <dgm:prSet phldrT="[Text]"/>
      <dgm:spPr>
        <a:solidFill>
          <a:srgbClr val="FF0000"/>
        </a:solidFill>
      </dgm:spPr>
      <dgm:t>
        <a:bodyPr/>
        <a:lstStyle/>
        <a:p>
          <a:r>
            <a:rPr lang="en-US" b="1" dirty="0" smtClean="0"/>
            <a:t>More effective, targeted programs</a:t>
          </a:r>
          <a:endParaRPr lang="en-US" b="1" dirty="0"/>
        </a:p>
      </dgm:t>
    </dgm:pt>
    <dgm:pt modelId="{A8427079-096F-4B0F-A093-DDE139D2B808}" type="parTrans" cxnId="{F273BB6A-0118-4C62-8638-952D154D3CBD}">
      <dgm:prSet/>
      <dgm:spPr/>
      <dgm:t>
        <a:bodyPr/>
        <a:lstStyle/>
        <a:p>
          <a:endParaRPr lang="en-US"/>
        </a:p>
      </dgm:t>
    </dgm:pt>
    <dgm:pt modelId="{95D246B9-18A9-4E18-AA84-45F303C1AA72}" type="sibTrans" cxnId="{F273BB6A-0118-4C62-8638-952D154D3CBD}">
      <dgm:prSet/>
      <dgm:spPr/>
      <dgm:t>
        <a:bodyPr/>
        <a:lstStyle/>
        <a:p>
          <a:endParaRPr lang="en-US"/>
        </a:p>
      </dgm:t>
    </dgm:pt>
    <dgm:pt modelId="{9986E8E8-6487-4786-97DA-B0551BA6A5DE}">
      <dgm:prSet phldrT="[Text]"/>
      <dgm:spPr>
        <a:solidFill>
          <a:srgbClr val="00B050"/>
        </a:solidFill>
      </dgm:spPr>
      <dgm:t>
        <a:bodyPr/>
        <a:lstStyle/>
        <a:p>
          <a:r>
            <a:rPr lang="en-US" b="1" dirty="0" smtClean="0"/>
            <a:t>Higher quality data</a:t>
          </a:r>
          <a:endParaRPr lang="en-US" b="1" dirty="0"/>
        </a:p>
      </dgm:t>
    </dgm:pt>
    <dgm:pt modelId="{6E0FE18E-7792-4BEE-BBED-B4649D6BBBC2}" type="parTrans" cxnId="{255166AF-CCCD-4C6D-836F-2EC9C4734503}">
      <dgm:prSet/>
      <dgm:spPr/>
      <dgm:t>
        <a:bodyPr/>
        <a:lstStyle/>
        <a:p>
          <a:endParaRPr lang="en-US"/>
        </a:p>
      </dgm:t>
    </dgm:pt>
    <dgm:pt modelId="{5400B463-1ADB-483A-BB12-23FEB4D2EB57}" type="sibTrans" cxnId="{255166AF-CCCD-4C6D-836F-2EC9C4734503}">
      <dgm:prSet/>
      <dgm:spPr/>
      <dgm:t>
        <a:bodyPr/>
        <a:lstStyle/>
        <a:p>
          <a:endParaRPr lang="en-US"/>
        </a:p>
      </dgm:t>
    </dgm:pt>
    <dgm:pt modelId="{580CBCD9-3907-4915-93CD-0568AF0DBD60}">
      <dgm:prSet/>
      <dgm:spPr>
        <a:solidFill>
          <a:srgbClr val="FF0000"/>
        </a:solidFill>
      </dgm:spPr>
      <dgm:t>
        <a:bodyPr/>
        <a:lstStyle/>
        <a:p>
          <a:r>
            <a:rPr lang="en-US" b="1" dirty="0" smtClean="0"/>
            <a:t>Data systems that can assemble &amp; link data</a:t>
          </a:r>
          <a:endParaRPr lang="en-US" b="1" dirty="0"/>
        </a:p>
      </dgm:t>
    </dgm:pt>
    <dgm:pt modelId="{F49AB4D9-46FD-4C16-8A88-C523411F412E}" type="parTrans" cxnId="{12F4D88E-950B-41EC-90EA-666381B080A1}">
      <dgm:prSet/>
      <dgm:spPr/>
      <dgm:t>
        <a:bodyPr/>
        <a:lstStyle/>
        <a:p>
          <a:endParaRPr lang="en-US"/>
        </a:p>
      </dgm:t>
    </dgm:pt>
    <dgm:pt modelId="{B4FAA01A-19F3-47BD-9491-A1D84591E59D}" type="sibTrans" cxnId="{12F4D88E-950B-41EC-90EA-666381B080A1}">
      <dgm:prSet/>
      <dgm:spPr/>
      <dgm:t>
        <a:bodyPr/>
        <a:lstStyle/>
        <a:p>
          <a:endParaRPr lang="en-US"/>
        </a:p>
      </dgm:t>
    </dgm:pt>
    <dgm:pt modelId="{F2F8163B-362B-46EB-A67F-EE9E1A060C34}">
      <dgm:prSet/>
      <dgm:spPr/>
      <dgm:t>
        <a:bodyPr/>
        <a:lstStyle/>
        <a:p>
          <a:r>
            <a:rPr lang="en-US" b="1" dirty="0" smtClean="0"/>
            <a:t>Common data elements &amp; definitions = CEDS </a:t>
          </a:r>
          <a:endParaRPr lang="en-US" b="1" dirty="0"/>
        </a:p>
      </dgm:t>
    </dgm:pt>
    <dgm:pt modelId="{8B74C3BB-576F-47F5-B7C3-810B29C449FD}" type="parTrans" cxnId="{80A01BFE-15CD-4EDC-9C95-7ECF733441B6}">
      <dgm:prSet/>
      <dgm:spPr/>
      <dgm:t>
        <a:bodyPr/>
        <a:lstStyle/>
        <a:p>
          <a:endParaRPr lang="en-US"/>
        </a:p>
      </dgm:t>
    </dgm:pt>
    <dgm:pt modelId="{9976A55D-3F96-4320-9394-7FE333E87C58}" type="sibTrans" cxnId="{80A01BFE-15CD-4EDC-9C95-7ECF733441B6}">
      <dgm:prSet/>
      <dgm:spPr/>
      <dgm:t>
        <a:bodyPr/>
        <a:lstStyle/>
        <a:p>
          <a:endParaRPr lang="en-US"/>
        </a:p>
      </dgm:t>
    </dgm:pt>
    <dgm:pt modelId="{CBFDB404-90FA-40BD-99A7-7652657655E8}" type="pres">
      <dgm:prSet presAssocID="{C5AA2216-8CE0-4B58-875C-3036703F2553}" presName="outerComposite" presStyleCnt="0">
        <dgm:presLayoutVars>
          <dgm:chMax val="5"/>
          <dgm:dir/>
          <dgm:resizeHandles val="exact"/>
        </dgm:presLayoutVars>
      </dgm:prSet>
      <dgm:spPr/>
      <dgm:t>
        <a:bodyPr/>
        <a:lstStyle/>
        <a:p>
          <a:endParaRPr lang="en-US"/>
        </a:p>
      </dgm:t>
    </dgm:pt>
    <dgm:pt modelId="{BA742553-CDB1-49F3-818F-BFDEB983242A}" type="pres">
      <dgm:prSet presAssocID="{C5AA2216-8CE0-4B58-875C-3036703F2553}" presName="dummyMaxCanvas" presStyleCnt="0">
        <dgm:presLayoutVars/>
      </dgm:prSet>
      <dgm:spPr/>
    </dgm:pt>
    <dgm:pt modelId="{F0B2834C-10AA-4C7B-B372-22416FB3A5B8}" type="pres">
      <dgm:prSet presAssocID="{C5AA2216-8CE0-4B58-875C-3036703F2553}" presName="FiveNodes_1" presStyleLbl="node1" presStyleIdx="0" presStyleCnt="5">
        <dgm:presLayoutVars>
          <dgm:bulletEnabled val="1"/>
        </dgm:presLayoutVars>
      </dgm:prSet>
      <dgm:spPr/>
      <dgm:t>
        <a:bodyPr/>
        <a:lstStyle/>
        <a:p>
          <a:endParaRPr lang="en-US"/>
        </a:p>
      </dgm:t>
    </dgm:pt>
    <dgm:pt modelId="{C526B1F8-DD08-4CCB-A446-1CFC9D22A1DD}" type="pres">
      <dgm:prSet presAssocID="{C5AA2216-8CE0-4B58-875C-3036703F2553}" presName="FiveNodes_2" presStyleLbl="node1" presStyleIdx="1" presStyleCnt="5">
        <dgm:presLayoutVars>
          <dgm:bulletEnabled val="1"/>
        </dgm:presLayoutVars>
      </dgm:prSet>
      <dgm:spPr/>
      <dgm:t>
        <a:bodyPr/>
        <a:lstStyle/>
        <a:p>
          <a:endParaRPr lang="en-US"/>
        </a:p>
      </dgm:t>
    </dgm:pt>
    <dgm:pt modelId="{74043523-07A2-4C4F-99D2-6BD4D40788F3}" type="pres">
      <dgm:prSet presAssocID="{C5AA2216-8CE0-4B58-875C-3036703F2553}" presName="FiveNodes_3" presStyleLbl="node1" presStyleIdx="2" presStyleCnt="5">
        <dgm:presLayoutVars>
          <dgm:bulletEnabled val="1"/>
        </dgm:presLayoutVars>
      </dgm:prSet>
      <dgm:spPr/>
      <dgm:t>
        <a:bodyPr/>
        <a:lstStyle/>
        <a:p>
          <a:endParaRPr lang="en-US"/>
        </a:p>
      </dgm:t>
    </dgm:pt>
    <dgm:pt modelId="{C07A6492-1F7D-4805-A838-13C1A5A935CB}" type="pres">
      <dgm:prSet presAssocID="{C5AA2216-8CE0-4B58-875C-3036703F2553}" presName="FiveNodes_4" presStyleLbl="node1" presStyleIdx="3" presStyleCnt="5">
        <dgm:presLayoutVars>
          <dgm:bulletEnabled val="1"/>
        </dgm:presLayoutVars>
      </dgm:prSet>
      <dgm:spPr/>
      <dgm:t>
        <a:bodyPr/>
        <a:lstStyle/>
        <a:p>
          <a:endParaRPr lang="en-US"/>
        </a:p>
      </dgm:t>
    </dgm:pt>
    <dgm:pt modelId="{862F0C0C-B4AB-41DE-B03B-0E2AE68FDA0E}" type="pres">
      <dgm:prSet presAssocID="{C5AA2216-8CE0-4B58-875C-3036703F2553}" presName="FiveNodes_5" presStyleLbl="node1" presStyleIdx="4" presStyleCnt="5">
        <dgm:presLayoutVars>
          <dgm:bulletEnabled val="1"/>
        </dgm:presLayoutVars>
      </dgm:prSet>
      <dgm:spPr/>
      <dgm:t>
        <a:bodyPr/>
        <a:lstStyle/>
        <a:p>
          <a:endParaRPr lang="en-US"/>
        </a:p>
      </dgm:t>
    </dgm:pt>
    <dgm:pt modelId="{64140F1B-21A9-407F-8FC9-3D5DEDB77A9C}" type="pres">
      <dgm:prSet presAssocID="{C5AA2216-8CE0-4B58-875C-3036703F2553}" presName="FiveConn_1-2" presStyleLbl="fgAccFollowNode1" presStyleIdx="0" presStyleCnt="4">
        <dgm:presLayoutVars>
          <dgm:bulletEnabled val="1"/>
        </dgm:presLayoutVars>
      </dgm:prSet>
      <dgm:spPr/>
      <dgm:t>
        <a:bodyPr/>
        <a:lstStyle/>
        <a:p>
          <a:endParaRPr lang="en-US"/>
        </a:p>
      </dgm:t>
    </dgm:pt>
    <dgm:pt modelId="{F8866764-A7EC-4834-85AE-A25FE02C937E}" type="pres">
      <dgm:prSet presAssocID="{C5AA2216-8CE0-4B58-875C-3036703F2553}" presName="FiveConn_2-3" presStyleLbl="fgAccFollowNode1" presStyleIdx="1" presStyleCnt="4">
        <dgm:presLayoutVars>
          <dgm:bulletEnabled val="1"/>
        </dgm:presLayoutVars>
      </dgm:prSet>
      <dgm:spPr/>
      <dgm:t>
        <a:bodyPr/>
        <a:lstStyle/>
        <a:p>
          <a:endParaRPr lang="en-US"/>
        </a:p>
      </dgm:t>
    </dgm:pt>
    <dgm:pt modelId="{8BC295DD-BAE7-46F7-BB4B-9A7AC7387BAA}" type="pres">
      <dgm:prSet presAssocID="{C5AA2216-8CE0-4B58-875C-3036703F2553}" presName="FiveConn_3-4" presStyleLbl="fgAccFollowNode1" presStyleIdx="2" presStyleCnt="4">
        <dgm:presLayoutVars>
          <dgm:bulletEnabled val="1"/>
        </dgm:presLayoutVars>
      </dgm:prSet>
      <dgm:spPr/>
      <dgm:t>
        <a:bodyPr/>
        <a:lstStyle/>
        <a:p>
          <a:endParaRPr lang="en-US"/>
        </a:p>
      </dgm:t>
    </dgm:pt>
    <dgm:pt modelId="{5A3D3D64-FEA6-49F3-8944-8C56B4CD0D3E}" type="pres">
      <dgm:prSet presAssocID="{C5AA2216-8CE0-4B58-875C-3036703F2553}" presName="FiveConn_4-5" presStyleLbl="fgAccFollowNode1" presStyleIdx="3" presStyleCnt="4">
        <dgm:presLayoutVars>
          <dgm:bulletEnabled val="1"/>
        </dgm:presLayoutVars>
      </dgm:prSet>
      <dgm:spPr/>
      <dgm:t>
        <a:bodyPr/>
        <a:lstStyle/>
        <a:p>
          <a:endParaRPr lang="en-US"/>
        </a:p>
      </dgm:t>
    </dgm:pt>
    <dgm:pt modelId="{97ED87BF-9C8D-4C04-995C-D2EB35B98061}" type="pres">
      <dgm:prSet presAssocID="{C5AA2216-8CE0-4B58-875C-3036703F2553}" presName="FiveNodes_1_text" presStyleLbl="node1" presStyleIdx="4" presStyleCnt="5">
        <dgm:presLayoutVars>
          <dgm:bulletEnabled val="1"/>
        </dgm:presLayoutVars>
      </dgm:prSet>
      <dgm:spPr/>
      <dgm:t>
        <a:bodyPr/>
        <a:lstStyle/>
        <a:p>
          <a:endParaRPr lang="en-US"/>
        </a:p>
      </dgm:t>
    </dgm:pt>
    <dgm:pt modelId="{E5A2AFC4-D4AA-47F6-ACD0-9A746F9CF52E}" type="pres">
      <dgm:prSet presAssocID="{C5AA2216-8CE0-4B58-875C-3036703F2553}" presName="FiveNodes_2_text" presStyleLbl="node1" presStyleIdx="4" presStyleCnt="5">
        <dgm:presLayoutVars>
          <dgm:bulletEnabled val="1"/>
        </dgm:presLayoutVars>
      </dgm:prSet>
      <dgm:spPr/>
      <dgm:t>
        <a:bodyPr/>
        <a:lstStyle/>
        <a:p>
          <a:endParaRPr lang="en-US"/>
        </a:p>
      </dgm:t>
    </dgm:pt>
    <dgm:pt modelId="{2DC0FD3A-14F4-46CE-88BF-40CAAD3B6A3F}" type="pres">
      <dgm:prSet presAssocID="{C5AA2216-8CE0-4B58-875C-3036703F2553}" presName="FiveNodes_3_text" presStyleLbl="node1" presStyleIdx="4" presStyleCnt="5">
        <dgm:presLayoutVars>
          <dgm:bulletEnabled val="1"/>
        </dgm:presLayoutVars>
      </dgm:prSet>
      <dgm:spPr/>
      <dgm:t>
        <a:bodyPr/>
        <a:lstStyle/>
        <a:p>
          <a:endParaRPr lang="en-US"/>
        </a:p>
      </dgm:t>
    </dgm:pt>
    <dgm:pt modelId="{48710021-92B8-4AC2-A4D8-113A23C53CBC}" type="pres">
      <dgm:prSet presAssocID="{C5AA2216-8CE0-4B58-875C-3036703F2553}" presName="FiveNodes_4_text" presStyleLbl="node1" presStyleIdx="4" presStyleCnt="5">
        <dgm:presLayoutVars>
          <dgm:bulletEnabled val="1"/>
        </dgm:presLayoutVars>
      </dgm:prSet>
      <dgm:spPr/>
      <dgm:t>
        <a:bodyPr/>
        <a:lstStyle/>
        <a:p>
          <a:endParaRPr lang="en-US"/>
        </a:p>
      </dgm:t>
    </dgm:pt>
    <dgm:pt modelId="{C8C76F5C-28AB-454D-A02D-0802BEBF0B58}" type="pres">
      <dgm:prSet presAssocID="{C5AA2216-8CE0-4B58-875C-3036703F2553}" presName="FiveNodes_5_text" presStyleLbl="node1" presStyleIdx="4" presStyleCnt="5">
        <dgm:presLayoutVars>
          <dgm:bulletEnabled val="1"/>
        </dgm:presLayoutVars>
      </dgm:prSet>
      <dgm:spPr/>
      <dgm:t>
        <a:bodyPr/>
        <a:lstStyle/>
        <a:p>
          <a:endParaRPr lang="en-US"/>
        </a:p>
      </dgm:t>
    </dgm:pt>
  </dgm:ptLst>
  <dgm:cxnLst>
    <dgm:cxn modelId="{1B294339-5F32-47A7-AC4B-4692DBA4D401}" srcId="{C5AA2216-8CE0-4B58-875C-3036703F2553}" destId="{E171C193-7155-4FEE-8C5E-F3F760FBFFB9}" srcOrd="0" destOrd="0" parTransId="{FD703DBC-5C75-4E35-897B-C9C778BF40C3}" sibTransId="{FA69382B-8A2D-41F8-A8A2-29427D43ED78}"/>
    <dgm:cxn modelId="{16FBCA08-61D0-4695-A31F-6BE0C81327A9}" type="presOf" srcId="{FA69382B-8A2D-41F8-A8A2-29427D43ED78}" destId="{64140F1B-21A9-407F-8FC9-3D5DEDB77A9C}" srcOrd="0" destOrd="0" presId="urn:microsoft.com/office/officeart/2005/8/layout/vProcess5"/>
    <dgm:cxn modelId="{2E49B666-2A12-4E5A-9CD9-8FD231C595A7}" type="presOf" srcId="{C5AA2216-8CE0-4B58-875C-3036703F2553}" destId="{CBFDB404-90FA-40BD-99A7-7652657655E8}" srcOrd="0" destOrd="0" presId="urn:microsoft.com/office/officeart/2005/8/layout/vProcess5"/>
    <dgm:cxn modelId="{6A74990A-E3A0-497D-ADC1-3DF4B552E467}" type="presOf" srcId="{95D246B9-18A9-4E18-AA84-45F303C1AA72}" destId="{F8866764-A7EC-4834-85AE-A25FE02C937E}" srcOrd="0" destOrd="0" presId="urn:microsoft.com/office/officeart/2005/8/layout/vProcess5"/>
    <dgm:cxn modelId="{E5CD1A29-00F4-4551-89C1-267AB8FAE5D8}" type="presOf" srcId="{E171C193-7155-4FEE-8C5E-F3F760FBFFB9}" destId="{F0B2834C-10AA-4C7B-B372-22416FB3A5B8}" srcOrd="0" destOrd="0" presId="urn:microsoft.com/office/officeart/2005/8/layout/vProcess5"/>
    <dgm:cxn modelId="{AA5A6408-EB50-4FDB-8B72-63431D94209F}" type="presOf" srcId="{E171C193-7155-4FEE-8C5E-F3F760FBFFB9}" destId="{97ED87BF-9C8D-4C04-995C-D2EB35B98061}" srcOrd="1" destOrd="0" presId="urn:microsoft.com/office/officeart/2005/8/layout/vProcess5"/>
    <dgm:cxn modelId="{62B9EBE5-B8B7-42B4-990B-2F7C598E004B}" type="presOf" srcId="{169F7C80-830B-427D-AE24-877C92BEC68E}" destId="{E5A2AFC4-D4AA-47F6-ACD0-9A746F9CF52E}" srcOrd="1" destOrd="0" presId="urn:microsoft.com/office/officeart/2005/8/layout/vProcess5"/>
    <dgm:cxn modelId="{D288BA69-7853-4C4B-A35B-146D89B9B2ED}" type="presOf" srcId="{B4FAA01A-19F3-47BD-9491-A1D84591E59D}" destId="{5A3D3D64-FEA6-49F3-8944-8C56B4CD0D3E}" srcOrd="0" destOrd="0" presId="urn:microsoft.com/office/officeart/2005/8/layout/vProcess5"/>
    <dgm:cxn modelId="{FEC9A821-D70D-4EBF-9AD5-BB04D1C53A6B}" type="presOf" srcId="{169F7C80-830B-427D-AE24-877C92BEC68E}" destId="{C526B1F8-DD08-4CCB-A446-1CFC9D22A1DD}" srcOrd="0" destOrd="0" presId="urn:microsoft.com/office/officeart/2005/8/layout/vProcess5"/>
    <dgm:cxn modelId="{6E1818A1-B79D-43DC-8ABA-9322CB3886DB}" type="presOf" srcId="{9986E8E8-6487-4786-97DA-B0551BA6A5DE}" destId="{2DC0FD3A-14F4-46CE-88BF-40CAAD3B6A3F}" srcOrd="1" destOrd="0" presId="urn:microsoft.com/office/officeart/2005/8/layout/vProcess5"/>
    <dgm:cxn modelId="{8777FE63-C1CD-477E-B2CB-532D4FDD80A0}" type="presOf" srcId="{580CBCD9-3907-4915-93CD-0568AF0DBD60}" destId="{C07A6492-1F7D-4805-A838-13C1A5A935CB}" srcOrd="0" destOrd="0" presId="urn:microsoft.com/office/officeart/2005/8/layout/vProcess5"/>
    <dgm:cxn modelId="{F273BB6A-0118-4C62-8638-952D154D3CBD}" srcId="{C5AA2216-8CE0-4B58-875C-3036703F2553}" destId="{169F7C80-830B-427D-AE24-877C92BEC68E}" srcOrd="1" destOrd="0" parTransId="{A8427079-096F-4B0F-A093-DDE139D2B808}" sibTransId="{95D246B9-18A9-4E18-AA84-45F303C1AA72}"/>
    <dgm:cxn modelId="{12F4D88E-950B-41EC-90EA-666381B080A1}" srcId="{C5AA2216-8CE0-4B58-875C-3036703F2553}" destId="{580CBCD9-3907-4915-93CD-0568AF0DBD60}" srcOrd="3" destOrd="0" parTransId="{F49AB4D9-46FD-4C16-8A88-C523411F412E}" sibTransId="{B4FAA01A-19F3-47BD-9491-A1D84591E59D}"/>
    <dgm:cxn modelId="{80A01BFE-15CD-4EDC-9C95-7ECF733441B6}" srcId="{C5AA2216-8CE0-4B58-875C-3036703F2553}" destId="{F2F8163B-362B-46EB-A67F-EE9E1A060C34}" srcOrd="4" destOrd="0" parTransId="{8B74C3BB-576F-47F5-B7C3-810B29C449FD}" sibTransId="{9976A55D-3F96-4320-9394-7FE333E87C58}"/>
    <dgm:cxn modelId="{3EB42892-11AD-429A-A454-25F993918832}" type="presOf" srcId="{9986E8E8-6487-4786-97DA-B0551BA6A5DE}" destId="{74043523-07A2-4C4F-99D2-6BD4D40788F3}" srcOrd="0" destOrd="0" presId="urn:microsoft.com/office/officeart/2005/8/layout/vProcess5"/>
    <dgm:cxn modelId="{5BEBB2B0-81BA-4044-95AB-15FF9F1B9365}" type="presOf" srcId="{F2F8163B-362B-46EB-A67F-EE9E1A060C34}" destId="{C8C76F5C-28AB-454D-A02D-0802BEBF0B58}" srcOrd="1" destOrd="0" presId="urn:microsoft.com/office/officeart/2005/8/layout/vProcess5"/>
    <dgm:cxn modelId="{FD458B01-F44B-4F2B-BD75-36ED9FCDD820}" type="presOf" srcId="{5400B463-1ADB-483A-BB12-23FEB4D2EB57}" destId="{8BC295DD-BAE7-46F7-BB4B-9A7AC7387BAA}" srcOrd="0" destOrd="0" presId="urn:microsoft.com/office/officeart/2005/8/layout/vProcess5"/>
    <dgm:cxn modelId="{4BD479F9-597B-4626-9146-79803F46BE9D}" type="presOf" srcId="{F2F8163B-362B-46EB-A67F-EE9E1A060C34}" destId="{862F0C0C-B4AB-41DE-B03B-0E2AE68FDA0E}" srcOrd="0" destOrd="0" presId="urn:microsoft.com/office/officeart/2005/8/layout/vProcess5"/>
    <dgm:cxn modelId="{F615F358-3DE3-4326-9266-607FC635182B}" type="presOf" srcId="{580CBCD9-3907-4915-93CD-0568AF0DBD60}" destId="{48710021-92B8-4AC2-A4D8-113A23C53CBC}" srcOrd="1" destOrd="0" presId="urn:microsoft.com/office/officeart/2005/8/layout/vProcess5"/>
    <dgm:cxn modelId="{255166AF-CCCD-4C6D-836F-2EC9C4734503}" srcId="{C5AA2216-8CE0-4B58-875C-3036703F2553}" destId="{9986E8E8-6487-4786-97DA-B0551BA6A5DE}" srcOrd="2" destOrd="0" parTransId="{6E0FE18E-7792-4BEE-BBED-B4649D6BBBC2}" sibTransId="{5400B463-1ADB-483A-BB12-23FEB4D2EB57}"/>
    <dgm:cxn modelId="{5821B77E-48F3-4F83-8C8B-EE18C2704962}" type="presParOf" srcId="{CBFDB404-90FA-40BD-99A7-7652657655E8}" destId="{BA742553-CDB1-49F3-818F-BFDEB983242A}" srcOrd="0" destOrd="0" presId="urn:microsoft.com/office/officeart/2005/8/layout/vProcess5"/>
    <dgm:cxn modelId="{67197653-1A8B-4FB8-92AB-7F6ADE5CE497}" type="presParOf" srcId="{CBFDB404-90FA-40BD-99A7-7652657655E8}" destId="{F0B2834C-10AA-4C7B-B372-22416FB3A5B8}" srcOrd="1" destOrd="0" presId="urn:microsoft.com/office/officeart/2005/8/layout/vProcess5"/>
    <dgm:cxn modelId="{A3AF4269-DAD4-4FFD-947A-2E4F77BD7A52}" type="presParOf" srcId="{CBFDB404-90FA-40BD-99A7-7652657655E8}" destId="{C526B1F8-DD08-4CCB-A446-1CFC9D22A1DD}" srcOrd="2" destOrd="0" presId="urn:microsoft.com/office/officeart/2005/8/layout/vProcess5"/>
    <dgm:cxn modelId="{C306AA5A-7E57-4095-B83E-205B88CFCB40}" type="presParOf" srcId="{CBFDB404-90FA-40BD-99A7-7652657655E8}" destId="{74043523-07A2-4C4F-99D2-6BD4D40788F3}" srcOrd="3" destOrd="0" presId="urn:microsoft.com/office/officeart/2005/8/layout/vProcess5"/>
    <dgm:cxn modelId="{735CF5FD-FD6A-4DB1-AECE-B9B2DE2075D9}" type="presParOf" srcId="{CBFDB404-90FA-40BD-99A7-7652657655E8}" destId="{C07A6492-1F7D-4805-A838-13C1A5A935CB}" srcOrd="4" destOrd="0" presId="urn:microsoft.com/office/officeart/2005/8/layout/vProcess5"/>
    <dgm:cxn modelId="{5BDC01EC-E0BF-40E3-ADA6-20A5B354C1CB}" type="presParOf" srcId="{CBFDB404-90FA-40BD-99A7-7652657655E8}" destId="{862F0C0C-B4AB-41DE-B03B-0E2AE68FDA0E}" srcOrd="5" destOrd="0" presId="urn:microsoft.com/office/officeart/2005/8/layout/vProcess5"/>
    <dgm:cxn modelId="{124530ED-6480-4FDE-B4A2-88F3BEA15270}" type="presParOf" srcId="{CBFDB404-90FA-40BD-99A7-7652657655E8}" destId="{64140F1B-21A9-407F-8FC9-3D5DEDB77A9C}" srcOrd="6" destOrd="0" presId="urn:microsoft.com/office/officeart/2005/8/layout/vProcess5"/>
    <dgm:cxn modelId="{7727A4B5-4C1A-43EF-B60B-775C4D9E4DB1}" type="presParOf" srcId="{CBFDB404-90FA-40BD-99A7-7652657655E8}" destId="{F8866764-A7EC-4834-85AE-A25FE02C937E}" srcOrd="7" destOrd="0" presId="urn:microsoft.com/office/officeart/2005/8/layout/vProcess5"/>
    <dgm:cxn modelId="{EC64E8AA-C6D9-49D5-9E5D-2B7DD6A7128B}" type="presParOf" srcId="{CBFDB404-90FA-40BD-99A7-7652657655E8}" destId="{8BC295DD-BAE7-46F7-BB4B-9A7AC7387BAA}" srcOrd="8" destOrd="0" presId="urn:microsoft.com/office/officeart/2005/8/layout/vProcess5"/>
    <dgm:cxn modelId="{A27A01AD-47D1-454E-9B44-C3F1F0BEBAC9}" type="presParOf" srcId="{CBFDB404-90FA-40BD-99A7-7652657655E8}" destId="{5A3D3D64-FEA6-49F3-8944-8C56B4CD0D3E}" srcOrd="9" destOrd="0" presId="urn:microsoft.com/office/officeart/2005/8/layout/vProcess5"/>
    <dgm:cxn modelId="{E5EDB17F-3E3C-4144-811A-A08763F56AAF}" type="presParOf" srcId="{CBFDB404-90FA-40BD-99A7-7652657655E8}" destId="{97ED87BF-9C8D-4C04-995C-D2EB35B98061}" srcOrd="10" destOrd="0" presId="urn:microsoft.com/office/officeart/2005/8/layout/vProcess5"/>
    <dgm:cxn modelId="{32DD9796-47B0-4A9C-AB59-FC2E0E59A1DA}" type="presParOf" srcId="{CBFDB404-90FA-40BD-99A7-7652657655E8}" destId="{E5A2AFC4-D4AA-47F6-ACD0-9A746F9CF52E}" srcOrd="11" destOrd="0" presId="urn:microsoft.com/office/officeart/2005/8/layout/vProcess5"/>
    <dgm:cxn modelId="{9F5F9FEA-E8C6-4E9A-94C0-8521099A24AC}" type="presParOf" srcId="{CBFDB404-90FA-40BD-99A7-7652657655E8}" destId="{2DC0FD3A-14F4-46CE-88BF-40CAAD3B6A3F}" srcOrd="12" destOrd="0" presId="urn:microsoft.com/office/officeart/2005/8/layout/vProcess5"/>
    <dgm:cxn modelId="{388D0A37-E7B3-4EB6-9C92-DE5D8D7DD4F5}" type="presParOf" srcId="{CBFDB404-90FA-40BD-99A7-7652657655E8}" destId="{48710021-92B8-4AC2-A4D8-113A23C53CBC}" srcOrd="13" destOrd="0" presId="urn:microsoft.com/office/officeart/2005/8/layout/vProcess5"/>
    <dgm:cxn modelId="{4EF100BC-EDB3-45B3-8CC0-40D247BAC00A}" type="presParOf" srcId="{CBFDB404-90FA-40BD-99A7-7652657655E8}" destId="{C8C76F5C-28AB-454D-A02D-0802BEBF0B5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2834C-10AA-4C7B-B372-22416FB3A5B8}">
      <dsp:nvSpPr>
        <dsp:cNvPr id="0" name=""/>
        <dsp:cNvSpPr/>
      </dsp:nvSpPr>
      <dsp:spPr>
        <a:xfrm>
          <a:off x="0" y="0"/>
          <a:ext cx="6336792" cy="726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Better child and family outcomes </a:t>
          </a:r>
          <a:endParaRPr lang="en-US" sz="2100" b="1" kern="1200" dirty="0"/>
        </a:p>
      </dsp:txBody>
      <dsp:txXfrm>
        <a:off x="21292" y="21292"/>
        <a:ext cx="5467304" cy="684364"/>
      </dsp:txXfrm>
    </dsp:sp>
    <dsp:sp modelId="{C526B1F8-DD08-4CCB-A446-1CFC9D22A1DD}">
      <dsp:nvSpPr>
        <dsp:cNvPr id="0" name=""/>
        <dsp:cNvSpPr/>
      </dsp:nvSpPr>
      <dsp:spPr>
        <a:xfrm>
          <a:off x="473202" y="827913"/>
          <a:ext cx="6336792" cy="72694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More effective, targeted programs</a:t>
          </a:r>
          <a:endParaRPr lang="en-US" sz="2100" b="1" kern="1200" dirty="0"/>
        </a:p>
      </dsp:txBody>
      <dsp:txXfrm>
        <a:off x="494494" y="849205"/>
        <a:ext cx="5348489" cy="684363"/>
      </dsp:txXfrm>
    </dsp:sp>
    <dsp:sp modelId="{74043523-07A2-4C4F-99D2-6BD4D40788F3}">
      <dsp:nvSpPr>
        <dsp:cNvPr id="0" name=""/>
        <dsp:cNvSpPr/>
      </dsp:nvSpPr>
      <dsp:spPr>
        <a:xfrm>
          <a:off x="946404" y="1655826"/>
          <a:ext cx="6336792" cy="72694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Higher quality data</a:t>
          </a:r>
          <a:endParaRPr lang="en-US" sz="2100" b="1" kern="1200" dirty="0"/>
        </a:p>
      </dsp:txBody>
      <dsp:txXfrm>
        <a:off x="967696" y="1677118"/>
        <a:ext cx="5348489" cy="684364"/>
      </dsp:txXfrm>
    </dsp:sp>
    <dsp:sp modelId="{C07A6492-1F7D-4805-A838-13C1A5A935CB}">
      <dsp:nvSpPr>
        <dsp:cNvPr id="0" name=""/>
        <dsp:cNvSpPr/>
      </dsp:nvSpPr>
      <dsp:spPr>
        <a:xfrm>
          <a:off x="1419605" y="2483739"/>
          <a:ext cx="6336792" cy="72694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Data systems that can assemble &amp; link data</a:t>
          </a:r>
          <a:endParaRPr lang="en-US" sz="2100" b="1" kern="1200" dirty="0"/>
        </a:p>
      </dsp:txBody>
      <dsp:txXfrm>
        <a:off x="1440897" y="2505031"/>
        <a:ext cx="5348489" cy="684364"/>
      </dsp:txXfrm>
    </dsp:sp>
    <dsp:sp modelId="{862F0C0C-B4AB-41DE-B03B-0E2AE68FDA0E}">
      <dsp:nvSpPr>
        <dsp:cNvPr id="0" name=""/>
        <dsp:cNvSpPr/>
      </dsp:nvSpPr>
      <dsp:spPr>
        <a:xfrm>
          <a:off x="1892808" y="3311652"/>
          <a:ext cx="6336792" cy="726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Common data elements &amp; definitions = CEDS </a:t>
          </a:r>
          <a:endParaRPr lang="en-US" sz="2100" b="1" kern="1200" dirty="0"/>
        </a:p>
      </dsp:txBody>
      <dsp:txXfrm>
        <a:off x="1914100" y="3332944"/>
        <a:ext cx="5348489" cy="684363"/>
      </dsp:txXfrm>
    </dsp:sp>
    <dsp:sp modelId="{64140F1B-21A9-407F-8FC9-3D5DEDB77A9C}">
      <dsp:nvSpPr>
        <dsp:cNvPr id="0" name=""/>
        <dsp:cNvSpPr/>
      </dsp:nvSpPr>
      <dsp:spPr>
        <a:xfrm>
          <a:off x="5864275" y="531075"/>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970591" y="531075"/>
        <a:ext cx="259884" cy="355568"/>
      </dsp:txXfrm>
    </dsp:sp>
    <dsp:sp modelId="{F8866764-A7EC-4834-85AE-A25FE02C937E}">
      <dsp:nvSpPr>
        <dsp:cNvPr id="0" name=""/>
        <dsp:cNvSpPr/>
      </dsp:nvSpPr>
      <dsp:spPr>
        <a:xfrm>
          <a:off x="6337477" y="1358988"/>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443793" y="1358988"/>
        <a:ext cx="259884" cy="355568"/>
      </dsp:txXfrm>
    </dsp:sp>
    <dsp:sp modelId="{8BC295DD-BAE7-46F7-BB4B-9A7AC7387BAA}">
      <dsp:nvSpPr>
        <dsp:cNvPr id="0" name=""/>
        <dsp:cNvSpPr/>
      </dsp:nvSpPr>
      <dsp:spPr>
        <a:xfrm>
          <a:off x="6810679" y="2174786"/>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916995" y="2174786"/>
        <a:ext cx="259884" cy="355568"/>
      </dsp:txXfrm>
    </dsp:sp>
    <dsp:sp modelId="{5A3D3D64-FEA6-49F3-8944-8C56B4CD0D3E}">
      <dsp:nvSpPr>
        <dsp:cNvPr id="0" name=""/>
        <dsp:cNvSpPr/>
      </dsp:nvSpPr>
      <dsp:spPr>
        <a:xfrm>
          <a:off x="7283881" y="3010776"/>
          <a:ext cx="472516" cy="47251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7390197" y="3010776"/>
        <a:ext cx="259884" cy="35556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12/6/2013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12/6/2013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eds.ed.gov/elementsCEDS.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ceds.ed.gov/Version4Draft.aspx"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ceds.ed.gov/CEDSDownloads.aspx"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41099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9896C01-9089-42CF-B763-7618D5E6E56F}"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7547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979C9D4E-A468-4DF8-BB2B-56B68A41C88D}"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smtClean="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C7C9962-FF43-4F22-86A9-9430B89DB924}"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297500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7500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p:txBody>
      </p:sp>
      <p:sp>
        <p:nvSpPr>
          <p:cNvPr id="4" name="Slide Number Placeholder 3"/>
          <p:cNvSpPr>
            <a:spLocks noGrp="1"/>
          </p:cNvSpPr>
          <p:nvPr>
            <p:ph type="sldNum" sz="quarter" idx="10"/>
          </p:nvPr>
        </p:nvSpPr>
        <p:spPr/>
        <p:txBody>
          <a:bodyPr/>
          <a:lstStyle/>
          <a:p>
            <a:fld id="{B73118B4-0BF1-4917-85BC-A95434324DE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91292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dirty="0"/>
          </a:p>
        </p:txBody>
      </p:sp>
    </p:spTree>
    <p:extLst>
      <p:ext uri="{BB962C8B-B14F-4D97-AF65-F5344CB8AC3E}">
        <p14:creationId xmlns:p14="http://schemas.microsoft.com/office/powerpoint/2010/main" val="198212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24</a:t>
            </a:fld>
            <a:endParaRPr lang="en-US" dirty="0"/>
          </a:p>
        </p:txBody>
      </p:sp>
    </p:spTree>
    <p:extLst>
      <p:ext uri="{BB962C8B-B14F-4D97-AF65-F5344CB8AC3E}">
        <p14:creationId xmlns:p14="http://schemas.microsoft.com/office/powerpoint/2010/main" val="380713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3012114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98C46285-589E-4F94-AACC-F65A50DB1FE7}"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74218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8815155-68D8-4566-9991-C4B01FA88E38}"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521183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625202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6137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31</a:t>
            </a:fld>
            <a:endParaRPr lang="en-US" dirty="0"/>
          </a:p>
        </p:txBody>
      </p:sp>
    </p:spTree>
    <p:extLst>
      <p:ext uri="{BB962C8B-B14F-4D97-AF65-F5344CB8AC3E}">
        <p14:creationId xmlns:p14="http://schemas.microsoft.com/office/powerpoint/2010/main" val="420801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207074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32</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20950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b="1"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141F1658-0A66-445A-9158-C336FC63EECA}"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35</a:t>
            </a:fld>
            <a:endParaRPr lang="en-US" dirty="0"/>
          </a:p>
        </p:txBody>
      </p:sp>
    </p:spTree>
    <p:extLst>
      <p:ext uri="{BB962C8B-B14F-4D97-AF65-F5344CB8AC3E}">
        <p14:creationId xmlns:p14="http://schemas.microsoft.com/office/powerpoint/2010/main" val="1149783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36</a:t>
            </a:fld>
            <a:endParaRPr lang="en-US" dirty="0"/>
          </a:p>
        </p:txBody>
      </p:sp>
    </p:spTree>
    <p:extLst>
      <p:ext uri="{BB962C8B-B14F-4D97-AF65-F5344CB8AC3E}">
        <p14:creationId xmlns:p14="http://schemas.microsoft.com/office/powerpoint/2010/main" val="2728185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37</a:t>
            </a:fld>
            <a:endParaRPr lang="en-US" dirty="0"/>
          </a:p>
        </p:txBody>
      </p:sp>
    </p:spTree>
    <p:extLst>
      <p:ext uri="{BB962C8B-B14F-4D97-AF65-F5344CB8AC3E}">
        <p14:creationId xmlns:p14="http://schemas.microsoft.com/office/powerpoint/2010/main" val="1554067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of the Version 4 Common Education Data Standards (CEDS) has been released for public comment.  All are encouraged to review the draft standards and </a:t>
            </a:r>
            <a:r>
              <a:rPr lang="en-US" b="1" dirty="0"/>
              <a:t>submit comments by September 20th</a:t>
            </a:r>
            <a:r>
              <a:rPr lang="en-US" dirty="0"/>
              <a:t> via the CEDS website at: </a:t>
            </a:r>
            <a:r>
              <a:rPr lang="en-US" u="sng" dirty="0">
                <a:hlinkClick r:id="rId3"/>
              </a:rPr>
              <a:t>https://ceds.ed.gov/elementsCEDS.aspx</a:t>
            </a:r>
            <a:r>
              <a:rPr lang="en-US" dirty="0"/>
              <a:t>. There are over 200 proposed new V4 elements, as well as some updated elements from the previous version of CEDS.    The Version 4 draft spans P-20W (early learning through workforce), including additions to:   </a:t>
            </a:r>
          </a:p>
          <a:p>
            <a:r>
              <a:rPr lang="en-US" dirty="0"/>
              <a:t> ·        Early Learning</a:t>
            </a:r>
          </a:p>
          <a:p>
            <a:r>
              <a:rPr lang="en-US" dirty="0"/>
              <a:t>·        K12</a:t>
            </a:r>
          </a:p>
          <a:p>
            <a:r>
              <a:rPr lang="en-US" dirty="0"/>
              <a:t>·        Assessment</a:t>
            </a:r>
          </a:p>
          <a:p>
            <a:r>
              <a:rPr lang="en-US" dirty="0"/>
              <a:t>·        Postsecondary</a:t>
            </a:r>
          </a:p>
          <a:p>
            <a:r>
              <a:rPr lang="en-US" dirty="0"/>
              <a:t>·        Career and Technical Education</a:t>
            </a:r>
          </a:p>
          <a:p>
            <a:r>
              <a:rPr lang="en-US" dirty="0"/>
              <a:t>·        Workforce</a:t>
            </a:r>
          </a:p>
          <a:p>
            <a:r>
              <a:rPr lang="en-US" dirty="0"/>
              <a:t>·        Adult Education</a:t>
            </a:r>
          </a:p>
          <a:p>
            <a:r>
              <a:rPr lang="en-US" dirty="0"/>
              <a:t>·        P-20W</a:t>
            </a:r>
          </a:p>
        </p:txBody>
      </p:sp>
      <p:sp>
        <p:nvSpPr>
          <p:cNvPr id="4" name="Slide Number Placeholder 3"/>
          <p:cNvSpPr>
            <a:spLocks noGrp="1"/>
          </p:cNvSpPr>
          <p:nvPr>
            <p:ph type="sldNum" sz="quarter" idx="10"/>
          </p:nvPr>
        </p:nvSpPr>
        <p:spPr/>
        <p:txBody>
          <a:bodyPr/>
          <a:lstStyle/>
          <a:p>
            <a:fld id="{0BF098C4-92D3-4A47-A3AA-332B797F78A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67301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39</a:t>
            </a:fld>
            <a:endParaRPr lang="en-US" dirty="0"/>
          </a:p>
        </p:txBody>
      </p:sp>
    </p:spTree>
    <p:extLst>
      <p:ext uri="{BB962C8B-B14F-4D97-AF65-F5344CB8AC3E}">
        <p14:creationId xmlns:p14="http://schemas.microsoft.com/office/powerpoint/2010/main" val="2554044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40</a:t>
            </a:fld>
            <a:endParaRPr lang="en-US" dirty="0"/>
          </a:p>
        </p:txBody>
      </p:sp>
    </p:spTree>
    <p:extLst>
      <p:ext uri="{BB962C8B-B14F-4D97-AF65-F5344CB8AC3E}">
        <p14:creationId xmlns:p14="http://schemas.microsoft.com/office/powerpoint/2010/main" val="2554044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1680271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Please note the Version 4 draft elements are accessible by the main CEDS element page (</a:t>
            </a:r>
            <a:r>
              <a:rPr lang="en-US" u="sng" dirty="0">
                <a:hlinkClick r:id="rId3"/>
              </a:rPr>
              <a:t>http://ceds.ed.gov/Version4Draft.aspx</a:t>
            </a:r>
            <a:r>
              <a:rPr lang="en-US" dirty="0"/>
              <a:t>) or by Excel download (</a:t>
            </a:r>
            <a:r>
              <a:rPr lang="en-US" u="sng" dirty="0">
                <a:hlinkClick r:id="rId4"/>
              </a:rPr>
              <a:t>https://ceds.ed.gov/CEDSDownloads.aspx</a:t>
            </a:r>
            <a:r>
              <a:rPr lang="en-US" dirty="0"/>
              <a:t>).  The draft elements are NOT included in the data model (DES or NDS) or the CEDS Tools (Align and Connect).  Once the elements have gone through the review process and been revised as final they will be included in the models and tools with the V4 release in January, 2014.</a:t>
            </a:r>
          </a:p>
          <a:p>
            <a:r>
              <a:rPr lang="en-US" dirty="0"/>
              <a:t> </a:t>
            </a:r>
          </a:p>
          <a:p>
            <a:r>
              <a:rPr lang="en-US" dirty="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554044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47</a:t>
            </a:fld>
            <a:endParaRPr lang="en-US" dirty="0"/>
          </a:p>
        </p:txBody>
      </p:sp>
    </p:spTree>
    <p:extLst>
      <p:ext uri="{BB962C8B-B14F-4D97-AF65-F5344CB8AC3E}">
        <p14:creationId xmlns:p14="http://schemas.microsoft.com/office/powerpoint/2010/main" val="568512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48</a:t>
            </a:fld>
            <a:endParaRPr lang="en-US" dirty="0"/>
          </a:p>
        </p:txBody>
      </p:sp>
    </p:spTree>
    <p:extLst>
      <p:ext uri="{BB962C8B-B14F-4D97-AF65-F5344CB8AC3E}">
        <p14:creationId xmlns:p14="http://schemas.microsoft.com/office/powerpoint/2010/main" val="496900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50</a:t>
            </a:fld>
            <a:endParaRPr lang="en-US" dirty="0"/>
          </a:p>
        </p:txBody>
      </p:sp>
    </p:spTree>
    <p:extLst>
      <p:ext uri="{BB962C8B-B14F-4D97-AF65-F5344CB8AC3E}">
        <p14:creationId xmlns:p14="http://schemas.microsoft.com/office/powerpoint/2010/main" val="42428422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9D0D215-2431-4C04-9186-1AC19E05AC87}" type="slidenum">
              <a:rPr lang="en-US" smtClean="0"/>
              <a:pPr/>
              <a:t>52</a:t>
            </a:fld>
            <a:endParaRPr lang="en-US" dirty="0"/>
          </a:p>
        </p:txBody>
      </p:sp>
    </p:spTree>
    <p:extLst>
      <p:ext uri="{BB962C8B-B14F-4D97-AF65-F5344CB8AC3E}">
        <p14:creationId xmlns:p14="http://schemas.microsoft.com/office/powerpoint/2010/main" val="2157596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53</a:t>
            </a:fld>
            <a:endParaRPr lang="en-US" dirty="0"/>
          </a:p>
        </p:txBody>
      </p:sp>
    </p:spTree>
    <p:extLst>
      <p:ext uri="{BB962C8B-B14F-4D97-AF65-F5344CB8AC3E}">
        <p14:creationId xmlns:p14="http://schemas.microsoft.com/office/powerpoint/2010/main" val="59885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dirty="0"/>
          </a:p>
        </p:txBody>
      </p:sp>
    </p:spTree>
    <p:extLst>
      <p:ext uri="{BB962C8B-B14F-4D97-AF65-F5344CB8AC3E}">
        <p14:creationId xmlns:p14="http://schemas.microsoft.com/office/powerpoint/2010/main" val="1901802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2330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101175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CEDS supports the development of a common vocabulary for P-20W. It is a collection of definitions and formats for the most commonly used P-20W education data elements but does not dictate how individual data systems collect, store, and report data.  CEDS is developed each year by a group of stakeholders but is also equally shaped by those that provide feedback during this public comment period.</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8691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19D0D215-2431-4C04-9186-1AC19E05AC8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1317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8F5DC30-4DB1-49D1-8CEC-55BAFA56E22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849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240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0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8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18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a:scene3d>
            <a:camera prst="orthographicFront"/>
            <a:lightRig rig="threePt" dir="t"/>
          </a:scene3d>
          <a:sp3d>
            <a:bevelT w="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39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3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00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5688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38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1032" y="2514600"/>
            <a:ext cx="8089900" cy="457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2" name="Oval 1"/>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cxnSp>
        <p:nvCxnSpPr>
          <p:cNvPr id="8" name="Straight Connector 7"/>
          <p:cNvCxnSpPr/>
          <p:nvPr userDrawn="1"/>
        </p:nvCxnSpPr>
        <p:spPr>
          <a:xfrm>
            <a:off x="533400" y="685800"/>
            <a:ext cx="8229600" cy="0"/>
          </a:xfrm>
          <a:prstGeom prst="line">
            <a:avLst/>
          </a:prstGeom>
          <a:ln w="28575">
            <a:gradFill flip="none" rotWithShape="1">
              <a:gsLst>
                <a:gs pos="0">
                  <a:srgbClr val="6AB426"/>
                </a:gs>
                <a:gs pos="49000">
                  <a:schemeClr val="accent3">
                    <a:lumMod val="40000"/>
                    <a:lumOff val="60000"/>
                  </a:schemeClr>
                </a:gs>
                <a:gs pos="21000">
                  <a:schemeClr val="accent3">
                    <a:lumMod val="60000"/>
                    <a:lumOff val="40000"/>
                  </a:schemeClr>
                </a:gs>
                <a:gs pos="73000">
                  <a:schemeClr val="accent3">
                    <a:lumMod val="20000"/>
                    <a:lumOff val="8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754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6054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Oval 3"/>
          <p:cNvSpPr>
            <a:spLocks noChangeArrowheads="1"/>
          </p:cNvSpPr>
          <p:nvPr userDrawn="1"/>
        </p:nvSpPr>
        <p:spPr bwMode="auto">
          <a:xfrm>
            <a:off x="1262063" y="319088"/>
            <a:ext cx="195262" cy="342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black"/>
              </a:solidFill>
            </a:endParaRPr>
          </a:p>
        </p:txBody>
      </p:sp>
      <p:sp>
        <p:nvSpPr>
          <p:cNvPr id="6" name="Slide Number Placeholder 5"/>
          <p:cNvSpPr>
            <a:spLocks noGrp="1"/>
          </p:cNvSpPr>
          <p:nvPr>
            <p:ph type="sldNum" sz="quarter" idx="10"/>
          </p:nvPr>
        </p:nvSpPr>
        <p:spPr>
          <a:xfrm>
            <a:off x="457200" y="6356350"/>
            <a:ext cx="2133600" cy="365125"/>
          </a:xfrm>
          <a:prstGeom prst="rect">
            <a:avLst/>
          </a:prstGeom>
        </p:spPr>
        <p:txBody>
          <a:bodyPr/>
          <a:lstStyle>
            <a:lvl1pPr algn="l">
              <a:defRPr/>
            </a:lvl1pPr>
          </a:lstStyle>
          <a:p>
            <a:pPr>
              <a:defRPr/>
            </a:pPr>
            <a:fld id="{5D4EB0A9-C00D-4190-9EB5-A0AC98D0AA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57401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66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9993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1941022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Tree>
    <p:extLst>
      <p:ext uri="{BB962C8B-B14F-4D97-AF65-F5344CB8AC3E}">
        <p14:creationId xmlns:p14="http://schemas.microsoft.com/office/powerpoint/2010/main" val="2297909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19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53249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4607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Slide">
    <p:bg>
      <p:bgPr>
        <a:gradFill flip="none" rotWithShape="1">
          <a:gsLst>
            <a:gs pos="60000">
              <a:schemeClr val="bg1">
                <a:alpha val="55000"/>
              </a:schemeClr>
            </a:gs>
            <a:gs pos="81000">
              <a:schemeClr val="tx1">
                <a:lumMod val="50000"/>
                <a:lumOff val="50000"/>
                <a:alpha val="10000"/>
              </a:schemeClr>
            </a:gs>
            <a:gs pos="100000">
              <a:schemeClr val="tx1">
                <a:lumMod val="85000"/>
                <a:lumOff val="15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542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9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05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3"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
        <p:nvSpPr>
          <p:cNvPr id="4" name="Text Placeholder 10"/>
          <p:cNvSpPr>
            <a:spLocks noGrp="1"/>
          </p:cNvSpPr>
          <p:nvPr>
            <p:ph type="body" sz="quarter" idx="10"/>
          </p:nvPr>
        </p:nvSpPr>
        <p:spPr>
          <a:xfrm>
            <a:off x="481032" y="2438400"/>
            <a:ext cx="5005368" cy="33528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1"/>
          </p:nvPr>
        </p:nvSpPr>
        <p:spPr>
          <a:xfrm>
            <a:off x="5562600" y="2438400"/>
            <a:ext cx="3124200" cy="33528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7441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568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C4E3A-F87D-4025-9D2B-DC5D71EBB4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508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bg>
      <p:bgPr>
        <a:gradFill flip="none" rotWithShape="1">
          <a:gsLst>
            <a:gs pos="20000">
              <a:schemeClr val="bg1"/>
            </a:gs>
            <a:gs pos="60000">
              <a:schemeClr val="tx1">
                <a:lumMod val="50000"/>
                <a:lumOff val="50000"/>
                <a:alpha val="66000"/>
              </a:schemeClr>
            </a:gs>
            <a:gs pos="10000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01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7770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676900" y="304800"/>
            <a:ext cx="4947996" cy="10028823"/>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41401351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55945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24600" y="632460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2460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5984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77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9966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866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485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4916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7343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523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74232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 Center for IDEA</a:t>
            </a:r>
          </a:p>
          <a:p>
            <a:r>
              <a:rPr lang="en-US" b="1"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272148579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37615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24238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688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964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579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562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10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133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275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593765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F134A-C573-458E-BD79-ECF1D9B6A1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299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49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152400" y="228601"/>
            <a:ext cx="292189" cy="304799"/>
          </a:xfrm>
          <a:prstGeom prst="rect">
            <a:avLst/>
          </a:prstGeom>
        </p:spPr>
      </p:pic>
      <p:sp>
        <p:nvSpPr>
          <p:cNvPr id="11" name="Text Placeholder 10"/>
          <p:cNvSpPr>
            <a:spLocks noGrp="1"/>
          </p:cNvSpPr>
          <p:nvPr>
            <p:ph type="body" sz="quarter" idx="10"/>
          </p:nvPr>
        </p:nvSpPr>
        <p:spPr>
          <a:xfrm>
            <a:off x="481032" y="2514600"/>
            <a:ext cx="8358168" cy="3276600"/>
          </a:xfrm>
          <a:prstGeom prst="rect">
            <a:avLst/>
          </a:prstGeom>
        </p:spPr>
        <p:txBody>
          <a:bodyPr/>
          <a:lstStyle>
            <a:lvl1pPr>
              <a:buClr>
                <a:srgbClr val="532B78"/>
              </a:buClr>
              <a:defRPr sz="4000">
                <a:latin typeface="+mj-lt"/>
              </a:defRPr>
            </a:lvl1pPr>
            <a:lvl2pPr>
              <a:buClr>
                <a:srgbClr val="532B78"/>
              </a:buClr>
              <a:defRPr>
                <a:latin typeface="+mj-lt"/>
              </a:defRPr>
            </a:lvl2pPr>
            <a:lvl3pPr marL="1143000" indent="-228600">
              <a:buClr>
                <a:srgbClr val="532B78"/>
              </a:buClr>
              <a:buFont typeface="Wingdings" pitchFamily="2" charset="2"/>
              <a:buChar char="§"/>
              <a:defRPr>
                <a:latin typeface="+mj-lt"/>
              </a:defRPr>
            </a:lvl3pPr>
            <a:lvl4pPr marL="1600200" indent="-228600">
              <a:buClr>
                <a:srgbClr val="532B78"/>
              </a:buClr>
              <a:buFont typeface="Courier New" pitchFamily="49" charset="0"/>
              <a:buChar char="o"/>
              <a:defRPr>
                <a:latin typeface="+mj-lt"/>
              </a:defRPr>
            </a:lvl4pPr>
            <a:lvl5pPr marL="2057400" indent="-228600">
              <a:buClr>
                <a:srgbClr val="532B78"/>
              </a:buClr>
              <a:buFont typeface="Wingdings" pitchFamily="2" charset="2"/>
              <a:buChar char="Ø"/>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33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3065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40505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8497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533400" y="1600200"/>
            <a:ext cx="8089900" cy="25908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0"/>
            <a:ext cx="8229600" cy="1143000"/>
          </a:xfrm>
          <a:prstGeom prst="rect">
            <a:avLst/>
          </a:prstGeom>
        </p:spPr>
        <p:txBody>
          <a:bodyPr/>
          <a:lstStyle>
            <a:lvl1pPr algn="l">
              <a:defRPr b="1">
                <a:solidFill>
                  <a:srgbClr val="532B78"/>
                </a:solidFill>
              </a:defRPr>
            </a:lvl1pPr>
          </a:lstStyle>
          <a:p>
            <a:r>
              <a:rPr lang="en-US" dirty="0" smtClean="0"/>
              <a:t>Click to edit Master title style</a:t>
            </a:r>
            <a:endParaRPr lang="en-US" dirty="0"/>
          </a:p>
        </p:txBody>
      </p:sp>
      <p:cxnSp>
        <p:nvCxnSpPr>
          <p:cNvPr id="8" name="Straight Connector 7"/>
          <p:cNvCxnSpPr/>
          <p:nvPr userDrawn="1"/>
        </p:nvCxnSpPr>
        <p:spPr>
          <a:xfrm>
            <a:off x="533400" y="685800"/>
            <a:ext cx="8229600" cy="0"/>
          </a:xfrm>
          <a:prstGeom prst="line">
            <a:avLst/>
          </a:prstGeom>
          <a:ln w="28575">
            <a:solidFill>
              <a:srgbClr val="6AB4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412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val 2"/>
          <p:cNvSpPr/>
          <p:nvPr userDrawn="1"/>
        </p:nvSpPr>
        <p:spPr>
          <a:xfrm>
            <a:off x="5074278" y="6400800"/>
            <a:ext cx="396789"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
        <p:nvSpPr>
          <p:cNvPr id="4" name="Text Placeholder 10"/>
          <p:cNvSpPr>
            <a:spLocks noGrp="1"/>
          </p:cNvSpPr>
          <p:nvPr>
            <p:ph type="body" sz="quarter" idx="10"/>
          </p:nvPr>
        </p:nvSpPr>
        <p:spPr>
          <a:xfrm>
            <a:off x="533400" y="685800"/>
            <a:ext cx="8089900" cy="3505200"/>
          </a:xfrm>
          <a:prstGeom prst="rect">
            <a:avLst/>
          </a:prstGeom>
        </p:spPr>
        <p:txBody>
          <a:bodyPr/>
          <a:lstStyle>
            <a:lvl1pPr>
              <a:buClr>
                <a:srgbClr val="532B78"/>
              </a:buClr>
              <a:defRPr sz="4000">
                <a:latin typeface="Trebuchet MS" pitchFamily="34" charset="0"/>
              </a:defRPr>
            </a:lvl1pPr>
            <a:lvl2pPr>
              <a:buClr>
                <a:srgbClr val="532B78"/>
              </a:buClr>
              <a:defRPr>
                <a:latin typeface="Trebuchet MS" pitchFamily="34" charset="0"/>
              </a:defRPr>
            </a:lvl2pPr>
            <a:lvl3pPr marL="1143000" indent="-228600">
              <a:buClr>
                <a:srgbClr val="532B78"/>
              </a:buClr>
              <a:buFont typeface="Wingdings" pitchFamily="2" charset="2"/>
              <a:buChar char="§"/>
              <a:defRPr>
                <a:latin typeface="Trebuchet MS" pitchFamily="34" charset="0"/>
              </a:defRPr>
            </a:lvl3pPr>
            <a:lvl4pPr marL="1600200" indent="-228600">
              <a:buClr>
                <a:srgbClr val="532B78"/>
              </a:buClr>
              <a:buFont typeface="Courier New" pitchFamily="49" charset="0"/>
              <a:buChar char="o"/>
              <a:defRPr>
                <a:latin typeface="Trebuchet MS" pitchFamily="34" charset="0"/>
              </a:defRPr>
            </a:lvl4pPr>
            <a:lvl5pPr marL="2057400" indent="-228600">
              <a:buClr>
                <a:srgbClr val="532B78"/>
              </a:buClr>
              <a:buFont typeface="Wingdings" pitchFamily="2" charset="2"/>
              <a:buChar char="Ø"/>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882792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47000">
              <a:schemeClr val="bg1">
                <a:alpha val="55000"/>
              </a:schemeClr>
            </a:gs>
            <a:gs pos="76000">
              <a:schemeClr val="tx1">
                <a:lumMod val="50000"/>
                <a:lumOff val="50000"/>
                <a:alpha val="43000"/>
              </a:schemeClr>
            </a:gs>
            <a:gs pos="100000">
              <a:schemeClr val="tx1">
                <a:lumMod val="85000"/>
                <a:lumOff val="15000"/>
                <a:alpha val="7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466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8.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 id="2147483688"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742750" cy="923330"/>
          </a:xfrm>
          <a:prstGeom prst="rect">
            <a:avLst/>
          </a:prstGeom>
          <a:noFill/>
        </p:spPr>
        <p:txBody>
          <a:bodyPr wrap="square" rtlCol="0">
            <a:spAutoFit/>
          </a:bodyPr>
          <a:lstStyle/>
          <a:p>
            <a:r>
              <a:rPr lang="en-US" sz="3600" dirty="0" smtClean="0">
                <a:solidFill>
                  <a:prstClr val="white"/>
                </a:solidFill>
              </a:rPr>
              <a:t>  </a:t>
            </a:r>
            <a:r>
              <a:rPr lang="en-US" sz="2400" dirty="0" smtClean="0">
                <a:solidFill>
                  <a:prstClr val="white"/>
                </a:solidFill>
              </a:rPr>
              <a:t>CEDS V4 Review</a:t>
            </a:r>
          </a:p>
          <a:p>
            <a:pPr algn="r">
              <a:defRPr/>
            </a:pPr>
            <a:endParaRPr lang="en-US" dirty="0" smtClean="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6017417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699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smtClean="0">
                <a:solidFill>
                  <a:prstClr val="white"/>
                </a:solidFill>
              </a:rPr>
              <a:t>  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3361922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1980750" cy="923330"/>
          </a:xfrm>
          <a:prstGeom prst="rect">
            <a:avLst/>
          </a:prstGeom>
          <a:noFill/>
        </p:spPr>
        <p:txBody>
          <a:bodyPr wrap="square" rtlCol="0">
            <a:spAutoFit/>
          </a:bodyPr>
          <a:lstStyle/>
          <a:p>
            <a:r>
              <a:rPr lang="en-US" sz="3600" dirty="0" smtClean="0">
                <a:solidFill>
                  <a:prstClr val="white"/>
                </a:solidFill>
              </a:rPr>
              <a:t>CEDS 101</a:t>
            </a:r>
            <a:endParaRPr lang="en-US" sz="2000" dirty="0" smtClean="0">
              <a:solidFill>
                <a:prstClr val="white"/>
              </a:solidFill>
            </a:endParaRPr>
          </a:p>
          <a:p>
            <a:pPr algn="r">
              <a:defRPr/>
            </a:pPr>
            <a:endParaRPr lang="en-US" dirty="0" smtClean="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Tree>
    <p:extLst>
      <p:ext uri="{BB962C8B-B14F-4D97-AF65-F5344CB8AC3E}">
        <p14:creationId xmlns:p14="http://schemas.microsoft.com/office/powerpoint/2010/main" val="3007802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7" name="TextBox 16"/>
          <p:cNvSpPr txBox="1"/>
          <p:nvPr/>
        </p:nvSpPr>
        <p:spPr>
          <a:xfrm>
            <a:off x="5791650" y="6261099"/>
            <a:ext cx="2361750" cy="923330"/>
          </a:xfrm>
          <a:prstGeom prst="rect">
            <a:avLst/>
          </a:prstGeom>
          <a:noFill/>
        </p:spPr>
        <p:txBody>
          <a:bodyPr wrap="square" rtlCol="0">
            <a:spAutoFit/>
          </a:bodyPr>
          <a:lstStyle/>
          <a:p>
            <a:r>
              <a:rPr lang="en-US" sz="3600" dirty="0">
                <a:solidFill>
                  <a:prstClr val="white"/>
                </a:solidFill>
              </a:rPr>
              <a:t>  CEDS 101</a:t>
            </a:r>
            <a:endParaRPr lang="en-US" sz="2000" dirty="0">
              <a:solidFill>
                <a:prstClr val="white"/>
              </a:solidFill>
            </a:endParaRPr>
          </a:p>
          <a:p>
            <a:pPr algn="r">
              <a:defRPr/>
            </a:pPr>
            <a:endParaRPr lang="en-US" dirty="0">
              <a:solidFill>
                <a:prstClr val="white"/>
              </a:solidFill>
            </a:endParaRPr>
          </a:p>
        </p:txBody>
      </p:sp>
      <p:sp>
        <p:nvSpPr>
          <p:cNvPr id="21" name="TextBox 20"/>
          <p:cNvSpPr txBox="1"/>
          <p:nvPr/>
        </p:nvSpPr>
        <p:spPr>
          <a:xfrm>
            <a:off x="-29030" y="6316835"/>
            <a:ext cx="5181601" cy="584775"/>
          </a:xfrm>
          <a:prstGeom prst="rect">
            <a:avLst/>
          </a:prstGeom>
          <a:noFill/>
        </p:spPr>
        <p:txBody>
          <a:bodyPr wrap="square" rtlCol="0">
            <a:spAutoFit/>
          </a:bodyPr>
          <a:lstStyle/>
          <a:p>
            <a:r>
              <a:rPr lang="en-US" sz="1600" b="1" dirty="0">
                <a:solidFill>
                  <a:prstClr val="white"/>
                </a:solidFill>
              </a:rPr>
              <a:t>Common Education Data Standards</a:t>
            </a:r>
            <a:endParaRPr lang="en-US" sz="1600" dirty="0">
              <a:solidFill>
                <a:prstClr val="white"/>
              </a:solidFill>
            </a:endParaRPr>
          </a:p>
          <a:p>
            <a:pPr>
              <a:defRPr/>
            </a:pPr>
            <a:r>
              <a:rPr lang="en-US" sz="1600" dirty="0">
                <a:solidFill>
                  <a:prstClr val="white"/>
                </a:solidFill>
                <a:latin typeface="Trebuchet MS" pitchFamily="34" charset="0"/>
              </a:rPr>
              <a:t>http://ceds.ed.gov/</a:t>
            </a:r>
          </a:p>
        </p:txBody>
      </p:sp>
      <p:sp>
        <p:nvSpPr>
          <p:cNvPr id="3" name="TextBox 2"/>
          <p:cNvSpPr txBox="1"/>
          <p:nvPr/>
        </p:nvSpPr>
        <p:spPr>
          <a:xfrm>
            <a:off x="8458201" y="6400800"/>
            <a:ext cx="914399" cy="369332"/>
          </a:xfrm>
          <a:prstGeom prst="rect">
            <a:avLst/>
          </a:prstGeom>
          <a:noFill/>
        </p:spPr>
        <p:txBody>
          <a:bodyPr wrap="square" rtlCol="0">
            <a:spAutoFit/>
          </a:bodyPr>
          <a:lstStyle/>
          <a:p>
            <a:pPr algn="ctr"/>
            <a:fld id="{2B6F04F6-426A-45B2-93F4-5844FCD70AE3}" type="slidenum">
              <a:rPr lang="en-US">
                <a:solidFill>
                  <a:prstClr val="white"/>
                </a:solidFill>
              </a:rPr>
              <a:pPr algn="ctr"/>
              <a:t>‹#›</a:t>
            </a:fld>
            <a:endParaRPr lang="en-US" dirty="0">
              <a:solidFill>
                <a:prstClr val="black"/>
              </a:solidFill>
            </a:endParaRPr>
          </a:p>
        </p:txBody>
      </p:sp>
      <p:sp>
        <p:nvSpPr>
          <p:cNvPr id="19" name="Oval 18"/>
          <p:cNvSpPr/>
          <p:nvPr/>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14881520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81CED-0DEC-4565-BDD3-2B06965DF4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62915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8153644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96072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1" y="6324600"/>
            <a:ext cx="9144001" cy="533400"/>
            <a:chOff x="-1" y="6160531"/>
            <a:chExt cx="9144001" cy="697469"/>
          </a:xfrm>
        </p:grpSpPr>
        <p:grpSp>
          <p:nvGrpSpPr>
            <p:cNvPr id="12" name="Group 11"/>
            <p:cNvGrpSpPr/>
            <p:nvPr userDrawn="1"/>
          </p:nvGrpSpPr>
          <p:grpSpPr>
            <a:xfrm>
              <a:off x="-1" y="6165363"/>
              <a:ext cx="5871272" cy="692637"/>
              <a:chOff x="-1" y="6165363"/>
              <a:chExt cx="5871272" cy="692637"/>
            </a:xfrm>
          </p:grpSpPr>
          <p:sp>
            <p:nvSpPr>
              <p:cNvPr id="16" name="Rectangle 15"/>
              <p:cNvSpPr/>
              <p:nvPr userDrawn="1"/>
            </p:nvSpPr>
            <p:spPr>
              <a:xfrm>
                <a:off x="-1" y="6165363"/>
                <a:ext cx="5871271" cy="692637"/>
              </a:xfrm>
              <a:prstGeom prst="rect">
                <a:avLst/>
              </a:prstGeom>
              <a:solidFill>
                <a:srgbClr val="5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userDrawn="1"/>
            </p:nvSpPr>
            <p:spPr>
              <a:xfrm rot="16200000">
                <a:off x="5353209" y="6339939"/>
                <a:ext cx="692637" cy="34348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5600113" y="6160531"/>
              <a:ext cx="3543887" cy="697469"/>
              <a:chOff x="5603983" y="6160531"/>
              <a:chExt cx="3543887" cy="697469"/>
            </a:xfrm>
          </p:grpSpPr>
          <p:sp>
            <p:nvSpPr>
              <p:cNvPr id="14" name="Rectangle 13"/>
              <p:cNvSpPr/>
              <p:nvPr userDrawn="1"/>
            </p:nvSpPr>
            <p:spPr>
              <a:xfrm>
                <a:off x="5947468" y="6165363"/>
                <a:ext cx="3200402" cy="692637"/>
              </a:xfrm>
              <a:prstGeom prst="rect">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userDrawn="1"/>
            </p:nvSpPr>
            <p:spPr>
              <a:xfrm rot="16200000">
                <a:off x="5426992" y="6337522"/>
                <a:ext cx="697469" cy="343488"/>
              </a:xfrm>
              <a:prstGeom prst="triangle">
                <a:avLst/>
              </a:prstGeom>
              <a:solidFill>
                <a:srgbClr val="6AB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7" name="TextBox 16"/>
          <p:cNvSpPr txBox="1"/>
          <p:nvPr userDrawn="1"/>
        </p:nvSpPr>
        <p:spPr>
          <a:xfrm>
            <a:off x="5791650" y="6261099"/>
            <a:ext cx="2818950" cy="923330"/>
          </a:xfrm>
          <a:prstGeom prst="rect">
            <a:avLst/>
          </a:prstGeom>
          <a:noFill/>
        </p:spPr>
        <p:txBody>
          <a:bodyPr wrap="square" rtlCol="0">
            <a:spAutoFit/>
          </a:bodyPr>
          <a:lstStyle/>
          <a:p>
            <a:r>
              <a:rPr lang="en-US" sz="3600" dirty="0" smtClean="0">
                <a:solidFill>
                  <a:prstClr val="white"/>
                </a:solidFill>
              </a:rPr>
              <a:t>  </a:t>
            </a:r>
            <a:r>
              <a:rPr lang="en-US" sz="2400" dirty="0" smtClean="0">
                <a:solidFill>
                  <a:prstClr val="white"/>
                </a:solidFill>
              </a:rPr>
              <a:t>CEDS V4 Review</a:t>
            </a:r>
          </a:p>
          <a:p>
            <a:pPr algn="r">
              <a:defRPr/>
            </a:pPr>
            <a:endParaRPr lang="en-US" dirty="0" smtClean="0">
              <a:solidFill>
                <a:prstClr val="white"/>
              </a:solidFill>
            </a:endParaRPr>
          </a:p>
        </p:txBody>
      </p:sp>
      <p:sp>
        <p:nvSpPr>
          <p:cNvPr id="21" name="TextBox 20"/>
          <p:cNvSpPr txBox="1"/>
          <p:nvPr userDrawn="1"/>
        </p:nvSpPr>
        <p:spPr>
          <a:xfrm>
            <a:off x="-29030" y="6316835"/>
            <a:ext cx="5181601" cy="584775"/>
          </a:xfrm>
          <a:prstGeom prst="rect">
            <a:avLst/>
          </a:prstGeom>
          <a:noFill/>
        </p:spPr>
        <p:txBody>
          <a:bodyPr wrap="square" rtlCol="0">
            <a:spAutoFit/>
          </a:bodyPr>
          <a:lstStyle/>
          <a:p>
            <a:r>
              <a:rPr lang="en-US" sz="1600" b="1" dirty="0" smtClean="0">
                <a:solidFill>
                  <a:prstClr val="white"/>
                </a:solidFill>
              </a:rPr>
              <a:t>Common Education Data Standards</a:t>
            </a:r>
            <a:endParaRPr lang="en-US" sz="1600" dirty="0" smtClean="0">
              <a:solidFill>
                <a:prstClr val="white"/>
              </a:solidFill>
            </a:endParaRPr>
          </a:p>
          <a:p>
            <a:pPr>
              <a:defRPr/>
            </a:pPr>
            <a:r>
              <a:rPr lang="en-US" sz="1600" dirty="0" smtClean="0">
                <a:solidFill>
                  <a:prstClr val="white"/>
                </a:solidFill>
                <a:latin typeface="Trebuchet MS" pitchFamily="34" charset="0"/>
              </a:rPr>
              <a:t>http://ceds.ed.gov/</a:t>
            </a:r>
          </a:p>
        </p:txBody>
      </p:sp>
      <p:sp>
        <p:nvSpPr>
          <p:cNvPr id="3" name="TextBox 2"/>
          <p:cNvSpPr txBox="1"/>
          <p:nvPr userDrawn="1"/>
        </p:nvSpPr>
        <p:spPr>
          <a:xfrm>
            <a:off x="8458201" y="6400800"/>
            <a:ext cx="914399" cy="369332"/>
          </a:xfrm>
          <a:prstGeom prst="rect">
            <a:avLst/>
          </a:prstGeom>
          <a:noFill/>
        </p:spPr>
        <p:txBody>
          <a:bodyPr wrap="square" rtlCol="0">
            <a:spAutoFit/>
          </a:bodyPr>
          <a:lstStyle/>
          <a:p>
            <a:pPr algn="ctr"/>
            <a:fld id="{2B6F04F6-426A-45B2-93F4-5844FCD70AE3}" type="slidenum">
              <a:rPr lang="en-US" smtClean="0">
                <a:solidFill>
                  <a:prstClr val="white"/>
                </a:solidFill>
              </a:rPr>
              <a:pPr algn="ctr"/>
              <a:t>‹#›</a:t>
            </a:fld>
            <a:endParaRPr lang="en-US" dirty="0">
              <a:solidFill>
                <a:prstClr val="black"/>
              </a:solidFill>
            </a:endParaRPr>
          </a:p>
        </p:txBody>
      </p:sp>
      <p:sp>
        <p:nvSpPr>
          <p:cNvPr id="19" name="Oval 18"/>
          <p:cNvSpPr/>
          <p:nvPr userDrawn="1"/>
        </p:nvSpPr>
        <p:spPr>
          <a:xfrm>
            <a:off x="5029200" y="6381689"/>
            <a:ext cx="486949" cy="456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59012" t="26236" b="27262"/>
          <a:stretch/>
        </p:blipFill>
        <p:spPr>
          <a:xfrm>
            <a:off x="5013410" y="6317096"/>
            <a:ext cx="518527" cy="540904"/>
          </a:xfrm>
          <a:prstGeom prst="rect">
            <a:avLst/>
          </a:prstGeom>
        </p:spPr>
      </p:pic>
    </p:spTree>
    <p:extLst>
      <p:ext uri="{BB962C8B-B14F-4D97-AF65-F5344CB8AC3E}">
        <p14:creationId xmlns:p14="http://schemas.microsoft.com/office/powerpoint/2010/main" val="65736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609600" y="5181600"/>
            <a:ext cx="4953000" cy="1295400"/>
          </a:xfrm>
          <a:solidFill>
            <a:schemeClr val="bg1"/>
          </a:solidFill>
        </p:spPr>
        <p:txBody>
          <a:bodyPr>
            <a:noAutofit/>
          </a:bodyPr>
          <a:lstStyle/>
          <a:p>
            <a:pPr algn="ctr"/>
            <a:r>
              <a:rPr lang="en-US" sz="1800" b="1" dirty="0" smtClean="0">
                <a:solidFill>
                  <a:srgbClr val="154578"/>
                </a:solidFill>
                <a:latin typeface="Calibri" pitchFamily="34" charset="0"/>
              </a:rPr>
              <a:t>Improving Data, Improving Outcomes Conference </a:t>
            </a:r>
          </a:p>
          <a:p>
            <a:pPr algn="ctr"/>
            <a:r>
              <a:rPr lang="en-US" sz="1800" b="1" dirty="0" smtClean="0">
                <a:solidFill>
                  <a:srgbClr val="154578"/>
                </a:solidFill>
                <a:latin typeface="Calibri" pitchFamily="34" charset="0"/>
              </a:rPr>
              <a:t>September 15-17, 2013</a:t>
            </a:r>
          </a:p>
          <a:p>
            <a:pPr algn="ctr"/>
            <a:r>
              <a:rPr lang="en-US" sz="1800" b="1" dirty="0" smtClean="0">
                <a:solidFill>
                  <a:srgbClr val="154578"/>
                </a:solidFill>
                <a:latin typeface="Calibri" pitchFamily="34" charset="0"/>
              </a:rPr>
              <a:t>Washington, DC</a:t>
            </a:r>
            <a:endParaRPr lang="en-US" sz="1800" b="1" dirty="0">
              <a:solidFill>
                <a:srgbClr val="154578"/>
              </a:solidFill>
              <a:latin typeface="Calibri" pitchFamily="34" charset="0"/>
            </a:endParaRPr>
          </a:p>
        </p:txBody>
      </p:sp>
      <p:sp>
        <p:nvSpPr>
          <p:cNvPr id="3" name="Title 2"/>
          <p:cNvSpPr>
            <a:spLocks noGrp="1"/>
          </p:cNvSpPr>
          <p:nvPr>
            <p:ph type="ctrTitle"/>
          </p:nvPr>
        </p:nvSpPr>
        <p:spPr/>
        <p:txBody>
          <a:bodyPr>
            <a:noAutofit/>
          </a:bodyPr>
          <a:lstStyle/>
          <a:p>
            <a:r>
              <a:rPr lang="en-US" sz="2800" dirty="0" smtClean="0"/>
              <a:t>Why CEDS for Part </a:t>
            </a:r>
            <a:r>
              <a:rPr lang="en-US" sz="2800" dirty="0"/>
              <a:t>C and </a:t>
            </a:r>
            <a:r>
              <a:rPr lang="en-US" sz="2800" dirty="0" smtClean="0"/>
              <a:t>619:         Benefits </a:t>
            </a:r>
            <a:r>
              <a:rPr lang="en-US" sz="2800" dirty="0"/>
              <a:t>of Using </a:t>
            </a:r>
            <a:r>
              <a:rPr lang="en-US" sz="2800" dirty="0" smtClean="0"/>
              <a:t>                         Common Education </a:t>
            </a:r>
            <a:r>
              <a:rPr lang="en-US" sz="2800" dirty="0"/>
              <a:t>Data Standards </a:t>
            </a:r>
            <a:r>
              <a:rPr lang="en-US" sz="2800" dirty="0" smtClean="0"/>
              <a:t> </a:t>
            </a:r>
            <a:endParaRPr lang="en-US" sz="2800" dirty="0"/>
          </a:p>
        </p:txBody>
      </p:sp>
      <p:sp>
        <p:nvSpPr>
          <p:cNvPr id="4" name="TextBox 3"/>
          <p:cNvSpPr txBox="1"/>
          <p:nvPr/>
        </p:nvSpPr>
        <p:spPr>
          <a:xfrm>
            <a:off x="914400" y="3886200"/>
            <a:ext cx="5867400" cy="1015663"/>
          </a:xfrm>
          <a:prstGeom prst="rect">
            <a:avLst/>
          </a:prstGeom>
          <a:noFill/>
        </p:spPr>
        <p:txBody>
          <a:bodyPr wrap="square" rtlCol="0">
            <a:spAutoFit/>
          </a:bodyPr>
          <a:lstStyle/>
          <a:p>
            <a:r>
              <a:rPr lang="en-US" sz="2000" b="1" dirty="0">
                <a:solidFill>
                  <a:schemeClr val="tx2">
                    <a:lumMod val="60000"/>
                    <a:lumOff val="40000"/>
                  </a:schemeClr>
                </a:solidFill>
              </a:rPr>
              <a:t>Suzanne Raber, </a:t>
            </a:r>
            <a:r>
              <a:rPr lang="en-US" sz="2000" b="1" dirty="0" err="1">
                <a:solidFill>
                  <a:schemeClr val="tx2">
                    <a:lumMod val="60000"/>
                    <a:lumOff val="40000"/>
                  </a:schemeClr>
                </a:solidFill>
              </a:rPr>
              <a:t>DaSy</a:t>
            </a:r>
            <a:r>
              <a:rPr lang="en-US" sz="2000" b="1" dirty="0">
                <a:solidFill>
                  <a:schemeClr val="tx2">
                    <a:lumMod val="60000"/>
                    <a:lumOff val="40000"/>
                  </a:schemeClr>
                </a:solidFill>
              </a:rPr>
              <a:t>, SRI International</a:t>
            </a:r>
          </a:p>
          <a:p>
            <a:r>
              <a:rPr lang="en-US" sz="2000" b="1" dirty="0" smtClean="0">
                <a:solidFill>
                  <a:schemeClr val="tx2">
                    <a:lumMod val="60000"/>
                    <a:lumOff val="40000"/>
                  </a:schemeClr>
                </a:solidFill>
              </a:rPr>
              <a:t>Meredith Miceli, OSEP, </a:t>
            </a:r>
            <a:r>
              <a:rPr lang="en-US" sz="2000" b="1" dirty="0" err="1" smtClean="0">
                <a:solidFill>
                  <a:schemeClr val="tx2">
                    <a:lumMod val="60000"/>
                    <a:lumOff val="40000"/>
                  </a:schemeClr>
                </a:solidFill>
              </a:rPr>
              <a:t>DaSy</a:t>
            </a:r>
            <a:r>
              <a:rPr lang="en-US" sz="2000" b="1" dirty="0" smtClean="0">
                <a:solidFill>
                  <a:schemeClr val="tx2">
                    <a:lumMod val="60000"/>
                    <a:lumOff val="40000"/>
                  </a:schemeClr>
                </a:solidFill>
              </a:rPr>
              <a:t> Project Officer </a:t>
            </a:r>
          </a:p>
          <a:p>
            <a:r>
              <a:rPr lang="en-US" sz="2000" b="1" dirty="0" smtClean="0">
                <a:solidFill>
                  <a:schemeClr val="tx2">
                    <a:lumMod val="60000"/>
                    <a:lumOff val="40000"/>
                  </a:schemeClr>
                </a:solidFill>
              </a:rPr>
              <a:t>Lisa Backer, Minnesota Dept. of Education</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31763"/>
          </a:xfrm>
          <a:prstGeom prst="rect">
            <a:avLst/>
          </a:prstGeom>
          <a:noFill/>
        </p:spPr>
        <p:txBody>
          <a:bodyPr wrap="square" rtlCol="0">
            <a:spAutoFit/>
          </a:bodyPr>
          <a:lstStyle/>
          <a:p>
            <a:pPr algn="ctr"/>
            <a:r>
              <a:rPr lang="en-US" sz="11500" b="1" dirty="0">
                <a:solidFill>
                  <a:srgbClr val="5F2084"/>
                </a:solidFill>
                <a:latin typeface="Trebuchet MS" pitchFamily="34" charset="0"/>
                <a:cs typeface="Andalus" pitchFamily="18" charset="-78"/>
              </a:rPr>
              <a:t>Why </a:t>
            </a:r>
          </a:p>
          <a:p>
            <a:pPr algn="ctr"/>
            <a:r>
              <a:rPr lang="en-US" sz="11500" b="1" dirty="0">
                <a:solidFill>
                  <a:srgbClr val="5F2084"/>
                </a:solidFill>
                <a:latin typeface="Trebuchet MS" pitchFamily="34" charset="0"/>
                <a:cs typeface="Andalus" pitchFamily="18" charset="-78"/>
              </a:rPr>
              <a:t>CEDS in EC?</a:t>
            </a:r>
            <a:endParaRPr lang="en-US" sz="2800" dirty="0">
              <a:solidFill>
                <a:prstClr val="black"/>
              </a:solidFill>
            </a:endParaRPr>
          </a:p>
        </p:txBody>
      </p:sp>
      <p:sp>
        <p:nvSpPr>
          <p:cNvPr id="3" name="TextBox 2"/>
          <p:cNvSpPr txBox="1"/>
          <p:nvPr/>
        </p:nvSpPr>
        <p:spPr>
          <a:xfrm>
            <a:off x="6553200" y="6400800"/>
            <a:ext cx="2362200" cy="369332"/>
          </a:xfrm>
          <a:prstGeom prst="rect">
            <a:avLst/>
          </a:prstGeom>
          <a:noFill/>
        </p:spPr>
        <p:txBody>
          <a:bodyPr wrap="square" rtlCol="0">
            <a:spAutoFit/>
          </a:bodyPr>
          <a:lstStyle/>
          <a:p>
            <a:r>
              <a:rPr lang="en-US" dirty="0" smtClean="0"/>
              <a:t>                                    </a:t>
            </a:r>
            <a:r>
              <a:rPr lang="en-US" dirty="0" smtClean="0">
                <a:solidFill>
                  <a:schemeClr val="bg1">
                    <a:lumMod val="50000"/>
                  </a:schemeClr>
                </a:solidFill>
              </a:rPr>
              <a:t>10</a:t>
            </a:r>
            <a:endParaRPr lang="en-US" dirty="0">
              <a:solidFill>
                <a:schemeClr val="bg1">
                  <a:lumMod val="50000"/>
                </a:schemeClr>
              </a:solidFill>
            </a:endParaRPr>
          </a:p>
        </p:txBody>
      </p:sp>
    </p:spTree>
    <p:extLst>
      <p:ext uri="{BB962C8B-B14F-4D97-AF65-F5344CB8AC3E}">
        <p14:creationId xmlns:p14="http://schemas.microsoft.com/office/powerpoint/2010/main" val="18230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830120"/>
            <a:ext cx="7924800" cy="646113"/>
          </a:xfrm>
          <a:prstGeom prst="rect">
            <a:avLst/>
          </a:prstGeom>
          <a:noFill/>
        </p:spPr>
        <p:txBody>
          <a:bodyPr>
            <a:spAutoFit/>
          </a:bodyPr>
          <a:lstStyle/>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Imagine</a:t>
            </a:r>
            <a:r>
              <a:rPr lang="en-US" sz="3600" b="1" dirty="0" smtClean="0">
                <a:solidFill>
                  <a:srgbClr val="50A700"/>
                </a:solidFill>
                <a:effectLst>
                  <a:outerShdw blurRad="38100" dist="38100" dir="2700000" algn="tl">
                    <a:srgbClr val="000000">
                      <a:alpha val="43137"/>
                    </a:srgbClr>
                  </a:outerShdw>
                </a:effectLst>
                <a:latin typeface="Trebuchet MS" pitchFamily="34" charset="0"/>
              </a:rPr>
              <a:t>...</a:t>
            </a:r>
            <a:endParaRPr lang="en-US" sz="3600" b="1" dirty="0">
              <a:solidFill>
                <a:srgbClr val="50A700"/>
              </a:soli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762000" y="1687774"/>
            <a:ext cx="7772400" cy="3416300"/>
          </a:xfrm>
          <a:prstGeom prst="rect">
            <a:avLst/>
          </a:prstGeom>
          <a:noFill/>
        </p:spPr>
        <p:txBody>
          <a:bodyPr>
            <a:spAutoFit/>
          </a:bodyPr>
          <a:lstStyle/>
          <a:p>
            <a:pPr>
              <a:defRPr/>
            </a:pPr>
            <a:r>
              <a:rPr lang="en-US" sz="3600" dirty="0">
                <a:solidFill>
                  <a:prstClr val="black"/>
                </a:solidFill>
                <a:latin typeface="Trebuchet MS" pitchFamily="34" charset="0"/>
              </a:rPr>
              <a:t>A</a:t>
            </a:r>
            <a:r>
              <a:rPr lang="en-US" sz="3600" dirty="0">
                <a:solidFill>
                  <a:srgbClr val="737373"/>
                </a:solidFill>
                <a:latin typeface="Trebuchet MS" pitchFamily="34" charset="0"/>
              </a:rPr>
              <a:t> </a:t>
            </a:r>
            <a:r>
              <a:rPr lang="en-US" sz="3600" b="1" dirty="0">
                <a:solidFill>
                  <a:srgbClr val="50A700"/>
                </a:solidFill>
                <a:effectLst>
                  <a:outerShdw blurRad="38100" dist="38100" dir="2700000" algn="tl">
                    <a:srgbClr val="000000">
                      <a:alpha val="43137"/>
                    </a:srgbClr>
                  </a:outerShdw>
                </a:effectLst>
                <a:latin typeface="Trebuchet MS" pitchFamily="34" charset="0"/>
              </a:rPr>
              <a:t>child</a:t>
            </a:r>
            <a:r>
              <a:rPr lang="en-US" sz="3600" b="1" dirty="0">
                <a:solidFill>
                  <a:srgbClr val="50A700"/>
                </a:solidFill>
                <a:latin typeface="Trebuchet MS" pitchFamily="34" charset="0"/>
              </a:rPr>
              <a:t> </a:t>
            </a:r>
            <a:r>
              <a:rPr lang="en-US" sz="3600" dirty="0">
                <a:solidFill>
                  <a:prstClr val="black"/>
                </a:solidFill>
                <a:latin typeface="Trebuchet MS" pitchFamily="34" charset="0"/>
              </a:rPr>
              <a:t>from </a:t>
            </a:r>
          </a:p>
          <a:p>
            <a:pPr>
              <a:defRPr/>
            </a:pPr>
            <a:r>
              <a:rPr lang="en-US" sz="3600" b="1" dirty="0">
                <a:solidFill>
                  <a:srgbClr val="50A700"/>
                </a:solidFill>
                <a:effectLst>
                  <a:outerShdw blurRad="38100" dist="38100" dir="2700000" algn="tl">
                    <a:srgbClr val="000000">
                      <a:alpha val="43137"/>
                    </a:srgbClr>
                  </a:outerShdw>
                </a:effectLst>
                <a:latin typeface="Trebuchet MS" pitchFamily="34" charset="0"/>
              </a:rPr>
              <a:t>Early Learning Program A </a:t>
            </a:r>
            <a:r>
              <a:rPr lang="en-US" sz="3600" dirty="0">
                <a:solidFill>
                  <a:prstClr val="black"/>
                </a:solidFill>
                <a:latin typeface="Trebuchet MS" pitchFamily="34" charset="0"/>
              </a:rPr>
              <a:t>also enrolls in </a:t>
            </a:r>
            <a:r>
              <a:rPr lang="en-US" sz="3600" b="1" dirty="0">
                <a:solidFill>
                  <a:srgbClr val="50A700"/>
                </a:solidFill>
                <a:effectLst>
                  <a:outerShdw blurRad="38100" dist="38100" dir="2700000" algn="tl">
                    <a:srgbClr val="000000">
                      <a:alpha val="43137"/>
                    </a:srgbClr>
                  </a:outerShdw>
                </a:effectLst>
                <a:latin typeface="Trebuchet MS" pitchFamily="34" charset="0"/>
              </a:rPr>
              <a:t>Early Intervention Part C services </a:t>
            </a:r>
            <a:r>
              <a:rPr lang="en-US" sz="3600" dirty="0">
                <a:solidFill>
                  <a:prstClr val="black"/>
                </a:solidFill>
                <a:latin typeface="Trebuchet MS" pitchFamily="34" charset="0"/>
              </a:rPr>
              <a:t>that </a:t>
            </a:r>
            <a:r>
              <a:rPr lang="en-US" sz="3600" dirty="0" smtClean="0">
                <a:solidFill>
                  <a:prstClr val="black"/>
                </a:solidFill>
                <a:latin typeface="Trebuchet MS" pitchFamily="34" charset="0"/>
              </a:rPr>
              <a:t>use a </a:t>
            </a:r>
            <a:r>
              <a:rPr lang="en-US" sz="3600" b="1" dirty="0" smtClean="0">
                <a:solidFill>
                  <a:srgbClr val="50A700"/>
                </a:solidFill>
                <a:effectLst>
                  <a:outerShdw blurRad="38100" dist="38100" dir="2700000" algn="tl">
                    <a:srgbClr val="000000">
                      <a:alpha val="43137"/>
                    </a:srgbClr>
                  </a:outerShdw>
                </a:effectLst>
                <a:latin typeface="Trebuchet MS" pitchFamily="34" charset="0"/>
              </a:rPr>
              <a:t>different </a:t>
            </a:r>
            <a:r>
              <a:rPr lang="en-US" sz="3600" b="1" dirty="0">
                <a:solidFill>
                  <a:srgbClr val="50A700"/>
                </a:solidFill>
                <a:effectLst>
                  <a:outerShdw blurRad="38100" dist="38100" dir="2700000" algn="tl">
                    <a:srgbClr val="000000">
                      <a:alpha val="43137"/>
                    </a:srgbClr>
                  </a:outerShdw>
                </a:effectLst>
                <a:latin typeface="Trebuchet MS" pitchFamily="34" charset="0"/>
              </a:rPr>
              <a:t>education data standard</a:t>
            </a:r>
            <a:r>
              <a:rPr lang="en-US" sz="3600" dirty="0">
                <a:solidFill>
                  <a:prstClr val="black"/>
                </a:solidFill>
                <a:latin typeface="Trebuchet MS" pitchFamily="34" charset="0"/>
              </a:rPr>
              <a:t>.</a:t>
            </a:r>
            <a:r>
              <a:rPr lang="en-US" sz="3600" dirty="0">
                <a:solidFill>
                  <a:srgbClr val="737373"/>
                </a:solidFill>
                <a:latin typeface="Trebuchet MS" pitchFamily="34" charset="0"/>
              </a:rPr>
              <a:t> </a:t>
            </a:r>
          </a:p>
          <a:p>
            <a:pPr>
              <a:defRPr/>
            </a:pPr>
            <a:endParaRPr lang="en-US" sz="3600" dirty="0">
              <a:solidFill>
                <a:prstClr val="white"/>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3547671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212" y="322136"/>
            <a:ext cx="3560387" cy="2421063"/>
          </a:xfrm>
          <a:prstGeom prst="wedgeRoundRectCallout">
            <a:avLst>
              <a:gd name="adj1" fmla="val -7937"/>
              <a:gd name="adj2" fmla="val 73036"/>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a:solidFill>
                  <a:prstClr val="black"/>
                </a:solidFill>
                <a:latin typeface="Courier New" pitchFamily="49" charset="0"/>
                <a:cs typeface="Courier New" pitchFamily="49" charset="0"/>
              </a:rPr>
              <a:t>Here’s a </a:t>
            </a:r>
          </a:p>
          <a:p>
            <a:pPr algn="ctr">
              <a:defRPr/>
            </a:pPr>
            <a:r>
              <a:rPr lang="en-US" sz="2000" b="1" dirty="0">
                <a:solidFill>
                  <a:prstClr val="black"/>
                </a:solidFill>
                <a:latin typeface="Courier New" pitchFamily="49" charset="0"/>
                <a:cs typeface="Courier New" pitchFamily="49" charset="0"/>
              </a:rPr>
              <a:t>child:</a:t>
            </a:r>
            <a:endParaRPr lang="en-US" b="1" dirty="0">
              <a:solidFill>
                <a:prstClr val="black"/>
              </a:solidFill>
              <a:latin typeface="Courier New" pitchFamily="49" charset="0"/>
              <a:cs typeface="Courier New" pitchFamily="49" charset="0"/>
            </a:endParaRPr>
          </a:p>
          <a:p>
            <a:pPr algn="ctr">
              <a:defRPr/>
            </a:pPr>
            <a:r>
              <a:rPr lang="en-US" sz="900" b="1" dirty="0">
                <a:solidFill>
                  <a:prstClr val="black"/>
                </a:solidFill>
                <a:latin typeface="Comic Sans MS" pitchFamily="66" charset="0"/>
              </a:rPr>
              <a:t>  </a:t>
            </a:r>
          </a:p>
          <a:p>
            <a:pPr algn="ctr">
              <a:defRPr/>
            </a:pPr>
            <a:r>
              <a:rPr lang="en-US" sz="2400" b="1" dirty="0">
                <a:solidFill>
                  <a:prstClr val="black"/>
                </a:solidFill>
                <a:latin typeface="Courier New" pitchFamily="49" charset="0"/>
                <a:cs typeface="Courier New" pitchFamily="49" charset="0"/>
              </a:rPr>
              <a:t>Matthe</a:t>
            </a:r>
          </a:p>
          <a:p>
            <a:pPr algn="ctr">
              <a:defRPr/>
            </a:pPr>
            <a:r>
              <a:rPr lang="en-US" sz="2400" b="1" dirty="0">
                <a:solidFill>
                  <a:prstClr val="black"/>
                </a:solidFill>
                <a:latin typeface="Courier New" pitchFamily="49" charset="0"/>
                <a:cs typeface="Courier New" pitchFamily="49" charset="0"/>
              </a:rPr>
              <a:t>SmithIII</a:t>
            </a:r>
          </a:p>
          <a:p>
            <a:pPr algn="ctr">
              <a:defRPr/>
            </a:pPr>
            <a:r>
              <a:rPr lang="en-US" sz="2400" b="1" dirty="0">
                <a:solidFill>
                  <a:prstClr val="black"/>
                </a:solidFill>
                <a:latin typeface="Courier New" pitchFamily="49" charset="0"/>
                <a:cs typeface="Courier New" pitchFamily="49" charset="0"/>
              </a:rPr>
              <a:t>Race = Guamanian</a:t>
            </a:r>
          </a:p>
          <a:p>
            <a:pPr algn="ctr">
              <a:defRPr/>
            </a:pPr>
            <a:r>
              <a:rPr lang="en-US" sz="2400" b="1" dirty="0">
                <a:solidFill>
                  <a:prstClr val="black"/>
                </a:solidFill>
                <a:latin typeface="Courier New" pitchFamily="49" charset="0"/>
                <a:cs typeface="Courier New" pitchFamily="49" charset="0"/>
              </a:rPr>
              <a:t>Gender = M</a:t>
            </a:r>
          </a:p>
        </p:txBody>
      </p:sp>
      <p:sp>
        <p:nvSpPr>
          <p:cNvPr id="7" name="TextBox 6"/>
          <p:cNvSpPr txBox="1"/>
          <p:nvPr/>
        </p:nvSpPr>
        <p:spPr>
          <a:xfrm>
            <a:off x="5072466" y="349758"/>
            <a:ext cx="3385734" cy="2505443"/>
          </a:xfrm>
          <a:prstGeom prst="wedgeRoundRectCallout">
            <a:avLst>
              <a:gd name="adj1" fmla="val 8540"/>
              <a:gd name="adj2" fmla="val 65889"/>
              <a:gd name="adj3" fmla="val 16667"/>
            </a:avLst>
          </a:prstGeom>
          <a:solidFill>
            <a:schemeClr val="bg1">
              <a:alpha val="70000"/>
            </a:schemeClr>
          </a:solidFill>
          <a:ln w="38100">
            <a:solidFill>
              <a:srgbClr val="50A700"/>
            </a:solidFill>
          </a:ln>
          <a:effectLst>
            <a:outerShdw blurRad="50800" dist="38100" dir="5400000" algn="t" rotWithShape="0">
              <a:prstClr val="black">
                <a:alpha val="40000"/>
              </a:prstClr>
            </a:outerShdw>
          </a:effectLst>
        </p:spPr>
        <p:txBody>
          <a:bodyPr lIns="0" tIns="0" rIns="0" bIns="0" anchor="ctr"/>
          <a:lstStyle/>
          <a:p>
            <a:pPr algn="ctr">
              <a:defRPr/>
            </a:pPr>
            <a:r>
              <a:rPr lang="en-US" sz="2000" b="1" dirty="0" smtClean="0">
                <a:solidFill>
                  <a:prstClr val="black"/>
                </a:solidFill>
                <a:latin typeface="Courier New" pitchFamily="49" charset="0"/>
                <a:cs typeface="Courier New" pitchFamily="49" charset="0"/>
              </a:rPr>
              <a:t>Did </a:t>
            </a:r>
            <a:r>
              <a:rPr lang="en-US" sz="2000" b="1" dirty="0">
                <a:solidFill>
                  <a:prstClr val="black"/>
                </a:solidFill>
                <a:latin typeface="Courier New" pitchFamily="49" charset="0"/>
                <a:cs typeface="Courier New" pitchFamily="49" charset="0"/>
              </a:rPr>
              <a:t>you mean:</a:t>
            </a:r>
            <a:endParaRPr lang="en-US" sz="3200" b="1" dirty="0">
              <a:solidFill>
                <a:prstClr val="black"/>
              </a:solidFill>
              <a:latin typeface="Courier New" pitchFamily="49" charset="0"/>
              <a:cs typeface="Courier New" pitchFamily="49" charset="0"/>
            </a:endParaRPr>
          </a:p>
          <a:p>
            <a:pPr algn="ctr">
              <a:defRPr/>
            </a:pPr>
            <a:endParaRPr lang="en-US" sz="1000" b="1" dirty="0">
              <a:solidFill>
                <a:prstClr val="black"/>
              </a:solidFill>
              <a:latin typeface="Comic Sans MS" pitchFamily="66" charset="0"/>
            </a:endParaRPr>
          </a:p>
          <a:p>
            <a:pPr algn="ctr">
              <a:defRPr/>
            </a:pPr>
            <a:r>
              <a:rPr lang="en-US" sz="2400" b="1" dirty="0">
                <a:solidFill>
                  <a:prstClr val="black"/>
                </a:solidFill>
                <a:latin typeface="Courier New" pitchFamily="49" charset="0"/>
                <a:cs typeface="Courier New" pitchFamily="49" charset="0"/>
              </a:rPr>
              <a:t>Matthew ?</a:t>
            </a:r>
          </a:p>
          <a:p>
            <a:pPr algn="ctr">
              <a:defRPr/>
            </a:pPr>
            <a:r>
              <a:rPr lang="en-US" sz="2400" b="1" dirty="0">
                <a:solidFill>
                  <a:prstClr val="black"/>
                </a:solidFill>
                <a:latin typeface="Courier New" pitchFamily="49" charset="0"/>
                <a:cs typeface="Courier New" pitchFamily="49" charset="0"/>
              </a:rPr>
              <a:t>Smith ?</a:t>
            </a:r>
          </a:p>
          <a:p>
            <a:pPr algn="ctr">
              <a:defRPr/>
            </a:pPr>
            <a:r>
              <a:rPr lang="en-US" sz="2400" b="1" dirty="0">
                <a:solidFill>
                  <a:prstClr val="black"/>
                </a:solidFill>
                <a:latin typeface="Courier New" pitchFamily="49" charset="0"/>
                <a:cs typeface="Courier New" pitchFamily="49" charset="0"/>
              </a:rPr>
              <a:t>Suffix = III ?</a:t>
            </a:r>
          </a:p>
          <a:p>
            <a:pPr algn="ctr">
              <a:defRPr/>
            </a:pPr>
            <a:r>
              <a:rPr lang="en-US" sz="2400" b="1" dirty="0">
                <a:solidFill>
                  <a:prstClr val="black"/>
                </a:solidFill>
                <a:latin typeface="Courier New" pitchFamily="49" charset="0"/>
                <a:cs typeface="Courier New" pitchFamily="49" charset="0"/>
              </a:rPr>
              <a:t>Race = NHOPI ?</a:t>
            </a:r>
          </a:p>
          <a:p>
            <a:pPr algn="ctr">
              <a:defRPr/>
            </a:pPr>
            <a:r>
              <a:rPr lang="en-US" sz="2400" b="1" dirty="0">
                <a:solidFill>
                  <a:prstClr val="black"/>
                </a:solidFill>
                <a:latin typeface="Courier New" pitchFamily="49" charset="0"/>
                <a:cs typeface="Courier New" pitchFamily="49" charset="0"/>
              </a:rPr>
              <a:t>Sex = M ?</a:t>
            </a:r>
          </a:p>
        </p:txBody>
      </p:sp>
      <p:grpSp>
        <p:nvGrpSpPr>
          <p:cNvPr id="15" name="Group 14"/>
          <p:cNvGrpSpPr/>
          <p:nvPr/>
        </p:nvGrpSpPr>
        <p:grpSpPr>
          <a:xfrm>
            <a:off x="497827" y="3420184"/>
            <a:ext cx="3475161" cy="2244917"/>
            <a:chOff x="497827" y="3420184"/>
            <a:chExt cx="3475161" cy="2244917"/>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439"/>
            <a:stretch/>
          </p:blipFill>
          <p:spPr>
            <a:xfrm rot="20762733">
              <a:off x="756577" y="3420533"/>
              <a:ext cx="3216411" cy="224456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rot="20793001">
              <a:off x="497827" y="3420184"/>
              <a:ext cx="3268058" cy="553998"/>
            </a:xfrm>
            <a:prstGeom prst="rect">
              <a:avLst/>
            </a:prstGeom>
            <a:solidFill>
              <a:schemeClr val="tx1">
                <a:alpha val="45000"/>
              </a:schemeClr>
            </a:solidFill>
          </p:spPr>
          <p:txBody>
            <a:bodyPr wrap="square">
              <a:spAutoFit/>
            </a:bodyPr>
            <a:lstStyle/>
            <a:p>
              <a:pPr algn="ctr">
                <a:defRPr/>
              </a:pPr>
              <a:r>
                <a:rPr lang="en-US" sz="3000" dirty="0" smtClean="0">
                  <a:solidFill>
                    <a:prstClr val="white"/>
                  </a:solidFill>
                  <a:effectLst>
                    <a:outerShdw blurRad="63500" dist="50800" dir="2700000" algn="tl">
                      <a:srgbClr val="000000">
                        <a:alpha val="80000"/>
                      </a:srgbClr>
                    </a:outerShdw>
                  </a:effectLst>
                  <a:latin typeface="Trebuchet MS" pitchFamily="34" charset="0"/>
                </a:rPr>
                <a:t>Early Head Start</a:t>
              </a:r>
              <a:endParaRPr lang="en-US" sz="3000" dirty="0">
                <a:solidFill>
                  <a:prstClr val="white"/>
                </a:solidFill>
                <a:effectLst>
                  <a:outerShdw blurRad="63500" dist="50800" dir="2700000" algn="tl">
                    <a:srgbClr val="000000">
                      <a:alpha val="80000"/>
                    </a:srgbClr>
                  </a:outerShdw>
                </a:effectLst>
                <a:latin typeface="Trebuchet MS" pitchFamily="34" charset="0"/>
              </a:endParaRPr>
            </a:p>
          </p:txBody>
        </p:sp>
      </p:grpSp>
      <p:grpSp>
        <p:nvGrpSpPr>
          <p:cNvPr id="16" name="Group 15"/>
          <p:cNvGrpSpPr/>
          <p:nvPr/>
        </p:nvGrpSpPr>
        <p:grpSpPr>
          <a:xfrm>
            <a:off x="5384991" y="3539089"/>
            <a:ext cx="3444673" cy="2289597"/>
            <a:chOff x="5384991" y="3539089"/>
            <a:chExt cx="3444673" cy="2289597"/>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36" r="9557"/>
            <a:stretch/>
          </p:blipFill>
          <p:spPr>
            <a:xfrm rot="1036632">
              <a:off x="5384991" y="3539089"/>
              <a:ext cx="3174247" cy="228959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rot="1021619">
              <a:off x="5652506" y="3574428"/>
              <a:ext cx="3177158" cy="461665"/>
            </a:xfrm>
            <a:prstGeom prst="rect">
              <a:avLst/>
            </a:prstGeom>
            <a:solidFill>
              <a:schemeClr val="tx1">
                <a:alpha val="40000"/>
              </a:schemeClr>
            </a:solidFill>
          </p:spPr>
          <p:txBody>
            <a:bodyPr wrap="square" lIns="0" tIns="0" rIns="0" bIns="0">
              <a:spAutoFit/>
            </a:bodyPr>
            <a:lstStyle/>
            <a:p>
              <a:pPr algn="ctr">
                <a:defRPr/>
              </a:pPr>
              <a:r>
                <a:rPr lang="en-US" sz="3000" dirty="0">
                  <a:solidFill>
                    <a:prstClr val="white"/>
                  </a:solidFill>
                  <a:effectLst>
                    <a:outerShdw blurRad="50800" dist="50800" dir="2700000" algn="tl">
                      <a:srgbClr val="000000">
                        <a:alpha val="51000"/>
                      </a:srgbClr>
                    </a:outerShdw>
                  </a:effectLst>
                  <a:latin typeface="Trebuchet MS" pitchFamily="34" charset="0"/>
                </a:rPr>
                <a:t>Early Intervention</a:t>
              </a:r>
            </a:p>
          </p:txBody>
        </p:sp>
      </p:grpSp>
      <p:cxnSp>
        <p:nvCxnSpPr>
          <p:cNvPr id="13" name="Straight Arrow Connector 12"/>
          <p:cNvCxnSpPr/>
          <p:nvPr/>
        </p:nvCxnSpPr>
        <p:spPr>
          <a:xfrm>
            <a:off x="4000500" y="4191000"/>
            <a:ext cx="14478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648520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76200" y="2286000"/>
            <a:ext cx="9144000" cy="2215991"/>
          </a:xfrm>
          <a:prstGeom prst="rect">
            <a:avLst/>
          </a:prstGeom>
          <a:noFill/>
        </p:spPr>
        <p:txBody>
          <a:bodyPr wrap="square" rtlCol="0">
            <a:spAutoFit/>
          </a:bodyPr>
          <a:lstStyle/>
          <a:p>
            <a:pPr algn="ctr"/>
            <a:r>
              <a:rPr lang="en-US" sz="13800" b="1" dirty="0">
                <a:solidFill>
                  <a:srgbClr val="5F2084"/>
                </a:solidFill>
                <a:latin typeface="Trebuchet MS" pitchFamily="34" charset="0"/>
                <a:cs typeface="Andalus" pitchFamily="18" charset="-78"/>
              </a:rPr>
              <a:t>CEDS Tools</a:t>
            </a:r>
            <a:endParaRPr lang="en-US" sz="4800" dirty="0">
              <a:solidFill>
                <a:prstClr val="black"/>
              </a:solidFill>
              <a:latin typeface="Trebuchet MS" pitchFamily="34" charset="0"/>
            </a:endParaRPr>
          </a:p>
        </p:txBody>
      </p:sp>
      <p:sp>
        <p:nvSpPr>
          <p:cNvPr id="3" name="Slide Number Placeholder 2"/>
          <p:cNvSpPr>
            <a:spLocks noGrp="1"/>
          </p:cNvSpPr>
          <p:nvPr>
            <p:ph type="sldNum" sz="quarter" idx="12"/>
          </p:nvPr>
        </p:nvSpPr>
        <p:spPr/>
        <p:txBody>
          <a:bodyPr/>
          <a:lstStyle/>
          <a:p>
            <a:r>
              <a:rPr lang="en-US" dirty="0" smtClean="0">
                <a:solidFill>
                  <a:prstClr val="black">
                    <a:tint val="75000"/>
                  </a:prstClr>
                </a:solidFill>
              </a:rPr>
              <a:t>                          </a:t>
            </a:r>
            <a:fld id="{078F134A-C573-458E-BD79-ECF1D9B6A1DB}" type="slidenum">
              <a:rPr lang="en-US" smtClean="0">
                <a:solidFill>
                  <a:schemeClr val="bg1">
                    <a:lumMod val="50000"/>
                  </a:schemeClr>
                </a:solidFill>
                <a:latin typeface="+mn-lt"/>
              </a:rPr>
              <a:pPr/>
              <a:t>13</a:t>
            </a:fld>
            <a:endParaRPr lang="en-US" dirty="0">
              <a:solidFill>
                <a:schemeClr val="bg1">
                  <a:lumMod val="50000"/>
                </a:schemeClr>
              </a:solidFill>
              <a:latin typeface="+mn-lt"/>
            </a:endParaRPr>
          </a:p>
        </p:txBody>
      </p:sp>
    </p:spTree>
    <p:extLst>
      <p:ext uri="{BB962C8B-B14F-4D97-AF65-F5344CB8AC3E}">
        <p14:creationId xmlns:p14="http://schemas.microsoft.com/office/powerpoint/2010/main" val="5497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4"/>
          <p:cNvSpPr>
            <a:spLocks noGrp="1"/>
          </p:cNvSpPr>
          <p:nvPr>
            <p:ph type="body" sz="quarter" idx="10"/>
          </p:nvPr>
        </p:nvSpPr>
        <p:spPr>
          <a:xfrm>
            <a:off x="381000" y="1143000"/>
            <a:ext cx="4691743" cy="3048000"/>
          </a:xfrm>
          <a:prstGeom prst="rect">
            <a:avLst/>
          </a:prstGeom>
        </p:spPr>
        <p:txBody>
          <a:bodyPr/>
          <a:lstStyle/>
          <a:p>
            <a:pPr eaLnBrk="1" hangingPunct="1">
              <a:buClr>
                <a:srgbClr val="531C79"/>
              </a:buClr>
              <a:buSzPct val="100000"/>
              <a:defRPr/>
            </a:pPr>
            <a:r>
              <a:rPr lang="en-US" sz="3000" dirty="0" smtClean="0">
                <a:latin typeface="Trebuchet MS" pitchFamily="34" charset="0"/>
              </a:rPr>
              <a:t>A Robust &amp; Expanding  </a:t>
            </a:r>
            <a:r>
              <a:rPr lang="en-US" sz="3000" b="1" dirty="0" smtClean="0">
                <a:solidFill>
                  <a:srgbClr val="50A700"/>
                </a:solidFill>
                <a:effectLst>
                  <a:outerShdw blurRad="38100" dist="38100" dir="2700000" algn="tl">
                    <a:srgbClr val="000000">
                      <a:alpha val="43137"/>
                    </a:srgbClr>
                  </a:outerShdw>
                </a:effectLst>
                <a:latin typeface="Trebuchet MS" pitchFamily="34" charset="0"/>
              </a:rPr>
              <a:t>Common, Voluntary   Vocabulary </a:t>
            </a:r>
            <a:r>
              <a:rPr lang="en-US" sz="3000" dirty="0" smtClean="0">
                <a:latin typeface="Trebuchet MS" pitchFamily="34" charset="0"/>
              </a:rPr>
              <a:t>drawn from          existing sources</a:t>
            </a:r>
            <a:endParaRPr lang="en-US" sz="3000" b="1" dirty="0" smtClean="0">
              <a:effectLst>
                <a:outerShdw blurRad="38100" dist="38100" dir="2700000" algn="tl">
                  <a:srgbClr val="000000">
                    <a:alpha val="43137"/>
                  </a:srgbClr>
                </a:outerShdw>
              </a:effectLst>
              <a:latin typeface="Trebuchet MS" pitchFamily="34" charset="0"/>
            </a:endParaRPr>
          </a:p>
        </p:txBody>
      </p:sp>
      <p:sp>
        <p:nvSpPr>
          <p:cNvPr id="30726" name="Content Placeholder 4"/>
          <p:cNvSpPr txBox="1">
            <a:spLocks/>
          </p:cNvSpPr>
          <p:nvPr/>
        </p:nvSpPr>
        <p:spPr bwMode="auto">
          <a:xfrm>
            <a:off x="333829" y="3429000"/>
            <a:ext cx="4619171" cy="2514600"/>
          </a:xfrm>
          <a:prstGeom prst="rect">
            <a:avLst/>
          </a:prstGeom>
          <a:noFill/>
          <a:ln>
            <a:noFill/>
          </a:ln>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531C79"/>
              </a:buClr>
              <a:buSzPct val="100000"/>
              <a:buFont typeface="Arial" charset="0"/>
              <a:buChar char="•"/>
              <a:defRPr/>
            </a:pPr>
            <a:r>
              <a:rPr lang="en-US" sz="3000" dirty="0">
                <a:solidFill>
                  <a:prstClr val="black"/>
                </a:solidFill>
                <a:latin typeface="Trebuchet MS" pitchFamily="34" charset="0"/>
              </a:rPr>
              <a:t>Powerful Stakeholder </a:t>
            </a:r>
            <a:r>
              <a:rPr lang="en-US" sz="3000" dirty="0" smtClean="0">
                <a:solidFill>
                  <a:prstClr val="black"/>
                </a:solidFill>
                <a:latin typeface="Trebuchet MS" pitchFamily="34" charset="0"/>
              </a:rPr>
              <a:t>  </a:t>
            </a:r>
            <a:r>
              <a:rPr lang="en-US" sz="3000" b="1" dirty="0" smtClean="0">
                <a:solidFill>
                  <a:srgbClr val="50A700"/>
                </a:solidFill>
                <a:effectLst>
                  <a:outerShdw blurRad="38100" dist="38100" dir="2700000" algn="tl">
                    <a:srgbClr val="000000">
                      <a:alpha val="43137"/>
                    </a:srgbClr>
                  </a:outerShdw>
                </a:effectLst>
                <a:latin typeface="Trebuchet MS" pitchFamily="34" charset="0"/>
              </a:rPr>
              <a:t>Tools &amp; Models</a:t>
            </a:r>
            <a:endParaRPr lang="en-US" sz="3000" b="1" dirty="0">
              <a:solidFill>
                <a:srgbClr val="50A700"/>
              </a:solidFill>
              <a:effectLst>
                <a:outerShdw blurRad="38100" dist="38100" dir="2700000" algn="tl">
                  <a:srgbClr val="000000">
                    <a:alpha val="43137"/>
                  </a:srgbClr>
                </a:outerShdw>
              </a:effectLst>
              <a:latin typeface="Trebuchet MS" pitchFamily="34" charset="0"/>
            </a:endParaRPr>
          </a:p>
          <a:p>
            <a:pPr lvl="1">
              <a:spcBef>
                <a:spcPct val="20000"/>
              </a:spcBef>
              <a:buClr>
                <a:srgbClr val="531C79"/>
              </a:buClr>
              <a:buSzPct val="100000"/>
              <a:buFont typeface="Arial" charset="0"/>
              <a:buChar char="•"/>
              <a:defRPr/>
            </a:pPr>
            <a:r>
              <a:rPr lang="en-US" sz="2400" dirty="0" smtClean="0">
                <a:solidFill>
                  <a:prstClr val="black"/>
                </a:solidFill>
                <a:latin typeface="Trebuchet MS" pitchFamily="34" charset="0"/>
              </a:rPr>
              <a:t>Connect</a:t>
            </a:r>
            <a:endParaRPr lang="en-US" sz="2400" dirty="0">
              <a:solidFill>
                <a:prstClr val="black"/>
              </a:solidFill>
              <a:latin typeface="Trebuchet MS" pitchFamily="34" charset="0"/>
            </a:endParaRPr>
          </a:p>
          <a:p>
            <a:pPr lvl="1">
              <a:spcBef>
                <a:spcPct val="20000"/>
              </a:spcBef>
              <a:buClr>
                <a:srgbClr val="531C79"/>
              </a:buClr>
              <a:buSzPct val="100000"/>
              <a:buFont typeface="Arial" charset="0"/>
              <a:buChar char="•"/>
              <a:defRPr/>
            </a:pPr>
            <a:r>
              <a:rPr lang="en-US" sz="2400" dirty="0" smtClean="0">
                <a:solidFill>
                  <a:prstClr val="black"/>
                </a:solidFill>
                <a:latin typeface="Trebuchet MS" pitchFamily="34" charset="0"/>
              </a:rPr>
              <a:t>Align</a:t>
            </a:r>
          </a:p>
          <a:p>
            <a:pPr lvl="1">
              <a:spcBef>
                <a:spcPct val="20000"/>
              </a:spcBef>
              <a:buClr>
                <a:srgbClr val="531C79"/>
              </a:buClr>
              <a:buSzPct val="100000"/>
              <a:buFont typeface="Arial" charset="0"/>
              <a:buChar char="•"/>
              <a:defRPr/>
            </a:pPr>
            <a:r>
              <a:rPr lang="en-US" sz="2400" dirty="0">
                <a:solidFill>
                  <a:prstClr val="black"/>
                </a:solidFill>
                <a:latin typeface="Trebuchet MS" pitchFamily="34" charset="0"/>
              </a:rPr>
              <a:t>Logical Data Model</a:t>
            </a:r>
          </a:p>
          <a:p>
            <a:pPr lvl="1">
              <a:spcBef>
                <a:spcPct val="20000"/>
              </a:spcBef>
              <a:buClr>
                <a:srgbClr val="531C79"/>
              </a:buClr>
              <a:buSzPct val="100000"/>
              <a:buFont typeface="Arial" charset="0"/>
              <a:buChar char="•"/>
              <a:defRPr/>
            </a:pPr>
            <a:endParaRPr lang="en-US" sz="2400" dirty="0">
              <a:solidFill>
                <a:prstClr val="black"/>
              </a:solidFill>
              <a:latin typeface="Trebuchet MS" pitchFamily="34" charset="0"/>
            </a:endParaRPr>
          </a:p>
        </p:txBody>
      </p:sp>
      <p:pic>
        <p:nvPicPr>
          <p:cNvPr id="16" name="Picture 2" descr="Website Element page"/>
          <p:cNvPicPr>
            <a:picLocks noChangeAspect="1" noChangeArrowheads="1"/>
          </p:cNvPicPr>
          <p:nvPr/>
        </p:nvPicPr>
        <p:blipFill>
          <a:blip r:embed="rId3" cstate="print"/>
          <a:srcRect/>
          <a:stretch>
            <a:fillRect/>
          </a:stretch>
        </p:blipFill>
        <p:spPr bwMode="auto">
          <a:xfrm>
            <a:off x="6258036" y="1"/>
            <a:ext cx="2833576" cy="1981200"/>
          </a:xfrm>
          <a:prstGeom prst="rect">
            <a:avLst/>
          </a:prstGeom>
          <a:ln>
            <a:noFill/>
          </a:ln>
          <a:effectLst>
            <a:outerShdw blurRad="292100" dist="139700" dir="2700000" algn="tl" rotWithShape="0">
              <a:srgbClr val="333333">
                <a:alpha val="65000"/>
              </a:srgbClr>
            </a:outerShdw>
          </a:effectLst>
        </p:spPr>
      </p:pic>
      <p:sp>
        <p:nvSpPr>
          <p:cNvPr id="8" name="Title 3"/>
          <p:cNvSpPr txBox="1">
            <a:spLocks/>
          </p:cNvSpPr>
          <p:nvPr/>
        </p:nvSpPr>
        <p:spPr>
          <a:xfrm>
            <a:off x="381000" y="76200"/>
            <a:ext cx="86868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531C79"/>
                </a:solidFill>
              </a:rPr>
              <a:t>CEDS Tools</a:t>
            </a:r>
          </a:p>
        </p:txBody>
      </p:sp>
      <p:pic>
        <p:nvPicPr>
          <p:cNvPr id="15" name="Picture 1" descr="Website Alignment Tool report"/>
          <p:cNvPicPr>
            <a:picLocks noChangeAspect="1" noChangeArrowheads="1"/>
          </p:cNvPicPr>
          <p:nvPr/>
        </p:nvPicPr>
        <p:blipFill>
          <a:blip r:embed="rId4" cstate="print"/>
          <a:srcRect/>
          <a:stretch>
            <a:fillRect/>
          </a:stretch>
        </p:blipFill>
        <p:spPr bwMode="auto">
          <a:xfrm>
            <a:off x="5105400" y="1514212"/>
            <a:ext cx="2755785" cy="2070722"/>
          </a:xfrm>
          <a:prstGeom prst="rect">
            <a:avLst/>
          </a:prstGeom>
          <a:ln>
            <a:noFill/>
          </a:ln>
          <a:effectLst>
            <a:outerShdw blurRad="292100" dist="139700" dir="2700000" algn="tl" rotWithShape="0">
              <a:srgbClr val="333333">
                <a:alpha val="65000"/>
              </a:srgbClr>
            </a:outerShdw>
          </a:effectLst>
        </p:spPr>
      </p:pic>
      <p:pic>
        <p:nvPicPr>
          <p:cNvPr id="17" name="Picture 3" descr="Website Data Model image"/>
          <p:cNvPicPr>
            <a:picLocks noChangeAspect="1" noChangeArrowheads="1"/>
          </p:cNvPicPr>
          <p:nvPr/>
        </p:nvPicPr>
        <p:blipFill>
          <a:blip r:embed="rId5" cstate="print"/>
          <a:srcRect/>
          <a:stretch>
            <a:fillRect/>
          </a:stretch>
        </p:blipFill>
        <p:spPr bwMode="auto">
          <a:xfrm>
            <a:off x="6553200" y="3051629"/>
            <a:ext cx="2576512" cy="18796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755" y="4052814"/>
            <a:ext cx="2472645" cy="2089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96814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CONNECT</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105851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381000" y="990600"/>
            <a:ext cx="8089900" cy="2971800"/>
          </a:xfrm>
          <a:prstGeom prst="rect">
            <a:avLst/>
          </a:prstGeom>
        </p:spPr>
        <p:txBody>
          <a:bodyPr rtlCol="0">
            <a:noAutofit/>
          </a:bodyPr>
          <a:lstStyle/>
          <a:p>
            <a:pPr fontAlgn="auto">
              <a:spcAft>
                <a:spcPts val="0"/>
              </a:spcAft>
              <a:buClr>
                <a:srgbClr val="531C79"/>
              </a:buClr>
              <a:buSzPct val="115000"/>
              <a:buFont typeface="Arial" charset="0"/>
              <a:buChar char="•"/>
              <a:defRPr/>
            </a:pPr>
            <a:endParaRPr lang="en-US" sz="1100" dirty="0"/>
          </a:p>
          <a:p>
            <a:pPr marL="0" indent="0" fontAlgn="auto">
              <a:spcAft>
                <a:spcPts val="0"/>
              </a:spcAft>
              <a:buClr>
                <a:srgbClr val="531C79"/>
              </a:buClr>
              <a:buNone/>
              <a:defRPr/>
            </a:pPr>
            <a:endParaRPr lang="en-US" sz="2800" dirty="0"/>
          </a:p>
        </p:txBody>
      </p:sp>
      <p:sp>
        <p:nvSpPr>
          <p:cNvPr id="4" name="TextBox 3"/>
          <p:cNvSpPr txBox="1"/>
          <p:nvPr/>
        </p:nvSpPr>
        <p:spPr>
          <a:xfrm>
            <a:off x="381000" y="0"/>
            <a:ext cx="8686800" cy="769441"/>
          </a:xfrm>
          <a:prstGeom prst="rect">
            <a:avLst/>
          </a:prstGeom>
          <a:noFill/>
        </p:spPr>
        <p:txBody>
          <a:bodyPr wrap="square" rtlCol="0">
            <a:spAutoFit/>
          </a:bodyPr>
          <a:lstStyle/>
          <a:p>
            <a:r>
              <a:rPr lang="en-US" sz="4400" b="1" dirty="0" smtClean="0">
                <a:solidFill>
                  <a:srgbClr val="5F2084"/>
                </a:solidFill>
                <a:cs typeface="Andalus" pitchFamily="18" charset="-78"/>
              </a:rPr>
              <a:t>Connect</a:t>
            </a:r>
            <a:endParaRPr lang="en-US" sz="4400" b="1" dirty="0">
              <a:solidFill>
                <a:srgbClr val="5F2084"/>
              </a:solidFill>
              <a:cs typeface="Andalus" pitchFamily="18"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409" y="-76200"/>
            <a:ext cx="2590391" cy="883544"/>
          </a:xfrm>
          <a:prstGeom prst="rect">
            <a:avLst/>
          </a:prstGeom>
        </p:spPr>
      </p:pic>
      <p:sp>
        <p:nvSpPr>
          <p:cNvPr id="3" name="TextBox 2"/>
          <p:cNvSpPr txBox="1"/>
          <p:nvPr/>
        </p:nvSpPr>
        <p:spPr>
          <a:xfrm>
            <a:off x="685800" y="1524000"/>
            <a:ext cx="7848600" cy="3577903"/>
          </a:xfrm>
          <a:prstGeom prst="rect">
            <a:avLst/>
          </a:prstGeom>
          <a:noFill/>
        </p:spPr>
        <p:txBody>
          <a:bodyPr wrap="square" rtlCol="0">
            <a:spAutoFit/>
          </a:bodyPr>
          <a:lstStyle/>
          <a:p>
            <a:pPr>
              <a:buClr>
                <a:srgbClr val="531C79"/>
              </a:buClr>
              <a:buSzPct val="115000"/>
              <a:defRPr/>
            </a:pPr>
            <a:r>
              <a:rPr lang="en-US" sz="3600" dirty="0">
                <a:solidFill>
                  <a:prstClr val="black"/>
                </a:solidFill>
                <a:latin typeface="Trebuchet MS" pitchFamily="34" charset="0"/>
              </a:rPr>
              <a:t>Stakeholders from </a:t>
            </a:r>
            <a:r>
              <a:rPr lang="en-US" sz="3600" dirty="0" smtClean="0">
                <a:solidFill>
                  <a:prstClr val="black"/>
                </a:solidFill>
                <a:latin typeface="Trebuchet MS" pitchFamily="34" charset="0"/>
              </a:rPr>
              <a:t>various </a:t>
            </a:r>
            <a:r>
              <a:rPr lang="en-US" sz="3600" dirty="0">
                <a:solidFill>
                  <a:prstClr val="black"/>
                </a:solidFill>
                <a:latin typeface="Trebuchet MS" pitchFamily="34" charset="0"/>
              </a:rPr>
              <a:t>types of educational organizations can use the tool to </a:t>
            </a:r>
          </a:p>
          <a:p>
            <a:pPr>
              <a:buClr>
                <a:srgbClr val="531C79"/>
              </a:buClr>
              <a:buSzPct val="115000"/>
              <a:buFont typeface="Arial" charset="0"/>
              <a:buChar char="•"/>
              <a:defRPr/>
            </a:pPr>
            <a:endParaRPr lang="en-US" sz="1200" dirty="0">
              <a:solidFill>
                <a:srgbClr val="595959"/>
              </a:solidFill>
              <a:latin typeface="Trebuchet MS" pitchFamily="34" charset="0"/>
            </a:endParaRPr>
          </a:p>
          <a:p>
            <a:pPr lvl="1">
              <a:buClr>
                <a:srgbClr val="531C79"/>
              </a:buClr>
              <a:buSzPct val="115000"/>
              <a:buFont typeface="Wingdings" pitchFamily="2" charset="2"/>
              <a:buChar char="§"/>
              <a:defRPr/>
            </a:pPr>
            <a:r>
              <a:rPr lang="en-US" sz="3200" b="1" dirty="0" smtClean="0">
                <a:solidFill>
                  <a:srgbClr val="50A700"/>
                </a:solidFill>
                <a:effectLst>
                  <a:outerShdw blurRad="38100" dist="38100" dir="2700000" algn="tl">
                    <a:srgbClr val="000000">
                      <a:alpha val="43137"/>
                    </a:srgbClr>
                  </a:outerShdw>
                </a:effectLst>
                <a:latin typeface="Trebuchet MS" pitchFamily="34" charset="0"/>
              </a:rPr>
              <a:t> Answer</a:t>
            </a:r>
            <a:r>
              <a:rPr lang="en-US" sz="3200" dirty="0" smtClean="0">
                <a:solidFill>
                  <a:srgbClr val="595959"/>
                </a:solidFill>
                <a:latin typeface="Trebuchet MS" pitchFamily="34" charset="0"/>
              </a:rPr>
              <a:t> </a:t>
            </a:r>
            <a:r>
              <a:rPr lang="en-US" sz="3200" dirty="0" smtClean="0">
                <a:latin typeface="Trebuchet MS" pitchFamily="34" charset="0"/>
              </a:rPr>
              <a:t>program and </a:t>
            </a:r>
            <a:r>
              <a:rPr lang="en-US" sz="3200" dirty="0" smtClean="0">
                <a:solidFill>
                  <a:prstClr val="black"/>
                </a:solidFill>
                <a:latin typeface="Trebuchet MS" pitchFamily="34" charset="0"/>
              </a:rPr>
              <a:t>policy questions</a:t>
            </a:r>
            <a:endParaRPr lang="en-US" sz="3200" dirty="0">
              <a:solidFill>
                <a:prstClr val="black"/>
              </a:solidFill>
              <a:latin typeface="Trebuchet MS" pitchFamily="34" charset="0"/>
            </a:endParaRPr>
          </a:p>
          <a:p>
            <a:pPr lvl="1">
              <a:buClr>
                <a:srgbClr val="531C79"/>
              </a:buClr>
              <a:buSzPct val="115000"/>
              <a:buFont typeface="Wingdings" pitchFamily="2" charset="2"/>
              <a:buChar char="§"/>
              <a:defRPr/>
            </a:pPr>
            <a:r>
              <a:rPr lang="en-US" sz="3200" b="1" dirty="0" smtClean="0">
                <a:solidFill>
                  <a:srgbClr val="50A700"/>
                </a:solidFill>
                <a:effectLst>
                  <a:outerShdw blurRad="38100" dist="38100" dir="2700000" algn="tl">
                    <a:srgbClr val="000000">
                      <a:alpha val="43137"/>
                    </a:srgbClr>
                  </a:outerShdw>
                </a:effectLst>
                <a:latin typeface="Trebuchet MS" pitchFamily="34" charset="0"/>
              </a:rPr>
              <a:t> Calculate</a:t>
            </a:r>
            <a:r>
              <a:rPr lang="en-US" sz="3200" dirty="0" smtClean="0">
                <a:solidFill>
                  <a:srgbClr val="595959"/>
                </a:solidFill>
                <a:latin typeface="Trebuchet MS" pitchFamily="34" charset="0"/>
              </a:rPr>
              <a:t> </a:t>
            </a:r>
            <a:r>
              <a:rPr lang="en-US" sz="3200" dirty="0">
                <a:solidFill>
                  <a:prstClr val="black"/>
                </a:solidFill>
                <a:latin typeface="Trebuchet MS" pitchFamily="34" charset="0"/>
              </a:rPr>
              <a:t>metrics and </a:t>
            </a:r>
            <a:r>
              <a:rPr lang="en-US" sz="3200" dirty="0" smtClean="0">
                <a:solidFill>
                  <a:prstClr val="black"/>
                </a:solidFill>
                <a:latin typeface="Trebuchet MS" pitchFamily="34" charset="0"/>
              </a:rPr>
              <a:t>indicators </a:t>
            </a:r>
            <a:endParaRPr lang="en-US" sz="3200" dirty="0">
              <a:solidFill>
                <a:prstClr val="black"/>
              </a:solidFill>
              <a:latin typeface="Trebuchet MS" pitchFamily="34" charset="0"/>
            </a:endParaRPr>
          </a:p>
          <a:p>
            <a:pPr lvl="1">
              <a:buClr>
                <a:srgbClr val="531C79"/>
              </a:buClr>
              <a:buSzPct val="115000"/>
              <a:buFont typeface="Wingdings" pitchFamily="2" charset="2"/>
              <a:buChar char="§"/>
              <a:defRPr/>
            </a:pPr>
            <a:r>
              <a:rPr lang="en-US" sz="3200" b="1" dirty="0" smtClean="0">
                <a:solidFill>
                  <a:srgbClr val="50A700"/>
                </a:solidFill>
                <a:effectLst>
                  <a:outerShdw blurRad="38100" dist="38100" dir="2700000" algn="tl">
                    <a:srgbClr val="000000">
                      <a:alpha val="43137"/>
                    </a:srgbClr>
                  </a:outerShdw>
                </a:effectLst>
                <a:latin typeface="Trebuchet MS" pitchFamily="34" charset="0"/>
              </a:rPr>
              <a:t> Address</a:t>
            </a:r>
            <a:r>
              <a:rPr lang="en-US" sz="3200" dirty="0" smtClean="0">
                <a:solidFill>
                  <a:srgbClr val="595959"/>
                </a:solidFill>
                <a:latin typeface="Trebuchet MS" pitchFamily="34" charset="0"/>
              </a:rPr>
              <a:t> </a:t>
            </a:r>
            <a:r>
              <a:rPr lang="en-US" sz="3200" dirty="0">
                <a:solidFill>
                  <a:prstClr val="black"/>
                </a:solidFill>
                <a:latin typeface="Trebuchet MS" pitchFamily="34" charset="0"/>
              </a:rPr>
              <a:t>reporting </a:t>
            </a:r>
            <a:r>
              <a:rPr lang="en-US" sz="3200" dirty="0" smtClean="0">
                <a:solidFill>
                  <a:prstClr val="black"/>
                </a:solidFill>
                <a:latin typeface="Trebuchet MS" pitchFamily="34" charset="0"/>
              </a:rPr>
              <a:t>requirements</a:t>
            </a:r>
            <a:endParaRPr lang="en-US" sz="3200" dirty="0">
              <a:solidFill>
                <a:prstClr val="black"/>
              </a:solidFill>
              <a:latin typeface="Trebuchet MS" pitchFamily="34" charset="0"/>
            </a:endParaRPr>
          </a:p>
          <a:p>
            <a:endParaRPr lang="en-US" sz="1050" dirty="0">
              <a:solidFill>
                <a:prstClr val="black"/>
              </a:solidFill>
            </a:endParaRPr>
          </a:p>
        </p:txBody>
      </p:sp>
    </p:spTree>
    <p:extLst>
      <p:ext uri="{BB962C8B-B14F-4D97-AF65-F5344CB8AC3E}">
        <p14:creationId xmlns:p14="http://schemas.microsoft.com/office/powerpoint/2010/main" val="28021116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percentage of children with an IFSP or IEP are currently enrolled in each early learning program setting?</a:t>
            </a:r>
          </a:p>
          <a:p>
            <a:endParaRPr lang="en-US" sz="2400" dirty="0" smtClean="0"/>
          </a:p>
          <a:p>
            <a:r>
              <a:rPr lang="en-US" dirty="0" smtClean="0"/>
              <a:t>To answer such a program question, you need </a:t>
            </a:r>
          </a:p>
          <a:p>
            <a:pPr lvl="1"/>
            <a:r>
              <a:rPr lang="en-US" dirty="0" smtClean="0"/>
              <a:t>Data, possibly from multiple data systems </a:t>
            </a:r>
          </a:p>
          <a:p>
            <a:pPr lvl="1"/>
            <a:r>
              <a:rPr lang="en-US" dirty="0" smtClean="0"/>
              <a:t>Data elements and their definitions</a:t>
            </a:r>
            <a:endParaRPr lang="en-US" dirty="0"/>
          </a:p>
          <a:p>
            <a:pPr lvl="1"/>
            <a:r>
              <a:rPr lang="en-US" dirty="0" smtClean="0"/>
              <a:t>A plan to analyze the data . . .  </a:t>
            </a:r>
          </a:p>
          <a:p>
            <a:pPr marL="457200" lvl="1" indent="0">
              <a:buNone/>
            </a:pPr>
            <a:r>
              <a:rPr lang="en-US" dirty="0" smtClean="0"/>
              <a:t> </a:t>
            </a:r>
          </a:p>
          <a:p>
            <a:pPr marL="342900" lvl="1"/>
            <a:r>
              <a:rPr lang="en-US" sz="2800" dirty="0" smtClean="0">
                <a:solidFill>
                  <a:srgbClr val="154578"/>
                </a:solidFill>
              </a:rPr>
              <a:t>You </a:t>
            </a:r>
            <a:r>
              <a:rPr lang="en-US" sz="2800" dirty="0">
                <a:solidFill>
                  <a:srgbClr val="154578"/>
                </a:solidFill>
              </a:rPr>
              <a:t>need the CEDS Connect tool.  </a:t>
            </a:r>
          </a:p>
          <a:p>
            <a:pPr marL="342900" lvl="1"/>
            <a:endParaRPr lang="en-US" dirty="0"/>
          </a:p>
          <a:p>
            <a:pPr lvl="1"/>
            <a:endParaRPr lang="en-US" dirty="0" smtClean="0"/>
          </a:p>
          <a:p>
            <a:pPr lvl="1"/>
            <a:endParaRPr lang="en-US" dirty="0"/>
          </a:p>
        </p:txBody>
      </p:sp>
      <p:sp>
        <p:nvSpPr>
          <p:cNvPr id="3" name="Title 2"/>
          <p:cNvSpPr>
            <a:spLocks noGrp="1"/>
          </p:cNvSpPr>
          <p:nvPr>
            <p:ph type="title"/>
          </p:nvPr>
        </p:nvSpPr>
        <p:spPr>
          <a:xfrm>
            <a:off x="228600" y="274638"/>
            <a:ext cx="8686800" cy="1143000"/>
          </a:xfrm>
        </p:spPr>
        <p:txBody>
          <a:bodyPr>
            <a:noAutofit/>
          </a:bodyPr>
          <a:lstStyle/>
          <a:p>
            <a:r>
              <a:rPr lang="en-US" dirty="0" smtClean="0"/>
              <a:t>CEDS for Program &amp; Policy Questions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269294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Available Connections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5" y="685800"/>
            <a:ext cx="6705600" cy="5604019"/>
          </a:xfrm>
          <a:prstGeom prst="rect">
            <a:avLst/>
          </a:prstGeom>
        </p:spPr>
      </p:pic>
    </p:spTree>
    <p:extLst>
      <p:ext uri="{BB962C8B-B14F-4D97-AF65-F5344CB8AC3E}">
        <p14:creationId xmlns:p14="http://schemas.microsoft.com/office/powerpoint/2010/main" val="33062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myConnect</a:t>
            </a:r>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16" t="14647" r="11701" b="9413"/>
          <a:stretch/>
        </p:blipFill>
        <p:spPr bwMode="auto">
          <a:xfrm>
            <a:off x="861586" y="717697"/>
            <a:ext cx="7458501" cy="553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258087" y="4572000"/>
            <a:ext cx="95534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856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43815833"/>
              </p:ext>
            </p:extLst>
          </p:nvPr>
        </p:nvGraphicFramePr>
        <p:xfrm>
          <a:off x="457200" y="1896802"/>
          <a:ext cx="8229600" cy="3437197"/>
        </p:xfrm>
        <a:graphic>
          <a:graphicData uri="http://schemas.openxmlformats.org/drawingml/2006/table">
            <a:tbl>
              <a:tblPr firstRow="1" bandRow="1">
                <a:tableStyleId>{5C22544A-7EE6-4342-B048-85BDC9FD1C3A}</a:tableStyleId>
              </a:tblPr>
              <a:tblGrid>
                <a:gridCol w="3200400"/>
                <a:gridCol w="2819400"/>
                <a:gridCol w="2209800"/>
              </a:tblGrid>
              <a:tr h="554121">
                <a:tc>
                  <a:txBody>
                    <a:bodyPr/>
                    <a:lstStyle/>
                    <a:p>
                      <a:r>
                        <a:rPr lang="en-US" sz="2400" dirty="0" smtClean="0"/>
                        <a:t>Session</a:t>
                      </a:r>
                      <a:endParaRPr lang="en-US" sz="2400" dirty="0"/>
                    </a:p>
                  </a:txBody>
                  <a:tcPr/>
                </a:tc>
                <a:tc>
                  <a:txBody>
                    <a:bodyPr/>
                    <a:lstStyle/>
                    <a:p>
                      <a:pPr algn="ctr"/>
                      <a:r>
                        <a:rPr lang="en-US" sz="2400" dirty="0" smtClean="0"/>
                        <a:t>Format</a:t>
                      </a:r>
                      <a:endParaRPr lang="en-US" sz="2400" dirty="0"/>
                    </a:p>
                  </a:txBody>
                  <a:tcPr/>
                </a:tc>
                <a:tc>
                  <a:txBody>
                    <a:bodyPr/>
                    <a:lstStyle/>
                    <a:p>
                      <a:pPr algn="ctr"/>
                      <a:r>
                        <a:rPr lang="en-US" sz="2400" dirty="0" smtClean="0"/>
                        <a:t>When</a:t>
                      </a:r>
                      <a:endParaRPr lang="en-US" sz="2400" dirty="0"/>
                    </a:p>
                  </a:txBody>
                  <a:tcPr/>
                </a:tc>
              </a:tr>
              <a:tr h="969712">
                <a:tc>
                  <a:txBody>
                    <a:bodyPr/>
                    <a:lstStyle/>
                    <a:p>
                      <a:r>
                        <a:rPr lang="en-US" sz="1800" dirty="0" smtClean="0"/>
                        <a:t>Why CEDS for Part C and 619?  </a:t>
                      </a:r>
                      <a:endParaRPr lang="en-US" dirty="0"/>
                    </a:p>
                  </a:txBody>
                  <a:tcPr anchor="ctr"/>
                </a:tc>
                <a:tc>
                  <a:txBody>
                    <a:bodyPr/>
                    <a:lstStyle/>
                    <a:p>
                      <a:pPr algn="ctr"/>
                      <a:r>
                        <a:rPr lang="en-US" dirty="0" smtClean="0"/>
                        <a:t>Concurrent Session (presentation &amp; discussion)</a:t>
                      </a:r>
                      <a:endParaRPr lang="en-US" dirty="0"/>
                    </a:p>
                  </a:txBody>
                  <a:tcPr anchor="ctr"/>
                </a:tc>
                <a:tc>
                  <a:txBody>
                    <a:bodyPr/>
                    <a:lstStyle/>
                    <a:p>
                      <a:pPr algn="ctr"/>
                      <a:r>
                        <a:rPr lang="en-US" dirty="0" smtClean="0"/>
                        <a:t>Sunday, 3 – 4:15 pm</a:t>
                      </a:r>
                      <a:endParaRPr lang="en-US" dirty="0"/>
                    </a:p>
                  </a:txBody>
                  <a:tcPr anchor="ctr"/>
                </a:tc>
              </a:tr>
              <a:tr h="969712">
                <a:tc>
                  <a:txBody>
                    <a:bodyPr/>
                    <a:lstStyle/>
                    <a:p>
                      <a:r>
                        <a:rPr lang="en-US" b="0" dirty="0" smtClean="0"/>
                        <a:t>Making Your Data Life Easier: Using CEDS Tools</a:t>
                      </a:r>
                      <a:endParaRPr lang="en-US" b="0" dirty="0"/>
                    </a:p>
                  </a:txBody>
                  <a:tcPr anchor="ctr"/>
                </a:tc>
                <a:tc>
                  <a:txBody>
                    <a:bodyPr/>
                    <a:lstStyle/>
                    <a:p>
                      <a:pPr algn="ctr"/>
                      <a:r>
                        <a:rPr lang="en-US" dirty="0" smtClean="0"/>
                        <a:t>Hands-on Workshop</a:t>
                      </a:r>
                      <a:endParaRPr lang="en-US" dirty="0"/>
                    </a:p>
                  </a:txBody>
                  <a:tcPr anchor="ctr"/>
                </a:tc>
                <a:tc>
                  <a:txBody>
                    <a:bodyPr/>
                    <a:lstStyle/>
                    <a:p>
                      <a:pPr algn="ctr"/>
                      <a:r>
                        <a:rPr lang="en-US" dirty="0" smtClean="0"/>
                        <a:t>Monday, 9 – 12 noon</a:t>
                      </a:r>
                      <a:endParaRPr lang="en-US" dirty="0"/>
                    </a:p>
                  </a:txBody>
                  <a:tcPr anchor="ctr"/>
                </a:tc>
              </a:tr>
              <a:tr h="943652">
                <a:tc>
                  <a:txBody>
                    <a:bodyPr/>
                    <a:lstStyle/>
                    <a:p>
                      <a:r>
                        <a:rPr lang="en-US" b="0" dirty="0" smtClean="0"/>
                        <a:t>CEDS Topical Discussions</a:t>
                      </a:r>
                      <a:endParaRPr lang="en-US" b="0" dirty="0"/>
                    </a:p>
                  </a:txBody>
                  <a:tcPr anchor="ctr"/>
                </a:tc>
                <a:tc>
                  <a:txBody>
                    <a:bodyPr/>
                    <a:lstStyle/>
                    <a:p>
                      <a:pPr algn="ctr"/>
                      <a:r>
                        <a:rPr lang="en-US" dirty="0" smtClean="0"/>
                        <a:t>Roundtable Discussions</a:t>
                      </a:r>
                      <a:endParaRPr lang="en-US" dirty="0"/>
                    </a:p>
                  </a:txBody>
                  <a:tcPr anchor="ctr"/>
                </a:tc>
                <a:tc>
                  <a:txBody>
                    <a:bodyPr/>
                    <a:lstStyle/>
                    <a:p>
                      <a:pPr algn="ctr"/>
                      <a:r>
                        <a:rPr lang="en-US" dirty="0" smtClean="0"/>
                        <a:t>Tuesday, 8 – 8:45 am</a:t>
                      </a:r>
                      <a:endParaRPr lang="en-US" dirty="0"/>
                    </a:p>
                  </a:txBody>
                  <a:tcPr anchor="ctr"/>
                </a:tc>
              </a:tr>
            </a:tbl>
          </a:graphicData>
        </a:graphic>
      </p:graphicFrame>
      <p:sp>
        <p:nvSpPr>
          <p:cNvPr id="3" name="Title 2"/>
          <p:cNvSpPr>
            <a:spLocks noGrp="1"/>
          </p:cNvSpPr>
          <p:nvPr>
            <p:ph type="title"/>
          </p:nvPr>
        </p:nvSpPr>
        <p:spPr/>
        <p:txBody>
          <a:bodyPr/>
          <a:lstStyle/>
          <a:p>
            <a:r>
              <a:rPr lang="en-US" dirty="0" smtClean="0"/>
              <a:t>Opportunities to Learn about CEDS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1383732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Element Details</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85800"/>
            <a:ext cx="8254001" cy="5642566"/>
          </a:xfrm>
          <a:prstGeom prst="rect">
            <a:avLst/>
          </a:prstGeom>
        </p:spPr>
      </p:pic>
    </p:spTree>
    <p:extLst>
      <p:ext uri="{BB962C8B-B14F-4D97-AF65-F5344CB8AC3E}">
        <p14:creationId xmlns:p14="http://schemas.microsoft.com/office/powerpoint/2010/main" val="1115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1999"/>
          </a:xfrm>
        </p:spPr>
        <p:txBody>
          <a:bodyPr/>
          <a:lstStyle/>
          <a:p>
            <a:pPr>
              <a:buClr>
                <a:srgbClr val="FF0000"/>
              </a:buClr>
              <a:buSzPct val="115000"/>
              <a:defRPr/>
            </a:pPr>
            <a:r>
              <a:rPr lang="en-US" sz="2400" dirty="0" smtClean="0">
                <a:latin typeface="Calibri" pitchFamily="34" charset="0"/>
              </a:rPr>
              <a:t>State </a:t>
            </a:r>
            <a:r>
              <a:rPr lang="en-US" sz="2400" dirty="0">
                <a:latin typeface="Calibri" pitchFamily="34" charset="0"/>
              </a:rPr>
              <a:t>serves young children under Part C and Part B/619</a:t>
            </a:r>
            <a:r>
              <a:rPr lang="en-US" sz="2400" dirty="0" smtClean="0">
                <a:latin typeface="Calibri" pitchFamily="34" charset="0"/>
              </a:rPr>
              <a:t>.</a:t>
            </a:r>
          </a:p>
          <a:p>
            <a:pPr>
              <a:buClr>
                <a:srgbClr val="FF0000"/>
              </a:buClr>
              <a:buSzPct val="115000"/>
              <a:buNone/>
              <a:defRPr/>
            </a:pPr>
            <a:r>
              <a:rPr lang="en-US" sz="2400" dirty="0" smtClean="0">
                <a:latin typeface="Calibri" pitchFamily="34" charset="0"/>
              </a:rPr>
              <a:t> </a:t>
            </a:r>
            <a:endParaRPr lang="en-US" sz="2400" dirty="0">
              <a:latin typeface="Calibri" pitchFamily="34" charset="0"/>
            </a:endParaRPr>
          </a:p>
          <a:p>
            <a:pPr>
              <a:buClr>
                <a:srgbClr val="FF0000"/>
              </a:buClr>
              <a:buSzPct val="115000"/>
              <a:defRPr/>
            </a:pPr>
            <a:r>
              <a:rPr lang="en-US" sz="2400" dirty="0">
                <a:latin typeface="Calibri" pitchFamily="34" charset="0"/>
              </a:rPr>
              <a:t>State has developed a tiered quality rating and improvement system (QRIS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smtClean="0">
                <a:latin typeface="Calibri" pitchFamily="34" charset="0"/>
              </a:rPr>
              <a:t>Policymakers </a:t>
            </a:r>
            <a:r>
              <a:rPr lang="en-US" sz="2400" dirty="0">
                <a:latin typeface="Calibri" pitchFamily="34" charset="0"/>
              </a:rPr>
              <a:t>want to know if children with disabilities who </a:t>
            </a:r>
            <a:r>
              <a:rPr lang="en-US" sz="2400" dirty="0" smtClean="0">
                <a:latin typeface="Calibri" pitchFamily="34" charset="0"/>
              </a:rPr>
              <a:t>participate </a:t>
            </a:r>
            <a:r>
              <a:rPr lang="en-US" sz="2400" dirty="0">
                <a:latin typeface="Calibri" pitchFamily="34" charset="0"/>
              </a:rPr>
              <a:t>in a highly rated program experience better outcomes. They </a:t>
            </a:r>
            <a:r>
              <a:rPr lang="en-US" sz="2400" dirty="0" smtClean="0">
                <a:latin typeface="Calibri" pitchFamily="34" charset="0"/>
              </a:rPr>
              <a:t>have posed this </a:t>
            </a:r>
            <a:r>
              <a:rPr lang="en-US" sz="2400" dirty="0">
                <a:latin typeface="Calibri" pitchFamily="34" charset="0"/>
              </a:rPr>
              <a:t>question to the Part C and 619 Coordinators</a:t>
            </a:r>
            <a:r>
              <a:rPr lang="en-US" sz="2400" dirty="0" smtClean="0">
                <a:latin typeface="Calibri" pitchFamily="34" charset="0"/>
              </a:rPr>
              <a:t>.</a:t>
            </a:r>
          </a:p>
          <a:p>
            <a:pPr>
              <a:buClr>
                <a:srgbClr val="FF0000"/>
              </a:buClr>
              <a:buSzPct val="115000"/>
              <a:defRPr/>
            </a:pPr>
            <a:endParaRPr lang="en-US" sz="2400" dirty="0">
              <a:latin typeface="Calibri" pitchFamily="34" charset="0"/>
            </a:endParaRPr>
          </a:p>
          <a:p>
            <a:pPr>
              <a:buClr>
                <a:srgbClr val="FF0000"/>
              </a:buClr>
              <a:buSzPct val="115000"/>
              <a:defRPr/>
            </a:pPr>
            <a:r>
              <a:rPr lang="en-US" sz="2400" dirty="0">
                <a:latin typeface="Calibri" pitchFamily="34" charset="0"/>
              </a:rPr>
              <a:t>Where to start?</a:t>
            </a:r>
          </a:p>
          <a:p>
            <a:pPr marL="342900" lvl="1"/>
            <a:endParaRPr lang="en-US" dirty="0"/>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dirty="0"/>
              <a:t>State </a:t>
            </a:r>
            <a:r>
              <a:rPr lang="en-US" dirty="0" smtClean="0"/>
              <a:t>Example:  Connect Tool</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8602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 to CEDS Connect</a:t>
            </a: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67" y="842601"/>
            <a:ext cx="8707066" cy="5172797"/>
          </a:xfrm>
          <a:prstGeom prst="rect">
            <a:avLst/>
          </a:prstGeom>
        </p:spPr>
      </p:pic>
    </p:spTree>
    <p:extLst>
      <p:ext uri="{BB962C8B-B14F-4D97-AF65-F5344CB8AC3E}">
        <p14:creationId xmlns:p14="http://schemas.microsoft.com/office/powerpoint/2010/main" val="25222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endParaRPr lang="en-US" sz="3600" dirty="0" smtClean="0"/>
          </a:p>
          <a:p>
            <a:endParaRPr lang="en-US" sz="3600" dirty="0"/>
          </a:p>
        </p:txBody>
      </p:sp>
      <p:sp>
        <p:nvSpPr>
          <p:cNvPr id="4" name="Title 3"/>
          <p:cNvSpPr>
            <a:spLocks noGrp="1"/>
          </p:cNvSpPr>
          <p:nvPr>
            <p:ph type="title"/>
          </p:nvPr>
        </p:nvSpPr>
        <p:spPr/>
        <p:txBody>
          <a:bodyPr/>
          <a:lstStyle/>
          <a:p>
            <a:r>
              <a:rPr lang="en-US" dirty="0" smtClean="0"/>
              <a:t>Required Data Elements </a:t>
            </a:r>
            <a:endParaRPr lang="en-US" dirty="0"/>
          </a:p>
        </p:txBody>
      </p:sp>
      <p:sp>
        <p:nvSpPr>
          <p:cNvPr id="2" name="TextBox 1"/>
          <p:cNvSpPr txBox="1"/>
          <p:nvPr/>
        </p:nvSpPr>
        <p:spPr>
          <a:xfrm>
            <a:off x="685800" y="1295400"/>
            <a:ext cx="184731" cy="369332"/>
          </a:xfrm>
          <a:prstGeom prst="rect">
            <a:avLst/>
          </a:prstGeom>
          <a:noFill/>
        </p:spPr>
        <p:txBody>
          <a:bodyPr wrap="none" rtlCol="0">
            <a:spAutoFit/>
          </a:bodyPr>
          <a:lstStyle/>
          <a:p>
            <a:endParaRPr lang="en-US" dirty="0"/>
          </a:p>
        </p:txBody>
      </p:sp>
      <p:sp>
        <p:nvSpPr>
          <p:cNvPr id="6" name="TextBox 5"/>
          <p:cNvSpPr txBox="1"/>
          <p:nvPr/>
        </p:nvSpPr>
        <p:spPr>
          <a:xfrm>
            <a:off x="533400" y="1480066"/>
            <a:ext cx="8610600" cy="6624891"/>
          </a:xfrm>
          <a:prstGeom prst="rect">
            <a:avLst/>
          </a:prstGeom>
          <a:noFill/>
        </p:spPr>
        <p:txBody>
          <a:bodyPr wrap="square" rtlCol="0">
            <a:spAutoFit/>
          </a:bodyPr>
          <a:lstStyle/>
          <a:p>
            <a:pPr marL="342900" indent="-342900">
              <a:buClr>
                <a:srgbClr val="FF0000"/>
              </a:buClr>
              <a:buSzPct val="115000"/>
              <a:buFont typeface="Arial" pitchFamily="34" charset="0"/>
              <a:buChar char="•"/>
              <a:defRPr/>
            </a:pPr>
            <a:endParaRPr lang="en-US" sz="2200" dirty="0" smtClean="0">
              <a:solidFill>
                <a:srgbClr val="154578"/>
              </a:solidFill>
            </a:endParaRPr>
          </a:p>
          <a:p>
            <a:pPr marL="342900" indent="-342900">
              <a:buClr>
                <a:srgbClr val="FF0000"/>
              </a:buClr>
              <a:buSzPct val="115000"/>
              <a:buFont typeface="Arial" pitchFamily="34" charset="0"/>
              <a:buChar char="•"/>
              <a:defRPr/>
            </a:pPr>
            <a:r>
              <a:rPr lang="en-US" sz="2200" dirty="0" smtClean="0">
                <a:solidFill>
                  <a:srgbClr val="154578"/>
                </a:solidFill>
              </a:rPr>
              <a:t>Multiple elements to identify an individual child across data sets or systems</a:t>
            </a:r>
          </a:p>
          <a:p>
            <a:pPr marL="342900" indent="-342900">
              <a:buClr>
                <a:srgbClr val="FF0000"/>
              </a:buClr>
              <a:buSzPct val="115000"/>
              <a:buFont typeface="Arial" pitchFamily="34" charset="0"/>
              <a:buChar char="•"/>
              <a:defRPr/>
            </a:pPr>
            <a:endParaRPr lang="en-US" sz="2200" dirty="0" smtClean="0">
              <a:solidFill>
                <a:srgbClr val="154578"/>
              </a:solidFill>
            </a:endParaRPr>
          </a:p>
          <a:p>
            <a:pPr marL="342900" indent="-342900">
              <a:buClr>
                <a:srgbClr val="FF0000"/>
              </a:buClr>
              <a:buSzPct val="115000"/>
              <a:buFont typeface="Arial" pitchFamily="34" charset="0"/>
              <a:buChar char="•"/>
              <a:defRPr/>
            </a:pPr>
            <a:r>
              <a:rPr lang="en-US" sz="2200" dirty="0">
                <a:solidFill>
                  <a:srgbClr val="154578"/>
                </a:solidFill>
              </a:rPr>
              <a:t>Multiple elements </a:t>
            </a:r>
            <a:r>
              <a:rPr lang="en-US" sz="2200" dirty="0" smtClean="0">
                <a:solidFill>
                  <a:srgbClr val="154578"/>
                </a:solidFill>
              </a:rPr>
              <a:t>to identify program participation</a:t>
            </a:r>
          </a:p>
          <a:p>
            <a:pPr marL="342900" indent="-342900">
              <a:buClr>
                <a:srgbClr val="FF0000"/>
              </a:buClr>
              <a:buSzPct val="115000"/>
              <a:buFont typeface="Arial" pitchFamily="34" charset="0"/>
              <a:buChar char="•"/>
              <a:defRPr/>
            </a:pPr>
            <a:endParaRPr lang="en-US" sz="2200" dirty="0" smtClean="0">
              <a:solidFill>
                <a:srgbClr val="154578"/>
              </a:solidFill>
            </a:endParaRPr>
          </a:p>
          <a:p>
            <a:pPr marL="342900" indent="-342900">
              <a:buClr>
                <a:srgbClr val="FF0000"/>
              </a:buClr>
              <a:buSzPct val="115000"/>
              <a:buFont typeface="Arial" pitchFamily="34" charset="0"/>
              <a:buChar char="•"/>
              <a:defRPr/>
            </a:pPr>
            <a:r>
              <a:rPr lang="en-US" sz="2200" dirty="0" smtClean="0">
                <a:solidFill>
                  <a:srgbClr val="154578"/>
                </a:solidFill>
              </a:rPr>
              <a:t>QRIS score of provider programs</a:t>
            </a:r>
          </a:p>
          <a:p>
            <a:pPr marL="342900" indent="-342900">
              <a:buClr>
                <a:srgbClr val="FF0000"/>
              </a:buClr>
              <a:buSzPct val="115000"/>
              <a:buFont typeface="Arial" pitchFamily="34" charset="0"/>
              <a:buChar char="•"/>
              <a:defRPr/>
            </a:pPr>
            <a:endParaRPr lang="en-US" sz="2200" dirty="0" smtClean="0">
              <a:solidFill>
                <a:srgbClr val="154578"/>
              </a:solidFill>
            </a:endParaRPr>
          </a:p>
          <a:p>
            <a:pPr marL="342900" indent="-342900">
              <a:buClr>
                <a:srgbClr val="FF0000"/>
              </a:buClr>
              <a:buSzPct val="115000"/>
              <a:buFont typeface="Arial" pitchFamily="34" charset="0"/>
              <a:buChar char="•"/>
              <a:defRPr/>
            </a:pPr>
            <a:r>
              <a:rPr lang="en-US" sz="2200" dirty="0" smtClean="0">
                <a:solidFill>
                  <a:srgbClr val="154578"/>
                </a:solidFill>
              </a:rPr>
              <a:t>Early Childhood Enrollment Service Type</a:t>
            </a:r>
          </a:p>
          <a:p>
            <a:pPr marL="342900" indent="-342900">
              <a:buClr>
                <a:srgbClr val="FF0000"/>
              </a:buClr>
              <a:buSzPct val="115000"/>
              <a:buFont typeface="Arial" pitchFamily="34" charset="0"/>
              <a:buChar char="•"/>
              <a:defRPr/>
            </a:pPr>
            <a:endParaRPr lang="en-US" sz="2200" dirty="0" smtClean="0">
              <a:solidFill>
                <a:srgbClr val="154578"/>
              </a:solidFill>
            </a:endParaRPr>
          </a:p>
          <a:p>
            <a:pPr marL="342900" indent="-342900">
              <a:buClr>
                <a:srgbClr val="FF0000"/>
              </a:buClr>
              <a:buSzPct val="115000"/>
              <a:buFont typeface="Arial" pitchFamily="34" charset="0"/>
              <a:buChar char="•"/>
              <a:defRPr/>
            </a:pPr>
            <a:r>
              <a:rPr lang="en-US" sz="2200" dirty="0" smtClean="0">
                <a:solidFill>
                  <a:srgbClr val="154578"/>
                </a:solidFill>
              </a:rPr>
              <a:t>Entry/exit scores for outcomes 1-3 (available in CEDS Version 4)</a:t>
            </a:r>
          </a:p>
          <a:p>
            <a:pPr marL="342900" indent="-342900">
              <a:buClr>
                <a:srgbClr val="FF0000"/>
              </a:buClr>
              <a:buSzPct val="115000"/>
              <a:buFont typeface="Arial" pitchFamily="34" charset="0"/>
              <a:buChar char="•"/>
              <a:defRPr/>
            </a:pPr>
            <a:endParaRPr lang="en-US" sz="2200" dirty="0" smtClean="0">
              <a:solidFill>
                <a:srgbClr val="154578"/>
              </a:solidFill>
            </a:endParaRPr>
          </a:p>
          <a:p>
            <a:pPr marL="342900" indent="-342900">
              <a:buClr>
                <a:srgbClr val="FF0000"/>
              </a:buClr>
              <a:buSzPct val="115000"/>
              <a:buFont typeface="Arial" pitchFamily="34" charset="0"/>
              <a:buChar char="•"/>
              <a:defRPr/>
            </a:pPr>
            <a:r>
              <a:rPr lang="en-US" sz="2200" dirty="0" smtClean="0">
                <a:solidFill>
                  <a:srgbClr val="154578"/>
                </a:solidFill>
              </a:rPr>
              <a:t>Progress in outcome area at exit (available in CEDS Version 4)</a:t>
            </a:r>
          </a:p>
          <a:p>
            <a:pPr marL="571500" indent="-571500">
              <a:buClr>
                <a:srgbClr val="531C79"/>
              </a:buClr>
              <a:buSzPct val="115000"/>
              <a:buFont typeface="Wingdings" pitchFamily="2" charset="2"/>
              <a:buChar char="ü"/>
              <a:defRPr/>
            </a:pPr>
            <a:endParaRPr lang="en-US" sz="2800" dirty="0" smtClean="0">
              <a:solidFill>
                <a:prstClr val="black"/>
              </a:solidFill>
              <a:latin typeface="Trebuchet MS" pitchFamily="34" charset="0"/>
            </a:endParaRPr>
          </a:p>
          <a:p>
            <a:pPr marL="571500" indent="-571500">
              <a:buClr>
                <a:srgbClr val="531C79"/>
              </a:buClr>
              <a:buSzPct val="115000"/>
              <a:buFont typeface="Wingdings" pitchFamily="2" charset="2"/>
              <a:buChar char="ü"/>
              <a:defRPr/>
            </a:pPr>
            <a:endParaRPr lang="en-US" sz="3200" dirty="0" smtClean="0">
              <a:solidFill>
                <a:prstClr val="black"/>
              </a:solidFill>
              <a:latin typeface="Trebuchet MS" pitchFamily="34" charset="0"/>
            </a:endParaRPr>
          </a:p>
          <a:p>
            <a:pPr marL="571500" indent="-571500">
              <a:buClr>
                <a:srgbClr val="531C79"/>
              </a:buClr>
              <a:buSzPct val="115000"/>
              <a:buFont typeface="Wingdings" pitchFamily="2" charset="2"/>
              <a:buChar char="ü"/>
              <a:defRPr/>
            </a:pPr>
            <a:endParaRPr lang="en-US" sz="3200" dirty="0">
              <a:solidFill>
                <a:prstClr val="black"/>
              </a:solidFill>
              <a:latin typeface="Trebuchet MS" pitchFamily="34" charset="0"/>
            </a:endParaRPr>
          </a:p>
          <a:p>
            <a:pPr>
              <a:buClr>
                <a:srgbClr val="531C79"/>
              </a:buClr>
              <a:buSzPct val="115000"/>
              <a:defRPr/>
            </a:pPr>
            <a:endParaRPr lang="en-US" sz="3600" dirty="0" smtClean="0">
              <a:solidFill>
                <a:prstClr val="black"/>
              </a:solidFill>
              <a:latin typeface="Trebuchet MS" pitchFamily="34" charset="0"/>
            </a:endParaRPr>
          </a:p>
          <a:p>
            <a:endParaRPr lang="en-US" sz="1050" dirty="0">
              <a:solidFill>
                <a:prstClr val="black"/>
              </a:solidFill>
            </a:endParaRPr>
          </a:p>
        </p:txBody>
      </p:sp>
      <p:sp>
        <p:nvSpPr>
          <p:cNvPr id="3" name="Slide Number Placeholder 2"/>
          <p:cNvSpPr>
            <a:spLocks noGrp="1"/>
          </p:cNvSpPr>
          <p:nvPr>
            <p:ph type="sldNum" sz="quarter" idx="10"/>
          </p:nvPr>
        </p:nvSpPr>
        <p:spPr/>
        <p:txBody>
          <a:bodyPr/>
          <a:lstStyle/>
          <a:p>
            <a:fld id="{B2897048-00E0-47FB-B07B-F36BBE8AF579}"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98723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endParaRPr lang="en-US" sz="3600" dirty="0" smtClean="0"/>
          </a:p>
          <a:p>
            <a:endParaRPr lang="en-US" sz="3600" dirty="0"/>
          </a:p>
        </p:txBody>
      </p:sp>
      <p:sp>
        <p:nvSpPr>
          <p:cNvPr id="4" name="Title 3"/>
          <p:cNvSpPr>
            <a:spLocks noGrp="1"/>
          </p:cNvSpPr>
          <p:nvPr>
            <p:ph type="title"/>
          </p:nvPr>
        </p:nvSpPr>
        <p:spPr>
          <a:xfrm>
            <a:off x="457200" y="274638"/>
            <a:ext cx="8382000" cy="1143000"/>
          </a:xfrm>
        </p:spPr>
        <p:txBody>
          <a:bodyPr>
            <a:normAutofit fontScale="90000"/>
          </a:bodyPr>
          <a:lstStyle/>
          <a:p>
            <a:r>
              <a:rPr lang="en-US" sz="4000" dirty="0" smtClean="0"/>
              <a:t>Potential Analysis Recommendations</a:t>
            </a:r>
            <a:endParaRPr lang="en-US" sz="4000" dirty="0"/>
          </a:p>
        </p:txBody>
      </p:sp>
      <p:sp>
        <p:nvSpPr>
          <p:cNvPr id="2" name="TextBox 1"/>
          <p:cNvSpPr txBox="1"/>
          <p:nvPr/>
        </p:nvSpPr>
        <p:spPr>
          <a:xfrm>
            <a:off x="685800" y="1295400"/>
            <a:ext cx="184731" cy="369332"/>
          </a:xfrm>
          <a:prstGeom prst="rect">
            <a:avLst/>
          </a:prstGeom>
          <a:noFill/>
        </p:spPr>
        <p:txBody>
          <a:bodyPr wrap="none" rtlCol="0">
            <a:spAutoFit/>
          </a:bodyPr>
          <a:lstStyle/>
          <a:p>
            <a:endParaRPr lang="en-US" dirty="0"/>
          </a:p>
        </p:txBody>
      </p:sp>
      <p:sp>
        <p:nvSpPr>
          <p:cNvPr id="6" name="TextBox 5"/>
          <p:cNvSpPr txBox="1"/>
          <p:nvPr/>
        </p:nvSpPr>
        <p:spPr>
          <a:xfrm>
            <a:off x="533400" y="1752600"/>
            <a:ext cx="8534400" cy="4031873"/>
          </a:xfrm>
          <a:prstGeom prst="rect">
            <a:avLst/>
          </a:prstGeom>
          <a:noFill/>
        </p:spPr>
        <p:txBody>
          <a:bodyPr wrap="square" rtlCol="0">
            <a:spAutoFit/>
          </a:bodyPr>
          <a:lstStyle/>
          <a:p>
            <a:pPr>
              <a:buClr>
                <a:srgbClr val="531C79"/>
              </a:buClr>
              <a:buSzPct val="115000"/>
              <a:defRPr/>
            </a:pPr>
            <a:r>
              <a:rPr lang="en-US" sz="2400" dirty="0" smtClean="0">
                <a:solidFill>
                  <a:srgbClr val="154578"/>
                </a:solidFill>
                <a:latin typeface="Calibri" pitchFamily="34" charset="0"/>
              </a:rPr>
              <a:t>What percentage of young children who received </a:t>
            </a:r>
            <a:r>
              <a:rPr lang="en-US" sz="2400" dirty="0">
                <a:solidFill>
                  <a:srgbClr val="154578"/>
                </a:solidFill>
                <a:latin typeface="Calibri" pitchFamily="34" charset="0"/>
              </a:rPr>
              <a:t>early </a:t>
            </a:r>
            <a:r>
              <a:rPr lang="en-US" sz="2400" dirty="0" smtClean="0">
                <a:solidFill>
                  <a:srgbClr val="154578"/>
                </a:solidFill>
                <a:latin typeface="Calibri" pitchFamily="34" charset="0"/>
              </a:rPr>
              <a:t>intervention or special </a:t>
            </a:r>
            <a:r>
              <a:rPr lang="en-US" sz="2400" dirty="0">
                <a:solidFill>
                  <a:srgbClr val="154578"/>
                </a:solidFill>
                <a:latin typeface="Calibri" pitchFamily="34" charset="0"/>
              </a:rPr>
              <a:t>education </a:t>
            </a:r>
            <a:r>
              <a:rPr lang="en-US" sz="2400" dirty="0" smtClean="0">
                <a:solidFill>
                  <a:srgbClr val="154578"/>
                </a:solidFill>
                <a:latin typeface="Calibri" pitchFamily="34" charset="0"/>
              </a:rPr>
              <a:t>preschool and who participated in a highly rated early learning program substantially increased their rate of growth on Outcomes 1 - 3?</a:t>
            </a:r>
          </a:p>
          <a:p>
            <a:pPr>
              <a:buClr>
                <a:srgbClr val="531C79"/>
              </a:buClr>
              <a:buSzPct val="115000"/>
              <a:defRPr/>
            </a:pPr>
            <a:endParaRPr lang="en-US" sz="2000" dirty="0">
              <a:solidFill>
                <a:srgbClr val="154578"/>
              </a:solidFill>
              <a:latin typeface="Calibri" pitchFamily="34" charset="0"/>
            </a:endParaRPr>
          </a:p>
          <a:p>
            <a:pPr marL="342900" indent="-342900">
              <a:buClr>
                <a:srgbClr val="FF0000"/>
              </a:buClr>
              <a:buSzPct val="115000"/>
              <a:buFont typeface="+mj-lt"/>
              <a:buAutoNum type="arabicPeriod"/>
              <a:defRPr/>
            </a:pPr>
            <a:r>
              <a:rPr lang="en-US" sz="2000" dirty="0" smtClean="0">
                <a:solidFill>
                  <a:srgbClr val="154578"/>
                </a:solidFill>
                <a:latin typeface="Calibri" pitchFamily="34" charset="0"/>
              </a:rPr>
              <a:t>Determine </a:t>
            </a:r>
            <a:r>
              <a:rPr lang="en-US" sz="2000" dirty="0">
                <a:solidFill>
                  <a:srgbClr val="154578"/>
                </a:solidFill>
                <a:latin typeface="Calibri" pitchFamily="34" charset="0"/>
              </a:rPr>
              <a:t>N, the unduplicated number of children receiving </a:t>
            </a:r>
            <a:r>
              <a:rPr lang="en-US" sz="2000" dirty="0" smtClean="0">
                <a:solidFill>
                  <a:srgbClr val="154578"/>
                </a:solidFill>
                <a:latin typeface="Calibri" pitchFamily="34" charset="0"/>
              </a:rPr>
              <a:t>EI or ECSE services.</a:t>
            </a:r>
          </a:p>
          <a:p>
            <a:pPr marL="342900" indent="-342900">
              <a:buClr>
                <a:srgbClr val="FF0000"/>
              </a:buClr>
              <a:buSzPct val="115000"/>
              <a:buFont typeface="+mj-lt"/>
              <a:buAutoNum type="arabicPeriod"/>
              <a:defRPr/>
            </a:pPr>
            <a:r>
              <a:rPr lang="en-US" sz="2000" dirty="0" smtClean="0">
                <a:solidFill>
                  <a:srgbClr val="154578"/>
                </a:solidFill>
                <a:latin typeface="Calibri" pitchFamily="34" charset="0"/>
              </a:rPr>
              <a:t>Select those who participated in another program type.</a:t>
            </a:r>
          </a:p>
          <a:p>
            <a:pPr marL="342900" indent="-342900">
              <a:buClr>
                <a:srgbClr val="FF0000"/>
              </a:buClr>
              <a:buSzPct val="115000"/>
              <a:buFont typeface="+mj-lt"/>
              <a:buAutoNum type="arabicPeriod"/>
              <a:defRPr/>
            </a:pPr>
            <a:r>
              <a:rPr lang="en-US" sz="2000" dirty="0" smtClean="0">
                <a:solidFill>
                  <a:srgbClr val="154578"/>
                </a:solidFill>
                <a:latin typeface="Calibri" pitchFamily="34" charset="0"/>
              </a:rPr>
              <a:t>Remove children who participated in unrated or low rated programs.</a:t>
            </a:r>
          </a:p>
          <a:p>
            <a:pPr marL="342900" indent="-342900">
              <a:buClr>
                <a:srgbClr val="FF0000"/>
              </a:buClr>
              <a:buSzPct val="115000"/>
              <a:buFont typeface="+mj-lt"/>
              <a:buAutoNum type="arabicPeriod"/>
              <a:defRPr/>
            </a:pPr>
            <a:r>
              <a:rPr lang="en-US" sz="2000" dirty="0" smtClean="0">
                <a:solidFill>
                  <a:srgbClr val="154578"/>
                </a:solidFill>
                <a:latin typeface="Calibri" pitchFamily="34" charset="0"/>
              </a:rPr>
              <a:t>Remove children without exit ratings.</a:t>
            </a:r>
          </a:p>
          <a:p>
            <a:pPr marL="342900" indent="-342900">
              <a:buClr>
                <a:srgbClr val="FF0000"/>
              </a:buClr>
              <a:buSzPct val="115000"/>
              <a:buFont typeface="+mj-lt"/>
              <a:buAutoNum type="arabicPeriod"/>
              <a:defRPr/>
            </a:pPr>
            <a:r>
              <a:rPr lang="en-US" sz="2000" dirty="0" smtClean="0">
                <a:solidFill>
                  <a:srgbClr val="154578"/>
                </a:solidFill>
                <a:latin typeface="Calibri" pitchFamily="34" charset="0"/>
              </a:rPr>
              <a:t>Calculate progress category (a-e) for remaining children.</a:t>
            </a:r>
          </a:p>
          <a:p>
            <a:pPr marL="342900" indent="-342900">
              <a:buClr>
                <a:srgbClr val="FF0000"/>
              </a:buClr>
              <a:buSzPct val="115000"/>
              <a:buFont typeface="+mj-lt"/>
              <a:buAutoNum type="arabicPeriod"/>
              <a:defRPr/>
            </a:pPr>
            <a:r>
              <a:rPr lang="en-US" sz="2000" dirty="0" smtClean="0">
                <a:solidFill>
                  <a:srgbClr val="154578"/>
                </a:solidFill>
                <a:latin typeface="Calibri" pitchFamily="34" charset="0"/>
              </a:rPr>
              <a:t>Apply OSEP formula (c+d)/(</a:t>
            </a:r>
            <a:r>
              <a:rPr lang="en-US" sz="2000" dirty="0" err="1" smtClean="0">
                <a:solidFill>
                  <a:srgbClr val="154578"/>
                </a:solidFill>
                <a:latin typeface="Calibri" pitchFamily="34" charset="0"/>
              </a:rPr>
              <a:t>a+b+c+d</a:t>
            </a:r>
            <a:r>
              <a:rPr lang="en-US" sz="2000" dirty="0" smtClean="0">
                <a:solidFill>
                  <a:srgbClr val="154578"/>
                </a:solidFill>
                <a:latin typeface="Calibri" pitchFamily="34" charset="0"/>
              </a:rPr>
              <a:t>).</a:t>
            </a:r>
            <a:endParaRPr lang="en-US" sz="2000" dirty="0">
              <a:solidFill>
                <a:srgbClr val="154578"/>
              </a:solidFill>
              <a:latin typeface="Calibri" pitchFamily="34" charset="0"/>
            </a:endParaRPr>
          </a:p>
        </p:txBody>
      </p:sp>
      <p:sp>
        <p:nvSpPr>
          <p:cNvPr id="3" name="Slide Number Placeholder 2"/>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240957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pPr marL="0" indent="0">
              <a:buNone/>
            </a:pPr>
            <a:r>
              <a:rPr lang="en-US" sz="3200" dirty="0"/>
              <a:t>How can you use the </a:t>
            </a:r>
            <a:r>
              <a:rPr lang="en-US" sz="3200" b="1" i="1" dirty="0">
                <a:solidFill>
                  <a:srgbClr val="00B050"/>
                </a:solidFill>
              </a:rPr>
              <a:t>CEDS Connect tool </a:t>
            </a:r>
            <a:r>
              <a:rPr lang="en-US" sz="3200" dirty="0"/>
              <a:t> to support Part C and 619 work in your state</a:t>
            </a:r>
            <a:r>
              <a:rPr lang="en-US" sz="3200" dirty="0" smtClean="0"/>
              <a:t>?</a:t>
            </a:r>
            <a:endParaRPr lang="en-US" sz="3200" dirty="0"/>
          </a:p>
          <a:p>
            <a:r>
              <a:rPr lang="en-US" dirty="0" smtClean="0"/>
              <a:t>_____________________________</a:t>
            </a:r>
          </a:p>
          <a:p>
            <a:r>
              <a:rPr lang="en-US" dirty="0" smtClean="0"/>
              <a:t>_____________________________</a:t>
            </a:r>
          </a:p>
          <a:p>
            <a:r>
              <a:rPr lang="en-US" dirty="0" smtClean="0"/>
              <a:t>_____________________________</a:t>
            </a:r>
          </a:p>
          <a:p>
            <a:r>
              <a:rPr lang="en-US" dirty="0" smtClean="0"/>
              <a:t>_____________________________</a:t>
            </a:r>
          </a:p>
          <a:p>
            <a:r>
              <a:rPr lang="en-US" dirty="0"/>
              <a:t>_____________________________</a:t>
            </a:r>
          </a:p>
        </p:txBody>
      </p:sp>
      <p:sp>
        <p:nvSpPr>
          <p:cNvPr id="3" name="Title 2"/>
          <p:cNvSpPr>
            <a:spLocks noGrp="1"/>
          </p:cNvSpPr>
          <p:nvPr>
            <p:ph type="title"/>
          </p:nvPr>
        </p:nvSpPr>
        <p:spPr/>
        <p:txBody>
          <a:bodyPr/>
          <a:lstStyle/>
          <a:p>
            <a:r>
              <a:rPr lang="en-US" dirty="0" smtClean="0"/>
              <a:t>Discussion Question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1653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S logo center"/>
          <p:cNvPicPr>
            <a:picLocks noChangeAspect="1"/>
          </p:cNvPicPr>
          <p:nvPr/>
        </p:nvPicPr>
        <p:blipFill>
          <a:blip r:embed="rId3" cstate="screen">
            <a:lum/>
          </a:blip>
          <a:srcRect/>
          <a:stretch>
            <a:fillRect/>
          </a:stretch>
        </p:blipFill>
        <p:spPr>
          <a:xfrm>
            <a:off x="1539240" y="262934"/>
            <a:ext cx="5989320" cy="6238858"/>
          </a:xfrm>
          <a:prstGeom prst="rect">
            <a:avLst/>
          </a:prstGeom>
          <a:effectLst/>
        </p:spPr>
      </p:pic>
      <p:sp>
        <p:nvSpPr>
          <p:cNvPr id="8" name="Rectangle 7"/>
          <p:cNvSpPr/>
          <p:nvPr/>
        </p:nvSpPr>
        <p:spPr>
          <a:xfrm>
            <a:off x="0" y="-27296"/>
            <a:ext cx="9144000" cy="301752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981736"/>
            <a:ext cx="9144000" cy="287626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0" y="2985448"/>
            <a:ext cx="9144000" cy="996696"/>
          </a:xfrm>
          <a:prstGeom prst="rect">
            <a:avLst/>
          </a:prstGeom>
          <a:solidFill>
            <a:schemeClr val="bg1">
              <a:alpha val="82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
        <p:nvSpPr>
          <p:cNvPr id="10" name="Title 1"/>
          <p:cNvSpPr txBox="1">
            <a:spLocks/>
          </p:cNvSpPr>
          <p:nvPr/>
        </p:nvSpPr>
        <p:spPr bwMode="auto">
          <a:xfrm>
            <a:off x="0" y="2936544"/>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b" anchorCtr="0" compatLnSpc="1">
            <a:prstTxWarp prst="textNoShape">
              <a:avLst/>
            </a:prstTxWarp>
          </a:bodyPr>
          <a:lstStyle/>
          <a:p>
            <a:pPr algn="ctr" fontAlgn="base">
              <a:lnSpc>
                <a:spcPct val="80000"/>
              </a:lnSpc>
              <a:spcBef>
                <a:spcPct val="0"/>
              </a:spcBef>
              <a:spcAft>
                <a:spcPct val="0"/>
              </a:spcAft>
              <a:defRPr/>
            </a:pPr>
            <a:r>
              <a:rPr lang="en-US" sz="6600" b="1" cap="small" dirty="0">
                <a:solidFill>
                  <a:prstClr val="black">
                    <a:lumMod val="85000"/>
                    <a:lumOff val="15000"/>
                  </a:prstClr>
                </a:solidFill>
                <a:effectLst>
                  <a:glow rad="101600">
                    <a:prstClr val="white">
                      <a:alpha val="60000"/>
                    </a:prstClr>
                  </a:glow>
                </a:effectLst>
                <a:latin typeface="Trebuchet MS" pitchFamily="34" charset="0"/>
              </a:rPr>
              <a:t>Using Align</a:t>
            </a:r>
            <a:endParaRPr lang="en-US" sz="7200" b="1" cap="small" dirty="0">
              <a:solidFill>
                <a:prstClr val="black">
                  <a:lumMod val="85000"/>
                  <a:lumOff val="15000"/>
                </a:prstClr>
              </a:solidFill>
              <a:effectLst>
                <a:glow rad="101600">
                  <a:prstClr val="white">
                    <a:alpha val="60000"/>
                  </a:prstClr>
                </a:glow>
              </a:effectLst>
              <a:latin typeface="Trebuchet MS" pitchFamily="34" charset="0"/>
            </a:endParaRPr>
          </a:p>
        </p:txBody>
      </p:sp>
    </p:spTree>
    <p:extLst>
      <p:ext uri="{BB962C8B-B14F-4D97-AF65-F5344CB8AC3E}">
        <p14:creationId xmlns:p14="http://schemas.microsoft.com/office/powerpoint/2010/main" val="414004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602343" y="2301875"/>
            <a:ext cx="8229600" cy="4022725"/>
          </a:xfrm>
          <a:prstGeom prst="rect">
            <a:avLst/>
          </a:prstGeom>
          <a:noFill/>
          <a:ln>
            <a:noFill/>
          </a:ln>
          <a:extLst/>
        </p:spPr>
        <p:txBody>
          <a:bodyPr/>
          <a:lstStyle/>
          <a:p>
            <a:pPr marL="342900" indent="-342900">
              <a:spcBef>
                <a:spcPct val="20000"/>
              </a:spcBef>
              <a:buClr>
                <a:srgbClr val="7030A0"/>
              </a:buClr>
              <a:buSzPct val="115000"/>
              <a:buFont typeface="Arial" charset="0"/>
              <a:buNone/>
              <a:defRPr/>
            </a:pPr>
            <a:r>
              <a:rPr lang="en-US" sz="3600" dirty="0">
                <a:solidFill>
                  <a:prstClr val="black"/>
                </a:solidFill>
                <a:latin typeface="Trebuchet MS" pitchFamily="34" charset="0"/>
              </a:rPr>
              <a:t>Web-based tool that allows users to</a:t>
            </a:r>
          </a:p>
          <a:p>
            <a:pPr marL="342900" indent="-342900">
              <a:spcBef>
                <a:spcPct val="20000"/>
              </a:spcBef>
              <a:buClr>
                <a:srgbClr val="7030A0"/>
              </a:buClr>
              <a:buSzPct val="115000"/>
              <a:buFont typeface="Arial" charset="0"/>
              <a:buNone/>
              <a:defRPr/>
            </a:pPr>
            <a:endParaRPr lang="en-US" sz="1200" dirty="0">
              <a:solidFill>
                <a:prstClr val="black">
                  <a:lumMod val="85000"/>
                  <a:lumOff val="15000"/>
                </a:prstClr>
              </a:solidFill>
              <a:latin typeface="Trebuchet MS" pitchFamily="34" charset="0"/>
            </a:endParaRP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Import</a:t>
            </a:r>
            <a:r>
              <a:rPr lang="en-US" sz="3200" dirty="0">
                <a:solidFill>
                  <a:srgbClr val="595959"/>
                </a:solidFill>
                <a:latin typeface="Trebuchet MS" pitchFamily="34" charset="0"/>
              </a:rPr>
              <a:t> </a:t>
            </a:r>
            <a:r>
              <a:rPr lang="en-US" sz="3200" dirty="0">
                <a:solidFill>
                  <a:prstClr val="black"/>
                </a:solidFill>
                <a:latin typeface="Trebuchet MS" pitchFamily="34" charset="0"/>
              </a:rPr>
              <a:t>or input their data dictionaries</a:t>
            </a: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Align </a:t>
            </a:r>
            <a:r>
              <a:rPr lang="en-US" sz="3200" dirty="0">
                <a:solidFill>
                  <a:prstClr val="black"/>
                </a:solidFill>
                <a:latin typeface="Trebuchet MS" pitchFamily="34" charset="0"/>
              </a:rPr>
              <a:t>their current data to CEDS</a:t>
            </a: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Compare</a:t>
            </a:r>
            <a:r>
              <a:rPr lang="en-US" sz="3200" dirty="0">
                <a:solidFill>
                  <a:srgbClr val="595959"/>
                </a:solidFill>
                <a:latin typeface="Trebuchet MS" pitchFamily="34" charset="0"/>
              </a:rPr>
              <a:t> </a:t>
            </a:r>
            <a:r>
              <a:rPr lang="en-US" sz="3200" dirty="0" smtClean="0">
                <a:solidFill>
                  <a:prstClr val="black"/>
                </a:solidFill>
                <a:latin typeface="Trebuchet MS" pitchFamily="34" charset="0"/>
              </a:rPr>
              <a:t>their data dictionaries</a:t>
            </a:r>
            <a:endParaRPr lang="en-US" sz="3200" dirty="0">
              <a:solidFill>
                <a:prstClr val="black"/>
              </a:solidFill>
              <a:latin typeface="Trebuchet MS" pitchFamily="34" charset="0"/>
            </a:endParaRPr>
          </a:p>
          <a:p>
            <a:pPr marL="342900" indent="-342900">
              <a:spcBef>
                <a:spcPct val="20000"/>
              </a:spcBef>
              <a:buClr>
                <a:srgbClr val="531C79"/>
              </a:buClr>
              <a:buSzPct val="115000"/>
              <a:buFont typeface="Arial" charset="0"/>
              <a:buChar char="•"/>
              <a:defRPr/>
            </a:pPr>
            <a:r>
              <a:rPr lang="en-US" sz="3200" b="1" dirty="0">
                <a:solidFill>
                  <a:srgbClr val="50A700"/>
                </a:solidFill>
                <a:effectLst>
                  <a:outerShdw blurRad="38100" dist="38100" dir="2700000" algn="tl">
                    <a:srgbClr val="000000">
                      <a:alpha val="43137"/>
                    </a:srgbClr>
                  </a:outerShdw>
                </a:effectLst>
                <a:latin typeface="Trebuchet MS" pitchFamily="34" charset="0"/>
              </a:rPr>
              <a:t>Analyze </a:t>
            </a:r>
            <a:r>
              <a:rPr lang="en-US" sz="3200" dirty="0">
                <a:solidFill>
                  <a:prstClr val="black"/>
                </a:solidFill>
                <a:latin typeface="Trebuchet MS" pitchFamily="34" charset="0"/>
              </a:rPr>
              <a:t>their data in relation to various other CEDS-aligned efforts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838200"/>
            <a:ext cx="4114381" cy="1862381"/>
          </a:xfrm>
          <a:prstGeom prst="rect">
            <a:avLst/>
          </a:prstGeom>
        </p:spPr>
      </p:pic>
      <p:sp>
        <p:nvSpPr>
          <p:cNvPr id="8" name="TextBox 7"/>
          <p:cNvSpPr txBox="1"/>
          <p:nvPr/>
        </p:nvSpPr>
        <p:spPr>
          <a:xfrm>
            <a:off x="381000" y="0"/>
            <a:ext cx="8686800" cy="769441"/>
          </a:xfrm>
          <a:prstGeom prst="rect">
            <a:avLst/>
          </a:prstGeom>
          <a:noFill/>
        </p:spPr>
        <p:txBody>
          <a:bodyPr wrap="square" rtlCol="0">
            <a:spAutoFit/>
          </a:bodyPr>
          <a:lstStyle/>
          <a:p>
            <a:r>
              <a:rPr lang="en-US" sz="4400" b="1" dirty="0">
                <a:solidFill>
                  <a:srgbClr val="5F2084"/>
                </a:solidFill>
                <a:cs typeface="Andalus" pitchFamily="18" charset="-78"/>
              </a:rPr>
              <a:t>Align</a:t>
            </a:r>
          </a:p>
        </p:txBody>
      </p:sp>
    </p:spTree>
    <p:extLst>
      <p:ext uri="{BB962C8B-B14F-4D97-AF65-F5344CB8AC3E}">
        <p14:creationId xmlns:p14="http://schemas.microsoft.com/office/powerpoint/2010/main" val="19573991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09" y="1161733"/>
            <a:ext cx="8640381" cy="4534533"/>
          </a:xfrm>
          <a:prstGeom prst="rect">
            <a:avLst/>
          </a:prstGeom>
        </p:spPr>
      </p:pic>
      <p:sp>
        <p:nvSpPr>
          <p:cNvPr id="4" name="Title 3"/>
          <p:cNvSpPr>
            <a:spLocks noGrp="1"/>
          </p:cNvSpPr>
          <p:nvPr>
            <p:ph type="title"/>
          </p:nvPr>
        </p:nvSpPr>
        <p:spPr/>
        <p:txBody>
          <a:bodyPr/>
          <a:lstStyle/>
          <a:p>
            <a:r>
              <a:rPr lang="en-US" dirty="0" smtClean="0"/>
              <a:t>States with Early Learning Maps</a:t>
            </a:r>
            <a:endParaRPr lang="en-US" dirty="0"/>
          </a:p>
        </p:txBody>
      </p:sp>
    </p:spTree>
    <p:extLst>
      <p:ext uri="{BB962C8B-B14F-4D97-AF65-F5344CB8AC3E}">
        <p14:creationId xmlns:p14="http://schemas.microsoft.com/office/powerpoint/2010/main" val="2033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to CEDS</a:t>
            </a:r>
            <a:endParaRPr lang="en-US"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05" t="14328" r="12149" b="12119"/>
          <a:stretch/>
        </p:blipFill>
        <p:spPr bwMode="auto">
          <a:xfrm>
            <a:off x="341194" y="724682"/>
            <a:ext cx="7601803" cy="551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Discuss </a:t>
            </a:r>
            <a:r>
              <a:rPr lang="en-US" sz="2400" dirty="0"/>
              <a:t>the </a:t>
            </a:r>
            <a:r>
              <a:rPr lang="en-US" sz="2400" b="1" i="1" dirty="0">
                <a:solidFill>
                  <a:srgbClr val="00B050"/>
                </a:solidFill>
              </a:rPr>
              <a:t>benefits</a:t>
            </a:r>
            <a:r>
              <a:rPr lang="en-US" sz="2400" dirty="0"/>
              <a:t> </a:t>
            </a:r>
            <a:r>
              <a:rPr lang="en-US" sz="2400" dirty="0" smtClean="0"/>
              <a:t>of </a:t>
            </a:r>
            <a:r>
              <a:rPr lang="en-US" sz="2400" b="1" i="1" dirty="0">
                <a:solidFill>
                  <a:srgbClr val="00B050"/>
                </a:solidFill>
              </a:rPr>
              <a:t>developing data systems </a:t>
            </a:r>
            <a:r>
              <a:rPr lang="en-US" sz="2400" dirty="0"/>
              <a:t>across </a:t>
            </a:r>
            <a:r>
              <a:rPr lang="en-US" sz="2400" dirty="0" smtClean="0"/>
              <a:t>Part C and Part B/619 programs </a:t>
            </a:r>
            <a:r>
              <a:rPr lang="en-US" sz="2400" dirty="0"/>
              <a:t>with </a:t>
            </a:r>
            <a:r>
              <a:rPr lang="en-US" sz="2400" b="1" i="1" dirty="0">
                <a:solidFill>
                  <a:srgbClr val="00B050"/>
                </a:solidFill>
              </a:rPr>
              <a:t>common data elements and </a:t>
            </a:r>
            <a:r>
              <a:rPr lang="en-US" sz="2400" b="1" i="1" dirty="0" smtClean="0">
                <a:solidFill>
                  <a:srgbClr val="00B050"/>
                </a:solidFill>
              </a:rPr>
              <a:t>definitions</a:t>
            </a:r>
            <a:r>
              <a:rPr lang="en-US" sz="2400" dirty="0" smtClean="0"/>
              <a:t>  </a:t>
            </a:r>
          </a:p>
          <a:p>
            <a:r>
              <a:rPr lang="en-US" sz="2400" dirty="0" smtClean="0"/>
              <a:t>Demonstrate </a:t>
            </a:r>
            <a:r>
              <a:rPr lang="en-US" sz="2400" b="1" i="1" dirty="0" smtClean="0">
                <a:solidFill>
                  <a:srgbClr val="00B050"/>
                </a:solidFill>
              </a:rPr>
              <a:t>tools</a:t>
            </a:r>
            <a:r>
              <a:rPr lang="en-US" sz="2400" dirty="0" smtClean="0"/>
              <a:t> </a:t>
            </a:r>
            <a:r>
              <a:rPr lang="en-US" sz="2400" dirty="0"/>
              <a:t>developed by </a:t>
            </a:r>
            <a:r>
              <a:rPr lang="en-US" sz="2400" dirty="0" smtClean="0"/>
              <a:t>the </a:t>
            </a:r>
            <a:r>
              <a:rPr lang="en-US" sz="2400" b="1" i="1" dirty="0" smtClean="0">
                <a:solidFill>
                  <a:srgbClr val="00B050"/>
                </a:solidFill>
              </a:rPr>
              <a:t>CEDS </a:t>
            </a:r>
            <a:r>
              <a:rPr lang="en-US" sz="2400" b="1" i="1" dirty="0">
                <a:solidFill>
                  <a:srgbClr val="00B050"/>
                </a:solidFill>
              </a:rPr>
              <a:t>initiative </a:t>
            </a:r>
            <a:r>
              <a:rPr lang="en-US" sz="2400" dirty="0" smtClean="0"/>
              <a:t>to </a:t>
            </a:r>
            <a:r>
              <a:rPr lang="en-US" sz="2400" b="1" i="1" dirty="0" smtClean="0">
                <a:solidFill>
                  <a:srgbClr val="00B050"/>
                </a:solidFill>
              </a:rPr>
              <a:t>share </a:t>
            </a:r>
            <a:r>
              <a:rPr lang="en-US" sz="2400" b="1" i="1" dirty="0">
                <a:solidFill>
                  <a:srgbClr val="00B050"/>
                </a:solidFill>
              </a:rPr>
              <a:t>data dictionaries</a:t>
            </a:r>
            <a:r>
              <a:rPr lang="en-US" sz="2400" dirty="0"/>
              <a:t>, </a:t>
            </a:r>
            <a:r>
              <a:rPr lang="en-US" sz="2400" b="1" i="1" dirty="0" smtClean="0">
                <a:solidFill>
                  <a:srgbClr val="00B050"/>
                </a:solidFill>
              </a:rPr>
              <a:t>evaluation </a:t>
            </a:r>
            <a:r>
              <a:rPr lang="en-US" sz="2400" b="1" i="1" dirty="0">
                <a:solidFill>
                  <a:srgbClr val="00B050"/>
                </a:solidFill>
              </a:rPr>
              <a:t>and research questions</a:t>
            </a:r>
            <a:r>
              <a:rPr lang="en-US" sz="2400" dirty="0"/>
              <a:t>, and </a:t>
            </a:r>
            <a:r>
              <a:rPr lang="en-US" sz="2400" b="1" i="1" dirty="0" smtClean="0">
                <a:solidFill>
                  <a:srgbClr val="00B050"/>
                </a:solidFill>
              </a:rPr>
              <a:t>analytic </a:t>
            </a:r>
            <a:r>
              <a:rPr lang="en-US" sz="2400" b="1" i="1" dirty="0">
                <a:solidFill>
                  <a:srgbClr val="00B050"/>
                </a:solidFill>
              </a:rPr>
              <a:t>strategies </a:t>
            </a:r>
            <a:endParaRPr lang="en-US" sz="2400" b="1" i="1" dirty="0" smtClean="0">
              <a:solidFill>
                <a:srgbClr val="00B050"/>
              </a:solidFill>
            </a:endParaRPr>
          </a:p>
          <a:p>
            <a:r>
              <a:rPr lang="en-US" sz="2400" dirty="0" smtClean="0">
                <a:solidFill>
                  <a:srgbClr val="002060"/>
                </a:solidFill>
              </a:rPr>
              <a:t>Learn new ways to </a:t>
            </a:r>
            <a:r>
              <a:rPr lang="en-US" sz="2400" dirty="0"/>
              <a:t>answer important </a:t>
            </a:r>
            <a:r>
              <a:rPr lang="en-US" sz="2400" b="1" i="1" dirty="0">
                <a:solidFill>
                  <a:srgbClr val="00B050"/>
                </a:solidFill>
              </a:rPr>
              <a:t>program and policy  </a:t>
            </a:r>
            <a:r>
              <a:rPr lang="en-US" sz="2400" b="1" i="1" dirty="0" smtClean="0">
                <a:solidFill>
                  <a:srgbClr val="00B050"/>
                </a:solidFill>
              </a:rPr>
              <a:t>questions</a:t>
            </a:r>
            <a:endParaRPr lang="en-US" sz="2400" dirty="0" smtClean="0"/>
          </a:p>
          <a:p>
            <a:r>
              <a:rPr lang="en-US" sz="2400" dirty="0" smtClean="0"/>
              <a:t>Learn about </a:t>
            </a:r>
            <a:r>
              <a:rPr lang="en-US" sz="2400" b="1" i="1" dirty="0" smtClean="0">
                <a:solidFill>
                  <a:srgbClr val="00B050"/>
                </a:solidFill>
              </a:rPr>
              <a:t>new data elements relevant to Part C and 619 </a:t>
            </a:r>
            <a:r>
              <a:rPr lang="en-US" sz="2400" dirty="0" smtClean="0"/>
              <a:t>proposed in </a:t>
            </a:r>
            <a:r>
              <a:rPr lang="en-US" sz="2400" b="1" i="1" dirty="0" smtClean="0">
                <a:solidFill>
                  <a:srgbClr val="00B050"/>
                </a:solidFill>
              </a:rPr>
              <a:t>CEDS Version 4 </a:t>
            </a:r>
            <a:endParaRPr lang="en-US" sz="2400" b="1" i="1" dirty="0">
              <a:solidFill>
                <a:srgbClr val="00B050"/>
              </a:solidFill>
            </a:endParaRPr>
          </a:p>
        </p:txBody>
      </p:sp>
      <p:sp>
        <p:nvSpPr>
          <p:cNvPr id="3" name="Title 2"/>
          <p:cNvSpPr>
            <a:spLocks noGrp="1"/>
          </p:cNvSpPr>
          <p:nvPr>
            <p:ph type="title"/>
          </p:nvPr>
        </p:nvSpPr>
        <p:spPr/>
        <p:txBody>
          <a:bodyPr/>
          <a:lstStyle/>
          <a:p>
            <a:r>
              <a:rPr lang="en-US" dirty="0" smtClean="0"/>
              <a:t>Session Description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2879155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to Others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990600"/>
            <a:ext cx="85915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3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r>
              <a:rPr lang="en-US" sz="3200" dirty="0" smtClean="0"/>
              <a:t>State plans to link data collected by Early Hearing Detection &amp; Intervention (EHDI) with Part C data to guide program improvement and for CDC reporting.</a:t>
            </a:r>
          </a:p>
          <a:p>
            <a:pPr marL="0" indent="0">
              <a:buNone/>
            </a:pPr>
            <a:endParaRPr lang="en-US" sz="3200" dirty="0" smtClean="0"/>
          </a:p>
          <a:p>
            <a:r>
              <a:rPr lang="en-US" sz="3200" dirty="0" smtClean="0"/>
              <a:t>Each agency can create a map using the Align tool to simplify the process of linking data sets.</a:t>
            </a:r>
          </a:p>
          <a:p>
            <a:pPr marL="0" indent="0">
              <a:buNone/>
            </a:pPr>
            <a:endParaRPr lang="en-US" sz="3200" dirty="0"/>
          </a:p>
        </p:txBody>
      </p:sp>
      <p:sp>
        <p:nvSpPr>
          <p:cNvPr id="4" name="Title 3"/>
          <p:cNvSpPr>
            <a:spLocks noGrp="1"/>
          </p:cNvSpPr>
          <p:nvPr>
            <p:ph type="title"/>
          </p:nvPr>
        </p:nvSpPr>
        <p:spPr/>
        <p:txBody>
          <a:bodyPr/>
          <a:lstStyle/>
          <a:p>
            <a:r>
              <a:rPr lang="en-US" dirty="0" smtClean="0"/>
              <a:t>State Example: Align Tool</a:t>
            </a:r>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31</a:t>
            </a:fld>
            <a:endParaRPr lang="en-US" dirty="0"/>
          </a:p>
        </p:txBody>
      </p:sp>
    </p:spTree>
    <p:extLst>
      <p:ext uri="{BB962C8B-B14F-4D97-AF65-F5344CB8AC3E}">
        <p14:creationId xmlns:p14="http://schemas.microsoft.com/office/powerpoint/2010/main" val="192717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pPr marL="0" indent="0">
              <a:buNone/>
            </a:pPr>
            <a:r>
              <a:rPr lang="en-US" sz="3200" dirty="0"/>
              <a:t>How can you use the </a:t>
            </a:r>
            <a:r>
              <a:rPr lang="en-US" sz="3200" b="1" i="1" dirty="0">
                <a:solidFill>
                  <a:srgbClr val="00B050"/>
                </a:solidFill>
              </a:rPr>
              <a:t>CEDS Align tool </a:t>
            </a:r>
            <a:r>
              <a:rPr lang="en-US" sz="3200" dirty="0"/>
              <a:t> to support Part C and 619 work in </a:t>
            </a:r>
            <a:r>
              <a:rPr lang="en-US" sz="3200" dirty="0" smtClean="0"/>
              <a:t>your state?</a:t>
            </a:r>
          </a:p>
          <a:p>
            <a:r>
              <a:rPr lang="en-US" dirty="0" smtClean="0"/>
              <a:t>_____________________________</a:t>
            </a:r>
            <a:endParaRPr lang="en-US" dirty="0"/>
          </a:p>
          <a:p>
            <a:r>
              <a:rPr lang="en-US" dirty="0" smtClean="0"/>
              <a:t>_____________________________</a:t>
            </a:r>
          </a:p>
          <a:p>
            <a:r>
              <a:rPr lang="en-US" dirty="0"/>
              <a:t>_____________________________</a:t>
            </a:r>
          </a:p>
          <a:p>
            <a:r>
              <a:rPr lang="en-US" dirty="0"/>
              <a:t>_____________________________</a:t>
            </a:r>
          </a:p>
          <a:p>
            <a:r>
              <a:rPr lang="en-US" dirty="0"/>
              <a:t>_____________________________</a:t>
            </a:r>
          </a:p>
          <a:p>
            <a:pPr marL="0" indent="0">
              <a:buNone/>
            </a:pPr>
            <a:endParaRPr lang="en-US" dirty="0"/>
          </a:p>
        </p:txBody>
      </p:sp>
      <p:sp>
        <p:nvSpPr>
          <p:cNvPr id="3" name="Title 2"/>
          <p:cNvSpPr>
            <a:spLocks noGrp="1"/>
          </p:cNvSpPr>
          <p:nvPr>
            <p:ph type="title"/>
          </p:nvPr>
        </p:nvSpPr>
        <p:spPr/>
        <p:txBody>
          <a:bodyPr/>
          <a:lstStyle/>
          <a:p>
            <a:r>
              <a:rPr lang="en-US" dirty="0" smtClean="0"/>
              <a:t>Discussion Question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Tree>
    <p:extLst>
      <p:ext uri="{BB962C8B-B14F-4D97-AF65-F5344CB8AC3E}">
        <p14:creationId xmlns:p14="http://schemas.microsoft.com/office/powerpoint/2010/main" val="221736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01" y="-1143000"/>
            <a:ext cx="9035885" cy="9420590"/>
          </a:xfrm>
          <a:prstGeom prst="rect">
            <a:avLst/>
          </a:prstGeom>
        </p:spPr>
      </p:pic>
      <p:sp>
        <p:nvSpPr>
          <p:cNvPr id="2" name="TextBox 1"/>
          <p:cNvSpPr txBox="1"/>
          <p:nvPr/>
        </p:nvSpPr>
        <p:spPr>
          <a:xfrm>
            <a:off x="0" y="1828800"/>
            <a:ext cx="9144000" cy="3662541"/>
          </a:xfrm>
          <a:prstGeom prst="rect">
            <a:avLst/>
          </a:prstGeom>
          <a:noFill/>
        </p:spPr>
        <p:txBody>
          <a:bodyPr wrap="square" rtlCol="0">
            <a:spAutoFit/>
          </a:bodyPr>
          <a:lstStyle/>
          <a:p>
            <a:pPr algn="ctr"/>
            <a:r>
              <a:rPr lang="en-US" sz="9600" b="1" dirty="0">
                <a:solidFill>
                  <a:srgbClr val="5F2084"/>
                </a:solidFill>
                <a:latin typeface="Trebuchet MS" pitchFamily="34" charset="0"/>
                <a:cs typeface="Andalus" pitchFamily="18" charset="-78"/>
              </a:rPr>
              <a:t>CEDS Anatomy: The Basics</a:t>
            </a:r>
          </a:p>
          <a:p>
            <a:pPr algn="ctr"/>
            <a:endParaRPr lang="en-US" sz="4000" dirty="0">
              <a:solidFill>
                <a:prstClr val="black"/>
              </a:solidFill>
              <a:latin typeface="Trebuchet MS" pitchFamily="34" charset="0"/>
            </a:endParaRPr>
          </a:p>
        </p:txBody>
      </p:sp>
      <p:sp>
        <p:nvSpPr>
          <p:cNvPr id="3" name="Slide Number Placeholder 2"/>
          <p:cNvSpPr>
            <a:spLocks noGrp="1"/>
          </p:cNvSpPr>
          <p:nvPr>
            <p:ph type="sldNum" sz="quarter" idx="12"/>
          </p:nvPr>
        </p:nvSpPr>
        <p:spPr/>
        <p:txBody>
          <a:bodyPr/>
          <a:lstStyle/>
          <a:p>
            <a:fld id="{E97C4E3A-F87D-4025-9D2B-DC5D71EBB4A4}" type="slidenum">
              <a:rPr lang="en-US" sz="1800" smtClean="0">
                <a:solidFill>
                  <a:prstClr val="black">
                    <a:tint val="75000"/>
                  </a:prstClr>
                </a:solidFill>
              </a:rPr>
              <a:pPr/>
              <a:t>33</a:t>
            </a:fld>
            <a:endParaRPr lang="en-US" sz="1800" dirty="0">
              <a:solidFill>
                <a:prstClr val="black">
                  <a:tint val="75000"/>
                </a:prstClr>
              </a:solidFill>
            </a:endParaRPr>
          </a:p>
        </p:txBody>
      </p:sp>
    </p:spTree>
    <p:extLst>
      <p:ext uri="{BB962C8B-B14F-4D97-AF65-F5344CB8AC3E}">
        <p14:creationId xmlns:p14="http://schemas.microsoft.com/office/powerpoint/2010/main" val="2327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0" descr="Data model art"/>
          <p:cNvPicPr>
            <a:picLocks noChangeAspect="1"/>
          </p:cNvPicPr>
          <p:nvPr/>
        </p:nvPicPr>
        <p:blipFill>
          <a:blip r:embed="rId3" cstate="print">
            <a:extLst>
              <a:ext uri="{28A0092B-C50C-407E-A947-70E740481C1C}">
                <a14:useLocalDpi xmlns:a14="http://schemas.microsoft.com/office/drawing/2010/main" val="0"/>
              </a:ext>
            </a:extLst>
          </a:blip>
          <a:srcRect l="11369" r="22379"/>
          <a:stretch>
            <a:fillRect/>
          </a:stretch>
        </p:blipFill>
        <p:spPr bwMode="auto">
          <a:xfrm>
            <a:off x="10886" y="945215"/>
            <a:ext cx="3465513" cy="449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0"/>
          </p:nvPr>
        </p:nvSpPr>
        <p:spPr/>
        <p:txBody>
          <a:bodyPr/>
          <a:lstStyle/>
          <a:p>
            <a:endParaRPr lang="en-US" dirty="0"/>
          </a:p>
        </p:txBody>
      </p:sp>
      <p:sp>
        <p:nvSpPr>
          <p:cNvPr id="25604" name="Title 3"/>
          <p:cNvSpPr>
            <a:spLocks noGrp="1"/>
          </p:cNvSpPr>
          <p:nvPr>
            <p:ph type="title"/>
          </p:nvPr>
        </p:nvSpPr>
        <p:spPr>
          <a:prstGeom prst="rect">
            <a:avLst/>
          </a:prstGeom>
        </p:spPr>
        <p:txBody>
          <a:bodyPr/>
          <a:lstStyle/>
          <a:p>
            <a:pPr algn="l" eaLnBrk="1" hangingPunct="1"/>
            <a:r>
              <a:rPr lang="en-US" b="1" dirty="0" smtClean="0">
                <a:solidFill>
                  <a:srgbClr val="531C79"/>
                </a:solidFill>
              </a:rPr>
              <a:t>Standard Information: The Basics</a:t>
            </a:r>
          </a:p>
        </p:txBody>
      </p:sp>
      <p:sp>
        <p:nvSpPr>
          <p:cNvPr id="25605" name="TextBox 6"/>
          <p:cNvSpPr txBox="1">
            <a:spLocks noChangeArrowheads="1"/>
          </p:cNvSpPr>
          <p:nvPr/>
        </p:nvSpPr>
        <p:spPr bwMode="auto">
          <a:xfrm>
            <a:off x="3874294" y="1172212"/>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Element</a:t>
            </a:r>
          </a:p>
        </p:txBody>
      </p:sp>
      <p:sp>
        <p:nvSpPr>
          <p:cNvPr id="25606" name="TextBox 7"/>
          <p:cNvSpPr txBox="1">
            <a:spLocks noChangeArrowheads="1"/>
          </p:cNvSpPr>
          <p:nvPr/>
        </p:nvSpPr>
        <p:spPr bwMode="auto">
          <a:xfrm>
            <a:off x="4419600" y="1524000"/>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Definition</a:t>
            </a:r>
          </a:p>
        </p:txBody>
      </p:sp>
      <p:sp>
        <p:nvSpPr>
          <p:cNvPr id="25607" name="TextBox 8"/>
          <p:cNvSpPr txBox="1">
            <a:spLocks noChangeArrowheads="1"/>
          </p:cNvSpPr>
          <p:nvPr/>
        </p:nvSpPr>
        <p:spPr bwMode="auto">
          <a:xfrm>
            <a:off x="4810465" y="3318231"/>
            <a:ext cx="137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Option</a:t>
            </a:r>
            <a:r>
              <a:rPr lang="en-US" sz="2000" dirty="0">
                <a:solidFill>
                  <a:srgbClr val="595959"/>
                </a:solidFill>
                <a:latin typeface="Trebuchet MS" pitchFamily="34" charset="0"/>
              </a:rPr>
              <a:t> </a:t>
            </a:r>
            <a:r>
              <a:rPr lang="en-US" sz="2000" dirty="0">
                <a:solidFill>
                  <a:prstClr val="black"/>
                </a:solidFill>
                <a:latin typeface="Trebuchet MS" pitchFamily="34" charset="0"/>
              </a:rPr>
              <a:t>set</a:t>
            </a:r>
          </a:p>
        </p:txBody>
      </p:sp>
      <p:sp>
        <p:nvSpPr>
          <p:cNvPr id="25608" name="TextBox 10"/>
          <p:cNvSpPr txBox="1">
            <a:spLocks noChangeArrowheads="1"/>
          </p:cNvSpPr>
          <p:nvPr/>
        </p:nvSpPr>
        <p:spPr bwMode="auto">
          <a:xfrm>
            <a:off x="4764882" y="5075464"/>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Domain</a:t>
            </a:r>
          </a:p>
        </p:txBody>
      </p:sp>
      <p:sp>
        <p:nvSpPr>
          <p:cNvPr id="25618" name="TextBox 9"/>
          <p:cNvSpPr txBox="1">
            <a:spLocks noChangeArrowheads="1"/>
          </p:cNvSpPr>
          <p:nvPr/>
        </p:nvSpPr>
        <p:spPr bwMode="auto">
          <a:xfrm>
            <a:off x="4868862" y="5410200"/>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dirty="0">
                <a:solidFill>
                  <a:prstClr val="black"/>
                </a:solidFill>
                <a:latin typeface="Trebuchet MS" pitchFamily="34" charset="0"/>
              </a:rPr>
              <a:t>Entity</a:t>
            </a:r>
          </a:p>
        </p:txBody>
      </p:sp>
      <p:cxnSp>
        <p:nvCxnSpPr>
          <p:cNvPr id="34" name="Straight Connector 33" descr="pointer line"/>
          <p:cNvCxnSpPr/>
          <p:nvPr/>
        </p:nvCxnSpPr>
        <p:spPr>
          <a:xfrm flipH="1">
            <a:off x="3315513" y="3539628"/>
            <a:ext cx="1589972" cy="346572"/>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41637" y="3886200"/>
            <a:ext cx="1020763" cy="646112"/>
          </a:xfrm>
          <a:prstGeom prst="rect">
            <a:avLst/>
          </a:prstGeom>
          <a:noFill/>
        </p:spPr>
        <p:txBody>
          <a:bodyPr wrap="none">
            <a:spAutoFit/>
          </a:bodyPr>
          <a:lstStyle/>
          <a:p>
            <a:pPr>
              <a:defRPr/>
            </a:pPr>
            <a:r>
              <a:rPr lang="en-US" sz="1200" dirty="0">
                <a:solidFill>
                  <a:prstClr val="black">
                    <a:lumMod val="75000"/>
                    <a:lumOff val="25000"/>
                  </a:prstClr>
                </a:solidFill>
                <a:latin typeface="Microsoft Sans Serif" pitchFamily="34" charset="0"/>
                <a:cs typeface="Microsoft Sans Serif" pitchFamily="34" charset="0"/>
              </a:rPr>
              <a:t>Yes</a:t>
            </a:r>
          </a:p>
          <a:p>
            <a:pPr>
              <a:defRPr/>
            </a:pPr>
            <a:r>
              <a:rPr lang="en-US" sz="1200" dirty="0">
                <a:solidFill>
                  <a:prstClr val="black">
                    <a:lumMod val="75000"/>
                    <a:lumOff val="25000"/>
                  </a:prstClr>
                </a:solidFill>
                <a:latin typeface="Microsoft Sans Serif" pitchFamily="34" charset="0"/>
                <a:cs typeface="Microsoft Sans Serif" pitchFamily="34" charset="0"/>
              </a:rPr>
              <a:t>No</a:t>
            </a:r>
          </a:p>
          <a:p>
            <a:pPr>
              <a:defRPr/>
            </a:pPr>
            <a:r>
              <a:rPr lang="en-US" sz="1200" dirty="0">
                <a:solidFill>
                  <a:prstClr val="black">
                    <a:lumMod val="75000"/>
                    <a:lumOff val="25000"/>
                  </a:prstClr>
                </a:solidFill>
                <a:latin typeface="Microsoft Sans Serif" pitchFamily="34" charset="0"/>
                <a:cs typeface="Microsoft Sans Serif" pitchFamily="34" charset="0"/>
              </a:rPr>
              <a:t>NotSelected</a:t>
            </a:r>
          </a:p>
        </p:txBody>
      </p:sp>
      <p:cxnSp>
        <p:nvCxnSpPr>
          <p:cNvPr id="32" name="Straight Connector 31" descr="pointer line"/>
          <p:cNvCxnSpPr>
            <a:stCxn id="25605" idx="1"/>
          </p:cNvCxnSpPr>
          <p:nvPr/>
        </p:nvCxnSpPr>
        <p:spPr>
          <a:xfrm flipH="1">
            <a:off x="2941283" y="1372237"/>
            <a:ext cx="933011" cy="1334084"/>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311041" y="2826603"/>
            <a:ext cx="1026243" cy="830997"/>
          </a:xfrm>
          <a:prstGeom prst="rect">
            <a:avLst/>
          </a:prstGeom>
          <a:noFill/>
        </p:spPr>
        <p:txBody>
          <a:bodyPr wrap="none">
            <a:spAutoFit/>
          </a:bodyPr>
          <a:lstStyle/>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Hispanic </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or Latino</a:t>
            </a:r>
          </a:p>
          <a:p>
            <a:pPr algn="ctr">
              <a:defRPr/>
            </a:pPr>
            <a:r>
              <a:rPr lang="en-US" sz="1600" dirty="0">
                <a:solidFill>
                  <a:prstClr val="white"/>
                </a:solidFill>
                <a:effectLst>
                  <a:outerShdw blurRad="38100" dist="38100" dir="2700000" algn="tl">
                    <a:srgbClr val="000000">
                      <a:alpha val="43137"/>
                    </a:srgbClr>
                  </a:outerShdw>
                </a:effectLst>
                <a:latin typeface="Microsoft Sans Serif" pitchFamily="34" charset="0"/>
                <a:cs typeface="Microsoft Sans Serif" pitchFamily="34" charset="0"/>
              </a:rPr>
              <a:t>Ethnicity</a:t>
            </a:r>
          </a:p>
        </p:txBody>
      </p:sp>
      <p:cxnSp>
        <p:nvCxnSpPr>
          <p:cNvPr id="89" name="Straight Connector 88"/>
          <p:cNvCxnSpPr/>
          <p:nvPr/>
        </p:nvCxnSpPr>
        <p:spPr>
          <a:xfrm>
            <a:off x="2819400" y="3886200"/>
            <a:ext cx="0" cy="595312"/>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9725" y="4038600"/>
            <a:ext cx="92075"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79725" y="4191000"/>
            <a:ext cx="92075"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81313" y="4343400"/>
            <a:ext cx="90487" cy="0"/>
          </a:xfrm>
          <a:prstGeom prst="line">
            <a:avLst/>
          </a:prstGeom>
          <a:ln>
            <a:solidFill>
              <a:srgbClr val="531C7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pointer line"/>
          <p:cNvCxnSpPr>
            <a:endCxn id="25618" idx="1"/>
          </p:cNvCxnSpPr>
          <p:nvPr/>
        </p:nvCxnSpPr>
        <p:spPr>
          <a:xfrm>
            <a:off x="1688986" y="4636634"/>
            <a:ext cx="3179876" cy="973591"/>
          </a:xfrm>
          <a:prstGeom prst="line">
            <a:avLst/>
          </a:prstGeom>
          <a:ln w="25400">
            <a:solidFill>
              <a:srgbClr val="EE7D00"/>
            </a:solidFill>
            <a:headEnd type="oval"/>
            <a:tailEnd type="none"/>
          </a:ln>
          <a:effectLst/>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rotWithShape="1">
          <a:blip r:embed="rId4" cstate="print">
            <a:extLst>
              <a:ext uri="{28A0092B-C50C-407E-A947-70E740481C1C}">
                <a14:useLocalDpi xmlns:a14="http://schemas.microsoft.com/office/drawing/2010/main" val="0"/>
              </a:ext>
            </a:extLst>
          </a:blip>
          <a:srcRect b="17674"/>
          <a:stretch/>
        </p:blipFill>
        <p:spPr>
          <a:xfrm>
            <a:off x="6172200" y="762000"/>
            <a:ext cx="4475871" cy="5350833"/>
          </a:xfrm>
          <a:prstGeom prst="rect">
            <a:avLst/>
          </a:prstGeom>
          <a:ln>
            <a:noFill/>
          </a:ln>
          <a:effectLst>
            <a:outerShdw blurRad="292100" dist="139700" dir="2700000" algn="tl" rotWithShape="0">
              <a:srgbClr val="333333">
                <a:alpha val="65000"/>
              </a:srgbClr>
            </a:outerShdw>
          </a:effectLst>
        </p:spPr>
      </p:pic>
      <p:cxnSp>
        <p:nvCxnSpPr>
          <p:cNvPr id="40" name="Straight Connector 39" descr="pointer line"/>
          <p:cNvCxnSpPr/>
          <p:nvPr/>
        </p:nvCxnSpPr>
        <p:spPr>
          <a:xfrm>
            <a:off x="5004594" y="1371600"/>
            <a:ext cx="1320006"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1752600"/>
            <a:ext cx="76358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
        <p:nvSpPr>
          <p:cNvPr id="16" name="Left Bracket 15" descr="bracket"/>
          <p:cNvSpPr/>
          <p:nvPr/>
        </p:nvSpPr>
        <p:spPr>
          <a:xfrm>
            <a:off x="6441507" y="2957938"/>
            <a:ext cx="91282" cy="1385461"/>
          </a:xfrm>
          <a:prstGeom prst="leftBracket">
            <a:avLst/>
          </a:prstGeom>
          <a:ln w="25400">
            <a:solidFill>
              <a:srgbClr val="EE7D00"/>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C000"/>
              </a:solidFill>
            </a:endParaRPr>
          </a:p>
        </p:txBody>
      </p:sp>
      <p:sp>
        <p:nvSpPr>
          <p:cNvPr id="39" name="TextBox 38"/>
          <p:cNvSpPr txBox="1"/>
          <p:nvPr/>
        </p:nvSpPr>
        <p:spPr>
          <a:xfrm>
            <a:off x="6559096" y="5275489"/>
            <a:ext cx="317500" cy="207962"/>
          </a:xfrm>
          <a:prstGeom prst="rect">
            <a:avLst/>
          </a:prstGeom>
          <a:solidFill>
            <a:schemeClr val="bg1"/>
          </a:solidFill>
        </p:spPr>
        <p:txBody>
          <a:bodyPr wrap="none" lIns="0" tIns="0" rIns="0" bIns="0">
            <a:spAutoFit/>
          </a:bodyPr>
          <a:lstStyle/>
          <a:p>
            <a:pPr>
              <a:defRPr/>
            </a:pPr>
            <a:r>
              <a:rPr lang="en-US" sz="1350" b="1" dirty="0">
                <a:solidFill>
                  <a:srgbClr val="EE7D00"/>
                </a:solidFill>
                <a:latin typeface="Arial" pitchFamily="34" charset="0"/>
                <a:cs typeface="Arial" pitchFamily="34" charset="0"/>
              </a:rPr>
              <a:t>K12</a:t>
            </a:r>
          </a:p>
        </p:txBody>
      </p:sp>
      <p:sp>
        <p:nvSpPr>
          <p:cNvPr id="25622" name="TextBox 75"/>
          <p:cNvSpPr txBox="1">
            <a:spLocks noChangeArrowheads="1"/>
          </p:cNvSpPr>
          <p:nvPr/>
        </p:nvSpPr>
        <p:spPr bwMode="auto">
          <a:xfrm>
            <a:off x="7086600" y="5514975"/>
            <a:ext cx="109324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dirty="0">
                <a:solidFill>
                  <a:srgbClr val="EE7D00"/>
                </a:solidFill>
                <a:latin typeface="Arial" charset="0"/>
              </a:rPr>
              <a:t>K12  Student</a:t>
            </a:r>
          </a:p>
        </p:txBody>
      </p:sp>
      <p:cxnSp>
        <p:nvCxnSpPr>
          <p:cNvPr id="68" name="Straight Connector 67"/>
          <p:cNvCxnSpPr/>
          <p:nvPr/>
        </p:nvCxnSpPr>
        <p:spPr>
          <a:xfrm>
            <a:off x="5751853" y="5343185"/>
            <a:ext cx="721518"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descr="pointer line"/>
          <p:cNvCxnSpPr/>
          <p:nvPr/>
        </p:nvCxnSpPr>
        <p:spPr>
          <a:xfrm flipV="1">
            <a:off x="5664597" y="5617368"/>
            <a:ext cx="1205876" cy="17009"/>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70612" y="3505200"/>
            <a:ext cx="270895" cy="0"/>
          </a:xfrm>
          <a:prstGeom prst="line">
            <a:avLst/>
          </a:prstGeom>
          <a:ln w="25400">
            <a:solidFill>
              <a:srgbClr val="EE7D00"/>
            </a:solidFill>
            <a:tailEnd type="ova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1034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457200" y="0"/>
            <a:ext cx="8458200" cy="1143000"/>
          </a:xfrm>
        </p:spPr>
        <p:txBody>
          <a:bodyPr/>
          <a:lstStyle/>
          <a:p>
            <a:r>
              <a:rPr lang="en-US" sz="3600" dirty="0" smtClean="0"/>
              <a:t>Early Childhood Enrollment Service Type</a:t>
            </a:r>
            <a:endParaRPr lang="en-US" sz="3600" dirty="0"/>
          </a:p>
        </p:txBody>
      </p:sp>
      <p:pic>
        <p:nvPicPr>
          <p:cNvPr id="2050" name="Picture 2"/>
          <p:cNvPicPr>
            <a:picLocks noChangeAspect="1" noChangeArrowheads="1"/>
          </p:cNvPicPr>
          <p:nvPr/>
        </p:nvPicPr>
        <p:blipFill>
          <a:blip r:embed="rId3" cstate="print"/>
          <a:srcRect/>
          <a:stretch>
            <a:fillRect/>
          </a:stretch>
        </p:blipFill>
        <p:spPr bwMode="auto">
          <a:xfrm>
            <a:off x="304800" y="762000"/>
            <a:ext cx="8486775" cy="5410200"/>
          </a:xfrm>
          <a:prstGeom prst="rect">
            <a:avLst/>
          </a:prstGeom>
          <a:noFill/>
          <a:ln w="9525">
            <a:noFill/>
            <a:miter lim="800000"/>
            <a:headEnd/>
            <a:tailEnd/>
          </a:ln>
        </p:spPr>
      </p:pic>
    </p:spTree>
    <p:extLst>
      <p:ext uri="{BB962C8B-B14F-4D97-AF65-F5344CB8AC3E}">
        <p14:creationId xmlns:p14="http://schemas.microsoft.com/office/powerpoint/2010/main" val="4022778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sz="3600" dirty="0" smtClean="0"/>
              <a:t>Service Entry and Exit Dates</a:t>
            </a:r>
            <a:endParaRPr lang="en-US" sz="3600" dirty="0"/>
          </a:p>
        </p:txBody>
      </p:sp>
      <p:pic>
        <p:nvPicPr>
          <p:cNvPr id="3074" name="Picture 2"/>
          <p:cNvPicPr>
            <a:picLocks noChangeAspect="1" noChangeArrowheads="1"/>
          </p:cNvPicPr>
          <p:nvPr/>
        </p:nvPicPr>
        <p:blipFill>
          <a:blip r:embed="rId3" cstate="print"/>
          <a:srcRect/>
          <a:stretch>
            <a:fillRect/>
          </a:stretch>
        </p:blipFill>
        <p:spPr bwMode="auto">
          <a:xfrm>
            <a:off x="228600" y="762000"/>
            <a:ext cx="8329613" cy="5562599"/>
          </a:xfrm>
          <a:prstGeom prst="rect">
            <a:avLst/>
          </a:prstGeom>
          <a:noFill/>
          <a:ln w="9525">
            <a:noFill/>
            <a:miter lim="800000"/>
            <a:headEnd/>
            <a:tailEnd/>
          </a:ln>
        </p:spPr>
      </p:pic>
    </p:spTree>
    <p:extLst>
      <p:ext uri="{BB962C8B-B14F-4D97-AF65-F5344CB8AC3E}">
        <p14:creationId xmlns:p14="http://schemas.microsoft.com/office/powerpoint/2010/main" val="4235429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Prior Early Childhood Experience</a:t>
            </a:r>
            <a:endParaRPr lang="en-US" sz="36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4" t="28020" r="12955" b="13074"/>
          <a:stretch/>
        </p:blipFill>
        <p:spPr bwMode="auto">
          <a:xfrm>
            <a:off x="511791" y="955343"/>
            <a:ext cx="8502556" cy="504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813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26720" y="10668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333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66737" indent="-457200" eaLnBrk="1" hangingPunct="1">
              <a:spcBef>
                <a:spcPct val="20000"/>
              </a:spcBef>
              <a:buClr>
                <a:srgbClr val="531C79"/>
              </a:buClr>
              <a:buFont typeface="Arial" pitchFamily="34" charset="0"/>
              <a:buChar char="•"/>
            </a:pPr>
            <a:r>
              <a:rPr lang="en-US" sz="3200" dirty="0" smtClean="0">
                <a:latin typeface="Trebuchet MS" pitchFamily="34" charset="0"/>
              </a:rPr>
              <a:t>Early Learning</a:t>
            </a:r>
          </a:p>
          <a:p>
            <a:pPr marL="566737" indent="-457200" eaLnBrk="1" hangingPunct="1">
              <a:spcBef>
                <a:spcPct val="20000"/>
              </a:spcBef>
              <a:buClr>
                <a:srgbClr val="531C79"/>
              </a:buClr>
              <a:buFont typeface="Arial" pitchFamily="34" charset="0"/>
              <a:buChar char="•"/>
            </a:pPr>
            <a:r>
              <a:rPr lang="en-US" sz="3200" dirty="0" smtClean="0">
                <a:latin typeface="Trebuchet MS" pitchFamily="34" charset="0"/>
              </a:rPr>
              <a:t>K12</a:t>
            </a:r>
          </a:p>
          <a:p>
            <a:pPr marL="566737" indent="-457200" eaLnBrk="1" hangingPunct="1">
              <a:spcBef>
                <a:spcPct val="20000"/>
              </a:spcBef>
              <a:buClr>
                <a:srgbClr val="531C79"/>
              </a:buClr>
              <a:buFont typeface="Arial" pitchFamily="34" charset="0"/>
              <a:buChar char="•"/>
            </a:pPr>
            <a:r>
              <a:rPr lang="en-US" sz="3200" dirty="0" smtClean="0">
                <a:latin typeface="Trebuchet MS" pitchFamily="34" charset="0"/>
              </a:rPr>
              <a:t>Postsecondary</a:t>
            </a:r>
          </a:p>
          <a:p>
            <a:pPr marL="566737" indent="-457200" eaLnBrk="1" hangingPunct="1">
              <a:spcBef>
                <a:spcPct val="20000"/>
              </a:spcBef>
              <a:buClr>
                <a:srgbClr val="531C79"/>
              </a:buClr>
              <a:buFont typeface="Arial" pitchFamily="34" charset="0"/>
              <a:buChar char="•"/>
            </a:pPr>
            <a:r>
              <a:rPr lang="en-US" sz="3200" dirty="0">
                <a:latin typeface="Trebuchet MS" pitchFamily="34" charset="0"/>
              </a:rPr>
              <a:t>Career and Technical Education</a:t>
            </a:r>
          </a:p>
          <a:p>
            <a:pPr marL="566737" indent="-457200" eaLnBrk="1" hangingPunct="1">
              <a:spcBef>
                <a:spcPct val="20000"/>
              </a:spcBef>
              <a:buClr>
                <a:srgbClr val="531C79"/>
              </a:buClr>
              <a:buFont typeface="Arial" pitchFamily="34" charset="0"/>
              <a:buChar char="•"/>
            </a:pPr>
            <a:r>
              <a:rPr lang="en-US" sz="3200" dirty="0" smtClean="0">
                <a:latin typeface="Trebuchet MS" pitchFamily="34" charset="0"/>
              </a:rPr>
              <a:t>Workforce</a:t>
            </a:r>
          </a:p>
          <a:p>
            <a:pPr marL="566737" indent="-457200" eaLnBrk="1" hangingPunct="1">
              <a:spcBef>
                <a:spcPct val="20000"/>
              </a:spcBef>
              <a:buClr>
                <a:srgbClr val="531C79"/>
              </a:buClr>
              <a:buFont typeface="Arial" pitchFamily="34" charset="0"/>
              <a:buChar char="•"/>
            </a:pPr>
            <a:r>
              <a:rPr lang="en-US" sz="3200" dirty="0" smtClean="0">
                <a:latin typeface="Trebuchet MS" pitchFamily="34" charset="0"/>
              </a:rPr>
              <a:t>Adult Education</a:t>
            </a:r>
          </a:p>
          <a:p>
            <a:pPr marL="566737" indent="-457200" eaLnBrk="1" hangingPunct="1">
              <a:spcBef>
                <a:spcPct val="20000"/>
              </a:spcBef>
              <a:buClr>
                <a:srgbClr val="531C79"/>
              </a:buClr>
              <a:buFont typeface="Arial" pitchFamily="34" charset="0"/>
              <a:buChar char="•"/>
            </a:pPr>
            <a:r>
              <a:rPr lang="en-US" sz="3200" dirty="0" smtClean="0">
                <a:latin typeface="Trebuchet MS" pitchFamily="34" charset="0"/>
              </a:rPr>
              <a:t>P-20W</a:t>
            </a:r>
          </a:p>
        </p:txBody>
      </p:sp>
      <p:sp>
        <p:nvSpPr>
          <p:cNvPr id="7" name="Title 3"/>
          <p:cNvSpPr txBox="1">
            <a:spLocks/>
          </p:cNvSpPr>
          <p:nvPr/>
        </p:nvSpPr>
        <p:spPr>
          <a:xfrm>
            <a:off x="381000" y="60325"/>
            <a:ext cx="91440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CEDS V4 Proposed Content Area Updates</a:t>
            </a:r>
            <a:endParaRPr lang="en-US" sz="3600" b="1" dirty="0">
              <a:solidFill>
                <a:srgbClr val="531C79"/>
              </a:solidFill>
              <a:latin typeface="+mn-lt"/>
            </a:endParaRPr>
          </a:p>
        </p:txBody>
      </p:sp>
    </p:spTree>
    <p:extLst>
      <p:ext uri="{BB962C8B-B14F-4D97-AF65-F5344CB8AC3E}">
        <p14:creationId xmlns:p14="http://schemas.microsoft.com/office/powerpoint/2010/main" val="211389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9906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333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66737" indent="-457200" eaLnBrk="1" hangingPunct="1">
              <a:spcBef>
                <a:spcPct val="20000"/>
              </a:spcBef>
              <a:buClr>
                <a:srgbClr val="531C79"/>
              </a:buClr>
              <a:buFont typeface="Arial" pitchFamily="34" charset="0"/>
              <a:buChar char="•"/>
            </a:pPr>
            <a:r>
              <a:rPr lang="en-US" sz="2800" dirty="0" smtClean="0">
                <a:latin typeface="Trebuchet MS" pitchFamily="34" charset="0"/>
              </a:rPr>
              <a:t>Program Quality</a:t>
            </a:r>
          </a:p>
          <a:p>
            <a:pPr marL="566737" indent="-457200" eaLnBrk="1" hangingPunct="1">
              <a:spcBef>
                <a:spcPct val="20000"/>
              </a:spcBef>
              <a:buClr>
                <a:srgbClr val="531C79"/>
              </a:buClr>
              <a:buFont typeface="Arial" pitchFamily="34" charset="0"/>
              <a:buChar char="•"/>
            </a:pPr>
            <a:endParaRPr lang="en-US" sz="2800" dirty="0" smtClean="0">
              <a:latin typeface="Trebuchet MS" pitchFamily="34" charset="0"/>
            </a:endParaRPr>
          </a:p>
          <a:p>
            <a:pPr marL="566737" indent="-457200" eaLnBrk="1" hangingPunct="1">
              <a:spcBef>
                <a:spcPct val="20000"/>
              </a:spcBef>
              <a:buClr>
                <a:srgbClr val="531C79"/>
              </a:buClr>
              <a:buFont typeface="Arial" pitchFamily="34" charset="0"/>
              <a:buChar char="•"/>
            </a:pPr>
            <a:r>
              <a:rPr lang="en-US" sz="2800" dirty="0" smtClean="0">
                <a:latin typeface="Trebuchet MS" pitchFamily="34" charset="0"/>
              </a:rPr>
              <a:t>Assessment — “Measurement”</a:t>
            </a:r>
          </a:p>
          <a:p>
            <a:pPr marL="566737" indent="-457200" eaLnBrk="1" hangingPunct="1">
              <a:spcBef>
                <a:spcPct val="20000"/>
              </a:spcBef>
              <a:buClr>
                <a:srgbClr val="531C79"/>
              </a:buClr>
              <a:buFont typeface="Arial" pitchFamily="34" charset="0"/>
              <a:buChar char="•"/>
            </a:pPr>
            <a:endParaRPr lang="en-US" sz="2800" dirty="0" smtClean="0">
              <a:latin typeface="Trebuchet MS" pitchFamily="34" charset="0"/>
            </a:endParaRPr>
          </a:p>
          <a:p>
            <a:pPr marL="566737" indent="-457200" eaLnBrk="1" hangingPunct="1">
              <a:spcBef>
                <a:spcPct val="20000"/>
              </a:spcBef>
              <a:buClr>
                <a:srgbClr val="531C79"/>
              </a:buClr>
              <a:buFont typeface="Arial" pitchFamily="34" charset="0"/>
              <a:buChar char="•"/>
            </a:pPr>
            <a:r>
              <a:rPr lang="en-US" sz="2800" dirty="0" smtClean="0">
                <a:latin typeface="Trebuchet MS" pitchFamily="34" charset="0"/>
              </a:rPr>
              <a:t>Staff/Professional Development</a:t>
            </a:r>
          </a:p>
          <a:p>
            <a:pPr marL="566737" indent="-457200" eaLnBrk="1" hangingPunct="1">
              <a:spcBef>
                <a:spcPct val="20000"/>
              </a:spcBef>
              <a:buClr>
                <a:srgbClr val="531C79"/>
              </a:buClr>
              <a:buFont typeface="Arial" pitchFamily="34" charset="0"/>
              <a:buChar char="•"/>
            </a:pPr>
            <a:endParaRPr lang="en-US" sz="2800" dirty="0" smtClean="0">
              <a:latin typeface="Trebuchet MS" pitchFamily="34" charset="0"/>
            </a:endParaRPr>
          </a:p>
          <a:p>
            <a:pPr marL="566737" indent="-457200" eaLnBrk="1" hangingPunct="1">
              <a:spcBef>
                <a:spcPct val="20000"/>
              </a:spcBef>
              <a:buClr>
                <a:srgbClr val="531C79"/>
              </a:buClr>
              <a:buFont typeface="Arial" pitchFamily="34" charset="0"/>
              <a:buChar char="•"/>
            </a:pPr>
            <a:r>
              <a:rPr lang="en-US" sz="2800" dirty="0" smtClean="0">
                <a:latin typeface="Trebuchet MS" pitchFamily="34" charset="0"/>
              </a:rPr>
              <a:t>Federal Alignment to CEDS</a:t>
            </a:r>
          </a:p>
          <a:p>
            <a:pPr marL="966787" lvl="1" indent="-457200" eaLnBrk="1" hangingPunct="1">
              <a:spcBef>
                <a:spcPct val="20000"/>
              </a:spcBef>
              <a:buClr>
                <a:srgbClr val="531C79"/>
              </a:buClr>
              <a:buFont typeface="Arial" pitchFamily="34" charset="0"/>
              <a:buChar char="•"/>
            </a:pPr>
            <a:r>
              <a:rPr lang="en-US" sz="2400" dirty="0" smtClean="0">
                <a:solidFill>
                  <a:srgbClr val="50A700"/>
                </a:solidFill>
                <a:effectLst>
                  <a:outerShdw blurRad="38100" dist="38100" dir="2700000" algn="tl">
                    <a:srgbClr val="000000">
                      <a:alpha val="43137"/>
                    </a:srgbClr>
                  </a:outerShdw>
                </a:effectLst>
                <a:latin typeface="Trebuchet MS" pitchFamily="34" charset="0"/>
              </a:rPr>
              <a:t>Special emphasis on special education APR reporting</a:t>
            </a:r>
          </a:p>
          <a:p>
            <a:pPr marL="566737" indent="-457200" eaLnBrk="1" hangingPunct="1">
              <a:spcBef>
                <a:spcPct val="20000"/>
              </a:spcBef>
              <a:buFont typeface="Arial" pitchFamily="34" charset="0"/>
              <a:buChar char="•"/>
            </a:pPr>
            <a:endParaRPr lang="en-US" sz="28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28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105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14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2000" dirty="0">
              <a:solidFill>
                <a:srgbClr val="595959"/>
              </a:solidFill>
              <a:latin typeface="Trebuchet MS" pitchFamily="34" charset="0"/>
            </a:endParaRPr>
          </a:p>
        </p:txBody>
      </p:sp>
      <p:sp>
        <p:nvSpPr>
          <p:cNvPr id="7" name="Title 3"/>
          <p:cNvSpPr txBox="1">
            <a:spLocks/>
          </p:cNvSpPr>
          <p:nvPr/>
        </p:nvSpPr>
        <p:spPr>
          <a:xfrm>
            <a:off x="457200" y="60325"/>
            <a:ext cx="85344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531C79"/>
                </a:solidFill>
                <a:latin typeface="+mn-lt"/>
              </a:rPr>
              <a:t>CEDS V4 </a:t>
            </a:r>
            <a:r>
              <a:rPr lang="en-US" sz="3600" b="1" dirty="0" smtClean="0">
                <a:solidFill>
                  <a:srgbClr val="531C79"/>
                </a:solidFill>
                <a:latin typeface="+mn-lt"/>
              </a:rPr>
              <a:t>Proposed Early Learning Updates</a:t>
            </a:r>
            <a:endParaRPr lang="en-US" sz="3600" b="1" dirty="0">
              <a:solidFill>
                <a:srgbClr val="531C79"/>
              </a:solidFill>
              <a:latin typeface="+mn-lt"/>
            </a:endParaRPr>
          </a:p>
        </p:txBody>
      </p:sp>
    </p:spTree>
    <p:extLst>
      <p:ext uri="{BB962C8B-B14F-4D97-AF65-F5344CB8AC3E}">
        <p14:creationId xmlns:p14="http://schemas.microsoft.com/office/powerpoint/2010/main" val="174712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00945286"/>
              </p:ext>
            </p:extLst>
          </p:nvPr>
        </p:nvGraphicFramePr>
        <p:xfrm>
          <a:off x="457200" y="1600200"/>
          <a:ext cx="8229600" cy="4114800"/>
        </p:xfrm>
        <a:graphic>
          <a:graphicData uri="http://schemas.openxmlformats.org/drawingml/2006/table">
            <a:tbl>
              <a:tblPr firstRow="1" bandRow="1">
                <a:tableStyleId>{5C22544A-7EE6-4342-B048-85BDC9FD1C3A}</a:tableStyleId>
              </a:tblPr>
              <a:tblGrid>
                <a:gridCol w="2819400"/>
                <a:gridCol w="3200400"/>
                <a:gridCol w="2209800"/>
              </a:tblGrid>
              <a:tr h="370840">
                <a:tc>
                  <a:txBody>
                    <a:bodyPr/>
                    <a:lstStyle/>
                    <a:p>
                      <a:r>
                        <a:rPr lang="en-US" sz="2400" dirty="0" smtClean="0"/>
                        <a:t>Topic</a:t>
                      </a:r>
                      <a:endParaRPr lang="en-US" sz="2400" dirty="0"/>
                    </a:p>
                  </a:txBody>
                  <a:tcPr/>
                </a:tc>
                <a:tc>
                  <a:txBody>
                    <a:bodyPr/>
                    <a:lstStyle/>
                    <a:p>
                      <a:r>
                        <a:rPr lang="en-US" sz="2400" dirty="0" smtClean="0"/>
                        <a:t>Purpose</a:t>
                      </a:r>
                      <a:endParaRPr lang="en-US" sz="2400" dirty="0"/>
                    </a:p>
                  </a:txBody>
                  <a:tcPr/>
                </a:tc>
                <a:tc>
                  <a:txBody>
                    <a:bodyPr/>
                    <a:lstStyle/>
                    <a:p>
                      <a:r>
                        <a:rPr lang="en-US" sz="2400" dirty="0" smtClean="0"/>
                        <a:t>Facilitators</a:t>
                      </a:r>
                      <a:endParaRPr lang="en-US" sz="2400" dirty="0"/>
                    </a:p>
                  </a:txBody>
                  <a:tcPr/>
                </a:tc>
              </a:tr>
              <a:tr h="731520">
                <a:tc>
                  <a:txBody>
                    <a:bodyPr/>
                    <a:lstStyle/>
                    <a:p>
                      <a:r>
                        <a:rPr lang="en-US" dirty="0" smtClean="0"/>
                        <a:t>CEDS Overview</a:t>
                      </a:r>
                      <a:endParaRPr lang="en-US" dirty="0"/>
                    </a:p>
                  </a:txBody>
                  <a:tcPr anchor="ctr"/>
                </a:tc>
                <a:tc>
                  <a:txBody>
                    <a:bodyPr/>
                    <a:lstStyle/>
                    <a:p>
                      <a:r>
                        <a:rPr lang="en-US" dirty="0" smtClean="0"/>
                        <a:t>Introduce CEDS</a:t>
                      </a:r>
                      <a:endParaRPr lang="en-US" dirty="0"/>
                    </a:p>
                  </a:txBody>
                  <a:tcPr anchor="ctr"/>
                </a:tc>
                <a:tc>
                  <a:txBody>
                    <a:bodyPr/>
                    <a:lstStyle/>
                    <a:p>
                      <a:r>
                        <a:rPr lang="en-US" dirty="0" smtClean="0"/>
                        <a:t>Suzanne</a:t>
                      </a:r>
                      <a:endParaRPr lang="en-US" dirty="0"/>
                    </a:p>
                  </a:txBody>
                  <a:tcPr anchor="ctr"/>
                </a:tc>
              </a:tr>
              <a:tr h="731520">
                <a:tc>
                  <a:txBody>
                    <a:bodyPr/>
                    <a:lstStyle/>
                    <a:p>
                      <a:r>
                        <a:rPr lang="en-US" dirty="0" smtClean="0"/>
                        <a:t>Program &amp; Policy Questions </a:t>
                      </a:r>
                      <a:endParaRPr lang="en-US" dirty="0"/>
                    </a:p>
                  </a:txBody>
                  <a:tcPr anchor="ctr"/>
                </a:tc>
                <a:tc>
                  <a:txBody>
                    <a:bodyPr/>
                    <a:lstStyle/>
                    <a:p>
                      <a:r>
                        <a:rPr lang="en-US" dirty="0" smtClean="0"/>
                        <a:t>Demonstrate Connect</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Dictionaries</a:t>
                      </a:r>
                      <a:endParaRPr lang="en-US" dirty="0"/>
                    </a:p>
                  </a:txBody>
                  <a:tcPr anchor="ctr"/>
                </a:tc>
                <a:tc>
                  <a:txBody>
                    <a:bodyPr/>
                    <a:lstStyle/>
                    <a:p>
                      <a:r>
                        <a:rPr lang="en-US" dirty="0" smtClean="0"/>
                        <a:t>Demonstrate Align</a:t>
                      </a:r>
                      <a:endParaRPr lang="en-US" dirty="0"/>
                    </a:p>
                  </a:txBody>
                  <a:tcPr anchor="ctr"/>
                </a:tc>
                <a:tc>
                  <a:txBody>
                    <a:bodyPr/>
                    <a:lstStyle/>
                    <a:p>
                      <a:r>
                        <a:rPr lang="en-US" dirty="0" smtClean="0"/>
                        <a:t>Suzanne &amp; Lisa</a:t>
                      </a:r>
                      <a:endParaRPr lang="en-US" dirty="0"/>
                    </a:p>
                  </a:txBody>
                  <a:tcPr anchor="ctr"/>
                </a:tc>
              </a:tr>
              <a:tr h="731520">
                <a:tc>
                  <a:txBody>
                    <a:bodyPr/>
                    <a:lstStyle/>
                    <a:p>
                      <a:r>
                        <a:rPr lang="en-US" dirty="0" smtClean="0"/>
                        <a:t>Data Elements</a:t>
                      </a:r>
                      <a:endParaRPr lang="en-US" dirty="0"/>
                    </a:p>
                  </a:txBody>
                  <a:tcPr anchor="ctr"/>
                </a:tc>
                <a:tc>
                  <a:txBody>
                    <a:bodyPr/>
                    <a:lstStyle/>
                    <a:p>
                      <a:r>
                        <a:rPr lang="en-US" dirty="0" smtClean="0"/>
                        <a:t>Solicit Feedback for Version 4</a:t>
                      </a:r>
                      <a:endParaRPr lang="en-US" dirty="0"/>
                    </a:p>
                  </a:txBody>
                  <a:tcPr anchor="ctr"/>
                </a:tc>
                <a:tc>
                  <a:txBody>
                    <a:bodyPr/>
                    <a:lstStyle/>
                    <a:p>
                      <a:r>
                        <a:rPr lang="en-US" dirty="0" smtClean="0"/>
                        <a:t>Meredith &amp; Lisa </a:t>
                      </a:r>
                      <a:endParaRPr lang="en-US" dirty="0"/>
                    </a:p>
                  </a:txBody>
                  <a:tcPr anchor="ctr"/>
                </a:tc>
              </a:tr>
              <a:tr h="731520">
                <a:tc>
                  <a:txBody>
                    <a:bodyPr/>
                    <a:lstStyle/>
                    <a:p>
                      <a:r>
                        <a:rPr lang="en-US" dirty="0" smtClean="0"/>
                        <a:t>Wrap Up:  DaSy</a:t>
                      </a:r>
                      <a:endParaRPr lang="en-US" dirty="0"/>
                    </a:p>
                  </a:txBody>
                  <a:tcPr anchor="ctr"/>
                </a:tc>
                <a:tc>
                  <a:txBody>
                    <a:bodyPr/>
                    <a:lstStyle/>
                    <a:p>
                      <a:r>
                        <a:rPr lang="en-US" dirty="0" smtClean="0"/>
                        <a:t>Determine TA needs</a:t>
                      </a:r>
                      <a:endParaRPr lang="en-US" dirty="0"/>
                    </a:p>
                  </a:txBody>
                  <a:tcPr anchor="ctr"/>
                </a:tc>
                <a:tc>
                  <a:txBody>
                    <a:bodyPr/>
                    <a:lstStyle/>
                    <a:p>
                      <a:r>
                        <a:rPr lang="en-US" dirty="0" smtClean="0"/>
                        <a:t>Suzanne</a:t>
                      </a:r>
                      <a:endParaRPr lang="en-US" dirty="0"/>
                    </a:p>
                  </a:txBody>
                  <a:tcPr anchor="ctr"/>
                </a:tc>
              </a:tr>
            </a:tbl>
          </a:graphicData>
        </a:graphic>
      </p:graphicFrame>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2652287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9906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333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66737" indent="-457200" eaLnBrk="1" hangingPunct="1">
              <a:spcBef>
                <a:spcPct val="20000"/>
              </a:spcBef>
              <a:buClr>
                <a:srgbClr val="7030A0"/>
              </a:buClr>
              <a:buFont typeface="Arial" pitchFamily="34" charset="0"/>
              <a:buChar char="•"/>
            </a:pPr>
            <a:r>
              <a:rPr lang="en-US" sz="2400" dirty="0" smtClean="0">
                <a:latin typeface="Trebuchet MS" pitchFamily="34" charset="0"/>
              </a:rPr>
              <a:t>CEDS V 4 includes 106 new data elements in Early Learning domain.</a:t>
            </a:r>
          </a:p>
          <a:p>
            <a:pPr marL="566737" indent="-457200" eaLnBrk="1" hangingPunct="1">
              <a:spcBef>
                <a:spcPct val="20000"/>
              </a:spcBef>
              <a:buClr>
                <a:srgbClr val="7030A0"/>
              </a:buClr>
              <a:buFont typeface="Arial" pitchFamily="34" charset="0"/>
              <a:buChar char="•"/>
            </a:pPr>
            <a:endParaRPr lang="en-US" sz="2400" dirty="0" smtClean="0">
              <a:latin typeface="Trebuchet MS" pitchFamily="34" charset="0"/>
            </a:endParaRPr>
          </a:p>
          <a:p>
            <a:pPr marL="566737" indent="-457200" eaLnBrk="1" hangingPunct="1">
              <a:spcBef>
                <a:spcPct val="20000"/>
              </a:spcBef>
              <a:buClr>
                <a:srgbClr val="7030A0"/>
              </a:buClr>
              <a:buFont typeface="Arial" pitchFamily="34" charset="0"/>
              <a:buChar char="•"/>
            </a:pPr>
            <a:r>
              <a:rPr lang="en-US" sz="2400" u="sng" dirty="0" smtClean="0">
                <a:latin typeface="Trebuchet MS" pitchFamily="34" charset="0"/>
              </a:rPr>
              <a:t>Part C and 619 relevant examples</a:t>
            </a:r>
          </a:p>
          <a:p>
            <a:pPr marL="966787" lvl="1" indent="-457200" eaLnBrk="1" hangingPunct="1">
              <a:spcBef>
                <a:spcPct val="20000"/>
              </a:spcBef>
              <a:buClr>
                <a:srgbClr val="50A700"/>
              </a:buClr>
              <a:buFont typeface="Wingdings" pitchFamily="2" charset="2"/>
              <a:buChar char="ü"/>
            </a:pPr>
            <a:r>
              <a:rPr lang="en-US" sz="2400" dirty="0" smtClean="0">
                <a:latin typeface="Trebuchet MS" pitchFamily="34" charset="0"/>
              </a:rPr>
              <a:t>Early </a:t>
            </a:r>
            <a:r>
              <a:rPr lang="en-US" sz="2400" dirty="0">
                <a:latin typeface="Trebuchet MS" pitchFamily="34" charset="0"/>
              </a:rPr>
              <a:t>Learning Federal Funding </a:t>
            </a:r>
            <a:r>
              <a:rPr lang="en-US" sz="2400" dirty="0" smtClean="0">
                <a:latin typeface="Trebuchet MS" pitchFamily="34" charset="0"/>
              </a:rPr>
              <a:t>Type</a:t>
            </a:r>
          </a:p>
          <a:p>
            <a:pPr marL="966787" lvl="1" indent="-457200" eaLnBrk="1" hangingPunct="1">
              <a:spcBef>
                <a:spcPct val="20000"/>
              </a:spcBef>
              <a:buClr>
                <a:srgbClr val="50A700"/>
              </a:buClr>
              <a:buFont typeface="Wingdings" pitchFamily="2" charset="2"/>
              <a:buChar char="ü"/>
            </a:pPr>
            <a:r>
              <a:rPr lang="en-US" sz="2400" dirty="0" smtClean="0">
                <a:latin typeface="Trebuchet MS" pitchFamily="34" charset="0"/>
              </a:rPr>
              <a:t>Early </a:t>
            </a:r>
            <a:r>
              <a:rPr lang="en-US" sz="2400" dirty="0">
                <a:latin typeface="Trebuchet MS" pitchFamily="34" charset="0"/>
              </a:rPr>
              <a:t>Learning Program Eligibility </a:t>
            </a:r>
            <a:r>
              <a:rPr lang="en-US" sz="2400" dirty="0" smtClean="0">
                <a:latin typeface="Trebuchet MS" pitchFamily="34" charset="0"/>
              </a:rPr>
              <a:t>Status</a:t>
            </a:r>
          </a:p>
          <a:p>
            <a:pPr marL="966787" lvl="1" indent="-457200" eaLnBrk="1" hangingPunct="1">
              <a:spcBef>
                <a:spcPct val="20000"/>
              </a:spcBef>
              <a:buClr>
                <a:srgbClr val="50A700"/>
              </a:buClr>
              <a:buFont typeface="Wingdings" pitchFamily="2" charset="2"/>
              <a:buChar char="ü"/>
            </a:pPr>
            <a:r>
              <a:rPr lang="en-US" sz="2400" dirty="0" smtClean="0">
                <a:latin typeface="Trebuchet MS" pitchFamily="34" charset="0"/>
              </a:rPr>
              <a:t>Services </a:t>
            </a:r>
            <a:r>
              <a:rPr lang="en-US" sz="2400" dirty="0">
                <a:latin typeface="Trebuchet MS" pitchFamily="34" charset="0"/>
              </a:rPr>
              <a:t>Referral </a:t>
            </a:r>
            <a:r>
              <a:rPr lang="en-US" sz="2400" dirty="0" smtClean="0">
                <a:latin typeface="Trebuchet MS" pitchFamily="34" charset="0"/>
              </a:rPr>
              <a:t>Outcome</a:t>
            </a:r>
          </a:p>
          <a:p>
            <a:pPr marL="966787" lvl="1" indent="-457200" eaLnBrk="1" hangingPunct="1">
              <a:spcBef>
                <a:spcPct val="20000"/>
              </a:spcBef>
              <a:buClr>
                <a:srgbClr val="50A700"/>
              </a:buClr>
              <a:buFont typeface="Wingdings" pitchFamily="2" charset="2"/>
              <a:buChar char="ü"/>
            </a:pPr>
            <a:r>
              <a:rPr lang="en-US" sz="2400" dirty="0" smtClean="0">
                <a:latin typeface="Trebuchet MS" pitchFamily="34" charset="0"/>
              </a:rPr>
              <a:t>Individualized </a:t>
            </a:r>
            <a:r>
              <a:rPr lang="en-US" sz="2400" dirty="0">
                <a:latin typeface="Trebuchet MS" pitchFamily="34" charset="0"/>
              </a:rPr>
              <a:t>Program </a:t>
            </a:r>
            <a:r>
              <a:rPr lang="en-US" sz="2400" dirty="0" smtClean="0">
                <a:latin typeface="Trebuchet MS" pitchFamily="34" charset="0"/>
              </a:rPr>
              <a:t>Planned Service Type</a:t>
            </a:r>
          </a:p>
          <a:p>
            <a:pPr marL="966787" lvl="1" indent="-457200" eaLnBrk="1" hangingPunct="1">
              <a:spcBef>
                <a:spcPct val="20000"/>
              </a:spcBef>
              <a:buClr>
                <a:srgbClr val="50A700"/>
              </a:buClr>
              <a:buFont typeface="Wingdings" pitchFamily="2" charset="2"/>
              <a:buChar char="ü"/>
            </a:pPr>
            <a:r>
              <a:rPr lang="en-US" sz="2400" dirty="0" smtClean="0">
                <a:latin typeface="Trebuchet MS" pitchFamily="34" charset="0"/>
              </a:rPr>
              <a:t>Frequency </a:t>
            </a:r>
            <a:r>
              <a:rPr lang="en-US" sz="2400" dirty="0">
                <a:latin typeface="Trebuchet MS" pitchFamily="34" charset="0"/>
              </a:rPr>
              <a:t>of </a:t>
            </a:r>
            <a:r>
              <a:rPr lang="en-US" sz="2400" dirty="0" smtClean="0">
                <a:latin typeface="Trebuchet MS" pitchFamily="34" charset="0"/>
              </a:rPr>
              <a:t>Service</a:t>
            </a:r>
          </a:p>
          <a:p>
            <a:pPr marL="966787" lvl="1" indent="-457200" eaLnBrk="1" hangingPunct="1">
              <a:spcBef>
                <a:spcPct val="20000"/>
              </a:spcBef>
              <a:buClr>
                <a:srgbClr val="50A700"/>
              </a:buClr>
              <a:buFont typeface="Wingdings" pitchFamily="2" charset="2"/>
              <a:buChar char="ü"/>
            </a:pPr>
            <a:r>
              <a:rPr lang="en-US" sz="2400" dirty="0" smtClean="0">
                <a:latin typeface="Trebuchet MS" pitchFamily="34" charset="0"/>
              </a:rPr>
              <a:t>Child </a:t>
            </a:r>
            <a:r>
              <a:rPr lang="en-US" sz="2400" dirty="0">
                <a:latin typeface="Trebuchet MS" pitchFamily="34" charset="0"/>
              </a:rPr>
              <a:t>Outcomes Summary Rating</a:t>
            </a:r>
          </a:p>
          <a:p>
            <a:pPr marL="566737" indent="-457200" eaLnBrk="1" hangingPunct="1">
              <a:spcBef>
                <a:spcPct val="20000"/>
              </a:spcBef>
              <a:buFont typeface="Arial" pitchFamily="34" charset="0"/>
              <a:buChar char="•"/>
            </a:pPr>
            <a:endParaRPr lang="en-US" sz="32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32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28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105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1400" dirty="0">
              <a:solidFill>
                <a:srgbClr val="595959"/>
              </a:solidFill>
              <a:latin typeface="Trebuchet MS" pitchFamily="34" charset="0"/>
            </a:endParaRPr>
          </a:p>
          <a:p>
            <a:pPr marL="566737" indent="-457200" eaLnBrk="1" hangingPunct="1">
              <a:spcBef>
                <a:spcPct val="20000"/>
              </a:spcBef>
              <a:buFont typeface="Arial" pitchFamily="34" charset="0"/>
              <a:buChar char="•"/>
            </a:pPr>
            <a:endParaRPr lang="en-US" sz="2000" dirty="0">
              <a:solidFill>
                <a:srgbClr val="595959"/>
              </a:solidFill>
              <a:latin typeface="Trebuchet MS" pitchFamily="34" charset="0"/>
            </a:endParaRPr>
          </a:p>
        </p:txBody>
      </p:sp>
      <p:sp>
        <p:nvSpPr>
          <p:cNvPr id="7" name="Title 3"/>
          <p:cNvSpPr txBox="1">
            <a:spLocks/>
          </p:cNvSpPr>
          <p:nvPr/>
        </p:nvSpPr>
        <p:spPr>
          <a:xfrm>
            <a:off x="457200" y="60325"/>
            <a:ext cx="85344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Part C/619 Data Element Examples (V4)  </a:t>
            </a:r>
            <a:endParaRPr lang="en-US" sz="3600" b="1" dirty="0">
              <a:solidFill>
                <a:srgbClr val="531C79"/>
              </a:solidFill>
              <a:latin typeface="+mn-lt"/>
            </a:endParaRPr>
          </a:p>
        </p:txBody>
      </p:sp>
    </p:spTree>
    <p:extLst>
      <p:ext uri="{BB962C8B-B14F-4D97-AF65-F5344CB8AC3E}">
        <p14:creationId xmlns:p14="http://schemas.microsoft.com/office/powerpoint/2010/main" val="173673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60325"/>
            <a:ext cx="85344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Early Learning Federal Funding Type (V4)</a:t>
            </a:r>
            <a:endParaRPr lang="en-US" sz="3600" b="1" dirty="0">
              <a:solidFill>
                <a:srgbClr val="531C79"/>
              </a:solidFill>
              <a:latin typeface="+mn-lt"/>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90" y="771154"/>
            <a:ext cx="6419568" cy="5477246"/>
          </a:xfrm>
          <a:prstGeom prst="rect">
            <a:avLst/>
          </a:prstGeom>
        </p:spPr>
      </p:pic>
    </p:spTree>
    <p:extLst>
      <p:ext uri="{BB962C8B-B14F-4D97-AF65-F5344CB8AC3E}">
        <p14:creationId xmlns:p14="http://schemas.microsoft.com/office/powerpoint/2010/main" val="172574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52400" y="60325"/>
            <a:ext cx="88392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Early Learning Program Eligibility Status (V4)</a:t>
            </a:r>
            <a:endParaRPr lang="en-US" sz="3600" b="1" dirty="0">
              <a:solidFill>
                <a:srgbClr val="531C79"/>
              </a:solidFill>
              <a:latin typeface="+mn-lt"/>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78" y="762000"/>
            <a:ext cx="6015368" cy="5410200"/>
          </a:xfrm>
          <a:prstGeom prst="rect">
            <a:avLst/>
          </a:prstGeom>
        </p:spPr>
      </p:pic>
    </p:spTree>
    <p:extLst>
      <p:ext uri="{BB962C8B-B14F-4D97-AF65-F5344CB8AC3E}">
        <p14:creationId xmlns:p14="http://schemas.microsoft.com/office/powerpoint/2010/main" val="39799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60325"/>
            <a:ext cx="85344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Services Referral Outcome (V4)</a:t>
            </a:r>
            <a:endParaRPr lang="en-US" sz="3600" b="1" dirty="0">
              <a:solidFill>
                <a:srgbClr val="531C79"/>
              </a:solidFill>
              <a:latin typeface="+mn-l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689" y="762001"/>
            <a:ext cx="5776911" cy="5347224"/>
          </a:xfrm>
          <a:prstGeom prst="rect">
            <a:avLst/>
          </a:prstGeom>
        </p:spPr>
      </p:pic>
    </p:spTree>
    <p:extLst>
      <p:ext uri="{BB962C8B-B14F-4D97-AF65-F5344CB8AC3E}">
        <p14:creationId xmlns:p14="http://schemas.microsoft.com/office/powerpoint/2010/main" val="7702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52400" y="60325"/>
            <a:ext cx="88392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dirty="0" smtClean="0">
                <a:solidFill>
                  <a:srgbClr val="531C79"/>
                </a:solidFill>
                <a:latin typeface="+mn-lt"/>
              </a:rPr>
              <a:t>Individualized Program Planned Service Type (V4)</a:t>
            </a:r>
            <a:endParaRPr lang="en-US" sz="3300" b="1" dirty="0">
              <a:solidFill>
                <a:srgbClr val="531C79"/>
              </a:solidFill>
              <a:latin typeface="+mn-lt"/>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90" y="752475"/>
            <a:ext cx="7127819" cy="5580064"/>
          </a:xfrm>
          <a:prstGeom prst="rect">
            <a:avLst/>
          </a:prstGeom>
        </p:spPr>
      </p:pic>
    </p:spTree>
    <p:extLst>
      <p:ext uri="{BB962C8B-B14F-4D97-AF65-F5344CB8AC3E}">
        <p14:creationId xmlns:p14="http://schemas.microsoft.com/office/powerpoint/2010/main" val="42319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60325"/>
            <a:ext cx="85344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Frequency of Service (V4)</a:t>
            </a:r>
            <a:endParaRPr lang="en-US" sz="3600" b="1" dirty="0">
              <a:solidFill>
                <a:srgbClr val="531C79"/>
              </a:solidFill>
              <a:latin typeface="+mn-lt"/>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0"/>
            <a:ext cx="5897117" cy="5410199"/>
          </a:xfrm>
          <a:prstGeom prst="rect">
            <a:avLst/>
          </a:prstGeom>
        </p:spPr>
      </p:pic>
    </p:spTree>
    <p:extLst>
      <p:ext uri="{BB962C8B-B14F-4D97-AF65-F5344CB8AC3E}">
        <p14:creationId xmlns:p14="http://schemas.microsoft.com/office/powerpoint/2010/main" val="847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60325"/>
            <a:ext cx="85344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531C79"/>
                </a:solidFill>
                <a:latin typeface="+mn-lt"/>
              </a:rPr>
              <a:t>Child Outcomes Summary Rating (V4)</a:t>
            </a:r>
            <a:endParaRPr lang="en-US" sz="3600" b="1" dirty="0">
              <a:solidFill>
                <a:srgbClr val="531C79"/>
              </a:solidFill>
              <a:latin typeface="+mn-lt"/>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38200"/>
            <a:ext cx="7543800" cy="5440240"/>
          </a:xfrm>
          <a:prstGeom prst="rect">
            <a:avLst/>
          </a:prstGeom>
        </p:spPr>
      </p:pic>
    </p:spTree>
    <p:extLst>
      <p:ext uri="{BB962C8B-B14F-4D97-AF65-F5344CB8AC3E}">
        <p14:creationId xmlns:p14="http://schemas.microsoft.com/office/powerpoint/2010/main" val="424840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Example:  Data Elements</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524000"/>
            <a:ext cx="5029199" cy="3161841"/>
          </a:xfrm>
          <a:prstGeom prst="rect">
            <a:avLst/>
          </a:prstGeom>
        </p:spPr>
      </p:pic>
      <p:sp>
        <p:nvSpPr>
          <p:cNvPr id="8" name="TextBox 7"/>
          <p:cNvSpPr txBox="1"/>
          <p:nvPr/>
        </p:nvSpPr>
        <p:spPr>
          <a:xfrm>
            <a:off x="5638800" y="2057400"/>
            <a:ext cx="3048000" cy="830997"/>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n-US" sz="2400" b="1" dirty="0" smtClean="0">
                <a:solidFill>
                  <a:srgbClr val="50A700"/>
                </a:solidFill>
              </a:rPr>
              <a:t>Building new data system</a:t>
            </a:r>
            <a:endParaRPr lang="en-US" sz="2400" b="1" dirty="0">
              <a:solidFill>
                <a:srgbClr val="50A700"/>
              </a:solidFill>
            </a:endParaRPr>
          </a:p>
        </p:txBody>
      </p:sp>
      <p:sp>
        <p:nvSpPr>
          <p:cNvPr id="9" name="TextBox 8"/>
          <p:cNvSpPr txBox="1"/>
          <p:nvPr/>
        </p:nvSpPr>
        <p:spPr>
          <a:xfrm>
            <a:off x="5867400" y="2914190"/>
            <a:ext cx="2819400" cy="461665"/>
          </a:xfrm>
          <a:prstGeom prst="rect">
            <a:avLst/>
          </a:prstGeom>
          <a:noFill/>
        </p:spPr>
        <p:txBody>
          <a:bodyPr wrap="square" rtlCol="0">
            <a:spAutoFit/>
          </a:bodyPr>
          <a:lstStyle/>
          <a:p>
            <a:pPr algn="ctr"/>
            <a:r>
              <a:rPr lang="en-US" sz="2400" b="1" dirty="0" smtClean="0">
                <a:solidFill>
                  <a:srgbClr val="154578"/>
                </a:solidFill>
              </a:rPr>
              <a:t>OR</a:t>
            </a:r>
            <a:endParaRPr lang="en-US" sz="2400" b="1" dirty="0">
              <a:solidFill>
                <a:srgbClr val="154578"/>
              </a:solidFill>
            </a:endParaRPr>
          </a:p>
        </p:txBody>
      </p:sp>
      <p:sp>
        <p:nvSpPr>
          <p:cNvPr id="11" name="TextBox 10"/>
          <p:cNvSpPr txBox="1"/>
          <p:nvPr/>
        </p:nvSpPr>
        <p:spPr>
          <a:xfrm>
            <a:off x="5638800" y="3581400"/>
            <a:ext cx="3048000" cy="830997"/>
          </a:xfrm>
          <a:prstGeom prst="rect">
            <a:avLst/>
          </a:prstGeom>
          <a:noFill/>
        </p:spPr>
        <p:txBody>
          <a:bodyPr wrap="square" rtlCol="0">
            <a:spAutoFit/>
          </a:bodyPr>
          <a:lstStyle/>
          <a:p>
            <a:pPr marL="285750" indent="-285750">
              <a:buClr>
                <a:srgbClr val="002060"/>
              </a:buClr>
              <a:buFont typeface="Arial" panose="020B0604020202020204" pitchFamily="34" charset="0"/>
              <a:buChar char="•"/>
            </a:pPr>
            <a:r>
              <a:rPr lang="en-US" sz="2400" b="1" dirty="0" smtClean="0">
                <a:solidFill>
                  <a:srgbClr val="50A700"/>
                </a:solidFill>
              </a:rPr>
              <a:t>Expanding/revising existing data syste</a:t>
            </a:r>
            <a:r>
              <a:rPr lang="en-US" sz="2400" b="1" dirty="0">
                <a:solidFill>
                  <a:srgbClr val="50A700"/>
                </a:solidFill>
              </a:rPr>
              <a:t>m</a:t>
            </a:r>
          </a:p>
        </p:txBody>
      </p:sp>
      <p:sp>
        <p:nvSpPr>
          <p:cNvPr id="12" name="TextBox 11"/>
          <p:cNvSpPr txBox="1"/>
          <p:nvPr/>
        </p:nvSpPr>
        <p:spPr>
          <a:xfrm>
            <a:off x="457201" y="5105400"/>
            <a:ext cx="8305799" cy="523220"/>
          </a:xfrm>
          <a:prstGeom prst="rect">
            <a:avLst/>
          </a:prstGeom>
          <a:noFill/>
        </p:spPr>
        <p:txBody>
          <a:bodyPr wrap="square" rtlCol="0">
            <a:spAutoFit/>
          </a:bodyPr>
          <a:lstStyle/>
          <a:p>
            <a:pPr marL="342900" indent="-342900">
              <a:buClr>
                <a:srgbClr val="002060"/>
              </a:buClr>
              <a:buFont typeface="Wingdings" panose="05000000000000000000" pitchFamily="2" charset="2"/>
              <a:buChar char="Ø"/>
            </a:pPr>
            <a:r>
              <a:rPr lang="en-US" sz="2800" b="1" dirty="0" smtClean="0">
                <a:solidFill>
                  <a:srgbClr val="50A700"/>
                </a:solidFill>
              </a:rPr>
              <a:t>CEDS provides a “jump” start.</a:t>
            </a:r>
            <a:endParaRPr lang="en-US" sz="2800" b="1" dirty="0">
              <a:solidFill>
                <a:srgbClr val="50A700"/>
              </a:solidFill>
            </a:endParaRPr>
          </a:p>
        </p:txBody>
      </p:sp>
      <p:sp>
        <p:nvSpPr>
          <p:cNvPr id="13" name="Slide Number Placeholder 12"/>
          <p:cNvSpPr>
            <a:spLocks noGrp="1"/>
          </p:cNvSpPr>
          <p:nvPr>
            <p:ph type="sldNum" sz="quarter" idx="10"/>
          </p:nvPr>
        </p:nvSpPr>
        <p:spPr/>
        <p:txBody>
          <a:bodyPr/>
          <a:lstStyle/>
          <a:p>
            <a:fld id="{B2897048-00E0-47FB-B07B-F36BBE8AF579}" type="slidenum">
              <a:rPr lang="en-US" smtClean="0"/>
              <a:pPr/>
              <a:t>47</a:t>
            </a:fld>
            <a:endParaRPr lang="en-US" dirty="0"/>
          </a:p>
        </p:txBody>
      </p:sp>
    </p:spTree>
    <p:extLst>
      <p:ext uri="{BB962C8B-B14F-4D97-AF65-F5344CB8AC3E}">
        <p14:creationId xmlns:p14="http://schemas.microsoft.com/office/powerpoint/2010/main" val="335111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57200" y="1600200"/>
            <a:ext cx="8229600" cy="4343399"/>
          </a:xfrm>
        </p:spPr>
        <p:txBody>
          <a:bodyPr/>
          <a:lstStyle/>
          <a:p>
            <a:pPr marL="0" indent="0">
              <a:buNone/>
            </a:pPr>
            <a:r>
              <a:rPr lang="en-US" sz="3200" dirty="0"/>
              <a:t>How can you use these and other proposed </a:t>
            </a:r>
            <a:r>
              <a:rPr lang="en-US" sz="3200" b="1" i="1" dirty="0">
                <a:solidFill>
                  <a:srgbClr val="00B050"/>
                </a:solidFill>
              </a:rPr>
              <a:t>CEDS data elements </a:t>
            </a:r>
            <a:r>
              <a:rPr lang="en-US" sz="3200" dirty="0"/>
              <a:t>to support Part C and 619 work in your state? </a:t>
            </a:r>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endParaRPr lang="en-US" dirty="0"/>
          </a:p>
          <a:p>
            <a:r>
              <a:rPr lang="en-US" dirty="0" smtClean="0"/>
              <a:t>_____________________________</a:t>
            </a:r>
          </a:p>
          <a:p>
            <a:r>
              <a:rPr lang="en-US" dirty="0"/>
              <a:t>_____________________________</a:t>
            </a:r>
          </a:p>
          <a:p>
            <a:endParaRPr lang="en-US" dirty="0"/>
          </a:p>
        </p:txBody>
      </p:sp>
      <p:sp>
        <p:nvSpPr>
          <p:cNvPr id="3" name="Title 2"/>
          <p:cNvSpPr>
            <a:spLocks noGrp="1"/>
          </p:cNvSpPr>
          <p:nvPr>
            <p:ph type="title"/>
          </p:nvPr>
        </p:nvSpPr>
        <p:spPr/>
        <p:txBody>
          <a:bodyPr/>
          <a:lstStyle/>
          <a:p>
            <a:r>
              <a:rPr lang="en-US" dirty="0" smtClean="0"/>
              <a:t>Discussion Question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schemeClr val="bg1">
                    <a:lumMod val="50000"/>
                  </a:schemeClr>
                </a:solidFill>
              </a:rPr>
              <a:pPr/>
              <a:t>48</a:t>
            </a:fld>
            <a:endParaRPr lang="en-US" dirty="0">
              <a:solidFill>
                <a:schemeClr val="bg1">
                  <a:lumMod val="50000"/>
                </a:schemeClr>
              </a:solidFill>
            </a:endParaRPr>
          </a:p>
        </p:txBody>
      </p:sp>
    </p:spTree>
    <p:extLst>
      <p:ext uri="{BB962C8B-B14F-4D97-AF65-F5344CB8AC3E}">
        <p14:creationId xmlns:p14="http://schemas.microsoft.com/office/powerpoint/2010/main" val="378494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1143000"/>
          </a:xfrm>
        </p:spPr>
        <p:txBody>
          <a:bodyPr>
            <a:noAutofit/>
          </a:bodyPr>
          <a:lstStyle/>
          <a:p>
            <a:r>
              <a:rPr lang="en-US" dirty="0" smtClean="0"/>
              <a:t>CEDS Roundtables (Tuesday 8:00 am)</a:t>
            </a:r>
            <a:endParaRPr lang="en-US" dirty="0"/>
          </a:p>
        </p:txBody>
      </p:sp>
      <p:sp>
        <p:nvSpPr>
          <p:cNvPr id="5" name="Content Placeholder 4"/>
          <p:cNvSpPr>
            <a:spLocks noGrp="1"/>
          </p:cNvSpPr>
          <p:nvPr>
            <p:ph idx="1"/>
          </p:nvPr>
        </p:nvSpPr>
        <p:spPr/>
        <p:txBody>
          <a:bodyPr>
            <a:noAutofit/>
          </a:bodyPr>
          <a:lstStyle/>
          <a:p>
            <a:r>
              <a:rPr lang="en-US" sz="2400" dirty="0" smtClean="0"/>
              <a:t>Learn about early </a:t>
            </a:r>
            <a:r>
              <a:rPr lang="en-US" sz="2400" dirty="0"/>
              <a:t>intervention/preschool special education </a:t>
            </a:r>
            <a:r>
              <a:rPr lang="en-US" sz="2400" dirty="0" smtClean="0"/>
              <a:t>data elements new to CEDS Version 4 </a:t>
            </a:r>
          </a:p>
          <a:p>
            <a:r>
              <a:rPr lang="en-US" sz="2400" dirty="0" smtClean="0"/>
              <a:t>Participate in 1 topic-driven, facilitated roundtable discussion:</a:t>
            </a:r>
          </a:p>
          <a:p>
            <a:pPr lvl="1"/>
            <a:r>
              <a:rPr lang="en-US" sz="2000" dirty="0" smtClean="0"/>
              <a:t>IFSP</a:t>
            </a:r>
            <a:r>
              <a:rPr lang="en-US" sz="2000" dirty="0"/>
              <a:t>				</a:t>
            </a:r>
            <a:r>
              <a:rPr lang="en-US" dirty="0" smtClean="0">
                <a:solidFill>
                  <a:srgbClr val="FF0000"/>
                </a:solidFill>
                <a:sym typeface="Wingdings 2"/>
              </a:rPr>
              <a:t></a:t>
            </a:r>
            <a:r>
              <a:rPr lang="en-US" dirty="0" smtClean="0">
                <a:sym typeface="Wingdings 2"/>
              </a:rPr>
              <a:t> </a:t>
            </a:r>
            <a:r>
              <a:rPr lang="en-US" sz="2000" dirty="0" smtClean="0">
                <a:sym typeface="Wingdings 2"/>
              </a:rPr>
              <a:t>   </a:t>
            </a:r>
            <a:r>
              <a:rPr lang="en-US" sz="2000" dirty="0" smtClean="0"/>
              <a:t>Transitions</a:t>
            </a:r>
          </a:p>
          <a:p>
            <a:pPr lvl="1"/>
            <a:r>
              <a:rPr lang="en-US" sz="2000" dirty="0" smtClean="0"/>
              <a:t>Planned and Delivered Services	</a:t>
            </a:r>
            <a:r>
              <a:rPr lang="en-US" dirty="0" smtClean="0">
                <a:solidFill>
                  <a:srgbClr val="FF0000"/>
                </a:solidFill>
                <a:sym typeface="Wingdings 2"/>
              </a:rPr>
              <a:t></a:t>
            </a:r>
            <a:r>
              <a:rPr lang="en-US" sz="2000" dirty="0" smtClean="0">
                <a:sym typeface="Wingdings 2"/>
              </a:rPr>
              <a:t>    </a:t>
            </a:r>
            <a:r>
              <a:rPr lang="en-US" sz="2000" dirty="0" smtClean="0"/>
              <a:t>Eligibility </a:t>
            </a:r>
          </a:p>
          <a:p>
            <a:pPr lvl="1"/>
            <a:r>
              <a:rPr lang="en-US" sz="2000" dirty="0" smtClean="0"/>
              <a:t>Assessment</a:t>
            </a:r>
            <a:r>
              <a:rPr lang="en-US" sz="2000" dirty="0"/>
              <a:t>			</a:t>
            </a:r>
            <a:r>
              <a:rPr lang="en-US" dirty="0" smtClean="0">
                <a:solidFill>
                  <a:srgbClr val="FF0000"/>
                </a:solidFill>
                <a:sym typeface="Wingdings 2"/>
              </a:rPr>
              <a:t></a:t>
            </a:r>
            <a:r>
              <a:rPr lang="en-US" dirty="0" smtClean="0">
                <a:sym typeface="Wingdings 2"/>
              </a:rPr>
              <a:t>   </a:t>
            </a:r>
            <a:r>
              <a:rPr lang="en-US" sz="2000" dirty="0" smtClean="0">
                <a:sym typeface="Wingdings 2"/>
              </a:rPr>
              <a:t> </a:t>
            </a:r>
            <a:r>
              <a:rPr lang="en-US" sz="2000" dirty="0" smtClean="0"/>
              <a:t>Referral</a:t>
            </a:r>
            <a:endParaRPr lang="en-US" sz="2000" dirty="0"/>
          </a:p>
          <a:p>
            <a:r>
              <a:rPr lang="en-US" sz="2400" dirty="0" smtClean="0"/>
              <a:t>Provide feedback from Part C &amp; 619 perspective </a:t>
            </a:r>
          </a:p>
          <a:p>
            <a:pPr lvl="1"/>
            <a:r>
              <a:rPr lang="en-US" sz="2000" dirty="0" smtClean="0"/>
              <a:t>Are the elements, definitions, etc. relevant to Part C, Part B/619?</a:t>
            </a:r>
          </a:p>
          <a:p>
            <a:pPr lvl="1"/>
            <a:r>
              <a:rPr lang="en-US" sz="2000" dirty="0" smtClean="0"/>
              <a:t>Do you have suggestions for revisions or additional elements?</a:t>
            </a:r>
            <a:endParaRPr lang="en-US" sz="2000" dirty="0"/>
          </a:p>
        </p:txBody>
      </p:sp>
      <p:sp>
        <p:nvSpPr>
          <p:cNvPr id="2" name="Slide Number Placeholder 1"/>
          <p:cNvSpPr>
            <a:spLocks noGrp="1"/>
          </p:cNvSpPr>
          <p:nvPr>
            <p:ph type="sldNum" sz="quarter" idx="10"/>
          </p:nvPr>
        </p:nvSpPr>
        <p:spPr/>
        <p:txBody>
          <a:bodyPr/>
          <a:lstStyle/>
          <a:p>
            <a:fld id="{B2897048-00E0-47FB-B07B-F36BBE8AF579}" type="slidenum">
              <a:rPr lang="en-US" smtClean="0">
                <a:solidFill>
                  <a:schemeClr val="bg1">
                    <a:lumMod val="50000"/>
                  </a:schemeClr>
                </a:solidFill>
              </a:rPr>
              <a:pPr/>
              <a:t>49</a:t>
            </a:fld>
            <a:endParaRPr lang="en-US" dirty="0">
              <a:solidFill>
                <a:schemeClr val="bg1">
                  <a:lumMod val="50000"/>
                </a:schemeClr>
              </a:solidFill>
            </a:endParaRPr>
          </a:p>
        </p:txBody>
      </p:sp>
    </p:spTree>
    <p:extLst>
      <p:ext uri="{BB962C8B-B14F-4D97-AF65-F5344CB8AC3E}">
        <p14:creationId xmlns:p14="http://schemas.microsoft.com/office/powerpoint/2010/main" val="166734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the Common Education Data Standards?</a:t>
            </a:r>
          </a:p>
          <a:p>
            <a:endParaRPr lang="en-US" dirty="0" smtClean="0"/>
          </a:p>
          <a:p>
            <a:r>
              <a:rPr lang="en-US" dirty="0" smtClean="0"/>
              <a:t>How have they been developed?</a:t>
            </a:r>
          </a:p>
          <a:p>
            <a:endParaRPr lang="en-US" dirty="0" smtClean="0"/>
          </a:p>
          <a:p>
            <a:r>
              <a:rPr lang="en-US" dirty="0" smtClean="0"/>
              <a:t>Who developed CEDS, specifically in early learning?</a:t>
            </a:r>
          </a:p>
          <a:p>
            <a:endParaRPr lang="en-US" dirty="0" smtClean="0"/>
          </a:p>
          <a:p>
            <a:r>
              <a:rPr lang="en-US" dirty="0" smtClean="0"/>
              <a:t>Why is CEDS useful to you?</a:t>
            </a:r>
            <a:endParaRPr lang="en-US" dirty="0"/>
          </a:p>
        </p:txBody>
      </p:sp>
      <p:sp>
        <p:nvSpPr>
          <p:cNvPr id="3" name="Title 2"/>
          <p:cNvSpPr>
            <a:spLocks noGrp="1"/>
          </p:cNvSpPr>
          <p:nvPr>
            <p:ph type="title"/>
          </p:nvPr>
        </p:nvSpPr>
        <p:spPr/>
        <p:txBody>
          <a:bodyPr/>
          <a:lstStyle/>
          <a:p>
            <a:r>
              <a:rPr lang="en-US" dirty="0" smtClean="0"/>
              <a:t>CEDS Overview</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1945835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581400" cy="4038600"/>
          </a:xfrm>
        </p:spPr>
        <p:txBody>
          <a:bodyPr/>
          <a:lstStyle/>
          <a:p>
            <a:pPr>
              <a:spcBef>
                <a:spcPts val="0"/>
              </a:spcBef>
              <a:spcAft>
                <a:spcPts val="1200"/>
              </a:spcAft>
            </a:pPr>
            <a:r>
              <a:rPr lang="en-US" sz="2400" dirty="0" smtClean="0"/>
              <a:t>Do you understand the benefits of CEDS?</a:t>
            </a:r>
            <a:endParaRPr lang="en-US" sz="2400" dirty="0"/>
          </a:p>
          <a:p>
            <a:pPr>
              <a:spcBef>
                <a:spcPts val="0"/>
              </a:spcBef>
              <a:spcAft>
                <a:spcPts val="1200"/>
              </a:spcAft>
            </a:pPr>
            <a:r>
              <a:rPr lang="en-US" sz="2400" dirty="0" smtClean="0"/>
              <a:t>What </a:t>
            </a:r>
            <a:r>
              <a:rPr lang="en-US" sz="2400" dirty="0"/>
              <a:t>is DaSy</a:t>
            </a:r>
            <a:r>
              <a:rPr lang="en-US" sz="2400" dirty="0" smtClean="0"/>
              <a:t>?</a:t>
            </a:r>
          </a:p>
          <a:p>
            <a:pPr>
              <a:spcBef>
                <a:spcPts val="0"/>
              </a:spcBef>
              <a:spcAft>
                <a:spcPts val="1200"/>
              </a:spcAft>
            </a:pPr>
            <a:r>
              <a:rPr lang="en-US" sz="2400" dirty="0" smtClean="0"/>
              <a:t>Why is DaSy talking about CEDS at this conference?</a:t>
            </a:r>
          </a:p>
          <a:p>
            <a:pPr>
              <a:spcBef>
                <a:spcPts val="0"/>
              </a:spcBef>
              <a:spcAft>
                <a:spcPts val="1200"/>
              </a:spcAft>
            </a:pPr>
            <a:r>
              <a:rPr lang="en-US" sz="2400" dirty="0" smtClean="0"/>
              <a:t>What are your TA needs in relation to CEDS? </a:t>
            </a:r>
            <a:endParaRPr lang="en-US" sz="2400" dirty="0"/>
          </a:p>
        </p:txBody>
      </p:sp>
      <p:sp>
        <p:nvSpPr>
          <p:cNvPr id="3" name="Title 2"/>
          <p:cNvSpPr>
            <a:spLocks noGrp="1"/>
          </p:cNvSpPr>
          <p:nvPr>
            <p:ph type="title"/>
          </p:nvPr>
        </p:nvSpPr>
        <p:spPr/>
        <p:txBody>
          <a:bodyPr>
            <a:normAutofit/>
          </a:bodyPr>
          <a:lstStyle/>
          <a:p>
            <a:r>
              <a:rPr lang="en-US" dirty="0" smtClean="0"/>
              <a:t>Wrap-Up</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schemeClr val="bg1">
                    <a:lumMod val="50000"/>
                  </a:schemeClr>
                </a:solidFill>
              </a:rPr>
              <a:pPr/>
              <a:t>50</a:t>
            </a:fld>
            <a:endParaRPr lang="en-US" dirty="0">
              <a:solidFill>
                <a:schemeClr val="bg1">
                  <a:lumMod val="50000"/>
                </a:schemeClr>
              </a:solidFill>
            </a:endParaRPr>
          </a:p>
        </p:txBody>
      </p:sp>
      <p:pic>
        <p:nvPicPr>
          <p:cNvPr id="5" name="Picture 10" descr="http://ngm.nationalgeographic.com/u/H6yMi6fUB_1JR964xxG8RxsYArlNNn1lR5PWutchJ4rsyghEWW6erLDe1AwmMpawvYmVQu1j29H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81200"/>
            <a:ext cx="4421208" cy="275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031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p>
            <a:r>
              <a:rPr lang="en-US" dirty="0" smtClean="0">
                <a:solidFill>
                  <a:srgbClr val="154578"/>
                </a:solidFill>
              </a:rPr>
              <a:t>What is DaSy?</a:t>
            </a:r>
            <a:endParaRPr lang="en-US" dirty="0">
              <a:solidFill>
                <a:srgbClr val="154578"/>
              </a:solidFill>
            </a:endParaRPr>
          </a:p>
        </p:txBody>
      </p:sp>
      <p:sp>
        <p:nvSpPr>
          <p:cNvPr id="3" name="Content Placeholder 2"/>
          <p:cNvSpPr>
            <a:spLocks noGrp="1"/>
          </p:cNvSpPr>
          <p:nvPr>
            <p:ph idx="1"/>
          </p:nvPr>
        </p:nvSpPr>
        <p:spPr/>
        <p:txBody>
          <a:bodyPr/>
          <a:lstStyle/>
          <a:p>
            <a:r>
              <a:rPr lang="en-US" dirty="0" smtClean="0"/>
              <a:t>A 5-year TA center (Dec 2012 – Nov 2017) funded by OSEP to assist states with improving Part C and Part B preschool data by: </a:t>
            </a:r>
          </a:p>
          <a:p>
            <a:pPr lvl="1"/>
            <a:r>
              <a:rPr lang="en-US" dirty="0" smtClean="0"/>
              <a:t>Building better data systems</a:t>
            </a:r>
          </a:p>
          <a:p>
            <a:pPr lvl="1"/>
            <a:r>
              <a:rPr lang="en-US" dirty="0" smtClean="0"/>
              <a:t>Coordinating data systems across early childhood programs</a:t>
            </a:r>
          </a:p>
          <a:p>
            <a:pPr lvl="1"/>
            <a:r>
              <a:rPr lang="en-US" dirty="0" smtClean="0"/>
              <a:t>Building longitudinal data systems</a:t>
            </a:r>
          </a:p>
          <a:p>
            <a:pPr lvl="1"/>
            <a:r>
              <a:rPr lang="en-US" dirty="0" smtClean="0"/>
              <a:t>Building the capacity of states to use data</a:t>
            </a:r>
            <a:endParaRPr lang="en-US" dirty="0"/>
          </a:p>
        </p:txBody>
      </p:sp>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fld id="{1E1A2091-4AD5-4EA7-844A-758139C0FDFC}" type="slidenum">
              <a:rPr lang="en-US" smtClean="0">
                <a:solidFill>
                  <a:schemeClr val="bg1">
                    <a:lumMod val="50000"/>
                  </a:schemeClr>
                </a:solidFill>
              </a:rPr>
              <a:pPr/>
              <a:t>51</a:t>
            </a:fld>
            <a:endParaRPr lang="en-US" dirty="0">
              <a:solidFill>
                <a:schemeClr val="bg1">
                  <a:lumMod val="50000"/>
                </a:schemeClr>
              </a:solidFill>
            </a:endParaRPr>
          </a:p>
        </p:txBody>
      </p:sp>
      <p:pic>
        <p:nvPicPr>
          <p:cNvPr id="5" name="Picture 4" descr="F:\Projects\StockPhotos\Corbis\300dpi_girl&amp;flowers_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190999"/>
            <a:ext cx="1638300" cy="1552575"/>
          </a:xfrm>
          <a:prstGeom prst="rect">
            <a:avLst/>
          </a:prstGeom>
          <a:noFill/>
          <a:ln>
            <a:noFill/>
          </a:ln>
        </p:spPr>
      </p:pic>
    </p:spTree>
    <p:extLst>
      <p:ext uri="{BB962C8B-B14F-4D97-AF65-F5344CB8AC3E}">
        <p14:creationId xmlns:p14="http://schemas.microsoft.com/office/powerpoint/2010/main" val="1305769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52926"/>
          </a:xfrm>
        </p:spPr>
        <p:txBody>
          <a:bodyPr/>
          <a:lstStyle/>
          <a:p>
            <a:pPr marL="0" indent="0">
              <a:buNone/>
            </a:pPr>
            <a:r>
              <a:rPr lang="en-US" sz="2200" b="1" u="sng" dirty="0" smtClean="0"/>
              <a:t>DaSy Goal</a:t>
            </a:r>
            <a:r>
              <a:rPr lang="en-US" sz="2200" b="1" dirty="0" smtClean="0"/>
              <a:t>:  </a:t>
            </a:r>
            <a:r>
              <a:rPr lang="en-US" sz="2000" dirty="0" smtClean="0"/>
              <a:t>To develop and enhance statewide early childhood </a:t>
            </a:r>
            <a:r>
              <a:rPr lang="en-US" sz="2000" b="1" dirty="0" smtClean="0">
                <a:solidFill>
                  <a:srgbClr val="00B050"/>
                </a:solidFill>
              </a:rPr>
              <a:t>coordinated and longitudinal</a:t>
            </a:r>
            <a:r>
              <a:rPr lang="en-US" sz="2000" dirty="0" smtClean="0"/>
              <a:t> data systems to improve state capacity to collect, </a:t>
            </a:r>
            <a:r>
              <a:rPr lang="en-US" sz="2000" b="1" dirty="0" smtClean="0">
                <a:solidFill>
                  <a:schemeClr val="tx2">
                    <a:lumMod val="60000"/>
                    <a:lumOff val="40000"/>
                  </a:schemeClr>
                </a:solidFill>
              </a:rPr>
              <a:t>analyze</a:t>
            </a:r>
            <a:r>
              <a:rPr lang="en-US" sz="2000" dirty="0" smtClean="0">
                <a:solidFill>
                  <a:schemeClr val="tx2">
                    <a:lumMod val="60000"/>
                    <a:lumOff val="40000"/>
                  </a:schemeClr>
                </a:solidFill>
              </a:rPr>
              <a:t>, </a:t>
            </a:r>
            <a:r>
              <a:rPr lang="en-US" sz="2000" dirty="0" smtClean="0"/>
              <a:t>and report </a:t>
            </a:r>
            <a:r>
              <a:rPr lang="en-US" sz="2000" b="1" dirty="0" smtClean="0">
                <a:solidFill>
                  <a:srgbClr val="FF0000"/>
                </a:solidFill>
              </a:rPr>
              <a:t>high quality data </a:t>
            </a:r>
            <a:r>
              <a:rPr lang="en-US" sz="2000" dirty="0" smtClean="0"/>
              <a:t>required under IDEA</a:t>
            </a:r>
          </a:p>
          <a:p>
            <a:pPr marL="0" indent="0">
              <a:spcBef>
                <a:spcPts val="0"/>
              </a:spcBef>
              <a:buNone/>
            </a:pPr>
            <a:endParaRPr lang="en-US" sz="2000" dirty="0" smtClean="0"/>
          </a:p>
          <a:p>
            <a:pPr marL="342900" lvl="2" indent="-342900"/>
            <a:r>
              <a:rPr lang="en-US" u="sng" dirty="0" smtClean="0">
                <a:solidFill>
                  <a:srgbClr val="154578"/>
                </a:solidFill>
              </a:rPr>
              <a:t>ALIGN</a:t>
            </a:r>
            <a:r>
              <a:rPr lang="en-US" dirty="0" smtClean="0">
                <a:solidFill>
                  <a:srgbClr val="154578"/>
                </a:solidFill>
              </a:rPr>
              <a:t>:  Addresses reporting </a:t>
            </a:r>
            <a:r>
              <a:rPr lang="en-US" b="1" dirty="0" smtClean="0">
                <a:solidFill>
                  <a:srgbClr val="FF0000"/>
                </a:solidFill>
              </a:rPr>
              <a:t>high quality data </a:t>
            </a:r>
            <a:r>
              <a:rPr lang="en-US" dirty="0" smtClean="0">
                <a:solidFill>
                  <a:srgbClr val="154578"/>
                </a:solidFill>
              </a:rPr>
              <a:t>by providing common data dictionaries (elements, option sets, and technical specifications)</a:t>
            </a:r>
          </a:p>
          <a:p>
            <a:pPr marL="342900" lvl="2" indent="-342900"/>
            <a:endParaRPr lang="en-US" dirty="0" smtClean="0">
              <a:solidFill>
                <a:srgbClr val="154578"/>
              </a:solidFill>
            </a:endParaRPr>
          </a:p>
          <a:p>
            <a:pPr marL="342900" lvl="2" indent="-342900"/>
            <a:r>
              <a:rPr lang="en-US" u="sng" dirty="0" smtClean="0">
                <a:solidFill>
                  <a:srgbClr val="154578"/>
                </a:solidFill>
              </a:rPr>
              <a:t>CONNECT</a:t>
            </a:r>
            <a:r>
              <a:rPr lang="en-US" dirty="0" smtClean="0">
                <a:solidFill>
                  <a:srgbClr val="154578"/>
                </a:solidFill>
              </a:rPr>
              <a:t>:  Facilitates </a:t>
            </a:r>
            <a:r>
              <a:rPr lang="en-US" b="1" dirty="0" smtClean="0">
                <a:solidFill>
                  <a:schemeClr val="tx2">
                    <a:lumMod val="60000"/>
                    <a:lumOff val="40000"/>
                  </a:schemeClr>
                </a:solidFill>
              </a:rPr>
              <a:t>data analysis </a:t>
            </a:r>
            <a:r>
              <a:rPr lang="en-US" dirty="0" smtClean="0">
                <a:solidFill>
                  <a:srgbClr val="154578"/>
                </a:solidFill>
              </a:rPr>
              <a:t>by recommending analytic approaches (logic and formulas) to address program and policy questions as well as Federal reporting requirements (indicators)</a:t>
            </a:r>
          </a:p>
          <a:p>
            <a:pPr marL="342900" lvl="2" indent="-342900"/>
            <a:endParaRPr lang="en-US" dirty="0" smtClean="0">
              <a:solidFill>
                <a:srgbClr val="154578"/>
              </a:solidFill>
            </a:endParaRPr>
          </a:p>
          <a:p>
            <a:pPr marL="342900" lvl="2" indent="-342900"/>
            <a:r>
              <a:rPr lang="en-US" dirty="0" smtClean="0">
                <a:solidFill>
                  <a:srgbClr val="154578"/>
                </a:solidFill>
              </a:rPr>
              <a:t>Enhances capacity for </a:t>
            </a:r>
            <a:r>
              <a:rPr lang="en-US" b="1" dirty="0" smtClean="0">
                <a:solidFill>
                  <a:srgbClr val="00B050"/>
                </a:solidFill>
              </a:rPr>
              <a:t>coordinated and longitudinal </a:t>
            </a:r>
            <a:r>
              <a:rPr lang="en-US" dirty="0" smtClean="0">
                <a:solidFill>
                  <a:srgbClr val="154578"/>
                </a:solidFill>
              </a:rPr>
              <a:t>analysis by including data elements in different domains across the P-20W continuum</a:t>
            </a:r>
            <a:endParaRPr lang="en-US" dirty="0">
              <a:solidFill>
                <a:srgbClr val="154578"/>
              </a:solidFill>
            </a:endParaRPr>
          </a:p>
          <a:p>
            <a:endParaRPr lang="en-US" dirty="0" smtClean="0"/>
          </a:p>
        </p:txBody>
      </p:sp>
      <p:sp>
        <p:nvSpPr>
          <p:cNvPr id="3" name="Title 2"/>
          <p:cNvSpPr>
            <a:spLocks noGrp="1"/>
          </p:cNvSpPr>
          <p:nvPr>
            <p:ph type="title"/>
          </p:nvPr>
        </p:nvSpPr>
        <p:spPr>
          <a:xfrm>
            <a:off x="245660" y="274638"/>
            <a:ext cx="8441140" cy="1143000"/>
          </a:xfrm>
        </p:spPr>
        <p:txBody>
          <a:bodyPr>
            <a:noAutofit/>
          </a:bodyPr>
          <a:lstStyle/>
          <a:p>
            <a:pPr>
              <a:tabLst>
                <a:tab pos="5429250" algn="l"/>
              </a:tabLst>
            </a:pPr>
            <a:r>
              <a:rPr lang="en-US" dirty="0" smtClean="0"/>
              <a:t>Why is DaSy talking about CEDS? </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B2897048-00E0-47FB-B07B-F36BBE8AF579}" type="slidenum">
              <a:rPr lang="en-US" smtClean="0"/>
              <a:pPr/>
              <a:t>52</a:t>
            </a:fld>
            <a:endParaRPr lang="en-US" dirty="0"/>
          </a:p>
        </p:txBody>
      </p:sp>
    </p:spTree>
    <p:extLst>
      <p:ext uri="{BB962C8B-B14F-4D97-AF65-F5344CB8AC3E}">
        <p14:creationId xmlns:p14="http://schemas.microsoft.com/office/powerpoint/2010/main" val="2491931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What are your current </a:t>
            </a:r>
            <a:endParaRPr lang="en-US" sz="3200" dirty="0" smtClean="0"/>
          </a:p>
          <a:p>
            <a:pPr marL="0" indent="0">
              <a:buNone/>
            </a:pPr>
            <a:r>
              <a:rPr lang="en-US" sz="3200" dirty="0" smtClean="0"/>
              <a:t>    resources </a:t>
            </a:r>
            <a:r>
              <a:rPr lang="en-US" sz="3200" dirty="0"/>
              <a:t>to </a:t>
            </a:r>
            <a:r>
              <a:rPr lang="en-US" sz="3200" dirty="0" smtClean="0"/>
              <a:t>support</a:t>
            </a:r>
          </a:p>
          <a:p>
            <a:pPr marL="0" indent="0">
              <a:buNone/>
            </a:pPr>
            <a:r>
              <a:rPr lang="en-US" sz="3200" dirty="0" smtClean="0"/>
              <a:t>    this work</a:t>
            </a:r>
            <a:r>
              <a:rPr lang="en-US" sz="3200" dirty="0"/>
              <a:t>? </a:t>
            </a:r>
            <a:endParaRPr lang="en-US" sz="3200" dirty="0" smtClean="0"/>
          </a:p>
          <a:p>
            <a:endParaRPr lang="en-US" sz="3200" dirty="0" smtClean="0"/>
          </a:p>
          <a:p>
            <a:r>
              <a:rPr lang="en-US" sz="3200" dirty="0" smtClean="0"/>
              <a:t>What </a:t>
            </a:r>
            <a:r>
              <a:rPr lang="en-US" sz="3200" dirty="0"/>
              <a:t>technical </a:t>
            </a:r>
            <a:endParaRPr lang="en-US" sz="3200" dirty="0" smtClean="0"/>
          </a:p>
          <a:p>
            <a:pPr marL="0" indent="0">
              <a:buNone/>
            </a:pPr>
            <a:r>
              <a:rPr lang="en-US" sz="3200" dirty="0" smtClean="0"/>
              <a:t>    assistance </a:t>
            </a:r>
            <a:r>
              <a:rPr lang="en-US" sz="3200" dirty="0"/>
              <a:t>might you need to </a:t>
            </a:r>
            <a:r>
              <a:rPr lang="en-US" sz="3200" dirty="0" smtClean="0"/>
              <a:t>use CEDS? </a:t>
            </a:r>
            <a:endParaRPr lang="en-US" sz="3200" dirty="0"/>
          </a:p>
          <a:p>
            <a:endParaRPr lang="en-US" sz="3200" dirty="0"/>
          </a:p>
        </p:txBody>
      </p:sp>
      <p:sp>
        <p:nvSpPr>
          <p:cNvPr id="3" name="Title 2"/>
          <p:cNvSpPr>
            <a:spLocks noGrp="1"/>
          </p:cNvSpPr>
          <p:nvPr>
            <p:ph type="title"/>
          </p:nvPr>
        </p:nvSpPr>
        <p:spPr/>
        <p:txBody>
          <a:bodyPr>
            <a:normAutofit/>
          </a:bodyPr>
          <a:lstStyle/>
          <a:p>
            <a:r>
              <a:rPr lang="en-US" dirty="0" smtClean="0"/>
              <a:t>Closing Discussion Questions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53</a:t>
            </a:fld>
            <a:endParaRPr lang="en-US" dirty="0">
              <a:solidFill>
                <a:prstClr val="black">
                  <a:tint val="75000"/>
                </a:prstClr>
              </a:solidFill>
            </a:endParaRPr>
          </a:p>
        </p:txBody>
      </p:sp>
      <p:pic>
        <p:nvPicPr>
          <p:cNvPr id="5" name="Picture 8" descr="https://encrypted-tbn0.gstatic.com/images?q=tbn:ANd9GcTQ4OCiUJQggGor4fmU9rbfaBkvOtlPsJOLU_qkcrSgx2H-tLZL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3847059" cy="25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69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0" y="1676400"/>
            <a:ext cx="9144000" cy="2743200"/>
          </a:xfrm>
          <a:prstGeom prst="rect">
            <a:avLst/>
          </a:prstGeom>
          <a:noFill/>
          <a:ln>
            <a:noFill/>
          </a:ln>
          <a:extLst/>
        </p:spPr>
        <p:txBody>
          <a:bodyPr anchor="ctr"/>
          <a:lstStyle/>
          <a:p>
            <a:pPr algn="ctr">
              <a:lnSpc>
                <a:spcPct val="80000"/>
              </a:lnSpc>
              <a:defRPr/>
            </a:pPr>
            <a:r>
              <a:rPr lang="en-US" sz="6000" b="1" dirty="0">
                <a:solidFill>
                  <a:srgbClr val="531C79"/>
                </a:solidFill>
                <a:latin typeface="Trebuchet MS" pitchFamily="34" charset="0"/>
              </a:rPr>
              <a:t>Engage with CEDS</a:t>
            </a:r>
          </a:p>
          <a:p>
            <a:pPr algn="ctr">
              <a:lnSpc>
                <a:spcPct val="80000"/>
              </a:lnSpc>
              <a:defRPr/>
            </a:pPr>
            <a:endParaRPr lang="en-US" sz="2400" b="1" dirty="0">
              <a:solidFill>
                <a:srgbClr val="531C79"/>
              </a:solidFill>
              <a:latin typeface="Trebuchet MS" pitchFamily="34" charset="0"/>
            </a:endParaRPr>
          </a:p>
          <a:p>
            <a:pPr algn="ctr">
              <a:lnSpc>
                <a:spcPct val="80000"/>
              </a:lnSpc>
              <a:defRPr/>
            </a:pPr>
            <a:r>
              <a:rPr lang="en-US" sz="7200" b="1" dirty="0">
                <a:solidFill>
                  <a:srgbClr val="50A700"/>
                </a:solidFill>
                <a:latin typeface="Trebuchet MS" pitchFamily="34" charset="0"/>
              </a:rPr>
              <a:t>http://ceds.ed.gov</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86" y="5257800"/>
            <a:ext cx="2756986" cy="914400"/>
          </a:xfrm>
          <a:prstGeom prst="rect">
            <a:avLst/>
          </a:prstGeom>
        </p:spPr>
      </p:pic>
      <p:pic>
        <p:nvPicPr>
          <p:cNvPr id="16" name="Picture 15" descr="CEDS_footer_closin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64135"/>
            <a:ext cx="9144000" cy="593865"/>
          </a:xfrm>
          <a:prstGeom prst="rect">
            <a:avLst/>
          </a:prstGeom>
        </p:spPr>
      </p:pic>
    </p:spTree>
    <p:extLst>
      <p:ext uri="{BB962C8B-B14F-4D97-AF65-F5344CB8AC3E}">
        <p14:creationId xmlns:p14="http://schemas.microsoft.com/office/powerpoint/2010/main" val="35649282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sz="3200" dirty="0" smtClean="0"/>
              <a:t>Do you know about the Common Education Data Standards (CEDS)?</a:t>
            </a:r>
          </a:p>
          <a:p>
            <a:pPr lvl="1"/>
            <a:r>
              <a:rPr lang="en-US" dirty="0" smtClean="0"/>
              <a:t>Needs Assessment:  About 2/3 of Part C and 619 said “Yes” </a:t>
            </a:r>
          </a:p>
          <a:p>
            <a:r>
              <a:rPr lang="en-US" sz="3200" dirty="0" smtClean="0"/>
              <a:t>Are you currently using</a:t>
            </a:r>
          </a:p>
          <a:p>
            <a:pPr marL="0" indent="0">
              <a:buNone/>
            </a:pPr>
            <a:r>
              <a:rPr lang="en-US" sz="3200" dirty="0" smtClean="0"/>
              <a:t>    CEDS tools?</a:t>
            </a:r>
          </a:p>
          <a:p>
            <a:pPr lvl="1"/>
            <a:r>
              <a:rPr lang="en-US" dirty="0" smtClean="0"/>
              <a:t>Needs Assessment</a:t>
            </a:r>
          </a:p>
          <a:p>
            <a:pPr lvl="2">
              <a:buFont typeface="Wingdings" pitchFamily="2" charset="2"/>
              <a:buChar char="ü"/>
            </a:pPr>
            <a:r>
              <a:rPr lang="en-US" dirty="0" smtClean="0">
                <a:solidFill>
                  <a:srgbClr val="39B54A"/>
                </a:solidFill>
              </a:rPr>
              <a:t>Part C:  6% use CEDS tools</a:t>
            </a:r>
          </a:p>
          <a:p>
            <a:pPr lvl="2">
              <a:buFont typeface="Wingdings" pitchFamily="2" charset="2"/>
              <a:buChar char="ü"/>
            </a:pPr>
            <a:r>
              <a:rPr lang="en-US" dirty="0" smtClean="0">
                <a:solidFill>
                  <a:srgbClr val="39B54A"/>
                </a:solidFill>
              </a:rPr>
              <a:t>Part B 619:  23% use CEDS tools</a:t>
            </a:r>
          </a:p>
        </p:txBody>
      </p:sp>
      <p:sp>
        <p:nvSpPr>
          <p:cNvPr id="3" name="Title 2"/>
          <p:cNvSpPr>
            <a:spLocks noGrp="1"/>
          </p:cNvSpPr>
          <p:nvPr>
            <p:ph type="title"/>
          </p:nvPr>
        </p:nvSpPr>
        <p:spPr>
          <a:prstGeom prst="rect">
            <a:avLst/>
          </a:prstGeom>
        </p:spPr>
        <p:txBody>
          <a:bodyPr/>
          <a:lstStyle/>
          <a:p>
            <a:r>
              <a:rPr lang="en-US" dirty="0" smtClean="0"/>
              <a:t>Getting to Know Our Audience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352800"/>
            <a:ext cx="3252473" cy="2366041"/>
          </a:xfrm>
          <a:prstGeom prst="rect">
            <a:avLst/>
          </a:prstGeom>
        </p:spPr>
      </p:pic>
    </p:spTree>
    <p:extLst>
      <p:ext uri="{BB962C8B-B14F-4D97-AF65-F5344CB8AC3E}">
        <p14:creationId xmlns:p14="http://schemas.microsoft.com/office/powerpoint/2010/main" val="260929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77521015"/>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Why CEDS?  The Big Picture</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72404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Common </a:t>
            </a:r>
            <a:r>
              <a:rPr lang="en-US" b="1" dirty="0" smtClean="0">
                <a:solidFill>
                  <a:srgbClr val="00B050"/>
                </a:solidFill>
              </a:rPr>
              <a:t>Education</a:t>
            </a:r>
            <a:r>
              <a:rPr lang="en-US" b="1" dirty="0" smtClean="0"/>
              <a:t> Data </a:t>
            </a:r>
            <a:r>
              <a:rPr lang="en-US" b="1" dirty="0" smtClean="0">
                <a:solidFill>
                  <a:srgbClr val="00B050"/>
                </a:solidFill>
              </a:rPr>
              <a:t>Standards</a:t>
            </a:r>
          </a:p>
          <a:p>
            <a:r>
              <a:rPr lang="en-US" sz="2200" b="1" dirty="0" smtClean="0">
                <a:solidFill>
                  <a:srgbClr val="00B050"/>
                </a:solidFill>
              </a:rPr>
              <a:t>Education </a:t>
            </a:r>
            <a:r>
              <a:rPr lang="en-US" sz="2200" dirty="0" smtClean="0"/>
              <a:t>– Also includes Head Start, Child Care, and Part C non-Education lead agencies</a:t>
            </a:r>
          </a:p>
          <a:p>
            <a:r>
              <a:rPr lang="en-US" sz="2200" b="1" dirty="0" smtClean="0">
                <a:solidFill>
                  <a:srgbClr val="00B050"/>
                </a:solidFill>
              </a:rPr>
              <a:t>Standards </a:t>
            </a:r>
            <a:r>
              <a:rPr lang="en-US" sz="2200" dirty="0" smtClean="0"/>
              <a:t>– Here, standards refers to commonalities, not learning benchmarks or criteria that data must meet.</a:t>
            </a:r>
            <a:endParaRPr lang="en-US" sz="2200" dirty="0"/>
          </a:p>
          <a:p>
            <a:pPr marL="0" indent="0">
              <a:buNone/>
            </a:pPr>
            <a:endParaRPr lang="en-US" b="1" dirty="0" smtClean="0"/>
          </a:p>
          <a:p>
            <a:pPr marL="0" indent="0">
              <a:buNone/>
            </a:pPr>
            <a:r>
              <a:rPr lang="en-US" b="1" dirty="0" smtClean="0"/>
              <a:t>Resulting Common (mis) Conceptions:</a:t>
            </a:r>
            <a:r>
              <a:rPr lang="en-US" dirty="0" smtClean="0"/>
              <a:t>  </a:t>
            </a:r>
          </a:p>
          <a:p>
            <a:r>
              <a:rPr lang="en-US" sz="2200" dirty="0" smtClean="0"/>
              <a:t>CEDS does not include or relate to Part C and Section 619.</a:t>
            </a:r>
          </a:p>
          <a:p>
            <a:r>
              <a:rPr lang="en-US" sz="2200" dirty="0" smtClean="0"/>
              <a:t>If CEDS does include Part C and 619, it means more requirements coming down from U.S. Department of Education.</a:t>
            </a:r>
            <a:endParaRPr lang="en-US" sz="2200" dirty="0"/>
          </a:p>
        </p:txBody>
      </p:sp>
      <p:sp>
        <p:nvSpPr>
          <p:cNvPr id="3" name="Title 2"/>
          <p:cNvSpPr>
            <a:spLocks noGrp="1"/>
          </p:cNvSpPr>
          <p:nvPr>
            <p:ph type="title"/>
          </p:nvPr>
        </p:nvSpPr>
        <p:spPr>
          <a:xfrm>
            <a:off x="304800" y="274638"/>
            <a:ext cx="8534400" cy="1143000"/>
          </a:xfrm>
        </p:spPr>
        <p:txBody>
          <a:bodyPr>
            <a:noAutofit/>
          </a:bodyPr>
          <a:lstStyle/>
          <a:p>
            <a:r>
              <a:rPr lang="en-US" dirty="0" smtClean="0"/>
              <a:t>Does CEDS relate to Part C and 619?</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134740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33400" y="60325"/>
            <a:ext cx="8229600" cy="930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531C79"/>
                </a:solidFill>
              </a:rPr>
              <a:t>What is CEDS?</a:t>
            </a:r>
          </a:p>
        </p:txBody>
      </p:sp>
      <p:sp>
        <p:nvSpPr>
          <p:cNvPr id="3" name="Content Placeholder 4"/>
          <p:cNvSpPr txBox="1">
            <a:spLocks/>
          </p:cNvSpPr>
          <p:nvPr/>
        </p:nvSpPr>
        <p:spPr>
          <a:xfrm>
            <a:off x="304800" y="2971800"/>
            <a:ext cx="8701087"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Clr>
                <a:srgbClr val="531C79"/>
              </a:buClr>
              <a:buFont typeface="Arial" pitchFamily="34" charset="0"/>
              <a:buNone/>
              <a:defRPr/>
            </a:pPr>
            <a:r>
              <a:rPr lang="en-US" sz="3000" dirty="0" smtClean="0">
                <a:solidFill>
                  <a:prstClr val="black"/>
                </a:solidFill>
                <a:latin typeface="Trebuchet MS" pitchFamily="34" charset="0"/>
              </a:rPr>
              <a:t>A national collaborative effort to develop </a:t>
            </a:r>
            <a:r>
              <a:rPr lang="en-US" sz="3600" b="1" dirty="0" smtClean="0">
                <a:solidFill>
                  <a:srgbClr val="50A700"/>
                </a:solidFill>
                <a:effectLst>
                  <a:outerShdw blurRad="38100" dist="38100" dir="2700000" algn="tl">
                    <a:srgbClr val="000000">
                      <a:alpha val="43137"/>
                    </a:srgbClr>
                  </a:outerShdw>
                </a:effectLst>
                <a:latin typeface="Trebuchet MS" pitchFamily="34" charset="0"/>
              </a:rPr>
              <a:t>voluntary</a:t>
            </a:r>
            <a:r>
              <a:rPr lang="en-US" sz="3000" dirty="0">
                <a:solidFill>
                  <a:prstClr val="black"/>
                </a:solidFill>
                <a:latin typeface="Trebuchet MS" pitchFamily="34" charset="0"/>
              </a:rPr>
              <a:t>,</a:t>
            </a:r>
            <a:r>
              <a:rPr lang="en-US" sz="3000" dirty="0" smtClean="0">
                <a:solidFill>
                  <a:prstClr val="black">
                    <a:lumMod val="65000"/>
                    <a:lumOff val="35000"/>
                  </a:prstClr>
                </a:solidFill>
                <a:latin typeface="Trebuchet MS" pitchFamily="34" charset="0"/>
              </a:rPr>
              <a:t> </a:t>
            </a:r>
            <a:r>
              <a:rPr lang="en-US" sz="3600" b="1" dirty="0" smtClean="0">
                <a:solidFill>
                  <a:srgbClr val="50A700"/>
                </a:solidFill>
                <a:effectLst>
                  <a:outerShdw blurRad="38100" dist="38100" dir="2700000" algn="tl">
                    <a:srgbClr val="000000">
                      <a:alpha val="43137"/>
                    </a:srgbClr>
                  </a:outerShdw>
                </a:effectLst>
                <a:latin typeface="Trebuchet MS" pitchFamily="34" charset="0"/>
              </a:rPr>
              <a:t>common</a:t>
            </a:r>
            <a:r>
              <a:rPr lang="en-US" sz="3000" dirty="0" smtClean="0">
                <a:solidFill>
                  <a:prstClr val="black">
                    <a:lumMod val="65000"/>
                    <a:lumOff val="35000"/>
                  </a:prstClr>
                </a:solidFill>
                <a:latin typeface="Trebuchet MS" pitchFamily="34" charset="0"/>
              </a:rPr>
              <a:t> </a:t>
            </a:r>
            <a:r>
              <a:rPr lang="en-US" sz="3000" dirty="0" smtClean="0">
                <a:solidFill>
                  <a:prstClr val="black"/>
                </a:solidFill>
                <a:latin typeface="Trebuchet MS" pitchFamily="34" charset="0"/>
              </a:rPr>
              <a:t>data standards for a key set of education data elements</a:t>
            </a:r>
          </a:p>
        </p:txBody>
      </p:sp>
      <p:sp>
        <p:nvSpPr>
          <p:cNvPr id="6" name="TextBox 5"/>
          <p:cNvSpPr txBox="1"/>
          <p:nvPr/>
        </p:nvSpPr>
        <p:spPr>
          <a:xfrm>
            <a:off x="304800" y="1082675"/>
            <a:ext cx="8704716" cy="1846659"/>
          </a:xfrm>
          <a:prstGeom prst="rect">
            <a:avLst/>
          </a:prstGeom>
          <a:noFill/>
        </p:spPr>
        <p:txBody>
          <a:bodyPr wrap="square" rtlCol="0">
            <a:spAutoFit/>
          </a:bodyPr>
          <a:lstStyle/>
          <a:p>
            <a:r>
              <a:rPr lang="en-US" sz="3000" dirty="0">
                <a:solidFill>
                  <a:prstClr val="black">
                    <a:lumMod val="65000"/>
                    <a:lumOff val="35000"/>
                  </a:prstClr>
                </a:solidFill>
                <a:latin typeface="Trebuchet MS" pitchFamily="34" charset="0"/>
              </a:rPr>
              <a:t>A </a:t>
            </a:r>
            <a:r>
              <a:rPr lang="en-US" sz="3600" b="1" dirty="0">
                <a:solidFill>
                  <a:srgbClr val="50A700"/>
                </a:solidFill>
                <a:effectLst>
                  <a:outerShdw blurRad="38100" dist="38100" dir="2700000" algn="tl">
                    <a:srgbClr val="000000">
                      <a:alpha val="43137"/>
                    </a:srgbClr>
                  </a:outerShdw>
                </a:effectLst>
                <a:latin typeface="Trebuchet MS" pitchFamily="34" charset="0"/>
              </a:rPr>
              <a:t>vocabulary</a:t>
            </a:r>
            <a:r>
              <a:rPr lang="en-US" sz="3000" dirty="0">
                <a:solidFill>
                  <a:prstClr val="black">
                    <a:lumMod val="65000"/>
                    <a:lumOff val="35000"/>
                  </a:prstClr>
                </a:solidFill>
                <a:latin typeface="Trebuchet MS" pitchFamily="34" charset="0"/>
              </a:rPr>
              <a:t> </a:t>
            </a:r>
            <a:r>
              <a:rPr lang="en-US" sz="3000" dirty="0">
                <a:solidFill>
                  <a:prstClr val="black"/>
                </a:solidFill>
                <a:latin typeface="Trebuchet MS" pitchFamily="34" charset="0"/>
              </a:rPr>
              <a:t>including standard definitions, option </a:t>
            </a:r>
            <a:r>
              <a:rPr lang="en-US" sz="3000" dirty="0" smtClean="0">
                <a:solidFill>
                  <a:prstClr val="black"/>
                </a:solidFill>
                <a:latin typeface="Trebuchet MS" pitchFamily="34" charset="0"/>
              </a:rPr>
              <a:t>sets, and </a:t>
            </a:r>
            <a:r>
              <a:rPr lang="en-US" sz="3000" dirty="0">
                <a:solidFill>
                  <a:prstClr val="black"/>
                </a:solidFill>
                <a:latin typeface="Trebuchet MS" pitchFamily="34" charset="0"/>
              </a:rPr>
              <a:t>technical specifications to streamline sharing and </a:t>
            </a:r>
            <a:r>
              <a:rPr lang="en-US" sz="3000" dirty="0" smtClean="0">
                <a:solidFill>
                  <a:prstClr val="black"/>
                </a:solidFill>
                <a:latin typeface="Trebuchet MS" pitchFamily="34" charset="0"/>
              </a:rPr>
              <a:t>comparing information</a:t>
            </a:r>
            <a:endParaRPr lang="en-US" sz="3000" dirty="0">
              <a:solidFill>
                <a:prstClr val="black"/>
              </a:solidFill>
              <a:latin typeface="Trebuchet MS" pitchFamily="34" charset="0"/>
            </a:endParaRPr>
          </a:p>
          <a:p>
            <a:endParaRPr lang="en-US" dirty="0">
              <a:solidFill>
                <a:prstClr val="black"/>
              </a:solidFill>
            </a:endParaRPr>
          </a:p>
        </p:txBody>
      </p:sp>
      <p:sp>
        <p:nvSpPr>
          <p:cNvPr id="7" name="Content Placeholder 4"/>
          <p:cNvSpPr txBox="1">
            <a:spLocks/>
          </p:cNvSpPr>
          <p:nvPr/>
        </p:nvSpPr>
        <p:spPr bwMode="auto">
          <a:xfrm>
            <a:off x="304800" y="5105400"/>
            <a:ext cx="8229600" cy="792162"/>
          </a:xfrm>
          <a:prstGeom prst="rect">
            <a:avLst/>
          </a:prstGeom>
          <a:noFill/>
          <a:ln>
            <a:noFill/>
          </a:ln>
          <a:extLst/>
        </p:spPr>
        <p:txBody>
          <a:bodyPr/>
          <a:lstStyle/>
          <a:p>
            <a:pPr>
              <a:spcBef>
                <a:spcPct val="20000"/>
              </a:spcBef>
              <a:buClr>
                <a:srgbClr val="7030A0"/>
              </a:buClr>
              <a:buSzPct val="115000"/>
              <a:buFont typeface="Arial" charset="0"/>
              <a:buNone/>
              <a:defRPr/>
            </a:pPr>
            <a:r>
              <a:rPr lang="en-US" sz="4400" b="1" dirty="0">
                <a:solidFill>
                  <a:srgbClr val="50A700"/>
                </a:solidFill>
                <a:effectLst>
                  <a:outerShdw blurRad="38100" dist="38100" dir="2700000" algn="tl">
                    <a:srgbClr val="000000">
                      <a:alpha val="43137"/>
                    </a:srgbClr>
                  </a:outerShdw>
                </a:effectLst>
                <a:latin typeface="Trebuchet MS" pitchFamily="34" charset="0"/>
              </a:rPr>
              <a:t>Voluntary Common Vocabulary</a:t>
            </a:r>
          </a:p>
          <a:p>
            <a:pPr>
              <a:spcBef>
                <a:spcPct val="20000"/>
              </a:spcBef>
              <a:buClr>
                <a:srgbClr val="7030A0"/>
              </a:buClr>
              <a:buSzPct val="115000"/>
              <a:buFont typeface="Arial" charset="0"/>
              <a:buNone/>
              <a:defRPr/>
            </a:pPr>
            <a:endParaRPr lang="en-US" sz="4000" dirty="0">
              <a:solidFill>
                <a:srgbClr val="737373"/>
              </a:solidFill>
              <a:latin typeface="Trebuchet MS" pitchFamily="34" charset="0"/>
            </a:endParaRPr>
          </a:p>
        </p:txBody>
      </p:sp>
    </p:spTree>
    <p:extLst>
      <p:ext uri="{BB962C8B-B14F-4D97-AF65-F5344CB8AC3E}">
        <p14:creationId xmlns:p14="http://schemas.microsoft.com/office/powerpoint/2010/main" val="14437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blues">
      <a:dk1>
        <a:sysClr val="windowText" lastClr="000000"/>
      </a:dk1>
      <a:lt1>
        <a:sysClr val="window" lastClr="FFFFFF"/>
      </a:lt1>
      <a:dk2>
        <a:srgbClr val="1F497D"/>
      </a:dk2>
      <a:lt2>
        <a:srgbClr val="EEECE1"/>
      </a:lt2>
      <a:accent1>
        <a:srgbClr val="4F81BD"/>
      </a:accent1>
      <a:accent2>
        <a:srgbClr val="C0504D"/>
      </a:accent2>
      <a:accent3>
        <a:srgbClr val="00B050"/>
      </a:accent3>
      <a:accent4>
        <a:srgbClr val="366092"/>
      </a:accent4>
      <a:accent5>
        <a:srgbClr val="244061"/>
      </a:accent5>
      <a:accent6>
        <a:srgbClr val="95B3D7"/>
      </a:accent6>
      <a:hlink>
        <a:srgbClr val="17365D"/>
      </a:hlink>
      <a:folHlink>
        <a:srgbClr val="24406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4255</TotalTime>
  <Words>1879</Words>
  <Application>Microsoft Office PowerPoint</Application>
  <PresentationFormat>On-screen Show (4:3)</PresentationFormat>
  <Paragraphs>423</Paragraphs>
  <Slides>54</Slides>
  <Notes>50</Notes>
  <HiddenSlides>0</HiddenSlides>
  <MMClips>0</MMClips>
  <ScaleCrop>false</ScaleCrop>
  <HeadingPairs>
    <vt:vector size="4" baseType="variant">
      <vt:variant>
        <vt:lpstr>Theme</vt:lpstr>
      </vt:variant>
      <vt:variant>
        <vt:i4>10</vt:i4>
      </vt:variant>
      <vt:variant>
        <vt:lpstr>Slide Titles</vt:lpstr>
      </vt:variant>
      <vt:variant>
        <vt:i4>54</vt:i4>
      </vt:variant>
    </vt:vector>
  </HeadingPairs>
  <TitlesOfParts>
    <vt:vector size="64" baseType="lpstr">
      <vt:lpstr>Office Theme</vt:lpstr>
      <vt:lpstr>Custom Design</vt:lpstr>
      <vt:lpstr>4_theme2</vt:lpstr>
      <vt:lpstr>5_theme2</vt:lpstr>
      <vt:lpstr>6_theme2</vt:lpstr>
      <vt:lpstr>1_Custom Design</vt:lpstr>
      <vt:lpstr>2_Office Theme</vt:lpstr>
      <vt:lpstr>1_Office Theme</vt:lpstr>
      <vt:lpstr>7_theme2</vt:lpstr>
      <vt:lpstr>8_theme2</vt:lpstr>
      <vt:lpstr>Why CEDS for Part C and 619:         Benefits of Using                          Common Education Data Standards  </vt:lpstr>
      <vt:lpstr>Opportunities to Learn about CEDS</vt:lpstr>
      <vt:lpstr>Session Description </vt:lpstr>
      <vt:lpstr>Agenda</vt:lpstr>
      <vt:lpstr>CEDS Overview</vt:lpstr>
      <vt:lpstr>Getting to Know Our Audience </vt:lpstr>
      <vt:lpstr>Why CEDS?  The Big Picture</vt:lpstr>
      <vt:lpstr>Does CEDS relate to Part C and 619?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CEDS for Program &amp; Policy Questions</vt:lpstr>
      <vt:lpstr>Available Connections</vt:lpstr>
      <vt:lpstr>myConnect</vt:lpstr>
      <vt:lpstr>Data Element Details</vt:lpstr>
      <vt:lpstr>State Example:  Connect Tool</vt:lpstr>
      <vt:lpstr>Go to CEDS Connect</vt:lpstr>
      <vt:lpstr>Required Data Elements </vt:lpstr>
      <vt:lpstr>Potential Analysis Recommendations</vt:lpstr>
      <vt:lpstr>Discussion Question</vt:lpstr>
      <vt:lpstr>PowerPoint Presentation</vt:lpstr>
      <vt:lpstr>PowerPoint Presentation</vt:lpstr>
      <vt:lpstr>States with Early Learning Maps</vt:lpstr>
      <vt:lpstr>Aligning to CEDS</vt:lpstr>
      <vt:lpstr>Aligning to Others</vt:lpstr>
      <vt:lpstr>State Example: Align Tool</vt:lpstr>
      <vt:lpstr>Discussion Question</vt:lpstr>
      <vt:lpstr>PowerPoint Presentation</vt:lpstr>
      <vt:lpstr>Standard Information: The Basics</vt:lpstr>
      <vt:lpstr>Early Childhood Enrollment Service Type</vt:lpstr>
      <vt:lpstr>Service Entry and Exit Dates</vt:lpstr>
      <vt:lpstr>Prior Early Childhood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Example:  Data Elements</vt:lpstr>
      <vt:lpstr>Discussion Question</vt:lpstr>
      <vt:lpstr>CEDS Roundtables (Tuesday 8:00 am)</vt:lpstr>
      <vt:lpstr>Wrap-Up</vt:lpstr>
      <vt:lpstr>What is DaSy?</vt:lpstr>
      <vt:lpstr>Why is DaSy talking about CEDS? </vt:lpstr>
      <vt:lpstr>Closing Discussion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Katie Kaattari</cp:lastModifiedBy>
  <cp:revision>249</cp:revision>
  <dcterms:created xsi:type="dcterms:W3CDTF">2013-02-06T21:54:43Z</dcterms:created>
  <dcterms:modified xsi:type="dcterms:W3CDTF">2013-12-06T23:58:04Z</dcterms:modified>
</cp:coreProperties>
</file>