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2" r:id="rId4"/>
    <p:sldMasterId id="2147483690" r:id="rId5"/>
    <p:sldMasterId id="2147483699" r:id="rId6"/>
    <p:sldMasterId id="2147483721" r:id="rId7"/>
    <p:sldMasterId id="2147483733" r:id="rId8"/>
    <p:sldMasterId id="2147483748" r:id="rId9"/>
    <p:sldMasterId id="2147483752" r:id="rId10"/>
  </p:sldMasterIdLst>
  <p:notesMasterIdLst>
    <p:notesMasterId r:id="rId65"/>
  </p:notesMasterIdLst>
  <p:handoutMasterIdLst>
    <p:handoutMasterId r:id="rId66"/>
  </p:handoutMasterIdLst>
  <p:sldIdLst>
    <p:sldId id="258" r:id="rId11"/>
    <p:sldId id="377" r:id="rId12"/>
    <p:sldId id="303" r:id="rId13"/>
    <p:sldId id="307" r:id="rId14"/>
    <p:sldId id="305" r:id="rId15"/>
    <p:sldId id="326" r:id="rId16"/>
    <p:sldId id="400" r:id="rId17"/>
    <p:sldId id="297" r:id="rId18"/>
    <p:sldId id="414" r:id="rId19"/>
    <p:sldId id="312" r:id="rId20"/>
    <p:sldId id="268" r:id="rId21"/>
    <p:sldId id="269" r:id="rId22"/>
    <p:sldId id="315" r:id="rId23"/>
    <p:sldId id="415" r:id="rId24"/>
    <p:sldId id="330" r:id="rId25"/>
    <p:sldId id="416" r:id="rId26"/>
    <p:sldId id="308" r:id="rId27"/>
    <p:sldId id="363" r:id="rId28"/>
    <p:sldId id="333" r:id="rId29"/>
    <p:sldId id="364" r:id="rId30"/>
    <p:sldId id="368" r:id="rId31"/>
    <p:sldId id="405" r:id="rId32"/>
    <p:sldId id="412" r:id="rId33"/>
    <p:sldId id="413" r:id="rId34"/>
    <p:sldId id="336" r:id="rId35"/>
    <p:sldId id="339" r:id="rId36"/>
    <p:sldId id="417" r:id="rId37"/>
    <p:sldId id="341" r:id="rId38"/>
    <p:sldId id="342" r:id="rId39"/>
    <p:sldId id="343" r:id="rId40"/>
    <p:sldId id="345" r:id="rId41"/>
    <p:sldId id="346" r:id="rId42"/>
    <p:sldId id="349" r:id="rId43"/>
    <p:sldId id="289" r:id="rId44"/>
    <p:sldId id="402" r:id="rId45"/>
    <p:sldId id="403" r:id="rId46"/>
    <p:sldId id="351" r:id="rId47"/>
    <p:sldId id="418" r:id="rId48"/>
    <p:sldId id="419" r:id="rId49"/>
    <p:sldId id="420" r:id="rId50"/>
    <p:sldId id="421" r:id="rId51"/>
    <p:sldId id="422" r:id="rId52"/>
    <p:sldId id="423" r:id="rId53"/>
    <p:sldId id="424" r:id="rId54"/>
    <p:sldId id="425" r:id="rId55"/>
    <p:sldId id="426" r:id="rId56"/>
    <p:sldId id="352" r:id="rId57"/>
    <p:sldId id="359" r:id="rId58"/>
    <p:sldId id="399" r:id="rId59"/>
    <p:sldId id="360" r:id="rId60"/>
    <p:sldId id="361" r:id="rId61"/>
    <p:sldId id="275" r:id="rId62"/>
    <p:sldId id="362" r:id="rId63"/>
    <p:sldId id="273" r:id="rId64"/>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50A700"/>
    <a:srgbClr val="39B54A"/>
    <a:srgbClr val="D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04" autoAdjust="0"/>
  </p:normalViewPr>
  <p:slideViewPr>
    <p:cSldViewPr>
      <p:cViewPr>
        <p:scale>
          <a:sx n="70" d="100"/>
          <a:sy n="70" d="100"/>
        </p:scale>
        <p:origin x="-180" y="-85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00" d="100"/>
          <a:sy n="100" d="100"/>
        </p:scale>
        <p:origin x="-346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A2216-8CE0-4B58-875C-3036703F255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171C193-7155-4FEE-8C5E-F3F760FBFFB9}">
      <dgm:prSet phldrT="[Text]"/>
      <dgm:spPr/>
      <dgm:t>
        <a:bodyPr/>
        <a:lstStyle/>
        <a:p>
          <a:r>
            <a:rPr lang="en-US" b="1" dirty="0" smtClean="0"/>
            <a:t>Better child and family outcomes </a:t>
          </a:r>
          <a:endParaRPr lang="en-US" b="1" dirty="0"/>
        </a:p>
      </dgm:t>
    </dgm:pt>
    <dgm:pt modelId="{FD703DBC-5C75-4E35-897B-C9C778BF40C3}" type="parTrans" cxnId="{1B294339-5F32-47A7-AC4B-4692DBA4D401}">
      <dgm:prSet/>
      <dgm:spPr/>
      <dgm:t>
        <a:bodyPr/>
        <a:lstStyle/>
        <a:p>
          <a:endParaRPr lang="en-US"/>
        </a:p>
      </dgm:t>
    </dgm:pt>
    <dgm:pt modelId="{FA69382B-8A2D-41F8-A8A2-29427D43ED78}" type="sibTrans" cxnId="{1B294339-5F32-47A7-AC4B-4692DBA4D401}">
      <dgm:prSet/>
      <dgm:spPr/>
      <dgm:t>
        <a:bodyPr/>
        <a:lstStyle/>
        <a:p>
          <a:endParaRPr lang="en-US"/>
        </a:p>
      </dgm:t>
    </dgm:pt>
    <dgm:pt modelId="{169F7C80-830B-427D-AE24-877C92BEC68E}">
      <dgm:prSet phldrT="[Text]"/>
      <dgm:spPr>
        <a:solidFill>
          <a:srgbClr val="FF0000"/>
        </a:solidFill>
      </dgm:spPr>
      <dgm:t>
        <a:bodyPr/>
        <a:lstStyle/>
        <a:p>
          <a:r>
            <a:rPr lang="en-US" b="1" dirty="0" smtClean="0"/>
            <a:t>More effective, targeted programs</a:t>
          </a:r>
          <a:endParaRPr lang="en-US" b="1" dirty="0"/>
        </a:p>
      </dgm:t>
    </dgm:pt>
    <dgm:pt modelId="{A8427079-096F-4B0F-A093-DDE139D2B808}" type="parTrans" cxnId="{F273BB6A-0118-4C62-8638-952D154D3CBD}">
      <dgm:prSet/>
      <dgm:spPr/>
      <dgm:t>
        <a:bodyPr/>
        <a:lstStyle/>
        <a:p>
          <a:endParaRPr lang="en-US"/>
        </a:p>
      </dgm:t>
    </dgm:pt>
    <dgm:pt modelId="{95D246B9-18A9-4E18-AA84-45F303C1AA72}" type="sibTrans" cxnId="{F273BB6A-0118-4C62-8638-952D154D3CBD}">
      <dgm:prSet/>
      <dgm:spPr/>
      <dgm:t>
        <a:bodyPr/>
        <a:lstStyle/>
        <a:p>
          <a:endParaRPr lang="en-US"/>
        </a:p>
      </dgm:t>
    </dgm:pt>
    <dgm:pt modelId="{9986E8E8-6487-4786-97DA-B0551BA6A5DE}">
      <dgm:prSet phldrT="[Text]"/>
      <dgm:spPr>
        <a:solidFill>
          <a:srgbClr val="00B050"/>
        </a:solidFill>
      </dgm:spPr>
      <dgm:t>
        <a:bodyPr/>
        <a:lstStyle/>
        <a:p>
          <a:r>
            <a:rPr lang="en-US" b="1" dirty="0" smtClean="0"/>
            <a:t>Higher quality data</a:t>
          </a:r>
          <a:endParaRPr lang="en-US" b="1" dirty="0"/>
        </a:p>
      </dgm:t>
    </dgm:pt>
    <dgm:pt modelId="{6E0FE18E-7792-4BEE-BBED-B4649D6BBBC2}" type="parTrans" cxnId="{255166AF-CCCD-4C6D-836F-2EC9C4734503}">
      <dgm:prSet/>
      <dgm:spPr/>
      <dgm:t>
        <a:bodyPr/>
        <a:lstStyle/>
        <a:p>
          <a:endParaRPr lang="en-US"/>
        </a:p>
      </dgm:t>
    </dgm:pt>
    <dgm:pt modelId="{5400B463-1ADB-483A-BB12-23FEB4D2EB57}" type="sibTrans" cxnId="{255166AF-CCCD-4C6D-836F-2EC9C4734503}">
      <dgm:prSet/>
      <dgm:spPr/>
      <dgm:t>
        <a:bodyPr/>
        <a:lstStyle/>
        <a:p>
          <a:endParaRPr lang="en-US"/>
        </a:p>
      </dgm:t>
    </dgm:pt>
    <dgm:pt modelId="{580CBCD9-3907-4915-93CD-0568AF0DBD60}">
      <dgm:prSet/>
      <dgm:spPr>
        <a:solidFill>
          <a:srgbClr val="FF0000"/>
        </a:solidFill>
      </dgm:spPr>
      <dgm:t>
        <a:bodyPr/>
        <a:lstStyle/>
        <a:p>
          <a:r>
            <a:rPr lang="en-US" b="1" dirty="0" smtClean="0"/>
            <a:t>Data systems that can assemble &amp; link data</a:t>
          </a:r>
          <a:endParaRPr lang="en-US" b="1" dirty="0"/>
        </a:p>
      </dgm:t>
    </dgm:pt>
    <dgm:pt modelId="{F49AB4D9-46FD-4C16-8A88-C523411F412E}" type="parTrans" cxnId="{12F4D88E-950B-41EC-90EA-666381B080A1}">
      <dgm:prSet/>
      <dgm:spPr/>
      <dgm:t>
        <a:bodyPr/>
        <a:lstStyle/>
        <a:p>
          <a:endParaRPr lang="en-US"/>
        </a:p>
      </dgm:t>
    </dgm:pt>
    <dgm:pt modelId="{B4FAA01A-19F3-47BD-9491-A1D84591E59D}" type="sibTrans" cxnId="{12F4D88E-950B-41EC-90EA-666381B080A1}">
      <dgm:prSet/>
      <dgm:spPr/>
      <dgm:t>
        <a:bodyPr/>
        <a:lstStyle/>
        <a:p>
          <a:endParaRPr lang="en-US"/>
        </a:p>
      </dgm:t>
    </dgm:pt>
    <dgm:pt modelId="{F2F8163B-362B-46EB-A67F-EE9E1A060C34}">
      <dgm:prSet/>
      <dgm:spPr/>
      <dgm:t>
        <a:bodyPr/>
        <a:lstStyle/>
        <a:p>
          <a:r>
            <a:rPr lang="en-US" b="1" dirty="0" smtClean="0"/>
            <a:t>Common data elements &amp; definitions = CEDS </a:t>
          </a:r>
          <a:endParaRPr lang="en-US" b="1" dirty="0"/>
        </a:p>
      </dgm:t>
    </dgm:pt>
    <dgm:pt modelId="{8B74C3BB-576F-47F5-B7C3-810B29C449FD}" type="parTrans" cxnId="{80A01BFE-15CD-4EDC-9C95-7ECF733441B6}">
      <dgm:prSet/>
      <dgm:spPr/>
      <dgm:t>
        <a:bodyPr/>
        <a:lstStyle/>
        <a:p>
          <a:endParaRPr lang="en-US"/>
        </a:p>
      </dgm:t>
    </dgm:pt>
    <dgm:pt modelId="{9976A55D-3F96-4320-9394-7FE333E87C58}" type="sibTrans" cxnId="{80A01BFE-15CD-4EDC-9C95-7ECF733441B6}">
      <dgm:prSet/>
      <dgm:spPr/>
      <dgm:t>
        <a:bodyPr/>
        <a:lstStyle/>
        <a:p>
          <a:endParaRPr lang="en-US"/>
        </a:p>
      </dgm:t>
    </dgm:pt>
    <dgm:pt modelId="{CBFDB404-90FA-40BD-99A7-7652657655E8}" type="pres">
      <dgm:prSet presAssocID="{C5AA2216-8CE0-4B58-875C-3036703F2553}" presName="outerComposite" presStyleCnt="0">
        <dgm:presLayoutVars>
          <dgm:chMax val="5"/>
          <dgm:dir/>
          <dgm:resizeHandles val="exact"/>
        </dgm:presLayoutVars>
      </dgm:prSet>
      <dgm:spPr/>
      <dgm:t>
        <a:bodyPr/>
        <a:lstStyle/>
        <a:p>
          <a:endParaRPr lang="en-US"/>
        </a:p>
      </dgm:t>
    </dgm:pt>
    <dgm:pt modelId="{BA742553-CDB1-49F3-818F-BFDEB983242A}" type="pres">
      <dgm:prSet presAssocID="{C5AA2216-8CE0-4B58-875C-3036703F2553}" presName="dummyMaxCanvas" presStyleCnt="0">
        <dgm:presLayoutVars/>
      </dgm:prSet>
      <dgm:spPr/>
    </dgm:pt>
    <dgm:pt modelId="{F0B2834C-10AA-4C7B-B372-22416FB3A5B8}" type="pres">
      <dgm:prSet presAssocID="{C5AA2216-8CE0-4B58-875C-3036703F2553}" presName="FiveNodes_1" presStyleLbl="node1" presStyleIdx="0" presStyleCnt="5">
        <dgm:presLayoutVars>
          <dgm:bulletEnabled val="1"/>
        </dgm:presLayoutVars>
      </dgm:prSet>
      <dgm:spPr/>
      <dgm:t>
        <a:bodyPr/>
        <a:lstStyle/>
        <a:p>
          <a:endParaRPr lang="en-US"/>
        </a:p>
      </dgm:t>
    </dgm:pt>
    <dgm:pt modelId="{C526B1F8-DD08-4CCB-A446-1CFC9D22A1DD}" type="pres">
      <dgm:prSet presAssocID="{C5AA2216-8CE0-4B58-875C-3036703F2553}" presName="FiveNodes_2" presStyleLbl="node1" presStyleIdx="1" presStyleCnt="5">
        <dgm:presLayoutVars>
          <dgm:bulletEnabled val="1"/>
        </dgm:presLayoutVars>
      </dgm:prSet>
      <dgm:spPr/>
      <dgm:t>
        <a:bodyPr/>
        <a:lstStyle/>
        <a:p>
          <a:endParaRPr lang="en-US"/>
        </a:p>
      </dgm:t>
    </dgm:pt>
    <dgm:pt modelId="{74043523-07A2-4C4F-99D2-6BD4D40788F3}" type="pres">
      <dgm:prSet presAssocID="{C5AA2216-8CE0-4B58-875C-3036703F2553}" presName="FiveNodes_3" presStyleLbl="node1" presStyleIdx="2" presStyleCnt="5">
        <dgm:presLayoutVars>
          <dgm:bulletEnabled val="1"/>
        </dgm:presLayoutVars>
      </dgm:prSet>
      <dgm:spPr/>
      <dgm:t>
        <a:bodyPr/>
        <a:lstStyle/>
        <a:p>
          <a:endParaRPr lang="en-US"/>
        </a:p>
      </dgm:t>
    </dgm:pt>
    <dgm:pt modelId="{C07A6492-1F7D-4805-A838-13C1A5A935CB}" type="pres">
      <dgm:prSet presAssocID="{C5AA2216-8CE0-4B58-875C-3036703F2553}" presName="FiveNodes_4" presStyleLbl="node1" presStyleIdx="3" presStyleCnt="5">
        <dgm:presLayoutVars>
          <dgm:bulletEnabled val="1"/>
        </dgm:presLayoutVars>
      </dgm:prSet>
      <dgm:spPr/>
      <dgm:t>
        <a:bodyPr/>
        <a:lstStyle/>
        <a:p>
          <a:endParaRPr lang="en-US"/>
        </a:p>
      </dgm:t>
    </dgm:pt>
    <dgm:pt modelId="{862F0C0C-B4AB-41DE-B03B-0E2AE68FDA0E}" type="pres">
      <dgm:prSet presAssocID="{C5AA2216-8CE0-4B58-875C-3036703F2553}" presName="FiveNodes_5" presStyleLbl="node1" presStyleIdx="4" presStyleCnt="5">
        <dgm:presLayoutVars>
          <dgm:bulletEnabled val="1"/>
        </dgm:presLayoutVars>
      </dgm:prSet>
      <dgm:spPr/>
      <dgm:t>
        <a:bodyPr/>
        <a:lstStyle/>
        <a:p>
          <a:endParaRPr lang="en-US"/>
        </a:p>
      </dgm:t>
    </dgm:pt>
    <dgm:pt modelId="{64140F1B-21A9-407F-8FC9-3D5DEDB77A9C}" type="pres">
      <dgm:prSet presAssocID="{C5AA2216-8CE0-4B58-875C-3036703F2553}" presName="FiveConn_1-2" presStyleLbl="fgAccFollowNode1" presStyleIdx="0" presStyleCnt="4">
        <dgm:presLayoutVars>
          <dgm:bulletEnabled val="1"/>
        </dgm:presLayoutVars>
      </dgm:prSet>
      <dgm:spPr/>
      <dgm:t>
        <a:bodyPr/>
        <a:lstStyle/>
        <a:p>
          <a:endParaRPr lang="en-US"/>
        </a:p>
      </dgm:t>
    </dgm:pt>
    <dgm:pt modelId="{F8866764-A7EC-4834-85AE-A25FE02C937E}" type="pres">
      <dgm:prSet presAssocID="{C5AA2216-8CE0-4B58-875C-3036703F2553}" presName="FiveConn_2-3" presStyleLbl="fgAccFollowNode1" presStyleIdx="1" presStyleCnt="4">
        <dgm:presLayoutVars>
          <dgm:bulletEnabled val="1"/>
        </dgm:presLayoutVars>
      </dgm:prSet>
      <dgm:spPr/>
      <dgm:t>
        <a:bodyPr/>
        <a:lstStyle/>
        <a:p>
          <a:endParaRPr lang="en-US"/>
        </a:p>
      </dgm:t>
    </dgm:pt>
    <dgm:pt modelId="{8BC295DD-BAE7-46F7-BB4B-9A7AC7387BAA}" type="pres">
      <dgm:prSet presAssocID="{C5AA2216-8CE0-4B58-875C-3036703F2553}" presName="FiveConn_3-4" presStyleLbl="fgAccFollowNode1" presStyleIdx="2" presStyleCnt="4">
        <dgm:presLayoutVars>
          <dgm:bulletEnabled val="1"/>
        </dgm:presLayoutVars>
      </dgm:prSet>
      <dgm:spPr/>
      <dgm:t>
        <a:bodyPr/>
        <a:lstStyle/>
        <a:p>
          <a:endParaRPr lang="en-US"/>
        </a:p>
      </dgm:t>
    </dgm:pt>
    <dgm:pt modelId="{5A3D3D64-FEA6-49F3-8944-8C56B4CD0D3E}" type="pres">
      <dgm:prSet presAssocID="{C5AA2216-8CE0-4B58-875C-3036703F2553}" presName="FiveConn_4-5" presStyleLbl="fgAccFollowNode1" presStyleIdx="3" presStyleCnt="4">
        <dgm:presLayoutVars>
          <dgm:bulletEnabled val="1"/>
        </dgm:presLayoutVars>
      </dgm:prSet>
      <dgm:spPr/>
      <dgm:t>
        <a:bodyPr/>
        <a:lstStyle/>
        <a:p>
          <a:endParaRPr lang="en-US"/>
        </a:p>
      </dgm:t>
    </dgm:pt>
    <dgm:pt modelId="{97ED87BF-9C8D-4C04-995C-D2EB35B98061}" type="pres">
      <dgm:prSet presAssocID="{C5AA2216-8CE0-4B58-875C-3036703F2553}" presName="FiveNodes_1_text" presStyleLbl="node1" presStyleIdx="4" presStyleCnt="5">
        <dgm:presLayoutVars>
          <dgm:bulletEnabled val="1"/>
        </dgm:presLayoutVars>
      </dgm:prSet>
      <dgm:spPr/>
      <dgm:t>
        <a:bodyPr/>
        <a:lstStyle/>
        <a:p>
          <a:endParaRPr lang="en-US"/>
        </a:p>
      </dgm:t>
    </dgm:pt>
    <dgm:pt modelId="{E5A2AFC4-D4AA-47F6-ACD0-9A746F9CF52E}" type="pres">
      <dgm:prSet presAssocID="{C5AA2216-8CE0-4B58-875C-3036703F2553}" presName="FiveNodes_2_text" presStyleLbl="node1" presStyleIdx="4" presStyleCnt="5">
        <dgm:presLayoutVars>
          <dgm:bulletEnabled val="1"/>
        </dgm:presLayoutVars>
      </dgm:prSet>
      <dgm:spPr/>
      <dgm:t>
        <a:bodyPr/>
        <a:lstStyle/>
        <a:p>
          <a:endParaRPr lang="en-US"/>
        </a:p>
      </dgm:t>
    </dgm:pt>
    <dgm:pt modelId="{2DC0FD3A-14F4-46CE-88BF-40CAAD3B6A3F}" type="pres">
      <dgm:prSet presAssocID="{C5AA2216-8CE0-4B58-875C-3036703F2553}" presName="FiveNodes_3_text" presStyleLbl="node1" presStyleIdx="4" presStyleCnt="5">
        <dgm:presLayoutVars>
          <dgm:bulletEnabled val="1"/>
        </dgm:presLayoutVars>
      </dgm:prSet>
      <dgm:spPr/>
      <dgm:t>
        <a:bodyPr/>
        <a:lstStyle/>
        <a:p>
          <a:endParaRPr lang="en-US"/>
        </a:p>
      </dgm:t>
    </dgm:pt>
    <dgm:pt modelId="{48710021-92B8-4AC2-A4D8-113A23C53CBC}" type="pres">
      <dgm:prSet presAssocID="{C5AA2216-8CE0-4B58-875C-3036703F2553}" presName="FiveNodes_4_text" presStyleLbl="node1" presStyleIdx="4" presStyleCnt="5">
        <dgm:presLayoutVars>
          <dgm:bulletEnabled val="1"/>
        </dgm:presLayoutVars>
      </dgm:prSet>
      <dgm:spPr/>
      <dgm:t>
        <a:bodyPr/>
        <a:lstStyle/>
        <a:p>
          <a:endParaRPr lang="en-US"/>
        </a:p>
      </dgm:t>
    </dgm:pt>
    <dgm:pt modelId="{C8C76F5C-28AB-454D-A02D-0802BEBF0B58}" type="pres">
      <dgm:prSet presAssocID="{C5AA2216-8CE0-4B58-875C-3036703F2553}" presName="FiveNodes_5_text" presStyleLbl="node1" presStyleIdx="4" presStyleCnt="5">
        <dgm:presLayoutVars>
          <dgm:bulletEnabled val="1"/>
        </dgm:presLayoutVars>
      </dgm:prSet>
      <dgm:spPr/>
      <dgm:t>
        <a:bodyPr/>
        <a:lstStyle/>
        <a:p>
          <a:endParaRPr lang="en-US"/>
        </a:p>
      </dgm:t>
    </dgm:pt>
  </dgm:ptLst>
  <dgm:cxnLst>
    <dgm:cxn modelId="{1B294339-5F32-47A7-AC4B-4692DBA4D401}" srcId="{C5AA2216-8CE0-4B58-875C-3036703F2553}" destId="{E171C193-7155-4FEE-8C5E-F3F760FBFFB9}" srcOrd="0" destOrd="0" parTransId="{FD703DBC-5C75-4E35-897B-C9C778BF40C3}" sibTransId="{FA69382B-8A2D-41F8-A8A2-29427D43ED78}"/>
    <dgm:cxn modelId="{16FBCA08-61D0-4695-A31F-6BE0C81327A9}" type="presOf" srcId="{FA69382B-8A2D-41F8-A8A2-29427D43ED78}" destId="{64140F1B-21A9-407F-8FC9-3D5DEDB77A9C}" srcOrd="0" destOrd="0" presId="urn:microsoft.com/office/officeart/2005/8/layout/vProcess5"/>
    <dgm:cxn modelId="{2E49B666-2A12-4E5A-9CD9-8FD231C595A7}" type="presOf" srcId="{C5AA2216-8CE0-4B58-875C-3036703F2553}" destId="{CBFDB404-90FA-40BD-99A7-7652657655E8}" srcOrd="0" destOrd="0" presId="urn:microsoft.com/office/officeart/2005/8/layout/vProcess5"/>
    <dgm:cxn modelId="{6A74990A-E3A0-497D-ADC1-3DF4B552E467}" type="presOf" srcId="{95D246B9-18A9-4E18-AA84-45F303C1AA72}" destId="{F8866764-A7EC-4834-85AE-A25FE02C937E}" srcOrd="0" destOrd="0" presId="urn:microsoft.com/office/officeart/2005/8/layout/vProcess5"/>
    <dgm:cxn modelId="{E5CD1A29-00F4-4551-89C1-267AB8FAE5D8}" type="presOf" srcId="{E171C193-7155-4FEE-8C5E-F3F760FBFFB9}" destId="{F0B2834C-10AA-4C7B-B372-22416FB3A5B8}" srcOrd="0" destOrd="0" presId="urn:microsoft.com/office/officeart/2005/8/layout/vProcess5"/>
    <dgm:cxn modelId="{AA5A6408-EB50-4FDB-8B72-63431D94209F}" type="presOf" srcId="{E171C193-7155-4FEE-8C5E-F3F760FBFFB9}" destId="{97ED87BF-9C8D-4C04-995C-D2EB35B98061}" srcOrd="1" destOrd="0" presId="urn:microsoft.com/office/officeart/2005/8/layout/vProcess5"/>
    <dgm:cxn modelId="{62B9EBE5-B8B7-42B4-990B-2F7C598E004B}" type="presOf" srcId="{169F7C80-830B-427D-AE24-877C92BEC68E}" destId="{E5A2AFC4-D4AA-47F6-ACD0-9A746F9CF52E}" srcOrd="1" destOrd="0" presId="urn:microsoft.com/office/officeart/2005/8/layout/vProcess5"/>
    <dgm:cxn modelId="{D288BA69-7853-4C4B-A35B-146D89B9B2ED}" type="presOf" srcId="{B4FAA01A-19F3-47BD-9491-A1D84591E59D}" destId="{5A3D3D64-FEA6-49F3-8944-8C56B4CD0D3E}" srcOrd="0" destOrd="0" presId="urn:microsoft.com/office/officeart/2005/8/layout/vProcess5"/>
    <dgm:cxn modelId="{FEC9A821-D70D-4EBF-9AD5-BB04D1C53A6B}" type="presOf" srcId="{169F7C80-830B-427D-AE24-877C92BEC68E}" destId="{C526B1F8-DD08-4CCB-A446-1CFC9D22A1DD}" srcOrd="0" destOrd="0" presId="urn:microsoft.com/office/officeart/2005/8/layout/vProcess5"/>
    <dgm:cxn modelId="{6E1818A1-B79D-43DC-8ABA-9322CB3886DB}" type="presOf" srcId="{9986E8E8-6487-4786-97DA-B0551BA6A5DE}" destId="{2DC0FD3A-14F4-46CE-88BF-40CAAD3B6A3F}" srcOrd="1" destOrd="0" presId="urn:microsoft.com/office/officeart/2005/8/layout/vProcess5"/>
    <dgm:cxn modelId="{8777FE63-C1CD-477E-B2CB-532D4FDD80A0}" type="presOf" srcId="{580CBCD9-3907-4915-93CD-0568AF0DBD60}" destId="{C07A6492-1F7D-4805-A838-13C1A5A935CB}" srcOrd="0" destOrd="0" presId="urn:microsoft.com/office/officeart/2005/8/layout/vProcess5"/>
    <dgm:cxn modelId="{F273BB6A-0118-4C62-8638-952D154D3CBD}" srcId="{C5AA2216-8CE0-4B58-875C-3036703F2553}" destId="{169F7C80-830B-427D-AE24-877C92BEC68E}" srcOrd="1" destOrd="0" parTransId="{A8427079-096F-4B0F-A093-DDE139D2B808}" sibTransId="{95D246B9-18A9-4E18-AA84-45F303C1AA72}"/>
    <dgm:cxn modelId="{12F4D88E-950B-41EC-90EA-666381B080A1}" srcId="{C5AA2216-8CE0-4B58-875C-3036703F2553}" destId="{580CBCD9-3907-4915-93CD-0568AF0DBD60}" srcOrd="3" destOrd="0" parTransId="{F49AB4D9-46FD-4C16-8A88-C523411F412E}" sibTransId="{B4FAA01A-19F3-47BD-9491-A1D84591E59D}"/>
    <dgm:cxn modelId="{80A01BFE-15CD-4EDC-9C95-7ECF733441B6}" srcId="{C5AA2216-8CE0-4B58-875C-3036703F2553}" destId="{F2F8163B-362B-46EB-A67F-EE9E1A060C34}" srcOrd="4" destOrd="0" parTransId="{8B74C3BB-576F-47F5-B7C3-810B29C449FD}" sibTransId="{9976A55D-3F96-4320-9394-7FE333E87C58}"/>
    <dgm:cxn modelId="{3EB42892-11AD-429A-A454-25F993918832}" type="presOf" srcId="{9986E8E8-6487-4786-97DA-B0551BA6A5DE}" destId="{74043523-07A2-4C4F-99D2-6BD4D40788F3}" srcOrd="0" destOrd="0" presId="urn:microsoft.com/office/officeart/2005/8/layout/vProcess5"/>
    <dgm:cxn modelId="{5BEBB2B0-81BA-4044-95AB-15FF9F1B9365}" type="presOf" srcId="{F2F8163B-362B-46EB-A67F-EE9E1A060C34}" destId="{C8C76F5C-28AB-454D-A02D-0802BEBF0B58}" srcOrd="1" destOrd="0" presId="urn:microsoft.com/office/officeart/2005/8/layout/vProcess5"/>
    <dgm:cxn modelId="{FD458B01-F44B-4F2B-BD75-36ED9FCDD820}" type="presOf" srcId="{5400B463-1ADB-483A-BB12-23FEB4D2EB57}" destId="{8BC295DD-BAE7-46F7-BB4B-9A7AC7387BAA}" srcOrd="0" destOrd="0" presId="urn:microsoft.com/office/officeart/2005/8/layout/vProcess5"/>
    <dgm:cxn modelId="{4BD479F9-597B-4626-9146-79803F46BE9D}" type="presOf" srcId="{F2F8163B-362B-46EB-A67F-EE9E1A060C34}" destId="{862F0C0C-B4AB-41DE-B03B-0E2AE68FDA0E}" srcOrd="0" destOrd="0" presId="urn:microsoft.com/office/officeart/2005/8/layout/vProcess5"/>
    <dgm:cxn modelId="{F615F358-3DE3-4326-9266-607FC635182B}" type="presOf" srcId="{580CBCD9-3907-4915-93CD-0568AF0DBD60}" destId="{48710021-92B8-4AC2-A4D8-113A23C53CBC}" srcOrd="1" destOrd="0" presId="urn:microsoft.com/office/officeart/2005/8/layout/vProcess5"/>
    <dgm:cxn modelId="{255166AF-CCCD-4C6D-836F-2EC9C4734503}" srcId="{C5AA2216-8CE0-4B58-875C-3036703F2553}" destId="{9986E8E8-6487-4786-97DA-B0551BA6A5DE}" srcOrd="2" destOrd="0" parTransId="{6E0FE18E-7792-4BEE-BBED-B4649D6BBBC2}" sibTransId="{5400B463-1ADB-483A-BB12-23FEB4D2EB57}"/>
    <dgm:cxn modelId="{5821B77E-48F3-4F83-8C8B-EE18C2704962}" type="presParOf" srcId="{CBFDB404-90FA-40BD-99A7-7652657655E8}" destId="{BA742553-CDB1-49F3-818F-BFDEB983242A}" srcOrd="0" destOrd="0" presId="urn:microsoft.com/office/officeart/2005/8/layout/vProcess5"/>
    <dgm:cxn modelId="{67197653-1A8B-4FB8-92AB-7F6ADE5CE497}" type="presParOf" srcId="{CBFDB404-90FA-40BD-99A7-7652657655E8}" destId="{F0B2834C-10AA-4C7B-B372-22416FB3A5B8}" srcOrd="1" destOrd="0" presId="urn:microsoft.com/office/officeart/2005/8/layout/vProcess5"/>
    <dgm:cxn modelId="{A3AF4269-DAD4-4FFD-947A-2E4F77BD7A52}" type="presParOf" srcId="{CBFDB404-90FA-40BD-99A7-7652657655E8}" destId="{C526B1F8-DD08-4CCB-A446-1CFC9D22A1DD}" srcOrd="2" destOrd="0" presId="urn:microsoft.com/office/officeart/2005/8/layout/vProcess5"/>
    <dgm:cxn modelId="{C306AA5A-7E57-4095-B83E-205B88CFCB40}" type="presParOf" srcId="{CBFDB404-90FA-40BD-99A7-7652657655E8}" destId="{74043523-07A2-4C4F-99D2-6BD4D40788F3}" srcOrd="3" destOrd="0" presId="urn:microsoft.com/office/officeart/2005/8/layout/vProcess5"/>
    <dgm:cxn modelId="{735CF5FD-FD6A-4DB1-AECE-B9B2DE2075D9}" type="presParOf" srcId="{CBFDB404-90FA-40BD-99A7-7652657655E8}" destId="{C07A6492-1F7D-4805-A838-13C1A5A935CB}" srcOrd="4" destOrd="0" presId="urn:microsoft.com/office/officeart/2005/8/layout/vProcess5"/>
    <dgm:cxn modelId="{5BDC01EC-E0BF-40E3-ADA6-20A5B354C1CB}" type="presParOf" srcId="{CBFDB404-90FA-40BD-99A7-7652657655E8}" destId="{862F0C0C-B4AB-41DE-B03B-0E2AE68FDA0E}" srcOrd="5" destOrd="0" presId="urn:microsoft.com/office/officeart/2005/8/layout/vProcess5"/>
    <dgm:cxn modelId="{124530ED-6480-4FDE-B4A2-88F3BEA15270}" type="presParOf" srcId="{CBFDB404-90FA-40BD-99A7-7652657655E8}" destId="{64140F1B-21A9-407F-8FC9-3D5DEDB77A9C}" srcOrd="6" destOrd="0" presId="urn:microsoft.com/office/officeart/2005/8/layout/vProcess5"/>
    <dgm:cxn modelId="{7727A4B5-4C1A-43EF-B60B-775C4D9E4DB1}" type="presParOf" srcId="{CBFDB404-90FA-40BD-99A7-7652657655E8}" destId="{F8866764-A7EC-4834-85AE-A25FE02C937E}" srcOrd="7" destOrd="0" presId="urn:microsoft.com/office/officeart/2005/8/layout/vProcess5"/>
    <dgm:cxn modelId="{EC64E8AA-C6D9-49D5-9E5D-2B7DD6A7128B}" type="presParOf" srcId="{CBFDB404-90FA-40BD-99A7-7652657655E8}" destId="{8BC295DD-BAE7-46F7-BB4B-9A7AC7387BAA}" srcOrd="8" destOrd="0" presId="urn:microsoft.com/office/officeart/2005/8/layout/vProcess5"/>
    <dgm:cxn modelId="{A27A01AD-47D1-454E-9B44-C3F1F0BEBAC9}" type="presParOf" srcId="{CBFDB404-90FA-40BD-99A7-7652657655E8}" destId="{5A3D3D64-FEA6-49F3-8944-8C56B4CD0D3E}" srcOrd="9" destOrd="0" presId="urn:microsoft.com/office/officeart/2005/8/layout/vProcess5"/>
    <dgm:cxn modelId="{E5EDB17F-3E3C-4144-811A-A08763F56AAF}" type="presParOf" srcId="{CBFDB404-90FA-40BD-99A7-7652657655E8}" destId="{97ED87BF-9C8D-4C04-995C-D2EB35B98061}" srcOrd="10" destOrd="0" presId="urn:microsoft.com/office/officeart/2005/8/layout/vProcess5"/>
    <dgm:cxn modelId="{32DD9796-47B0-4A9C-AB59-FC2E0E59A1DA}" type="presParOf" srcId="{CBFDB404-90FA-40BD-99A7-7652657655E8}" destId="{E5A2AFC4-D4AA-47F6-ACD0-9A746F9CF52E}" srcOrd="11" destOrd="0" presId="urn:microsoft.com/office/officeart/2005/8/layout/vProcess5"/>
    <dgm:cxn modelId="{9F5F9FEA-E8C6-4E9A-94C0-8521099A24AC}" type="presParOf" srcId="{CBFDB404-90FA-40BD-99A7-7652657655E8}" destId="{2DC0FD3A-14F4-46CE-88BF-40CAAD3B6A3F}" srcOrd="12" destOrd="0" presId="urn:microsoft.com/office/officeart/2005/8/layout/vProcess5"/>
    <dgm:cxn modelId="{388D0A37-E7B3-4EB6-9C92-DE5D8D7DD4F5}" type="presParOf" srcId="{CBFDB404-90FA-40BD-99A7-7652657655E8}" destId="{48710021-92B8-4AC2-A4D8-113A23C53CBC}" srcOrd="13" destOrd="0" presId="urn:microsoft.com/office/officeart/2005/8/layout/vProcess5"/>
    <dgm:cxn modelId="{4EF100BC-EDB3-45B3-8CC0-40D247BAC00A}" type="presParOf" srcId="{CBFDB404-90FA-40BD-99A7-7652657655E8}" destId="{C8C76F5C-28AB-454D-A02D-0802BEBF0B5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2834C-10AA-4C7B-B372-22416FB3A5B8}">
      <dsp:nvSpPr>
        <dsp:cNvPr id="0" name=""/>
        <dsp:cNvSpPr/>
      </dsp:nvSpPr>
      <dsp:spPr>
        <a:xfrm>
          <a:off x="0" y="0"/>
          <a:ext cx="6336792" cy="726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Better child and family outcomes </a:t>
          </a:r>
          <a:endParaRPr lang="en-US" sz="2100" b="1" kern="1200" dirty="0"/>
        </a:p>
      </dsp:txBody>
      <dsp:txXfrm>
        <a:off x="21292" y="21292"/>
        <a:ext cx="5467304" cy="684364"/>
      </dsp:txXfrm>
    </dsp:sp>
    <dsp:sp modelId="{C526B1F8-DD08-4CCB-A446-1CFC9D22A1DD}">
      <dsp:nvSpPr>
        <dsp:cNvPr id="0" name=""/>
        <dsp:cNvSpPr/>
      </dsp:nvSpPr>
      <dsp:spPr>
        <a:xfrm>
          <a:off x="473202" y="827913"/>
          <a:ext cx="6336792" cy="72694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More effective, targeted programs</a:t>
          </a:r>
          <a:endParaRPr lang="en-US" sz="2100" b="1" kern="1200" dirty="0"/>
        </a:p>
      </dsp:txBody>
      <dsp:txXfrm>
        <a:off x="494494" y="849205"/>
        <a:ext cx="5348489" cy="684363"/>
      </dsp:txXfrm>
    </dsp:sp>
    <dsp:sp modelId="{74043523-07A2-4C4F-99D2-6BD4D40788F3}">
      <dsp:nvSpPr>
        <dsp:cNvPr id="0" name=""/>
        <dsp:cNvSpPr/>
      </dsp:nvSpPr>
      <dsp:spPr>
        <a:xfrm>
          <a:off x="946403" y="1655826"/>
          <a:ext cx="6336792" cy="72694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Higher quality data</a:t>
          </a:r>
          <a:endParaRPr lang="en-US" sz="2100" b="1" kern="1200" dirty="0"/>
        </a:p>
      </dsp:txBody>
      <dsp:txXfrm>
        <a:off x="967695" y="1677118"/>
        <a:ext cx="5348489" cy="684364"/>
      </dsp:txXfrm>
    </dsp:sp>
    <dsp:sp modelId="{C07A6492-1F7D-4805-A838-13C1A5A935CB}">
      <dsp:nvSpPr>
        <dsp:cNvPr id="0" name=""/>
        <dsp:cNvSpPr/>
      </dsp:nvSpPr>
      <dsp:spPr>
        <a:xfrm>
          <a:off x="1419605" y="2483739"/>
          <a:ext cx="6336792" cy="72694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Data systems that can assemble &amp; link data</a:t>
          </a:r>
          <a:endParaRPr lang="en-US" sz="2100" b="1" kern="1200" dirty="0"/>
        </a:p>
      </dsp:txBody>
      <dsp:txXfrm>
        <a:off x="1440897" y="2505031"/>
        <a:ext cx="5348489" cy="684364"/>
      </dsp:txXfrm>
    </dsp:sp>
    <dsp:sp modelId="{862F0C0C-B4AB-41DE-B03B-0E2AE68FDA0E}">
      <dsp:nvSpPr>
        <dsp:cNvPr id="0" name=""/>
        <dsp:cNvSpPr/>
      </dsp:nvSpPr>
      <dsp:spPr>
        <a:xfrm>
          <a:off x="1892807" y="3311652"/>
          <a:ext cx="6336792" cy="726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Common data elements &amp; definitions = CEDS </a:t>
          </a:r>
          <a:endParaRPr lang="en-US" sz="2100" b="1" kern="1200" dirty="0"/>
        </a:p>
      </dsp:txBody>
      <dsp:txXfrm>
        <a:off x="1914099" y="3332944"/>
        <a:ext cx="5348489" cy="684363"/>
      </dsp:txXfrm>
    </dsp:sp>
    <dsp:sp modelId="{64140F1B-21A9-407F-8FC9-3D5DEDB77A9C}">
      <dsp:nvSpPr>
        <dsp:cNvPr id="0" name=""/>
        <dsp:cNvSpPr/>
      </dsp:nvSpPr>
      <dsp:spPr>
        <a:xfrm>
          <a:off x="5864275" y="531075"/>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970591" y="531075"/>
        <a:ext cx="259884" cy="355568"/>
      </dsp:txXfrm>
    </dsp:sp>
    <dsp:sp modelId="{F8866764-A7EC-4834-85AE-A25FE02C937E}">
      <dsp:nvSpPr>
        <dsp:cNvPr id="0" name=""/>
        <dsp:cNvSpPr/>
      </dsp:nvSpPr>
      <dsp:spPr>
        <a:xfrm>
          <a:off x="6337477" y="1358988"/>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443793" y="1358988"/>
        <a:ext cx="259884" cy="355568"/>
      </dsp:txXfrm>
    </dsp:sp>
    <dsp:sp modelId="{8BC295DD-BAE7-46F7-BB4B-9A7AC7387BAA}">
      <dsp:nvSpPr>
        <dsp:cNvPr id="0" name=""/>
        <dsp:cNvSpPr/>
      </dsp:nvSpPr>
      <dsp:spPr>
        <a:xfrm>
          <a:off x="6810679" y="2174786"/>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916995" y="2174786"/>
        <a:ext cx="259884" cy="355568"/>
      </dsp:txXfrm>
    </dsp:sp>
    <dsp:sp modelId="{5A3D3D64-FEA6-49F3-8944-8C56B4CD0D3E}">
      <dsp:nvSpPr>
        <dsp:cNvPr id="0" name=""/>
        <dsp:cNvSpPr/>
      </dsp:nvSpPr>
      <dsp:spPr>
        <a:xfrm>
          <a:off x="7283881" y="3010776"/>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7390197" y="3010776"/>
        <a:ext cx="259884" cy="35556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1/23/2015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1/23/2015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eds.ed.gov/elementsCEDS.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41099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8F5DC30-4DB1-49D1-8CEC-55BAFA56E22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9896C01-9089-42CF-B763-7618D5E6E56F}"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7547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79C9D4E-A468-4DF8-BB2B-56B68A41C88D}"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C7C9962-FF43-4F22-86A9-9430B89DB924}"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297500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7500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301211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8815155-68D8-4566-9991-C4B01FA88E38}"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2118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625202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61377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420801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32</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207074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2095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b="0"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141F1658-0A66-445A-9158-C336FC63EECA}"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LH (5/27/14): Do I need to type out the actual definition, options, etc. in the alt text?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35</a:t>
            </a:fld>
            <a:endParaRPr lang="en-US" dirty="0"/>
          </a:p>
        </p:txBody>
      </p:sp>
    </p:spTree>
    <p:extLst>
      <p:ext uri="{BB962C8B-B14F-4D97-AF65-F5344CB8AC3E}">
        <p14:creationId xmlns:p14="http://schemas.microsoft.com/office/powerpoint/2010/main" val="114978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LH (5/27/14): Do I need to type out the actual definition, options, etc.?</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36</a:t>
            </a:fld>
            <a:endParaRPr lang="en-US" dirty="0"/>
          </a:p>
        </p:txBody>
      </p:sp>
    </p:spTree>
    <p:extLst>
      <p:ext uri="{BB962C8B-B14F-4D97-AF65-F5344CB8AC3E}">
        <p14:creationId xmlns:p14="http://schemas.microsoft.com/office/powerpoint/2010/main" val="2728185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LH (5/27/14): Do I need to type out the actual definition, options, etc.?</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37</a:t>
            </a:fld>
            <a:endParaRPr lang="en-US" dirty="0"/>
          </a:p>
        </p:txBody>
      </p:sp>
    </p:spTree>
    <p:extLst>
      <p:ext uri="{BB962C8B-B14F-4D97-AF65-F5344CB8AC3E}">
        <p14:creationId xmlns:p14="http://schemas.microsoft.com/office/powerpoint/2010/main" val="1554067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of the Version 4 Common Education Data Standards (CEDS) has been released for public comment.  All are encouraged to review the draft standards and </a:t>
            </a:r>
            <a:r>
              <a:rPr lang="en-US" b="1" dirty="0"/>
              <a:t>submit comments by September 20th</a:t>
            </a:r>
            <a:r>
              <a:rPr lang="en-US" dirty="0"/>
              <a:t> via the CEDS website at: </a:t>
            </a:r>
            <a:r>
              <a:rPr lang="en-US" u="sng" dirty="0">
                <a:hlinkClick r:id="rId3"/>
              </a:rPr>
              <a:t>https://ceds.ed.gov/elementsCEDS.aspx</a:t>
            </a:r>
            <a:r>
              <a:rPr lang="en-US" dirty="0"/>
              <a:t>. There are over 200 proposed new V4 elements, as well as some updated elements from the previous version of CEDS.    The Version 4 draft spans P-20W (early learning through workforce), including additions to:   </a:t>
            </a:r>
          </a:p>
          <a:p>
            <a:r>
              <a:rPr lang="en-US" dirty="0"/>
              <a:t> ·        Early Learning</a:t>
            </a:r>
          </a:p>
          <a:p>
            <a:r>
              <a:rPr lang="en-US" dirty="0"/>
              <a:t>·        K12</a:t>
            </a:r>
          </a:p>
          <a:p>
            <a:r>
              <a:rPr lang="en-US" dirty="0"/>
              <a:t>·        Assessment</a:t>
            </a:r>
          </a:p>
          <a:p>
            <a:r>
              <a:rPr lang="en-US" dirty="0"/>
              <a:t>·        Postsecondary</a:t>
            </a:r>
          </a:p>
          <a:p>
            <a:r>
              <a:rPr lang="en-US" dirty="0"/>
              <a:t>·        Career and Technical Education</a:t>
            </a:r>
          </a:p>
          <a:p>
            <a:r>
              <a:rPr lang="en-US" dirty="0"/>
              <a:t>·        Workforce</a:t>
            </a:r>
          </a:p>
          <a:p>
            <a:r>
              <a:rPr lang="en-US" dirty="0"/>
              <a:t>·        Adult Education</a:t>
            </a:r>
          </a:p>
          <a:p>
            <a:r>
              <a:rPr lang="en-US" dirty="0"/>
              <a:t>·        P-20W</a:t>
            </a:r>
          </a:p>
        </p:txBody>
      </p:sp>
      <p:sp>
        <p:nvSpPr>
          <p:cNvPr id="4" name="Slide Number Placeholder 3"/>
          <p:cNvSpPr>
            <a:spLocks noGrp="1"/>
          </p:cNvSpPr>
          <p:nvPr>
            <p:ph type="sldNum" sz="quarter" idx="10"/>
          </p:nvPr>
        </p:nvSpPr>
        <p:spPr/>
        <p:txBody>
          <a:bodyPr/>
          <a:lstStyle/>
          <a:p>
            <a:fld id="{0BF098C4-92D3-4A47-A3AA-332B797F78A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67301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39</a:t>
            </a:fld>
            <a:endParaRPr lang="en-US" dirty="0"/>
          </a:p>
        </p:txBody>
      </p:sp>
    </p:spTree>
    <p:extLst>
      <p:ext uri="{BB962C8B-B14F-4D97-AF65-F5344CB8AC3E}">
        <p14:creationId xmlns:p14="http://schemas.microsoft.com/office/powerpoint/2010/main" val="2554044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40</a:t>
            </a:fld>
            <a:endParaRPr lang="en-US" dirty="0"/>
          </a:p>
        </p:txBody>
      </p:sp>
    </p:spTree>
    <p:extLst>
      <p:ext uri="{BB962C8B-B14F-4D97-AF65-F5344CB8AC3E}">
        <p14:creationId xmlns:p14="http://schemas.microsoft.com/office/powerpoint/2010/main" val="2554044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47</a:t>
            </a:fld>
            <a:endParaRPr lang="en-US" dirty="0"/>
          </a:p>
        </p:txBody>
      </p:sp>
    </p:spTree>
    <p:extLst>
      <p:ext uri="{BB962C8B-B14F-4D97-AF65-F5344CB8AC3E}">
        <p14:creationId xmlns:p14="http://schemas.microsoft.com/office/powerpoint/2010/main" val="568512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48</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50</a:t>
            </a:fld>
            <a:endParaRPr lang="en-US" dirty="0"/>
          </a:p>
        </p:txBody>
      </p:sp>
    </p:spTree>
    <p:extLst>
      <p:ext uri="{BB962C8B-B14F-4D97-AF65-F5344CB8AC3E}">
        <p14:creationId xmlns:p14="http://schemas.microsoft.com/office/powerpoint/2010/main" val="4242842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9D0D215-2431-4C04-9186-1AC19E05AC87}" type="slidenum">
              <a:rPr lang="en-US" smtClean="0"/>
              <a:pPr/>
              <a:t>52</a:t>
            </a:fld>
            <a:endParaRPr lang="en-US" dirty="0"/>
          </a:p>
        </p:txBody>
      </p:sp>
    </p:spTree>
    <p:extLst>
      <p:ext uri="{BB962C8B-B14F-4D97-AF65-F5344CB8AC3E}">
        <p14:creationId xmlns:p14="http://schemas.microsoft.com/office/powerpoint/2010/main" val="2157596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53</a:t>
            </a:fld>
            <a:endParaRPr lang="en-US" dirty="0"/>
          </a:p>
        </p:txBody>
      </p:sp>
    </p:spTree>
    <p:extLst>
      <p:ext uri="{BB962C8B-B14F-4D97-AF65-F5344CB8AC3E}">
        <p14:creationId xmlns:p14="http://schemas.microsoft.com/office/powerpoint/2010/main" val="598852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2330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dirty="0"/>
          </a:p>
        </p:txBody>
      </p:sp>
    </p:spTree>
    <p:extLst>
      <p:ext uri="{BB962C8B-B14F-4D97-AF65-F5344CB8AC3E}">
        <p14:creationId xmlns:p14="http://schemas.microsoft.com/office/powerpoint/2010/main" val="190180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7</a:t>
            </a:fld>
            <a:endParaRPr lang="en-US" dirty="0"/>
          </a:p>
        </p:txBody>
      </p:sp>
    </p:spTree>
    <p:extLst>
      <p:ext uri="{BB962C8B-B14F-4D97-AF65-F5344CB8AC3E}">
        <p14:creationId xmlns:p14="http://schemas.microsoft.com/office/powerpoint/2010/main" val="172079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101175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136561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13175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49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24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0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18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a:scene3d>
            <a:camera prst="orthographicFront"/>
            <a:lightRig rig="threePt" dir="t"/>
          </a:scene3d>
          <a:sp3d>
            <a:bevelT w="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39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3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00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5688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38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1032" y="25146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2" name="Oval 1"/>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cxnSp>
        <p:nvCxnSpPr>
          <p:cNvPr id="8" name="Straight Connector 7"/>
          <p:cNvCxnSpPr/>
          <p:nvPr userDrawn="1"/>
        </p:nvCxnSpPr>
        <p:spPr>
          <a:xfrm>
            <a:off x="533400" y="685800"/>
            <a:ext cx="8229600" cy="0"/>
          </a:xfrm>
          <a:prstGeom prst="line">
            <a:avLst/>
          </a:prstGeom>
          <a:ln w="28575">
            <a:gradFill flip="none" rotWithShape="1">
              <a:gsLst>
                <a:gs pos="0">
                  <a:srgbClr val="6AB426"/>
                </a:gs>
                <a:gs pos="49000">
                  <a:schemeClr val="accent3">
                    <a:lumMod val="40000"/>
                    <a:lumOff val="60000"/>
                  </a:schemeClr>
                </a:gs>
                <a:gs pos="21000">
                  <a:schemeClr val="accent3">
                    <a:lumMod val="60000"/>
                    <a:lumOff val="40000"/>
                  </a:schemeClr>
                </a:gs>
                <a:gs pos="73000">
                  <a:schemeClr val="accent3">
                    <a:lumMod val="20000"/>
                    <a:lumOff val="8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54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6054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6" name="Slide Number Placeholder 5"/>
          <p:cNvSpPr>
            <a:spLocks noGrp="1"/>
          </p:cNvSpPr>
          <p:nvPr>
            <p:ph type="sldNum" sz="quarter" idx="10"/>
          </p:nvPr>
        </p:nvSpPr>
        <p:spPr>
          <a:xfrm>
            <a:off x="457200" y="6356350"/>
            <a:ext cx="2133600" cy="365125"/>
          </a:xfrm>
          <a:prstGeom prst="rect">
            <a:avLst/>
          </a:prstGeom>
        </p:spPr>
        <p:txBody>
          <a:bodyPr/>
          <a:lstStyle>
            <a:lvl1pPr algn="l">
              <a:defRPr/>
            </a:lvl1pPr>
          </a:lstStyle>
          <a:p>
            <a:pPr>
              <a:defRPr/>
            </a:pPr>
            <a:fld id="{5D4EB0A9-C00D-4190-9EB5-A0AC98D0AA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57401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66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993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1941022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2297909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9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53249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607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Slide">
    <p:bg>
      <p:bgPr>
        <a:gradFill flip="none" rotWithShape="1">
          <a:gsLst>
            <a:gs pos="60000">
              <a:schemeClr val="bg1">
                <a:alpha val="55000"/>
              </a:schemeClr>
            </a:gs>
            <a:gs pos="81000">
              <a:schemeClr val="tx1">
                <a:lumMod val="50000"/>
                <a:lumOff val="50000"/>
                <a:alpha val="10000"/>
              </a:schemeClr>
            </a:gs>
            <a:gs pos="100000">
              <a:schemeClr val="tx1">
                <a:lumMod val="85000"/>
                <a:lumOff val="15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542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9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05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3"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481032" y="2438400"/>
            <a:ext cx="5005368" cy="33528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1"/>
          </p:nvPr>
        </p:nvSpPr>
        <p:spPr>
          <a:xfrm>
            <a:off x="5562600" y="2438400"/>
            <a:ext cx="3124200" cy="33528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7441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68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508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20000">
              <a:schemeClr val="bg1"/>
            </a:gs>
            <a:gs pos="6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1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70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676900" y="304800"/>
            <a:ext cx="4947996" cy="10028823"/>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41401351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55945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24600" y="632460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2460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5984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77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9966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866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485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4916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343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523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74232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272148579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3761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24238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688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964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579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562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10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133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275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93765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299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49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33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3065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40505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849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412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88279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466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8.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 id="2147483688"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742750" cy="923330"/>
          </a:xfrm>
          <a:prstGeom prst="rect">
            <a:avLst/>
          </a:prstGeom>
          <a:noFill/>
        </p:spPr>
        <p:txBody>
          <a:bodyPr wrap="square" rtlCol="0">
            <a:spAutoFit/>
          </a:bodyPr>
          <a:lstStyle/>
          <a:p>
            <a:r>
              <a:rPr lang="en-US" sz="3600" dirty="0" smtClean="0">
                <a:solidFill>
                  <a:prstClr val="white"/>
                </a:solidFill>
              </a:rPr>
              <a:t>  </a:t>
            </a:r>
            <a:r>
              <a:rPr lang="en-US" sz="2400" dirty="0" smtClean="0">
                <a:solidFill>
                  <a:prstClr val="white"/>
                </a:solidFill>
              </a:rPr>
              <a:t>CEDS V4 Review</a:t>
            </a:r>
          </a:p>
          <a:p>
            <a:pPr algn="r">
              <a:defRPr/>
            </a:pPr>
            <a:endParaRPr lang="en-US" dirty="0" smtClean="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6017417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99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smtClean="0">
                <a:solidFill>
                  <a:prstClr val="white"/>
                </a:solidFill>
              </a:rPr>
              <a:t>  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3361922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1980750" cy="923330"/>
          </a:xfrm>
          <a:prstGeom prst="rect">
            <a:avLst/>
          </a:prstGeom>
          <a:noFill/>
        </p:spPr>
        <p:txBody>
          <a:bodyPr wrap="square" rtlCol="0">
            <a:spAutoFit/>
          </a:bodyPr>
          <a:lstStyle/>
          <a:p>
            <a:r>
              <a:rPr lang="en-US" sz="3600" dirty="0" smtClean="0">
                <a:solidFill>
                  <a:prstClr val="white"/>
                </a:solidFill>
              </a:rPr>
              <a:t>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Tree>
    <p:extLst>
      <p:ext uri="{BB962C8B-B14F-4D97-AF65-F5344CB8AC3E}">
        <p14:creationId xmlns:p14="http://schemas.microsoft.com/office/powerpoint/2010/main" val="3007802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81520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81CED-0DEC-4565-BDD3-2B06965DF4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2915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153644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96072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818950" cy="923330"/>
          </a:xfrm>
          <a:prstGeom prst="rect">
            <a:avLst/>
          </a:prstGeom>
          <a:noFill/>
        </p:spPr>
        <p:txBody>
          <a:bodyPr wrap="square" rtlCol="0">
            <a:spAutoFit/>
          </a:bodyPr>
          <a:lstStyle/>
          <a:p>
            <a:r>
              <a:rPr lang="en-US" sz="3600" dirty="0" smtClean="0">
                <a:solidFill>
                  <a:prstClr val="white"/>
                </a:solidFill>
              </a:rPr>
              <a:t>  </a:t>
            </a:r>
            <a:r>
              <a:rPr lang="en-US" sz="2400" dirty="0" smtClean="0">
                <a:solidFill>
                  <a:prstClr val="white"/>
                </a:solidFill>
              </a:rPr>
              <a:t>CEDS V4 Review</a:t>
            </a:r>
          </a:p>
          <a:p>
            <a:pPr algn="r">
              <a:defRPr/>
            </a:pPr>
            <a:endParaRPr lang="en-US" dirty="0" smtClean="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65736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09600" y="5181600"/>
            <a:ext cx="4953000" cy="1295400"/>
          </a:xfrm>
          <a:solidFill>
            <a:schemeClr val="bg1"/>
          </a:solidFill>
        </p:spPr>
        <p:txBody>
          <a:bodyPr>
            <a:noAutofit/>
          </a:bodyPr>
          <a:lstStyle/>
          <a:p>
            <a:pPr algn="ctr"/>
            <a:r>
              <a:rPr lang="en-US" sz="1800" b="1" dirty="0" smtClean="0">
                <a:solidFill>
                  <a:srgbClr val="154578"/>
                </a:solidFill>
                <a:latin typeface="Calibri" pitchFamily="34" charset="0"/>
              </a:rPr>
              <a:t>Improving Data, Improving Outcomes Conference </a:t>
            </a:r>
          </a:p>
          <a:p>
            <a:pPr algn="ctr"/>
            <a:r>
              <a:rPr lang="en-US" sz="1800" b="1" dirty="0" smtClean="0">
                <a:solidFill>
                  <a:srgbClr val="154578"/>
                </a:solidFill>
                <a:latin typeface="Calibri" pitchFamily="34" charset="0"/>
              </a:rPr>
              <a:t>September 15-17, 2013</a:t>
            </a:r>
          </a:p>
          <a:p>
            <a:pPr algn="ctr"/>
            <a:r>
              <a:rPr lang="en-US" sz="1800" b="1" dirty="0" smtClean="0">
                <a:solidFill>
                  <a:srgbClr val="154578"/>
                </a:solidFill>
                <a:latin typeface="Calibri" pitchFamily="34" charset="0"/>
              </a:rPr>
              <a:t>Washington, DC</a:t>
            </a:r>
            <a:endParaRPr lang="en-US" sz="1800" b="1" dirty="0">
              <a:solidFill>
                <a:srgbClr val="154578"/>
              </a:solidFill>
              <a:latin typeface="Calibri" pitchFamily="34" charset="0"/>
            </a:endParaRPr>
          </a:p>
        </p:txBody>
      </p:sp>
      <p:sp>
        <p:nvSpPr>
          <p:cNvPr id="4" name="TextBox 3"/>
          <p:cNvSpPr txBox="1"/>
          <p:nvPr/>
        </p:nvSpPr>
        <p:spPr>
          <a:xfrm>
            <a:off x="914400" y="3886200"/>
            <a:ext cx="5867400" cy="1015663"/>
          </a:xfrm>
          <a:prstGeom prst="rect">
            <a:avLst/>
          </a:prstGeom>
          <a:noFill/>
        </p:spPr>
        <p:txBody>
          <a:bodyPr wrap="square" rtlCol="0">
            <a:spAutoFit/>
          </a:bodyPr>
          <a:lstStyle/>
          <a:p>
            <a:r>
              <a:rPr lang="en-US" sz="2000" b="1" dirty="0">
                <a:solidFill>
                  <a:schemeClr val="tx2">
                    <a:lumMod val="60000"/>
                    <a:lumOff val="40000"/>
                  </a:schemeClr>
                </a:solidFill>
              </a:rPr>
              <a:t>Suzanne Raber, </a:t>
            </a:r>
            <a:r>
              <a:rPr lang="en-US" sz="2000" b="1" dirty="0" err="1">
                <a:solidFill>
                  <a:schemeClr val="tx2">
                    <a:lumMod val="60000"/>
                    <a:lumOff val="40000"/>
                  </a:schemeClr>
                </a:solidFill>
              </a:rPr>
              <a:t>DaSy</a:t>
            </a:r>
            <a:r>
              <a:rPr lang="en-US" sz="2000" b="1" dirty="0">
                <a:solidFill>
                  <a:schemeClr val="tx2">
                    <a:lumMod val="60000"/>
                    <a:lumOff val="40000"/>
                  </a:schemeClr>
                </a:solidFill>
              </a:rPr>
              <a:t>, SRI International</a:t>
            </a:r>
          </a:p>
          <a:p>
            <a:r>
              <a:rPr lang="en-US" sz="2000" b="1" dirty="0" smtClean="0">
                <a:solidFill>
                  <a:schemeClr val="tx2">
                    <a:lumMod val="60000"/>
                    <a:lumOff val="40000"/>
                  </a:schemeClr>
                </a:solidFill>
              </a:rPr>
              <a:t>Meredith Miceli, OSEP, </a:t>
            </a:r>
            <a:r>
              <a:rPr lang="en-US" sz="2000" b="1" dirty="0" err="1" smtClean="0">
                <a:solidFill>
                  <a:schemeClr val="tx2">
                    <a:lumMod val="60000"/>
                    <a:lumOff val="40000"/>
                  </a:schemeClr>
                </a:solidFill>
              </a:rPr>
              <a:t>DaSy</a:t>
            </a:r>
            <a:r>
              <a:rPr lang="en-US" sz="2000" b="1" dirty="0" smtClean="0">
                <a:solidFill>
                  <a:schemeClr val="tx2">
                    <a:lumMod val="60000"/>
                    <a:lumOff val="40000"/>
                  </a:schemeClr>
                </a:solidFill>
              </a:rPr>
              <a:t> Project Officer </a:t>
            </a:r>
          </a:p>
          <a:p>
            <a:r>
              <a:rPr lang="en-US" sz="2000" b="1" dirty="0" smtClean="0">
                <a:solidFill>
                  <a:schemeClr val="tx2">
                    <a:lumMod val="60000"/>
                    <a:lumOff val="40000"/>
                  </a:schemeClr>
                </a:solidFill>
              </a:rPr>
              <a:t>Lisa Backer, Minnesota Dept. of Education</a:t>
            </a:r>
            <a:endParaRPr lang="en-US" sz="2000" b="1" dirty="0">
              <a:solidFill>
                <a:schemeClr val="tx2">
                  <a:lumMod val="60000"/>
                  <a:lumOff val="40000"/>
                </a:schemeClr>
              </a:solidFill>
            </a:endParaRPr>
          </a:p>
        </p:txBody>
      </p:sp>
      <p:sp>
        <p:nvSpPr>
          <p:cNvPr id="3" name="Title 2"/>
          <p:cNvSpPr>
            <a:spLocks noGrp="1"/>
          </p:cNvSpPr>
          <p:nvPr>
            <p:ph type="ctrTitle"/>
          </p:nvPr>
        </p:nvSpPr>
        <p:spPr/>
        <p:txBody>
          <a:bodyPr>
            <a:noAutofit/>
          </a:bodyPr>
          <a:lstStyle/>
          <a:p>
            <a:r>
              <a:rPr lang="en-US" sz="2800" dirty="0" smtClean="0"/>
              <a:t>Why CEDS for Part </a:t>
            </a:r>
            <a:r>
              <a:rPr lang="en-US" sz="2800" dirty="0"/>
              <a:t>C and </a:t>
            </a:r>
            <a:r>
              <a:rPr lang="en-US" sz="2800" dirty="0" smtClean="0"/>
              <a:t>619:         Benefits </a:t>
            </a:r>
            <a:r>
              <a:rPr lang="en-US" sz="2800" dirty="0"/>
              <a:t>of Using </a:t>
            </a:r>
            <a:r>
              <a:rPr lang="en-US" sz="2800" dirty="0" smtClean="0"/>
              <a:t>                         Common Education </a:t>
            </a:r>
            <a:r>
              <a:rPr lang="en-US" sz="2800" dirty="0"/>
              <a:t>Data Standards </a:t>
            </a:r>
            <a:r>
              <a:rPr lang="en-US" sz="2800" dirty="0" smtClean="0"/>
              <a:t> </a:t>
            </a:r>
            <a:endParaRPr lang="en-US" sz="28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3200" y="6400800"/>
            <a:ext cx="2362200" cy="369332"/>
          </a:xfrm>
          <a:prstGeom prst="rect">
            <a:avLst/>
          </a:prstGeom>
          <a:noFill/>
        </p:spPr>
        <p:txBody>
          <a:bodyPr wrap="square" rtlCol="0">
            <a:spAutoFit/>
          </a:bodyPr>
          <a:lstStyle/>
          <a:p>
            <a:r>
              <a:rPr lang="en-US" dirty="0" smtClean="0"/>
              <a:t>                                    </a:t>
            </a:r>
            <a:r>
              <a:rPr lang="en-US" dirty="0" smtClean="0">
                <a:solidFill>
                  <a:schemeClr val="bg1">
                    <a:lumMod val="50000"/>
                  </a:schemeClr>
                </a:solidFill>
              </a:rPr>
              <a:t>10</a:t>
            </a:r>
            <a:endParaRPr lang="en-US" dirty="0">
              <a:solidFill>
                <a:schemeClr val="bg1">
                  <a:lumMod val="50000"/>
                </a:schemeClr>
              </a:solidFill>
            </a:endParaRP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31763"/>
          </a:xfrm>
          <a:prstGeom prst="rect">
            <a:avLst/>
          </a:prstGeom>
          <a:noFill/>
        </p:spPr>
        <p:txBody>
          <a:bodyPr wrap="square" rtlCol="0">
            <a:spAutoFit/>
          </a:bodyPr>
          <a:lstStyle/>
          <a:p>
            <a:pPr algn="ctr"/>
            <a:r>
              <a:rPr lang="en-US" sz="11500" b="1" dirty="0">
                <a:solidFill>
                  <a:srgbClr val="5F2084"/>
                </a:solidFill>
                <a:latin typeface="Trebuchet MS" pitchFamily="34" charset="0"/>
                <a:cs typeface="Andalus" pitchFamily="18" charset="-78"/>
              </a:rPr>
              <a:t>Why </a:t>
            </a:r>
          </a:p>
          <a:p>
            <a:pPr algn="ctr"/>
            <a:r>
              <a:rPr lang="en-US" sz="11500" b="1" dirty="0">
                <a:solidFill>
                  <a:srgbClr val="5F2084"/>
                </a:solidFill>
                <a:latin typeface="Trebuchet MS" pitchFamily="34" charset="0"/>
                <a:cs typeface="Andalus" pitchFamily="18" charset="-78"/>
              </a:rPr>
              <a:t>CEDS in EC?</a:t>
            </a:r>
            <a:endParaRPr lang="en-US" sz="2800" dirty="0">
              <a:solidFill>
                <a:prstClr val="black"/>
              </a:solidFill>
            </a:endParaRPr>
          </a:p>
        </p:txBody>
      </p:sp>
    </p:spTree>
    <p:extLst>
      <p:ext uri="{BB962C8B-B14F-4D97-AF65-F5344CB8AC3E}">
        <p14:creationId xmlns:p14="http://schemas.microsoft.com/office/powerpoint/2010/main" val="18230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1687774"/>
            <a:ext cx="7772400" cy="3416300"/>
          </a:xfrm>
          <a:prstGeom prst="rect">
            <a:avLst/>
          </a:prstGeom>
          <a:noFill/>
        </p:spPr>
        <p:txBody>
          <a:bodyPr>
            <a:spAutoFit/>
          </a:bodyPr>
          <a:lstStyle/>
          <a:p>
            <a:pPr>
              <a:defRPr/>
            </a:pPr>
            <a:r>
              <a:rPr lang="en-US" sz="3600" dirty="0">
                <a:solidFill>
                  <a:prstClr val="black"/>
                </a:solidFill>
                <a:latin typeface="Trebuchet MS" pitchFamily="34" charset="0"/>
              </a:rPr>
              <a:t>A</a:t>
            </a:r>
            <a:r>
              <a:rPr lang="en-US" sz="3600" dirty="0">
                <a:solidFill>
                  <a:srgbClr val="737373"/>
                </a:solidFill>
                <a:latin typeface="Trebuchet MS" pitchFamily="34" charset="0"/>
              </a:rPr>
              <a:t> </a:t>
            </a:r>
            <a:r>
              <a:rPr lang="en-US" sz="3600" b="1" dirty="0">
                <a:solidFill>
                  <a:srgbClr val="50A700"/>
                </a:solidFill>
                <a:effectLst>
                  <a:outerShdw blurRad="38100" dist="38100" dir="2700000" algn="tl">
                    <a:srgbClr val="000000">
                      <a:alpha val="43137"/>
                    </a:srgbClr>
                  </a:outerShdw>
                </a:effectLst>
                <a:latin typeface="Trebuchet MS" pitchFamily="34" charset="0"/>
              </a:rPr>
              <a:t>child</a:t>
            </a:r>
            <a:r>
              <a:rPr lang="en-US" sz="3600" b="1" dirty="0">
                <a:solidFill>
                  <a:srgbClr val="50A700"/>
                </a:solidFill>
                <a:latin typeface="Trebuchet MS" pitchFamily="34" charset="0"/>
              </a:rPr>
              <a:t> </a:t>
            </a:r>
            <a:r>
              <a:rPr lang="en-US" sz="3600" dirty="0">
                <a:solidFill>
                  <a:prstClr val="black"/>
                </a:solidFill>
                <a:latin typeface="Trebuchet MS" pitchFamily="34" charset="0"/>
              </a:rPr>
              <a:t>from </a:t>
            </a:r>
          </a:p>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Early Learning Program A </a:t>
            </a:r>
            <a:r>
              <a:rPr lang="en-US" sz="3600" dirty="0">
                <a:solidFill>
                  <a:prstClr val="black"/>
                </a:solidFill>
                <a:latin typeface="Trebuchet MS" pitchFamily="34" charset="0"/>
              </a:rPr>
              <a:t>also enrolls in </a:t>
            </a:r>
            <a:r>
              <a:rPr lang="en-US" sz="3600" b="1" dirty="0">
                <a:solidFill>
                  <a:srgbClr val="50A700"/>
                </a:solidFill>
                <a:effectLst>
                  <a:outerShdw blurRad="38100" dist="38100" dir="2700000" algn="tl">
                    <a:srgbClr val="000000">
                      <a:alpha val="43137"/>
                    </a:srgbClr>
                  </a:outerShdw>
                </a:effectLst>
                <a:latin typeface="Trebuchet MS" pitchFamily="34" charset="0"/>
              </a:rPr>
              <a:t>Early Intervention Part C services </a:t>
            </a:r>
            <a:r>
              <a:rPr lang="en-US" sz="3600" dirty="0">
                <a:solidFill>
                  <a:prstClr val="black"/>
                </a:solidFill>
                <a:latin typeface="Trebuchet MS" pitchFamily="34" charset="0"/>
              </a:rPr>
              <a:t>that </a:t>
            </a:r>
            <a:r>
              <a:rPr lang="en-US" sz="3600" dirty="0" smtClean="0">
                <a:solidFill>
                  <a:prstClr val="black"/>
                </a:solidFill>
                <a:latin typeface="Trebuchet MS" pitchFamily="34" charset="0"/>
              </a:rPr>
              <a:t>use a </a:t>
            </a:r>
            <a:r>
              <a:rPr lang="en-US" sz="3600" b="1" dirty="0" smtClean="0">
                <a:solidFill>
                  <a:srgbClr val="50A700"/>
                </a:solidFill>
                <a:effectLst>
                  <a:outerShdw blurRad="38100" dist="38100" dir="2700000" algn="tl">
                    <a:srgbClr val="000000">
                      <a:alpha val="43137"/>
                    </a:srgbClr>
                  </a:outerShdw>
                </a:effectLst>
                <a:latin typeface="Trebuchet MS" pitchFamily="34" charset="0"/>
              </a:rPr>
              <a:t>different </a:t>
            </a:r>
            <a:r>
              <a:rPr lang="en-US" sz="3600" b="1" dirty="0">
                <a:solidFill>
                  <a:srgbClr val="50A700"/>
                </a:solidFill>
                <a:effectLst>
                  <a:outerShdw blurRad="38100" dist="38100" dir="2700000" algn="tl">
                    <a:srgbClr val="000000">
                      <a:alpha val="43137"/>
                    </a:srgbClr>
                  </a:outerShdw>
                </a:effectLst>
                <a:latin typeface="Trebuchet MS" pitchFamily="34" charset="0"/>
              </a:rPr>
              <a:t>education data standard</a:t>
            </a:r>
            <a:r>
              <a:rPr lang="en-US" sz="3600" dirty="0">
                <a:solidFill>
                  <a:prstClr val="black"/>
                </a:solidFill>
                <a:latin typeface="Trebuchet MS" pitchFamily="34" charset="0"/>
              </a:rPr>
              <a:t>.</a:t>
            </a:r>
            <a:r>
              <a:rPr lang="en-US" sz="3600" dirty="0">
                <a:solidFill>
                  <a:srgbClr val="737373"/>
                </a:solidFill>
                <a:latin typeface="Trebuchet MS" pitchFamily="34" charset="0"/>
              </a:rPr>
              <a:t> </a:t>
            </a:r>
          </a:p>
          <a:p>
            <a:pPr>
              <a:defRPr/>
            </a:pPr>
            <a:endParaRPr lang="en-US" sz="3600" dirty="0">
              <a:solidFill>
                <a:prstClr val="white"/>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685800" y="830120"/>
            <a:ext cx="7924800" cy="646113"/>
          </a:xfrm>
          <a:prstGeom prst="rect">
            <a:avLst/>
          </a:prstGeom>
          <a:noFill/>
        </p:spPr>
        <p:txBody>
          <a:bodyPr>
            <a:spAutoFit/>
          </a:bodyPr>
          <a:lstStyle/>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Imagine</a:t>
            </a:r>
            <a:r>
              <a:rPr lang="en-US" sz="3600" b="1" dirty="0" smtClean="0">
                <a:solidFill>
                  <a:srgbClr val="50A700"/>
                </a:solidFill>
                <a:effectLst>
                  <a:outerShdw blurRad="38100" dist="38100" dir="2700000" algn="tl">
                    <a:srgbClr val="000000">
                      <a:alpha val="43137"/>
                    </a:srgbClr>
                  </a:outerShdw>
                </a:effectLst>
                <a:latin typeface="Trebuchet MS" pitchFamily="34" charset="0"/>
              </a:rPr>
              <a:t>...</a:t>
            </a:r>
            <a:endParaRPr lang="en-US" sz="3600" b="1" dirty="0">
              <a:solidFill>
                <a:srgbClr val="50A700"/>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3547671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Images on this slide show the variation that can occur between two programs’ data dictionaries. Even basic information, such as name, race and gender, can be recorded so differently that an Early Head Start program and an Early Intervention program can’t be certain that they’ve enrolled the same child."/>
          <p:cNvGrpSpPr/>
          <p:nvPr/>
        </p:nvGrpSpPr>
        <p:grpSpPr>
          <a:xfrm>
            <a:off x="478212" y="322136"/>
            <a:ext cx="8351452" cy="5506550"/>
            <a:chOff x="478212" y="322136"/>
            <a:chExt cx="8351452" cy="5506550"/>
          </a:xfrm>
        </p:grpSpPr>
        <p:grpSp>
          <p:nvGrpSpPr>
            <p:cNvPr id="4" name="Group 3"/>
            <p:cNvGrpSpPr/>
            <p:nvPr/>
          </p:nvGrpSpPr>
          <p:grpSpPr>
            <a:xfrm>
              <a:off x="497827" y="3420184"/>
              <a:ext cx="8331837" cy="2408502"/>
              <a:chOff x="497827" y="3420184"/>
              <a:chExt cx="8331837" cy="2408502"/>
            </a:xfrm>
          </p:grpSpPr>
          <p:grpSp>
            <p:nvGrpSpPr>
              <p:cNvPr id="15" name="Group 14"/>
              <p:cNvGrpSpPr/>
              <p:nvPr/>
            </p:nvGrpSpPr>
            <p:grpSpPr>
              <a:xfrm>
                <a:off x="497827" y="3420184"/>
                <a:ext cx="3475161" cy="2244917"/>
                <a:chOff x="497827" y="3420184"/>
                <a:chExt cx="3475161" cy="2244917"/>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439"/>
                <a:stretch/>
              </p:blipFill>
              <p:spPr>
                <a:xfrm rot="20762733">
                  <a:off x="756577" y="3420533"/>
                  <a:ext cx="3216411" cy="224456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rot="20793001">
                  <a:off x="497827" y="3420184"/>
                  <a:ext cx="3268058" cy="553998"/>
                </a:xfrm>
                <a:prstGeom prst="rect">
                  <a:avLst/>
                </a:prstGeom>
                <a:solidFill>
                  <a:schemeClr val="tx1">
                    <a:alpha val="45000"/>
                  </a:schemeClr>
                </a:solidFill>
              </p:spPr>
              <p:txBody>
                <a:bodyPr wrap="square">
                  <a:spAutoFit/>
                </a:bodyPr>
                <a:lstStyle/>
                <a:p>
                  <a:pPr algn="ctr">
                    <a:defRPr/>
                  </a:pPr>
                  <a:r>
                    <a:rPr lang="en-US" sz="3000" dirty="0" smtClean="0">
                      <a:solidFill>
                        <a:prstClr val="white"/>
                      </a:solidFill>
                      <a:effectLst>
                        <a:outerShdw blurRad="63500" dist="50800" dir="2700000" algn="tl">
                          <a:srgbClr val="000000">
                            <a:alpha val="80000"/>
                          </a:srgbClr>
                        </a:outerShdw>
                      </a:effectLst>
                      <a:latin typeface="Trebuchet MS" pitchFamily="34" charset="0"/>
                    </a:rPr>
                    <a:t>Early Head Start</a:t>
                  </a:r>
                  <a:endParaRPr lang="en-US" sz="3000" dirty="0">
                    <a:solidFill>
                      <a:prstClr val="white"/>
                    </a:solidFill>
                    <a:effectLst>
                      <a:outerShdw blurRad="63500" dist="50800" dir="2700000" algn="tl">
                        <a:srgbClr val="000000">
                          <a:alpha val="80000"/>
                        </a:srgbClr>
                      </a:outerShdw>
                    </a:effectLst>
                    <a:latin typeface="Trebuchet MS" pitchFamily="34" charset="0"/>
                  </a:endParaRPr>
                </a:p>
              </p:txBody>
            </p:sp>
          </p:grpSp>
          <p:grpSp>
            <p:nvGrpSpPr>
              <p:cNvPr id="16" name="Group 15"/>
              <p:cNvGrpSpPr/>
              <p:nvPr/>
            </p:nvGrpSpPr>
            <p:grpSpPr>
              <a:xfrm>
                <a:off x="5384991" y="3539089"/>
                <a:ext cx="3444673" cy="2289597"/>
                <a:chOff x="5384991" y="3539089"/>
                <a:chExt cx="3444673" cy="2289597"/>
              </a:xfrm>
            </p:grpSpPr>
            <p:pic>
              <p:nvPicPr>
                <p:cNvPr id="3" name="Picture 2" descr="&quot; &quot;"/>
                <p:cNvPicPr>
                  <a:picLocks noChangeAspect="1"/>
                </p:cNvPicPr>
                <p:nvPr/>
              </p:nvPicPr>
              <p:blipFill rotWithShape="1">
                <a:blip r:embed="rId4" cstate="print">
                  <a:extLst>
                    <a:ext uri="{28A0092B-C50C-407E-A947-70E740481C1C}">
                      <a14:useLocalDpi xmlns:a14="http://schemas.microsoft.com/office/drawing/2010/main" val="0"/>
                    </a:ext>
                  </a:extLst>
                </a:blip>
                <a:srcRect l="736" r="9557"/>
                <a:stretch/>
              </p:blipFill>
              <p:spPr>
                <a:xfrm rot="1036632">
                  <a:off x="5384991" y="3539089"/>
                  <a:ext cx="3174247" cy="228959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rot="1021619">
                  <a:off x="5652506" y="3574428"/>
                  <a:ext cx="3177158" cy="461665"/>
                </a:xfrm>
                <a:prstGeom prst="rect">
                  <a:avLst/>
                </a:prstGeom>
                <a:solidFill>
                  <a:schemeClr val="tx1">
                    <a:alpha val="40000"/>
                  </a:schemeClr>
                </a:solidFill>
              </p:spPr>
              <p:txBody>
                <a:bodyPr wrap="square" lIns="0" tIns="0" rIns="0" bIns="0">
                  <a:spAutoFit/>
                </a:bodyPr>
                <a:lstStyle/>
                <a:p>
                  <a:pPr algn="ctr">
                    <a:defRPr/>
                  </a:pPr>
                  <a:r>
                    <a:rPr lang="en-US" sz="3000" dirty="0">
                      <a:solidFill>
                        <a:prstClr val="white"/>
                      </a:solidFill>
                      <a:effectLst>
                        <a:outerShdw blurRad="50800" dist="50800" dir="2700000" algn="tl">
                          <a:srgbClr val="000000">
                            <a:alpha val="51000"/>
                          </a:srgbClr>
                        </a:outerShdw>
                      </a:effectLst>
                      <a:latin typeface="Trebuchet MS" pitchFamily="34" charset="0"/>
                    </a:rPr>
                    <a:t>Early Intervention</a:t>
                  </a:r>
                </a:p>
              </p:txBody>
            </p:sp>
          </p:grpSp>
          <p:cxnSp>
            <p:nvCxnSpPr>
              <p:cNvPr id="13" name="Straight Arrow Connector 12"/>
              <p:cNvCxnSpPr/>
              <p:nvPr/>
            </p:nvCxnSpPr>
            <p:spPr>
              <a:xfrm>
                <a:off x="4000500" y="4191000"/>
                <a:ext cx="14478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7" name="TextBox 6"/>
            <p:cNvSpPr txBox="1"/>
            <p:nvPr/>
          </p:nvSpPr>
          <p:spPr>
            <a:xfrm>
              <a:off x="5072466" y="349758"/>
              <a:ext cx="3385734" cy="2505443"/>
            </a:xfrm>
            <a:prstGeom prst="wedgeRoundRectCallout">
              <a:avLst>
                <a:gd name="adj1" fmla="val 8540"/>
                <a:gd name="adj2" fmla="val 65889"/>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smtClean="0">
                  <a:solidFill>
                    <a:prstClr val="black"/>
                  </a:solidFill>
                  <a:latin typeface="Courier New" pitchFamily="49" charset="0"/>
                  <a:cs typeface="Courier New" pitchFamily="49" charset="0"/>
                </a:rPr>
                <a:t>Did </a:t>
              </a:r>
              <a:r>
                <a:rPr lang="en-US" sz="2000" b="1" dirty="0">
                  <a:solidFill>
                    <a:prstClr val="black"/>
                  </a:solidFill>
                  <a:latin typeface="Courier New" pitchFamily="49" charset="0"/>
                  <a:cs typeface="Courier New" pitchFamily="49" charset="0"/>
                </a:rPr>
                <a:t>you mean:</a:t>
              </a:r>
              <a:endParaRPr lang="en-US" sz="3200" b="1" dirty="0">
                <a:solidFill>
                  <a:prstClr val="black"/>
                </a:solidFill>
                <a:latin typeface="Courier New" pitchFamily="49" charset="0"/>
                <a:cs typeface="Courier New" pitchFamily="49" charset="0"/>
              </a:endParaRPr>
            </a:p>
            <a:p>
              <a:pPr algn="ctr">
                <a:defRPr/>
              </a:pPr>
              <a:endParaRPr lang="en-US" sz="1000" b="1" dirty="0">
                <a:solidFill>
                  <a:prstClr val="black"/>
                </a:solidFill>
                <a:latin typeface="Comic Sans MS" pitchFamily="66" charset="0"/>
              </a:endParaRPr>
            </a:p>
            <a:p>
              <a:pPr algn="ctr">
                <a:defRPr/>
              </a:pPr>
              <a:r>
                <a:rPr lang="en-US" sz="2400" b="1" dirty="0">
                  <a:solidFill>
                    <a:prstClr val="black"/>
                  </a:solidFill>
                  <a:latin typeface="Courier New" pitchFamily="49" charset="0"/>
                  <a:cs typeface="Courier New" pitchFamily="49" charset="0"/>
                </a:rPr>
                <a:t>Matthew ?</a:t>
              </a:r>
            </a:p>
            <a:p>
              <a:pPr algn="ctr">
                <a:defRPr/>
              </a:pPr>
              <a:r>
                <a:rPr lang="en-US" sz="2400" b="1" dirty="0">
                  <a:solidFill>
                    <a:prstClr val="black"/>
                  </a:solidFill>
                  <a:latin typeface="Courier New" pitchFamily="49" charset="0"/>
                  <a:cs typeface="Courier New" pitchFamily="49" charset="0"/>
                </a:rPr>
                <a:t>Smith ?</a:t>
              </a:r>
            </a:p>
            <a:p>
              <a:pPr algn="ctr">
                <a:defRPr/>
              </a:pPr>
              <a:r>
                <a:rPr lang="en-US" sz="2400" b="1" dirty="0">
                  <a:solidFill>
                    <a:prstClr val="black"/>
                  </a:solidFill>
                  <a:latin typeface="Courier New" pitchFamily="49" charset="0"/>
                  <a:cs typeface="Courier New" pitchFamily="49" charset="0"/>
                </a:rPr>
                <a:t>Suffix = III ?</a:t>
              </a:r>
            </a:p>
            <a:p>
              <a:pPr algn="ctr">
                <a:defRPr/>
              </a:pPr>
              <a:r>
                <a:rPr lang="en-US" sz="2400" b="1" dirty="0">
                  <a:solidFill>
                    <a:prstClr val="black"/>
                  </a:solidFill>
                  <a:latin typeface="Courier New" pitchFamily="49" charset="0"/>
                  <a:cs typeface="Courier New" pitchFamily="49" charset="0"/>
                </a:rPr>
                <a:t>Race = NHOPI ?</a:t>
              </a:r>
            </a:p>
            <a:p>
              <a:pPr algn="ctr">
                <a:defRPr/>
              </a:pPr>
              <a:r>
                <a:rPr lang="en-US" sz="2400" b="1" dirty="0">
                  <a:solidFill>
                    <a:prstClr val="black"/>
                  </a:solidFill>
                  <a:latin typeface="Courier New" pitchFamily="49" charset="0"/>
                  <a:cs typeface="Courier New" pitchFamily="49" charset="0"/>
                </a:rPr>
                <a:t>Sex = M ?</a:t>
              </a:r>
            </a:p>
          </p:txBody>
        </p:sp>
        <p:sp>
          <p:nvSpPr>
            <p:cNvPr id="5" name="TextBox 4"/>
            <p:cNvSpPr txBox="1"/>
            <p:nvPr/>
          </p:nvSpPr>
          <p:spPr>
            <a:xfrm>
              <a:off x="478212" y="322136"/>
              <a:ext cx="3560387" cy="2421063"/>
            </a:xfrm>
            <a:prstGeom prst="wedgeRoundRectCallout">
              <a:avLst>
                <a:gd name="adj1" fmla="val -7937"/>
                <a:gd name="adj2" fmla="val 73036"/>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a:solidFill>
                    <a:prstClr val="black"/>
                  </a:solidFill>
                  <a:latin typeface="Courier New" pitchFamily="49" charset="0"/>
                  <a:cs typeface="Courier New" pitchFamily="49" charset="0"/>
                </a:rPr>
                <a:t>Here’s a </a:t>
              </a:r>
            </a:p>
            <a:p>
              <a:pPr algn="ctr">
                <a:defRPr/>
              </a:pPr>
              <a:r>
                <a:rPr lang="en-US" sz="2000" b="1" dirty="0">
                  <a:solidFill>
                    <a:prstClr val="black"/>
                  </a:solidFill>
                  <a:latin typeface="Courier New" pitchFamily="49" charset="0"/>
                  <a:cs typeface="Courier New" pitchFamily="49" charset="0"/>
                </a:rPr>
                <a:t>child:</a:t>
              </a:r>
              <a:endParaRPr lang="en-US" b="1" dirty="0">
                <a:solidFill>
                  <a:prstClr val="black"/>
                </a:solidFill>
                <a:latin typeface="Courier New" pitchFamily="49" charset="0"/>
                <a:cs typeface="Courier New" pitchFamily="49" charset="0"/>
              </a:endParaRPr>
            </a:p>
            <a:p>
              <a:pPr algn="ctr">
                <a:defRPr/>
              </a:pPr>
              <a:r>
                <a:rPr lang="en-US" sz="900" b="1" dirty="0">
                  <a:solidFill>
                    <a:prstClr val="black"/>
                  </a:solidFill>
                  <a:latin typeface="Comic Sans MS" pitchFamily="66" charset="0"/>
                </a:rPr>
                <a:t>  </a:t>
              </a:r>
            </a:p>
            <a:p>
              <a:pPr algn="ctr">
                <a:defRPr/>
              </a:pPr>
              <a:r>
                <a:rPr lang="en-US" sz="2400" b="1" dirty="0">
                  <a:solidFill>
                    <a:prstClr val="black"/>
                  </a:solidFill>
                  <a:latin typeface="Courier New" pitchFamily="49" charset="0"/>
                  <a:cs typeface="Courier New" pitchFamily="49" charset="0"/>
                </a:rPr>
                <a:t>Matthe</a:t>
              </a:r>
            </a:p>
            <a:p>
              <a:pPr algn="ctr">
                <a:defRPr/>
              </a:pPr>
              <a:r>
                <a:rPr lang="en-US" sz="2400" b="1" dirty="0">
                  <a:solidFill>
                    <a:prstClr val="black"/>
                  </a:solidFill>
                  <a:latin typeface="Courier New" pitchFamily="49" charset="0"/>
                  <a:cs typeface="Courier New" pitchFamily="49" charset="0"/>
                </a:rPr>
                <a:t>SmithIII</a:t>
              </a:r>
            </a:p>
            <a:p>
              <a:pPr algn="ctr">
                <a:defRPr/>
              </a:pPr>
              <a:r>
                <a:rPr lang="en-US" sz="2400" b="1" dirty="0">
                  <a:solidFill>
                    <a:prstClr val="black"/>
                  </a:solidFill>
                  <a:latin typeface="Courier New" pitchFamily="49" charset="0"/>
                  <a:cs typeface="Courier New" pitchFamily="49" charset="0"/>
                </a:rPr>
                <a:t>Race = Guamanian</a:t>
              </a:r>
            </a:p>
            <a:p>
              <a:pPr algn="ctr">
                <a:defRPr/>
              </a:pPr>
              <a:r>
                <a:rPr lang="en-US" sz="2400" b="1" dirty="0">
                  <a:solidFill>
                    <a:prstClr val="black"/>
                  </a:solidFill>
                  <a:latin typeface="Courier New" pitchFamily="49" charset="0"/>
                  <a:cs typeface="Courier New" pitchFamily="49" charset="0"/>
                </a:rPr>
                <a:t>Gender = M</a:t>
              </a:r>
            </a:p>
          </p:txBody>
        </p:sp>
      </p:grpSp>
    </p:spTree>
    <p:extLst>
      <p:ext uri="{BB962C8B-B14F-4D97-AF65-F5344CB8AC3E}">
        <p14:creationId xmlns:p14="http://schemas.microsoft.com/office/powerpoint/2010/main" val="20648520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solidFill>
                  <a:prstClr val="black">
                    <a:tint val="75000"/>
                  </a:prstClr>
                </a:solidFill>
              </a:rPr>
              <a:t>                          </a:t>
            </a:r>
            <a:fld id="{078F134A-C573-458E-BD79-ECF1D9B6A1DB}" type="slidenum">
              <a:rPr lang="en-US" smtClean="0">
                <a:solidFill>
                  <a:schemeClr val="bg1">
                    <a:lumMod val="50000"/>
                  </a:schemeClr>
                </a:solidFill>
                <a:latin typeface="+mn-lt"/>
              </a:rPr>
              <a:pPr/>
              <a:t>13</a:t>
            </a:fld>
            <a:endParaRPr lang="en-US" dirty="0">
              <a:solidFill>
                <a:schemeClr val="bg1">
                  <a:lumMod val="50000"/>
                </a:schemeClr>
              </a:solidFill>
              <a:latin typeface="+mn-lt"/>
            </a:endParaRP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76200" y="2286000"/>
            <a:ext cx="9144000" cy="2215991"/>
          </a:xfrm>
          <a:prstGeom prst="rect">
            <a:avLst/>
          </a:prstGeom>
          <a:noFill/>
        </p:spPr>
        <p:txBody>
          <a:bodyPr wrap="square" rtlCol="0">
            <a:spAutoFit/>
          </a:bodyPr>
          <a:lstStyle/>
          <a:p>
            <a:pPr algn="ctr"/>
            <a:r>
              <a:rPr lang="en-US" sz="13800" b="1" dirty="0">
                <a:solidFill>
                  <a:srgbClr val="5F2084"/>
                </a:solidFill>
                <a:latin typeface="Trebuchet MS" pitchFamily="34" charset="0"/>
                <a:cs typeface="Andalus" pitchFamily="18" charset="-78"/>
              </a:rPr>
              <a:t>CEDS Tools</a:t>
            </a:r>
            <a:endParaRPr lang="en-US" sz="4800" dirty="0">
              <a:solidFill>
                <a:prstClr val="black"/>
              </a:solidFill>
              <a:latin typeface="Trebuchet MS" pitchFamily="34" charset="0"/>
            </a:endParaRPr>
          </a:p>
        </p:txBody>
      </p:sp>
    </p:spTree>
    <p:extLst>
      <p:ext uri="{BB962C8B-B14F-4D97-AF65-F5344CB8AC3E}">
        <p14:creationId xmlns:p14="http://schemas.microsoft.com/office/powerpoint/2010/main" val="5497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slide includes screenshots of the CEDS Connect, Align and Logical Data Model tools."/>
          <p:cNvGrpSpPr/>
          <p:nvPr/>
        </p:nvGrpSpPr>
        <p:grpSpPr>
          <a:xfrm>
            <a:off x="4156755" y="1"/>
            <a:ext cx="4972957" cy="6142270"/>
            <a:chOff x="4156755" y="1"/>
            <a:chExt cx="4972957" cy="6142270"/>
          </a:xfrm>
        </p:grpSpPr>
        <p:pic>
          <p:nvPicPr>
            <p:cNvPr id="16" name="Picture 2" descr="Website Element page"/>
            <p:cNvPicPr>
              <a:picLocks noChangeAspect="1" noChangeArrowheads="1"/>
            </p:cNvPicPr>
            <p:nvPr/>
          </p:nvPicPr>
          <p:blipFill>
            <a:blip r:embed="rId3" cstate="print"/>
            <a:srcRect/>
            <a:stretch>
              <a:fillRect/>
            </a:stretch>
          </p:blipFill>
          <p:spPr bwMode="auto">
            <a:xfrm>
              <a:off x="6258036" y="1"/>
              <a:ext cx="2833576" cy="1981200"/>
            </a:xfrm>
            <a:prstGeom prst="rect">
              <a:avLst/>
            </a:prstGeom>
            <a:ln>
              <a:noFill/>
            </a:ln>
            <a:effectLst>
              <a:outerShdw blurRad="292100" dist="139700" dir="2700000" algn="tl" rotWithShape="0">
                <a:srgbClr val="333333">
                  <a:alpha val="65000"/>
                </a:srgbClr>
              </a:outerShdw>
            </a:effectLst>
          </p:spPr>
        </p:pic>
        <p:pic>
          <p:nvPicPr>
            <p:cNvPr id="15" name="Picture 1" descr="Website Alignment Tool report"/>
            <p:cNvPicPr>
              <a:picLocks noChangeAspect="1" noChangeArrowheads="1"/>
            </p:cNvPicPr>
            <p:nvPr/>
          </p:nvPicPr>
          <p:blipFill>
            <a:blip r:embed="rId4" cstate="print"/>
            <a:srcRect/>
            <a:stretch>
              <a:fillRect/>
            </a:stretch>
          </p:blipFill>
          <p:spPr bwMode="auto">
            <a:xfrm>
              <a:off x="5105400" y="1514212"/>
              <a:ext cx="2755785" cy="2070722"/>
            </a:xfrm>
            <a:prstGeom prst="rect">
              <a:avLst/>
            </a:prstGeom>
            <a:ln>
              <a:noFill/>
            </a:ln>
            <a:effectLst>
              <a:outerShdw blurRad="292100" dist="139700" dir="2700000" algn="tl" rotWithShape="0">
                <a:srgbClr val="333333">
                  <a:alpha val="65000"/>
                </a:srgbClr>
              </a:outerShdw>
            </a:effectLst>
          </p:spPr>
        </p:pic>
        <p:pic>
          <p:nvPicPr>
            <p:cNvPr id="17" name="Picture 3" descr="Website Data Model image"/>
            <p:cNvPicPr>
              <a:picLocks noChangeAspect="1" noChangeArrowheads="1"/>
            </p:cNvPicPr>
            <p:nvPr/>
          </p:nvPicPr>
          <p:blipFill>
            <a:blip r:embed="rId5" cstate="print"/>
            <a:srcRect/>
            <a:stretch>
              <a:fillRect/>
            </a:stretch>
          </p:blipFill>
          <p:spPr bwMode="auto">
            <a:xfrm>
              <a:off x="6553200" y="3051629"/>
              <a:ext cx="2576512" cy="18796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755" y="4052814"/>
              <a:ext cx="2472645" cy="2089457"/>
            </a:xfrm>
            <a:prstGeom prst="rect">
              <a:avLst/>
            </a:prstGeom>
            <a:ln>
              <a:noFill/>
            </a:ln>
            <a:effectLst>
              <a:outerShdw blurRad="292100" dist="139700" dir="2700000" algn="tl" rotWithShape="0">
                <a:srgbClr val="333333">
                  <a:alpha val="65000"/>
                </a:srgbClr>
              </a:outerShdw>
            </a:effectLst>
          </p:spPr>
        </p:pic>
      </p:grpSp>
      <p:sp>
        <p:nvSpPr>
          <p:cNvPr id="18" name="Content Placeholder 4"/>
          <p:cNvSpPr>
            <a:spLocks noGrp="1"/>
          </p:cNvSpPr>
          <p:nvPr>
            <p:ph type="body" sz="quarter" idx="10"/>
          </p:nvPr>
        </p:nvSpPr>
        <p:spPr>
          <a:xfrm>
            <a:off x="533400" y="1219200"/>
            <a:ext cx="4859677" cy="4419600"/>
          </a:xfrm>
          <a:prstGeom prst="rect">
            <a:avLst/>
          </a:prstGeom>
        </p:spPr>
        <p:txBody>
          <a:bodyPr/>
          <a:lstStyle/>
          <a:p>
            <a:pPr eaLnBrk="1" hangingPunct="1">
              <a:buClr>
                <a:srgbClr val="531C79"/>
              </a:buClr>
              <a:buSzPct val="100000"/>
              <a:defRPr/>
            </a:pPr>
            <a:r>
              <a:rPr lang="en-US" sz="3000" dirty="0" smtClean="0">
                <a:latin typeface="Trebuchet MS" pitchFamily="34" charset="0"/>
              </a:rPr>
              <a:t>A Robust &amp; Expanding  </a:t>
            </a:r>
            <a:r>
              <a:rPr lang="en-US" sz="3000" b="1" dirty="0" smtClean="0">
                <a:solidFill>
                  <a:srgbClr val="50A700"/>
                </a:solidFill>
                <a:effectLst>
                  <a:outerShdw blurRad="38100" dist="38100" dir="2700000" algn="tl">
                    <a:srgbClr val="000000">
                      <a:alpha val="43137"/>
                    </a:srgbClr>
                  </a:outerShdw>
                </a:effectLst>
                <a:latin typeface="Trebuchet MS" pitchFamily="34" charset="0"/>
              </a:rPr>
              <a:t>Common, Voluntary   Vocabulary </a:t>
            </a:r>
            <a:r>
              <a:rPr lang="en-US" sz="3000" dirty="0" smtClean="0">
                <a:latin typeface="Trebuchet MS" pitchFamily="34" charset="0"/>
              </a:rPr>
              <a:t>drawn from          existing sources</a:t>
            </a:r>
          </a:p>
          <a:p>
            <a:pPr eaLnBrk="1" hangingPunct="1">
              <a:buClr>
                <a:srgbClr val="531C79"/>
              </a:buClr>
              <a:buSzPct val="100000"/>
              <a:defRPr/>
            </a:pPr>
            <a:endParaRPr lang="en-US" sz="3000" b="1" dirty="0">
              <a:effectLst>
                <a:outerShdw blurRad="38100" dist="38100" dir="2700000" algn="tl">
                  <a:srgbClr val="000000">
                    <a:alpha val="43137"/>
                  </a:srgbClr>
                </a:outerShdw>
              </a:effectLst>
            </a:endParaRPr>
          </a:p>
          <a:p>
            <a:pPr>
              <a:buClr>
                <a:srgbClr val="531C79"/>
              </a:buClr>
              <a:buSzPct val="100000"/>
              <a:buFont typeface="Arial" charset="0"/>
              <a:buChar char="•"/>
              <a:defRPr/>
            </a:pPr>
            <a:r>
              <a:rPr lang="en-US" sz="3000" dirty="0">
                <a:solidFill>
                  <a:prstClr val="black"/>
                </a:solidFill>
              </a:rPr>
              <a:t>Powerful Stakeholder   </a:t>
            </a:r>
            <a:r>
              <a:rPr lang="en-US" sz="3000" b="1" dirty="0">
                <a:solidFill>
                  <a:srgbClr val="50A700"/>
                </a:solidFill>
                <a:effectLst>
                  <a:outerShdw blurRad="38100" dist="38100" dir="2700000" algn="tl">
                    <a:srgbClr val="000000">
                      <a:alpha val="43137"/>
                    </a:srgbClr>
                  </a:outerShdw>
                </a:effectLst>
              </a:rPr>
              <a:t>Tools &amp; Models</a:t>
            </a:r>
          </a:p>
          <a:p>
            <a:pPr lvl="1">
              <a:buClr>
                <a:srgbClr val="531C79"/>
              </a:buClr>
              <a:buSzPct val="100000"/>
              <a:buFont typeface="Arial" charset="0"/>
              <a:buChar char="•"/>
              <a:defRPr/>
            </a:pPr>
            <a:r>
              <a:rPr lang="en-US" sz="2400" dirty="0">
                <a:solidFill>
                  <a:prstClr val="black"/>
                </a:solidFill>
              </a:rPr>
              <a:t>Connect</a:t>
            </a:r>
          </a:p>
          <a:p>
            <a:pPr lvl="1">
              <a:buClr>
                <a:srgbClr val="531C79"/>
              </a:buClr>
              <a:buSzPct val="100000"/>
              <a:buFont typeface="Arial" charset="0"/>
              <a:buChar char="•"/>
              <a:defRPr/>
            </a:pPr>
            <a:r>
              <a:rPr lang="en-US" sz="2400" dirty="0">
                <a:solidFill>
                  <a:prstClr val="black"/>
                </a:solidFill>
              </a:rPr>
              <a:t>Align</a:t>
            </a:r>
          </a:p>
          <a:p>
            <a:pPr lvl="1">
              <a:buClr>
                <a:srgbClr val="531C79"/>
              </a:buClr>
              <a:buSzPct val="100000"/>
              <a:buFont typeface="Arial" charset="0"/>
              <a:buChar char="•"/>
              <a:defRPr/>
            </a:pPr>
            <a:r>
              <a:rPr lang="en-US" sz="2400" dirty="0">
                <a:solidFill>
                  <a:prstClr val="black"/>
                </a:solidFill>
              </a:rPr>
              <a:t>Logical Data </a:t>
            </a:r>
            <a:r>
              <a:rPr lang="en-US" sz="2400" dirty="0" smtClean="0">
                <a:solidFill>
                  <a:prstClr val="black"/>
                </a:solidFill>
              </a:rPr>
              <a:t>Model</a:t>
            </a:r>
            <a:endParaRPr lang="en-US" sz="3000" b="1" dirty="0" smtClean="0">
              <a:effectLst>
                <a:outerShdw blurRad="38100" dist="38100" dir="2700000" algn="tl">
                  <a:srgbClr val="000000">
                    <a:alpha val="43137"/>
                  </a:srgbClr>
                </a:outerShdw>
              </a:effectLst>
              <a:latin typeface="Trebuchet MS" pitchFamily="34" charset="0"/>
            </a:endParaRPr>
          </a:p>
        </p:txBody>
      </p:sp>
      <p:sp>
        <p:nvSpPr>
          <p:cNvPr id="11" name="Title 10"/>
          <p:cNvSpPr>
            <a:spLocks noGrp="1"/>
          </p:cNvSpPr>
          <p:nvPr>
            <p:ph type="title"/>
          </p:nvPr>
        </p:nvSpPr>
        <p:spPr/>
        <p:txBody>
          <a:bodyPr/>
          <a:lstStyle/>
          <a:p>
            <a:r>
              <a:rPr lang="en-US" dirty="0">
                <a:solidFill>
                  <a:srgbClr val="531C79"/>
                </a:solidFill>
              </a:rPr>
              <a:t>CEDS </a:t>
            </a:r>
            <a:r>
              <a:rPr lang="en-US" dirty="0" smtClean="0">
                <a:solidFill>
                  <a:srgbClr val="531C79"/>
                </a:solidFill>
              </a:rPr>
              <a:t>Tools</a:t>
            </a:r>
            <a:endParaRPr lang="en-US" dirty="0"/>
          </a:p>
        </p:txBody>
      </p:sp>
    </p:spTree>
    <p:extLst>
      <p:ext uri="{BB962C8B-B14F-4D97-AF65-F5344CB8AC3E}">
        <p14:creationId xmlns:p14="http://schemas.microsoft.com/office/powerpoint/2010/main" val="17855568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descr="&quot; &quot;"/>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descr="&quot; &quot;"/>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descr="&quot; &quot;"/>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CONNECT</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105851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409" y="-76200"/>
            <a:ext cx="2590391" cy="883544"/>
          </a:xfrm>
          <a:prstGeom prst="rect">
            <a:avLst/>
          </a:prstGeom>
        </p:spPr>
      </p:pic>
      <p:sp>
        <p:nvSpPr>
          <p:cNvPr id="8" name="Text Placeholder 7"/>
          <p:cNvSpPr>
            <a:spLocks noGrp="1"/>
          </p:cNvSpPr>
          <p:nvPr>
            <p:ph type="body" sz="quarter" idx="10"/>
          </p:nvPr>
        </p:nvSpPr>
        <p:spPr/>
        <p:txBody>
          <a:bodyPr/>
          <a:lstStyle/>
          <a:p>
            <a:pPr>
              <a:buClr>
                <a:srgbClr val="531C79"/>
              </a:buClr>
              <a:buSzPct val="115000"/>
              <a:defRPr/>
            </a:pPr>
            <a:r>
              <a:rPr lang="en-US" sz="3600" dirty="0">
                <a:solidFill>
                  <a:prstClr val="black"/>
                </a:solidFill>
              </a:rPr>
              <a:t>Stakeholders from various types of educational organizations can use the tool to </a:t>
            </a:r>
          </a:p>
          <a:p>
            <a:pPr>
              <a:buClr>
                <a:srgbClr val="531C79"/>
              </a:buClr>
              <a:buSzPct val="115000"/>
              <a:buFont typeface="Arial" charset="0"/>
              <a:buChar char="•"/>
              <a:defRPr/>
            </a:pPr>
            <a:endParaRPr lang="en-US" sz="1200" dirty="0">
              <a:solidFill>
                <a:srgbClr val="595959"/>
              </a:solidFill>
            </a:endParaRP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Answer</a:t>
            </a:r>
            <a:r>
              <a:rPr lang="en-US" sz="3200" dirty="0">
                <a:solidFill>
                  <a:srgbClr val="595959"/>
                </a:solidFill>
              </a:rPr>
              <a:t> </a:t>
            </a:r>
            <a:r>
              <a:rPr lang="en-US" sz="3200" dirty="0"/>
              <a:t>program and </a:t>
            </a:r>
            <a:r>
              <a:rPr lang="en-US" sz="3200" dirty="0">
                <a:solidFill>
                  <a:prstClr val="black"/>
                </a:solidFill>
              </a:rPr>
              <a:t>policy questions</a:t>
            </a: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Calculate</a:t>
            </a:r>
            <a:r>
              <a:rPr lang="en-US" sz="3200" dirty="0">
                <a:solidFill>
                  <a:srgbClr val="595959"/>
                </a:solidFill>
              </a:rPr>
              <a:t> </a:t>
            </a:r>
            <a:r>
              <a:rPr lang="en-US" sz="3200" dirty="0">
                <a:solidFill>
                  <a:prstClr val="black"/>
                </a:solidFill>
              </a:rPr>
              <a:t>metrics and indicators </a:t>
            </a: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Address</a:t>
            </a:r>
            <a:r>
              <a:rPr lang="en-US" sz="3200" dirty="0">
                <a:solidFill>
                  <a:srgbClr val="595959"/>
                </a:solidFill>
              </a:rPr>
              <a:t> </a:t>
            </a:r>
            <a:r>
              <a:rPr lang="en-US" sz="3200" dirty="0">
                <a:solidFill>
                  <a:prstClr val="black"/>
                </a:solidFill>
              </a:rPr>
              <a:t>reporting </a:t>
            </a:r>
            <a:r>
              <a:rPr lang="en-US" sz="3200" dirty="0" smtClean="0">
                <a:solidFill>
                  <a:prstClr val="black"/>
                </a:solidFill>
              </a:rPr>
              <a:t>requirements</a:t>
            </a:r>
            <a:endParaRPr lang="en-US" sz="3200" dirty="0">
              <a:solidFill>
                <a:prstClr val="black"/>
              </a:solidFill>
            </a:endParaRPr>
          </a:p>
        </p:txBody>
      </p:sp>
      <p:sp>
        <p:nvSpPr>
          <p:cNvPr id="3" name="Title 2"/>
          <p:cNvSpPr>
            <a:spLocks noGrp="1"/>
          </p:cNvSpPr>
          <p:nvPr>
            <p:ph type="title"/>
          </p:nvPr>
        </p:nvSpPr>
        <p:spPr/>
        <p:txBody>
          <a:bodyPr/>
          <a:lstStyle/>
          <a:p>
            <a:r>
              <a:rPr lang="en-US" dirty="0" smtClean="0">
                <a:solidFill>
                  <a:srgbClr val="5F2084"/>
                </a:solidFill>
                <a:cs typeface="Andalus" pitchFamily="18" charset="-78"/>
              </a:rPr>
              <a:t>Connect</a:t>
            </a:r>
            <a:endParaRPr lang="en-US" dirty="0"/>
          </a:p>
        </p:txBody>
      </p:sp>
    </p:spTree>
    <p:extLst>
      <p:ext uri="{BB962C8B-B14F-4D97-AF65-F5344CB8AC3E}">
        <p14:creationId xmlns:p14="http://schemas.microsoft.com/office/powerpoint/2010/main" val="11325220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Content Placeholder 1"/>
          <p:cNvSpPr>
            <a:spLocks noGrp="1"/>
          </p:cNvSpPr>
          <p:nvPr>
            <p:ph idx="1"/>
          </p:nvPr>
        </p:nvSpPr>
        <p:spPr/>
        <p:txBody>
          <a:bodyPr/>
          <a:lstStyle/>
          <a:p>
            <a:r>
              <a:rPr lang="en-US" dirty="0" smtClean="0"/>
              <a:t>What percentage of children with an IFSP or IEP are currently enrolled in each early learning program setting?</a:t>
            </a:r>
          </a:p>
          <a:p>
            <a:endParaRPr lang="en-US" sz="2400" dirty="0" smtClean="0"/>
          </a:p>
          <a:p>
            <a:r>
              <a:rPr lang="en-US" dirty="0" smtClean="0"/>
              <a:t>To answer such a program question, you need </a:t>
            </a:r>
          </a:p>
          <a:p>
            <a:pPr lvl="1"/>
            <a:r>
              <a:rPr lang="en-US" dirty="0" smtClean="0"/>
              <a:t>Data, possibly from multiple data systems </a:t>
            </a:r>
          </a:p>
          <a:p>
            <a:pPr lvl="1"/>
            <a:r>
              <a:rPr lang="en-US" dirty="0" smtClean="0"/>
              <a:t>Data elements and their definitions</a:t>
            </a:r>
            <a:endParaRPr lang="en-US" dirty="0"/>
          </a:p>
          <a:p>
            <a:pPr lvl="1"/>
            <a:r>
              <a:rPr lang="en-US" dirty="0" smtClean="0"/>
              <a:t>A plan to analyze the data . . .  </a:t>
            </a:r>
          </a:p>
          <a:p>
            <a:pPr marL="457200" lvl="1" indent="0">
              <a:buNone/>
            </a:pPr>
            <a:r>
              <a:rPr lang="en-US" dirty="0" smtClean="0"/>
              <a:t> </a:t>
            </a:r>
          </a:p>
          <a:p>
            <a:pPr marL="342900" lvl="1"/>
            <a:r>
              <a:rPr lang="en-US" sz="2800" dirty="0" smtClean="0">
                <a:solidFill>
                  <a:srgbClr val="154578"/>
                </a:solidFill>
              </a:rPr>
              <a:t>You </a:t>
            </a:r>
            <a:r>
              <a:rPr lang="en-US" sz="2800" dirty="0">
                <a:solidFill>
                  <a:srgbClr val="154578"/>
                </a:solidFill>
              </a:rPr>
              <a:t>need the CEDS Connect tool</a:t>
            </a:r>
            <a:r>
              <a:rPr lang="en-US" sz="2800" dirty="0" smtClean="0">
                <a:solidFill>
                  <a:srgbClr val="154578"/>
                </a:solidFill>
              </a:rPr>
              <a:t>.</a:t>
            </a:r>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smtClean="0"/>
              <a:t>CEDS for Program &amp; Policy Questions</a:t>
            </a:r>
            <a:endParaRPr lang="en-US" dirty="0"/>
          </a:p>
        </p:txBody>
      </p:sp>
    </p:spTree>
    <p:extLst>
      <p:ext uri="{BB962C8B-B14F-4D97-AF65-F5344CB8AC3E}">
        <p14:creationId xmlns:p14="http://schemas.microsoft.com/office/powerpoint/2010/main" val="269294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has a screenshot of the CEDs Connect tool’s first two steps in searching for a CEDS Connection for a specific program question.&#10;" title="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5" y="685800"/>
            <a:ext cx="6705600" cy="5604019"/>
          </a:xfrm>
          <a:prstGeom prst="rect">
            <a:avLst/>
          </a:prstGeom>
        </p:spPr>
      </p:pic>
      <p:sp>
        <p:nvSpPr>
          <p:cNvPr id="3" name="Title 2"/>
          <p:cNvSpPr>
            <a:spLocks noGrp="1"/>
          </p:cNvSpPr>
          <p:nvPr>
            <p:ph type="title"/>
          </p:nvPr>
        </p:nvSpPr>
        <p:spPr/>
        <p:txBody>
          <a:bodyPr/>
          <a:lstStyle/>
          <a:p>
            <a:r>
              <a:rPr lang="en-US" dirty="0" smtClean="0"/>
              <a:t>Available Connections</a:t>
            </a:r>
            <a:endParaRPr lang="en-US" dirty="0"/>
          </a:p>
        </p:txBody>
      </p:sp>
    </p:spTree>
    <p:extLst>
      <p:ext uri="{BB962C8B-B14F-4D97-AF65-F5344CB8AC3E}">
        <p14:creationId xmlns:p14="http://schemas.microsoft.com/office/powerpoint/2010/main" val="33062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his slide has a screenshot of the CEDS Connection that was found in response to a specific policy question. The results list which CEDS Elements can help answer the question and which elements are not currently in CEDS, as well as links to each element’s details."/>
          <p:cNvGrpSpPr/>
          <p:nvPr/>
        </p:nvGrpSpPr>
        <p:grpSpPr>
          <a:xfrm>
            <a:off x="861586" y="717697"/>
            <a:ext cx="7458501" cy="5532977"/>
            <a:chOff x="861586" y="717697"/>
            <a:chExt cx="7458501" cy="5532977"/>
          </a:xfrm>
        </p:grpSpPr>
        <p:pic>
          <p:nvPicPr>
            <p:cNvPr id="7170" name="Picture 2" descr="This slide has a screenshot of the CEDS Connection that was found in response to a specific policy question. The results list which CEDS Elements can help answer the question and which elements are not currently in CEDS, as well as links to each element’s details.&#10;" title="Screen Clip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16" t="14647" r="11701" b="9413"/>
            <a:stretch/>
          </p:blipFill>
          <p:spPr bwMode="auto">
            <a:xfrm>
              <a:off x="861586" y="717697"/>
              <a:ext cx="7458501" cy="553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258087" y="4572000"/>
              <a:ext cx="9553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lstStyle/>
          <a:p>
            <a:r>
              <a:rPr lang="en-US" dirty="0" smtClean="0"/>
              <a:t>myConnect</a:t>
            </a:r>
            <a:endParaRPr lang="en-US" dirty="0"/>
          </a:p>
        </p:txBody>
      </p:sp>
    </p:spTree>
    <p:extLst>
      <p:ext uri="{BB962C8B-B14F-4D97-AF65-F5344CB8AC3E}">
        <p14:creationId xmlns:p14="http://schemas.microsoft.com/office/powerpoint/2010/main" val="20856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graphicFrame>
        <p:nvGraphicFramePr>
          <p:cNvPr id="5" name="Content Placeholder 4" descr="This table shows additional learning opportunities for CEDS"/>
          <p:cNvGraphicFramePr>
            <a:graphicFrameLocks noGrp="1"/>
          </p:cNvGraphicFramePr>
          <p:nvPr>
            <p:ph idx="1"/>
            <p:extLst>
              <p:ext uri="{D42A27DB-BD31-4B8C-83A1-F6EECF244321}">
                <p14:modId xmlns:p14="http://schemas.microsoft.com/office/powerpoint/2010/main" val="982366591"/>
              </p:ext>
            </p:extLst>
          </p:nvPr>
        </p:nvGraphicFramePr>
        <p:xfrm>
          <a:off x="457200" y="1896802"/>
          <a:ext cx="8229600" cy="3437197"/>
        </p:xfrm>
        <a:graphic>
          <a:graphicData uri="http://schemas.openxmlformats.org/drawingml/2006/table">
            <a:tbl>
              <a:tblPr firstRow="1" bandRow="1">
                <a:tableStyleId>{5C22544A-7EE6-4342-B048-85BDC9FD1C3A}</a:tableStyleId>
              </a:tblPr>
              <a:tblGrid>
                <a:gridCol w="3200400"/>
                <a:gridCol w="2819400"/>
                <a:gridCol w="2209800"/>
              </a:tblGrid>
              <a:tr h="554121">
                <a:tc>
                  <a:txBody>
                    <a:bodyPr/>
                    <a:lstStyle/>
                    <a:p>
                      <a:r>
                        <a:rPr lang="en-US" sz="2400" dirty="0" smtClean="0"/>
                        <a:t>Session</a:t>
                      </a:r>
                      <a:endParaRPr lang="en-US" sz="2400" dirty="0"/>
                    </a:p>
                  </a:txBody>
                  <a:tcPr/>
                </a:tc>
                <a:tc>
                  <a:txBody>
                    <a:bodyPr/>
                    <a:lstStyle/>
                    <a:p>
                      <a:pPr algn="ctr"/>
                      <a:r>
                        <a:rPr lang="en-US" sz="2400" dirty="0" smtClean="0"/>
                        <a:t>Format</a:t>
                      </a:r>
                      <a:endParaRPr lang="en-US" sz="2400" dirty="0"/>
                    </a:p>
                  </a:txBody>
                  <a:tcPr/>
                </a:tc>
                <a:tc>
                  <a:txBody>
                    <a:bodyPr/>
                    <a:lstStyle/>
                    <a:p>
                      <a:pPr algn="ctr"/>
                      <a:r>
                        <a:rPr lang="en-US" sz="2400" dirty="0" smtClean="0"/>
                        <a:t>When</a:t>
                      </a:r>
                      <a:endParaRPr lang="en-US" sz="2400" dirty="0"/>
                    </a:p>
                  </a:txBody>
                  <a:tcPr/>
                </a:tc>
              </a:tr>
              <a:tr h="969712">
                <a:tc>
                  <a:txBody>
                    <a:bodyPr/>
                    <a:lstStyle/>
                    <a:p>
                      <a:r>
                        <a:rPr lang="en-US" sz="1800" dirty="0" smtClean="0"/>
                        <a:t>Why CEDS for Part C and 619?  </a:t>
                      </a:r>
                      <a:endParaRPr lang="en-US" dirty="0"/>
                    </a:p>
                  </a:txBody>
                  <a:tcPr anchor="ctr"/>
                </a:tc>
                <a:tc>
                  <a:txBody>
                    <a:bodyPr/>
                    <a:lstStyle/>
                    <a:p>
                      <a:pPr algn="ctr"/>
                      <a:r>
                        <a:rPr lang="en-US" dirty="0" smtClean="0"/>
                        <a:t>Concurrent Session (presentation &amp; discussion)</a:t>
                      </a:r>
                      <a:endParaRPr lang="en-US" dirty="0"/>
                    </a:p>
                  </a:txBody>
                  <a:tcPr anchor="ctr"/>
                </a:tc>
                <a:tc>
                  <a:txBody>
                    <a:bodyPr/>
                    <a:lstStyle/>
                    <a:p>
                      <a:pPr algn="ctr"/>
                      <a:r>
                        <a:rPr lang="en-US" dirty="0" smtClean="0"/>
                        <a:t>Sunday, 3 – 4:15 pm</a:t>
                      </a:r>
                      <a:endParaRPr lang="en-US" dirty="0"/>
                    </a:p>
                  </a:txBody>
                  <a:tcPr anchor="ctr"/>
                </a:tc>
              </a:tr>
              <a:tr h="969712">
                <a:tc>
                  <a:txBody>
                    <a:bodyPr/>
                    <a:lstStyle/>
                    <a:p>
                      <a:r>
                        <a:rPr lang="en-US" b="0" dirty="0" smtClean="0"/>
                        <a:t>Making Your Data Life Easier: Using CEDS Tools</a:t>
                      </a:r>
                      <a:endParaRPr lang="en-US" b="0" dirty="0"/>
                    </a:p>
                  </a:txBody>
                  <a:tcPr anchor="ctr"/>
                </a:tc>
                <a:tc>
                  <a:txBody>
                    <a:bodyPr/>
                    <a:lstStyle/>
                    <a:p>
                      <a:pPr algn="ctr"/>
                      <a:r>
                        <a:rPr lang="en-US" dirty="0" smtClean="0"/>
                        <a:t>Hands-on Workshop</a:t>
                      </a:r>
                      <a:endParaRPr lang="en-US" dirty="0"/>
                    </a:p>
                  </a:txBody>
                  <a:tcPr anchor="ctr"/>
                </a:tc>
                <a:tc>
                  <a:txBody>
                    <a:bodyPr/>
                    <a:lstStyle/>
                    <a:p>
                      <a:pPr algn="ctr"/>
                      <a:r>
                        <a:rPr lang="en-US" dirty="0" smtClean="0"/>
                        <a:t>Monday, 9 – 12 noon</a:t>
                      </a:r>
                      <a:endParaRPr lang="en-US" dirty="0"/>
                    </a:p>
                  </a:txBody>
                  <a:tcPr anchor="ctr"/>
                </a:tc>
              </a:tr>
              <a:tr h="943652">
                <a:tc>
                  <a:txBody>
                    <a:bodyPr/>
                    <a:lstStyle/>
                    <a:p>
                      <a:r>
                        <a:rPr lang="en-US" b="0" dirty="0" smtClean="0"/>
                        <a:t>CEDS Topical Discussions</a:t>
                      </a:r>
                      <a:endParaRPr lang="en-US" b="0" dirty="0"/>
                    </a:p>
                  </a:txBody>
                  <a:tcPr anchor="ctr"/>
                </a:tc>
                <a:tc>
                  <a:txBody>
                    <a:bodyPr/>
                    <a:lstStyle/>
                    <a:p>
                      <a:pPr algn="ctr"/>
                      <a:r>
                        <a:rPr lang="en-US" dirty="0" smtClean="0"/>
                        <a:t>Roundtable Discussions</a:t>
                      </a:r>
                      <a:endParaRPr lang="en-US" dirty="0"/>
                    </a:p>
                  </a:txBody>
                  <a:tcPr anchor="ctr"/>
                </a:tc>
                <a:tc>
                  <a:txBody>
                    <a:bodyPr/>
                    <a:lstStyle/>
                    <a:p>
                      <a:pPr algn="ctr"/>
                      <a:r>
                        <a:rPr lang="en-US" dirty="0" smtClean="0"/>
                        <a:t>Tuesday, 8 – 8:45 am</a:t>
                      </a:r>
                      <a:endParaRPr lang="en-US" dirty="0"/>
                    </a:p>
                  </a:txBody>
                  <a:tcPr anchor="ctr"/>
                </a:tc>
              </a:tr>
            </a:tbl>
          </a:graphicData>
        </a:graphic>
      </p:graphicFrame>
      <p:sp>
        <p:nvSpPr>
          <p:cNvPr id="3" name="Title 2" descr="&quot; &quot;"/>
          <p:cNvSpPr>
            <a:spLocks noGrp="1"/>
          </p:cNvSpPr>
          <p:nvPr>
            <p:ph type="title"/>
          </p:nvPr>
        </p:nvSpPr>
        <p:spPr/>
        <p:txBody>
          <a:bodyPr/>
          <a:lstStyle/>
          <a:p>
            <a:r>
              <a:rPr lang="en-US" dirty="0" smtClean="0"/>
              <a:t>Opportunities to Learn about CEDS</a:t>
            </a:r>
            <a:endParaRPr lang="en-US" dirty="0"/>
          </a:p>
        </p:txBody>
      </p:sp>
    </p:spTree>
    <p:extLst>
      <p:ext uri="{BB962C8B-B14F-4D97-AF65-F5344CB8AC3E}">
        <p14:creationId xmlns:p14="http://schemas.microsoft.com/office/powerpoint/2010/main" val="138373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has a screenshot of a data element’s details, including its definition, option set, related entities and categories, and related Connections.&#10;" title="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85800"/>
            <a:ext cx="8254001" cy="5642566"/>
          </a:xfrm>
          <a:prstGeom prst="rect">
            <a:avLst/>
          </a:prstGeom>
        </p:spPr>
      </p:pic>
      <p:sp>
        <p:nvSpPr>
          <p:cNvPr id="3" name="Title 2"/>
          <p:cNvSpPr>
            <a:spLocks noGrp="1"/>
          </p:cNvSpPr>
          <p:nvPr>
            <p:ph type="title"/>
          </p:nvPr>
        </p:nvSpPr>
        <p:spPr/>
        <p:txBody>
          <a:bodyPr/>
          <a:lstStyle/>
          <a:p>
            <a:r>
              <a:rPr lang="en-US" dirty="0" smtClean="0"/>
              <a:t>Data Element Details</a:t>
            </a:r>
            <a:endParaRPr lang="en-US" dirty="0"/>
          </a:p>
        </p:txBody>
      </p:sp>
    </p:spTree>
    <p:extLst>
      <p:ext uri="{BB962C8B-B14F-4D97-AF65-F5344CB8AC3E}">
        <p14:creationId xmlns:p14="http://schemas.microsoft.com/office/powerpoint/2010/main" val="1115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21</a:t>
            </a:fld>
            <a:endParaRPr lang="en-US" dirty="0">
              <a:solidFill>
                <a:prstClr val="black">
                  <a:tint val="75000"/>
                </a:prstClr>
              </a:solidFill>
            </a:endParaRPr>
          </a:p>
        </p:txBody>
      </p:sp>
      <p:sp>
        <p:nvSpPr>
          <p:cNvPr id="2" name="Content Placeholder 1"/>
          <p:cNvSpPr>
            <a:spLocks noGrp="1"/>
          </p:cNvSpPr>
          <p:nvPr>
            <p:ph idx="1"/>
          </p:nvPr>
        </p:nvSpPr>
        <p:spPr>
          <a:xfrm>
            <a:off x="457200" y="1600200"/>
            <a:ext cx="8229600" cy="4571999"/>
          </a:xfrm>
        </p:spPr>
        <p:txBody>
          <a:bodyPr/>
          <a:lstStyle/>
          <a:p>
            <a:pPr>
              <a:buClr>
                <a:srgbClr val="FF0000"/>
              </a:buClr>
              <a:buSzPct val="115000"/>
              <a:defRPr/>
            </a:pPr>
            <a:r>
              <a:rPr lang="en-US" sz="2400" dirty="0" smtClean="0">
                <a:latin typeface="Calibri" pitchFamily="34" charset="0"/>
              </a:rPr>
              <a:t>State </a:t>
            </a:r>
            <a:r>
              <a:rPr lang="en-US" sz="2400" dirty="0">
                <a:latin typeface="Calibri" pitchFamily="34" charset="0"/>
              </a:rPr>
              <a:t>serves young children under Part C and Part B/619</a:t>
            </a:r>
            <a:r>
              <a:rPr lang="en-US" sz="2400" dirty="0" smtClean="0">
                <a:latin typeface="Calibri" pitchFamily="34" charset="0"/>
              </a:rPr>
              <a:t>.</a:t>
            </a:r>
          </a:p>
          <a:p>
            <a:pPr>
              <a:buClr>
                <a:srgbClr val="FF0000"/>
              </a:buClr>
              <a:buSzPct val="115000"/>
              <a:buNone/>
              <a:defRPr/>
            </a:pPr>
            <a:r>
              <a:rPr lang="en-US" sz="2400" dirty="0" smtClean="0">
                <a:latin typeface="Calibri" pitchFamily="34" charset="0"/>
              </a:rPr>
              <a:t> </a:t>
            </a:r>
            <a:endParaRPr lang="en-US" sz="2400" dirty="0">
              <a:latin typeface="Calibri" pitchFamily="34" charset="0"/>
            </a:endParaRPr>
          </a:p>
          <a:p>
            <a:pPr>
              <a:buClr>
                <a:srgbClr val="FF0000"/>
              </a:buClr>
              <a:buSzPct val="115000"/>
              <a:defRPr/>
            </a:pPr>
            <a:r>
              <a:rPr lang="en-US" sz="2400" dirty="0">
                <a:latin typeface="Calibri" pitchFamily="34" charset="0"/>
              </a:rPr>
              <a:t>State has developed a tiered quality rating and improvement system (QRIS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smtClean="0">
                <a:latin typeface="Calibri" pitchFamily="34" charset="0"/>
              </a:rPr>
              <a:t>Policymakers </a:t>
            </a:r>
            <a:r>
              <a:rPr lang="en-US" sz="2400" dirty="0">
                <a:latin typeface="Calibri" pitchFamily="34" charset="0"/>
              </a:rPr>
              <a:t>want to know if children with disabilities who </a:t>
            </a:r>
            <a:r>
              <a:rPr lang="en-US" sz="2400" dirty="0" smtClean="0">
                <a:latin typeface="Calibri" pitchFamily="34" charset="0"/>
              </a:rPr>
              <a:t>participate </a:t>
            </a:r>
            <a:r>
              <a:rPr lang="en-US" sz="2400" dirty="0">
                <a:latin typeface="Calibri" pitchFamily="34" charset="0"/>
              </a:rPr>
              <a:t>in a highly rated program experience better outcomes. They </a:t>
            </a:r>
            <a:r>
              <a:rPr lang="en-US" sz="2400" dirty="0" smtClean="0">
                <a:latin typeface="Calibri" pitchFamily="34" charset="0"/>
              </a:rPr>
              <a:t>have posed this </a:t>
            </a:r>
            <a:r>
              <a:rPr lang="en-US" sz="2400" dirty="0">
                <a:latin typeface="Calibri" pitchFamily="34" charset="0"/>
              </a:rPr>
              <a:t>question to the Part C and 619 Coordinators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a:latin typeface="Calibri" pitchFamily="34" charset="0"/>
              </a:rPr>
              <a:t>Where to start</a:t>
            </a:r>
            <a:r>
              <a:rPr lang="en-US" sz="2400" dirty="0" smtClean="0">
                <a:latin typeface="Calibri" pitchFamily="34" charset="0"/>
              </a:rPr>
              <a:t>?</a:t>
            </a:r>
            <a:endParaRPr lang="en-US" dirty="0"/>
          </a:p>
        </p:txBody>
      </p:sp>
      <p:sp>
        <p:nvSpPr>
          <p:cNvPr id="3" name="Title 2" descr="&quot; &quot;"/>
          <p:cNvSpPr>
            <a:spLocks noGrp="1"/>
          </p:cNvSpPr>
          <p:nvPr>
            <p:ph type="title"/>
          </p:nvPr>
        </p:nvSpPr>
        <p:spPr/>
        <p:txBody>
          <a:bodyPr>
            <a:normAutofit/>
          </a:bodyPr>
          <a:lstStyle/>
          <a:p>
            <a:r>
              <a:rPr lang="en-US" dirty="0"/>
              <a:t>State </a:t>
            </a:r>
            <a:r>
              <a:rPr lang="en-US" dirty="0" smtClean="0"/>
              <a:t>Example:  Connect Tool</a:t>
            </a:r>
            <a:endParaRPr lang="en-US" dirty="0"/>
          </a:p>
        </p:txBody>
      </p:sp>
    </p:spTree>
    <p:extLst>
      <p:ext uri="{BB962C8B-B14F-4D97-AF65-F5344CB8AC3E}">
        <p14:creationId xmlns:p14="http://schemas.microsoft.com/office/powerpoint/2010/main" val="48602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CEDS Connect tool’s welcome page. It states, “This tools provides a selection of education data related components and their alignment to the Common Education Data Standards,” and provides three options: “FIND Existing Connection,” “CREATE a Connection,” or “SUGGEST a Connection.”&#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67" y="842601"/>
            <a:ext cx="8707066" cy="5172797"/>
          </a:xfrm>
          <a:prstGeom prst="rect">
            <a:avLst/>
          </a:prstGeom>
        </p:spPr>
      </p:pic>
      <p:sp>
        <p:nvSpPr>
          <p:cNvPr id="3" name="Title 2"/>
          <p:cNvSpPr>
            <a:spLocks noGrp="1"/>
          </p:cNvSpPr>
          <p:nvPr>
            <p:ph type="title"/>
          </p:nvPr>
        </p:nvSpPr>
        <p:spPr/>
        <p:txBody>
          <a:bodyPr/>
          <a:lstStyle/>
          <a:p>
            <a:r>
              <a:rPr lang="en-US" dirty="0" smtClean="0"/>
              <a:t>Go to CEDS Connect</a:t>
            </a:r>
            <a:endParaRPr lang="en-US" dirty="0"/>
          </a:p>
        </p:txBody>
      </p:sp>
    </p:spTree>
    <p:extLst>
      <p:ext uri="{BB962C8B-B14F-4D97-AF65-F5344CB8AC3E}">
        <p14:creationId xmlns:p14="http://schemas.microsoft.com/office/powerpoint/2010/main" val="25222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23</a:t>
            </a:fld>
            <a:endParaRPr lang="en-US" dirty="0">
              <a:solidFill>
                <a:prstClr val="black">
                  <a:tint val="75000"/>
                </a:prstClr>
              </a:solidFill>
            </a:endParaRPr>
          </a:p>
        </p:txBody>
      </p:sp>
      <p:sp>
        <p:nvSpPr>
          <p:cNvPr id="2" name="Content Placeholder 1"/>
          <p:cNvSpPr>
            <a:spLocks noGrp="1"/>
          </p:cNvSpPr>
          <p:nvPr>
            <p:ph idx="1"/>
          </p:nvPr>
        </p:nvSpPr>
        <p:spPr/>
        <p:txBody>
          <a:bodyPr>
            <a:normAutofit fontScale="77500" lnSpcReduction="20000"/>
          </a:bodyPr>
          <a:lstStyle/>
          <a:p>
            <a:pPr>
              <a:buClr>
                <a:srgbClr val="FF0000"/>
              </a:buClr>
              <a:buSzPct val="115000"/>
              <a:defRPr/>
            </a:pPr>
            <a:r>
              <a:rPr lang="en-US" dirty="0"/>
              <a:t>Multiple elements to identify an individual child across data sets or systems</a:t>
            </a:r>
          </a:p>
          <a:p>
            <a:pPr>
              <a:buClr>
                <a:srgbClr val="FF0000"/>
              </a:buClr>
              <a:buSzPct val="115000"/>
              <a:defRPr/>
            </a:pPr>
            <a:endParaRPr lang="en-US" dirty="0"/>
          </a:p>
          <a:p>
            <a:pPr>
              <a:buClr>
                <a:srgbClr val="FF0000"/>
              </a:buClr>
              <a:buSzPct val="115000"/>
              <a:defRPr/>
            </a:pPr>
            <a:r>
              <a:rPr lang="en-US" dirty="0"/>
              <a:t>Multiple elements to identify program participation</a:t>
            </a:r>
          </a:p>
          <a:p>
            <a:pPr>
              <a:buClr>
                <a:srgbClr val="FF0000"/>
              </a:buClr>
              <a:buSzPct val="115000"/>
              <a:defRPr/>
            </a:pPr>
            <a:endParaRPr lang="en-US" dirty="0"/>
          </a:p>
          <a:p>
            <a:pPr>
              <a:buClr>
                <a:srgbClr val="FF0000"/>
              </a:buClr>
              <a:buSzPct val="115000"/>
              <a:defRPr/>
            </a:pPr>
            <a:r>
              <a:rPr lang="en-US" dirty="0"/>
              <a:t>QRIS score of provider programs</a:t>
            </a:r>
          </a:p>
          <a:p>
            <a:pPr>
              <a:buClr>
                <a:srgbClr val="FF0000"/>
              </a:buClr>
              <a:buSzPct val="115000"/>
              <a:defRPr/>
            </a:pPr>
            <a:endParaRPr lang="en-US" dirty="0"/>
          </a:p>
          <a:p>
            <a:pPr>
              <a:buClr>
                <a:srgbClr val="FF0000"/>
              </a:buClr>
              <a:buSzPct val="115000"/>
              <a:defRPr/>
            </a:pPr>
            <a:r>
              <a:rPr lang="en-US" dirty="0"/>
              <a:t>Early Childhood Enrollment Service Type</a:t>
            </a:r>
          </a:p>
          <a:p>
            <a:pPr>
              <a:buClr>
                <a:srgbClr val="FF0000"/>
              </a:buClr>
              <a:buSzPct val="115000"/>
              <a:defRPr/>
            </a:pPr>
            <a:endParaRPr lang="en-US" dirty="0"/>
          </a:p>
          <a:p>
            <a:pPr>
              <a:buClr>
                <a:srgbClr val="FF0000"/>
              </a:buClr>
              <a:buSzPct val="115000"/>
              <a:defRPr/>
            </a:pPr>
            <a:r>
              <a:rPr lang="en-US" dirty="0"/>
              <a:t>Entry/exit scores for outcomes 1-3 (available in CEDS Version 4)</a:t>
            </a:r>
          </a:p>
          <a:p>
            <a:pPr>
              <a:buClr>
                <a:srgbClr val="FF0000"/>
              </a:buClr>
              <a:buSzPct val="115000"/>
              <a:defRPr/>
            </a:pPr>
            <a:endParaRPr lang="en-US" dirty="0"/>
          </a:p>
          <a:p>
            <a:pPr>
              <a:buClr>
                <a:srgbClr val="FF0000"/>
              </a:buClr>
              <a:buSzPct val="115000"/>
              <a:defRPr/>
            </a:pPr>
            <a:r>
              <a:rPr lang="en-US" dirty="0"/>
              <a:t>Progress in outcome area at exit (available in CEDS Version </a:t>
            </a:r>
            <a:r>
              <a:rPr lang="en-US" dirty="0" smtClean="0"/>
              <a:t>4)</a:t>
            </a:r>
          </a:p>
        </p:txBody>
      </p:sp>
      <p:sp>
        <p:nvSpPr>
          <p:cNvPr id="3" name="Title 2"/>
          <p:cNvSpPr>
            <a:spLocks noGrp="1"/>
          </p:cNvSpPr>
          <p:nvPr>
            <p:ph type="title"/>
          </p:nvPr>
        </p:nvSpPr>
        <p:spPr/>
        <p:txBody>
          <a:bodyPr/>
          <a:lstStyle/>
          <a:p>
            <a:r>
              <a:rPr lang="en-US" dirty="0"/>
              <a:t>Required Data Elements </a:t>
            </a:r>
          </a:p>
        </p:txBody>
      </p:sp>
    </p:spTree>
    <p:extLst>
      <p:ext uri="{BB962C8B-B14F-4D97-AF65-F5344CB8AC3E}">
        <p14:creationId xmlns:p14="http://schemas.microsoft.com/office/powerpoint/2010/main" val="2514172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Content Placeholder 1"/>
          <p:cNvSpPr>
            <a:spLocks noGrp="1"/>
          </p:cNvSpPr>
          <p:nvPr>
            <p:ph idx="1"/>
          </p:nvPr>
        </p:nvSpPr>
        <p:spPr/>
        <p:txBody>
          <a:bodyPr>
            <a:normAutofit fontScale="70000" lnSpcReduction="20000"/>
          </a:bodyPr>
          <a:lstStyle/>
          <a:p>
            <a:pPr marL="0" indent="0">
              <a:buClr>
                <a:srgbClr val="531C79"/>
              </a:buClr>
              <a:buSzPct val="115000"/>
              <a:buNone/>
              <a:defRPr/>
            </a:pPr>
            <a:r>
              <a:rPr lang="en-US" sz="3200" b="1" dirty="0" smtClean="0">
                <a:latin typeface="Calibri" pitchFamily="34" charset="0"/>
              </a:rPr>
              <a:t>What percentage of young children who received early intervention or special education preschool and who participated in a highly rated early learning program substantially increased their rate of growth on Outcomes 1 - 3?</a:t>
            </a:r>
          </a:p>
          <a:p>
            <a:pPr>
              <a:buClr>
                <a:srgbClr val="531C79"/>
              </a:buClr>
              <a:buSzPct val="115000"/>
              <a:defRPr/>
            </a:pPr>
            <a:endParaRPr lang="en-US" dirty="0" smtClean="0">
              <a:latin typeface="Calibri" pitchFamily="34" charset="0"/>
            </a:endParaRPr>
          </a:p>
          <a:p>
            <a:pPr>
              <a:buClr>
                <a:srgbClr val="FF0000"/>
              </a:buClr>
              <a:buSzPct val="115000"/>
              <a:buFont typeface="+mj-lt"/>
              <a:buAutoNum type="arabicPeriod"/>
              <a:defRPr/>
            </a:pPr>
            <a:r>
              <a:rPr lang="en-US" dirty="0" smtClean="0">
                <a:latin typeface="Calibri" pitchFamily="34" charset="0"/>
              </a:rPr>
              <a:t>Determine N, the unduplicated number of children receiving EI or ECSE services.</a:t>
            </a:r>
          </a:p>
          <a:p>
            <a:pPr>
              <a:buClr>
                <a:srgbClr val="FF0000"/>
              </a:buClr>
              <a:buSzPct val="115000"/>
              <a:buFont typeface="+mj-lt"/>
              <a:buAutoNum type="arabicPeriod"/>
              <a:defRPr/>
            </a:pPr>
            <a:r>
              <a:rPr lang="en-US" dirty="0" smtClean="0">
                <a:latin typeface="Calibri" pitchFamily="34" charset="0"/>
              </a:rPr>
              <a:t>Select those who participated in another program type.</a:t>
            </a:r>
          </a:p>
          <a:p>
            <a:pPr>
              <a:buClr>
                <a:srgbClr val="FF0000"/>
              </a:buClr>
              <a:buSzPct val="115000"/>
              <a:buFont typeface="+mj-lt"/>
              <a:buAutoNum type="arabicPeriod"/>
              <a:defRPr/>
            </a:pPr>
            <a:r>
              <a:rPr lang="en-US" dirty="0" smtClean="0">
                <a:latin typeface="Calibri" pitchFamily="34" charset="0"/>
              </a:rPr>
              <a:t>Remove children who participated in unrated or low rated programs.</a:t>
            </a:r>
          </a:p>
          <a:p>
            <a:pPr>
              <a:buClr>
                <a:srgbClr val="FF0000"/>
              </a:buClr>
              <a:buSzPct val="115000"/>
              <a:buFont typeface="+mj-lt"/>
              <a:buAutoNum type="arabicPeriod"/>
              <a:defRPr/>
            </a:pPr>
            <a:r>
              <a:rPr lang="en-US" dirty="0" smtClean="0">
                <a:latin typeface="Calibri" pitchFamily="34" charset="0"/>
              </a:rPr>
              <a:t>Remove children without exit ratings.</a:t>
            </a:r>
          </a:p>
          <a:p>
            <a:pPr>
              <a:buClr>
                <a:srgbClr val="FF0000"/>
              </a:buClr>
              <a:buSzPct val="115000"/>
              <a:buFont typeface="+mj-lt"/>
              <a:buAutoNum type="arabicPeriod"/>
              <a:defRPr/>
            </a:pPr>
            <a:r>
              <a:rPr lang="en-US" dirty="0" smtClean="0">
                <a:latin typeface="Calibri" pitchFamily="34" charset="0"/>
              </a:rPr>
              <a:t>Calculate progress category (a-e) for remaining children.</a:t>
            </a:r>
          </a:p>
          <a:p>
            <a:pPr>
              <a:buClr>
                <a:srgbClr val="FF0000"/>
              </a:buClr>
              <a:buSzPct val="115000"/>
              <a:buFont typeface="+mj-lt"/>
              <a:buAutoNum type="arabicPeriod"/>
              <a:defRPr/>
            </a:pPr>
            <a:r>
              <a:rPr lang="en-US" dirty="0" smtClean="0">
                <a:latin typeface="Calibri" pitchFamily="34" charset="0"/>
              </a:rPr>
              <a:t>Apply OSEP formula (</a:t>
            </a:r>
            <a:r>
              <a:rPr lang="en-US" dirty="0" err="1" smtClean="0">
                <a:latin typeface="Calibri" pitchFamily="34" charset="0"/>
              </a:rPr>
              <a:t>c+d</a:t>
            </a:r>
            <a:r>
              <a:rPr lang="en-US" dirty="0" smtClean="0">
                <a:latin typeface="Calibri" pitchFamily="34" charset="0"/>
              </a:rPr>
              <a:t>)/(</a:t>
            </a:r>
            <a:r>
              <a:rPr lang="en-US" dirty="0" err="1" smtClean="0">
                <a:latin typeface="Calibri" pitchFamily="34" charset="0"/>
              </a:rPr>
              <a:t>a+b+c+d</a:t>
            </a:r>
            <a:r>
              <a:rPr lang="en-US" dirty="0" smtClean="0">
                <a:latin typeface="Calibri" pitchFamily="34" charset="0"/>
              </a:rPr>
              <a:t>).</a:t>
            </a:r>
            <a:endParaRPr lang="en-US" dirty="0"/>
          </a:p>
        </p:txBody>
      </p:sp>
      <p:sp>
        <p:nvSpPr>
          <p:cNvPr id="3" name="Title 2"/>
          <p:cNvSpPr>
            <a:spLocks noGrp="1"/>
          </p:cNvSpPr>
          <p:nvPr>
            <p:ph type="title"/>
          </p:nvPr>
        </p:nvSpPr>
        <p:spPr/>
        <p:txBody>
          <a:bodyPr>
            <a:normAutofit fontScale="90000"/>
          </a:bodyPr>
          <a:lstStyle/>
          <a:p>
            <a:r>
              <a:rPr lang="en-US" dirty="0" smtClean="0"/>
              <a:t>Potential Analysis Recommendations</a:t>
            </a:r>
            <a:endParaRPr lang="en-US" dirty="0"/>
          </a:p>
        </p:txBody>
      </p:sp>
    </p:spTree>
    <p:extLst>
      <p:ext uri="{BB962C8B-B14F-4D97-AF65-F5344CB8AC3E}">
        <p14:creationId xmlns:p14="http://schemas.microsoft.com/office/powerpoint/2010/main" val="2380944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ext Placeholder 1"/>
          <p:cNvSpPr>
            <a:spLocks noGrp="1"/>
          </p:cNvSpPr>
          <p:nvPr>
            <p:ph idx="1"/>
          </p:nvPr>
        </p:nvSpPr>
        <p:spPr/>
        <p:txBody>
          <a:bodyPr/>
          <a:lstStyle/>
          <a:p>
            <a:pPr marL="0" indent="0">
              <a:buNone/>
            </a:pPr>
            <a:r>
              <a:rPr lang="en-US" sz="3200" dirty="0"/>
              <a:t>How can you use the </a:t>
            </a:r>
            <a:r>
              <a:rPr lang="en-US" sz="3200" b="1" i="1" dirty="0">
                <a:solidFill>
                  <a:srgbClr val="00B050"/>
                </a:solidFill>
              </a:rPr>
              <a:t>CEDS Connect tool </a:t>
            </a:r>
            <a:r>
              <a:rPr lang="en-US" sz="3200" dirty="0"/>
              <a:t> to support Part C and 619 work in your state</a:t>
            </a:r>
            <a:r>
              <a:rPr lang="en-US" sz="3200" dirty="0" smtClean="0"/>
              <a:t>?</a:t>
            </a:r>
            <a:endParaRPr lang="en-US" sz="3200" dirty="0"/>
          </a:p>
          <a:p>
            <a:r>
              <a:rPr lang="en-US" dirty="0" smtClean="0"/>
              <a:t>_____________________________</a:t>
            </a:r>
          </a:p>
          <a:p>
            <a:r>
              <a:rPr lang="en-US" dirty="0" smtClean="0"/>
              <a:t>_____________________________</a:t>
            </a:r>
          </a:p>
          <a:p>
            <a:r>
              <a:rPr lang="en-US" dirty="0" smtClean="0"/>
              <a:t>_____________________________</a:t>
            </a:r>
          </a:p>
          <a:p>
            <a:r>
              <a:rPr lang="en-US" dirty="0" smtClean="0"/>
              <a:t>_____________________________</a:t>
            </a:r>
          </a:p>
          <a:p>
            <a:r>
              <a:rPr lang="en-US" dirty="0"/>
              <a:t>_____________________________</a:t>
            </a:r>
          </a:p>
        </p:txBody>
      </p:sp>
      <p:sp>
        <p:nvSpPr>
          <p:cNvPr id="3" name="Title 2" descr="&quot; &quot;"/>
          <p:cNvSpPr>
            <a:spLocks noGrp="1"/>
          </p:cNvSpPr>
          <p:nvPr>
            <p:ph type="title"/>
          </p:nvPr>
        </p:nvSpPr>
        <p:spPr/>
        <p:txBody>
          <a:bodyPr/>
          <a:lstStyle/>
          <a:p>
            <a:r>
              <a:rPr lang="en-US" dirty="0" smtClean="0"/>
              <a:t>Discussion Question</a:t>
            </a:r>
            <a:endParaRPr lang="en-US" dirty="0"/>
          </a:p>
        </p:txBody>
      </p:sp>
    </p:spTree>
    <p:extLst>
      <p:ext uri="{BB962C8B-B14F-4D97-AF65-F5344CB8AC3E}">
        <p14:creationId xmlns:p14="http://schemas.microsoft.com/office/powerpoint/2010/main" val="1653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descr="&quot; &quot;"/>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descr="&quot; &quot;"/>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descr="&quot; &quot;"/>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Align</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414004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838200"/>
            <a:ext cx="4114381" cy="1862381"/>
          </a:xfrm>
          <a:prstGeom prst="rect">
            <a:avLst/>
          </a:prstGeom>
        </p:spPr>
      </p:pic>
      <p:sp>
        <p:nvSpPr>
          <p:cNvPr id="6" name="Text Placeholder 5"/>
          <p:cNvSpPr>
            <a:spLocks noGrp="1"/>
          </p:cNvSpPr>
          <p:nvPr>
            <p:ph type="body" sz="quarter" idx="10"/>
          </p:nvPr>
        </p:nvSpPr>
        <p:spPr>
          <a:xfrm>
            <a:off x="533400" y="2438400"/>
            <a:ext cx="8089900" cy="2590800"/>
          </a:xfrm>
        </p:spPr>
        <p:txBody>
          <a:bodyPr/>
          <a:lstStyle/>
          <a:p>
            <a:pPr>
              <a:buClr>
                <a:srgbClr val="7030A0"/>
              </a:buClr>
              <a:buSzPct val="115000"/>
              <a:buNone/>
              <a:defRPr/>
            </a:pPr>
            <a:r>
              <a:rPr lang="en-US" sz="3600" dirty="0">
                <a:solidFill>
                  <a:prstClr val="black"/>
                </a:solidFill>
              </a:rPr>
              <a:t>Web-based tool that allows users to</a:t>
            </a:r>
          </a:p>
          <a:p>
            <a:pPr>
              <a:buClr>
                <a:srgbClr val="7030A0"/>
              </a:buClr>
              <a:buSzPct val="115000"/>
              <a:buNone/>
              <a:defRPr/>
            </a:pPr>
            <a:endParaRPr lang="en-US" sz="1600" dirty="0">
              <a:solidFill>
                <a:prstClr val="black">
                  <a:lumMod val="85000"/>
                  <a:lumOff val="15000"/>
                </a:prstClr>
              </a:solidFill>
            </a:endParaRP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Import</a:t>
            </a:r>
            <a:r>
              <a:rPr lang="en-US" sz="3200" dirty="0">
                <a:solidFill>
                  <a:srgbClr val="595959"/>
                </a:solidFill>
              </a:rPr>
              <a:t> </a:t>
            </a:r>
            <a:r>
              <a:rPr lang="en-US" sz="3200" dirty="0">
                <a:solidFill>
                  <a:prstClr val="black"/>
                </a:solidFill>
              </a:rPr>
              <a:t>or input their data dictionaries</a:t>
            </a: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Align </a:t>
            </a:r>
            <a:r>
              <a:rPr lang="en-US" sz="3200" dirty="0">
                <a:solidFill>
                  <a:prstClr val="black"/>
                </a:solidFill>
              </a:rPr>
              <a:t>their current data to CEDS</a:t>
            </a: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Compare</a:t>
            </a:r>
            <a:r>
              <a:rPr lang="en-US" sz="3200" dirty="0">
                <a:solidFill>
                  <a:srgbClr val="595959"/>
                </a:solidFill>
              </a:rPr>
              <a:t> </a:t>
            </a:r>
            <a:r>
              <a:rPr lang="en-US" sz="3200" dirty="0">
                <a:solidFill>
                  <a:prstClr val="black"/>
                </a:solidFill>
              </a:rPr>
              <a:t>their data dictionaries</a:t>
            </a: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Analyze </a:t>
            </a:r>
            <a:r>
              <a:rPr lang="en-US" sz="3200" dirty="0">
                <a:solidFill>
                  <a:prstClr val="black"/>
                </a:solidFill>
              </a:rPr>
              <a:t>their data in relation to various other CEDS-aligned efforts</a:t>
            </a:r>
          </a:p>
          <a:p>
            <a:endParaRPr lang="en-US" dirty="0"/>
          </a:p>
        </p:txBody>
      </p:sp>
      <p:sp>
        <p:nvSpPr>
          <p:cNvPr id="2" name="Title 1"/>
          <p:cNvSpPr>
            <a:spLocks noGrp="1"/>
          </p:cNvSpPr>
          <p:nvPr>
            <p:ph type="title"/>
          </p:nvPr>
        </p:nvSpPr>
        <p:spPr/>
        <p:txBody>
          <a:bodyPr/>
          <a:lstStyle/>
          <a:p>
            <a:r>
              <a:rPr lang="en-US" dirty="0" smtClean="0">
                <a:solidFill>
                  <a:srgbClr val="5F2084"/>
                </a:solidFill>
                <a:cs typeface="Andalus" pitchFamily="18" charset="-78"/>
              </a:rPr>
              <a:t>Align</a:t>
            </a:r>
            <a:endParaRPr lang="en-US" dirty="0"/>
          </a:p>
        </p:txBody>
      </p:sp>
    </p:spTree>
    <p:extLst>
      <p:ext uri="{BB962C8B-B14F-4D97-AF65-F5344CB8AC3E}">
        <p14:creationId xmlns:p14="http://schemas.microsoft.com/office/powerpoint/2010/main" val="25784119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lide has a screenshot of the CEDS Align tool’s Reports Wizard, which allows the user to search for and map other states’ data dictionaries that match the user’s selected criteria.&#10;" title="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09" y="1161733"/>
            <a:ext cx="8640381" cy="4534533"/>
          </a:xfrm>
          <a:prstGeom prst="rect">
            <a:avLst/>
          </a:prstGeom>
        </p:spPr>
      </p:pic>
      <p:sp>
        <p:nvSpPr>
          <p:cNvPr id="4" name="Title 3"/>
          <p:cNvSpPr>
            <a:spLocks noGrp="1"/>
          </p:cNvSpPr>
          <p:nvPr>
            <p:ph type="title"/>
          </p:nvPr>
        </p:nvSpPr>
        <p:spPr/>
        <p:txBody>
          <a:bodyPr/>
          <a:lstStyle/>
          <a:p>
            <a:r>
              <a:rPr lang="en-US" dirty="0" smtClean="0"/>
              <a:t>States with Early Learning Maps</a:t>
            </a:r>
            <a:endParaRPr lang="en-US" dirty="0"/>
          </a:p>
        </p:txBody>
      </p:sp>
    </p:spTree>
    <p:extLst>
      <p:ext uri="{BB962C8B-B14F-4D97-AF65-F5344CB8AC3E}">
        <p14:creationId xmlns:p14="http://schemas.microsoft.com/office/powerpoint/2010/main" val="2033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slide has a screenshot of a CEDS Align report aligning a selected data dictionary with CEDS. The report maps each data dictionary’s element to its corresponding CEDS Element and describes the level of alignment between the two elements’ definitions and code set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05" t="14328" r="12149" b="12119"/>
          <a:stretch/>
        </p:blipFill>
        <p:spPr bwMode="auto">
          <a:xfrm>
            <a:off x="341194" y="724682"/>
            <a:ext cx="7601803" cy="551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Aligning to CEDS</a:t>
            </a:r>
            <a:endParaRPr lang="en-US" dirty="0"/>
          </a:p>
        </p:txBody>
      </p:sp>
    </p:spTree>
    <p:extLst>
      <p:ext uri="{BB962C8B-B14F-4D97-AF65-F5344CB8AC3E}">
        <p14:creationId xmlns:p14="http://schemas.microsoft.com/office/powerpoint/2010/main" val="181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2" name="Content Placeholder 1"/>
          <p:cNvSpPr>
            <a:spLocks noGrp="1"/>
          </p:cNvSpPr>
          <p:nvPr>
            <p:ph idx="1"/>
          </p:nvPr>
        </p:nvSpPr>
        <p:spPr/>
        <p:txBody>
          <a:bodyPr/>
          <a:lstStyle/>
          <a:p>
            <a:r>
              <a:rPr lang="en-US" sz="2400" dirty="0" smtClean="0"/>
              <a:t>Discuss </a:t>
            </a:r>
            <a:r>
              <a:rPr lang="en-US" sz="2400" dirty="0"/>
              <a:t>the </a:t>
            </a:r>
            <a:r>
              <a:rPr lang="en-US" sz="2400" b="1" i="1" dirty="0">
                <a:solidFill>
                  <a:srgbClr val="00B050"/>
                </a:solidFill>
              </a:rPr>
              <a:t>benefits</a:t>
            </a:r>
            <a:r>
              <a:rPr lang="en-US" sz="2400" dirty="0"/>
              <a:t> </a:t>
            </a:r>
            <a:r>
              <a:rPr lang="en-US" sz="2400" dirty="0" smtClean="0"/>
              <a:t>of </a:t>
            </a:r>
            <a:r>
              <a:rPr lang="en-US" sz="2400" b="1" i="1" dirty="0">
                <a:solidFill>
                  <a:srgbClr val="00B050"/>
                </a:solidFill>
              </a:rPr>
              <a:t>developing data systems </a:t>
            </a:r>
            <a:r>
              <a:rPr lang="en-US" sz="2400" dirty="0"/>
              <a:t>across </a:t>
            </a:r>
            <a:r>
              <a:rPr lang="en-US" sz="2400" dirty="0" smtClean="0"/>
              <a:t>Part C and Part B/619 programs </a:t>
            </a:r>
            <a:r>
              <a:rPr lang="en-US" sz="2400" dirty="0"/>
              <a:t>with </a:t>
            </a:r>
            <a:r>
              <a:rPr lang="en-US" sz="2400" b="1" i="1" dirty="0">
                <a:solidFill>
                  <a:srgbClr val="00B050"/>
                </a:solidFill>
              </a:rPr>
              <a:t>common data elements and </a:t>
            </a:r>
            <a:r>
              <a:rPr lang="en-US" sz="2400" b="1" i="1" dirty="0" smtClean="0">
                <a:solidFill>
                  <a:srgbClr val="00B050"/>
                </a:solidFill>
              </a:rPr>
              <a:t>definitions</a:t>
            </a:r>
            <a:r>
              <a:rPr lang="en-US" sz="2400" dirty="0" smtClean="0"/>
              <a:t>  </a:t>
            </a:r>
          </a:p>
          <a:p>
            <a:r>
              <a:rPr lang="en-US" sz="2400" dirty="0" smtClean="0"/>
              <a:t>Demonstrate </a:t>
            </a:r>
            <a:r>
              <a:rPr lang="en-US" sz="2400" b="1" i="1" dirty="0" smtClean="0">
                <a:solidFill>
                  <a:srgbClr val="00B050"/>
                </a:solidFill>
              </a:rPr>
              <a:t>tools</a:t>
            </a:r>
            <a:r>
              <a:rPr lang="en-US" sz="2400" dirty="0" smtClean="0"/>
              <a:t> </a:t>
            </a:r>
            <a:r>
              <a:rPr lang="en-US" sz="2400" dirty="0"/>
              <a:t>developed by </a:t>
            </a:r>
            <a:r>
              <a:rPr lang="en-US" sz="2400" dirty="0" smtClean="0"/>
              <a:t>the </a:t>
            </a:r>
            <a:r>
              <a:rPr lang="en-US" sz="2400" b="1" i="1" dirty="0" smtClean="0">
                <a:solidFill>
                  <a:srgbClr val="00B050"/>
                </a:solidFill>
              </a:rPr>
              <a:t>CEDS </a:t>
            </a:r>
            <a:r>
              <a:rPr lang="en-US" sz="2400" b="1" i="1" dirty="0">
                <a:solidFill>
                  <a:srgbClr val="00B050"/>
                </a:solidFill>
              </a:rPr>
              <a:t>initiative </a:t>
            </a:r>
            <a:r>
              <a:rPr lang="en-US" sz="2400" dirty="0" smtClean="0"/>
              <a:t>to </a:t>
            </a:r>
            <a:r>
              <a:rPr lang="en-US" sz="2400" b="1" i="1" dirty="0" smtClean="0">
                <a:solidFill>
                  <a:srgbClr val="00B050"/>
                </a:solidFill>
              </a:rPr>
              <a:t>share </a:t>
            </a:r>
            <a:r>
              <a:rPr lang="en-US" sz="2400" b="1" i="1" dirty="0">
                <a:solidFill>
                  <a:srgbClr val="00B050"/>
                </a:solidFill>
              </a:rPr>
              <a:t>data dictionaries</a:t>
            </a:r>
            <a:r>
              <a:rPr lang="en-US" sz="2400" dirty="0"/>
              <a:t>, </a:t>
            </a:r>
            <a:r>
              <a:rPr lang="en-US" sz="2400" b="1" i="1" dirty="0" smtClean="0">
                <a:solidFill>
                  <a:srgbClr val="00B050"/>
                </a:solidFill>
              </a:rPr>
              <a:t>evaluation </a:t>
            </a:r>
            <a:r>
              <a:rPr lang="en-US" sz="2400" b="1" i="1" dirty="0">
                <a:solidFill>
                  <a:srgbClr val="00B050"/>
                </a:solidFill>
              </a:rPr>
              <a:t>and research questions</a:t>
            </a:r>
            <a:r>
              <a:rPr lang="en-US" sz="2400" dirty="0"/>
              <a:t>, and </a:t>
            </a:r>
            <a:r>
              <a:rPr lang="en-US" sz="2400" b="1" i="1" dirty="0" smtClean="0">
                <a:solidFill>
                  <a:srgbClr val="00B050"/>
                </a:solidFill>
              </a:rPr>
              <a:t>analytic </a:t>
            </a:r>
            <a:r>
              <a:rPr lang="en-US" sz="2400" b="1" i="1" dirty="0">
                <a:solidFill>
                  <a:srgbClr val="00B050"/>
                </a:solidFill>
              </a:rPr>
              <a:t>strategies </a:t>
            </a:r>
            <a:endParaRPr lang="en-US" sz="2400" b="1" i="1" dirty="0" smtClean="0">
              <a:solidFill>
                <a:srgbClr val="00B050"/>
              </a:solidFill>
            </a:endParaRPr>
          </a:p>
          <a:p>
            <a:r>
              <a:rPr lang="en-US" sz="2400" dirty="0" smtClean="0">
                <a:solidFill>
                  <a:srgbClr val="002060"/>
                </a:solidFill>
              </a:rPr>
              <a:t>Learn new ways to </a:t>
            </a:r>
            <a:r>
              <a:rPr lang="en-US" sz="2400" dirty="0"/>
              <a:t>answer important </a:t>
            </a:r>
            <a:r>
              <a:rPr lang="en-US" sz="2400" b="1" i="1" dirty="0">
                <a:solidFill>
                  <a:srgbClr val="00B050"/>
                </a:solidFill>
              </a:rPr>
              <a:t>program and policy  </a:t>
            </a:r>
            <a:r>
              <a:rPr lang="en-US" sz="2400" b="1" i="1" dirty="0" smtClean="0">
                <a:solidFill>
                  <a:srgbClr val="00B050"/>
                </a:solidFill>
              </a:rPr>
              <a:t>questions</a:t>
            </a:r>
            <a:endParaRPr lang="en-US" sz="2400" dirty="0" smtClean="0"/>
          </a:p>
          <a:p>
            <a:r>
              <a:rPr lang="en-US" sz="2400" dirty="0" smtClean="0"/>
              <a:t>Learn about </a:t>
            </a:r>
            <a:r>
              <a:rPr lang="en-US" sz="2400" b="1" i="1" dirty="0" smtClean="0">
                <a:solidFill>
                  <a:srgbClr val="00B050"/>
                </a:solidFill>
              </a:rPr>
              <a:t>new data elements relevant to Part C and 619 </a:t>
            </a:r>
            <a:r>
              <a:rPr lang="en-US" sz="2400" dirty="0" smtClean="0"/>
              <a:t>proposed in </a:t>
            </a:r>
            <a:r>
              <a:rPr lang="en-US" sz="2400" b="1" i="1" dirty="0" smtClean="0">
                <a:solidFill>
                  <a:srgbClr val="00B050"/>
                </a:solidFill>
              </a:rPr>
              <a:t>CEDS Version 4 </a:t>
            </a:r>
            <a:endParaRPr lang="en-US" sz="2400" b="1" i="1" dirty="0">
              <a:solidFill>
                <a:srgbClr val="00B050"/>
              </a:solidFill>
            </a:endParaRPr>
          </a:p>
        </p:txBody>
      </p:sp>
      <p:sp>
        <p:nvSpPr>
          <p:cNvPr id="3" name="Title 2" descr="&quot; &quot;"/>
          <p:cNvSpPr>
            <a:spLocks noGrp="1"/>
          </p:cNvSpPr>
          <p:nvPr>
            <p:ph type="title"/>
          </p:nvPr>
        </p:nvSpPr>
        <p:spPr/>
        <p:txBody>
          <a:bodyPr/>
          <a:lstStyle/>
          <a:p>
            <a:r>
              <a:rPr lang="en-US" dirty="0" smtClean="0"/>
              <a:t>Session Description </a:t>
            </a:r>
            <a:endParaRPr lang="en-US" dirty="0"/>
          </a:p>
        </p:txBody>
      </p:sp>
    </p:spTree>
    <p:extLst>
      <p:ext uri="{BB962C8B-B14F-4D97-AF65-F5344CB8AC3E}">
        <p14:creationId xmlns:p14="http://schemas.microsoft.com/office/powerpoint/2010/main" val="2879155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slide has a screenshot of a CEDS Align report comparing a selected data dictionary to other data dictionaries. The report maps each data dictionary’s element to its corresponding element in the other data dictionarie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990600"/>
            <a:ext cx="85915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Aligning to Others</a:t>
            </a:r>
            <a:endParaRPr lang="en-US" dirty="0"/>
          </a:p>
        </p:txBody>
      </p:sp>
    </p:spTree>
    <p:extLst>
      <p:ext uri="{BB962C8B-B14F-4D97-AF65-F5344CB8AC3E}">
        <p14:creationId xmlns:p14="http://schemas.microsoft.com/office/powerpoint/2010/main" val="10333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31</a:t>
            </a:fld>
            <a:endParaRPr lang="en-US" dirty="0"/>
          </a:p>
        </p:txBody>
      </p:sp>
      <p:sp>
        <p:nvSpPr>
          <p:cNvPr id="5" name="Text Placeholder 4"/>
          <p:cNvSpPr>
            <a:spLocks noGrp="1"/>
          </p:cNvSpPr>
          <p:nvPr>
            <p:ph idx="1"/>
          </p:nvPr>
        </p:nvSpPr>
        <p:spPr/>
        <p:txBody>
          <a:bodyPr/>
          <a:lstStyle/>
          <a:p>
            <a:r>
              <a:rPr lang="en-US" sz="3200" dirty="0" smtClean="0"/>
              <a:t>State plans to link data collected by Early Hearing Detection &amp; Intervention (EHDI) with Part C data to guide program improvement and for CDC reporting.</a:t>
            </a:r>
          </a:p>
          <a:p>
            <a:pPr marL="0" indent="0">
              <a:buNone/>
            </a:pPr>
            <a:endParaRPr lang="en-US" sz="3200" dirty="0" smtClean="0"/>
          </a:p>
          <a:p>
            <a:r>
              <a:rPr lang="en-US" sz="3200" dirty="0" smtClean="0"/>
              <a:t>Each agency can create a map using the Align tool to simplify the process of linking data sets.</a:t>
            </a:r>
            <a:endParaRPr lang="en-US" sz="3200" dirty="0"/>
          </a:p>
        </p:txBody>
      </p:sp>
      <p:sp>
        <p:nvSpPr>
          <p:cNvPr id="4" name="Title 3" descr="&quot; &quot;"/>
          <p:cNvSpPr>
            <a:spLocks noGrp="1"/>
          </p:cNvSpPr>
          <p:nvPr>
            <p:ph type="title"/>
          </p:nvPr>
        </p:nvSpPr>
        <p:spPr/>
        <p:txBody>
          <a:bodyPr/>
          <a:lstStyle/>
          <a:p>
            <a:r>
              <a:rPr lang="en-US" dirty="0" smtClean="0"/>
              <a:t>State Example: Align Tool</a:t>
            </a:r>
            <a:endParaRPr lang="en-US" dirty="0"/>
          </a:p>
        </p:txBody>
      </p:sp>
    </p:spTree>
    <p:extLst>
      <p:ext uri="{BB962C8B-B14F-4D97-AF65-F5344CB8AC3E}">
        <p14:creationId xmlns:p14="http://schemas.microsoft.com/office/powerpoint/2010/main" val="192717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ext Placeholder 1"/>
          <p:cNvSpPr>
            <a:spLocks noGrp="1"/>
          </p:cNvSpPr>
          <p:nvPr>
            <p:ph idx="1"/>
          </p:nvPr>
        </p:nvSpPr>
        <p:spPr/>
        <p:txBody>
          <a:bodyPr/>
          <a:lstStyle/>
          <a:p>
            <a:pPr marL="0" indent="0">
              <a:buNone/>
            </a:pPr>
            <a:r>
              <a:rPr lang="en-US" sz="3200" dirty="0"/>
              <a:t>How can you use the </a:t>
            </a:r>
            <a:r>
              <a:rPr lang="en-US" sz="3200" b="1" i="1" dirty="0">
                <a:solidFill>
                  <a:srgbClr val="00B050"/>
                </a:solidFill>
              </a:rPr>
              <a:t>CEDS Align tool </a:t>
            </a:r>
            <a:r>
              <a:rPr lang="en-US" sz="3200" dirty="0"/>
              <a:t> to support Part C and 619 work in </a:t>
            </a:r>
            <a:r>
              <a:rPr lang="en-US" sz="3200" dirty="0" smtClean="0"/>
              <a:t>your state?</a:t>
            </a:r>
          </a:p>
          <a:p>
            <a:r>
              <a:rPr lang="en-US" dirty="0" smtClean="0"/>
              <a:t>_____________________________</a:t>
            </a:r>
            <a:endParaRPr lang="en-US" dirty="0"/>
          </a:p>
          <a:p>
            <a:r>
              <a:rPr lang="en-US" dirty="0" smtClean="0"/>
              <a:t>_____________________________</a:t>
            </a:r>
          </a:p>
          <a:p>
            <a:r>
              <a:rPr lang="en-US" dirty="0"/>
              <a:t>_____________________________</a:t>
            </a:r>
          </a:p>
          <a:p>
            <a:r>
              <a:rPr lang="en-US" dirty="0"/>
              <a:t>_____________________________</a:t>
            </a:r>
          </a:p>
          <a:p>
            <a:r>
              <a:rPr lang="en-US" dirty="0" smtClean="0"/>
              <a:t>_____________________________</a:t>
            </a:r>
            <a:endParaRPr lang="en-US" dirty="0"/>
          </a:p>
        </p:txBody>
      </p:sp>
      <p:sp>
        <p:nvSpPr>
          <p:cNvPr id="3" name="Title 2" descr="&quot; &quot;"/>
          <p:cNvSpPr>
            <a:spLocks noGrp="1"/>
          </p:cNvSpPr>
          <p:nvPr>
            <p:ph type="title"/>
          </p:nvPr>
        </p:nvSpPr>
        <p:spPr/>
        <p:txBody>
          <a:bodyPr/>
          <a:lstStyle/>
          <a:p>
            <a:r>
              <a:rPr lang="en-US" dirty="0" smtClean="0"/>
              <a:t>Discussion Question</a:t>
            </a:r>
            <a:endParaRPr lang="en-US" dirty="0"/>
          </a:p>
        </p:txBody>
      </p:sp>
    </p:spTree>
    <p:extLst>
      <p:ext uri="{BB962C8B-B14F-4D97-AF65-F5344CB8AC3E}">
        <p14:creationId xmlns:p14="http://schemas.microsoft.com/office/powerpoint/2010/main" val="221736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97C4E3A-F87D-4025-9D2B-DC5D71EBB4A4}" type="slidenum">
              <a:rPr lang="en-US" sz="1800" smtClean="0">
                <a:solidFill>
                  <a:prstClr val="black">
                    <a:tint val="75000"/>
                  </a:prstClr>
                </a:solidFill>
              </a:rPr>
              <a:pPr/>
              <a:t>33</a:t>
            </a:fld>
            <a:endParaRPr lang="en-US" sz="1800" dirty="0">
              <a:solidFill>
                <a:prstClr val="black">
                  <a:tint val="75000"/>
                </a:prstClr>
              </a:solidFill>
            </a:endParaRP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62541"/>
          </a:xfrm>
          <a:prstGeom prst="rect">
            <a:avLst/>
          </a:prstGeom>
          <a:noFill/>
        </p:spPr>
        <p:txBody>
          <a:bodyPr wrap="square" rtlCol="0">
            <a:spAutoFit/>
          </a:bodyPr>
          <a:lstStyle/>
          <a:p>
            <a:pPr algn="ctr"/>
            <a:r>
              <a:rPr lang="en-US" sz="9600" b="1" dirty="0">
                <a:solidFill>
                  <a:srgbClr val="5F2084"/>
                </a:solidFill>
                <a:latin typeface="Trebuchet MS" pitchFamily="34" charset="0"/>
                <a:cs typeface="Andalus" pitchFamily="18" charset="-78"/>
              </a:rPr>
              <a:t>CEDS Anatomy: The Basics</a:t>
            </a:r>
          </a:p>
          <a:p>
            <a:pPr algn="ctr"/>
            <a:endParaRPr lang="en-US" sz="4000" dirty="0">
              <a:solidFill>
                <a:prstClr val="black"/>
              </a:solidFill>
              <a:latin typeface="Trebuchet MS" pitchFamily="34" charset="0"/>
            </a:endParaRPr>
          </a:p>
        </p:txBody>
      </p:sp>
    </p:spTree>
    <p:extLst>
      <p:ext uri="{BB962C8B-B14F-4D97-AF65-F5344CB8AC3E}">
        <p14:creationId xmlns:p14="http://schemas.microsoft.com/office/powerpoint/2010/main" val="2327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hidden="1"/>
          <p:cNvSpPr>
            <a:spLocks noGrp="1"/>
          </p:cNvSpPr>
          <p:nvPr>
            <p:ph type="body" sz="quarter" idx="10"/>
          </p:nvPr>
        </p:nvSpPr>
        <p:spPr/>
        <p:txBody>
          <a:bodyPr/>
          <a:lstStyle/>
          <a:p>
            <a:endParaRPr lang="en-US" dirty="0"/>
          </a:p>
        </p:txBody>
      </p:sp>
      <p:sp>
        <p:nvSpPr>
          <p:cNvPr id="39" name="TextBox 38" hidden="1"/>
          <p:cNvSpPr txBox="1"/>
          <p:nvPr/>
        </p:nvSpPr>
        <p:spPr>
          <a:xfrm>
            <a:off x="6559096" y="5275489"/>
            <a:ext cx="317500" cy="207962"/>
          </a:xfrm>
          <a:prstGeom prst="rect">
            <a:avLst/>
          </a:prstGeom>
          <a:solidFill>
            <a:schemeClr val="bg1"/>
          </a:solidFill>
        </p:spPr>
        <p:txBody>
          <a:bodyPr wrap="none" lIns="0" tIns="0" rIns="0" bIns="0">
            <a:spAutoFit/>
          </a:bodyPr>
          <a:lstStyle/>
          <a:p>
            <a:pPr>
              <a:defRPr/>
            </a:pPr>
            <a:r>
              <a:rPr lang="en-US" sz="1350" b="1" dirty="0">
                <a:solidFill>
                  <a:srgbClr val="EE7D00"/>
                </a:solidFill>
                <a:latin typeface="Arial" pitchFamily="34" charset="0"/>
                <a:cs typeface="Arial" pitchFamily="34" charset="0"/>
              </a:rPr>
              <a:t>K12</a:t>
            </a:r>
          </a:p>
        </p:txBody>
      </p:sp>
      <p:sp>
        <p:nvSpPr>
          <p:cNvPr id="25622" name="TextBox 75" hidden="1"/>
          <p:cNvSpPr txBox="1">
            <a:spLocks noChangeArrowheads="1"/>
          </p:cNvSpPr>
          <p:nvPr/>
        </p:nvSpPr>
        <p:spPr bwMode="auto">
          <a:xfrm>
            <a:off x="7086600" y="5514975"/>
            <a:ext cx="109324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dirty="0">
                <a:solidFill>
                  <a:srgbClr val="EE7D00"/>
                </a:solidFill>
                <a:latin typeface="Arial" charset="0"/>
              </a:rPr>
              <a:t>K12  Student</a:t>
            </a:r>
          </a:p>
        </p:txBody>
      </p:sp>
      <p:grpSp>
        <p:nvGrpSpPr>
          <p:cNvPr id="3" name="Group 2" descr="This slide has a graphic depicting how a child’s basic information is displayed within the CEDS schema. The child is listed at the entity level as a “K12 Student,” while the “K12 Student” entity and other entity types such as “K12 Staff” are contained within the “K12” domain. Information about the child, such as ethnicity, is recorded at the element level. For instance, “Hispanic or Latino Ethnicity” is an element with the option set of “Yes,” “No,” or “Not selected.” Also displayed is a definition of the data element."/>
          <p:cNvGrpSpPr/>
          <p:nvPr/>
        </p:nvGrpSpPr>
        <p:grpSpPr>
          <a:xfrm>
            <a:off x="10886" y="762000"/>
            <a:ext cx="10637185" cy="5350833"/>
            <a:chOff x="10886" y="762000"/>
            <a:chExt cx="10637185" cy="5350833"/>
          </a:xfrm>
        </p:grpSpPr>
        <p:pic>
          <p:nvPicPr>
            <p:cNvPr id="25603" name="Picture 30" descr="Data model art"/>
            <p:cNvPicPr>
              <a:picLocks noChangeAspect="1"/>
            </p:cNvPicPr>
            <p:nvPr/>
          </p:nvPicPr>
          <p:blipFill>
            <a:blip r:embed="rId3" cstate="print">
              <a:extLst>
                <a:ext uri="{28A0092B-C50C-407E-A947-70E740481C1C}">
                  <a14:useLocalDpi xmlns:a14="http://schemas.microsoft.com/office/drawing/2010/main" val="0"/>
                </a:ext>
              </a:extLst>
            </a:blip>
            <a:srcRect l="11369" r="22379"/>
            <a:stretch>
              <a:fillRect/>
            </a:stretch>
          </p:blipFill>
          <p:spPr bwMode="auto">
            <a:xfrm>
              <a:off x="10886" y="945215"/>
              <a:ext cx="3465513" cy="44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6"/>
            <p:cNvSpPr txBox="1">
              <a:spLocks noChangeArrowheads="1"/>
            </p:cNvSpPr>
            <p:nvPr/>
          </p:nvSpPr>
          <p:spPr bwMode="auto">
            <a:xfrm>
              <a:off x="3874294" y="1172212"/>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Element</a:t>
              </a:r>
            </a:p>
          </p:txBody>
        </p:sp>
        <p:sp>
          <p:nvSpPr>
            <p:cNvPr id="25606" name="TextBox 7"/>
            <p:cNvSpPr txBox="1">
              <a:spLocks noChangeArrowheads="1"/>
            </p:cNvSpPr>
            <p:nvPr/>
          </p:nvSpPr>
          <p:spPr bwMode="auto">
            <a:xfrm>
              <a:off x="4419600" y="1524000"/>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Definition</a:t>
              </a:r>
            </a:p>
          </p:txBody>
        </p:sp>
        <p:sp>
          <p:nvSpPr>
            <p:cNvPr id="25607" name="TextBox 8"/>
            <p:cNvSpPr txBox="1">
              <a:spLocks noChangeArrowheads="1"/>
            </p:cNvSpPr>
            <p:nvPr/>
          </p:nvSpPr>
          <p:spPr bwMode="auto">
            <a:xfrm>
              <a:off x="4810465" y="3318231"/>
              <a:ext cx="137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Option</a:t>
              </a:r>
              <a:r>
                <a:rPr lang="en-US" sz="2000" dirty="0">
                  <a:solidFill>
                    <a:srgbClr val="595959"/>
                  </a:solidFill>
                  <a:latin typeface="Trebuchet MS" pitchFamily="34" charset="0"/>
                </a:rPr>
                <a:t> </a:t>
              </a:r>
              <a:r>
                <a:rPr lang="en-US" sz="2000" dirty="0">
                  <a:solidFill>
                    <a:prstClr val="black"/>
                  </a:solidFill>
                  <a:latin typeface="Trebuchet MS" pitchFamily="34" charset="0"/>
                </a:rPr>
                <a:t>set</a:t>
              </a:r>
            </a:p>
          </p:txBody>
        </p:sp>
        <p:sp>
          <p:nvSpPr>
            <p:cNvPr id="25608" name="TextBox 10"/>
            <p:cNvSpPr txBox="1">
              <a:spLocks noChangeArrowheads="1"/>
            </p:cNvSpPr>
            <p:nvPr/>
          </p:nvSpPr>
          <p:spPr bwMode="auto">
            <a:xfrm>
              <a:off x="4764882" y="5075464"/>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Domain</a:t>
              </a:r>
            </a:p>
          </p:txBody>
        </p:sp>
        <p:sp>
          <p:nvSpPr>
            <p:cNvPr id="25618" name="TextBox 9"/>
            <p:cNvSpPr txBox="1">
              <a:spLocks noChangeArrowheads="1"/>
            </p:cNvSpPr>
            <p:nvPr/>
          </p:nvSpPr>
          <p:spPr bwMode="auto">
            <a:xfrm>
              <a:off x="4868862" y="5410200"/>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Entity</a:t>
              </a:r>
            </a:p>
          </p:txBody>
        </p:sp>
        <p:cxnSp>
          <p:nvCxnSpPr>
            <p:cNvPr id="34" name="Straight Connector 33" descr="pointer line"/>
            <p:cNvCxnSpPr/>
            <p:nvPr/>
          </p:nvCxnSpPr>
          <p:spPr>
            <a:xfrm flipH="1">
              <a:off x="3315513" y="3539628"/>
              <a:ext cx="1589972" cy="346572"/>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41637" y="3886200"/>
              <a:ext cx="1020763" cy="646112"/>
            </a:xfrm>
            <a:prstGeom prst="rect">
              <a:avLst/>
            </a:prstGeom>
            <a:noFill/>
          </p:spPr>
          <p:txBody>
            <a:bodyPr wrap="none">
              <a:spAutoFit/>
            </a:bodyPr>
            <a:lstStyle/>
            <a:p>
              <a:pPr>
                <a:defRPr/>
              </a:pPr>
              <a:r>
                <a:rPr lang="en-US" sz="1200" dirty="0">
                  <a:solidFill>
                    <a:prstClr val="black">
                      <a:lumMod val="75000"/>
                      <a:lumOff val="25000"/>
                    </a:prstClr>
                  </a:solidFill>
                  <a:latin typeface="Microsoft Sans Serif" pitchFamily="34" charset="0"/>
                  <a:cs typeface="Microsoft Sans Serif" pitchFamily="34" charset="0"/>
                </a:rPr>
                <a:t>Yes</a:t>
              </a:r>
            </a:p>
            <a:p>
              <a:pPr>
                <a:defRPr/>
              </a:pPr>
              <a:r>
                <a:rPr lang="en-US" sz="1200" dirty="0">
                  <a:solidFill>
                    <a:prstClr val="black">
                      <a:lumMod val="75000"/>
                      <a:lumOff val="25000"/>
                    </a:prstClr>
                  </a:solidFill>
                  <a:latin typeface="Microsoft Sans Serif" pitchFamily="34" charset="0"/>
                  <a:cs typeface="Microsoft Sans Serif" pitchFamily="34" charset="0"/>
                </a:rPr>
                <a:t>No</a:t>
              </a:r>
            </a:p>
            <a:p>
              <a:pPr>
                <a:defRPr/>
              </a:pPr>
              <a:r>
                <a:rPr lang="en-US" sz="1200" dirty="0">
                  <a:solidFill>
                    <a:prstClr val="black">
                      <a:lumMod val="75000"/>
                      <a:lumOff val="25000"/>
                    </a:prstClr>
                  </a:solidFill>
                  <a:latin typeface="Microsoft Sans Serif" pitchFamily="34" charset="0"/>
                  <a:cs typeface="Microsoft Sans Serif" pitchFamily="34" charset="0"/>
                </a:rPr>
                <a:t>NotSelected</a:t>
              </a:r>
            </a:p>
          </p:txBody>
        </p:sp>
        <p:cxnSp>
          <p:nvCxnSpPr>
            <p:cNvPr id="32" name="Straight Connector 31" descr="pointer line"/>
            <p:cNvCxnSpPr>
              <a:stCxn id="25605" idx="1"/>
            </p:cNvCxnSpPr>
            <p:nvPr/>
          </p:nvCxnSpPr>
          <p:spPr>
            <a:xfrm flipH="1">
              <a:off x="2941283" y="1372237"/>
              <a:ext cx="933011" cy="1334084"/>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311041" y="2826603"/>
              <a:ext cx="1026243" cy="830997"/>
            </a:xfrm>
            <a:prstGeom prst="rect">
              <a:avLst/>
            </a:prstGeom>
            <a:noFill/>
          </p:spPr>
          <p:txBody>
            <a:bodyPr wrap="none">
              <a:spAutoFit/>
            </a:bodyPr>
            <a:lstStyle/>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Hispanic </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or Latino</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Ethnicity</a:t>
              </a:r>
            </a:p>
          </p:txBody>
        </p:sp>
        <p:cxnSp>
          <p:nvCxnSpPr>
            <p:cNvPr id="89" name="Straight Connector 88"/>
            <p:cNvCxnSpPr/>
            <p:nvPr/>
          </p:nvCxnSpPr>
          <p:spPr>
            <a:xfrm>
              <a:off x="2819400" y="3886200"/>
              <a:ext cx="0" cy="595312"/>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9725" y="4038600"/>
              <a:ext cx="92075"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79725" y="4191000"/>
              <a:ext cx="92075"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81313" y="4343400"/>
              <a:ext cx="90487"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pointer line"/>
            <p:cNvCxnSpPr>
              <a:endCxn id="25618" idx="1"/>
            </p:cNvCxnSpPr>
            <p:nvPr/>
          </p:nvCxnSpPr>
          <p:spPr>
            <a:xfrm>
              <a:off x="1688986" y="4636634"/>
              <a:ext cx="3179876" cy="973591"/>
            </a:xfrm>
            <a:prstGeom prst="line">
              <a:avLst/>
            </a:prstGeom>
            <a:ln w="25400">
              <a:solidFill>
                <a:srgbClr val="EE7D00"/>
              </a:solidFill>
              <a:headEnd type="oval"/>
              <a:tailEnd type="none"/>
            </a:ln>
            <a:effectLst/>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b="17674"/>
            <a:stretch/>
          </p:blipFill>
          <p:spPr>
            <a:xfrm>
              <a:off x="6172200" y="762000"/>
              <a:ext cx="4475871" cy="5350833"/>
            </a:xfrm>
            <a:prstGeom prst="rect">
              <a:avLst/>
            </a:prstGeom>
            <a:ln>
              <a:noFill/>
            </a:ln>
            <a:effectLst>
              <a:outerShdw blurRad="292100" dist="139700" dir="2700000" algn="tl" rotWithShape="0">
                <a:srgbClr val="333333">
                  <a:alpha val="65000"/>
                </a:srgbClr>
              </a:outerShdw>
            </a:effectLst>
          </p:spPr>
        </p:pic>
        <p:cxnSp>
          <p:nvCxnSpPr>
            <p:cNvPr id="40" name="Straight Connector 39" descr="pointer line"/>
            <p:cNvCxnSpPr/>
            <p:nvPr/>
          </p:nvCxnSpPr>
          <p:spPr>
            <a:xfrm>
              <a:off x="5004594" y="1371600"/>
              <a:ext cx="1320006"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1752600"/>
              <a:ext cx="76358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6" name="Left Bracket 15" descr="bracket"/>
            <p:cNvSpPr/>
            <p:nvPr/>
          </p:nvSpPr>
          <p:spPr>
            <a:xfrm>
              <a:off x="6441507" y="2957938"/>
              <a:ext cx="91282" cy="1385461"/>
            </a:xfrm>
            <a:prstGeom prst="leftBracket">
              <a:avLst/>
            </a:prstGeom>
            <a:ln w="25400">
              <a:solidFill>
                <a:srgbClr val="EE7D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C000"/>
                </a:solidFill>
              </a:endParaRPr>
            </a:p>
          </p:txBody>
        </p:sp>
        <p:cxnSp>
          <p:nvCxnSpPr>
            <p:cNvPr id="68" name="Straight Connector 67"/>
            <p:cNvCxnSpPr/>
            <p:nvPr/>
          </p:nvCxnSpPr>
          <p:spPr>
            <a:xfrm>
              <a:off x="5751853" y="5343185"/>
              <a:ext cx="72151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descr="pointer line"/>
            <p:cNvCxnSpPr/>
            <p:nvPr/>
          </p:nvCxnSpPr>
          <p:spPr>
            <a:xfrm flipV="1">
              <a:off x="5664597" y="5617368"/>
              <a:ext cx="1205876" cy="17009"/>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70612" y="3505200"/>
              <a:ext cx="270895"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grpSp>
      <p:sp>
        <p:nvSpPr>
          <p:cNvPr id="25604" name="Title 3"/>
          <p:cNvSpPr>
            <a:spLocks noGrp="1"/>
          </p:cNvSpPr>
          <p:nvPr>
            <p:ph type="title"/>
          </p:nvPr>
        </p:nvSpPr>
        <p:spPr>
          <a:prstGeom prst="rect">
            <a:avLst/>
          </a:prstGeom>
        </p:spPr>
        <p:txBody>
          <a:bodyPr/>
          <a:lstStyle/>
          <a:p>
            <a:pPr algn="l" eaLnBrk="1" hangingPunct="1"/>
            <a:r>
              <a:rPr lang="en-US" b="1" dirty="0" smtClean="0">
                <a:solidFill>
                  <a:srgbClr val="531C79"/>
                </a:solidFill>
              </a:rPr>
              <a:t>Standard Information: The Basics</a:t>
            </a:r>
          </a:p>
        </p:txBody>
      </p:sp>
    </p:spTree>
    <p:extLst>
      <p:ext uri="{BB962C8B-B14F-4D97-AF65-F5344CB8AC3E}">
        <p14:creationId xmlns:p14="http://schemas.microsoft.com/office/powerpoint/2010/main" val="10951034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2050" name="Picture 2" descr="This slide has a screenshot of details about the “Early Childhood Enrollment Service Type” element. Listed are the element’s definition and option set and related domains, entities and categories.&#10;"/>
          <p:cNvPicPr>
            <a:picLocks noChangeAspect="1" noChangeArrowheads="1"/>
          </p:cNvPicPr>
          <p:nvPr/>
        </p:nvPicPr>
        <p:blipFill>
          <a:blip r:embed="rId3" cstate="print"/>
          <a:srcRect/>
          <a:stretch>
            <a:fillRect/>
          </a:stretch>
        </p:blipFill>
        <p:spPr bwMode="auto">
          <a:xfrm>
            <a:off x="304800" y="762000"/>
            <a:ext cx="8486775" cy="5410200"/>
          </a:xfrm>
          <a:prstGeom prst="rect">
            <a:avLst/>
          </a:prstGeom>
          <a:noFill/>
          <a:ln w="9525">
            <a:noFill/>
            <a:miter lim="800000"/>
            <a:headEnd/>
            <a:tailEnd/>
          </a:ln>
        </p:spPr>
      </p:pic>
      <p:sp>
        <p:nvSpPr>
          <p:cNvPr id="3" name="Title 2"/>
          <p:cNvSpPr>
            <a:spLocks noGrp="1"/>
          </p:cNvSpPr>
          <p:nvPr>
            <p:ph type="title"/>
          </p:nvPr>
        </p:nvSpPr>
        <p:spPr>
          <a:xfrm>
            <a:off x="457200" y="0"/>
            <a:ext cx="8458200" cy="1143000"/>
          </a:xfrm>
        </p:spPr>
        <p:txBody>
          <a:bodyPr/>
          <a:lstStyle/>
          <a:p>
            <a:r>
              <a:rPr lang="en-US" sz="3600" dirty="0" smtClean="0"/>
              <a:t>Early Childhood Enrollment Service Type</a:t>
            </a:r>
            <a:endParaRPr lang="en-US" sz="3600" dirty="0"/>
          </a:p>
        </p:txBody>
      </p:sp>
    </p:spTree>
    <p:extLst>
      <p:ext uri="{BB962C8B-B14F-4D97-AF65-F5344CB8AC3E}">
        <p14:creationId xmlns:p14="http://schemas.microsoft.com/office/powerpoint/2010/main" val="4022778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3074" name="Picture 2" descr="This slide has a screenshot of details about the “Service Entry Date” and “Service Exit Date” elements. Listed are the elements’ definitions and option sets, and related domains, entities and categories."/>
          <p:cNvPicPr>
            <a:picLocks noChangeAspect="1" noChangeArrowheads="1"/>
          </p:cNvPicPr>
          <p:nvPr/>
        </p:nvPicPr>
        <p:blipFill>
          <a:blip r:embed="rId3" cstate="print"/>
          <a:srcRect/>
          <a:stretch>
            <a:fillRect/>
          </a:stretch>
        </p:blipFill>
        <p:spPr bwMode="auto">
          <a:xfrm>
            <a:off x="228600" y="762000"/>
            <a:ext cx="8329613" cy="5562599"/>
          </a:xfrm>
          <a:prstGeom prst="rect">
            <a:avLst/>
          </a:prstGeom>
          <a:noFill/>
          <a:ln w="9525">
            <a:noFill/>
            <a:miter lim="800000"/>
            <a:headEnd/>
            <a:tailEnd/>
          </a:ln>
        </p:spPr>
      </p:pic>
      <p:sp>
        <p:nvSpPr>
          <p:cNvPr id="3" name="Title 2"/>
          <p:cNvSpPr>
            <a:spLocks noGrp="1"/>
          </p:cNvSpPr>
          <p:nvPr>
            <p:ph type="title"/>
          </p:nvPr>
        </p:nvSpPr>
        <p:spPr/>
        <p:txBody>
          <a:bodyPr/>
          <a:lstStyle/>
          <a:p>
            <a:r>
              <a:rPr lang="en-US" sz="3600" dirty="0" smtClean="0"/>
              <a:t>Service Entry and Exit Dates</a:t>
            </a:r>
            <a:endParaRPr lang="en-US" sz="3600" dirty="0"/>
          </a:p>
        </p:txBody>
      </p:sp>
    </p:spTree>
    <p:extLst>
      <p:ext uri="{BB962C8B-B14F-4D97-AF65-F5344CB8AC3E}">
        <p14:creationId xmlns:p14="http://schemas.microsoft.com/office/powerpoint/2010/main" val="4235429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slide has a screenshot of details about the “Prior Early Childhood Experience” element. Listed are the element’s definition and option set, and related domains, entities and categorie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4" t="28020" r="12955" b="13074"/>
          <a:stretch/>
        </p:blipFill>
        <p:spPr bwMode="auto">
          <a:xfrm>
            <a:off x="511791" y="955343"/>
            <a:ext cx="8502556" cy="504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3600" dirty="0" smtClean="0"/>
              <a:t>Prior Early Childhood Experience</a:t>
            </a:r>
            <a:endParaRPr lang="en-US" sz="3600" dirty="0"/>
          </a:p>
        </p:txBody>
      </p:sp>
    </p:spTree>
    <p:extLst>
      <p:ext uri="{BB962C8B-B14F-4D97-AF65-F5344CB8AC3E}">
        <p14:creationId xmlns:p14="http://schemas.microsoft.com/office/powerpoint/2010/main" val="544813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3400" y="1219200"/>
            <a:ext cx="8089900" cy="2590800"/>
          </a:xfrm>
        </p:spPr>
        <p:txBody>
          <a:bodyPr/>
          <a:lstStyle/>
          <a:p>
            <a:r>
              <a:rPr lang="en-US" sz="3200" dirty="0" smtClean="0"/>
              <a:t>Early Learning</a:t>
            </a:r>
          </a:p>
          <a:p>
            <a:r>
              <a:rPr lang="en-US" sz="3200" dirty="0" smtClean="0"/>
              <a:t>K12</a:t>
            </a:r>
          </a:p>
          <a:p>
            <a:r>
              <a:rPr lang="en-US" sz="3200" dirty="0" smtClean="0"/>
              <a:t>Postsecondary</a:t>
            </a:r>
          </a:p>
          <a:p>
            <a:r>
              <a:rPr lang="en-US" sz="3200" dirty="0" smtClean="0"/>
              <a:t>Career and Technical Education</a:t>
            </a:r>
          </a:p>
          <a:p>
            <a:r>
              <a:rPr lang="en-US" sz="3200" dirty="0" smtClean="0"/>
              <a:t>Workforce</a:t>
            </a:r>
          </a:p>
          <a:p>
            <a:r>
              <a:rPr lang="en-US" sz="3200" dirty="0" smtClean="0"/>
              <a:t>Adult Education</a:t>
            </a:r>
          </a:p>
          <a:p>
            <a:r>
              <a:rPr lang="en-US" sz="3200" dirty="0" smtClean="0"/>
              <a:t>P-20W</a:t>
            </a:r>
            <a:endParaRPr lang="en-US" sz="3200" dirty="0"/>
          </a:p>
        </p:txBody>
      </p:sp>
      <p:sp>
        <p:nvSpPr>
          <p:cNvPr id="3" name="Title 2"/>
          <p:cNvSpPr>
            <a:spLocks noGrp="1"/>
          </p:cNvSpPr>
          <p:nvPr>
            <p:ph type="title"/>
          </p:nvPr>
        </p:nvSpPr>
        <p:spPr/>
        <p:txBody>
          <a:bodyPr/>
          <a:lstStyle/>
          <a:p>
            <a:r>
              <a:rPr lang="en-US" sz="3600" dirty="0" smtClean="0"/>
              <a:t>CEDS V4 Proposed Content Area Updates</a:t>
            </a:r>
            <a:endParaRPr lang="en-US" sz="3600" dirty="0"/>
          </a:p>
        </p:txBody>
      </p:sp>
    </p:spTree>
    <p:extLst>
      <p:ext uri="{BB962C8B-B14F-4D97-AF65-F5344CB8AC3E}">
        <p14:creationId xmlns:p14="http://schemas.microsoft.com/office/powerpoint/2010/main" val="16014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531C79"/>
                </a:solidFill>
              </a:rPr>
              <a:t>CEDS V4 Proposed Early Learning </a:t>
            </a:r>
            <a:r>
              <a:rPr lang="en-US" sz="3600" dirty="0" smtClean="0">
                <a:solidFill>
                  <a:srgbClr val="531C79"/>
                </a:solidFill>
              </a:rPr>
              <a:t>Updates</a:t>
            </a:r>
            <a:endParaRPr lang="en-US" sz="3600" dirty="0"/>
          </a:p>
        </p:txBody>
      </p:sp>
      <p:sp>
        <p:nvSpPr>
          <p:cNvPr id="4" name="Text Placeholder 3"/>
          <p:cNvSpPr>
            <a:spLocks noGrp="1"/>
          </p:cNvSpPr>
          <p:nvPr>
            <p:ph type="body" sz="quarter" idx="10"/>
          </p:nvPr>
        </p:nvSpPr>
        <p:spPr>
          <a:xfrm>
            <a:off x="533400" y="1219200"/>
            <a:ext cx="8089900" cy="2590800"/>
          </a:xfrm>
        </p:spPr>
        <p:txBody>
          <a:bodyPr/>
          <a:lstStyle/>
          <a:p>
            <a:pPr marL="566737" indent="-457200">
              <a:buClr>
                <a:srgbClr val="531C79"/>
              </a:buClr>
            </a:pPr>
            <a:r>
              <a:rPr lang="en-US" sz="2800" dirty="0"/>
              <a:t>Program Quality</a:t>
            </a:r>
          </a:p>
          <a:p>
            <a:pPr marL="566737" indent="-457200">
              <a:buClr>
                <a:srgbClr val="531C79"/>
              </a:buClr>
            </a:pPr>
            <a:endParaRPr lang="en-US" sz="2800" dirty="0"/>
          </a:p>
          <a:p>
            <a:pPr marL="566737" indent="-457200">
              <a:buClr>
                <a:srgbClr val="531C79"/>
              </a:buClr>
            </a:pPr>
            <a:r>
              <a:rPr lang="en-US" sz="2800" dirty="0"/>
              <a:t>Assessment — “Measurement”</a:t>
            </a:r>
          </a:p>
          <a:p>
            <a:pPr marL="566737" indent="-457200">
              <a:buClr>
                <a:srgbClr val="531C79"/>
              </a:buClr>
            </a:pPr>
            <a:endParaRPr lang="en-US" sz="2800" dirty="0"/>
          </a:p>
          <a:p>
            <a:pPr marL="566737" indent="-457200">
              <a:buClr>
                <a:srgbClr val="531C79"/>
              </a:buClr>
            </a:pPr>
            <a:r>
              <a:rPr lang="en-US" sz="2800" dirty="0"/>
              <a:t>Staff/Professional Development</a:t>
            </a:r>
          </a:p>
          <a:p>
            <a:pPr marL="566737" indent="-457200">
              <a:buClr>
                <a:srgbClr val="531C79"/>
              </a:buClr>
            </a:pPr>
            <a:endParaRPr lang="en-US" sz="2800" dirty="0"/>
          </a:p>
          <a:p>
            <a:pPr marL="566737" indent="-457200">
              <a:buClr>
                <a:srgbClr val="531C79"/>
              </a:buClr>
            </a:pPr>
            <a:r>
              <a:rPr lang="en-US" sz="2800" dirty="0"/>
              <a:t>Federal Alignment to CEDS</a:t>
            </a:r>
          </a:p>
          <a:p>
            <a:pPr marL="966787" lvl="1" indent="-457200">
              <a:buClr>
                <a:srgbClr val="531C79"/>
              </a:buClr>
              <a:buFont typeface="Arial" pitchFamily="34" charset="0"/>
              <a:buChar char="•"/>
            </a:pPr>
            <a:r>
              <a:rPr lang="en-US" sz="2400" dirty="0">
                <a:solidFill>
                  <a:srgbClr val="50A700"/>
                </a:solidFill>
                <a:effectLst>
                  <a:outerShdw blurRad="38100" dist="38100" dir="2700000" algn="tl">
                    <a:srgbClr val="000000">
                      <a:alpha val="43137"/>
                    </a:srgbClr>
                  </a:outerShdw>
                </a:effectLst>
              </a:rPr>
              <a:t>Special emphasis on special education APR </a:t>
            </a:r>
            <a:r>
              <a:rPr lang="en-US" sz="2400" dirty="0" smtClean="0">
                <a:solidFill>
                  <a:srgbClr val="50A700"/>
                </a:solidFill>
                <a:effectLst>
                  <a:outerShdw blurRad="38100" dist="38100" dir="2700000" algn="tl">
                    <a:srgbClr val="000000">
                      <a:alpha val="43137"/>
                    </a:srgbClr>
                  </a:outerShdw>
                </a:effectLst>
              </a:rPr>
              <a:t>reporting</a:t>
            </a:r>
            <a:endParaRPr lang="en-US" sz="2400" dirty="0">
              <a:solidFill>
                <a:srgbClr val="50A7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06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graphicFrame>
        <p:nvGraphicFramePr>
          <p:cNvPr id="5" name="Content Placeholder 4" descr="This table provides an overview of this presentation, the topics and facilitators"/>
          <p:cNvGraphicFramePr>
            <a:graphicFrameLocks noGrp="1"/>
          </p:cNvGraphicFramePr>
          <p:nvPr>
            <p:ph idx="1"/>
            <p:extLst>
              <p:ext uri="{D42A27DB-BD31-4B8C-83A1-F6EECF244321}">
                <p14:modId xmlns:p14="http://schemas.microsoft.com/office/powerpoint/2010/main" val="4115922939"/>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2819400"/>
                <a:gridCol w="3200400"/>
                <a:gridCol w="2209800"/>
              </a:tblGrid>
              <a:tr h="370840">
                <a:tc>
                  <a:txBody>
                    <a:bodyPr/>
                    <a:lstStyle/>
                    <a:p>
                      <a:r>
                        <a:rPr lang="en-US" sz="2400" dirty="0" smtClean="0"/>
                        <a:t>Topic</a:t>
                      </a:r>
                      <a:endParaRPr lang="en-US" sz="2400" dirty="0"/>
                    </a:p>
                  </a:txBody>
                  <a:tcPr/>
                </a:tc>
                <a:tc>
                  <a:txBody>
                    <a:bodyPr/>
                    <a:lstStyle/>
                    <a:p>
                      <a:r>
                        <a:rPr lang="en-US" sz="2400" dirty="0" smtClean="0"/>
                        <a:t>Purpose</a:t>
                      </a:r>
                      <a:endParaRPr lang="en-US" sz="2400" dirty="0"/>
                    </a:p>
                  </a:txBody>
                  <a:tcPr/>
                </a:tc>
                <a:tc>
                  <a:txBody>
                    <a:bodyPr/>
                    <a:lstStyle/>
                    <a:p>
                      <a:r>
                        <a:rPr lang="en-US" sz="2400" dirty="0" smtClean="0"/>
                        <a:t>Facilitators</a:t>
                      </a:r>
                      <a:endParaRPr lang="en-US" sz="2400" dirty="0"/>
                    </a:p>
                  </a:txBody>
                  <a:tcPr/>
                </a:tc>
              </a:tr>
              <a:tr h="731520">
                <a:tc>
                  <a:txBody>
                    <a:bodyPr/>
                    <a:lstStyle/>
                    <a:p>
                      <a:r>
                        <a:rPr lang="en-US" dirty="0" smtClean="0"/>
                        <a:t>CEDS Overview</a:t>
                      </a:r>
                      <a:endParaRPr lang="en-US" dirty="0"/>
                    </a:p>
                  </a:txBody>
                  <a:tcPr anchor="ctr"/>
                </a:tc>
                <a:tc>
                  <a:txBody>
                    <a:bodyPr/>
                    <a:lstStyle/>
                    <a:p>
                      <a:r>
                        <a:rPr lang="en-US" dirty="0" smtClean="0"/>
                        <a:t>Introduce CEDS</a:t>
                      </a:r>
                      <a:endParaRPr lang="en-US" dirty="0"/>
                    </a:p>
                  </a:txBody>
                  <a:tcPr anchor="ctr"/>
                </a:tc>
                <a:tc>
                  <a:txBody>
                    <a:bodyPr/>
                    <a:lstStyle/>
                    <a:p>
                      <a:r>
                        <a:rPr lang="en-US" dirty="0" smtClean="0"/>
                        <a:t>Suzanne</a:t>
                      </a:r>
                      <a:endParaRPr lang="en-US" dirty="0"/>
                    </a:p>
                  </a:txBody>
                  <a:tcPr anchor="ctr"/>
                </a:tc>
              </a:tr>
              <a:tr h="731520">
                <a:tc>
                  <a:txBody>
                    <a:bodyPr/>
                    <a:lstStyle/>
                    <a:p>
                      <a:r>
                        <a:rPr lang="en-US" dirty="0" smtClean="0"/>
                        <a:t>Program &amp; Policy Questions </a:t>
                      </a:r>
                      <a:endParaRPr lang="en-US" dirty="0"/>
                    </a:p>
                  </a:txBody>
                  <a:tcPr anchor="ctr"/>
                </a:tc>
                <a:tc>
                  <a:txBody>
                    <a:bodyPr/>
                    <a:lstStyle/>
                    <a:p>
                      <a:r>
                        <a:rPr lang="en-US" dirty="0" smtClean="0"/>
                        <a:t>Demonstrate Connect</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Dictionaries</a:t>
                      </a:r>
                      <a:endParaRPr lang="en-US" dirty="0"/>
                    </a:p>
                  </a:txBody>
                  <a:tcPr anchor="ctr"/>
                </a:tc>
                <a:tc>
                  <a:txBody>
                    <a:bodyPr/>
                    <a:lstStyle/>
                    <a:p>
                      <a:r>
                        <a:rPr lang="en-US" dirty="0" smtClean="0"/>
                        <a:t>Demonstrate Align</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Elements</a:t>
                      </a:r>
                      <a:endParaRPr lang="en-US" dirty="0"/>
                    </a:p>
                  </a:txBody>
                  <a:tcPr anchor="ctr"/>
                </a:tc>
                <a:tc>
                  <a:txBody>
                    <a:bodyPr/>
                    <a:lstStyle/>
                    <a:p>
                      <a:r>
                        <a:rPr lang="en-US" dirty="0" smtClean="0"/>
                        <a:t>Solicit Feedback for Version 4</a:t>
                      </a:r>
                      <a:endParaRPr lang="en-US" dirty="0"/>
                    </a:p>
                  </a:txBody>
                  <a:tcPr anchor="ctr"/>
                </a:tc>
                <a:tc>
                  <a:txBody>
                    <a:bodyPr/>
                    <a:lstStyle/>
                    <a:p>
                      <a:r>
                        <a:rPr lang="en-US" dirty="0" smtClean="0"/>
                        <a:t>Meredith &amp; Lisa </a:t>
                      </a:r>
                      <a:endParaRPr lang="en-US" dirty="0"/>
                    </a:p>
                  </a:txBody>
                  <a:tcPr anchor="ctr"/>
                </a:tc>
              </a:tr>
              <a:tr h="731520">
                <a:tc>
                  <a:txBody>
                    <a:bodyPr/>
                    <a:lstStyle/>
                    <a:p>
                      <a:r>
                        <a:rPr lang="en-US" dirty="0" smtClean="0"/>
                        <a:t>Wrap Up:  DaSy</a:t>
                      </a:r>
                      <a:endParaRPr lang="en-US" dirty="0"/>
                    </a:p>
                  </a:txBody>
                  <a:tcPr anchor="ctr"/>
                </a:tc>
                <a:tc>
                  <a:txBody>
                    <a:bodyPr/>
                    <a:lstStyle/>
                    <a:p>
                      <a:r>
                        <a:rPr lang="en-US" dirty="0" smtClean="0"/>
                        <a:t>Determine TA needs</a:t>
                      </a:r>
                      <a:endParaRPr lang="en-US" dirty="0"/>
                    </a:p>
                  </a:txBody>
                  <a:tcPr anchor="ctr"/>
                </a:tc>
                <a:tc>
                  <a:txBody>
                    <a:bodyPr/>
                    <a:lstStyle/>
                    <a:p>
                      <a:r>
                        <a:rPr lang="en-US" dirty="0" smtClean="0"/>
                        <a:t>Suzanne</a:t>
                      </a:r>
                      <a:endParaRPr lang="en-US" dirty="0"/>
                    </a:p>
                  </a:txBody>
                  <a:tcPr anchor="ctr"/>
                </a:tc>
              </a:tr>
            </a:tbl>
          </a:graphicData>
        </a:graphic>
      </p:graphicFrame>
      <p:sp>
        <p:nvSpPr>
          <p:cNvPr id="3" name="Title 2" descr="&quot; &quot;"/>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652287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531C79"/>
                </a:solidFill>
              </a:rPr>
              <a:t>Part C/619 Data Element Examples (V4)  </a:t>
            </a:r>
            <a:r>
              <a:rPr lang="en-US" dirty="0">
                <a:solidFill>
                  <a:srgbClr val="531C79"/>
                </a:solidFill>
              </a:rPr>
              <a:t/>
            </a:r>
            <a:br>
              <a:rPr lang="en-US" dirty="0">
                <a:solidFill>
                  <a:srgbClr val="531C79"/>
                </a:solidFill>
              </a:rPr>
            </a:br>
            <a:endParaRPr lang="en-US" dirty="0"/>
          </a:p>
        </p:txBody>
      </p:sp>
      <p:sp>
        <p:nvSpPr>
          <p:cNvPr id="4" name="Text Placeholder 3"/>
          <p:cNvSpPr>
            <a:spLocks noGrp="1"/>
          </p:cNvSpPr>
          <p:nvPr>
            <p:ph type="body" sz="quarter" idx="10"/>
          </p:nvPr>
        </p:nvSpPr>
        <p:spPr>
          <a:xfrm>
            <a:off x="533400" y="1219200"/>
            <a:ext cx="8089900" cy="2590800"/>
          </a:xfrm>
        </p:spPr>
        <p:txBody>
          <a:bodyPr/>
          <a:lstStyle/>
          <a:p>
            <a:pPr marL="566737" indent="-457200">
              <a:buClr>
                <a:srgbClr val="7030A0"/>
              </a:buClr>
            </a:pPr>
            <a:r>
              <a:rPr lang="en-US" sz="2400" dirty="0"/>
              <a:t>CEDS V 4 includes 106 new data elements in Early Learning domain.</a:t>
            </a:r>
          </a:p>
          <a:p>
            <a:pPr marL="566737" indent="-457200">
              <a:buClr>
                <a:srgbClr val="7030A0"/>
              </a:buClr>
            </a:pPr>
            <a:endParaRPr lang="en-US" sz="2400" dirty="0"/>
          </a:p>
          <a:p>
            <a:pPr marL="566737" indent="-457200">
              <a:buClr>
                <a:srgbClr val="7030A0"/>
              </a:buClr>
            </a:pPr>
            <a:r>
              <a:rPr lang="en-US" sz="2400" u="sng" dirty="0"/>
              <a:t>Part C and 619 relevant examples</a:t>
            </a:r>
          </a:p>
          <a:p>
            <a:pPr marL="966787" lvl="1" indent="-457200">
              <a:buClr>
                <a:srgbClr val="50A700"/>
              </a:buClr>
              <a:buFont typeface="Wingdings" pitchFamily="2" charset="2"/>
              <a:buChar char="ü"/>
            </a:pPr>
            <a:r>
              <a:rPr lang="en-US" sz="2400" dirty="0"/>
              <a:t>Early Learning Federal Funding Type</a:t>
            </a:r>
          </a:p>
          <a:p>
            <a:pPr marL="966787" lvl="1" indent="-457200">
              <a:buClr>
                <a:srgbClr val="50A700"/>
              </a:buClr>
              <a:buFont typeface="Wingdings" pitchFamily="2" charset="2"/>
              <a:buChar char="ü"/>
            </a:pPr>
            <a:r>
              <a:rPr lang="en-US" sz="2400" dirty="0"/>
              <a:t>Early Learning Program Eligibility Status</a:t>
            </a:r>
          </a:p>
          <a:p>
            <a:pPr marL="966787" lvl="1" indent="-457200">
              <a:buClr>
                <a:srgbClr val="50A700"/>
              </a:buClr>
              <a:buFont typeface="Wingdings" pitchFamily="2" charset="2"/>
              <a:buChar char="ü"/>
            </a:pPr>
            <a:r>
              <a:rPr lang="en-US" sz="2400" dirty="0"/>
              <a:t>Services Referral Outcome</a:t>
            </a:r>
          </a:p>
          <a:p>
            <a:pPr marL="966787" lvl="1" indent="-457200">
              <a:buClr>
                <a:srgbClr val="50A700"/>
              </a:buClr>
              <a:buFont typeface="Wingdings" pitchFamily="2" charset="2"/>
              <a:buChar char="ü"/>
            </a:pPr>
            <a:r>
              <a:rPr lang="en-US" sz="2400" dirty="0"/>
              <a:t>Individualized Program Planned Service Type</a:t>
            </a:r>
          </a:p>
          <a:p>
            <a:pPr marL="966787" lvl="1" indent="-457200">
              <a:buClr>
                <a:srgbClr val="50A700"/>
              </a:buClr>
              <a:buFont typeface="Wingdings" pitchFamily="2" charset="2"/>
              <a:buChar char="ü"/>
            </a:pPr>
            <a:r>
              <a:rPr lang="en-US" sz="2400" dirty="0"/>
              <a:t>Frequency of Service</a:t>
            </a:r>
          </a:p>
          <a:p>
            <a:pPr marL="966787" lvl="1" indent="-457200">
              <a:buClr>
                <a:srgbClr val="50A700"/>
              </a:buClr>
              <a:buFont typeface="Wingdings" pitchFamily="2" charset="2"/>
              <a:buChar char="ü"/>
            </a:pPr>
            <a:r>
              <a:rPr lang="en-US" sz="2400" dirty="0"/>
              <a:t>Child Outcomes Summary </a:t>
            </a:r>
            <a:r>
              <a:rPr lang="en-US" sz="2400" dirty="0" smtClean="0"/>
              <a:t>Rating</a:t>
            </a:r>
            <a:endParaRPr lang="en-US" sz="2400" dirty="0"/>
          </a:p>
        </p:txBody>
      </p:sp>
    </p:spTree>
    <p:extLst>
      <p:ext uri="{BB962C8B-B14F-4D97-AF65-F5344CB8AC3E}">
        <p14:creationId xmlns:p14="http://schemas.microsoft.com/office/powerpoint/2010/main" val="5497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Early Learning Federal Funding Type”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90" y="771154"/>
            <a:ext cx="6419568" cy="5477246"/>
          </a:xfrm>
          <a:prstGeom prst="rect">
            <a:avLst/>
          </a:prstGeom>
        </p:spPr>
      </p:pic>
      <p:sp>
        <p:nvSpPr>
          <p:cNvPr id="3" name="Title 2"/>
          <p:cNvSpPr>
            <a:spLocks noGrp="1"/>
          </p:cNvSpPr>
          <p:nvPr>
            <p:ph type="title"/>
          </p:nvPr>
        </p:nvSpPr>
        <p:spPr/>
        <p:txBody>
          <a:bodyPr/>
          <a:lstStyle/>
          <a:p>
            <a:r>
              <a:rPr lang="en-US" sz="3600" dirty="0">
                <a:solidFill>
                  <a:srgbClr val="531C79"/>
                </a:solidFill>
              </a:rPr>
              <a:t>Early Learning Federal Funding Type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8474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Early Learning Program Eligibility Status”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78" y="762000"/>
            <a:ext cx="6015368" cy="5410200"/>
          </a:xfrm>
          <a:prstGeom prst="rect">
            <a:avLst/>
          </a:prstGeom>
        </p:spPr>
      </p:pic>
      <p:sp>
        <p:nvSpPr>
          <p:cNvPr id="3" name="Title 2"/>
          <p:cNvSpPr>
            <a:spLocks noGrp="1"/>
          </p:cNvSpPr>
          <p:nvPr>
            <p:ph type="title"/>
          </p:nvPr>
        </p:nvSpPr>
        <p:spPr>
          <a:xfrm>
            <a:off x="152400" y="0"/>
            <a:ext cx="8915400" cy="1066800"/>
          </a:xfrm>
        </p:spPr>
        <p:txBody>
          <a:bodyPr/>
          <a:lstStyle/>
          <a:p>
            <a:r>
              <a:rPr lang="en-US" sz="3600" dirty="0">
                <a:solidFill>
                  <a:srgbClr val="531C79"/>
                </a:solidFill>
              </a:rPr>
              <a:t>Early Learning Program Eligibility Status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128649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lide has a screenshot of the “Services Referral Outcome”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689" y="762001"/>
            <a:ext cx="5776911" cy="5347224"/>
          </a:xfrm>
          <a:prstGeom prst="rect">
            <a:avLst/>
          </a:prstGeom>
        </p:spPr>
      </p:pic>
      <p:sp>
        <p:nvSpPr>
          <p:cNvPr id="2" name="Title 1"/>
          <p:cNvSpPr>
            <a:spLocks noGrp="1"/>
          </p:cNvSpPr>
          <p:nvPr>
            <p:ph type="title"/>
          </p:nvPr>
        </p:nvSpPr>
        <p:spPr/>
        <p:txBody>
          <a:bodyPr/>
          <a:lstStyle/>
          <a:p>
            <a:r>
              <a:rPr lang="en-US" sz="3600" dirty="0">
                <a:solidFill>
                  <a:srgbClr val="531C79"/>
                </a:solidFill>
              </a:rPr>
              <a:t>Services Referral Outcome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35062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has a screenshot of the “Individualized Program Planned Service Type” element in CEDS Version 4. Listed are the element’s definition, option set, and related entities and categories.&#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90" y="752475"/>
            <a:ext cx="7127819" cy="5580064"/>
          </a:xfrm>
          <a:prstGeom prst="rect">
            <a:avLst/>
          </a:prstGeom>
        </p:spPr>
      </p:pic>
      <p:sp>
        <p:nvSpPr>
          <p:cNvPr id="2" name="Title 1"/>
          <p:cNvSpPr>
            <a:spLocks noGrp="1"/>
          </p:cNvSpPr>
          <p:nvPr>
            <p:ph type="title"/>
          </p:nvPr>
        </p:nvSpPr>
        <p:spPr>
          <a:xfrm>
            <a:off x="76200" y="0"/>
            <a:ext cx="9067800" cy="1066800"/>
          </a:xfrm>
        </p:spPr>
        <p:txBody>
          <a:bodyPr/>
          <a:lstStyle/>
          <a:p>
            <a:r>
              <a:rPr lang="en-US" sz="3300" dirty="0">
                <a:solidFill>
                  <a:srgbClr val="531C79"/>
                </a:solidFill>
              </a:rPr>
              <a:t>Individualized Program Planned Service Type (</a:t>
            </a:r>
            <a:r>
              <a:rPr lang="en-US" sz="3300" dirty="0" smtClean="0">
                <a:solidFill>
                  <a:srgbClr val="531C79"/>
                </a:solidFill>
              </a:rPr>
              <a:t>V4)</a:t>
            </a:r>
            <a:endParaRPr lang="en-US" sz="3300" dirty="0"/>
          </a:p>
        </p:txBody>
      </p:sp>
    </p:spTree>
    <p:extLst>
      <p:ext uri="{BB962C8B-B14F-4D97-AF65-F5344CB8AC3E}">
        <p14:creationId xmlns:p14="http://schemas.microsoft.com/office/powerpoint/2010/main" val="14932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Frequency of Service”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0"/>
            <a:ext cx="5897117" cy="5410199"/>
          </a:xfrm>
          <a:prstGeom prst="rect">
            <a:avLst/>
          </a:prstGeom>
        </p:spPr>
      </p:pic>
      <p:sp>
        <p:nvSpPr>
          <p:cNvPr id="3" name="Title 2"/>
          <p:cNvSpPr>
            <a:spLocks noGrp="1"/>
          </p:cNvSpPr>
          <p:nvPr>
            <p:ph type="title"/>
          </p:nvPr>
        </p:nvSpPr>
        <p:spPr/>
        <p:txBody>
          <a:bodyPr/>
          <a:lstStyle/>
          <a:p>
            <a:r>
              <a:rPr lang="en-US" sz="3600" dirty="0">
                <a:solidFill>
                  <a:srgbClr val="531C79"/>
                </a:solidFill>
              </a:rPr>
              <a:t>Frequency of Service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328237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has a screenshot of the “Child Outcomes Summary Rating”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39" y="838200"/>
            <a:ext cx="7543800" cy="5440240"/>
          </a:xfrm>
          <a:prstGeom prst="rect">
            <a:avLst/>
          </a:prstGeom>
        </p:spPr>
      </p:pic>
      <p:sp>
        <p:nvSpPr>
          <p:cNvPr id="2" name="Title 1"/>
          <p:cNvSpPr>
            <a:spLocks noGrp="1"/>
          </p:cNvSpPr>
          <p:nvPr>
            <p:ph type="title"/>
          </p:nvPr>
        </p:nvSpPr>
        <p:spPr/>
        <p:txBody>
          <a:bodyPr/>
          <a:lstStyle/>
          <a:p>
            <a:r>
              <a:rPr lang="en-US" sz="3600" dirty="0">
                <a:solidFill>
                  <a:srgbClr val="531C79"/>
                </a:solidFill>
              </a:rPr>
              <a:t>Child Outcomes Summary Rating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7540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B2897048-00E0-47FB-B07B-F36BBE8AF579}" type="slidenum">
              <a:rPr lang="en-US" smtClean="0"/>
              <a:pPr/>
              <a:t>47</a:t>
            </a:fld>
            <a:endParaRPr lang="en-US" dirty="0"/>
          </a:p>
        </p:txBody>
      </p:sp>
      <p:sp>
        <p:nvSpPr>
          <p:cNvPr id="12" name="TextBox 11"/>
          <p:cNvSpPr txBox="1"/>
          <p:nvPr/>
        </p:nvSpPr>
        <p:spPr>
          <a:xfrm>
            <a:off x="457201" y="5105400"/>
            <a:ext cx="8305799" cy="523220"/>
          </a:xfrm>
          <a:prstGeom prst="rect">
            <a:avLst/>
          </a:prstGeom>
          <a:noFill/>
        </p:spPr>
        <p:txBody>
          <a:bodyPr wrap="square" rtlCol="0">
            <a:spAutoFit/>
          </a:bodyPr>
          <a:lstStyle/>
          <a:p>
            <a:pPr marL="342900" indent="-342900">
              <a:buClr>
                <a:srgbClr val="002060"/>
              </a:buClr>
              <a:buFont typeface="Wingdings" panose="05000000000000000000" pitchFamily="2" charset="2"/>
              <a:buChar char="Ø"/>
            </a:pPr>
            <a:r>
              <a:rPr lang="en-US" sz="2800" b="1" dirty="0" smtClean="0">
                <a:solidFill>
                  <a:srgbClr val="50A700"/>
                </a:solidFill>
              </a:rPr>
              <a:t>CEDS provides a “jump” start.</a:t>
            </a:r>
            <a:endParaRPr lang="en-US" sz="2800" b="1" dirty="0">
              <a:solidFill>
                <a:srgbClr val="50A700"/>
              </a:solidFill>
            </a:endParaRPr>
          </a:p>
        </p:txBody>
      </p:sp>
      <p:sp>
        <p:nvSpPr>
          <p:cNvPr id="11" name="TextBox 10"/>
          <p:cNvSpPr txBox="1"/>
          <p:nvPr/>
        </p:nvSpPr>
        <p:spPr>
          <a:xfrm>
            <a:off x="5638800" y="3581400"/>
            <a:ext cx="3048000" cy="830997"/>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n-US" sz="2400" b="1" dirty="0" smtClean="0">
                <a:solidFill>
                  <a:srgbClr val="50A700"/>
                </a:solidFill>
              </a:rPr>
              <a:t>Expanding/revising existing data syste</a:t>
            </a:r>
            <a:r>
              <a:rPr lang="en-US" sz="2400" b="1" dirty="0">
                <a:solidFill>
                  <a:srgbClr val="50A700"/>
                </a:solidFill>
              </a:rPr>
              <a:t>m</a:t>
            </a:r>
          </a:p>
        </p:txBody>
      </p:sp>
      <p:sp>
        <p:nvSpPr>
          <p:cNvPr id="9" name="TextBox 8"/>
          <p:cNvSpPr txBox="1"/>
          <p:nvPr/>
        </p:nvSpPr>
        <p:spPr>
          <a:xfrm>
            <a:off x="5867400" y="2914190"/>
            <a:ext cx="2819400" cy="461665"/>
          </a:xfrm>
          <a:prstGeom prst="rect">
            <a:avLst/>
          </a:prstGeom>
          <a:noFill/>
        </p:spPr>
        <p:txBody>
          <a:bodyPr wrap="square" rtlCol="0">
            <a:spAutoFit/>
          </a:bodyPr>
          <a:lstStyle/>
          <a:p>
            <a:pPr algn="ctr"/>
            <a:r>
              <a:rPr lang="en-US" sz="2400" b="1" dirty="0" smtClean="0">
                <a:solidFill>
                  <a:srgbClr val="154578"/>
                </a:solidFill>
              </a:rPr>
              <a:t>OR</a:t>
            </a:r>
            <a:endParaRPr lang="en-US" sz="2400" b="1" dirty="0">
              <a:solidFill>
                <a:srgbClr val="154578"/>
              </a:solidFill>
            </a:endParaRPr>
          </a:p>
        </p:txBody>
      </p:sp>
      <p:sp>
        <p:nvSpPr>
          <p:cNvPr id="8" name="TextBox 7"/>
          <p:cNvSpPr txBox="1"/>
          <p:nvPr/>
        </p:nvSpPr>
        <p:spPr>
          <a:xfrm>
            <a:off x="5638800" y="2057400"/>
            <a:ext cx="3048000" cy="830997"/>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n-US" sz="2400" b="1" dirty="0" smtClean="0">
                <a:solidFill>
                  <a:srgbClr val="50A700"/>
                </a:solidFill>
              </a:rPr>
              <a:t>Building new data system</a:t>
            </a:r>
            <a:endParaRPr lang="en-US" sz="2400" b="1" dirty="0">
              <a:solidFill>
                <a:srgbClr val="50A700"/>
              </a:solidFill>
            </a:endParaRPr>
          </a:p>
        </p:txBody>
      </p:sp>
      <p:pic>
        <p:nvPicPr>
          <p:cNvPr id="6" name="Picture 5" descr="This slide has a screenshot of the CEDS Elements welcome page, which states, “Version 3 was released in January 2013. Users can access a searchable glossary of CEDS “vocabulary,” including names, definitions, option sets, technical specifications, and more” and provides four options: “VIEW Domain Entity Schema,” “SEARCH Version 3 Elements,” “DOWNLOAD CEDS Elements as an Excel File,” and “VIEW Version 4 Public Review Draft.”&#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524000"/>
            <a:ext cx="5029199" cy="3161841"/>
          </a:xfrm>
          <a:prstGeom prst="rect">
            <a:avLst/>
          </a:prstGeom>
        </p:spPr>
      </p:pic>
      <p:sp>
        <p:nvSpPr>
          <p:cNvPr id="4" name="Title 3" descr="&quot; &quot;"/>
          <p:cNvSpPr>
            <a:spLocks noGrp="1"/>
          </p:cNvSpPr>
          <p:nvPr>
            <p:ph type="title"/>
          </p:nvPr>
        </p:nvSpPr>
        <p:spPr/>
        <p:txBody>
          <a:bodyPr/>
          <a:lstStyle/>
          <a:p>
            <a:r>
              <a:rPr lang="en-US" dirty="0" smtClean="0"/>
              <a:t>State Example:  Data Elements</a:t>
            </a:r>
            <a:endParaRPr lang="en-US" dirty="0"/>
          </a:p>
        </p:txBody>
      </p:sp>
    </p:spTree>
    <p:extLst>
      <p:ext uri="{BB962C8B-B14F-4D97-AF65-F5344CB8AC3E}">
        <p14:creationId xmlns:p14="http://schemas.microsoft.com/office/powerpoint/2010/main" val="335111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schemeClr val="bg1">
                    <a:lumMod val="50000"/>
                  </a:schemeClr>
                </a:solidFill>
              </a:rPr>
              <a:pPr/>
              <a:t>48</a:t>
            </a:fld>
            <a:endParaRPr lang="en-US" dirty="0">
              <a:solidFill>
                <a:schemeClr val="bg1">
                  <a:lumMod val="50000"/>
                </a:schemeClr>
              </a:solidFill>
            </a:endParaRPr>
          </a:p>
        </p:txBody>
      </p:sp>
      <p:sp>
        <p:nvSpPr>
          <p:cNvPr id="2" name="Text Placeholder 1"/>
          <p:cNvSpPr>
            <a:spLocks noGrp="1"/>
          </p:cNvSpPr>
          <p:nvPr>
            <p:ph idx="1"/>
          </p:nvPr>
        </p:nvSpPr>
        <p:spPr>
          <a:xfrm>
            <a:off x="457200" y="1600200"/>
            <a:ext cx="8229600" cy="4343399"/>
          </a:xfrm>
        </p:spPr>
        <p:txBody>
          <a:bodyPr/>
          <a:lstStyle/>
          <a:p>
            <a:pPr marL="0" indent="0">
              <a:buNone/>
            </a:pPr>
            <a:r>
              <a:rPr lang="en-US" sz="3200" dirty="0"/>
              <a:t>How can you use these and other proposed </a:t>
            </a:r>
            <a:r>
              <a:rPr lang="en-US" sz="3200" b="1" i="1" dirty="0">
                <a:solidFill>
                  <a:srgbClr val="00B050"/>
                </a:solidFill>
              </a:rPr>
              <a:t>CEDS data elements </a:t>
            </a:r>
            <a:r>
              <a:rPr lang="en-US" sz="3200" dirty="0"/>
              <a:t>to support Part C and 619 work in your state? </a:t>
            </a:r>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p>
          <a:p>
            <a:r>
              <a:rPr lang="en-US" dirty="0"/>
              <a:t>_____________________________</a:t>
            </a:r>
          </a:p>
          <a:p>
            <a:endParaRPr lang="en-US" dirty="0"/>
          </a:p>
        </p:txBody>
      </p:sp>
      <p:sp>
        <p:nvSpPr>
          <p:cNvPr id="3" name="Title 2" descr="&quot; &quot;"/>
          <p:cNvSpPr>
            <a:spLocks noGrp="1"/>
          </p:cNvSpPr>
          <p:nvPr>
            <p:ph type="title"/>
          </p:nvPr>
        </p:nvSpPr>
        <p:spPr/>
        <p:txBody>
          <a:bodyPr/>
          <a:lstStyle/>
          <a:p>
            <a:r>
              <a:rPr lang="en-US" dirty="0" smtClean="0"/>
              <a:t>Discussion Question</a:t>
            </a:r>
            <a:endParaRPr lang="en-US" dirty="0"/>
          </a:p>
        </p:txBody>
      </p:sp>
    </p:spTree>
    <p:extLst>
      <p:ext uri="{BB962C8B-B14F-4D97-AF65-F5344CB8AC3E}">
        <p14:creationId xmlns:p14="http://schemas.microsoft.com/office/powerpoint/2010/main" val="378494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solidFill>
                  <a:schemeClr val="bg1">
                    <a:lumMod val="50000"/>
                  </a:schemeClr>
                </a:solidFill>
              </a:rPr>
              <a:pPr/>
              <a:t>49</a:t>
            </a:fld>
            <a:endParaRPr lang="en-US" dirty="0">
              <a:solidFill>
                <a:schemeClr val="bg1">
                  <a:lumMod val="50000"/>
                </a:schemeClr>
              </a:solidFill>
            </a:endParaRPr>
          </a:p>
        </p:txBody>
      </p:sp>
      <p:sp>
        <p:nvSpPr>
          <p:cNvPr id="5" name="Content Placeholder 4"/>
          <p:cNvSpPr>
            <a:spLocks noGrp="1"/>
          </p:cNvSpPr>
          <p:nvPr>
            <p:ph idx="1"/>
          </p:nvPr>
        </p:nvSpPr>
        <p:spPr/>
        <p:txBody>
          <a:bodyPr>
            <a:noAutofit/>
          </a:bodyPr>
          <a:lstStyle/>
          <a:p>
            <a:r>
              <a:rPr lang="en-US" sz="2400" dirty="0" smtClean="0"/>
              <a:t>Learn about early </a:t>
            </a:r>
            <a:r>
              <a:rPr lang="en-US" sz="2400" dirty="0"/>
              <a:t>intervention/preschool special education </a:t>
            </a:r>
            <a:r>
              <a:rPr lang="en-US" sz="2400" dirty="0" smtClean="0"/>
              <a:t>data elements new to CEDS Version 4 </a:t>
            </a:r>
          </a:p>
          <a:p>
            <a:r>
              <a:rPr lang="en-US" sz="2400" dirty="0" smtClean="0"/>
              <a:t>Participate in 1 topic-driven, facilitated roundtable discussion:</a:t>
            </a:r>
          </a:p>
          <a:p>
            <a:pPr lvl="1"/>
            <a:r>
              <a:rPr lang="en-US" sz="2000" dirty="0" smtClean="0"/>
              <a:t>IFSP</a:t>
            </a:r>
            <a:r>
              <a:rPr lang="en-US" sz="2000" dirty="0"/>
              <a:t>				</a:t>
            </a:r>
            <a:r>
              <a:rPr lang="en-US" dirty="0" smtClean="0">
                <a:solidFill>
                  <a:srgbClr val="FF0000"/>
                </a:solidFill>
                <a:sym typeface="Wingdings 2"/>
              </a:rPr>
              <a:t></a:t>
            </a:r>
            <a:r>
              <a:rPr lang="en-US" dirty="0" smtClean="0">
                <a:sym typeface="Wingdings 2"/>
              </a:rPr>
              <a:t> </a:t>
            </a:r>
            <a:r>
              <a:rPr lang="en-US" sz="2000" dirty="0" smtClean="0">
                <a:sym typeface="Wingdings 2"/>
              </a:rPr>
              <a:t>   </a:t>
            </a:r>
            <a:r>
              <a:rPr lang="en-US" sz="2000" dirty="0" smtClean="0"/>
              <a:t>Transitions</a:t>
            </a:r>
          </a:p>
          <a:p>
            <a:pPr lvl="1"/>
            <a:r>
              <a:rPr lang="en-US" sz="2000" dirty="0" smtClean="0"/>
              <a:t>Planned and Delivered Services	</a:t>
            </a:r>
            <a:r>
              <a:rPr lang="en-US" dirty="0" smtClean="0">
                <a:solidFill>
                  <a:srgbClr val="FF0000"/>
                </a:solidFill>
                <a:sym typeface="Wingdings 2"/>
              </a:rPr>
              <a:t></a:t>
            </a:r>
            <a:r>
              <a:rPr lang="en-US" sz="2000" dirty="0" smtClean="0">
                <a:sym typeface="Wingdings 2"/>
              </a:rPr>
              <a:t>    </a:t>
            </a:r>
            <a:r>
              <a:rPr lang="en-US" sz="2000" dirty="0" smtClean="0"/>
              <a:t>Eligibility </a:t>
            </a:r>
          </a:p>
          <a:p>
            <a:pPr lvl="1"/>
            <a:r>
              <a:rPr lang="en-US" sz="2000" dirty="0" smtClean="0"/>
              <a:t>Assessment</a:t>
            </a:r>
            <a:r>
              <a:rPr lang="en-US" sz="2000" dirty="0"/>
              <a:t>			</a:t>
            </a:r>
            <a:r>
              <a:rPr lang="en-US" dirty="0" smtClean="0">
                <a:solidFill>
                  <a:srgbClr val="FF0000"/>
                </a:solidFill>
                <a:sym typeface="Wingdings 2"/>
              </a:rPr>
              <a:t></a:t>
            </a:r>
            <a:r>
              <a:rPr lang="en-US" dirty="0" smtClean="0">
                <a:sym typeface="Wingdings 2"/>
              </a:rPr>
              <a:t>   </a:t>
            </a:r>
            <a:r>
              <a:rPr lang="en-US" sz="2000" dirty="0" smtClean="0">
                <a:sym typeface="Wingdings 2"/>
              </a:rPr>
              <a:t> </a:t>
            </a:r>
            <a:r>
              <a:rPr lang="en-US" sz="2000" dirty="0" smtClean="0"/>
              <a:t>Referral</a:t>
            </a:r>
            <a:endParaRPr lang="en-US" sz="2000" dirty="0"/>
          </a:p>
          <a:p>
            <a:r>
              <a:rPr lang="en-US" sz="2400" dirty="0" smtClean="0"/>
              <a:t>Provide feedback from Part C &amp; 619 perspective </a:t>
            </a:r>
          </a:p>
          <a:p>
            <a:pPr lvl="1"/>
            <a:r>
              <a:rPr lang="en-US" sz="2000" dirty="0" smtClean="0"/>
              <a:t>Are the elements, definitions, etc. relevant to Part C, Part B/619?</a:t>
            </a:r>
          </a:p>
          <a:p>
            <a:pPr lvl="1"/>
            <a:r>
              <a:rPr lang="en-US" sz="2000" dirty="0" smtClean="0"/>
              <a:t>Do you have suggestions for revisions or additional elements?</a:t>
            </a:r>
            <a:endParaRPr lang="en-US" sz="2000" dirty="0"/>
          </a:p>
        </p:txBody>
      </p:sp>
      <p:sp>
        <p:nvSpPr>
          <p:cNvPr id="4" name="Title 3" descr="&quot; &quot;"/>
          <p:cNvSpPr>
            <a:spLocks noGrp="1"/>
          </p:cNvSpPr>
          <p:nvPr>
            <p:ph type="title"/>
          </p:nvPr>
        </p:nvSpPr>
        <p:spPr>
          <a:xfrm>
            <a:off x="304800" y="274638"/>
            <a:ext cx="8610600" cy="1143000"/>
          </a:xfrm>
        </p:spPr>
        <p:txBody>
          <a:bodyPr>
            <a:noAutofit/>
          </a:bodyPr>
          <a:lstStyle/>
          <a:p>
            <a:r>
              <a:rPr lang="en-US" dirty="0" smtClean="0"/>
              <a:t>CEDS Roundtables (Tuesday 8:00 am)</a:t>
            </a:r>
            <a:endParaRPr lang="en-US" dirty="0"/>
          </a:p>
        </p:txBody>
      </p:sp>
    </p:spTree>
    <p:extLst>
      <p:ext uri="{BB962C8B-B14F-4D97-AF65-F5344CB8AC3E}">
        <p14:creationId xmlns:p14="http://schemas.microsoft.com/office/powerpoint/2010/main" val="16673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2" name="Content Placeholder 1"/>
          <p:cNvSpPr>
            <a:spLocks noGrp="1"/>
          </p:cNvSpPr>
          <p:nvPr>
            <p:ph idx="1"/>
          </p:nvPr>
        </p:nvSpPr>
        <p:spPr/>
        <p:txBody>
          <a:bodyPr/>
          <a:lstStyle/>
          <a:p>
            <a:r>
              <a:rPr lang="en-US" dirty="0" smtClean="0"/>
              <a:t>What are the Common Education Data Standards?</a:t>
            </a:r>
          </a:p>
          <a:p>
            <a:endParaRPr lang="en-US" dirty="0" smtClean="0"/>
          </a:p>
          <a:p>
            <a:r>
              <a:rPr lang="en-US" dirty="0" smtClean="0"/>
              <a:t>How have they been developed?</a:t>
            </a:r>
          </a:p>
          <a:p>
            <a:endParaRPr lang="en-US" dirty="0" smtClean="0"/>
          </a:p>
          <a:p>
            <a:r>
              <a:rPr lang="en-US" dirty="0" smtClean="0"/>
              <a:t>Who developed CEDS, specifically in early learning?</a:t>
            </a:r>
          </a:p>
          <a:p>
            <a:endParaRPr lang="en-US" dirty="0" smtClean="0"/>
          </a:p>
          <a:p>
            <a:r>
              <a:rPr lang="en-US" dirty="0" smtClean="0"/>
              <a:t>Why is CEDS useful to you?</a:t>
            </a:r>
            <a:endParaRPr lang="en-US" dirty="0"/>
          </a:p>
        </p:txBody>
      </p:sp>
      <p:sp>
        <p:nvSpPr>
          <p:cNvPr id="3" name="Title 2" descr="&quot; &quot;"/>
          <p:cNvSpPr>
            <a:spLocks noGrp="1"/>
          </p:cNvSpPr>
          <p:nvPr>
            <p:ph type="title"/>
          </p:nvPr>
        </p:nvSpPr>
        <p:spPr/>
        <p:txBody>
          <a:bodyPr/>
          <a:lstStyle/>
          <a:p>
            <a:r>
              <a:rPr lang="en-US" dirty="0" smtClean="0"/>
              <a:t>CEDS Overview</a:t>
            </a:r>
            <a:endParaRPr lang="en-US" dirty="0"/>
          </a:p>
        </p:txBody>
      </p:sp>
    </p:spTree>
    <p:extLst>
      <p:ext uri="{BB962C8B-B14F-4D97-AF65-F5344CB8AC3E}">
        <p14:creationId xmlns:p14="http://schemas.microsoft.com/office/powerpoint/2010/main" val="1945835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schemeClr val="bg1">
                    <a:lumMod val="50000"/>
                  </a:schemeClr>
                </a:solidFill>
              </a:rPr>
              <a:pPr/>
              <a:t>50</a:t>
            </a:fld>
            <a:endParaRPr lang="en-US" dirty="0">
              <a:solidFill>
                <a:schemeClr val="bg1">
                  <a:lumMod val="50000"/>
                </a:schemeClr>
              </a:solidFill>
            </a:endParaRPr>
          </a:p>
        </p:txBody>
      </p:sp>
      <p:pic>
        <p:nvPicPr>
          <p:cNvPr id="5" name="Picture 10"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81200"/>
            <a:ext cx="4421208" cy="275598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00201"/>
            <a:ext cx="3581400" cy="4038600"/>
          </a:xfrm>
        </p:spPr>
        <p:txBody>
          <a:bodyPr/>
          <a:lstStyle/>
          <a:p>
            <a:pPr>
              <a:spcBef>
                <a:spcPts val="0"/>
              </a:spcBef>
              <a:spcAft>
                <a:spcPts val="1200"/>
              </a:spcAft>
            </a:pPr>
            <a:r>
              <a:rPr lang="en-US" sz="2400" dirty="0" smtClean="0"/>
              <a:t>Do you understand the benefits of CEDS?</a:t>
            </a:r>
            <a:endParaRPr lang="en-US" sz="2400" dirty="0"/>
          </a:p>
          <a:p>
            <a:pPr>
              <a:spcBef>
                <a:spcPts val="0"/>
              </a:spcBef>
              <a:spcAft>
                <a:spcPts val="1200"/>
              </a:spcAft>
            </a:pPr>
            <a:r>
              <a:rPr lang="en-US" sz="2400" dirty="0" smtClean="0"/>
              <a:t>What </a:t>
            </a:r>
            <a:r>
              <a:rPr lang="en-US" sz="2400" dirty="0"/>
              <a:t>is DaSy</a:t>
            </a:r>
            <a:r>
              <a:rPr lang="en-US" sz="2400" dirty="0" smtClean="0"/>
              <a:t>?</a:t>
            </a:r>
          </a:p>
          <a:p>
            <a:pPr>
              <a:spcBef>
                <a:spcPts val="0"/>
              </a:spcBef>
              <a:spcAft>
                <a:spcPts val="1200"/>
              </a:spcAft>
            </a:pPr>
            <a:r>
              <a:rPr lang="en-US" sz="2400" dirty="0" smtClean="0"/>
              <a:t>Why is DaSy talking about CEDS at this conference?</a:t>
            </a:r>
          </a:p>
          <a:p>
            <a:pPr>
              <a:spcBef>
                <a:spcPts val="0"/>
              </a:spcBef>
              <a:spcAft>
                <a:spcPts val="1200"/>
              </a:spcAft>
            </a:pPr>
            <a:r>
              <a:rPr lang="en-US" sz="2400" dirty="0" smtClean="0"/>
              <a:t>What are your TA needs in relation to CEDS? </a:t>
            </a:r>
            <a:endParaRPr lang="en-US" sz="2400" dirty="0"/>
          </a:p>
        </p:txBody>
      </p:sp>
      <p:sp>
        <p:nvSpPr>
          <p:cNvPr id="3" name="Title 2" descr="&quot; &quot;"/>
          <p:cNvSpPr>
            <a:spLocks noGrp="1"/>
          </p:cNvSpPr>
          <p:nvPr>
            <p:ph type="title"/>
          </p:nvPr>
        </p:nvSpPr>
        <p:spPr/>
        <p:txBody>
          <a:bodyPr>
            <a:normAutofit/>
          </a:bodyPr>
          <a:lstStyle/>
          <a:p>
            <a:r>
              <a:rPr lang="en-US" dirty="0" smtClean="0"/>
              <a:t>Wrap-Up</a:t>
            </a:r>
            <a:endParaRPr lang="en-US" dirty="0"/>
          </a:p>
        </p:txBody>
      </p:sp>
    </p:spTree>
    <p:extLst>
      <p:ext uri="{BB962C8B-B14F-4D97-AF65-F5344CB8AC3E}">
        <p14:creationId xmlns:p14="http://schemas.microsoft.com/office/powerpoint/2010/main" val="706031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fld id="{1E1A2091-4AD5-4EA7-844A-758139C0FDFC}" type="slidenum">
              <a:rPr lang="en-US" smtClean="0">
                <a:solidFill>
                  <a:schemeClr val="bg1">
                    <a:lumMod val="50000"/>
                  </a:schemeClr>
                </a:solidFill>
              </a:rPr>
              <a:pPr/>
              <a:t>51</a:t>
            </a:fld>
            <a:endParaRPr lang="en-US" dirty="0">
              <a:solidFill>
                <a:schemeClr val="bg1">
                  <a:lumMod val="50000"/>
                </a:schemeClr>
              </a:solidFill>
            </a:endParaRPr>
          </a:p>
        </p:txBody>
      </p:sp>
      <p:pic>
        <p:nvPicPr>
          <p:cNvPr id="5" name="Picture 4" descr="&quot; &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190999"/>
            <a:ext cx="1638300" cy="1552575"/>
          </a:xfrm>
          <a:prstGeom prst="rect">
            <a:avLst/>
          </a:prstGeom>
          <a:noFill/>
          <a:ln>
            <a:noFill/>
          </a:ln>
        </p:spPr>
      </p:pic>
      <p:sp>
        <p:nvSpPr>
          <p:cNvPr id="3" name="Content Placeholder 2"/>
          <p:cNvSpPr>
            <a:spLocks noGrp="1"/>
          </p:cNvSpPr>
          <p:nvPr>
            <p:ph idx="1"/>
          </p:nvPr>
        </p:nvSpPr>
        <p:spPr/>
        <p:txBody>
          <a:bodyPr/>
          <a:lstStyle/>
          <a:p>
            <a:r>
              <a:rPr lang="en-US" dirty="0" smtClean="0"/>
              <a:t>A 5-year TA center (Dec 2012 – Nov 2017) funded by OSEP to assist states with improving Part C and Part B preschool data by: </a:t>
            </a:r>
          </a:p>
          <a:p>
            <a:pPr lvl="1"/>
            <a:r>
              <a:rPr lang="en-US" dirty="0" smtClean="0"/>
              <a:t>Building better data systems</a:t>
            </a:r>
          </a:p>
          <a:p>
            <a:pPr lvl="1"/>
            <a:r>
              <a:rPr lang="en-US" dirty="0" smtClean="0"/>
              <a:t>Coordinating data systems across early childhood programs</a:t>
            </a:r>
          </a:p>
          <a:p>
            <a:pPr lvl="1"/>
            <a:r>
              <a:rPr lang="en-US" dirty="0" smtClean="0"/>
              <a:t>Building longitudinal data systems</a:t>
            </a:r>
          </a:p>
          <a:p>
            <a:pPr lvl="1"/>
            <a:r>
              <a:rPr lang="en-US" dirty="0" smtClean="0"/>
              <a:t>Building the capacity of states to use data</a:t>
            </a:r>
            <a:endParaRPr lang="en-US" dirty="0"/>
          </a:p>
        </p:txBody>
      </p:sp>
      <p:sp>
        <p:nvSpPr>
          <p:cNvPr id="2" name="Title 1" descr="&quot; &quot;"/>
          <p:cNvSpPr>
            <a:spLocks noGrp="1"/>
          </p:cNvSpPr>
          <p:nvPr>
            <p:ph type="title"/>
          </p:nvPr>
        </p:nvSpPr>
        <p:spPr>
          <a:ln w="12700">
            <a:solidFill>
              <a:srgbClr val="39B54A"/>
            </a:solidFill>
          </a:ln>
        </p:spPr>
        <p:txBody>
          <a:bodyPr/>
          <a:lstStyle/>
          <a:p>
            <a:r>
              <a:rPr lang="en-US" dirty="0" smtClean="0">
                <a:solidFill>
                  <a:srgbClr val="154578"/>
                </a:solidFill>
              </a:rPr>
              <a:t>What is DaSy?</a:t>
            </a:r>
            <a:endParaRPr lang="en-US" dirty="0">
              <a:solidFill>
                <a:srgbClr val="154578"/>
              </a:solidFill>
            </a:endParaRPr>
          </a:p>
        </p:txBody>
      </p:sp>
    </p:spTree>
    <p:extLst>
      <p:ext uri="{BB962C8B-B14F-4D97-AF65-F5344CB8AC3E}">
        <p14:creationId xmlns:p14="http://schemas.microsoft.com/office/powerpoint/2010/main" val="1305769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52</a:t>
            </a:fld>
            <a:endParaRPr lang="en-US" dirty="0"/>
          </a:p>
        </p:txBody>
      </p:sp>
      <p:sp>
        <p:nvSpPr>
          <p:cNvPr id="2" name="Content Placeholder 1"/>
          <p:cNvSpPr>
            <a:spLocks noGrp="1"/>
          </p:cNvSpPr>
          <p:nvPr>
            <p:ph idx="1"/>
          </p:nvPr>
        </p:nvSpPr>
        <p:spPr>
          <a:xfrm>
            <a:off x="457200" y="1676400"/>
            <a:ext cx="8229600" cy="4352926"/>
          </a:xfrm>
        </p:spPr>
        <p:txBody>
          <a:bodyPr/>
          <a:lstStyle/>
          <a:p>
            <a:pPr marL="0" indent="0">
              <a:buNone/>
            </a:pPr>
            <a:r>
              <a:rPr lang="en-US" sz="2200" b="1" u="sng" dirty="0" smtClean="0"/>
              <a:t>DaSy Goal</a:t>
            </a:r>
            <a:r>
              <a:rPr lang="en-US" sz="2200" b="1" dirty="0" smtClean="0"/>
              <a:t>:  </a:t>
            </a:r>
            <a:r>
              <a:rPr lang="en-US" sz="2000" dirty="0" smtClean="0"/>
              <a:t>To develop and enhance statewide early childhood </a:t>
            </a:r>
            <a:r>
              <a:rPr lang="en-US" sz="2000" b="1" dirty="0" smtClean="0">
                <a:solidFill>
                  <a:srgbClr val="00B050"/>
                </a:solidFill>
              </a:rPr>
              <a:t>coordinated and longitudinal</a:t>
            </a:r>
            <a:r>
              <a:rPr lang="en-US" sz="2000" dirty="0" smtClean="0"/>
              <a:t> data systems to improve state capacity to collect, </a:t>
            </a:r>
            <a:r>
              <a:rPr lang="en-US" sz="2000" b="1" dirty="0" smtClean="0">
                <a:solidFill>
                  <a:schemeClr val="tx2">
                    <a:lumMod val="60000"/>
                    <a:lumOff val="40000"/>
                  </a:schemeClr>
                </a:solidFill>
              </a:rPr>
              <a:t>analyze</a:t>
            </a:r>
            <a:r>
              <a:rPr lang="en-US" sz="2000" dirty="0" smtClean="0">
                <a:solidFill>
                  <a:schemeClr val="tx2">
                    <a:lumMod val="60000"/>
                    <a:lumOff val="40000"/>
                  </a:schemeClr>
                </a:solidFill>
              </a:rPr>
              <a:t>, </a:t>
            </a:r>
            <a:r>
              <a:rPr lang="en-US" sz="2000" dirty="0" smtClean="0"/>
              <a:t>and report </a:t>
            </a:r>
            <a:r>
              <a:rPr lang="en-US" sz="2000" b="1" dirty="0" smtClean="0">
                <a:solidFill>
                  <a:srgbClr val="FF0000"/>
                </a:solidFill>
              </a:rPr>
              <a:t>high quality data </a:t>
            </a:r>
            <a:r>
              <a:rPr lang="en-US" sz="2000" dirty="0" smtClean="0"/>
              <a:t>required under IDEA</a:t>
            </a:r>
          </a:p>
          <a:p>
            <a:pPr marL="0" indent="0">
              <a:spcBef>
                <a:spcPts val="0"/>
              </a:spcBef>
              <a:buNone/>
            </a:pPr>
            <a:endParaRPr lang="en-US" sz="2000" dirty="0" smtClean="0"/>
          </a:p>
          <a:p>
            <a:pPr marL="342900" lvl="2" indent="-342900"/>
            <a:r>
              <a:rPr lang="en-US" u="sng" dirty="0" smtClean="0">
                <a:solidFill>
                  <a:srgbClr val="154578"/>
                </a:solidFill>
              </a:rPr>
              <a:t>ALIGN</a:t>
            </a:r>
            <a:r>
              <a:rPr lang="en-US" dirty="0" smtClean="0">
                <a:solidFill>
                  <a:srgbClr val="154578"/>
                </a:solidFill>
              </a:rPr>
              <a:t>:  Addresses reporting </a:t>
            </a:r>
            <a:r>
              <a:rPr lang="en-US" b="1" dirty="0" smtClean="0">
                <a:solidFill>
                  <a:srgbClr val="FF0000"/>
                </a:solidFill>
              </a:rPr>
              <a:t>high quality data </a:t>
            </a:r>
            <a:r>
              <a:rPr lang="en-US" dirty="0" smtClean="0">
                <a:solidFill>
                  <a:srgbClr val="154578"/>
                </a:solidFill>
              </a:rPr>
              <a:t>by providing common data dictionaries (elements, option sets, and technical specifications)</a:t>
            </a:r>
          </a:p>
          <a:p>
            <a:pPr marL="342900" lvl="2" indent="-342900"/>
            <a:endParaRPr lang="en-US" dirty="0" smtClean="0">
              <a:solidFill>
                <a:srgbClr val="154578"/>
              </a:solidFill>
            </a:endParaRPr>
          </a:p>
          <a:p>
            <a:pPr marL="342900" lvl="2" indent="-342900"/>
            <a:r>
              <a:rPr lang="en-US" u="sng" dirty="0" smtClean="0">
                <a:solidFill>
                  <a:srgbClr val="154578"/>
                </a:solidFill>
              </a:rPr>
              <a:t>CONNECT</a:t>
            </a:r>
            <a:r>
              <a:rPr lang="en-US" dirty="0" smtClean="0">
                <a:solidFill>
                  <a:srgbClr val="154578"/>
                </a:solidFill>
              </a:rPr>
              <a:t>:  Facilitates </a:t>
            </a:r>
            <a:r>
              <a:rPr lang="en-US" b="1" dirty="0" smtClean="0">
                <a:solidFill>
                  <a:schemeClr val="tx2">
                    <a:lumMod val="60000"/>
                    <a:lumOff val="40000"/>
                  </a:schemeClr>
                </a:solidFill>
              </a:rPr>
              <a:t>data analysis </a:t>
            </a:r>
            <a:r>
              <a:rPr lang="en-US" dirty="0" smtClean="0">
                <a:solidFill>
                  <a:srgbClr val="154578"/>
                </a:solidFill>
              </a:rPr>
              <a:t>by recommending analytic approaches (logic and formulas) to address program and policy questions as well as Federal reporting requirements (indicators)</a:t>
            </a:r>
          </a:p>
          <a:p>
            <a:pPr marL="342900" lvl="2" indent="-342900"/>
            <a:endParaRPr lang="en-US" dirty="0" smtClean="0">
              <a:solidFill>
                <a:srgbClr val="154578"/>
              </a:solidFill>
            </a:endParaRPr>
          </a:p>
          <a:p>
            <a:pPr marL="342900" lvl="2" indent="-342900"/>
            <a:r>
              <a:rPr lang="en-US" dirty="0" smtClean="0">
                <a:solidFill>
                  <a:srgbClr val="154578"/>
                </a:solidFill>
              </a:rPr>
              <a:t>Enhances capacity for </a:t>
            </a:r>
            <a:r>
              <a:rPr lang="en-US" b="1" dirty="0" smtClean="0">
                <a:solidFill>
                  <a:srgbClr val="00B050"/>
                </a:solidFill>
              </a:rPr>
              <a:t>coordinated and longitudinal </a:t>
            </a:r>
            <a:r>
              <a:rPr lang="en-US" dirty="0" smtClean="0">
                <a:solidFill>
                  <a:srgbClr val="154578"/>
                </a:solidFill>
              </a:rPr>
              <a:t>analysis by including data elements in different domains across the P-20W continuum</a:t>
            </a:r>
            <a:endParaRPr lang="en-US" dirty="0" smtClean="0"/>
          </a:p>
        </p:txBody>
      </p:sp>
      <p:sp>
        <p:nvSpPr>
          <p:cNvPr id="3" name="Title 2" descr="&quot; &quot;"/>
          <p:cNvSpPr>
            <a:spLocks noGrp="1"/>
          </p:cNvSpPr>
          <p:nvPr>
            <p:ph type="title"/>
          </p:nvPr>
        </p:nvSpPr>
        <p:spPr>
          <a:xfrm>
            <a:off x="245660" y="274638"/>
            <a:ext cx="8441140" cy="1143000"/>
          </a:xfrm>
        </p:spPr>
        <p:txBody>
          <a:bodyPr>
            <a:noAutofit/>
          </a:bodyPr>
          <a:lstStyle/>
          <a:p>
            <a:pPr>
              <a:tabLst>
                <a:tab pos="5429250" algn="l"/>
              </a:tabLst>
            </a:pPr>
            <a:r>
              <a:rPr lang="en-US" dirty="0" smtClean="0"/>
              <a:t>Why is DaSy talking about CEDS? </a:t>
            </a:r>
            <a:endParaRPr lang="en-US" sz="2200" dirty="0">
              <a:solidFill>
                <a:srgbClr val="FF0000"/>
              </a:solidFill>
            </a:endParaRPr>
          </a:p>
        </p:txBody>
      </p:sp>
    </p:spTree>
    <p:extLst>
      <p:ext uri="{BB962C8B-B14F-4D97-AF65-F5344CB8AC3E}">
        <p14:creationId xmlns:p14="http://schemas.microsoft.com/office/powerpoint/2010/main" val="2491931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53</a:t>
            </a:fld>
            <a:endParaRPr lang="en-US" dirty="0">
              <a:solidFill>
                <a:prstClr val="black">
                  <a:tint val="75000"/>
                </a:prstClr>
              </a:solidFill>
            </a:endParaRPr>
          </a:p>
        </p:txBody>
      </p:sp>
      <p:pic>
        <p:nvPicPr>
          <p:cNvPr id="5" name="Picture 8"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3847059" cy="25600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sz="3200" dirty="0"/>
              <a:t>What are your current </a:t>
            </a:r>
            <a:endParaRPr lang="en-US" sz="3200" dirty="0" smtClean="0"/>
          </a:p>
          <a:p>
            <a:pPr marL="0" indent="0">
              <a:buNone/>
            </a:pPr>
            <a:r>
              <a:rPr lang="en-US" sz="3200" dirty="0" smtClean="0"/>
              <a:t>    resources </a:t>
            </a:r>
            <a:r>
              <a:rPr lang="en-US" sz="3200" dirty="0"/>
              <a:t>to </a:t>
            </a:r>
            <a:r>
              <a:rPr lang="en-US" sz="3200" dirty="0" smtClean="0"/>
              <a:t>support</a:t>
            </a:r>
          </a:p>
          <a:p>
            <a:pPr marL="0" indent="0">
              <a:buNone/>
            </a:pPr>
            <a:r>
              <a:rPr lang="en-US" sz="3200" dirty="0" smtClean="0"/>
              <a:t>    this work</a:t>
            </a:r>
            <a:r>
              <a:rPr lang="en-US" sz="3200" dirty="0"/>
              <a:t>? </a:t>
            </a:r>
            <a:endParaRPr lang="en-US" sz="3200" dirty="0" smtClean="0"/>
          </a:p>
          <a:p>
            <a:endParaRPr lang="en-US" sz="3200" dirty="0" smtClean="0"/>
          </a:p>
          <a:p>
            <a:r>
              <a:rPr lang="en-US" sz="3200" dirty="0" smtClean="0"/>
              <a:t>What </a:t>
            </a:r>
            <a:r>
              <a:rPr lang="en-US" sz="3200" dirty="0"/>
              <a:t>technical </a:t>
            </a:r>
            <a:endParaRPr lang="en-US" sz="3200" dirty="0" smtClean="0"/>
          </a:p>
          <a:p>
            <a:pPr marL="0" indent="0">
              <a:buNone/>
            </a:pPr>
            <a:r>
              <a:rPr lang="en-US" sz="3200" dirty="0" smtClean="0"/>
              <a:t>    assistance </a:t>
            </a:r>
            <a:r>
              <a:rPr lang="en-US" sz="3200" dirty="0"/>
              <a:t>might you need to </a:t>
            </a:r>
            <a:r>
              <a:rPr lang="en-US" sz="3200" dirty="0" smtClean="0"/>
              <a:t>use CEDS? </a:t>
            </a:r>
            <a:endParaRPr lang="en-US" sz="3200" dirty="0"/>
          </a:p>
        </p:txBody>
      </p:sp>
      <p:sp>
        <p:nvSpPr>
          <p:cNvPr id="3" name="Title 2" descr="&quot; &quot;"/>
          <p:cNvSpPr>
            <a:spLocks noGrp="1"/>
          </p:cNvSpPr>
          <p:nvPr>
            <p:ph type="title"/>
          </p:nvPr>
        </p:nvSpPr>
        <p:spPr/>
        <p:txBody>
          <a:bodyPr>
            <a:normAutofit/>
          </a:bodyPr>
          <a:lstStyle/>
          <a:p>
            <a:r>
              <a:rPr lang="en-US" dirty="0" smtClean="0"/>
              <a:t>Closing Discussion Questions</a:t>
            </a:r>
            <a:endParaRPr lang="en-US" dirty="0"/>
          </a:p>
        </p:txBody>
      </p:sp>
    </p:spTree>
    <p:extLst>
      <p:ext uri="{BB962C8B-B14F-4D97-AF65-F5344CB8AC3E}">
        <p14:creationId xmlns:p14="http://schemas.microsoft.com/office/powerpoint/2010/main" val="925669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4135"/>
            <a:ext cx="9144000" cy="593865"/>
          </a:xfrm>
          <a:prstGeom prst="rect">
            <a:avLst/>
          </a:prstGeom>
        </p:spPr>
      </p:pic>
      <p:pic>
        <p:nvPicPr>
          <p:cNvPr id="3" name="Picture 2" descr="Logo of National Center for Education Statistics, Institute of Education Scienc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86" y="5257800"/>
            <a:ext cx="2756986" cy="914400"/>
          </a:xfrm>
          <a:prstGeom prst="rect">
            <a:avLst/>
          </a:prstGeom>
        </p:spPr>
      </p:pic>
      <p:sp>
        <p:nvSpPr>
          <p:cNvPr id="2" name="Title 1"/>
          <p:cNvSpPr txBox="1">
            <a:spLocks/>
          </p:cNvSpPr>
          <p:nvPr/>
        </p:nvSpPr>
        <p:spPr bwMode="auto">
          <a:xfrm>
            <a:off x="0" y="1676400"/>
            <a:ext cx="9144000" cy="2743200"/>
          </a:xfrm>
          <a:prstGeom prst="rect">
            <a:avLst/>
          </a:prstGeom>
          <a:noFill/>
          <a:ln>
            <a:noFill/>
          </a:ln>
          <a:extLst/>
        </p:spPr>
        <p:txBody>
          <a:bodyPr anchor="ctr"/>
          <a:lstStyle/>
          <a:p>
            <a:pPr algn="ctr">
              <a:lnSpc>
                <a:spcPct val="80000"/>
              </a:lnSpc>
              <a:defRPr/>
            </a:pPr>
            <a:r>
              <a:rPr lang="en-US" sz="6000" b="1" dirty="0">
                <a:solidFill>
                  <a:srgbClr val="531C79"/>
                </a:solidFill>
                <a:latin typeface="Trebuchet MS" pitchFamily="34" charset="0"/>
              </a:rPr>
              <a:t>Engage with CEDS</a:t>
            </a:r>
          </a:p>
          <a:p>
            <a:pPr algn="ctr">
              <a:lnSpc>
                <a:spcPct val="80000"/>
              </a:lnSpc>
              <a:defRPr/>
            </a:pPr>
            <a:endParaRPr lang="en-US" sz="2400" b="1" dirty="0">
              <a:solidFill>
                <a:srgbClr val="531C79"/>
              </a:solidFill>
              <a:latin typeface="Trebuchet MS" pitchFamily="34" charset="0"/>
            </a:endParaRPr>
          </a:p>
          <a:p>
            <a:pPr algn="ctr">
              <a:lnSpc>
                <a:spcPct val="80000"/>
              </a:lnSpc>
              <a:defRPr/>
            </a:pPr>
            <a:r>
              <a:rPr lang="en-US" sz="7200" b="1" dirty="0">
                <a:solidFill>
                  <a:srgbClr val="50A700"/>
                </a:solidFill>
                <a:latin typeface="Trebuchet MS" pitchFamily="34" charset="0"/>
              </a:rPr>
              <a:t>http://ceds.ed.gov</a:t>
            </a:r>
          </a:p>
        </p:txBody>
      </p:sp>
    </p:spTree>
    <p:extLst>
      <p:ext uri="{BB962C8B-B14F-4D97-AF65-F5344CB8AC3E}">
        <p14:creationId xmlns:p14="http://schemas.microsoft.com/office/powerpoint/2010/main" val="35649282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5" name="Picture 4"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352800"/>
            <a:ext cx="3252473" cy="2366041"/>
          </a:xfrm>
          <a:prstGeom prst="rect">
            <a:avLst/>
          </a:prstGeom>
        </p:spPr>
      </p:pic>
      <p:sp>
        <p:nvSpPr>
          <p:cNvPr id="2" name="Text Placeholder 1"/>
          <p:cNvSpPr>
            <a:spLocks noGrp="1"/>
          </p:cNvSpPr>
          <p:nvPr>
            <p:ph idx="1"/>
          </p:nvPr>
        </p:nvSpPr>
        <p:spPr/>
        <p:txBody>
          <a:bodyPr/>
          <a:lstStyle/>
          <a:p>
            <a:r>
              <a:rPr lang="en-US" sz="3200" dirty="0" smtClean="0"/>
              <a:t>Do you know about the Common Education Data Standards (CEDS)?</a:t>
            </a:r>
          </a:p>
          <a:p>
            <a:pPr lvl="1"/>
            <a:r>
              <a:rPr lang="en-US" dirty="0" smtClean="0"/>
              <a:t>Needs Assessment:  About 2/3 of Part C and 619 said “Yes” </a:t>
            </a:r>
          </a:p>
          <a:p>
            <a:r>
              <a:rPr lang="en-US" sz="3200" dirty="0" smtClean="0"/>
              <a:t>Are you currently using</a:t>
            </a:r>
          </a:p>
          <a:p>
            <a:pPr marL="0" indent="0">
              <a:buNone/>
            </a:pPr>
            <a:r>
              <a:rPr lang="en-US" sz="3200" dirty="0" smtClean="0"/>
              <a:t>    CEDS tools?</a:t>
            </a:r>
          </a:p>
          <a:p>
            <a:pPr lvl="1"/>
            <a:r>
              <a:rPr lang="en-US" dirty="0" smtClean="0"/>
              <a:t>Needs Assessment</a:t>
            </a:r>
          </a:p>
          <a:p>
            <a:pPr lvl="2">
              <a:buFont typeface="Wingdings" pitchFamily="2" charset="2"/>
              <a:buChar char="ü"/>
            </a:pPr>
            <a:r>
              <a:rPr lang="en-US" dirty="0" smtClean="0">
                <a:solidFill>
                  <a:srgbClr val="39B54A"/>
                </a:solidFill>
              </a:rPr>
              <a:t>Part C:  6% use CEDS tools</a:t>
            </a:r>
          </a:p>
          <a:p>
            <a:pPr lvl="2">
              <a:buFont typeface="Wingdings" pitchFamily="2" charset="2"/>
              <a:buChar char="ü"/>
            </a:pPr>
            <a:r>
              <a:rPr lang="en-US" dirty="0" smtClean="0">
                <a:solidFill>
                  <a:srgbClr val="39B54A"/>
                </a:solidFill>
              </a:rPr>
              <a:t>Part B 619:  23% use CEDS tools</a:t>
            </a:r>
          </a:p>
        </p:txBody>
      </p:sp>
      <p:sp>
        <p:nvSpPr>
          <p:cNvPr id="3" name="Title 2" descr="&quot; &quot;"/>
          <p:cNvSpPr>
            <a:spLocks noGrp="1"/>
          </p:cNvSpPr>
          <p:nvPr>
            <p:ph type="title"/>
          </p:nvPr>
        </p:nvSpPr>
        <p:spPr>
          <a:prstGeom prst="rect">
            <a:avLst/>
          </a:prstGeom>
        </p:spPr>
        <p:txBody>
          <a:bodyPr/>
          <a:lstStyle/>
          <a:p>
            <a:r>
              <a:rPr lang="en-US" dirty="0" smtClean="0"/>
              <a:t>Getting to Know Our Audience </a:t>
            </a:r>
            <a:endParaRPr lang="en-US" dirty="0"/>
          </a:p>
        </p:txBody>
      </p:sp>
    </p:spTree>
    <p:extLst>
      <p:ext uri="{BB962C8B-B14F-4D97-AF65-F5344CB8AC3E}">
        <p14:creationId xmlns:p14="http://schemas.microsoft.com/office/powerpoint/2010/main" val="26092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5" name="Content Placeholder 4" descr="This is a diagram that shows the trickle-down need for Common Education Data Standards. Better child and family outcomes require more effective, targeted programs, which require higher quality data, which require data systems that can assemble and link data, which in turn require common data elements and definitions."/>
          <p:cNvGraphicFramePr>
            <a:graphicFrameLocks noGrp="1"/>
          </p:cNvGraphicFramePr>
          <p:nvPr>
            <p:ph idx="1"/>
            <p:extLst>
              <p:ext uri="{D42A27DB-BD31-4B8C-83A1-F6EECF244321}">
                <p14:modId xmlns:p14="http://schemas.microsoft.com/office/powerpoint/2010/main" val="313791471"/>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descr="&quot; &quot;"/>
          <p:cNvSpPr>
            <a:spLocks noGrp="1"/>
          </p:cNvSpPr>
          <p:nvPr>
            <p:ph type="title"/>
          </p:nvPr>
        </p:nvSpPr>
        <p:spPr/>
        <p:txBody>
          <a:bodyPr/>
          <a:lstStyle/>
          <a:p>
            <a:r>
              <a:rPr lang="en-US" dirty="0" smtClean="0"/>
              <a:t>Why CEDS?  The Big Picture</a:t>
            </a:r>
            <a:endParaRPr lang="en-US" dirty="0"/>
          </a:p>
        </p:txBody>
      </p:sp>
    </p:spTree>
    <p:extLst>
      <p:ext uri="{BB962C8B-B14F-4D97-AF65-F5344CB8AC3E}">
        <p14:creationId xmlns:p14="http://schemas.microsoft.com/office/powerpoint/2010/main" val="172404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Content Placeholder 1"/>
          <p:cNvSpPr>
            <a:spLocks noGrp="1"/>
          </p:cNvSpPr>
          <p:nvPr>
            <p:ph idx="1"/>
          </p:nvPr>
        </p:nvSpPr>
        <p:spPr/>
        <p:txBody>
          <a:bodyPr/>
          <a:lstStyle/>
          <a:p>
            <a:pPr marL="0" indent="0">
              <a:buNone/>
            </a:pPr>
            <a:r>
              <a:rPr lang="en-US" b="1" dirty="0" smtClean="0"/>
              <a:t>Common </a:t>
            </a:r>
            <a:r>
              <a:rPr lang="en-US" b="1" dirty="0" smtClean="0">
                <a:solidFill>
                  <a:srgbClr val="00B050"/>
                </a:solidFill>
              </a:rPr>
              <a:t>Education</a:t>
            </a:r>
            <a:r>
              <a:rPr lang="en-US" b="1" dirty="0" smtClean="0"/>
              <a:t> Data </a:t>
            </a:r>
            <a:r>
              <a:rPr lang="en-US" b="1" dirty="0" smtClean="0">
                <a:solidFill>
                  <a:srgbClr val="00B050"/>
                </a:solidFill>
              </a:rPr>
              <a:t>Standards</a:t>
            </a:r>
          </a:p>
          <a:p>
            <a:r>
              <a:rPr lang="en-US" sz="2200" b="1" dirty="0" smtClean="0">
                <a:solidFill>
                  <a:srgbClr val="00B050"/>
                </a:solidFill>
              </a:rPr>
              <a:t>Education </a:t>
            </a:r>
            <a:r>
              <a:rPr lang="en-US" sz="2200" dirty="0" smtClean="0"/>
              <a:t>– Also includes Head Start, Child Care, and Part C non-Education lead agencies</a:t>
            </a:r>
          </a:p>
          <a:p>
            <a:r>
              <a:rPr lang="en-US" sz="2200" b="1" dirty="0" smtClean="0">
                <a:solidFill>
                  <a:srgbClr val="00B050"/>
                </a:solidFill>
              </a:rPr>
              <a:t>Standards </a:t>
            </a:r>
            <a:r>
              <a:rPr lang="en-US" sz="2200" dirty="0" smtClean="0"/>
              <a:t>– Here, standards refers to commonalities, not learning benchmarks or criteria that data must meet.</a:t>
            </a:r>
            <a:endParaRPr lang="en-US" sz="2200" dirty="0"/>
          </a:p>
          <a:p>
            <a:pPr marL="0" indent="0">
              <a:buNone/>
            </a:pPr>
            <a:endParaRPr lang="en-US" b="1" dirty="0" smtClean="0"/>
          </a:p>
          <a:p>
            <a:pPr marL="0" indent="0">
              <a:buNone/>
            </a:pPr>
            <a:r>
              <a:rPr lang="en-US" b="1" dirty="0" smtClean="0"/>
              <a:t>Resulting Common (mis) Conceptions:</a:t>
            </a:r>
            <a:r>
              <a:rPr lang="en-US" dirty="0" smtClean="0"/>
              <a:t>  </a:t>
            </a:r>
          </a:p>
          <a:p>
            <a:r>
              <a:rPr lang="en-US" sz="2200" dirty="0" smtClean="0"/>
              <a:t>CEDS does not include or relate to Part C and Section 619.</a:t>
            </a:r>
          </a:p>
          <a:p>
            <a:r>
              <a:rPr lang="en-US" sz="2200" dirty="0" smtClean="0"/>
              <a:t>If CEDS does include Part C and 619, it means more requirements coming down from U.S. Department of Education.</a:t>
            </a:r>
            <a:endParaRPr lang="en-US" sz="2200" dirty="0"/>
          </a:p>
        </p:txBody>
      </p:sp>
      <p:sp>
        <p:nvSpPr>
          <p:cNvPr id="3" name="Title 2" descr="&quot; &quot;"/>
          <p:cNvSpPr>
            <a:spLocks noGrp="1"/>
          </p:cNvSpPr>
          <p:nvPr>
            <p:ph type="title"/>
          </p:nvPr>
        </p:nvSpPr>
        <p:spPr>
          <a:xfrm>
            <a:off x="304800" y="274638"/>
            <a:ext cx="8534400" cy="1143000"/>
          </a:xfrm>
        </p:spPr>
        <p:txBody>
          <a:bodyPr>
            <a:noAutofit/>
          </a:bodyPr>
          <a:lstStyle/>
          <a:p>
            <a:r>
              <a:rPr lang="en-US" dirty="0" smtClean="0"/>
              <a:t>Does CEDS relate to Part C and 619?</a:t>
            </a:r>
            <a:endParaRPr lang="en-US" dirty="0"/>
          </a:p>
        </p:txBody>
      </p:sp>
    </p:spTree>
    <p:extLst>
      <p:ext uri="{BB962C8B-B14F-4D97-AF65-F5344CB8AC3E}">
        <p14:creationId xmlns:p14="http://schemas.microsoft.com/office/powerpoint/2010/main" val="134740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990600"/>
            <a:ext cx="8839200" cy="3200400"/>
          </a:xfrm>
        </p:spPr>
        <p:txBody>
          <a:bodyPr/>
          <a:lstStyle/>
          <a:p>
            <a:pPr marL="0" indent="0">
              <a:buNone/>
            </a:pPr>
            <a:r>
              <a:rPr lang="en-US" sz="3000" dirty="0">
                <a:solidFill>
                  <a:prstClr val="black">
                    <a:lumMod val="65000"/>
                    <a:lumOff val="35000"/>
                  </a:prstClr>
                </a:solidFill>
              </a:rPr>
              <a:t>A </a:t>
            </a:r>
            <a:r>
              <a:rPr lang="en-US" sz="3600" b="1" dirty="0">
                <a:solidFill>
                  <a:srgbClr val="50A700"/>
                </a:solidFill>
                <a:effectLst>
                  <a:outerShdw blurRad="38100" dist="38100" dir="2700000" algn="tl">
                    <a:srgbClr val="000000">
                      <a:alpha val="43137"/>
                    </a:srgbClr>
                  </a:outerShdw>
                </a:effectLst>
              </a:rPr>
              <a:t>vocabulary</a:t>
            </a:r>
            <a:r>
              <a:rPr lang="en-US" sz="3600" dirty="0">
                <a:solidFill>
                  <a:prstClr val="black">
                    <a:lumMod val="65000"/>
                    <a:lumOff val="35000"/>
                  </a:prstClr>
                </a:solidFill>
              </a:rPr>
              <a:t> </a:t>
            </a:r>
            <a:r>
              <a:rPr lang="en-US" sz="3000" dirty="0">
                <a:solidFill>
                  <a:prstClr val="black"/>
                </a:solidFill>
              </a:rPr>
              <a:t>including standard definitions, option sets, and technical specifications to streamline sharing and comparing </a:t>
            </a:r>
            <a:r>
              <a:rPr lang="en-US" sz="3000" dirty="0" smtClean="0">
                <a:solidFill>
                  <a:prstClr val="black"/>
                </a:solidFill>
              </a:rPr>
              <a:t>information</a:t>
            </a:r>
          </a:p>
          <a:p>
            <a:pPr marL="0" indent="0">
              <a:buNone/>
            </a:pPr>
            <a:endParaRPr lang="en-US" sz="3000" dirty="0" smtClean="0">
              <a:solidFill>
                <a:prstClr val="black"/>
              </a:solidFill>
            </a:endParaRPr>
          </a:p>
          <a:p>
            <a:pPr marL="0" indent="0">
              <a:buNone/>
            </a:pPr>
            <a:r>
              <a:rPr lang="en-US" sz="3000" dirty="0">
                <a:solidFill>
                  <a:prstClr val="black"/>
                </a:solidFill>
              </a:rPr>
              <a:t>A national collaborative effort to develop </a:t>
            </a:r>
            <a:r>
              <a:rPr lang="en-US" sz="3600" b="1" dirty="0">
                <a:solidFill>
                  <a:srgbClr val="50A700"/>
                </a:solidFill>
                <a:effectLst>
                  <a:outerShdw blurRad="38100" dist="38100" dir="2700000" algn="tl">
                    <a:srgbClr val="000000">
                      <a:alpha val="43137"/>
                    </a:srgbClr>
                  </a:outerShdw>
                </a:effectLst>
              </a:rPr>
              <a:t>voluntary</a:t>
            </a:r>
            <a:r>
              <a:rPr lang="en-US" sz="3600" dirty="0">
                <a:solidFill>
                  <a:prstClr val="black"/>
                </a:solidFill>
              </a:rPr>
              <a:t>,</a:t>
            </a:r>
            <a:r>
              <a:rPr lang="en-US" sz="3600" dirty="0">
                <a:solidFill>
                  <a:prstClr val="black">
                    <a:lumMod val="65000"/>
                    <a:lumOff val="35000"/>
                  </a:prstClr>
                </a:solidFill>
              </a:rPr>
              <a:t> </a:t>
            </a:r>
            <a:r>
              <a:rPr lang="en-US" sz="3600" b="1" dirty="0">
                <a:solidFill>
                  <a:srgbClr val="50A700"/>
                </a:solidFill>
                <a:effectLst>
                  <a:outerShdw blurRad="38100" dist="38100" dir="2700000" algn="tl">
                    <a:srgbClr val="000000">
                      <a:alpha val="43137"/>
                    </a:srgbClr>
                  </a:outerShdw>
                </a:effectLst>
              </a:rPr>
              <a:t>common</a:t>
            </a:r>
            <a:r>
              <a:rPr lang="en-US" sz="3600" dirty="0">
                <a:solidFill>
                  <a:prstClr val="black">
                    <a:lumMod val="65000"/>
                    <a:lumOff val="35000"/>
                  </a:prstClr>
                </a:solidFill>
              </a:rPr>
              <a:t> </a:t>
            </a:r>
            <a:r>
              <a:rPr lang="en-US" sz="3000" dirty="0">
                <a:solidFill>
                  <a:prstClr val="black"/>
                </a:solidFill>
              </a:rPr>
              <a:t>data standards for a key set of education data </a:t>
            </a:r>
            <a:r>
              <a:rPr lang="en-US" sz="3000" dirty="0" smtClean="0">
                <a:solidFill>
                  <a:prstClr val="black"/>
                </a:solidFill>
              </a:rPr>
              <a:t>elements</a:t>
            </a:r>
          </a:p>
          <a:p>
            <a:pPr marL="0" indent="0">
              <a:buNone/>
            </a:pPr>
            <a:endParaRPr lang="en-US" sz="3000" dirty="0">
              <a:solidFill>
                <a:prstClr val="black"/>
              </a:solidFill>
            </a:endParaRPr>
          </a:p>
          <a:p>
            <a:pPr marL="0" indent="0">
              <a:buNone/>
            </a:pPr>
            <a:r>
              <a:rPr lang="en-US" sz="4400" b="1" dirty="0">
                <a:solidFill>
                  <a:srgbClr val="50A700"/>
                </a:solidFill>
                <a:effectLst>
                  <a:outerShdw blurRad="38100" dist="38100" dir="2700000" algn="tl">
                    <a:srgbClr val="000000">
                      <a:alpha val="43137"/>
                    </a:srgbClr>
                  </a:outerShdw>
                </a:effectLst>
              </a:rPr>
              <a:t>Voluntary Common </a:t>
            </a:r>
            <a:r>
              <a:rPr lang="en-US" sz="4400" b="1" dirty="0" smtClean="0">
                <a:solidFill>
                  <a:srgbClr val="50A700"/>
                </a:solidFill>
                <a:effectLst>
                  <a:outerShdw blurRad="38100" dist="38100" dir="2700000" algn="tl">
                    <a:srgbClr val="000000">
                      <a:alpha val="43137"/>
                    </a:srgbClr>
                  </a:outerShdw>
                </a:effectLst>
              </a:rPr>
              <a:t>Vocabulary</a:t>
            </a:r>
            <a:endParaRPr lang="en-US" sz="3600" dirty="0">
              <a:solidFill>
                <a:prstClr val="black"/>
              </a:solidFill>
            </a:endParaRPr>
          </a:p>
        </p:txBody>
      </p:sp>
      <p:sp>
        <p:nvSpPr>
          <p:cNvPr id="3" name="Title 2"/>
          <p:cNvSpPr>
            <a:spLocks noGrp="1"/>
          </p:cNvSpPr>
          <p:nvPr>
            <p:ph type="title"/>
          </p:nvPr>
        </p:nvSpPr>
        <p:spPr/>
        <p:txBody>
          <a:bodyPr/>
          <a:lstStyle/>
          <a:p>
            <a:r>
              <a:rPr lang="en-US" dirty="0">
                <a:solidFill>
                  <a:srgbClr val="531C79"/>
                </a:solidFill>
              </a:rPr>
              <a:t>What is CEDS</a:t>
            </a:r>
            <a:r>
              <a:rPr lang="en-US" dirty="0" smtClean="0">
                <a:solidFill>
                  <a:srgbClr val="531C79"/>
                </a:solidFill>
              </a:rPr>
              <a:t>?</a:t>
            </a:r>
            <a:endParaRPr lang="en-US" dirty="0"/>
          </a:p>
        </p:txBody>
      </p:sp>
    </p:spTree>
    <p:extLst>
      <p:ext uri="{BB962C8B-B14F-4D97-AF65-F5344CB8AC3E}">
        <p14:creationId xmlns:p14="http://schemas.microsoft.com/office/powerpoint/2010/main" val="3473626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blues">
      <a:dk1>
        <a:sysClr val="windowText" lastClr="000000"/>
      </a:dk1>
      <a:lt1>
        <a:sysClr val="window" lastClr="FFFFFF"/>
      </a:lt1>
      <a:dk2>
        <a:srgbClr val="1F497D"/>
      </a:dk2>
      <a:lt2>
        <a:srgbClr val="EEECE1"/>
      </a:lt2>
      <a:accent1>
        <a:srgbClr val="4F81BD"/>
      </a:accent1>
      <a:accent2>
        <a:srgbClr val="C0504D"/>
      </a:accent2>
      <a:accent3>
        <a:srgbClr val="00B050"/>
      </a:accent3>
      <a:accent4>
        <a:srgbClr val="366092"/>
      </a:accent4>
      <a:accent5>
        <a:srgbClr val="244061"/>
      </a:accent5>
      <a:accent6>
        <a:srgbClr val="95B3D7"/>
      </a:accent6>
      <a:hlink>
        <a:srgbClr val="17365D"/>
      </a:hlink>
      <a:folHlink>
        <a:srgbClr val="24406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4680</TotalTime>
  <Words>1933</Words>
  <Application>Microsoft Office PowerPoint</Application>
  <PresentationFormat>On-screen Show (4:3)</PresentationFormat>
  <Paragraphs>404</Paragraphs>
  <Slides>54</Slides>
  <Notes>49</Notes>
  <HiddenSlides>0</HiddenSlides>
  <MMClips>0</MMClips>
  <ScaleCrop>false</ScaleCrop>
  <HeadingPairs>
    <vt:vector size="4" baseType="variant">
      <vt:variant>
        <vt:lpstr>Theme</vt:lpstr>
      </vt:variant>
      <vt:variant>
        <vt:i4>10</vt:i4>
      </vt:variant>
      <vt:variant>
        <vt:lpstr>Slide Titles</vt:lpstr>
      </vt:variant>
      <vt:variant>
        <vt:i4>54</vt:i4>
      </vt:variant>
    </vt:vector>
  </HeadingPairs>
  <TitlesOfParts>
    <vt:vector size="64" baseType="lpstr">
      <vt:lpstr>Office Theme</vt:lpstr>
      <vt:lpstr>Custom Design</vt:lpstr>
      <vt:lpstr>4_theme2</vt:lpstr>
      <vt:lpstr>5_theme2</vt:lpstr>
      <vt:lpstr>6_theme2</vt:lpstr>
      <vt:lpstr>1_Custom Design</vt:lpstr>
      <vt:lpstr>2_Office Theme</vt:lpstr>
      <vt:lpstr>1_Office Theme</vt:lpstr>
      <vt:lpstr>7_theme2</vt:lpstr>
      <vt:lpstr>8_theme2</vt:lpstr>
      <vt:lpstr>Why CEDS for Part C and 619:         Benefits of Using                          Common Education Data Standards  </vt:lpstr>
      <vt:lpstr>Opportunities to Learn about CEDS</vt:lpstr>
      <vt:lpstr>Session Description </vt:lpstr>
      <vt:lpstr>Agenda</vt:lpstr>
      <vt:lpstr>CEDS Overview</vt:lpstr>
      <vt:lpstr>Getting to Know Our Audience </vt:lpstr>
      <vt:lpstr>Why CEDS?  The Big Picture</vt:lpstr>
      <vt:lpstr>Does CEDS relate to Part C and 619?</vt:lpstr>
      <vt:lpstr>What is CEDS?</vt:lpstr>
      <vt:lpstr>PowerPoint Presentation</vt:lpstr>
      <vt:lpstr>PowerPoint Presentation</vt:lpstr>
      <vt:lpstr>PowerPoint Presentation</vt:lpstr>
      <vt:lpstr>PowerPoint Presentation</vt:lpstr>
      <vt:lpstr>CEDS Tools</vt:lpstr>
      <vt:lpstr>PowerPoint Presentation</vt:lpstr>
      <vt:lpstr>Connect</vt:lpstr>
      <vt:lpstr>CEDS for Program &amp; Policy Questions</vt:lpstr>
      <vt:lpstr>Available Connections</vt:lpstr>
      <vt:lpstr>myConnect</vt:lpstr>
      <vt:lpstr>Data Element Details</vt:lpstr>
      <vt:lpstr>State Example:  Connect Tool</vt:lpstr>
      <vt:lpstr>Go to CEDS Connect</vt:lpstr>
      <vt:lpstr>Required Data Elements </vt:lpstr>
      <vt:lpstr>Potential Analysis Recommendations</vt:lpstr>
      <vt:lpstr>Discussion Question</vt:lpstr>
      <vt:lpstr>PowerPoint Presentation</vt:lpstr>
      <vt:lpstr>Align</vt:lpstr>
      <vt:lpstr>States with Early Learning Maps</vt:lpstr>
      <vt:lpstr>Aligning to CEDS</vt:lpstr>
      <vt:lpstr>Aligning to Others</vt:lpstr>
      <vt:lpstr>State Example: Align Tool</vt:lpstr>
      <vt:lpstr>Discussion Question</vt:lpstr>
      <vt:lpstr>PowerPoint Presentation</vt:lpstr>
      <vt:lpstr>Standard Information: The Basics</vt:lpstr>
      <vt:lpstr>Early Childhood Enrollment Service Type</vt:lpstr>
      <vt:lpstr>Service Entry and Exit Dates</vt:lpstr>
      <vt:lpstr>Prior Early Childhood Experience</vt:lpstr>
      <vt:lpstr>CEDS V4 Proposed Content Area Updates</vt:lpstr>
      <vt:lpstr>CEDS V4 Proposed Early Learning Updates</vt:lpstr>
      <vt:lpstr>Part C/619 Data Element Examples (V4)   </vt:lpstr>
      <vt:lpstr>Early Learning Federal Funding Type (V4)</vt:lpstr>
      <vt:lpstr>Early Learning Program Eligibility Status (V4)</vt:lpstr>
      <vt:lpstr>Services Referral Outcome (V4)</vt:lpstr>
      <vt:lpstr>Individualized Program Planned Service Type (V4)</vt:lpstr>
      <vt:lpstr>Frequency of Service (V4)</vt:lpstr>
      <vt:lpstr>Child Outcomes Summary Rating (V4)</vt:lpstr>
      <vt:lpstr>State Example:  Data Elements</vt:lpstr>
      <vt:lpstr>Discussion Question</vt:lpstr>
      <vt:lpstr>CEDS Roundtables (Tuesday 8:00 am)</vt:lpstr>
      <vt:lpstr>Wrap-Up</vt:lpstr>
      <vt:lpstr>What is DaSy?</vt:lpstr>
      <vt:lpstr>Why is DaSy talking about CEDS? </vt:lpstr>
      <vt:lpstr>Closing Discussion Questions</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CEDS for Part C and 619: The Benefits of Using Common Education Data Standards</dc:title>
  <dc:subject>CEDS</dc:subject>
  <dc:creator>Suzanne Raber;Meredith Miceli;Lisa Backer</dc:creator>
  <cp:keywords>Part C, 619, data, education, data standards, data systems, data elements, policy, early intervention, early learning</cp:keywords>
  <cp:lastModifiedBy>Katie Kaattari</cp:lastModifiedBy>
  <cp:revision>296</cp:revision>
  <dcterms:created xsi:type="dcterms:W3CDTF">2013-02-06T21:54:43Z</dcterms:created>
  <dcterms:modified xsi:type="dcterms:W3CDTF">2015-01-24T00:18:02Z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