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300" r:id="rId4"/>
    <p:sldId id="269" r:id="rId5"/>
    <p:sldId id="291" r:id="rId6"/>
    <p:sldId id="299" r:id="rId7"/>
    <p:sldId id="298" r:id="rId8"/>
    <p:sldId id="285" r:id="rId9"/>
    <p:sldId id="297" r:id="rId10"/>
    <p:sldId id="288" r:id="rId11"/>
    <p:sldId id="286" r:id="rId12"/>
    <p:sldId id="263" r:id="rId13"/>
    <p:sldId id="287" r:id="rId14"/>
    <p:sldId id="264" r:id="rId15"/>
    <p:sldId id="266" r:id="rId16"/>
    <p:sldId id="267" r:id="rId17"/>
    <p:sldId id="265" r:id="rId18"/>
    <p:sldId id="268" r:id="rId19"/>
    <p:sldId id="270" r:id="rId20"/>
    <p:sldId id="271" r:id="rId21"/>
    <p:sldId id="273" r:id="rId22"/>
    <p:sldId id="272" r:id="rId23"/>
    <p:sldId id="275" r:id="rId24"/>
    <p:sldId id="277" r:id="rId25"/>
    <p:sldId id="278" r:id="rId26"/>
    <p:sldId id="274" r:id="rId27"/>
    <p:sldId id="280" r:id="rId28"/>
    <p:sldId id="292" r:id="rId29"/>
    <p:sldId id="282" r:id="rId30"/>
    <p:sldId id="294" r:id="rId31"/>
    <p:sldId id="284" r:id="rId32"/>
    <p:sldId id="293" r:id="rId33"/>
    <p:sldId id="283" r:id="rId34"/>
    <p:sldId id="296" r:id="rId35"/>
    <p:sldId id="295" r:id="rId3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1842">
          <p15:clr>
            <a:srgbClr val="A4A3A4"/>
          </p15:clr>
        </p15:guide>
        <p15:guide id="2" pos="52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ise Mauzy" initials="DM" lastIdx="8" clrIdx="0">
    <p:extLst/>
  </p:cmAuthor>
  <p:cmAuthor id="2" name="Missy Cochenour" initials="MC" lastIdx="3" clrIdx="1">
    <p:extLst/>
  </p:cmAuthor>
  <p:cmAuthor id="3" name="Missy Cochenour" initials="MC [2]"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43" autoAdjust="0"/>
    <p:restoredTop sz="93592" autoAdjust="0"/>
  </p:normalViewPr>
  <p:slideViewPr>
    <p:cSldViewPr>
      <p:cViewPr>
        <p:scale>
          <a:sx n="109" d="100"/>
          <a:sy n="109" d="100"/>
        </p:scale>
        <p:origin x="378" y="54"/>
      </p:cViewPr>
      <p:guideLst>
        <p:guide orient="horz" pos="1842"/>
        <p:guide pos="5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6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cs typeface="Arial" charset="0"/>
              </a:defRPr>
            </a:lvl1pPr>
          </a:lstStyle>
          <a:p>
            <a:pPr>
              <a:defRPr/>
            </a:pPr>
            <a:fld id="{88409F90-A252-4D30-A2C5-815F99AA6CF0}" type="datetimeFigureOut">
              <a:rPr lang="en-US"/>
              <a:pPr>
                <a:defRPr/>
              </a:pPr>
              <a:t>10/23/2014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960D732-91E4-44D7-A026-F58EA1E39664}" type="slidenum">
              <a:rPr lang="en-US" altLang="en-US"/>
              <a:pPr/>
              <a:t>‹#›</a:t>
            </a:fld>
            <a:endParaRPr lang="en-US" altLang="en-US"/>
          </a:p>
        </p:txBody>
      </p:sp>
    </p:spTree>
    <p:extLst>
      <p:ext uri="{BB962C8B-B14F-4D97-AF65-F5344CB8AC3E}">
        <p14:creationId xmlns:p14="http://schemas.microsoft.com/office/powerpoint/2010/main" val="18719136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MT-35 minutes</a:t>
            </a:r>
            <a:r>
              <a:rPr lang="en-US" baseline="0" dirty="0" smtClean="0"/>
              <a:t> overall</a:t>
            </a:r>
            <a:endParaRPr lang="en-US" dirty="0"/>
          </a:p>
        </p:txBody>
      </p:sp>
      <p:sp>
        <p:nvSpPr>
          <p:cNvPr id="4" name="Slide Number Placeholder 3"/>
          <p:cNvSpPr>
            <a:spLocks noGrp="1"/>
          </p:cNvSpPr>
          <p:nvPr>
            <p:ph type="sldNum" sz="quarter" idx="10"/>
          </p:nvPr>
        </p:nvSpPr>
        <p:spPr/>
        <p:txBody>
          <a:bodyPr/>
          <a:lstStyle/>
          <a:p>
            <a:fld id="{A960D732-91E4-44D7-A026-F58EA1E39664}" type="slidenum">
              <a:rPr lang="en-US" altLang="en-US" smtClean="0"/>
              <a:pPr/>
              <a:t>1</a:t>
            </a:fld>
            <a:endParaRPr lang="en-US" altLang="en-US"/>
          </a:p>
        </p:txBody>
      </p:sp>
    </p:spTree>
    <p:extLst>
      <p:ext uri="{BB962C8B-B14F-4D97-AF65-F5344CB8AC3E}">
        <p14:creationId xmlns:p14="http://schemas.microsoft.com/office/powerpoint/2010/main" val="2815276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3D8A60-5CC8-4BAF-B496-0647F6826A6C}" type="slidenum">
              <a:rPr lang="en-US" altLang="en-US"/>
              <a:pPr eaLnBrk="1" hangingPunct="1"/>
              <a:t>10</a:t>
            </a:fld>
            <a:endParaRPr lang="en-US" altLang="en-US"/>
          </a:p>
        </p:txBody>
      </p:sp>
    </p:spTree>
    <p:extLst>
      <p:ext uri="{BB962C8B-B14F-4D97-AF65-F5344CB8AC3E}">
        <p14:creationId xmlns:p14="http://schemas.microsoft.com/office/powerpoint/2010/main" val="520935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r>
              <a:rPr lang="en-US" altLang="en-US" dirty="0" smtClean="0"/>
              <a:t>http://www.usatoday.com/story/tech/2014/09/24/data-breach-companies-60/16106197/</a:t>
            </a:r>
          </a:p>
          <a:p>
            <a:pPr>
              <a:spcBef>
                <a:spcPct val="0"/>
              </a:spcBef>
            </a:pPr>
            <a:r>
              <a:rPr lang="en-US" altLang="en-US" dirty="0" smtClean="0"/>
              <a:t>http://www.pcworld.com/article/2453400/the-biggest-data-breaches-of-2014-so-far.html</a:t>
            </a:r>
          </a:p>
          <a:p>
            <a:pPr>
              <a:spcBef>
                <a:spcPct val="0"/>
              </a:spcBef>
            </a:pPr>
            <a:endParaRPr lang="en-US" altLang="en-US" dirty="0"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7381C0-C971-4403-B7D6-303EA802661D}" type="slidenum">
              <a:rPr lang="en-US" altLang="en-US"/>
              <a:pPr eaLnBrk="1" hangingPunct="1"/>
              <a:t>11</a:t>
            </a:fld>
            <a:endParaRPr lang="en-US" altLang="en-US"/>
          </a:p>
        </p:txBody>
      </p:sp>
    </p:spTree>
    <p:extLst>
      <p:ext uri="{BB962C8B-B14F-4D97-AF65-F5344CB8AC3E}">
        <p14:creationId xmlns:p14="http://schemas.microsoft.com/office/powerpoint/2010/main" val="250272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r>
              <a:rPr lang="en-US" altLang="en-US" dirty="0" smtClean="0"/>
              <a:t>http://www.praetorianguard.net/Blog/image.axd?picture=2013%2f11%2fChart2-Healthcare-Types-of-Incidents.jpg</a:t>
            </a:r>
          </a:p>
          <a:p>
            <a:pPr>
              <a:spcBef>
                <a:spcPct val="0"/>
              </a:spcBef>
            </a:pPr>
            <a:endParaRPr lang="en-US"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AB80D4-A218-4142-BFD5-7C8847B98BCB}" type="slidenum">
              <a:rPr lang="en-US" altLang="en-US"/>
              <a:pPr eaLnBrk="1" hangingPunct="1"/>
              <a:t>12</a:t>
            </a:fld>
            <a:endParaRPr lang="en-US" altLang="en-US"/>
          </a:p>
        </p:txBody>
      </p:sp>
    </p:spTree>
    <p:extLst>
      <p:ext uri="{BB962C8B-B14F-4D97-AF65-F5344CB8AC3E}">
        <p14:creationId xmlns:p14="http://schemas.microsoft.com/office/powerpoint/2010/main" val="349428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r>
              <a:rPr lang="en-US" altLang="en-US" dirty="0" smtClean="0"/>
              <a:t>http://www.usatoday.com/story/tech/2014/09/24/data-breach-companies-60/16106197/</a:t>
            </a:r>
          </a:p>
          <a:p>
            <a:pPr>
              <a:spcBef>
                <a:spcPct val="0"/>
              </a:spcBef>
            </a:pPr>
            <a:r>
              <a:rPr lang="en-US" altLang="en-US" dirty="0" smtClean="0"/>
              <a:t>http://www.pcworld.com/article/2453400/the-biggest-data-breaches-of-2014-so-far.html</a:t>
            </a:r>
          </a:p>
          <a:p>
            <a:pPr>
              <a:spcBef>
                <a:spcPct val="0"/>
              </a:spcBef>
            </a:pPr>
            <a:endParaRPr lang="en-US"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C5BE12-CDF3-47BF-83D1-5B5CBF1F0D31}" type="slidenum">
              <a:rPr lang="en-US" altLang="en-US"/>
              <a:pPr eaLnBrk="1" hangingPunct="1"/>
              <a:t>13</a:t>
            </a:fld>
            <a:endParaRPr lang="en-US" altLang="en-US"/>
          </a:p>
        </p:txBody>
      </p:sp>
    </p:spTree>
    <p:extLst>
      <p:ext uri="{BB962C8B-B14F-4D97-AF65-F5344CB8AC3E}">
        <p14:creationId xmlns:p14="http://schemas.microsoft.com/office/powerpoint/2010/main" val="2060414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r>
              <a:rPr lang="en-US" altLang="en-US" b="1" dirty="0" smtClean="0"/>
              <a:t>'Landmark' Student-Data-Privacy Law Enacted in California</a:t>
            </a:r>
          </a:p>
          <a:p>
            <a:pPr>
              <a:spcBef>
                <a:spcPct val="0"/>
              </a:spcBef>
            </a:pPr>
            <a:r>
              <a:rPr lang="en-US" altLang="en-US" dirty="0" smtClean="0"/>
              <a:t>By Benjamin Herold on September 30, 2014 10:10 AM </a:t>
            </a:r>
          </a:p>
          <a:p>
            <a:pPr>
              <a:spcBef>
                <a:spcPct val="0"/>
              </a:spcBef>
            </a:pPr>
            <a:r>
              <a:rPr lang="en-US" altLang="en-US" dirty="0" smtClean="0"/>
              <a:t>http://blogs.edweek.org/edweek/DigitalEducation/2014/09/_landmark_student-data-privacy.html?cmp=ENL-EU-NEWS2</a:t>
            </a:r>
          </a:p>
          <a:p>
            <a:pPr>
              <a:spcBef>
                <a:spcPct val="0"/>
              </a:spcBef>
            </a:pPr>
            <a:endParaRPr lang="en-US"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D7B661-1649-41A2-A555-16D4C16D098A}" type="slidenum">
              <a:rPr lang="en-US" altLang="en-US"/>
              <a:pPr eaLnBrk="1" hangingPunct="1"/>
              <a:t>14</a:t>
            </a:fld>
            <a:endParaRPr lang="en-US" altLang="en-US"/>
          </a:p>
        </p:txBody>
      </p:sp>
    </p:spTree>
    <p:extLst>
      <p:ext uri="{BB962C8B-B14F-4D97-AF65-F5344CB8AC3E}">
        <p14:creationId xmlns:p14="http://schemas.microsoft.com/office/powerpoint/2010/main" val="252406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DE9987-4979-4DD6-BC28-875032A73C4D}" type="slidenum">
              <a:rPr lang="en-US" altLang="en-US"/>
              <a:pPr eaLnBrk="1" hangingPunct="1"/>
              <a:t>15</a:t>
            </a:fld>
            <a:endParaRPr lang="en-US" altLang="en-US"/>
          </a:p>
        </p:txBody>
      </p:sp>
    </p:spTree>
    <p:extLst>
      <p:ext uri="{BB962C8B-B14F-4D97-AF65-F5344CB8AC3E}">
        <p14:creationId xmlns:p14="http://schemas.microsoft.com/office/powerpoint/2010/main" val="3349202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MT ends here (20 minutes total)</a:t>
            </a:r>
          </a:p>
          <a:p>
            <a:pPr>
              <a:spcBef>
                <a:spcPct val="0"/>
              </a:spcBef>
            </a:pPr>
            <a:r>
              <a:rPr lang="en-US" altLang="en-US" dirty="0" smtClean="0"/>
              <a:t>At your tables, share one way your organizational</a:t>
            </a:r>
            <a:r>
              <a:rPr lang="en-US" altLang="en-US" baseline="0" dirty="0" smtClean="0"/>
              <a:t> affiliation </a:t>
            </a:r>
            <a:r>
              <a:rPr lang="en-US" altLang="en-US" dirty="0" smtClean="0"/>
              <a:t>affects your governance efforts? For example,</a:t>
            </a:r>
            <a:r>
              <a:rPr lang="en-US" altLang="en-US" baseline="0" dirty="0" smtClean="0"/>
              <a:t> if your registry is housed at a University the rules for operation and governance are different than an independent not-for-profit or state agency.  Ask for a couple of examples.</a:t>
            </a:r>
          </a:p>
          <a:p>
            <a:pPr>
              <a:spcBef>
                <a:spcPct val="0"/>
              </a:spcBef>
            </a:pPr>
            <a:endParaRPr lang="en-US" altLang="en-US" baseline="0" dirty="0" smtClean="0"/>
          </a:p>
          <a:p>
            <a:pPr>
              <a:spcBef>
                <a:spcPct val="0"/>
              </a:spcBef>
            </a:pPr>
            <a:endParaRPr lang="en-US" altLang="en-US" dirty="0" smtClean="0"/>
          </a:p>
          <a:p>
            <a:pPr>
              <a:spcBef>
                <a:spcPct val="0"/>
              </a:spcBef>
            </a:pPr>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F5031A-64B8-4527-8CF4-E244DB4DF0B2}" type="slidenum">
              <a:rPr lang="en-US" altLang="en-US"/>
              <a:pPr eaLnBrk="1" hangingPunct="1"/>
              <a:t>16</a:t>
            </a:fld>
            <a:endParaRPr lang="en-US" altLang="en-US"/>
          </a:p>
        </p:txBody>
      </p:sp>
    </p:spTree>
    <p:extLst>
      <p:ext uri="{BB962C8B-B14F-4D97-AF65-F5344CB8AC3E}">
        <p14:creationId xmlns:p14="http://schemas.microsoft.com/office/powerpoint/2010/main" val="633183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DM to start here (15 minutes presentation, 20 minutes table time)</a:t>
            </a:r>
          </a:p>
          <a:p>
            <a:pPr>
              <a:spcBef>
                <a:spcPct val="0"/>
              </a:spcBef>
            </a:pPr>
            <a:r>
              <a:rPr lang="en-US" altLang="en-US" dirty="0" smtClean="0"/>
              <a:t>Reference</a:t>
            </a:r>
            <a:r>
              <a:rPr lang="en-US" altLang="en-US" baseline="0" dirty="0" smtClean="0"/>
              <a:t> handout at this time.</a:t>
            </a: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4EDF37-2222-4247-B4E5-4DA819E95F30}" type="slidenum">
              <a:rPr lang="en-US" altLang="en-US"/>
              <a:pPr eaLnBrk="1" hangingPunct="1"/>
              <a:t>17</a:t>
            </a:fld>
            <a:endParaRPr lang="en-US" altLang="en-US"/>
          </a:p>
        </p:txBody>
      </p:sp>
    </p:spTree>
    <p:extLst>
      <p:ext uri="{BB962C8B-B14F-4D97-AF65-F5344CB8AC3E}">
        <p14:creationId xmlns:p14="http://schemas.microsoft.com/office/powerpoint/2010/main" val="71823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DM</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45C0D3-F2A4-4A07-A998-00A95EF1CEC3}" type="slidenum">
              <a:rPr lang="en-US" altLang="en-US"/>
              <a:pPr eaLnBrk="1" hangingPunct="1"/>
              <a:t>18</a:t>
            </a:fld>
            <a:endParaRPr lang="en-US" altLang="en-US"/>
          </a:p>
        </p:txBody>
      </p:sp>
    </p:spTree>
    <p:extLst>
      <p:ext uri="{BB962C8B-B14F-4D97-AF65-F5344CB8AC3E}">
        <p14:creationId xmlns:p14="http://schemas.microsoft.com/office/powerpoint/2010/main" val="233719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DM</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BFCEB6-7FB9-4856-B7E1-5CCE46902E5A}" type="slidenum">
              <a:rPr lang="en-US" altLang="en-US"/>
              <a:pPr eaLnBrk="1" hangingPunct="1"/>
              <a:t>19</a:t>
            </a:fld>
            <a:endParaRPr lang="en-US" altLang="en-US"/>
          </a:p>
        </p:txBody>
      </p:sp>
    </p:spTree>
    <p:extLst>
      <p:ext uri="{BB962C8B-B14F-4D97-AF65-F5344CB8AC3E}">
        <p14:creationId xmlns:p14="http://schemas.microsoft.com/office/powerpoint/2010/main" val="284857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19899F-977C-43DE-A53F-8FFC45BD269E}" type="slidenum">
              <a:rPr lang="en-US" altLang="en-US"/>
              <a:pPr eaLnBrk="1" hangingPunct="1"/>
              <a:t>2</a:t>
            </a:fld>
            <a:endParaRPr lang="en-US" altLang="en-US"/>
          </a:p>
        </p:txBody>
      </p:sp>
    </p:spTree>
    <p:extLst>
      <p:ext uri="{BB962C8B-B14F-4D97-AF65-F5344CB8AC3E}">
        <p14:creationId xmlns:p14="http://schemas.microsoft.com/office/powerpoint/2010/main" val="103717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DM</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E66938-0E04-45F7-81E8-849BE3E3492B}" type="slidenum">
              <a:rPr lang="en-US" altLang="en-US"/>
              <a:pPr eaLnBrk="1" hangingPunct="1"/>
              <a:t>20</a:t>
            </a:fld>
            <a:endParaRPr lang="en-US" altLang="en-US"/>
          </a:p>
        </p:txBody>
      </p:sp>
    </p:spTree>
    <p:extLst>
      <p:ext uri="{BB962C8B-B14F-4D97-AF65-F5344CB8AC3E}">
        <p14:creationId xmlns:p14="http://schemas.microsoft.com/office/powerpoint/2010/main" val="3701997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DM</a:t>
            </a:r>
          </a:p>
          <a:p>
            <a:pPr>
              <a:spcBef>
                <a:spcPct val="0"/>
              </a:spcBef>
            </a:pPr>
            <a:r>
              <a:rPr lang="en-US" altLang="en-US" dirty="0" smtClean="0"/>
              <a:t>-There are definite gaps in PER</a:t>
            </a:r>
          </a:p>
          <a:p>
            <a:pPr>
              <a:spcBef>
                <a:spcPct val="0"/>
              </a:spcBef>
            </a:pPr>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583692-2E11-4E29-8D4E-723725B40298}" type="slidenum">
              <a:rPr lang="en-US" altLang="en-US"/>
              <a:pPr eaLnBrk="1" hangingPunct="1"/>
              <a:t>21</a:t>
            </a:fld>
            <a:endParaRPr lang="en-US" altLang="en-US"/>
          </a:p>
        </p:txBody>
      </p:sp>
    </p:spTree>
    <p:extLst>
      <p:ext uri="{BB962C8B-B14F-4D97-AF65-F5344CB8AC3E}">
        <p14:creationId xmlns:p14="http://schemas.microsoft.com/office/powerpoint/2010/main" val="1919676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DM</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0029C3-47E9-4C62-9FE7-7BB2958881C7}" type="slidenum">
              <a:rPr lang="en-US" altLang="en-US"/>
              <a:pPr eaLnBrk="1" hangingPunct="1"/>
              <a:t>22</a:t>
            </a:fld>
            <a:endParaRPr lang="en-US" altLang="en-US"/>
          </a:p>
        </p:txBody>
      </p:sp>
    </p:spTree>
    <p:extLst>
      <p:ext uri="{BB962C8B-B14F-4D97-AF65-F5344CB8AC3E}">
        <p14:creationId xmlns:p14="http://schemas.microsoft.com/office/powerpoint/2010/main" val="1229190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DM</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09FFBB-17EF-43EF-8331-5875ADDC75CE}" type="slidenum">
              <a:rPr lang="en-US" altLang="en-US"/>
              <a:pPr eaLnBrk="1" hangingPunct="1"/>
              <a:t>23</a:t>
            </a:fld>
            <a:endParaRPr lang="en-US" altLang="en-US"/>
          </a:p>
        </p:txBody>
      </p:sp>
    </p:spTree>
    <p:extLst>
      <p:ext uri="{BB962C8B-B14F-4D97-AF65-F5344CB8AC3E}">
        <p14:creationId xmlns:p14="http://schemas.microsoft.com/office/powerpoint/2010/main" val="1569829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DM </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Security-is your data safe?</a:t>
            </a:r>
          </a:p>
          <a:p>
            <a:pPr>
              <a:spcBef>
                <a:spcPct val="0"/>
              </a:spcBef>
            </a:pPr>
            <a:r>
              <a:rPr lang="en-US" altLang="en-US" dirty="0" smtClean="0"/>
              <a:t>Access is allowing those with a need get (only) what they need</a:t>
            </a:r>
          </a:p>
          <a:p>
            <a:pPr>
              <a:spcBef>
                <a:spcPct val="0"/>
              </a:spcBef>
            </a:pPr>
            <a:endParaRPr lang="en-US" altLang="en-US" dirty="0" smtClean="0"/>
          </a:p>
          <a:p>
            <a:pPr>
              <a:spcBef>
                <a:spcPct val="0"/>
              </a:spcBef>
            </a:pP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F51E5D-33B7-4705-AA54-D6CF087A8319}" type="slidenum">
              <a:rPr lang="en-US" altLang="en-US"/>
              <a:pPr eaLnBrk="1" hangingPunct="1"/>
              <a:t>24</a:t>
            </a:fld>
            <a:endParaRPr lang="en-US" altLang="en-US"/>
          </a:p>
        </p:txBody>
      </p:sp>
    </p:spTree>
    <p:extLst>
      <p:ext uri="{BB962C8B-B14F-4D97-AF65-F5344CB8AC3E}">
        <p14:creationId xmlns:p14="http://schemas.microsoft.com/office/powerpoint/2010/main" val="4034593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DM There are PER gaps</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27F2A5-3721-461D-BC05-6C7B2EB6AE29}" type="slidenum">
              <a:rPr lang="en-US" altLang="en-US"/>
              <a:pPr eaLnBrk="1" hangingPunct="1"/>
              <a:t>25</a:t>
            </a:fld>
            <a:endParaRPr lang="en-US" altLang="en-US"/>
          </a:p>
        </p:txBody>
      </p:sp>
    </p:spTree>
    <p:extLst>
      <p:ext uri="{BB962C8B-B14F-4D97-AF65-F5344CB8AC3E}">
        <p14:creationId xmlns:p14="http://schemas.microsoft.com/office/powerpoint/2010/main" val="3019224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Split the sections up by table.---Ask</a:t>
            </a:r>
            <a:r>
              <a:rPr lang="en-US" altLang="en-US" baseline="0" dirty="0" smtClean="0"/>
              <a:t> a couple table for a success or challenge. (15 minutes, 5 report)</a:t>
            </a:r>
            <a:endParaRPr lang="en-US" altLang="en-US" dirty="0" smtClean="0"/>
          </a:p>
          <a:p>
            <a:pPr>
              <a:spcBef>
                <a:spcPct val="0"/>
              </a:spcBef>
            </a:pPr>
            <a:endParaRPr lang="en-US" alt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963C35-E794-4B0F-9AFE-E7E67EA15AFD}" type="slidenum">
              <a:rPr lang="en-US" altLang="en-US"/>
              <a:pPr eaLnBrk="1" hangingPunct="1"/>
              <a:t>26</a:t>
            </a:fld>
            <a:endParaRPr lang="en-US" altLang="en-US"/>
          </a:p>
        </p:txBody>
      </p:sp>
    </p:spTree>
    <p:extLst>
      <p:ext uri="{BB962C8B-B14F-4D97-AF65-F5344CB8AC3E}">
        <p14:creationId xmlns:p14="http://schemas.microsoft.com/office/powerpoint/2010/main" val="1123836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MC to start here (20 minutes)</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2226EE-2D76-4F30-9FFB-3166253FAC9C}" type="slidenum">
              <a:rPr lang="en-US" altLang="en-US"/>
              <a:pPr eaLnBrk="1" hangingPunct="1"/>
              <a:t>27</a:t>
            </a:fld>
            <a:endParaRPr lang="en-US" altLang="en-US"/>
          </a:p>
        </p:txBody>
      </p:sp>
    </p:spTree>
    <p:extLst>
      <p:ext uri="{BB962C8B-B14F-4D97-AF65-F5344CB8AC3E}">
        <p14:creationId xmlns:p14="http://schemas.microsoft.com/office/powerpoint/2010/main" val="724416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aseline="0" dirty="0" smtClean="0"/>
              <a:t>MC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196FFA9-B218-4050-AB9B-24F1EB6ECFBE}" type="slidenum">
              <a:rPr lang="en-US" altLang="en-US"/>
              <a:pPr eaLnBrk="1" hangingPunct="1"/>
              <a:t>28</a:t>
            </a:fld>
            <a:endParaRPr lang="en-US" altLang="en-US"/>
          </a:p>
        </p:txBody>
      </p:sp>
    </p:spTree>
    <p:extLst>
      <p:ext uri="{BB962C8B-B14F-4D97-AF65-F5344CB8AC3E}">
        <p14:creationId xmlns:p14="http://schemas.microsoft.com/office/powerpoint/2010/main" val="136788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MC-</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4E076E-DCE6-4F6D-8286-E10A342D3031}" type="slidenum">
              <a:rPr lang="en-US" altLang="en-US"/>
              <a:pPr eaLnBrk="1" hangingPunct="1"/>
              <a:t>29</a:t>
            </a:fld>
            <a:endParaRPr lang="en-US" altLang="en-US"/>
          </a:p>
        </p:txBody>
      </p:sp>
    </p:spTree>
    <p:extLst>
      <p:ext uri="{BB962C8B-B14F-4D97-AF65-F5344CB8AC3E}">
        <p14:creationId xmlns:p14="http://schemas.microsoft.com/office/powerpoint/2010/main" val="382979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r>
              <a:rPr lang="en-US" altLang="en-US" dirty="0" smtClean="0"/>
              <a:t>We need to hit hard on the fact that we have to come up to speed as an Alliance.  We have some good foundational pieces related to Governance but we need to review and update.  Will weave PER throughout conversation.</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19899F-977C-43DE-A53F-8FFC45BD269E}" type="slidenum">
              <a:rPr lang="en-US" altLang="en-US"/>
              <a:pPr eaLnBrk="1" hangingPunct="1"/>
              <a:t>3</a:t>
            </a:fld>
            <a:endParaRPr lang="en-US" altLang="en-US"/>
          </a:p>
        </p:txBody>
      </p:sp>
    </p:spTree>
    <p:extLst>
      <p:ext uri="{BB962C8B-B14F-4D97-AF65-F5344CB8AC3E}">
        <p14:creationId xmlns:p14="http://schemas.microsoft.com/office/powerpoint/2010/main" val="3251951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MC-Will reference the self</a:t>
            </a:r>
            <a:r>
              <a:rPr lang="en-US" altLang="en-US" baseline="0" dirty="0" smtClean="0"/>
              <a:t> assessment tool and that it gives a good indication of a registry‘s readiness in terms of governance.</a:t>
            </a:r>
            <a:endParaRPr lang="en-US"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4E076E-DCE6-4F6D-8286-E10A342D3031}" type="slidenum">
              <a:rPr lang="en-US" altLang="en-US"/>
              <a:pPr eaLnBrk="1" hangingPunct="1"/>
              <a:t>30</a:t>
            </a:fld>
            <a:endParaRPr lang="en-US" altLang="en-US"/>
          </a:p>
        </p:txBody>
      </p:sp>
    </p:spTree>
    <p:extLst>
      <p:ext uri="{BB962C8B-B14F-4D97-AF65-F5344CB8AC3E}">
        <p14:creationId xmlns:p14="http://schemas.microsoft.com/office/powerpoint/2010/main" val="1874116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BF96D2-CED8-489C-BDBE-18C7A2B94FDB}" type="slidenum">
              <a:rPr lang="en-US" altLang="en-US"/>
              <a:pPr eaLnBrk="1" hangingPunct="1"/>
              <a:t>31</a:t>
            </a:fld>
            <a:endParaRPr lang="en-US" altLang="en-US"/>
          </a:p>
        </p:txBody>
      </p:sp>
    </p:spTree>
    <p:extLst>
      <p:ext uri="{BB962C8B-B14F-4D97-AF65-F5344CB8AC3E}">
        <p14:creationId xmlns:p14="http://schemas.microsoft.com/office/powerpoint/2010/main" val="1040564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4E076E-DCE6-4F6D-8286-E10A342D3031}" type="slidenum">
              <a:rPr lang="en-US" altLang="en-US"/>
              <a:pPr eaLnBrk="1" hangingPunct="1"/>
              <a:t>32</a:t>
            </a:fld>
            <a:endParaRPr lang="en-US" altLang="en-US"/>
          </a:p>
        </p:txBody>
      </p:sp>
    </p:spTree>
    <p:extLst>
      <p:ext uri="{BB962C8B-B14F-4D97-AF65-F5344CB8AC3E}">
        <p14:creationId xmlns:p14="http://schemas.microsoft.com/office/powerpoint/2010/main" val="2510803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12BC01-D53C-4456-860B-FC0AD3E6FBF1}" type="slidenum">
              <a:rPr lang="en-US" altLang="en-US"/>
              <a:pPr eaLnBrk="1" hangingPunct="1"/>
              <a:t>33</a:t>
            </a:fld>
            <a:endParaRPr lang="en-US" altLang="en-US"/>
          </a:p>
        </p:txBody>
      </p:sp>
    </p:spTree>
    <p:extLst>
      <p:ext uri="{BB962C8B-B14F-4D97-AF65-F5344CB8AC3E}">
        <p14:creationId xmlns:p14="http://schemas.microsoft.com/office/powerpoint/2010/main" val="2910858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12BC01-D53C-4456-860B-FC0AD3E6FBF1}" type="slidenum">
              <a:rPr lang="en-US" altLang="en-US"/>
              <a:pPr eaLnBrk="1" hangingPunct="1"/>
              <a:t>34</a:t>
            </a:fld>
            <a:endParaRPr lang="en-US" altLang="en-US"/>
          </a:p>
        </p:txBody>
      </p:sp>
    </p:spTree>
    <p:extLst>
      <p:ext uri="{BB962C8B-B14F-4D97-AF65-F5344CB8AC3E}">
        <p14:creationId xmlns:p14="http://schemas.microsoft.com/office/powerpoint/2010/main" val="3297749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12BC01-D53C-4456-860B-FC0AD3E6FBF1}" type="slidenum">
              <a:rPr lang="en-US" altLang="en-US"/>
              <a:pPr eaLnBrk="1" hangingPunct="1"/>
              <a:t>35</a:t>
            </a:fld>
            <a:endParaRPr lang="en-US" altLang="en-US"/>
          </a:p>
        </p:txBody>
      </p:sp>
    </p:spTree>
    <p:extLst>
      <p:ext uri="{BB962C8B-B14F-4D97-AF65-F5344CB8AC3E}">
        <p14:creationId xmlns:p14="http://schemas.microsoft.com/office/powerpoint/2010/main" val="242298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endParaRPr lang="en-US"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25165B-A1BD-44D3-A99F-44D8EC6B5B56}" type="slidenum">
              <a:rPr lang="en-US" altLang="en-US"/>
              <a:pPr eaLnBrk="1" hangingPunct="1"/>
              <a:t>4</a:t>
            </a:fld>
            <a:endParaRPr lang="en-US" altLang="en-US"/>
          </a:p>
        </p:txBody>
      </p:sp>
    </p:spTree>
    <p:extLst>
      <p:ext uri="{BB962C8B-B14F-4D97-AF65-F5344CB8AC3E}">
        <p14:creationId xmlns:p14="http://schemas.microsoft.com/office/powerpoint/2010/main" val="44228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endParaRPr lang="en-US"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25165B-A1BD-44D3-A99F-44D8EC6B5B56}" type="slidenum">
              <a:rPr lang="en-US" altLang="en-US"/>
              <a:pPr eaLnBrk="1" hangingPunct="1"/>
              <a:t>5</a:t>
            </a:fld>
            <a:endParaRPr lang="en-US" altLang="en-US"/>
          </a:p>
        </p:txBody>
      </p:sp>
    </p:spTree>
    <p:extLst>
      <p:ext uri="{BB962C8B-B14F-4D97-AF65-F5344CB8AC3E}">
        <p14:creationId xmlns:p14="http://schemas.microsoft.com/office/powerpoint/2010/main" val="674129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endParaRPr lang="en-US"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25165B-A1BD-44D3-A99F-44D8EC6B5B56}" type="slidenum">
              <a:rPr lang="en-US" altLang="en-US"/>
              <a:pPr eaLnBrk="1" hangingPunct="1"/>
              <a:t>6</a:t>
            </a:fld>
            <a:endParaRPr lang="en-US" altLang="en-US"/>
          </a:p>
        </p:txBody>
      </p:sp>
    </p:spTree>
    <p:extLst>
      <p:ext uri="{BB962C8B-B14F-4D97-AF65-F5344CB8AC3E}">
        <p14:creationId xmlns:p14="http://schemas.microsoft.com/office/powerpoint/2010/main" val="674129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endParaRPr lang="en-US"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25165B-A1BD-44D3-A99F-44D8EC6B5B56}" type="slidenum">
              <a:rPr lang="en-US" altLang="en-US"/>
              <a:pPr eaLnBrk="1" hangingPunct="1"/>
              <a:t>7</a:t>
            </a:fld>
            <a:endParaRPr lang="en-US" altLang="en-US"/>
          </a:p>
        </p:txBody>
      </p:sp>
    </p:spTree>
    <p:extLst>
      <p:ext uri="{BB962C8B-B14F-4D97-AF65-F5344CB8AC3E}">
        <p14:creationId xmlns:p14="http://schemas.microsoft.com/office/powerpoint/2010/main" val="44228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MT</a:t>
            </a:r>
          </a:p>
          <a:p>
            <a:pPr>
              <a:spcBef>
                <a:spcPct val="0"/>
              </a:spcBef>
            </a:pPr>
            <a:endParaRPr lang="en-US" alt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9C58CA-9FFE-4C8A-B60A-8FE51CC00063}" type="slidenum">
              <a:rPr lang="en-US" altLang="en-US"/>
              <a:pPr eaLnBrk="1" hangingPunct="1"/>
              <a:t>8</a:t>
            </a:fld>
            <a:endParaRPr lang="en-US" altLang="en-US"/>
          </a:p>
        </p:txBody>
      </p:sp>
    </p:spTree>
    <p:extLst>
      <p:ext uri="{BB962C8B-B14F-4D97-AF65-F5344CB8AC3E}">
        <p14:creationId xmlns:p14="http://schemas.microsoft.com/office/powerpoint/2010/main" val="143730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Everyone stand.  Sit down if … Goal is to show that everyone is affected by governance.</a:t>
            </a:r>
            <a:endParaRPr lang="en-US" altLang="en-US" dirty="0"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27381C0-C971-4403-B7D6-303EA802661D}" type="slidenum">
              <a:rPr lang="en-US" altLang="en-US"/>
              <a:pPr eaLnBrk="1" hangingPunct="1"/>
              <a:t>9</a:t>
            </a:fld>
            <a:endParaRPr lang="en-US" altLang="en-US"/>
          </a:p>
        </p:txBody>
      </p:sp>
    </p:spTree>
    <p:extLst>
      <p:ext uri="{BB962C8B-B14F-4D97-AF65-F5344CB8AC3E}">
        <p14:creationId xmlns:p14="http://schemas.microsoft.com/office/powerpoint/2010/main" val="250272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C5BCE503-3BC3-4638-934F-83F92702D223}" type="slidenum">
              <a:rPr lang="es-ES" altLang="en-US"/>
              <a:pPr/>
              <a:t>‹#›</a:t>
            </a:fld>
            <a:endParaRPr lang="es-ES" altLang="en-US"/>
          </a:p>
        </p:txBody>
      </p:sp>
    </p:spTree>
    <p:extLst>
      <p:ext uri="{BB962C8B-B14F-4D97-AF65-F5344CB8AC3E}">
        <p14:creationId xmlns:p14="http://schemas.microsoft.com/office/powerpoint/2010/main" val="57047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9BF9AB57-1481-4907-83DA-E3FB8EC72B65}" type="slidenum">
              <a:rPr lang="es-ES" altLang="en-US"/>
              <a:pPr/>
              <a:t>‹#›</a:t>
            </a:fld>
            <a:endParaRPr lang="es-ES" altLang="en-US"/>
          </a:p>
        </p:txBody>
      </p:sp>
    </p:spTree>
    <p:extLst>
      <p:ext uri="{BB962C8B-B14F-4D97-AF65-F5344CB8AC3E}">
        <p14:creationId xmlns:p14="http://schemas.microsoft.com/office/powerpoint/2010/main" val="290529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F4C88AA1-2F85-4880-9F78-AA4714FBB82A}" type="slidenum">
              <a:rPr lang="es-ES" altLang="en-US"/>
              <a:pPr/>
              <a:t>‹#›</a:t>
            </a:fld>
            <a:endParaRPr lang="es-ES" altLang="en-US"/>
          </a:p>
        </p:txBody>
      </p:sp>
    </p:spTree>
    <p:extLst>
      <p:ext uri="{BB962C8B-B14F-4D97-AF65-F5344CB8AC3E}">
        <p14:creationId xmlns:p14="http://schemas.microsoft.com/office/powerpoint/2010/main" val="117235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D9F165C0-F8A5-467C-A879-89B025C60788}" type="slidenum">
              <a:rPr lang="es-ES" altLang="en-US"/>
              <a:pPr/>
              <a:t>‹#›</a:t>
            </a:fld>
            <a:endParaRPr lang="es-ES" altLang="en-US"/>
          </a:p>
        </p:txBody>
      </p:sp>
    </p:spTree>
    <p:extLst>
      <p:ext uri="{BB962C8B-B14F-4D97-AF65-F5344CB8AC3E}">
        <p14:creationId xmlns:p14="http://schemas.microsoft.com/office/powerpoint/2010/main" val="245382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1F2990CA-838C-4347-A881-3E011D848E5B}" type="slidenum">
              <a:rPr lang="es-ES" altLang="en-US"/>
              <a:pPr/>
              <a:t>‹#›</a:t>
            </a:fld>
            <a:endParaRPr lang="es-ES" altLang="en-US"/>
          </a:p>
        </p:txBody>
      </p:sp>
    </p:spTree>
    <p:extLst>
      <p:ext uri="{BB962C8B-B14F-4D97-AF65-F5344CB8AC3E}">
        <p14:creationId xmlns:p14="http://schemas.microsoft.com/office/powerpoint/2010/main" val="313636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C702CAC6-61BA-4439-A922-679F0DB56792}" type="slidenum">
              <a:rPr lang="es-ES" altLang="en-US"/>
              <a:pPr/>
              <a:t>‹#›</a:t>
            </a:fld>
            <a:endParaRPr lang="es-ES" altLang="en-US"/>
          </a:p>
        </p:txBody>
      </p:sp>
    </p:spTree>
    <p:extLst>
      <p:ext uri="{BB962C8B-B14F-4D97-AF65-F5344CB8AC3E}">
        <p14:creationId xmlns:p14="http://schemas.microsoft.com/office/powerpoint/2010/main" val="278100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p:cNvSpPr>
            <a:spLocks noGrp="1" noChangeArrowheads="1"/>
          </p:cNvSpPr>
          <p:nvPr>
            <p:ph type="sldNum" sz="quarter" idx="12"/>
          </p:nvPr>
        </p:nvSpPr>
        <p:spPr>
          <a:ln/>
        </p:spPr>
        <p:txBody>
          <a:bodyPr/>
          <a:lstStyle>
            <a:lvl1pPr>
              <a:defRPr/>
            </a:lvl1pPr>
          </a:lstStyle>
          <a:p>
            <a:fld id="{A394FE42-8E8F-4FF1-B236-92C3E1049489}" type="slidenum">
              <a:rPr lang="es-ES" altLang="en-US"/>
              <a:pPr/>
              <a:t>‹#›</a:t>
            </a:fld>
            <a:endParaRPr lang="es-ES" altLang="en-US"/>
          </a:p>
        </p:txBody>
      </p:sp>
    </p:spTree>
    <p:extLst>
      <p:ext uri="{BB962C8B-B14F-4D97-AF65-F5344CB8AC3E}">
        <p14:creationId xmlns:p14="http://schemas.microsoft.com/office/powerpoint/2010/main" val="1339713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a:ln/>
        </p:spPr>
        <p:txBody>
          <a:bodyPr/>
          <a:lstStyle>
            <a:lvl1pPr>
              <a:defRPr/>
            </a:lvl1pPr>
          </a:lstStyle>
          <a:p>
            <a:fld id="{1F892054-515E-4F9D-8E91-4F384A57A99C}" type="slidenum">
              <a:rPr lang="es-ES" altLang="en-US"/>
              <a:pPr/>
              <a:t>‹#›</a:t>
            </a:fld>
            <a:endParaRPr lang="es-ES" altLang="en-US"/>
          </a:p>
        </p:txBody>
      </p:sp>
    </p:spTree>
    <p:extLst>
      <p:ext uri="{BB962C8B-B14F-4D97-AF65-F5344CB8AC3E}">
        <p14:creationId xmlns:p14="http://schemas.microsoft.com/office/powerpoint/2010/main" val="280008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p:cNvSpPr>
            <a:spLocks noGrp="1" noChangeArrowheads="1"/>
          </p:cNvSpPr>
          <p:nvPr>
            <p:ph type="sldNum" sz="quarter" idx="12"/>
          </p:nvPr>
        </p:nvSpPr>
        <p:spPr>
          <a:ln/>
        </p:spPr>
        <p:txBody>
          <a:bodyPr/>
          <a:lstStyle>
            <a:lvl1pPr>
              <a:defRPr/>
            </a:lvl1pPr>
          </a:lstStyle>
          <a:p>
            <a:fld id="{CF83F1FD-6654-4CDA-A817-F97D4EE6B892}" type="slidenum">
              <a:rPr lang="es-ES" altLang="en-US"/>
              <a:pPr/>
              <a:t>‹#›</a:t>
            </a:fld>
            <a:endParaRPr lang="es-ES" altLang="en-US"/>
          </a:p>
        </p:txBody>
      </p:sp>
    </p:spTree>
    <p:extLst>
      <p:ext uri="{BB962C8B-B14F-4D97-AF65-F5344CB8AC3E}">
        <p14:creationId xmlns:p14="http://schemas.microsoft.com/office/powerpoint/2010/main" val="3435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6C497060-A341-4C09-95E2-72B64AB4C5AF}" type="slidenum">
              <a:rPr lang="es-ES" altLang="en-US"/>
              <a:pPr/>
              <a:t>‹#›</a:t>
            </a:fld>
            <a:endParaRPr lang="es-ES" altLang="en-US"/>
          </a:p>
        </p:txBody>
      </p:sp>
    </p:spTree>
    <p:extLst>
      <p:ext uri="{BB962C8B-B14F-4D97-AF65-F5344CB8AC3E}">
        <p14:creationId xmlns:p14="http://schemas.microsoft.com/office/powerpoint/2010/main" val="3896739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113882A2-39A0-45C0-A5D5-47C3406F7AB9}" type="slidenum">
              <a:rPr lang="es-ES" altLang="en-US"/>
              <a:pPr/>
              <a:t>‹#›</a:t>
            </a:fld>
            <a:endParaRPr lang="es-ES" altLang="en-US"/>
          </a:p>
        </p:txBody>
      </p:sp>
    </p:spTree>
    <p:extLst>
      <p:ext uri="{BB962C8B-B14F-4D97-AF65-F5344CB8AC3E}">
        <p14:creationId xmlns:p14="http://schemas.microsoft.com/office/powerpoint/2010/main" val="16339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cs typeface="Arial" charset="0"/>
              </a:defRPr>
            </a:lvl1pPr>
          </a:lstStyle>
          <a:p>
            <a:pPr>
              <a:defRPr/>
            </a:pPr>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cs typeface="Arial" charset="0"/>
              </a:defRPr>
            </a:lvl1pPr>
          </a:lstStyle>
          <a:p>
            <a:pPr>
              <a:defRPr/>
            </a:pPr>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5A17BC8-C9D8-437B-936B-938ACD031A2A}" type="slidenum">
              <a:rPr lang="es-ES" altLang="en-US"/>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Missy.Cochenour@aemcorp.com" TargetMode="External"/><Relationship Id="rId5" Type="http://schemas.openxmlformats.org/officeDocument/2006/relationships/hyperlink" Target="mailto:denise.mauzy@aemcorp.com" TargetMode="External"/><Relationship Id="rId4" Type="http://schemas.openxmlformats.org/officeDocument/2006/relationships/hyperlink" Target="mailto:mtaylor@cceionline.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tm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5"/>
          <p:cNvSpPr>
            <a:spLocks noGrp="1" noChangeArrowheads="1"/>
          </p:cNvSpPr>
          <p:nvPr>
            <p:ph type="ctrTitle"/>
          </p:nvPr>
        </p:nvSpPr>
        <p:spPr>
          <a:xfrm>
            <a:off x="1908175" y="2781300"/>
            <a:ext cx="6548438" cy="1470025"/>
          </a:xfrm>
        </p:spPr>
        <p:txBody>
          <a:bodyPr/>
          <a:lstStyle/>
          <a:p>
            <a:pPr eaLnBrk="1" hangingPunct="1"/>
            <a:r>
              <a:rPr lang="en-US" altLang="en-US" sz="4000" smtClean="0"/>
              <a:t>            Demystifying Data</a:t>
            </a:r>
            <a:br>
              <a:rPr lang="en-US" altLang="en-US" sz="4000" smtClean="0"/>
            </a:br>
            <a:r>
              <a:rPr lang="en-US" altLang="en-US" sz="4000" smtClean="0"/>
              <a:t>          Governance</a:t>
            </a:r>
            <a:endParaRPr lang="es-ES" altLang="en-US" sz="4000" smtClean="0">
              <a:solidFill>
                <a:schemeClr val="tx1"/>
              </a:solidFill>
            </a:endParaRPr>
          </a:p>
        </p:txBody>
      </p:sp>
      <p:sp>
        <p:nvSpPr>
          <p:cNvPr id="5" name="Subtitle 2"/>
          <p:cNvSpPr>
            <a:spLocks noGrp="1"/>
          </p:cNvSpPr>
          <p:nvPr>
            <p:ph type="subTitle" idx="1"/>
          </p:nvPr>
        </p:nvSpPr>
        <p:spPr>
          <a:xfrm>
            <a:off x="-36513" y="4581525"/>
            <a:ext cx="8569326" cy="1655763"/>
          </a:xfrm>
        </p:spPr>
        <p:txBody>
          <a:bodyPr>
            <a:normAutofit fontScale="62500" lnSpcReduction="20000"/>
          </a:bodyPr>
          <a:lstStyle/>
          <a:p>
            <a:pPr algn="r" eaLnBrk="1" hangingPunct="1">
              <a:defRPr/>
            </a:pPr>
            <a:r>
              <a:rPr lang="en-US" dirty="0" smtClean="0">
                <a:solidFill>
                  <a:schemeClr val="bg1"/>
                </a:solidFill>
              </a:rPr>
              <a:t>Denise Mauzy</a:t>
            </a:r>
          </a:p>
          <a:p>
            <a:pPr algn="r" eaLnBrk="1" hangingPunct="1">
              <a:defRPr/>
            </a:pPr>
            <a:r>
              <a:rPr lang="en-US" dirty="0" smtClean="0">
                <a:solidFill>
                  <a:schemeClr val="bg1"/>
                </a:solidFill>
              </a:rPr>
              <a:t>Maria Taylor</a:t>
            </a:r>
          </a:p>
          <a:p>
            <a:pPr algn="r" eaLnBrk="1" hangingPunct="1">
              <a:defRPr/>
            </a:pPr>
            <a:r>
              <a:rPr lang="en-US" dirty="0" smtClean="0">
                <a:solidFill>
                  <a:schemeClr val="bg1"/>
                </a:solidFill>
              </a:rPr>
              <a:t>Missy Cochenour</a:t>
            </a:r>
          </a:p>
          <a:p>
            <a:pPr algn="r" eaLnBrk="1" hangingPunct="1">
              <a:defRPr/>
            </a:pPr>
            <a:r>
              <a:rPr lang="en-US" dirty="0" smtClean="0">
                <a:solidFill>
                  <a:schemeClr val="bg1"/>
                </a:solidFill>
              </a:rPr>
              <a:t>October 8, 2014</a:t>
            </a:r>
            <a:endParaRPr lang="en-US" dirty="0">
              <a:solidFill>
                <a:schemeClr val="bg1"/>
              </a:solidFill>
            </a:endParaRPr>
          </a:p>
          <a:p>
            <a:pPr algn="r" eaLnBrk="1" hangingPunct="1">
              <a:defRPr/>
            </a:pPr>
            <a:r>
              <a:rPr lang="en-US" dirty="0" smtClean="0">
                <a:solidFill>
                  <a:schemeClr val="bg1"/>
                </a:solidFill>
              </a:rPr>
              <a:t>1:15- 2:45 pm</a:t>
            </a:r>
            <a:endParaRPr lang="en-US" dirty="0">
              <a:solidFill>
                <a:schemeClr val="bg1"/>
              </a:solidFill>
            </a:endParaRPr>
          </a:p>
        </p:txBody>
      </p:sp>
      <p:pic>
        <p:nvPicPr>
          <p:cNvPr id="2052"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788" y="6453188"/>
            <a:ext cx="684212"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200" smtClean="0">
                <a:solidFill>
                  <a:schemeClr val="bg1"/>
                </a:solidFill>
              </a:rPr>
              <a:t>Data Breaches are on the Rise</a:t>
            </a:r>
          </a:p>
        </p:txBody>
      </p:sp>
      <p:sp>
        <p:nvSpPr>
          <p:cNvPr id="6147"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4E74185-ADD0-44CC-891E-5D3F0F3B688E}" type="slidenum">
              <a:rPr lang="es-ES" altLang="en-US"/>
              <a:pPr eaLnBrk="1" hangingPunct="1"/>
              <a:t>10</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pic>
        <p:nvPicPr>
          <p:cNvPr id="61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990" y="1412776"/>
            <a:ext cx="5985481" cy="42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TextBox 3"/>
          <p:cNvSpPr txBox="1">
            <a:spLocks noChangeArrowheads="1"/>
          </p:cNvSpPr>
          <p:nvPr/>
        </p:nvSpPr>
        <p:spPr bwMode="auto">
          <a:xfrm>
            <a:off x="2411413" y="6237288"/>
            <a:ext cx="55927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a:t>http://www.pcworld.com/article/2453400/the-biggest-data-breaches-of-2014-so-far.html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200" smtClean="0">
                <a:solidFill>
                  <a:schemeClr val="bg1"/>
                </a:solidFill>
              </a:rPr>
              <a:t>Data Breaches</a:t>
            </a:r>
          </a:p>
        </p:txBody>
      </p:sp>
      <p:sp>
        <p:nvSpPr>
          <p:cNvPr id="7171" name="Content Placeholder 2"/>
          <p:cNvSpPr>
            <a:spLocks noGrp="1"/>
          </p:cNvSpPr>
          <p:nvPr>
            <p:ph type="body" idx="1"/>
          </p:nvPr>
        </p:nvSpPr>
        <p:spPr>
          <a:xfrm>
            <a:off x="457200" y="1417638"/>
            <a:ext cx="8291264" cy="3883570"/>
          </a:xfrm>
        </p:spPr>
        <p:txBody>
          <a:bodyPr/>
          <a:lstStyle/>
          <a:p>
            <a:pPr eaLnBrk="1" hangingPunct="1"/>
            <a:r>
              <a:rPr lang="en-US" altLang="en-US" sz="2000" dirty="0" smtClean="0">
                <a:solidFill>
                  <a:schemeClr val="bg1"/>
                </a:solidFill>
              </a:rPr>
              <a:t>A staggering 43% of companies surveyed reported experiencing a data breach in the past year, up 10% over the prior year.</a:t>
            </a:r>
          </a:p>
          <a:p>
            <a:pPr eaLnBrk="1" hangingPunct="1"/>
            <a:r>
              <a:rPr lang="en-US" altLang="en-US" sz="2000" dirty="0" smtClean="0">
                <a:solidFill>
                  <a:schemeClr val="bg1"/>
                </a:solidFill>
              </a:rPr>
              <a:t>Retail breaches are reported at one every week or two</a:t>
            </a:r>
          </a:p>
          <a:p>
            <a:pPr eaLnBrk="1" hangingPunct="1"/>
            <a:r>
              <a:rPr lang="en-US" altLang="en-US" sz="2000" dirty="0" smtClean="0">
                <a:solidFill>
                  <a:schemeClr val="bg1"/>
                </a:solidFill>
              </a:rPr>
              <a:t>Experian serviced over 2,300 incidents last year</a:t>
            </a:r>
          </a:p>
          <a:p>
            <a:pPr eaLnBrk="1" hangingPunct="1"/>
            <a:r>
              <a:rPr lang="en-US" altLang="en-US" sz="2000" dirty="0" smtClean="0">
                <a:solidFill>
                  <a:schemeClr val="bg1"/>
                </a:solidFill>
              </a:rPr>
              <a:t>Organizations include:</a:t>
            </a:r>
          </a:p>
          <a:p>
            <a:pPr lvl="1" eaLnBrk="1" hangingPunct="1"/>
            <a:r>
              <a:rPr lang="en-US" altLang="en-US" sz="1800" dirty="0" smtClean="0">
                <a:solidFill>
                  <a:schemeClr val="bg1"/>
                </a:solidFill>
              </a:rPr>
              <a:t>Home Depot</a:t>
            </a:r>
          </a:p>
          <a:p>
            <a:pPr lvl="1" eaLnBrk="1" hangingPunct="1"/>
            <a:r>
              <a:rPr lang="en-US" altLang="en-US" sz="1800" dirty="0" smtClean="0">
                <a:solidFill>
                  <a:schemeClr val="bg1"/>
                </a:solidFill>
              </a:rPr>
              <a:t>eBay</a:t>
            </a:r>
          </a:p>
          <a:p>
            <a:pPr lvl="1" eaLnBrk="1" hangingPunct="1"/>
            <a:r>
              <a:rPr lang="en-US" altLang="en-US" sz="1800" dirty="0" smtClean="0">
                <a:solidFill>
                  <a:schemeClr val="bg1"/>
                </a:solidFill>
              </a:rPr>
              <a:t>Target</a:t>
            </a:r>
          </a:p>
          <a:p>
            <a:pPr lvl="1" eaLnBrk="1" hangingPunct="1"/>
            <a:r>
              <a:rPr lang="en-US" altLang="en-US" sz="1800" dirty="0" smtClean="0">
                <a:solidFill>
                  <a:schemeClr val="bg1"/>
                </a:solidFill>
              </a:rPr>
              <a:t>Montana Department of Health and Human Services</a:t>
            </a:r>
          </a:p>
          <a:p>
            <a:pPr eaLnBrk="1" hangingPunct="1"/>
            <a:r>
              <a:rPr lang="en-US" altLang="en-US" sz="2000" dirty="0" smtClean="0">
                <a:solidFill>
                  <a:schemeClr val="bg1"/>
                </a:solidFill>
              </a:rPr>
              <a:t>Many data breaches go unreported</a:t>
            </a:r>
          </a:p>
          <a:p>
            <a:pPr eaLnBrk="1" hangingPunct="1"/>
            <a:endParaRPr lang="en-US" altLang="en-US" sz="2000" dirty="0" smtClean="0">
              <a:solidFill>
                <a:schemeClr val="bg1"/>
              </a:solidFill>
            </a:endParaRPr>
          </a:p>
        </p:txBody>
      </p:sp>
      <p:sp>
        <p:nvSpPr>
          <p:cNvPr id="7172"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AAFEB4-3A11-42F9-B959-03FBF804ABFD}" type="slidenum">
              <a:rPr lang="es-ES" altLang="en-US"/>
              <a:pPr eaLnBrk="1" hangingPunct="1"/>
              <a:t>11</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7175" name="TextBox 1"/>
          <p:cNvSpPr txBox="1">
            <a:spLocks noChangeArrowheads="1"/>
          </p:cNvSpPr>
          <p:nvPr/>
        </p:nvSpPr>
        <p:spPr bwMode="auto">
          <a:xfrm>
            <a:off x="2484438" y="6165850"/>
            <a:ext cx="60483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t>Ponemon Institute survey was conducted in 2014 and included 567 U.S. executives, most of whom reported to company’s chief security officers.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194"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rcRect l="6740" r="8499" b="13913"/>
          <a:stretch>
            <a:fillRect/>
          </a:stretch>
        </p:blipFill>
        <p:spPr>
          <a:xfrm>
            <a:off x="971600" y="188640"/>
            <a:ext cx="7427064" cy="5240040"/>
          </a:xfrm>
        </p:spPr>
      </p:pic>
      <p:sp>
        <p:nvSpPr>
          <p:cNvPr id="8195" name="Footer Placeholder 2"/>
          <p:cNvSpPr>
            <a:spLocks noGrp="1"/>
          </p:cNvSpPr>
          <p:nvPr>
            <p:ph type="ftr" sz="quarter" idx="11"/>
          </p:nvPr>
        </p:nvSpPr>
        <p:spPr>
          <a:xfrm>
            <a:off x="1368425" y="6165850"/>
            <a:ext cx="7307263"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n-US" sz="1100"/>
              <a:t>Article: http://www.praetorianguard.net/Blog/leading-causes-of-data-breaches-in-healthcare.aspx</a:t>
            </a:r>
          </a:p>
          <a:p>
            <a:pPr eaLnBrk="1" hangingPunct="1"/>
            <a:r>
              <a:rPr lang="es-ES" altLang="en-US" sz="1100"/>
              <a:t>Source:  http://www.privacyrights.org/data-breach/net</a:t>
            </a:r>
          </a:p>
        </p:txBody>
      </p:sp>
      <p:sp>
        <p:nvSpPr>
          <p:cNvPr id="8196" name="Slide Number Placeholder 5"/>
          <p:cNvSpPr>
            <a:spLocks noGrp="1"/>
          </p:cNvSpPr>
          <p:nvPr>
            <p:ph type="sldNum" sz="quarter" idx="12"/>
          </p:nvPr>
        </p:nvSpPr>
        <p:spPr>
          <a:xfrm>
            <a:off x="8316913" y="6245225"/>
            <a:ext cx="369887"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F905F3-4196-4F8C-9991-690FB09696D6}" type="slidenum">
              <a:rPr lang="es-ES" altLang="en-US"/>
              <a:pPr eaLnBrk="1" hangingPunct="1"/>
              <a:t>12</a:t>
            </a:fld>
            <a:endParaRPr lang="es-ES" altLang="en-US"/>
          </a:p>
        </p:txBody>
      </p:sp>
      <p:pic>
        <p:nvPicPr>
          <p:cNvPr id="9" name="Picture 2"/>
          <p:cNvPicPr>
            <a:picLocks noChangeAspect="1" noChangeArrowheads="1"/>
          </p:cNvPicPr>
          <p:nvPr/>
        </p:nvPicPr>
        <p:blipFill>
          <a:blip r:embed="rId5"/>
          <a:srcRect/>
          <a:stretch>
            <a:fillRect/>
          </a:stretch>
        </p:blipFill>
        <p:spPr bwMode="auto">
          <a:xfrm>
            <a:off x="-14288" y="6611938"/>
            <a:ext cx="9190038" cy="261937"/>
          </a:xfrm>
          <a:prstGeom prst="rect">
            <a:avLst/>
          </a:prstGeom>
          <a:solidFill>
            <a:schemeClr val="bg1">
              <a:lumMod val="95000"/>
            </a:schemeClr>
          </a:solidFill>
          <a:ln>
            <a:noFill/>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200" smtClean="0">
                <a:solidFill>
                  <a:schemeClr val="bg1"/>
                </a:solidFill>
              </a:rPr>
              <a:t>What Causes Data Breaches?</a:t>
            </a:r>
          </a:p>
        </p:txBody>
      </p:sp>
      <p:sp>
        <p:nvSpPr>
          <p:cNvPr id="6" name="Content Placeholder 2"/>
          <p:cNvSpPr>
            <a:spLocks noGrp="1"/>
          </p:cNvSpPr>
          <p:nvPr>
            <p:ph type="body" idx="1"/>
          </p:nvPr>
        </p:nvSpPr>
        <p:spPr>
          <a:xfrm>
            <a:off x="457200" y="1268760"/>
            <a:ext cx="8229600" cy="4176464"/>
          </a:xfrm>
        </p:spPr>
        <p:txBody>
          <a:bodyPr/>
          <a:lstStyle/>
          <a:p>
            <a:pPr eaLnBrk="1" hangingPunct="1">
              <a:defRPr/>
            </a:pPr>
            <a:r>
              <a:rPr lang="en-US" sz="2000" dirty="0" smtClean="0">
                <a:solidFill>
                  <a:schemeClr val="bg1"/>
                </a:solidFill>
              </a:rPr>
              <a:t>Simple errors</a:t>
            </a:r>
          </a:p>
          <a:p>
            <a:pPr lvl="1" eaLnBrk="1" hangingPunct="1">
              <a:defRPr/>
            </a:pPr>
            <a:r>
              <a:rPr lang="en-US" sz="1800" dirty="0" smtClean="0">
                <a:solidFill>
                  <a:schemeClr val="bg1"/>
                </a:solidFill>
              </a:rPr>
              <a:t>St. Vincent Breast Center in Indianapolis sent 63,000 letters containing information on upcoming appointments to the wrong people</a:t>
            </a:r>
          </a:p>
          <a:p>
            <a:pPr lvl="1" eaLnBrk="1" hangingPunct="1">
              <a:defRPr/>
            </a:pPr>
            <a:r>
              <a:rPr lang="en-US" sz="1800" dirty="0" smtClean="0">
                <a:solidFill>
                  <a:schemeClr val="bg1"/>
                </a:solidFill>
              </a:rPr>
              <a:t>Stanford Federal Credit Union accidentally attached a file with information on 18,000 customers sent an email</a:t>
            </a:r>
          </a:p>
          <a:p>
            <a:pPr lvl="1" eaLnBrk="1" hangingPunct="1">
              <a:defRPr/>
            </a:pPr>
            <a:r>
              <a:rPr lang="en-US" sz="1800" dirty="0" smtClean="0">
                <a:solidFill>
                  <a:schemeClr val="bg1"/>
                </a:solidFill>
              </a:rPr>
              <a:t>Thousands of paper medical records were dumped at a public incineration site in York, Pennsylvania</a:t>
            </a:r>
          </a:p>
          <a:p>
            <a:pPr eaLnBrk="1" hangingPunct="1">
              <a:defRPr/>
            </a:pPr>
            <a:r>
              <a:rPr lang="en-US" sz="2000" dirty="0" smtClean="0">
                <a:solidFill>
                  <a:schemeClr val="bg1"/>
                </a:solidFill>
              </a:rPr>
              <a:t>Theft</a:t>
            </a:r>
          </a:p>
          <a:p>
            <a:pPr lvl="1" eaLnBrk="1" hangingPunct="1">
              <a:defRPr/>
            </a:pPr>
            <a:r>
              <a:rPr lang="en-US" sz="1800" dirty="0" smtClean="0">
                <a:solidFill>
                  <a:schemeClr val="bg1"/>
                </a:solidFill>
              </a:rPr>
              <a:t>Laptops, thumb drives with nothing more than login and passwords to protect the data</a:t>
            </a:r>
          </a:p>
          <a:p>
            <a:pPr eaLnBrk="1" hangingPunct="1">
              <a:defRPr/>
            </a:pPr>
            <a:r>
              <a:rPr lang="en-US" sz="2000" dirty="0" smtClean="0">
                <a:solidFill>
                  <a:schemeClr val="bg1"/>
                </a:solidFill>
              </a:rPr>
              <a:t>Poor security practices</a:t>
            </a:r>
          </a:p>
          <a:p>
            <a:pPr lvl="1" eaLnBrk="1" hangingPunct="1">
              <a:defRPr/>
            </a:pPr>
            <a:r>
              <a:rPr lang="en-US" sz="1800" dirty="0" smtClean="0">
                <a:solidFill>
                  <a:schemeClr val="bg1"/>
                </a:solidFill>
              </a:rPr>
              <a:t>Weak password strength</a:t>
            </a:r>
          </a:p>
          <a:p>
            <a:pPr lvl="1" eaLnBrk="1" hangingPunct="1">
              <a:defRPr/>
            </a:pPr>
            <a:r>
              <a:rPr lang="en-US" sz="1800" dirty="0" smtClean="0">
                <a:solidFill>
                  <a:schemeClr val="bg1"/>
                </a:solidFill>
              </a:rPr>
              <a:t>Server vulnerabilities</a:t>
            </a:r>
          </a:p>
          <a:p>
            <a:pPr lvl="1" eaLnBrk="1" hangingPunct="1">
              <a:defRPr/>
            </a:pPr>
            <a:endParaRPr lang="en-US" sz="1600" dirty="0" smtClean="0">
              <a:solidFill>
                <a:schemeClr val="bg1"/>
              </a:solidFill>
            </a:endParaRPr>
          </a:p>
          <a:p>
            <a:pPr marL="0" indent="0" eaLnBrk="1" hangingPunct="1">
              <a:buFontTx/>
              <a:buNone/>
              <a:defRPr/>
            </a:pPr>
            <a:endParaRPr lang="en-US" sz="2000" dirty="0" smtClean="0">
              <a:solidFill>
                <a:schemeClr val="bg1"/>
              </a:solidFill>
            </a:endParaRPr>
          </a:p>
          <a:p>
            <a:pPr eaLnBrk="1" hangingPunct="1">
              <a:defRPr/>
            </a:pPr>
            <a:endParaRPr lang="en-US" sz="2000" dirty="0" smtClean="0">
              <a:solidFill>
                <a:schemeClr val="bg1"/>
              </a:solidFill>
            </a:endParaRPr>
          </a:p>
          <a:p>
            <a:pPr eaLnBrk="1" hangingPunct="1">
              <a:defRPr/>
            </a:pPr>
            <a:endParaRPr lang="en-US" sz="2000" dirty="0" smtClean="0">
              <a:solidFill>
                <a:schemeClr val="bg1"/>
              </a:solidFill>
            </a:endParaRPr>
          </a:p>
        </p:txBody>
      </p:sp>
      <p:sp>
        <p:nvSpPr>
          <p:cNvPr id="922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11E963-456B-4CA5-86EC-C70318395801}" type="slidenum">
              <a:rPr lang="es-ES" altLang="en-US"/>
              <a:pPr eaLnBrk="1" hangingPunct="1"/>
              <a:t>13</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9223" name="TextBox 1"/>
          <p:cNvSpPr txBox="1">
            <a:spLocks noChangeArrowheads="1"/>
          </p:cNvSpPr>
          <p:nvPr/>
        </p:nvSpPr>
        <p:spPr bwMode="auto">
          <a:xfrm>
            <a:off x="2484438" y="6165850"/>
            <a:ext cx="60483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t>Ponemon Institute survey was conducted in 2014 and included 567 U.S. executives, most of whom reported to company’s chief security officers.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xfrm>
            <a:off x="8316913" y="6245225"/>
            <a:ext cx="369887"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810698-820E-4ADD-9CC5-B8B3A9B98B26}" type="slidenum">
              <a:rPr lang="es-ES" altLang="en-US"/>
              <a:pPr eaLnBrk="1" hangingPunct="1"/>
              <a:t>14</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10244" name="Content Placeholder 1"/>
          <p:cNvSpPr>
            <a:spLocks noGrp="1"/>
          </p:cNvSpPr>
          <p:nvPr>
            <p:ph idx="1"/>
          </p:nvPr>
        </p:nvSpPr>
        <p:spPr>
          <a:xfrm>
            <a:off x="457200" y="1600200"/>
            <a:ext cx="8507288" cy="4525963"/>
          </a:xfrm>
        </p:spPr>
        <p:txBody>
          <a:bodyPr/>
          <a:lstStyle/>
          <a:p>
            <a:pPr eaLnBrk="1" hangingPunct="1"/>
            <a:r>
              <a:rPr lang="en-US" altLang="en-US" sz="2000" dirty="0" smtClean="0">
                <a:solidFill>
                  <a:schemeClr val="bg1"/>
                </a:solidFill>
              </a:rPr>
              <a:t>Twenty states enacted student-data-privacy laws during recent legislative sessions</a:t>
            </a:r>
          </a:p>
          <a:p>
            <a:pPr eaLnBrk="1" hangingPunct="1"/>
            <a:r>
              <a:rPr lang="en-US" altLang="en-US" sz="2000" dirty="0" smtClean="0">
                <a:solidFill>
                  <a:schemeClr val="bg1"/>
                </a:solidFill>
              </a:rPr>
              <a:t>The bulk of the new statutes focus on either:</a:t>
            </a:r>
          </a:p>
          <a:p>
            <a:pPr lvl="1" eaLnBrk="1" hangingPunct="1"/>
            <a:r>
              <a:rPr lang="en-US" altLang="en-US" sz="1800" dirty="0" smtClean="0">
                <a:solidFill>
                  <a:schemeClr val="bg1"/>
                </a:solidFill>
              </a:rPr>
              <a:t>Prohibiting the collection of certain types of data</a:t>
            </a:r>
          </a:p>
          <a:p>
            <a:pPr lvl="1" eaLnBrk="1" hangingPunct="1"/>
            <a:r>
              <a:rPr lang="en-US" altLang="en-US" sz="1800" dirty="0" smtClean="0">
                <a:solidFill>
                  <a:schemeClr val="bg1"/>
                </a:solidFill>
              </a:rPr>
              <a:t>Requiring states and school districts to improve their governance infrastructure and processes for safeguarding student information.</a:t>
            </a:r>
          </a:p>
          <a:p>
            <a:pPr lvl="1" eaLnBrk="1" hangingPunct="1"/>
            <a:r>
              <a:rPr lang="en-US" altLang="en-US" sz="1800" dirty="0" smtClean="0">
                <a:solidFill>
                  <a:schemeClr val="bg1"/>
                </a:solidFill>
              </a:rPr>
              <a:t>Landmark California law </a:t>
            </a:r>
            <a:r>
              <a:rPr lang="en-US" altLang="en-US" sz="1800" dirty="0">
                <a:solidFill>
                  <a:schemeClr val="bg1"/>
                </a:solidFill>
              </a:rPr>
              <a:t>prohibits operators of online educational services from selling student data </a:t>
            </a:r>
            <a:r>
              <a:rPr lang="en-US" altLang="en-US" sz="1800" dirty="0" smtClean="0">
                <a:solidFill>
                  <a:schemeClr val="bg1"/>
                </a:solidFill>
              </a:rPr>
              <a:t>for advertising or for a </a:t>
            </a:r>
            <a:r>
              <a:rPr lang="en-US" altLang="en-US" sz="1800" dirty="0">
                <a:solidFill>
                  <a:schemeClr val="bg1"/>
                </a:solidFill>
              </a:rPr>
              <a:t>non-educational purpose.</a:t>
            </a:r>
            <a:endParaRPr lang="en-US" altLang="en-US" sz="1800" dirty="0" smtClean="0">
              <a:solidFill>
                <a:schemeClr val="bg1"/>
              </a:solidFill>
            </a:endParaRPr>
          </a:p>
          <a:p>
            <a:pPr eaLnBrk="1" hangingPunct="1"/>
            <a:r>
              <a:rPr lang="en-US" altLang="en-US" sz="2000" dirty="0" smtClean="0">
                <a:solidFill>
                  <a:schemeClr val="bg1"/>
                </a:solidFill>
              </a:rPr>
              <a:t>At the national level, a bill to update the main federal law protecting student privacy is currently under consideration in the United States Senate.</a:t>
            </a:r>
          </a:p>
          <a:p>
            <a:pPr eaLnBrk="1" hangingPunct="1"/>
            <a:endParaRPr lang="en-US" altLang="en-US" sz="2000" dirty="0" smtClean="0">
              <a:solidFill>
                <a:schemeClr val="bg1"/>
              </a:solidFill>
            </a:endParaRPr>
          </a:p>
        </p:txBody>
      </p:sp>
      <p:sp>
        <p:nvSpPr>
          <p:cNvPr id="10245" name="Rectangle 2"/>
          <p:cNvSpPr>
            <a:spLocks noGrp="1" noChangeArrowheads="1"/>
          </p:cNvSpPr>
          <p:nvPr>
            <p:ph type="title"/>
          </p:nvPr>
        </p:nvSpPr>
        <p:spPr/>
        <p:txBody>
          <a:bodyPr/>
          <a:lstStyle/>
          <a:p>
            <a:pPr eaLnBrk="1" hangingPunct="1"/>
            <a:r>
              <a:rPr lang="en-US" altLang="en-US" sz="3200" smtClean="0">
                <a:solidFill>
                  <a:schemeClr val="bg1"/>
                </a:solidFill>
              </a:rPr>
              <a:t>Legislative Trends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xfrm>
            <a:off x="8316913" y="6245225"/>
            <a:ext cx="369887"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C000A0-3E72-4303-BE76-F0610831E989}" type="slidenum">
              <a:rPr lang="es-ES" altLang="en-US"/>
              <a:pPr eaLnBrk="1" hangingPunct="1"/>
              <a:t>15</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5"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200" dirty="0" smtClean="0">
                <a:solidFill>
                  <a:schemeClr val="bg1"/>
                </a:solidFill>
              </a:rPr>
              <a:t>Data Governance: </a:t>
            </a:r>
            <a:br>
              <a:rPr lang="en-US" sz="3200" dirty="0" smtClean="0">
                <a:solidFill>
                  <a:schemeClr val="bg1"/>
                </a:solidFill>
              </a:rPr>
            </a:br>
            <a:r>
              <a:rPr lang="en-US" sz="3200" dirty="0" smtClean="0">
                <a:solidFill>
                  <a:schemeClr val="bg1"/>
                </a:solidFill>
              </a:rPr>
              <a:t>Impact of Where Data System is Housed</a:t>
            </a:r>
            <a:endParaRPr lang="en-US" altLang="en-US" sz="3200" kern="0" dirty="0" smtClean="0">
              <a:solidFill>
                <a:schemeClr val="bg1"/>
              </a:solidFill>
            </a:endParaRPr>
          </a:p>
        </p:txBody>
      </p:sp>
      <p:sp>
        <p:nvSpPr>
          <p:cNvPr id="11269" name="TextBox 7"/>
          <p:cNvSpPr txBox="1">
            <a:spLocks noChangeArrowheads="1"/>
          </p:cNvSpPr>
          <p:nvPr/>
        </p:nvSpPr>
        <p:spPr bwMode="auto">
          <a:xfrm>
            <a:off x="2484438" y="6246813"/>
            <a:ext cx="52562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t>2012 National Workforce Registry Alliance State of Registries</a:t>
            </a:r>
          </a:p>
        </p:txBody>
      </p:sp>
      <p:pic>
        <p:nvPicPr>
          <p:cNvPr id="112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588" y="1439863"/>
            <a:ext cx="6083300" cy="4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xfrm>
            <a:off x="8316913" y="6245225"/>
            <a:ext cx="369887"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0E8789-4022-44BF-8E99-FCF10AE75109}" type="slidenum">
              <a:rPr lang="es-ES" altLang="en-US"/>
              <a:pPr eaLnBrk="1" hangingPunct="1"/>
              <a:t>16</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7" name="Rectangle 2"/>
          <p:cNvSpPr>
            <a:spLocks noGrp="1" noChangeArrowheads="1"/>
          </p:cNvSpPr>
          <p:nvPr>
            <p:ph type="title"/>
          </p:nvPr>
        </p:nvSpPr>
        <p:spPr>
          <a:xfrm>
            <a:off x="755650" y="980728"/>
            <a:ext cx="6624638" cy="3960813"/>
          </a:xfrm>
        </p:spPr>
        <p:txBody>
          <a:bodyPr/>
          <a:lstStyle/>
          <a:p>
            <a:pPr algn="l" eaLnBrk="1" hangingPunct="1">
              <a:defRPr/>
            </a:pPr>
            <a:r>
              <a:rPr lang="en-US" dirty="0" smtClean="0">
                <a:solidFill>
                  <a:schemeClr val="bg1"/>
                </a:solidFill>
              </a:rPr>
              <a:t>Table Discussion</a:t>
            </a:r>
            <a:br>
              <a:rPr lang="en-US" dirty="0" smtClean="0">
                <a:solidFill>
                  <a:schemeClr val="bg1"/>
                </a:solidFill>
              </a:rPr>
            </a:br>
            <a:r>
              <a:rPr lang="en-US" sz="2000" dirty="0" smtClean="0">
                <a:solidFill>
                  <a:schemeClr val="bg1">
                    <a:lumMod val="75000"/>
                  </a:schemeClr>
                </a:solidFill>
              </a:rPr>
              <a:t>How Does Organizational Affiliation Affect Your Governance Efforts?</a:t>
            </a:r>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xfrm>
            <a:off x="8316913" y="6245225"/>
            <a:ext cx="369887"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D5E332-6663-4D9C-ABDC-67B55BC3408F}" type="slidenum">
              <a:rPr lang="es-ES" altLang="en-US"/>
              <a:pPr eaLnBrk="1" hangingPunct="1"/>
              <a:t>17</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7" name="Rectangle 2"/>
          <p:cNvSpPr>
            <a:spLocks noGrp="1" noChangeArrowheads="1"/>
          </p:cNvSpPr>
          <p:nvPr>
            <p:ph type="title"/>
          </p:nvPr>
        </p:nvSpPr>
        <p:spPr>
          <a:xfrm>
            <a:off x="714375" y="1603375"/>
            <a:ext cx="6626225" cy="3960813"/>
          </a:xfrm>
        </p:spPr>
        <p:txBody>
          <a:bodyPr/>
          <a:lstStyle/>
          <a:p>
            <a:pPr algn="l" eaLnBrk="1" hangingPunct="1">
              <a:defRPr/>
            </a:pPr>
            <a:r>
              <a:rPr lang="en-US" dirty="0" smtClean="0">
                <a:solidFill>
                  <a:schemeClr val="bg1"/>
                </a:solidFill>
              </a:rPr>
              <a:t>Introducing an Approach to Thinking about Program Data Governance &amp; Assessing Your Practices</a:t>
            </a:r>
            <a:br>
              <a:rPr lang="en-US" dirty="0" smtClean="0">
                <a:solidFill>
                  <a:schemeClr val="bg1"/>
                </a:solidFill>
              </a:rPr>
            </a:br>
            <a:r>
              <a:rPr lang="en-US" sz="2000" dirty="0" smtClean="0">
                <a:solidFill>
                  <a:schemeClr val="bg1">
                    <a:lumMod val="75000"/>
                  </a:schemeClr>
                </a:solidFill>
              </a:rPr>
              <a:t>Leading your own data system governance effort</a:t>
            </a:r>
            <a:r>
              <a:rPr lang="en-US" dirty="0" smtClean="0"/>
              <a:t/>
            </a:r>
            <a:br>
              <a:rPr lang="en-US" dirty="0" smtClean="0"/>
            </a:br>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xfrm>
            <a:off x="8316913" y="6245225"/>
            <a:ext cx="369887"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2A1FDD-AE6F-48A1-B2B1-8829525297A5}" type="slidenum">
              <a:rPr lang="es-ES" altLang="en-US"/>
              <a:pPr eaLnBrk="1" hangingPunct="1"/>
              <a:t>18</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5"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200" dirty="0" smtClean="0">
                <a:solidFill>
                  <a:schemeClr val="bg1"/>
                </a:solidFill>
              </a:rPr>
              <a:t>Borrowing from the </a:t>
            </a:r>
            <a:r>
              <a:rPr lang="en-US" sz="3200" dirty="0" err="1" smtClean="0">
                <a:solidFill>
                  <a:schemeClr val="bg1"/>
                </a:solidFill>
              </a:rPr>
              <a:t>DaSy</a:t>
            </a:r>
            <a:r>
              <a:rPr lang="en-US" sz="3200" dirty="0" smtClean="0">
                <a:solidFill>
                  <a:schemeClr val="bg1"/>
                </a:solidFill>
              </a:rPr>
              <a:t> Framework</a:t>
            </a:r>
            <a:endParaRPr lang="en-US" altLang="en-US" sz="3200" kern="0" dirty="0" smtClean="0">
              <a:solidFill>
                <a:schemeClr val="bg1"/>
              </a:solidFill>
            </a:endParaRPr>
          </a:p>
        </p:txBody>
      </p:sp>
      <p:pic>
        <p:nvPicPr>
          <p:cNvPr id="14341" name="Content Placeholder 3" descr="Screen Clippin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2411413" y="1417638"/>
            <a:ext cx="5218112" cy="450532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smtClean="0">
                <a:solidFill>
                  <a:schemeClr val="bg1"/>
                </a:solidFill>
              </a:rPr>
              <a:t>Important Points about Data Governance</a:t>
            </a:r>
          </a:p>
        </p:txBody>
      </p:sp>
      <p:sp>
        <p:nvSpPr>
          <p:cNvPr id="15363" name="Content Placeholder 2"/>
          <p:cNvSpPr>
            <a:spLocks noGrp="1"/>
          </p:cNvSpPr>
          <p:nvPr>
            <p:ph type="body" idx="1"/>
          </p:nvPr>
        </p:nvSpPr>
        <p:spPr>
          <a:xfrm>
            <a:off x="465931" y="1268760"/>
            <a:ext cx="8229600" cy="4525963"/>
          </a:xfrm>
        </p:spPr>
        <p:txBody>
          <a:bodyPr/>
          <a:lstStyle/>
          <a:p>
            <a:pPr eaLnBrk="1" hangingPunct="1"/>
            <a:r>
              <a:rPr lang="en-US" altLang="en-US" sz="2000" dirty="0" smtClean="0">
                <a:solidFill>
                  <a:schemeClr val="bg1"/>
                </a:solidFill>
              </a:rPr>
              <a:t>Data governance exists whether formal or informal. </a:t>
            </a:r>
          </a:p>
          <a:p>
            <a:pPr eaLnBrk="1" hangingPunct="1"/>
            <a:r>
              <a:rPr lang="en-US" altLang="en-US" sz="2000" dirty="0" smtClean="0">
                <a:solidFill>
                  <a:schemeClr val="bg1"/>
                </a:solidFill>
              </a:rPr>
              <a:t>Informal data governance is associated with significant risks. </a:t>
            </a:r>
          </a:p>
          <a:p>
            <a:pPr eaLnBrk="1" hangingPunct="1"/>
            <a:r>
              <a:rPr lang="en-US" altLang="en-US" sz="2000" dirty="0" smtClean="0">
                <a:solidFill>
                  <a:schemeClr val="bg1"/>
                </a:solidFill>
              </a:rPr>
              <a:t>Formal data governance has significant benefits.</a:t>
            </a:r>
          </a:p>
          <a:p>
            <a:pPr eaLnBrk="1" hangingPunct="1"/>
            <a:r>
              <a:rPr lang="en-US" altLang="en-US" sz="2000" dirty="0" smtClean="0">
                <a:solidFill>
                  <a:schemeClr val="bg1"/>
                </a:solidFill>
              </a:rPr>
              <a:t>Data governance structures and policies are not static. </a:t>
            </a:r>
          </a:p>
          <a:p>
            <a:pPr eaLnBrk="1" hangingPunct="1"/>
            <a:r>
              <a:rPr lang="en-US" altLang="en-US" sz="2000" dirty="0" smtClean="0">
                <a:solidFill>
                  <a:schemeClr val="bg1"/>
                </a:solidFill>
              </a:rPr>
              <a:t>Managing the state data system requires responding to the evolving structures and policies and implementing the associated procedures.  </a:t>
            </a:r>
          </a:p>
          <a:p>
            <a:pPr eaLnBrk="1" hangingPunct="1"/>
            <a:r>
              <a:rPr lang="en-US" altLang="en-US" sz="2000" dirty="0" smtClean="0">
                <a:solidFill>
                  <a:schemeClr val="bg1"/>
                </a:solidFill>
              </a:rPr>
              <a:t>Data system staff or their representatives should be actively engaged in the governance of their data system. </a:t>
            </a:r>
          </a:p>
        </p:txBody>
      </p:sp>
      <p:sp>
        <p:nvSpPr>
          <p:cNvPr id="15364"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00CA8A-E2BE-44CA-B738-83EC4CC25A14}" type="slidenum">
              <a:rPr lang="es-ES" altLang="en-US"/>
              <a:pPr eaLnBrk="1" hangingPunct="1"/>
              <a:t>19</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z="3200" dirty="0" smtClean="0">
                <a:solidFill>
                  <a:schemeClr val="bg1"/>
                </a:solidFill>
              </a:rPr>
              <a:t>Presenters</a:t>
            </a:r>
          </a:p>
        </p:txBody>
      </p:sp>
      <p:sp>
        <p:nvSpPr>
          <p:cNvPr id="3075" name="Content Placeholder 2"/>
          <p:cNvSpPr>
            <a:spLocks noGrp="1"/>
          </p:cNvSpPr>
          <p:nvPr>
            <p:ph type="body" idx="1"/>
          </p:nvPr>
        </p:nvSpPr>
        <p:spPr>
          <a:xfrm>
            <a:off x="457200" y="1556792"/>
            <a:ext cx="8229600" cy="4569371"/>
          </a:xfrm>
        </p:spPr>
        <p:txBody>
          <a:bodyPr/>
          <a:lstStyle/>
          <a:p>
            <a:r>
              <a:rPr lang="en-US" sz="2000" dirty="0">
                <a:solidFill>
                  <a:schemeClr val="bg1"/>
                </a:solidFill>
              </a:rPr>
              <a:t>Missy Cochenour, SLDS and </a:t>
            </a:r>
            <a:r>
              <a:rPr lang="en-US" sz="2000" dirty="0" err="1">
                <a:solidFill>
                  <a:schemeClr val="bg1"/>
                </a:solidFill>
              </a:rPr>
              <a:t>DaSy</a:t>
            </a:r>
            <a:endParaRPr lang="en-US" sz="2000" dirty="0">
              <a:solidFill>
                <a:schemeClr val="bg1"/>
              </a:solidFill>
            </a:endParaRPr>
          </a:p>
          <a:p>
            <a:r>
              <a:rPr lang="en-US" sz="2000" dirty="0">
                <a:solidFill>
                  <a:schemeClr val="bg1"/>
                </a:solidFill>
              </a:rPr>
              <a:t>Denise Mauzy, ELC TA and </a:t>
            </a:r>
            <a:r>
              <a:rPr lang="en-US" sz="2000" dirty="0" err="1">
                <a:solidFill>
                  <a:schemeClr val="bg1"/>
                </a:solidFill>
              </a:rPr>
              <a:t>DaSy</a:t>
            </a:r>
            <a:endParaRPr lang="en-US" sz="2000" dirty="0">
              <a:solidFill>
                <a:schemeClr val="bg1"/>
              </a:solidFill>
            </a:endParaRPr>
          </a:p>
          <a:p>
            <a:r>
              <a:rPr lang="en-US" sz="2000" dirty="0">
                <a:solidFill>
                  <a:schemeClr val="bg1"/>
                </a:solidFill>
              </a:rPr>
              <a:t>Maria Taylor, Childcare Education Institute</a:t>
            </a:r>
          </a:p>
        </p:txBody>
      </p:sp>
      <p:sp>
        <p:nvSpPr>
          <p:cNvPr id="3076"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3A9AAD-8D99-4C45-9169-F80DC95562BF}" type="slidenum">
              <a:rPr lang="es-ES" altLang="en-US"/>
              <a:pPr eaLnBrk="1" hangingPunct="1"/>
              <a:t>2</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xfrm>
            <a:off x="8316913" y="6245225"/>
            <a:ext cx="647700"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EAEC5A-BB41-45AD-848F-DDEE8846981B}" type="slidenum">
              <a:rPr lang="es-ES" altLang="en-US"/>
              <a:pPr eaLnBrk="1" hangingPunct="1"/>
              <a:t>20</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5"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200" dirty="0" smtClean="0">
                <a:solidFill>
                  <a:schemeClr val="bg1"/>
                </a:solidFill>
              </a:rPr>
              <a:t>Authority and Accountability</a:t>
            </a:r>
            <a:endParaRPr lang="en-US" altLang="en-US" sz="3200" kern="0" dirty="0" smtClean="0">
              <a:solidFill>
                <a:schemeClr val="bg1"/>
              </a:solidFill>
            </a:endParaRPr>
          </a:p>
        </p:txBody>
      </p:sp>
      <p:pic>
        <p:nvPicPr>
          <p:cNvPr id="16389" name="Picture 4" descr="http://datagovernance.com/image/cartoon_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446213"/>
            <a:ext cx="56388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z="3200" smtClean="0">
                <a:solidFill>
                  <a:schemeClr val="bg1"/>
                </a:solidFill>
              </a:rPr>
              <a:t>Authority and Accountability Focuses On…</a:t>
            </a:r>
          </a:p>
        </p:txBody>
      </p:sp>
      <p:sp>
        <p:nvSpPr>
          <p:cNvPr id="17411" name="Content Placeholder 2"/>
          <p:cNvSpPr>
            <a:spLocks noGrp="1"/>
          </p:cNvSpPr>
          <p:nvPr>
            <p:ph sz="half" idx="1"/>
          </p:nvPr>
        </p:nvSpPr>
        <p:spPr/>
        <p:txBody>
          <a:bodyPr/>
          <a:lstStyle/>
          <a:p>
            <a:pPr eaLnBrk="1" hangingPunct="1"/>
            <a:r>
              <a:rPr lang="en-US" altLang="en-US" sz="2000" dirty="0" smtClean="0">
                <a:solidFill>
                  <a:schemeClr val="bg1"/>
                </a:solidFill>
              </a:rPr>
              <a:t>Identification of data governance structure</a:t>
            </a:r>
          </a:p>
          <a:p>
            <a:pPr eaLnBrk="1" hangingPunct="1"/>
            <a:r>
              <a:rPr lang="en-US" altLang="en-US" sz="2000" dirty="0" smtClean="0">
                <a:solidFill>
                  <a:schemeClr val="bg1"/>
                </a:solidFill>
              </a:rPr>
              <a:t>Identifying decision-making authority and accountability</a:t>
            </a:r>
          </a:p>
          <a:p>
            <a:pPr eaLnBrk="1" hangingPunct="1"/>
            <a:r>
              <a:rPr lang="en-US" altLang="en-US" sz="2000" dirty="0" smtClean="0">
                <a:solidFill>
                  <a:schemeClr val="bg1"/>
                </a:solidFill>
              </a:rPr>
              <a:t>Authorizing staff or representatives to implement policies and manage the data system</a:t>
            </a:r>
          </a:p>
        </p:txBody>
      </p:sp>
      <p:sp>
        <p:nvSpPr>
          <p:cNvPr id="5" name="Content Placeholder 4"/>
          <p:cNvSpPr>
            <a:spLocks noGrp="1"/>
          </p:cNvSpPr>
          <p:nvPr>
            <p:ph sz="half" idx="2"/>
          </p:nvPr>
        </p:nvSpPr>
        <p:spPr/>
        <p:txBody>
          <a:bodyPr/>
          <a:lstStyle/>
          <a:p>
            <a:pPr eaLnBrk="1" hangingPunct="1"/>
            <a:r>
              <a:rPr lang="en-US" altLang="en-US" sz="2000" dirty="0">
                <a:solidFill>
                  <a:schemeClr val="bg1"/>
                </a:solidFill>
              </a:rPr>
              <a:t>PER addresses issues in the policies and procedures requirements</a:t>
            </a:r>
          </a:p>
          <a:p>
            <a:pPr lvl="1" eaLnBrk="1" hangingPunct="1"/>
            <a:r>
              <a:rPr lang="en-US" altLang="en-US" sz="1800" dirty="0">
                <a:solidFill>
                  <a:schemeClr val="bg1"/>
                </a:solidFill>
              </a:rPr>
              <a:t>Confidentiality Policies and Procedures</a:t>
            </a:r>
          </a:p>
          <a:p>
            <a:pPr lvl="1" eaLnBrk="1" hangingPunct="1"/>
            <a:r>
              <a:rPr lang="en-US" altLang="en-US" sz="1800" dirty="0">
                <a:solidFill>
                  <a:schemeClr val="bg1"/>
                </a:solidFill>
              </a:rPr>
              <a:t>Due Process</a:t>
            </a:r>
          </a:p>
          <a:p>
            <a:pPr lvl="1" eaLnBrk="1" hangingPunct="1"/>
            <a:r>
              <a:rPr lang="en-US" altLang="en-US" sz="1800" dirty="0">
                <a:solidFill>
                  <a:schemeClr val="bg1"/>
                </a:solidFill>
              </a:rPr>
              <a:t>Participant Communication</a:t>
            </a:r>
          </a:p>
          <a:p>
            <a:pPr lvl="1" eaLnBrk="1" hangingPunct="1"/>
            <a:r>
              <a:rPr lang="en-US" altLang="en-US" sz="1800" dirty="0">
                <a:solidFill>
                  <a:schemeClr val="bg1"/>
                </a:solidFill>
              </a:rPr>
              <a:t>Staff Communication</a:t>
            </a:r>
          </a:p>
          <a:p>
            <a:endParaRPr lang="en-US" dirty="0"/>
          </a:p>
        </p:txBody>
      </p:sp>
      <p:sp>
        <p:nvSpPr>
          <p:cNvPr id="17412"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287054-AB0F-4555-8B7C-12C54A8F9394}" type="slidenum">
              <a:rPr lang="es-ES" altLang="en-US"/>
              <a:pPr eaLnBrk="1" hangingPunct="1"/>
              <a:t>21</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cxnSp>
        <p:nvCxnSpPr>
          <p:cNvPr id="12" name="Straight Connector 11"/>
          <p:cNvCxnSpPr/>
          <p:nvPr/>
        </p:nvCxnSpPr>
        <p:spPr>
          <a:xfrm>
            <a:off x="4477891" y="1147762"/>
            <a:ext cx="0" cy="5097463"/>
          </a:xfrm>
          <a:prstGeom prst="line">
            <a:avLst/>
          </a:prstGeom>
          <a:ln w="76200"/>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xfrm>
            <a:off x="8316913" y="6245225"/>
            <a:ext cx="647700"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CD5AC5-3212-4C4D-91CD-41A280F04A26}" type="slidenum">
              <a:rPr lang="es-ES" altLang="en-US"/>
              <a:pPr eaLnBrk="1" hangingPunct="1"/>
              <a:t>22</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5"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200" dirty="0" smtClean="0">
                <a:solidFill>
                  <a:schemeClr val="bg1"/>
                </a:solidFill>
              </a:rPr>
              <a:t>Quality and Integrity</a:t>
            </a:r>
            <a:endParaRPr lang="en-US" altLang="en-US" sz="3200" kern="0" dirty="0" smtClean="0">
              <a:solidFill>
                <a:schemeClr val="bg1"/>
              </a:solidFill>
            </a:endParaRPr>
          </a:p>
        </p:txBody>
      </p:sp>
      <p:pic>
        <p:nvPicPr>
          <p:cNvPr id="18437" name="Picture 9" descr="get-atta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2502" y="1268760"/>
            <a:ext cx="7782968"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3200" smtClean="0">
                <a:solidFill>
                  <a:schemeClr val="bg1"/>
                </a:solidFill>
              </a:rPr>
              <a:t>Quality and Integrity Focuses On…</a:t>
            </a:r>
          </a:p>
        </p:txBody>
      </p:sp>
      <p:sp>
        <p:nvSpPr>
          <p:cNvPr id="19459" name="Content Placeholder 2"/>
          <p:cNvSpPr>
            <a:spLocks noGrp="1"/>
          </p:cNvSpPr>
          <p:nvPr>
            <p:ph sz="half" idx="1"/>
          </p:nvPr>
        </p:nvSpPr>
        <p:spPr>
          <a:xfrm>
            <a:off x="563885" y="1233488"/>
            <a:ext cx="4038600" cy="4621212"/>
          </a:xfrm>
        </p:spPr>
        <p:txBody>
          <a:bodyPr/>
          <a:lstStyle/>
          <a:p>
            <a:pPr eaLnBrk="1" hangingPunct="1"/>
            <a:r>
              <a:rPr lang="en-US" altLang="en-US" sz="2000" dirty="0" smtClean="0">
                <a:solidFill>
                  <a:schemeClr val="bg1"/>
                </a:solidFill>
              </a:rPr>
              <a:t>Policies that require implementation of procedures to ensure validity, reliability, accuracy, consistency, and intended use of data </a:t>
            </a:r>
          </a:p>
          <a:p>
            <a:pPr eaLnBrk="1" hangingPunct="1"/>
            <a:r>
              <a:rPr lang="en-US" altLang="en-US" sz="2000" dirty="0" smtClean="0">
                <a:solidFill>
                  <a:schemeClr val="bg1"/>
                </a:solidFill>
              </a:rPr>
              <a:t>Implementation of training and monitoring procedures to ensure consistent application of data quality and integrity policies and procedures</a:t>
            </a:r>
          </a:p>
        </p:txBody>
      </p:sp>
      <p:sp>
        <p:nvSpPr>
          <p:cNvPr id="2" name="Content Placeholder 1"/>
          <p:cNvSpPr>
            <a:spLocks noGrp="1"/>
          </p:cNvSpPr>
          <p:nvPr>
            <p:ph sz="half" idx="2"/>
          </p:nvPr>
        </p:nvSpPr>
        <p:spPr>
          <a:xfrm>
            <a:off x="4648200" y="1233488"/>
            <a:ext cx="4038600" cy="4525963"/>
          </a:xfrm>
        </p:spPr>
        <p:txBody>
          <a:bodyPr/>
          <a:lstStyle/>
          <a:p>
            <a:pPr eaLnBrk="1" hangingPunct="1"/>
            <a:r>
              <a:rPr lang="en-US" altLang="en-US" sz="2000" dirty="0">
                <a:solidFill>
                  <a:schemeClr val="bg1"/>
                </a:solidFill>
              </a:rPr>
              <a:t>PER addresses issues in the policies and procedures requirements</a:t>
            </a:r>
          </a:p>
          <a:p>
            <a:pPr lvl="1" eaLnBrk="1" hangingPunct="1"/>
            <a:r>
              <a:rPr lang="en-US" altLang="en-US" sz="1800" dirty="0">
                <a:solidFill>
                  <a:schemeClr val="bg1"/>
                </a:solidFill>
              </a:rPr>
              <a:t>Review</a:t>
            </a:r>
          </a:p>
          <a:p>
            <a:pPr lvl="1" eaLnBrk="1" hangingPunct="1"/>
            <a:r>
              <a:rPr lang="en-US" altLang="en-US" sz="1800" dirty="0">
                <a:solidFill>
                  <a:schemeClr val="bg1"/>
                </a:solidFill>
              </a:rPr>
              <a:t>Verification</a:t>
            </a:r>
          </a:p>
          <a:p>
            <a:pPr lvl="1" eaLnBrk="1" hangingPunct="1"/>
            <a:r>
              <a:rPr lang="en-US" altLang="en-US" sz="1800" dirty="0">
                <a:solidFill>
                  <a:schemeClr val="bg1"/>
                </a:solidFill>
              </a:rPr>
              <a:t>Data Entry</a:t>
            </a:r>
          </a:p>
          <a:p>
            <a:pPr lvl="1" eaLnBrk="1" hangingPunct="1"/>
            <a:r>
              <a:rPr lang="en-US" altLang="en-US" sz="1800" dirty="0">
                <a:solidFill>
                  <a:schemeClr val="bg1"/>
                </a:solidFill>
              </a:rPr>
              <a:t>Data Continuity</a:t>
            </a:r>
          </a:p>
          <a:p>
            <a:pPr lvl="1" eaLnBrk="1" hangingPunct="1"/>
            <a:r>
              <a:rPr lang="en-US" altLang="en-US" sz="1800" dirty="0">
                <a:solidFill>
                  <a:schemeClr val="bg1"/>
                </a:solidFill>
              </a:rPr>
              <a:t>Data Maintenance</a:t>
            </a:r>
          </a:p>
          <a:p>
            <a:pPr lvl="1" eaLnBrk="1" hangingPunct="1"/>
            <a:r>
              <a:rPr lang="en-US" altLang="en-US" sz="1800" dirty="0">
                <a:solidFill>
                  <a:schemeClr val="bg1"/>
                </a:solidFill>
              </a:rPr>
              <a:t>Data Transfer</a:t>
            </a:r>
          </a:p>
          <a:p>
            <a:endParaRPr lang="en-US" dirty="0"/>
          </a:p>
        </p:txBody>
      </p:sp>
      <p:sp>
        <p:nvSpPr>
          <p:cNvPr id="1946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0E10A4-5637-4008-BB52-2314AF9F9BAA}" type="slidenum">
              <a:rPr lang="es-ES" altLang="en-US"/>
              <a:pPr eaLnBrk="1" hangingPunct="1"/>
              <a:t>23</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cxnSp>
        <p:nvCxnSpPr>
          <p:cNvPr id="8" name="Straight Connector 7"/>
          <p:cNvCxnSpPr/>
          <p:nvPr/>
        </p:nvCxnSpPr>
        <p:spPr>
          <a:xfrm>
            <a:off x="4602485" y="908720"/>
            <a:ext cx="0" cy="5097463"/>
          </a:xfrm>
          <a:prstGeom prst="line">
            <a:avLst/>
          </a:prstGeom>
          <a:ln w="76200"/>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xfrm>
            <a:off x="8316913" y="6245225"/>
            <a:ext cx="647700"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FBDCD1-2B93-47AF-BC49-16A6C48731E8}" type="slidenum">
              <a:rPr lang="es-ES" altLang="en-US"/>
              <a:pPr eaLnBrk="1" hangingPunct="1"/>
              <a:t>24</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5" name="Rectangle 2"/>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200" dirty="0" smtClean="0">
                <a:solidFill>
                  <a:schemeClr val="bg1"/>
                </a:solidFill>
              </a:rPr>
              <a:t>Security and Access…what’s the difference?</a:t>
            </a:r>
            <a:endParaRPr lang="en-US" altLang="en-US" sz="3200" kern="0" dirty="0" smtClean="0">
              <a:solidFill>
                <a:schemeClr val="bg1"/>
              </a:solidFill>
            </a:endParaRPr>
          </a:p>
        </p:txBody>
      </p:sp>
      <p:pic>
        <p:nvPicPr>
          <p:cNvPr id="20485" name="Picture 4" descr="http://www.glasbergen.com/wp-content/gallery/security/security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1268413"/>
            <a:ext cx="6705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3200" smtClean="0">
                <a:solidFill>
                  <a:schemeClr val="bg1"/>
                </a:solidFill>
              </a:rPr>
              <a:t>Security and Access</a:t>
            </a:r>
          </a:p>
        </p:txBody>
      </p:sp>
      <p:sp>
        <p:nvSpPr>
          <p:cNvPr id="21507" name="Content Placeholder 2"/>
          <p:cNvSpPr>
            <a:spLocks noGrp="1"/>
          </p:cNvSpPr>
          <p:nvPr>
            <p:ph sz="half" idx="1"/>
          </p:nvPr>
        </p:nvSpPr>
        <p:spPr>
          <a:xfrm>
            <a:off x="323528" y="1417638"/>
            <a:ext cx="4257203" cy="4525963"/>
          </a:xfrm>
        </p:spPr>
        <p:txBody>
          <a:bodyPr/>
          <a:lstStyle/>
          <a:p>
            <a:pPr eaLnBrk="1" hangingPunct="1"/>
            <a:r>
              <a:rPr lang="en-US" altLang="en-US" sz="2000" dirty="0" smtClean="0">
                <a:solidFill>
                  <a:schemeClr val="bg1"/>
                </a:solidFill>
              </a:rPr>
              <a:t>Policies that require the development and implementation of procedures to ensure the security of the data from breach or loss.</a:t>
            </a:r>
          </a:p>
          <a:p>
            <a:pPr eaLnBrk="1" hangingPunct="1"/>
            <a:r>
              <a:rPr lang="en-US" altLang="en-US" sz="2000" dirty="0" smtClean="0">
                <a:solidFill>
                  <a:schemeClr val="bg1"/>
                </a:solidFill>
              </a:rPr>
              <a:t>Policies that require the development and implementation of procedures to ensure that only authorized users gain access to the data, including reports.</a:t>
            </a:r>
          </a:p>
        </p:txBody>
      </p:sp>
      <p:sp>
        <p:nvSpPr>
          <p:cNvPr id="2" name="Content Placeholder 1"/>
          <p:cNvSpPr>
            <a:spLocks noGrp="1"/>
          </p:cNvSpPr>
          <p:nvPr>
            <p:ph sz="half" idx="2"/>
          </p:nvPr>
        </p:nvSpPr>
        <p:spPr>
          <a:xfrm>
            <a:off x="4997896" y="1428750"/>
            <a:ext cx="4038600" cy="4525963"/>
          </a:xfrm>
        </p:spPr>
        <p:txBody>
          <a:bodyPr/>
          <a:lstStyle/>
          <a:p>
            <a:pPr eaLnBrk="1" hangingPunct="1"/>
            <a:r>
              <a:rPr lang="en-US" altLang="en-US" sz="2000" dirty="0">
                <a:solidFill>
                  <a:schemeClr val="bg1"/>
                </a:solidFill>
              </a:rPr>
              <a:t>PER addresses issues in the policies and procedures requirements</a:t>
            </a:r>
          </a:p>
          <a:p>
            <a:pPr lvl="1" eaLnBrk="1" hangingPunct="1"/>
            <a:r>
              <a:rPr lang="en-US" altLang="en-US" sz="1800" dirty="0">
                <a:solidFill>
                  <a:schemeClr val="bg1"/>
                </a:solidFill>
              </a:rPr>
              <a:t>Data Storage</a:t>
            </a:r>
          </a:p>
          <a:p>
            <a:pPr lvl="1" eaLnBrk="1" hangingPunct="1"/>
            <a:r>
              <a:rPr lang="en-US" altLang="en-US" sz="1800" dirty="0">
                <a:solidFill>
                  <a:schemeClr val="bg1"/>
                </a:solidFill>
              </a:rPr>
              <a:t>Data Transfer</a:t>
            </a:r>
          </a:p>
          <a:p>
            <a:endParaRPr lang="en-US" sz="2200" dirty="0"/>
          </a:p>
        </p:txBody>
      </p:sp>
      <p:sp>
        <p:nvSpPr>
          <p:cNvPr id="21508"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F129C4-476E-48D9-9BAA-1D41571C81ED}" type="slidenum">
              <a:rPr lang="es-ES" altLang="en-US"/>
              <a:pPr eaLnBrk="1" hangingPunct="1"/>
              <a:t>25</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cxnSp>
        <p:nvCxnSpPr>
          <p:cNvPr id="4" name="Straight Connector 3"/>
          <p:cNvCxnSpPr/>
          <p:nvPr/>
        </p:nvCxnSpPr>
        <p:spPr>
          <a:xfrm>
            <a:off x="4754116" y="1147762"/>
            <a:ext cx="0" cy="5097463"/>
          </a:xfrm>
          <a:prstGeom prst="line">
            <a:avLst/>
          </a:prstGeom>
          <a:ln w="76200"/>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3200" smtClean="0">
                <a:solidFill>
                  <a:schemeClr val="bg1"/>
                </a:solidFill>
              </a:rPr>
              <a:t>Table Discussion</a:t>
            </a:r>
          </a:p>
        </p:txBody>
      </p:sp>
      <p:sp>
        <p:nvSpPr>
          <p:cNvPr id="22531" name="Content Placeholder 2"/>
          <p:cNvSpPr>
            <a:spLocks noGrp="1"/>
          </p:cNvSpPr>
          <p:nvPr>
            <p:ph type="body" idx="1"/>
          </p:nvPr>
        </p:nvSpPr>
        <p:spPr>
          <a:xfrm>
            <a:off x="429294" y="1166018"/>
            <a:ext cx="4122738" cy="4525963"/>
          </a:xfrm>
        </p:spPr>
        <p:txBody>
          <a:bodyPr/>
          <a:lstStyle/>
          <a:p>
            <a:pPr eaLnBrk="1" hangingPunct="1"/>
            <a:r>
              <a:rPr lang="en-US" altLang="en-US" sz="2000" dirty="0" smtClean="0">
                <a:solidFill>
                  <a:schemeClr val="bg1"/>
                </a:solidFill>
              </a:rPr>
              <a:t>At your tables, review the assigned portion of the assessment tool. </a:t>
            </a:r>
          </a:p>
          <a:p>
            <a:pPr eaLnBrk="1" hangingPunct="1"/>
            <a:endParaRPr lang="en-US" altLang="en-US" sz="2000" dirty="0" smtClean="0">
              <a:solidFill>
                <a:schemeClr val="bg1"/>
              </a:solidFill>
            </a:endParaRPr>
          </a:p>
          <a:p>
            <a:pPr eaLnBrk="1" hangingPunct="1"/>
            <a:r>
              <a:rPr lang="en-US" altLang="en-US" sz="2000" dirty="0" smtClean="0">
                <a:solidFill>
                  <a:schemeClr val="bg1"/>
                </a:solidFill>
              </a:rPr>
              <a:t>Give some examples of where data systems have made progress in a certain area?</a:t>
            </a:r>
          </a:p>
          <a:p>
            <a:pPr eaLnBrk="1" hangingPunct="1"/>
            <a:endParaRPr lang="en-US" altLang="en-US" sz="2000" dirty="0" smtClean="0">
              <a:solidFill>
                <a:schemeClr val="bg1"/>
              </a:solidFill>
            </a:endParaRPr>
          </a:p>
          <a:p>
            <a:pPr eaLnBrk="1" hangingPunct="1"/>
            <a:r>
              <a:rPr lang="en-US" altLang="en-US" sz="2000" dirty="0" smtClean="0">
                <a:solidFill>
                  <a:schemeClr val="bg1"/>
                </a:solidFill>
              </a:rPr>
              <a:t>Give some examples of challenges in these areas?</a:t>
            </a:r>
          </a:p>
        </p:txBody>
      </p:sp>
      <p:sp>
        <p:nvSpPr>
          <p:cNvPr id="22532"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10DC242-93A4-4C81-B622-EC649C4A5A3F}" type="slidenum">
              <a:rPr lang="es-ES" altLang="en-US"/>
              <a:pPr eaLnBrk="1" hangingPunct="1"/>
              <a:t>26</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pic>
        <p:nvPicPr>
          <p:cNvPr id="22535" name="Picture 2" descr="C:\Users\khebbeler\Pictures\Professional\women mee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036763"/>
            <a:ext cx="40925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xfrm>
            <a:off x="8316913" y="6245225"/>
            <a:ext cx="369887" cy="476250"/>
          </a:xfr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79075B-AAAD-4886-AC2B-C6CA16435C71}" type="slidenum">
              <a:rPr lang="es-ES" altLang="en-US"/>
              <a:pPr eaLnBrk="1" hangingPunct="1"/>
              <a:t>27</a:t>
            </a:fld>
            <a:endParaRPr lang="es-ES" altLang="en-US"/>
          </a:p>
        </p:txBody>
      </p:sp>
      <p:pic>
        <p:nvPicPr>
          <p:cNvPr id="9"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
        <p:nvSpPr>
          <p:cNvPr id="7" name="Rectangle 2"/>
          <p:cNvSpPr>
            <a:spLocks noGrp="1" noChangeArrowheads="1"/>
          </p:cNvSpPr>
          <p:nvPr>
            <p:ph type="title"/>
          </p:nvPr>
        </p:nvSpPr>
        <p:spPr>
          <a:xfrm>
            <a:off x="755650" y="836712"/>
            <a:ext cx="7488238" cy="3960812"/>
          </a:xfrm>
        </p:spPr>
        <p:txBody>
          <a:bodyPr/>
          <a:lstStyle/>
          <a:p>
            <a:pPr algn="l" eaLnBrk="1" hangingPunct="1">
              <a:defRPr/>
            </a:pPr>
            <a:r>
              <a:rPr lang="en-US" dirty="0" smtClean="0">
                <a:solidFill>
                  <a:schemeClr val="bg1"/>
                </a:solidFill>
              </a:rPr>
              <a:t>Integrated Data Governance</a:t>
            </a:r>
            <a:br>
              <a:rPr lang="en-US" dirty="0" smtClean="0">
                <a:solidFill>
                  <a:schemeClr val="bg1"/>
                </a:solidFill>
              </a:rPr>
            </a:br>
            <a:r>
              <a:rPr lang="en-US" sz="2000" dirty="0" smtClean="0">
                <a:solidFill>
                  <a:schemeClr val="bg1">
                    <a:lumMod val="75000"/>
                  </a:schemeClr>
                </a:solidFill>
              </a:rPr>
              <a:t>Being a Player in a Larger Effort</a:t>
            </a:r>
            <a:endParaRPr lang="en-US" altLang="en-US" dirty="0" smtClean="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rot="16200000">
            <a:off x="-2143558" y="745888"/>
            <a:ext cx="5517233" cy="4025455"/>
          </a:xfrm>
        </p:spPr>
        <p:txBody>
          <a:bodyPr/>
          <a:lstStyle/>
          <a:p>
            <a:pPr lvl="0" eaLnBrk="1" hangingPunct="1"/>
            <a:r>
              <a:rPr lang="en-US" altLang="en-US" sz="2800" b="1" dirty="0" smtClean="0">
                <a:solidFill>
                  <a:schemeClr val="bg1"/>
                </a:solidFill>
              </a:rPr>
              <a:t>What is the Difference?</a:t>
            </a:r>
            <a:endParaRPr lang="en-US" altLang="en-US" sz="2800" dirty="0" smtClean="0">
              <a:solidFill>
                <a:schemeClr val="bg1"/>
              </a:solidFill>
            </a:endParaRPr>
          </a:p>
        </p:txBody>
      </p:sp>
      <p:sp>
        <p:nvSpPr>
          <p:cNvPr id="2458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DE8912-7EC1-4534-934D-EB02DCC72029}" type="slidenum">
              <a:rPr lang="es-ES" altLang="en-US"/>
              <a:pPr eaLnBrk="1" hangingPunct="1"/>
              <a:t>28</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graphicFrame>
        <p:nvGraphicFramePr>
          <p:cNvPr id="13" name="Content Placeholder 3"/>
          <p:cNvGraphicFramePr>
            <a:graphicFrameLocks/>
          </p:cNvGraphicFramePr>
          <p:nvPr>
            <p:extLst>
              <p:ext uri="{D42A27DB-BD31-4B8C-83A1-F6EECF244321}">
                <p14:modId xmlns:p14="http://schemas.microsoft.com/office/powerpoint/2010/main" val="1758358479"/>
              </p:ext>
            </p:extLst>
          </p:nvPr>
        </p:nvGraphicFramePr>
        <p:xfrm>
          <a:off x="1475657" y="0"/>
          <a:ext cx="7668344" cy="6589888"/>
        </p:xfrm>
        <a:graphic>
          <a:graphicData uri="http://schemas.openxmlformats.org/drawingml/2006/table">
            <a:tbl>
              <a:tblPr firstRow="1" bandRow="1"/>
              <a:tblGrid>
                <a:gridCol w="1351839"/>
                <a:gridCol w="2850525"/>
                <a:gridCol w="3465980"/>
              </a:tblGrid>
              <a:tr h="3614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t>Registry</a:t>
                      </a:r>
                      <a:endParaRPr 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smtClean="0"/>
                        <a:t>ECIDS</a:t>
                      </a:r>
                      <a:endParaRPr 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r>
              <a:tr h="22588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smtClean="0"/>
                        <a:t>Purpose</a:t>
                      </a:r>
                      <a:endParaRPr lang="en-US" b="1"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kern="1200" dirty="0" smtClean="0">
                          <a:solidFill>
                            <a:schemeClr val="dk1"/>
                          </a:solidFill>
                          <a:effectLst/>
                          <a:latin typeface="Calibri" panose="020F0502020204030204" pitchFamily="34" charset="0"/>
                          <a:ea typeface="+mn-ea"/>
                          <a:cs typeface="+mn-cs"/>
                        </a:rPr>
                        <a:t>To collect data about professionals, programs/organizations that employ them, their education attainment, professional credentialing and licensure, and professional development.</a:t>
                      </a:r>
                      <a:endParaRPr lang="en-US" sz="1800" dirty="0">
                        <a:latin typeface="Calibri" panose="020F050202020403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Calibri" panose="020F0502020204030204" pitchFamily="34" charset="0"/>
                          <a:ea typeface="+mn-ea"/>
                          <a:cs typeface="+mn-cs"/>
                        </a:rPr>
                        <a:t>To answer program and policy questions that cannot be answered using any one data system.</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110348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smtClean="0"/>
                        <a:t>Who Leads</a:t>
                      </a:r>
                      <a:endParaRPr lang="en-US"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 typeface="Arial" panose="020B0604020202020204" pitchFamily="34" charset="0"/>
                        <a:buNone/>
                      </a:pPr>
                      <a:r>
                        <a:rPr lang="en-US" sz="1800" dirty="0" smtClean="0">
                          <a:latin typeface="Calibri" panose="020F0502020204030204" pitchFamily="34" charset="0"/>
                        </a:rPr>
                        <a:t>University,</a:t>
                      </a:r>
                      <a:r>
                        <a:rPr lang="en-US" sz="1800" baseline="0" dirty="0" smtClean="0">
                          <a:latin typeface="Calibri" panose="020F0502020204030204" pitchFamily="34" charset="0"/>
                        </a:rPr>
                        <a:t> R&amp;R, Non-Profit, State Agency, Other</a:t>
                      </a:r>
                      <a:endParaRPr lang="en-US" sz="1800" dirty="0">
                        <a:latin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baseline="0" dirty="0" smtClean="0">
                          <a:latin typeface="Calibri" panose="020F0502020204030204" pitchFamily="34" charset="0"/>
                        </a:rPr>
                        <a:t>State Department of Education, Human Services, or Office </a:t>
                      </a:r>
                      <a:r>
                        <a:rPr lang="en-US" sz="1800" baseline="0" dirty="0" smtClean="0">
                          <a:solidFill>
                            <a:schemeClr val="tx1"/>
                          </a:solidFill>
                          <a:latin typeface="Calibri" panose="020F0502020204030204" pitchFamily="34" charset="0"/>
                        </a:rPr>
                        <a:t>of Early Learning</a:t>
                      </a:r>
                      <a:endParaRPr lang="en-US" sz="1800" dirty="0">
                        <a:solidFill>
                          <a:schemeClr val="tx1"/>
                        </a:solidFill>
                        <a:latin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r>
              <a:tr h="28009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smtClean="0"/>
                        <a:t>Examples of Questions</a:t>
                      </a:r>
                      <a:endParaRPr lang="en-US"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sz="1800" dirty="0" smtClean="0">
                          <a:latin typeface="Calibri" panose="020F0502020204030204" pitchFamily="34" charset="0"/>
                        </a:rPr>
                        <a:t>What is the highest level of education for center-based staff by role?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latin typeface="Calibri" panose="020F0502020204030204" pitchFamily="34" charset="0"/>
                        </a:rPr>
                        <a:t>To what extent do older professionals have more education than their younger peers?</a:t>
                      </a:r>
                    </a:p>
                    <a:p>
                      <a:pPr marL="285750" indent="-285750">
                        <a:buFont typeface="Arial" panose="020B0604020202020204" pitchFamily="34" charset="0"/>
                        <a:buChar char="•"/>
                      </a:pPr>
                      <a:r>
                        <a:rPr lang="en-US" sz="1800" dirty="0" smtClean="0">
                          <a:latin typeface="Calibri" panose="020F0502020204030204" pitchFamily="34" charset="0"/>
                        </a:rPr>
                        <a:t>What</a:t>
                      </a:r>
                      <a:r>
                        <a:rPr lang="en-US" sz="1800" baseline="0" dirty="0" smtClean="0">
                          <a:latin typeface="Calibri" panose="020F0502020204030204" pitchFamily="34" charset="0"/>
                        </a:rPr>
                        <a:t> is the average age and education level of home-based providers?</a:t>
                      </a:r>
                      <a:endParaRPr lang="en-US" sz="1800" dirty="0">
                        <a:latin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28600" lvl="0" indent="-220663">
                        <a:buFont typeface="Arial" panose="020B0604020202020204" pitchFamily="34" charset="0"/>
                        <a:buChar char="•"/>
                      </a:pPr>
                      <a:r>
                        <a:rPr lang="en-US" sz="1800" dirty="0" smtClean="0">
                          <a:latin typeface="Calibri" panose="020F0502020204030204" pitchFamily="34" charset="0"/>
                        </a:rPr>
                        <a:t>Are we preparing all of our children for kindergarten, as a whole and by subgroups?</a:t>
                      </a:r>
                    </a:p>
                    <a:p>
                      <a:pPr marL="228600" indent="-228600">
                        <a:buFont typeface="Arial" panose="020B0604020202020204" pitchFamily="34" charset="0"/>
                        <a:buChar char="•"/>
                      </a:pPr>
                      <a:r>
                        <a:rPr lang="en-US" sz="1800" b="0" i="1" dirty="0" smtClean="0">
                          <a:latin typeface="Calibri" panose="020F0502020204030204" pitchFamily="34" charset="0"/>
                        </a:rPr>
                        <a:t>Example:</a:t>
                      </a:r>
                      <a:r>
                        <a:rPr lang="en-US" sz="1800" b="0" i="1" baseline="0" dirty="0" smtClean="0">
                          <a:latin typeface="Calibri" panose="020F0502020204030204" pitchFamily="34" charset="0"/>
                        </a:rPr>
                        <a:t> </a:t>
                      </a:r>
                      <a:r>
                        <a:rPr lang="en-US" sz="1800" b="0" i="1" dirty="0" smtClean="0">
                          <a:latin typeface="Calibri" panose="020F0502020204030204" pitchFamily="34" charset="0"/>
                        </a:rPr>
                        <a:t>What % of publically funded programs have teachers with BAs?</a:t>
                      </a:r>
                      <a:endParaRPr lang="en-US" sz="1800" dirty="0">
                        <a:latin typeface="Calibri" panose="020F050202020403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bl>
          </a:graphicData>
        </a:graphic>
      </p:graphicFrame>
    </p:spTree>
    <p:extLst>
      <p:ext uri="{BB962C8B-B14F-4D97-AF65-F5344CB8AC3E}">
        <p14:creationId xmlns:p14="http://schemas.microsoft.com/office/powerpoint/2010/main" val="1348486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3200" dirty="0" smtClean="0">
                <a:solidFill>
                  <a:schemeClr val="bg1"/>
                </a:solidFill>
              </a:rPr>
              <a:t>Workforce Provides An Important Piece of the ECIDS</a:t>
            </a:r>
          </a:p>
        </p:txBody>
      </p:sp>
      <p:sp>
        <p:nvSpPr>
          <p:cNvPr id="25603" name="Content Placeholder 2"/>
          <p:cNvSpPr>
            <a:spLocks noGrp="1"/>
          </p:cNvSpPr>
          <p:nvPr>
            <p:ph type="body" idx="1"/>
          </p:nvPr>
        </p:nvSpPr>
        <p:spPr>
          <a:xfrm>
            <a:off x="107504" y="1844824"/>
            <a:ext cx="3095074" cy="2915559"/>
          </a:xfrm>
        </p:spPr>
        <p:txBody>
          <a:bodyPr/>
          <a:lstStyle/>
          <a:p>
            <a:pPr marL="0" indent="0" algn="ctr" eaLnBrk="1" hangingPunct="1">
              <a:buNone/>
            </a:pPr>
            <a:r>
              <a:rPr lang="en-US" altLang="en-US" sz="2400" b="1" dirty="0" smtClean="0">
                <a:solidFill>
                  <a:srgbClr val="FF0000"/>
                </a:solidFill>
              </a:rPr>
              <a:t>If the workforce data is not ready to go then a state cannot have a complete picture</a:t>
            </a:r>
          </a:p>
        </p:txBody>
      </p:sp>
      <p:sp>
        <p:nvSpPr>
          <p:cNvPr id="25604"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1A9279-2D7D-41D9-9030-6C51CD6737AE}" type="slidenum">
              <a:rPr lang="es-ES" altLang="en-US"/>
              <a:pPr eaLnBrk="1" hangingPunct="1"/>
              <a:t>29</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1417638"/>
            <a:ext cx="5732970" cy="443002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z="3200" smtClean="0">
                <a:solidFill>
                  <a:schemeClr val="bg1"/>
                </a:solidFill>
              </a:rPr>
              <a:t>Session Objectives</a:t>
            </a:r>
          </a:p>
        </p:txBody>
      </p:sp>
      <p:sp>
        <p:nvSpPr>
          <p:cNvPr id="3075" name="Content Placeholder 2"/>
          <p:cNvSpPr>
            <a:spLocks noGrp="1"/>
          </p:cNvSpPr>
          <p:nvPr>
            <p:ph type="body" idx="1"/>
          </p:nvPr>
        </p:nvSpPr>
        <p:spPr>
          <a:xfrm>
            <a:off x="457200" y="1268760"/>
            <a:ext cx="8229600" cy="4857403"/>
          </a:xfrm>
        </p:spPr>
        <p:txBody>
          <a:bodyPr/>
          <a:lstStyle/>
          <a:p>
            <a:pPr eaLnBrk="1" hangingPunct="1"/>
            <a:r>
              <a:rPr lang="en-US" altLang="en-US" sz="2000" dirty="0" smtClean="0">
                <a:solidFill>
                  <a:schemeClr val="bg1"/>
                </a:solidFill>
              </a:rPr>
              <a:t>Define data governance and its important</a:t>
            </a:r>
          </a:p>
          <a:p>
            <a:pPr eaLnBrk="1" hangingPunct="1"/>
            <a:r>
              <a:rPr lang="en-US" altLang="en-US" sz="2000" dirty="0" smtClean="0">
                <a:solidFill>
                  <a:schemeClr val="bg1"/>
                </a:solidFill>
              </a:rPr>
              <a:t>Explore data systems’ responsibilities related to: </a:t>
            </a:r>
          </a:p>
          <a:p>
            <a:pPr lvl="1" eaLnBrk="1" hangingPunct="1"/>
            <a:r>
              <a:rPr lang="en-US" altLang="en-US" sz="1800" dirty="0" smtClean="0">
                <a:solidFill>
                  <a:schemeClr val="bg1"/>
                </a:solidFill>
              </a:rPr>
              <a:t>Authority and accountability</a:t>
            </a:r>
          </a:p>
          <a:p>
            <a:pPr lvl="1" eaLnBrk="1" hangingPunct="1"/>
            <a:r>
              <a:rPr lang="en-US" altLang="en-US" sz="1800" dirty="0" smtClean="0">
                <a:solidFill>
                  <a:schemeClr val="bg1"/>
                </a:solidFill>
              </a:rPr>
              <a:t>Quality and integrity</a:t>
            </a:r>
          </a:p>
          <a:p>
            <a:pPr lvl="1" eaLnBrk="1" hangingPunct="1"/>
            <a:r>
              <a:rPr lang="en-US" altLang="en-US" sz="1800" dirty="0" smtClean="0">
                <a:solidFill>
                  <a:schemeClr val="bg1"/>
                </a:solidFill>
              </a:rPr>
              <a:t>Security and access</a:t>
            </a:r>
          </a:p>
          <a:p>
            <a:pPr eaLnBrk="1" hangingPunct="1"/>
            <a:r>
              <a:rPr lang="en-US" altLang="en-US" sz="2000" dirty="0" smtClean="0">
                <a:solidFill>
                  <a:schemeClr val="bg1"/>
                </a:solidFill>
              </a:rPr>
              <a:t>Discuss how effective data governance prepares registries to participate in larger state and national data system efforts like:</a:t>
            </a:r>
          </a:p>
          <a:p>
            <a:pPr lvl="1" eaLnBrk="1" hangingPunct="1"/>
            <a:r>
              <a:rPr lang="en-US" altLang="en-US" sz="1800" dirty="0" smtClean="0">
                <a:solidFill>
                  <a:schemeClr val="bg1"/>
                </a:solidFill>
              </a:rPr>
              <a:t>ECIDS</a:t>
            </a:r>
          </a:p>
          <a:p>
            <a:pPr lvl="1" eaLnBrk="1" hangingPunct="1"/>
            <a:r>
              <a:rPr lang="en-US" altLang="en-US" sz="1800" dirty="0" smtClean="0">
                <a:solidFill>
                  <a:schemeClr val="bg1"/>
                </a:solidFill>
              </a:rPr>
              <a:t>SLDS</a:t>
            </a:r>
          </a:p>
          <a:p>
            <a:pPr lvl="1" eaLnBrk="1" hangingPunct="1"/>
            <a:r>
              <a:rPr lang="en-US" altLang="en-US" sz="1800" dirty="0" smtClean="0">
                <a:solidFill>
                  <a:schemeClr val="bg1"/>
                </a:solidFill>
              </a:rPr>
              <a:t>PER</a:t>
            </a:r>
          </a:p>
          <a:p>
            <a:pPr lvl="1" eaLnBrk="1" hangingPunct="1"/>
            <a:r>
              <a:rPr lang="en-US" altLang="en-US" sz="1800" dirty="0" smtClean="0">
                <a:solidFill>
                  <a:schemeClr val="bg1"/>
                </a:solidFill>
              </a:rPr>
              <a:t>CEDS</a:t>
            </a:r>
          </a:p>
        </p:txBody>
      </p:sp>
      <p:sp>
        <p:nvSpPr>
          <p:cNvPr id="3076"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3A9AAD-8D99-4C45-9169-F80DC95562BF}" type="slidenum">
              <a:rPr lang="es-ES" altLang="en-US"/>
              <a:pPr eaLnBrk="1" hangingPunct="1"/>
              <a:t>3</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extLst>
      <p:ext uri="{BB962C8B-B14F-4D97-AF65-F5344CB8AC3E}">
        <p14:creationId xmlns:p14="http://schemas.microsoft.com/office/powerpoint/2010/main" val="3362551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3200" dirty="0" smtClean="0">
                <a:solidFill>
                  <a:schemeClr val="bg1"/>
                </a:solidFill>
              </a:rPr>
              <a:t>What Does it Mean to be Ready?</a:t>
            </a:r>
          </a:p>
        </p:txBody>
      </p:sp>
      <p:sp>
        <p:nvSpPr>
          <p:cNvPr id="25603" name="Content Placeholder 2"/>
          <p:cNvSpPr>
            <a:spLocks noGrp="1"/>
          </p:cNvSpPr>
          <p:nvPr>
            <p:ph type="body" idx="1"/>
          </p:nvPr>
        </p:nvSpPr>
        <p:spPr>
          <a:xfrm>
            <a:off x="457200" y="1196752"/>
            <a:ext cx="8229600" cy="4929411"/>
          </a:xfrm>
        </p:spPr>
        <p:txBody>
          <a:bodyPr/>
          <a:lstStyle/>
          <a:p>
            <a:pPr marL="0" indent="0" eaLnBrk="1" hangingPunct="1">
              <a:buNone/>
            </a:pPr>
            <a:r>
              <a:rPr lang="en-US" altLang="en-US" sz="2000" dirty="0">
                <a:solidFill>
                  <a:schemeClr val="bg1"/>
                </a:solidFill>
              </a:rPr>
              <a:t>Your own data system has </a:t>
            </a:r>
            <a:r>
              <a:rPr lang="en-US" altLang="en-US" sz="2000" b="1" u="sng" dirty="0" smtClean="0">
                <a:solidFill>
                  <a:schemeClr val="bg1"/>
                </a:solidFill>
              </a:rPr>
              <a:t>formal </a:t>
            </a:r>
            <a:r>
              <a:rPr lang="en-US" altLang="en-US" sz="2000" dirty="0" smtClean="0">
                <a:solidFill>
                  <a:schemeClr val="bg1"/>
                </a:solidFill>
              </a:rPr>
              <a:t>governance</a:t>
            </a:r>
            <a:r>
              <a:rPr lang="en-US" altLang="en-US" sz="2000" dirty="0">
                <a:solidFill>
                  <a:schemeClr val="bg1"/>
                </a:solidFill>
              </a:rPr>
              <a:t>:</a:t>
            </a:r>
          </a:p>
          <a:p>
            <a:pPr eaLnBrk="1" hangingPunct="1"/>
            <a:r>
              <a:rPr lang="en-US" altLang="en-US" sz="2000" dirty="0">
                <a:solidFill>
                  <a:schemeClr val="bg1"/>
                </a:solidFill>
              </a:rPr>
              <a:t>Having your individual data governance in place to ensure high-quality data can be shared, security and access policies are in place, and the appropriate policies that govern the registry data exist before sharing the data with another</a:t>
            </a:r>
          </a:p>
          <a:p>
            <a:pPr marL="0" indent="0" eaLnBrk="1" hangingPunct="1">
              <a:buNone/>
            </a:pPr>
            <a:r>
              <a:rPr lang="en-US" altLang="en-US" sz="2000" dirty="0">
                <a:solidFill>
                  <a:schemeClr val="bg1"/>
                </a:solidFill>
              </a:rPr>
              <a:t>You are able to represent the workforce data with the integrated data effort:</a:t>
            </a:r>
          </a:p>
          <a:p>
            <a:pPr eaLnBrk="1" hangingPunct="1"/>
            <a:r>
              <a:rPr lang="en-US" altLang="en-US" sz="2000" dirty="0">
                <a:solidFill>
                  <a:schemeClr val="bg1"/>
                </a:solidFill>
              </a:rPr>
              <a:t>Preparing your data dictionary</a:t>
            </a:r>
          </a:p>
          <a:p>
            <a:pPr eaLnBrk="1" hangingPunct="1"/>
            <a:r>
              <a:rPr lang="en-US" altLang="en-US" sz="2000" dirty="0">
                <a:solidFill>
                  <a:schemeClr val="bg1"/>
                </a:solidFill>
              </a:rPr>
              <a:t>Knowing the quality of your data</a:t>
            </a:r>
          </a:p>
          <a:p>
            <a:pPr eaLnBrk="1" hangingPunct="1"/>
            <a:r>
              <a:rPr lang="en-US" altLang="en-US" sz="2000" dirty="0">
                <a:solidFill>
                  <a:schemeClr val="bg1"/>
                </a:solidFill>
              </a:rPr>
              <a:t>Representing the workforce data and the nuances that surround it</a:t>
            </a:r>
          </a:p>
          <a:p>
            <a:pPr eaLnBrk="1" hangingPunct="1"/>
            <a:r>
              <a:rPr lang="en-US" altLang="en-US" sz="2000" dirty="0">
                <a:solidFill>
                  <a:schemeClr val="bg1"/>
                </a:solidFill>
              </a:rPr>
              <a:t>Articulating what workforce data can contribute to the broader integrated data conversation</a:t>
            </a:r>
            <a:endParaRPr lang="en-US" altLang="en-US" sz="1600" dirty="0">
              <a:solidFill>
                <a:schemeClr val="bg1"/>
              </a:solidFill>
            </a:endParaRPr>
          </a:p>
        </p:txBody>
      </p:sp>
      <p:sp>
        <p:nvSpPr>
          <p:cNvPr id="25604"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1A9279-2D7D-41D9-9030-6C51CD6737AE}" type="slidenum">
              <a:rPr lang="es-ES" altLang="en-US"/>
              <a:pPr eaLnBrk="1" hangingPunct="1"/>
              <a:t>30</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extLst>
      <p:ext uri="{BB962C8B-B14F-4D97-AF65-F5344CB8AC3E}">
        <p14:creationId xmlns:p14="http://schemas.microsoft.com/office/powerpoint/2010/main" val="4420136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3200" dirty="0" smtClean="0">
                <a:solidFill>
                  <a:schemeClr val="bg1"/>
                </a:solidFill>
              </a:rPr>
              <a:t>Preparing your Data </a:t>
            </a:r>
            <a:r>
              <a:rPr lang="en-US" altLang="en-US" sz="3200" dirty="0">
                <a:solidFill>
                  <a:schemeClr val="bg1"/>
                </a:solidFill>
              </a:rPr>
              <a:t>D</a:t>
            </a:r>
            <a:r>
              <a:rPr lang="en-US" altLang="en-US" sz="3200" dirty="0" smtClean="0">
                <a:solidFill>
                  <a:schemeClr val="bg1"/>
                </a:solidFill>
              </a:rPr>
              <a:t>ictionary</a:t>
            </a:r>
          </a:p>
        </p:txBody>
      </p:sp>
      <p:sp>
        <p:nvSpPr>
          <p:cNvPr id="28675" name="Content Placeholder 2"/>
          <p:cNvSpPr>
            <a:spLocks noGrp="1"/>
          </p:cNvSpPr>
          <p:nvPr>
            <p:ph type="body" idx="1"/>
          </p:nvPr>
        </p:nvSpPr>
        <p:spPr/>
        <p:txBody>
          <a:bodyPr/>
          <a:lstStyle/>
          <a:p>
            <a:pPr eaLnBrk="1" hangingPunct="1"/>
            <a:r>
              <a:rPr lang="en-US" altLang="en-US" sz="2400" dirty="0">
                <a:solidFill>
                  <a:schemeClr val="bg1"/>
                </a:solidFill>
              </a:rPr>
              <a:t>One of the first steps in governance of an integrated data system is to understand what each data contributor has. As a part of this effort you might be asked to share your data dictionary, or in some cases use CEDS to share so others can align across the state with you. </a:t>
            </a:r>
          </a:p>
        </p:txBody>
      </p:sp>
      <p:sp>
        <p:nvSpPr>
          <p:cNvPr id="28676"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353F4B-194B-459C-A64E-FC67437EE0BF}" type="slidenum">
              <a:rPr lang="es-ES" altLang="en-US"/>
              <a:pPr eaLnBrk="1" hangingPunct="1"/>
              <a:t>31</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3200" smtClean="0">
                <a:solidFill>
                  <a:schemeClr val="bg1"/>
                </a:solidFill>
              </a:rPr>
              <a:t>Overview of ECIDS Toolkit: </a:t>
            </a:r>
            <a:br>
              <a:rPr lang="en-US" altLang="en-US" sz="3200" smtClean="0">
                <a:solidFill>
                  <a:schemeClr val="bg1"/>
                </a:solidFill>
              </a:rPr>
            </a:br>
            <a:r>
              <a:rPr lang="en-US" altLang="en-US" sz="3200" smtClean="0">
                <a:solidFill>
                  <a:schemeClr val="bg1"/>
                </a:solidFill>
              </a:rPr>
              <a:t>Data Governance</a:t>
            </a:r>
          </a:p>
        </p:txBody>
      </p:sp>
      <p:sp>
        <p:nvSpPr>
          <p:cNvPr id="25603" name="Content Placeholder 2"/>
          <p:cNvSpPr>
            <a:spLocks noGrp="1"/>
          </p:cNvSpPr>
          <p:nvPr>
            <p:ph type="body" idx="1"/>
          </p:nvPr>
        </p:nvSpPr>
        <p:spPr/>
        <p:txBody>
          <a:bodyPr/>
          <a:lstStyle/>
          <a:p>
            <a:pPr eaLnBrk="1" hangingPunct="1"/>
            <a:r>
              <a:rPr lang="en-US" altLang="en-US" sz="2000" dirty="0">
                <a:solidFill>
                  <a:schemeClr val="bg1"/>
                </a:solidFill>
              </a:rPr>
              <a:t>ECIDS/SLDS Integration efforts have their own self-assessment tools that help them assess the progress of these efforts</a:t>
            </a:r>
          </a:p>
          <a:p>
            <a:pPr eaLnBrk="1" hangingPunct="1"/>
            <a:endParaRPr lang="en-US" altLang="en-US" sz="2000" dirty="0">
              <a:solidFill>
                <a:schemeClr val="bg1"/>
              </a:solidFill>
            </a:endParaRPr>
          </a:p>
          <a:p>
            <a:pPr eaLnBrk="1" hangingPunct="1"/>
            <a:r>
              <a:rPr lang="en-US" altLang="en-US" sz="2000" dirty="0">
                <a:solidFill>
                  <a:schemeClr val="bg1"/>
                </a:solidFill>
              </a:rPr>
              <a:t>You can use these tools to:</a:t>
            </a:r>
          </a:p>
          <a:p>
            <a:pPr lvl="1" eaLnBrk="1" hangingPunct="1"/>
            <a:r>
              <a:rPr lang="en-US" altLang="en-US" sz="1800" dirty="0">
                <a:solidFill>
                  <a:schemeClr val="bg1"/>
                </a:solidFill>
              </a:rPr>
              <a:t>Share with your state in case they are unaware of the resources</a:t>
            </a:r>
          </a:p>
          <a:p>
            <a:pPr lvl="1" eaLnBrk="1" hangingPunct="1"/>
            <a:r>
              <a:rPr lang="en-US" altLang="en-US" sz="1800" dirty="0">
                <a:solidFill>
                  <a:schemeClr val="bg1"/>
                </a:solidFill>
              </a:rPr>
              <a:t>Understand the work of the ECIDS/SLDS and how you might be able to fit into the integration effort</a:t>
            </a:r>
          </a:p>
          <a:p>
            <a:pPr lvl="1" eaLnBrk="1" hangingPunct="1"/>
            <a:r>
              <a:rPr lang="en-US" altLang="en-US" sz="1800" dirty="0">
                <a:solidFill>
                  <a:schemeClr val="bg1"/>
                </a:solidFill>
              </a:rPr>
              <a:t>Understand what questions you can ask of those leading the integration effort in your state</a:t>
            </a:r>
          </a:p>
          <a:p>
            <a:pPr lvl="1" eaLnBrk="1" hangingPunct="1"/>
            <a:endParaRPr lang="en-US" altLang="en-US" sz="1200" dirty="0">
              <a:solidFill>
                <a:schemeClr val="bg1"/>
              </a:solidFill>
            </a:endParaRPr>
          </a:p>
        </p:txBody>
      </p:sp>
      <p:sp>
        <p:nvSpPr>
          <p:cNvPr id="25604"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1A9279-2D7D-41D9-9030-6C51CD6737AE}" type="slidenum">
              <a:rPr lang="es-ES" altLang="en-US"/>
              <a:pPr eaLnBrk="1" hangingPunct="1"/>
              <a:t>32</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extLst>
      <p:ext uri="{BB962C8B-B14F-4D97-AF65-F5344CB8AC3E}">
        <p14:creationId xmlns:p14="http://schemas.microsoft.com/office/powerpoint/2010/main" val="214716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5931" y="2348880"/>
            <a:ext cx="8229600" cy="1143000"/>
          </a:xfrm>
        </p:spPr>
        <p:txBody>
          <a:bodyPr/>
          <a:lstStyle/>
          <a:p>
            <a:pPr eaLnBrk="1" hangingPunct="1"/>
            <a:r>
              <a:rPr lang="en-US" altLang="en-US" sz="3200" dirty="0" smtClean="0">
                <a:solidFill>
                  <a:schemeClr val="bg1"/>
                </a:solidFill>
              </a:rPr>
              <a:t>Group Questions and Comments</a:t>
            </a:r>
          </a:p>
        </p:txBody>
      </p:sp>
      <p:sp>
        <p:nvSpPr>
          <p:cNvPr id="2970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8205EF-DCA6-4877-ABA2-A50CFD877157}" type="slidenum">
              <a:rPr lang="es-ES" altLang="en-US"/>
              <a:pPr eaLnBrk="1" hangingPunct="1"/>
              <a:t>33</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3200" dirty="0" smtClean="0">
                <a:solidFill>
                  <a:schemeClr val="bg1"/>
                </a:solidFill>
              </a:rPr>
              <a:t>Homework for Thursday (CEDS Session)</a:t>
            </a:r>
          </a:p>
        </p:txBody>
      </p:sp>
      <p:sp>
        <p:nvSpPr>
          <p:cNvPr id="29699" name="Content Placeholder 2"/>
          <p:cNvSpPr>
            <a:spLocks noGrp="1"/>
          </p:cNvSpPr>
          <p:nvPr>
            <p:ph type="body" idx="1"/>
          </p:nvPr>
        </p:nvSpPr>
        <p:spPr/>
        <p:txBody>
          <a:bodyPr/>
          <a:lstStyle/>
          <a:p>
            <a:pPr marL="1143000" indent="-1143000" eaLnBrk="1" hangingPunct="1">
              <a:buFont typeface="+mj-lt"/>
              <a:buAutoNum type="arabicPeriod"/>
            </a:pPr>
            <a:r>
              <a:rPr lang="en-US" altLang="en-US" dirty="0" smtClean="0">
                <a:solidFill>
                  <a:schemeClr val="bg1"/>
                </a:solidFill>
              </a:rPr>
              <a:t>Bring your computer</a:t>
            </a:r>
          </a:p>
          <a:p>
            <a:pPr marL="1143000" indent="-1143000" eaLnBrk="1" hangingPunct="1">
              <a:buFont typeface="+mj-lt"/>
              <a:buAutoNum type="arabicPeriod"/>
            </a:pPr>
            <a:r>
              <a:rPr lang="en-US" altLang="en-US" dirty="0" smtClean="0">
                <a:solidFill>
                  <a:schemeClr val="bg1"/>
                </a:solidFill>
              </a:rPr>
              <a:t>Bring your CEDS login and password</a:t>
            </a:r>
          </a:p>
          <a:p>
            <a:pPr marL="0" indent="0" eaLnBrk="1" hangingPunct="1">
              <a:buNone/>
            </a:pPr>
            <a:endParaRPr lang="en-US" altLang="en-US" sz="4000" dirty="0" smtClean="0">
              <a:solidFill>
                <a:schemeClr val="bg1"/>
              </a:solidFill>
            </a:endParaRPr>
          </a:p>
          <a:p>
            <a:pPr marL="0" indent="0" algn="ctr" eaLnBrk="1" hangingPunct="1">
              <a:buNone/>
            </a:pPr>
            <a:r>
              <a:rPr lang="en-US" altLang="en-US" sz="4800" dirty="0" smtClean="0">
                <a:solidFill>
                  <a:srgbClr val="92D050"/>
                </a:solidFill>
              </a:rPr>
              <a:t>http://ceds.ed.gov/</a:t>
            </a:r>
          </a:p>
        </p:txBody>
      </p:sp>
      <p:sp>
        <p:nvSpPr>
          <p:cNvPr id="2970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8205EF-DCA6-4877-ABA2-A50CFD877157}" type="slidenum">
              <a:rPr lang="es-ES" altLang="en-US"/>
              <a:pPr eaLnBrk="1" hangingPunct="1"/>
              <a:t>34</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extLst>
      <p:ext uri="{BB962C8B-B14F-4D97-AF65-F5344CB8AC3E}">
        <p14:creationId xmlns:p14="http://schemas.microsoft.com/office/powerpoint/2010/main" val="4449272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sz="3200" dirty="0" smtClean="0">
                <a:solidFill>
                  <a:schemeClr val="bg1"/>
                </a:solidFill>
              </a:rPr>
              <a:t>Presenter Contact Information</a:t>
            </a:r>
          </a:p>
        </p:txBody>
      </p:sp>
      <p:sp>
        <p:nvSpPr>
          <p:cNvPr id="29699" name="Content Placeholder 2"/>
          <p:cNvSpPr>
            <a:spLocks noGrp="1"/>
          </p:cNvSpPr>
          <p:nvPr>
            <p:ph type="body" idx="1"/>
          </p:nvPr>
        </p:nvSpPr>
        <p:spPr>
          <a:xfrm>
            <a:off x="457200" y="1600200"/>
            <a:ext cx="7283152" cy="4525963"/>
          </a:xfrm>
        </p:spPr>
        <p:txBody>
          <a:bodyPr/>
          <a:lstStyle/>
          <a:p>
            <a:pPr eaLnBrk="1" hangingPunct="1"/>
            <a:r>
              <a:rPr lang="en-US" altLang="en-US" sz="2000" dirty="0" smtClean="0">
                <a:solidFill>
                  <a:schemeClr val="bg1"/>
                </a:solidFill>
              </a:rPr>
              <a:t>Maria Taylor- </a:t>
            </a:r>
            <a:r>
              <a:rPr lang="en-US" altLang="en-US" sz="2000" dirty="0" smtClean="0">
                <a:solidFill>
                  <a:schemeClr val="bg1"/>
                </a:solidFill>
                <a:hlinkClick r:id="rId4"/>
              </a:rPr>
              <a:t>mtaylor@cceionline.edu</a:t>
            </a:r>
            <a:r>
              <a:rPr lang="en-US" altLang="en-US" sz="2000" dirty="0" smtClean="0">
                <a:solidFill>
                  <a:schemeClr val="bg1"/>
                </a:solidFill>
              </a:rPr>
              <a:t>  </a:t>
            </a:r>
          </a:p>
          <a:p>
            <a:pPr eaLnBrk="1" hangingPunct="1"/>
            <a:r>
              <a:rPr lang="en-US" altLang="en-US" sz="2000" dirty="0" smtClean="0">
                <a:solidFill>
                  <a:schemeClr val="bg1"/>
                </a:solidFill>
              </a:rPr>
              <a:t>Denise Mauzy- </a:t>
            </a:r>
            <a:r>
              <a:rPr lang="en-US" altLang="en-US" sz="2000" dirty="0" smtClean="0">
                <a:solidFill>
                  <a:schemeClr val="bg1"/>
                </a:solidFill>
                <a:hlinkClick r:id="rId5"/>
              </a:rPr>
              <a:t>denise.mauzy@aemcorp.com</a:t>
            </a:r>
            <a:r>
              <a:rPr lang="en-US" altLang="en-US" sz="2000" dirty="0" smtClean="0">
                <a:solidFill>
                  <a:schemeClr val="bg1"/>
                </a:solidFill>
              </a:rPr>
              <a:t>   </a:t>
            </a:r>
          </a:p>
          <a:p>
            <a:pPr eaLnBrk="1" hangingPunct="1"/>
            <a:r>
              <a:rPr lang="en-US" altLang="en-US" sz="2000" dirty="0" smtClean="0">
                <a:solidFill>
                  <a:schemeClr val="bg1"/>
                </a:solidFill>
              </a:rPr>
              <a:t>Missy Cochenour- </a:t>
            </a:r>
            <a:r>
              <a:rPr lang="en-US" altLang="en-US" sz="2000" dirty="0" smtClean="0">
                <a:solidFill>
                  <a:schemeClr val="bg1"/>
                </a:solidFill>
                <a:hlinkClick r:id="rId6"/>
              </a:rPr>
              <a:t>Missy.Cochenour@aemcorp.com</a:t>
            </a:r>
            <a:r>
              <a:rPr lang="en-US" altLang="en-US" sz="2000" dirty="0" smtClean="0">
                <a:solidFill>
                  <a:schemeClr val="bg1"/>
                </a:solidFill>
              </a:rPr>
              <a:t>  </a:t>
            </a:r>
          </a:p>
        </p:txBody>
      </p:sp>
      <p:sp>
        <p:nvSpPr>
          <p:cNvPr id="2970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8205EF-DCA6-4877-ABA2-A50CFD877157}" type="slidenum">
              <a:rPr lang="es-ES" altLang="en-US"/>
              <a:pPr eaLnBrk="1" hangingPunct="1"/>
              <a:t>35</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7"/>
          <a:srcRect/>
          <a:stretch>
            <a:fillRect/>
          </a:stretch>
        </p:blipFill>
        <p:spPr bwMode="auto">
          <a:xfrm>
            <a:off x="-14288" y="6611938"/>
            <a:ext cx="9190038" cy="261937"/>
          </a:xfrm>
          <a:prstGeom prst="rect">
            <a:avLst/>
          </a:prstGeom>
          <a:solidFill>
            <a:schemeClr val="bg1">
              <a:lumMod val="95000"/>
            </a:schemeClr>
          </a:solidFill>
          <a:ln>
            <a:noFill/>
          </a:ln>
          <a:effectLst/>
        </p:spPr>
      </p:pic>
    </p:spTree>
    <p:extLst>
      <p:ext uri="{BB962C8B-B14F-4D97-AF65-F5344CB8AC3E}">
        <p14:creationId xmlns:p14="http://schemas.microsoft.com/office/powerpoint/2010/main" val="1127997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0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6D70B-8FAE-4B83-A950-1F6F00488F45}" type="slidenum">
              <a:rPr lang="es-ES" altLang="en-US"/>
              <a:pPr eaLnBrk="1" hangingPunct="1"/>
              <a:t>4</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229294"/>
            <a:ext cx="6777491" cy="538976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384"/>
            <a:ext cx="8229600" cy="1143000"/>
          </a:xfrm>
        </p:spPr>
        <p:txBody>
          <a:bodyPr/>
          <a:lstStyle/>
          <a:p>
            <a:pPr eaLnBrk="1" hangingPunct="1"/>
            <a:r>
              <a:rPr lang="en-US" altLang="en-US" sz="3200" dirty="0" smtClean="0">
                <a:solidFill>
                  <a:schemeClr val="bg1"/>
                </a:solidFill>
              </a:rPr>
              <a:t>What is Data Governance?</a:t>
            </a:r>
          </a:p>
        </p:txBody>
      </p:sp>
      <p:sp>
        <p:nvSpPr>
          <p:cNvPr id="410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6D70B-8FAE-4B83-A950-1F6F00488F45}" type="slidenum">
              <a:rPr lang="es-ES" altLang="en-US"/>
              <a:pPr eaLnBrk="1" hangingPunct="1"/>
              <a:t>5</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6"/>
          <a:srcRect/>
          <a:stretch>
            <a:fillRect/>
          </a:stretch>
        </p:blipFill>
        <p:spPr bwMode="auto">
          <a:xfrm>
            <a:off x="-14288" y="6611938"/>
            <a:ext cx="9190038" cy="261937"/>
          </a:xfrm>
          <a:prstGeom prst="rect">
            <a:avLst/>
          </a:prstGeom>
          <a:solidFill>
            <a:schemeClr val="bg1">
              <a:lumMod val="95000"/>
            </a:schemeClr>
          </a:solidFill>
          <a:ln>
            <a:noFill/>
          </a:ln>
          <a:effectLst/>
        </p:spPr>
      </p:pic>
      <p:pic>
        <p:nvPicPr>
          <p:cNvPr id="3" name="What Is Data Governance .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9592" y="980728"/>
            <a:ext cx="7633360" cy="4293765"/>
          </a:xfrm>
          <a:prstGeom prst="rect">
            <a:avLst/>
          </a:prstGeom>
        </p:spPr>
      </p:pic>
    </p:spTree>
    <p:extLst>
      <p:ext uri="{BB962C8B-B14F-4D97-AF65-F5344CB8AC3E}">
        <p14:creationId xmlns:p14="http://schemas.microsoft.com/office/powerpoint/2010/main" val="1721090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3200" smtClean="0">
                <a:solidFill>
                  <a:schemeClr val="bg1"/>
                </a:solidFill>
              </a:rPr>
              <a:t>What is Data Governance?</a:t>
            </a:r>
          </a:p>
        </p:txBody>
      </p:sp>
      <p:sp>
        <p:nvSpPr>
          <p:cNvPr id="4099" name="Content Placeholder 2"/>
          <p:cNvSpPr>
            <a:spLocks noGrp="1"/>
          </p:cNvSpPr>
          <p:nvPr>
            <p:ph type="body" idx="1"/>
          </p:nvPr>
        </p:nvSpPr>
        <p:spPr>
          <a:xfrm>
            <a:off x="457200" y="1385094"/>
            <a:ext cx="8229600" cy="4525963"/>
          </a:xfrm>
        </p:spPr>
        <p:txBody>
          <a:bodyPr/>
          <a:lstStyle/>
          <a:p>
            <a:pPr eaLnBrk="1" hangingPunct="1"/>
            <a:r>
              <a:rPr lang="en-US" altLang="en-US" sz="2000" dirty="0" smtClean="0">
                <a:solidFill>
                  <a:schemeClr val="bg1"/>
                </a:solidFill>
              </a:rPr>
              <a:t>It is both an organizational process and a structure </a:t>
            </a:r>
          </a:p>
          <a:p>
            <a:pPr lvl="1" eaLnBrk="1" hangingPunct="1"/>
            <a:r>
              <a:rPr lang="en-US" altLang="en-US" sz="1800" dirty="0" smtClean="0">
                <a:solidFill>
                  <a:schemeClr val="bg1"/>
                </a:solidFill>
              </a:rPr>
              <a:t>Establishes responsibility for data</a:t>
            </a:r>
          </a:p>
          <a:p>
            <a:pPr lvl="1" eaLnBrk="1" hangingPunct="1"/>
            <a:r>
              <a:rPr lang="en-US" altLang="en-US" sz="1800" dirty="0" smtClean="0">
                <a:solidFill>
                  <a:schemeClr val="bg1"/>
                </a:solidFill>
              </a:rPr>
              <a:t>Organizes program staff to collaboratively and continuously improve data quality through the systematic creation and enforcement of policies, roles, responsibilities, and procedures</a:t>
            </a:r>
          </a:p>
          <a:p>
            <a:pPr lvl="1" eaLnBrk="1" hangingPunct="1"/>
            <a:endParaRPr lang="en-US" altLang="en-US" sz="2000" dirty="0" smtClean="0">
              <a:solidFill>
                <a:schemeClr val="bg1"/>
              </a:solidFill>
            </a:endParaRPr>
          </a:p>
          <a:p>
            <a:pPr eaLnBrk="1" hangingPunct="1"/>
            <a:r>
              <a:rPr lang="en-US" altLang="en-US" sz="2000" dirty="0" smtClean="0">
                <a:solidFill>
                  <a:schemeClr val="bg1"/>
                </a:solidFill>
              </a:rPr>
              <a:t>It requires the systematic development, implementation, and enforcement of procedures to operationalize the quality and security policies of the data system. </a:t>
            </a:r>
          </a:p>
        </p:txBody>
      </p:sp>
      <p:sp>
        <p:nvSpPr>
          <p:cNvPr id="410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6D70B-8FAE-4B83-A950-1F6F00488F45}" type="slidenum">
              <a:rPr lang="es-ES" altLang="en-US"/>
              <a:pPr eaLnBrk="1" hangingPunct="1"/>
              <a:t>6</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extLst>
      <p:ext uri="{BB962C8B-B14F-4D97-AF65-F5344CB8AC3E}">
        <p14:creationId xmlns:p14="http://schemas.microsoft.com/office/powerpoint/2010/main" val="3053366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00"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6D70B-8FAE-4B83-A950-1F6F00488F45}" type="slidenum">
              <a:rPr lang="es-ES" altLang="en-US"/>
              <a:pPr eaLnBrk="1" hangingPunct="1"/>
              <a:t>7</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403648" y="404664"/>
            <a:ext cx="6696745"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818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p:spPr>
        <p:txBody>
          <a:bodyPr/>
          <a:lstStyle/>
          <a:p>
            <a:pPr eaLnBrk="1" hangingPunct="1"/>
            <a:r>
              <a:rPr lang="en-US" altLang="en-US" sz="3200" dirty="0" smtClean="0">
                <a:solidFill>
                  <a:schemeClr val="bg1"/>
                </a:solidFill>
              </a:rPr>
              <a:t>Why Focus on Data Governance?</a:t>
            </a:r>
          </a:p>
        </p:txBody>
      </p:sp>
      <p:sp>
        <p:nvSpPr>
          <p:cNvPr id="5123" name="Content Placeholder 2"/>
          <p:cNvSpPr>
            <a:spLocks noGrp="1"/>
          </p:cNvSpPr>
          <p:nvPr>
            <p:ph type="body" idx="1"/>
          </p:nvPr>
        </p:nvSpPr>
        <p:spPr>
          <a:xfrm>
            <a:off x="457200" y="1600200"/>
            <a:ext cx="8229600" cy="3484563"/>
          </a:xfrm>
        </p:spPr>
        <p:txBody>
          <a:bodyPr/>
          <a:lstStyle/>
          <a:p>
            <a:pPr eaLnBrk="1" hangingPunct="1"/>
            <a:r>
              <a:rPr lang="en-US" altLang="en-US" sz="2000" dirty="0" smtClean="0">
                <a:solidFill>
                  <a:schemeClr val="bg1"/>
                </a:solidFill>
              </a:rPr>
              <a:t>Defines authority and accountability</a:t>
            </a:r>
          </a:p>
          <a:p>
            <a:pPr eaLnBrk="1" hangingPunct="1"/>
            <a:r>
              <a:rPr lang="en-US" altLang="en-US" sz="2000" dirty="0" smtClean="0">
                <a:solidFill>
                  <a:schemeClr val="bg1"/>
                </a:solidFill>
              </a:rPr>
              <a:t>Promotes quality and integrity</a:t>
            </a:r>
          </a:p>
          <a:p>
            <a:pPr eaLnBrk="1" hangingPunct="1"/>
            <a:r>
              <a:rPr lang="en-US" altLang="en-US" sz="2000" dirty="0" smtClean="0">
                <a:solidFill>
                  <a:schemeClr val="bg1"/>
                </a:solidFill>
              </a:rPr>
              <a:t>Ensures security and proper access</a:t>
            </a:r>
          </a:p>
          <a:p>
            <a:pPr lvl="1" eaLnBrk="1" hangingPunct="1"/>
            <a:r>
              <a:rPr lang="en-US" altLang="en-US" sz="1800" dirty="0" smtClean="0">
                <a:solidFill>
                  <a:schemeClr val="bg1"/>
                </a:solidFill>
              </a:rPr>
              <a:t>Data Breaches are more common</a:t>
            </a:r>
          </a:p>
          <a:p>
            <a:pPr lvl="1" eaLnBrk="1" hangingPunct="1"/>
            <a:r>
              <a:rPr lang="en-US" altLang="en-US" sz="1800" dirty="0" smtClean="0">
                <a:solidFill>
                  <a:schemeClr val="bg1"/>
                </a:solidFill>
              </a:rPr>
              <a:t>Technology continues to evolve</a:t>
            </a:r>
          </a:p>
          <a:p>
            <a:pPr lvl="1" eaLnBrk="1" hangingPunct="1"/>
            <a:r>
              <a:rPr lang="en-US" altLang="en-US" sz="1800" dirty="0" smtClean="0">
                <a:solidFill>
                  <a:schemeClr val="bg1"/>
                </a:solidFill>
              </a:rPr>
              <a:t>Privacy laws are becoming increasingly more rigid</a:t>
            </a:r>
          </a:p>
          <a:p>
            <a:pPr eaLnBrk="1" hangingPunct="1"/>
            <a:endParaRPr lang="en-US" altLang="en-US" sz="2400" dirty="0">
              <a:solidFill>
                <a:schemeClr val="bg1"/>
              </a:solidFill>
            </a:endParaRPr>
          </a:p>
          <a:p>
            <a:pPr eaLnBrk="1" hangingPunct="1"/>
            <a:endParaRPr lang="en-US" altLang="en-US" sz="2400" dirty="0" smtClean="0">
              <a:solidFill>
                <a:schemeClr val="bg1"/>
              </a:solidFill>
            </a:endParaRPr>
          </a:p>
          <a:p>
            <a:pPr eaLnBrk="1" hangingPunct="1"/>
            <a:endParaRPr lang="en-US" altLang="en-US" sz="2400" dirty="0" smtClean="0">
              <a:solidFill>
                <a:schemeClr val="bg1"/>
              </a:solidFill>
            </a:endParaRPr>
          </a:p>
        </p:txBody>
      </p:sp>
      <p:sp>
        <p:nvSpPr>
          <p:cNvPr id="5124"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AF1DF8C-7435-411D-9B5A-F52C37399688}" type="slidenum">
              <a:rPr lang="es-ES" altLang="en-US"/>
              <a:pPr eaLnBrk="1" hangingPunct="1"/>
              <a:t>8</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200" dirty="0" smtClean="0">
                <a:solidFill>
                  <a:schemeClr val="bg1"/>
                </a:solidFill>
              </a:rPr>
              <a:t>Audience Poll</a:t>
            </a:r>
          </a:p>
        </p:txBody>
      </p:sp>
      <p:sp>
        <p:nvSpPr>
          <p:cNvPr id="7171" name="Content Placeholder 2"/>
          <p:cNvSpPr>
            <a:spLocks noGrp="1"/>
          </p:cNvSpPr>
          <p:nvPr>
            <p:ph type="body" idx="1"/>
          </p:nvPr>
        </p:nvSpPr>
        <p:spPr>
          <a:xfrm>
            <a:off x="457200" y="1417638"/>
            <a:ext cx="8291264" cy="3883570"/>
          </a:xfrm>
        </p:spPr>
        <p:txBody>
          <a:bodyPr/>
          <a:lstStyle/>
          <a:p>
            <a:pPr eaLnBrk="1" hangingPunct="1"/>
            <a:r>
              <a:rPr lang="en-US" altLang="en-US" sz="2000" dirty="0">
                <a:solidFill>
                  <a:schemeClr val="bg1"/>
                </a:solidFill>
              </a:rPr>
              <a:t>Been directly affected by a security breach</a:t>
            </a:r>
          </a:p>
          <a:p>
            <a:pPr eaLnBrk="1" hangingPunct="1"/>
            <a:r>
              <a:rPr lang="en-US" altLang="en-US" sz="2000" dirty="0" smtClean="0">
                <a:solidFill>
                  <a:schemeClr val="bg1"/>
                </a:solidFill>
              </a:rPr>
              <a:t>Had </a:t>
            </a:r>
            <a:r>
              <a:rPr lang="en-US" altLang="en-US" sz="2000" dirty="0">
                <a:solidFill>
                  <a:schemeClr val="bg1"/>
                </a:solidFill>
              </a:rPr>
              <a:t>someone leave your employ who had access to </a:t>
            </a:r>
            <a:r>
              <a:rPr lang="en-US" altLang="en-US" sz="2000" dirty="0" smtClean="0">
                <a:solidFill>
                  <a:schemeClr val="bg1"/>
                </a:solidFill>
              </a:rPr>
              <a:t>secure data</a:t>
            </a:r>
            <a:endParaRPr lang="en-US" altLang="en-US" sz="2000" dirty="0">
              <a:solidFill>
                <a:schemeClr val="bg1"/>
              </a:solidFill>
            </a:endParaRPr>
          </a:p>
          <a:p>
            <a:pPr eaLnBrk="1" hangingPunct="1"/>
            <a:r>
              <a:rPr lang="en-US" altLang="en-US" sz="2000" dirty="0" smtClean="0">
                <a:solidFill>
                  <a:schemeClr val="bg1"/>
                </a:solidFill>
              </a:rPr>
              <a:t>Lost or had your laptop or smartphone stolen</a:t>
            </a:r>
          </a:p>
          <a:p>
            <a:pPr eaLnBrk="1" hangingPunct="1"/>
            <a:r>
              <a:rPr lang="en-US" altLang="en-US" sz="2000" dirty="0" smtClean="0">
                <a:solidFill>
                  <a:schemeClr val="bg1"/>
                </a:solidFill>
              </a:rPr>
              <a:t>Gotten a new work computer</a:t>
            </a:r>
          </a:p>
          <a:p>
            <a:pPr eaLnBrk="1" hangingPunct="1"/>
            <a:r>
              <a:rPr lang="en-US" altLang="en-US" sz="2000" dirty="0" smtClean="0">
                <a:solidFill>
                  <a:schemeClr val="bg1"/>
                </a:solidFill>
              </a:rPr>
              <a:t>Sent a report via email</a:t>
            </a:r>
          </a:p>
          <a:p>
            <a:pPr eaLnBrk="1" hangingPunct="1"/>
            <a:r>
              <a:rPr lang="en-US" altLang="en-US" sz="2000" dirty="0" smtClean="0">
                <a:solidFill>
                  <a:schemeClr val="bg1"/>
                </a:solidFill>
              </a:rPr>
              <a:t>Have a laptop or smartphone</a:t>
            </a:r>
          </a:p>
          <a:p>
            <a:pPr eaLnBrk="1" hangingPunct="1"/>
            <a:endParaRPr lang="en-US" altLang="en-US" sz="2000" dirty="0" smtClean="0">
              <a:solidFill>
                <a:schemeClr val="bg1"/>
              </a:solidFill>
            </a:endParaRPr>
          </a:p>
          <a:p>
            <a:pPr eaLnBrk="1" hangingPunct="1"/>
            <a:endParaRPr lang="en-US" altLang="en-US" sz="2000" dirty="0" smtClean="0">
              <a:solidFill>
                <a:schemeClr val="bg1"/>
              </a:solidFill>
            </a:endParaRPr>
          </a:p>
          <a:p>
            <a:pPr eaLnBrk="1" hangingPunct="1"/>
            <a:endParaRPr lang="en-US" altLang="en-US" sz="2000" dirty="0" smtClean="0">
              <a:solidFill>
                <a:schemeClr val="bg1"/>
              </a:solidFill>
            </a:endParaRPr>
          </a:p>
        </p:txBody>
      </p:sp>
      <p:sp>
        <p:nvSpPr>
          <p:cNvPr id="7172" name="Slide Number Placeholder 2"/>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AAFEB4-3A11-42F9-B959-03FBF804ABFD}" type="slidenum">
              <a:rPr lang="es-ES" altLang="en-US"/>
              <a:pPr eaLnBrk="1" hangingPunct="1"/>
              <a:t>9</a:t>
            </a:fld>
            <a:endParaRPr lang="es-ES" altLang="en-US"/>
          </a:p>
        </p:txBody>
      </p:sp>
      <p:sp>
        <p:nvSpPr>
          <p:cNvPr id="7" name="Rectangle 6"/>
          <p:cNvSpPr/>
          <p:nvPr/>
        </p:nvSpPr>
        <p:spPr>
          <a:xfrm>
            <a:off x="1187450" y="6524625"/>
            <a:ext cx="7956550"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p:cNvPicPr>
            <a:picLocks noChangeAspect="1" noChangeArrowheads="1"/>
          </p:cNvPicPr>
          <p:nvPr/>
        </p:nvPicPr>
        <p:blipFill>
          <a:blip r:embed="rId4"/>
          <a:srcRect/>
          <a:stretch>
            <a:fillRect/>
          </a:stretch>
        </p:blipFill>
        <p:spPr bwMode="auto">
          <a:xfrm>
            <a:off x="-14288" y="6611938"/>
            <a:ext cx="9190038" cy="261937"/>
          </a:xfrm>
          <a:prstGeom prst="rect">
            <a:avLst/>
          </a:prstGeom>
          <a:solidFill>
            <a:schemeClr val="bg1">
              <a:lumMod val="95000"/>
            </a:schemeClr>
          </a:solidFill>
          <a:ln>
            <a:noFill/>
          </a:ln>
          <a:effectLst/>
        </p:spPr>
      </p:pic>
    </p:spTree>
    <p:extLst>
      <p:ext uri="{BB962C8B-B14F-4D97-AF65-F5344CB8AC3E}">
        <p14:creationId xmlns:p14="http://schemas.microsoft.com/office/powerpoint/2010/main" val="370042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3374</TotalTime>
  <Words>1665</Words>
  <Application>Microsoft Office PowerPoint</Application>
  <PresentationFormat>On-screen Show (4:3)</PresentationFormat>
  <Paragraphs>282</Paragraphs>
  <Slides>35</Slides>
  <Notes>35</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Diseño predeterminado</vt:lpstr>
      <vt:lpstr>            Demystifying Data           Governance</vt:lpstr>
      <vt:lpstr>Presenters</vt:lpstr>
      <vt:lpstr>Session Objectives</vt:lpstr>
      <vt:lpstr>PowerPoint Presentation</vt:lpstr>
      <vt:lpstr>What is Data Governance?</vt:lpstr>
      <vt:lpstr>What is Data Governance?</vt:lpstr>
      <vt:lpstr>PowerPoint Presentation</vt:lpstr>
      <vt:lpstr>Why Focus on Data Governance?</vt:lpstr>
      <vt:lpstr>Audience Poll</vt:lpstr>
      <vt:lpstr>Data Breaches are on the Rise</vt:lpstr>
      <vt:lpstr>Data Breaches</vt:lpstr>
      <vt:lpstr>PowerPoint Presentation</vt:lpstr>
      <vt:lpstr>What Causes Data Breaches?</vt:lpstr>
      <vt:lpstr>Legislative Trends</vt:lpstr>
      <vt:lpstr>PowerPoint Presentation</vt:lpstr>
      <vt:lpstr>Table Discussion How Does Organizational Affiliation Affect Your Governance Efforts?</vt:lpstr>
      <vt:lpstr>Introducing an Approach to Thinking about Program Data Governance &amp; Assessing Your Practices Leading your own data system governance effort </vt:lpstr>
      <vt:lpstr>PowerPoint Presentation</vt:lpstr>
      <vt:lpstr>Important Points about Data Governance</vt:lpstr>
      <vt:lpstr>PowerPoint Presentation</vt:lpstr>
      <vt:lpstr>Authority and Accountability Focuses On…</vt:lpstr>
      <vt:lpstr>PowerPoint Presentation</vt:lpstr>
      <vt:lpstr>Quality and Integrity Focuses On…</vt:lpstr>
      <vt:lpstr>PowerPoint Presentation</vt:lpstr>
      <vt:lpstr>Security and Access</vt:lpstr>
      <vt:lpstr>Table Discussion</vt:lpstr>
      <vt:lpstr>Integrated Data Governance Being a Player in a Larger Effort</vt:lpstr>
      <vt:lpstr>What is the Difference?</vt:lpstr>
      <vt:lpstr>Workforce Provides An Important Piece of the ECIDS</vt:lpstr>
      <vt:lpstr>What Does it Mean to be Ready?</vt:lpstr>
      <vt:lpstr>Preparing your Data Dictionary</vt:lpstr>
      <vt:lpstr>Overview of ECIDS Toolkit:  Data Governance</vt:lpstr>
      <vt:lpstr>Group Questions and Comments</vt:lpstr>
      <vt:lpstr>Homework for Thursday (CEDS Session)</vt:lpstr>
      <vt:lpstr>Presenter Contact Information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Katie Kaattari</cp:lastModifiedBy>
  <cp:revision>506</cp:revision>
  <dcterms:created xsi:type="dcterms:W3CDTF">2010-05-23T14:28:12Z</dcterms:created>
  <dcterms:modified xsi:type="dcterms:W3CDTF">2014-10-23T23:00:55Z</dcterms:modified>
</cp:coreProperties>
</file>