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66"/>
  </p:notesMasterIdLst>
  <p:sldIdLst>
    <p:sldId id="256" r:id="rId2"/>
    <p:sldId id="257" r:id="rId3"/>
    <p:sldId id="260" r:id="rId4"/>
    <p:sldId id="261" r:id="rId5"/>
    <p:sldId id="281" r:id="rId6"/>
    <p:sldId id="282" r:id="rId7"/>
    <p:sldId id="283" r:id="rId8"/>
    <p:sldId id="262" r:id="rId9"/>
    <p:sldId id="303" r:id="rId10"/>
    <p:sldId id="265" r:id="rId11"/>
    <p:sldId id="284" r:id="rId12"/>
    <p:sldId id="266" r:id="rId13"/>
    <p:sldId id="269" r:id="rId14"/>
    <p:sldId id="325" r:id="rId15"/>
    <p:sldId id="321" r:id="rId16"/>
    <p:sldId id="330" r:id="rId17"/>
    <p:sldId id="268" r:id="rId18"/>
    <p:sldId id="326" r:id="rId19"/>
    <p:sldId id="327" r:id="rId20"/>
    <p:sldId id="334" r:id="rId21"/>
    <p:sldId id="331" r:id="rId22"/>
    <p:sldId id="332" r:id="rId23"/>
    <p:sldId id="333" r:id="rId24"/>
    <p:sldId id="338" r:id="rId25"/>
    <p:sldId id="335" r:id="rId26"/>
    <p:sldId id="336" r:id="rId27"/>
    <p:sldId id="337" r:id="rId28"/>
    <p:sldId id="273" r:id="rId29"/>
    <p:sldId id="339" r:id="rId30"/>
    <p:sldId id="290" r:id="rId31"/>
    <p:sldId id="291" r:id="rId32"/>
    <p:sldId id="349" r:id="rId33"/>
    <p:sldId id="288" r:id="rId34"/>
    <p:sldId id="302" r:id="rId35"/>
    <p:sldId id="340" r:id="rId36"/>
    <p:sldId id="341" r:id="rId37"/>
    <p:sldId id="347" r:id="rId38"/>
    <p:sldId id="346" r:id="rId39"/>
    <p:sldId id="348" r:id="rId40"/>
    <p:sldId id="342" r:id="rId41"/>
    <p:sldId id="354" r:id="rId42"/>
    <p:sldId id="279" r:id="rId43"/>
    <p:sldId id="358" r:id="rId44"/>
    <p:sldId id="352" r:id="rId45"/>
    <p:sldId id="359" r:id="rId46"/>
    <p:sldId id="353" r:id="rId47"/>
    <p:sldId id="374" r:id="rId48"/>
    <p:sldId id="369" r:id="rId49"/>
    <p:sldId id="367" r:id="rId50"/>
    <p:sldId id="368" r:id="rId51"/>
    <p:sldId id="375" r:id="rId52"/>
    <p:sldId id="363" r:id="rId53"/>
    <p:sldId id="364" r:id="rId54"/>
    <p:sldId id="373" r:id="rId55"/>
    <p:sldId id="370" r:id="rId56"/>
    <p:sldId id="372" r:id="rId57"/>
    <p:sldId id="351" r:id="rId58"/>
    <p:sldId id="280" r:id="rId59"/>
    <p:sldId id="323" r:id="rId60"/>
    <p:sldId id="274" r:id="rId61"/>
    <p:sldId id="278" r:id="rId62"/>
    <p:sldId id="276" r:id="rId63"/>
    <p:sldId id="277" r:id="rId64"/>
    <p:sldId id="376" r:id="rId6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ndar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ndar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ndar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ndar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76259" autoAdjust="0"/>
  </p:normalViewPr>
  <p:slideViewPr>
    <p:cSldViewPr>
      <p:cViewPr>
        <p:scale>
          <a:sx n="66" d="100"/>
          <a:sy n="66" d="100"/>
        </p:scale>
        <p:origin x="-684" y="-6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0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12D6F2B5-E5DF-4180-B1EA-83DB0047CAA7}" type="datetimeFigureOut">
              <a:rPr lang="en-US"/>
              <a:pPr>
                <a:defRPr/>
              </a:pPr>
              <a:t>2/26/2015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5E653FC0-F93D-46A9-B66B-2BBFA39848A8}" type="slidenum">
              <a:rPr lang="en-US" altLang="en-US"/>
              <a:pPr/>
              <a:t>‹#›</a:t>
            </a:fld>
            <a:endParaRPr lang="en-US" altLang="en-US"/>
          </a:p>
        </p:txBody>
      </p:sp>
    </p:spTree>
    <p:extLst>
      <p:ext uri="{BB962C8B-B14F-4D97-AF65-F5344CB8AC3E}">
        <p14:creationId xmlns:p14="http://schemas.microsoft.com/office/powerpoint/2010/main" val="428414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EE237AA-6171-419E-84FE-9A003577743B}"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222375" y="708025"/>
            <a:ext cx="4732338"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546A65B-0FAB-432E-98A0-7106258F4B68}" type="slidenum">
              <a:rPr lang="en-US" altLang="en-US">
                <a:solidFill>
                  <a:srgbClr val="000000"/>
                </a:solidFill>
              </a:rPr>
              <a:pPr>
                <a:spcBef>
                  <a:spcPct val="0"/>
                </a:spcBef>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F54306AF-89FE-4566-A5B3-16593A16AFCA}"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F3A1F3FE-71BE-4E20-946E-7E466CB7A5B9}"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B3A98DC-CE8C-4E42-B18C-664472BDBE90}"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D187D05-69E9-4725-A46F-0018A2F85B80}"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6E3751E-A277-4C95-97C0-599EC7A7B82B}" type="slidenum">
              <a:rPr lang="en-US" altLang="en-US"/>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A9DE7B3-70BC-4634-BEF5-D686259B9F43}"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155ED06-DFD6-400E-82DA-443B6A9870A8}"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CF1B997-B820-4BB9-9D88-1BCBB7129D14}" type="slidenum">
              <a:rPr lang="en-US" altLang="en-US"/>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228CBA9-9D0B-4149-9560-E8E37C308FD1}"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B70583A-C587-4095-8CDB-646E864544D2}"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54394BE-FC9A-4A29-A0EE-CB413C7C15BF}"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374C31-B669-4A06-91EC-1DFBA32229F9}"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C81BA16-850C-41D3-9470-D37EED3C0823}"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5C7BB47-EE3E-4151-9CA6-FA2273511015}" type="slidenum">
              <a:rPr lang="en-US" altLang="en-US"/>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3957122-41C5-4D14-9656-6F460F67571F}" type="slidenum">
              <a:rPr lang="en-US" altLang="en-US"/>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4657899-DEAE-4AB8-994B-E2E3FE4524DE}" type="slidenum">
              <a:rPr lang="en-US" altLang="en-US"/>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7B12EBE-0151-47E9-A2B1-2BB9D1606F8C}" type="slidenum">
              <a:rPr lang="en-US" altLang="en-US"/>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C6D91CA-51EC-4ABA-A6C2-71909F155222}" type="slidenum">
              <a:rPr lang="en-US" altLang="en-US"/>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9BEA24B-0938-4A03-81D4-B1BF9A97709C}" type="slidenum">
              <a:rPr lang="en-US" altLang="en-US"/>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3E296BE-3640-4D7D-BE7C-8C13C9D11F6E}" type="slidenum">
              <a:rPr lang="en-US" altLang="en-US"/>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848E7A6-1CE0-4660-B895-B9DC64A0FB98}"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0EC47F7-A75A-4031-80D4-36233DB92855}" type="slidenum">
              <a:rPr lang="en-US" altLang="en-US"/>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2F0ED4E-B01E-49E9-AD7A-EB8639B8B396}" type="slidenum">
              <a:rPr lang="en-US" altLang="en-US"/>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7599DBE-EDD7-4F66-91BB-4233C82ECBE3}" type="slidenum">
              <a:rPr lang="en-US" altLang="en-US"/>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41588C8-A5D3-4ED8-B027-AC0801748CD4}" type="slidenum">
              <a:rPr lang="en-US" altLang="en-US"/>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402C47D-20D7-446F-A066-FAF4D0105F21}" type="slidenum">
              <a:rPr lang="en-US" altLang="en-US"/>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EEAAC71-5DCB-4CCD-8DFF-C3486718842D}" type="slidenum">
              <a:rPr lang="en-US" altLang="en-US"/>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1014344-82E5-4FB2-B299-90593FE2840E}"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4165BB-3D98-4218-A9ED-36FC4D064754}"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969A06A-D587-4B60-B945-4239217E5C34}"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4E53C66-19A8-4AAD-9427-F2A912C153E7}"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EA0A9B-6964-4C8C-9A20-42FCB5ADCFF0}"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1EA60CB-FF90-43DF-871A-E8CCE5A43BCB}"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D5CC1D-0680-47C9-B50A-E1C3D678136C}"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2A34BD3-038B-477A-8CA4-4F54889EB3DD}" type="slidenum">
              <a:rPr lang="en-US" altLang="en-US">
                <a:latin typeface="Arial" charset="0"/>
              </a:rPr>
              <a:pPr>
                <a:spcBef>
                  <a:spcPct val="0"/>
                </a:spcBef>
              </a:pPr>
              <a:t>42</a:t>
            </a:fld>
            <a:endParaRPr lang="en-US" alt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278DE337-825E-46C8-B011-285DD3BC6B6D}" type="slidenum">
              <a:rPr lang="en-US" altLang="en-US">
                <a:latin typeface="Arial" charset="0"/>
              </a:rPr>
              <a:pPr>
                <a:spcBef>
                  <a:spcPct val="0"/>
                </a:spcBef>
              </a:pPr>
              <a:t>43</a:t>
            </a:fld>
            <a:endParaRPr lang="en-US" alt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FF1C2899-9FDD-4FF1-ABC8-CF820F974A39}" type="slidenum">
              <a:rPr lang="en-US" altLang="en-US">
                <a:latin typeface="Arial" charset="0"/>
              </a:rPr>
              <a:pPr>
                <a:spcBef>
                  <a:spcPct val="0"/>
                </a:spcBef>
              </a:pPr>
              <a:t>44</a:t>
            </a:fld>
            <a:endParaRPr lang="en-US" alt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8A3C68C-945B-4E16-82B7-ACE35C227045}" type="slidenum">
              <a:rPr lang="en-US" altLang="en-US">
                <a:latin typeface="Arial" charset="0"/>
              </a:rPr>
              <a:pPr>
                <a:spcBef>
                  <a:spcPct val="0"/>
                </a:spcBef>
              </a:pPr>
              <a:t>45</a:t>
            </a:fld>
            <a:endParaRPr lang="en-US" alt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1DD8606-6051-4771-B0D6-B643703DE38D}" type="slidenum">
              <a:rPr lang="en-US" altLang="en-US">
                <a:latin typeface="Arial" charset="0"/>
              </a:rPr>
              <a:pPr>
                <a:spcBef>
                  <a:spcPct val="0"/>
                </a:spcBef>
              </a:pPr>
              <a:t>46</a:t>
            </a:fld>
            <a:endParaRPr lang="en-US" alt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13A259A-CA44-41A2-81FB-52BFEAB8D591}" type="slidenum">
              <a:rPr lang="en-US" altLang="en-US">
                <a:latin typeface="Arial" charset="0"/>
              </a:rPr>
              <a:pPr>
                <a:spcBef>
                  <a:spcPct val="0"/>
                </a:spcBef>
              </a:pPr>
              <a:t>47</a:t>
            </a:fld>
            <a:endParaRPr lang="en-US" alt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BEEEB0B-ABAA-453A-897E-EFD087A1A4AA}" type="slidenum">
              <a:rPr lang="en-US" altLang="en-US"/>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EDE389F8-810C-4087-B6D3-0180999A6386}" type="slidenum">
              <a:rPr lang="en-US" altLang="en-US">
                <a:solidFill>
                  <a:srgbClr val="000000"/>
                </a:solidFill>
                <a:latin typeface="Arial" charset="0"/>
              </a:rPr>
              <a:pPr>
                <a:spcBef>
                  <a:spcPct val="0"/>
                </a:spcBef>
              </a:pPr>
              <a:t>49</a:t>
            </a:fld>
            <a:endParaRPr lang="en-US" altLang="en-US">
              <a:solidFill>
                <a:srgbClr val="000000"/>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F384047-A60C-4439-BB47-E0BAC397923A}" type="slidenum">
              <a:rPr lang="en-US" altLang="en-US"/>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5ABE069-9300-4855-92AB-8FA2462B1D6B}" type="slidenum">
              <a:rPr lang="en-US" altLang="en-US">
                <a:solidFill>
                  <a:srgbClr val="000000"/>
                </a:solidFill>
                <a:latin typeface="Arial" charset="0"/>
              </a:rPr>
              <a:pPr>
                <a:spcBef>
                  <a:spcPct val="0"/>
                </a:spcBef>
              </a:pPr>
              <a:t>50</a:t>
            </a:fld>
            <a:endParaRPr lang="en-US" altLang="en-US">
              <a:solidFill>
                <a:srgbClr val="000000"/>
              </a:solidFill>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ACBBC81-319E-4031-BA3F-EE179DC2ACF4}" type="slidenum">
              <a:rPr lang="en-US" altLang="en-US"/>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409636-CBB5-40CA-8E31-19289D2ED1E7}" type="slidenum">
              <a:rPr lang="en-US" altLang="en-US">
                <a:latin typeface="Arial" charset="0"/>
              </a:rPr>
              <a:pPr>
                <a:spcBef>
                  <a:spcPct val="0"/>
                </a:spcBef>
              </a:pPr>
              <a:t>52</a:t>
            </a:fld>
            <a:endParaRPr lang="en-US" alt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16A1AE5-088D-4525-8A2C-7D839EDF4FFD}" type="slidenum">
              <a:rPr lang="en-US" altLang="en-US">
                <a:latin typeface="Arial" charset="0"/>
              </a:rPr>
              <a:pPr>
                <a:spcBef>
                  <a:spcPct val="0"/>
                </a:spcBef>
              </a:pPr>
              <a:t>53</a:t>
            </a:fld>
            <a:endParaRPr lang="en-US" alt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C974F4A-AFA3-479E-B1E3-91E1D853D674}" type="slidenum">
              <a:rPr lang="en-US" altLang="en-US"/>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1DAB17A-15AF-434E-9E41-9F26191E3139}" type="slidenum">
              <a:rPr lang="en-US" altLang="en-US">
                <a:latin typeface="Arial" charset="0"/>
              </a:rPr>
              <a:pPr>
                <a:spcBef>
                  <a:spcPct val="0"/>
                </a:spcBef>
              </a:pPr>
              <a:t>55</a:t>
            </a:fld>
            <a:endParaRPr lang="en-US" alt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Times New Roman" pitchFamily="18" charset="0"/>
              <a:cs typeface="Times New Roman" pitchFamily="18" charset="0"/>
            </a:endParaRP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AADF8569-6820-48C0-BCE4-C499D2740A43}" type="slidenum">
              <a:rPr lang="en-US" altLang="en-US">
                <a:latin typeface="Arial" charset="0"/>
              </a:rPr>
              <a:pPr>
                <a:spcBef>
                  <a:spcPct val="0"/>
                </a:spcBef>
              </a:pPr>
              <a:t>56</a:t>
            </a:fld>
            <a:endParaRPr lang="en-US" alt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13EBDF0-F91A-4C14-B993-D801CC1EF793}" type="slidenum">
              <a:rPr lang="en-US" altLang="en-US"/>
              <a:pPr>
                <a:spcBef>
                  <a:spcPct val="0"/>
                </a:spcBef>
              </a:pPr>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65138" lvl="1"/>
            <a:endParaRPr lang="en-US" altLang="en-US" dirty="0"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38C1E74-118B-48E9-B4A5-73F3192EF343}" type="slidenum">
              <a:rPr lang="en-US" altLang="en-US"/>
              <a:pPr>
                <a:spcBef>
                  <a:spcPct val="0"/>
                </a:spcBef>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EF21C0C-C2FC-4A33-92D4-ABBC66FC2A22}" type="slidenum">
              <a:rPr lang="en-US" altLang="en-US"/>
              <a:pPr>
                <a:spcBef>
                  <a:spcPct val="0"/>
                </a:spcBef>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F2E772D-68F4-451E-A46D-C10AD3BD49BF}" type="slidenum">
              <a:rPr lang="en-US" altLang="en-US"/>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617E548-5A8E-4A19-9F5B-C95DD03EDC72}" type="slidenum">
              <a:rPr lang="en-US" altLang="en-US"/>
              <a:pPr>
                <a:spcBef>
                  <a:spcPct val="0"/>
                </a:spcBef>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406EFE4-1963-46D0-A550-AADAA75D00A2}" type="slidenum">
              <a:rPr lang="en-US" altLang="en-US">
                <a:latin typeface="Arial" charset="0"/>
              </a:rPr>
              <a:pPr>
                <a:spcBef>
                  <a:spcPct val="0"/>
                </a:spcBef>
              </a:pPr>
              <a:t>61</a:t>
            </a:fld>
            <a:endParaRPr lang="en-US" altLang="en-US">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13FA06C-3066-49E5-83A9-B8E0C6F8BBA8}" type="slidenum">
              <a:rPr lang="en-US" altLang="en-US">
                <a:latin typeface="Arial" charset="0"/>
              </a:rPr>
              <a:pPr>
                <a:spcBef>
                  <a:spcPct val="0"/>
                </a:spcBef>
              </a:pPr>
              <a:t>62</a:t>
            </a:fld>
            <a:endParaRPr lang="en-US" alt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6EA0652-26FB-4654-AD46-57BBF848194D}" type="slidenum">
              <a:rPr lang="en-US" altLang="en-US">
                <a:latin typeface="Arial" charset="0"/>
              </a:rPr>
              <a:pPr>
                <a:spcBef>
                  <a:spcPct val="0"/>
                </a:spcBef>
              </a:pPr>
              <a:t>63</a:t>
            </a:fld>
            <a:endParaRPr lang="en-US" alt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0FAC7B7-0767-41AB-A360-AC5271A62D3A}" type="slidenum">
              <a:rPr lang="en-US" altLang="en-US"/>
              <a:pPr>
                <a:spcBef>
                  <a:spcPct val="0"/>
                </a:spcBef>
              </a:pPr>
              <a:t>64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8495078-38D3-442B-9DAC-B74EA3B05636}" type="slidenum">
              <a:rPr lang="en-US" altLang="en-US">
                <a:solidFill>
                  <a:srgbClr val="000000"/>
                </a:solidFill>
              </a:rPr>
              <a:pPr>
                <a:spcBef>
                  <a:spcPct val="0"/>
                </a:spcBef>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0355586-03B1-4FED-A7D5-8213E3559DAF}"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855F15A-B499-4063-878A-486D5A6FF680}" type="slidenum">
              <a:rPr lang="en-US" altLang="en-US"/>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E8FE6100-65D1-4392-9BCB-CEF48374E293}" type="datetime1">
              <a:rPr lang="en-US" smtClean="0"/>
              <a:t>2/26/2015</a:t>
            </a:fld>
            <a:endParaRPr lang="en-US"/>
          </a:p>
        </p:txBody>
      </p:sp>
      <p:sp>
        <p:nvSpPr>
          <p:cNvPr id="12" name="Footer Placeholder 4"/>
          <p:cNvSpPr>
            <a:spLocks noGrp="1"/>
          </p:cNvSpPr>
          <p:nvPr>
            <p:ph type="ftr" sz="quarter" idx="11"/>
          </p:nvPr>
        </p:nvSpPr>
        <p:spPr>
          <a:xfrm>
            <a:off x="193675" y="6492875"/>
            <a:ext cx="3786188" cy="365125"/>
          </a:xfrm>
        </p:spPr>
        <p:txBody>
          <a:bodyPr anchor="b"/>
          <a:lstStyle>
            <a:lvl1pPr>
              <a:defRPr/>
            </a:lvl1pPr>
          </a:lstStyle>
          <a:p>
            <a:pPr>
              <a:defRPr/>
            </a:pPr>
            <a:r>
              <a:rPr lang="en-US" dirty="0" smtClean="0"/>
              <a:t>Kindly do not copy without attribution.</a:t>
            </a:r>
            <a:endParaRPr lang="en-US" dirty="0"/>
          </a:p>
        </p:txBody>
      </p:sp>
      <p:sp>
        <p:nvSpPr>
          <p:cNvPr id="13" name="Slide Number Placeholder 5"/>
          <p:cNvSpPr>
            <a:spLocks noGrp="1"/>
          </p:cNvSpPr>
          <p:nvPr>
            <p:ph type="sldNum" sz="quarter" idx="12"/>
          </p:nvPr>
        </p:nvSpPr>
        <p:spPr/>
        <p:txBody>
          <a:bodyPr/>
          <a:lstStyle>
            <a:lvl1pPr>
              <a:defRPr/>
            </a:lvl1pPr>
          </a:lstStyle>
          <a:p>
            <a:fld id="{C634678A-D0C6-41CB-8AEB-A889746F9110}" type="slidenum">
              <a:rPr lang="en-US" altLang="en-US"/>
              <a:pPr/>
              <a:t>‹#›</a:t>
            </a:fld>
            <a:endParaRPr lang="en-US" altLang="en-US"/>
          </a:p>
        </p:txBody>
      </p:sp>
    </p:spTree>
    <p:extLst>
      <p:ext uri="{BB962C8B-B14F-4D97-AF65-F5344CB8AC3E}">
        <p14:creationId xmlns:p14="http://schemas.microsoft.com/office/powerpoint/2010/main" val="384767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9C8B0F-5D1E-47E5-97FB-234F3231CB36}" type="datetime1">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6" name="Slide Number Placeholder 5"/>
          <p:cNvSpPr>
            <a:spLocks noGrp="1"/>
          </p:cNvSpPr>
          <p:nvPr>
            <p:ph type="sldNum" sz="quarter" idx="12"/>
          </p:nvPr>
        </p:nvSpPr>
        <p:spPr/>
        <p:txBody>
          <a:bodyPr/>
          <a:lstStyle>
            <a:lvl1pPr>
              <a:defRPr/>
            </a:lvl1pPr>
          </a:lstStyle>
          <a:p>
            <a:fld id="{E251AE67-39A5-403B-A80D-A4AB34222842}" type="slidenum">
              <a:rPr lang="en-US" altLang="en-US"/>
              <a:pPr/>
              <a:t>‹#›</a:t>
            </a:fld>
            <a:endParaRPr lang="en-US" altLang="en-US"/>
          </a:p>
        </p:txBody>
      </p:sp>
    </p:spTree>
    <p:extLst>
      <p:ext uri="{BB962C8B-B14F-4D97-AF65-F5344CB8AC3E}">
        <p14:creationId xmlns:p14="http://schemas.microsoft.com/office/powerpoint/2010/main" val="1259186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AEF7B842-CF20-40BA-A8B5-675887A1208C}" type="datetime1">
              <a:rPr lang="en-US" smtClean="0"/>
              <a:t>2/26/2015</a:t>
            </a:fld>
            <a:endParaRPr lang="en-US"/>
          </a:p>
        </p:txBody>
      </p:sp>
      <p:sp>
        <p:nvSpPr>
          <p:cNvPr id="12" name="Footer Placeholder 4"/>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13" name="Slide Number Placeholder 5"/>
          <p:cNvSpPr>
            <a:spLocks noGrp="1"/>
          </p:cNvSpPr>
          <p:nvPr>
            <p:ph type="sldNum" sz="quarter" idx="12"/>
          </p:nvPr>
        </p:nvSpPr>
        <p:spPr/>
        <p:txBody>
          <a:bodyPr/>
          <a:lstStyle>
            <a:lvl1pPr>
              <a:defRPr/>
            </a:lvl1pPr>
          </a:lstStyle>
          <a:p>
            <a:fld id="{21AE1CD7-323E-4483-8DD2-38A0D08CB487}" type="slidenum">
              <a:rPr lang="en-US" altLang="en-US"/>
              <a:pPr/>
              <a:t>‹#›</a:t>
            </a:fld>
            <a:endParaRPr lang="en-US" altLang="en-US"/>
          </a:p>
        </p:txBody>
      </p:sp>
    </p:spTree>
    <p:extLst>
      <p:ext uri="{BB962C8B-B14F-4D97-AF65-F5344CB8AC3E}">
        <p14:creationId xmlns:p14="http://schemas.microsoft.com/office/powerpoint/2010/main" val="333630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79095D3D-7CDC-43AA-8C0F-C0A442DA47EB}" type="datetime1">
              <a:rPr lang="en-US" smtClean="0"/>
              <a:t>2/26/2015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6" name="Slide Number Placeholder 5"/>
          <p:cNvSpPr>
            <a:spLocks noGrp="1"/>
          </p:cNvSpPr>
          <p:nvPr>
            <p:ph type="sldNum" sz="quarter" idx="12"/>
          </p:nvPr>
        </p:nvSpPr>
        <p:spPr/>
        <p:txBody>
          <a:bodyPr/>
          <a:lstStyle>
            <a:lvl1pPr>
              <a:defRPr/>
            </a:lvl1pPr>
          </a:lstStyle>
          <a:p>
            <a:fld id="{1063377E-70CC-4A04-BB04-76002BC20DF6}" type="slidenum">
              <a:rPr lang="en-US" altLang="en-US"/>
              <a:pPr/>
              <a:t>‹#›</a:t>
            </a:fld>
            <a:endParaRPr lang="en-US" altLang="en-US"/>
          </a:p>
        </p:txBody>
      </p:sp>
    </p:spTree>
    <p:extLst>
      <p:ext uri="{BB962C8B-B14F-4D97-AF65-F5344CB8AC3E}">
        <p14:creationId xmlns:p14="http://schemas.microsoft.com/office/powerpoint/2010/main" val="41359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77FF8B3B-FC42-4C3D-81E4-36ECE61951E1}" type="datetime1">
              <a:rPr lang="en-US" smtClean="0"/>
              <a:t>2/26/2015</a:t>
            </a:fld>
            <a:endParaRPr lang="en-US"/>
          </a:p>
        </p:txBody>
      </p:sp>
      <p:sp>
        <p:nvSpPr>
          <p:cNvPr id="11" name="Footer Placeholder 4"/>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12" name="Slide Number Placeholder 5"/>
          <p:cNvSpPr>
            <a:spLocks noGrp="1"/>
          </p:cNvSpPr>
          <p:nvPr>
            <p:ph type="sldNum" sz="quarter" idx="12"/>
          </p:nvPr>
        </p:nvSpPr>
        <p:spPr/>
        <p:txBody>
          <a:bodyPr/>
          <a:lstStyle>
            <a:lvl1pPr>
              <a:defRPr/>
            </a:lvl1pPr>
          </a:lstStyle>
          <a:p>
            <a:fld id="{2B14B6F3-B559-4A1D-AE70-BD089E7DB01E}" type="slidenum">
              <a:rPr lang="en-US" altLang="en-US"/>
              <a:pPr/>
              <a:t>‹#›</a:t>
            </a:fld>
            <a:endParaRPr lang="en-US" altLang="en-US"/>
          </a:p>
        </p:txBody>
      </p:sp>
    </p:spTree>
    <p:extLst>
      <p:ext uri="{BB962C8B-B14F-4D97-AF65-F5344CB8AC3E}">
        <p14:creationId xmlns:p14="http://schemas.microsoft.com/office/powerpoint/2010/main" val="113679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65ADC515-69BB-4D95-996B-B686CBB98A72}" type="datetime1">
              <a:rPr lang="en-US" smtClean="0"/>
              <a:t>2/26/2015</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smtClean="0"/>
              <a:t>Kindly do not copy without attribution.</a:t>
            </a:r>
            <a:endParaRPr lang="en-US"/>
          </a:p>
        </p:txBody>
      </p:sp>
      <p:sp>
        <p:nvSpPr>
          <p:cNvPr id="7" name="Slide Number Placeholder 5"/>
          <p:cNvSpPr>
            <a:spLocks noGrp="1"/>
          </p:cNvSpPr>
          <p:nvPr>
            <p:ph type="sldNum" sz="quarter" idx="17"/>
          </p:nvPr>
        </p:nvSpPr>
        <p:spPr/>
        <p:txBody>
          <a:bodyPr/>
          <a:lstStyle>
            <a:lvl1pPr>
              <a:defRPr/>
            </a:lvl1pPr>
          </a:lstStyle>
          <a:p>
            <a:fld id="{A6932CA8-18C3-4849-B06D-DFAF8D2BF97D}" type="slidenum">
              <a:rPr lang="en-US" altLang="en-US"/>
              <a:pPr/>
              <a:t>‹#›</a:t>
            </a:fld>
            <a:endParaRPr lang="en-US" altLang="en-US"/>
          </a:p>
        </p:txBody>
      </p:sp>
    </p:spTree>
    <p:extLst>
      <p:ext uri="{BB962C8B-B14F-4D97-AF65-F5344CB8AC3E}">
        <p14:creationId xmlns:p14="http://schemas.microsoft.com/office/powerpoint/2010/main" val="259985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0DFA745-DF6A-4888-B7D1-D7403BFE3124}" type="datetime1">
              <a:rPr lang="en-US" smtClean="0"/>
              <a:t>2/26/2015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9" name="Slide Number Placeholder 5"/>
          <p:cNvSpPr>
            <a:spLocks noGrp="1"/>
          </p:cNvSpPr>
          <p:nvPr>
            <p:ph type="sldNum" sz="quarter" idx="12"/>
          </p:nvPr>
        </p:nvSpPr>
        <p:spPr/>
        <p:txBody>
          <a:bodyPr/>
          <a:lstStyle>
            <a:lvl1pPr>
              <a:defRPr/>
            </a:lvl1pPr>
          </a:lstStyle>
          <a:p>
            <a:fld id="{4791977E-86CC-4033-AC0B-FEEF01D3B91D}" type="slidenum">
              <a:rPr lang="en-US" altLang="en-US"/>
              <a:pPr/>
              <a:t>‹#›</a:t>
            </a:fld>
            <a:endParaRPr lang="en-US" altLang="en-US"/>
          </a:p>
        </p:txBody>
      </p:sp>
    </p:spTree>
    <p:extLst>
      <p:ext uri="{BB962C8B-B14F-4D97-AF65-F5344CB8AC3E}">
        <p14:creationId xmlns:p14="http://schemas.microsoft.com/office/powerpoint/2010/main" val="404318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42BEF2-741C-4938-B85E-50B4E69D5DF8}" type="datetime1">
              <a:rPr lang="en-US" smtClean="0"/>
              <a:t>2/26/2015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5" name="Slide Number Placeholder 5"/>
          <p:cNvSpPr>
            <a:spLocks noGrp="1"/>
          </p:cNvSpPr>
          <p:nvPr>
            <p:ph type="sldNum" sz="quarter" idx="12"/>
          </p:nvPr>
        </p:nvSpPr>
        <p:spPr/>
        <p:txBody>
          <a:bodyPr/>
          <a:lstStyle>
            <a:lvl1pPr>
              <a:defRPr/>
            </a:lvl1pPr>
          </a:lstStyle>
          <a:p>
            <a:fld id="{4CB83A02-FC67-4914-936C-B6C8B26BF8B1}" type="slidenum">
              <a:rPr lang="en-US" altLang="en-US"/>
              <a:pPr/>
              <a:t>‹#›</a:t>
            </a:fld>
            <a:endParaRPr lang="en-US" altLang="en-US"/>
          </a:p>
        </p:txBody>
      </p:sp>
    </p:spTree>
    <p:extLst>
      <p:ext uri="{BB962C8B-B14F-4D97-AF65-F5344CB8AC3E}">
        <p14:creationId xmlns:p14="http://schemas.microsoft.com/office/powerpoint/2010/main" val="280280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fld id="{92BD7B16-764F-4782-8315-E259FA4859D9}" type="datetime1">
              <a:rPr lang="en-US" smtClean="0"/>
              <a:t>2/26/2015</a:t>
            </a:fld>
            <a:endParaRPr lang="en-US"/>
          </a:p>
        </p:txBody>
      </p:sp>
      <p:sp>
        <p:nvSpPr>
          <p:cNvPr id="10" name="Footer Placeholder 2"/>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11" name="Slide Number Placeholder 3"/>
          <p:cNvSpPr>
            <a:spLocks noGrp="1"/>
          </p:cNvSpPr>
          <p:nvPr>
            <p:ph type="sldNum" sz="quarter" idx="12"/>
          </p:nvPr>
        </p:nvSpPr>
        <p:spPr/>
        <p:txBody>
          <a:bodyPr/>
          <a:lstStyle>
            <a:lvl1pPr>
              <a:defRPr/>
            </a:lvl1pPr>
          </a:lstStyle>
          <a:p>
            <a:fld id="{FE516FA4-C434-4E2A-85A0-5BDBD61AF477}" type="slidenum">
              <a:rPr lang="en-US" altLang="en-US"/>
              <a:pPr/>
              <a:t>‹#›</a:t>
            </a:fld>
            <a:endParaRPr lang="en-US" altLang="en-US"/>
          </a:p>
        </p:txBody>
      </p:sp>
    </p:spTree>
    <p:extLst>
      <p:ext uri="{BB962C8B-B14F-4D97-AF65-F5344CB8AC3E}">
        <p14:creationId xmlns:p14="http://schemas.microsoft.com/office/powerpoint/2010/main" val="175074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5BEE6BA1-7A04-4E14-97F2-1BD736FEA760}" type="datetime1">
              <a:rPr lang="en-US" smtClean="0"/>
              <a:t>2/26/2015</a:t>
            </a:fld>
            <a:endParaRPr lang="en-US"/>
          </a:p>
        </p:txBody>
      </p:sp>
      <p:sp>
        <p:nvSpPr>
          <p:cNvPr id="13" name="Footer Placeholder 5"/>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14" name="Slide Number Placeholder 6"/>
          <p:cNvSpPr>
            <a:spLocks noGrp="1"/>
          </p:cNvSpPr>
          <p:nvPr>
            <p:ph type="sldNum" sz="quarter" idx="12"/>
          </p:nvPr>
        </p:nvSpPr>
        <p:spPr/>
        <p:txBody>
          <a:bodyPr/>
          <a:lstStyle>
            <a:lvl1pPr>
              <a:defRPr/>
            </a:lvl1pPr>
          </a:lstStyle>
          <a:p>
            <a:fld id="{1CE2A63D-7736-40B8-858F-87F81C9226FC}" type="slidenum">
              <a:rPr lang="en-US" altLang="en-US"/>
              <a:pPr/>
              <a:t>‹#›</a:t>
            </a:fld>
            <a:endParaRPr lang="en-US" altLang="en-US"/>
          </a:p>
        </p:txBody>
      </p:sp>
    </p:spTree>
    <p:extLst>
      <p:ext uri="{BB962C8B-B14F-4D97-AF65-F5344CB8AC3E}">
        <p14:creationId xmlns:p14="http://schemas.microsoft.com/office/powerpoint/2010/main" val="1048963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2F1723D3-ECB6-475B-A773-CEB558A85B57}" type="datetime1">
              <a:rPr lang="en-US" smtClean="0"/>
              <a:t>2/26/2015</a:t>
            </a:fld>
            <a:endParaRPr lang="en-US"/>
          </a:p>
        </p:txBody>
      </p:sp>
      <p:sp>
        <p:nvSpPr>
          <p:cNvPr id="13" name="Footer Placeholder 5"/>
          <p:cNvSpPr>
            <a:spLocks noGrp="1"/>
          </p:cNvSpPr>
          <p:nvPr>
            <p:ph type="ftr" sz="quarter" idx="11"/>
          </p:nvPr>
        </p:nvSpPr>
        <p:spPr/>
        <p:txBody>
          <a:bodyPr/>
          <a:lstStyle>
            <a:lvl1pPr>
              <a:defRPr/>
            </a:lvl1pPr>
          </a:lstStyle>
          <a:p>
            <a:pPr>
              <a:defRPr/>
            </a:pPr>
            <a:r>
              <a:rPr lang="en-US" smtClean="0"/>
              <a:t>Kindly do not copy without attribution.</a:t>
            </a:r>
            <a:endParaRPr lang="en-US"/>
          </a:p>
        </p:txBody>
      </p:sp>
      <p:sp>
        <p:nvSpPr>
          <p:cNvPr id="14" name="Slide Number Placeholder 6"/>
          <p:cNvSpPr>
            <a:spLocks noGrp="1"/>
          </p:cNvSpPr>
          <p:nvPr>
            <p:ph type="sldNum" sz="quarter" idx="12"/>
          </p:nvPr>
        </p:nvSpPr>
        <p:spPr/>
        <p:txBody>
          <a:bodyPr/>
          <a:lstStyle>
            <a:lvl1pPr>
              <a:defRPr/>
            </a:lvl1pPr>
          </a:lstStyle>
          <a:p>
            <a:fld id="{CD2136B7-1A23-4201-96EC-EF0E4E8E8D41}" type="slidenum">
              <a:rPr lang="en-US" altLang="en-US"/>
              <a:pPr/>
              <a:t>‹#›</a:t>
            </a:fld>
            <a:endParaRPr lang="en-US" altLang="en-US"/>
          </a:p>
        </p:txBody>
      </p:sp>
    </p:spTree>
    <p:extLst>
      <p:ext uri="{BB962C8B-B14F-4D97-AF65-F5344CB8AC3E}">
        <p14:creationId xmlns:p14="http://schemas.microsoft.com/office/powerpoint/2010/main" val="183540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cs typeface="Arial" charset="0"/>
              </a:defRPr>
            </a:lvl1pPr>
          </a:lstStyle>
          <a:p>
            <a:pPr>
              <a:defRPr/>
            </a:pPr>
            <a:fld id="{D51E9015-751F-46D9-BE48-6D97D63C3775}" type="datetime1">
              <a:rPr lang="en-US" smtClean="0"/>
              <a:t>2/26/2015</a:t>
            </a:fld>
            <a:endParaRPr lang="en-US"/>
          </a:p>
        </p:txBody>
      </p:sp>
      <p:sp>
        <p:nvSpPr>
          <p:cNvPr id="5" name="Footer Placeholder 4"/>
          <p:cNvSpPr>
            <a:spLocks noGrp="1"/>
          </p:cNvSpPr>
          <p:nvPr>
            <p:ph type="ftr" sz="quarter" idx="3"/>
          </p:nvPr>
        </p:nvSpPr>
        <p:spPr>
          <a:xfrm>
            <a:off x="193675" y="6492875"/>
            <a:ext cx="3786188" cy="365125"/>
          </a:xfrm>
          <a:prstGeom prst="rect">
            <a:avLst/>
          </a:prstGeom>
        </p:spPr>
        <p:txBody>
          <a:bodyPr vert="horz" lIns="91440" tIns="45720" rIns="91440" bIns="45720" rtlCol="0" anchor="b"/>
          <a:lstStyle>
            <a:lvl1pPr algn="l" eaLnBrk="1" hangingPunct="1">
              <a:defRPr sz="1000">
                <a:solidFill>
                  <a:schemeClr val="tx2"/>
                </a:solidFill>
                <a:cs typeface="Arial" charset="0"/>
              </a:defRPr>
            </a:lvl1pPr>
          </a:lstStyle>
          <a:p>
            <a:pPr>
              <a:defRPr/>
            </a:pPr>
            <a:r>
              <a:rPr lang="en-US" smtClean="0"/>
              <a:t>Kindly do not copy without attribution.</a:t>
            </a: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fld id="{DF14CBA3-E034-4DBA-9EB9-7D9BF64845C2}" type="slidenum">
              <a:rPr lang="en-US" altLang="en-US"/>
              <a:pPr/>
              <a:t>‹#›</a:t>
            </a:fld>
            <a:endParaRPr lang="en-US" alt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4076" r:id="rId1"/>
    <p:sldLayoutId id="2147484071" r:id="rId2"/>
    <p:sldLayoutId id="2147484077" r:id="rId3"/>
    <p:sldLayoutId id="2147484072" r:id="rId4"/>
    <p:sldLayoutId id="2147484073" r:id="rId5"/>
    <p:sldLayoutId id="2147484074" r:id="rId6"/>
    <p:sldLayoutId id="2147484078" r:id="rId7"/>
    <p:sldLayoutId id="2147484079" r:id="rId8"/>
    <p:sldLayoutId id="2147484080" r:id="rId9"/>
    <p:sldLayoutId id="2147484075" r:id="rId10"/>
    <p:sldLayoutId id="2147484081" r:id="rId11"/>
  </p:sldLayoutIdLst>
  <p:hf sldNum="0"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2.png"/><Relationship Id="rId4" Type="http://schemas.openxmlformats.org/officeDocument/2006/relationships/image" Target="../media/image9.jpe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2.ed.gov/policy/gen/guid/fpco/doc/ferpa-hipaa-guidance.pdf" TargetMode="External"/><Relationship Id="rId3" Type="http://schemas.openxmlformats.org/officeDocument/2006/relationships/hyperlink" Target="http://www2.ed.gov/policy/gen/guid/ptac/pdf/idea-ferpa.pdf" TargetMode="External"/><Relationship Id="rId7" Type="http://schemas.openxmlformats.org/officeDocument/2006/relationships/hyperlink" Target="http://www2.ed.gov/policy/speced/guid/idea/memosdcltrs/edmunds.pdf"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hyperlink" Target="http://www2.ed.gov/policy/speced/guid/idea/memosdcltrs/12-019399r-itca-faq-final-7-19-13.pdf" TargetMode="External"/><Relationship Id="rId5" Type="http://schemas.openxmlformats.org/officeDocument/2006/relationships/hyperlink" Target="http://www2.ed.gov/policy/speced/guid/idea/memosdcltrs/index.html#topiclisting" TargetMode="External"/><Relationship Id="rId10" Type="http://schemas.openxmlformats.org/officeDocument/2006/relationships/image" Target="../media/image2.png"/><Relationship Id="rId4" Type="http://schemas.openxmlformats.org/officeDocument/2006/relationships/hyperlink" Target="http://www2.ed.gov/policy/gen/guid/fpco/ferpa/uninterrupted-scholars-act-guidance.pdf" TargetMode="External"/><Relationship Id="rId9" Type="http://schemas.openxmlformats.org/officeDocument/2006/relationships/hyperlink" Target="http://www2.ed.gov/policy/gen/guid/fpco/index.html"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2.ed.gov/about/offices/list/osers/osep/index.html"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hyperlink" Target="mailto:FERPA@ed.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ed.gov/fpco"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79588"/>
          </a:xfrm>
        </p:spPr>
        <p:txBody>
          <a:bodyPr rtlCol="0">
            <a:normAutofit fontScale="90000"/>
          </a:bodyPr>
          <a:lstStyle/>
          <a:p>
            <a:pPr eaLnBrk="1" fontAlgn="auto" hangingPunct="1">
              <a:spcAft>
                <a:spcPts val="0"/>
              </a:spcAft>
              <a:defRPr/>
            </a:pPr>
            <a:r>
              <a:rPr lang="en-US" dirty="0" smtClean="0">
                <a:solidFill>
                  <a:schemeClr val="tx1">
                    <a:lumMod val="95000"/>
                    <a:lumOff val="5000"/>
                  </a:schemeClr>
                </a:solidFill>
              </a:rPr>
              <a:t>IDEA &amp; FERPA --</a:t>
            </a:r>
            <a:br>
              <a:rPr lang="en-US" dirty="0" smtClean="0">
                <a:solidFill>
                  <a:schemeClr val="tx1">
                    <a:lumMod val="95000"/>
                    <a:lumOff val="5000"/>
                  </a:schemeClr>
                </a:solidFill>
              </a:rPr>
            </a:br>
            <a:r>
              <a:rPr lang="en-US" dirty="0" smtClean="0">
                <a:solidFill>
                  <a:schemeClr val="tx1">
                    <a:lumMod val="95000"/>
                    <a:lumOff val="5000"/>
                  </a:schemeClr>
                </a:solidFill>
              </a:rPr>
              <a:t>Early Childhood </a:t>
            </a:r>
            <a:r>
              <a:rPr lang="en-US" dirty="0">
                <a:solidFill>
                  <a:schemeClr val="tx1">
                    <a:lumMod val="95000"/>
                    <a:lumOff val="5000"/>
                  </a:schemeClr>
                </a:solidFill>
              </a:rPr>
              <a:t>Data </a:t>
            </a:r>
            <a:r>
              <a:rPr lang="en-US" dirty="0" smtClean="0">
                <a:solidFill>
                  <a:schemeClr val="tx1">
                    <a:lumMod val="95000"/>
                    <a:lumOff val="5000"/>
                  </a:schemeClr>
                </a:solidFill>
              </a:rPr>
              <a:t>Sharing</a:t>
            </a:r>
            <a:br>
              <a:rPr lang="en-US" dirty="0" smtClean="0">
                <a:solidFill>
                  <a:schemeClr val="tx1">
                    <a:lumMod val="95000"/>
                    <a:lumOff val="5000"/>
                  </a:schemeClr>
                </a:solidFill>
              </a:rPr>
            </a:br>
            <a:r>
              <a:rPr lang="en-US" sz="3100" dirty="0" smtClean="0">
                <a:solidFill>
                  <a:schemeClr val="tx1">
                    <a:lumMod val="95000"/>
                    <a:lumOff val="5000"/>
                  </a:schemeClr>
                </a:solidFill>
              </a:rPr>
              <a:t>December 17, 2014</a:t>
            </a:r>
            <a:endParaRPr lang="en-US" sz="3100" dirty="0">
              <a:solidFill>
                <a:schemeClr val="tx1">
                  <a:lumMod val="95000"/>
                  <a:lumOff val="5000"/>
                </a:schemeClr>
              </a:solidFill>
            </a:endParaRPr>
          </a:p>
        </p:txBody>
      </p:sp>
      <p:sp>
        <p:nvSpPr>
          <p:cNvPr id="3" name="Subtitle 2"/>
          <p:cNvSpPr>
            <a:spLocks noGrp="1"/>
          </p:cNvSpPr>
          <p:nvPr>
            <p:ph type="subTitle" idx="1"/>
          </p:nvPr>
        </p:nvSpPr>
        <p:spPr>
          <a:xfrm>
            <a:off x="1371600" y="3556000"/>
            <a:ext cx="6400800" cy="1473200"/>
          </a:xfrm>
        </p:spPr>
        <p:txBody>
          <a:bodyPr rtlCol="0">
            <a:normAutofit lnSpcReduction="10000"/>
          </a:bodyPr>
          <a:lstStyle/>
          <a:p>
            <a:pPr eaLnBrk="1" fontAlgn="auto" hangingPunct="1">
              <a:spcAft>
                <a:spcPts val="0"/>
              </a:spcAft>
              <a:defRPr/>
            </a:pPr>
            <a:r>
              <a:rPr lang="en-US" dirty="0" smtClean="0">
                <a:solidFill>
                  <a:schemeClr val="bg2">
                    <a:lumMod val="10000"/>
                  </a:schemeClr>
                </a:solidFill>
              </a:rPr>
              <a:t>Meredith </a:t>
            </a:r>
            <a:r>
              <a:rPr lang="en-US" dirty="0" err="1" smtClean="0">
                <a:solidFill>
                  <a:schemeClr val="bg2">
                    <a:lumMod val="10000"/>
                  </a:schemeClr>
                </a:solidFill>
              </a:rPr>
              <a:t>Miceli</a:t>
            </a:r>
            <a:r>
              <a:rPr lang="en-US" dirty="0" smtClean="0">
                <a:solidFill>
                  <a:schemeClr val="bg2">
                    <a:lumMod val="10000"/>
                  </a:schemeClr>
                </a:solidFill>
              </a:rPr>
              <a:t>, OSEP</a:t>
            </a:r>
          </a:p>
          <a:p>
            <a:pPr eaLnBrk="1" fontAlgn="auto" hangingPunct="1">
              <a:spcAft>
                <a:spcPts val="0"/>
              </a:spcAft>
              <a:defRPr/>
            </a:pPr>
            <a:r>
              <a:rPr lang="en-US" dirty="0" smtClean="0">
                <a:solidFill>
                  <a:schemeClr val="bg2">
                    <a:lumMod val="10000"/>
                  </a:schemeClr>
                </a:solidFill>
              </a:rPr>
              <a:t>Frank Miller, FPCO</a:t>
            </a:r>
          </a:p>
          <a:p>
            <a:pPr eaLnBrk="1" fontAlgn="auto" hangingPunct="1">
              <a:spcAft>
                <a:spcPts val="0"/>
              </a:spcAft>
              <a:defRPr/>
            </a:pPr>
            <a:r>
              <a:rPr lang="en-US" dirty="0" smtClean="0">
                <a:solidFill>
                  <a:schemeClr val="bg2">
                    <a:lumMod val="10000"/>
                  </a:schemeClr>
                </a:solidFill>
              </a:rPr>
              <a:t>Jessica Spataro, OSERS</a:t>
            </a:r>
          </a:p>
          <a:p>
            <a:pPr eaLnBrk="1" fontAlgn="auto" hangingPunct="1">
              <a:spcAft>
                <a:spcPts val="0"/>
              </a:spcAft>
              <a:defRPr/>
            </a:pPr>
            <a:r>
              <a:rPr lang="en-US" dirty="0" smtClean="0">
                <a:solidFill>
                  <a:schemeClr val="bg2">
                    <a:lumMod val="10000"/>
                  </a:schemeClr>
                </a:solidFill>
              </a:rPr>
              <a:t>Kala Surprenant, OGC</a:t>
            </a:r>
            <a:endParaRPr lang="en-US" dirty="0">
              <a:solidFill>
                <a:schemeClr val="bg2">
                  <a:lumMod val="10000"/>
                </a:schemeClr>
              </a:solidFill>
            </a:endParaRPr>
          </a:p>
        </p:txBody>
      </p:sp>
      <p:pic>
        <p:nvPicPr>
          <p:cNvPr id="922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6195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562600"/>
            <a:ext cx="3124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000">
                <a:solidFill>
                  <a:schemeClr val="tx1"/>
                </a:solidFill>
              </a:rPr>
              <a:t>This presentation by U.S. Department of Education representatives reviews the applicable requirements under the IDEA and FERPA statute and regulations and does not establish or confer any additional rights other than those in these applicable laws.</a:t>
            </a:r>
          </a:p>
        </p:txBody>
      </p:sp>
      <p:sp>
        <p:nvSpPr>
          <p:cNvPr id="4" name="Footer Placeholder 3"/>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063" y="238125"/>
            <a:ext cx="7315200" cy="1143000"/>
          </a:xfrm>
          <a:ln>
            <a:solidFill>
              <a:schemeClr val="accent1"/>
            </a:solidFill>
          </a:ln>
        </p:spPr>
        <p:txBody>
          <a:bodyPr rtlCol="0">
            <a:normAutofit fontScale="90000"/>
          </a:bodyPr>
          <a:lstStyle/>
          <a:p>
            <a:pPr eaLnBrk="1" fontAlgn="auto" hangingPunct="1">
              <a:spcAft>
                <a:spcPts val="0"/>
              </a:spcAft>
              <a:defRPr/>
            </a:pPr>
            <a:r>
              <a:rPr dirty="0" smtClean="0"/>
              <a:t>What Is Personally </a:t>
            </a:r>
            <a:r>
              <a:rPr lang="en-US" dirty="0" smtClean="0"/>
              <a:t/>
            </a:r>
            <a:br>
              <a:rPr lang="en-US" dirty="0" smtClean="0"/>
            </a:br>
            <a:r>
              <a:rPr dirty="0" smtClean="0"/>
              <a:t>Identifiable Information (PII)?</a:t>
            </a:r>
            <a:endParaRPr dirty="0"/>
          </a:p>
        </p:txBody>
      </p:sp>
      <p:pic>
        <p:nvPicPr>
          <p:cNvPr id="2765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381250"/>
            <a:ext cx="19240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38" y="3519488"/>
            <a:ext cx="1490662"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4"/>
          <p:cNvSpPr txBox="1">
            <a:spLocks noChangeArrowheads="1"/>
          </p:cNvSpPr>
          <p:nvPr/>
        </p:nvSpPr>
        <p:spPr bwMode="auto">
          <a:xfrm>
            <a:off x="1290638" y="3698875"/>
            <a:ext cx="842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600">
                <a:solidFill>
                  <a:srgbClr val="000000"/>
                </a:solidFill>
                <a:latin typeface="Arial" charset="0"/>
              </a:rPr>
              <a:t>Name</a:t>
            </a:r>
          </a:p>
        </p:txBody>
      </p:sp>
      <p:sp>
        <p:nvSpPr>
          <p:cNvPr id="27656" name="TextBox 5"/>
          <p:cNvSpPr txBox="1">
            <a:spLocks noChangeArrowheads="1"/>
          </p:cNvSpPr>
          <p:nvPr/>
        </p:nvSpPr>
        <p:spPr bwMode="auto">
          <a:xfrm>
            <a:off x="6640513" y="29384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600">
                <a:solidFill>
                  <a:srgbClr val="000000"/>
                </a:solidFill>
                <a:latin typeface="Arial" charset="0"/>
              </a:rPr>
              <a:t>Address</a:t>
            </a:r>
          </a:p>
        </p:txBody>
      </p:sp>
      <p:sp>
        <p:nvSpPr>
          <p:cNvPr id="27657" name="TextBox 6"/>
          <p:cNvSpPr txBox="1">
            <a:spLocks noChangeArrowheads="1"/>
          </p:cNvSpPr>
          <p:nvPr/>
        </p:nvSpPr>
        <p:spPr bwMode="auto">
          <a:xfrm>
            <a:off x="5986463" y="5808663"/>
            <a:ext cx="2243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600">
                <a:solidFill>
                  <a:srgbClr val="000000"/>
                </a:solidFill>
                <a:latin typeface="Arial" charset="0"/>
              </a:rPr>
              <a:t>Names of parent or other family members</a:t>
            </a:r>
          </a:p>
        </p:txBody>
      </p:sp>
      <p:pic>
        <p:nvPicPr>
          <p:cNvPr id="27658" name="Picture 5" descr="&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6050" y="3900488"/>
            <a:ext cx="9858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7"/>
          <p:cNvSpPr txBox="1">
            <a:spLocks noChangeArrowheads="1"/>
          </p:cNvSpPr>
          <p:nvPr/>
        </p:nvSpPr>
        <p:spPr bwMode="auto">
          <a:xfrm>
            <a:off x="3095625" y="560705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600">
                <a:solidFill>
                  <a:srgbClr val="000000"/>
                </a:solidFill>
                <a:latin typeface="Arial" charset="0"/>
              </a:rPr>
              <a:t>Social Security Number</a:t>
            </a:r>
          </a:p>
        </p:txBody>
      </p:sp>
      <p:pic>
        <p:nvPicPr>
          <p:cNvPr id="27660" name="Picture 7" descr="&quot;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0500" y="4311650"/>
            <a:ext cx="12795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TextBox 8"/>
          <p:cNvSpPr txBox="1">
            <a:spLocks noChangeArrowheads="1"/>
          </p:cNvSpPr>
          <p:nvPr/>
        </p:nvSpPr>
        <p:spPr bwMode="auto">
          <a:xfrm>
            <a:off x="1366838" y="5640388"/>
            <a:ext cx="1423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600">
                <a:solidFill>
                  <a:srgbClr val="000000"/>
                </a:solidFill>
                <a:latin typeface="Arial" charset="0"/>
              </a:rPr>
              <a:t>Date of birth Place of birth</a:t>
            </a:r>
          </a:p>
        </p:txBody>
      </p:sp>
      <p:pic>
        <p:nvPicPr>
          <p:cNvPr id="27662" name="Picture 9" descr="&quot; &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2222500"/>
            <a:ext cx="2514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Box 9"/>
          <p:cNvSpPr txBox="1">
            <a:spLocks noChangeArrowheads="1"/>
          </p:cNvSpPr>
          <p:nvPr/>
        </p:nvSpPr>
        <p:spPr bwMode="auto">
          <a:xfrm>
            <a:off x="3119438" y="3148013"/>
            <a:ext cx="2290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1600">
                <a:solidFill>
                  <a:srgbClr val="000000"/>
                </a:solidFill>
                <a:latin typeface="Arial" charset="0"/>
              </a:rPr>
              <a:t>Mother’s maiden name</a:t>
            </a:r>
          </a:p>
        </p:txBody>
      </p:sp>
      <p:grpSp>
        <p:nvGrpSpPr>
          <p:cNvPr id="4" name="Group 3" descr="&quot; &quot;"/>
          <p:cNvGrpSpPr/>
          <p:nvPr/>
        </p:nvGrpSpPr>
        <p:grpSpPr>
          <a:xfrm>
            <a:off x="6021388" y="1858963"/>
            <a:ext cx="1954212" cy="1104900"/>
            <a:chOff x="6021388" y="1858963"/>
            <a:chExt cx="1954212" cy="1104900"/>
          </a:xfrm>
        </p:grpSpPr>
        <p:pic>
          <p:nvPicPr>
            <p:cNvPr id="27654" name="Picture 4" descr="&quot; &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1388" y="1862138"/>
              <a:ext cx="847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3" descr="&quot; &quo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08800" y="1858963"/>
              <a:ext cx="10668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65" name="Picture 2" descr="&quot; &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What Else </a:t>
            </a:r>
            <a:r>
              <a:rPr lang="en-US" dirty="0"/>
              <a:t>Is Personally </a:t>
            </a:r>
            <a:r>
              <a:rPr lang="en-US" dirty="0" smtClean="0"/>
              <a:t/>
            </a:r>
            <a:br>
              <a:rPr lang="en-US" dirty="0" smtClean="0"/>
            </a:br>
            <a:r>
              <a:rPr lang="en-US" dirty="0" smtClean="0"/>
              <a:t>Identifiable </a:t>
            </a:r>
            <a:r>
              <a:rPr lang="en-US" dirty="0"/>
              <a:t>Information (PII)?</a:t>
            </a:r>
          </a:p>
        </p:txBody>
      </p:sp>
      <p:sp>
        <p:nvSpPr>
          <p:cNvPr id="2" name="Content Placeholder 1"/>
          <p:cNvSpPr>
            <a:spLocks noGrp="1"/>
          </p:cNvSpPr>
          <p:nvPr>
            <p:ph idx="1"/>
          </p:nvPr>
        </p:nvSpPr>
        <p:spPr>
          <a:xfrm>
            <a:off x="871538" y="2362200"/>
            <a:ext cx="7510462" cy="3763963"/>
          </a:xfrm>
        </p:spPr>
        <p:txBody>
          <a:bodyPr rtlCol="0">
            <a:normAutofit fontScale="92500" lnSpcReduction="10000"/>
          </a:bodyPr>
          <a:lstStyle/>
          <a:p>
            <a:pPr marL="0" indent="0" eaLnBrk="1" fontAlgn="auto" hangingPunct="1">
              <a:spcAft>
                <a:spcPts val="0"/>
              </a:spcAft>
              <a:buFont typeface="Symbol" pitchFamily="18" charset="2"/>
              <a:buNone/>
              <a:defRPr/>
            </a:pPr>
            <a:r>
              <a:rPr lang="en-US" sz="3500" dirty="0" smtClean="0"/>
              <a:t> </a:t>
            </a:r>
            <a:r>
              <a:rPr lang="en-US" sz="3500" dirty="0" smtClean="0">
                <a:solidFill>
                  <a:schemeClr val="accent2">
                    <a:lumMod val="75000"/>
                  </a:schemeClr>
                </a:solidFill>
              </a:rPr>
              <a:t>FERPA </a:t>
            </a:r>
            <a:r>
              <a:rPr lang="en-US" sz="3500" dirty="0">
                <a:solidFill>
                  <a:schemeClr val="accent2">
                    <a:lumMod val="75000"/>
                  </a:schemeClr>
                </a:solidFill>
              </a:rPr>
              <a:t>- 99.3 (PII)</a:t>
            </a:r>
          </a:p>
          <a:p>
            <a:pPr marL="274320" indent="-274320" eaLnBrk="1" fontAlgn="auto" hangingPunct="1">
              <a:spcAft>
                <a:spcPts val="0"/>
              </a:spcAft>
              <a:defRPr/>
            </a:pPr>
            <a:r>
              <a:rPr lang="en-US" dirty="0">
                <a:solidFill>
                  <a:schemeClr val="accent2">
                    <a:lumMod val="75000"/>
                  </a:schemeClr>
                </a:solidFill>
              </a:rPr>
              <a:t>Info. that, alone or in combination, is linkable to a specific student that would allow a </a:t>
            </a:r>
            <a:r>
              <a:rPr lang="en-US" b="1" dirty="0">
                <a:solidFill>
                  <a:schemeClr val="accent2">
                    <a:lumMod val="75000"/>
                  </a:schemeClr>
                </a:solidFill>
              </a:rPr>
              <a:t>reasonable person </a:t>
            </a:r>
            <a:r>
              <a:rPr lang="en-US" dirty="0">
                <a:solidFill>
                  <a:schemeClr val="accent2">
                    <a:lumMod val="75000"/>
                  </a:schemeClr>
                </a:solidFill>
              </a:rPr>
              <a:t>in the school community, who does not have personal knowledge of the relevant circumstances, to identify the student with </a:t>
            </a:r>
            <a:r>
              <a:rPr lang="en-US" b="1" dirty="0">
                <a:solidFill>
                  <a:schemeClr val="accent2">
                    <a:lumMod val="75000"/>
                  </a:schemeClr>
                </a:solidFill>
              </a:rPr>
              <a:t>reasonable </a:t>
            </a:r>
            <a:r>
              <a:rPr lang="en-US" b="1" dirty="0" smtClean="0">
                <a:solidFill>
                  <a:schemeClr val="accent2">
                    <a:lumMod val="75000"/>
                  </a:schemeClr>
                </a:solidFill>
              </a:rPr>
              <a:t>certainty</a:t>
            </a:r>
            <a:r>
              <a:rPr lang="en-US" dirty="0" smtClean="0">
                <a:solidFill>
                  <a:schemeClr val="accent2">
                    <a:lumMod val="75000"/>
                  </a:schemeClr>
                </a:solidFill>
              </a:rPr>
              <a:t>.</a:t>
            </a:r>
          </a:p>
          <a:p>
            <a:pPr marL="274320" indent="-274320" eaLnBrk="1" fontAlgn="auto" hangingPunct="1">
              <a:spcAft>
                <a:spcPts val="0"/>
              </a:spcAft>
              <a:defRPr/>
            </a:pPr>
            <a:endParaRPr lang="en-US" dirty="0" smtClean="0">
              <a:solidFill>
                <a:schemeClr val="accent2">
                  <a:lumMod val="75000"/>
                </a:schemeClr>
              </a:solidFill>
            </a:endParaRPr>
          </a:p>
          <a:p>
            <a:pPr marL="274320" indent="-274320" eaLnBrk="1" fontAlgn="auto" hangingPunct="1">
              <a:spcAft>
                <a:spcPts val="0"/>
              </a:spcAft>
              <a:defRPr/>
            </a:pPr>
            <a:r>
              <a:rPr lang="en-US" dirty="0" smtClean="0">
                <a:solidFill>
                  <a:schemeClr val="accent2">
                    <a:lumMod val="75000"/>
                  </a:schemeClr>
                </a:solidFill>
              </a:rPr>
              <a:t>Info. </a:t>
            </a:r>
            <a:r>
              <a:rPr lang="en-US" b="1" dirty="0">
                <a:solidFill>
                  <a:schemeClr val="accent2">
                    <a:lumMod val="75000"/>
                  </a:schemeClr>
                </a:solidFill>
              </a:rPr>
              <a:t>requested by a person </a:t>
            </a:r>
            <a:r>
              <a:rPr lang="en-US" dirty="0">
                <a:solidFill>
                  <a:schemeClr val="accent2">
                    <a:lumMod val="75000"/>
                  </a:schemeClr>
                </a:solidFill>
              </a:rPr>
              <a:t>who the educational agency or institution reasonably believes </a:t>
            </a:r>
            <a:r>
              <a:rPr lang="en-US" b="1" dirty="0">
                <a:solidFill>
                  <a:schemeClr val="accent2">
                    <a:lumMod val="75000"/>
                  </a:schemeClr>
                </a:solidFill>
              </a:rPr>
              <a:t>knows the identity </a:t>
            </a:r>
            <a:r>
              <a:rPr lang="en-US" dirty="0">
                <a:solidFill>
                  <a:schemeClr val="accent2">
                    <a:lumMod val="75000"/>
                  </a:schemeClr>
                </a:solidFill>
              </a:rPr>
              <a:t>of the student to whom the education record </a:t>
            </a:r>
            <a:r>
              <a:rPr lang="en-US" dirty="0" smtClean="0">
                <a:solidFill>
                  <a:schemeClr val="accent2">
                    <a:lumMod val="75000"/>
                  </a:schemeClr>
                </a:solidFill>
              </a:rPr>
              <a:t>relates.</a:t>
            </a:r>
            <a:endParaRPr lang="en-US" dirty="0">
              <a:solidFill>
                <a:schemeClr val="accent2">
                  <a:lumMod val="75000"/>
                </a:schemeClr>
              </a:solidFill>
            </a:endParaRPr>
          </a:p>
          <a:p>
            <a:pPr marL="274320" indent="-274320" eaLnBrk="1" fontAlgn="auto" hangingPunct="1">
              <a:spcAft>
                <a:spcPts val="0"/>
              </a:spcAft>
              <a:defRPr/>
            </a:pPr>
            <a:endParaRPr lang="en-US" dirty="0"/>
          </a:p>
        </p:txBody>
      </p:sp>
      <p:pic>
        <p:nvPicPr>
          <p:cNvPr id="2970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What </a:t>
            </a:r>
            <a:r>
              <a:rPr lang="en-US" dirty="0" smtClean="0"/>
              <a:t>Else Is </a:t>
            </a:r>
            <a:r>
              <a:rPr lang="en-US" dirty="0"/>
              <a:t>Personally </a:t>
            </a:r>
            <a:r>
              <a:rPr lang="en-US" dirty="0" smtClean="0"/>
              <a:t/>
            </a:r>
            <a:br>
              <a:rPr lang="en-US" dirty="0" smtClean="0"/>
            </a:br>
            <a:r>
              <a:rPr lang="en-US" dirty="0" smtClean="0"/>
              <a:t>Identifiable </a:t>
            </a:r>
            <a:r>
              <a:rPr lang="en-US" dirty="0"/>
              <a:t>Information (PII)?</a:t>
            </a:r>
          </a:p>
        </p:txBody>
      </p:sp>
      <p:sp>
        <p:nvSpPr>
          <p:cNvPr id="20483" name="Content Placeholder 2"/>
          <p:cNvSpPr>
            <a:spLocks noGrp="1"/>
          </p:cNvSpPr>
          <p:nvPr>
            <p:ph sz="quarter" idx="13"/>
          </p:nvPr>
        </p:nvSpPr>
        <p:spPr>
          <a:xfrm>
            <a:off x="676275" y="2679700"/>
            <a:ext cx="3822700" cy="3446463"/>
          </a:xfrm>
        </p:spPr>
        <p:txBody>
          <a:bodyPr/>
          <a:lstStyle/>
          <a:p>
            <a:pPr marL="0" indent="0" eaLnBrk="1" hangingPunct="1">
              <a:buFont typeface="Symbol" pitchFamily="18" charset="2"/>
              <a:buNone/>
              <a:defRPr/>
            </a:pPr>
            <a:r>
              <a:rPr lang="en-US" altLang="en-US" sz="3200" dirty="0" smtClean="0">
                <a:solidFill>
                  <a:schemeClr val="bg2">
                    <a:lumMod val="25000"/>
                  </a:schemeClr>
                </a:solidFill>
              </a:rPr>
              <a:t>IDEA Part C - 303.32</a:t>
            </a:r>
          </a:p>
          <a:p>
            <a:pPr marL="0" indent="0" eaLnBrk="1" hangingPunct="1">
              <a:buFont typeface="Symbol" pitchFamily="18" charset="2"/>
              <a:buNone/>
              <a:defRPr/>
            </a:pPr>
            <a:r>
              <a:rPr lang="en-US" altLang="en-US" dirty="0" smtClean="0">
                <a:solidFill>
                  <a:schemeClr val="bg2">
                    <a:lumMod val="25000"/>
                  </a:schemeClr>
                </a:solidFill>
              </a:rPr>
              <a:t>PII definition refers to FERPA PII definition </a:t>
            </a:r>
          </a:p>
          <a:p>
            <a:pPr marL="0" indent="0" eaLnBrk="1" hangingPunct="1">
              <a:buFont typeface="Symbol" pitchFamily="18" charset="2"/>
              <a:buNone/>
              <a:defRPr/>
            </a:pPr>
            <a:r>
              <a:rPr lang="en-US" altLang="en-US" dirty="0" smtClean="0">
                <a:solidFill>
                  <a:schemeClr val="bg2">
                    <a:lumMod val="25000"/>
                  </a:schemeClr>
                </a:solidFill>
              </a:rPr>
              <a:t>Except--     </a:t>
            </a:r>
          </a:p>
          <a:p>
            <a:pPr marL="0" indent="0" eaLnBrk="1" hangingPunct="1">
              <a:buFont typeface="Symbol" pitchFamily="18" charset="2"/>
              <a:buNone/>
              <a:defRPr/>
            </a:pPr>
            <a:r>
              <a:rPr lang="en-US" altLang="en-US" dirty="0" smtClean="0">
                <a:solidFill>
                  <a:schemeClr val="bg2">
                    <a:lumMod val="25000"/>
                  </a:schemeClr>
                </a:solidFill>
              </a:rPr>
              <a:t>    student=child </a:t>
            </a:r>
          </a:p>
          <a:p>
            <a:pPr marL="0" indent="0" eaLnBrk="1" hangingPunct="1">
              <a:buFont typeface="Symbol" pitchFamily="18" charset="2"/>
              <a:buNone/>
              <a:defRPr/>
            </a:pPr>
            <a:r>
              <a:rPr lang="en-US" altLang="en-US" dirty="0" smtClean="0">
                <a:solidFill>
                  <a:schemeClr val="bg2">
                    <a:lumMod val="25000"/>
                  </a:schemeClr>
                </a:solidFill>
              </a:rPr>
              <a:t>    school=EIS provider</a:t>
            </a:r>
          </a:p>
        </p:txBody>
      </p:sp>
      <p:sp>
        <p:nvSpPr>
          <p:cNvPr id="20484" name="Content Placeholder 3"/>
          <p:cNvSpPr>
            <a:spLocks noGrp="1"/>
          </p:cNvSpPr>
          <p:nvPr>
            <p:ph sz="quarter" idx="14"/>
          </p:nvPr>
        </p:nvSpPr>
        <p:spPr>
          <a:xfrm>
            <a:off x="4645025" y="2679700"/>
            <a:ext cx="3822700" cy="3446463"/>
          </a:xfrm>
        </p:spPr>
        <p:txBody>
          <a:bodyPr/>
          <a:lstStyle/>
          <a:p>
            <a:pPr marL="0" indent="0" eaLnBrk="1" hangingPunct="1">
              <a:buFont typeface="Symbol" pitchFamily="18" charset="2"/>
              <a:buNone/>
              <a:defRPr/>
            </a:pPr>
            <a:r>
              <a:rPr lang="en-US" altLang="en-US" sz="3200" dirty="0" smtClean="0">
                <a:solidFill>
                  <a:schemeClr val="accent1">
                    <a:lumMod val="75000"/>
                  </a:schemeClr>
                </a:solidFill>
              </a:rPr>
              <a:t>IDEA Part B - 300.29</a:t>
            </a:r>
          </a:p>
          <a:p>
            <a:pPr marL="0" indent="0" eaLnBrk="1" hangingPunct="1">
              <a:buFont typeface="Symbol" pitchFamily="18" charset="2"/>
              <a:buNone/>
              <a:defRPr/>
            </a:pPr>
            <a:r>
              <a:rPr lang="en-US" altLang="en-US" dirty="0" smtClean="0">
                <a:solidFill>
                  <a:schemeClr val="accent1">
                    <a:lumMod val="75000"/>
                  </a:schemeClr>
                </a:solidFill>
              </a:rPr>
              <a:t>List of personal characteristics or other information that would make it possible to identify the child with </a:t>
            </a:r>
            <a:r>
              <a:rPr lang="en-US" altLang="en-US" b="1" dirty="0" smtClean="0">
                <a:solidFill>
                  <a:schemeClr val="accent1">
                    <a:lumMod val="75000"/>
                  </a:schemeClr>
                </a:solidFill>
              </a:rPr>
              <a:t>reasonable certainty </a:t>
            </a:r>
            <a:endParaRPr lang="en-US" altLang="en-US" dirty="0" smtClean="0">
              <a:solidFill>
                <a:schemeClr val="accent1">
                  <a:lumMod val="75000"/>
                </a:schemeClr>
              </a:solidFill>
            </a:endParaRPr>
          </a:p>
        </p:txBody>
      </p:sp>
      <p:pic>
        <p:nvPicPr>
          <p:cNvPr id="31749"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38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6"/>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1000"/>
                                        <p:tgtEl>
                                          <p:spTgt spid="20483">
                                            <p:txEl>
                                              <p:pRg st="1" end="1"/>
                                            </p:txEl>
                                          </p:spTgt>
                                        </p:tgtEl>
                                      </p:cBhvr>
                                    </p:animEffect>
                                    <p:anim calcmode="lin" valueType="num">
                                      <p:cBhvr>
                                        <p:cTn id="13"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48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1000"/>
                                        <p:tgtEl>
                                          <p:spTgt spid="20483">
                                            <p:txEl>
                                              <p:pRg st="2" end="2"/>
                                            </p:txEl>
                                          </p:spTgt>
                                        </p:tgtEl>
                                      </p:cBhvr>
                                    </p:animEffect>
                                    <p:anim calcmode="lin" valueType="num">
                                      <p:cBhvr>
                                        <p:cTn id="18"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48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1000"/>
                                        <p:tgtEl>
                                          <p:spTgt spid="20483">
                                            <p:txEl>
                                              <p:pRg st="3" end="3"/>
                                            </p:txEl>
                                          </p:spTgt>
                                        </p:tgtEl>
                                      </p:cBhvr>
                                    </p:animEffect>
                                    <p:anim calcmode="lin" valueType="num">
                                      <p:cBhvr>
                                        <p:cTn id="23"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48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1000"/>
                                        <p:tgtEl>
                                          <p:spTgt spid="20483">
                                            <p:txEl>
                                              <p:pRg st="4" end="4"/>
                                            </p:txEl>
                                          </p:spTgt>
                                        </p:tgtEl>
                                      </p:cBhvr>
                                    </p:animEffect>
                                    <p:anim calcmode="lin" valueType="num">
                                      <p:cBhvr>
                                        <p:cTn id="28"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20484">
                                            <p:txEl>
                                              <p:pRg st="0" end="0"/>
                                            </p:txEl>
                                          </p:spTgt>
                                        </p:tgtEl>
                                        <p:attrNameLst>
                                          <p:attrName>style.visibility</p:attrName>
                                        </p:attrNameLst>
                                      </p:cBhvr>
                                      <p:to>
                                        <p:strVal val="visible"/>
                                      </p:to>
                                    </p:set>
                                    <p:animEffect transition="in" filter="fade">
                                      <p:cBhvr>
                                        <p:cTn id="34" dur="1000"/>
                                        <p:tgtEl>
                                          <p:spTgt spid="20484">
                                            <p:txEl>
                                              <p:pRg st="0" end="0"/>
                                            </p:txEl>
                                          </p:spTgt>
                                        </p:tgtEl>
                                      </p:cBhvr>
                                    </p:animEffect>
                                    <p:anim calcmode="lin" valueType="num">
                                      <p:cBhvr>
                                        <p:cTn id="35"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0484">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0484">
                                            <p:txEl>
                                              <p:pRg st="1" end="1"/>
                                            </p:txEl>
                                          </p:spTgt>
                                        </p:tgtEl>
                                        <p:attrNameLst>
                                          <p:attrName>style.visibility</p:attrName>
                                        </p:attrNameLst>
                                      </p:cBhvr>
                                      <p:to>
                                        <p:strVal val="visible"/>
                                      </p:to>
                                    </p:set>
                                    <p:animEffect transition="in" filter="fade">
                                      <p:cBhvr>
                                        <p:cTn id="39" dur="1000"/>
                                        <p:tgtEl>
                                          <p:spTgt spid="20484">
                                            <p:txEl>
                                              <p:pRg st="1" end="1"/>
                                            </p:txEl>
                                          </p:spTgt>
                                        </p:tgtEl>
                                      </p:cBhvr>
                                    </p:animEffect>
                                    <p:anim calcmode="lin" valueType="num">
                                      <p:cBhvr>
                                        <p:cTn id="40"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048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Different Rules</a:t>
            </a:r>
          </a:p>
        </p:txBody>
      </p:sp>
      <p:sp>
        <p:nvSpPr>
          <p:cNvPr id="6" name="TextBox 5"/>
          <p:cNvSpPr txBox="1"/>
          <p:nvPr/>
        </p:nvSpPr>
        <p:spPr>
          <a:xfrm>
            <a:off x="6172200" y="3178175"/>
            <a:ext cx="2286000" cy="708025"/>
          </a:xfrm>
          <a:prstGeom prst="rect">
            <a:avLst/>
          </a:prstGeom>
          <a:noFill/>
        </p:spPr>
        <p:txBody>
          <a:bodyPr>
            <a:spAutoFit/>
          </a:bodyPr>
          <a:lstStyle/>
          <a:p>
            <a:pPr eaLnBrk="1" fontAlgn="auto" hangingPunct="1">
              <a:spcBef>
                <a:spcPts val="0"/>
              </a:spcBef>
              <a:spcAft>
                <a:spcPts val="0"/>
              </a:spcAft>
              <a:defRPr/>
            </a:pPr>
            <a:r>
              <a:rPr lang="en-US" sz="4000" dirty="0">
                <a:solidFill>
                  <a:schemeClr val="accent2">
                    <a:lumMod val="75000"/>
                  </a:schemeClr>
                </a:solidFill>
                <a:latin typeface="+mn-lt"/>
                <a:cs typeface="+mn-cs"/>
              </a:rPr>
              <a:t>FERPA</a:t>
            </a:r>
          </a:p>
        </p:txBody>
      </p:sp>
      <p:sp>
        <p:nvSpPr>
          <p:cNvPr id="33797" name="TextBox 6"/>
          <p:cNvSpPr txBox="1">
            <a:spLocks noChangeArrowheads="1"/>
          </p:cNvSpPr>
          <p:nvPr/>
        </p:nvSpPr>
        <p:spPr bwMode="auto">
          <a:xfrm>
            <a:off x="3244850" y="3897313"/>
            <a:ext cx="1479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4000" dirty="0">
                <a:solidFill>
                  <a:srgbClr val="FF0000"/>
                </a:solidFill>
              </a:rPr>
              <a:t>Who?</a:t>
            </a:r>
          </a:p>
          <a:p>
            <a:pPr eaLnBrk="1" hangingPunct="1">
              <a:spcBef>
                <a:spcPct val="0"/>
              </a:spcBef>
              <a:buClrTx/>
              <a:buSzTx/>
              <a:buFontTx/>
              <a:buNone/>
            </a:pPr>
            <a:endParaRPr lang="en-US" altLang="en-US" sz="4000" dirty="0">
              <a:solidFill>
                <a:schemeClr val="tx1"/>
              </a:solidFill>
            </a:endParaRPr>
          </a:p>
        </p:txBody>
      </p:sp>
      <p:sp>
        <p:nvSpPr>
          <p:cNvPr id="33798" name="TextBox 7"/>
          <p:cNvSpPr txBox="1">
            <a:spLocks noChangeArrowheads="1"/>
          </p:cNvSpPr>
          <p:nvPr/>
        </p:nvSpPr>
        <p:spPr bwMode="auto">
          <a:xfrm>
            <a:off x="990600" y="5121275"/>
            <a:ext cx="1738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4000" dirty="0">
                <a:solidFill>
                  <a:srgbClr val="00B050"/>
                </a:solidFill>
              </a:rPr>
              <a:t>When?</a:t>
            </a:r>
          </a:p>
          <a:p>
            <a:pPr eaLnBrk="1" hangingPunct="1">
              <a:spcBef>
                <a:spcPct val="0"/>
              </a:spcBef>
              <a:buClrTx/>
              <a:buSzTx/>
              <a:buFontTx/>
              <a:buNone/>
            </a:pPr>
            <a:endParaRPr lang="en-US" altLang="en-US" sz="4000" dirty="0">
              <a:solidFill>
                <a:schemeClr val="tx1"/>
              </a:solidFill>
            </a:endParaRPr>
          </a:p>
        </p:txBody>
      </p:sp>
      <p:sp>
        <p:nvSpPr>
          <p:cNvPr id="33799" name="TextBox 8"/>
          <p:cNvSpPr txBox="1">
            <a:spLocks noChangeArrowheads="1"/>
          </p:cNvSpPr>
          <p:nvPr/>
        </p:nvSpPr>
        <p:spPr bwMode="auto">
          <a:xfrm>
            <a:off x="5867400" y="4876800"/>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4000" dirty="0">
                <a:solidFill>
                  <a:srgbClr val="FF6600"/>
                </a:solidFill>
              </a:rPr>
              <a:t>What?</a:t>
            </a:r>
          </a:p>
          <a:p>
            <a:pPr eaLnBrk="1" hangingPunct="1">
              <a:spcBef>
                <a:spcPct val="0"/>
              </a:spcBef>
              <a:buClrTx/>
              <a:buSzTx/>
              <a:buFontTx/>
              <a:buNone/>
            </a:pPr>
            <a:endParaRPr lang="en-US" altLang="en-US" sz="4000" dirty="0">
              <a:solidFill>
                <a:schemeClr val="tx1"/>
              </a:solidFill>
            </a:endParaRPr>
          </a:p>
        </p:txBody>
      </p:sp>
      <p:sp>
        <p:nvSpPr>
          <p:cNvPr id="10" name="TextBox 9"/>
          <p:cNvSpPr txBox="1"/>
          <p:nvPr/>
        </p:nvSpPr>
        <p:spPr>
          <a:xfrm>
            <a:off x="179388" y="2608263"/>
            <a:ext cx="2792412" cy="1939925"/>
          </a:xfrm>
          <a:prstGeom prst="rect">
            <a:avLst/>
          </a:prstGeom>
          <a:noFill/>
        </p:spPr>
        <p:txBody>
          <a:bodyPr>
            <a:spAutoFit/>
          </a:bodyPr>
          <a:lstStyle/>
          <a:p>
            <a:pPr eaLnBrk="1" fontAlgn="auto" hangingPunct="1">
              <a:spcBef>
                <a:spcPts val="0"/>
              </a:spcBef>
              <a:spcAft>
                <a:spcPts val="0"/>
              </a:spcAft>
              <a:defRPr/>
            </a:pPr>
            <a:r>
              <a:rPr lang="en-US" sz="4000" dirty="0">
                <a:solidFill>
                  <a:schemeClr val="bg2">
                    <a:lumMod val="25000"/>
                  </a:schemeClr>
                </a:solidFill>
                <a:latin typeface="+mn-lt"/>
                <a:cs typeface="+mn-cs"/>
              </a:rPr>
              <a:t>IDEA Part C</a:t>
            </a:r>
          </a:p>
          <a:p>
            <a:pPr eaLnBrk="1" fontAlgn="auto" hangingPunct="1">
              <a:spcBef>
                <a:spcPts val="0"/>
              </a:spcBef>
              <a:spcAft>
                <a:spcPts val="0"/>
              </a:spcAft>
              <a:defRPr/>
            </a:pPr>
            <a:endParaRPr lang="en-US" sz="4000" dirty="0">
              <a:latin typeface="+mn-lt"/>
              <a:cs typeface="+mn-cs"/>
            </a:endParaRPr>
          </a:p>
          <a:p>
            <a:pPr eaLnBrk="1" fontAlgn="auto" hangingPunct="1">
              <a:spcBef>
                <a:spcPts val="0"/>
              </a:spcBef>
              <a:spcAft>
                <a:spcPts val="0"/>
              </a:spcAft>
              <a:defRPr/>
            </a:pPr>
            <a:endParaRPr lang="en-US" sz="4000" dirty="0">
              <a:latin typeface="+mn-lt"/>
              <a:cs typeface="+mn-cs"/>
            </a:endParaRPr>
          </a:p>
        </p:txBody>
      </p:sp>
      <p:sp>
        <p:nvSpPr>
          <p:cNvPr id="11" name="TextBox 10"/>
          <p:cNvSpPr txBox="1"/>
          <p:nvPr/>
        </p:nvSpPr>
        <p:spPr>
          <a:xfrm>
            <a:off x="2906713" y="2921000"/>
            <a:ext cx="2743200" cy="708025"/>
          </a:xfrm>
          <a:prstGeom prst="rect">
            <a:avLst/>
          </a:prstGeom>
          <a:noFill/>
        </p:spPr>
        <p:txBody>
          <a:bodyPr>
            <a:spAutoFit/>
          </a:bodyPr>
          <a:lstStyle/>
          <a:p>
            <a:pPr eaLnBrk="1" fontAlgn="auto" hangingPunct="1">
              <a:spcBef>
                <a:spcPts val="0"/>
              </a:spcBef>
              <a:spcAft>
                <a:spcPts val="0"/>
              </a:spcAft>
              <a:defRPr/>
            </a:pPr>
            <a:r>
              <a:rPr lang="en-US" sz="4000" dirty="0">
                <a:solidFill>
                  <a:schemeClr val="accent1">
                    <a:lumMod val="75000"/>
                  </a:schemeClr>
                </a:solidFill>
                <a:latin typeface="+mn-lt"/>
                <a:cs typeface="+mn-cs"/>
              </a:rPr>
              <a:t>IDEA Part B</a:t>
            </a:r>
          </a:p>
        </p:txBody>
      </p:sp>
      <p:pic>
        <p:nvPicPr>
          <p:cNvPr id="3380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338138"/>
            <a:ext cx="792480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sz="4400" b="1" i="1">
                <a:solidFill>
                  <a:srgbClr val="FFFFFF"/>
                </a:solidFill>
              </a:rPr>
              <a:t>What records are covered</a:t>
            </a:r>
            <a:r>
              <a:rPr lang="en-US" altLang="en-US" sz="4400">
                <a:solidFill>
                  <a:srgbClr val="FFFFFF"/>
                </a:solidFill>
              </a:rPr>
              <a:t>?</a:t>
            </a:r>
          </a:p>
        </p:txBody>
      </p:sp>
      <p:graphicFrame>
        <p:nvGraphicFramePr>
          <p:cNvPr id="4" name="Table 3" descr="This table indicates that the records are all different for each of the three statutes. "/>
          <p:cNvGraphicFramePr>
            <a:graphicFrameLocks noGrp="1"/>
          </p:cNvGraphicFramePr>
          <p:nvPr>
            <p:extLst>
              <p:ext uri="{D42A27DB-BD31-4B8C-83A1-F6EECF244321}">
                <p14:modId xmlns:p14="http://schemas.microsoft.com/office/powerpoint/2010/main" val="3433694887"/>
              </p:ext>
            </p:extLst>
          </p:nvPr>
        </p:nvGraphicFramePr>
        <p:xfrm>
          <a:off x="533400" y="1371600"/>
          <a:ext cx="8153400" cy="4467225"/>
        </p:xfrm>
        <a:graphic>
          <a:graphicData uri="http://schemas.openxmlformats.org/drawingml/2006/table">
            <a:tbl>
              <a:tblPr firstRow="1" firstCol="1" bandRow="1"/>
              <a:tblGrid>
                <a:gridCol w="2717800"/>
                <a:gridCol w="2814864"/>
                <a:gridCol w="2620736"/>
              </a:tblGrid>
              <a:tr h="1981259">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966">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 name="Picture 1" descr="This graphic indicates that the records are all different for each of the three statute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05213"/>
            <a:ext cx="21336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613150"/>
            <a:ext cx="20574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605213"/>
            <a:ext cx="25146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b="1" i="1" smtClean="0"/>
              <a:t>What records are covered</a:t>
            </a:r>
            <a:r>
              <a:rPr lang="en-US" altLang="en-US" smtClean="0"/>
              <a:t>?</a:t>
            </a:r>
          </a:p>
        </p:txBody>
      </p:sp>
      <p:sp>
        <p:nvSpPr>
          <p:cNvPr id="4" name="TextBox 3"/>
          <p:cNvSpPr txBox="1"/>
          <p:nvPr/>
        </p:nvSpPr>
        <p:spPr>
          <a:xfrm>
            <a:off x="544513" y="2667000"/>
            <a:ext cx="2884487" cy="3786188"/>
          </a:xfrm>
          <a:prstGeom prst="rect">
            <a:avLst/>
          </a:prstGeom>
          <a:noFill/>
        </p:spPr>
        <p:txBody>
          <a:bodyPr>
            <a:spAutoFit/>
          </a:bodyPr>
          <a:lstStyle/>
          <a:p>
            <a:pPr eaLnBrk="1" fontAlgn="auto" hangingPunct="1">
              <a:spcBef>
                <a:spcPts val="0"/>
              </a:spcBef>
              <a:spcAft>
                <a:spcPts val="0"/>
              </a:spcAft>
              <a:defRPr/>
            </a:pPr>
            <a:r>
              <a:rPr lang="en-US" sz="2400" dirty="0">
                <a:solidFill>
                  <a:schemeClr val="bg2">
                    <a:lumMod val="25000"/>
                  </a:schemeClr>
                </a:solidFill>
                <a:latin typeface="+mn-lt"/>
                <a:cs typeface="+mn-cs"/>
              </a:rPr>
              <a:t>IDEA Part C</a:t>
            </a:r>
          </a:p>
          <a:p>
            <a:pPr eaLnBrk="1" fontAlgn="auto" hangingPunct="1">
              <a:spcBef>
                <a:spcPts val="0"/>
              </a:spcBef>
              <a:spcAft>
                <a:spcPts val="0"/>
              </a:spcAft>
              <a:defRPr/>
            </a:pPr>
            <a:r>
              <a:rPr lang="en-US" sz="2400" b="1" dirty="0">
                <a:solidFill>
                  <a:schemeClr val="bg2">
                    <a:lumMod val="25000"/>
                  </a:schemeClr>
                </a:solidFill>
                <a:latin typeface="+mn-lt"/>
                <a:cs typeface="+mn-cs"/>
              </a:rPr>
              <a:t>Early Intervention Records</a:t>
            </a:r>
          </a:p>
          <a:p>
            <a:pPr eaLnBrk="1" fontAlgn="auto" hangingPunct="1">
              <a:spcBef>
                <a:spcPts val="0"/>
              </a:spcBef>
              <a:spcAft>
                <a:spcPts val="0"/>
              </a:spcAft>
              <a:defRPr/>
            </a:pPr>
            <a:endParaRPr lang="en-US" dirty="0">
              <a:solidFill>
                <a:schemeClr val="bg2">
                  <a:lumMod val="25000"/>
                </a:schemeClr>
              </a:solidFill>
              <a:latin typeface="+mn-lt"/>
              <a:cs typeface="+mn-cs"/>
            </a:endParaRPr>
          </a:p>
          <a:p>
            <a:pPr eaLnBrk="1" fontAlgn="auto" hangingPunct="1">
              <a:spcBef>
                <a:spcPts val="0"/>
              </a:spcBef>
              <a:spcAft>
                <a:spcPts val="0"/>
              </a:spcAft>
              <a:defRPr/>
            </a:pPr>
            <a:r>
              <a:rPr lang="en-US" dirty="0">
                <a:solidFill>
                  <a:schemeClr val="bg2">
                    <a:lumMod val="25000"/>
                  </a:schemeClr>
                </a:solidFill>
                <a:latin typeface="+mn-lt"/>
                <a:cs typeface="+mn-cs"/>
              </a:rPr>
              <a:t>All records regarding a child that are required to be </a:t>
            </a:r>
            <a:r>
              <a:rPr lang="en-US" b="1" dirty="0">
                <a:solidFill>
                  <a:schemeClr val="bg2">
                    <a:lumMod val="25000"/>
                  </a:schemeClr>
                </a:solidFill>
                <a:latin typeface="+mn-lt"/>
                <a:cs typeface="+mn-cs"/>
              </a:rPr>
              <a:t>collected, maintained, or used </a:t>
            </a:r>
            <a:r>
              <a:rPr lang="en-US" dirty="0">
                <a:solidFill>
                  <a:schemeClr val="bg2">
                    <a:lumMod val="25000"/>
                  </a:schemeClr>
                </a:solidFill>
                <a:latin typeface="+mn-lt"/>
                <a:cs typeface="+mn-cs"/>
              </a:rPr>
              <a:t>under Part C.</a:t>
            </a:r>
          </a:p>
          <a:p>
            <a:pPr eaLnBrk="1" fontAlgn="auto" hangingPunct="1">
              <a:spcBef>
                <a:spcPts val="0"/>
              </a:spcBef>
              <a:spcAft>
                <a:spcPts val="0"/>
              </a:spcAft>
              <a:defRPr/>
            </a:pPr>
            <a:endParaRPr lang="en-US" dirty="0">
              <a:solidFill>
                <a:schemeClr val="bg2">
                  <a:lumMod val="25000"/>
                </a:schemeClr>
              </a:solidFill>
              <a:latin typeface="+mn-lt"/>
              <a:cs typeface="+mn-cs"/>
            </a:endParaRPr>
          </a:p>
          <a:p>
            <a:pPr eaLnBrk="1" fontAlgn="auto" hangingPunct="1">
              <a:spcBef>
                <a:spcPts val="0"/>
              </a:spcBef>
              <a:spcAft>
                <a:spcPts val="0"/>
              </a:spcAft>
              <a:defRPr/>
            </a:pPr>
            <a:endParaRPr lang="en-US" dirty="0">
              <a:solidFill>
                <a:schemeClr val="bg2">
                  <a:lumMod val="25000"/>
                </a:schemeClr>
              </a:solidFill>
              <a:latin typeface="+mn-lt"/>
              <a:cs typeface="+mn-cs"/>
            </a:endParaRPr>
          </a:p>
          <a:p>
            <a:pPr eaLnBrk="1" fontAlgn="auto" hangingPunct="1">
              <a:spcBef>
                <a:spcPts val="0"/>
              </a:spcBef>
              <a:spcAft>
                <a:spcPts val="0"/>
              </a:spcAft>
              <a:defRPr/>
            </a:pPr>
            <a:endParaRPr lang="en-US" dirty="0">
              <a:solidFill>
                <a:schemeClr val="bg2">
                  <a:lumMod val="25000"/>
                </a:schemeClr>
              </a:solidFill>
              <a:latin typeface="+mn-lt"/>
              <a:cs typeface="+mn-cs"/>
            </a:endParaRPr>
          </a:p>
          <a:p>
            <a:pPr eaLnBrk="1" fontAlgn="auto" hangingPunct="1">
              <a:spcBef>
                <a:spcPts val="0"/>
              </a:spcBef>
              <a:spcAft>
                <a:spcPts val="0"/>
              </a:spcAft>
              <a:defRPr/>
            </a:pPr>
            <a:r>
              <a:rPr lang="en-US" dirty="0">
                <a:solidFill>
                  <a:schemeClr val="bg2">
                    <a:lumMod val="25000"/>
                  </a:schemeClr>
                </a:solidFill>
                <a:latin typeface="+mn-lt"/>
                <a:cs typeface="+mn-cs"/>
              </a:rPr>
              <a:t>303.403(b)</a:t>
            </a:r>
            <a:endParaRPr lang="en-US" sz="2400" dirty="0">
              <a:solidFill>
                <a:schemeClr val="bg2">
                  <a:lumMod val="25000"/>
                </a:schemeClr>
              </a:solidFill>
              <a:latin typeface="+mn-lt"/>
              <a:cs typeface="+mn-cs"/>
            </a:endParaRPr>
          </a:p>
        </p:txBody>
      </p:sp>
      <p:sp>
        <p:nvSpPr>
          <p:cNvPr id="5" name="TextBox 4"/>
          <p:cNvSpPr txBox="1"/>
          <p:nvPr/>
        </p:nvSpPr>
        <p:spPr>
          <a:xfrm>
            <a:off x="3311525" y="2536825"/>
            <a:ext cx="2555875" cy="3970338"/>
          </a:xfrm>
          <a:prstGeom prst="rect">
            <a:avLst/>
          </a:prstGeom>
          <a:noFill/>
        </p:spPr>
        <p:txBody>
          <a:bodyPr>
            <a:spAutoFit/>
          </a:bodyPr>
          <a:lstStyle/>
          <a:p>
            <a:pPr eaLnBrk="1" fontAlgn="auto" hangingPunct="1">
              <a:spcBef>
                <a:spcPts val="0"/>
              </a:spcBef>
              <a:spcAft>
                <a:spcPts val="0"/>
              </a:spcAft>
              <a:defRPr/>
            </a:pPr>
            <a:r>
              <a:rPr lang="en-US" sz="2400" dirty="0">
                <a:solidFill>
                  <a:schemeClr val="bg2">
                    <a:lumMod val="50000"/>
                  </a:schemeClr>
                </a:solidFill>
                <a:latin typeface="+mn-lt"/>
                <a:cs typeface="+mn-cs"/>
              </a:rPr>
              <a:t>IDEA Part B</a:t>
            </a:r>
          </a:p>
          <a:p>
            <a:pPr eaLnBrk="1" fontAlgn="auto" hangingPunct="1">
              <a:spcBef>
                <a:spcPts val="0"/>
              </a:spcBef>
              <a:spcAft>
                <a:spcPts val="0"/>
              </a:spcAft>
              <a:defRPr/>
            </a:pPr>
            <a:r>
              <a:rPr lang="en-US" sz="2400" b="1" dirty="0">
                <a:solidFill>
                  <a:schemeClr val="bg2">
                    <a:lumMod val="50000"/>
                  </a:schemeClr>
                </a:solidFill>
                <a:latin typeface="+mn-lt"/>
                <a:cs typeface="+mn-cs"/>
              </a:rPr>
              <a:t>Education Records</a:t>
            </a:r>
          </a:p>
          <a:p>
            <a:pPr marL="285750" indent="-285750" eaLnBrk="1" fontAlgn="auto" hangingPunct="1">
              <a:spcBef>
                <a:spcPts val="0"/>
              </a:spcBef>
              <a:spcAft>
                <a:spcPts val="0"/>
              </a:spcAft>
              <a:buFontTx/>
              <a:buChar char="-"/>
              <a:defRPr/>
            </a:pPr>
            <a:endParaRPr lang="en-US" dirty="0">
              <a:solidFill>
                <a:schemeClr val="bg2">
                  <a:lumMod val="50000"/>
                </a:schemeClr>
              </a:solidFill>
              <a:latin typeface="+mn-lt"/>
              <a:cs typeface="+mn-cs"/>
            </a:endParaRPr>
          </a:p>
          <a:p>
            <a:pPr eaLnBrk="1" fontAlgn="auto" hangingPunct="1">
              <a:spcBef>
                <a:spcPts val="0"/>
              </a:spcBef>
              <a:spcAft>
                <a:spcPts val="0"/>
              </a:spcAft>
              <a:defRPr/>
            </a:pPr>
            <a:r>
              <a:rPr lang="en-US" dirty="0">
                <a:solidFill>
                  <a:schemeClr val="bg2">
                    <a:lumMod val="50000"/>
                  </a:schemeClr>
                </a:solidFill>
                <a:latin typeface="+mn-lt"/>
                <a:cs typeface="+mn-cs"/>
              </a:rPr>
              <a:t>The type of records covered under the definition of “education records” in FERPA.</a:t>
            </a:r>
          </a:p>
          <a:p>
            <a:pPr eaLnBrk="1" fontAlgn="auto" hangingPunct="1">
              <a:spcBef>
                <a:spcPts val="0"/>
              </a:spcBef>
              <a:spcAft>
                <a:spcPts val="0"/>
              </a:spcAft>
              <a:defRPr/>
            </a:pPr>
            <a:endParaRPr lang="en-US" dirty="0">
              <a:solidFill>
                <a:schemeClr val="bg2">
                  <a:lumMod val="50000"/>
                </a:schemeClr>
              </a:solidFill>
              <a:latin typeface="+mn-lt"/>
              <a:cs typeface="+mn-cs"/>
            </a:endParaRPr>
          </a:p>
          <a:p>
            <a:pPr eaLnBrk="1" fontAlgn="auto" hangingPunct="1">
              <a:spcBef>
                <a:spcPts val="0"/>
              </a:spcBef>
              <a:spcAft>
                <a:spcPts val="0"/>
              </a:spcAft>
              <a:defRPr/>
            </a:pPr>
            <a:r>
              <a:rPr lang="en-US" dirty="0">
                <a:solidFill>
                  <a:schemeClr val="bg2">
                    <a:lumMod val="50000"/>
                  </a:schemeClr>
                </a:solidFill>
                <a:latin typeface="+mn-lt"/>
                <a:cs typeface="+mn-cs"/>
              </a:rPr>
              <a:t>Records that are </a:t>
            </a:r>
            <a:r>
              <a:rPr lang="en-US" b="1" dirty="0">
                <a:solidFill>
                  <a:schemeClr val="bg2">
                    <a:lumMod val="50000"/>
                  </a:schemeClr>
                </a:solidFill>
                <a:latin typeface="+mn-lt"/>
                <a:cs typeface="+mn-cs"/>
              </a:rPr>
              <a:t>collected, maintained, or used </a:t>
            </a:r>
          </a:p>
          <a:p>
            <a:pPr eaLnBrk="1" fontAlgn="auto" hangingPunct="1">
              <a:spcBef>
                <a:spcPts val="0"/>
              </a:spcBef>
              <a:spcAft>
                <a:spcPts val="0"/>
              </a:spcAft>
              <a:defRPr/>
            </a:pPr>
            <a:r>
              <a:rPr lang="en-US" dirty="0">
                <a:solidFill>
                  <a:schemeClr val="bg2">
                    <a:lumMod val="50000"/>
                  </a:schemeClr>
                </a:solidFill>
                <a:latin typeface="+mn-lt"/>
                <a:cs typeface="+mn-cs"/>
              </a:rPr>
              <a:t>300.611(b)</a:t>
            </a:r>
          </a:p>
        </p:txBody>
      </p:sp>
      <p:sp>
        <p:nvSpPr>
          <p:cNvPr id="6" name="TextBox 5"/>
          <p:cNvSpPr txBox="1"/>
          <p:nvPr/>
        </p:nvSpPr>
        <p:spPr>
          <a:xfrm>
            <a:off x="5867400" y="2492375"/>
            <a:ext cx="2514600" cy="3970338"/>
          </a:xfrm>
          <a:prstGeom prst="rect">
            <a:avLst/>
          </a:prstGeom>
          <a:noFill/>
        </p:spPr>
        <p:txBody>
          <a:bodyPr>
            <a:spAutoFit/>
          </a:bodyPr>
          <a:lstStyle/>
          <a:p>
            <a:pPr eaLnBrk="1" fontAlgn="auto" hangingPunct="1">
              <a:spcBef>
                <a:spcPts val="0"/>
              </a:spcBef>
              <a:spcAft>
                <a:spcPts val="0"/>
              </a:spcAft>
              <a:defRPr/>
            </a:pPr>
            <a:r>
              <a:rPr lang="en-US" sz="2400" dirty="0">
                <a:solidFill>
                  <a:schemeClr val="accent2">
                    <a:lumMod val="75000"/>
                  </a:schemeClr>
                </a:solidFill>
                <a:latin typeface="+mn-lt"/>
                <a:cs typeface="+mn-cs"/>
              </a:rPr>
              <a:t>FERPA</a:t>
            </a:r>
          </a:p>
          <a:p>
            <a:pPr eaLnBrk="1" fontAlgn="auto" hangingPunct="1">
              <a:spcBef>
                <a:spcPts val="0"/>
              </a:spcBef>
              <a:spcAft>
                <a:spcPts val="0"/>
              </a:spcAft>
              <a:defRPr/>
            </a:pPr>
            <a:r>
              <a:rPr lang="en-US" sz="2400" b="1" dirty="0">
                <a:solidFill>
                  <a:schemeClr val="accent2">
                    <a:lumMod val="75000"/>
                  </a:schemeClr>
                </a:solidFill>
              </a:rPr>
              <a:t>Education </a:t>
            </a:r>
          </a:p>
          <a:p>
            <a:pPr eaLnBrk="1" fontAlgn="auto" hangingPunct="1">
              <a:spcBef>
                <a:spcPts val="0"/>
              </a:spcBef>
              <a:spcAft>
                <a:spcPts val="0"/>
              </a:spcAft>
              <a:defRPr/>
            </a:pPr>
            <a:r>
              <a:rPr lang="en-US" sz="2400" b="1" dirty="0">
                <a:solidFill>
                  <a:schemeClr val="accent2">
                    <a:lumMod val="75000"/>
                  </a:schemeClr>
                </a:solidFill>
              </a:rPr>
              <a:t>Records</a:t>
            </a:r>
          </a:p>
          <a:p>
            <a:pPr eaLnBrk="1" fontAlgn="auto" hangingPunct="1">
              <a:spcBef>
                <a:spcPts val="0"/>
              </a:spcBef>
              <a:spcAft>
                <a:spcPts val="0"/>
              </a:spcAft>
              <a:defRPr/>
            </a:pPr>
            <a:endParaRPr lang="en-US" dirty="0">
              <a:solidFill>
                <a:schemeClr val="accent2">
                  <a:lumMod val="75000"/>
                </a:schemeClr>
              </a:solidFill>
              <a:latin typeface="+mn-lt"/>
              <a:cs typeface="+mn-cs"/>
            </a:endParaRPr>
          </a:p>
          <a:p>
            <a:pPr eaLnBrk="1" fontAlgn="auto" hangingPunct="1">
              <a:spcBef>
                <a:spcPts val="0"/>
              </a:spcBef>
              <a:spcAft>
                <a:spcPts val="0"/>
              </a:spcAft>
              <a:defRPr/>
            </a:pPr>
            <a:r>
              <a:rPr lang="en-US" dirty="0">
                <a:solidFill>
                  <a:schemeClr val="accent2">
                    <a:lumMod val="75000"/>
                  </a:schemeClr>
                </a:solidFill>
                <a:latin typeface="+mn-lt"/>
                <a:cs typeface="+mn-cs"/>
              </a:rPr>
              <a:t>Records that are –</a:t>
            </a:r>
          </a:p>
          <a:p>
            <a:pPr eaLnBrk="1" fontAlgn="auto" hangingPunct="1">
              <a:spcBef>
                <a:spcPts val="0"/>
              </a:spcBef>
              <a:spcAft>
                <a:spcPts val="0"/>
              </a:spcAft>
              <a:defRPr/>
            </a:pPr>
            <a:r>
              <a:rPr lang="en-US" b="1" dirty="0">
                <a:solidFill>
                  <a:schemeClr val="accent2">
                    <a:lumMod val="75000"/>
                  </a:schemeClr>
                </a:solidFill>
                <a:latin typeface="+mn-lt"/>
                <a:cs typeface="+mn-cs"/>
              </a:rPr>
              <a:t>Directly related to student</a:t>
            </a:r>
            <a:r>
              <a:rPr lang="en-US" dirty="0">
                <a:solidFill>
                  <a:schemeClr val="accent2">
                    <a:lumMod val="75000"/>
                  </a:schemeClr>
                </a:solidFill>
                <a:latin typeface="+mn-lt"/>
                <a:cs typeface="+mn-cs"/>
              </a:rPr>
              <a:t>; and</a:t>
            </a:r>
          </a:p>
          <a:p>
            <a:pPr eaLnBrk="1" fontAlgn="auto" hangingPunct="1">
              <a:spcBef>
                <a:spcPts val="0"/>
              </a:spcBef>
              <a:spcAft>
                <a:spcPts val="0"/>
              </a:spcAft>
              <a:defRPr/>
            </a:pPr>
            <a:r>
              <a:rPr lang="en-US" b="1" dirty="0">
                <a:solidFill>
                  <a:schemeClr val="accent2">
                    <a:lumMod val="75000"/>
                  </a:schemeClr>
                </a:solidFill>
                <a:latin typeface="+mn-lt"/>
                <a:cs typeface="+mn-cs"/>
              </a:rPr>
              <a:t>Maintained</a:t>
            </a:r>
            <a:r>
              <a:rPr lang="en-US" dirty="0">
                <a:solidFill>
                  <a:schemeClr val="accent2">
                    <a:lumMod val="75000"/>
                  </a:schemeClr>
                </a:solidFill>
                <a:latin typeface="+mn-lt"/>
                <a:cs typeface="+mn-cs"/>
              </a:rPr>
              <a:t> by an educational agency or institution or by a party acting for the agency or institution</a:t>
            </a:r>
          </a:p>
          <a:p>
            <a:pPr eaLnBrk="1" fontAlgn="auto" hangingPunct="1">
              <a:spcBef>
                <a:spcPts val="0"/>
              </a:spcBef>
              <a:spcAft>
                <a:spcPts val="0"/>
              </a:spcAft>
              <a:defRPr/>
            </a:pPr>
            <a:r>
              <a:rPr lang="en-US" dirty="0">
                <a:solidFill>
                  <a:schemeClr val="accent2">
                    <a:lumMod val="75000"/>
                  </a:schemeClr>
                </a:solidFill>
                <a:latin typeface="+mn-lt"/>
                <a:cs typeface="+mn-cs"/>
              </a:rPr>
              <a:t>99.3</a:t>
            </a:r>
          </a:p>
        </p:txBody>
      </p:sp>
      <p:pic>
        <p:nvPicPr>
          <p:cNvPr id="3789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8"/>
                                        </p:tgtEl>
                                        <p:attrNameLst>
                                          <p:attrName>style.visibility</p:attrName>
                                        </p:attrNameLst>
                                      </p:cBhvr>
                                      <p:to>
                                        <p:strVal val="visible"/>
                                      </p:to>
                                    </p:set>
                                    <p:anim calcmode="lin" valueType="num">
                                      <p:cBhvr additive="base">
                                        <p:cTn id="25" dur="500" fill="hold"/>
                                        <p:tgtEl>
                                          <p:spTgt spid="19458"/>
                                        </p:tgtEl>
                                        <p:attrNameLst>
                                          <p:attrName>ppt_x</p:attrName>
                                        </p:attrNameLst>
                                      </p:cBhvr>
                                      <p:tavLst>
                                        <p:tav tm="0">
                                          <p:val>
                                            <p:strVal val="#ppt_x"/>
                                          </p:val>
                                        </p:tav>
                                        <p:tav tm="100000">
                                          <p:val>
                                            <p:strVal val="#ppt_x"/>
                                          </p:val>
                                        </p:tav>
                                      </p:tavLst>
                                    </p:anim>
                                    <p:anim calcmode="lin" valueType="num">
                                      <p:cBhvr additive="base">
                                        <p:cTn id="26"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7" name="Title 1"/>
          <p:cNvSpPr txBox="1">
            <a:spLocks/>
          </p:cNvSpPr>
          <p:nvPr/>
        </p:nvSpPr>
        <p:spPr bwMode="auto">
          <a:xfrm>
            <a:off x="457200" y="338138"/>
            <a:ext cx="7924800"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sz="4400" b="1" i="1">
                <a:solidFill>
                  <a:srgbClr val="FFFFFF"/>
                </a:solidFill>
              </a:rPr>
              <a:t>Who</a:t>
            </a:r>
            <a:r>
              <a:rPr lang="en-US" altLang="en-US" sz="4400" b="1">
                <a:solidFill>
                  <a:srgbClr val="FFFFFF"/>
                </a:solidFill>
              </a:rPr>
              <a:t> must comply</a:t>
            </a:r>
            <a:r>
              <a:rPr lang="en-US" altLang="en-US" sz="4400">
                <a:solidFill>
                  <a:srgbClr val="FFFFFF"/>
                </a:solidFill>
              </a:rPr>
              <a:t>?</a:t>
            </a:r>
          </a:p>
        </p:txBody>
      </p:sp>
      <p:graphicFrame>
        <p:nvGraphicFramePr>
          <p:cNvPr id="4" name="Table 3" descr="This table indicates that IDEA Part C, IDEA Part B, and FERPA are all different in terms of who must comply. "/>
          <p:cNvGraphicFramePr>
            <a:graphicFrameLocks noGrp="1"/>
          </p:cNvGraphicFramePr>
          <p:nvPr>
            <p:extLst>
              <p:ext uri="{D42A27DB-BD31-4B8C-83A1-F6EECF244321}">
                <p14:modId xmlns:p14="http://schemas.microsoft.com/office/powerpoint/2010/main" val="3238642195"/>
              </p:ext>
            </p:extLst>
          </p:nvPr>
        </p:nvGraphicFramePr>
        <p:xfrm>
          <a:off x="533400" y="1371600"/>
          <a:ext cx="8153400" cy="4314825"/>
        </p:xfrm>
        <a:graphic>
          <a:graphicData uri="http://schemas.openxmlformats.org/drawingml/2006/table">
            <a:tbl>
              <a:tblPr firstRow="1" firstCol="1" bandRow="1"/>
              <a:tblGrid>
                <a:gridCol w="2717800"/>
                <a:gridCol w="2814864"/>
                <a:gridCol w="2620736"/>
              </a:tblGrid>
              <a:tr h="1828857">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968">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descr="This graphic indicates that all three statues are different in terms of who must comply.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3719513"/>
            <a:ext cx="20574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05213"/>
            <a:ext cx="2286000" cy="16525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 calcmode="lin" valueType="num">
                                      <p:cBhvr>
                                        <p:cTn id="7" dur="500" fill="hold"/>
                                        <p:tgtEl>
                                          <p:spTgt spid="27666"/>
                                        </p:tgtEl>
                                        <p:attrNameLst>
                                          <p:attrName>ppt_w</p:attrName>
                                        </p:attrNameLst>
                                      </p:cBhvr>
                                      <p:tavLst>
                                        <p:tav tm="0">
                                          <p:val>
                                            <p:fltVal val="0"/>
                                          </p:val>
                                        </p:tav>
                                        <p:tav tm="100000">
                                          <p:val>
                                            <p:strVal val="#ppt_w"/>
                                          </p:val>
                                        </p:tav>
                                      </p:tavLst>
                                    </p:anim>
                                    <p:anim calcmode="lin" valueType="num">
                                      <p:cBhvr>
                                        <p:cTn id="8" dur="500" fill="hold"/>
                                        <p:tgtEl>
                                          <p:spTgt spid="27666"/>
                                        </p:tgtEl>
                                        <p:attrNameLst>
                                          <p:attrName>ppt_h</p:attrName>
                                        </p:attrNameLst>
                                      </p:cBhvr>
                                      <p:tavLst>
                                        <p:tav tm="0">
                                          <p:val>
                                            <p:fltVal val="0"/>
                                          </p:val>
                                        </p:tav>
                                        <p:tav tm="100000">
                                          <p:val>
                                            <p:strVal val="#ppt_h"/>
                                          </p:val>
                                        </p:tav>
                                      </p:tavLst>
                                    </p:anim>
                                    <p:animEffect transition="in" filter="fade">
                                      <p:cBhvr>
                                        <p:cTn id="9" dur="500"/>
                                        <p:tgtEl>
                                          <p:spTgt spid="2766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b="1" i="1" smtClean="0"/>
              <a:t>Who</a:t>
            </a:r>
            <a:r>
              <a:rPr lang="en-US" altLang="en-US" b="1" smtClean="0"/>
              <a:t> must comply</a:t>
            </a:r>
            <a:r>
              <a:rPr lang="en-US" altLang="en-US" smtClean="0"/>
              <a:t>?</a:t>
            </a:r>
          </a:p>
        </p:txBody>
      </p:sp>
      <p:sp>
        <p:nvSpPr>
          <p:cNvPr id="4" name="TextBox 3"/>
          <p:cNvSpPr txBox="1"/>
          <p:nvPr/>
        </p:nvSpPr>
        <p:spPr>
          <a:xfrm>
            <a:off x="914400" y="1600200"/>
            <a:ext cx="7315200" cy="4632325"/>
          </a:xfrm>
          <a:prstGeom prst="rect">
            <a:avLst/>
          </a:prstGeom>
          <a:noFill/>
        </p:spPr>
        <p:txBody>
          <a:bodyPr>
            <a:spAutoFit/>
          </a:bodyPr>
          <a:lstStyle/>
          <a:p>
            <a:pPr eaLnBrk="1" fontAlgn="auto" hangingPunct="1">
              <a:spcBef>
                <a:spcPts val="0"/>
              </a:spcBef>
              <a:spcAft>
                <a:spcPts val="0"/>
              </a:spcAft>
              <a:defRPr/>
            </a:pPr>
            <a:r>
              <a:rPr lang="en-US" sz="3200" dirty="0">
                <a:solidFill>
                  <a:schemeClr val="bg2">
                    <a:lumMod val="25000"/>
                  </a:schemeClr>
                </a:solidFill>
                <a:latin typeface="+mn-lt"/>
                <a:cs typeface="+mn-cs"/>
              </a:rPr>
              <a:t>IDEA Part C</a:t>
            </a:r>
          </a:p>
          <a:p>
            <a:pPr eaLnBrk="1" fontAlgn="auto" hangingPunct="1">
              <a:spcBef>
                <a:spcPts val="0"/>
              </a:spcBef>
              <a:spcAft>
                <a:spcPts val="0"/>
              </a:spcAft>
              <a:defRPr/>
            </a:pPr>
            <a:r>
              <a:rPr lang="en-US" sz="3200" b="1" dirty="0">
                <a:solidFill>
                  <a:schemeClr val="bg2">
                    <a:lumMod val="25000"/>
                  </a:schemeClr>
                </a:solidFill>
                <a:latin typeface="+mn-lt"/>
                <a:cs typeface="+mn-cs"/>
              </a:rPr>
              <a:t>Participating agency</a:t>
            </a:r>
          </a:p>
          <a:p>
            <a:pPr marL="457200" indent="-457200" eaLnBrk="1" fontAlgn="auto" hangingPunct="1">
              <a:spcBef>
                <a:spcPts val="600"/>
              </a:spcBef>
              <a:spcAft>
                <a:spcPts val="0"/>
              </a:spcAft>
              <a:buFont typeface="Wingdings" panose="05000000000000000000" pitchFamily="2" charset="2"/>
              <a:buChar char="v"/>
              <a:defRPr/>
            </a:pPr>
            <a:r>
              <a:rPr lang="en-US" sz="2400" dirty="0">
                <a:solidFill>
                  <a:schemeClr val="bg2">
                    <a:lumMod val="25000"/>
                  </a:schemeClr>
                </a:solidFill>
                <a:latin typeface="+mn-lt"/>
                <a:cs typeface="+mn-cs"/>
              </a:rPr>
              <a:t>Any individual, agency, entity, or institution that collects, maintains, or uses personally identifiable information to implement the requirements in part C.</a:t>
            </a:r>
          </a:p>
          <a:p>
            <a:pPr marL="457200" indent="-457200" eaLnBrk="1" fontAlgn="auto" hangingPunct="1">
              <a:spcBef>
                <a:spcPts val="600"/>
              </a:spcBef>
              <a:spcAft>
                <a:spcPts val="0"/>
              </a:spcAft>
              <a:buFont typeface="Wingdings" panose="05000000000000000000" pitchFamily="2" charset="2"/>
              <a:buChar char="v"/>
              <a:defRPr/>
            </a:pPr>
            <a:r>
              <a:rPr lang="en-US" sz="2400" dirty="0">
                <a:solidFill>
                  <a:schemeClr val="bg2">
                    <a:lumMod val="25000"/>
                  </a:schemeClr>
                </a:solidFill>
                <a:latin typeface="+mn-lt"/>
                <a:cs typeface="+mn-cs"/>
              </a:rPr>
              <a:t>Includes any individual or entity that provides any part C services.</a:t>
            </a:r>
          </a:p>
          <a:p>
            <a:pPr marL="457200" indent="-457200" eaLnBrk="1" fontAlgn="auto" hangingPunct="1">
              <a:spcBef>
                <a:spcPts val="600"/>
              </a:spcBef>
              <a:spcAft>
                <a:spcPts val="0"/>
              </a:spcAft>
              <a:buFont typeface="Wingdings" panose="05000000000000000000" pitchFamily="2" charset="2"/>
              <a:buChar char="v"/>
              <a:defRPr/>
            </a:pPr>
            <a:r>
              <a:rPr lang="en-US" sz="2400" dirty="0">
                <a:solidFill>
                  <a:schemeClr val="bg2">
                    <a:lumMod val="25000"/>
                  </a:schemeClr>
                </a:solidFill>
                <a:latin typeface="+mn-lt"/>
                <a:cs typeface="+mn-cs"/>
              </a:rPr>
              <a:t>Does not include primary referral sources or public agencies  or private entities that act solely as funding sources for Part C services.</a:t>
            </a:r>
          </a:p>
        </p:txBody>
      </p:sp>
      <p:pic>
        <p:nvPicPr>
          <p:cNvPr id="4198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b="1" i="1" smtClean="0"/>
              <a:t>Who</a:t>
            </a:r>
            <a:r>
              <a:rPr lang="en-US" altLang="en-US" b="1" smtClean="0"/>
              <a:t> must comply</a:t>
            </a:r>
            <a:r>
              <a:rPr lang="en-US" altLang="en-US" smtClean="0"/>
              <a:t>?</a:t>
            </a:r>
          </a:p>
        </p:txBody>
      </p:sp>
      <p:sp>
        <p:nvSpPr>
          <p:cNvPr id="4" name="TextBox 3"/>
          <p:cNvSpPr txBox="1"/>
          <p:nvPr/>
        </p:nvSpPr>
        <p:spPr>
          <a:xfrm>
            <a:off x="914400" y="1600200"/>
            <a:ext cx="7315200" cy="4000500"/>
          </a:xfrm>
          <a:prstGeom prst="rect">
            <a:avLst/>
          </a:prstGeom>
          <a:noFill/>
        </p:spPr>
        <p:txBody>
          <a:bodyPr>
            <a:spAutoFit/>
          </a:bodyPr>
          <a:lstStyle/>
          <a:p>
            <a:pPr eaLnBrk="1" fontAlgn="auto" hangingPunct="1">
              <a:spcBef>
                <a:spcPts val="0"/>
              </a:spcBef>
              <a:spcAft>
                <a:spcPts val="0"/>
              </a:spcAft>
              <a:defRPr/>
            </a:pPr>
            <a:endParaRPr lang="en-US" sz="3200" dirty="0">
              <a:solidFill>
                <a:schemeClr val="accent2"/>
              </a:solidFill>
              <a:latin typeface="+mn-lt"/>
              <a:cs typeface="+mn-cs"/>
            </a:endParaRPr>
          </a:p>
          <a:p>
            <a:pPr eaLnBrk="1" fontAlgn="auto" hangingPunct="1">
              <a:spcBef>
                <a:spcPts val="0"/>
              </a:spcBef>
              <a:spcAft>
                <a:spcPts val="0"/>
              </a:spcAft>
              <a:defRPr/>
            </a:pPr>
            <a:endParaRPr lang="en-US" sz="3200" dirty="0">
              <a:solidFill>
                <a:schemeClr val="accent1">
                  <a:lumMod val="75000"/>
                </a:schemeClr>
              </a:solidFill>
              <a:latin typeface="+mn-lt"/>
              <a:cs typeface="+mn-cs"/>
            </a:endParaRPr>
          </a:p>
          <a:p>
            <a:pPr eaLnBrk="1" fontAlgn="auto" hangingPunct="1">
              <a:spcBef>
                <a:spcPts val="0"/>
              </a:spcBef>
              <a:spcAft>
                <a:spcPts val="0"/>
              </a:spcAft>
              <a:defRPr/>
            </a:pPr>
            <a:r>
              <a:rPr lang="en-US" sz="3200" dirty="0">
                <a:solidFill>
                  <a:schemeClr val="accent1">
                    <a:lumMod val="75000"/>
                  </a:schemeClr>
                </a:solidFill>
                <a:latin typeface="+mn-lt"/>
                <a:cs typeface="+mn-cs"/>
              </a:rPr>
              <a:t>IDEA Part B</a:t>
            </a:r>
          </a:p>
          <a:p>
            <a:pPr eaLnBrk="1" fontAlgn="auto" hangingPunct="1">
              <a:spcBef>
                <a:spcPts val="0"/>
              </a:spcBef>
              <a:spcAft>
                <a:spcPts val="0"/>
              </a:spcAft>
              <a:defRPr/>
            </a:pPr>
            <a:r>
              <a:rPr lang="en-US" sz="3200" b="1" dirty="0">
                <a:solidFill>
                  <a:schemeClr val="accent1">
                    <a:lumMod val="75000"/>
                  </a:schemeClr>
                </a:solidFill>
                <a:latin typeface="+mn-lt"/>
                <a:cs typeface="+mn-cs"/>
              </a:rPr>
              <a:t>Participating agency</a:t>
            </a:r>
          </a:p>
          <a:p>
            <a:pPr marL="285750" indent="-285750" eaLnBrk="1" fontAlgn="auto" hangingPunct="1">
              <a:spcBef>
                <a:spcPts val="0"/>
              </a:spcBef>
              <a:spcAft>
                <a:spcPts val="0"/>
              </a:spcAft>
              <a:buFontTx/>
              <a:buChar char="-"/>
              <a:defRPr/>
            </a:pPr>
            <a:endParaRPr lang="en-US" sz="1400" dirty="0">
              <a:solidFill>
                <a:schemeClr val="accent1">
                  <a:lumMod val="75000"/>
                </a:schemeClr>
              </a:solidFill>
              <a:latin typeface="+mn-lt"/>
              <a:cs typeface="+mn-cs"/>
            </a:endParaRPr>
          </a:p>
          <a:p>
            <a:pPr marL="457200" indent="-457200" eaLnBrk="1" fontAlgn="auto" hangingPunct="1">
              <a:spcBef>
                <a:spcPts val="0"/>
              </a:spcBef>
              <a:spcAft>
                <a:spcPts val="0"/>
              </a:spcAft>
              <a:buFont typeface="Wingdings" panose="05000000000000000000" pitchFamily="2" charset="2"/>
              <a:buChar char="v"/>
              <a:defRPr/>
            </a:pPr>
            <a:r>
              <a:rPr lang="en-US" sz="2800" dirty="0">
                <a:solidFill>
                  <a:schemeClr val="accent1">
                    <a:lumMod val="75000"/>
                  </a:schemeClr>
                </a:solidFill>
              </a:rPr>
              <a:t>Any agency or institution that collects, maintains, or uses personally identifiable information, or from which information is obtained under Part B.</a:t>
            </a:r>
          </a:p>
        </p:txBody>
      </p:sp>
      <p:pic>
        <p:nvPicPr>
          <p:cNvPr id="4403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b="1" i="1" smtClean="0"/>
              <a:t>Who</a:t>
            </a:r>
            <a:r>
              <a:rPr lang="en-US" altLang="en-US" b="1" smtClean="0"/>
              <a:t> must comply</a:t>
            </a:r>
            <a:r>
              <a:rPr lang="en-US" altLang="en-US" smtClean="0"/>
              <a:t>?</a:t>
            </a:r>
          </a:p>
        </p:txBody>
      </p:sp>
      <p:sp>
        <p:nvSpPr>
          <p:cNvPr id="4" name="TextBox 3"/>
          <p:cNvSpPr txBox="1"/>
          <p:nvPr/>
        </p:nvSpPr>
        <p:spPr>
          <a:xfrm>
            <a:off x="914400" y="1600200"/>
            <a:ext cx="7315200" cy="4308475"/>
          </a:xfrm>
          <a:prstGeom prst="rect">
            <a:avLst/>
          </a:prstGeom>
          <a:noFill/>
        </p:spPr>
        <p:txBody>
          <a:bodyPr>
            <a:spAutoFit/>
          </a:bodyPr>
          <a:lstStyle/>
          <a:p>
            <a:pPr eaLnBrk="1" fontAlgn="auto" hangingPunct="1">
              <a:spcBef>
                <a:spcPts val="0"/>
              </a:spcBef>
              <a:spcAft>
                <a:spcPts val="0"/>
              </a:spcAft>
              <a:defRPr/>
            </a:pPr>
            <a:endParaRPr lang="en-US" sz="3200" dirty="0">
              <a:solidFill>
                <a:schemeClr val="accent1">
                  <a:lumMod val="75000"/>
                </a:schemeClr>
              </a:solidFill>
              <a:latin typeface="+mn-lt"/>
              <a:cs typeface="+mn-cs"/>
            </a:endParaRPr>
          </a:p>
          <a:p>
            <a:pPr eaLnBrk="1" fontAlgn="auto" hangingPunct="1">
              <a:spcBef>
                <a:spcPts val="0"/>
              </a:spcBef>
              <a:spcAft>
                <a:spcPts val="0"/>
              </a:spcAft>
              <a:defRPr/>
            </a:pPr>
            <a:r>
              <a:rPr lang="en-US" sz="3200" dirty="0">
                <a:solidFill>
                  <a:schemeClr val="accent2">
                    <a:lumMod val="75000"/>
                  </a:schemeClr>
                </a:solidFill>
                <a:latin typeface="+mn-lt"/>
                <a:cs typeface="+mn-cs"/>
              </a:rPr>
              <a:t>FERPA</a:t>
            </a:r>
          </a:p>
          <a:p>
            <a:pPr eaLnBrk="1" fontAlgn="auto" hangingPunct="1">
              <a:spcBef>
                <a:spcPts val="0"/>
              </a:spcBef>
              <a:spcAft>
                <a:spcPts val="0"/>
              </a:spcAft>
              <a:defRPr/>
            </a:pPr>
            <a:r>
              <a:rPr lang="en-US" sz="3200" b="1" dirty="0">
                <a:solidFill>
                  <a:schemeClr val="accent2">
                    <a:lumMod val="75000"/>
                  </a:schemeClr>
                </a:solidFill>
              </a:rPr>
              <a:t>Educational agency or institution</a:t>
            </a:r>
          </a:p>
          <a:p>
            <a:pPr marL="342900" indent="-342900" eaLnBrk="1" hangingPunct="1">
              <a:spcBef>
                <a:spcPts val="600"/>
              </a:spcBef>
              <a:spcAft>
                <a:spcPts val="0"/>
              </a:spcAft>
              <a:buFont typeface="Wingdings" panose="05000000000000000000" pitchFamily="2" charset="2"/>
              <a:buChar char="v"/>
              <a:defRPr/>
            </a:pPr>
            <a:r>
              <a:rPr lang="en-US" sz="2400" dirty="0">
                <a:solidFill>
                  <a:schemeClr val="accent2">
                    <a:lumMod val="75000"/>
                  </a:schemeClr>
                </a:solidFill>
              </a:rPr>
              <a:t>Any public or private agency or institution that provides educational services and/or instruction to students; or is authorized to direct and control public elementary or secondary, or postsecondary educational institutions; and </a:t>
            </a:r>
          </a:p>
          <a:p>
            <a:pPr marL="339725" indent="-339725" eaLnBrk="1" fontAlgn="auto" hangingPunct="1">
              <a:spcBef>
                <a:spcPts val="600"/>
              </a:spcBef>
              <a:spcAft>
                <a:spcPts val="0"/>
              </a:spcAft>
              <a:buFont typeface="Wingdings" panose="05000000000000000000" pitchFamily="2" charset="2"/>
              <a:buChar char="v"/>
              <a:defRPr/>
            </a:pPr>
            <a:r>
              <a:rPr lang="en-US" sz="2400" dirty="0">
                <a:solidFill>
                  <a:schemeClr val="accent2">
                    <a:lumMod val="75000"/>
                  </a:schemeClr>
                </a:solidFill>
              </a:rPr>
              <a:t>to which funds have been made available under any program administered by the Secretary</a:t>
            </a:r>
          </a:p>
        </p:txBody>
      </p:sp>
      <p:pic>
        <p:nvPicPr>
          <p:cNvPr id="4608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How </a:t>
            </a:r>
            <a:r>
              <a:rPr lang="en-US" dirty="0"/>
              <a:t>do we </a:t>
            </a:r>
            <a:r>
              <a:rPr lang="en-US" dirty="0" smtClean="0"/>
              <a:t>work together?</a:t>
            </a:r>
            <a:r>
              <a:rPr lang="en-US" dirty="0"/>
              <a:t/>
            </a:r>
            <a:br>
              <a:rPr lang="en-US" dirty="0"/>
            </a:br>
            <a:endParaRPr lang="en-US" dirty="0"/>
          </a:p>
        </p:txBody>
      </p:sp>
      <p:sp>
        <p:nvSpPr>
          <p:cNvPr id="9218" name="Content Placeholder 1"/>
          <p:cNvSpPr>
            <a:spLocks noGrp="1"/>
          </p:cNvSpPr>
          <p:nvPr>
            <p:ph idx="1"/>
          </p:nvPr>
        </p:nvSpPr>
        <p:spPr>
          <a:xfrm>
            <a:off x="841375" y="2286000"/>
            <a:ext cx="7408863" cy="3451225"/>
          </a:xfrm>
        </p:spPr>
        <p:txBody>
          <a:bodyPr/>
          <a:lstStyle/>
          <a:p>
            <a:pPr eaLnBrk="1" hangingPunct="1">
              <a:defRPr/>
            </a:pPr>
            <a:r>
              <a:rPr lang="en-US" altLang="en-US" sz="5400" dirty="0" smtClean="0">
                <a:solidFill>
                  <a:schemeClr val="bg2">
                    <a:lumMod val="25000"/>
                  </a:schemeClr>
                </a:solidFill>
              </a:rPr>
              <a:t>IDEA Part C</a:t>
            </a:r>
          </a:p>
          <a:p>
            <a:pPr eaLnBrk="1" hangingPunct="1">
              <a:defRPr/>
            </a:pPr>
            <a:r>
              <a:rPr lang="en-US" altLang="en-US" sz="5400" dirty="0" smtClean="0">
                <a:solidFill>
                  <a:schemeClr val="accent1">
                    <a:lumMod val="75000"/>
                  </a:schemeClr>
                </a:solidFill>
              </a:rPr>
              <a:t>IDEA Part B</a:t>
            </a:r>
          </a:p>
          <a:p>
            <a:pPr eaLnBrk="1" hangingPunct="1">
              <a:defRPr/>
            </a:pPr>
            <a:r>
              <a:rPr lang="en-US" altLang="en-US" sz="5400" dirty="0" smtClean="0">
                <a:solidFill>
                  <a:schemeClr val="accent2">
                    <a:lumMod val="75000"/>
                  </a:schemeClr>
                </a:solidFill>
              </a:rPr>
              <a:t>FERPA</a:t>
            </a:r>
          </a:p>
        </p:txBody>
      </p:sp>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fade">
                                      <p:cBhvr>
                                        <p:cTn id="7" dur="1000"/>
                                        <p:tgtEl>
                                          <p:spTgt spid="9218">
                                            <p:txEl>
                                              <p:pRg st="0" end="0"/>
                                            </p:txEl>
                                          </p:spTgt>
                                        </p:tgtEl>
                                      </p:cBhvr>
                                    </p:animEffect>
                                    <p:anim calcmode="lin" valueType="num">
                                      <p:cBhvr>
                                        <p:cTn id="8" dur="1000" fill="hold"/>
                                        <p:tgtEl>
                                          <p:spTgt spid="92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8">
                                            <p:txEl>
                                              <p:pRg st="1" end="1"/>
                                            </p:txEl>
                                          </p:spTgt>
                                        </p:tgtEl>
                                        <p:attrNameLst>
                                          <p:attrName>style.visibility</p:attrName>
                                        </p:attrNameLst>
                                      </p:cBhvr>
                                      <p:to>
                                        <p:strVal val="visible"/>
                                      </p:to>
                                    </p:set>
                                    <p:animEffect transition="in" filter="fade">
                                      <p:cBhvr>
                                        <p:cTn id="14" dur="1000"/>
                                        <p:tgtEl>
                                          <p:spTgt spid="9218">
                                            <p:txEl>
                                              <p:pRg st="1" end="1"/>
                                            </p:txEl>
                                          </p:spTgt>
                                        </p:tgtEl>
                                      </p:cBhvr>
                                    </p:animEffect>
                                    <p:anim calcmode="lin" valueType="num">
                                      <p:cBhvr>
                                        <p:cTn id="15" dur="1000" fill="hold"/>
                                        <p:tgtEl>
                                          <p:spTgt spid="921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8">
                                            <p:txEl>
                                              <p:pRg st="2" end="2"/>
                                            </p:txEl>
                                          </p:spTgt>
                                        </p:tgtEl>
                                        <p:attrNameLst>
                                          <p:attrName>style.visibility</p:attrName>
                                        </p:attrNameLst>
                                      </p:cBhvr>
                                      <p:to>
                                        <p:strVal val="visible"/>
                                      </p:to>
                                    </p:set>
                                    <p:animEffect transition="in" filter="fade">
                                      <p:cBhvr>
                                        <p:cTn id="21" dur="1000"/>
                                        <p:tgtEl>
                                          <p:spTgt spid="9218">
                                            <p:txEl>
                                              <p:pRg st="2" end="2"/>
                                            </p:txEl>
                                          </p:spTgt>
                                        </p:tgtEl>
                                      </p:cBhvr>
                                    </p:animEffect>
                                    <p:anim calcmode="lin" valueType="num">
                                      <p:cBhvr>
                                        <p:cTn id="22" dur="1000" fill="hold"/>
                                        <p:tgtEl>
                                          <p:spTgt spid="921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600200"/>
            <a:ext cx="7772400" cy="1779588"/>
          </a:xfrm>
        </p:spPr>
        <p:txBody>
          <a:bodyPr/>
          <a:lstStyle/>
          <a:p>
            <a:pPr eaLnBrk="1" hangingPunct="1"/>
            <a:endParaRPr lang="en-US" altLang="en-US" dirty="0" smtClean="0"/>
          </a:p>
        </p:txBody>
      </p:sp>
      <p:sp>
        <p:nvSpPr>
          <p:cNvPr id="48131" name="Subtitle 2"/>
          <p:cNvSpPr>
            <a:spLocks noGrp="1"/>
          </p:cNvSpPr>
          <p:nvPr>
            <p:ph type="subTitle" idx="1"/>
          </p:nvPr>
        </p:nvSpPr>
        <p:spPr>
          <a:xfrm>
            <a:off x="1371600" y="3556000"/>
            <a:ext cx="6400800" cy="1473200"/>
          </a:xfrm>
        </p:spPr>
        <p:txBody>
          <a:bodyPr/>
          <a:lstStyle/>
          <a:p>
            <a:pPr eaLnBrk="1" hangingPunct="1"/>
            <a:endParaRPr lang="en-US" altLang="en-US" smtClean="0"/>
          </a:p>
        </p:txBody>
      </p:sp>
      <p:graphicFrame>
        <p:nvGraphicFramePr>
          <p:cNvPr id="4" name="Table 3" descr="This table indicates that IDEA Part C, IDEA Part B and FERPA are all different when it comes to when confidentiality provisions apply."/>
          <p:cNvGraphicFramePr>
            <a:graphicFrameLocks noGrp="1"/>
          </p:cNvGraphicFramePr>
          <p:nvPr>
            <p:extLst>
              <p:ext uri="{D42A27DB-BD31-4B8C-83A1-F6EECF244321}">
                <p14:modId xmlns:p14="http://schemas.microsoft.com/office/powerpoint/2010/main" val="4021968997"/>
              </p:ext>
            </p:extLst>
          </p:nvPr>
        </p:nvGraphicFramePr>
        <p:xfrm>
          <a:off x="533400" y="1371600"/>
          <a:ext cx="8153400" cy="4391025"/>
        </p:xfrm>
        <a:graphic>
          <a:graphicData uri="http://schemas.openxmlformats.org/drawingml/2006/table">
            <a:tbl>
              <a:tblPr firstRow="1" firstCol="1" bandRow="1"/>
              <a:tblGrid>
                <a:gridCol w="2717800"/>
                <a:gridCol w="2814864"/>
                <a:gridCol w="2620736"/>
              </a:tblGrid>
              <a:tr h="190505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967">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This graphic indicates that all three statutes are different when it comes to when the confidentiality provisions apply."/>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663" y="3689350"/>
            <a:ext cx="20574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457200" y="338138"/>
            <a:ext cx="82296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850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b="1" i="1" dirty="0" smtClean="0"/>
              <a:t>	When</a:t>
            </a:r>
            <a:r>
              <a:rPr lang="en-US" dirty="0" smtClean="0"/>
              <a:t> do the confidentiality provisions apply?</a:t>
            </a:r>
            <a:endParaRPr lang="en-US" altLang="en-US" dirty="0" smtClean="0"/>
          </a:p>
        </p:txBody>
      </p:sp>
      <p:pic>
        <p:nvPicPr>
          <p:cNvPr id="10"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97275"/>
            <a:ext cx="25908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632200"/>
            <a:ext cx="2286000" cy="16525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 calcmode="lin" valueType="num">
                                      <p:cBhvr>
                                        <p:cTn id="7" dur="500" fill="hold"/>
                                        <p:tgtEl>
                                          <p:spTgt spid="27666"/>
                                        </p:tgtEl>
                                        <p:attrNameLst>
                                          <p:attrName>ppt_w</p:attrName>
                                        </p:attrNameLst>
                                      </p:cBhvr>
                                      <p:tavLst>
                                        <p:tav tm="0">
                                          <p:val>
                                            <p:fltVal val="0"/>
                                          </p:val>
                                        </p:tav>
                                        <p:tav tm="100000">
                                          <p:val>
                                            <p:strVal val="#ppt_w"/>
                                          </p:val>
                                        </p:tav>
                                      </p:tavLst>
                                    </p:anim>
                                    <p:anim calcmode="lin" valueType="num">
                                      <p:cBhvr>
                                        <p:cTn id="8" dur="500" fill="hold"/>
                                        <p:tgtEl>
                                          <p:spTgt spid="27666"/>
                                        </p:tgtEl>
                                        <p:attrNameLst>
                                          <p:attrName>ppt_h</p:attrName>
                                        </p:attrNameLst>
                                      </p:cBhvr>
                                      <p:tavLst>
                                        <p:tav tm="0">
                                          <p:val>
                                            <p:fltVal val="0"/>
                                          </p:val>
                                        </p:tav>
                                        <p:tav tm="100000">
                                          <p:val>
                                            <p:strVal val="#ppt_h"/>
                                          </p:val>
                                        </p:tav>
                                      </p:tavLst>
                                    </p:anim>
                                    <p:animEffect transition="in" filter="fade">
                                      <p:cBhvr>
                                        <p:cTn id="9" dur="500"/>
                                        <p:tgtEl>
                                          <p:spTgt spid="2766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b="1" i="1" smtClean="0"/>
              <a:t>	When</a:t>
            </a:r>
            <a:r>
              <a:rPr lang="en-US" altLang="en-US" smtClean="0"/>
              <a:t> do the confidentiality provisions apply?</a:t>
            </a:r>
          </a:p>
        </p:txBody>
      </p:sp>
      <p:sp>
        <p:nvSpPr>
          <p:cNvPr id="4" name="TextBox 3"/>
          <p:cNvSpPr txBox="1"/>
          <p:nvPr/>
        </p:nvSpPr>
        <p:spPr>
          <a:xfrm>
            <a:off x="914400" y="1768019"/>
            <a:ext cx="7315200" cy="4708981"/>
          </a:xfrm>
          <a:prstGeom prst="rect">
            <a:avLst/>
          </a:prstGeom>
          <a:noFill/>
        </p:spPr>
        <p:txBody>
          <a:bodyPr>
            <a:spAutoFit/>
          </a:bodyPr>
          <a:lstStyle/>
          <a:p>
            <a:pPr eaLnBrk="1" fontAlgn="auto" hangingPunct="1">
              <a:spcBef>
                <a:spcPts val="0"/>
              </a:spcBef>
              <a:spcAft>
                <a:spcPts val="0"/>
              </a:spcAft>
              <a:defRPr/>
            </a:pPr>
            <a:r>
              <a:rPr lang="en-US" sz="3000" dirty="0" smtClean="0">
                <a:solidFill>
                  <a:schemeClr val="bg2">
                    <a:lumMod val="25000"/>
                  </a:schemeClr>
                </a:solidFill>
                <a:latin typeface="+mn-lt"/>
                <a:cs typeface="+mn-cs"/>
              </a:rPr>
              <a:t>IDEA </a:t>
            </a:r>
            <a:r>
              <a:rPr lang="en-US" sz="3000" dirty="0">
                <a:solidFill>
                  <a:schemeClr val="bg2">
                    <a:lumMod val="25000"/>
                  </a:schemeClr>
                </a:solidFill>
                <a:latin typeface="+mn-lt"/>
                <a:cs typeface="+mn-cs"/>
              </a:rPr>
              <a:t>Part C</a:t>
            </a:r>
          </a:p>
          <a:p>
            <a:pPr marL="285750" indent="-285750" eaLnBrk="1" fontAlgn="auto" hangingPunct="1">
              <a:spcBef>
                <a:spcPts val="0"/>
              </a:spcBef>
              <a:spcAft>
                <a:spcPts val="0"/>
              </a:spcAft>
              <a:buFontTx/>
              <a:buChar char="-"/>
              <a:defRPr/>
            </a:pPr>
            <a:endParaRPr lang="en-US" sz="3000" dirty="0">
              <a:solidFill>
                <a:schemeClr val="bg2">
                  <a:lumMod val="25000"/>
                </a:schemeClr>
              </a:solidFill>
              <a:latin typeface="+mn-lt"/>
              <a:cs typeface="+mn-cs"/>
            </a:endParaRPr>
          </a:p>
          <a:p>
            <a:pPr eaLnBrk="1" fontAlgn="auto" hangingPunct="1">
              <a:spcBef>
                <a:spcPts val="0"/>
              </a:spcBef>
              <a:spcAft>
                <a:spcPts val="0"/>
              </a:spcAft>
              <a:defRPr/>
            </a:pPr>
            <a:r>
              <a:rPr lang="en-US" sz="3000" dirty="0">
                <a:solidFill>
                  <a:schemeClr val="bg2">
                    <a:lumMod val="25000"/>
                  </a:schemeClr>
                </a:solidFill>
              </a:rPr>
              <a:t>When the child is </a:t>
            </a:r>
            <a:r>
              <a:rPr lang="en-US" sz="3000" b="1" dirty="0">
                <a:solidFill>
                  <a:schemeClr val="bg2">
                    <a:lumMod val="25000"/>
                  </a:schemeClr>
                </a:solidFill>
              </a:rPr>
              <a:t>referred</a:t>
            </a:r>
            <a:r>
              <a:rPr lang="en-US" sz="3000" dirty="0">
                <a:solidFill>
                  <a:schemeClr val="bg2">
                    <a:lumMod val="25000"/>
                  </a:schemeClr>
                </a:solidFill>
              </a:rPr>
              <a:t> for early</a:t>
            </a:r>
          </a:p>
          <a:p>
            <a:pPr eaLnBrk="1" fontAlgn="auto" hangingPunct="1">
              <a:spcBef>
                <a:spcPts val="0"/>
              </a:spcBef>
              <a:spcAft>
                <a:spcPts val="0"/>
              </a:spcAft>
              <a:defRPr/>
            </a:pPr>
            <a:r>
              <a:rPr lang="en-US" sz="3000" dirty="0">
                <a:solidFill>
                  <a:schemeClr val="bg2">
                    <a:lumMod val="25000"/>
                  </a:schemeClr>
                </a:solidFill>
              </a:rPr>
              <a:t>intervention services...</a:t>
            </a:r>
          </a:p>
          <a:p>
            <a:pPr eaLnBrk="1" fontAlgn="auto" hangingPunct="1">
              <a:spcBef>
                <a:spcPts val="0"/>
              </a:spcBef>
              <a:spcAft>
                <a:spcPts val="0"/>
              </a:spcAft>
              <a:defRPr/>
            </a:pPr>
            <a:r>
              <a:rPr lang="en-US" sz="3000" dirty="0">
                <a:solidFill>
                  <a:schemeClr val="bg2">
                    <a:lumMod val="25000"/>
                  </a:schemeClr>
                </a:solidFill>
              </a:rPr>
              <a:t>Until the later of when the participating</a:t>
            </a:r>
          </a:p>
          <a:p>
            <a:pPr eaLnBrk="1" fontAlgn="auto" hangingPunct="1">
              <a:spcBef>
                <a:spcPts val="0"/>
              </a:spcBef>
              <a:spcAft>
                <a:spcPts val="0"/>
              </a:spcAft>
              <a:defRPr/>
            </a:pPr>
            <a:r>
              <a:rPr lang="en-US" sz="3000" dirty="0">
                <a:solidFill>
                  <a:schemeClr val="bg2">
                    <a:lumMod val="25000"/>
                  </a:schemeClr>
                </a:solidFill>
              </a:rPr>
              <a:t>agency </a:t>
            </a:r>
            <a:r>
              <a:rPr lang="en-US" sz="3000" b="1" dirty="0">
                <a:solidFill>
                  <a:schemeClr val="bg2">
                    <a:lumMod val="25000"/>
                  </a:schemeClr>
                </a:solidFill>
              </a:rPr>
              <a:t>is no longer required to maintain</a:t>
            </a:r>
          </a:p>
          <a:p>
            <a:pPr eaLnBrk="1" fontAlgn="auto" hangingPunct="1">
              <a:spcBef>
                <a:spcPts val="0"/>
              </a:spcBef>
              <a:spcAft>
                <a:spcPts val="0"/>
              </a:spcAft>
              <a:defRPr/>
            </a:pPr>
            <a:r>
              <a:rPr lang="en-US" sz="3000" b="1" dirty="0">
                <a:solidFill>
                  <a:schemeClr val="bg2">
                    <a:lumMod val="25000"/>
                  </a:schemeClr>
                </a:solidFill>
              </a:rPr>
              <a:t>or no longer maintains </a:t>
            </a:r>
            <a:r>
              <a:rPr lang="en-US" sz="3000" dirty="0">
                <a:solidFill>
                  <a:schemeClr val="bg2">
                    <a:lumMod val="25000"/>
                  </a:schemeClr>
                </a:solidFill>
              </a:rPr>
              <a:t>that information</a:t>
            </a:r>
          </a:p>
          <a:p>
            <a:pPr eaLnBrk="1" fontAlgn="auto" hangingPunct="1">
              <a:spcBef>
                <a:spcPts val="0"/>
              </a:spcBef>
              <a:spcAft>
                <a:spcPts val="0"/>
              </a:spcAft>
              <a:defRPr/>
            </a:pPr>
            <a:r>
              <a:rPr lang="en-US" sz="3000" dirty="0">
                <a:solidFill>
                  <a:schemeClr val="bg2">
                    <a:lumMod val="25000"/>
                  </a:schemeClr>
                </a:solidFill>
              </a:rPr>
              <a:t>under applicable Federal and State laws</a:t>
            </a:r>
          </a:p>
          <a:p>
            <a:pPr eaLnBrk="1" fontAlgn="auto" hangingPunct="1">
              <a:spcBef>
                <a:spcPts val="0"/>
              </a:spcBef>
              <a:spcAft>
                <a:spcPts val="0"/>
              </a:spcAft>
              <a:defRPr/>
            </a:pPr>
            <a:endParaRPr lang="en-US" sz="3000" dirty="0">
              <a:solidFill>
                <a:schemeClr val="bg2">
                  <a:lumMod val="25000"/>
                </a:schemeClr>
              </a:solidFill>
            </a:endParaRPr>
          </a:p>
          <a:p>
            <a:pPr eaLnBrk="1" fontAlgn="auto" hangingPunct="1">
              <a:spcBef>
                <a:spcPts val="0"/>
              </a:spcBef>
              <a:spcAft>
                <a:spcPts val="0"/>
              </a:spcAft>
              <a:defRPr/>
            </a:pPr>
            <a:r>
              <a:rPr lang="en-US" sz="3000" dirty="0">
                <a:solidFill>
                  <a:schemeClr val="bg2">
                    <a:lumMod val="25000"/>
                  </a:schemeClr>
                </a:solidFill>
              </a:rPr>
              <a:t>303.401(c)(2)</a:t>
            </a:r>
          </a:p>
        </p:txBody>
      </p:sp>
      <p:pic>
        <p:nvPicPr>
          <p:cNvPr id="5018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b="1" i="1" smtClean="0"/>
              <a:t>	When</a:t>
            </a:r>
            <a:r>
              <a:rPr lang="en-US" altLang="en-US" smtClean="0"/>
              <a:t> do the confidentiality provisions apply?</a:t>
            </a:r>
          </a:p>
        </p:txBody>
      </p:sp>
      <p:sp>
        <p:nvSpPr>
          <p:cNvPr id="4" name="TextBox 3"/>
          <p:cNvSpPr txBox="1"/>
          <p:nvPr/>
        </p:nvSpPr>
        <p:spPr>
          <a:xfrm>
            <a:off x="1066800" y="2438400"/>
            <a:ext cx="7315200" cy="3540125"/>
          </a:xfrm>
          <a:prstGeom prst="rect">
            <a:avLst/>
          </a:prstGeom>
          <a:noFill/>
        </p:spPr>
        <p:txBody>
          <a:bodyPr>
            <a:spAutoFit/>
          </a:bodyPr>
          <a:lstStyle/>
          <a:p>
            <a:pPr eaLnBrk="1" fontAlgn="auto" hangingPunct="1">
              <a:spcBef>
                <a:spcPts val="0"/>
              </a:spcBef>
              <a:spcAft>
                <a:spcPts val="0"/>
              </a:spcAft>
              <a:defRPr/>
            </a:pPr>
            <a:endParaRPr lang="en-US" sz="3200" dirty="0">
              <a:latin typeface="+mn-lt"/>
              <a:cs typeface="+mn-cs"/>
            </a:endParaRPr>
          </a:p>
          <a:p>
            <a:pPr eaLnBrk="1" fontAlgn="auto" hangingPunct="1">
              <a:spcBef>
                <a:spcPts val="0"/>
              </a:spcBef>
              <a:spcAft>
                <a:spcPts val="0"/>
              </a:spcAft>
              <a:defRPr/>
            </a:pPr>
            <a:r>
              <a:rPr lang="en-US" sz="3200" dirty="0">
                <a:solidFill>
                  <a:schemeClr val="accent1">
                    <a:lumMod val="75000"/>
                  </a:schemeClr>
                </a:solidFill>
                <a:latin typeface="+mn-lt"/>
                <a:cs typeface="+mn-cs"/>
              </a:rPr>
              <a:t>IDEA Part B confidentiality provisions </a:t>
            </a:r>
          </a:p>
          <a:p>
            <a:pPr eaLnBrk="1" fontAlgn="auto" hangingPunct="1">
              <a:spcBef>
                <a:spcPts val="0"/>
              </a:spcBef>
              <a:spcAft>
                <a:spcPts val="0"/>
              </a:spcAft>
              <a:defRPr/>
            </a:pPr>
            <a:endParaRPr lang="en-US" sz="3200" dirty="0">
              <a:solidFill>
                <a:schemeClr val="accent1">
                  <a:lumMod val="75000"/>
                </a:schemeClr>
              </a:solidFill>
              <a:latin typeface="+mn-lt"/>
              <a:cs typeface="+mn-cs"/>
            </a:endParaRPr>
          </a:p>
          <a:p>
            <a:pPr eaLnBrk="1" fontAlgn="auto" hangingPunct="1">
              <a:spcBef>
                <a:spcPts val="0"/>
              </a:spcBef>
              <a:spcAft>
                <a:spcPts val="0"/>
              </a:spcAft>
              <a:defRPr/>
            </a:pPr>
            <a:r>
              <a:rPr lang="en-US" sz="3200" dirty="0">
                <a:solidFill>
                  <a:schemeClr val="accent1">
                    <a:lumMod val="75000"/>
                  </a:schemeClr>
                </a:solidFill>
              </a:rPr>
              <a:t>Apply to r</a:t>
            </a:r>
            <a:r>
              <a:rPr lang="en-US" sz="3200" dirty="0">
                <a:solidFill>
                  <a:schemeClr val="bg2">
                    <a:lumMod val="50000"/>
                  </a:schemeClr>
                </a:solidFill>
              </a:rPr>
              <a:t>ecords that are </a:t>
            </a:r>
            <a:r>
              <a:rPr lang="en-US" sz="3200" b="1" dirty="0">
                <a:solidFill>
                  <a:schemeClr val="bg2">
                    <a:lumMod val="50000"/>
                  </a:schemeClr>
                </a:solidFill>
              </a:rPr>
              <a:t>collected, maintained, or used </a:t>
            </a:r>
          </a:p>
          <a:p>
            <a:pPr eaLnBrk="1" fontAlgn="auto" hangingPunct="1">
              <a:spcBef>
                <a:spcPts val="0"/>
              </a:spcBef>
              <a:spcAft>
                <a:spcPts val="0"/>
              </a:spcAft>
              <a:defRPr/>
            </a:pPr>
            <a:endParaRPr lang="en-US" sz="3200" dirty="0">
              <a:solidFill>
                <a:schemeClr val="accent1">
                  <a:lumMod val="75000"/>
                </a:schemeClr>
              </a:solidFill>
            </a:endParaRPr>
          </a:p>
          <a:p>
            <a:pPr eaLnBrk="1" fontAlgn="auto" hangingPunct="1">
              <a:spcBef>
                <a:spcPts val="0"/>
              </a:spcBef>
              <a:spcAft>
                <a:spcPts val="0"/>
              </a:spcAft>
              <a:defRPr/>
            </a:pPr>
            <a:r>
              <a:rPr lang="en-US" sz="3200" dirty="0">
                <a:solidFill>
                  <a:schemeClr val="accent1">
                    <a:lumMod val="75000"/>
                  </a:schemeClr>
                </a:solidFill>
              </a:rPr>
              <a:t>300.610 through 300.626</a:t>
            </a:r>
            <a:endParaRPr lang="en-US" sz="3200" dirty="0">
              <a:solidFill>
                <a:schemeClr val="accent1">
                  <a:lumMod val="75000"/>
                </a:schemeClr>
              </a:solidFill>
              <a:latin typeface="+mn-lt"/>
              <a:cs typeface="+mn-cs"/>
            </a:endParaRPr>
          </a:p>
        </p:txBody>
      </p:sp>
      <p:pic>
        <p:nvPicPr>
          <p:cNvPr id="5222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b="1" i="1" smtClean="0"/>
              <a:t>	When</a:t>
            </a:r>
            <a:r>
              <a:rPr lang="en-US" altLang="en-US" smtClean="0"/>
              <a:t> do the confidentiality provisions apply?</a:t>
            </a:r>
          </a:p>
        </p:txBody>
      </p:sp>
      <p:sp>
        <p:nvSpPr>
          <p:cNvPr id="4" name="TextBox 3"/>
          <p:cNvSpPr txBox="1"/>
          <p:nvPr/>
        </p:nvSpPr>
        <p:spPr>
          <a:xfrm>
            <a:off x="762000" y="1600200"/>
            <a:ext cx="7315200" cy="3908425"/>
          </a:xfrm>
          <a:prstGeom prst="rect">
            <a:avLst/>
          </a:prstGeom>
          <a:noFill/>
        </p:spPr>
        <p:txBody>
          <a:bodyPr>
            <a:spAutoFit/>
          </a:bodyPr>
          <a:lstStyle/>
          <a:p>
            <a:pPr eaLnBrk="1" fontAlgn="auto" hangingPunct="1">
              <a:spcBef>
                <a:spcPts val="0"/>
              </a:spcBef>
              <a:spcAft>
                <a:spcPts val="0"/>
              </a:spcAft>
              <a:defRPr/>
            </a:pPr>
            <a:endParaRPr lang="en-US" sz="2800" dirty="0">
              <a:solidFill>
                <a:schemeClr val="accent2">
                  <a:lumMod val="75000"/>
                </a:schemeClr>
              </a:solidFill>
              <a:latin typeface="+mn-lt"/>
              <a:cs typeface="+mn-cs"/>
            </a:endParaRPr>
          </a:p>
          <a:p>
            <a:pPr eaLnBrk="1" fontAlgn="auto" hangingPunct="1">
              <a:spcBef>
                <a:spcPts val="0"/>
              </a:spcBef>
              <a:spcAft>
                <a:spcPts val="0"/>
              </a:spcAft>
              <a:defRPr/>
            </a:pPr>
            <a:endParaRPr lang="en-US" sz="2800" dirty="0">
              <a:solidFill>
                <a:schemeClr val="accent2">
                  <a:lumMod val="75000"/>
                </a:schemeClr>
              </a:solidFill>
              <a:latin typeface="+mn-lt"/>
              <a:cs typeface="+mn-cs"/>
            </a:endParaRPr>
          </a:p>
          <a:p>
            <a:pPr eaLnBrk="1" fontAlgn="auto" hangingPunct="1">
              <a:spcBef>
                <a:spcPts val="0"/>
              </a:spcBef>
              <a:spcAft>
                <a:spcPts val="0"/>
              </a:spcAft>
              <a:defRPr/>
            </a:pPr>
            <a:r>
              <a:rPr lang="en-US" sz="3200" dirty="0">
                <a:solidFill>
                  <a:schemeClr val="accent2">
                    <a:lumMod val="75000"/>
                  </a:schemeClr>
                </a:solidFill>
                <a:latin typeface="+mn-lt"/>
                <a:cs typeface="+mn-cs"/>
              </a:rPr>
              <a:t>FERPA</a:t>
            </a:r>
          </a:p>
          <a:p>
            <a:pPr marL="285750" indent="-285750" eaLnBrk="1" fontAlgn="auto" hangingPunct="1">
              <a:spcBef>
                <a:spcPts val="0"/>
              </a:spcBef>
              <a:spcAft>
                <a:spcPts val="0"/>
              </a:spcAft>
              <a:buFontTx/>
              <a:buChar char="-"/>
              <a:defRPr/>
            </a:pPr>
            <a:endParaRPr lang="en-US" sz="3200" dirty="0">
              <a:solidFill>
                <a:schemeClr val="accent2">
                  <a:lumMod val="75000"/>
                </a:schemeClr>
              </a:solidFill>
              <a:latin typeface="+mn-lt"/>
              <a:cs typeface="+mn-cs"/>
            </a:endParaRPr>
          </a:p>
          <a:p>
            <a:pPr eaLnBrk="1" fontAlgn="auto" hangingPunct="1">
              <a:spcBef>
                <a:spcPts val="0"/>
              </a:spcBef>
              <a:spcAft>
                <a:spcPts val="0"/>
              </a:spcAft>
              <a:defRPr/>
            </a:pPr>
            <a:r>
              <a:rPr lang="en-US" sz="3200" dirty="0">
                <a:solidFill>
                  <a:schemeClr val="accent2">
                    <a:lumMod val="75000"/>
                  </a:schemeClr>
                </a:solidFill>
              </a:rPr>
              <a:t>When the student is “in attendance at an educational agency or institution”</a:t>
            </a:r>
          </a:p>
          <a:p>
            <a:pPr eaLnBrk="1" fontAlgn="auto" hangingPunct="1">
              <a:spcBef>
                <a:spcPts val="0"/>
              </a:spcBef>
              <a:spcAft>
                <a:spcPts val="0"/>
              </a:spcAft>
              <a:defRPr/>
            </a:pPr>
            <a:endParaRPr lang="en-US" sz="3200" dirty="0">
              <a:solidFill>
                <a:schemeClr val="accent2">
                  <a:lumMod val="75000"/>
                </a:schemeClr>
              </a:solidFill>
            </a:endParaRPr>
          </a:p>
          <a:p>
            <a:pPr eaLnBrk="1" fontAlgn="auto" hangingPunct="1">
              <a:spcBef>
                <a:spcPts val="0"/>
              </a:spcBef>
              <a:spcAft>
                <a:spcPts val="0"/>
              </a:spcAft>
              <a:defRPr/>
            </a:pPr>
            <a:r>
              <a:rPr lang="en-US" sz="3200" dirty="0">
                <a:solidFill>
                  <a:schemeClr val="accent2">
                    <a:lumMod val="75000"/>
                  </a:schemeClr>
                </a:solidFill>
              </a:rPr>
              <a:t>99.3 (Definition of student)</a:t>
            </a:r>
          </a:p>
        </p:txBody>
      </p:sp>
      <p:pic>
        <p:nvPicPr>
          <p:cNvPr id="54276" name="Picture 5"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4572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41" name="Title 1"/>
          <p:cNvSpPr txBox="1">
            <a:spLocks/>
          </p:cNvSpPr>
          <p:nvPr/>
        </p:nvSpPr>
        <p:spPr bwMode="auto">
          <a:xfrm>
            <a:off x="457200" y="338138"/>
            <a:ext cx="8001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sz="4400" b="1" i="1">
                <a:solidFill>
                  <a:srgbClr val="FFFFFF"/>
                </a:solidFill>
              </a:rPr>
              <a:t>	Whose </a:t>
            </a:r>
            <a:r>
              <a:rPr lang="en-US" altLang="en-US" sz="4400">
                <a:solidFill>
                  <a:srgbClr val="FFFFFF"/>
                </a:solidFill>
              </a:rPr>
              <a:t>records are covered?</a:t>
            </a:r>
          </a:p>
        </p:txBody>
      </p:sp>
      <p:graphicFrame>
        <p:nvGraphicFramePr>
          <p:cNvPr id="4" name="Table 3" descr="This table indicates that IDEA Part C, IDEA Part B, and FERPA are all different in terms of whose records they cover. "/>
          <p:cNvGraphicFramePr>
            <a:graphicFrameLocks noGrp="1"/>
          </p:cNvGraphicFramePr>
          <p:nvPr>
            <p:extLst>
              <p:ext uri="{D42A27DB-BD31-4B8C-83A1-F6EECF244321}">
                <p14:modId xmlns:p14="http://schemas.microsoft.com/office/powerpoint/2010/main" val="4223280794"/>
              </p:ext>
            </p:extLst>
          </p:nvPr>
        </p:nvGraphicFramePr>
        <p:xfrm>
          <a:off x="533400" y="1371600"/>
          <a:ext cx="8153400" cy="4467225"/>
        </p:xfrm>
        <a:graphic>
          <a:graphicData uri="http://schemas.openxmlformats.org/drawingml/2006/table">
            <a:tbl>
              <a:tblPr firstRow="1" firstCol="1" bandRow="1"/>
              <a:tblGrid>
                <a:gridCol w="2717800"/>
                <a:gridCol w="2814864"/>
                <a:gridCol w="2620736"/>
              </a:tblGrid>
              <a:tr h="1981259">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966">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descr="this graphic indicates that all three statutes are different in terms of whose records they cov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3689350"/>
            <a:ext cx="20574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05213"/>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 calcmode="lin" valueType="num">
                                      <p:cBhvr>
                                        <p:cTn id="7" dur="500" fill="hold"/>
                                        <p:tgtEl>
                                          <p:spTgt spid="27666"/>
                                        </p:tgtEl>
                                        <p:attrNameLst>
                                          <p:attrName>ppt_w</p:attrName>
                                        </p:attrNameLst>
                                      </p:cBhvr>
                                      <p:tavLst>
                                        <p:tav tm="0">
                                          <p:val>
                                            <p:fltVal val="0"/>
                                          </p:val>
                                        </p:tav>
                                        <p:tav tm="100000">
                                          <p:val>
                                            <p:strVal val="#ppt_w"/>
                                          </p:val>
                                        </p:tav>
                                      </p:tavLst>
                                    </p:anim>
                                    <p:anim calcmode="lin" valueType="num">
                                      <p:cBhvr>
                                        <p:cTn id="8" dur="500" fill="hold"/>
                                        <p:tgtEl>
                                          <p:spTgt spid="27666"/>
                                        </p:tgtEl>
                                        <p:attrNameLst>
                                          <p:attrName>ppt_h</p:attrName>
                                        </p:attrNameLst>
                                      </p:cBhvr>
                                      <p:tavLst>
                                        <p:tav tm="0">
                                          <p:val>
                                            <p:fltVal val="0"/>
                                          </p:val>
                                        </p:tav>
                                        <p:tav tm="100000">
                                          <p:val>
                                            <p:strVal val="#ppt_h"/>
                                          </p:val>
                                        </p:tav>
                                      </p:tavLst>
                                    </p:anim>
                                    <p:animEffect transition="in" filter="fade">
                                      <p:cBhvr>
                                        <p:cTn id="9" dur="500"/>
                                        <p:tgtEl>
                                          <p:spTgt spid="2766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b="1" i="1" smtClean="0"/>
              <a:t>	Whose </a:t>
            </a:r>
            <a:r>
              <a:rPr lang="en-US" altLang="en-US" smtClean="0"/>
              <a:t>records are covered?</a:t>
            </a:r>
          </a:p>
        </p:txBody>
      </p:sp>
      <p:sp>
        <p:nvSpPr>
          <p:cNvPr id="4" name="TextBox 3"/>
          <p:cNvSpPr txBox="1"/>
          <p:nvPr/>
        </p:nvSpPr>
        <p:spPr>
          <a:xfrm>
            <a:off x="914400" y="1600200"/>
            <a:ext cx="7315200" cy="4524375"/>
          </a:xfrm>
          <a:prstGeom prst="rect">
            <a:avLst/>
          </a:prstGeom>
          <a:noFill/>
        </p:spPr>
        <p:txBody>
          <a:bodyPr>
            <a:spAutoFit/>
          </a:bodyPr>
          <a:lstStyle/>
          <a:p>
            <a:pPr eaLnBrk="1" fontAlgn="auto" hangingPunct="1">
              <a:spcBef>
                <a:spcPts val="0"/>
              </a:spcBef>
              <a:spcAft>
                <a:spcPts val="0"/>
              </a:spcAft>
              <a:defRPr/>
            </a:pPr>
            <a:endParaRPr lang="en-US" sz="3600" dirty="0">
              <a:solidFill>
                <a:schemeClr val="accent1"/>
              </a:solidFill>
            </a:endParaRPr>
          </a:p>
          <a:p>
            <a:pPr eaLnBrk="1" fontAlgn="auto" hangingPunct="1">
              <a:spcBef>
                <a:spcPts val="0"/>
              </a:spcBef>
              <a:spcAft>
                <a:spcPts val="0"/>
              </a:spcAft>
              <a:defRPr/>
            </a:pPr>
            <a:r>
              <a:rPr lang="en-US" sz="3600" dirty="0">
                <a:solidFill>
                  <a:schemeClr val="bg2">
                    <a:lumMod val="25000"/>
                  </a:schemeClr>
                </a:solidFill>
              </a:rPr>
              <a:t>IDEA Part C</a:t>
            </a:r>
          </a:p>
          <a:p>
            <a:pPr eaLnBrk="1" fontAlgn="auto" hangingPunct="1">
              <a:spcBef>
                <a:spcPts val="0"/>
              </a:spcBef>
              <a:spcAft>
                <a:spcPts val="0"/>
              </a:spcAft>
              <a:defRPr/>
            </a:pPr>
            <a:endParaRPr lang="en-US" sz="3600" dirty="0">
              <a:solidFill>
                <a:schemeClr val="bg2">
                  <a:lumMod val="25000"/>
                </a:schemeClr>
              </a:solidFill>
            </a:endParaRPr>
          </a:p>
          <a:p>
            <a:pPr eaLnBrk="1" fontAlgn="auto" hangingPunct="1">
              <a:spcBef>
                <a:spcPts val="0"/>
              </a:spcBef>
              <a:spcAft>
                <a:spcPts val="0"/>
              </a:spcAft>
              <a:defRPr/>
            </a:pPr>
            <a:r>
              <a:rPr lang="en-US" sz="3600" dirty="0">
                <a:solidFill>
                  <a:schemeClr val="bg2">
                    <a:lumMod val="25000"/>
                  </a:schemeClr>
                </a:solidFill>
              </a:rPr>
              <a:t>Child = An individual under the age of 6 and may include an infant or toddler with a disability</a:t>
            </a:r>
          </a:p>
          <a:p>
            <a:pPr eaLnBrk="1" fontAlgn="auto" hangingPunct="1">
              <a:spcBef>
                <a:spcPts val="0"/>
              </a:spcBef>
              <a:spcAft>
                <a:spcPts val="0"/>
              </a:spcAft>
              <a:defRPr/>
            </a:pPr>
            <a:endParaRPr lang="en-US" sz="3600" dirty="0">
              <a:solidFill>
                <a:schemeClr val="bg2">
                  <a:lumMod val="25000"/>
                </a:schemeClr>
              </a:solidFill>
            </a:endParaRPr>
          </a:p>
          <a:p>
            <a:pPr eaLnBrk="1" fontAlgn="auto" hangingPunct="1">
              <a:spcBef>
                <a:spcPts val="0"/>
              </a:spcBef>
              <a:spcAft>
                <a:spcPts val="0"/>
              </a:spcAft>
              <a:defRPr/>
            </a:pPr>
            <a:r>
              <a:rPr lang="en-US" sz="3600" dirty="0">
                <a:solidFill>
                  <a:schemeClr val="bg2">
                    <a:lumMod val="25000"/>
                  </a:schemeClr>
                </a:solidFill>
              </a:rPr>
              <a:t>303.6</a:t>
            </a:r>
          </a:p>
        </p:txBody>
      </p:sp>
      <p:pic>
        <p:nvPicPr>
          <p:cNvPr id="5837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n-US" altLang="en-US" b="1" i="1" smtClean="0"/>
              <a:t>	Whose </a:t>
            </a:r>
            <a:r>
              <a:rPr lang="en-US" altLang="en-US" smtClean="0"/>
              <a:t>records are covered?</a:t>
            </a:r>
          </a:p>
        </p:txBody>
      </p:sp>
      <p:sp>
        <p:nvSpPr>
          <p:cNvPr id="4" name="TextBox 3"/>
          <p:cNvSpPr txBox="1"/>
          <p:nvPr/>
        </p:nvSpPr>
        <p:spPr>
          <a:xfrm>
            <a:off x="914400" y="1600200"/>
            <a:ext cx="7315200" cy="5078413"/>
          </a:xfrm>
          <a:prstGeom prst="rect">
            <a:avLst/>
          </a:prstGeom>
          <a:noFill/>
        </p:spPr>
        <p:txBody>
          <a:bodyPr>
            <a:spAutoFit/>
          </a:bodyPr>
          <a:lstStyle/>
          <a:p>
            <a:pPr eaLnBrk="1" fontAlgn="auto" hangingPunct="1">
              <a:spcBef>
                <a:spcPts val="0"/>
              </a:spcBef>
              <a:spcAft>
                <a:spcPts val="0"/>
              </a:spcAft>
              <a:defRPr/>
            </a:pPr>
            <a:endParaRPr lang="en-US" sz="3600" dirty="0">
              <a:solidFill>
                <a:schemeClr val="accent2"/>
              </a:solidFill>
            </a:endParaRPr>
          </a:p>
          <a:p>
            <a:pPr eaLnBrk="1" fontAlgn="auto" hangingPunct="1">
              <a:spcBef>
                <a:spcPts val="0"/>
              </a:spcBef>
              <a:spcAft>
                <a:spcPts val="0"/>
              </a:spcAft>
              <a:defRPr/>
            </a:pPr>
            <a:r>
              <a:rPr lang="en-US" sz="3600" dirty="0">
                <a:solidFill>
                  <a:schemeClr val="accent1">
                    <a:lumMod val="75000"/>
                  </a:schemeClr>
                </a:solidFill>
              </a:rPr>
              <a:t>IDEA Part B</a:t>
            </a:r>
          </a:p>
          <a:p>
            <a:pPr eaLnBrk="1" fontAlgn="auto" hangingPunct="1">
              <a:spcBef>
                <a:spcPts val="0"/>
              </a:spcBef>
              <a:spcAft>
                <a:spcPts val="0"/>
              </a:spcAft>
              <a:defRPr/>
            </a:pPr>
            <a:endParaRPr lang="en-US" sz="3600" dirty="0">
              <a:solidFill>
                <a:schemeClr val="accent1">
                  <a:lumMod val="75000"/>
                </a:schemeClr>
              </a:solidFill>
            </a:endParaRPr>
          </a:p>
          <a:p>
            <a:pPr eaLnBrk="1" fontAlgn="auto" hangingPunct="1">
              <a:spcBef>
                <a:spcPts val="0"/>
              </a:spcBef>
              <a:spcAft>
                <a:spcPts val="0"/>
              </a:spcAft>
              <a:defRPr/>
            </a:pPr>
            <a:r>
              <a:rPr lang="en-US" sz="2400" dirty="0">
                <a:solidFill>
                  <a:schemeClr val="accent1">
                    <a:lumMod val="75000"/>
                  </a:schemeClr>
                </a:solidFill>
              </a:rPr>
              <a:t>Child with a disability:  Children determined eligible under one of 13 disability categories &amp; needs special education and related services as a result of disability.</a:t>
            </a:r>
          </a:p>
          <a:p>
            <a:pPr eaLnBrk="1" fontAlgn="auto" hangingPunct="1">
              <a:spcBef>
                <a:spcPts val="0"/>
              </a:spcBef>
              <a:spcAft>
                <a:spcPts val="0"/>
              </a:spcAft>
              <a:defRPr/>
            </a:pPr>
            <a:r>
              <a:rPr lang="en-US" sz="2400" dirty="0">
                <a:solidFill>
                  <a:schemeClr val="accent1">
                    <a:lumMod val="75000"/>
                  </a:schemeClr>
                </a:solidFill>
              </a:rPr>
              <a:t>300.8</a:t>
            </a:r>
          </a:p>
          <a:p>
            <a:pPr eaLnBrk="1" fontAlgn="auto" hangingPunct="1">
              <a:spcBef>
                <a:spcPts val="0"/>
              </a:spcBef>
              <a:spcAft>
                <a:spcPts val="0"/>
              </a:spcAft>
              <a:defRPr/>
            </a:pPr>
            <a:endParaRPr lang="en-US" sz="2400" dirty="0">
              <a:solidFill>
                <a:schemeClr val="accent1">
                  <a:lumMod val="75000"/>
                </a:schemeClr>
              </a:solidFill>
            </a:endParaRPr>
          </a:p>
          <a:p>
            <a:pPr eaLnBrk="1" fontAlgn="auto" hangingPunct="1">
              <a:spcBef>
                <a:spcPts val="0"/>
              </a:spcBef>
              <a:spcAft>
                <a:spcPts val="0"/>
              </a:spcAft>
              <a:defRPr/>
            </a:pPr>
            <a:r>
              <a:rPr lang="en-US" sz="2400" dirty="0">
                <a:solidFill>
                  <a:schemeClr val="accent1">
                    <a:lumMod val="75000"/>
                  </a:schemeClr>
                </a:solidFill>
              </a:rPr>
              <a:t>“Records relating to … </a:t>
            </a:r>
            <a:r>
              <a:rPr lang="en-US" sz="2400" b="1" dirty="0">
                <a:solidFill>
                  <a:schemeClr val="accent1">
                    <a:lumMod val="75000"/>
                  </a:schemeClr>
                </a:solidFill>
              </a:rPr>
              <a:t>children</a:t>
            </a:r>
            <a:r>
              <a:rPr lang="en-US" sz="2400" dirty="0">
                <a:solidFill>
                  <a:schemeClr val="accent1">
                    <a:lumMod val="75000"/>
                  </a:schemeClr>
                </a:solidFill>
              </a:rPr>
              <a:t> that are collected, maintained or used…” </a:t>
            </a:r>
          </a:p>
          <a:p>
            <a:pPr eaLnBrk="1" fontAlgn="auto" hangingPunct="1">
              <a:spcBef>
                <a:spcPts val="0"/>
              </a:spcBef>
              <a:spcAft>
                <a:spcPts val="0"/>
              </a:spcAft>
              <a:defRPr/>
            </a:pPr>
            <a:endParaRPr lang="en-US" sz="2400" dirty="0">
              <a:solidFill>
                <a:schemeClr val="accent1">
                  <a:lumMod val="75000"/>
                </a:schemeClr>
              </a:solidFill>
            </a:endParaRPr>
          </a:p>
          <a:p>
            <a:pPr eaLnBrk="1" fontAlgn="auto" hangingPunct="1">
              <a:spcBef>
                <a:spcPts val="0"/>
              </a:spcBef>
              <a:spcAft>
                <a:spcPts val="0"/>
              </a:spcAft>
              <a:defRPr/>
            </a:pPr>
            <a:r>
              <a:rPr lang="en-US" sz="2400" dirty="0">
                <a:solidFill>
                  <a:schemeClr val="accent1">
                    <a:lumMod val="75000"/>
                  </a:schemeClr>
                </a:solidFill>
              </a:rPr>
              <a:t>300.610</a:t>
            </a:r>
          </a:p>
        </p:txBody>
      </p:sp>
      <p:pic>
        <p:nvPicPr>
          <p:cNvPr id="6042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altLang="en-US" b="1" i="1" smtClean="0"/>
              <a:t>	Whose </a:t>
            </a:r>
            <a:r>
              <a:rPr lang="en-US" altLang="en-US" smtClean="0"/>
              <a:t>records are covered?</a:t>
            </a:r>
          </a:p>
        </p:txBody>
      </p:sp>
      <p:sp>
        <p:nvSpPr>
          <p:cNvPr id="4" name="TextBox 3"/>
          <p:cNvSpPr txBox="1"/>
          <p:nvPr/>
        </p:nvSpPr>
        <p:spPr>
          <a:xfrm>
            <a:off x="908050" y="1828800"/>
            <a:ext cx="7315200" cy="4154488"/>
          </a:xfrm>
          <a:prstGeom prst="rect">
            <a:avLst/>
          </a:prstGeom>
          <a:noFill/>
        </p:spPr>
        <p:txBody>
          <a:bodyPr>
            <a:spAutoFit/>
          </a:bodyPr>
          <a:lstStyle/>
          <a:p>
            <a:pPr eaLnBrk="1" fontAlgn="auto" hangingPunct="1">
              <a:spcBef>
                <a:spcPts val="0"/>
              </a:spcBef>
              <a:spcAft>
                <a:spcPts val="0"/>
              </a:spcAft>
              <a:defRPr/>
            </a:pPr>
            <a:r>
              <a:rPr lang="en-US" sz="3600" dirty="0">
                <a:solidFill>
                  <a:schemeClr val="accent2">
                    <a:lumMod val="75000"/>
                  </a:schemeClr>
                </a:solidFill>
              </a:rPr>
              <a:t>FERPA	</a:t>
            </a:r>
          </a:p>
          <a:p>
            <a:pPr eaLnBrk="1" fontAlgn="auto" hangingPunct="1">
              <a:spcBef>
                <a:spcPts val="0"/>
              </a:spcBef>
              <a:spcAft>
                <a:spcPts val="0"/>
              </a:spcAft>
              <a:defRPr/>
            </a:pPr>
            <a:r>
              <a:rPr lang="en-US" sz="3600" dirty="0">
                <a:solidFill>
                  <a:schemeClr val="accent2">
                    <a:lumMod val="75000"/>
                  </a:schemeClr>
                </a:solidFill>
              </a:rPr>
              <a:t>Student = </a:t>
            </a:r>
            <a:r>
              <a:rPr lang="en-US" sz="3200" dirty="0">
                <a:solidFill>
                  <a:schemeClr val="accent2">
                    <a:lumMod val="75000"/>
                  </a:schemeClr>
                </a:solidFill>
              </a:rPr>
              <a:t>Any individual who is or has been in attendance at an educational agency or institution and regarding whom the agency or institution maintains education records.</a:t>
            </a:r>
          </a:p>
          <a:p>
            <a:pPr eaLnBrk="1" fontAlgn="auto" hangingPunct="1">
              <a:spcBef>
                <a:spcPts val="0"/>
              </a:spcBef>
              <a:spcAft>
                <a:spcPts val="0"/>
              </a:spcAft>
              <a:defRPr/>
            </a:pPr>
            <a:endParaRPr lang="en-US" sz="3200" dirty="0">
              <a:solidFill>
                <a:schemeClr val="accent2">
                  <a:lumMod val="75000"/>
                </a:schemeClr>
              </a:solidFill>
            </a:endParaRPr>
          </a:p>
          <a:p>
            <a:pPr eaLnBrk="1" fontAlgn="auto" hangingPunct="1">
              <a:spcBef>
                <a:spcPts val="0"/>
              </a:spcBef>
              <a:spcAft>
                <a:spcPts val="0"/>
              </a:spcAft>
              <a:defRPr/>
            </a:pPr>
            <a:r>
              <a:rPr lang="en-US" sz="3200" dirty="0">
                <a:solidFill>
                  <a:schemeClr val="accent2">
                    <a:lumMod val="75000"/>
                  </a:schemeClr>
                </a:solidFill>
              </a:rPr>
              <a:t>99.3 </a:t>
            </a:r>
          </a:p>
        </p:txBody>
      </p:sp>
      <p:pic>
        <p:nvPicPr>
          <p:cNvPr id="6246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685800" y="381000"/>
            <a:ext cx="7772400" cy="1779588"/>
          </a:xfrm>
        </p:spPr>
        <p:txBody>
          <a:bodyPr>
            <a:normAutofit fontScale="90000"/>
          </a:bodyPr>
          <a:lstStyle/>
          <a:p>
            <a:pPr eaLnBrk="1" hangingPunct="1">
              <a:defRPr/>
            </a:pPr>
            <a:r>
              <a:rPr lang="en-US" altLang="en-US" dirty="0" smtClean="0">
                <a:solidFill>
                  <a:schemeClr val="bg1"/>
                </a:solidFill>
              </a:rPr>
              <a:t>What are those rights/responsibilities?</a:t>
            </a:r>
            <a:br>
              <a:rPr lang="en-US" altLang="en-US" dirty="0" smtClean="0">
                <a:solidFill>
                  <a:schemeClr val="bg1"/>
                </a:solidFill>
              </a:rPr>
            </a:br>
            <a:endParaRPr lang="en-US" altLang="en-US" dirty="0" smtClean="0">
              <a:solidFill>
                <a:schemeClr val="bg1"/>
              </a:solidFill>
            </a:endParaRPr>
          </a:p>
        </p:txBody>
      </p:sp>
      <p:sp>
        <p:nvSpPr>
          <p:cNvPr id="3" name="Subtitle 2"/>
          <p:cNvSpPr>
            <a:spLocks noGrp="1"/>
          </p:cNvSpPr>
          <p:nvPr>
            <p:ph type="subTitle" idx="1"/>
          </p:nvPr>
        </p:nvSpPr>
        <p:spPr>
          <a:xfrm>
            <a:off x="1447800" y="2057400"/>
            <a:ext cx="6477000" cy="2819400"/>
          </a:xfrm>
          <a:ln>
            <a:solidFill>
              <a:schemeClr val="bg2">
                <a:lumMod val="50000"/>
              </a:schemeClr>
            </a:solidFill>
          </a:ln>
        </p:spPr>
        <p:txBody>
          <a:bodyPr rtlCol="0">
            <a:normAutofit fontScale="92500" lnSpcReduction="20000"/>
          </a:bodyPr>
          <a:lstStyle/>
          <a:p>
            <a:pPr marL="457200" indent="-457200" algn="l" eaLnBrk="1" fontAlgn="auto" hangingPunct="1">
              <a:spcAft>
                <a:spcPts val="0"/>
              </a:spcAft>
              <a:buFont typeface="Wingdings" panose="05000000000000000000" pitchFamily="2" charset="2"/>
              <a:buChar char="v"/>
              <a:defRPr/>
            </a:pPr>
            <a:r>
              <a:rPr lang="en-US" sz="4300" dirty="0" smtClean="0">
                <a:solidFill>
                  <a:schemeClr val="tx2"/>
                </a:solidFill>
              </a:rPr>
              <a:t>Confidentiality</a:t>
            </a:r>
            <a:r>
              <a:rPr lang="en-US" sz="4800" dirty="0" smtClean="0">
                <a:solidFill>
                  <a:schemeClr val="tx2"/>
                </a:solidFill>
              </a:rPr>
              <a:t> </a:t>
            </a:r>
          </a:p>
          <a:p>
            <a:pPr marL="457200" indent="-457200" algn="l" eaLnBrk="1" fontAlgn="auto" hangingPunct="1">
              <a:spcAft>
                <a:spcPts val="0"/>
              </a:spcAft>
              <a:buFont typeface="Wingdings" panose="05000000000000000000" pitchFamily="2" charset="2"/>
              <a:buChar char="v"/>
              <a:defRPr/>
            </a:pPr>
            <a:r>
              <a:rPr lang="en-US" sz="4800" dirty="0" smtClean="0">
                <a:solidFill>
                  <a:schemeClr val="tx2"/>
                </a:solidFill>
              </a:rPr>
              <a:t>Review/amend records </a:t>
            </a:r>
            <a:endParaRPr lang="en-US" sz="4800" dirty="0">
              <a:solidFill>
                <a:schemeClr val="tx2"/>
              </a:solidFill>
            </a:endParaRPr>
          </a:p>
          <a:p>
            <a:pPr marL="457200" indent="-457200" algn="l" eaLnBrk="1" fontAlgn="auto" hangingPunct="1">
              <a:spcAft>
                <a:spcPts val="0"/>
              </a:spcAft>
              <a:buFont typeface="Wingdings" panose="05000000000000000000" pitchFamily="2" charset="2"/>
              <a:buChar char="v"/>
              <a:defRPr/>
            </a:pPr>
            <a:r>
              <a:rPr lang="en-US" sz="4800" dirty="0" smtClean="0">
                <a:solidFill>
                  <a:schemeClr val="tx2"/>
                </a:solidFill>
              </a:rPr>
              <a:t>Retain </a:t>
            </a:r>
            <a:r>
              <a:rPr lang="en-US" sz="4800" dirty="0">
                <a:solidFill>
                  <a:schemeClr val="tx2"/>
                </a:solidFill>
              </a:rPr>
              <a:t>records </a:t>
            </a:r>
          </a:p>
          <a:p>
            <a:pPr marL="457200" indent="-457200" algn="l" eaLnBrk="1" fontAlgn="auto" hangingPunct="1">
              <a:spcAft>
                <a:spcPts val="0"/>
              </a:spcAft>
              <a:buFont typeface="Wingdings" panose="05000000000000000000" pitchFamily="2" charset="2"/>
              <a:buChar char="v"/>
              <a:defRPr/>
            </a:pPr>
            <a:r>
              <a:rPr lang="en-US" sz="4800" dirty="0" smtClean="0">
                <a:solidFill>
                  <a:schemeClr val="tx2"/>
                </a:solidFill>
              </a:rPr>
              <a:t>Dispute </a:t>
            </a:r>
            <a:r>
              <a:rPr lang="en-US" sz="4800" dirty="0">
                <a:solidFill>
                  <a:schemeClr val="tx2"/>
                </a:solidFill>
              </a:rPr>
              <a:t>resolution </a:t>
            </a:r>
          </a:p>
          <a:p>
            <a:pPr algn="l" eaLnBrk="1" fontAlgn="auto" hangingPunct="1">
              <a:spcAft>
                <a:spcPts val="0"/>
              </a:spcAft>
              <a:defRPr/>
            </a:pPr>
            <a:endParaRPr lang="en-US" dirty="0"/>
          </a:p>
        </p:txBody>
      </p:sp>
      <p:pic>
        <p:nvPicPr>
          <p:cNvPr id="64516" name="Picture 5"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3341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381000" y="304800"/>
            <a:ext cx="838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325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altLang="en-US" sz="12300" dirty="0" smtClean="0">
                <a:solidFill>
                  <a:schemeClr val="bg1"/>
                </a:solidFill>
              </a:rPr>
              <a:t>What is confidentiality</a:t>
            </a:r>
          </a:p>
          <a:p>
            <a:pPr eaLnBrk="1" hangingPunct="1">
              <a:defRPr/>
            </a:pPr>
            <a:r>
              <a:rPr lang="en-US" altLang="en-US" sz="12300" dirty="0" smtClean="0">
                <a:solidFill>
                  <a:schemeClr val="bg1"/>
                </a:solidFill>
              </a:rPr>
              <a:t>Consent definition</a:t>
            </a:r>
            <a:r>
              <a:rPr lang="en-US" altLang="en-US" dirty="0" smtClean="0"/>
              <a:t/>
            </a:r>
            <a:br>
              <a:rPr lang="en-US" altLang="en-US" dirty="0" smtClean="0"/>
            </a:br>
            <a:endParaRPr lang="en-US" altLang="en-US" dirty="0" smtClean="0"/>
          </a:p>
        </p:txBody>
      </p:sp>
      <p:graphicFrame>
        <p:nvGraphicFramePr>
          <p:cNvPr id="4" name="Table 3" descr="This table indicates that when looking at the definition of consent, Part C and Part B of IDEA are the same, but FERPA is different."/>
          <p:cNvGraphicFramePr>
            <a:graphicFrameLocks noGrp="1"/>
          </p:cNvGraphicFramePr>
          <p:nvPr>
            <p:extLst>
              <p:ext uri="{D42A27DB-BD31-4B8C-83A1-F6EECF244321}">
                <p14:modId xmlns:p14="http://schemas.microsoft.com/office/powerpoint/2010/main" val="3350770571"/>
              </p:ext>
            </p:extLst>
          </p:nvPr>
        </p:nvGraphicFramePr>
        <p:xfrm>
          <a:off x="533400" y="1371600"/>
          <a:ext cx="8153400" cy="4424363"/>
        </p:xfrm>
        <a:graphic>
          <a:graphicData uri="http://schemas.openxmlformats.org/drawingml/2006/table">
            <a:tbl>
              <a:tblPr firstRow="1" firstCol="1" bandRow="1"/>
              <a:tblGrid>
                <a:gridCol w="2717800"/>
                <a:gridCol w="2814864"/>
                <a:gridCol w="2620736"/>
              </a:tblGrid>
              <a:tr h="193852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endParaRPr lang="en-US" sz="2400" b="1" dirty="0" smtClean="0">
                        <a:solidFill>
                          <a:srgbClr val="000000"/>
                        </a:solidFill>
                        <a:effectLst/>
                        <a:latin typeface="+mj-lt"/>
                        <a:ea typeface="Calibri"/>
                        <a:cs typeface="Times New Roman"/>
                      </a:endParaRPr>
                    </a:p>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smtClean="0">
                        <a:effectLst/>
                        <a:latin typeface="+mj-lt"/>
                        <a:ea typeface="Calibri"/>
                        <a:cs typeface="Times New Roman"/>
                      </a:endParaRPr>
                    </a:p>
                    <a:p>
                      <a:pPr marL="0" marR="0" algn="ctr">
                        <a:spcBef>
                          <a:spcPts val="0"/>
                        </a:spcBef>
                        <a:spcAft>
                          <a:spcPts val="0"/>
                        </a:spcAft>
                      </a:pP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835">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6" descr="This graphic indicates that when looking at the definition of consent, Part C and Part B of IDEA are the same, but FERPA is differ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05213"/>
            <a:ext cx="2547938" cy="165258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21088"/>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7666"/>
                                        </p:tgtEl>
                                        <p:attrNameLst>
                                          <p:attrName>style.visibility</p:attrName>
                                        </p:attrNameLst>
                                      </p:cBhvr>
                                      <p:to>
                                        <p:strVal val="visible"/>
                                      </p:to>
                                    </p:set>
                                    <p:anim calcmode="lin" valueType="num">
                                      <p:cBhvr>
                                        <p:cTn id="12" dur="500" fill="hold"/>
                                        <p:tgtEl>
                                          <p:spTgt spid="27666"/>
                                        </p:tgtEl>
                                        <p:attrNameLst>
                                          <p:attrName>ppt_w</p:attrName>
                                        </p:attrNameLst>
                                      </p:cBhvr>
                                      <p:tavLst>
                                        <p:tav tm="0">
                                          <p:val>
                                            <p:fltVal val="0"/>
                                          </p:val>
                                        </p:tav>
                                        <p:tav tm="100000">
                                          <p:val>
                                            <p:strVal val="#ppt_w"/>
                                          </p:val>
                                        </p:tav>
                                      </p:tavLst>
                                    </p:anim>
                                    <p:anim calcmode="lin" valueType="num">
                                      <p:cBhvr>
                                        <p:cTn id="13" dur="500" fill="hold"/>
                                        <p:tgtEl>
                                          <p:spTgt spid="27666"/>
                                        </p:tgtEl>
                                        <p:attrNameLst>
                                          <p:attrName>ppt_h</p:attrName>
                                        </p:attrNameLst>
                                      </p:cBhvr>
                                      <p:tavLst>
                                        <p:tav tm="0">
                                          <p:val>
                                            <p:fltVal val="0"/>
                                          </p:val>
                                        </p:tav>
                                        <p:tav tm="100000">
                                          <p:val>
                                            <p:strVal val="#ppt_h"/>
                                          </p:val>
                                        </p:tav>
                                      </p:tavLst>
                                    </p:anim>
                                    <p:animEffect transition="in" filter="fade">
                                      <p:cBhvr>
                                        <p:cTn id="14" dur="500"/>
                                        <p:tgtEl>
                                          <p:spTgt spid="2766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p:txBody>
          <a:bodyPr/>
          <a:lstStyle/>
          <a:p>
            <a:pPr eaLnBrk="1" hangingPunct="1"/>
            <a:r>
              <a:rPr lang="en-US" altLang="en-US" smtClean="0"/>
              <a:t>Our Goals</a:t>
            </a:r>
          </a:p>
        </p:txBody>
      </p:sp>
      <p:sp>
        <p:nvSpPr>
          <p:cNvPr id="2" name="Content Placeholder 1"/>
          <p:cNvSpPr>
            <a:spLocks noGrp="1"/>
          </p:cNvSpPr>
          <p:nvPr>
            <p:ph idx="1"/>
          </p:nvPr>
        </p:nvSpPr>
        <p:spPr/>
        <p:txBody>
          <a:bodyPr/>
          <a:lstStyle/>
          <a:p>
            <a:pPr eaLnBrk="1" hangingPunct="1"/>
            <a:r>
              <a:rPr lang="en-US" altLang="en-US" sz="3600" b="1" smtClean="0"/>
              <a:t>IDEA and FERPA have a lot in common.</a:t>
            </a:r>
          </a:p>
          <a:p>
            <a:pPr eaLnBrk="1" hangingPunct="1"/>
            <a:endParaRPr lang="en-US" altLang="en-US" sz="3600" b="1" smtClean="0"/>
          </a:p>
          <a:p>
            <a:pPr eaLnBrk="1" hangingPunct="1"/>
            <a:r>
              <a:rPr lang="en-US" altLang="en-US" sz="3600" b="1" smtClean="0"/>
              <a:t>How do you read them together when facing a new issue/Q?</a:t>
            </a:r>
          </a:p>
          <a:p>
            <a:pPr eaLnBrk="1" hangingPunct="1"/>
            <a:endParaRPr lang="en-US" altLang="en-US" smtClean="0"/>
          </a:p>
        </p:txBody>
      </p:sp>
      <p:pic>
        <p:nvPicPr>
          <p:cNvPr id="1331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2">
                                            <p:txEl>
                                              <p:pRg st="0" end="0"/>
                                            </p:txEl>
                                          </p:spTgt>
                                        </p:tgtEl>
                                        <p:attrNameLst>
                                          <p:attrName>style.color</p:attrName>
                                        </p:attrNameLst>
                                      </p:cBhvr>
                                      <p:to>
                                        <a:schemeClr val="bg1"/>
                                      </p:to>
                                    </p:animClr>
                                    <p:animClr clrSpc="rgb" dir="cw">
                                      <p:cBhvr>
                                        <p:cTn id="7" dur="250" autoRev="1" fill="remove"/>
                                        <p:tgtEl>
                                          <p:spTgt spid="2">
                                            <p:txEl>
                                              <p:pRg st="0" end="0"/>
                                            </p:txEl>
                                          </p:spTgt>
                                        </p:tgtEl>
                                        <p:attrNameLst>
                                          <p:attrName>fillcolor</p:attrName>
                                        </p:attrNameLst>
                                      </p:cBhvr>
                                      <p:to>
                                        <a:schemeClr val="bg1"/>
                                      </p:to>
                                    </p:animClr>
                                    <p:set>
                                      <p:cBhvr>
                                        <p:cTn id="8" dur="250" autoRev="1" fill="remove"/>
                                        <p:tgtEl>
                                          <p:spTgt spid="2">
                                            <p:txEl>
                                              <p:pRg st="0" end="0"/>
                                            </p:txEl>
                                          </p:spTgt>
                                        </p:tgtEl>
                                        <p:attrNameLst>
                                          <p:attrName>fill.type</p:attrName>
                                        </p:attrNameLst>
                                      </p:cBhvr>
                                      <p:to>
                                        <p:strVal val="solid"/>
                                      </p:to>
                                    </p:set>
                                    <p:set>
                                      <p:cBhvr>
                                        <p:cTn id="9" dur="250" autoRev="1" fill="remove"/>
                                        <p:tgtEl>
                                          <p:spTgt spid="2">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2">
                                            <p:txEl>
                                              <p:pRg st="2" end="2"/>
                                            </p:txEl>
                                          </p:spTgt>
                                        </p:tgtEl>
                                      </p:cBhvr>
                                    </p:animEffect>
                                    <p:animScale>
                                      <p:cBhvr>
                                        <p:cTn id="14" dur="250" autoRev="1" fill="hold"/>
                                        <p:tgtEl>
                                          <p:spTgt spid="2">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7315200" cy="914400"/>
          </a:xfrm>
        </p:spPr>
        <p:txBody>
          <a:bodyPr rtlCol="0">
            <a:normAutofit fontScale="90000"/>
          </a:bodyPr>
          <a:lstStyle/>
          <a:p>
            <a:pPr eaLnBrk="1" fontAlgn="auto" hangingPunct="1">
              <a:spcAft>
                <a:spcPts val="0"/>
              </a:spcAft>
              <a:defRPr/>
            </a:pPr>
            <a:r>
              <a:rPr lang="en-US" dirty="0" smtClean="0"/>
              <a:t>      </a:t>
            </a:r>
            <a:r>
              <a:rPr lang="en-US" sz="5300" dirty="0" smtClean="0"/>
              <a:t>What is confidentiality?</a:t>
            </a:r>
            <a:endParaRPr lang="en-US" sz="5300" dirty="0"/>
          </a:p>
        </p:txBody>
      </p:sp>
      <p:sp>
        <p:nvSpPr>
          <p:cNvPr id="68612" name="TextBox 3"/>
          <p:cNvSpPr txBox="1">
            <a:spLocks noChangeArrowheads="1"/>
          </p:cNvSpPr>
          <p:nvPr/>
        </p:nvSpPr>
        <p:spPr bwMode="auto">
          <a:xfrm>
            <a:off x="552450" y="2022475"/>
            <a:ext cx="6629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3600"/>
              <a:t>Consent – IDEA Part B &amp; C</a:t>
            </a:r>
          </a:p>
        </p:txBody>
      </p:sp>
      <p:sp>
        <p:nvSpPr>
          <p:cNvPr id="2" name="Content Placeholder 1"/>
          <p:cNvSpPr>
            <a:spLocks noGrp="1"/>
          </p:cNvSpPr>
          <p:nvPr>
            <p:ph idx="1"/>
          </p:nvPr>
        </p:nvSpPr>
        <p:spPr/>
        <p:txBody>
          <a:bodyPr rtlCol="0">
            <a:noAutofit/>
          </a:bodyPr>
          <a:lstStyle/>
          <a:p>
            <a:pPr marL="274320" indent="-274320" eaLnBrk="1" fontAlgn="auto" hangingPunct="1">
              <a:spcAft>
                <a:spcPts val="0"/>
              </a:spcAft>
              <a:defRPr/>
            </a:pPr>
            <a:endParaRPr lang="en-US" sz="2800" dirty="0" smtClean="0"/>
          </a:p>
          <a:p>
            <a:pPr marL="274320" indent="-274320" eaLnBrk="1" fontAlgn="auto" hangingPunct="1">
              <a:spcAft>
                <a:spcPts val="0"/>
              </a:spcAft>
              <a:defRPr/>
            </a:pPr>
            <a:r>
              <a:rPr lang="en-US" sz="2800" dirty="0" smtClean="0"/>
              <a:t>Written</a:t>
            </a:r>
          </a:p>
          <a:p>
            <a:pPr marL="274320" indent="-274320" eaLnBrk="1" fontAlgn="auto" hangingPunct="1">
              <a:spcAft>
                <a:spcPts val="0"/>
              </a:spcAft>
              <a:defRPr/>
            </a:pPr>
            <a:r>
              <a:rPr lang="en-US" sz="2800" dirty="0" smtClean="0"/>
              <a:t>Voluntary</a:t>
            </a:r>
          </a:p>
          <a:p>
            <a:pPr marL="274320" indent="-274320" eaLnBrk="1" fontAlgn="auto" hangingPunct="1">
              <a:spcAft>
                <a:spcPts val="0"/>
              </a:spcAft>
              <a:defRPr/>
            </a:pPr>
            <a:r>
              <a:rPr lang="en-US" sz="2800" b="1" dirty="0"/>
              <a:t>Informed</a:t>
            </a:r>
          </a:p>
          <a:p>
            <a:pPr marL="274320" indent="-274320" eaLnBrk="1" fontAlgn="auto" hangingPunct="1">
              <a:spcAft>
                <a:spcPts val="0"/>
              </a:spcAft>
              <a:defRPr/>
            </a:pPr>
            <a:endParaRPr lang="en-US" sz="2800" dirty="0"/>
          </a:p>
          <a:p>
            <a:pPr marL="0" indent="0" eaLnBrk="1" fontAlgn="auto" hangingPunct="1">
              <a:spcAft>
                <a:spcPts val="0"/>
              </a:spcAft>
              <a:buFont typeface="Symbol" pitchFamily="18" charset="2"/>
              <a:buNone/>
              <a:defRPr/>
            </a:pPr>
            <a:r>
              <a:rPr lang="en-US" sz="2800" dirty="0" smtClean="0"/>
              <a:t>Part C 303.7, Part B 300.9, </a:t>
            </a:r>
            <a:endParaRPr lang="en-US" sz="2800" dirty="0"/>
          </a:p>
        </p:txBody>
      </p:sp>
      <p:pic>
        <p:nvPicPr>
          <p:cNvPr id="68613" name="Picture 6"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609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2"/>
          <p:cNvSpPr>
            <a:spLocks noGrp="1"/>
          </p:cNvSpPr>
          <p:nvPr>
            <p:ph type="title"/>
          </p:nvPr>
        </p:nvSpPr>
        <p:spPr/>
        <p:txBody>
          <a:bodyPr/>
          <a:lstStyle/>
          <a:p>
            <a:pPr eaLnBrk="1" hangingPunct="1"/>
            <a:r>
              <a:rPr lang="en-US" altLang="en-US" smtClean="0"/>
              <a:t>What is confidentiality?</a:t>
            </a:r>
          </a:p>
        </p:txBody>
      </p:sp>
      <p:sp>
        <p:nvSpPr>
          <p:cNvPr id="70660" name="TextBox 2"/>
          <p:cNvSpPr txBox="1">
            <a:spLocks noChangeArrowheads="1"/>
          </p:cNvSpPr>
          <p:nvPr/>
        </p:nvSpPr>
        <p:spPr bwMode="auto">
          <a:xfrm>
            <a:off x="381000" y="19050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3600"/>
              <a:t>Consent - FERPA</a:t>
            </a:r>
          </a:p>
        </p:txBody>
      </p:sp>
      <p:sp>
        <p:nvSpPr>
          <p:cNvPr id="2" name="Content Placeholder 1"/>
          <p:cNvSpPr>
            <a:spLocks noGrp="1"/>
          </p:cNvSpPr>
          <p:nvPr>
            <p:ph idx="1"/>
          </p:nvPr>
        </p:nvSpPr>
        <p:spPr>
          <a:xfrm>
            <a:off x="1066800" y="2895600"/>
            <a:ext cx="7408863" cy="3451225"/>
          </a:xfrm>
        </p:spPr>
        <p:txBody>
          <a:bodyPr rtlCol="0">
            <a:normAutofit/>
          </a:bodyPr>
          <a:lstStyle/>
          <a:p>
            <a:pPr marL="274320" indent="-274320" eaLnBrk="1" fontAlgn="auto" hangingPunct="1">
              <a:spcAft>
                <a:spcPts val="0"/>
              </a:spcAft>
              <a:defRPr/>
            </a:pPr>
            <a:r>
              <a:rPr lang="en-US" sz="2800" dirty="0" smtClean="0"/>
              <a:t>Signed</a:t>
            </a:r>
          </a:p>
          <a:p>
            <a:pPr marL="274320" indent="-274320" eaLnBrk="1" fontAlgn="auto" hangingPunct="1">
              <a:spcAft>
                <a:spcPts val="0"/>
              </a:spcAft>
              <a:defRPr/>
            </a:pPr>
            <a:r>
              <a:rPr lang="en-US" sz="2800" b="1" dirty="0" smtClean="0"/>
              <a:t>Dated</a:t>
            </a:r>
          </a:p>
          <a:p>
            <a:pPr marL="274320" indent="-274320" eaLnBrk="1" fontAlgn="auto" hangingPunct="1">
              <a:spcAft>
                <a:spcPts val="0"/>
              </a:spcAft>
              <a:defRPr/>
            </a:pPr>
            <a:r>
              <a:rPr lang="en-US" sz="2800" dirty="0" smtClean="0"/>
              <a:t>Written</a:t>
            </a:r>
          </a:p>
          <a:p>
            <a:pPr marL="0" indent="0" eaLnBrk="1" fontAlgn="auto" hangingPunct="1">
              <a:spcAft>
                <a:spcPts val="0"/>
              </a:spcAft>
              <a:buFont typeface="Symbol" pitchFamily="18" charset="2"/>
              <a:buNone/>
              <a:defRPr/>
            </a:pPr>
            <a:endParaRPr lang="en-US" sz="2800" dirty="0"/>
          </a:p>
          <a:p>
            <a:pPr marL="0" indent="0" eaLnBrk="1" fontAlgn="auto" hangingPunct="1">
              <a:spcAft>
                <a:spcPts val="0"/>
              </a:spcAft>
              <a:buFont typeface="Symbol" pitchFamily="18" charset="2"/>
              <a:buNone/>
              <a:defRPr/>
            </a:pPr>
            <a:r>
              <a:rPr lang="en-US" sz="2800" dirty="0" smtClean="0"/>
              <a:t>99.30</a:t>
            </a:r>
            <a:endParaRPr lang="en-US" sz="2800" dirty="0"/>
          </a:p>
          <a:p>
            <a:pPr marL="274320" indent="-274320" eaLnBrk="1" fontAlgn="auto" hangingPunct="1">
              <a:spcAft>
                <a:spcPts val="0"/>
              </a:spcAft>
              <a:defRPr/>
            </a:pPr>
            <a:endParaRPr lang="en-US" dirty="0"/>
          </a:p>
        </p:txBody>
      </p:sp>
      <p:pic>
        <p:nvPicPr>
          <p:cNvPr id="70661"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25" name="Title 2"/>
          <p:cNvSpPr txBox="1">
            <a:spLocks/>
          </p:cNvSpPr>
          <p:nvPr/>
        </p:nvSpPr>
        <p:spPr bwMode="auto">
          <a:xfrm>
            <a:off x="355600" y="180975"/>
            <a:ext cx="83820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sz="4100">
                <a:solidFill>
                  <a:srgbClr val="FFFFFF"/>
                </a:solidFill>
              </a:rPr>
              <a:t>What are the exceptions to consent?</a:t>
            </a:r>
          </a:p>
        </p:txBody>
      </p:sp>
      <p:graphicFrame>
        <p:nvGraphicFramePr>
          <p:cNvPr id="4" name="Table 3" descr="This table indicates that IDEA Part C, IDEA Part B, and FERPA all have different exceptions to consent."/>
          <p:cNvGraphicFramePr>
            <a:graphicFrameLocks noGrp="1"/>
          </p:cNvGraphicFramePr>
          <p:nvPr>
            <p:extLst>
              <p:ext uri="{D42A27DB-BD31-4B8C-83A1-F6EECF244321}">
                <p14:modId xmlns:p14="http://schemas.microsoft.com/office/powerpoint/2010/main" val="2844078717"/>
              </p:ext>
            </p:extLst>
          </p:nvPr>
        </p:nvGraphicFramePr>
        <p:xfrm>
          <a:off x="533400" y="1371600"/>
          <a:ext cx="8153400" cy="4391025"/>
        </p:xfrm>
        <a:graphic>
          <a:graphicData uri="http://schemas.openxmlformats.org/drawingml/2006/table">
            <a:tbl>
              <a:tblPr firstRow="1" firstCol="1" bandRow="1"/>
              <a:tblGrid>
                <a:gridCol w="2717800"/>
                <a:gridCol w="2814864"/>
                <a:gridCol w="2620736"/>
              </a:tblGrid>
              <a:tr h="190505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967">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descr="This graphic indicates that all three statutes have different exceptions to cons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3689350"/>
            <a:ext cx="20574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05213"/>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 calcmode="lin" valueType="num">
                                      <p:cBhvr>
                                        <p:cTn id="7" dur="500" fill="hold"/>
                                        <p:tgtEl>
                                          <p:spTgt spid="27666"/>
                                        </p:tgtEl>
                                        <p:attrNameLst>
                                          <p:attrName>ppt_w</p:attrName>
                                        </p:attrNameLst>
                                      </p:cBhvr>
                                      <p:tavLst>
                                        <p:tav tm="0">
                                          <p:val>
                                            <p:fltVal val="0"/>
                                          </p:val>
                                        </p:tav>
                                        <p:tav tm="100000">
                                          <p:val>
                                            <p:strVal val="#ppt_w"/>
                                          </p:val>
                                        </p:tav>
                                      </p:tavLst>
                                    </p:anim>
                                    <p:anim calcmode="lin" valueType="num">
                                      <p:cBhvr>
                                        <p:cTn id="8" dur="500" fill="hold"/>
                                        <p:tgtEl>
                                          <p:spTgt spid="27666"/>
                                        </p:tgtEl>
                                        <p:attrNameLst>
                                          <p:attrName>ppt_h</p:attrName>
                                        </p:attrNameLst>
                                      </p:cBhvr>
                                      <p:tavLst>
                                        <p:tav tm="0">
                                          <p:val>
                                            <p:fltVal val="0"/>
                                          </p:val>
                                        </p:tav>
                                        <p:tav tm="100000">
                                          <p:val>
                                            <p:strVal val="#ppt_h"/>
                                          </p:val>
                                        </p:tav>
                                      </p:tavLst>
                                    </p:anim>
                                    <p:animEffect transition="in" filter="fade">
                                      <p:cBhvr>
                                        <p:cTn id="9" dur="500"/>
                                        <p:tgtEl>
                                          <p:spTgt spid="2766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p:txBody>
          <a:bodyPr/>
          <a:lstStyle/>
          <a:p>
            <a:pPr eaLnBrk="1" hangingPunct="1"/>
            <a:r>
              <a:rPr lang="en-US" altLang="en-US" smtClean="0"/>
              <a:t/>
            </a:r>
            <a:br>
              <a:rPr lang="en-US" altLang="en-US" smtClean="0"/>
            </a:br>
            <a:r>
              <a:rPr lang="en-US" altLang="en-US" smtClean="0"/>
              <a:t>Exceptions to Consent</a:t>
            </a:r>
            <a:br>
              <a:rPr lang="en-US" altLang="en-US" smtClean="0"/>
            </a:br>
            <a:endParaRPr lang="en-US" altLang="en-US" smtClean="0"/>
          </a:p>
        </p:txBody>
      </p:sp>
      <p:sp>
        <p:nvSpPr>
          <p:cNvPr id="32770" name="Content Placeholder 1"/>
          <p:cNvSpPr>
            <a:spLocks noGrp="1"/>
          </p:cNvSpPr>
          <p:nvPr>
            <p:ph idx="1"/>
          </p:nvPr>
        </p:nvSpPr>
        <p:spPr>
          <a:xfrm>
            <a:off x="871538" y="1676400"/>
            <a:ext cx="7408862" cy="4449763"/>
          </a:xfrm>
        </p:spPr>
        <p:txBody>
          <a:bodyPr/>
          <a:lstStyle/>
          <a:p>
            <a:pPr marL="0" indent="0" eaLnBrk="1" hangingPunct="1">
              <a:buFont typeface="Symbol" pitchFamily="18" charset="2"/>
              <a:buNone/>
              <a:defRPr/>
            </a:pPr>
            <a:r>
              <a:rPr lang="en-US" sz="3600" dirty="0">
                <a:solidFill>
                  <a:schemeClr val="bg2">
                    <a:lumMod val="25000"/>
                  </a:schemeClr>
                </a:solidFill>
              </a:rPr>
              <a:t>IDEA Part </a:t>
            </a:r>
            <a:r>
              <a:rPr lang="en-US" sz="3600" dirty="0" smtClean="0">
                <a:solidFill>
                  <a:schemeClr val="bg2">
                    <a:lumMod val="25000"/>
                  </a:schemeClr>
                </a:solidFill>
              </a:rPr>
              <a:t>C</a:t>
            </a:r>
          </a:p>
          <a:p>
            <a:pPr eaLnBrk="1" hangingPunct="1">
              <a:defRPr/>
            </a:pPr>
            <a:endParaRPr lang="en-US" sz="2800" dirty="0" smtClean="0">
              <a:solidFill>
                <a:schemeClr val="bg2">
                  <a:lumMod val="25000"/>
                </a:schemeClr>
              </a:solidFill>
            </a:endParaRPr>
          </a:p>
          <a:p>
            <a:pPr eaLnBrk="1" hangingPunct="1">
              <a:defRPr/>
            </a:pPr>
            <a:r>
              <a:rPr lang="en-US" sz="2800" dirty="0" smtClean="0">
                <a:solidFill>
                  <a:schemeClr val="bg2">
                    <a:lumMod val="25000"/>
                  </a:schemeClr>
                </a:solidFill>
              </a:rPr>
              <a:t>Remember </a:t>
            </a:r>
            <a:r>
              <a:rPr lang="en-US" sz="2800" dirty="0">
                <a:solidFill>
                  <a:schemeClr val="bg2">
                    <a:lumMod val="25000"/>
                  </a:schemeClr>
                </a:solidFill>
              </a:rPr>
              <a:t>definition of participating </a:t>
            </a:r>
            <a:r>
              <a:rPr lang="en-US" sz="2800" dirty="0" smtClean="0">
                <a:solidFill>
                  <a:schemeClr val="bg2">
                    <a:lumMod val="25000"/>
                  </a:schemeClr>
                </a:solidFill>
              </a:rPr>
              <a:t>agency</a:t>
            </a:r>
          </a:p>
          <a:p>
            <a:pPr marL="303213" lvl="1" indent="0" eaLnBrk="1" hangingPunct="1">
              <a:buFont typeface="Symbol" pitchFamily="18" charset="2"/>
              <a:buNone/>
              <a:defRPr/>
            </a:pPr>
            <a:endParaRPr lang="en-US" sz="2800" dirty="0">
              <a:solidFill>
                <a:schemeClr val="bg2">
                  <a:lumMod val="25000"/>
                </a:schemeClr>
              </a:solidFill>
            </a:endParaRPr>
          </a:p>
          <a:p>
            <a:pPr eaLnBrk="1" hangingPunct="1">
              <a:defRPr/>
            </a:pPr>
            <a:r>
              <a:rPr lang="en-US" sz="2800" dirty="0">
                <a:solidFill>
                  <a:schemeClr val="bg2">
                    <a:lumMod val="25000"/>
                  </a:schemeClr>
                </a:solidFill>
              </a:rPr>
              <a:t>Transition notification/opt </a:t>
            </a:r>
            <a:r>
              <a:rPr lang="en-US" sz="2800" dirty="0" smtClean="0">
                <a:solidFill>
                  <a:schemeClr val="bg2">
                    <a:lumMod val="25000"/>
                  </a:schemeClr>
                </a:solidFill>
              </a:rPr>
              <a:t>out</a:t>
            </a:r>
          </a:p>
          <a:p>
            <a:pPr eaLnBrk="1" hangingPunct="1">
              <a:defRPr/>
            </a:pPr>
            <a:endParaRPr lang="en-US" sz="2800" dirty="0">
              <a:solidFill>
                <a:schemeClr val="bg2">
                  <a:lumMod val="25000"/>
                </a:schemeClr>
              </a:solidFill>
            </a:endParaRPr>
          </a:p>
          <a:p>
            <a:pPr eaLnBrk="1" hangingPunct="1">
              <a:defRPr/>
            </a:pPr>
            <a:r>
              <a:rPr lang="en-US" sz="2800" dirty="0" smtClean="0">
                <a:solidFill>
                  <a:schemeClr val="bg2">
                    <a:lumMod val="25000"/>
                  </a:schemeClr>
                </a:solidFill>
              </a:rPr>
              <a:t>FERPA exceptions - Translation provisions </a:t>
            </a:r>
            <a:r>
              <a:rPr lang="en-US" sz="2800" dirty="0">
                <a:solidFill>
                  <a:schemeClr val="bg2">
                    <a:lumMod val="25000"/>
                  </a:schemeClr>
                </a:solidFill>
              </a:rPr>
              <a:t>(e.g., school officials</a:t>
            </a:r>
            <a:r>
              <a:rPr lang="en-US" sz="2800" dirty="0" smtClean="0">
                <a:solidFill>
                  <a:schemeClr val="bg2">
                    <a:lumMod val="25000"/>
                  </a:schemeClr>
                </a:solidFill>
              </a:rPr>
              <a:t>)</a:t>
            </a:r>
          </a:p>
          <a:p>
            <a:pPr marL="0" indent="0" eaLnBrk="1" hangingPunct="1">
              <a:buFont typeface="Symbol" pitchFamily="18" charset="2"/>
              <a:buNone/>
              <a:defRPr/>
            </a:pPr>
            <a:r>
              <a:rPr lang="en-US" sz="2800" dirty="0" smtClean="0">
                <a:solidFill>
                  <a:schemeClr val="bg2">
                    <a:lumMod val="25000"/>
                  </a:schemeClr>
                </a:solidFill>
              </a:rPr>
              <a:t>303.14(b)</a:t>
            </a:r>
            <a:endParaRPr lang="en-US" sz="2800" dirty="0">
              <a:solidFill>
                <a:schemeClr val="bg2">
                  <a:lumMod val="25000"/>
                </a:schemeClr>
              </a:solidFill>
            </a:endParaRPr>
          </a:p>
          <a:p>
            <a:pPr eaLnBrk="1" hangingPunct="1">
              <a:defRPr/>
            </a:pPr>
            <a:endParaRPr lang="en-US" altLang="en-US" dirty="0" smtClean="0"/>
          </a:p>
        </p:txBody>
      </p:sp>
      <p:pic>
        <p:nvPicPr>
          <p:cNvPr id="7475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4" end="4"/>
                                            </p:txEl>
                                          </p:spTgt>
                                        </p:tgtEl>
                                        <p:attrNameLst>
                                          <p:attrName>style.visibility</p:attrName>
                                        </p:attrNameLst>
                                      </p:cBhvr>
                                      <p:to>
                                        <p:strVal val="visible"/>
                                      </p:to>
                                    </p:set>
                                    <p:anim calcmode="lin" valueType="num">
                                      <p:cBhvr additive="base">
                                        <p:cTn id="13"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6" end="6"/>
                                            </p:txEl>
                                          </p:spTgt>
                                        </p:tgtEl>
                                        <p:attrNameLst>
                                          <p:attrName>style.visibility</p:attrName>
                                        </p:attrNameLst>
                                      </p:cBhvr>
                                      <p:to>
                                        <p:strVal val="visible"/>
                                      </p:to>
                                    </p:set>
                                    <p:anim calcmode="lin" valueType="num">
                                      <p:cBhvr additive="base">
                                        <p:cTn id="19" dur="500" fill="hold"/>
                                        <p:tgtEl>
                                          <p:spTgt spid="32770">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0">
                                            <p:txEl>
                                              <p:pRg st="7" end="7"/>
                                            </p:txEl>
                                          </p:spTgt>
                                        </p:tgtEl>
                                        <p:attrNameLst>
                                          <p:attrName>style.visibility</p:attrName>
                                        </p:attrNameLst>
                                      </p:cBhvr>
                                      <p:to>
                                        <p:strVal val="visible"/>
                                      </p:to>
                                    </p:set>
                                    <p:anim calcmode="lin" valueType="num">
                                      <p:cBhvr additive="base">
                                        <p:cTn id="23" dur="5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Title 2"/>
          <p:cNvSpPr>
            <a:spLocks noGrp="1"/>
          </p:cNvSpPr>
          <p:nvPr>
            <p:ph type="title"/>
          </p:nvPr>
        </p:nvSpPr>
        <p:spPr/>
        <p:txBody>
          <a:bodyPr/>
          <a:lstStyle/>
          <a:p>
            <a:pPr eaLnBrk="1" hangingPunct="1">
              <a:defRPr/>
            </a:pPr>
            <a:r>
              <a:rPr lang="en-US" altLang="en-US" dirty="0" smtClean="0">
                <a:solidFill>
                  <a:schemeClr val="bg1"/>
                </a:solidFill>
              </a:rPr>
              <a:t>IDEA Part C </a:t>
            </a:r>
            <a:r>
              <a:rPr lang="en-US" altLang="en-US" dirty="0" smtClean="0">
                <a:solidFill>
                  <a:schemeClr val="bg2">
                    <a:lumMod val="25000"/>
                  </a:schemeClr>
                </a:solidFill>
              </a:rPr>
              <a:t/>
            </a:r>
            <a:br>
              <a:rPr lang="en-US" altLang="en-US" dirty="0" smtClean="0">
                <a:solidFill>
                  <a:schemeClr val="bg2">
                    <a:lumMod val="25000"/>
                  </a:schemeClr>
                </a:solidFill>
              </a:rPr>
            </a:br>
            <a:r>
              <a:rPr lang="en-US" altLang="en-US" sz="3600" dirty="0" smtClean="0"/>
              <a:t>Translation provisions</a:t>
            </a:r>
          </a:p>
        </p:txBody>
      </p:sp>
      <p:graphicFrame>
        <p:nvGraphicFramePr>
          <p:cNvPr id="4" name="Content Placeholder 3" descr="This table translates terms from FERPA language to IDEA Part C language. "/>
          <p:cNvGraphicFramePr>
            <a:graphicFrameLocks noGrp="1"/>
          </p:cNvGraphicFramePr>
          <p:nvPr>
            <p:ph idx="1"/>
            <p:extLst>
              <p:ext uri="{D42A27DB-BD31-4B8C-83A1-F6EECF244321}">
                <p14:modId xmlns:p14="http://schemas.microsoft.com/office/powerpoint/2010/main" val="2487353067"/>
              </p:ext>
            </p:extLst>
          </p:nvPr>
        </p:nvGraphicFramePr>
        <p:xfrm>
          <a:off x="915988" y="2133600"/>
          <a:ext cx="7313612" cy="4276727"/>
        </p:xfrm>
        <a:graphic>
          <a:graphicData uri="http://schemas.openxmlformats.org/drawingml/2006/table">
            <a:tbl>
              <a:tblPr firstRow="1" firstCol="1" bandRow="1">
                <a:tableStyleId>{5C22544A-7EE6-4342-B048-85BDC9FD1C3A}</a:tableStyleId>
              </a:tblPr>
              <a:tblGrid>
                <a:gridCol w="3002710"/>
                <a:gridCol w="4310902"/>
              </a:tblGrid>
              <a:tr h="422734">
                <a:tc gridSpan="2">
                  <a:txBody>
                    <a:bodyPr/>
                    <a:lstStyle/>
                    <a:p>
                      <a:pPr marL="0" marR="0" algn="ctr">
                        <a:lnSpc>
                          <a:spcPct val="115000"/>
                        </a:lnSpc>
                        <a:spcBef>
                          <a:spcPts val="0"/>
                        </a:spcBef>
                        <a:spcAft>
                          <a:spcPts val="1000"/>
                        </a:spcAft>
                      </a:pPr>
                      <a:r>
                        <a:rPr lang="en-US" sz="2000" dirty="0">
                          <a:effectLst/>
                        </a:rPr>
                        <a:t>Crosswalk of Terms</a:t>
                      </a:r>
                      <a:endParaRPr lang="en-US" sz="1600" dirty="0">
                        <a:effectLst/>
                        <a:latin typeface="Calibri"/>
                        <a:ea typeface="SimSun"/>
                        <a:cs typeface="Mangal"/>
                      </a:endParaRPr>
                    </a:p>
                  </a:txBody>
                  <a:tcPr marL="68580" marR="68580" marT="0" marB="0"/>
                </a:tc>
                <a:tc hMerge="1">
                  <a:txBody>
                    <a:bodyPr/>
                    <a:lstStyle/>
                    <a:p>
                      <a:endParaRPr lang="en-US"/>
                    </a:p>
                  </a:txBody>
                  <a:tcPr/>
                </a:tc>
              </a:tr>
              <a:tr h="362407">
                <a:tc>
                  <a:txBody>
                    <a:bodyPr/>
                    <a:lstStyle/>
                    <a:p>
                      <a:pPr marL="0" marR="0" algn="ctr">
                        <a:lnSpc>
                          <a:spcPct val="115000"/>
                        </a:lnSpc>
                        <a:spcBef>
                          <a:spcPts val="0"/>
                        </a:spcBef>
                        <a:spcAft>
                          <a:spcPts val="1000"/>
                        </a:spcAft>
                      </a:pPr>
                      <a:r>
                        <a:rPr lang="en-US" sz="1600" dirty="0">
                          <a:effectLst/>
                        </a:rPr>
                        <a:t>FERPA</a:t>
                      </a:r>
                      <a:endParaRPr lang="en-US" sz="1400" dirty="0">
                        <a:effectLst/>
                        <a:latin typeface="Calibri"/>
                        <a:ea typeface="SimSun"/>
                        <a:cs typeface="Mangal"/>
                      </a:endParaRPr>
                    </a:p>
                  </a:txBody>
                  <a:tcPr marL="68580" marR="68580" marT="0" marB="0"/>
                </a:tc>
                <a:tc>
                  <a:txBody>
                    <a:bodyPr/>
                    <a:lstStyle/>
                    <a:p>
                      <a:pPr marL="0" marR="0" algn="ctr">
                        <a:lnSpc>
                          <a:spcPct val="115000"/>
                        </a:lnSpc>
                        <a:spcBef>
                          <a:spcPts val="0"/>
                        </a:spcBef>
                        <a:spcAft>
                          <a:spcPts val="1000"/>
                        </a:spcAft>
                      </a:pPr>
                      <a:r>
                        <a:rPr lang="en-US" sz="1600" dirty="0">
                          <a:effectLst/>
                        </a:rPr>
                        <a:t>IDEA Part C</a:t>
                      </a:r>
                      <a:endParaRPr lang="en-US" sz="1400" dirty="0">
                        <a:effectLst/>
                        <a:latin typeface="Calibri"/>
                        <a:ea typeface="SimSun"/>
                        <a:cs typeface="Mangal"/>
                      </a:endParaRPr>
                    </a:p>
                  </a:txBody>
                  <a:tcPr marL="68580" marR="68580" marT="0" marB="0"/>
                </a:tc>
              </a:tr>
              <a:tr h="350520">
                <a:tc>
                  <a:txBody>
                    <a:bodyPr/>
                    <a:lstStyle/>
                    <a:p>
                      <a:pPr marL="0" marR="0">
                        <a:lnSpc>
                          <a:spcPct val="115000"/>
                        </a:lnSpc>
                        <a:spcBef>
                          <a:spcPts val="0"/>
                        </a:spcBef>
                        <a:spcAft>
                          <a:spcPts val="1000"/>
                        </a:spcAft>
                      </a:pPr>
                      <a:r>
                        <a:rPr lang="en-US" sz="2000" dirty="0">
                          <a:effectLst/>
                        </a:rPr>
                        <a:t>Education Record</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Early intervention record</a:t>
                      </a:r>
                      <a:endParaRPr lang="en-US" sz="2000" dirty="0">
                        <a:effectLst/>
                        <a:latin typeface="Calibri"/>
                        <a:ea typeface="SimSun"/>
                        <a:cs typeface="Mangal"/>
                      </a:endParaRPr>
                    </a:p>
                  </a:txBody>
                  <a:tcPr marL="68580" marR="68580" marT="0" marB="0"/>
                </a:tc>
              </a:tr>
              <a:tr h="350520">
                <a:tc>
                  <a:txBody>
                    <a:bodyPr/>
                    <a:lstStyle/>
                    <a:p>
                      <a:pPr marL="0" marR="0">
                        <a:lnSpc>
                          <a:spcPct val="115000"/>
                        </a:lnSpc>
                        <a:spcBef>
                          <a:spcPts val="0"/>
                        </a:spcBef>
                        <a:spcAft>
                          <a:spcPts val="1000"/>
                        </a:spcAft>
                      </a:pPr>
                      <a:r>
                        <a:rPr lang="en-US" sz="2000" dirty="0">
                          <a:effectLst/>
                        </a:rPr>
                        <a:t>Education</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Early intervention</a:t>
                      </a:r>
                      <a:endParaRPr lang="en-US" sz="2000" dirty="0">
                        <a:effectLst/>
                        <a:latin typeface="Calibri"/>
                        <a:ea typeface="SimSun"/>
                        <a:cs typeface="Mangal"/>
                      </a:endParaRPr>
                    </a:p>
                  </a:txBody>
                  <a:tcPr marL="68580" marR="68580" marT="0" marB="0"/>
                </a:tc>
              </a:tr>
              <a:tr h="701040">
                <a:tc>
                  <a:txBody>
                    <a:bodyPr/>
                    <a:lstStyle/>
                    <a:p>
                      <a:pPr marL="0" marR="0">
                        <a:lnSpc>
                          <a:spcPct val="115000"/>
                        </a:lnSpc>
                        <a:spcBef>
                          <a:spcPts val="0"/>
                        </a:spcBef>
                        <a:spcAft>
                          <a:spcPts val="1000"/>
                        </a:spcAft>
                      </a:pPr>
                      <a:r>
                        <a:rPr lang="en-US" sz="2000" dirty="0" smtClean="0">
                          <a:effectLst/>
                        </a:rPr>
                        <a:t>Educational agency or institution</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Participating agency</a:t>
                      </a:r>
                      <a:endParaRPr lang="en-US" sz="2000" dirty="0">
                        <a:effectLst/>
                        <a:latin typeface="Calibri"/>
                        <a:ea typeface="SimSun"/>
                        <a:cs typeface="Mangal"/>
                      </a:endParaRPr>
                    </a:p>
                  </a:txBody>
                  <a:tcPr marL="68580" marR="68580" marT="0" marB="0"/>
                </a:tc>
              </a:tr>
              <a:tr h="1037946">
                <a:tc>
                  <a:txBody>
                    <a:bodyPr/>
                    <a:lstStyle/>
                    <a:p>
                      <a:pPr marL="0" marR="0">
                        <a:lnSpc>
                          <a:spcPct val="115000"/>
                        </a:lnSpc>
                        <a:spcBef>
                          <a:spcPts val="0"/>
                        </a:spcBef>
                        <a:spcAft>
                          <a:spcPts val="1000"/>
                        </a:spcAft>
                      </a:pPr>
                      <a:r>
                        <a:rPr lang="en-US" sz="2000">
                          <a:effectLst/>
                        </a:rPr>
                        <a:t>School official</a:t>
                      </a:r>
                      <a:endParaRPr lang="en-US" sz="200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Qualified early intervention service (EIS) personnel/Service coordinator</a:t>
                      </a:r>
                      <a:endParaRPr lang="en-US" sz="2000" dirty="0">
                        <a:effectLst/>
                        <a:latin typeface="Calibri"/>
                        <a:ea typeface="SimSun"/>
                        <a:cs typeface="Mangal"/>
                      </a:endParaRPr>
                    </a:p>
                  </a:txBody>
                  <a:tcPr marL="68580" marR="68580" marT="0" marB="0"/>
                </a:tc>
              </a:tr>
              <a:tr h="7010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effectLst/>
                        </a:rPr>
                        <a:t>State educational </a:t>
                      </a:r>
                      <a:r>
                        <a:rPr lang="en-US" sz="2000" dirty="0" smtClean="0">
                          <a:effectLst/>
                        </a:rPr>
                        <a:t>authority</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Lead agency</a:t>
                      </a:r>
                      <a:endParaRPr lang="en-US" sz="2000" dirty="0">
                        <a:effectLst/>
                        <a:latin typeface="Calibri"/>
                        <a:ea typeface="SimSun"/>
                        <a:cs typeface="Mangal"/>
                      </a:endParaRPr>
                    </a:p>
                  </a:txBody>
                  <a:tcPr marL="68580" marR="68580" marT="0" marB="0"/>
                </a:tc>
              </a:tr>
              <a:tr h="350520">
                <a:tc>
                  <a:txBody>
                    <a:bodyPr/>
                    <a:lstStyle/>
                    <a:p>
                      <a:pPr marL="0" marR="0">
                        <a:lnSpc>
                          <a:spcPct val="115000"/>
                        </a:lnSpc>
                        <a:spcBef>
                          <a:spcPts val="0"/>
                        </a:spcBef>
                        <a:spcAft>
                          <a:spcPts val="1000"/>
                        </a:spcAft>
                      </a:pPr>
                      <a:r>
                        <a:rPr lang="en-US" sz="2000">
                          <a:effectLst/>
                        </a:rPr>
                        <a:t>Student</a:t>
                      </a:r>
                      <a:endParaRPr lang="en-US" sz="200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smtClean="0">
                          <a:effectLst/>
                          <a:latin typeface="Calibri"/>
                          <a:ea typeface="SimSun"/>
                          <a:cs typeface="Mangal"/>
                        </a:rPr>
                        <a:t>Child</a:t>
                      </a:r>
                      <a:r>
                        <a:rPr lang="en-US" sz="2000" baseline="0" dirty="0" smtClean="0">
                          <a:effectLst/>
                          <a:latin typeface="Calibri"/>
                          <a:ea typeface="SimSun"/>
                          <a:cs typeface="Mangal"/>
                        </a:rPr>
                        <a:t> under IDEA Part C</a:t>
                      </a:r>
                      <a:endParaRPr lang="en-US" sz="2000" dirty="0">
                        <a:effectLst/>
                        <a:latin typeface="Calibri"/>
                        <a:ea typeface="SimSun"/>
                        <a:cs typeface="Mangal"/>
                      </a:endParaRPr>
                    </a:p>
                  </a:txBody>
                  <a:tcPr marL="68580" marR="68580" marT="0" marB="0"/>
                </a:tc>
              </a:tr>
            </a:tbl>
          </a:graphicData>
        </a:graphic>
      </p:graphicFrame>
      <p:pic>
        <p:nvPicPr>
          <p:cNvPr id="76831"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sz="4900" dirty="0" smtClean="0"/>
              <a:t>Exceptions to Consent</a:t>
            </a:r>
            <a:r>
              <a:rPr lang="en-US" dirty="0" smtClean="0"/>
              <a:t/>
            </a:r>
            <a:br>
              <a:rPr lang="en-US" dirty="0" smtClean="0"/>
            </a:br>
            <a:endParaRPr lang="en-US" dirty="0"/>
          </a:p>
        </p:txBody>
      </p:sp>
      <p:sp>
        <p:nvSpPr>
          <p:cNvPr id="32770" name="Content Placeholder 1"/>
          <p:cNvSpPr>
            <a:spLocks noGrp="1"/>
          </p:cNvSpPr>
          <p:nvPr>
            <p:ph idx="1"/>
          </p:nvPr>
        </p:nvSpPr>
        <p:spPr>
          <a:xfrm>
            <a:off x="838200" y="1676400"/>
            <a:ext cx="7408863" cy="4449763"/>
          </a:xfrm>
        </p:spPr>
        <p:txBody>
          <a:bodyPr/>
          <a:lstStyle/>
          <a:p>
            <a:pPr marL="0" indent="0" eaLnBrk="1" hangingPunct="1">
              <a:buFont typeface="Symbol" pitchFamily="18" charset="2"/>
              <a:buNone/>
              <a:defRPr/>
            </a:pPr>
            <a:r>
              <a:rPr lang="en-US" sz="3600" dirty="0">
                <a:solidFill>
                  <a:schemeClr val="accent1">
                    <a:lumMod val="75000"/>
                  </a:schemeClr>
                </a:solidFill>
              </a:rPr>
              <a:t>IDEA Part </a:t>
            </a:r>
            <a:r>
              <a:rPr lang="en-US" sz="3600" dirty="0" smtClean="0">
                <a:solidFill>
                  <a:schemeClr val="accent1">
                    <a:lumMod val="75000"/>
                  </a:schemeClr>
                </a:solidFill>
              </a:rPr>
              <a:t>B</a:t>
            </a:r>
          </a:p>
          <a:p>
            <a:pPr eaLnBrk="1" hangingPunct="1">
              <a:defRPr/>
            </a:pPr>
            <a:r>
              <a:rPr lang="en-US" sz="2800" dirty="0" smtClean="0">
                <a:solidFill>
                  <a:schemeClr val="accent1">
                    <a:lumMod val="75000"/>
                  </a:schemeClr>
                </a:solidFill>
              </a:rPr>
              <a:t>Officials </a:t>
            </a:r>
            <a:r>
              <a:rPr lang="en-US" sz="2800" dirty="0">
                <a:solidFill>
                  <a:schemeClr val="accent1">
                    <a:lumMod val="75000"/>
                  </a:schemeClr>
                </a:solidFill>
              </a:rPr>
              <a:t>of participating agency</a:t>
            </a:r>
          </a:p>
          <a:p>
            <a:pPr eaLnBrk="1" hangingPunct="1">
              <a:defRPr/>
            </a:pPr>
            <a:endParaRPr lang="en-US" sz="2800" dirty="0">
              <a:solidFill>
                <a:schemeClr val="accent1">
                  <a:lumMod val="75000"/>
                </a:schemeClr>
              </a:solidFill>
            </a:endParaRPr>
          </a:p>
          <a:p>
            <a:pPr eaLnBrk="1" hangingPunct="1">
              <a:defRPr/>
            </a:pPr>
            <a:r>
              <a:rPr lang="en-US" sz="2800" dirty="0">
                <a:solidFill>
                  <a:schemeClr val="accent1">
                    <a:lumMod val="75000"/>
                  </a:schemeClr>
                </a:solidFill>
              </a:rPr>
              <a:t>Age of majority</a:t>
            </a:r>
          </a:p>
          <a:p>
            <a:pPr eaLnBrk="1" hangingPunct="1">
              <a:defRPr/>
            </a:pPr>
            <a:endParaRPr lang="en-US" sz="2800" dirty="0">
              <a:solidFill>
                <a:schemeClr val="accent1">
                  <a:lumMod val="75000"/>
                </a:schemeClr>
              </a:solidFill>
            </a:endParaRPr>
          </a:p>
          <a:p>
            <a:pPr eaLnBrk="1" hangingPunct="1">
              <a:defRPr/>
            </a:pPr>
            <a:r>
              <a:rPr lang="en-US" sz="2800" dirty="0">
                <a:solidFill>
                  <a:schemeClr val="accent1">
                    <a:lumMod val="75000"/>
                  </a:schemeClr>
                </a:solidFill>
              </a:rPr>
              <a:t>FERPA exceptions</a:t>
            </a:r>
          </a:p>
          <a:p>
            <a:pPr eaLnBrk="1" hangingPunct="1">
              <a:defRPr/>
            </a:pPr>
            <a:endParaRPr lang="en-US" sz="2800" dirty="0">
              <a:solidFill>
                <a:schemeClr val="accent1">
                  <a:lumMod val="75000"/>
                </a:schemeClr>
              </a:solidFill>
            </a:endParaRPr>
          </a:p>
          <a:p>
            <a:pPr marL="0" indent="0" eaLnBrk="1" hangingPunct="1">
              <a:buFont typeface="Symbol" pitchFamily="18" charset="2"/>
              <a:buNone/>
              <a:defRPr/>
            </a:pPr>
            <a:r>
              <a:rPr lang="en-US" sz="2800" dirty="0">
                <a:solidFill>
                  <a:schemeClr val="accent1">
                    <a:lumMod val="75000"/>
                  </a:schemeClr>
                </a:solidFill>
              </a:rPr>
              <a:t>303.622(b)(1) and (2)</a:t>
            </a:r>
          </a:p>
          <a:p>
            <a:pPr eaLnBrk="1" hangingPunct="1">
              <a:defRPr/>
            </a:pPr>
            <a:endParaRPr lang="en-US" altLang="en-US" dirty="0" smtClean="0"/>
          </a:p>
        </p:txBody>
      </p:sp>
      <p:pic>
        <p:nvPicPr>
          <p:cNvPr id="7885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 calcmode="lin" valueType="num">
                                      <p:cBhvr additive="base">
                                        <p:cTn id="7"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5" end="5"/>
                                            </p:txEl>
                                          </p:spTgt>
                                        </p:tgtEl>
                                        <p:attrNameLst>
                                          <p:attrName>style.visibility</p:attrName>
                                        </p:attrNameLst>
                                      </p:cBhvr>
                                      <p:to>
                                        <p:strVal val="visible"/>
                                      </p:to>
                                    </p:set>
                                    <p:anim calcmode="lin" valueType="num">
                                      <p:cBhvr additive="base">
                                        <p:cTn id="19"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770">
                                            <p:txEl>
                                              <p:pRg st="7" end="7"/>
                                            </p:txEl>
                                          </p:spTgt>
                                        </p:tgtEl>
                                        <p:attrNameLst>
                                          <p:attrName>style.visibility</p:attrName>
                                        </p:attrNameLst>
                                      </p:cBhvr>
                                      <p:to>
                                        <p:strVal val="visible"/>
                                      </p:to>
                                    </p:set>
                                    <p:anim calcmode="lin" valueType="num">
                                      <p:cBhvr additive="base">
                                        <p:cTn id="23" dur="5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7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sz="4900" dirty="0" smtClean="0"/>
              <a:t>Exceptions to Consent</a:t>
            </a:r>
            <a:r>
              <a:rPr lang="en-US" dirty="0" smtClean="0"/>
              <a:t/>
            </a:r>
            <a:br>
              <a:rPr lang="en-US" dirty="0" smtClean="0"/>
            </a:br>
            <a:endParaRPr lang="en-US" dirty="0"/>
          </a:p>
        </p:txBody>
      </p:sp>
      <p:sp>
        <p:nvSpPr>
          <p:cNvPr id="32770" name="Content Placeholder 1"/>
          <p:cNvSpPr>
            <a:spLocks noGrp="1"/>
          </p:cNvSpPr>
          <p:nvPr>
            <p:ph idx="1"/>
          </p:nvPr>
        </p:nvSpPr>
        <p:spPr>
          <a:xfrm>
            <a:off x="838200" y="1676400"/>
            <a:ext cx="7408863" cy="4449763"/>
          </a:xfrm>
        </p:spPr>
        <p:txBody>
          <a:bodyPr/>
          <a:lstStyle/>
          <a:p>
            <a:pPr marL="0" indent="0" eaLnBrk="1" hangingPunct="1">
              <a:buFont typeface="Symbol" pitchFamily="18" charset="2"/>
              <a:buNone/>
              <a:defRPr/>
            </a:pPr>
            <a:r>
              <a:rPr lang="en-US" sz="3200" dirty="0" smtClean="0"/>
              <a:t>FERPA –</a:t>
            </a:r>
            <a:r>
              <a:rPr lang="en-US" sz="2800" dirty="0" smtClean="0"/>
              <a:t> a number of exceptions including:</a:t>
            </a:r>
          </a:p>
          <a:p>
            <a:pPr eaLnBrk="1" hangingPunct="1">
              <a:spcBef>
                <a:spcPts val="600"/>
              </a:spcBef>
              <a:defRPr/>
            </a:pPr>
            <a:r>
              <a:rPr lang="en-US" sz="2800" dirty="0" smtClean="0"/>
              <a:t>Audit and Evaluation</a:t>
            </a:r>
          </a:p>
          <a:p>
            <a:pPr eaLnBrk="1" hangingPunct="1">
              <a:spcBef>
                <a:spcPts val="0"/>
              </a:spcBef>
              <a:defRPr/>
            </a:pPr>
            <a:endParaRPr lang="en-US" sz="2800" dirty="0"/>
          </a:p>
          <a:p>
            <a:pPr eaLnBrk="1" hangingPunct="1">
              <a:spcBef>
                <a:spcPts val="0"/>
              </a:spcBef>
              <a:defRPr/>
            </a:pPr>
            <a:r>
              <a:rPr lang="en-US" sz="2800" dirty="0" smtClean="0"/>
              <a:t>Uninterrupted Scholars Act</a:t>
            </a:r>
          </a:p>
          <a:p>
            <a:pPr eaLnBrk="1" hangingPunct="1">
              <a:spcBef>
                <a:spcPts val="0"/>
              </a:spcBef>
              <a:defRPr/>
            </a:pPr>
            <a:endParaRPr lang="en-US" sz="2800" dirty="0"/>
          </a:p>
          <a:p>
            <a:pPr eaLnBrk="1" hangingPunct="1">
              <a:spcBef>
                <a:spcPts val="0"/>
              </a:spcBef>
              <a:defRPr/>
            </a:pPr>
            <a:r>
              <a:rPr lang="en-US" sz="2800" dirty="0"/>
              <a:t>Compliance with Judicial </a:t>
            </a:r>
            <a:r>
              <a:rPr lang="en-US" sz="2800" dirty="0" smtClean="0"/>
              <a:t>Order/Subpoena</a:t>
            </a:r>
          </a:p>
          <a:p>
            <a:pPr eaLnBrk="1" hangingPunct="1">
              <a:spcBef>
                <a:spcPts val="0"/>
              </a:spcBef>
              <a:defRPr/>
            </a:pPr>
            <a:endParaRPr lang="en-US" sz="2800" dirty="0"/>
          </a:p>
          <a:p>
            <a:pPr eaLnBrk="1" hangingPunct="1">
              <a:spcBef>
                <a:spcPts val="0"/>
              </a:spcBef>
              <a:defRPr/>
            </a:pPr>
            <a:r>
              <a:rPr lang="en-US" sz="2800" dirty="0"/>
              <a:t>Health/safety</a:t>
            </a:r>
          </a:p>
          <a:p>
            <a:pPr eaLnBrk="1" hangingPunct="1">
              <a:spcBef>
                <a:spcPts val="0"/>
              </a:spcBef>
              <a:defRPr/>
            </a:pPr>
            <a:endParaRPr lang="en-US" sz="2800" dirty="0">
              <a:solidFill>
                <a:schemeClr val="accent2"/>
              </a:solidFill>
            </a:endParaRPr>
          </a:p>
          <a:p>
            <a:pPr marL="0" indent="0" eaLnBrk="1" hangingPunct="1">
              <a:spcBef>
                <a:spcPts val="0"/>
              </a:spcBef>
              <a:buFont typeface="Symbol" pitchFamily="18" charset="2"/>
              <a:buNone/>
              <a:defRPr/>
            </a:pPr>
            <a:r>
              <a:rPr lang="en-US" sz="2800" dirty="0" smtClean="0"/>
              <a:t>99.31</a:t>
            </a:r>
            <a:endParaRPr lang="en-US" sz="2800" dirty="0"/>
          </a:p>
          <a:p>
            <a:pPr eaLnBrk="1" hangingPunct="1">
              <a:defRPr/>
            </a:pPr>
            <a:endParaRPr lang="en-US" altLang="en-US" dirty="0" smtClean="0"/>
          </a:p>
        </p:txBody>
      </p:sp>
      <p:pic>
        <p:nvPicPr>
          <p:cNvPr id="80900"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1" end="1"/>
                                            </p:txEl>
                                          </p:spTgt>
                                        </p:tgtEl>
                                        <p:attrNameLst>
                                          <p:attrName>style.visibility</p:attrName>
                                        </p:attrNameLst>
                                      </p:cBhvr>
                                      <p:to>
                                        <p:strVal val="visible"/>
                                      </p:to>
                                    </p:set>
                                    <p:anim calcmode="lin" valueType="num">
                                      <p:cBhvr additive="base">
                                        <p:cTn id="7"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5" end="5"/>
                                            </p:txEl>
                                          </p:spTgt>
                                        </p:tgtEl>
                                        <p:attrNameLst>
                                          <p:attrName>style.visibility</p:attrName>
                                        </p:attrNameLst>
                                      </p:cBhvr>
                                      <p:to>
                                        <p:strVal val="visible"/>
                                      </p:to>
                                    </p:set>
                                    <p:anim calcmode="lin" valueType="num">
                                      <p:cBhvr additive="base">
                                        <p:cTn id="19"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0">
                                            <p:txEl>
                                              <p:pRg st="7" end="7"/>
                                            </p:txEl>
                                          </p:spTgt>
                                        </p:tgtEl>
                                        <p:attrNameLst>
                                          <p:attrName>style.visibility</p:attrName>
                                        </p:attrNameLst>
                                      </p:cBhvr>
                                      <p:to>
                                        <p:strVal val="visible"/>
                                      </p:to>
                                    </p:set>
                                    <p:anim calcmode="lin" valueType="num">
                                      <p:cBhvr additive="base">
                                        <p:cTn id="25" dur="500" fill="hold"/>
                                        <p:tgtEl>
                                          <p:spTgt spid="3277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770">
                                            <p:txEl>
                                              <p:pRg st="9" end="9"/>
                                            </p:txEl>
                                          </p:spTgt>
                                        </p:tgtEl>
                                        <p:attrNameLst>
                                          <p:attrName>style.visibility</p:attrName>
                                        </p:attrNameLst>
                                      </p:cBhvr>
                                      <p:to>
                                        <p:strVal val="visible"/>
                                      </p:to>
                                    </p:set>
                                    <p:anim calcmode="lin" valueType="num">
                                      <p:cBhvr additive="base">
                                        <p:cTn id="29" dur="500" fill="hold"/>
                                        <p:tgtEl>
                                          <p:spTgt spid="32770">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sz="4900" dirty="0" smtClean="0"/>
              <a:t/>
            </a:r>
            <a:br>
              <a:rPr lang="en-US" sz="4900" dirty="0" smtClean="0"/>
            </a:br>
            <a:r>
              <a:rPr lang="en-US" sz="4900" dirty="0" smtClean="0"/>
              <a:t>Exceptions to Consent</a:t>
            </a:r>
            <a:r>
              <a:rPr lang="en-US" dirty="0" smtClean="0"/>
              <a:t/>
            </a:r>
            <a:br>
              <a:rPr lang="en-US" dirty="0" smtClean="0"/>
            </a:br>
            <a:endParaRPr lang="en-US" dirty="0"/>
          </a:p>
        </p:txBody>
      </p:sp>
      <p:sp>
        <p:nvSpPr>
          <p:cNvPr id="32770" name="Content Placeholder 1"/>
          <p:cNvSpPr>
            <a:spLocks noGrp="1"/>
          </p:cNvSpPr>
          <p:nvPr>
            <p:ph idx="1"/>
          </p:nvPr>
        </p:nvSpPr>
        <p:spPr>
          <a:xfrm>
            <a:off x="685800" y="1676400"/>
            <a:ext cx="7772400" cy="4449763"/>
          </a:xfrm>
        </p:spPr>
        <p:txBody>
          <a:bodyPr/>
          <a:lstStyle/>
          <a:p>
            <a:pPr marL="0" indent="0" eaLnBrk="1" hangingPunct="1">
              <a:buFont typeface="Symbol" pitchFamily="18" charset="2"/>
              <a:buNone/>
              <a:defRPr/>
            </a:pPr>
            <a:r>
              <a:rPr lang="en-US" sz="3600" dirty="0" smtClean="0"/>
              <a:t>FERPA</a:t>
            </a:r>
          </a:p>
          <a:p>
            <a:pPr marL="0" indent="0">
              <a:spcBef>
                <a:spcPts val="0"/>
              </a:spcBef>
              <a:spcAft>
                <a:spcPts val="1200"/>
              </a:spcAft>
              <a:buFont typeface="Symbol" pitchFamily="18" charset="2"/>
              <a:buNone/>
              <a:defRPr/>
            </a:pPr>
            <a:r>
              <a:rPr lang="en-US" sz="2800" b="1" dirty="0" smtClean="0"/>
              <a:t>Audit and Evaluation</a:t>
            </a:r>
          </a:p>
          <a:p>
            <a:pPr marL="0" indent="0">
              <a:spcBef>
                <a:spcPts val="0"/>
              </a:spcBef>
              <a:spcAft>
                <a:spcPts val="1200"/>
              </a:spcAft>
              <a:buFont typeface="Symbol" pitchFamily="18" charset="2"/>
              <a:buNone/>
              <a:defRPr/>
            </a:pPr>
            <a:r>
              <a:rPr lang="en-US" sz="2800" b="1" dirty="0" smtClean="0"/>
              <a:t>Federal</a:t>
            </a:r>
            <a:r>
              <a:rPr lang="en-US" sz="2800" b="1" dirty="0"/>
              <a:t>, State, and local officials listed </a:t>
            </a:r>
            <a:r>
              <a:rPr lang="en-US" sz="2800" b="1" dirty="0" smtClean="0"/>
              <a:t>under § </a:t>
            </a:r>
            <a:r>
              <a:rPr lang="en-US" sz="2800" b="1" dirty="0"/>
              <a:t>99.31(a)(3), or their authorized representative, may have access to education records only –</a:t>
            </a:r>
          </a:p>
          <a:p>
            <a:pPr lvl="1">
              <a:spcBef>
                <a:spcPts val="0"/>
              </a:spcBef>
              <a:spcAft>
                <a:spcPts val="1200"/>
              </a:spcAft>
              <a:defRPr/>
            </a:pPr>
            <a:r>
              <a:rPr lang="en-US" sz="2400" b="1" dirty="0"/>
              <a:t>in connection with an audit or evaluation of Federal or State supported education programs, or</a:t>
            </a:r>
          </a:p>
          <a:p>
            <a:pPr lvl="1">
              <a:spcBef>
                <a:spcPts val="0"/>
              </a:spcBef>
              <a:spcAft>
                <a:spcPts val="1200"/>
              </a:spcAft>
              <a:defRPr/>
            </a:pPr>
            <a:r>
              <a:rPr lang="en-US" sz="2400" b="1" dirty="0"/>
              <a:t>for the enforcement of or compliance with Federal legal requirements which relate to those programs.</a:t>
            </a:r>
          </a:p>
          <a:p>
            <a:pPr marL="0" indent="0">
              <a:buFont typeface="Symbol" pitchFamily="18" charset="2"/>
              <a:buNone/>
              <a:defRPr/>
            </a:pPr>
            <a:r>
              <a:rPr lang="en-US" sz="2800" b="1" dirty="0" smtClean="0"/>
              <a:t> </a:t>
            </a:r>
            <a:endParaRPr lang="en-US" sz="2800" b="1" dirty="0"/>
          </a:p>
          <a:p>
            <a:pPr eaLnBrk="1" hangingPunct="1">
              <a:defRPr/>
            </a:pPr>
            <a:endParaRPr lang="en-US" altLang="en-US" dirty="0" smtClean="0"/>
          </a:p>
        </p:txBody>
      </p:sp>
      <p:pic>
        <p:nvPicPr>
          <p:cNvPr id="82948"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4" end="4"/>
                                            </p:txEl>
                                          </p:spTgt>
                                        </p:tgtEl>
                                        <p:attrNameLst>
                                          <p:attrName>style.visibility</p:attrName>
                                        </p:attrNameLst>
                                      </p:cBhvr>
                                      <p:to>
                                        <p:strVal val="visible"/>
                                      </p:to>
                                    </p:set>
                                    <p:anim calcmode="lin" valueType="num">
                                      <p:cBhvr additive="base">
                                        <p:cTn id="19"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sz="4900" dirty="0" smtClean="0"/>
              <a:t/>
            </a:r>
            <a:br>
              <a:rPr lang="en-US" sz="4900" dirty="0" smtClean="0"/>
            </a:br>
            <a:r>
              <a:rPr lang="en-US" sz="4900" dirty="0" smtClean="0"/>
              <a:t>Exceptions to Consent</a:t>
            </a:r>
            <a:r>
              <a:rPr lang="en-US" dirty="0" smtClean="0"/>
              <a:t/>
            </a:r>
            <a:br>
              <a:rPr lang="en-US" dirty="0" smtClean="0"/>
            </a:br>
            <a:endParaRPr lang="en-US" dirty="0"/>
          </a:p>
        </p:txBody>
      </p:sp>
      <p:sp>
        <p:nvSpPr>
          <p:cNvPr id="32770" name="Content Placeholder 1"/>
          <p:cNvSpPr>
            <a:spLocks noGrp="1"/>
          </p:cNvSpPr>
          <p:nvPr>
            <p:ph idx="1"/>
          </p:nvPr>
        </p:nvSpPr>
        <p:spPr>
          <a:xfrm>
            <a:off x="685800" y="1676400"/>
            <a:ext cx="7772400" cy="4449763"/>
          </a:xfrm>
        </p:spPr>
        <p:txBody>
          <a:bodyPr/>
          <a:lstStyle/>
          <a:p>
            <a:pPr marL="0" indent="0" eaLnBrk="1" hangingPunct="1">
              <a:buFont typeface="Symbol" pitchFamily="18" charset="2"/>
              <a:buNone/>
              <a:defRPr/>
            </a:pPr>
            <a:r>
              <a:rPr lang="en-US" sz="3600" dirty="0" smtClean="0"/>
              <a:t>FERPA</a:t>
            </a:r>
          </a:p>
          <a:p>
            <a:pPr marL="0" indent="0">
              <a:buFont typeface="Symbol" pitchFamily="18" charset="2"/>
              <a:buNone/>
              <a:defRPr/>
            </a:pPr>
            <a:r>
              <a:rPr lang="en-US" sz="2800" b="1" dirty="0"/>
              <a:t>Uninterrupted Scholars Act </a:t>
            </a:r>
          </a:p>
          <a:p>
            <a:pPr>
              <a:defRPr/>
            </a:pPr>
            <a:r>
              <a:rPr lang="en-US" sz="2600" dirty="0" smtClean="0"/>
              <a:t>Permits </a:t>
            </a:r>
            <a:r>
              <a:rPr lang="en-US" sz="2600" dirty="0"/>
              <a:t>disclosure of PII from education records of children in </a:t>
            </a:r>
            <a:r>
              <a:rPr lang="en-US" sz="2600" b="1" dirty="0"/>
              <a:t>foster care </a:t>
            </a:r>
            <a:r>
              <a:rPr lang="en-US" sz="2600" dirty="0"/>
              <a:t>to:  “agency caseworker or other representative” of a State or local child welfare agency (CWA) who has the right to </a:t>
            </a:r>
            <a:r>
              <a:rPr lang="en-US" sz="2600" b="1" dirty="0"/>
              <a:t>access a student’s case plan</a:t>
            </a:r>
            <a:r>
              <a:rPr lang="en-US" sz="2600" dirty="0"/>
              <a:t> under State or tribal law.</a:t>
            </a:r>
          </a:p>
          <a:p>
            <a:pPr>
              <a:defRPr/>
            </a:pPr>
            <a:r>
              <a:rPr lang="en-US" sz="2600" dirty="0"/>
              <a:t>Disclosure permitted when:  the CWA is “legally responsible … for the care and protection of the student.”</a:t>
            </a:r>
          </a:p>
          <a:p>
            <a:pPr eaLnBrk="1" hangingPunct="1">
              <a:defRPr/>
            </a:pPr>
            <a:endParaRPr lang="en-US" altLang="en-US" dirty="0" smtClean="0"/>
          </a:p>
        </p:txBody>
      </p:sp>
      <p:pic>
        <p:nvPicPr>
          <p:cNvPr id="8499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sz="4900" dirty="0" smtClean="0"/>
              <a:t>Exceptions to Consent</a:t>
            </a:r>
            <a:r>
              <a:rPr lang="en-US" dirty="0" smtClean="0"/>
              <a:t/>
            </a:r>
            <a:br>
              <a:rPr lang="en-US" dirty="0" smtClean="0"/>
            </a:br>
            <a:endParaRPr lang="en-US" dirty="0"/>
          </a:p>
        </p:txBody>
      </p:sp>
      <p:sp>
        <p:nvSpPr>
          <p:cNvPr id="32770" name="Content Placeholder 1"/>
          <p:cNvSpPr>
            <a:spLocks noGrp="1"/>
          </p:cNvSpPr>
          <p:nvPr>
            <p:ph idx="1"/>
          </p:nvPr>
        </p:nvSpPr>
        <p:spPr>
          <a:xfrm>
            <a:off x="685800" y="1676400"/>
            <a:ext cx="7772400" cy="4449763"/>
          </a:xfrm>
        </p:spPr>
        <p:txBody>
          <a:bodyPr/>
          <a:lstStyle/>
          <a:p>
            <a:pPr marL="0" indent="0" eaLnBrk="1" hangingPunct="1">
              <a:buFont typeface="Symbol" pitchFamily="18" charset="2"/>
              <a:buNone/>
              <a:defRPr/>
            </a:pPr>
            <a:r>
              <a:rPr lang="en-US" sz="3600" dirty="0" smtClean="0"/>
              <a:t>FERPA</a:t>
            </a:r>
          </a:p>
          <a:p>
            <a:pPr marL="0" indent="0" eaLnBrk="1" hangingPunct="1">
              <a:spcBef>
                <a:spcPts val="0"/>
              </a:spcBef>
              <a:buFont typeface="Symbol" pitchFamily="18" charset="2"/>
              <a:buNone/>
              <a:defRPr/>
            </a:pPr>
            <a:r>
              <a:rPr lang="en-US" sz="2800" b="1" dirty="0"/>
              <a:t>Compliance with Judicial Order/Subpoena</a:t>
            </a:r>
          </a:p>
          <a:p>
            <a:pPr>
              <a:defRPr/>
            </a:pPr>
            <a:r>
              <a:rPr lang="en-US" sz="2800" dirty="0" smtClean="0"/>
              <a:t>School </a:t>
            </a:r>
            <a:r>
              <a:rPr lang="en-US" sz="2800" dirty="0"/>
              <a:t>may disclose PII from education records necessary to </a:t>
            </a:r>
            <a:r>
              <a:rPr lang="en-US" sz="2800" b="1" dirty="0"/>
              <a:t>comply with a judicial order </a:t>
            </a:r>
            <a:r>
              <a:rPr lang="en-US" sz="2800" dirty="0"/>
              <a:t>or lawfully issued </a:t>
            </a:r>
            <a:r>
              <a:rPr lang="en-US" sz="2800" b="1" dirty="0"/>
              <a:t>subpoena</a:t>
            </a:r>
            <a:r>
              <a:rPr lang="en-US" sz="2800" dirty="0"/>
              <a:t>.</a:t>
            </a:r>
          </a:p>
          <a:p>
            <a:pPr>
              <a:defRPr/>
            </a:pPr>
            <a:r>
              <a:rPr lang="en-US" sz="2800" dirty="0"/>
              <a:t>School must make a </a:t>
            </a:r>
            <a:r>
              <a:rPr lang="en-US" sz="2800" b="1" dirty="0"/>
              <a:t>reasonable effort </a:t>
            </a:r>
            <a:r>
              <a:rPr lang="en-US" sz="2800" dirty="0"/>
              <a:t>to </a:t>
            </a:r>
            <a:r>
              <a:rPr lang="en-US" sz="2800" b="1" dirty="0"/>
              <a:t>notify</a:t>
            </a:r>
            <a:r>
              <a:rPr lang="en-US" sz="2800" dirty="0"/>
              <a:t> the parent or eligible student of the order or subpoena before complying with it in order to allow parent or eligible student opportunity to seek protective action.</a:t>
            </a:r>
          </a:p>
          <a:p>
            <a:pPr eaLnBrk="1" hangingPunct="1">
              <a:defRPr/>
            </a:pPr>
            <a:endParaRPr lang="en-US" altLang="en-US" dirty="0" smtClean="0"/>
          </a:p>
        </p:txBody>
      </p:sp>
      <p:pic>
        <p:nvPicPr>
          <p:cNvPr id="8704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p:txBody>
          <a:bodyPr/>
          <a:lstStyle/>
          <a:p>
            <a:pPr eaLnBrk="1" hangingPunct="1"/>
            <a:r>
              <a:rPr lang="en-US" altLang="en-US" smtClean="0"/>
              <a:t>Who are we?</a:t>
            </a:r>
          </a:p>
        </p:txBody>
      </p:sp>
      <p:sp>
        <p:nvSpPr>
          <p:cNvPr id="2" name="Content Placeholder 1"/>
          <p:cNvSpPr>
            <a:spLocks noGrp="1"/>
          </p:cNvSpPr>
          <p:nvPr>
            <p:ph idx="1"/>
          </p:nvPr>
        </p:nvSpPr>
        <p:spPr>
          <a:xfrm>
            <a:off x="762000" y="2438400"/>
            <a:ext cx="7391400" cy="4114800"/>
          </a:xfrm>
        </p:spPr>
        <p:txBody>
          <a:bodyPr/>
          <a:lstStyle/>
          <a:p>
            <a:pPr marL="0" indent="0" eaLnBrk="1" hangingPunct="1">
              <a:buFont typeface="Symbol" pitchFamily="18" charset="2"/>
              <a:buNone/>
              <a:defRPr/>
            </a:pPr>
            <a:r>
              <a:rPr lang="en-US" altLang="en-US" sz="3200" dirty="0" smtClean="0">
                <a:solidFill>
                  <a:schemeClr val="bg2">
                    <a:lumMod val="25000"/>
                  </a:schemeClr>
                </a:solidFill>
              </a:rPr>
              <a:t>IDEA Part C </a:t>
            </a:r>
          </a:p>
          <a:p>
            <a:pPr lvl="2" eaLnBrk="1" hangingPunct="1">
              <a:defRPr/>
            </a:pPr>
            <a:r>
              <a:rPr lang="en-US" altLang="en-US" dirty="0" smtClean="0">
                <a:solidFill>
                  <a:schemeClr val="bg2">
                    <a:lumMod val="25000"/>
                  </a:schemeClr>
                </a:solidFill>
              </a:rPr>
              <a:t>Enacted 1986, last amended 2004</a:t>
            </a:r>
          </a:p>
          <a:p>
            <a:pPr lvl="2" eaLnBrk="1" hangingPunct="1">
              <a:defRPr/>
            </a:pPr>
            <a:r>
              <a:rPr lang="en-US" altLang="en-US" dirty="0" smtClean="0">
                <a:solidFill>
                  <a:schemeClr val="bg2">
                    <a:lumMod val="25000"/>
                  </a:schemeClr>
                </a:solidFill>
              </a:rPr>
              <a:t>Last major regulations in 2011</a:t>
            </a:r>
          </a:p>
          <a:p>
            <a:pPr marL="1893888" indent="0" eaLnBrk="1" hangingPunct="1">
              <a:buFont typeface="Symbol" pitchFamily="18" charset="2"/>
              <a:buNone/>
              <a:defRPr/>
            </a:pPr>
            <a:r>
              <a:rPr lang="en-US" altLang="en-US" sz="3200" dirty="0" smtClean="0">
                <a:solidFill>
                  <a:schemeClr val="accent1">
                    <a:lumMod val="75000"/>
                  </a:schemeClr>
                </a:solidFill>
              </a:rPr>
              <a:t>IDEA Part B </a:t>
            </a:r>
          </a:p>
          <a:p>
            <a:pPr marL="2446338" lvl="2" eaLnBrk="1" hangingPunct="1">
              <a:defRPr/>
            </a:pPr>
            <a:r>
              <a:rPr lang="en-US" altLang="en-US" dirty="0" smtClean="0">
                <a:solidFill>
                  <a:schemeClr val="accent1">
                    <a:lumMod val="75000"/>
                  </a:schemeClr>
                </a:solidFill>
              </a:rPr>
              <a:t>Enacted 1975, last amended 2004 </a:t>
            </a:r>
          </a:p>
          <a:p>
            <a:pPr marL="2446338" lvl="2" eaLnBrk="1" hangingPunct="1">
              <a:defRPr/>
            </a:pPr>
            <a:r>
              <a:rPr lang="en-US" altLang="en-US" dirty="0" smtClean="0">
                <a:solidFill>
                  <a:schemeClr val="accent1">
                    <a:lumMod val="75000"/>
                  </a:schemeClr>
                </a:solidFill>
              </a:rPr>
              <a:t>Last major regulations in 2006</a:t>
            </a:r>
          </a:p>
          <a:p>
            <a:pPr marL="2913063" indent="0" eaLnBrk="1" hangingPunct="1">
              <a:buFont typeface="Symbol" pitchFamily="18" charset="2"/>
              <a:buNone/>
              <a:defRPr/>
            </a:pPr>
            <a:r>
              <a:rPr lang="en-US" altLang="en-US" sz="3200" dirty="0" smtClean="0">
                <a:solidFill>
                  <a:schemeClr val="accent2">
                    <a:lumMod val="75000"/>
                  </a:schemeClr>
                </a:solidFill>
              </a:rPr>
              <a:t>FERPA </a:t>
            </a:r>
          </a:p>
          <a:p>
            <a:pPr marL="3492500" lvl="2" indent="-274638" eaLnBrk="1" hangingPunct="1">
              <a:defRPr/>
            </a:pPr>
            <a:r>
              <a:rPr lang="en-US" altLang="en-US" dirty="0" smtClean="0">
                <a:solidFill>
                  <a:schemeClr val="accent2">
                    <a:lumMod val="75000"/>
                  </a:schemeClr>
                </a:solidFill>
              </a:rPr>
              <a:t>Enacted 1974, last amended 2013 </a:t>
            </a:r>
          </a:p>
          <a:p>
            <a:pPr marL="3492500" lvl="2" indent="-274638" eaLnBrk="1" hangingPunct="1">
              <a:defRPr/>
            </a:pPr>
            <a:r>
              <a:rPr lang="en-US" altLang="en-US" dirty="0" smtClean="0">
                <a:solidFill>
                  <a:schemeClr val="accent2">
                    <a:lumMod val="75000"/>
                  </a:schemeClr>
                </a:solidFill>
              </a:rPr>
              <a:t>Last regulations in 2011</a:t>
            </a:r>
          </a:p>
        </p:txBody>
      </p:sp>
      <p:pic>
        <p:nvPicPr>
          <p:cNvPr id="1536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8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
            </a:r>
            <a:br>
              <a:rPr lang="en-US" dirty="0" smtClean="0"/>
            </a:br>
            <a:r>
              <a:rPr lang="en-US" sz="4900" dirty="0" smtClean="0"/>
              <a:t>Exceptions to Consent</a:t>
            </a:r>
            <a:r>
              <a:rPr lang="en-US" dirty="0" smtClean="0"/>
              <a:t/>
            </a:r>
            <a:br>
              <a:rPr lang="en-US" dirty="0" smtClean="0"/>
            </a:br>
            <a:endParaRPr lang="en-US" dirty="0"/>
          </a:p>
        </p:txBody>
      </p:sp>
      <p:sp>
        <p:nvSpPr>
          <p:cNvPr id="32770" name="Content Placeholder 1"/>
          <p:cNvSpPr>
            <a:spLocks noGrp="1"/>
          </p:cNvSpPr>
          <p:nvPr>
            <p:ph idx="1"/>
          </p:nvPr>
        </p:nvSpPr>
        <p:spPr>
          <a:xfrm>
            <a:off x="685800" y="1676400"/>
            <a:ext cx="7772400" cy="4449763"/>
          </a:xfrm>
        </p:spPr>
        <p:txBody>
          <a:bodyPr/>
          <a:lstStyle/>
          <a:p>
            <a:pPr marL="0" indent="0" eaLnBrk="1" hangingPunct="1">
              <a:buFont typeface="Symbol" pitchFamily="18" charset="2"/>
              <a:buNone/>
              <a:defRPr/>
            </a:pPr>
            <a:r>
              <a:rPr lang="en-US" sz="3600" dirty="0" smtClean="0"/>
              <a:t>FERPA</a:t>
            </a:r>
          </a:p>
          <a:p>
            <a:pPr marL="0" indent="0">
              <a:buFont typeface="Symbol" pitchFamily="18" charset="2"/>
              <a:buNone/>
              <a:defRPr/>
            </a:pPr>
            <a:r>
              <a:rPr lang="en-US" sz="2800" b="1" dirty="0"/>
              <a:t>Health and Safety </a:t>
            </a:r>
            <a:r>
              <a:rPr lang="en-US" sz="2800" b="1" dirty="0" smtClean="0"/>
              <a:t>Emergencies</a:t>
            </a:r>
          </a:p>
          <a:p>
            <a:pPr>
              <a:spcBef>
                <a:spcPts val="600"/>
              </a:spcBef>
              <a:spcAft>
                <a:spcPts val="0"/>
              </a:spcAft>
              <a:defRPr/>
            </a:pPr>
            <a:r>
              <a:rPr lang="en-US" dirty="0"/>
              <a:t>Disclosure is necessary to </a:t>
            </a:r>
            <a:r>
              <a:rPr lang="en-US" b="1" dirty="0"/>
              <a:t>protect the health or safety </a:t>
            </a:r>
            <a:r>
              <a:rPr lang="en-US" dirty="0"/>
              <a:t>of the student or others.</a:t>
            </a:r>
          </a:p>
          <a:p>
            <a:pPr>
              <a:spcBef>
                <a:spcPts val="600"/>
              </a:spcBef>
              <a:spcAft>
                <a:spcPts val="0"/>
              </a:spcAft>
              <a:defRPr/>
            </a:pPr>
            <a:r>
              <a:rPr lang="en-US" dirty="0"/>
              <a:t>There is an </a:t>
            </a:r>
            <a:r>
              <a:rPr lang="en-US" b="1" dirty="0"/>
              <a:t>articulable and significant threat </a:t>
            </a:r>
            <a:r>
              <a:rPr lang="en-US" dirty="0"/>
              <a:t>to the health or safety of a student or other individuals.</a:t>
            </a:r>
          </a:p>
          <a:p>
            <a:pPr>
              <a:spcBef>
                <a:spcPts val="600"/>
              </a:spcBef>
              <a:spcAft>
                <a:spcPts val="0"/>
              </a:spcAft>
              <a:defRPr/>
            </a:pPr>
            <a:r>
              <a:rPr lang="en-US" altLang="en-US" b="1" dirty="0"/>
              <a:t>Appropriate parties </a:t>
            </a:r>
            <a:r>
              <a:rPr lang="en-US" altLang="en-US" dirty="0"/>
              <a:t>typically means local, State, or federal law enforcement, trained medical personnel, public health officials, and parents.</a:t>
            </a:r>
          </a:p>
          <a:p>
            <a:pPr>
              <a:spcBef>
                <a:spcPts val="600"/>
              </a:spcBef>
              <a:spcAft>
                <a:spcPts val="0"/>
              </a:spcAft>
              <a:defRPr/>
            </a:pPr>
            <a:r>
              <a:rPr lang="en-US" altLang="en-US" dirty="0"/>
              <a:t>Must be related to an </a:t>
            </a:r>
            <a:r>
              <a:rPr lang="en-US" altLang="en-US" b="1" dirty="0"/>
              <a:t>actual, impending</a:t>
            </a:r>
            <a:r>
              <a:rPr lang="en-US" altLang="en-US" dirty="0"/>
              <a:t>, or </a:t>
            </a:r>
            <a:r>
              <a:rPr lang="en-US" altLang="en-US" b="1" dirty="0"/>
              <a:t>imminent</a:t>
            </a:r>
            <a:r>
              <a:rPr lang="en-US" altLang="en-US" dirty="0"/>
              <a:t> emergency.</a:t>
            </a:r>
          </a:p>
          <a:p>
            <a:pPr eaLnBrk="1" hangingPunct="1">
              <a:defRPr/>
            </a:pPr>
            <a:endParaRPr lang="en-US" altLang="en-US" dirty="0" smtClean="0"/>
          </a:p>
        </p:txBody>
      </p:sp>
      <p:pic>
        <p:nvPicPr>
          <p:cNvPr id="8909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xEl>
                                              <p:pRg st="3" end="3"/>
                                            </p:txEl>
                                          </p:spTgt>
                                        </p:tgtEl>
                                        <p:attrNameLst>
                                          <p:attrName>style.visibility</p:attrName>
                                        </p:attrNameLst>
                                      </p:cBhvr>
                                      <p:to>
                                        <p:strVal val="visible"/>
                                      </p:to>
                                    </p:set>
                                    <p:anim calcmode="lin" valueType="num">
                                      <p:cBhvr additive="base">
                                        <p:cTn id="13"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0">
                                            <p:txEl>
                                              <p:pRg st="4" end="4"/>
                                            </p:txEl>
                                          </p:spTgt>
                                        </p:tgtEl>
                                        <p:attrNameLst>
                                          <p:attrName>style.visibility</p:attrName>
                                        </p:attrNameLst>
                                      </p:cBhvr>
                                      <p:to>
                                        <p:strVal val="visible"/>
                                      </p:to>
                                    </p:set>
                                    <p:anim calcmode="lin" valueType="num">
                                      <p:cBhvr additive="base">
                                        <p:cTn id="19"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2770">
                                            <p:txEl>
                                              <p:pRg st="5" end="5"/>
                                            </p:txEl>
                                          </p:spTgt>
                                        </p:tgtEl>
                                        <p:attrNameLst>
                                          <p:attrName>style.visibility</p:attrName>
                                        </p:attrNameLst>
                                      </p:cBhvr>
                                      <p:to>
                                        <p:strVal val="visible"/>
                                      </p:to>
                                    </p:set>
                                    <p:anim calcmode="lin" valueType="num">
                                      <p:cBhvr additive="base">
                                        <p:cTn id="25"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57" name="Title 1"/>
          <p:cNvSpPr txBox="1">
            <a:spLocks/>
          </p:cNvSpPr>
          <p:nvPr/>
        </p:nvSpPr>
        <p:spPr bwMode="auto">
          <a:xfrm>
            <a:off x="549275" y="457200"/>
            <a:ext cx="82296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1"/>
              </a:buClr>
              <a:buSzPct val="100000"/>
              <a:buFont typeface="Symbol" pitchFamily="18" charset="2"/>
              <a:buChar char=""/>
              <a:defRPr sz="2400">
                <a:solidFill>
                  <a:schemeClr val="tx2"/>
                </a:solidFill>
                <a:latin typeface="Candara" pitchFamily="34" charset="0"/>
              </a:defRPr>
            </a:lvl1pPr>
            <a:lvl2pPr marL="576263" indent="-27305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855663" indent="-22860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143000" indent="-228600">
              <a:spcBef>
                <a:spcPct val="20000"/>
              </a:spcBef>
              <a:buClr>
                <a:schemeClr val="accent1"/>
              </a:buClr>
              <a:buSzPct val="100000"/>
              <a:buFont typeface="Symbol" pitchFamily="18" charset="2"/>
              <a:buChar char=""/>
              <a:defRPr>
                <a:solidFill>
                  <a:schemeClr val="tx2"/>
                </a:solidFill>
                <a:latin typeface="Candara" pitchFamily="34" charset="0"/>
              </a:defRPr>
            </a:lvl4pPr>
            <a:lvl5pPr marL="1462088" indent="-22860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19192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3764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28336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290888"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sz="3800">
                <a:solidFill>
                  <a:srgbClr val="FFFFFF"/>
                </a:solidFill>
              </a:rPr>
              <a:t>What are the rights regarding </a:t>
            </a:r>
          </a:p>
          <a:p>
            <a:pPr algn="ctr" eaLnBrk="1" hangingPunct="1">
              <a:spcBef>
                <a:spcPct val="0"/>
              </a:spcBef>
              <a:buClrTx/>
              <a:buSzTx/>
              <a:buFontTx/>
              <a:buNone/>
            </a:pPr>
            <a:r>
              <a:rPr lang="en-US" altLang="en-US" sz="3800">
                <a:solidFill>
                  <a:srgbClr val="FFFFFF"/>
                </a:solidFill>
              </a:rPr>
              <a:t>access to records?</a:t>
            </a:r>
          </a:p>
        </p:txBody>
      </p:sp>
      <p:graphicFrame>
        <p:nvGraphicFramePr>
          <p:cNvPr id="4" name="Table 3" descr="This table  indicates that IDEA Part C, IDEA part B, and FERPA all have different rights regarding access to records. "/>
          <p:cNvGraphicFramePr>
            <a:graphicFrameLocks noGrp="1"/>
          </p:cNvGraphicFramePr>
          <p:nvPr>
            <p:extLst>
              <p:ext uri="{D42A27DB-BD31-4B8C-83A1-F6EECF244321}">
                <p14:modId xmlns:p14="http://schemas.microsoft.com/office/powerpoint/2010/main" val="3677054201"/>
              </p:ext>
            </p:extLst>
          </p:nvPr>
        </p:nvGraphicFramePr>
        <p:xfrm>
          <a:off x="533400" y="1371600"/>
          <a:ext cx="8153400" cy="4467225"/>
        </p:xfrm>
        <a:graphic>
          <a:graphicData uri="http://schemas.openxmlformats.org/drawingml/2006/table">
            <a:tbl>
              <a:tblPr firstRow="1" firstCol="1" bandRow="1"/>
              <a:tblGrid>
                <a:gridCol w="2717800"/>
                <a:gridCol w="2814864"/>
                <a:gridCol w="2620736"/>
              </a:tblGrid>
              <a:tr h="1981259">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966">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2" descr="This graphic indicates that all three statues have different rights regarding access to record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63" y="3689350"/>
            <a:ext cx="20574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quot; &quot;"/>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605213"/>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7666"/>
                                        </p:tgtEl>
                                        <p:attrNameLst>
                                          <p:attrName>style.visibility</p:attrName>
                                        </p:attrNameLst>
                                      </p:cBhvr>
                                      <p:to>
                                        <p:strVal val="visible"/>
                                      </p:to>
                                    </p:set>
                                    <p:anim calcmode="lin" valueType="num">
                                      <p:cBhvr>
                                        <p:cTn id="7" dur="500" fill="hold"/>
                                        <p:tgtEl>
                                          <p:spTgt spid="27666"/>
                                        </p:tgtEl>
                                        <p:attrNameLst>
                                          <p:attrName>ppt_w</p:attrName>
                                        </p:attrNameLst>
                                      </p:cBhvr>
                                      <p:tavLst>
                                        <p:tav tm="0">
                                          <p:val>
                                            <p:fltVal val="0"/>
                                          </p:val>
                                        </p:tav>
                                        <p:tav tm="100000">
                                          <p:val>
                                            <p:strVal val="#ppt_w"/>
                                          </p:val>
                                        </p:tav>
                                      </p:tavLst>
                                    </p:anim>
                                    <p:anim calcmode="lin" valueType="num">
                                      <p:cBhvr>
                                        <p:cTn id="8" dur="500" fill="hold"/>
                                        <p:tgtEl>
                                          <p:spTgt spid="27666"/>
                                        </p:tgtEl>
                                        <p:attrNameLst>
                                          <p:attrName>ppt_h</p:attrName>
                                        </p:attrNameLst>
                                      </p:cBhvr>
                                      <p:tavLst>
                                        <p:tav tm="0">
                                          <p:val>
                                            <p:fltVal val="0"/>
                                          </p:val>
                                        </p:tav>
                                        <p:tav tm="100000">
                                          <p:val>
                                            <p:strVal val="#ppt_h"/>
                                          </p:val>
                                        </p:tav>
                                      </p:tavLst>
                                    </p:anim>
                                    <p:animEffect transition="in" filter="fade">
                                      <p:cBhvr>
                                        <p:cTn id="9" dur="500"/>
                                        <p:tgtEl>
                                          <p:spTgt spid="2766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Title 1"/>
          <p:cNvSpPr>
            <a:spLocks noGrp="1"/>
          </p:cNvSpPr>
          <p:nvPr>
            <p:ph type="title"/>
          </p:nvPr>
        </p:nvSpPr>
        <p:spPr>
          <a:xfrm>
            <a:off x="1066800" y="363538"/>
            <a:ext cx="8229600" cy="1252537"/>
          </a:xfrm>
        </p:spPr>
        <p:txBody>
          <a:bodyPr/>
          <a:lstStyle/>
          <a:p>
            <a:pPr eaLnBrk="1" hangingPunct="1"/>
            <a:r>
              <a:rPr lang="en-US" altLang="en-US" sz="3600" smtClean="0"/>
              <a:t>When can the records be reviewed ?</a:t>
            </a:r>
          </a:p>
        </p:txBody>
      </p:sp>
      <p:sp>
        <p:nvSpPr>
          <p:cNvPr id="49154" name="Content Placeholder 2"/>
          <p:cNvSpPr>
            <a:spLocks noGrp="1"/>
          </p:cNvSpPr>
          <p:nvPr>
            <p:ph idx="1"/>
          </p:nvPr>
        </p:nvSpPr>
        <p:spPr>
          <a:xfrm>
            <a:off x="584200" y="1968500"/>
            <a:ext cx="8001000" cy="4495800"/>
          </a:xfrm>
        </p:spPr>
        <p:txBody>
          <a:bodyPr/>
          <a:lstStyle/>
          <a:p>
            <a:pPr marL="0" indent="0" eaLnBrk="1" hangingPunct="1">
              <a:buClr>
                <a:srgbClr val="31B6FD"/>
              </a:buClr>
              <a:buFont typeface="Symbol" pitchFamily="18" charset="2"/>
              <a:buNone/>
              <a:defRPr/>
            </a:pPr>
            <a:r>
              <a:rPr lang="en-US" sz="3600" dirty="0">
                <a:solidFill>
                  <a:schemeClr val="bg2">
                    <a:lumMod val="25000"/>
                  </a:schemeClr>
                </a:solidFill>
              </a:rPr>
              <a:t>IDEA Part C</a:t>
            </a:r>
          </a:p>
          <a:p>
            <a:pPr eaLnBrk="1" hangingPunct="1">
              <a:defRPr/>
            </a:pPr>
            <a:r>
              <a:rPr lang="en-US" altLang="en-US" sz="3200" dirty="0" smtClean="0">
                <a:solidFill>
                  <a:schemeClr val="bg2">
                    <a:lumMod val="25000"/>
                  </a:schemeClr>
                </a:solidFill>
              </a:rPr>
              <a:t>Inspect and review any early intervention records … collected, maintained, or used by the agency …without unnecessary delay and </a:t>
            </a:r>
            <a:r>
              <a:rPr lang="en-US" altLang="en-US" sz="3200" b="1" u="sng" dirty="0" smtClean="0">
                <a:solidFill>
                  <a:schemeClr val="bg2">
                    <a:lumMod val="25000"/>
                  </a:schemeClr>
                </a:solidFill>
              </a:rPr>
              <a:t>before</a:t>
            </a:r>
            <a:r>
              <a:rPr lang="en-US" altLang="en-US" sz="3200" b="1" dirty="0" smtClean="0">
                <a:solidFill>
                  <a:schemeClr val="bg2">
                    <a:lumMod val="25000"/>
                  </a:schemeClr>
                </a:solidFill>
              </a:rPr>
              <a:t> any meeting regarding an IFSP, or any due process </a:t>
            </a:r>
            <a:r>
              <a:rPr lang="en-US" altLang="en-US" sz="3200" b="1" u="sng" dirty="0" smtClean="0">
                <a:solidFill>
                  <a:schemeClr val="bg2">
                    <a:lumMod val="25000"/>
                  </a:schemeClr>
                </a:solidFill>
              </a:rPr>
              <a:t>hearing</a:t>
            </a:r>
            <a:r>
              <a:rPr lang="en-US" altLang="en-US" sz="3200" b="1" dirty="0" smtClean="0">
                <a:solidFill>
                  <a:schemeClr val="bg2">
                    <a:lumMod val="25000"/>
                  </a:schemeClr>
                </a:solidFill>
              </a:rPr>
              <a:t>, and in no case more than </a:t>
            </a:r>
            <a:r>
              <a:rPr lang="en-US" altLang="en-US" sz="3200" b="1" u="sng" dirty="0" smtClean="0">
                <a:solidFill>
                  <a:schemeClr val="bg2">
                    <a:lumMod val="25000"/>
                  </a:schemeClr>
                </a:solidFill>
              </a:rPr>
              <a:t>10 days </a:t>
            </a:r>
            <a:r>
              <a:rPr lang="en-US" altLang="en-US" sz="3200" b="1" dirty="0" smtClean="0">
                <a:solidFill>
                  <a:schemeClr val="bg2">
                    <a:lumMod val="25000"/>
                  </a:schemeClr>
                </a:solidFill>
              </a:rPr>
              <a:t>after the request has been made</a:t>
            </a:r>
            <a:r>
              <a:rPr lang="en-US" altLang="en-US" sz="3200" dirty="0" smtClean="0">
                <a:solidFill>
                  <a:schemeClr val="bg2">
                    <a:lumMod val="25000"/>
                  </a:schemeClr>
                </a:solidFill>
              </a:rPr>
              <a:t>.</a:t>
            </a:r>
          </a:p>
          <a:p>
            <a:pPr marL="0" indent="0" eaLnBrk="1" hangingPunct="1">
              <a:buFont typeface="Symbol" pitchFamily="18" charset="2"/>
              <a:buNone/>
              <a:defRPr/>
            </a:pPr>
            <a:r>
              <a:rPr lang="en-US" altLang="en-US" sz="2800" dirty="0" smtClean="0">
                <a:solidFill>
                  <a:schemeClr val="bg2">
                    <a:lumMod val="25000"/>
                  </a:schemeClr>
                </a:solidFill>
              </a:rPr>
              <a:t>303.405 </a:t>
            </a:r>
          </a:p>
        </p:txBody>
      </p:sp>
      <p:pic>
        <p:nvPicPr>
          <p:cNvPr id="93189"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anim calcmode="lin" valueType="num">
                                      <p:cBhvr additive="base">
                                        <p:cTn id="11"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Title 1"/>
          <p:cNvSpPr>
            <a:spLocks noGrp="1"/>
          </p:cNvSpPr>
          <p:nvPr>
            <p:ph type="title"/>
          </p:nvPr>
        </p:nvSpPr>
        <p:spPr>
          <a:xfrm>
            <a:off x="1066800" y="363538"/>
            <a:ext cx="7696200" cy="1236662"/>
          </a:xfrm>
        </p:spPr>
        <p:txBody>
          <a:bodyPr/>
          <a:lstStyle/>
          <a:p>
            <a:pPr eaLnBrk="1" hangingPunct="1"/>
            <a:r>
              <a:rPr lang="en-US" altLang="en-US" sz="3600" smtClean="0"/>
              <a:t>What about copies of the records?</a:t>
            </a:r>
          </a:p>
        </p:txBody>
      </p:sp>
      <p:sp>
        <p:nvSpPr>
          <p:cNvPr id="49154" name="Content Placeholder 2"/>
          <p:cNvSpPr>
            <a:spLocks noGrp="1"/>
          </p:cNvSpPr>
          <p:nvPr>
            <p:ph idx="1"/>
          </p:nvPr>
        </p:nvSpPr>
        <p:spPr>
          <a:xfrm>
            <a:off x="685800" y="1828800"/>
            <a:ext cx="8001000" cy="4495800"/>
          </a:xfrm>
        </p:spPr>
        <p:txBody>
          <a:bodyPr/>
          <a:lstStyle/>
          <a:p>
            <a:pPr marL="0" indent="0" eaLnBrk="1" hangingPunct="1">
              <a:buClr>
                <a:srgbClr val="31B6FD"/>
              </a:buClr>
              <a:buFont typeface="Symbol" pitchFamily="18" charset="2"/>
              <a:buNone/>
              <a:defRPr/>
            </a:pPr>
            <a:r>
              <a:rPr lang="en-US" sz="3600" dirty="0">
                <a:solidFill>
                  <a:schemeClr val="bg2">
                    <a:lumMod val="25000"/>
                  </a:schemeClr>
                </a:solidFill>
              </a:rPr>
              <a:t>IDEA Part </a:t>
            </a:r>
            <a:r>
              <a:rPr lang="en-US" sz="3600" dirty="0" smtClean="0">
                <a:solidFill>
                  <a:schemeClr val="bg2">
                    <a:lumMod val="25000"/>
                  </a:schemeClr>
                </a:solidFill>
              </a:rPr>
              <a:t>C</a:t>
            </a:r>
          </a:p>
          <a:p>
            <a:pPr marL="0" indent="0" eaLnBrk="1" hangingPunct="1">
              <a:buClr>
                <a:srgbClr val="31B6FD"/>
              </a:buClr>
              <a:buFont typeface="Symbol" pitchFamily="18" charset="2"/>
              <a:buNone/>
              <a:defRPr/>
            </a:pPr>
            <a:r>
              <a:rPr lang="en-US" dirty="0" smtClean="0">
                <a:solidFill>
                  <a:schemeClr val="bg2">
                    <a:lumMod val="25000"/>
                  </a:schemeClr>
                </a:solidFill>
              </a:rPr>
              <a:t>Participating </a:t>
            </a:r>
            <a:r>
              <a:rPr lang="en-US" dirty="0">
                <a:solidFill>
                  <a:schemeClr val="bg2">
                    <a:lumMod val="25000"/>
                  </a:schemeClr>
                </a:solidFill>
              </a:rPr>
              <a:t>agency </a:t>
            </a:r>
            <a:r>
              <a:rPr lang="en-US" dirty="0" smtClean="0">
                <a:solidFill>
                  <a:schemeClr val="bg2">
                    <a:lumMod val="25000"/>
                  </a:schemeClr>
                </a:solidFill>
              </a:rPr>
              <a:t>--</a:t>
            </a:r>
          </a:p>
          <a:p>
            <a:pPr eaLnBrk="1" hangingPunct="1">
              <a:buClr>
                <a:srgbClr val="31B6FD"/>
              </a:buClr>
              <a:defRPr/>
            </a:pPr>
            <a:r>
              <a:rPr lang="en-US" sz="2000" dirty="0" smtClean="0">
                <a:solidFill>
                  <a:schemeClr val="bg2">
                    <a:lumMod val="25000"/>
                  </a:schemeClr>
                </a:solidFill>
              </a:rPr>
              <a:t>May </a:t>
            </a:r>
            <a:r>
              <a:rPr lang="en-US" sz="2000" dirty="0">
                <a:solidFill>
                  <a:schemeClr val="bg2">
                    <a:lumMod val="25000"/>
                  </a:schemeClr>
                </a:solidFill>
              </a:rPr>
              <a:t>charge a fee for copies of records that are made for parents under this part if the fee does not effectively prevent the parents from exercising their right to inspect and review those records, except as provided in paragraph (c) of this </a:t>
            </a:r>
            <a:r>
              <a:rPr lang="en-US" sz="2000" dirty="0" smtClean="0">
                <a:solidFill>
                  <a:schemeClr val="bg2">
                    <a:lumMod val="25000"/>
                  </a:schemeClr>
                </a:solidFill>
              </a:rPr>
              <a:t>section. </a:t>
            </a:r>
          </a:p>
          <a:p>
            <a:pPr eaLnBrk="1" hangingPunct="1">
              <a:buClr>
                <a:srgbClr val="31B6FD"/>
              </a:buClr>
              <a:defRPr/>
            </a:pPr>
            <a:r>
              <a:rPr lang="en-US" sz="2000" dirty="0" smtClean="0">
                <a:solidFill>
                  <a:schemeClr val="bg2">
                    <a:lumMod val="25000"/>
                  </a:schemeClr>
                </a:solidFill>
              </a:rPr>
              <a:t>May </a:t>
            </a:r>
            <a:r>
              <a:rPr lang="en-US" sz="2000" dirty="0">
                <a:solidFill>
                  <a:schemeClr val="bg2">
                    <a:lumMod val="25000"/>
                  </a:schemeClr>
                </a:solidFill>
              </a:rPr>
              <a:t>not charge a fee to search for or to retrieve </a:t>
            </a:r>
            <a:r>
              <a:rPr lang="en-US" sz="2000" dirty="0" smtClean="0">
                <a:solidFill>
                  <a:schemeClr val="bg2">
                    <a:lumMod val="25000"/>
                  </a:schemeClr>
                </a:solidFill>
              </a:rPr>
              <a:t>information. </a:t>
            </a:r>
          </a:p>
          <a:p>
            <a:pPr eaLnBrk="1" hangingPunct="1">
              <a:buClr>
                <a:srgbClr val="31B6FD"/>
              </a:buClr>
              <a:defRPr/>
            </a:pPr>
            <a:r>
              <a:rPr lang="en-US" sz="2000" dirty="0">
                <a:solidFill>
                  <a:schemeClr val="bg2">
                    <a:lumMod val="25000"/>
                  </a:schemeClr>
                </a:solidFill>
              </a:rPr>
              <a:t>M</a:t>
            </a:r>
            <a:r>
              <a:rPr lang="en-US" sz="2000" dirty="0" smtClean="0">
                <a:solidFill>
                  <a:schemeClr val="bg2">
                    <a:lumMod val="25000"/>
                  </a:schemeClr>
                </a:solidFill>
              </a:rPr>
              <a:t>ust </a:t>
            </a:r>
            <a:r>
              <a:rPr lang="en-US" sz="2000" dirty="0">
                <a:solidFill>
                  <a:schemeClr val="bg2">
                    <a:lumMod val="25000"/>
                  </a:schemeClr>
                </a:solidFill>
              </a:rPr>
              <a:t>provide at no cost to parents, a copy of each evaluation, assessment of the child, family assessment, and IFSP as soon as possible after each IFSP meeting</a:t>
            </a:r>
            <a:r>
              <a:rPr lang="en-US" sz="2000" dirty="0" smtClean="0">
                <a:solidFill>
                  <a:schemeClr val="bg2">
                    <a:lumMod val="25000"/>
                  </a:schemeClr>
                </a:solidFill>
              </a:rPr>
              <a:t>.</a:t>
            </a:r>
          </a:p>
          <a:p>
            <a:pPr eaLnBrk="1" hangingPunct="1">
              <a:buClr>
                <a:srgbClr val="31B6FD"/>
              </a:buClr>
              <a:defRPr/>
            </a:pPr>
            <a:r>
              <a:rPr lang="en-US" sz="2000" b="1" dirty="0" smtClean="0">
                <a:solidFill>
                  <a:schemeClr val="bg2">
                    <a:lumMod val="25000"/>
                  </a:schemeClr>
                </a:solidFill>
              </a:rPr>
              <a:t>Must make available at no cost an initial copy of early intervention record.</a:t>
            </a:r>
            <a:endParaRPr lang="en-US" sz="2000" b="1" dirty="0">
              <a:solidFill>
                <a:schemeClr val="bg2">
                  <a:lumMod val="25000"/>
                </a:schemeClr>
              </a:solidFill>
            </a:endParaRPr>
          </a:p>
          <a:p>
            <a:pPr marL="0" indent="0" eaLnBrk="1" hangingPunct="1">
              <a:buFont typeface="Symbol" pitchFamily="18" charset="2"/>
              <a:buNone/>
              <a:defRPr/>
            </a:pPr>
            <a:r>
              <a:rPr lang="en-US" altLang="en-US" sz="2000" dirty="0" smtClean="0">
                <a:solidFill>
                  <a:schemeClr val="bg2">
                    <a:lumMod val="25000"/>
                  </a:schemeClr>
                </a:solidFill>
              </a:rPr>
              <a:t>303.400(c) and 303.409 </a:t>
            </a:r>
          </a:p>
        </p:txBody>
      </p:sp>
      <p:pic>
        <p:nvPicPr>
          <p:cNvPr id="95237"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9154">
                                            <p:txEl>
                                              <p:pRg st="6" end="6"/>
                                            </p:txEl>
                                          </p:spTgt>
                                        </p:tgtEl>
                                        <p:attrNameLst>
                                          <p:attrName>style.visibility</p:attrName>
                                        </p:attrNameLst>
                                      </p:cBhvr>
                                      <p:to>
                                        <p:strVal val="visible"/>
                                      </p:to>
                                    </p:set>
                                    <p:anim calcmode="lin" valueType="num">
                                      <p:cBhvr additive="base">
                                        <p:cTn id="7" dur="500" fill="hold"/>
                                        <p:tgtEl>
                                          <p:spTgt spid="4915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itle 1"/>
          <p:cNvSpPr>
            <a:spLocks noGrp="1"/>
          </p:cNvSpPr>
          <p:nvPr>
            <p:ph type="title"/>
          </p:nvPr>
        </p:nvSpPr>
        <p:spPr>
          <a:xfrm>
            <a:off x="1066800" y="363538"/>
            <a:ext cx="8229600" cy="1252537"/>
          </a:xfrm>
        </p:spPr>
        <p:txBody>
          <a:bodyPr/>
          <a:lstStyle/>
          <a:p>
            <a:pPr eaLnBrk="1" hangingPunct="1"/>
            <a:r>
              <a:rPr lang="en-US" altLang="en-US" sz="3600" smtClean="0"/>
              <a:t>When can the records be reviewed ?</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3600" dirty="0">
                <a:solidFill>
                  <a:schemeClr val="accent1">
                    <a:lumMod val="75000"/>
                  </a:schemeClr>
                </a:solidFill>
              </a:rPr>
              <a:t>IDEA Part B</a:t>
            </a:r>
          </a:p>
          <a:p>
            <a:pPr eaLnBrk="1" hangingPunct="1">
              <a:defRPr/>
            </a:pPr>
            <a:r>
              <a:rPr lang="en-US" altLang="en-US" sz="3200" dirty="0">
                <a:solidFill>
                  <a:schemeClr val="accent1">
                    <a:lumMod val="75000"/>
                  </a:schemeClr>
                </a:solidFill>
              </a:rPr>
              <a:t>Inspect and review any education records …that are collected, maintained, or used by the agency …without unnecessary delay and </a:t>
            </a:r>
            <a:r>
              <a:rPr lang="en-US" altLang="en-US" sz="3200" b="1" u="sng" dirty="0">
                <a:solidFill>
                  <a:schemeClr val="accent1">
                    <a:lumMod val="75000"/>
                  </a:schemeClr>
                </a:solidFill>
              </a:rPr>
              <a:t>before</a:t>
            </a:r>
            <a:r>
              <a:rPr lang="en-US" altLang="en-US" sz="3200" b="1" dirty="0">
                <a:solidFill>
                  <a:schemeClr val="accent1">
                    <a:lumMod val="75000"/>
                  </a:schemeClr>
                </a:solidFill>
              </a:rPr>
              <a:t> any meeting regarding an IEP, or any due process </a:t>
            </a:r>
            <a:r>
              <a:rPr lang="en-US" altLang="en-US" sz="3200" b="1" u="sng" dirty="0">
                <a:solidFill>
                  <a:schemeClr val="accent1">
                    <a:lumMod val="75000"/>
                  </a:schemeClr>
                </a:solidFill>
              </a:rPr>
              <a:t>hearing</a:t>
            </a:r>
            <a:r>
              <a:rPr lang="en-US" altLang="en-US" sz="3200" b="1" dirty="0">
                <a:solidFill>
                  <a:schemeClr val="accent1">
                    <a:lumMod val="75000"/>
                  </a:schemeClr>
                </a:solidFill>
              </a:rPr>
              <a:t>, or resolution session, and in no case more than </a:t>
            </a:r>
            <a:r>
              <a:rPr lang="en-US" altLang="en-US" sz="3200" b="1" u="sng" dirty="0">
                <a:solidFill>
                  <a:schemeClr val="accent1">
                    <a:lumMod val="75000"/>
                  </a:schemeClr>
                </a:solidFill>
              </a:rPr>
              <a:t>45 days </a:t>
            </a:r>
            <a:r>
              <a:rPr lang="en-US" altLang="en-US" sz="3200" b="1" dirty="0">
                <a:solidFill>
                  <a:schemeClr val="accent1">
                    <a:lumMod val="75000"/>
                  </a:schemeClr>
                </a:solidFill>
              </a:rPr>
              <a:t>after the request has been made. </a:t>
            </a:r>
            <a:endParaRPr lang="en-US" altLang="en-US" sz="3200" b="1" dirty="0" smtClean="0">
              <a:solidFill>
                <a:schemeClr val="accent1">
                  <a:lumMod val="75000"/>
                </a:schemeClr>
              </a:solidFill>
            </a:endParaRPr>
          </a:p>
          <a:p>
            <a:pPr marL="0" indent="0" eaLnBrk="1" hangingPunct="1">
              <a:buFont typeface="Symbol" pitchFamily="18" charset="2"/>
              <a:buNone/>
              <a:defRPr/>
            </a:pPr>
            <a:r>
              <a:rPr lang="en-US" altLang="en-US" sz="2800" dirty="0" smtClean="0">
                <a:solidFill>
                  <a:schemeClr val="accent1">
                    <a:lumMod val="75000"/>
                  </a:schemeClr>
                </a:solidFill>
              </a:rPr>
              <a:t>300.613 </a:t>
            </a:r>
          </a:p>
        </p:txBody>
      </p:sp>
      <p:pic>
        <p:nvPicPr>
          <p:cNvPr id="97285"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4">
                                            <p:txEl>
                                              <p:pRg st="2" end="2"/>
                                            </p:txEl>
                                          </p:spTgt>
                                        </p:tgtEl>
                                        <p:attrNameLst>
                                          <p:attrName>style.visibility</p:attrName>
                                        </p:attrNameLst>
                                      </p:cBhvr>
                                      <p:to>
                                        <p:strVal val="visible"/>
                                      </p:to>
                                    </p:set>
                                    <p:anim calcmode="lin" valueType="num">
                                      <p:cBhvr additive="base">
                                        <p:cTn id="11"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Title 1"/>
          <p:cNvSpPr>
            <a:spLocks noGrp="1"/>
          </p:cNvSpPr>
          <p:nvPr>
            <p:ph type="title"/>
          </p:nvPr>
        </p:nvSpPr>
        <p:spPr>
          <a:xfrm>
            <a:off x="1066800" y="363538"/>
            <a:ext cx="8229600" cy="1252537"/>
          </a:xfrm>
        </p:spPr>
        <p:txBody>
          <a:bodyPr/>
          <a:lstStyle/>
          <a:p>
            <a:pPr eaLnBrk="1" hangingPunct="1"/>
            <a:r>
              <a:rPr lang="en-US" altLang="en-US" sz="3600" smtClean="0"/>
              <a:t>What about copies of the records?</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3600" dirty="0">
                <a:solidFill>
                  <a:schemeClr val="accent1">
                    <a:lumMod val="75000"/>
                  </a:schemeClr>
                </a:solidFill>
              </a:rPr>
              <a:t>IDEA Part </a:t>
            </a:r>
            <a:r>
              <a:rPr lang="en-US" sz="3600" dirty="0" smtClean="0">
                <a:solidFill>
                  <a:schemeClr val="accent1">
                    <a:lumMod val="75000"/>
                  </a:schemeClr>
                </a:solidFill>
              </a:rPr>
              <a:t>B</a:t>
            </a:r>
          </a:p>
          <a:p>
            <a:pPr marL="0" indent="0" eaLnBrk="1" hangingPunct="1">
              <a:buClr>
                <a:srgbClr val="31B6FD"/>
              </a:buClr>
              <a:buFont typeface="Symbol" pitchFamily="18" charset="2"/>
              <a:buNone/>
              <a:defRPr/>
            </a:pPr>
            <a:r>
              <a:rPr lang="en-US" sz="2800" dirty="0" smtClean="0">
                <a:solidFill>
                  <a:schemeClr val="accent1">
                    <a:lumMod val="75000"/>
                  </a:schemeClr>
                </a:solidFill>
              </a:rPr>
              <a:t>Participating agency </a:t>
            </a:r>
          </a:p>
          <a:p>
            <a:pPr eaLnBrk="1" hangingPunct="1">
              <a:buClr>
                <a:srgbClr val="31B6FD"/>
              </a:buClr>
              <a:defRPr/>
            </a:pPr>
            <a:r>
              <a:rPr lang="en-US" sz="2800" dirty="0" smtClean="0">
                <a:solidFill>
                  <a:schemeClr val="accent1">
                    <a:lumMod val="75000"/>
                  </a:schemeClr>
                </a:solidFill>
              </a:rPr>
              <a:t>May charge </a:t>
            </a:r>
            <a:r>
              <a:rPr lang="en-US" sz="2800" dirty="0">
                <a:solidFill>
                  <a:schemeClr val="accent1">
                    <a:lumMod val="75000"/>
                  </a:schemeClr>
                </a:solidFill>
              </a:rPr>
              <a:t>a fee for copies </a:t>
            </a:r>
            <a:r>
              <a:rPr lang="en-US" sz="2800" dirty="0" smtClean="0">
                <a:solidFill>
                  <a:schemeClr val="accent1">
                    <a:lumMod val="75000"/>
                  </a:schemeClr>
                </a:solidFill>
              </a:rPr>
              <a:t>…unless </a:t>
            </a:r>
            <a:r>
              <a:rPr lang="en-US" sz="2800" dirty="0">
                <a:solidFill>
                  <a:schemeClr val="accent1">
                    <a:lumMod val="75000"/>
                  </a:schemeClr>
                </a:solidFill>
              </a:rPr>
              <a:t>imposing a fee effectively prevents a parent or eligible student from exercising his or her rights to inspect and review education </a:t>
            </a:r>
            <a:r>
              <a:rPr lang="en-US" sz="2800" dirty="0" smtClean="0">
                <a:solidFill>
                  <a:schemeClr val="accent1">
                    <a:lumMod val="75000"/>
                  </a:schemeClr>
                </a:solidFill>
              </a:rPr>
              <a:t>records.</a:t>
            </a:r>
          </a:p>
          <a:p>
            <a:pPr eaLnBrk="1" hangingPunct="1">
              <a:buClr>
                <a:srgbClr val="31B6FD"/>
              </a:buClr>
              <a:defRPr/>
            </a:pPr>
            <a:r>
              <a:rPr lang="en-US" sz="2800" dirty="0" smtClean="0">
                <a:solidFill>
                  <a:schemeClr val="accent1">
                    <a:lumMod val="75000"/>
                  </a:schemeClr>
                </a:solidFill>
              </a:rPr>
              <a:t>May </a:t>
            </a:r>
            <a:r>
              <a:rPr lang="en-US" sz="2800" dirty="0">
                <a:solidFill>
                  <a:schemeClr val="accent1">
                    <a:lumMod val="75000"/>
                  </a:schemeClr>
                </a:solidFill>
              </a:rPr>
              <a:t>not charge a fee to search for or to retrieve the education records of a student.</a:t>
            </a:r>
          </a:p>
          <a:p>
            <a:pPr marL="0" indent="0" eaLnBrk="1" hangingPunct="1">
              <a:buFont typeface="Symbol" pitchFamily="18" charset="2"/>
              <a:buNone/>
              <a:defRPr/>
            </a:pPr>
            <a:r>
              <a:rPr lang="en-US" altLang="en-US" sz="2800" dirty="0" smtClean="0">
                <a:solidFill>
                  <a:schemeClr val="accent1">
                    <a:lumMod val="75000"/>
                  </a:schemeClr>
                </a:solidFill>
              </a:rPr>
              <a:t>300.617</a:t>
            </a:r>
            <a:r>
              <a:rPr lang="en-US" altLang="en-US" sz="3200" dirty="0" smtClean="0">
                <a:solidFill>
                  <a:schemeClr val="accent1">
                    <a:lumMod val="75000"/>
                  </a:schemeClr>
                </a:solidFill>
              </a:rPr>
              <a:t> </a:t>
            </a:r>
          </a:p>
        </p:txBody>
      </p:sp>
      <p:pic>
        <p:nvPicPr>
          <p:cNvPr id="99333"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9154">
                                            <p:txEl>
                                              <p:pRg st="4" end="4"/>
                                            </p:txEl>
                                          </p:spTgt>
                                        </p:tgtEl>
                                        <p:attrNameLst>
                                          <p:attrName>style.visibility</p:attrName>
                                        </p:attrNameLst>
                                      </p:cBhvr>
                                      <p:to>
                                        <p:strVal val="visible"/>
                                      </p:to>
                                    </p:set>
                                    <p:anim calcmode="lin" valueType="num">
                                      <p:cBhvr additive="base">
                                        <p:cTn id="7"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Title 1"/>
          <p:cNvSpPr>
            <a:spLocks noGrp="1"/>
          </p:cNvSpPr>
          <p:nvPr>
            <p:ph type="title"/>
          </p:nvPr>
        </p:nvSpPr>
        <p:spPr>
          <a:xfrm>
            <a:off x="1066800" y="363538"/>
            <a:ext cx="8229600" cy="1252537"/>
          </a:xfrm>
        </p:spPr>
        <p:txBody>
          <a:bodyPr/>
          <a:lstStyle/>
          <a:p>
            <a:pPr eaLnBrk="1" hangingPunct="1"/>
            <a:r>
              <a:rPr lang="en-US" altLang="en-US" sz="3600" smtClean="0"/>
              <a:t>When can the records be reviewed ?</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4400" dirty="0" smtClean="0">
                <a:solidFill>
                  <a:schemeClr val="accent2">
                    <a:lumMod val="75000"/>
                  </a:schemeClr>
                </a:solidFill>
              </a:rPr>
              <a:t>FERPA</a:t>
            </a:r>
          </a:p>
          <a:p>
            <a:pPr marL="0" indent="0" eaLnBrk="1" hangingPunct="1">
              <a:buClr>
                <a:srgbClr val="31B6FD"/>
              </a:buClr>
              <a:buFont typeface="Symbol" pitchFamily="18" charset="2"/>
              <a:buNone/>
              <a:defRPr/>
            </a:pPr>
            <a:endParaRPr lang="en-US" sz="4400" dirty="0">
              <a:solidFill>
                <a:schemeClr val="accent2">
                  <a:lumMod val="75000"/>
                </a:schemeClr>
              </a:solidFill>
            </a:endParaRPr>
          </a:p>
          <a:p>
            <a:pPr eaLnBrk="1" hangingPunct="1">
              <a:defRPr/>
            </a:pPr>
            <a:r>
              <a:rPr lang="en-US" altLang="en-US" sz="3200" dirty="0">
                <a:solidFill>
                  <a:schemeClr val="accent2">
                    <a:lumMod val="75000"/>
                  </a:schemeClr>
                </a:solidFill>
              </a:rPr>
              <a:t>Inspect and review education records, </a:t>
            </a:r>
            <a:r>
              <a:rPr lang="en-US" altLang="en-US" sz="3200" b="1" dirty="0">
                <a:solidFill>
                  <a:schemeClr val="accent2">
                    <a:lumMod val="75000"/>
                  </a:schemeClr>
                </a:solidFill>
              </a:rPr>
              <a:t>within </a:t>
            </a:r>
            <a:r>
              <a:rPr lang="en-US" altLang="en-US" sz="3200" b="1" u="sng" dirty="0">
                <a:solidFill>
                  <a:schemeClr val="accent2">
                    <a:lumMod val="75000"/>
                  </a:schemeClr>
                </a:solidFill>
              </a:rPr>
              <a:t>45 days </a:t>
            </a:r>
            <a:r>
              <a:rPr lang="en-US" altLang="en-US" sz="3200" dirty="0">
                <a:solidFill>
                  <a:schemeClr val="accent2">
                    <a:lumMod val="75000"/>
                  </a:schemeClr>
                </a:solidFill>
              </a:rPr>
              <a:t>of receiving a request.</a:t>
            </a:r>
          </a:p>
          <a:p>
            <a:pPr marL="0" indent="0" eaLnBrk="1" hangingPunct="1">
              <a:buFont typeface="Symbol" pitchFamily="18" charset="2"/>
              <a:buNone/>
              <a:defRPr/>
            </a:pPr>
            <a:endParaRPr lang="en-US" altLang="en-US" sz="3200" dirty="0" smtClean="0">
              <a:solidFill>
                <a:schemeClr val="accent2">
                  <a:lumMod val="75000"/>
                </a:schemeClr>
              </a:solidFill>
            </a:endParaRPr>
          </a:p>
          <a:p>
            <a:pPr marL="0" indent="0" eaLnBrk="1" hangingPunct="1">
              <a:buFont typeface="Symbol" pitchFamily="18" charset="2"/>
              <a:buNone/>
              <a:defRPr/>
            </a:pPr>
            <a:r>
              <a:rPr lang="en-US" altLang="en-US" sz="3200" dirty="0" smtClean="0">
                <a:solidFill>
                  <a:schemeClr val="accent2">
                    <a:lumMod val="75000"/>
                  </a:schemeClr>
                </a:solidFill>
              </a:rPr>
              <a:t> </a:t>
            </a:r>
            <a:r>
              <a:rPr lang="en-US" altLang="en-US" sz="3200" dirty="0">
                <a:solidFill>
                  <a:schemeClr val="accent2">
                    <a:lumMod val="75000"/>
                  </a:schemeClr>
                </a:solidFill>
              </a:rPr>
              <a:t>99.10</a:t>
            </a:r>
            <a:endParaRPr lang="en-US" altLang="en-US" sz="3200" dirty="0" smtClean="0">
              <a:solidFill>
                <a:schemeClr val="accent2">
                  <a:lumMod val="75000"/>
                </a:schemeClr>
              </a:solidFill>
            </a:endParaRPr>
          </a:p>
        </p:txBody>
      </p:sp>
      <p:pic>
        <p:nvPicPr>
          <p:cNvPr id="101381"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2" end="2"/>
                                            </p:txEl>
                                          </p:spTgt>
                                        </p:tgtEl>
                                        <p:attrNameLst>
                                          <p:attrName>style.visibility</p:attrName>
                                        </p:attrNameLst>
                                      </p:cBhvr>
                                      <p:to>
                                        <p:strVal val="visible"/>
                                      </p:to>
                                    </p:set>
                                    <p:anim calcmode="lin" valueType="num">
                                      <p:cBhvr additive="base">
                                        <p:cTn id="7"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4">
                                            <p:txEl>
                                              <p:pRg st="4" end="4"/>
                                            </p:txEl>
                                          </p:spTgt>
                                        </p:tgtEl>
                                        <p:attrNameLst>
                                          <p:attrName>style.visibility</p:attrName>
                                        </p:attrNameLst>
                                      </p:cBhvr>
                                      <p:to>
                                        <p:strVal val="visible"/>
                                      </p:to>
                                    </p:set>
                                    <p:anim calcmode="lin" valueType="num">
                                      <p:cBhvr additive="base">
                                        <p:cTn id="11"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Title 1"/>
          <p:cNvSpPr>
            <a:spLocks noGrp="1"/>
          </p:cNvSpPr>
          <p:nvPr>
            <p:ph type="title"/>
          </p:nvPr>
        </p:nvSpPr>
        <p:spPr>
          <a:xfrm>
            <a:off x="1066800" y="363538"/>
            <a:ext cx="8229600" cy="1252537"/>
          </a:xfrm>
        </p:spPr>
        <p:txBody>
          <a:bodyPr/>
          <a:lstStyle/>
          <a:p>
            <a:pPr eaLnBrk="1" hangingPunct="1"/>
            <a:r>
              <a:rPr lang="en-US" altLang="en-US" sz="4000" smtClean="0"/>
              <a:t>What about copies of the records?</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3600" dirty="0" smtClean="0">
                <a:solidFill>
                  <a:schemeClr val="accent2">
                    <a:lumMod val="75000"/>
                  </a:schemeClr>
                </a:solidFill>
              </a:rPr>
              <a:t>FERPA</a:t>
            </a:r>
            <a:endParaRPr lang="en-US" sz="3600" dirty="0">
              <a:solidFill>
                <a:schemeClr val="accent2">
                  <a:lumMod val="75000"/>
                </a:schemeClr>
              </a:solidFill>
            </a:endParaRPr>
          </a:p>
          <a:p>
            <a:pPr marL="0" indent="0" eaLnBrk="1" hangingPunct="1">
              <a:buClr>
                <a:srgbClr val="31B6FD"/>
              </a:buClr>
              <a:buFont typeface="Symbol" pitchFamily="18" charset="2"/>
              <a:buNone/>
              <a:defRPr/>
            </a:pPr>
            <a:r>
              <a:rPr lang="en-US" sz="2800" dirty="0" smtClean="0">
                <a:solidFill>
                  <a:schemeClr val="accent2">
                    <a:lumMod val="75000"/>
                  </a:schemeClr>
                </a:solidFill>
              </a:rPr>
              <a:t>Educational </a:t>
            </a:r>
            <a:r>
              <a:rPr lang="en-US" sz="2800" dirty="0">
                <a:solidFill>
                  <a:schemeClr val="accent2">
                    <a:lumMod val="75000"/>
                  </a:schemeClr>
                </a:solidFill>
              </a:rPr>
              <a:t>agency or institution </a:t>
            </a:r>
            <a:r>
              <a:rPr lang="en-US" sz="2800" dirty="0" smtClean="0">
                <a:solidFill>
                  <a:schemeClr val="accent2">
                    <a:lumMod val="75000"/>
                  </a:schemeClr>
                </a:solidFill>
              </a:rPr>
              <a:t>--</a:t>
            </a:r>
          </a:p>
          <a:p>
            <a:pPr eaLnBrk="1" hangingPunct="1">
              <a:buClr>
                <a:srgbClr val="31B6FD"/>
              </a:buClr>
              <a:buFontTx/>
              <a:buChar char="-"/>
              <a:defRPr/>
            </a:pPr>
            <a:r>
              <a:rPr lang="en-US" dirty="0" smtClean="0">
                <a:solidFill>
                  <a:schemeClr val="accent2">
                    <a:lumMod val="75000"/>
                  </a:schemeClr>
                </a:solidFill>
              </a:rPr>
              <a:t>May </a:t>
            </a:r>
            <a:r>
              <a:rPr lang="en-US" dirty="0">
                <a:solidFill>
                  <a:schemeClr val="accent2">
                    <a:lumMod val="75000"/>
                  </a:schemeClr>
                </a:solidFill>
              </a:rPr>
              <a:t>charge a fee for copies </a:t>
            </a:r>
            <a:r>
              <a:rPr lang="en-US" dirty="0" smtClean="0">
                <a:solidFill>
                  <a:schemeClr val="accent2">
                    <a:lumMod val="75000"/>
                  </a:schemeClr>
                </a:solidFill>
              </a:rPr>
              <a:t>…unless </a:t>
            </a:r>
            <a:r>
              <a:rPr lang="en-US" dirty="0">
                <a:solidFill>
                  <a:schemeClr val="accent2">
                    <a:lumMod val="75000"/>
                  </a:schemeClr>
                </a:solidFill>
              </a:rPr>
              <a:t>imposing a fee effectively </a:t>
            </a:r>
            <a:r>
              <a:rPr lang="en-US" dirty="0" smtClean="0">
                <a:solidFill>
                  <a:schemeClr val="accent2">
                    <a:lumMod val="75000"/>
                  </a:schemeClr>
                </a:solidFill>
              </a:rPr>
              <a:t>prevents </a:t>
            </a:r>
            <a:r>
              <a:rPr lang="en-US" dirty="0">
                <a:solidFill>
                  <a:schemeClr val="accent2">
                    <a:lumMod val="75000"/>
                  </a:schemeClr>
                </a:solidFill>
              </a:rPr>
              <a:t>a parent or eligible student from </a:t>
            </a:r>
            <a:r>
              <a:rPr lang="en-US" dirty="0" smtClean="0">
                <a:solidFill>
                  <a:schemeClr val="accent2">
                    <a:lumMod val="75000"/>
                  </a:schemeClr>
                </a:solidFill>
              </a:rPr>
              <a:t>exercising </a:t>
            </a:r>
            <a:r>
              <a:rPr lang="en-US" dirty="0">
                <a:solidFill>
                  <a:schemeClr val="accent2">
                    <a:lumMod val="75000"/>
                  </a:schemeClr>
                </a:solidFill>
              </a:rPr>
              <a:t>his or her rights to inspect </a:t>
            </a:r>
            <a:r>
              <a:rPr lang="en-US" dirty="0" smtClean="0">
                <a:solidFill>
                  <a:schemeClr val="accent2">
                    <a:lumMod val="75000"/>
                  </a:schemeClr>
                </a:solidFill>
              </a:rPr>
              <a:t>and review </a:t>
            </a:r>
            <a:r>
              <a:rPr lang="en-US" dirty="0">
                <a:solidFill>
                  <a:schemeClr val="accent2">
                    <a:lumMod val="75000"/>
                  </a:schemeClr>
                </a:solidFill>
              </a:rPr>
              <a:t>education </a:t>
            </a:r>
            <a:r>
              <a:rPr lang="en-US" dirty="0" smtClean="0">
                <a:solidFill>
                  <a:schemeClr val="accent2">
                    <a:lumMod val="75000"/>
                  </a:schemeClr>
                </a:solidFill>
              </a:rPr>
              <a:t>records.</a:t>
            </a:r>
          </a:p>
          <a:p>
            <a:pPr eaLnBrk="1" hangingPunct="1">
              <a:buClr>
                <a:srgbClr val="31B6FD"/>
              </a:buClr>
              <a:buFontTx/>
              <a:buChar char="-"/>
              <a:defRPr/>
            </a:pPr>
            <a:r>
              <a:rPr lang="en-US" dirty="0" smtClean="0">
                <a:solidFill>
                  <a:schemeClr val="accent2">
                    <a:lumMod val="75000"/>
                  </a:schemeClr>
                </a:solidFill>
              </a:rPr>
              <a:t>May </a:t>
            </a:r>
            <a:r>
              <a:rPr lang="en-US" dirty="0">
                <a:solidFill>
                  <a:schemeClr val="accent2">
                    <a:lumMod val="75000"/>
                  </a:schemeClr>
                </a:solidFill>
              </a:rPr>
              <a:t>not charge a fee to search for or to </a:t>
            </a:r>
            <a:r>
              <a:rPr lang="en-US" dirty="0" smtClean="0">
                <a:solidFill>
                  <a:schemeClr val="accent2">
                    <a:lumMod val="75000"/>
                  </a:schemeClr>
                </a:solidFill>
              </a:rPr>
              <a:t>	retrieve </a:t>
            </a:r>
            <a:r>
              <a:rPr lang="en-US" dirty="0">
                <a:solidFill>
                  <a:schemeClr val="accent2">
                    <a:lumMod val="75000"/>
                  </a:schemeClr>
                </a:solidFill>
              </a:rPr>
              <a:t>the education records of a student.</a:t>
            </a:r>
          </a:p>
          <a:p>
            <a:pPr marL="0" indent="0" eaLnBrk="1" hangingPunct="1">
              <a:buFont typeface="Symbol" pitchFamily="18" charset="2"/>
              <a:buNone/>
              <a:defRPr/>
            </a:pPr>
            <a:r>
              <a:rPr lang="en-US" altLang="en-US" sz="2800" dirty="0" smtClean="0">
                <a:solidFill>
                  <a:schemeClr val="accent2">
                    <a:lumMod val="75000"/>
                  </a:schemeClr>
                </a:solidFill>
              </a:rPr>
              <a:t>99.10</a:t>
            </a:r>
          </a:p>
        </p:txBody>
      </p:sp>
      <p:pic>
        <p:nvPicPr>
          <p:cNvPr id="103429" name="Picture 2" descr="ED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 calcmode="lin" valueType="num">
                                      <p:cBhvr additive="base">
                                        <p:cTn id="13"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anim calcmode="lin" valueType="num">
                                      <p:cBhvr additive="base">
                                        <p:cTn id="19"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154">
                                            <p:txEl>
                                              <p:pRg st="4" end="4"/>
                                            </p:txEl>
                                          </p:spTgt>
                                        </p:tgtEl>
                                        <p:attrNameLst>
                                          <p:attrName>style.visibility</p:attrName>
                                        </p:attrNameLst>
                                      </p:cBhvr>
                                      <p:to>
                                        <p:strVal val="visible"/>
                                      </p:to>
                                    </p:set>
                                    <p:anim calcmode="lin" valueType="num">
                                      <p:cBhvr additive="base">
                                        <p:cTn id="23"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914400" y="363538"/>
            <a:ext cx="777240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altLang="en-US" sz="3600" dirty="0" smtClean="0"/>
              <a:t> </a:t>
            </a:r>
            <a:r>
              <a:rPr lang="en-US" altLang="en-US" sz="4300" dirty="0" smtClean="0"/>
              <a:t>What if the records </a:t>
            </a:r>
            <a:br>
              <a:rPr lang="en-US" altLang="en-US" sz="4300" dirty="0" smtClean="0"/>
            </a:br>
            <a:r>
              <a:rPr lang="en-US" altLang="en-US" sz="4300" dirty="0" smtClean="0"/>
              <a:t>don’t seem correct?</a:t>
            </a:r>
          </a:p>
        </p:txBody>
      </p:sp>
      <p:graphicFrame>
        <p:nvGraphicFramePr>
          <p:cNvPr id="4" name="Table 3" descr="This table indicates that if the records don't seem to be correct, the process is the same under all three statutes. "/>
          <p:cNvGraphicFramePr>
            <a:graphicFrameLocks noGrp="1"/>
          </p:cNvGraphicFramePr>
          <p:nvPr>
            <p:extLst>
              <p:ext uri="{D42A27DB-BD31-4B8C-83A1-F6EECF244321}">
                <p14:modId xmlns:p14="http://schemas.microsoft.com/office/powerpoint/2010/main" val="1481878535"/>
              </p:ext>
            </p:extLst>
          </p:nvPr>
        </p:nvGraphicFramePr>
        <p:xfrm>
          <a:off x="644525" y="1498600"/>
          <a:ext cx="8153400" cy="4424363"/>
        </p:xfrm>
        <a:graphic>
          <a:graphicData uri="http://schemas.openxmlformats.org/drawingml/2006/table">
            <a:tbl>
              <a:tblPr firstRow="1" firstCol="1" bandRow="1"/>
              <a:tblGrid>
                <a:gridCol w="2717800"/>
                <a:gridCol w="2814864"/>
                <a:gridCol w="2620736"/>
              </a:tblGrid>
              <a:tr h="193852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endParaRPr lang="en-US" sz="2400" b="1" dirty="0" smtClean="0">
                        <a:solidFill>
                          <a:srgbClr val="000000"/>
                        </a:solidFill>
                        <a:effectLst/>
                        <a:latin typeface="+mj-lt"/>
                        <a:ea typeface="Calibri"/>
                        <a:cs typeface="Times New Roman"/>
                      </a:endParaRPr>
                    </a:p>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smtClean="0">
                        <a:effectLst/>
                        <a:latin typeface="+mj-lt"/>
                        <a:ea typeface="Calibri"/>
                        <a:cs typeface="Times New Roman"/>
                      </a:endParaRPr>
                    </a:p>
                    <a:p>
                      <a:pPr marL="0" marR="0" algn="ctr">
                        <a:spcBef>
                          <a:spcPts val="0"/>
                        </a:spcBef>
                        <a:spcAft>
                          <a:spcPts val="0"/>
                        </a:spcAft>
                      </a:pP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835">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6" descr="This graphic indicates that if the records don't seem to be correct, the process is the same under all three statute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600450"/>
            <a:ext cx="2547938" cy="1652588"/>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3589338"/>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6175" y="3589338"/>
            <a:ext cx="2478088"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7666"/>
                                        </p:tgtEl>
                                        <p:attrNameLst>
                                          <p:attrName>style.visibility</p:attrName>
                                        </p:attrNameLst>
                                      </p:cBhvr>
                                      <p:to>
                                        <p:strVal val="visible"/>
                                      </p:to>
                                    </p:set>
                                    <p:anim calcmode="lin" valueType="num">
                                      <p:cBhvr>
                                        <p:cTn id="12" dur="500" fill="hold"/>
                                        <p:tgtEl>
                                          <p:spTgt spid="27666"/>
                                        </p:tgtEl>
                                        <p:attrNameLst>
                                          <p:attrName>ppt_w</p:attrName>
                                        </p:attrNameLst>
                                      </p:cBhvr>
                                      <p:tavLst>
                                        <p:tav tm="0">
                                          <p:val>
                                            <p:fltVal val="0"/>
                                          </p:val>
                                        </p:tav>
                                        <p:tav tm="100000">
                                          <p:val>
                                            <p:strVal val="#ppt_w"/>
                                          </p:val>
                                        </p:tav>
                                      </p:tavLst>
                                    </p:anim>
                                    <p:anim calcmode="lin" valueType="num">
                                      <p:cBhvr>
                                        <p:cTn id="13" dur="500" fill="hold"/>
                                        <p:tgtEl>
                                          <p:spTgt spid="27666"/>
                                        </p:tgtEl>
                                        <p:attrNameLst>
                                          <p:attrName>ppt_h</p:attrName>
                                        </p:attrNameLst>
                                      </p:cBhvr>
                                      <p:tavLst>
                                        <p:tav tm="0">
                                          <p:val>
                                            <p:fltVal val="0"/>
                                          </p:val>
                                        </p:tav>
                                        <p:tav tm="100000">
                                          <p:val>
                                            <p:strVal val="#ppt_h"/>
                                          </p:val>
                                        </p:tav>
                                      </p:tavLst>
                                    </p:anim>
                                    <p:animEffect transition="in" filter="fade">
                                      <p:cBhvr>
                                        <p:cTn id="14" dur="500"/>
                                        <p:tgtEl>
                                          <p:spTgt spid="27666"/>
                                        </p:tgtEl>
                                      </p:cBhvr>
                                    </p:animEffect>
                                  </p:childTnLst>
                                </p:cTn>
                              </p:par>
                              <p:par>
                                <p:cTn id="15" presetID="53" presetClass="entr" presetSubtype="16" fill="hold" nodeType="withEffect">
                                  <p:stCondLst>
                                    <p:cond delay="0"/>
                                  </p:stCondLst>
                                  <p:childTnLst>
                                    <p:set>
                                      <p:cBhvr>
                                        <p:cTn id="16" dur="1" fill="hold">
                                          <p:stCondLst>
                                            <p:cond delay="0"/>
                                          </p:stCondLst>
                                        </p:cTn>
                                        <p:tgtEl>
                                          <p:spTgt spid="27667"/>
                                        </p:tgtEl>
                                        <p:attrNameLst>
                                          <p:attrName>style.visibility</p:attrName>
                                        </p:attrNameLst>
                                      </p:cBhvr>
                                      <p:to>
                                        <p:strVal val="visible"/>
                                      </p:to>
                                    </p:set>
                                    <p:anim calcmode="lin" valueType="num">
                                      <p:cBhvr>
                                        <p:cTn id="17" dur="500" fill="hold"/>
                                        <p:tgtEl>
                                          <p:spTgt spid="27667"/>
                                        </p:tgtEl>
                                        <p:attrNameLst>
                                          <p:attrName>ppt_w</p:attrName>
                                        </p:attrNameLst>
                                      </p:cBhvr>
                                      <p:tavLst>
                                        <p:tav tm="0">
                                          <p:val>
                                            <p:fltVal val="0"/>
                                          </p:val>
                                        </p:tav>
                                        <p:tav tm="100000">
                                          <p:val>
                                            <p:strVal val="#ppt_w"/>
                                          </p:val>
                                        </p:tav>
                                      </p:tavLst>
                                    </p:anim>
                                    <p:anim calcmode="lin" valueType="num">
                                      <p:cBhvr>
                                        <p:cTn id="18" dur="500" fill="hold"/>
                                        <p:tgtEl>
                                          <p:spTgt spid="27667"/>
                                        </p:tgtEl>
                                        <p:attrNameLst>
                                          <p:attrName>ppt_h</p:attrName>
                                        </p:attrNameLst>
                                      </p:cBhvr>
                                      <p:tavLst>
                                        <p:tav tm="0">
                                          <p:val>
                                            <p:fltVal val="0"/>
                                          </p:val>
                                        </p:tav>
                                        <p:tav tm="100000">
                                          <p:val>
                                            <p:strVal val="#ppt_h"/>
                                          </p:val>
                                        </p:tav>
                                      </p:tavLst>
                                    </p:anim>
                                    <p:animEffect transition="in" filter="fade">
                                      <p:cBhvr>
                                        <p:cTn id="19"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itle 1"/>
          <p:cNvSpPr>
            <a:spLocks noGrp="1"/>
          </p:cNvSpPr>
          <p:nvPr>
            <p:ph type="title"/>
          </p:nvPr>
        </p:nvSpPr>
        <p:spPr>
          <a:xfrm>
            <a:off x="914400" y="363538"/>
            <a:ext cx="8229600" cy="1252537"/>
          </a:xfrm>
        </p:spPr>
        <p:txBody>
          <a:bodyPr/>
          <a:lstStyle/>
          <a:p>
            <a:pPr eaLnBrk="1" hangingPunct="1"/>
            <a:r>
              <a:rPr lang="en-US" altLang="en-US" sz="3600" smtClean="0"/>
              <a:t> What if the records</a:t>
            </a:r>
            <a:br>
              <a:rPr lang="en-US" altLang="en-US" sz="3600" smtClean="0"/>
            </a:br>
            <a:r>
              <a:rPr lang="en-US" altLang="en-US" sz="3600" smtClean="0"/>
              <a:t>don’t seem correct?</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3600" dirty="0">
                <a:solidFill>
                  <a:schemeClr val="accent2"/>
                </a:solidFill>
              </a:rPr>
              <a:t>IDEA </a:t>
            </a:r>
            <a:r>
              <a:rPr lang="en-US" sz="3600" dirty="0" smtClean="0">
                <a:solidFill>
                  <a:schemeClr val="accent2"/>
                </a:solidFill>
              </a:rPr>
              <a:t>Parts C and B</a:t>
            </a:r>
          </a:p>
          <a:p>
            <a:pPr lvl="1">
              <a:defRPr/>
            </a:pPr>
            <a:r>
              <a:rPr lang="en-US" sz="2000" b="1" dirty="0" smtClean="0"/>
              <a:t>A </a:t>
            </a:r>
            <a:r>
              <a:rPr lang="en-US" sz="2000" b="1" dirty="0"/>
              <a:t>parent who believes that the information in the </a:t>
            </a:r>
            <a:r>
              <a:rPr lang="en-US" sz="2000" b="1" dirty="0" smtClean="0"/>
              <a:t>record </a:t>
            </a:r>
            <a:r>
              <a:rPr lang="en-US" sz="2000" b="1" dirty="0"/>
              <a:t>is inaccurate, misleading, or violates the privacy or other rights of the child can request that the </a:t>
            </a:r>
            <a:r>
              <a:rPr lang="en-US" sz="2000" b="1" dirty="0" smtClean="0"/>
              <a:t>record be amended</a:t>
            </a:r>
            <a:r>
              <a:rPr lang="en-US" sz="2000" dirty="0" smtClean="0"/>
              <a:t>.</a:t>
            </a:r>
            <a:endParaRPr lang="en-US" sz="2000" dirty="0"/>
          </a:p>
          <a:p>
            <a:pPr lvl="1">
              <a:defRPr/>
            </a:pPr>
            <a:r>
              <a:rPr lang="en-US" sz="2000" dirty="0" smtClean="0"/>
              <a:t>The </a:t>
            </a:r>
            <a:r>
              <a:rPr lang="en-US" sz="2000" dirty="0"/>
              <a:t>agency must decide whether to amend the information within a reasonable period of time. </a:t>
            </a:r>
          </a:p>
          <a:p>
            <a:pPr lvl="1">
              <a:defRPr/>
            </a:pPr>
            <a:r>
              <a:rPr lang="en-US" sz="2000" dirty="0" smtClean="0"/>
              <a:t>If </a:t>
            </a:r>
            <a:r>
              <a:rPr lang="en-US" sz="2000" dirty="0"/>
              <a:t>the agency refuses to amend the information, it must inform the parent of the refusal and advise the parent of </a:t>
            </a:r>
            <a:r>
              <a:rPr lang="en-US" sz="2000" dirty="0" smtClean="0"/>
              <a:t>right </a:t>
            </a:r>
            <a:r>
              <a:rPr lang="en-US" sz="2000" dirty="0"/>
              <a:t>to a </a:t>
            </a:r>
            <a:r>
              <a:rPr lang="en-US" sz="2000" dirty="0" smtClean="0"/>
              <a:t>hearing.</a:t>
            </a:r>
          </a:p>
          <a:p>
            <a:pPr lvl="1">
              <a:defRPr/>
            </a:pPr>
            <a:r>
              <a:rPr lang="en-US" sz="2000" dirty="0" smtClean="0"/>
              <a:t>After </a:t>
            </a:r>
            <a:r>
              <a:rPr lang="en-US" sz="2000" dirty="0"/>
              <a:t>hearing, if decision is still not to amend, </a:t>
            </a:r>
            <a:r>
              <a:rPr lang="en-US" sz="2000" b="1" dirty="0"/>
              <a:t>parent has a right to insert a statement in the record</a:t>
            </a:r>
            <a:r>
              <a:rPr lang="en-US" sz="2000" dirty="0"/>
              <a:t>. </a:t>
            </a:r>
          </a:p>
          <a:p>
            <a:pPr lvl="1">
              <a:defRPr/>
            </a:pPr>
            <a:r>
              <a:rPr lang="en-US" sz="2000" b="1" dirty="0"/>
              <a:t>Cannot seek to amend substantive decisions</a:t>
            </a:r>
            <a:r>
              <a:rPr lang="en-US" sz="2000" dirty="0"/>
              <a:t>, such as </a:t>
            </a:r>
            <a:r>
              <a:rPr lang="en-US" sz="2000" dirty="0" smtClean="0"/>
              <a:t>determination of IDEA eligibility or goals on the IEP/IFSP, </a:t>
            </a:r>
            <a:r>
              <a:rPr lang="en-US" sz="2000" dirty="0"/>
              <a:t>etc. </a:t>
            </a:r>
            <a:endParaRPr lang="en-US" sz="2000" dirty="0" smtClean="0"/>
          </a:p>
          <a:p>
            <a:pPr marL="303213" lvl="1" indent="0">
              <a:buFont typeface="Symbol" pitchFamily="18" charset="2"/>
              <a:buNone/>
              <a:defRPr/>
            </a:pPr>
            <a:r>
              <a:rPr lang="en-US" sz="2000" dirty="0" smtClean="0"/>
              <a:t>303.410 (Part C) &amp; 300.618 (Part B)</a:t>
            </a:r>
            <a:endParaRPr lang="en-US" sz="2000" dirty="0">
              <a:solidFill>
                <a:schemeClr val="accent2"/>
              </a:solidFill>
            </a:endParaRPr>
          </a:p>
        </p:txBody>
      </p:sp>
      <p:pic>
        <p:nvPicPr>
          <p:cNvPr id="107525"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altLang="en-US" smtClean="0"/>
              <a:t>The World Has Changed</a:t>
            </a:r>
          </a:p>
        </p:txBody>
      </p:sp>
      <p:sp>
        <p:nvSpPr>
          <p:cNvPr id="3" name="Content Placeholder 2"/>
          <p:cNvSpPr>
            <a:spLocks noGrp="1"/>
          </p:cNvSpPr>
          <p:nvPr>
            <p:ph idx="1"/>
          </p:nvPr>
        </p:nvSpPr>
        <p:spPr>
          <a:xfrm>
            <a:off x="685800" y="1600200"/>
            <a:ext cx="6986588" cy="4751388"/>
          </a:xfrm>
        </p:spPr>
        <p:txBody>
          <a:bodyPr rtlCol="0">
            <a:normAutofit fontScale="32500" lnSpcReduction="20000"/>
          </a:bodyPr>
          <a:lstStyle/>
          <a:p>
            <a:pPr marL="0" indent="0" eaLnBrk="1" fontAlgn="auto" hangingPunct="1">
              <a:spcAft>
                <a:spcPts val="0"/>
              </a:spcAft>
              <a:buFont typeface="Symbol" pitchFamily="18" charset="2"/>
              <a:buNone/>
              <a:defRPr/>
            </a:pPr>
            <a:endParaRPr lang="en-US" sz="9800" dirty="0" smtClean="0">
              <a:solidFill>
                <a:schemeClr val="bg2">
                  <a:lumMod val="25000"/>
                </a:schemeClr>
              </a:solidFill>
            </a:endParaRPr>
          </a:p>
          <a:p>
            <a:pPr marL="0" indent="0" eaLnBrk="1" fontAlgn="auto" hangingPunct="1">
              <a:spcAft>
                <a:spcPts val="0"/>
              </a:spcAft>
              <a:buFont typeface="Symbol" pitchFamily="18" charset="2"/>
              <a:buNone/>
              <a:defRPr/>
            </a:pPr>
            <a:endParaRPr lang="en-US" sz="9800" dirty="0">
              <a:solidFill>
                <a:schemeClr val="bg2">
                  <a:lumMod val="25000"/>
                </a:schemeClr>
              </a:solidFill>
            </a:endParaRPr>
          </a:p>
          <a:p>
            <a:pPr marL="0" indent="0" eaLnBrk="1" fontAlgn="auto" hangingPunct="1">
              <a:spcAft>
                <a:spcPts val="0"/>
              </a:spcAft>
              <a:buFont typeface="Symbol" pitchFamily="18" charset="2"/>
              <a:buNone/>
              <a:defRPr/>
            </a:pPr>
            <a:r>
              <a:rPr lang="en-US" sz="9800" dirty="0" smtClean="0">
                <a:solidFill>
                  <a:schemeClr val="bg2">
                    <a:lumMod val="25000"/>
                  </a:schemeClr>
                </a:solidFill>
              </a:rPr>
              <a:t>When IDEA Part C was passed in 1986</a:t>
            </a:r>
            <a:r>
              <a:rPr lang="en-US" sz="9800" b="1" dirty="0" smtClean="0">
                <a:solidFill>
                  <a:schemeClr val="bg2">
                    <a:lumMod val="25000"/>
                  </a:schemeClr>
                </a:solidFill>
              </a:rPr>
              <a:t>:</a:t>
            </a:r>
          </a:p>
          <a:p>
            <a:pPr marL="274320" indent="-274320" eaLnBrk="1" fontAlgn="auto" hangingPunct="1">
              <a:lnSpc>
                <a:spcPct val="120000"/>
              </a:lnSpc>
              <a:spcBef>
                <a:spcPts val="0"/>
              </a:spcBef>
              <a:spcAft>
                <a:spcPts val="0"/>
              </a:spcAft>
              <a:defRPr/>
            </a:pPr>
            <a:r>
              <a:rPr lang="en-US" sz="8600" dirty="0" smtClean="0">
                <a:solidFill>
                  <a:schemeClr val="bg2">
                    <a:lumMod val="25000"/>
                  </a:schemeClr>
                </a:solidFill>
                <a:latin typeface="+mj-lt"/>
              </a:rPr>
              <a:t>Ronald </a:t>
            </a:r>
            <a:r>
              <a:rPr lang="en-US" sz="8600" dirty="0">
                <a:solidFill>
                  <a:schemeClr val="bg2">
                    <a:lumMod val="25000"/>
                  </a:schemeClr>
                </a:solidFill>
                <a:latin typeface="+mj-lt"/>
              </a:rPr>
              <a:t>Reagan </a:t>
            </a:r>
            <a:r>
              <a:rPr lang="en-US" sz="8600" dirty="0" smtClean="0">
                <a:solidFill>
                  <a:schemeClr val="bg2">
                    <a:lumMod val="25000"/>
                  </a:schemeClr>
                </a:solidFill>
                <a:latin typeface="+mj-lt"/>
              </a:rPr>
              <a:t>was </a:t>
            </a:r>
            <a:r>
              <a:rPr lang="en-US" sz="8600" dirty="0">
                <a:solidFill>
                  <a:schemeClr val="bg2">
                    <a:lumMod val="25000"/>
                  </a:schemeClr>
                </a:solidFill>
                <a:latin typeface="+mj-lt"/>
              </a:rPr>
              <a:t>president of the US</a:t>
            </a:r>
          </a:p>
          <a:p>
            <a:pPr marL="274320" indent="-274320" eaLnBrk="1" fontAlgn="auto" hangingPunct="1">
              <a:lnSpc>
                <a:spcPct val="120000"/>
              </a:lnSpc>
              <a:spcBef>
                <a:spcPts val="0"/>
              </a:spcBef>
              <a:spcAft>
                <a:spcPts val="0"/>
              </a:spcAft>
              <a:defRPr/>
            </a:pPr>
            <a:r>
              <a:rPr lang="en-US" sz="8600" dirty="0" smtClean="0">
                <a:solidFill>
                  <a:schemeClr val="bg2">
                    <a:lumMod val="25000"/>
                  </a:schemeClr>
                </a:solidFill>
                <a:latin typeface="+mj-lt"/>
              </a:rPr>
              <a:t>Nintendo introduced video </a:t>
            </a:r>
            <a:r>
              <a:rPr lang="en-US" sz="8600" dirty="0">
                <a:solidFill>
                  <a:schemeClr val="bg2">
                    <a:lumMod val="25000"/>
                  </a:schemeClr>
                </a:solidFill>
                <a:latin typeface="+mj-lt"/>
              </a:rPr>
              <a:t>games to America</a:t>
            </a:r>
          </a:p>
          <a:p>
            <a:pPr marL="274320" indent="-274320" eaLnBrk="1" fontAlgn="auto" hangingPunct="1">
              <a:lnSpc>
                <a:spcPct val="120000"/>
              </a:lnSpc>
              <a:spcBef>
                <a:spcPts val="0"/>
              </a:spcBef>
              <a:spcAft>
                <a:spcPts val="0"/>
              </a:spcAft>
              <a:defRPr/>
            </a:pPr>
            <a:r>
              <a:rPr lang="en-US" sz="8600" dirty="0" smtClean="0">
                <a:solidFill>
                  <a:schemeClr val="bg2">
                    <a:lumMod val="25000"/>
                  </a:schemeClr>
                </a:solidFill>
                <a:latin typeface="+mj-lt"/>
              </a:rPr>
              <a:t>IBM unveiled its PC- 1</a:t>
            </a:r>
            <a:r>
              <a:rPr lang="en-US" sz="8600" baseline="30000" dirty="0" smtClean="0">
                <a:solidFill>
                  <a:schemeClr val="bg2">
                    <a:lumMod val="25000"/>
                  </a:schemeClr>
                </a:solidFill>
                <a:latin typeface="+mj-lt"/>
              </a:rPr>
              <a:t>st</a:t>
            </a:r>
            <a:r>
              <a:rPr lang="en-US" sz="8600" dirty="0" smtClean="0">
                <a:solidFill>
                  <a:schemeClr val="bg2">
                    <a:lumMod val="25000"/>
                  </a:schemeClr>
                </a:solidFill>
                <a:latin typeface="+mj-lt"/>
              </a:rPr>
              <a:t> laptop computer</a:t>
            </a:r>
            <a:endParaRPr lang="en-US" sz="8600" dirty="0">
              <a:solidFill>
                <a:schemeClr val="bg2">
                  <a:lumMod val="25000"/>
                </a:schemeClr>
              </a:solidFill>
              <a:latin typeface="+mj-lt"/>
            </a:endParaRPr>
          </a:p>
          <a:p>
            <a:pPr marL="274320" indent="-274320" eaLnBrk="1" fontAlgn="auto" hangingPunct="1">
              <a:lnSpc>
                <a:spcPct val="120000"/>
              </a:lnSpc>
              <a:spcBef>
                <a:spcPts val="0"/>
              </a:spcBef>
              <a:spcAft>
                <a:spcPts val="0"/>
              </a:spcAft>
              <a:defRPr/>
            </a:pPr>
            <a:r>
              <a:rPr lang="en-US" sz="8600" dirty="0">
                <a:solidFill>
                  <a:schemeClr val="bg2">
                    <a:lumMod val="25000"/>
                  </a:schemeClr>
                </a:solidFill>
                <a:latin typeface="+mj-lt"/>
              </a:rPr>
              <a:t>Charlotte Church, </a:t>
            </a:r>
            <a:r>
              <a:rPr lang="en-US" sz="8600" dirty="0" smtClean="0">
                <a:solidFill>
                  <a:schemeClr val="bg2">
                    <a:lumMod val="25000"/>
                  </a:schemeClr>
                </a:solidFill>
                <a:latin typeface="+mj-lt"/>
              </a:rPr>
              <a:t>the </a:t>
            </a:r>
            <a:r>
              <a:rPr lang="en-US" sz="8600" dirty="0">
                <a:solidFill>
                  <a:schemeClr val="bg2">
                    <a:lumMod val="25000"/>
                  </a:schemeClr>
                </a:solidFill>
                <a:latin typeface="+mj-lt"/>
              </a:rPr>
              <a:t>Olsen twins, </a:t>
            </a:r>
            <a:r>
              <a:rPr lang="en-US" sz="8600" dirty="0" smtClean="0">
                <a:solidFill>
                  <a:schemeClr val="bg2">
                    <a:lumMod val="25000"/>
                  </a:schemeClr>
                </a:solidFill>
                <a:latin typeface="+mj-lt"/>
              </a:rPr>
              <a:t>and Lindsay </a:t>
            </a:r>
            <a:r>
              <a:rPr lang="en-US" sz="8600" dirty="0" err="1">
                <a:solidFill>
                  <a:schemeClr val="bg2">
                    <a:lumMod val="25000"/>
                  </a:schemeClr>
                </a:solidFill>
                <a:latin typeface="+mj-lt"/>
              </a:rPr>
              <a:t>Lohan</a:t>
            </a:r>
            <a:r>
              <a:rPr lang="en-US" sz="8600" dirty="0">
                <a:solidFill>
                  <a:schemeClr val="bg2">
                    <a:lumMod val="25000"/>
                  </a:schemeClr>
                </a:solidFill>
                <a:latin typeface="+mj-lt"/>
              </a:rPr>
              <a:t> </a:t>
            </a:r>
            <a:r>
              <a:rPr lang="en-US" sz="8600" dirty="0" smtClean="0">
                <a:solidFill>
                  <a:schemeClr val="bg2">
                    <a:lumMod val="25000"/>
                  </a:schemeClr>
                </a:solidFill>
                <a:latin typeface="+mj-lt"/>
              </a:rPr>
              <a:t>were </a:t>
            </a:r>
            <a:r>
              <a:rPr lang="en-US" sz="8600" dirty="0">
                <a:solidFill>
                  <a:schemeClr val="bg2">
                    <a:lumMod val="25000"/>
                  </a:schemeClr>
                </a:solidFill>
                <a:latin typeface="+mj-lt"/>
              </a:rPr>
              <a:t>born</a:t>
            </a:r>
          </a:p>
          <a:p>
            <a:pPr marL="274320" indent="-274320" eaLnBrk="1" fontAlgn="auto" hangingPunct="1">
              <a:lnSpc>
                <a:spcPct val="120000"/>
              </a:lnSpc>
              <a:spcBef>
                <a:spcPts val="0"/>
              </a:spcBef>
              <a:spcAft>
                <a:spcPts val="0"/>
              </a:spcAft>
              <a:defRPr/>
            </a:pPr>
            <a:r>
              <a:rPr lang="en-US" sz="8600" i="1" dirty="0" smtClean="0">
                <a:solidFill>
                  <a:schemeClr val="bg2">
                    <a:lumMod val="25000"/>
                  </a:schemeClr>
                </a:solidFill>
                <a:latin typeface="+mj-lt"/>
              </a:rPr>
              <a:t>Top </a:t>
            </a:r>
            <a:r>
              <a:rPr lang="en-US" sz="8600" i="1" dirty="0">
                <a:solidFill>
                  <a:schemeClr val="bg2">
                    <a:lumMod val="25000"/>
                  </a:schemeClr>
                </a:solidFill>
                <a:latin typeface="+mj-lt"/>
              </a:rPr>
              <a:t>Gun </a:t>
            </a:r>
            <a:r>
              <a:rPr lang="en-US" sz="8600" dirty="0" smtClean="0">
                <a:solidFill>
                  <a:schemeClr val="bg2">
                    <a:lumMod val="25000"/>
                  </a:schemeClr>
                </a:solidFill>
                <a:latin typeface="+mj-lt"/>
              </a:rPr>
              <a:t>was </a:t>
            </a:r>
            <a:r>
              <a:rPr lang="en-US" sz="8600" dirty="0">
                <a:solidFill>
                  <a:schemeClr val="bg2">
                    <a:lumMod val="25000"/>
                  </a:schemeClr>
                </a:solidFill>
                <a:latin typeface="+mj-lt"/>
              </a:rPr>
              <a:t>the top grossing film</a:t>
            </a:r>
            <a:endParaRPr lang="en-US" sz="8600" dirty="0" smtClean="0">
              <a:solidFill>
                <a:schemeClr val="bg2">
                  <a:lumMod val="25000"/>
                </a:schemeClr>
              </a:solidFill>
              <a:latin typeface="+mj-lt"/>
            </a:endParaRPr>
          </a:p>
          <a:p>
            <a:pPr marL="0" indent="0" eaLnBrk="1" fontAlgn="auto" hangingPunct="1">
              <a:spcAft>
                <a:spcPts val="0"/>
              </a:spcAft>
              <a:buFont typeface="Symbol" pitchFamily="18" charset="2"/>
              <a:buNone/>
              <a:defRPr/>
            </a:pPr>
            <a:endParaRPr lang="en-US" dirty="0" smtClean="0"/>
          </a:p>
          <a:p>
            <a:pPr marL="274320" indent="-274320" eaLnBrk="1" fontAlgn="auto" hangingPunct="1">
              <a:spcAft>
                <a:spcPts val="0"/>
              </a:spcAft>
              <a:defRPr/>
            </a:pPr>
            <a:endParaRPr lang="en-US" dirty="0"/>
          </a:p>
        </p:txBody>
      </p:sp>
      <p:pic>
        <p:nvPicPr>
          <p:cNvPr id="17413"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338" y="4114800"/>
            <a:ext cx="1752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Title 1"/>
          <p:cNvSpPr>
            <a:spLocks noGrp="1"/>
          </p:cNvSpPr>
          <p:nvPr>
            <p:ph type="title"/>
          </p:nvPr>
        </p:nvSpPr>
        <p:spPr>
          <a:xfrm>
            <a:off x="915988" y="363538"/>
            <a:ext cx="8229600" cy="1252537"/>
          </a:xfrm>
        </p:spPr>
        <p:txBody>
          <a:bodyPr/>
          <a:lstStyle/>
          <a:p>
            <a:pPr eaLnBrk="1" hangingPunct="1"/>
            <a:r>
              <a:rPr lang="en-US" altLang="en-US" sz="3600" smtClean="0"/>
              <a:t> What if the records </a:t>
            </a:r>
            <a:br>
              <a:rPr lang="en-US" altLang="en-US" sz="3600" smtClean="0"/>
            </a:br>
            <a:r>
              <a:rPr lang="en-US" altLang="en-US" sz="3600" smtClean="0"/>
              <a:t>don’t seem correct?</a:t>
            </a:r>
          </a:p>
        </p:txBody>
      </p:sp>
      <p:sp>
        <p:nvSpPr>
          <p:cNvPr id="49154" name="Content Placeholder 2"/>
          <p:cNvSpPr>
            <a:spLocks noGrp="1"/>
          </p:cNvSpPr>
          <p:nvPr>
            <p:ph idx="1"/>
          </p:nvPr>
        </p:nvSpPr>
        <p:spPr>
          <a:xfrm>
            <a:off x="609600" y="1752600"/>
            <a:ext cx="8001000" cy="4495800"/>
          </a:xfrm>
        </p:spPr>
        <p:txBody>
          <a:bodyPr/>
          <a:lstStyle/>
          <a:p>
            <a:pPr marL="0" indent="0" eaLnBrk="1" hangingPunct="1">
              <a:buClr>
                <a:srgbClr val="31B6FD"/>
              </a:buClr>
              <a:buFont typeface="Symbol" pitchFamily="18" charset="2"/>
              <a:buNone/>
              <a:defRPr/>
            </a:pPr>
            <a:r>
              <a:rPr lang="en-US" sz="3600" dirty="0" smtClean="0"/>
              <a:t>FERPA</a:t>
            </a:r>
            <a:endParaRPr lang="en-US" sz="3600" dirty="0"/>
          </a:p>
          <a:p>
            <a:pPr lvl="1">
              <a:defRPr/>
            </a:pPr>
            <a:r>
              <a:rPr lang="en-US" sz="2000" dirty="0"/>
              <a:t>A parent </a:t>
            </a:r>
            <a:r>
              <a:rPr lang="en-US" sz="2000" dirty="0" smtClean="0"/>
              <a:t>or eligible student who </a:t>
            </a:r>
            <a:r>
              <a:rPr lang="en-US" sz="2000" dirty="0"/>
              <a:t>believes that the information in the record is inaccurate, misleading, or violates the </a:t>
            </a:r>
            <a:r>
              <a:rPr lang="en-US" sz="2000" dirty="0" smtClean="0"/>
              <a:t>privacy rights </a:t>
            </a:r>
            <a:r>
              <a:rPr lang="en-US" sz="2000" dirty="0"/>
              <a:t>of the </a:t>
            </a:r>
            <a:r>
              <a:rPr lang="en-US" sz="2000" dirty="0" smtClean="0"/>
              <a:t>student can </a:t>
            </a:r>
            <a:r>
              <a:rPr lang="en-US" sz="2000" dirty="0"/>
              <a:t>request that the </a:t>
            </a:r>
            <a:r>
              <a:rPr lang="en-US" sz="2000" dirty="0" smtClean="0"/>
              <a:t>record be amended.</a:t>
            </a:r>
            <a:endParaRPr lang="en-US" sz="2000" dirty="0"/>
          </a:p>
          <a:p>
            <a:pPr lvl="1">
              <a:defRPr/>
            </a:pPr>
            <a:r>
              <a:rPr lang="en-US" sz="2000" dirty="0" smtClean="0"/>
              <a:t>The educational agency/institution must </a:t>
            </a:r>
            <a:r>
              <a:rPr lang="en-US" sz="2000" dirty="0"/>
              <a:t>decide whether to amend the information within a reasonable period of time</a:t>
            </a:r>
          </a:p>
          <a:p>
            <a:pPr lvl="1">
              <a:defRPr/>
            </a:pPr>
            <a:r>
              <a:rPr lang="en-US" sz="2000" dirty="0"/>
              <a:t>If educational agency/institution decides not to amend, </a:t>
            </a:r>
            <a:r>
              <a:rPr lang="en-US" sz="2000" dirty="0" smtClean="0"/>
              <a:t>it must </a:t>
            </a:r>
            <a:r>
              <a:rPr lang="en-US" sz="2000" dirty="0"/>
              <a:t>inform parent of </a:t>
            </a:r>
            <a:r>
              <a:rPr lang="en-US" sz="2000" dirty="0" smtClean="0"/>
              <a:t>the refusal and right </a:t>
            </a:r>
            <a:r>
              <a:rPr lang="en-US" sz="2000" dirty="0"/>
              <a:t>to </a:t>
            </a:r>
            <a:r>
              <a:rPr lang="en-US" sz="2000" dirty="0" smtClean="0"/>
              <a:t>a hearing</a:t>
            </a:r>
            <a:r>
              <a:rPr lang="en-US" sz="2000" dirty="0"/>
              <a:t>.</a:t>
            </a:r>
          </a:p>
          <a:p>
            <a:pPr lvl="1">
              <a:defRPr/>
            </a:pPr>
            <a:r>
              <a:rPr lang="en-US" sz="2000" dirty="0"/>
              <a:t>After hearing, if decision is still not to amend, parent has a right to insert a statement in the record. </a:t>
            </a:r>
          </a:p>
          <a:p>
            <a:pPr lvl="1">
              <a:defRPr/>
            </a:pPr>
            <a:r>
              <a:rPr lang="en-US" sz="2000" dirty="0"/>
              <a:t>Cannot seek to amend substantive decisions, such as </a:t>
            </a:r>
            <a:r>
              <a:rPr lang="en-US" sz="2000" dirty="0" smtClean="0"/>
              <a:t>grades, </a:t>
            </a:r>
            <a:r>
              <a:rPr lang="en-US" sz="2000" dirty="0"/>
              <a:t>etc. </a:t>
            </a:r>
            <a:endParaRPr lang="en-US" sz="2000" dirty="0" smtClean="0"/>
          </a:p>
          <a:p>
            <a:pPr marL="3175" lvl="1" indent="0">
              <a:buFont typeface="Symbol" pitchFamily="18" charset="2"/>
              <a:buNone/>
              <a:defRPr/>
            </a:pPr>
            <a:r>
              <a:rPr lang="en-US" dirty="0" smtClean="0"/>
              <a:t>99.20</a:t>
            </a:r>
            <a:r>
              <a:rPr lang="en-US" dirty="0"/>
              <a:t>, 99.21, &amp; 99.22 </a:t>
            </a:r>
          </a:p>
        </p:txBody>
      </p:sp>
      <p:pic>
        <p:nvPicPr>
          <p:cNvPr id="109573"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 calcmode="lin" valueType="num">
                                      <p:cBhvr additive="base">
                                        <p:cTn id="13"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anim calcmode="lin" valueType="num">
                                      <p:cBhvr additive="base">
                                        <p:cTn id="19"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54">
                                            <p:txEl>
                                              <p:pRg st="4" end="4"/>
                                            </p:txEl>
                                          </p:spTgt>
                                        </p:tgtEl>
                                        <p:attrNameLst>
                                          <p:attrName>style.visibility</p:attrName>
                                        </p:attrNameLst>
                                      </p:cBhvr>
                                      <p:to>
                                        <p:strVal val="visible"/>
                                      </p:to>
                                    </p:set>
                                    <p:anim calcmode="lin" valueType="num">
                                      <p:cBhvr additive="base">
                                        <p:cTn id="25"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154">
                                            <p:txEl>
                                              <p:pRg st="5" end="5"/>
                                            </p:txEl>
                                          </p:spTgt>
                                        </p:tgtEl>
                                        <p:attrNameLst>
                                          <p:attrName>style.visibility</p:attrName>
                                        </p:attrNameLst>
                                      </p:cBhvr>
                                      <p:to>
                                        <p:strVal val="visible"/>
                                      </p:to>
                                    </p:set>
                                    <p:anim calcmode="lin" valueType="num">
                                      <p:cBhvr additive="base">
                                        <p:cTn id="31" dur="500" fill="hold"/>
                                        <p:tgtEl>
                                          <p:spTgt spid="4915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 calcmode="lin" valueType="num">
                                      <p:cBhvr additive="base">
                                        <p:cTn id="37" dur="500" fill="hold"/>
                                        <p:tgtEl>
                                          <p:spTgt spid="4915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609600" y="363538"/>
            <a:ext cx="79248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550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altLang="en-US" sz="7300" dirty="0" smtClean="0"/>
              <a:t>What </a:t>
            </a:r>
            <a:r>
              <a:rPr lang="en-US" altLang="en-US" sz="7300" dirty="0"/>
              <a:t>about the “record of access</a:t>
            </a:r>
            <a:r>
              <a:rPr lang="en-US" altLang="en-US" sz="7300" dirty="0" smtClean="0"/>
              <a:t>?”</a:t>
            </a:r>
            <a:r>
              <a:rPr lang="en-US" altLang="en-US" sz="3600" dirty="0" smtClean="0"/>
              <a:t> </a:t>
            </a:r>
            <a:endParaRPr lang="en-US" altLang="en-US" sz="3600" dirty="0"/>
          </a:p>
        </p:txBody>
      </p:sp>
      <p:graphicFrame>
        <p:nvGraphicFramePr>
          <p:cNvPr id="4" name="Table 3" descr="this table indicates that IDEA Part C and Part B contain very similar requirements regarding record of access, while FERPA's are different."/>
          <p:cNvGraphicFramePr>
            <a:graphicFrameLocks noGrp="1"/>
          </p:cNvGraphicFramePr>
          <p:nvPr>
            <p:extLst>
              <p:ext uri="{D42A27DB-BD31-4B8C-83A1-F6EECF244321}">
                <p14:modId xmlns:p14="http://schemas.microsoft.com/office/powerpoint/2010/main" val="3293622429"/>
              </p:ext>
            </p:extLst>
          </p:nvPr>
        </p:nvGraphicFramePr>
        <p:xfrm>
          <a:off x="533400" y="1371600"/>
          <a:ext cx="8153400" cy="4424363"/>
        </p:xfrm>
        <a:graphic>
          <a:graphicData uri="http://schemas.openxmlformats.org/drawingml/2006/table">
            <a:tbl>
              <a:tblPr firstRow="1" firstCol="1" bandRow="1"/>
              <a:tblGrid>
                <a:gridCol w="2717800"/>
                <a:gridCol w="2814864"/>
                <a:gridCol w="2620736"/>
              </a:tblGrid>
              <a:tr h="193852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endParaRPr lang="en-US" sz="2400" b="1" dirty="0" smtClean="0">
                        <a:solidFill>
                          <a:srgbClr val="000000"/>
                        </a:solidFill>
                        <a:effectLst/>
                        <a:latin typeface="+mj-lt"/>
                        <a:ea typeface="Calibri"/>
                        <a:cs typeface="Times New Roman"/>
                      </a:endParaRPr>
                    </a:p>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smtClean="0">
                        <a:effectLst/>
                        <a:latin typeface="+mj-lt"/>
                        <a:ea typeface="Calibri"/>
                        <a:cs typeface="Times New Roman"/>
                      </a:endParaRPr>
                    </a:p>
                    <a:p>
                      <a:pPr marL="0" marR="0" algn="ctr">
                        <a:spcBef>
                          <a:spcPts val="0"/>
                        </a:spcBef>
                        <a:spcAft>
                          <a:spcPts val="0"/>
                        </a:spcAft>
                      </a:pP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835">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6" descr="this graphic indicates that IDEA Part C and Part B contain very similar requirements regarding the record of access, while FERPA's are differ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05213"/>
            <a:ext cx="2547938" cy="165258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21088"/>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7666"/>
                                        </p:tgtEl>
                                        <p:attrNameLst>
                                          <p:attrName>style.visibility</p:attrName>
                                        </p:attrNameLst>
                                      </p:cBhvr>
                                      <p:to>
                                        <p:strVal val="visible"/>
                                      </p:to>
                                    </p:set>
                                    <p:anim calcmode="lin" valueType="num">
                                      <p:cBhvr>
                                        <p:cTn id="12" dur="500" fill="hold"/>
                                        <p:tgtEl>
                                          <p:spTgt spid="27666"/>
                                        </p:tgtEl>
                                        <p:attrNameLst>
                                          <p:attrName>ppt_w</p:attrName>
                                        </p:attrNameLst>
                                      </p:cBhvr>
                                      <p:tavLst>
                                        <p:tav tm="0">
                                          <p:val>
                                            <p:fltVal val="0"/>
                                          </p:val>
                                        </p:tav>
                                        <p:tav tm="100000">
                                          <p:val>
                                            <p:strVal val="#ppt_w"/>
                                          </p:val>
                                        </p:tav>
                                      </p:tavLst>
                                    </p:anim>
                                    <p:anim calcmode="lin" valueType="num">
                                      <p:cBhvr>
                                        <p:cTn id="13" dur="500" fill="hold"/>
                                        <p:tgtEl>
                                          <p:spTgt spid="27666"/>
                                        </p:tgtEl>
                                        <p:attrNameLst>
                                          <p:attrName>ppt_h</p:attrName>
                                        </p:attrNameLst>
                                      </p:cBhvr>
                                      <p:tavLst>
                                        <p:tav tm="0">
                                          <p:val>
                                            <p:fltVal val="0"/>
                                          </p:val>
                                        </p:tav>
                                        <p:tav tm="100000">
                                          <p:val>
                                            <p:strVal val="#ppt_h"/>
                                          </p:val>
                                        </p:tav>
                                      </p:tavLst>
                                    </p:anim>
                                    <p:animEffect transition="in" filter="fade">
                                      <p:cBhvr>
                                        <p:cTn id="14" dur="500"/>
                                        <p:tgtEl>
                                          <p:spTgt spid="2766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1"/>
          <p:cNvSpPr>
            <a:spLocks noGrp="1"/>
          </p:cNvSpPr>
          <p:nvPr>
            <p:ph type="title"/>
          </p:nvPr>
        </p:nvSpPr>
        <p:spPr>
          <a:xfrm>
            <a:off x="1066800" y="363538"/>
            <a:ext cx="8229600" cy="1252537"/>
          </a:xfrm>
        </p:spPr>
        <p:txBody>
          <a:bodyPr/>
          <a:lstStyle/>
          <a:p>
            <a:pPr eaLnBrk="1" hangingPunct="1"/>
            <a:r>
              <a:rPr lang="en-US" altLang="en-US" sz="3600" smtClean="0"/>
              <a:t>What about the “record of access?” </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3600" dirty="0">
                <a:solidFill>
                  <a:schemeClr val="bg2">
                    <a:lumMod val="25000"/>
                  </a:schemeClr>
                </a:solidFill>
              </a:rPr>
              <a:t>IDEA </a:t>
            </a:r>
            <a:r>
              <a:rPr lang="en-US" sz="3600" dirty="0" smtClean="0">
                <a:solidFill>
                  <a:schemeClr val="bg2">
                    <a:lumMod val="25000"/>
                  </a:schemeClr>
                </a:solidFill>
              </a:rPr>
              <a:t>Parts C </a:t>
            </a:r>
            <a:r>
              <a:rPr lang="en-US" sz="3600" dirty="0" smtClean="0">
                <a:solidFill>
                  <a:schemeClr val="tx2">
                    <a:lumMod val="75000"/>
                  </a:schemeClr>
                </a:solidFill>
              </a:rPr>
              <a:t>and </a:t>
            </a:r>
            <a:r>
              <a:rPr lang="en-US" sz="3600" dirty="0">
                <a:solidFill>
                  <a:schemeClr val="tx2">
                    <a:lumMod val="75000"/>
                  </a:schemeClr>
                </a:solidFill>
              </a:rPr>
              <a:t>B</a:t>
            </a:r>
          </a:p>
          <a:p>
            <a:pPr marL="0" indent="0">
              <a:buFont typeface="Symbol" pitchFamily="18" charset="2"/>
              <a:buNone/>
              <a:defRPr/>
            </a:pPr>
            <a:r>
              <a:rPr lang="en-US" sz="3200" dirty="0" smtClean="0">
                <a:solidFill>
                  <a:schemeClr val="accent1">
                    <a:lumMod val="75000"/>
                  </a:schemeClr>
                </a:solidFill>
              </a:rPr>
              <a:t>Contain </a:t>
            </a:r>
            <a:r>
              <a:rPr lang="en-US" sz="3200" dirty="0">
                <a:solidFill>
                  <a:schemeClr val="accent1">
                    <a:lumMod val="75000"/>
                  </a:schemeClr>
                </a:solidFill>
              </a:rPr>
              <a:t>recordkeeping requirements for participating agencies.</a:t>
            </a:r>
          </a:p>
          <a:p>
            <a:pPr lvl="1">
              <a:defRPr/>
            </a:pPr>
            <a:r>
              <a:rPr lang="en-US" sz="2400" dirty="0">
                <a:solidFill>
                  <a:schemeClr val="accent1">
                    <a:lumMod val="75000"/>
                  </a:schemeClr>
                </a:solidFill>
              </a:rPr>
              <a:t>Keep a record of parties obtaining access to </a:t>
            </a:r>
            <a:r>
              <a:rPr lang="en-US" sz="2400" dirty="0" smtClean="0">
                <a:solidFill>
                  <a:schemeClr val="accent1">
                    <a:lumMod val="75000"/>
                  </a:schemeClr>
                </a:solidFill>
              </a:rPr>
              <a:t>records </a:t>
            </a:r>
            <a:r>
              <a:rPr lang="en-US" sz="2400" dirty="0">
                <a:solidFill>
                  <a:schemeClr val="accent1">
                    <a:lumMod val="75000"/>
                  </a:schemeClr>
                </a:solidFill>
              </a:rPr>
              <a:t>collected, maintained, or used under </a:t>
            </a:r>
            <a:r>
              <a:rPr lang="en-US" sz="2400" dirty="0" smtClean="0">
                <a:solidFill>
                  <a:schemeClr val="accent1">
                    <a:lumMod val="75000"/>
                  </a:schemeClr>
                </a:solidFill>
              </a:rPr>
              <a:t>IDEA (except for parents and authorized employees, and for Part C, authorized representatives);</a:t>
            </a:r>
            <a:endParaRPr lang="en-US" sz="2400" dirty="0">
              <a:solidFill>
                <a:schemeClr val="accent1">
                  <a:lumMod val="75000"/>
                </a:schemeClr>
              </a:solidFill>
            </a:endParaRPr>
          </a:p>
          <a:p>
            <a:pPr lvl="1">
              <a:defRPr/>
            </a:pPr>
            <a:r>
              <a:rPr lang="en-US" sz="2400" dirty="0">
                <a:solidFill>
                  <a:schemeClr val="accent1">
                    <a:lumMod val="75000"/>
                  </a:schemeClr>
                </a:solidFill>
              </a:rPr>
              <a:t>Include name of party, day access given, and purpose for </a:t>
            </a:r>
            <a:r>
              <a:rPr lang="en-US" sz="2400" dirty="0" smtClean="0">
                <a:solidFill>
                  <a:schemeClr val="accent1">
                    <a:lumMod val="75000"/>
                  </a:schemeClr>
                </a:solidFill>
              </a:rPr>
              <a:t>which </a:t>
            </a:r>
            <a:r>
              <a:rPr lang="en-US" sz="2400" dirty="0">
                <a:solidFill>
                  <a:schemeClr val="accent1">
                    <a:lumMod val="75000"/>
                  </a:schemeClr>
                </a:solidFill>
              </a:rPr>
              <a:t>the party is authorized to use the records</a:t>
            </a:r>
            <a:r>
              <a:rPr lang="en-US" sz="2400" dirty="0" smtClean="0">
                <a:solidFill>
                  <a:schemeClr val="accent1">
                    <a:lumMod val="75000"/>
                  </a:schemeClr>
                </a:solidFill>
              </a:rPr>
              <a:t>.</a:t>
            </a:r>
            <a:r>
              <a:rPr lang="en-US" sz="2400" dirty="0">
                <a:solidFill>
                  <a:schemeClr val="accent1">
                    <a:lumMod val="75000"/>
                  </a:schemeClr>
                </a:solidFill>
              </a:rPr>
              <a:t> </a:t>
            </a:r>
          </a:p>
          <a:p>
            <a:pPr marL="3175" lvl="1" indent="0">
              <a:buFont typeface="Symbol" pitchFamily="18" charset="2"/>
              <a:buNone/>
              <a:defRPr/>
            </a:pPr>
            <a:r>
              <a:rPr lang="en-US" sz="2400" dirty="0" smtClean="0">
                <a:solidFill>
                  <a:schemeClr val="accent1">
                    <a:lumMod val="75000"/>
                  </a:schemeClr>
                </a:solidFill>
              </a:rPr>
              <a:t>303.406 (Part C) and 300.614 (Part B)</a:t>
            </a:r>
            <a:endParaRPr lang="en-US" sz="2400" dirty="0">
              <a:solidFill>
                <a:schemeClr val="accent1">
                  <a:lumMod val="75000"/>
                </a:schemeClr>
              </a:solidFill>
            </a:endParaRPr>
          </a:p>
        </p:txBody>
      </p:sp>
      <p:pic>
        <p:nvPicPr>
          <p:cNvPr id="113669"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 calcmode="lin" valueType="num">
                                      <p:cBhvr additive="base">
                                        <p:cTn id="13"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anim calcmode="lin" valueType="num">
                                      <p:cBhvr additive="base">
                                        <p:cTn id="19"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154">
                                            <p:txEl>
                                              <p:pRg st="4" end="4"/>
                                            </p:txEl>
                                          </p:spTgt>
                                        </p:tgtEl>
                                        <p:attrNameLst>
                                          <p:attrName>style.visibility</p:attrName>
                                        </p:attrNameLst>
                                      </p:cBhvr>
                                      <p:to>
                                        <p:strVal val="visible"/>
                                      </p:to>
                                    </p:set>
                                    <p:anim calcmode="lin" valueType="num">
                                      <p:cBhvr additive="base">
                                        <p:cTn id="23"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Title 1"/>
          <p:cNvSpPr>
            <a:spLocks noGrp="1"/>
          </p:cNvSpPr>
          <p:nvPr>
            <p:ph type="title"/>
          </p:nvPr>
        </p:nvSpPr>
        <p:spPr>
          <a:xfrm>
            <a:off x="1066800" y="363538"/>
            <a:ext cx="8229600" cy="1252537"/>
          </a:xfrm>
        </p:spPr>
        <p:txBody>
          <a:bodyPr/>
          <a:lstStyle/>
          <a:p>
            <a:pPr eaLnBrk="1" hangingPunct="1"/>
            <a:r>
              <a:rPr lang="en-US" altLang="en-US" sz="3600" smtClean="0"/>
              <a:t>What about the “record of access?” </a:t>
            </a:r>
          </a:p>
        </p:txBody>
      </p:sp>
      <p:sp>
        <p:nvSpPr>
          <p:cNvPr id="49154" name="Content Placeholder 2"/>
          <p:cNvSpPr>
            <a:spLocks noGrp="1"/>
          </p:cNvSpPr>
          <p:nvPr>
            <p:ph idx="1"/>
          </p:nvPr>
        </p:nvSpPr>
        <p:spPr>
          <a:xfrm>
            <a:off x="533400" y="1752600"/>
            <a:ext cx="8001000" cy="4495800"/>
          </a:xfrm>
        </p:spPr>
        <p:txBody>
          <a:bodyPr/>
          <a:lstStyle/>
          <a:p>
            <a:pPr marL="0" indent="0" eaLnBrk="1" hangingPunct="1">
              <a:buClr>
                <a:srgbClr val="31B6FD"/>
              </a:buClr>
              <a:buFont typeface="Symbol" pitchFamily="18" charset="2"/>
              <a:buNone/>
              <a:defRPr/>
            </a:pPr>
            <a:r>
              <a:rPr lang="en-US" sz="3600" dirty="0" smtClean="0">
                <a:solidFill>
                  <a:schemeClr val="accent2">
                    <a:lumMod val="75000"/>
                  </a:schemeClr>
                </a:solidFill>
              </a:rPr>
              <a:t>FERPA</a:t>
            </a:r>
            <a:endParaRPr lang="en-US" sz="3600" dirty="0">
              <a:solidFill>
                <a:schemeClr val="accent2">
                  <a:lumMod val="75000"/>
                </a:schemeClr>
              </a:solidFill>
            </a:endParaRPr>
          </a:p>
          <a:p>
            <a:pPr marL="0" indent="0">
              <a:buFont typeface="Symbol" pitchFamily="18" charset="2"/>
              <a:buNone/>
              <a:defRPr/>
            </a:pPr>
            <a:r>
              <a:rPr lang="en-US" sz="3200" dirty="0" smtClean="0">
                <a:solidFill>
                  <a:schemeClr val="accent2">
                    <a:lumMod val="75000"/>
                  </a:schemeClr>
                </a:solidFill>
              </a:rPr>
              <a:t>Contains recordkeeping </a:t>
            </a:r>
            <a:r>
              <a:rPr lang="en-US" sz="3200" dirty="0">
                <a:solidFill>
                  <a:schemeClr val="accent2">
                    <a:lumMod val="75000"/>
                  </a:schemeClr>
                </a:solidFill>
              </a:rPr>
              <a:t>requirements for both schools and SEAs.</a:t>
            </a:r>
          </a:p>
          <a:p>
            <a:pPr lvl="1">
              <a:defRPr/>
            </a:pPr>
            <a:r>
              <a:rPr lang="en-US" sz="2400" dirty="0">
                <a:solidFill>
                  <a:schemeClr val="accent2">
                    <a:lumMod val="75000"/>
                  </a:schemeClr>
                </a:solidFill>
              </a:rPr>
              <a:t>Be maintained as long as record is maintained;</a:t>
            </a:r>
          </a:p>
          <a:p>
            <a:pPr lvl="1">
              <a:defRPr/>
            </a:pPr>
            <a:r>
              <a:rPr lang="en-US" sz="2400" dirty="0">
                <a:solidFill>
                  <a:schemeClr val="accent2">
                    <a:lumMod val="75000"/>
                  </a:schemeClr>
                </a:solidFill>
              </a:rPr>
              <a:t>Include parties who requested or received </a:t>
            </a:r>
            <a:r>
              <a:rPr lang="en-US" sz="2400" dirty="0" smtClean="0">
                <a:solidFill>
                  <a:schemeClr val="accent2">
                    <a:lumMod val="75000"/>
                  </a:schemeClr>
                </a:solidFill>
              </a:rPr>
              <a:t>information; </a:t>
            </a:r>
            <a:r>
              <a:rPr lang="en-US" sz="2400" dirty="0">
                <a:solidFill>
                  <a:schemeClr val="accent2">
                    <a:lumMod val="75000"/>
                  </a:schemeClr>
                </a:solidFill>
              </a:rPr>
              <a:t>and</a:t>
            </a:r>
          </a:p>
          <a:p>
            <a:pPr lvl="1">
              <a:defRPr/>
            </a:pPr>
            <a:r>
              <a:rPr lang="en-US" sz="2400" dirty="0">
                <a:solidFill>
                  <a:schemeClr val="accent2">
                    <a:lumMod val="75000"/>
                  </a:schemeClr>
                </a:solidFill>
              </a:rPr>
              <a:t>Include legitimate interest the parties had in receiving information</a:t>
            </a:r>
            <a:r>
              <a:rPr lang="en-US" sz="2400" dirty="0" smtClean="0">
                <a:solidFill>
                  <a:schemeClr val="accent2">
                    <a:lumMod val="75000"/>
                  </a:schemeClr>
                </a:solidFill>
              </a:rPr>
              <a:t>.</a:t>
            </a:r>
          </a:p>
          <a:p>
            <a:pPr lvl="1">
              <a:defRPr/>
            </a:pPr>
            <a:r>
              <a:rPr lang="en-US" sz="2400" dirty="0" smtClean="0">
                <a:solidFill>
                  <a:schemeClr val="accent2">
                    <a:lumMod val="75000"/>
                  </a:schemeClr>
                </a:solidFill>
              </a:rPr>
              <a:t>Exceptions include parents, school officials, those to whom parent provided consent and more.</a:t>
            </a:r>
            <a:endParaRPr lang="en-US" sz="2400" dirty="0">
              <a:solidFill>
                <a:schemeClr val="accent2">
                  <a:lumMod val="75000"/>
                </a:schemeClr>
              </a:solidFill>
            </a:endParaRPr>
          </a:p>
          <a:p>
            <a:pPr>
              <a:defRPr/>
            </a:pPr>
            <a:r>
              <a:rPr lang="en-US" dirty="0" smtClean="0">
                <a:solidFill>
                  <a:schemeClr val="accent2">
                    <a:lumMod val="75000"/>
                  </a:schemeClr>
                </a:solidFill>
              </a:rPr>
              <a:t>99.32 </a:t>
            </a:r>
            <a:endParaRPr lang="en-US" dirty="0">
              <a:solidFill>
                <a:schemeClr val="accent2">
                  <a:lumMod val="75000"/>
                </a:schemeClr>
              </a:solidFill>
            </a:endParaRPr>
          </a:p>
        </p:txBody>
      </p:sp>
      <p:pic>
        <p:nvPicPr>
          <p:cNvPr id="115717"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anim calcmode="lin" valueType="num">
                                      <p:cBhvr additive="base">
                                        <p:cTn id="13" dur="500" fill="hold"/>
                                        <p:tgtEl>
                                          <p:spTgt spid="491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anim calcmode="lin" valueType="num">
                                      <p:cBhvr additive="base">
                                        <p:cTn id="19"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54">
                                            <p:txEl>
                                              <p:pRg st="4" end="4"/>
                                            </p:txEl>
                                          </p:spTgt>
                                        </p:tgtEl>
                                        <p:attrNameLst>
                                          <p:attrName>style.visibility</p:attrName>
                                        </p:attrNameLst>
                                      </p:cBhvr>
                                      <p:to>
                                        <p:strVal val="visible"/>
                                      </p:to>
                                    </p:set>
                                    <p:anim calcmode="lin" valueType="num">
                                      <p:cBhvr additive="base">
                                        <p:cTn id="25" dur="500" fill="hold"/>
                                        <p:tgtEl>
                                          <p:spTgt spid="4915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154">
                                            <p:txEl>
                                              <p:pRg st="5" end="5"/>
                                            </p:txEl>
                                          </p:spTgt>
                                        </p:tgtEl>
                                        <p:attrNameLst>
                                          <p:attrName>style.visibility</p:attrName>
                                        </p:attrNameLst>
                                      </p:cBhvr>
                                      <p:to>
                                        <p:strVal val="visible"/>
                                      </p:to>
                                    </p:set>
                                    <p:anim calcmode="lin" valueType="num">
                                      <p:cBhvr additive="base">
                                        <p:cTn id="31" dur="500" fill="hold"/>
                                        <p:tgtEl>
                                          <p:spTgt spid="4915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9154">
                                            <p:txEl>
                                              <p:pRg st="6" end="6"/>
                                            </p:txEl>
                                          </p:spTgt>
                                        </p:tgtEl>
                                        <p:attrNameLst>
                                          <p:attrName>style.visibility</p:attrName>
                                        </p:attrNameLst>
                                      </p:cBhvr>
                                      <p:to>
                                        <p:strVal val="visible"/>
                                      </p:to>
                                    </p:set>
                                    <p:anim calcmode="lin" valueType="num">
                                      <p:cBhvr additive="base">
                                        <p:cTn id="35" dur="500" fill="hold"/>
                                        <p:tgtEl>
                                          <p:spTgt spid="4915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15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066800" y="363538"/>
            <a:ext cx="7010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1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sz="3600" dirty="0" smtClean="0"/>
              <a:t>How long do I have to </a:t>
            </a:r>
            <a:br>
              <a:rPr lang="en-US" sz="3600" dirty="0" smtClean="0"/>
            </a:br>
            <a:r>
              <a:rPr lang="en-US" sz="3600" dirty="0" smtClean="0"/>
              <a:t>keep the record? </a:t>
            </a:r>
            <a:endParaRPr lang="en-US" altLang="en-US" sz="3600" dirty="0" smtClean="0"/>
          </a:p>
        </p:txBody>
      </p:sp>
      <p:graphicFrame>
        <p:nvGraphicFramePr>
          <p:cNvPr id="4" name="Table 3" descr="this table indicates that IDEA Part C and Part B are the same when it comes to how long they have to keep records, while FERPA is different."/>
          <p:cNvGraphicFramePr>
            <a:graphicFrameLocks noGrp="1"/>
          </p:cNvGraphicFramePr>
          <p:nvPr>
            <p:extLst>
              <p:ext uri="{D42A27DB-BD31-4B8C-83A1-F6EECF244321}">
                <p14:modId xmlns:p14="http://schemas.microsoft.com/office/powerpoint/2010/main" val="1018650113"/>
              </p:ext>
            </p:extLst>
          </p:nvPr>
        </p:nvGraphicFramePr>
        <p:xfrm>
          <a:off x="533400" y="1371600"/>
          <a:ext cx="8153400" cy="4424363"/>
        </p:xfrm>
        <a:graphic>
          <a:graphicData uri="http://schemas.openxmlformats.org/drawingml/2006/table">
            <a:tbl>
              <a:tblPr firstRow="1" firstCol="1" bandRow="1"/>
              <a:tblGrid>
                <a:gridCol w="2717800"/>
                <a:gridCol w="2814864"/>
                <a:gridCol w="2620736"/>
              </a:tblGrid>
              <a:tr h="193852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endParaRPr lang="en-US" sz="2400" b="1" dirty="0" smtClean="0">
                        <a:solidFill>
                          <a:srgbClr val="000000"/>
                        </a:solidFill>
                        <a:effectLst/>
                        <a:latin typeface="+mj-lt"/>
                        <a:ea typeface="Calibri"/>
                        <a:cs typeface="Times New Roman"/>
                      </a:endParaRPr>
                    </a:p>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smtClean="0">
                        <a:effectLst/>
                        <a:latin typeface="+mj-lt"/>
                        <a:ea typeface="Calibri"/>
                        <a:cs typeface="Times New Roman"/>
                      </a:endParaRPr>
                    </a:p>
                    <a:p>
                      <a:pPr marL="0" marR="0" algn="ctr">
                        <a:spcBef>
                          <a:spcPts val="0"/>
                        </a:spcBef>
                        <a:spcAft>
                          <a:spcPts val="0"/>
                        </a:spcAft>
                      </a:pP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835">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6" descr="this graphic indicates that IDEA Part C and Part B are the same when it comes to how long they have to keep records, while FERPA is differen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05213"/>
            <a:ext cx="2547938" cy="165258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21088"/>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7666"/>
                                        </p:tgtEl>
                                        <p:attrNameLst>
                                          <p:attrName>style.visibility</p:attrName>
                                        </p:attrNameLst>
                                      </p:cBhvr>
                                      <p:to>
                                        <p:strVal val="visible"/>
                                      </p:to>
                                    </p:set>
                                    <p:anim calcmode="lin" valueType="num">
                                      <p:cBhvr>
                                        <p:cTn id="12" dur="500" fill="hold"/>
                                        <p:tgtEl>
                                          <p:spTgt spid="27666"/>
                                        </p:tgtEl>
                                        <p:attrNameLst>
                                          <p:attrName>ppt_w</p:attrName>
                                        </p:attrNameLst>
                                      </p:cBhvr>
                                      <p:tavLst>
                                        <p:tav tm="0">
                                          <p:val>
                                            <p:fltVal val="0"/>
                                          </p:val>
                                        </p:tav>
                                        <p:tav tm="100000">
                                          <p:val>
                                            <p:strVal val="#ppt_w"/>
                                          </p:val>
                                        </p:tav>
                                      </p:tavLst>
                                    </p:anim>
                                    <p:anim calcmode="lin" valueType="num">
                                      <p:cBhvr>
                                        <p:cTn id="13" dur="500" fill="hold"/>
                                        <p:tgtEl>
                                          <p:spTgt spid="27666"/>
                                        </p:tgtEl>
                                        <p:attrNameLst>
                                          <p:attrName>ppt_h</p:attrName>
                                        </p:attrNameLst>
                                      </p:cBhvr>
                                      <p:tavLst>
                                        <p:tav tm="0">
                                          <p:val>
                                            <p:fltVal val="0"/>
                                          </p:val>
                                        </p:tav>
                                        <p:tav tm="100000">
                                          <p:val>
                                            <p:strVal val="#ppt_h"/>
                                          </p:val>
                                        </p:tav>
                                      </p:tavLst>
                                    </p:anim>
                                    <p:animEffect transition="in" filter="fade">
                                      <p:cBhvr>
                                        <p:cTn id="14" dur="500"/>
                                        <p:tgtEl>
                                          <p:spTgt spid="2766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Title 1"/>
          <p:cNvSpPr>
            <a:spLocks noGrp="1"/>
          </p:cNvSpPr>
          <p:nvPr>
            <p:ph type="title"/>
          </p:nvPr>
        </p:nvSpPr>
        <p:spPr>
          <a:xfrm>
            <a:off x="1066800" y="363538"/>
            <a:ext cx="8229600" cy="1252537"/>
          </a:xfrm>
        </p:spPr>
        <p:txBody>
          <a:bodyPr/>
          <a:lstStyle/>
          <a:p>
            <a:pPr eaLnBrk="1" hangingPunct="1"/>
            <a:r>
              <a:rPr lang="en-US" altLang="en-US" sz="3600" smtClean="0"/>
              <a:t>How long do I have to </a:t>
            </a:r>
            <a:br>
              <a:rPr lang="en-US" altLang="en-US" sz="3600" smtClean="0"/>
            </a:br>
            <a:r>
              <a:rPr lang="en-US" altLang="en-US" sz="3600" smtClean="0"/>
              <a:t>keep the record? </a:t>
            </a:r>
          </a:p>
        </p:txBody>
      </p:sp>
      <p:sp>
        <p:nvSpPr>
          <p:cNvPr id="49154" name="Content Placeholder 2"/>
          <p:cNvSpPr>
            <a:spLocks noGrp="1"/>
          </p:cNvSpPr>
          <p:nvPr>
            <p:ph idx="1"/>
          </p:nvPr>
        </p:nvSpPr>
        <p:spPr>
          <a:xfrm>
            <a:off x="609600" y="1981200"/>
            <a:ext cx="8001000" cy="4495800"/>
          </a:xfrm>
        </p:spPr>
        <p:txBody>
          <a:bodyPr/>
          <a:lstStyle/>
          <a:p>
            <a:pPr>
              <a:buClr>
                <a:srgbClr val="31B6FD"/>
              </a:buClr>
              <a:defRPr/>
            </a:pPr>
            <a:r>
              <a:rPr lang="en-US" sz="3600" dirty="0" smtClean="0">
                <a:solidFill>
                  <a:schemeClr val="bg2">
                    <a:lumMod val="25000"/>
                  </a:schemeClr>
                </a:solidFill>
              </a:rPr>
              <a:t>IDEA Part C</a:t>
            </a:r>
            <a:r>
              <a:rPr lang="en-US" sz="3200" dirty="0">
                <a:solidFill>
                  <a:schemeClr val="bg2">
                    <a:lumMod val="25000"/>
                  </a:schemeClr>
                </a:solidFill>
              </a:rPr>
              <a:t> </a:t>
            </a:r>
            <a:r>
              <a:rPr lang="en-US" sz="3200" dirty="0" smtClean="0">
                <a:solidFill>
                  <a:schemeClr val="bg2">
                    <a:lumMod val="25000"/>
                  </a:schemeClr>
                </a:solidFill>
              </a:rPr>
              <a:t>and </a:t>
            </a:r>
            <a:r>
              <a:rPr lang="en-US" sz="3600" dirty="0" smtClean="0">
                <a:solidFill>
                  <a:srgbClr val="31B6FD">
                    <a:lumMod val="75000"/>
                  </a:srgbClr>
                </a:solidFill>
              </a:rPr>
              <a:t>Part B</a:t>
            </a:r>
          </a:p>
          <a:p>
            <a:pPr marL="0" indent="0">
              <a:buClr>
                <a:srgbClr val="31B6FD"/>
              </a:buClr>
              <a:buFont typeface="Symbol" pitchFamily="18" charset="2"/>
              <a:buNone/>
              <a:defRPr/>
            </a:pPr>
            <a:r>
              <a:rPr lang="en-US" dirty="0" smtClean="0">
                <a:solidFill>
                  <a:srgbClr val="31B6FD">
                    <a:lumMod val="75000"/>
                  </a:srgbClr>
                </a:solidFill>
              </a:rPr>
              <a:t>The participating agency--</a:t>
            </a:r>
            <a:endParaRPr lang="en-US" dirty="0" smtClean="0">
              <a:solidFill>
                <a:schemeClr val="bg2">
                  <a:lumMod val="25000"/>
                </a:schemeClr>
              </a:solidFill>
            </a:endParaRPr>
          </a:p>
          <a:p>
            <a:pPr>
              <a:buClr>
                <a:srgbClr val="31B6FD"/>
              </a:buClr>
              <a:defRPr/>
            </a:pPr>
            <a:r>
              <a:rPr lang="en-US" dirty="0" smtClean="0">
                <a:solidFill>
                  <a:schemeClr val="bg2">
                    <a:lumMod val="25000"/>
                  </a:schemeClr>
                </a:solidFill>
              </a:rPr>
              <a:t>Must inform </a:t>
            </a:r>
            <a:r>
              <a:rPr lang="en-US" dirty="0">
                <a:solidFill>
                  <a:schemeClr val="bg2">
                    <a:lumMod val="25000"/>
                  </a:schemeClr>
                </a:solidFill>
              </a:rPr>
              <a:t>parents when PII </a:t>
            </a:r>
            <a:r>
              <a:rPr lang="en-US" dirty="0" smtClean="0">
                <a:solidFill>
                  <a:schemeClr val="bg2">
                    <a:lumMod val="25000"/>
                  </a:schemeClr>
                </a:solidFill>
              </a:rPr>
              <a:t>collected</a:t>
            </a:r>
            <a:r>
              <a:rPr lang="en-US" dirty="0">
                <a:solidFill>
                  <a:schemeClr val="bg2">
                    <a:lumMod val="25000"/>
                  </a:schemeClr>
                </a:solidFill>
              </a:rPr>
              <a:t>, maintained, or used </a:t>
            </a:r>
            <a:r>
              <a:rPr lang="en-US" dirty="0" smtClean="0">
                <a:solidFill>
                  <a:schemeClr val="bg2">
                    <a:lumMod val="25000"/>
                  </a:schemeClr>
                </a:solidFill>
              </a:rPr>
              <a:t>is </a:t>
            </a:r>
            <a:r>
              <a:rPr lang="en-US" dirty="0">
                <a:solidFill>
                  <a:schemeClr val="bg2">
                    <a:lumMod val="25000"/>
                  </a:schemeClr>
                </a:solidFill>
              </a:rPr>
              <a:t>no longer </a:t>
            </a:r>
            <a:r>
              <a:rPr lang="en-US" dirty="0" smtClean="0">
                <a:solidFill>
                  <a:schemeClr val="bg2">
                    <a:lumMod val="25000"/>
                  </a:schemeClr>
                </a:solidFill>
              </a:rPr>
              <a:t>needed to provide services.</a:t>
            </a:r>
            <a:endParaRPr lang="en-US" dirty="0">
              <a:solidFill>
                <a:schemeClr val="bg2">
                  <a:lumMod val="25000"/>
                </a:schemeClr>
              </a:solidFill>
            </a:endParaRPr>
          </a:p>
          <a:p>
            <a:pPr>
              <a:buClr>
                <a:srgbClr val="31B6FD"/>
              </a:buClr>
              <a:defRPr/>
            </a:pPr>
            <a:r>
              <a:rPr lang="en-US" dirty="0" smtClean="0">
                <a:solidFill>
                  <a:schemeClr val="accent1">
                    <a:lumMod val="75000"/>
                  </a:schemeClr>
                </a:solidFill>
              </a:rPr>
              <a:t>Must destroy information at parent’s </a:t>
            </a:r>
            <a:r>
              <a:rPr lang="en-US" dirty="0">
                <a:solidFill>
                  <a:schemeClr val="accent1">
                    <a:lumMod val="75000"/>
                  </a:schemeClr>
                </a:solidFill>
              </a:rPr>
              <a:t>request </a:t>
            </a:r>
            <a:r>
              <a:rPr lang="en-US" dirty="0" smtClean="0">
                <a:solidFill>
                  <a:schemeClr val="accent1">
                    <a:lumMod val="75000"/>
                  </a:schemeClr>
                </a:solidFill>
              </a:rPr>
              <a:t>(once it is no longer needed).</a:t>
            </a:r>
          </a:p>
          <a:p>
            <a:pPr>
              <a:buClr>
                <a:srgbClr val="31B6FD"/>
              </a:buClr>
              <a:defRPr/>
            </a:pPr>
            <a:r>
              <a:rPr lang="en-US" dirty="0" smtClean="0">
                <a:solidFill>
                  <a:schemeClr val="bg2">
                    <a:lumMod val="25000"/>
                  </a:schemeClr>
                </a:solidFill>
              </a:rPr>
              <a:t>May keep </a:t>
            </a:r>
            <a:r>
              <a:rPr lang="en-US" u="sng" dirty="0" smtClean="0">
                <a:solidFill>
                  <a:schemeClr val="bg2">
                    <a:lumMod val="25000"/>
                  </a:schemeClr>
                </a:solidFill>
              </a:rPr>
              <a:t>permanent record </a:t>
            </a:r>
            <a:r>
              <a:rPr lang="en-US" dirty="0" smtClean="0">
                <a:solidFill>
                  <a:schemeClr val="bg2">
                    <a:lumMod val="25000"/>
                  </a:schemeClr>
                </a:solidFill>
              </a:rPr>
              <a:t>with child’s name, contact and other info. -- Part C:  DOB, exit data and names of service coordinator and EIS provider; Part B: grades, attendance, classes, and grade level and year completed).</a:t>
            </a:r>
            <a:endParaRPr lang="en-US" dirty="0">
              <a:solidFill>
                <a:schemeClr val="bg2">
                  <a:lumMod val="25000"/>
                </a:schemeClr>
              </a:solidFill>
            </a:endParaRPr>
          </a:p>
          <a:p>
            <a:pPr marL="0" indent="0" eaLnBrk="1" hangingPunct="1">
              <a:buClr>
                <a:srgbClr val="31B6FD"/>
              </a:buClr>
              <a:buFont typeface="Symbol" pitchFamily="18" charset="2"/>
              <a:buNone/>
              <a:defRPr/>
            </a:pPr>
            <a:r>
              <a:rPr lang="en-US" dirty="0" smtClean="0">
                <a:solidFill>
                  <a:schemeClr val="bg2">
                    <a:lumMod val="25000"/>
                  </a:schemeClr>
                </a:solidFill>
              </a:rPr>
              <a:t>300.403(a</a:t>
            </a:r>
            <a:r>
              <a:rPr lang="en-US" dirty="0">
                <a:solidFill>
                  <a:schemeClr val="bg2">
                    <a:lumMod val="25000"/>
                  </a:schemeClr>
                </a:solidFill>
              </a:rPr>
              <a:t>), </a:t>
            </a:r>
            <a:r>
              <a:rPr lang="en-US" dirty="0" smtClean="0">
                <a:solidFill>
                  <a:schemeClr val="bg2">
                    <a:lumMod val="25000"/>
                  </a:schemeClr>
                </a:solidFill>
              </a:rPr>
              <a:t>300.416 (Part C) and </a:t>
            </a:r>
            <a:r>
              <a:rPr lang="en-US" dirty="0">
                <a:solidFill>
                  <a:schemeClr val="accent1">
                    <a:lumMod val="75000"/>
                  </a:schemeClr>
                </a:solidFill>
              </a:rPr>
              <a:t>300.611(a), 300.624 </a:t>
            </a:r>
            <a:r>
              <a:rPr lang="en-US" dirty="0" smtClean="0">
                <a:solidFill>
                  <a:schemeClr val="accent1">
                    <a:lumMod val="75000"/>
                  </a:schemeClr>
                </a:solidFill>
              </a:rPr>
              <a:t>(Part B)</a:t>
            </a:r>
            <a:endParaRPr lang="en-US" dirty="0">
              <a:solidFill>
                <a:schemeClr val="bg2">
                  <a:lumMod val="25000"/>
                </a:schemeClr>
              </a:solidFill>
            </a:endParaRPr>
          </a:p>
        </p:txBody>
      </p:sp>
      <p:pic>
        <p:nvPicPr>
          <p:cNvPr id="119813"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Title 1"/>
          <p:cNvSpPr>
            <a:spLocks noGrp="1"/>
          </p:cNvSpPr>
          <p:nvPr>
            <p:ph type="title"/>
          </p:nvPr>
        </p:nvSpPr>
        <p:spPr>
          <a:xfrm>
            <a:off x="1066800" y="363538"/>
            <a:ext cx="8229600" cy="1252537"/>
          </a:xfrm>
        </p:spPr>
        <p:txBody>
          <a:bodyPr/>
          <a:lstStyle/>
          <a:p>
            <a:pPr eaLnBrk="1" hangingPunct="1"/>
            <a:r>
              <a:rPr lang="en-US" altLang="en-US" sz="3600" smtClean="0"/>
              <a:t>How long do I have to </a:t>
            </a:r>
            <a:br>
              <a:rPr lang="en-US" altLang="en-US" sz="3600" smtClean="0"/>
            </a:br>
            <a:r>
              <a:rPr lang="en-US" altLang="en-US" sz="3600" smtClean="0"/>
              <a:t>keep the record? </a:t>
            </a:r>
          </a:p>
        </p:txBody>
      </p:sp>
      <p:sp>
        <p:nvSpPr>
          <p:cNvPr id="49154" name="Content Placeholder 2"/>
          <p:cNvSpPr>
            <a:spLocks noGrp="1"/>
          </p:cNvSpPr>
          <p:nvPr>
            <p:ph idx="1"/>
          </p:nvPr>
        </p:nvSpPr>
        <p:spPr>
          <a:xfrm>
            <a:off x="609600" y="1981200"/>
            <a:ext cx="8001000" cy="4495800"/>
          </a:xfrm>
        </p:spPr>
        <p:txBody>
          <a:bodyPr/>
          <a:lstStyle/>
          <a:p>
            <a:pPr marL="0" indent="0" eaLnBrk="1" hangingPunct="1">
              <a:buClr>
                <a:srgbClr val="31B6FD"/>
              </a:buClr>
              <a:buFont typeface="Symbol" pitchFamily="18" charset="2"/>
              <a:buNone/>
              <a:defRPr/>
            </a:pPr>
            <a:r>
              <a:rPr lang="en-US" sz="3600" dirty="0" smtClean="0">
                <a:solidFill>
                  <a:schemeClr val="accent2">
                    <a:lumMod val="75000"/>
                  </a:schemeClr>
                </a:solidFill>
              </a:rPr>
              <a:t>FERPA</a:t>
            </a:r>
          </a:p>
          <a:p>
            <a:pPr marL="0" indent="0" eaLnBrk="1" hangingPunct="1">
              <a:buClr>
                <a:srgbClr val="31B6FD"/>
              </a:buClr>
              <a:buFont typeface="Symbol" pitchFamily="18" charset="2"/>
              <a:buNone/>
              <a:defRPr/>
            </a:pPr>
            <a:r>
              <a:rPr lang="en-US" altLang="en-US" sz="2800" dirty="0" smtClean="0">
                <a:solidFill>
                  <a:schemeClr val="accent2">
                    <a:lumMod val="75000"/>
                  </a:schemeClr>
                </a:solidFill>
              </a:rPr>
              <a:t>An </a:t>
            </a:r>
            <a:r>
              <a:rPr lang="en-US" altLang="en-US" sz="2800" dirty="0">
                <a:solidFill>
                  <a:schemeClr val="accent2">
                    <a:lumMod val="75000"/>
                  </a:schemeClr>
                </a:solidFill>
              </a:rPr>
              <a:t>educational agency or institution, or SEA or its component, shall not destroy any education records if there is an outstanding request to inspect and review the </a:t>
            </a:r>
            <a:r>
              <a:rPr lang="en-US" altLang="en-US" sz="2800" dirty="0" smtClean="0">
                <a:solidFill>
                  <a:schemeClr val="accent2">
                    <a:lumMod val="75000"/>
                  </a:schemeClr>
                </a:solidFill>
              </a:rPr>
              <a:t>records.</a:t>
            </a:r>
            <a:endParaRPr lang="en-US" altLang="en-US" sz="2800" dirty="0">
              <a:solidFill>
                <a:schemeClr val="accent2">
                  <a:lumMod val="75000"/>
                </a:schemeClr>
              </a:solidFill>
            </a:endParaRPr>
          </a:p>
          <a:p>
            <a:pPr marL="0" indent="0" eaLnBrk="1" hangingPunct="1">
              <a:buClr>
                <a:srgbClr val="31B6FD"/>
              </a:buClr>
              <a:buFont typeface="Symbol" pitchFamily="18" charset="2"/>
              <a:buNone/>
              <a:defRPr/>
            </a:pPr>
            <a:endParaRPr lang="en-US" altLang="en-US" sz="3200" dirty="0" smtClean="0">
              <a:solidFill>
                <a:schemeClr val="accent2">
                  <a:lumMod val="75000"/>
                </a:schemeClr>
              </a:solidFill>
            </a:endParaRPr>
          </a:p>
          <a:p>
            <a:pPr marL="0" indent="0" eaLnBrk="1" hangingPunct="1">
              <a:buClr>
                <a:srgbClr val="31B6FD"/>
              </a:buClr>
              <a:buFont typeface="Symbol" pitchFamily="18" charset="2"/>
              <a:buNone/>
              <a:defRPr/>
            </a:pPr>
            <a:r>
              <a:rPr lang="en-US" altLang="en-US" sz="2800" dirty="0" smtClean="0">
                <a:solidFill>
                  <a:schemeClr val="accent2">
                    <a:lumMod val="75000"/>
                  </a:schemeClr>
                </a:solidFill>
              </a:rPr>
              <a:t>99.10(e</a:t>
            </a:r>
            <a:r>
              <a:rPr lang="en-US" altLang="en-US" sz="2800" dirty="0">
                <a:solidFill>
                  <a:schemeClr val="accent2">
                    <a:lumMod val="75000"/>
                  </a:schemeClr>
                </a:solidFill>
              </a:rPr>
              <a:t>) </a:t>
            </a:r>
            <a:endParaRPr lang="en-US" sz="2800" dirty="0">
              <a:solidFill>
                <a:schemeClr val="accent2">
                  <a:lumMod val="75000"/>
                </a:schemeClr>
              </a:solidFill>
            </a:endParaRPr>
          </a:p>
        </p:txBody>
      </p:sp>
      <p:pic>
        <p:nvPicPr>
          <p:cNvPr id="121861"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4">
                                            <p:txEl>
                                              <p:pRg st="1" end="1"/>
                                            </p:txEl>
                                          </p:spTgt>
                                        </p:tgtEl>
                                        <p:attrNameLst>
                                          <p:attrName>style.visibility</p:attrName>
                                        </p:attrNameLst>
                                      </p:cBhvr>
                                      <p:to>
                                        <p:strVal val="visible"/>
                                      </p:to>
                                    </p:set>
                                    <p:anim calcmode="lin" valueType="num">
                                      <p:cBhvr additive="base">
                                        <p:cTn id="7" dur="500" fill="hold"/>
                                        <p:tgtEl>
                                          <p:spTgt spid="491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4">
                                            <p:txEl>
                                              <p:pRg st="3" end="3"/>
                                            </p:txEl>
                                          </p:spTgt>
                                        </p:tgtEl>
                                        <p:attrNameLst>
                                          <p:attrName>style.visibility</p:attrName>
                                        </p:attrNameLst>
                                      </p:cBhvr>
                                      <p:to>
                                        <p:strVal val="visible"/>
                                      </p:to>
                                    </p:set>
                                    <p:anim calcmode="lin" valueType="num">
                                      <p:cBhvr additive="base">
                                        <p:cTn id="11" dur="500" fill="hold"/>
                                        <p:tgtEl>
                                          <p:spTgt spid="4915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457200" y="338138"/>
            <a:ext cx="792480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75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dirty="0" smtClean="0"/>
              <a:t>What if we can’t agree?</a:t>
            </a:r>
            <a:endParaRPr lang="en-US" sz="3600" dirty="0"/>
          </a:p>
        </p:txBody>
      </p:sp>
      <p:graphicFrame>
        <p:nvGraphicFramePr>
          <p:cNvPr id="4" name="Table 3" descr="This table indicates that if there's a dissagreement, IDEA Part B and Part C have similar options while FERPA has different options"/>
          <p:cNvGraphicFramePr>
            <a:graphicFrameLocks noGrp="1"/>
          </p:cNvGraphicFramePr>
          <p:nvPr>
            <p:extLst>
              <p:ext uri="{D42A27DB-BD31-4B8C-83A1-F6EECF244321}">
                <p14:modId xmlns:p14="http://schemas.microsoft.com/office/powerpoint/2010/main" val="3451833432"/>
              </p:ext>
            </p:extLst>
          </p:nvPr>
        </p:nvGraphicFramePr>
        <p:xfrm>
          <a:off x="533400" y="1371600"/>
          <a:ext cx="8153400" cy="4424363"/>
        </p:xfrm>
        <a:graphic>
          <a:graphicData uri="http://schemas.openxmlformats.org/drawingml/2006/table">
            <a:tbl>
              <a:tblPr firstRow="1" firstCol="1" bandRow="1"/>
              <a:tblGrid>
                <a:gridCol w="2717800"/>
                <a:gridCol w="2814864"/>
                <a:gridCol w="2620736"/>
              </a:tblGrid>
              <a:tr h="193852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endParaRPr lang="en-US" sz="2400" b="1" dirty="0" smtClean="0">
                        <a:solidFill>
                          <a:srgbClr val="000000"/>
                        </a:solidFill>
                        <a:effectLst/>
                        <a:latin typeface="+mj-lt"/>
                        <a:ea typeface="Calibri"/>
                        <a:cs typeface="Times New Roman"/>
                      </a:endParaRPr>
                    </a:p>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smtClean="0">
                        <a:effectLst/>
                        <a:latin typeface="+mj-lt"/>
                        <a:ea typeface="Calibri"/>
                        <a:cs typeface="Times New Roman"/>
                      </a:endParaRPr>
                    </a:p>
                    <a:p>
                      <a:pPr marL="0" marR="0" algn="ctr">
                        <a:spcBef>
                          <a:spcPts val="0"/>
                        </a:spcBef>
                        <a:spcAft>
                          <a:spcPts val="0"/>
                        </a:spcAft>
                      </a:pP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835">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6" descr="This graphic indicates that if there's a dissagreement, IDEA Part B and Part C have similar options while FERPA has different op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05213"/>
            <a:ext cx="2547938" cy="165258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quot; &quo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21088"/>
            <a:ext cx="22860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7666"/>
                                        </p:tgtEl>
                                        <p:attrNameLst>
                                          <p:attrName>style.visibility</p:attrName>
                                        </p:attrNameLst>
                                      </p:cBhvr>
                                      <p:to>
                                        <p:strVal val="visible"/>
                                      </p:to>
                                    </p:set>
                                    <p:anim calcmode="lin" valueType="num">
                                      <p:cBhvr>
                                        <p:cTn id="12" dur="500" fill="hold"/>
                                        <p:tgtEl>
                                          <p:spTgt spid="27666"/>
                                        </p:tgtEl>
                                        <p:attrNameLst>
                                          <p:attrName>ppt_w</p:attrName>
                                        </p:attrNameLst>
                                      </p:cBhvr>
                                      <p:tavLst>
                                        <p:tav tm="0">
                                          <p:val>
                                            <p:fltVal val="0"/>
                                          </p:val>
                                        </p:tav>
                                        <p:tav tm="100000">
                                          <p:val>
                                            <p:strVal val="#ppt_w"/>
                                          </p:val>
                                        </p:tav>
                                      </p:tavLst>
                                    </p:anim>
                                    <p:anim calcmode="lin" valueType="num">
                                      <p:cBhvr>
                                        <p:cTn id="13" dur="500" fill="hold"/>
                                        <p:tgtEl>
                                          <p:spTgt spid="27666"/>
                                        </p:tgtEl>
                                        <p:attrNameLst>
                                          <p:attrName>ppt_h</p:attrName>
                                        </p:attrNameLst>
                                      </p:cBhvr>
                                      <p:tavLst>
                                        <p:tav tm="0">
                                          <p:val>
                                            <p:fltVal val="0"/>
                                          </p:val>
                                        </p:tav>
                                        <p:tav tm="100000">
                                          <p:val>
                                            <p:strVal val="#ppt_h"/>
                                          </p:val>
                                        </p:tav>
                                      </p:tavLst>
                                    </p:anim>
                                    <p:animEffect transition="in" filter="fade">
                                      <p:cBhvr>
                                        <p:cTn id="14" dur="500"/>
                                        <p:tgtEl>
                                          <p:spTgt spid="2766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altLang="en-US" smtClean="0"/>
              <a:t>What if we can’t agree?</a:t>
            </a:r>
            <a:endParaRPr lang="en-US" altLang="en-US" sz="3600" smtClean="0"/>
          </a:p>
        </p:txBody>
      </p:sp>
      <p:sp>
        <p:nvSpPr>
          <p:cNvPr id="44035" name="Content Placeholder 2"/>
          <p:cNvSpPr>
            <a:spLocks noGrp="1"/>
          </p:cNvSpPr>
          <p:nvPr>
            <p:ph sz="quarter" idx="13"/>
          </p:nvPr>
        </p:nvSpPr>
        <p:spPr>
          <a:xfrm>
            <a:off x="458788" y="2679700"/>
            <a:ext cx="4040187" cy="3446463"/>
          </a:xfrm>
        </p:spPr>
        <p:txBody>
          <a:bodyPr/>
          <a:lstStyle/>
          <a:p>
            <a:pPr marL="0" indent="0" eaLnBrk="1" hangingPunct="1">
              <a:buFont typeface="Symbol" pitchFamily="18" charset="2"/>
              <a:buNone/>
            </a:pPr>
            <a:r>
              <a:rPr lang="en-US" altLang="en-US" sz="3200" smtClean="0">
                <a:solidFill>
                  <a:schemeClr val="accent1"/>
                </a:solidFill>
              </a:rPr>
              <a:t>IDEA Part C &amp; Part B </a:t>
            </a:r>
          </a:p>
          <a:p>
            <a:pPr lvl="1" eaLnBrk="1" hangingPunct="1"/>
            <a:r>
              <a:rPr lang="en-US" altLang="en-US" sz="2800" smtClean="0">
                <a:solidFill>
                  <a:schemeClr val="accent1"/>
                </a:solidFill>
              </a:rPr>
              <a:t>State complaint</a:t>
            </a:r>
          </a:p>
          <a:p>
            <a:pPr lvl="1" eaLnBrk="1" hangingPunct="1"/>
            <a:r>
              <a:rPr lang="en-US" altLang="en-US" sz="2800" smtClean="0">
                <a:solidFill>
                  <a:schemeClr val="accent1"/>
                </a:solidFill>
              </a:rPr>
              <a:t>Mediation </a:t>
            </a:r>
          </a:p>
          <a:p>
            <a:pPr lvl="1" eaLnBrk="1" hangingPunct="1"/>
            <a:r>
              <a:rPr lang="en-US" altLang="en-US" sz="2800" smtClean="0">
                <a:solidFill>
                  <a:schemeClr val="accent1"/>
                </a:solidFill>
              </a:rPr>
              <a:t>Due process hearing</a:t>
            </a:r>
          </a:p>
        </p:txBody>
      </p:sp>
      <p:sp>
        <p:nvSpPr>
          <p:cNvPr id="44036" name="Content Placeholder 3"/>
          <p:cNvSpPr>
            <a:spLocks noGrp="1"/>
          </p:cNvSpPr>
          <p:nvPr>
            <p:ph sz="quarter" idx="14"/>
          </p:nvPr>
        </p:nvSpPr>
        <p:spPr>
          <a:xfrm>
            <a:off x="4645025" y="2679700"/>
            <a:ext cx="3822700" cy="3446463"/>
          </a:xfrm>
        </p:spPr>
        <p:txBody>
          <a:bodyPr/>
          <a:lstStyle/>
          <a:p>
            <a:pPr marL="0" indent="0" eaLnBrk="1" hangingPunct="1">
              <a:buFont typeface="Symbol" pitchFamily="18" charset="2"/>
              <a:buNone/>
              <a:defRPr/>
            </a:pPr>
            <a:r>
              <a:rPr lang="en-US" altLang="en-US" sz="3200" dirty="0" smtClean="0"/>
              <a:t>FERPA </a:t>
            </a:r>
          </a:p>
          <a:p>
            <a:pPr lvl="1" eaLnBrk="1" hangingPunct="1">
              <a:defRPr/>
            </a:pPr>
            <a:r>
              <a:rPr lang="en-US" altLang="en-US" sz="2600" dirty="0" smtClean="0"/>
              <a:t>Complaint with FPCO</a:t>
            </a:r>
          </a:p>
          <a:p>
            <a:pPr marL="303213" lvl="1" indent="0" eaLnBrk="1" hangingPunct="1">
              <a:buFont typeface="Symbol" pitchFamily="18" charset="2"/>
              <a:buNone/>
              <a:defRPr/>
            </a:pPr>
            <a:r>
              <a:rPr lang="en-US" altLang="en-US" sz="2600" dirty="0" smtClean="0"/>
              <a:t> </a:t>
            </a:r>
          </a:p>
        </p:txBody>
      </p:sp>
      <p:pic>
        <p:nvPicPr>
          <p:cNvPr id="125957"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6"/>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 calcmode="lin" valueType="num">
                                      <p:cBhvr additive="base">
                                        <p:cTn id="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3" end="3"/>
                                            </p:txEl>
                                          </p:spTgt>
                                        </p:tgtEl>
                                        <p:attrNameLst>
                                          <p:attrName>style.visibility</p:attrName>
                                        </p:attrNameLst>
                                      </p:cBhvr>
                                      <p:to>
                                        <p:strVal val="visible"/>
                                      </p:to>
                                    </p:set>
                                    <p:anim calcmode="lin" valueType="num">
                                      <p:cBhvr additive="base">
                                        <p:cTn id="19"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4036">
                                            <p:txEl>
                                              <p:pRg st="1" end="1"/>
                                            </p:txEl>
                                          </p:spTgt>
                                        </p:tgtEl>
                                        <p:attrNameLst>
                                          <p:attrName>style.visibility</p:attrName>
                                        </p:attrNameLst>
                                      </p:cBhvr>
                                      <p:to>
                                        <p:strVal val="visible"/>
                                      </p:to>
                                    </p:set>
                                    <p:anim calcmode="lin" valueType="num">
                                      <p:cBhvr additive="base">
                                        <p:cTn id="25" dur="500" fill="hold"/>
                                        <p:tgtEl>
                                          <p:spTgt spid="4403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6">
                                            <p:txEl>
                                              <p:pRg st="1" end="1"/>
                                            </p:txEl>
                                          </p:spTgt>
                                        </p:tgtEl>
                                        <p:attrNameLst>
                                          <p:attrName>ppt_y</p:attrName>
                                        </p:attrNameLst>
                                      </p:cBhvr>
                                      <p:tavLst>
                                        <p:tav tm="0">
                                          <p:val>
                                            <p:strVal val="1+#ppt_h/2"/>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4036">
                                            <p:txEl>
                                              <p:pRg st="2" end="2"/>
                                            </p:txEl>
                                          </p:spTgt>
                                        </p:tgtEl>
                                        <p:attrNameLst>
                                          <p:attrName>style.visibility</p:attrName>
                                        </p:attrNameLst>
                                      </p:cBhvr>
                                      <p:to>
                                        <p:strVal val="visible"/>
                                      </p:to>
                                    </p:set>
                                    <p:animEffect transition="in" filter="fade">
                                      <p:cBhvr>
                                        <p:cTn id="29" dur="1000"/>
                                        <p:tgtEl>
                                          <p:spTgt spid="44036">
                                            <p:txEl>
                                              <p:pRg st="2" end="2"/>
                                            </p:txEl>
                                          </p:spTgt>
                                        </p:tgtEl>
                                      </p:cBhvr>
                                    </p:animEffect>
                                    <p:anim calcmode="lin" valueType="num">
                                      <p:cBhvr>
                                        <p:cTn id="30" dur="10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403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What else do I need to </a:t>
            </a:r>
            <a:br>
              <a:rPr lang="en-US" dirty="0" smtClean="0"/>
            </a:br>
            <a:r>
              <a:rPr lang="en-US" dirty="0" smtClean="0"/>
              <a:t>know about IDEA records?</a:t>
            </a:r>
            <a:endParaRPr lang="en-US" dirty="0"/>
          </a:p>
        </p:txBody>
      </p:sp>
      <p:sp>
        <p:nvSpPr>
          <p:cNvPr id="2" name="Content Placeholder 1"/>
          <p:cNvSpPr>
            <a:spLocks noGrp="1"/>
          </p:cNvSpPr>
          <p:nvPr>
            <p:ph idx="1"/>
          </p:nvPr>
        </p:nvSpPr>
        <p:spPr>
          <a:xfrm>
            <a:off x="871538" y="2674938"/>
            <a:ext cx="7434262" cy="3649662"/>
          </a:xfrm>
        </p:spPr>
        <p:txBody>
          <a:bodyPr rtlCol="0">
            <a:normAutofit fontScale="85000" lnSpcReduction="20000"/>
          </a:bodyPr>
          <a:lstStyle/>
          <a:p>
            <a:pPr marL="274320" indent="-274320" eaLnBrk="1" fontAlgn="auto" hangingPunct="1">
              <a:spcAft>
                <a:spcPts val="0"/>
              </a:spcAft>
              <a:defRPr/>
            </a:pPr>
            <a:r>
              <a:rPr lang="en-US" sz="3100" dirty="0"/>
              <a:t>Why is this so important</a:t>
            </a:r>
            <a:r>
              <a:rPr lang="en-US" sz="3100" dirty="0" smtClean="0"/>
              <a:t>?</a:t>
            </a:r>
          </a:p>
          <a:p>
            <a:pPr marL="0" indent="0" eaLnBrk="1" fontAlgn="auto" hangingPunct="1">
              <a:spcAft>
                <a:spcPts val="0"/>
              </a:spcAft>
              <a:buFont typeface="Symbol" pitchFamily="18" charset="2"/>
              <a:buNone/>
              <a:defRPr/>
            </a:pPr>
            <a:endParaRPr lang="en-US" sz="3100" dirty="0"/>
          </a:p>
          <a:p>
            <a:pPr marL="274320" indent="-274320" eaLnBrk="1" fontAlgn="auto" hangingPunct="1">
              <a:spcAft>
                <a:spcPts val="0"/>
              </a:spcAft>
              <a:defRPr/>
            </a:pPr>
            <a:r>
              <a:rPr lang="en-US" sz="3100" dirty="0" smtClean="0"/>
              <a:t>What </a:t>
            </a:r>
            <a:r>
              <a:rPr lang="en-US" sz="3100" dirty="0"/>
              <a:t>is your State’s retention policy</a:t>
            </a:r>
            <a:r>
              <a:rPr lang="en-US" sz="3100" dirty="0" smtClean="0"/>
              <a:t>?</a:t>
            </a:r>
          </a:p>
          <a:p>
            <a:pPr marL="274320" indent="-274320" eaLnBrk="1" fontAlgn="auto" hangingPunct="1">
              <a:spcAft>
                <a:spcPts val="0"/>
              </a:spcAft>
              <a:defRPr/>
            </a:pPr>
            <a:endParaRPr lang="en-US" sz="3100" dirty="0"/>
          </a:p>
          <a:p>
            <a:pPr marL="274320" indent="-274320" eaLnBrk="1" fontAlgn="auto" hangingPunct="1">
              <a:spcAft>
                <a:spcPts val="0"/>
              </a:spcAft>
              <a:defRPr/>
            </a:pPr>
            <a:r>
              <a:rPr lang="en-US" sz="3100" dirty="0" smtClean="0"/>
              <a:t>What </a:t>
            </a:r>
            <a:r>
              <a:rPr lang="en-US" sz="3100" dirty="0"/>
              <a:t>records should be in it? </a:t>
            </a:r>
            <a:endParaRPr lang="en-US" sz="3100" dirty="0" smtClean="0"/>
          </a:p>
          <a:p>
            <a:pPr marL="301943" lvl="1" indent="0" eaLnBrk="1" fontAlgn="auto" hangingPunct="1">
              <a:spcAft>
                <a:spcPts val="0"/>
              </a:spcAft>
              <a:buFont typeface="Symbol" pitchFamily="18" charset="2"/>
              <a:buNone/>
              <a:defRPr/>
            </a:pPr>
            <a:endParaRPr lang="en-US" sz="3100" dirty="0" smtClean="0"/>
          </a:p>
          <a:p>
            <a:pPr marL="274320" indent="-274320" eaLnBrk="1" fontAlgn="auto" hangingPunct="1">
              <a:spcAft>
                <a:spcPts val="0"/>
              </a:spcAft>
              <a:defRPr/>
            </a:pPr>
            <a:r>
              <a:rPr lang="en-US" sz="3100" dirty="0" smtClean="0"/>
              <a:t>How </a:t>
            </a:r>
            <a:r>
              <a:rPr lang="en-US" sz="3100" dirty="0"/>
              <a:t>long should the records be kept</a:t>
            </a:r>
            <a:r>
              <a:rPr lang="en-US" sz="3100" dirty="0" smtClean="0"/>
              <a:t>?</a:t>
            </a:r>
          </a:p>
          <a:p>
            <a:pPr marL="274320" indent="-274320" eaLnBrk="1" fontAlgn="auto" hangingPunct="1">
              <a:spcAft>
                <a:spcPts val="0"/>
              </a:spcAft>
              <a:defRPr/>
            </a:pPr>
            <a:endParaRPr lang="en-US" sz="3100" dirty="0"/>
          </a:p>
          <a:p>
            <a:pPr marL="274320" indent="-274320" eaLnBrk="1" fontAlgn="auto" hangingPunct="1">
              <a:spcAft>
                <a:spcPts val="0"/>
              </a:spcAft>
              <a:defRPr/>
            </a:pPr>
            <a:r>
              <a:rPr lang="en-US" sz="3100" dirty="0" smtClean="0"/>
              <a:t>Are </a:t>
            </a:r>
            <a:r>
              <a:rPr lang="en-US" sz="3100" dirty="0"/>
              <a:t>there any resources? 	</a:t>
            </a:r>
          </a:p>
          <a:p>
            <a:pPr marL="274320" indent="-274320" eaLnBrk="1" fontAlgn="auto" hangingPunct="1">
              <a:spcAft>
                <a:spcPts val="0"/>
              </a:spcAft>
              <a:defRPr/>
            </a:pPr>
            <a:endParaRPr lang="en-US" dirty="0"/>
          </a:p>
        </p:txBody>
      </p:sp>
      <p:pic>
        <p:nvPicPr>
          <p:cNvPr id="12800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9" y="435429"/>
            <a:ext cx="9175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dirty="0" smtClean="0"/>
              <a:t>The World Has Changed</a:t>
            </a:r>
          </a:p>
        </p:txBody>
      </p:sp>
      <p:sp>
        <p:nvSpPr>
          <p:cNvPr id="3" name="Content Placeholder 2"/>
          <p:cNvSpPr>
            <a:spLocks noGrp="1"/>
          </p:cNvSpPr>
          <p:nvPr>
            <p:ph idx="1"/>
          </p:nvPr>
        </p:nvSpPr>
        <p:spPr>
          <a:xfrm>
            <a:off x="481013" y="1524000"/>
            <a:ext cx="6986587" cy="4751388"/>
          </a:xfrm>
        </p:spPr>
        <p:txBody>
          <a:bodyPr rtlCol="0">
            <a:normAutofit fontScale="25000" lnSpcReduction="20000"/>
          </a:bodyPr>
          <a:lstStyle/>
          <a:p>
            <a:pPr marL="0" indent="0" eaLnBrk="1" fontAlgn="auto" hangingPunct="1">
              <a:spcAft>
                <a:spcPts val="0"/>
              </a:spcAft>
              <a:buFont typeface="Symbol" pitchFamily="18" charset="2"/>
              <a:buNone/>
              <a:defRPr/>
            </a:pPr>
            <a:endParaRPr lang="en-US" sz="12800" dirty="0" smtClean="0">
              <a:latin typeface="+mj-lt"/>
            </a:endParaRPr>
          </a:p>
          <a:p>
            <a:pPr marL="0" indent="0" eaLnBrk="1" fontAlgn="auto" hangingPunct="1">
              <a:spcAft>
                <a:spcPts val="0"/>
              </a:spcAft>
              <a:buFont typeface="Symbol" pitchFamily="18" charset="2"/>
              <a:buNone/>
              <a:defRPr/>
            </a:pPr>
            <a:r>
              <a:rPr lang="en-US" sz="12800" dirty="0" smtClean="0">
                <a:solidFill>
                  <a:schemeClr val="accent1">
                    <a:lumMod val="75000"/>
                  </a:schemeClr>
                </a:solidFill>
                <a:latin typeface="+mj-lt"/>
              </a:rPr>
              <a:t>When EHA (now IDEA, Part B) was passed in 1975:</a:t>
            </a:r>
          </a:p>
          <a:p>
            <a:pPr marL="274320" indent="-274320" eaLnBrk="1" fontAlgn="auto" hangingPunct="1">
              <a:lnSpc>
                <a:spcPct val="120000"/>
              </a:lnSpc>
              <a:spcBef>
                <a:spcPts val="0"/>
              </a:spcBef>
              <a:spcAft>
                <a:spcPts val="0"/>
              </a:spcAft>
              <a:defRPr/>
            </a:pPr>
            <a:r>
              <a:rPr lang="en-US" sz="11200" dirty="0" smtClean="0">
                <a:solidFill>
                  <a:schemeClr val="accent1">
                    <a:lumMod val="75000"/>
                  </a:schemeClr>
                </a:solidFill>
              </a:rPr>
              <a:t>Gerald Ford was President </a:t>
            </a:r>
          </a:p>
          <a:p>
            <a:pPr marL="287338" indent="-287338">
              <a:lnSpc>
                <a:spcPct val="115000"/>
              </a:lnSpc>
              <a:spcBef>
                <a:spcPts val="0"/>
              </a:spcBef>
              <a:spcAft>
                <a:spcPts val="0"/>
              </a:spcAft>
              <a:buFont typeface="Symbol"/>
              <a:buChar char=""/>
              <a:tabLst>
                <a:tab pos="457200" algn="l"/>
              </a:tabLst>
              <a:defRPr/>
            </a:pPr>
            <a:r>
              <a:rPr lang="en-US" sz="11200" i="1" dirty="0" smtClean="0">
                <a:solidFill>
                  <a:schemeClr val="bg2">
                    <a:lumMod val="50000"/>
                  </a:schemeClr>
                </a:solidFill>
                <a:latin typeface="+mj-lt"/>
                <a:ea typeface="Calibri"/>
              </a:rPr>
              <a:t>One Flew Over The Cuckoo's Nest</a:t>
            </a:r>
            <a:r>
              <a:rPr lang="en-US" sz="11200" dirty="0" smtClean="0">
                <a:solidFill>
                  <a:schemeClr val="bg2">
                    <a:lumMod val="50000"/>
                  </a:schemeClr>
                </a:solidFill>
                <a:latin typeface="+mj-lt"/>
                <a:ea typeface="Calibri"/>
              </a:rPr>
              <a:t> won the big five Oscars - Best Picture, Best Director, Best Actor, Best Actress and Best Writing</a:t>
            </a:r>
            <a:endParaRPr lang="en-US" sz="11200" dirty="0" smtClean="0">
              <a:solidFill>
                <a:schemeClr val="bg2">
                  <a:lumMod val="50000"/>
                </a:schemeClr>
              </a:solidFill>
              <a:latin typeface="+mj-lt"/>
              <a:ea typeface="Calibri"/>
              <a:cs typeface="Times New Roman"/>
            </a:endParaRPr>
          </a:p>
          <a:p>
            <a:pPr marL="287338" indent="-287338">
              <a:lnSpc>
                <a:spcPct val="115000"/>
              </a:lnSpc>
              <a:spcBef>
                <a:spcPts val="0"/>
              </a:spcBef>
              <a:spcAft>
                <a:spcPts val="0"/>
              </a:spcAft>
              <a:buFont typeface="Symbol"/>
              <a:buChar char=""/>
              <a:tabLst>
                <a:tab pos="457200" algn="l"/>
              </a:tabLst>
              <a:defRPr/>
            </a:pPr>
            <a:r>
              <a:rPr lang="en-US" sz="11200" dirty="0" smtClean="0">
                <a:solidFill>
                  <a:schemeClr val="bg2">
                    <a:lumMod val="50000"/>
                  </a:schemeClr>
                </a:solidFill>
                <a:latin typeface="+mj-lt"/>
                <a:ea typeface="Calibri"/>
                <a:cs typeface="Times New Roman"/>
              </a:rPr>
              <a:t>Angelina Jolie and Bradley Cooper were born.</a:t>
            </a:r>
          </a:p>
          <a:p>
            <a:pPr marL="287338" indent="-287338">
              <a:lnSpc>
                <a:spcPct val="115000"/>
              </a:lnSpc>
              <a:spcBef>
                <a:spcPts val="0"/>
              </a:spcBef>
              <a:spcAft>
                <a:spcPts val="0"/>
              </a:spcAft>
              <a:buFont typeface="Symbol"/>
              <a:buChar char=""/>
              <a:tabLst>
                <a:tab pos="457200" algn="l"/>
              </a:tabLst>
              <a:defRPr/>
            </a:pPr>
            <a:r>
              <a:rPr lang="en-US" sz="11200" dirty="0" smtClean="0">
                <a:solidFill>
                  <a:schemeClr val="bg2">
                    <a:lumMod val="50000"/>
                  </a:schemeClr>
                </a:solidFill>
                <a:latin typeface="+mj-lt"/>
              </a:rPr>
              <a:t>Popular holiday gifts were pet rocks and mood rings.</a:t>
            </a:r>
            <a:endParaRPr lang="en-US" sz="11200" dirty="0">
              <a:solidFill>
                <a:schemeClr val="bg2">
                  <a:lumMod val="50000"/>
                </a:schemeClr>
              </a:solidFill>
              <a:latin typeface="+mj-lt"/>
            </a:endParaRPr>
          </a:p>
          <a:p>
            <a:pPr marL="287338" indent="-287338" eaLnBrk="1" fontAlgn="auto" hangingPunct="1">
              <a:lnSpc>
                <a:spcPct val="120000"/>
              </a:lnSpc>
              <a:spcBef>
                <a:spcPts val="0"/>
              </a:spcBef>
              <a:spcAft>
                <a:spcPts val="0"/>
              </a:spcAft>
              <a:defRPr/>
            </a:pPr>
            <a:r>
              <a:rPr lang="en-US" sz="11200" i="1" dirty="0" smtClean="0">
                <a:solidFill>
                  <a:schemeClr val="bg2">
                    <a:lumMod val="50000"/>
                  </a:schemeClr>
                </a:solidFill>
                <a:latin typeface="+mj-lt"/>
              </a:rPr>
              <a:t>Jaws</a:t>
            </a:r>
            <a:r>
              <a:rPr lang="en-US" sz="11200" dirty="0" smtClean="0">
                <a:solidFill>
                  <a:schemeClr val="bg2">
                    <a:lumMod val="50000"/>
                  </a:schemeClr>
                </a:solidFill>
                <a:latin typeface="+mj-lt"/>
              </a:rPr>
              <a:t> was the top grossing film.</a:t>
            </a:r>
          </a:p>
          <a:p>
            <a:pPr marL="274320" indent="-274320" eaLnBrk="1" fontAlgn="auto" hangingPunct="1">
              <a:spcAft>
                <a:spcPts val="0"/>
              </a:spcAft>
              <a:defRPr/>
            </a:pPr>
            <a:endParaRPr lang="en-US" sz="9600" dirty="0" smtClean="0"/>
          </a:p>
          <a:p>
            <a:pPr marL="274320" indent="-274320" eaLnBrk="1" fontAlgn="auto" hangingPunct="1">
              <a:spcAft>
                <a:spcPts val="0"/>
              </a:spcAft>
              <a:defRPr/>
            </a:pPr>
            <a:endParaRPr lang="en-US" sz="2800" dirty="0"/>
          </a:p>
          <a:p>
            <a:pPr marL="274320" indent="-274320" eaLnBrk="1" fontAlgn="auto" hangingPunct="1">
              <a:spcAft>
                <a:spcPts val="0"/>
              </a:spcAft>
              <a:defRPr/>
            </a:pPr>
            <a:endParaRPr lang="en-US" sz="2800" dirty="0" smtClean="0"/>
          </a:p>
          <a:p>
            <a:pPr marL="0" indent="0" eaLnBrk="1" fontAlgn="auto" hangingPunct="1">
              <a:spcAft>
                <a:spcPts val="0"/>
              </a:spcAft>
              <a:buFont typeface="Symbol" pitchFamily="18" charset="2"/>
              <a:buNone/>
              <a:defRPr/>
            </a:pPr>
            <a:endParaRPr lang="en-US" dirty="0" smtClean="0"/>
          </a:p>
          <a:p>
            <a:pPr marL="274320" indent="-274320" eaLnBrk="1" fontAlgn="auto" hangingPunct="1">
              <a:spcAft>
                <a:spcPts val="0"/>
              </a:spcAft>
              <a:defRPr/>
            </a:pPr>
            <a:endParaRPr lang="en-US" dirty="0"/>
          </a:p>
        </p:txBody>
      </p:sp>
      <p:pic>
        <p:nvPicPr>
          <p:cNvPr id="19461" name="Picture 5"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049713"/>
            <a:ext cx="17113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Title 2"/>
          <p:cNvSpPr>
            <a:spLocks noGrp="1"/>
          </p:cNvSpPr>
          <p:nvPr>
            <p:ph type="title"/>
          </p:nvPr>
        </p:nvSpPr>
        <p:spPr/>
        <p:txBody>
          <a:bodyPr/>
          <a:lstStyle/>
          <a:p>
            <a:pPr eaLnBrk="1" hangingPunct="1"/>
            <a:r>
              <a:rPr lang="en-US" altLang="en-US" smtClean="0"/>
              <a:t>    Where do we go from here?</a:t>
            </a:r>
          </a:p>
        </p:txBody>
      </p:sp>
      <p:sp>
        <p:nvSpPr>
          <p:cNvPr id="2" name="Content Placeholder 1"/>
          <p:cNvSpPr>
            <a:spLocks noGrp="1"/>
          </p:cNvSpPr>
          <p:nvPr>
            <p:ph idx="1"/>
          </p:nvPr>
        </p:nvSpPr>
        <p:spPr>
          <a:xfrm>
            <a:off x="908050" y="2286000"/>
            <a:ext cx="7397750" cy="4038600"/>
          </a:xfrm>
        </p:spPr>
        <p:txBody>
          <a:bodyPr rtlCol="0">
            <a:normAutofit fontScale="85000" lnSpcReduction="20000"/>
          </a:bodyPr>
          <a:lstStyle/>
          <a:p>
            <a:pPr marL="274320" indent="-274320" eaLnBrk="1" fontAlgn="auto" hangingPunct="1">
              <a:spcAft>
                <a:spcPts val="0"/>
              </a:spcAft>
              <a:defRPr/>
            </a:pPr>
            <a:r>
              <a:rPr lang="en-US" sz="3600" b="1" dirty="0">
                <a:solidFill>
                  <a:schemeClr val="tx2">
                    <a:lumMod val="60000"/>
                    <a:lumOff val="40000"/>
                  </a:schemeClr>
                </a:solidFill>
              </a:rPr>
              <a:t>IDEA </a:t>
            </a:r>
            <a:r>
              <a:rPr lang="en-US" sz="3600" b="1" dirty="0" smtClean="0">
                <a:solidFill>
                  <a:schemeClr val="tx2">
                    <a:lumMod val="60000"/>
                    <a:lumOff val="40000"/>
                  </a:schemeClr>
                </a:solidFill>
              </a:rPr>
              <a:t>&amp; FERPA share much </a:t>
            </a:r>
            <a:r>
              <a:rPr lang="en-US" sz="3600" b="1" dirty="0">
                <a:solidFill>
                  <a:schemeClr val="tx2">
                    <a:lumMod val="60000"/>
                    <a:lumOff val="40000"/>
                  </a:schemeClr>
                </a:solidFill>
              </a:rPr>
              <a:t>in </a:t>
            </a:r>
            <a:r>
              <a:rPr lang="en-US" sz="3600" b="1" dirty="0" smtClean="0">
                <a:solidFill>
                  <a:schemeClr val="tx2">
                    <a:lumMod val="60000"/>
                    <a:lumOff val="40000"/>
                  </a:schemeClr>
                </a:solidFill>
              </a:rPr>
              <a:t>common in the goal to protect PII.</a:t>
            </a:r>
          </a:p>
          <a:p>
            <a:pPr marL="274320" indent="-274320" eaLnBrk="1" fontAlgn="auto" hangingPunct="1">
              <a:spcAft>
                <a:spcPts val="0"/>
              </a:spcAft>
              <a:defRPr/>
            </a:pPr>
            <a:endParaRPr lang="en-US" sz="3600" b="1" dirty="0">
              <a:solidFill>
                <a:schemeClr val="tx2">
                  <a:lumMod val="60000"/>
                  <a:lumOff val="40000"/>
                </a:schemeClr>
              </a:solidFill>
            </a:endParaRPr>
          </a:p>
          <a:p>
            <a:pPr marL="274320" indent="-274320" eaLnBrk="1" fontAlgn="auto" hangingPunct="1">
              <a:spcAft>
                <a:spcPts val="0"/>
              </a:spcAft>
              <a:defRPr/>
            </a:pPr>
            <a:r>
              <a:rPr lang="en-US" sz="3600" b="1" dirty="0" smtClean="0">
                <a:solidFill>
                  <a:schemeClr val="tx2">
                    <a:lumMod val="60000"/>
                    <a:lumOff val="40000"/>
                  </a:schemeClr>
                </a:solidFill>
              </a:rPr>
              <a:t>When facing a question under IDEA, read IDEA first, then FERPA.</a:t>
            </a:r>
          </a:p>
          <a:p>
            <a:pPr marL="274320" indent="-274320" eaLnBrk="1" fontAlgn="auto" hangingPunct="1">
              <a:spcAft>
                <a:spcPts val="0"/>
              </a:spcAft>
              <a:defRPr/>
            </a:pPr>
            <a:endParaRPr lang="en-US" sz="3600" b="1" dirty="0">
              <a:solidFill>
                <a:schemeClr val="tx2">
                  <a:lumMod val="60000"/>
                  <a:lumOff val="40000"/>
                </a:schemeClr>
              </a:solidFill>
            </a:endParaRPr>
          </a:p>
          <a:p>
            <a:pPr marL="274320" indent="-274320" eaLnBrk="1" fontAlgn="auto" hangingPunct="1">
              <a:spcAft>
                <a:spcPts val="0"/>
              </a:spcAft>
              <a:defRPr/>
            </a:pPr>
            <a:r>
              <a:rPr lang="en-US" sz="3600" b="1" dirty="0" smtClean="0">
                <a:solidFill>
                  <a:schemeClr val="tx2">
                    <a:lumMod val="60000"/>
                    <a:lumOff val="40000"/>
                  </a:schemeClr>
                </a:solidFill>
              </a:rPr>
              <a:t>It’s important to know for IDEA the records that are collected, used, and maintained</a:t>
            </a:r>
            <a:r>
              <a:rPr lang="en-US" sz="3600" b="1" dirty="0">
                <a:solidFill>
                  <a:schemeClr val="tx2">
                    <a:lumMod val="60000"/>
                    <a:lumOff val="40000"/>
                  </a:schemeClr>
                </a:solidFill>
              </a:rPr>
              <a:t>.</a:t>
            </a:r>
            <a:r>
              <a:rPr lang="en-US" sz="3600" b="1" dirty="0" smtClean="0">
                <a:solidFill>
                  <a:schemeClr val="tx2">
                    <a:lumMod val="60000"/>
                    <a:lumOff val="40000"/>
                  </a:schemeClr>
                </a:solidFill>
              </a:rPr>
              <a:t> </a:t>
            </a:r>
            <a:endParaRPr lang="en-US" dirty="0">
              <a:solidFill>
                <a:schemeClr val="tx2">
                  <a:lumMod val="60000"/>
                  <a:lumOff val="40000"/>
                </a:schemeClr>
              </a:solidFill>
            </a:endParaRPr>
          </a:p>
        </p:txBody>
      </p:sp>
      <p:pic>
        <p:nvPicPr>
          <p:cNvPr id="13005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Title 1"/>
          <p:cNvSpPr>
            <a:spLocks noGrp="1"/>
          </p:cNvSpPr>
          <p:nvPr>
            <p:ph type="title"/>
          </p:nvPr>
        </p:nvSpPr>
        <p:spPr/>
        <p:txBody>
          <a:bodyPr/>
          <a:lstStyle/>
          <a:p>
            <a:pPr eaLnBrk="1" hangingPunct="1"/>
            <a:r>
              <a:rPr lang="en-US" altLang="en-US" dirty="0" smtClean="0"/>
              <a:t>Resources</a:t>
            </a:r>
          </a:p>
        </p:txBody>
      </p:sp>
      <p:sp>
        <p:nvSpPr>
          <p:cNvPr id="132098" name="Content Placeholder 2"/>
          <p:cNvSpPr>
            <a:spLocks noGrp="1"/>
          </p:cNvSpPr>
          <p:nvPr>
            <p:ph idx="1"/>
          </p:nvPr>
        </p:nvSpPr>
        <p:spPr>
          <a:xfrm>
            <a:off x="914400" y="1905000"/>
            <a:ext cx="7620000" cy="4495800"/>
          </a:xfrm>
        </p:spPr>
        <p:txBody>
          <a:bodyPr/>
          <a:lstStyle/>
          <a:p>
            <a:pPr eaLnBrk="1" hangingPunct="1"/>
            <a:r>
              <a:rPr lang="en-US" altLang="en-US" sz="1600" b="1" smtClean="0"/>
              <a:t>IDEA and FERPA Confidentiality Provisions </a:t>
            </a:r>
            <a:r>
              <a:rPr lang="en-US" altLang="en-US" sz="1600" smtClean="0"/>
              <a:t>(5/31/2014) </a:t>
            </a:r>
            <a:r>
              <a:rPr lang="en-US" altLang="en-US" sz="1600" u="sng" smtClean="0">
                <a:hlinkClick r:id="rId3"/>
              </a:rPr>
              <a:t>http://</a:t>
            </a:r>
            <a:r>
              <a:rPr lang="en-US" altLang="en-US" sz="1600" smtClean="0">
                <a:hlinkClick r:id="rId3"/>
              </a:rPr>
              <a:t>www2.ed.gov/policy/gen/guid/ptac/pdf/idea-ferpa.pdf</a:t>
            </a:r>
            <a:r>
              <a:rPr lang="en-US" altLang="en-US" sz="1600" smtClean="0"/>
              <a:t>  </a:t>
            </a:r>
          </a:p>
          <a:p>
            <a:pPr eaLnBrk="1" hangingPunct="1"/>
            <a:r>
              <a:rPr lang="en-US" altLang="en-US" sz="1600" b="1" smtClean="0"/>
              <a:t>How FERPA was amended by the Uninterrupted Scholars Act </a:t>
            </a:r>
            <a:r>
              <a:rPr lang="en-US" altLang="en-US" sz="1600" smtClean="0"/>
              <a:t>(5/27/2014) </a:t>
            </a:r>
            <a:r>
              <a:rPr lang="en-US" altLang="en-US" sz="1600" u="sng" smtClean="0">
                <a:hlinkClick r:id="rId4"/>
              </a:rPr>
              <a:t>http://www2.ed.gov/policy/gen/guid/fpco/ferpa/uninterrupted-scholars-act-guidance.pdf</a:t>
            </a:r>
            <a:r>
              <a:rPr lang="en-US" altLang="en-US" sz="1600" smtClean="0"/>
              <a:t> </a:t>
            </a:r>
          </a:p>
          <a:p>
            <a:pPr eaLnBrk="1" hangingPunct="1"/>
            <a:r>
              <a:rPr lang="en-US" altLang="en-US" sz="1600" b="1" smtClean="0"/>
              <a:t>OSEP Policy letters</a:t>
            </a:r>
            <a:r>
              <a:rPr lang="en-US" altLang="en-US" sz="1600" smtClean="0"/>
              <a:t> (various) </a:t>
            </a:r>
            <a:r>
              <a:rPr lang="en-US" altLang="en-US" sz="1600" smtClean="0">
                <a:hlinkClick r:id="rId5"/>
              </a:rPr>
              <a:t>http://www2.ed.gov/policy/speced/guid/idea/memosdcltrs/index.html#topiclisting</a:t>
            </a:r>
            <a:endParaRPr lang="en-US" altLang="en-US" sz="1600" smtClean="0"/>
          </a:p>
          <a:p>
            <a:pPr eaLnBrk="1" hangingPunct="1"/>
            <a:r>
              <a:rPr lang="en-US" altLang="en-US" sz="1600" b="1" smtClean="0"/>
              <a:t>OSEP Letter to ITCA </a:t>
            </a:r>
            <a:r>
              <a:rPr lang="en-US" altLang="en-US" sz="1600" smtClean="0"/>
              <a:t>(7/19/2013)</a:t>
            </a:r>
          </a:p>
          <a:p>
            <a:pPr eaLnBrk="1" hangingPunct="1"/>
            <a:r>
              <a:rPr lang="en-US" altLang="en-US" sz="1600" smtClean="0">
                <a:hlinkClick r:id="rId6"/>
              </a:rPr>
              <a:t>http://www2.ed.gov/policy/speced/guid/idea/memosdcltrs/12-019399r-itca-faq-final-7-19-13.pdf</a:t>
            </a:r>
            <a:endParaRPr lang="en-US" altLang="en-US" sz="1600" smtClean="0"/>
          </a:p>
          <a:p>
            <a:pPr eaLnBrk="1" hangingPunct="1"/>
            <a:r>
              <a:rPr lang="en-US" altLang="en-US" sz="1600" b="1" smtClean="0"/>
              <a:t>FPCO </a:t>
            </a:r>
            <a:r>
              <a:rPr lang="en-US" altLang="en-US" sz="1600" b="1" i="1" smtClean="0"/>
              <a:t>Letter to Edmunds</a:t>
            </a:r>
            <a:r>
              <a:rPr lang="en-US" altLang="en-US" sz="1600" b="1" smtClean="0"/>
              <a:t> </a:t>
            </a:r>
            <a:r>
              <a:rPr lang="en-US" altLang="en-US" sz="1600" smtClean="0"/>
              <a:t>(12/7/2012) </a:t>
            </a:r>
            <a:r>
              <a:rPr lang="en-US" altLang="en-US" sz="1600" u="sng" smtClean="0">
                <a:hlinkClick r:id="rId7"/>
              </a:rPr>
              <a:t>http://www2.ed.gov/policy/speced/guid/idea/memosdcltrs/edmunds.pdf</a:t>
            </a:r>
            <a:endParaRPr lang="en-US" altLang="en-US" sz="1600" b="1" smtClean="0"/>
          </a:p>
          <a:p>
            <a:pPr eaLnBrk="1" hangingPunct="1"/>
            <a:r>
              <a:rPr lang="en-US" altLang="en-US" sz="1600" b="1" smtClean="0"/>
              <a:t>Joint FERPA-HIPAA Guidance</a:t>
            </a:r>
            <a:r>
              <a:rPr lang="en-US" altLang="en-US" sz="1600" smtClean="0"/>
              <a:t> (11/2008)</a:t>
            </a:r>
          </a:p>
          <a:p>
            <a:pPr eaLnBrk="1" hangingPunct="1">
              <a:buFont typeface="Wingdings" pitchFamily="2" charset="2"/>
              <a:buNone/>
            </a:pPr>
            <a:r>
              <a:rPr lang="en-US" altLang="en-US" sz="1600" smtClean="0"/>
              <a:t>	</a:t>
            </a:r>
            <a:r>
              <a:rPr lang="en-US" altLang="en-US" sz="1600" smtClean="0">
                <a:hlinkClick r:id="rId8"/>
              </a:rPr>
              <a:t>http://www2.ed.gov/policy/gen/guid/fpco/doc/ferpa-hipaa-guidance.pdf</a:t>
            </a:r>
            <a:endParaRPr lang="en-US" altLang="en-US" sz="1600" smtClean="0"/>
          </a:p>
          <a:p>
            <a:pPr eaLnBrk="1" hangingPunct="1"/>
            <a:r>
              <a:rPr lang="en-US" altLang="en-US" sz="1600" b="1" smtClean="0"/>
              <a:t>FERPA Webinars</a:t>
            </a:r>
            <a:r>
              <a:rPr lang="en-US" altLang="en-US" sz="1600" smtClean="0"/>
              <a:t> (Ongoing)</a:t>
            </a:r>
            <a:r>
              <a:rPr lang="en-US" altLang="en-US" sz="1600" b="1" smtClean="0"/>
              <a:t> </a:t>
            </a:r>
            <a:r>
              <a:rPr lang="en-US" altLang="en-US" sz="1600" smtClean="0">
                <a:hlinkClick r:id="rId9"/>
              </a:rPr>
              <a:t>http://www2.ed.gov/policy/gen/guid/fpco/index.html</a:t>
            </a:r>
            <a:r>
              <a:rPr lang="en-US" altLang="en-US" sz="1600" smtClean="0"/>
              <a:t>	</a:t>
            </a:r>
            <a:endParaRPr lang="en-US" altLang="en-US" sz="2800" smtClean="0"/>
          </a:p>
          <a:p>
            <a:pPr eaLnBrk="1" hangingPunct="1">
              <a:buFont typeface="Wingdings" pitchFamily="2" charset="2"/>
              <a:buNone/>
            </a:pPr>
            <a:endParaRPr lang="en-US" altLang="en-US" sz="2800" smtClean="0"/>
          </a:p>
          <a:p>
            <a:pPr eaLnBrk="1" hangingPunct="1"/>
            <a:endParaRPr lang="en-US" altLang="en-US" sz="2800" smtClean="0"/>
          </a:p>
          <a:p>
            <a:pPr eaLnBrk="1" hangingPunct="1"/>
            <a:endParaRPr lang="en-US" altLang="en-US" smtClean="0"/>
          </a:p>
        </p:txBody>
      </p:sp>
      <p:pic>
        <p:nvPicPr>
          <p:cNvPr id="132101" name="Picture 2" descr="&quot; &quo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itle 1"/>
          <p:cNvSpPr>
            <a:spLocks noGrp="1"/>
          </p:cNvSpPr>
          <p:nvPr>
            <p:ph type="title"/>
          </p:nvPr>
        </p:nvSpPr>
        <p:spPr/>
        <p:txBody>
          <a:bodyPr/>
          <a:lstStyle/>
          <a:p>
            <a:pPr eaLnBrk="1" hangingPunct="1"/>
            <a:r>
              <a:rPr lang="en-US" altLang="en-US" dirty="0" smtClean="0"/>
              <a:t>OSEP Contact Information</a:t>
            </a:r>
          </a:p>
        </p:txBody>
      </p:sp>
      <p:sp>
        <p:nvSpPr>
          <p:cNvPr id="134146" name="Content Placeholder 2"/>
          <p:cNvSpPr>
            <a:spLocks noGrp="1"/>
          </p:cNvSpPr>
          <p:nvPr>
            <p:ph idx="1"/>
          </p:nvPr>
        </p:nvSpPr>
        <p:spPr>
          <a:xfrm>
            <a:off x="908050" y="2438400"/>
            <a:ext cx="7397750" cy="4191000"/>
          </a:xfrm>
        </p:spPr>
        <p:txBody>
          <a:bodyPr/>
          <a:lstStyle/>
          <a:p>
            <a:pPr eaLnBrk="1" hangingPunct="1">
              <a:lnSpc>
                <a:spcPct val="90000"/>
              </a:lnSpc>
            </a:pPr>
            <a:r>
              <a:rPr lang="en-US" altLang="en-US" sz="2000" b="1" smtClean="0"/>
              <a:t>For technical assistance on IDEA:</a:t>
            </a:r>
          </a:p>
          <a:p>
            <a:pPr eaLnBrk="1" hangingPunct="1">
              <a:lnSpc>
                <a:spcPct val="10000"/>
              </a:lnSpc>
            </a:pPr>
            <a:endParaRPr lang="en-US" altLang="en-US" sz="2000" b="1" smtClean="0"/>
          </a:p>
          <a:p>
            <a:pPr eaLnBrk="1" hangingPunct="1">
              <a:lnSpc>
                <a:spcPct val="90000"/>
              </a:lnSpc>
              <a:buFont typeface="Wingdings 3" pitchFamily="18" charset="2"/>
              <a:buNone/>
            </a:pPr>
            <a:r>
              <a:rPr lang="en-US" altLang="en-US" sz="2000" b="1" smtClean="0"/>
              <a:t>		Office of Special Education Programs (OSEP)</a:t>
            </a:r>
          </a:p>
          <a:p>
            <a:pPr lvl="1" eaLnBrk="1" hangingPunct="1">
              <a:lnSpc>
                <a:spcPct val="90000"/>
              </a:lnSpc>
              <a:buFont typeface="Verdana" pitchFamily="34" charset="0"/>
              <a:buNone/>
            </a:pPr>
            <a:r>
              <a:rPr lang="en-US" altLang="en-US" sz="2000" b="1" smtClean="0"/>
              <a:t>		U.S. Department of Education</a:t>
            </a:r>
          </a:p>
          <a:p>
            <a:pPr lvl="1" eaLnBrk="1" hangingPunct="1">
              <a:lnSpc>
                <a:spcPct val="90000"/>
              </a:lnSpc>
              <a:buFont typeface="Verdana" pitchFamily="34" charset="0"/>
              <a:buNone/>
            </a:pPr>
            <a:r>
              <a:rPr lang="en-US" altLang="en-US" sz="2000" b="1" smtClean="0"/>
              <a:t>		400 Maryland Avenue, S.W.</a:t>
            </a:r>
          </a:p>
          <a:p>
            <a:pPr lvl="1" eaLnBrk="1" hangingPunct="1">
              <a:lnSpc>
                <a:spcPct val="90000"/>
              </a:lnSpc>
              <a:buFont typeface="Verdana" pitchFamily="34" charset="0"/>
              <a:buNone/>
            </a:pPr>
            <a:r>
              <a:rPr lang="en-US" altLang="en-US" sz="2000" b="1" smtClean="0"/>
              <a:t>		Washington, D.C.  20202-8520</a:t>
            </a:r>
          </a:p>
          <a:p>
            <a:pPr lvl="1" eaLnBrk="1" hangingPunct="1">
              <a:lnSpc>
                <a:spcPct val="0"/>
              </a:lnSpc>
              <a:buFont typeface="Verdana" pitchFamily="34" charset="0"/>
              <a:buNone/>
            </a:pPr>
            <a:r>
              <a:rPr lang="en-US" altLang="en-US" sz="2000" b="1" smtClean="0"/>
              <a:t>	</a:t>
            </a:r>
          </a:p>
          <a:p>
            <a:pPr lvl="1" eaLnBrk="1" hangingPunct="1">
              <a:lnSpc>
                <a:spcPct val="140000"/>
              </a:lnSpc>
              <a:buFont typeface="Verdana" pitchFamily="34" charset="0"/>
              <a:buNone/>
            </a:pPr>
            <a:r>
              <a:rPr lang="en-US" altLang="en-US" sz="2000" b="1" smtClean="0"/>
              <a:t>		(202) 245-7629	Telephone</a:t>
            </a:r>
          </a:p>
          <a:p>
            <a:pPr lvl="1" eaLnBrk="1" hangingPunct="1">
              <a:lnSpc>
                <a:spcPct val="90000"/>
              </a:lnSpc>
              <a:buFont typeface="Verdana" pitchFamily="34" charset="0"/>
              <a:buNone/>
            </a:pPr>
            <a:r>
              <a:rPr lang="en-US" altLang="en-US" sz="2000" b="1" smtClean="0"/>
              <a:t>		(202) 245-7614	Fax</a:t>
            </a:r>
          </a:p>
          <a:p>
            <a:pPr lvl="1" eaLnBrk="1" hangingPunct="1">
              <a:lnSpc>
                <a:spcPct val="90000"/>
              </a:lnSpc>
              <a:buFont typeface="Verdana" pitchFamily="34" charset="0"/>
              <a:buNone/>
            </a:pPr>
            <a:endParaRPr lang="en-US" altLang="en-US" sz="2000" b="1" smtClean="0"/>
          </a:p>
          <a:p>
            <a:pPr eaLnBrk="1" hangingPunct="1"/>
            <a:r>
              <a:rPr lang="en-US" altLang="en-US" sz="2000" b="1" smtClean="0"/>
              <a:t>OSEP Web site:  </a:t>
            </a:r>
          </a:p>
          <a:p>
            <a:pPr eaLnBrk="1" hangingPunct="1">
              <a:buFont typeface="Wingdings" pitchFamily="2" charset="2"/>
              <a:buNone/>
            </a:pPr>
            <a:r>
              <a:rPr lang="en-US" altLang="en-US" sz="2000" b="1" smtClean="0"/>
              <a:t>	</a:t>
            </a:r>
            <a:r>
              <a:rPr lang="en-US" altLang="en-US" sz="2000" b="1" smtClean="0">
                <a:hlinkClick r:id="rId3"/>
              </a:rPr>
              <a:t>http://www2.ed.gov/about/offices/list/osers/osep/index.html</a:t>
            </a:r>
            <a:r>
              <a:rPr lang="en-US" altLang="en-US" sz="2000" b="1" smtClean="0"/>
              <a:t>  </a:t>
            </a:r>
          </a:p>
          <a:p>
            <a:pPr eaLnBrk="1" hangingPunct="1"/>
            <a:endParaRPr lang="en-US" altLang="en-US" smtClean="0"/>
          </a:p>
        </p:txBody>
      </p:sp>
      <p:pic>
        <p:nvPicPr>
          <p:cNvPr id="134149"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Title 1"/>
          <p:cNvSpPr>
            <a:spLocks noGrp="1"/>
          </p:cNvSpPr>
          <p:nvPr>
            <p:ph type="title"/>
          </p:nvPr>
        </p:nvSpPr>
        <p:spPr/>
        <p:txBody>
          <a:bodyPr/>
          <a:lstStyle/>
          <a:p>
            <a:pPr eaLnBrk="1" hangingPunct="1"/>
            <a:r>
              <a:rPr lang="en-US" altLang="en-US" dirty="0" smtClean="0"/>
              <a:t>FPCO Contact Information</a:t>
            </a:r>
          </a:p>
        </p:txBody>
      </p:sp>
      <p:sp>
        <p:nvSpPr>
          <p:cNvPr id="3" name="Content Placeholder 2"/>
          <p:cNvSpPr>
            <a:spLocks noGrp="1"/>
          </p:cNvSpPr>
          <p:nvPr>
            <p:ph idx="1"/>
          </p:nvPr>
        </p:nvSpPr>
        <p:spPr>
          <a:xfrm>
            <a:off x="908050" y="2514600"/>
            <a:ext cx="7346950" cy="3756025"/>
          </a:xfrm>
        </p:spPr>
        <p:txBody>
          <a:bodyPr rtlCol="0">
            <a:normAutofit/>
          </a:bodyPr>
          <a:lstStyle/>
          <a:p>
            <a:pPr marL="274320" indent="-274320" eaLnBrk="1" fontAlgn="auto" hangingPunct="1">
              <a:lnSpc>
                <a:spcPct val="90000"/>
              </a:lnSpc>
              <a:spcAft>
                <a:spcPts val="0"/>
              </a:spcAft>
              <a:defRPr/>
            </a:pPr>
            <a:r>
              <a:rPr lang="en-US" sz="2000" b="1" dirty="0"/>
              <a:t>For technical assistance </a:t>
            </a:r>
            <a:r>
              <a:rPr lang="en-US" sz="2000" b="1" dirty="0" smtClean="0"/>
              <a:t>on FERPA:</a:t>
            </a:r>
            <a:endParaRPr lang="en-US" sz="2000" b="1" dirty="0"/>
          </a:p>
          <a:p>
            <a:pPr marL="274320" indent="-274320" eaLnBrk="1" fontAlgn="auto" hangingPunct="1">
              <a:lnSpc>
                <a:spcPct val="10000"/>
              </a:lnSpc>
              <a:spcAft>
                <a:spcPts val="0"/>
              </a:spcAft>
              <a:defRPr/>
            </a:pPr>
            <a:endParaRPr lang="en-US" sz="2000" b="1" dirty="0"/>
          </a:p>
          <a:p>
            <a:pPr marL="274320" indent="-274320" eaLnBrk="1" fontAlgn="auto" hangingPunct="1">
              <a:lnSpc>
                <a:spcPct val="90000"/>
              </a:lnSpc>
              <a:spcAft>
                <a:spcPts val="0"/>
              </a:spcAft>
              <a:buFont typeface="Wingdings 3" pitchFamily="18" charset="2"/>
              <a:buNone/>
              <a:defRPr/>
            </a:pPr>
            <a:r>
              <a:rPr lang="en-US" sz="2000" b="1" dirty="0"/>
              <a:t>		</a:t>
            </a:r>
            <a:r>
              <a:rPr lang="en-US" sz="2000" b="1" dirty="0" smtClean="0"/>
              <a:t>Family </a:t>
            </a:r>
            <a:r>
              <a:rPr lang="en-US" sz="2000" b="1" dirty="0"/>
              <a:t>Policy Compliance Office </a:t>
            </a:r>
            <a:r>
              <a:rPr lang="en-US" sz="2000" b="1" dirty="0" smtClean="0"/>
              <a:t> (FPCO)</a:t>
            </a:r>
            <a:endParaRPr lang="en-US" sz="2000" b="1" dirty="0"/>
          </a:p>
          <a:p>
            <a:pPr lvl="1" indent="-274320" eaLnBrk="1" fontAlgn="auto" hangingPunct="1">
              <a:lnSpc>
                <a:spcPct val="90000"/>
              </a:lnSpc>
              <a:spcAft>
                <a:spcPts val="0"/>
              </a:spcAft>
              <a:buFont typeface="Verdana" pitchFamily="34" charset="0"/>
              <a:buNone/>
              <a:defRPr/>
            </a:pPr>
            <a:r>
              <a:rPr lang="en-US" sz="2000" b="1" dirty="0"/>
              <a:t>		</a:t>
            </a:r>
            <a:r>
              <a:rPr lang="en-US" sz="2000" b="1" dirty="0" smtClean="0"/>
              <a:t>U.S</a:t>
            </a:r>
            <a:r>
              <a:rPr lang="en-US" sz="2000" b="1" dirty="0"/>
              <a:t>. Department of Education</a:t>
            </a:r>
          </a:p>
          <a:p>
            <a:pPr lvl="1" indent="-274320" eaLnBrk="1" fontAlgn="auto" hangingPunct="1">
              <a:lnSpc>
                <a:spcPct val="90000"/>
              </a:lnSpc>
              <a:spcAft>
                <a:spcPts val="0"/>
              </a:spcAft>
              <a:buFont typeface="Verdana" pitchFamily="34" charset="0"/>
              <a:buNone/>
              <a:defRPr/>
            </a:pPr>
            <a:r>
              <a:rPr lang="en-US" sz="2000" b="1" dirty="0"/>
              <a:t>		</a:t>
            </a:r>
            <a:r>
              <a:rPr lang="en-US" sz="2000" b="1" dirty="0" smtClean="0"/>
              <a:t>400 </a:t>
            </a:r>
            <a:r>
              <a:rPr lang="en-US" sz="2000" b="1" dirty="0"/>
              <a:t>Maryland Avenue, </a:t>
            </a:r>
            <a:r>
              <a:rPr lang="en-US" sz="2000" b="1" dirty="0" smtClean="0"/>
              <a:t>S.W.</a:t>
            </a:r>
            <a:endParaRPr lang="en-US" sz="2000" b="1" dirty="0"/>
          </a:p>
          <a:p>
            <a:pPr lvl="1" indent="-274320" eaLnBrk="1" fontAlgn="auto" hangingPunct="1">
              <a:lnSpc>
                <a:spcPct val="90000"/>
              </a:lnSpc>
              <a:spcAft>
                <a:spcPts val="0"/>
              </a:spcAft>
              <a:buFont typeface="Verdana" pitchFamily="34" charset="0"/>
              <a:buNone/>
              <a:defRPr/>
            </a:pPr>
            <a:r>
              <a:rPr lang="en-US" sz="2000" b="1" dirty="0"/>
              <a:t>		</a:t>
            </a:r>
            <a:r>
              <a:rPr lang="en-US" sz="2000" b="1" dirty="0" smtClean="0"/>
              <a:t>Washington</a:t>
            </a:r>
            <a:r>
              <a:rPr lang="en-US" sz="2000" b="1" dirty="0"/>
              <a:t>, </a:t>
            </a:r>
            <a:r>
              <a:rPr lang="en-US" sz="2000" b="1" dirty="0" smtClean="0"/>
              <a:t>D.C.  </a:t>
            </a:r>
            <a:r>
              <a:rPr lang="en-US" sz="2000" b="1" dirty="0"/>
              <a:t>20202-8520</a:t>
            </a:r>
          </a:p>
          <a:p>
            <a:pPr lvl="1" indent="-274320" eaLnBrk="1" fontAlgn="auto" hangingPunct="1">
              <a:lnSpc>
                <a:spcPct val="0"/>
              </a:lnSpc>
              <a:spcAft>
                <a:spcPts val="0"/>
              </a:spcAft>
              <a:buFont typeface="Verdana" pitchFamily="34" charset="0"/>
              <a:buNone/>
              <a:defRPr/>
            </a:pPr>
            <a:r>
              <a:rPr lang="en-US" sz="2000" b="1" dirty="0"/>
              <a:t>	</a:t>
            </a:r>
          </a:p>
          <a:p>
            <a:pPr lvl="1" indent="-274320" eaLnBrk="1" fontAlgn="auto" hangingPunct="1">
              <a:lnSpc>
                <a:spcPct val="140000"/>
              </a:lnSpc>
              <a:spcAft>
                <a:spcPts val="0"/>
              </a:spcAft>
              <a:buFont typeface="Verdana" pitchFamily="34" charset="0"/>
              <a:buNone/>
              <a:defRPr/>
            </a:pPr>
            <a:r>
              <a:rPr lang="en-US" sz="2000" b="1" dirty="0"/>
              <a:t>		</a:t>
            </a:r>
            <a:r>
              <a:rPr lang="en-US" sz="2000" b="1" dirty="0" smtClean="0"/>
              <a:t>(</a:t>
            </a:r>
            <a:r>
              <a:rPr lang="en-US" sz="2000" b="1" dirty="0"/>
              <a:t>202) 260-3887	Telephone</a:t>
            </a:r>
          </a:p>
          <a:p>
            <a:pPr lvl="1" indent="-274320" eaLnBrk="1" fontAlgn="auto" hangingPunct="1">
              <a:lnSpc>
                <a:spcPct val="90000"/>
              </a:lnSpc>
              <a:spcAft>
                <a:spcPts val="0"/>
              </a:spcAft>
              <a:buFont typeface="Verdana" pitchFamily="34" charset="0"/>
              <a:buNone/>
              <a:defRPr/>
            </a:pPr>
            <a:r>
              <a:rPr lang="en-US" sz="2000" b="1" dirty="0"/>
              <a:t>		</a:t>
            </a:r>
            <a:r>
              <a:rPr lang="en-US" sz="2000" b="1" dirty="0" smtClean="0"/>
              <a:t>(</a:t>
            </a:r>
            <a:r>
              <a:rPr lang="en-US" sz="2000" b="1" dirty="0"/>
              <a:t>202) 260-9001	</a:t>
            </a:r>
            <a:r>
              <a:rPr lang="en-US" sz="2000" b="1" dirty="0" smtClean="0"/>
              <a:t>Fax</a:t>
            </a:r>
          </a:p>
          <a:p>
            <a:pPr lvl="1" indent="-274320" eaLnBrk="1" fontAlgn="auto" hangingPunct="1">
              <a:lnSpc>
                <a:spcPct val="90000"/>
              </a:lnSpc>
              <a:spcAft>
                <a:spcPts val="0"/>
              </a:spcAft>
              <a:buFont typeface="Verdana" pitchFamily="34" charset="0"/>
              <a:buNone/>
              <a:defRPr/>
            </a:pPr>
            <a:endParaRPr lang="en-US" sz="2000" b="1" dirty="0"/>
          </a:p>
          <a:p>
            <a:pPr marL="274320" indent="-274320" eaLnBrk="1" fontAlgn="auto" hangingPunct="1">
              <a:spcAft>
                <a:spcPts val="0"/>
              </a:spcAft>
              <a:defRPr/>
            </a:pPr>
            <a:r>
              <a:rPr lang="en-US" sz="2000" b="1" dirty="0" smtClean="0"/>
              <a:t>Or email </a:t>
            </a:r>
            <a:r>
              <a:rPr lang="en-US" sz="2000" b="1" dirty="0"/>
              <a:t>us at</a:t>
            </a:r>
            <a:r>
              <a:rPr lang="en-US" sz="2000" b="1" dirty="0" smtClean="0"/>
              <a:t>: </a:t>
            </a:r>
            <a:r>
              <a:rPr lang="en-US" sz="2000" b="1" dirty="0" smtClean="0">
                <a:hlinkClick r:id="rId3"/>
              </a:rPr>
              <a:t>FERPA@ed.gov</a:t>
            </a:r>
            <a:r>
              <a:rPr lang="en-US" sz="2000" b="1" dirty="0"/>
              <a:t>	</a:t>
            </a:r>
          </a:p>
          <a:p>
            <a:pPr marL="274320" indent="-274320" eaLnBrk="1" fontAlgn="auto" hangingPunct="1">
              <a:spcAft>
                <a:spcPts val="0"/>
              </a:spcAft>
              <a:defRPr/>
            </a:pPr>
            <a:r>
              <a:rPr lang="en-US" sz="2000" b="1" dirty="0" smtClean="0"/>
              <a:t>FPCO Web site:  </a:t>
            </a:r>
            <a:r>
              <a:rPr lang="en-US" sz="2000" b="1" dirty="0" smtClean="0">
                <a:hlinkClick r:id="rId4"/>
              </a:rPr>
              <a:t>www.ed.gov/fpco</a:t>
            </a:r>
            <a:endParaRPr lang="en-US" sz="2000" b="1" dirty="0" smtClean="0"/>
          </a:p>
          <a:p>
            <a:pPr marL="0" indent="0" eaLnBrk="1" fontAlgn="auto" hangingPunct="1">
              <a:spcAft>
                <a:spcPts val="0"/>
              </a:spcAft>
              <a:buFont typeface="Wingdings" pitchFamily="2" charset="2"/>
              <a:buNone/>
              <a:defRPr/>
            </a:pPr>
            <a:endParaRPr lang="en-US" sz="2000" b="1" dirty="0"/>
          </a:p>
        </p:txBody>
      </p:sp>
      <p:pic>
        <p:nvPicPr>
          <p:cNvPr id="136197" name="Picture 2" descr="&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2"/>
          <p:cNvSpPr>
            <a:spLocks noGrp="1"/>
          </p:cNvSpPr>
          <p:nvPr>
            <p:ph type="title"/>
          </p:nvPr>
        </p:nvSpPr>
        <p:spPr/>
        <p:txBody>
          <a:bodyPr/>
          <a:lstStyle/>
          <a:p>
            <a:r>
              <a:rPr lang="en-US" altLang="en-US" smtClean="0"/>
              <a:t>Questions?</a:t>
            </a:r>
          </a:p>
        </p:txBody>
      </p:sp>
      <p:pic>
        <p:nvPicPr>
          <p:cNvPr id="138244" name="Picture 3" descr="&quot; &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2667000"/>
            <a:ext cx="3622675" cy="2738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8243"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609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dirty="0" smtClean="0"/>
              <a:t>The World Has Changed</a:t>
            </a:r>
          </a:p>
        </p:txBody>
      </p:sp>
      <p:sp>
        <p:nvSpPr>
          <p:cNvPr id="3" name="Content Placeholder 2"/>
          <p:cNvSpPr>
            <a:spLocks noGrp="1"/>
          </p:cNvSpPr>
          <p:nvPr>
            <p:ph idx="1"/>
          </p:nvPr>
        </p:nvSpPr>
        <p:spPr>
          <a:xfrm>
            <a:off x="533400" y="1738313"/>
            <a:ext cx="6986588" cy="4752975"/>
          </a:xfrm>
        </p:spPr>
        <p:txBody>
          <a:bodyPr rtlCol="0">
            <a:normAutofit fontScale="25000" lnSpcReduction="20000"/>
          </a:bodyPr>
          <a:lstStyle/>
          <a:p>
            <a:pPr marL="0" indent="0" eaLnBrk="1" fontAlgn="auto" hangingPunct="1">
              <a:spcAft>
                <a:spcPts val="0"/>
              </a:spcAft>
              <a:buFont typeface="Symbol" pitchFamily="18" charset="2"/>
              <a:buNone/>
              <a:defRPr/>
            </a:pPr>
            <a:endParaRPr lang="en-US" sz="12800" dirty="0" smtClean="0">
              <a:solidFill>
                <a:schemeClr val="accent2">
                  <a:lumMod val="75000"/>
                </a:schemeClr>
              </a:solidFill>
              <a:latin typeface="+mj-lt"/>
            </a:endParaRPr>
          </a:p>
          <a:p>
            <a:pPr marL="0" indent="0" eaLnBrk="1" fontAlgn="auto" hangingPunct="1">
              <a:spcAft>
                <a:spcPts val="0"/>
              </a:spcAft>
              <a:buFont typeface="Symbol" pitchFamily="18" charset="2"/>
              <a:buNone/>
              <a:defRPr/>
            </a:pPr>
            <a:r>
              <a:rPr lang="en-US" sz="12800" dirty="0" smtClean="0">
                <a:solidFill>
                  <a:schemeClr val="accent2">
                    <a:lumMod val="75000"/>
                  </a:schemeClr>
                </a:solidFill>
                <a:latin typeface="+mj-lt"/>
              </a:rPr>
              <a:t>When FERPA was passed in 1974:</a:t>
            </a:r>
          </a:p>
          <a:p>
            <a:pPr marL="274320" indent="-274320" eaLnBrk="1" fontAlgn="auto" hangingPunct="1">
              <a:lnSpc>
                <a:spcPct val="120000"/>
              </a:lnSpc>
              <a:spcBef>
                <a:spcPts val="0"/>
              </a:spcBef>
              <a:spcAft>
                <a:spcPts val="0"/>
              </a:spcAft>
              <a:defRPr/>
            </a:pPr>
            <a:r>
              <a:rPr lang="en-US" sz="11200" dirty="0" smtClean="0">
                <a:solidFill>
                  <a:schemeClr val="accent2">
                    <a:lumMod val="75000"/>
                  </a:schemeClr>
                </a:solidFill>
              </a:rPr>
              <a:t>Richard Nixon resigned; Gerald R. Ford became President</a:t>
            </a:r>
          </a:p>
          <a:p>
            <a:pPr marL="274320" indent="-274320" eaLnBrk="1" fontAlgn="auto" hangingPunct="1">
              <a:lnSpc>
                <a:spcPct val="120000"/>
              </a:lnSpc>
              <a:spcBef>
                <a:spcPts val="0"/>
              </a:spcBef>
              <a:spcAft>
                <a:spcPts val="0"/>
              </a:spcAft>
              <a:defRPr/>
            </a:pPr>
            <a:r>
              <a:rPr lang="en-US" sz="11200" dirty="0" smtClean="0">
                <a:solidFill>
                  <a:schemeClr val="accent2">
                    <a:lumMod val="75000"/>
                  </a:schemeClr>
                </a:solidFill>
              </a:rPr>
              <a:t>Hank </a:t>
            </a:r>
            <a:r>
              <a:rPr lang="en-US" sz="11200" dirty="0">
                <a:solidFill>
                  <a:schemeClr val="accent2">
                    <a:lumMod val="75000"/>
                  </a:schemeClr>
                </a:solidFill>
              </a:rPr>
              <a:t>Aaron </a:t>
            </a:r>
            <a:r>
              <a:rPr lang="en-US" sz="11200" dirty="0" smtClean="0">
                <a:solidFill>
                  <a:schemeClr val="accent2">
                    <a:lumMod val="75000"/>
                  </a:schemeClr>
                </a:solidFill>
              </a:rPr>
              <a:t>hit 715th </a:t>
            </a:r>
            <a:r>
              <a:rPr lang="en-US" sz="11200" dirty="0">
                <a:solidFill>
                  <a:schemeClr val="accent2">
                    <a:lumMod val="75000"/>
                  </a:schemeClr>
                </a:solidFill>
              </a:rPr>
              <a:t>home run to </a:t>
            </a:r>
            <a:r>
              <a:rPr lang="en-US" sz="11200" dirty="0" smtClean="0">
                <a:solidFill>
                  <a:schemeClr val="accent2">
                    <a:lumMod val="75000"/>
                  </a:schemeClr>
                </a:solidFill>
              </a:rPr>
              <a:t>beat Babe </a:t>
            </a:r>
            <a:r>
              <a:rPr lang="en-US" sz="11200" dirty="0">
                <a:solidFill>
                  <a:schemeClr val="accent2">
                    <a:lumMod val="75000"/>
                  </a:schemeClr>
                </a:solidFill>
              </a:rPr>
              <a:t>Ruth's record</a:t>
            </a:r>
          </a:p>
          <a:p>
            <a:pPr marL="274320" indent="-274320" eaLnBrk="1" fontAlgn="auto" hangingPunct="1">
              <a:lnSpc>
                <a:spcPct val="120000"/>
              </a:lnSpc>
              <a:spcBef>
                <a:spcPts val="0"/>
              </a:spcBef>
              <a:spcAft>
                <a:spcPts val="0"/>
              </a:spcAft>
              <a:defRPr/>
            </a:pPr>
            <a:r>
              <a:rPr lang="en-US" sz="11200" u="sng" dirty="0" smtClean="0">
                <a:solidFill>
                  <a:schemeClr val="accent2">
                    <a:lumMod val="75000"/>
                  </a:schemeClr>
                </a:solidFill>
              </a:rPr>
              <a:t>People</a:t>
            </a:r>
            <a:r>
              <a:rPr lang="en-US" sz="11200" dirty="0" smtClean="0">
                <a:solidFill>
                  <a:schemeClr val="accent2">
                    <a:lumMod val="75000"/>
                  </a:schemeClr>
                </a:solidFill>
              </a:rPr>
              <a:t> </a:t>
            </a:r>
            <a:r>
              <a:rPr lang="en-US" sz="11200" dirty="0">
                <a:solidFill>
                  <a:schemeClr val="accent2">
                    <a:lumMod val="75000"/>
                  </a:schemeClr>
                </a:solidFill>
              </a:rPr>
              <a:t>magazine </a:t>
            </a:r>
            <a:r>
              <a:rPr lang="en-US" sz="11200" dirty="0" smtClean="0">
                <a:solidFill>
                  <a:schemeClr val="accent2">
                    <a:lumMod val="75000"/>
                  </a:schemeClr>
                </a:solidFill>
              </a:rPr>
              <a:t>was 1</a:t>
            </a:r>
            <a:r>
              <a:rPr lang="en-US" sz="11200" baseline="30000" dirty="0" smtClean="0">
                <a:solidFill>
                  <a:schemeClr val="accent2">
                    <a:lumMod val="75000"/>
                  </a:schemeClr>
                </a:solidFill>
              </a:rPr>
              <a:t>st</a:t>
            </a:r>
            <a:r>
              <a:rPr lang="en-US" sz="11200" dirty="0" smtClean="0">
                <a:solidFill>
                  <a:schemeClr val="accent2">
                    <a:lumMod val="75000"/>
                  </a:schemeClr>
                </a:solidFill>
              </a:rPr>
              <a:t> published </a:t>
            </a:r>
          </a:p>
          <a:p>
            <a:pPr marL="274320" indent="-274320" eaLnBrk="1" fontAlgn="auto" hangingPunct="1">
              <a:lnSpc>
                <a:spcPct val="120000"/>
              </a:lnSpc>
              <a:spcBef>
                <a:spcPts val="0"/>
              </a:spcBef>
              <a:spcAft>
                <a:spcPts val="0"/>
              </a:spcAft>
              <a:defRPr/>
            </a:pPr>
            <a:r>
              <a:rPr lang="sv-SE" sz="11200" dirty="0" smtClean="0">
                <a:solidFill>
                  <a:schemeClr val="accent2">
                    <a:lumMod val="75000"/>
                  </a:schemeClr>
                </a:solidFill>
              </a:rPr>
              <a:t>Kate Moss, </a:t>
            </a:r>
            <a:r>
              <a:rPr lang="en-US" sz="11200" dirty="0" smtClean="0">
                <a:solidFill>
                  <a:schemeClr val="accent2">
                    <a:lumMod val="75000"/>
                  </a:schemeClr>
                </a:solidFill>
              </a:rPr>
              <a:t>Alanis </a:t>
            </a:r>
            <a:r>
              <a:rPr lang="en-US" sz="11200" dirty="0" err="1">
                <a:solidFill>
                  <a:schemeClr val="accent2">
                    <a:lumMod val="75000"/>
                  </a:schemeClr>
                </a:solidFill>
              </a:rPr>
              <a:t>Morissette</a:t>
            </a:r>
            <a:r>
              <a:rPr lang="en-US" sz="11200" dirty="0">
                <a:solidFill>
                  <a:schemeClr val="accent2">
                    <a:lumMod val="75000"/>
                  </a:schemeClr>
                </a:solidFill>
              </a:rPr>
              <a:t>, Leonardo </a:t>
            </a:r>
            <a:r>
              <a:rPr lang="en-US" sz="11200" dirty="0" err="1">
                <a:solidFill>
                  <a:schemeClr val="accent2">
                    <a:lumMod val="75000"/>
                  </a:schemeClr>
                </a:solidFill>
              </a:rPr>
              <a:t>DiCaprio</a:t>
            </a:r>
            <a:r>
              <a:rPr lang="en-US" sz="11200" dirty="0">
                <a:solidFill>
                  <a:schemeClr val="accent2">
                    <a:lumMod val="75000"/>
                  </a:schemeClr>
                </a:solidFill>
              </a:rPr>
              <a:t>, &amp; Ryan </a:t>
            </a:r>
            <a:r>
              <a:rPr lang="en-US" sz="11200" dirty="0" err="1" smtClean="0">
                <a:solidFill>
                  <a:schemeClr val="accent2">
                    <a:lumMod val="75000"/>
                  </a:schemeClr>
                </a:solidFill>
              </a:rPr>
              <a:t>Seacrest</a:t>
            </a:r>
            <a:r>
              <a:rPr lang="en-US" sz="11200" dirty="0" smtClean="0">
                <a:solidFill>
                  <a:schemeClr val="accent2">
                    <a:lumMod val="75000"/>
                  </a:schemeClr>
                </a:solidFill>
              </a:rPr>
              <a:t> were born</a:t>
            </a:r>
            <a:endParaRPr lang="en-US" sz="11200" dirty="0">
              <a:solidFill>
                <a:schemeClr val="accent2">
                  <a:lumMod val="75000"/>
                </a:schemeClr>
              </a:solidFill>
            </a:endParaRPr>
          </a:p>
          <a:p>
            <a:pPr marL="288925" indent="-288925" eaLnBrk="1" fontAlgn="auto" hangingPunct="1">
              <a:lnSpc>
                <a:spcPct val="120000"/>
              </a:lnSpc>
              <a:spcBef>
                <a:spcPts val="0"/>
              </a:spcBef>
              <a:spcAft>
                <a:spcPts val="0"/>
              </a:spcAft>
              <a:defRPr/>
            </a:pPr>
            <a:r>
              <a:rPr lang="en-US" sz="11200" i="1" dirty="0" smtClean="0">
                <a:solidFill>
                  <a:schemeClr val="accent2">
                    <a:lumMod val="75000"/>
                  </a:schemeClr>
                </a:solidFill>
              </a:rPr>
              <a:t>Blazing Saddles </a:t>
            </a:r>
            <a:r>
              <a:rPr lang="en-US" sz="11200" dirty="0" smtClean="0">
                <a:solidFill>
                  <a:schemeClr val="accent2">
                    <a:lumMod val="75000"/>
                  </a:schemeClr>
                </a:solidFill>
              </a:rPr>
              <a:t>was </a:t>
            </a:r>
            <a:r>
              <a:rPr lang="en-US" sz="11200" dirty="0">
                <a:solidFill>
                  <a:schemeClr val="accent2">
                    <a:lumMod val="75000"/>
                  </a:schemeClr>
                </a:solidFill>
              </a:rPr>
              <a:t>the top grossing film</a:t>
            </a:r>
          </a:p>
          <a:p>
            <a:pPr marL="274320" indent="-274320" eaLnBrk="1" fontAlgn="auto" hangingPunct="1">
              <a:spcAft>
                <a:spcPts val="0"/>
              </a:spcAft>
              <a:defRPr/>
            </a:pPr>
            <a:endParaRPr lang="en-US" sz="2800" dirty="0" smtClean="0"/>
          </a:p>
          <a:p>
            <a:pPr marL="0" indent="0" eaLnBrk="1" fontAlgn="auto" hangingPunct="1">
              <a:spcAft>
                <a:spcPts val="0"/>
              </a:spcAft>
              <a:buFont typeface="Symbol" pitchFamily="18" charset="2"/>
              <a:buNone/>
              <a:defRPr/>
            </a:pPr>
            <a:endParaRPr lang="en-US" dirty="0" smtClean="0"/>
          </a:p>
          <a:p>
            <a:pPr marL="274320" indent="-274320" eaLnBrk="1" fontAlgn="auto" hangingPunct="1">
              <a:spcAft>
                <a:spcPts val="0"/>
              </a:spcAft>
              <a:defRPr/>
            </a:pPr>
            <a:endParaRPr lang="en-US" dirty="0"/>
          </a:p>
        </p:txBody>
      </p:sp>
      <p:pic>
        <p:nvPicPr>
          <p:cNvPr id="21509"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114800"/>
            <a:ext cx="1471613"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p:cNvSpPr>
            <a:spLocks noGrp="1"/>
          </p:cNvSpPr>
          <p:nvPr>
            <p:ph type="title"/>
          </p:nvPr>
        </p:nvSpPr>
        <p:spPr/>
        <p:txBody>
          <a:bodyPr/>
          <a:lstStyle/>
          <a:p>
            <a:pPr eaLnBrk="1" hangingPunct="1"/>
            <a:r>
              <a:rPr lang="en-US" altLang="en-US" smtClean="0"/>
              <a:t>Where can you find us?</a:t>
            </a:r>
          </a:p>
        </p:txBody>
      </p:sp>
      <p:sp>
        <p:nvSpPr>
          <p:cNvPr id="2" name="Content Placeholder 1"/>
          <p:cNvSpPr>
            <a:spLocks noGrp="1"/>
          </p:cNvSpPr>
          <p:nvPr>
            <p:ph idx="1"/>
          </p:nvPr>
        </p:nvSpPr>
        <p:spPr>
          <a:xfrm>
            <a:off x="762000" y="2209800"/>
            <a:ext cx="7772400" cy="3962400"/>
          </a:xfrm>
        </p:spPr>
        <p:txBody>
          <a:bodyPr rtlCol="0">
            <a:normAutofit fontScale="85000" lnSpcReduction="20000"/>
          </a:bodyPr>
          <a:lstStyle/>
          <a:p>
            <a:pPr marL="274320" indent="-274320" eaLnBrk="1" fontAlgn="auto" hangingPunct="1">
              <a:spcAft>
                <a:spcPts val="0"/>
              </a:spcAft>
              <a:defRPr/>
            </a:pPr>
            <a:r>
              <a:rPr lang="en-US" sz="2800" dirty="0">
                <a:solidFill>
                  <a:schemeClr val="bg2">
                    <a:lumMod val="25000"/>
                  </a:schemeClr>
                </a:solidFill>
              </a:rPr>
              <a:t>IDEA Part C </a:t>
            </a:r>
            <a:endParaRPr lang="en-US" sz="2800" dirty="0" smtClean="0">
              <a:solidFill>
                <a:schemeClr val="bg2">
                  <a:lumMod val="25000"/>
                </a:schemeClr>
              </a:solidFill>
            </a:endParaRPr>
          </a:p>
          <a:p>
            <a:pPr marL="966788" indent="0" eaLnBrk="1" fontAlgn="auto" hangingPunct="1">
              <a:spcAft>
                <a:spcPts val="0"/>
              </a:spcAft>
              <a:buFont typeface="Symbol" pitchFamily="18" charset="2"/>
              <a:buNone/>
              <a:defRPr/>
            </a:pPr>
            <a:r>
              <a:rPr lang="en-US" sz="2800" u="sng" dirty="0" smtClean="0">
                <a:solidFill>
                  <a:schemeClr val="bg2">
                    <a:lumMod val="25000"/>
                  </a:schemeClr>
                </a:solidFill>
              </a:rPr>
              <a:t>Statute</a:t>
            </a:r>
            <a:r>
              <a:rPr lang="en-US" sz="2800" dirty="0" smtClean="0">
                <a:solidFill>
                  <a:schemeClr val="bg2">
                    <a:lumMod val="25000"/>
                  </a:schemeClr>
                </a:solidFill>
              </a:rPr>
              <a:t>: 	20 </a:t>
            </a:r>
            <a:r>
              <a:rPr lang="en-US" sz="2800" dirty="0">
                <a:solidFill>
                  <a:schemeClr val="bg2">
                    <a:lumMod val="25000"/>
                  </a:schemeClr>
                </a:solidFill>
              </a:rPr>
              <a:t>U.S.C. </a:t>
            </a:r>
            <a:r>
              <a:rPr lang="en-US" sz="2800" dirty="0" smtClean="0">
                <a:solidFill>
                  <a:schemeClr val="bg2">
                    <a:lumMod val="25000"/>
                  </a:schemeClr>
                </a:solidFill>
              </a:rPr>
              <a:t>1401-1407, 1417 &amp; </a:t>
            </a:r>
          </a:p>
          <a:p>
            <a:pPr marL="966788" indent="0" eaLnBrk="1" fontAlgn="auto" hangingPunct="1">
              <a:spcAft>
                <a:spcPts val="0"/>
              </a:spcAft>
              <a:buFont typeface="Symbol" pitchFamily="18" charset="2"/>
              <a:buNone/>
              <a:defRPr/>
            </a:pPr>
            <a:r>
              <a:rPr lang="en-US" sz="2800" dirty="0" smtClean="0">
                <a:solidFill>
                  <a:schemeClr val="bg2">
                    <a:lumMod val="25000"/>
                  </a:schemeClr>
                </a:solidFill>
              </a:rPr>
              <a:t>		1431 – 1443 </a:t>
            </a:r>
            <a:endParaRPr lang="en-US" sz="2800" dirty="0">
              <a:solidFill>
                <a:schemeClr val="bg2">
                  <a:lumMod val="25000"/>
                </a:schemeClr>
              </a:solidFill>
            </a:endParaRPr>
          </a:p>
          <a:p>
            <a:pPr marL="0" indent="0" eaLnBrk="1" fontAlgn="auto" hangingPunct="1">
              <a:spcAft>
                <a:spcPts val="0"/>
              </a:spcAft>
              <a:buFont typeface="Symbol" pitchFamily="18" charset="2"/>
              <a:buNone/>
              <a:defRPr/>
            </a:pPr>
            <a:r>
              <a:rPr lang="en-US" sz="2800" dirty="0" smtClean="0">
                <a:solidFill>
                  <a:schemeClr val="bg2">
                    <a:lumMod val="25000"/>
                  </a:schemeClr>
                </a:solidFill>
              </a:rPr>
              <a:t>	</a:t>
            </a:r>
            <a:r>
              <a:rPr lang="en-US" sz="2800" u="sng" dirty="0" smtClean="0">
                <a:solidFill>
                  <a:schemeClr val="bg2">
                    <a:lumMod val="25000"/>
                  </a:schemeClr>
                </a:solidFill>
              </a:rPr>
              <a:t>Regulations</a:t>
            </a:r>
            <a:r>
              <a:rPr lang="en-US" sz="2800" dirty="0" smtClean="0">
                <a:solidFill>
                  <a:schemeClr val="bg2">
                    <a:lumMod val="25000"/>
                  </a:schemeClr>
                </a:solidFill>
              </a:rPr>
              <a:t>: 	34 C.F.R. §§ 303.400 </a:t>
            </a:r>
            <a:r>
              <a:rPr lang="en-US" sz="2800" dirty="0">
                <a:solidFill>
                  <a:schemeClr val="bg2">
                    <a:lumMod val="25000"/>
                  </a:schemeClr>
                </a:solidFill>
              </a:rPr>
              <a:t>– </a:t>
            </a:r>
            <a:r>
              <a:rPr lang="en-US" sz="2800" dirty="0" smtClean="0">
                <a:solidFill>
                  <a:schemeClr val="bg2">
                    <a:lumMod val="25000"/>
                  </a:schemeClr>
                </a:solidFill>
              </a:rPr>
              <a:t>303.417</a:t>
            </a:r>
            <a:endParaRPr lang="en-US" sz="2800" dirty="0">
              <a:solidFill>
                <a:schemeClr val="bg2">
                  <a:lumMod val="25000"/>
                </a:schemeClr>
              </a:solidFill>
            </a:endParaRPr>
          </a:p>
          <a:p>
            <a:pPr marL="274320" indent="-274320" eaLnBrk="1" fontAlgn="auto" hangingPunct="1">
              <a:spcAft>
                <a:spcPts val="0"/>
              </a:spcAft>
              <a:defRPr/>
            </a:pPr>
            <a:r>
              <a:rPr lang="en-US" sz="2800" dirty="0">
                <a:solidFill>
                  <a:schemeClr val="accent1">
                    <a:lumMod val="75000"/>
                  </a:schemeClr>
                </a:solidFill>
              </a:rPr>
              <a:t>IDEA Part </a:t>
            </a:r>
            <a:r>
              <a:rPr lang="en-US" sz="2800" dirty="0" smtClean="0">
                <a:solidFill>
                  <a:schemeClr val="accent1">
                    <a:lumMod val="75000"/>
                  </a:schemeClr>
                </a:solidFill>
              </a:rPr>
              <a:t>B</a:t>
            </a:r>
          </a:p>
          <a:p>
            <a:pPr marL="0" indent="0" eaLnBrk="1" fontAlgn="auto" hangingPunct="1">
              <a:spcAft>
                <a:spcPts val="0"/>
              </a:spcAft>
              <a:buFont typeface="Symbol" pitchFamily="18" charset="2"/>
              <a:buNone/>
              <a:defRPr/>
            </a:pPr>
            <a:r>
              <a:rPr lang="en-US" sz="2800" dirty="0">
                <a:solidFill>
                  <a:schemeClr val="accent1">
                    <a:lumMod val="75000"/>
                  </a:schemeClr>
                </a:solidFill>
              </a:rPr>
              <a:t>	</a:t>
            </a:r>
            <a:r>
              <a:rPr lang="en-US" sz="2800" u="sng" dirty="0" smtClean="0">
                <a:solidFill>
                  <a:schemeClr val="accent1">
                    <a:lumMod val="75000"/>
                  </a:schemeClr>
                </a:solidFill>
              </a:rPr>
              <a:t>Statute</a:t>
            </a:r>
            <a:r>
              <a:rPr lang="en-US" sz="2800" dirty="0" smtClean="0">
                <a:solidFill>
                  <a:schemeClr val="accent1">
                    <a:lumMod val="75000"/>
                  </a:schemeClr>
                </a:solidFill>
              </a:rPr>
              <a:t>: 	20 </a:t>
            </a:r>
            <a:r>
              <a:rPr lang="en-US" sz="2800" dirty="0">
                <a:solidFill>
                  <a:schemeClr val="accent1">
                    <a:lumMod val="75000"/>
                  </a:schemeClr>
                </a:solidFill>
              </a:rPr>
              <a:t>U.S.C. 1401 </a:t>
            </a:r>
            <a:r>
              <a:rPr lang="en-US" sz="2800" i="1" dirty="0">
                <a:solidFill>
                  <a:schemeClr val="accent1">
                    <a:lumMod val="75000"/>
                  </a:schemeClr>
                </a:solidFill>
              </a:rPr>
              <a:t>et seq.</a:t>
            </a:r>
            <a:r>
              <a:rPr lang="en-US" sz="2800" dirty="0">
                <a:solidFill>
                  <a:schemeClr val="accent1">
                    <a:lumMod val="75000"/>
                  </a:schemeClr>
                </a:solidFill>
              </a:rPr>
              <a:t> </a:t>
            </a:r>
            <a:endParaRPr lang="en-US" sz="2800" dirty="0" smtClean="0">
              <a:solidFill>
                <a:schemeClr val="accent1">
                  <a:lumMod val="75000"/>
                </a:schemeClr>
              </a:solidFill>
            </a:endParaRPr>
          </a:p>
          <a:p>
            <a:pPr marL="0" indent="0" eaLnBrk="1" fontAlgn="auto" hangingPunct="1">
              <a:spcAft>
                <a:spcPts val="0"/>
              </a:spcAft>
              <a:buFont typeface="Symbol" pitchFamily="18" charset="2"/>
              <a:buNone/>
              <a:defRPr/>
            </a:pPr>
            <a:r>
              <a:rPr lang="en-US" sz="2800" dirty="0">
                <a:solidFill>
                  <a:schemeClr val="accent1">
                    <a:lumMod val="75000"/>
                  </a:schemeClr>
                </a:solidFill>
              </a:rPr>
              <a:t>	</a:t>
            </a:r>
            <a:r>
              <a:rPr lang="en-US" sz="2800" u="sng" dirty="0" smtClean="0">
                <a:solidFill>
                  <a:schemeClr val="accent1">
                    <a:lumMod val="75000"/>
                  </a:schemeClr>
                </a:solidFill>
              </a:rPr>
              <a:t>Regulations</a:t>
            </a:r>
            <a:r>
              <a:rPr lang="en-US" sz="2800" dirty="0" smtClean="0">
                <a:solidFill>
                  <a:schemeClr val="accent1">
                    <a:lumMod val="75000"/>
                  </a:schemeClr>
                </a:solidFill>
              </a:rPr>
              <a:t>: 	34 C.F.R §§ 300.610 </a:t>
            </a:r>
            <a:r>
              <a:rPr lang="en-US" sz="2800" dirty="0">
                <a:solidFill>
                  <a:schemeClr val="accent1">
                    <a:lumMod val="75000"/>
                  </a:schemeClr>
                </a:solidFill>
              </a:rPr>
              <a:t>- </a:t>
            </a:r>
            <a:r>
              <a:rPr lang="en-US" sz="2800" dirty="0" smtClean="0">
                <a:solidFill>
                  <a:schemeClr val="accent1">
                    <a:lumMod val="75000"/>
                  </a:schemeClr>
                </a:solidFill>
              </a:rPr>
              <a:t>300.627</a:t>
            </a:r>
            <a:endParaRPr lang="en-US" sz="2800" dirty="0">
              <a:solidFill>
                <a:schemeClr val="accent1">
                  <a:lumMod val="75000"/>
                </a:schemeClr>
              </a:solidFill>
            </a:endParaRPr>
          </a:p>
          <a:p>
            <a:pPr marL="274320" indent="-274320" eaLnBrk="1" fontAlgn="auto" hangingPunct="1">
              <a:spcAft>
                <a:spcPts val="0"/>
              </a:spcAft>
              <a:defRPr/>
            </a:pPr>
            <a:r>
              <a:rPr lang="en-US" sz="2800" dirty="0" smtClean="0">
                <a:solidFill>
                  <a:schemeClr val="accent2">
                    <a:lumMod val="75000"/>
                  </a:schemeClr>
                </a:solidFill>
              </a:rPr>
              <a:t>FERPA </a:t>
            </a:r>
          </a:p>
          <a:p>
            <a:pPr lvl="2" eaLnBrk="1" fontAlgn="auto" hangingPunct="1">
              <a:spcAft>
                <a:spcPts val="0"/>
              </a:spcAft>
              <a:defRPr/>
            </a:pPr>
            <a:r>
              <a:rPr lang="en-US" sz="2800" u="sng" dirty="0">
                <a:solidFill>
                  <a:schemeClr val="accent2">
                    <a:lumMod val="75000"/>
                  </a:schemeClr>
                </a:solidFill>
              </a:rPr>
              <a:t>Statute</a:t>
            </a:r>
            <a:r>
              <a:rPr lang="en-US" sz="2800" dirty="0">
                <a:solidFill>
                  <a:schemeClr val="accent2">
                    <a:lumMod val="75000"/>
                  </a:schemeClr>
                </a:solidFill>
              </a:rPr>
              <a:t>: 	</a:t>
            </a:r>
            <a:r>
              <a:rPr lang="en-US" sz="2800" dirty="0" smtClean="0">
                <a:solidFill>
                  <a:schemeClr val="accent2">
                    <a:lumMod val="75000"/>
                  </a:schemeClr>
                </a:solidFill>
              </a:rPr>
              <a:t>20 </a:t>
            </a:r>
            <a:r>
              <a:rPr lang="en-US" sz="2800" dirty="0">
                <a:solidFill>
                  <a:schemeClr val="accent2">
                    <a:lumMod val="75000"/>
                  </a:schemeClr>
                </a:solidFill>
              </a:rPr>
              <a:t>U.S.C. 1232g </a:t>
            </a:r>
            <a:endParaRPr lang="en-US" sz="2800" dirty="0" smtClean="0">
              <a:solidFill>
                <a:schemeClr val="accent2">
                  <a:lumMod val="75000"/>
                </a:schemeClr>
              </a:solidFill>
            </a:endParaRPr>
          </a:p>
          <a:p>
            <a:pPr lvl="2" eaLnBrk="1" fontAlgn="auto" hangingPunct="1">
              <a:spcAft>
                <a:spcPts val="0"/>
              </a:spcAft>
              <a:defRPr/>
            </a:pPr>
            <a:r>
              <a:rPr lang="en-US" sz="2800" u="sng" dirty="0">
                <a:solidFill>
                  <a:schemeClr val="accent2">
                    <a:lumMod val="75000"/>
                  </a:schemeClr>
                </a:solidFill>
              </a:rPr>
              <a:t>Regulations</a:t>
            </a:r>
            <a:r>
              <a:rPr lang="en-US" sz="2800" dirty="0">
                <a:solidFill>
                  <a:schemeClr val="accent2">
                    <a:lumMod val="75000"/>
                  </a:schemeClr>
                </a:solidFill>
              </a:rPr>
              <a:t>: 	</a:t>
            </a:r>
            <a:r>
              <a:rPr lang="en-US" sz="2800" dirty="0" smtClean="0">
                <a:solidFill>
                  <a:schemeClr val="accent2">
                    <a:lumMod val="75000"/>
                  </a:schemeClr>
                </a:solidFill>
              </a:rPr>
              <a:t>34 C.F.R. </a:t>
            </a:r>
            <a:r>
              <a:rPr lang="en-US" sz="2800" dirty="0">
                <a:solidFill>
                  <a:schemeClr val="accent2">
                    <a:lumMod val="75000"/>
                  </a:schemeClr>
                </a:solidFill>
              </a:rPr>
              <a:t>Part </a:t>
            </a:r>
            <a:r>
              <a:rPr lang="en-US" sz="2800" dirty="0" smtClean="0">
                <a:solidFill>
                  <a:schemeClr val="accent2">
                    <a:lumMod val="75000"/>
                  </a:schemeClr>
                </a:solidFill>
              </a:rPr>
              <a:t>99</a:t>
            </a:r>
            <a:endParaRPr lang="en-US" sz="2800" dirty="0">
              <a:solidFill>
                <a:schemeClr val="accent2">
                  <a:lumMod val="75000"/>
                </a:schemeClr>
              </a:solidFill>
            </a:endParaRPr>
          </a:p>
          <a:p>
            <a:pPr marL="274320" indent="-274320" eaLnBrk="1" fontAlgn="auto" hangingPunct="1">
              <a:spcAft>
                <a:spcPts val="0"/>
              </a:spcAft>
              <a:defRPr/>
            </a:pPr>
            <a:endParaRPr lang="en-US" dirty="0"/>
          </a:p>
        </p:txBody>
      </p:sp>
      <p:pic>
        <p:nvPicPr>
          <p:cNvPr id="2355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2068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338138"/>
            <a:ext cx="82296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0000" lnSpcReduction="20000"/>
          </a:bodyPr>
          <a:lst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fontAlgn="auto" hangingPunct="1">
              <a:spcAft>
                <a:spcPts val="0"/>
              </a:spcAft>
              <a:defRPr/>
            </a:pPr>
            <a:r>
              <a:rPr lang="en-US" dirty="0" smtClean="0"/>
              <a:t>What is Personally </a:t>
            </a:r>
            <a:br>
              <a:rPr lang="en-US" dirty="0" smtClean="0"/>
            </a:br>
            <a:r>
              <a:rPr lang="en-US" dirty="0" smtClean="0"/>
              <a:t>Identifiable Information (PII)?</a:t>
            </a:r>
            <a:endParaRPr lang="en-US" dirty="0"/>
          </a:p>
        </p:txBody>
      </p:sp>
      <p:graphicFrame>
        <p:nvGraphicFramePr>
          <p:cNvPr id="4" name="Table 3" descr="This table shows the Personally Identifiable Information across IDEA Part C, Part B, and FERPA"/>
          <p:cNvGraphicFramePr>
            <a:graphicFrameLocks noGrp="1"/>
          </p:cNvGraphicFramePr>
          <p:nvPr>
            <p:extLst>
              <p:ext uri="{D42A27DB-BD31-4B8C-83A1-F6EECF244321}">
                <p14:modId xmlns:p14="http://schemas.microsoft.com/office/powerpoint/2010/main" val="3123220182"/>
              </p:ext>
            </p:extLst>
          </p:nvPr>
        </p:nvGraphicFramePr>
        <p:xfrm>
          <a:off x="533400" y="1371600"/>
          <a:ext cx="8153400" cy="4424363"/>
        </p:xfrm>
        <a:graphic>
          <a:graphicData uri="http://schemas.openxmlformats.org/drawingml/2006/table">
            <a:tbl>
              <a:tblPr firstRow="1" firstCol="1" bandRow="1"/>
              <a:tblGrid>
                <a:gridCol w="2717800"/>
                <a:gridCol w="2814864"/>
                <a:gridCol w="2620736"/>
              </a:tblGrid>
              <a:tr h="1938528">
                <a:tc>
                  <a:txBody>
                    <a:bodyPr/>
                    <a:lstStyle/>
                    <a:p>
                      <a:pPr marL="0" marR="0" algn="ctr">
                        <a:spcBef>
                          <a:spcPts val="0"/>
                        </a:spcBef>
                        <a:spcAft>
                          <a:spcPts val="0"/>
                        </a:spcAft>
                      </a:pPr>
                      <a:r>
                        <a:rPr lang="en-US" sz="2400" b="1" dirty="0" smtClean="0">
                          <a:solidFill>
                            <a:srgbClr val="000000"/>
                          </a:solidFill>
                          <a:effectLst/>
                          <a:latin typeface="+mj-lt"/>
                          <a:ea typeface="Calibri"/>
                          <a:cs typeface="Times New Roman"/>
                        </a:rPr>
                        <a:t>IDEA PART C</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1400 and 34 CFR Part 303</a:t>
                      </a:r>
                      <a:endParaRPr lang="en-US" sz="2400" dirty="0" smtClean="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r>
                        <a:rPr lang="en-US" sz="2400" b="1" dirty="0">
                          <a:solidFill>
                            <a:srgbClr val="000000"/>
                          </a:solidFill>
                          <a:effectLst/>
                          <a:latin typeface="+mj-lt"/>
                          <a:ea typeface="Calibri"/>
                          <a:cs typeface="Times New Roman"/>
                        </a:rPr>
                        <a:t>IDEA PART B</a:t>
                      </a:r>
                      <a:endParaRPr lang="en-US" sz="2400" dirty="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a:effectLst/>
                          <a:latin typeface="+mj-lt"/>
                          <a:ea typeface="Calibri"/>
                          <a:cs typeface="Times New Roman"/>
                        </a:rPr>
                        <a:t>20 U.S.C. 1400 and 34 CFR Part 300</a:t>
                      </a: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spcBef>
                          <a:spcPts val="0"/>
                        </a:spcBef>
                        <a:spcAft>
                          <a:spcPts val="0"/>
                        </a:spcAft>
                      </a:pPr>
                      <a:endParaRPr lang="en-US" sz="2400" b="1" dirty="0" smtClean="0">
                        <a:solidFill>
                          <a:srgbClr val="000000"/>
                        </a:solidFill>
                        <a:effectLst/>
                        <a:latin typeface="+mj-lt"/>
                        <a:ea typeface="Calibri"/>
                        <a:cs typeface="Times New Roman"/>
                      </a:endParaRPr>
                    </a:p>
                    <a:p>
                      <a:pPr marL="0" marR="0" algn="ctr">
                        <a:spcBef>
                          <a:spcPts val="0"/>
                        </a:spcBef>
                        <a:spcAft>
                          <a:spcPts val="0"/>
                        </a:spcAft>
                      </a:pPr>
                      <a:r>
                        <a:rPr lang="en-US" sz="2400" b="1" dirty="0" smtClean="0">
                          <a:solidFill>
                            <a:srgbClr val="000000"/>
                          </a:solidFill>
                          <a:effectLst/>
                          <a:latin typeface="+mj-lt"/>
                          <a:ea typeface="Calibri"/>
                          <a:cs typeface="Times New Roman"/>
                        </a:rPr>
                        <a:t>FERPA</a:t>
                      </a:r>
                      <a:endParaRPr lang="en-US" sz="2400" dirty="0" smtClean="0">
                        <a:solidFill>
                          <a:srgbClr val="000000"/>
                        </a:solidFill>
                        <a:effectLst/>
                        <a:latin typeface="+mj-lt"/>
                        <a:ea typeface="Calibri"/>
                        <a:cs typeface="Times New Roman"/>
                      </a:endParaRPr>
                    </a:p>
                    <a:p>
                      <a:pPr marL="0" marR="0" algn="ctr">
                        <a:lnSpc>
                          <a:spcPct val="115000"/>
                        </a:lnSpc>
                        <a:spcBef>
                          <a:spcPts val="0"/>
                        </a:spcBef>
                        <a:spcAft>
                          <a:spcPts val="0"/>
                        </a:spcAft>
                      </a:pPr>
                      <a:r>
                        <a:rPr lang="en-US" sz="2400" b="1" dirty="0" smtClean="0">
                          <a:effectLst/>
                          <a:latin typeface="+mj-lt"/>
                          <a:ea typeface="Calibri"/>
                          <a:cs typeface="Times New Roman"/>
                        </a:rPr>
                        <a:t>20 U.S.C. 1232g and 34 CFR Part 99</a:t>
                      </a:r>
                      <a:endParaRPr lang="en-US" sz="2400" dirty="0" smtClean="0">
                        <a:effectLst/>
                        <a:latin typeface="+mj-lt"/>
                        <a:ea typeface="Calibri"/>
                        <a:cs typeface="Times New Roman"/>
                      </a:endParaRPr>
                    </a:p>
                    <a:p>
                      <a:pPr marL="0" marR="0" algn="ctr">
                        <a:spcBef>
                          <a:spcPts val="0"/>
                        </a:spcBef>
                        <a:spcAft>
                          <a:spcPts val="0"/>
                        </a:spcAft>
                      </a:pPr>
                      <a:endParaRPr lang="en-US" sz="2400" dirty="0">
                        <a:effectLst/>
                        <a:latin typeface="+mj-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485835">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8" name="Picture 6" descr="This graphic indicates that IDEA Part C, Part B, and FERPA have similar definitions of Personal identifiable informa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05213"/>
            <a:ext cx="2547938" cy="1652587"/>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666" name="Picture 6"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05213"/>
            <a:ext cx="25908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3605213"/>
            <a:ext cx="247808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Kindly do not copy without attribution.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27666"/>
                                        </p:tgtEl>
                                        <p:attrNameLst>
                                          <p:attrName>style.visibility</p:attrName>
                                        </p:attrNameLst>
                                      </p:cBhvr>
                                      <p:to>
                                        <p:strVal val="visible"/>
                                      </p:to>
                                    </p:set>
                                    <p:anim calcmode="lin" valueType="num">
                                      <p:cBhvr>
                                        <p:cTn id="12" dur="500" fill="hold"/>
                                        <p:tgtEl>
                                          <p:spTgt spid="27666"/>
                                        </p:tgtEl>
                                        <p:attrNameLst>
                                          <p:attrName>ppt_w</p:attrName>
                                        </p:attrNameLst>
                                      </p:cBhvr>
                                      <p:tavLst>
                                        <p:tav tm="0">
                                          <p:val>
                                            <p:fltVal val="0"/>
                                          </p:val>
                                        </p:tav>
                                        <p:tav tm="100000">
                                          <p:val>
                                            <p:strVal val="#ppt_w"/>
                                          </p:val>
                                        </p:tav>
                                      </p:tavLst>
                                    </p:anim>
                                    <p:anim calcmode="lin" valueType="num">
                                      <p:cBhvr>
                                        <p:cTn id="13" dur="500" fill="hold"/>
                                        <p:tgtEl>
                                          <p:spTgt spid="27666"/>
                                        </p:tgtEl>
                                        <p:attrNameLst>
                                          <p:attrName>ppt_h</p:attrName>
                                        </p:attrNameLst>
                                      </p:cBhvr>
                                      <p:tavLst>
                                        <p:tav tm="0">
                                          <p:val>
                                            <p:fltVal val="0"/>
                                          </p:val>
                                        </p:tav>
                                        <p:tav tm="100000">
                                          <p:val>
                                            <p:strVal val="#ppt_h"/>
                                          </p:val>
                                        </p:tav>
                                      </p:tavLst>
                                    </p:anim>
                                    <p:animEffect transition="in" filter="fade">
                                      <p:cBhvr>
                                        <p:cTn id="14" dur="500"/>
                                        <p:tgtEl>
                                          <p:spTgt spid="27666"/>
                                        </p:tgtEl>
                                      </p:cBhvr>
                                    </p:animEffect>
                                  </p:childTnLst>
                                </p:cTn>
                              </p:par>
                              <p:par>
                                <p:cTn id="15" presetID="53" presetClass="entr" presetSubtype="16" fill="hold" nodeType="withEffect">
                                  <p:stCondLst>
                                    <p:cond delay="0"/>
                                  </p:stCondLst>
                                  <p:childTnLst>
                                    <p:set>
                                      <p:cBhvr>
                                        <p:cTn id="16" dur="1" fill="hold">
                                          <p:stCondLst>
                                            <p:cond delay="0"/>
                                          </p:stCondLst>
                                        </p:cTn>
                                        <p:tgtEl>
                                          <p:spTgt spid="27667"/>
                                        </p:tgtEl>
                                        <p:attrNameLst>
                                          <p:attrName>style.visibility</p:attrName>
                                        </p:attrNameLst>
                                      </p:cBhvr>
                                      <p:to>
                                        <p:strVal val="visible"/>
                                      </p:to>
                                    </p:set>
                                    <p:anim calcmode="lin" valueType="num">
                                      <p:cBhvr>
                                        <p:cTn id="17" dur="500" fill="hold"/>
                                        <p:tgtEl>
                                          <p:spTgt spid="27667"/>
                                        </p:tgtEl>
                                        <p:attrNameLst>
                                          <p:attrName>ppt_w</p:attrName>
                                        </p:attrNameLst>
                                      </p:cBhvr>
                                      <p:tavLst>
                                        <p:tav tm="0">
                                          <p:val>
                                            <p:fltVal val="0"/>
                                          </p:val>
                                        </p:tav>
                                        <p:tav tm="100000">
                                          <p:val>
                                            <p:strVal val="#ppt_w"/>
                                          </p:val>
                                        </p:tav>
                                      </p:tavLst>
                                    </p:anim>
                                    <p:anim calcmode="lin" valueType="num">
                                      <p:cBhvr>
                                        <p:cTn id="18" dur="500" fill="hold"/>
                                        <p:tgtEl>
                                          <p:spTgt spid="27667"/>
                                        </p:tgtEl>
                                        <p:attrNameLst>
                                          <p:attrName>ppt_h</p:attrName>
                                        </p:attrNameLst>
                                      </p:cBhvr>
                                      <p:tavLst>
                                        <p:tav tm="0">
                                          <p:val>
                                            <p:fltVal val="0"/>
                                          </p:val>
                                        </p:tav>
                                        <p:tav tm="100000">
                                          <p:val>
                                            <p:strVal val="#ppt_h"/>
                                          </p:val>
                                        </p:tav>
                                      </p:tavLst>
                                    </p:anim>
                                    <p:animEffect transition="in" filter="fade">
                                      <p:cBhvr>
                                        <p:cTn id="19" dur="500"/>
                                        <p:tgtEl>
                                          <p:spTgt spid="27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TotalTime>
  <Words>3465</Words>
  <Application>Microsoft Office PowerPoint</Application>
  <PresentationFormat>On-screen Show (4:3)</PresentationFormat>
  <Paragraphs>665</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Waveform</vt:lpstr>
      <vt:lpstr>IDEA &amp; FERPA -- Early Childhood Data Sharing December 17, 2014</vt:lpstr>
      <vt:lpstr>How do we work together? </vt:lpstr>
      <vt:lpstr>Our Goals</vt:lpstr>
      <vt:lpstr>Who are we?</vt:lpstr>
      <vt:lpstr>The World Has Changed</vt:lpstr>
      <vt:lpstr>The World Has Changed</vt:lpstr>
      <vt:lpstr>The World Has Changed</vt:lpstr>
      <vt:lpstr>Where can you find us?</vt:lpstr>
      <vt:lpstr>PowerPoint Presentation</vt:lpstr>
      <vt:lpstr>What Is Personally  Identifiable Information (PII)?</vt:lpstr>
      <vt:lpstr>What Else Is Personally  Identifiable Information (PII)?</vt:lpstr>
      <vt:lpstr>What Else Is Personally  Identifiable Information (PII)?</vt:lpstr>
      <vt:lpstr>Different Rules</vt:lpstr>
      <vt:lpstr>PowerPoint Presentation</vt:lpstr>
      <vt:lpstr>What records are covered?</vt:lpstr>
      <vt:lpstr>PowerPoint Presentation</vt:lpstr>
      <vt:lpstr>Who must comply?</vt:lpstr>
      <vt:lpstr>Who must comply?</vt:lpstr>
      <vt:lpstr>Who must comply?</vt:lpstr>
      <vt:lpstr>PowerPoint Presentation</vt:lpstr>
      <vt:lpstr> When do the confidentiality provisions apply?</vt:lpstr>
      <vt:lpstr> When do the confidentiality provisions apply?</vt:lpstr>
      <vt:lpstr> When do the confidentiality provisions apply?</vt:lpstr>
      <vt:lpstr>PowerPoint Presentation</vt:lpstr>
      <vt:lpstr> Whose records are covered?</vt:lpstr>
      <vt:lpstr> Whose records are covered?</vt:lpstr>
      <vt:lpstr> Whose records are covered?</vt:lpstr>
      <vt:lpstr>What are those rights/responsibilities? </vt:lpstr>
      <vt:lpstr>PowerPoint Presentation</vt:lpstr>
      <vt:lpstr>      What is confidentiality?</vt:lpstr>
      <vt:lpstr>What is confidentiality?</vt:lpstr>
      <vt:lpstr>PowerPoint Presentation</vt:lpstr>
      <vt:lpstr> Exceptions to Consent </vt:lpstr>
      <vt:lpstr>IDEA Part C  Translation provisions</vt:lpstr>
      <vt:lpstr> Exceptions to Consent </vt:lpstr>
      <vt:lpstr> Exceptions to Consent </vt:lpstr>
      <vt:lpstr> Exceptions to Consent </vt:lpstr>
      <vt:lpstr> Exceptions to Consent </vt:lpstr>
      <vt:lpstr> Exceptions to Consent </vt:lpstr>
      <vt:lpstr> Exceptions to Consent </vt:lpstr>
      <vt:lpstr>PowerPoint Presentation</vt:lpstr>
      <vt:lpstr>When can the records be reviewed ?</vt:lpstr>
      <vt:lpstr>What about copies of the records?</vt:lpstr>
      <vt:lpstr>When can the records be reviewed ?</vt:lpstr>
      <vt:lpstr>What about copies of the records?</vt:lpstr>
      <vt:lpstr>When can the records be reviewed ?</vt:lpstr>
      <vt:lpstr>What about copies of the records?</vt:lpstr>
      <vt:lpstr>PowerPoint Presentation</vt:lpstr>
      <vt:lpstr> What if the records don’t seem correct?</vt:lpstr>
      <vt:lpstr> What if the records  don’t seem correct?</vt:lpstr>
      <vt:lpstr>PowerPoint Presentation</vt:lpstr>
      <vt:lpstr>What about the “record of access?” </vt:lpstr>
      <vt:lpstr>What about the “record of access?” </vt:lpstr>
      <vt:lpstr>PowerPoint Presentation</vt:lpstr>
      <vt:lpstr>How long do I have to  keep the record? </vt:lpstr>
      <vt:lpstr>How long do I have to  keep the record? </vt:lpstr>
      <vt:lpstr>PowerPoint Presentation</vt:lpstr>
      <vt:lpstr>What if we can’t agree?</vt:lpstr>
      <vt:lpstr>What else do I need to  know about IDEA records?</vt:lpstr>
      <vt:lpstr>    Where do we go from here?</vt:lpstr>
      <vt:lpstr>Resources</vt:lpstr>
      <vt:lpstr>OSEP Contact Information</vt:lpstr>
      <vt:lpstr>FPCO Contact Information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&amp; FERPA, Early Childhood Data Sharing</dc:title>
  <dc:subject>Early Childhood Data Sharing</dc:subject>
  <dc:creator>Meredith Miceli, Frank Miller, Jessica Spataro, Kala Surprenant</dc:creator>
  <cp:keywords>Part C, Part B, IDEA, FERPA,</cp:keywords>
  <cp:lastModifiedBy>Katie Kaattari</cp:lastModifiedBy>
  <cp:revision>4</cp:revision>
  <dcterms:created xsi:type="dcterms:W3CDTF">2015-01-13T14:45:10Z</dcterms:created>
  <dcterms:modified xsi:type="dcterms:W3CDTF">2015-02-26T20:05:40Z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