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tags/tag1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5" r:id="rId2"/>
    <p:sldId id="310" r:id="rId3"/>
    <p:sldId id="317" r:id="rId4"/>
    <p:sldId id="297" r:id="rId5"/>
    <p:sldId id="259" r:id="rId6"/>
    <p:sldId id="271" r:id="rId7"/>
    <p:sldId id="273" r:id="rId8"/>
    <p:sldId id="298" r:id="rId9"/>
    <p:sldId id="299" r:id="rId10"/>
    <p:sldId id="312" r:id="rId11"/>
    <p:sldId id="274" r:id="rId12"/>
    <p:sldId id="276" r:id="rId13"/>
    <p:sldId id="315" r:id="rId14"/>
    <p:sldId id="303" r:id="rId15"/>
    <p:sldId id="325" r:id="rId16"/>
    <p:sldId id="320" r:id="rId17"/>
    <p:sldId id="319" r:id="rId18"/>
    <p:sldId id="321" r:id="rId19"/>
    <p:sldId id="323" r:id="rId20"/>
    <p:sldId id="326" r:id="rId21"/>
    <p:sldId id="277" r:id="rId22"/>
    <p:sldId id="324" r:id="rId23"/>
    <p:sldId id="328" r:id="rId24"/>
    <p:sldId id="313" r:id="rId25"/>
    <p:sldId id="281" r:id="rId26"/>
    <p:sldId id="282" r:id="rId27"/>
    <p:sldId id="322" r:id="rId28"/>
    <p:sldId id="314" r:id="rId29"/>
    <p:sldId id="306" r:id="rId30"/>
    <p:sldId id="285" r:id="rId31"/>
    <p:sldId id="287" r:id="rId32"/>
    <p:sldId id="309" r:id="rId33"/>
    <p:sldId id="269" r:id="rId34"/>
  </p:sldIdLst>
  <p:sldSz cx="9144000" cy="6858000" type="screen4x3"/>
  <p:notesSz cx="7010400" cy="92964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e Mauzy" initials="DM" lastIdx="16" clrIdx="0">
    <p:extLst>
      <p:ext uri="{19B8F6BF-5375-455C-9EA6-DF929625EA0E}">
        <p15:presenceInfo xmlns:p15="http://schemas.microsoft.com/office/powerpoint/2012/main" userId="S-1-5-21-743065462-1699572115-250757269-8809" providerId="AD"/>
      </p:ext>
    </p:extLst>
  </p:cmAuthor>
  <p:cmAuthor id="2" name="Kerry Belodoff" initials="KB" lastIdx="3" clrIdx="1">
    <p:extLst>
      <p:ext uri="{19B8F6BF-5375-455C-9EA6-DF929625EA0E}">
        <p15:presenceInfo xmlns:p15="http://schemas.microsoft.com/office/powerpoint/2012/main" userId="S-1-5-21-2932978993-3585310298-3799243833-25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  <a:srgbClr val="ED3532"/>
    <a:srgbClr val="2A20EC"/>
    <a:srgbClr val="8122EA"/>
    <a:srgbClr val="4C35D7"/>
    <a:srgbClr val="868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59" autoAdjust="0"/>
    <p:restoredTop sz="69231" autoAdjust="0"/>
  </p:normalViewPr>
  <p:slideViewPr>
    <p:cSldViewPr>
      <p:cViewPr varScale="1">
        <p:scale>
          <a:sx n="67" d="100"/>
          <a:sy n="67" d="100"/>
        </p:scale>
        <p:origin x="14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1146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28128\Downloads\PPPA%206002%20Excel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winer\Box%20Sync\SRI\ECO-ECTA\National%20Analysis\Longitudinal_PartC_2013-14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28128\Downloads\DataVis_Charts_Figure7.xlsx" TargetMode="External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28128\Downloads\PPPA%206002%20Excel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28128\Downloads\PPPA%206002%20Excel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28128\Downloads\PPPA%206002%20Excel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28128\Downloads\PPPA%206002%20Excel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xVal>
            <c:numRef>
              <c:f>'[PPPA 6002 Excel(1).xlsx]Sheet1'!$E$1:$E$51</c:f>
              <c:numCache>
                <c:formatCode>General</c:formatCode>
                <c:ptCount val="51"/>
                <c:pt idx="0">
                  <c:v>1</c:v>
                </c:pt>
                <c:pt idx="1">
                  <c:v>1</c:v>
                </c:pt>
                <c:pt idx="2">
                  <c:v>1.2</c:v>
                </c:pt>
                <c:pt idx="3">
                  <c:v>1.5</c:v>
                </c:pt>
                <c:pt idx="4">
                  <c:v>0.5</c:v>
                </c:pt>
                <c:pt idx="5">
                  <c:v>0.8</c:v>
                </c:pt>
                <c:pt idx="6">
                  <c:v>4.7</c:v>
                </c:pt>
                <c:pt idx="7">
                  <c:v>4.5</c:v>
                </c:pt>
                <c:pt idx="8">
                  <c:v>5.7</c:v>
                </c:pt>
                <c:pt idx="9">
                  <c:v>5</c:v>
                </c:pt>
                <c:pt idx="10">
                  <c:v>5.3</c:v>
                </c:pt>
                <c:pt idx="11">
                  <c:v>2.8</c:v>
                </c:pt>
                <c:pt idx="12">
                  <c:v>3.6</c:v>
                </c:pt>
                <c:pt idx="13">
                  <c:v>5.4</c:v>
                </c:pt>
                <c:pt idx="14">
                  <c:v>4.0999999999999996</c:v>
                </c:pt>
                <c:pt idx="15">
                  <c:v>3.2</c:v>
                </c:pt>
                <c:pt idx="16">
                  <c:v>1</c:v>
                </c:pt>
                <c:pt idx="17">
                  <c:v>4.9000000000000004</c:v>
                </c:pt>
                <c:pt idx="18">
                  <c:v>5.8</c:v>
                </c:pt>
                <c:pt idx="19">
                  <c:v>3.2</c:v>
                </c:pt>
                <c:pt idx="20">
                  <c:v>4.2</c:v>
                </c:pt>
                <c:pt idx="21">
                  <c:v>3.4</c:v>
                </c:pt>
                <c:pt idx="22">
                  <c:v>5.3</c:v>
                </c:pt>
                <c:pt idx="23">
                  <c:v>4</c:v>
                </c:pt>
                <c:pt idx="24">
                  <c:v>5.2</c:v>
                </c:pt>
                <c:pt idx="25">
                  <c:v>4.0999999999999996</c:v>
                </c:pt>
                <c:pt idx="26">
                  <c:v>2.2000000000000002</c:v>
                </c:pt>
                <c:pt idx="27">
                  <c:v>2</c:v>
                </c:pt>
                <c:pt idx="28">
                  <c:v>4.9000000000000004</c:v>
                </c:pt>
                <c:pt idx="29">
                  <c:v>2.7</c:v>
                </c:pt>
                <c:pt idx="30">
                  <c:v>4.4000000000000004</c:v>
                </c:pt>
                <c:pt idx="31">
                  <c:v>6.8</c:v>
                </c:pt>
                <c:pt idx="32">
                  <c:v>4.4000000000000004</c:v>
                </c:pt>
                <c:pt idx="33">
                  <c:v>5.0999999999999996</c:v>
                </c:pt>
                <c:pt idx="34">
                  <c:v>2.9</c:v>
                </c:pt>
                <c:pt idx="35">
                  <c:v>5.0999999999999996</c:v>
                </c:pt>
                <c:pt idx="36">
                  <c:v>4.5999999999999996</c:v>
                </c:pt>
                <c:pt idx="37">
                  <c:v>4</c:v>
                </c:pt>
                <c:pt idx="38">
                  <c:v>5</c:v>
                </c:pt>
                <c:pt idx="39">
                  <c:v>4.5</c:v>
                </c:pt>
                <c:pt idx="40">
                  <c:v>4.4000000000000004</c:v>
                </c:pt>
                <c:pt idx="41">
                  <c:v>2.8</c:v>
                </c:pt>
                <c:pt idx="42">
                  <c:v>5.3</c:v>
                </c:pt>
                <c:pt idx="43">
                  <c:v>4.9000000000000004</c:v>
                </c:pt>
                <c:pt idx="44">
                  <c:v>3.1</c:v>
                </c:pt>
                <c:pt idx="45">
                  <c:v>3</c:v>
                </c:pt>
                <c:pt idx="46">
                  <c:v>3.9</c:v>
                </c:pt>
                <c:pt idx="47">
                  <c:v>4.9000000000000004</c:v>
                </c:pt>
                <c:pt idx="48">
                  <c:v>5.2</c:v>
                </c:pt>
                <c:pt idx="49">
                  <c:v>3.7</c:v>
                </c:pt>
                <c:pt idx="50">
                  <c:v>4.7</c:v>
                </c:pt>
              </c:numCache>
            </c:numRef>
          </c:xVal>
          <c:yVal>
            <c:numRef>
              <c:f>'[PPPA 6002 Excel(1).xlsx]Sheet1'!$F$1:$F$51</c:f>
              <c:numCache>
                <c:formatCode>General</c:formatCode>
                <c:ptCount val="51"/>
                <c:pt idx="0">
                  <c:v>2.7</c:v>
                </c:pt>
                <c:pt idx="1">
                  <c:v>2.8</c:v>
                </c:pt>
                <c:pt idx="2">
                  <c:v>2.8</c:v>
                </c:pt>
                <c:pt idx="3">
                  <c:v>2.9</c:v>
                </c:pt>
                <c:pt idx="4">
                  <c:v>2.9</c:v>
                </c:pt>
                <c:pt idx="5">
                  <c:v>3</c:v>
                </c:pt>
                <c:pt idx="6">
                  <c:v>3.1</c:v>
                </c:pt>
                <c:pt idx="7">
                  <c:v>3.2</c:v>
                </c:pt>
                <c:pt idx="8">
                  <c:v>3.2</c:v>
                </c:pt>
                <c:pt idx="9">
                  <c:v>3.2</c:v>
                </c:pt>
                <c:pt idx="10">
                  <c:v>3.4</c:v>
                </c:pt>
                <c:pt idx="11">
                  <c:v>3.6</c:v>
                </c:pt>
                <c:pt idx="12">
                  <c:v>3.7</c:v>
                </c:pt>
                <c:pt idx="13">
                  <c:v>3.7</c:v>
                </c:pt>
                <c:pt idx="14">
                  <c:v>3.8</c:v>
                </c:pt>
                <c:pt idx="15">
                  <c:v>3.9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4.0999999999999996</c:v>
                </c:pt>
                <c:pt idx="20">
                  <c:v>4.0999999999999996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4.4000000000000004</c:v>
                </c:pt>
                <c:pt idx="24">
                  <c:v>4.4000000000000004</c:v>
                </c:pt>
                <c:pt idx="25">
                  <c:v>4.5</c:v>
                </c:pt>
                <c:pt idx="26">
                  <c:v>4.5</c:v>
                </c:pt>
                <c:pt idx="27">
                  <c:v>4.5999999999999996</c:v>
                </c:pt>
                <c:pt idx="28">
                  <c:v>4.7</c:v>
                </c:pt>
                <c:pt idx="29">
                  <c:v>4.7</c:v>
                </c:pt>
                <c:pt idx="30">
                  <c:v>4.9000000000000004</c:v>
                </c:pt>
                <c:pt idx="31">
                  <c:v>7</c:v>
                </c:pt>
                <c:pt idx="32">
                  <c:v>4.9000000000000004</c:v>
                </c:pt>
                <c:pt idx="33">
                  <c:v>7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5.0999999999999996</c:v>
                </c:pt>
                <c:pt idx="38">
                  <c:v>5.0999999999999996</c:v>
                </c:pt>
                <c:pt idx="39">
                  <c:v>5.0999999999999996</c:v>
                </c:pt>
                <c:pt idx="40">
                  <c:v>5.2</c:v>
                </c:pt>
                <c:pt idx="41">
                  <c:v>5.2</c:v>
                </c:pt>
                <c:pt idx="42">
                  <c:v>7.2</c:v>
                </c:pt>
                <c:pt idx="43">
                  <c:v>5.3</c:v>
                </c:pt>
                <c:pt idx="44">
                  <c:v>5.3</c:v>
                </c:pt>
                <c:pt idx="45">
                  <c:v>5.4</c:v>
                </c:pt>
                <c:pt idx="46">
                  <c:v>5.7</c:v>
                </c:pt>
                <c:pt idx="47">
                  <c:v>5.8</c:v>
                </c:pt>
                <c:pt idx="48">
                  <c:v>6.2</c:v>
                </c:pt>
                <c:pt idx="49">
                  <c:v>6.4</c:v>
                </c:pt>
                <c:pt idx="50">
                  <c:v>6.8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6C-4110-8DDF-751F7778A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8110640"/>
        <c:axId val="1728111056"/>
      </c:scatterChart>
      <c:valAx>
        <c:axId val="172811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111056"/>
        <c:crosses val="autoZero"/>
        <c:crossBetween val="midCat"/>
      </c:valAx>
      <c:valAx>
        <c:axId val="172811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110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925836193553"/>
          <c:y val="4.5941035387817901E-2"/>
          <c:w val="0.88126948874980404"/>
          <c:h val="0.79924088152773998"/>
        </c:manualLayout>
      </c:layout>
      <c:lineChart>
        <c:grouping val="standar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AK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Sheet1!$R$3:$U$3</c:f>
              <c:numCache>
                <c:formatCode>General</c:formatCode>
                <c:ptCount val="4"/>
                <c:pt idx="0">
                  <c:v>69.256799999999998</c:v>
                </c:pt>
                <c:pt idx="1">
                  <c:v>64.11</c:v>
                </c:pt>
                <c:pt idx="2">
                  <c:v>65</c:v>
                </c:pt>
                <c:pt idx="3">
                  <c:v>65.2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5C-45C2-9E18-7B852EEF7BC1}"/>
            </c:ext>
          </c:extLst>
        </c:ser>
        <c:ser>
          <c:idx val="1"/>
          <c:order val="1"/>
          <c:tx>
            <c:strRef>
              <c:f>Sheet1!$O$4</c:f>
              <c:strCache>
                <c:ptCount val="1"/>
                <c:pt idx="0">
                  <c:v>AL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Sheet1!$R$4:$U$4</c:f>
              <c:numCache>
                <c:formatCode>General</c:formatCode>
                <c:ptCount val="4"/>
                <c:pt idx="0">
                  <c:v>75.782899999999998</c:v>
                </c:pt>
                <c:pt idx="1">
                  <c:v>75.63</c:v>
                </c:pt>
                <c:pt idx="2">
                  <c:v>79</c:v>
                </c:pt>
                <c:pt idx="3">
                  <c:v>76.099999999999994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5C-45C2-9E18-7B852EEF7BC1}"/>
            </c:ext>
          </c:extLst>
        </c:ser>
        <c:ser>
          <c:idx val="2"/>
          <c:order val="2"/>
          <c:tx>
            <c:strRef>
              <c:f>Sheet1!$O$5</c:f>
              <c:strCache>
                <c:ptCount val="1"/>
                <c:pt idx="0">
                  <c:v>AR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Sheet1!$R$5:$U$5</c:f>
              <c:numCache>
                <c:formatCode>General</c:formatCode>
                <c:ptCount val="4"/>
                <c:pt idx="0">
                  <c:v>65.703700000000012</c:v>
                </c:pt>
                <c:pt idx="1">
                  <c:v>69.819999999999993</c:v>
                </c:pt>
                <c:pt idx="2">
                  <c:v>59</c:v>
                </c:pt>
                <c:pt idx="3">
                  <c:v>68.099999999999994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5C-45C2-9E18-7B852EEF7BC1}"/>
            </c:ext>
          </c:extLst>
        </c:ser>
        <c:ser>
          <c:idx val="3"/>
          <c:order val="3"/>
          <c:tx>
            <c:strRef>
              <c:f>Sheet1!$O$6</c:f>
              <c:strCache>
                <c:ptCount val="1"/>
                <c:pt idx="0">
                  <c:v>AS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Sheet1!$R$6:$U$6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5C-45C2-9E18-7B852EEF7BC1}"/>
            </c:ext>
          </c:extLst>
        </c:ser>
        <c:ser>
          <c:idx val="4"/>
          <c:order val="4"/>
          <c:tx>
            <c:strRef>
              <c:f>Sheet1!$O$7</c:f>
              <c:strCache>
                <c:ptCount val="1"/>
                <c:pt idx="0">
                  <c:v>AZ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Sheet1!$R$7:$U$7</c:f>
              <c:numCache>
                <c:formatCode>General</c:formatCode>
                <c:ptCount val="4"/>
                <c:pt idx="0">
                  <c:v>61.363600000000012</c:v>
                </c:pt>
                <c:pt idx="1">
                  <c:v>71.58</c:v>
                </c:pt>
                <c:pt idx="2">
                  <c:v>68</c:v>
                </c:pt>
                <c:pt idx="3">
                  <c:v>71.7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5C-45C2-9E18-7B852EEF7BC1}"/>
            </c:ext>
          </c:extLst>
        </c:ser>
        <c:ser>
          <c:idx val="5"/>
          <c:order val="5"/>
          <c:tx>
            <c:strRef>
              <c:f>Sheet1!$O$8</c:f>
              <c:strCache>
                <c:ptCount val="1"/>
                <c:pt idx="0">
                  <c:v>CA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Sheet1!$R$8:$U$8</c:f>
              <c:numCache>
                <c:formatCode>General</c:formatCode>
                <c:ptCount val="4"/>
                <c:pt idx="0">
                  <c:v>42.1892</c:v>
                </c:pt>
                <c:pt idx="1">
                  <c:v>45.4</c:v>
                </c:pt>
                <c:pt idx="2">
                  <c:v>43</c:v>
                </c:pt>
                <c:pt idx="3">
                  <c:v>44.43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85C-45C2-9E18-7B852EEF7BC1}"/>
            </c:ext>
          </c:extLst>
        </c:ser>
        <c:ser>
          <c:idx val="6"/>
          <c:order val="6"/>
          <c:tx>
            <c:strRef>
              <c:f>Sheet1!$O$9</c:f>
              <c:strCache>
                <c:ptCount val="1"/>
                <c:pt idx="0">
                  <c:v>CO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Sheet1!$R$9:$U$9</c:f>
              <c:numCache>
                <c:formatCode>General</c:formatCode>
                <c:ptCount val="4"/>
                <c:pt idx="0">
                  <c:v>74.364900000000006</c:v>
                </c:pt>
                <c:pt idx="1">
                  <c:v>69.63000000000001</c:v>
                </c:pt>
                <c:pt idx="2">
                  <c:v>72</c:v>
                </c:pt>
                <c:pt idx="3">
                  <c:v>70.599999999999994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85C-45C2-9E18-7B852EEF7BC1}"/>
            </c:ext>
          </c:extLst>
        </c:ser>
        <c:ser>
          <c:idx val="7"/>
          <c:order val="7"/>
          <c:tx>
            <c:strRef>
              <c:f>Sheet1!$O$10</c:f>
              <c:strCache>
                <c:ptCount val="1"/>
                <c:pt idx="0">
                  <c:v>CT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Sheet1!$R$10:$U$10</c:f>
              <c:numCache>
                <c:formatCode>General</c:formatCode>
                <c:ptCount val="4"/>
                <c:pt idx="0">
                  <c:v>83.117900000000006</c:v>
                </c:pt>
                <c:pt idx="1">
                  <c:v>77.61</c:v>
                </c:pt>
                <c:pt idx="2">
                  <c:v>76</c:v>
                </c:pt>
                <c:pt idx="3">
                  <c:v>72.8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85C-45C2-9E18-7B852EEF7BC1}"/>
            </c:ext>
          </c:extLst>
        </c:ser>
        <c:ser>
          <c:idx val="8"/>
          <c:order val="8"/>
          <c:tx>
            <c:strRef>
              <c:f>Sheet1!$O$11</c:f>
              <c:strCache>
                <c:ptCount val="1"/>
                <c:pt idx="0">
                  <c:v>DC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Sheet1!$R$11:$U$11</c:f>
              <c:numCache>
                <c:formatCode>General</c:formatCode>
                <c:ptCount val="4"/>
                <c:pt idx="0">
                  <c:v>95.454499999999996</c:v>
                </c:pt>
                <c:pt idx="1">
                  <c:v>74.84</c:v>
                </c:pt>
                <c:pt idx="2">
                  <c:v>58</c:v>
                </c:pt>
                <c:pt idx="3">
                  <c:v>64.3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85C-45C2-9E18-7B852EEF7BC1}"/>
            </c:ext>
          </c:extLst>
        </c:ser>
        <c:ser>
          <c:idx val="9"/>
          <c:order val="9"/>
          <c:tx>
            <c:strRef>
              <c:f>Sheet1!$O$12</c:f>
              <c:strCache>
                <c:ptCount val="1"/>
                <c:pt idx="0">
                  <c:v>DE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Sheet1!$R$12:$U$12</c:f>
              <c:numCache>
                <c:formatCode>General</c:formatCode>
                <c:ptCount val="4"/>
                <c:pt idx="0">
                  <c:v>48.341200000000001</c:v>
                </c:pt>
                <c:pt idx="1">
                  <c:v>52.02</c:v>
                </c:pt>
                <c:pt idx="2">
                  <c:v>40</c:v>
                </c:pt>
                <c:pt idx="3">
                  <c:v>52.5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85C-45C2-9E18-7B852EEF7BC1}"/>
            </c:ext>
          </c:extLst>
        </c:ser>
        <c:ser>
          <c:idx val="10"/>
          <c:order val="10"/>
          <c:tx>
            <c:strRef>
              <c:f>Sheet1!$O$13</c:f>
              <c:strCache>
                <c:ptCount val="1"/>
                <c:pt idx="0">
                  <c:v>FL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Sheet1!$R$13:$U$13</c:f>
              <c:numCache>
                <c:formatCode>General</c:formatCode>
                <c:ptCount val="4"/>
                <c:pt idx="0">
                  <c:v>35.039400000000001</c:v>
                </c:pt>
                <c:pt idx="1">
                  <c:v>32.86</c:v>
                </c:pt>
                <c:pt idx="2">
                  <c:v>32</c:v>
                </c:pt>
                <c:pt idx="3">
                  <c:v>32.6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85C-45C2-9E18-7B852EEF7BC1}"/>
            </c:ext>
          </c:extLst>
        </c:ser>
        <c:ser>
          <c:idx val="11"/>
          <c:order val="11"/>
          <c:tx>
            <c:strRef>
              <c:f>Sheet1!$O$14</c:f>
              <c:strCache>
                <c:ptCount val="1"/>
                <c:pt idx="0">
                  <c:v>GA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Sheet1!$R$14:$U$14</c:f>
              <c:numCache>
                <c:formatCode>General</c:formatCode>
                <c:ptCount val="4"/>
                <c:pt idx="0">
                  <c:v>89.894300000000001</c:v>
                </c:pt>
                <c:pt idx="1">
                  <c:v>89.66</c:v>
                </c:pt>
                <c:pt idx="2">
                  <c:v>91</c:v>
                </c:pt>
                <c:pt idx="3">
                  <c:v>90.2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85C-45C2-9E18-7B852EEF7BC1}"/>
            </c:ext>
          </c:extLst>
        </c:ser>
        <c:ser>
          <c:idx val="12"/>
          <c:order val="12"/>
          <c:tx>
            <c:strRef>
              <c:f>Sheet1!$O$15</c:f>
              <c:strCache>
                <c:ptCount val="1"/>
                <c:pt idx="0">
                  <c:v>GU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Sheet1!$R$15:$U$15</c:f>
              <c:numCache>
                <c:formatCode>General</c:formatCode>
                <c:ptCount val="4"/>
                <c:pt idx="0">
                  <c:v>66.666700000000006</c:v>
                </c:pt>
                <c:pt idx="1">
                  <c:v>62.160000000000011</c:v>
                </c:pt>
                <c:pt idx="2">
                  <c:v>75</c:v>
                </c:pt>
                <c:pt idx="3">
                  <c:v>58.8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85C-45C2-9E18-7B852EEF7BC1}"/>
            </c:ext>
          </c:extLst>
        </c:ser>
        <c:ser>
          <c:idx val="13"/>
          <c:order val="13"/>
          <c:tx>
            <c:strRef>
              <c:f>Sheet1!$O$16</c:f>
              <c:strCache>
                <c:ptCount val="1"/>
                <c:pt idx="0">
                  <c:v>HI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Sheet1!$R$16:$U$16</c:f>
              <c:numCache>
                <c:formatCode>General</c:formatCode>
                <c:ptCount val="4"/>
                <c:pt idx="0">
                  <c:v>61.598400000000012</c:v>
                </c:pt>
                <c:pt idx="1">
                  <c:v>59.540000000000013</c:v>
                </c:pt>
                <c:pt idx="2">
                  <c:v>56</c:v>
                </c:pt>
                <c:pt idx="3">
                  <c:v>53.1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85C-45C2-9E18-7B852EEF7BC1}"/>
            </c:ext>
          </c:extLst>
        </c:ser>
        <c:ser>
          <c:idx val="14"/>
          <c:order val="14"/>
          <c:tx>
            <c:strRef>
              <c:f>Sheet1!$O$17</c:f>
              <c:strCache>
                <c:ptCount val="1"/>
                <c:pt idx="0">
                  <c:v>IA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Sheet1!$R$17:$U$17</c:f>
              <c:numCache>
                <c:formatCode>General</c:formatCode>
                <c:ptCount val="4"/>
                <c:pt idx="0">
                  <c:v>40.138800000000003</c:v>
                </c:pt>
                <c:pt idx="1">
                  <c:v>43.36</c:v>
                </c:pt>
                <c:pt idx="2">
                  <c:v>43</c:v>
                </c:pt>
                <c:pt idx="3">
                  <c:v>46.5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85C-45C2-9E18-7B852EEF7BC1}"/>
            </c:ext>
          </c:extLst>
        </c:ser>
        <c:ser>
          <c:idx val="15"/>
          <c:order val="15"/>
          <c:tx>
            <c:strRef>
              <c:f>Sheet1!$O$18</c:f>
              <c:strCache>
                <c:ptCount val="1"/>
                <c:pt idx="0">
                  <c:v>ID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Sheet1!$R$18:$U$18</c:f>
              <c:numCache>
                <c:formatCode>General</c:formatCode>
                <c:ptCount val="4"/>
                <c:pt idx="0">
                  <c:v>61.373899999999999</c:v>
                </c:pt>
                <c:pt idx="1">
                  <c:v>60.29</c:v>
                </c:pt>
                <c:pt idx="2">
                  <c:v>60</c:v>
                </c:pt>
                <c:pt idx="3">
                  <c:v>57.5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85C-45C2-9E18-7B852EEF7BC1}"/>
            </c:ext>
          </c:extLst>
        </c:ser>
        <c:ser>
          <c:idx val="16"/>
          <c:order val="16"/>
          <c:tx>
            <c:strRef>
              <c:f>Sheet1!$O$19</c:f>
              <c:strCache>
                <c:ptCount val="1"/>
                <c:pt idx="0">
                  <c:v>IL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Sheet1!$R$19:$U$19</c:f>
              <c:numCache>
                <c:formatCode>General</c:formatCode>
                <c:ptCount val="4"/>
                <c:pt idx="0">
                  <c:v>66.369699999999995</c:v>
                </c:pt>
                <c:pt idx="1">
                  <c:v>68.22</c:v>
                </c:pt>
                <c:pt idx="2">
                  <c:v>70</c:v>
                </c:pt>
                <c:pt idx="3">
                  <c:v>70.599999999999994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485C-45C2-9E18-7B852EEF7BC1}"/>
            </c:ext>
          </c:extLst>
        </c:ser>
        <c:ser>
          <c:idx val="17"/>
          <c:order val="17"/>
          <c:tx>
            <c:strRef>
              <c:f>Sheet1!$O$20</c:f>
              <c:strCache>
                <c:ptCount val="1"/>
                <c:pt idx="0">
                  <c:v>IN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Sheet1!$R$20:$U$20</c:f>
              <c:numCache>
                <c:formatCode>General</c:formatCode>
                <c:ptCount val="4"/>
                <c:pt idx="0">
                  <c:v>49.363320000000002</c:v>
                </c:pt>
                <c:pt idx="1">
                  <c:v>49.64</c:v>
                </c:pt>
                <c:pt idx="2">
                  <c:v>52</c:v>
                </c:pt>
                <c:pt idx="3">
                  <c:v>53.9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85C-45C2-9E18-7B852EEF7BC1}"/>
            </c:ext>
          </c:extLst>
        </c:ser>
        <c:ser>
          <c:idx val="18"/>
          <c:order val="18"/>
          <c:tx>
            <c:strRef>
              <c:f>Sheet1!$O$21</c:f>
              <c:strCache>
                <c:ptCount val="1"/>
                <c:pt idx="0">
                  <c:v>KS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Sheet1!$R$21:$U$21</c:f>
              <c:numCache>
                <c:formatCode>General</c:formatCode>
                <c:ptCount val="4"/>
                <c:pt idx="0">
                  <c:v>58.766600000000011</c:v>
                </c:pt>
                <c:pt idx="1">
                  <c:v>65.44</c:v>
                </c:pt>
                <c:pt idx="2">
                  <c:v>69</c:v>
                </c:pt>
                <c:pt idx="3">
                  <c:v>69.5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485C-45C2-9E18-7B852EEF7BC1}"/>
            </c:ext>
          </c:extLst>
        </c:ser>
        <c:ser>
          <c:idx val="19"/>
          <c:order val="19"/>
          <c:tx>
            <c:strRef>
              <c:f>Sheet1!$O$22</c:f>
              <c:strCache>
                <c:ptCount val="1"/>
                <c:pt idx="0">
                  <c:v>KY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Sheet1!$R$22:$U$22</c:f>
              <c:numCache>
                <c:formatCode>General</c:formatCode>
                <c:ptCount val="4"/>
                <c:pt idx="0">
                  <c:v>91.878199999999978</c:v>
                </c:pt>
                <c:pt idx="1">
                  <c:v>91.26</c:v>
                </c:pt>
                <c:pt idx="2">
                  <c:v>90</c:v>
                </c:pt>
                <c:pt idx="3">
                  <c:v>86.4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485C-45C2-9E18-7B852EEF7BC1}"/>
            </c:ext>
          </c:extLst>
        </c:ser>
        <c:ser>
          <c:idx val="20"/>
          <c:order val="20"/>
          <c:tx>
            <c:strRef>
              <c:f>Sheet1!$O$23</c:f>
              <c:strCache>
                <c:ptCount val="1"/>
                <c:pt idx="0">
                  <c:v>LA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Sheet1!$R$23:$U$23</c:f>
              <c:numCache>
                <c:formatCode>General</c:formatCode>
                <c:ptCount val="4"/>
                <c:pt idx="0">
                  <c:v>16.993500000000001</c:v>
                </c:pt>
                <c:pt idx="1">
                  <c:v>19.96</c:v>
                </c:pt>
                <c:pt idx="2">
                  <c:v>25</c:v>
                </c:pt>
                <c:pt idx="3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85C-45C2-9E18-7B852EEF7BC1}"/>
            </c:ext>
          </c:extLst>
        </c:ser>
        <c:ser>
          <c:idx val="21"/>
          <c:order val="21"/>
          <c:tx>
            <c:strRef>
              <c:f>Sheet1!$O$24</c:f>
              <c:strCache>
                <c:ptCount val="1"/>
                <c:pt idx="0">
                  <c:v>MA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Sheet1!$R$24:$U$24</c:f>
              <c:numCache>
                <c:formatCode>General</c:formatCode>
                <c:ptCount val="4"/>
                <c:pt idx="0">
                  <c:v>88.059100000000001</c:v>
                </c:pt>
                <c:pt idx="1">
                  <c:v>60.70000000000001</c:v>
                </c:pt>
                <c:pt idx="2">
                  <c:v>57</c:v>
                </c:pt>
                <c:pt idx="3">
                  <c:v>56.7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85C-45C2-9E18-7B852EEF7BC1}"/>
            </c:ext>
          </c:extLst>
        </c:ser>
        <c:ser>
          <c:idx val="22"/>
          <c:order val="22"/>
          <c:tx>
            <c:strRef>
              <c:f>Sheet1!$O$25</c:f>
              <c:strCache>
                <c:ptCount val="1"/>
                <c:pt idx="0">
                  <c:v>MD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Sheet1!$R$25:$U$25</c:f>
              <c:numCache>
                <c:formatCode>General</c:formatCode>
                <c:ptCount val="4"/>
                <c:pt idx="0">
                  <c:v>75.994</c:v>
                </c:pt>
                <c:pt idx="1">
                  <c:v>70.25</c:v>
                </c:pt>
                <c:pt idx="2">
                  <c:v>69</c:v>
                </c:pt>
                <c:pt idx="3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85C-45C2-9E18-7B852EEF7BC1}"/>
            </c:ext>
          </c:extLst>
        </c:ser>
        <c:ser>
          <c:idx val="23"/>
          <c:order val="23"/>
          <c:tx>
            <c:strRef>
              <c:f>Sheet1!$O$26</c:f>
              <c:strCache>
                <c:ptCount val="1"/>
                <c:pt idx="0">
                  <c:v>ME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Sheet1!$R$26:$U$26</c:f>
              <c:numCache>
                <c:formatCode>General</c:formatCode>
                <c:ptCount val="4"/>
                <c:pt idx="0">
                  <c:v>41.530099999999997</c:v>
                </c:pt>
                <c:pt idx="1">
                  <c:v>40.240000000000009</c:v>
                </c:pt>
                <c:pt idx="2">
                  <c:v>24</c:v>
                </c:pt>
                <c:pt idx="3">
                  <c:v>44.7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85C-45C2-9E18-7B852EEF7BC1}"/>
            </c:ext>
          </c:extLst>
        </c:ser>
        <c:ser>
          <c:idx val="24"/>
          <c:order val="24"/>
          <c:tx>
            <c:strRef>
              <c:f>Sheet1!$O$27</c:f>
              <c:strCache>
                <c:ptCount val="1"/>
                <c:pt idx="0">
                  <c:v>MI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Sheet1!$R$27:$U$27</c:f>
              <c:numCache>
                <c:formatCode>General</c:formatCode>
                <c:ptCount val="4"/>
                <c:pt idx="0">
                  <c:v>75.113600000000005</c:v>
                </c:pt>
                <c:pt idx="1">
                  <c:v>74.94</c:v>
                </c:pt>
                <c:pt idx="2">
                  <c:v>76</c:v>
                </c:pt>
                <c:pt idx="3">
                  <c:v>78.2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85C-45C2-9E18-7B852EEF7BC1}"/>
            </c:ext>
          </c:extLst>
        </c:ser>
        <c:ser>
          <c:idx val="25"/>
          <c:order val="25"/>
          <c:tx>
            <c:strRef>
              <c:f>Sheet1!$O$28</c:f>
              <c:strCache>
                <c:ptCount val="1"/>
                <c:pt idx="0">
                  <c:v>MN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Sheet1!$R$28:$U$28</c:f>
              <c:numCache>
                <c:formatCode>General</c:formatCode>
                <c:ptCount val="4"/>
                <c:pt idx="0">
                  <c:v>62.999600000000001</c:v>
                </c:pt>
                <c:pt idx="1">
                  <c:v>58.8</c:v>
                </c:pt>
                <c:pt idx="2">
                  <c:v>58</c:v>
                </c:pt>
                <c:pt idx="3">
                  <c:v>54.1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85C-45C2-9E18-7B852EEF7BC1}"/>
            </c:ext>
          </c:extLst>
        </c:ser>
        <c:ser>
          <c:idx val="26"/>
          <c:order val="26"/>
          <c:tx>
            <c:strRef>
              <c:f>Sheet1!$O$29</c:f>
              <c:strCache>
                <c:ptCount val="1"/>
                <c:pt idx="0">
                  <c:v>MO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Sheet1!$R$29:$U$29</c:f>
              <c:numCache>
                <c:formatCode>General</c:formatCode>
                <c:ptCount val="4"/>
                <c:pt idx="0">
                  <c:v>61.715499999999999</c:v>
                </c:pt>
                <c:pt idx="1">
                  <c:v>74.650000000000006</c:v>
                </c:pt>
                <c:pt idx="2">
                  <c:v>79</c:v>
                </c:pt>
                <c:pt idx="3">
                  <c:v>79.900000000000006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485C-45C2-9E18-7B852EEF7BC1}"/>
            </c:ext>
          </c:extLst>
        </c:ser>
        <c:ser>
          <c:idx val="27"/>
          <c:order val="27"/>
          <c:tx>
            <c:strRef>
              <c:f>Sheet1!$O$30</c:f>
              <c:strCache>
                <c:ptCount val="1"/>
                <c:pt idx="0">
                  <c:v>MP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Sheet1!$R$30:$U$30</c:f>
              <c:numCache>
                <c:formatCode>General</c:formatCode>
                <c:ptCount val="4"/>
                <c:pt idx="0">
                  <c:v>58.333300000000001</c:v>
                </c:pt>
                <c:pt idx="1">
                  <c:v>58.82</c:v>
                </c:pt>
                <c:pt idx="2">
                  <c:v>81</c:v>
                </c:pt>
                <c:pt idx="3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485C-45C2-9E18-7B852EEF7BC1}"/>
            </c:ext>
          </c:extLst>
        </c:ser>
        <c:ser>
          <c:idx val="28"/>
          <c:order val="28"/>
          <c:tx>
            <c:strRef>
              <c:f>Sheet1!$O$31</c:f>
              <c:strCache>
                <c:ptCount val="1"/>
                <c:pt idx="0">
                  <c:v>MS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Sheet1!$R$31:$U$31</c:f>
              <c:numCache>
                <c:formatCode>General</c:formatCode>
                <c:ptCount val="4"/>
                <c:pt idx="0">
                  <c:v>89.473699999999994</c:v>
                </c:pt>
                <c:pt idx="1">
                  <c:v>82.72</c:v>
                </c:pt>
                <c:pt idx="2">
                  <c:v>88</c:v>
                </c:pt>
                <c:pt idx="3">
                  <c:v>84.7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485C-45C2-9E18-7B852EEF7BC1}"/>
            </c:ext>
          </c:extLst>
        </c:ser>
        <c:ser>
          <c:idx val="29"/>
          <c:order val="29"/>
          <c:tx>
            <c:strRef>
              <c:f>Sheet1!$O$32</c:f>
              <c:strCache>
                <c:ptCount val="1"/>
                <c:pt idx="0">
                  <c:v>MT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Sheet1!$R$32:$U$32</c:f>
              <c:numCache>
                <c:formatCode>General</c:formatCode>
                <c:ptCount val="4"/>
                <c:pt idx="0">
                  <c:v>64.067800000000005</c:v>
                </c:pt>
                <c:pt idx="1">
                  <c:v>61.61</c:v>
                </c:pt>
                <c:pt idx="2">
                  <c:v>63</c:v>
                </c:pt>
                <c:pt idx="3">
                  <c:v>71.900000000000006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485C-45C2-9E18-7B852EEF7BC1}"/>
            </c:ext>
          </c:extLst>
        </c:ser>
        <c:ser>
          <c:idx val="30"/>
          <c:order val="30"/>
          <c:tx>
            <c:strRef>
              <c:f>Sheet1!$O$33</c:f>
              <c:strCache>
                <c:ptCount val="1"/>
                <c:pt idx="0">
                  <c:v>NC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Sheet1!$R$33:$U$33</c:f>
              <c:numCache>
                <c:formatCode>General</c:formatCode>
                <c:ptCount val="4"/>
                <c:pt idx="0">
                  <c:v>70.631</c:v>
                </c:pt>
                <c:pt idx="1">
                  <c:v>69.179999999999978</c:v>
                </c:pt>
                <c:pt idx="2">
                  <c:v>72</c:v>
                </c:pt>
                <c:pt idx="3">
                  <c:v>73.099999999999994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485C-45C2-9E18-7B852EEF7BC1}"/>
            </c:ext>
          </c:extLst>
        </c:ser>
        <c:ser>
          <c:idx val="31"/>
          <c:order val="31"/>
          <c:tx>
            <c:strRef>
              <c:f>Sheet1!$O$34</c:f>
              <c:strCache>
                <c:ptCount val="1"/>
                <c:pt idx="0">
                  <c:v>ND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Sheet1!$R$34:$U$34</c:f>
              <c:numCache>
                <c:formatCode>General</c:formatCode>
                <c:ptCount val="4"/>
                <c:pt idx="0">
                  <c:v>31.2195</c:v>
                </c:pt>
                <c:pt idx="1">
                  <c:v>35.82</c:v>
                </c:pt>
                <c:pt idx="2">
                  <c:v>38</c:v>
                </c:pt>
                <c:pt idx="3">
                  <c:v>38.1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485C-45C2-9E18-7B852EEF7BC1}"/>
            </c:ext>
          </c:extLst>
        </c:ser>
        <c:ser>
          <c:idx val="32"/>
          <c:order val="32"/>
          <c:tx>
            <c:strRef>
              <c:f>Sheet1!$O$35</c:f>
              <c:strCache>
                <c:ptCount val="1"/>
                <c:pt idx="0">
                  <c:v>NE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Sheet1!$R$35:$U$35</c:f>
              <c:numCache>
                <c:formatCode>General</c:formatCode>
                <c:ptCount val="4"/>
                <c:pt idx="0">
                  <c:v>73.993799999999993</c:v>
                </c:pt>
                <c:pt idx="1">
                  <c:v>77.97</c:v>
                </c:pt>
                <c:pt idx="2">
                  <c:v>66</c:v>
                </c:pt>
                <c:pt idx="3">
                  <c:v>59.5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485C-45C2-9E18-7B852EEF7BC1}"/>
            </c:ext>
          </c:extLst>
        </c:ser>
        <c:ser>
          <c:idx val="33"/>
          <c:order val="33"/>
          <c:tx>
            <c:strRef>
              <c:f>Sheet1!$O$36</c:f>
              <c:strCache>
                <c:ptCount val="1"/>
                <c:pt idx="0">
                  <c:v>NH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Sheet1!$R$36:$U$36</c:f>
              <c:numCache>
                <c:formatCode>General</c:formatCode>
                <c:ptCount val="4"/>
                <c:pt idx="0">
                  <c:v>80.688299999999984</c:v>
                </c:pt>
                <c:pt idx="1">
                  <c:v>79.11</c:v>
                </c:pt>
                <c:pt idx="2">
                  <c:v>80</c:v>
                </c:pt>
                <c:pt idx="3">
                  <c:v>82.7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485C-45C2-9E18-7B852EEF7BC1}"/>
            </c:ext>
          </c:extLst>
        </c:ser>
        <c:ser>
          <c:idx val="34"/>
          <c:order val="34"/>
          <c:tx>
            <c:strRef>
              <c:f>Sheet1!$O$37</c:f>
              <c:strCache>
                <c:ptCount val="1"/>
                <c:pt idx="0">
                  <c:v>NJ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Sheet1!$R$37:$U$37</c:f>
              <c:numCache>
                <c:formatCode>General</c:formatCode>
                <c:ptCount val="4"/>
                <c:pt idx="0">
                  <c:v>40.298499999999997</c:v>
                </c:pt>
                <c:pt idx="1">
                  <c:v>42.61</c:v>
                </c:pt>
                <c:pt idx="2">
                  <c:v>39</c:v>
                </c:pt>
                <c:pt idx="3">
                  <c:v>38.1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485C-45C2-9E18-7B852EEF7BC1}"/>
            </c:ext>
          </c:extLst>
        </c:ser>
        <c:ser>
          <c:idx val="35"/>
          <c:order val="35"/>
          <c:tx>
            <c:strRef>
              <c:f>Sheet1!$O$38</c:f>
              <c:strCache>
                <c:ptCount val="1"/>
                <c:pt idx="0">
                  <c:v>NM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Sheet1!$R$38:$U$38</c:f>
              <c:numCache>
                <c:formatCode>General</c:formatCode>
                <c:ptCount val="4"/>
                <c:pt idx="0">
                  <c:v>71.019099999999995</c:v>
                </c:pt>
                <c:pt idx="1">
                  <c:v>72.47</c:v>
                </c:pt>
                <c:pt idx="2">
                  <c:v>71</c:v>
                </c:pt>
                <c:pt idx="3">
                  <c:v>68.5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485C-45C2-9E18-7B852EEF7BC1}"/>
            </c:ext>
          </c:extLst>
        </c:ser>
        <c:ser>
          <c:idx val="36"/>
          <c:order val="36"/>
          <c:tx>
            <c:strRef>
              <c:f>Sheet1!$O$39</c:f>
              <c:strCache>
                <c:ptCount val="1"/>
                <c:pt idx="0">
                  <c:v>NV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Sheet1!$R$39:$U$39</c:f>
              <c:numCache>
                <c:formatCode>General</c:formatCode>
                <c:ptCount val="4"/>
                <c:pt idx="0">
                  <c:v>65.803600000000003</c:v>
                </c:pt>
                <c:pt idx="1">
                  <c:v>67.52</c:v>
                </c:pt>
                <c:pt idx="2">
                  <c:v>66</c:v>
                </c:pt>
                <c:pt idx="3">
                  <c:v>65.3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485C-45C2-9E18-7B852EEF7BC1}"/>
            </c:ext>
          </c:extLst>
        </c:ser>
        <c:ser>
          <c:idx val="37"/>
          <c:order val="37"/>
          <c:tx>
            <c:strRef>
              <c:f>Sheet1!$O$40</c:f>
              <c:strCache>
                <c:ptCount val="1"/>
                <c:pt idx="0">
                  <c:v>NY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Sheet1!$R$40:$U$40</c:f>
              <c:numCache>
                <c:formatCode>General</c:formatCode>
                <c:ptCount val="4"/>
                <c:pt idx="0">
                  <c:v>63.851100000000002</c:v>
                </c:pt>
                <c:pt idx="1">
                  <c:v>65.06</c:v>
                </c:pt>
                <c:pt idx="2">
                  <c:v>64</c:v>
                </c:pt>
                <c:pt idx="3">
                  <c:v>58.2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485C-45C2-9E18-7B852EEF7BC1}"/>
            </c:ext>
          </c:extLst>
        </c:ser>
        <c:ser>
          <c:idx val="38"/>
          <c:order val="38"/>
          <c:tx>
            <c:strRef>
              <c:f>Sheet1!$O$41</c:f>
              <c:strCache>
                <c:ptCount val="1"/>
                <c:pt idx="0">
                  <c:v>OH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Sheet1!$R$41:$U$41</c:f>
              <c:numCache>
                <c:formatCode>General</c:formatCode>
                <c:ptCount val="4"/>
                <c:pt idx="0">
                  <c:v>59.069400000000002</c:v>
                </c:pt>
                <c:pt idx="1">
                  <c:v>55.33</c:v>
                </c:pt>
                <c:pt idx="2">
                  <c:v>58</c:v>
                </c:pt>
                <c:pt idx="3">
                  <c:v>58.1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485C-45C2-9E18-7B852EEF7BC1}"/>
            </c:ext>
          </c:extLst>
        </c:ser>
        <c:ser>
          <c:idx val="39"/>
          <c:order val="39"/>
          <c:tx>
            <c:strRef>
              <c:f>Sheet1!$O$42</c:f>
              <c:strCache>
                <c:ptCount val="1"/>
                <c:pt idx="0">
                  <c:v>OK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Sheet1!$R$42:$U$42</c:f>
              <c:numCache>
                <c:formatCode>General</c:formatCode>
                <c:ptCount val="4"/>
                <c:pt idx="0">
                  <c:v>77.604600000000005</c:v>
                </c:pt>
                <c:pt idx="1">
                  <c:v>81.42</c:v>
                </c:pt>
                <c:pt idx="2">
                  <c:v>81</c:v>
                </c:pt>
                <c:pt idx="3">
                  <c:v>78.2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485C-45C2-9E18-7B852EEF7BC1}"/>
            </c:ext>
          </c:extLst>
        </c:ser>
        <c:ser>
          <c:idx val="40"/>
          <c:order val="40"/>
          <c:tx>
            <c:strRef>
              <c:f>Sheet1!$O$43</c:f>
              <c:strCache>
                <c:ptCount val="1"/>
                <c:pt idx="0">
                  <c:v>OR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Sheet1!$R$43:$U$43</c:f>
              <c:numCache>
                <c:formatCode>General</c:formatCode>
                <c:ptCount val="4"/>
                <c:pt idx="0">
                  <c:v>81.691300000000012</c:v>
                </c:pt>
                <c:pt idx="1">
                  <c:v>83.64</c:v>
                </c:pt>
                <c:pt idx="2">
                  <c:v>83</c:v>
                </c:pt>
                <c:pt idx="3">
                  <c:v>82.7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485C-45C2-9E18-7B852EEF7BC1}"/>
            </c:ext>
          </c:extLst>
        </c:ser>
        <c:ser>
          <c:idx val="41"/>
          <c:order val="41"/>
          <c:tx>
            <c:strRef>
              <c:f>Sheet1!$O$44</c:f>
              <c:strCache>
                <c:ptCount val="1"/>
                <c:pt idx="0">
                  <c:v>PA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Sheet1!$R$44:$U$44</c:f>
              <c:numCache>
                <c:formatCode>General</c:formatCode>
                <c:ptCount val="4"/>
                <c:pt idx="0">
                  <c:v>53.090600000000002</c:v>
                </c:pt>
                <c:pt idx="1">
                  <c:v>67.95</c:v>
                </c:pt>
                <c:pt idx="2">
                  <c:v>73</c:v>
                </c:pt>
                <c:pt idx="3">
                  <c:v>73.099999999999994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485C-45C2-9E18-7B852EEF7BC1}"/>
            </c:ext>
          </c:extLst>
        </c:ser>
        <c:ser>
          <c:idx val="42"/>
          <c:order val="42"/>
          <c:tx>
            <c:strRef>
              <c:f>Sheet1!$O$45</c:f>
              <c:strCache>
                <c:ptCount val="1"/>
                <c:pt idx="0">
                  <c:v>PR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Sheet1!$R$45:$U$45</c:f>
              <c:numCache>
                <c:formatCode>General</c:formatCode>
                <c:ptCount val="4"/>
                <c:pt idx="0">
                  <c:v>33.333300000000001</c:v>
                </c:pt>
                <c:pt idx="1">
                  <c:v>39.42</c:v>
                </c:pt>
                <c:pt idx="2">
                  <c:v>39</c:v>
                </c:pt>
                <c:pt idx="3">
                  <c:v>43.8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485C-45C2-9E18-7B852EEF7BC1}"/>
            </c:ext>
          </c:extLst>
        </c:ser>
        <c:ser>
          <c:idx val="43"/>
          <c:order val="43"/>
          <c:tx>
            <c:strRef>
              <c:f>Sheet1!$O$46</c:f>
              <c:strCache>
                <c:ptCount val="1"/>
                <c:pt idx="0">
                  <c:v>RI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Sheet1!$R$46:$U$46</c:f>
              <c:numCache>
                <c:formatCode>General</c:formatCode>
                <c:ptCount val="4"/>
                <c:pt idx="0">
                  <c:v>62.686600000000013</c:v>
                </c:pt>
                <c:pt idx="1">
                  <c:v>67.979999999999976</c:v>
                </c:pt>
                <c:pt idx="2">
                  <c:v>68</c:v>
                </c:pt>
                <c:pt idx="3">
                  <c:v>67.900000000000006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485C-45C2-9E18-7B852EEF7BC1}"/>
            </c:ext>
          </c:extLst>
        </c:ser>
        <c:ser>
          <c:idx val="44"/>
          <c:order val="44"/>
          <c:tx>
            <c:strRef>
              <c:f>Sheet1!$O$47</c:f>
              <c:strCache>
                <c:ptCount val="1"/>
                <c:pt idx="0">
                  <c:v>SC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Sheet1!$R$47:$U$47</c:f>
              <c:numCache>
                <c:formatCode>General</c:formatCode>
                <c:ptCount val="4"/>
                <c:pt idx="0">
                  <c:v>84.994799999999998</c:v>
                </c:pt>
                <c:pt idx="1">
                  <c:v>81.3</c:v>
                </c:pt>
                <c:pt idx="2">
                  <c:v>82</c:v>
                </c:pt>
                <c:pt idx="3">
                  <c:v>79.599999999999994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485C-45C2-9E18-7B852EEF7BC1}"/>
            </c:ext>
          </c:extLst>
        </c:ser>
        <c:ser>
          <c:idx val="45"/>
          <c:order val="45"/>
          <c:tx>
            <c:strRef>
              <c:f>Sheet1!$O$48</c:f>
              <c:strCache>
                <c:ptCount val="1"/>
                <c:pt idx="0">
                  <c:v>SD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Sheet1!$R$48:$U$48</c:f>
              <c:numCache>
                <c:formatCode>General</c:formatCode>
                <c:ptCount val="4"/>
                <c:pt idx="0">
                  <c:v>38.356200000000001</c:v>
                </c:pt>
                <c:pt idx="1">
                  <c:v>48.92</c:v>
                </c:pt>
                <c:pt idx="2">
                  <c:v>53</c:v>
                </c:pt>
                <c:pt idx="3">
                  <c:v>50.5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485C-45C2-9E18-7B852EEF7BC1}"/>
            </c:ext>
          </c:extLst>
        </c:ser>
        <c:ser>
          <c:idx val="46"/>
          <c:order val="46"/>
          <c:tx>
            <c:strRef>
              <c:f>Sheet1!$O$49</c:f>
              <c:strCache>
                <c:ptCount val="1"/>
                <c:pt idx="0">
                  <c:v>TN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Sheet1!$R$49:$U$49</c:f>
              <c:numCache>
                <c:formatCode>General</c:formatCode>
                <c:ptCount val="4"/>
                <c:pt idx="0">
                  <c:v>75.060500000000005</c:v>
                </c:pt>
                <c:pt idx="1">
                  <c:v>84.84</c:v>
                </c:pt>
                <c:pt idx="2">
                  <c:v>71</c:v>
                </c:pt>
                <c:pt idx="3">
                  <c:v>74.599999999999994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485C-45C2-9E18-7B852EEF7BC1}"/>
            </c:ext>
          </c:extLst>
        </c:ser>
        <c:ser>
          <c:idx val="47"/>
          <c:order val="47"/>
          <c:tx>
            <c:strRef>
              <c:f>Sheet1!$O$50</c:f>
              <c:strCache>
                <c:ptCount val="1"/>
                <c:pt idx="0">
                  <c:v>TX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Sheet1!$R$50:$U$50</c:f>
              <c:numCache>
                <c:formatCode>General</c:formatCode>
                <c:ptCount val="4"/>
                <c:pt idx="0">
                  <c:v>71.319999999999993</c:v>
                </c:pt>
                <c:pt idx="1">
                  <c:v>70.34</c:v>
                </c:pt>
                <c:pt idx="2">
                  <c:v>70</c:v>
                </c:pt>
                <c:pt idx="3">
                  <c:v>71.3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485C-45C2-9E18-7B852EEF7BC1}"/>
            </c:ext>
          </c:extLst>
        </c:ser>
        <c:ser>
          <c:idx val="48"/>
          <c:order val="48"/>
          <c:tx>
            <c:strRef>
              <c:f>Sheet1!$O$51</c:f>
              <c:strCache>
                <c:ptCount val="1"/>
                <c:pt idx="0">
                  <c:v>UT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Sheet1!$R$51:$U$51</c:f>
              <c:numCache>
                <c:formatCode>General</c:formatCode>
                <c:ptCount val="4"/>
                <c:pt idx="0">
                  <c:v>71.369299999999996</c:v>
                </c:pt>
                <c:pt idx="1">
                  <c:v>69.179999999999978</c:v>
                </c:pt>
                <c:pt idx="2">
                  <c:v>69</c:v>
                </c:pt>
                <c:pt idx="3">
                  <c:v>68.2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485C-45C2-9E18-7B852EEF7BC1}"/>
            </c:ext>
          </c:extLst>
        </c:ser>
        <c:ser>
          <c:idx val="49"/>
          <c:order val="49"/>
          <c:tx>
            <c:strRef>
              <c:f>Sheet1!$O$52</c:f>
              <c:strCache>
                <c:ptCount val="1"/>
                <c:pt idx="0">
                  <c:v>VA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Sheet1!$R$52:$U$52</c:f>
              <c:numCache>
                <c:formatCode>General</c:formatCode>
                <c:ptCount val="4"/>
                <c:pt idx="0">
                  <c:v>72.240799999999993</c:v>
                </c:pt>
                <c:pt idx="1">
                  <c:v>70.709999999999994</c:v>
                </c:pt>
                <c:pt idx="2">
                  <c:v>73</c:v>
                </c:pt>
                <c:pt idx="3">
                  <c:v>69.5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485C-45C2-9E18-7B852EEF7BC1}"/>
            </c:ext>
          </c:extLst>
        </c:ser>
        <c:ser>
          <c:idx val="50"/>
          <c:order val="50"/>
          <c:tx>
            <c:strRef>
              <c:f>Sheet1!$O$53</c:f>
              <c:strCache>
                <c:ptCount val="1"/>
                <c:pt idx="0">
                  <c:v>VI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Sheet1!$R$53:$U$53</c:f>
              <c:numCache>
                <c:formatCode>General</c:formatCode>
                <c:ptCount val="4"/>
                <c:pt idx="0">
                  <c:v>92.307699999999997</c:v>
                </c:pt>
                <c:pt idx="1">
                  <c:v>84.13000000000001</c:v>
                </c:pt>
                <c:pt idx="2">
                  <c:v>91</c:v>
                </c:pt>
                <c:pt idx="3">
                  <c:v>87.1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485C-45C2-9E18-7B852EEF7BC1}"/>
            </c:ext>
          </c:extLst>
        </c:ser>
        <c:ser>
          <c:idx val="51"/>
          <c:order val="51"/>
          <c:tx>
            <c:strRef>
              <c:f>Sheet1!$O$54</c:f>
              <c:strCache>
                <c:ptCount val="1"/>
                <c:pt idx="0">
                  <c:v>VT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Sheet1!$R$54:$U$54</c:f>
              <c:numCache>
                <c:formatCode>General</c:formatCode>
                <c:ptCount val="4"/>
                <c:pt idx="0">
                  <c:v>61.470599999999997</c:v>
                </c:pt>
                <c:pt idx="1">
                  <c:v>64.23</c:v>
                </c:pt>
                <c:pt idx="2">
                  <c:v>67</c:v>
                </c:pt>
                <c:pt idx="3">
                  <c:v>66.7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485C-45C2-9E18-7B852EEF7BC1}"/>
            </c:ext>
          </c:extLst>
        </c:ser>
        <c:ser>
          <c:idx val="52"/>
          <c:order val="52"/>
          <c:tx>
            <c:strRef>
              <c:f>Sheet1!$O$55</c:f>
              <c:strCache>
                <c:ptCount val="1"/>
                <c:pt idx="0">
                  <c:v>WA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Sheet1!$R$55:$U$55</c:f>
              <c:numCache>
                <c:formatCode>General</c:formatCode>
                <c:ptCount val="4"/>
                <c:pt idx="0">
                  <c:v>65.784599999999998</c:v>
                </c:pt>
                <c:pt idx="1">
                  <c:v>64.62</c:v>
                </c:pt>
                <c:pt idx="2">
                  <c:v>58</c:v>
                </c:pt>
                <c:pt idx="3">
                  <c:v>65.099999999999994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485C-45C2-9E18-7B852EEF7BC1}"/>
            </c:ext>
          </c:extLst>
        </c:ser>
        <c:ser>
          <c:idx val="53"/>
          <c:order val="53"/>
          <c:tx>
            <c:strRef>
              <c:f>Sheet1!$O$56</c:f>
              <c:strCache>
                <c:ptCount val="1"/>
                <c:pt idx="0">
                  <c:v>WI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Sheet1!$R$56:$U$56</c:f>
              <c:numCache>
                <c:formatCode>General</c:formatCode>
                <c:ptCount val="4"/>
                <c:pt idx="0">
                  <c:v>61.799500000000002</c:v>
                </c:pt>
                <c:pt idx="1">
                  <c:v>58.99</c:v>
                </c:pt>
                <c:pt idx="2">
                  <c:v>56</c:v>
                </c:pt>
                <c:pt idx="3">
                  <c:v>54.9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485C-45C2-9E18-7B852EEF7BC1}"/>
            </c:ext>
          </c:extLst>
        </c:ser>
        <c:ser>
          <c:idx val="54"/>
          <c:order val="54"/>
          <c:tx>
            <c:strRef>
              <c:f>Sheet1!$O$57</c:f>
              <c:strCache>
                <c:ptCount val="1"/>
                <c:pt idx="0">
                  <c:v>WV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Sheet1!$R$57:$U$57</c:f>
              <c:numCache>
                <c:formatCode>General</c:formatCode>
                <c:ptCount val="4"/>
                <c:pt idx="0">
                  <c:v>59.214500000000001</c:v>
                </c:pt>
                <c:pt idx="1">
                  <c:v>54.84</c:v>
                </c:pt>
                <c:pt idx="2">
                  <c:v>62</c:v>
                </c:pt>
                <c:pt idx="3">
                  <c:v>63.5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485C-45C2-9E18-7B852EEF7BC1}"/>
            </c:ext>
          </c:extLst>
        </c:ser>
        <c:ser>
          <c:idx val="55"/>
          <c:order val="55"/>
          <c:tx>
            <c:strRef>
              <c:f>Sheet1!$O$58</c:f>
              <c:strCache>
                <c:ptCount val="1"/>
                <c:pt idx="0">
                  <c:v>WY</c:v>
                </c:pt>
              </c:strCache>
            </c:strRef>
          </c:tx>
          <c:marker>
            <c:symbol val="none"/>
          </c:marker>
          <c:cat>
            <c:strRef>
              <c:f>Sheet1!$R$2:$U$2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Sheet1!$R$58:$U$58</c:f>
              <c:numCache>
                <c:formatCode>General</c:formatCode>
                <c:ptCount val="4"/>
                <c:pt idx="0">
                  <c:v>42.3611</c:v>
                </c:pt>
                <c:pt idx="1">
                  <c:v>50</c:v>
                </c:pt>
                <c:pt idx="2">
                  <c:v>68</c:v>
                </c:pt>
                <c:pt idx="3">
                  <c:v>80.8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485C-45C2-9E18-7B852EEF7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9489360"/>
        <c:axId val="-149486096"/>
      </c:lineChart>
      <c:catAx>
        <c:axId val="-149489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-149486096"/>
        <c:crosses val="autoZero"/>
        <c:auto val="1"/>
        <c:lblAlgn val="ctr"/>
        <c:lblOffset val="100"/>
        <c:noMultiLvlLbl val="0"/>
      </c:catAx>
      <c:valAx>
        <c:axId val="-149486096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Children</a:t>
                </a:r>
              </a:p>
            </c:rich>
          </c:tx>
          <c:layout>
            <c:manualLayout>
              <c:xMode val="edge"/>
              <c:yMode val="edge"/>
              <c:x val="1.23974246808892E-2"/>
              <c:y val="0.2200800977464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4948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/>
              <a:t>Growth</a:t>
            </a:r>
            <a:r>
              <a:rPr lang="en-US" sz="2200" baseline="0"/>
              <a:t> in Members from November to February</a:t>
            </a:r>
            <a:endParaRPr lang="en-US" sz="2200"/>
          </a:p>
        </c:rich>
      </c:tx>
      <c:layout>
        <c:manualLayout>
          <c:xMode val="edge"/>
          <c:yMode val="edge"/>
          <c:x val="1.5266841644792823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918459714550392E-2"/>
          <c:y val="0.12758681460353272"/>
          <c:w val="0.91909581804944518"/>
          <c:h val="0.68676268564712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 Members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Nov-Dec</c:v>
                </c:pt>
                <c:pt idx="1">
                  <c:v>Jan</c:v>
                </c:pt>
                <c:pt idx="2">
                  <c:v>Feb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244</c:v>
                </c:pt>
                <c:pt idx="2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F-4581-BE0F-2166AD85BC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Members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Nov-Dec</c:v>
                </c:pt>
                <c:pt idx="1">
                  <c:v>Jan</c:v>
                </c:pt>
                <c:pt idx="2">
                  <c:v>Feb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244</c:v>
                </c:pt>
                <c:pt idx="1">
                  <c:v>70</c:v>
                </c:pt>
                <c:pt idx="2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CF-4581-BE0F-2166AD85B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7129376"/>
        <c:axId val="1957129792"/>
      </c:barChart>
      <c:catAx>
        <c:axId val="19571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129792"/>
        <c:crosses val="autoZero"/>
        <c:auto val="1"/>
        <c:lblAlgn val="ctr"/>
        <c:lblOffset val="100"/>
        <c:noMultiLvlLbl val="0"/>
      </c:catAx>
      <c:valAx>
        <c:axId val="1957129792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12937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Percent of </a:t>
            </a:r>
            <a:r>
              <a:rPr lang="en-US" sz="2400" b="1" dirty="0">
                <a:solidFill>
                  <a:srgbClr val="ED3532"/>
                </a:solidFill>
              </a:rPr>
              <a:t>EI</a:t>
            </a:r>
            <a:r>
              <a:rPr lang="en-US" sz="2400" dirty="0"/>
              <a:t>,</a:t>
            </a:r>
            <a:r>
              <a:rPr lang="en-US" sz="2400" baseline="0" dirty="0"/>
              <a:t> </a:t>
            </a:r>
            <a:r>
              <a:rPr lang="en-US" sz="2400" b="1" baseline="0" dirty="0">
                <a:solidFill>
                  <a:srgbClr val="154578"/>
                </a:solidFill>
              </a:rPr>
              <a:t>ECSE</a:t>
            </a:r>
            <a:r>
              <a:rPr lang="en-US" sz="2400" baseline="0" dirty="0"/>
              <a:t>, and </a:t>
            </a:r>
            <a:r>
              <a:rPr lang="en-US" sz="2400" b="1" baseline="0" dirty="0">
                <a:solidFill>
                  <a:schemeClr val="bg1">
                    <a:lumMod val="65000"/>
                  </a:schemeClr>
                </a:solidFill>
              </a:rPr>
              <a:t>All Children </a:t>
            </a:r>
            <a:r>
              <a:rPr lang="en-US" sz="2400" baseline="0" dirty="0"/>
              <a:t>Participating in Early Head Start and Head Start</a:t>
            </a:r>
            <a:endParaRPr lang="en-US" sz="2400" dirty="0"/>
          </a:p>
        </c:rich>
      </c:tx>
      <c:layout>
        <c:manualLayout>
          <c:xMode val="edge"/>
          <c:yMode val="edge"/>
          <c:x val="2.2198176602131986E-3"/>
          <c:y val="1.21395996608559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'[DataVis_Charts_Figure7.xlsx]Side-by-Side Bar'!$E$22</c:f>
              <c:strCache>
                <c:ptCount val="1"/>
                <c:pt idx="0">
                  <c:v>% EI Children Participating</c:v>
                </c:pt>
              </c:strCache>
            </c:strRef>
          </c:tx>
          <c:spPr>
            <a:solidFill>
              <a:srgbClr val="ED35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'[DataVis_Charts_Figure7.xlsx]Side-by-Side Bar'!$D$23:$D$24</c:f>
              <c:strCache>
                <c:ptCount val="2"/>
                <c:pt idx="0">
                  <c:v>Early Head Start</c:v>
                </c:pt>
                <c:pt idx="1">
                  <c:v>Head Start</c:v>
                </c:pt>
              </c:strCache>
            </c:strRef>
          </c:cat>
          <c:val>
            <c:numRef>
              <c:f>'[DataVis_Charts_Figure7.xlsx]Side-by-Side Bar'!$E$23:$E$24</c:f>
              <c:numCache>
                <c:formatCode>0%</c:formatCode>
                <c:ptCount val="2"/>
                <c:pt idx="0">
                  <c:v>7.6300000000000007E-2</c:v>
                </c:pt>
                <c:pt idx="1">
                  <c:v>4.4999999999999997E-3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A-4FE4-993B-7DA347EC0350}"/>
            </c:ext>
          </c:extLst>
        </c:ser>
        <c:ser>
          <c:idx val="1"/>
          <c:order val="1"/>
          <c:tx>
            <c:strRef>
              <c:f>'[DataVis_Charts_Figure7.xlsx]Side-by-Side Bar'!$F$22</c:f>
              <c:strCache>
                <c:ptCount val="1"/>
                <c:pt idx="0">
                  <c:v>% ECSE Children Participating</c:v>
                </c:pt>
              </c:strCache>
            </c:strRef>
          </c:tx>
          <c:spPr>
            <a:solidFill>
              <a:srgbClr val="15457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'[DataVis_Charts_Figure7.xlsx]Side-by-Side Bar'!$D$23:$D$24</c:f>
              <c:strCache>
                <c:ptCount val="2"/>
                <c:pt idx="0">
                  <c:v>Early Head Start</c:v>
                </c:pt>
                <c:pt idx="1">
                  <c:v>Head Start</c:v>
                </c:pt>
              </c:strCache>
            </c:strRef>
          </c:cat>
          <c:val>
            <c:numRef>
              <c:f>'[DataVis_Charts_Figure7.xlsx]Side-by-Side Bar'!$F$23:$F$24</c:f>
              <c:numCache>
                <c:formatCode>0%</c:formatCode>
                <c:ptCount val="2"/>
                <c:pt idx="0">
                  <c:v>1.9300000000000001E-2</c:v>
                </c:pt>
                <c:pt idx="1">
                  <c:v>0.20169999999999999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6A-4FE4-993B-7DA347EC0350}"/>
            </c:ext>
          </c:extLst>
        </c:ser>
        <c:ser>
          <c:idx val="2"/>
          <c:order val="2"/>
          <c:tx>
            <c:strRef>
              <c:f>'[DataVis_Charts_Figure7.xlsx]Side-by-Side Bar'!$G$22</c:f>
              <c:strCache>
                <c:ptCount val="1"/>
                <c:pt idx="0">
                  <c:v>% All Children 0-5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'[DataVis_Charts_Figure7.xlsx]Side-by-Side Bar'!$D$23:$D$24</c:f>
              <c:strCache>
                <c:ptCount val="2"/>
                <c:pt idx="0">
                  <c:v>Early Head Start</c:v>
                </c:pt>
                <c:pt idx="1">
                  <c:v>Head Start</c:v>
                </c:pt>
              </c:strCache>
            </c:strRef>
          </c:cat>
          <c:val>
            <c:numRef>
              <c:f>'[DataVis_Charts_Figure7.xlsx]Side-by-Side Bar'!$G$23:$G$24</c:f>
              <c:numCache>
                <c:formatCode>0%</c:formatCode>
                <c:ptCount val="2"/>
                <c:pt idx="0">
                  <c:v>1.72E-2</c:v>
                </c:pt>
                <c:pt idx="1">
                  <c:v>3.2199999999999999E-2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6A-4FE4-993B-7DA347EC0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87358672"/>
        <c:axId val="-2087363024"/>
      </c:barChart>
      <c:catAx>
        <c:axId val="-208735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363024"/>
        <c:crosses val="autoZero"/>
        <c:auto val="1"/>
        <c:lblAlgn val="ctr"/>
        <c:lblOffset val="100"/>
        <c:noMultiLvlLbl val="0"/>
      </c:catAx>
      <c:valAx>
        <c:axId val="-2087363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87358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35-43E4-A146-782B731076F1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35-43E4-A146-782B731076F1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35-43E4-A146-782B731076F1}"/>
              </c:ext>
            </c:extLst>
          </c:dPt>
          <c:val>
            <c:numRef>
              <c:f>'[PPPA 6002 Excel(1).xlsx]Sheet2'!$B$11:$B$13</c:f>
              <c:numCache>
                <c:formatCode>General</c:formatCode>
                <c:ptCount val="3"/>
                <c:pt idx="0">
                  <c:v>15</c:v>
                </c:pt>
                <c:pt idx="1">
                  <c:v>38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5-43E4-A146-782B73107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19753086419748E-2"/>
          <c:y val="7.6923076923076927E-2"/>
          <c:w val="0.86419753086419748"/>
          <c:h val="0.858974358974358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5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BD-4EDC-9A5B-4228D4D58248}"/>
              </c:ext>
            </c:extLst>
          </c:dPt>
          <c:dPt>
            <c:idx val="1"/>
            <c:invertIfNegative val="0"/>
            <c:bubble3D val="0"/>
            <c:spPr>
              <a:solidFill>
                <a:srgbClr val="ED35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BD-4EDC-9A5B-4228D4D582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Sheet1!$A$2:$A$3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BD-4EDC-9A5B-4228D4D58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28071552"/>
        <c:axId val="-528071008"/>
      </c:barChart>
      <c:catAx>
        <c:axId val="-528071552"/>
        <c:scaling>
          <c:orientation val="minMax"/>
        </c:scaling>
        <c:delete val="1"/>
        <c:axPos val="b"/>
        <c:majorTickMark val="none"/>
        <c:minorTickMark val="none"/>
        <c:tickLblPos val="nextTo"/>
        <c:crossAx val="-528071008"/>
        <c:crosses val="autoZero"/>
        <c:auto val="1"/>
        <c:lblAlgn val="ctr"/>
        <c:lblOffset val="100"/>
        <c:noMultiLvlLbl val="0"/>
      </c:catAx>
      <c:valAx>
        <c:axId val="-52807100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-52807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39B54A"/>
            </a:solidFill>
          </c:spPr>
          <c:dPt>
            <c:idx val="0"/>
            <c:bubble3D val="0"/>
            <c:spPr>
              <a:solidFill>
                <a:srgbClr val="39B5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6B-41B1-BBD0-F8A0A05BCC09}"/>
              </c:ext>
            </c:extLst>
          </c:dPt>
          <c:dPt>
            <c:idx val="1"/>
            <c:bubble3D val="0"/>
            <c:spPr>
              <a:solidFill>
                <a:srgbClr val="86868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6B-41B1-BBD0-F8A0A05BCC09}"/>
              </c:ext>
            </c:extLst>
          </c:dPt>
          <c:dLbls>
            <c:dLbl>
              <c:idx val="0"/>
              <c:layout>
                <c:manualLayout>
                  <c:x val="-0.12378037422741513"/>
                  <c:y val="-0.379379687308626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6B-41B1-BBD0-F8A0A05BCC0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6B-41B1-BBD0-F8A0A05BCC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Sheet1!$A$2:$A$3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6B-41B1-BBD0-F8A0A05BC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54578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5393482064741904E-2"/>
                  <c:y val="-0.379379921259842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9AA-4EDE-BDA8-AA89A158609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AA-4EDE-BDA8-AA89A1586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Sheet1!$A$2:$A$3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AA-4EDE-BDA8-AA89A1586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81233680"/>
        <c:axId val="-481234224"/>
      </c:barChart>
      <c:valAx>
        <c:axId val="-48123422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81233680"/>
        <c:crosses val="autoZero"/>
        <c:crossBetween val="between"/>
      </c:valAx>
      <c:catAx>
        <c:axId val="-481233680"/>
        <c:scaling>
          <c:orientation val="minMax"/>
        </c:scaling>
        <c:delete val="1"/>
        <c:axPos val="l"/>
        <c:majorTickMark val="out"/>
        <c:minorTickMark val="none"/>
        <c:tickLblPos val="nextTo"/>
        <c:crossAx val="-481234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545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95-4BBD-8947-C2174D13C73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C9DC38C-7B78-4A67-A7B0-B419AA984D5C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95-4BBD-8947-C2174D13C7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95-4BBD-8947-C2174D13C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'[DataVis_Charts_Figure9(2).xlsx]Dot Plot'!$G$3:$G$4</c:f>
              <c:numCache>
                <c:formatCode>General</c:formatCode>
                <c:ptCount val="2"/>
                <c:pt idx="0">
                  <c:v>80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95-4BBD-8947-C2174D13C73D}"/>
            </c:ext>
          </c:extLst>
        </c:ser>
        <c:ser>
          <c:idx val="1"/>
          <c:order val="1"/>
          <c:spPr>
            <a:solidFill>
              <a:srgbClr val="ED353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95-4BBD-8947-C2174D13C73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D95-4BBD-8947-C2174D13C7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95-4BBD-8947-C2174D13C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'[DataVis_Charts_Figure9(2).xlsx]Dot Plot'!$H$3:$H$4</c:f>
              <c:numCache>
                <c:formatCode>General</c:formatCode>
                <c:ptCount val="2"/>
                <c:pt idx="0">
                  <c:v>20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95-4BBD-8947-C2174D13C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481232592"/>
        <c:axId val="-481229872"/>
      </c:barChart>
      <c:catAx>
        <c:axId val="-481232592"/>
        <c:scaling>
          <c:orientation val="minMax"/>
        </c:scaling>
        <c:delete val="1"/>
        <c:axPos val="b"/>
        <c:majorTickMark val="none"/>
        <c:minorTickMark val="none"/>
        <c:tickLblPos val="nextTo"/>
        <c:crossAx val="-481229872"/>
        <c:crosses val="autoZero"/>
        <c:auto val="1"/>
        <c:lblAlgn val="ctr"/>
        <c:lblOffset val="100"/>
        <c:noMultiLvlLbl val="0"/>
      </c:catAx>
      <c:valAx>
        <c:axId val="-481229872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-48123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'[PPPA 6002 Excel(1).xlsx]Sheet1'!$E$1:$E$12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'[PPPA 6002 Excel(1).xlsx]Sheet1'!$F$1:$F$12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1.2</c:v>
                </c:pt>
                <c:pt idx="3">
                  <c:v>1.5</c:v>
                </c:pt>
                <c:pt idx="4">
                  <c:v>0.5</c:v>
                </c:pt>
                <c:pt idx="5">
                  <c:v>0.8</c:v>
                </c:pt>
                <c:pt idx="6">
                  <c:v>4.7</c:v>
                </c:pt>
                <c:pt idx="7">
                  <c:v>4.5</c:v>
                </c:pt>
                <c:pt idx="8">
                  <c:v>5.7</c:v>
                </c:pt>
                <c:pt idx="9">
                  <c:v>5</c:v>
                </c:pt>
                <c:pt idx="10">
                  <c:v>5.3</c:v>
                </c:pt>
                <c:pt idx="1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0-46B0-AA12-1BC5DEA98C4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'[PPPA 6002 Excel(1).xlsx]Sheet1'!$E$1:$E$12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'[PPPA 6002 Excel(1).xlsx]Sheet1'!$G$1:$G$12</c:f>
              <c:numCache>
                <c:formatCode>General</c:formatCode>
                <c:ptCount val="12"/>
                <c:pt idx="0">
                  <c:v>2.7</c:v>
                </c:pt>
                <c:pt idx="1">
                  <c:v>2.8</c:v>
                </c:pt>
                <c:pt idx="2">
                  <c:v>2.8</c:v>
                </c:pt>
                <c:pt idx="3">
                  <c:v>2.9</c:v>
                </c:pt>
                <c:pt idx="4">
                  <c:v>2.9</c:v>
                </c:pt>
                <c:pt idx="5">
                  <c:v>3</c:v>
                </c:pt>
                <c:pt idx="6">
                  <c:v>3.1</c:v>
                </c:pt>
                <c:pt idx="7">
                  <c:v>3.2</c:v>
                </c:pt>
                <c:pt idx="8">
                  <c:v>3.2</c:v>
                </c:pt>
                <c:pt idx="9">
                  <c:v>3.2</c:v>
                </c:pt>
                <c:pt idx="10">
                  <c:v>3.4</c:v>
                </c:pt>
                <c:pt idx="1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40-46B0-AA12-1BC5DEA98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28113968"/>
        <c:axId val="1728121040"/>
      </c:barChart>
      <c:catAx>
        <c:axId val="172811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121040"/>
        <c:crosses val="autoZero"/>
        <c:auto val="1"/>
        <c:lblAlgn val="ctr"/>
        <c:lblOffset val="100"/>
        <c:noMultiLvlLbl val="0"/>
      </c:catAx>
      <c:valAx>
        <c:axId val="1728121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2811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'[PPPA 6002 Excel(1).xlsx]Sheet2'!$B$1</c:f>
              <c:strCache>
                <c:ptCount val="1"/>
                <c:pt idx="0">
                  <c:v>Total District Employees (FTE)</c:v>
                </c:pt>
              </c:strCache>
            </c:strRef>
          </c:tx>
          <c:spPr>
            <a:solidFill>
              <a:srgbClr val="39B54A"/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'[PPPA 6002 Excel(1).xlsx]Sheet2'!$A$2:$A$7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'[PPPA 6002 Excel(1).xlsx]Sheet2'!$B$2:$B$7</c:f>
              <c:numCache>
                <c:formatCode>General</c:formatCode>
                <c:ptCount val="6"/>
                <c:pt idx="0">
                  <c:v>353</c:v>
                </c:pt>
                <c:pt idx="1">
                  <c:v>355</c:v>
                </c:pt>
                <c:pt idx="2">
                  <c:v>355</c:v>
                </c:pt>
                <c:pt idx="3">
                  <c:v>361</c:v>
                </c:pt>
                <c:pt idx="4">
                  <c:v>365</c:v>
                </c:pt>
                <c:pt idx="5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6-4350-897B-9D707AEA4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8110640"/>
        <c:axId val="1728111056"/>
      </c:areaChart>
      <c:catAx>
        <c:axId val="172811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111056"/>
        <c:crosses val="autoZero"/>
        <c:auto val="1"/>
        <c:lblAlgn val="ctr"/>
        <c:lblOffset val="100"/>
        <c:noMultiLvlLbl val="0"/>
      </c:catAx>
      <c:valAx>
        <c:axId val="1728111056"/>
        <c:scaling>
          <c:orientation val="minMax"/>
          <c:min val="345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110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'[PPPA 6002 Excel(1).xlsx]Sheet2'!$C$1</c:f>
              <c:strCache>
                <c:ptCount val="1"/>
                <c:pt idx="0">
                  <c:v>K-12 Enrollment</c:v>
                </c:pt>
              </c:strCache>
            </c:strRef>
          </c:tx>
          <c:spPr>
            <a:solidFill>
              <a:srgbClr val="154578"/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'[PPPA 6002 Excel(1).xlsx]Sheet2'!$A$2:$A$7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'[PPPA 6002 Excel(1).xlsx]Sheet2'!$C$2:$C$7</c:f>
              <c:numCache>
                <c:formatCode>_(* #,##0_);_(* \(#,##0\);_(* "-"??_);_(@_)</c:formatCode>
                <c:ptCount val="6"/>
                <c:pt idx="0">
                  <c:v>2875</c:v>
                </c:pt>
                <c:pt idx="1">
                  <c:v>2840</c:v>
                </c:pt>
                <c:pt idx="2">
                  <c:v>2835</c:v>
                </c:pt>
                <c:pt idx="3">
                  <c:v>2770</c:v>
                </c:pt>
                <c:pt idx="4">
                  <c:v>2660</c:v>
                </c:pt>
                <c:pt idx="5">
                  <c:v>2650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5-42E1-AD24-5C3738BF8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9596496"/>
        <c:axId val="1719599408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'[PPPA 6002 Excel(1).xlsx]Sheet2'!$B$1</c15:sqref>
                        </c15:formulaRef>
                      </c:ext>
                    </c:extLst>
                    <c:strCache>
                      <c:ptCount val="1"/>
                      <c:pt idx="0">
                        <c:v>Total District Employees (FTE)</c:v>
                      </c:pt>
                    </c:strCache>
                  </c:strRef>
                </c:tx>
                <c:spPr>
                  <a:solidFill>
                    <a:schemeClr val="accent1">
                      <a:alpha val="85000"/>
                    </a:schemeClr>
                  </a:solidFill>
                  <a:ln>
                    <a:noFill/>
                  </a:ln>
                  <a:effectLst>
                    <a:innerShdw dist="12700" dir="16200000">
                      <a:schemeClr val="lt1"/>
                    </a:innerShdw>
                  </a:effectLst>
                </c:spPr>
                <c:cat>
                  <c:numRef>
                    <c:extLst>
                      <c:ext uri="{02D57815-91ED-43cb-92C2-25804820EDAC}">
                        <c15:formulaRef>
                          <c15:sqref>'[PPPA 6002 Excel(1).xlsx]Sheet2'!$A$2:$A$7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'[PPPA 6002 Excel(1).xlsx]Sheet2'!$B$2:$B$7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353</c:v>
                      </c:pt>
                      <c:pt idx="1">
                        <c:v>355</c:v>
                      </c:pt>
                      <c:pt idx="2">
                        <c:v>355</c:v>
                      </c:pt>
                      <c:pt idx="3">
                        <c:v>361</c:v>
                      </c:pt>
                      <c:pt idx="4">
                        <c:v>365</c:v>
                      </c:pt>
                      <c:pt idx="5">
                        <c:v>365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1E5-42E1-AD24-5C3738BF8E6B}"/>
                  </c:ext>
                </c:extLst>
              </c15:ser>
            </c15:filteredAreaSeries>
          </c:ext>
        </c:extLst>
      </c:areaChart>
      <c:catAx>
        <c:axId val="171959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599408"/>
        <c:crosses val="autoZero"/>
        <c:auto val="1"/>
        <c:lblAlgn val="ctr"/>
        <c:lblOffset val="100"/>
        <c:noMultiLvlLbl val="0"/>
      </c:catAx>
      <c:valAx>
        <c:axId val="1719599408"/>
        <c:scaling>
          <c:orientation val="minMax"/>
          <c:max val="2900"/>
          <c:min val="25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596496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Student to Staff Ratio</a:t>
            </a:r>
            <a:r>
              <a:rPr lang="en-US" sz="2000" b="1" baseline="0" dirty="0"/>
              <a:t> Decreased 2005-2010</a:t>
            </a:r>
          </a:p>
          <a:p>
            <a:pPr algn="l">
              <a:defRPr sz="2000"/>
            </a:pPr>
            <a:r>
              <a:rPr lang="en-US" sz="1800" baseline="0" dirty="0"/>
              <a:t>FTE staff grew by 3% while enrollment dropped by 7%</a:t>
            </a:r>
            <a:endParaRPr lang="en-US" sz="1800" dirty="0"/>
          </a:p>
        </c:rich>
      </c:tx>
      <c:layout>
        <c:manualLayout>
          <c:xMode val="edge"/>
          <c:yMode val="edge"/>
          <c:x val="4.3647321862544966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950617283950615E-2"/>
          <c:y val="0.22135220125786165"/>
          <c:w val="0.96604938271604934"/>
          <c:h val="0.677431535680681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5457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'[PPPA 6002 Excel(1).xlsx]Sheet2'!$A$2:$A$7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'[PPPA 6002 Excel(1).xlsx]Sheet2'!$D$2:$D$7</c:f>
              <c:numCache>
                <c:formatCode>_(* #,##0.0_);_(* \(#,##0.0\);_(* "-"??_);_(@_)</c:formatCode>
                <c:ptCount val="6"/>
                <c:pt idx="0">
                  <c:v>8.144475920679886</c:v>
                </c:pt>
                <c:pt idx="1">
                  <c:v>8</c:v>
                </c:pt>
                <c:pt idx="2">
                  <c:v>7.9859154929577461</c:v>
                </c:pt>
                <c:pt idx="3">
                  <c:v>7.6731301939058172</c:v>
                </c:pt>
                <c:pt idx="4">
                  <c:v>7.2876712328767121</c:v>
                </c:pt>
                <c:pt idx="5">
                  <c:v>7.2602739726027394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6-4E22-BFE3-8AD55AC1C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9"/>
        <c:axId val="1792866896"/>
        <c:axId val="1792873968"/>
      </c:barChart>
      <c:catAx>
        <c:axId val="179286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873968"/>
        <c:crosses val="autoZero"/>
        <c:auto val="1"/>
        <c:lblAlgn val="ctr"/>
        <c:lblOffset val="100"/>
        <c:noMultiLvlLbl val="0"/>
      </c:catAx>
      <c:valAx>
        <c:axId val="1792873968"/>
        <c:scaling>
          <c:orientation val="minMax"/>
          <c:max val="8.3000000000000007"/>
          <c:min val="5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179286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0.14775</cdr:x>
      <cdr:y>0.32703</cdr:y>
    </cdr:from>
    <cdr:to>
      <cdr:x>0.2773</cdr:x>
      <cdr:y>0.49527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4451" y="1647826"/>
          <a:ext cx="1152525" cy="84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/>
            <a:t>Webinar</a:t>
          </a:r>
          <a:r>
            <a:rPr lang="en-US" sz="1600" baseline="0"/>
            <a:t> #1 &amp; Network Call</a:t>
          </a:r>
          <a:endParaRPr lang="en-US" sz="1600"/>
        </a:p>
      </cdr:txBody>
    </cdr:sp>
  </cdr:relSizeAnchor>
  <cdr:relSizeAnchor xmlns:cdr="http://schemas.openxmlformats.org/drawingml/2006/chartDrawing">
    <cdr:from>
      <cdr:x>0.45432</cdr:x>
      <cdr:y>0.2804</cdr:y>
    </cdr:from>
    <cdr:to>
      <cdr:x>0.58387</cdr:x>
      <cdr:y>0.39698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41775" y="1412876"/>
          <a:ext cx="1152525" cy="587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aseline="0"/>
            <a:t>Network Call</a:t>
          </a:r>
          <a:endParaRPr lang="en-US" sz="1600"/>
        </a:p>
      </cdr:txBody>
    </cdr:sp>
  </cdr:relSizeAnchor>
  <cdr:relSizeAnchor xmlns:cdr="http://schemas.openxmlformats.org/drawingml/2006/chartDrawing">
    <cdr:from>
      <cdr:x>0.75946</cdr:x>
      <cdr:y>0.09326</cdr:y>
    </cdr:from>
    <cdr:to>
      <cdr:x>0.88901</cdr:x>
      <cdr:y>0.16257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756400" y="469900"/>
          <a:ext cx="1152525" cy="349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/>
            <a:t>Webinar</a:t>
          </a:r>
          <a:r>
            <a:rPr lang="en-US" sz="1600" baseline="0"/>
            <a:t> #2 </a:t>
          </a:r>
          <a:endParaRPr lang="en-US" sz="16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39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2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27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2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83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91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2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0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35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02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5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71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49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9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53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27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8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13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67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48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96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80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77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213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30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0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8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8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3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 descr="The Center for IDEA Early Childhood Data Systems"/>
          <p:cNvGrpSpPr/>
          <p:nvPr userDrawn="1"/>
        </p:nvGrpSpPr>
        <p:grpSpPr>
          <a:xfrm>
            <a:off x="762000" y="742334"/>
            <a:ext cx="6019800" cy="1086465"/>
            <a:chOff x="762000" y="742334"/>
            <a:chExt cx="6019800" cy="1086465"/>
          </a:xfrm>
        </p:grpSpPr>
        <p:pic>
          <p:nvPicPr>
            <p:cNvPr id="7" name="Picture 2" descr="Logo for the Center for IDEA Early Childhood Data System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742334"/>
              <a:ext cx="1600200" cy="108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 descr="The Center for IDEA Early Childhood Data Systems"/>
            <p:cNvSpPr txBox="1"/>
            <p:nvPr userDrawn="1"/>
          </p:nvSpPr>
          <p:spPr>
            <a:xfrm>
              <a:off x="2362200" y="1093358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9B54A"/>
                  </a:solidFill>
                </a:rPr>
                <a:t>The</a:t>
              </a:r>
              <a:r>
                <a:rPr lang="en-US" b="1" baseline="0" dirty="0">
                  <a:solidFill>
                    <a:srgbClr val="39B54A"/>
                  </a:solidFill>
                </a:rPr>
                <a:t> Center for IDEA</a:t>
              </a:r>
            </a:p>
            <a:p>
              <a:r>
                <a:rPr lang="en-US" b="1" baseline="0" dirty="0">
                  <a:solidFill>
                    <a:srgbClr val="39B54A"/>
                  </a:solidFill>
                </a:rPr>
                <a:t>Early Childhood Data Systems</a:t>
              </a:r>
              <a:endParaRPr lang="en-US" b="1" dirty="0">
                <a:solidFill>
                  <a:srgbClr val="39B54A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2" descr="&quot; &quot;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 descr="&quot; &quot;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sycenter.org/data-visualization-toolkit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" TargetMode="External"/><Relationship Id="rId7" Type="http://schemas.openxmlformats.org/officeDocument/2006/relationships/hyperlink" Target="mailto:Denise.Mauzy@aemcorp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rry.Belodoff@sri.com" TargetMode="External"/><Relationship Id="rId5" Type="http://schemas.openxmlformats.org/officeDocument/2006/relationships/hyperlink" Target="https://twitter.com/DaSyCenter" TargetMode="External"/><Relationship Id="rId4" Type="http://schemas.openxmlformats.org/officeDocument/2006/relationships/hyperlink" Target="https://www.facebook.com/dasycenter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you settle in…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 dirty="0"/>
              <a:t>Please sketch a visual to communicate: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Datacopa</a:t>
            </a:r>
            <a:r>
              <a:rPr lang="en-US" dirty="0"/>
              <a:t> county, 80% of children evaluated for Part C services are identified as eligible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i="1" dirty="0"/>
              <a:t>We will discuss approaches used </a:t>
            </a:r>
          </a:p>
          <a:p>
            <a:pPr marL="57150" indent="0">
              <a:buNone/>
            </a:pPr>
            <a:r>
              <a:rPr lang="en-US" i="1" dirty="0"/>
              <a:t>later during the webinar</a:t>
            </a:r>
          </a:p>
        </p:txBody>
      </p:sp>
      <p:pic>
        <p:nvPicPr>
          <p:cNvPr id="6" name="Picture 5" descr="&quot; 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505200"/>
            <a:ext cx="2904091" cy="19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8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approach did you use?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Datacopa</a:t>
            </a:r>
            <a:r>
              <a:rPr lang="en-US" dirty="0"/>
              <a:t> county, 80% of children evaluated for Part C services are identified as eligible</a:t>
            </a:r>
          </a:p>
          <a:p>
            <a:endParaRPr lang="en-US" dirty="0"/>
          </a:p>
          <a:p>
            <a:r>
              <a:rPr lang="en-US" dirty="0"/>
              <a:t>How did you visualize this? Tell us in the chat box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pic>
        <p:nvPicPr>
          <p:cNvPr id="6" name="Picture 5" descr="&quot; 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694008"/>
            <a:ext cx="2901948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Visualization?</a:t>
            </a:r>
          </a:p>
        </p:txBody>
      </p:sp>
      <p:graphicFrame>
        <p:nvGraphicFramePr>
          <p:cNvPr id="12" name="Content Placeholder 11" descr="A sample of a cluster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681430"/>
              </p:ext>
            </p:extLst>
          </p:nvPr>
        </p:nvGraphicFramePr>
        <p:xfrm>
          <a:off x="457200" y="16002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 descr="Sample of a pie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199769"/>
              </p:ext>
            </p:extLst>
          </p:nvPr>
        </p:nvGraphicFramePr>
        <p:xfrm>
          <a:off x="2805404" y="1676400"/>
          <a:ext cx="2209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 descr="A sample of a cluster bar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517898"/>
              </p:ext>
            </p:extLst>
          </p:nvPr>
        </p:nvGraphicFramePr>
        <p:xfrm>
          <a:off x="685800" y="3840162"/>
          <a:ext cx="25908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 descr="Sample of a stacked column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967511"/>
              </p:ext>
            </p:extLst>
          </p:nvPr>
        </p:nvGraphicFramePr>
        <p:xfrm>
          <a:off x="4046776" y="3250688"/>
          <a:ext cx="1936856" cy="246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Picture 13" descr="Sample of a infographic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4" r="57500"/>
          <a:stretch/>
        </p:blipFill>
        <p:spPr>
          <a:xfrm>
            <a:off x="5382208" y="1782147"/>
            <a:ext cx="2743200" cy="39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76600" y="6324600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 Common Data Visualization Pitfalls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38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Not clearly articulating your message</a:t>
            </a:r>
          </a:p>
          <a:p>
            <a:pPr marL="514350" indent="-514350">
              <a:buAutoNum type="arabicPeriod"/>
            </a:pPr>
            <a:r>
              <a:rPr lang="en-US" dirty="0"/>
              <a:t>Data overload</a:t>
            </a:r>
          </a:p>
          <a:p>
            <a:pPr marL="514350" indent="-514350">
              <a:buAutoNum type="arabicPeriod"/>
            </a:pPr>
            <a:r>
              <a:rPr lang="en-US" dirty="0"/>
              <a:t>Misrepresenting your data</a:t>
            </a:r>
          </a:p>
          <a:p>
            <a:pPr marL="514350" indent="-514350">
              <a:buAutoNum type="arabicPeriod"/>
            </a:pPr>
            <a:r>
              <a:rPr lang="en-US" dirty="0"/>
              <a:t>Being dull, dull, dull</a:t>
            </a:r>
          </a:p>
          <a:p>
            <a:pPr marL="514350" indent="-514350">
              <a:buAutoNum type="arabicPeriod"/>
            </a:pPr>
            <a:r>
              <a:rPr lang="en-US" dirty="0"/>
              <a:t>Forgetting about accessibility</a:t>
            </a:r>
          </a:p>
        </p:txBody>
      </p:sp>
      <p:pic>
        <p:nvPicPr>
          <p:cNvPr id="4" name="Picture 3" descr="&quot; 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38840"/>
            <a:ext cx="2884759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623" y="716619"/>
            <a:ext cx="7772400" cy="1362075"/>
          </a:xfrm>
        </p:spPr>
        <p:txBody>
          <a:bodyPr/>
          <a:lstStyle/>
          <a:p>
            <a:r>
              <a:rPr lang="en-US" dirty="0"/>
              <a:t>Pitfall 1: Not Clearly Articulating Your Message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5401555" y="2246087"/>
            <a:ext cx="3048001" cy="1831848"/>
          </a:xfrm>
          <a:prstGeom prst="wedgeEllipseCallout">
            <a:avLst>
              <a:gd name="adj1" fmla="val -43625"/>
              <a:gd name="adj2" fmla="val 57209"/>
            </a:avLst>
          </a:prstGeom>
          <a:solidFill>
            <a:srgbClr val="39B5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Some things went up, some things stayed the same, sometimes things went down….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019621" y="4191000"/>
            <a:ext cx="1828801" cy="1610191"/>
          </a:xfrm>
          <a:prstGeom prst="wedgeEllipseCallout">
            <a:avLst>
              <a:gd name="adj1" fmla="val 61560"/>
              <a:gd name="adj2" fmla="val 41803"/>
            </a:avLst>
          </a:prstGeom>
          <a:solidFill>
            <a:srgbClr val="154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So, uh, what’s your point?</a:t>
            </a:r>
          </a:p>
        </p:txBody>
      </p:sp>
      <p:graphicFrame>
        <p:nvGraphicFramePr>
          <p:cNvPr id="7" name="Chart 6" descr="&quot; 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885794"/>
              </p:ext>
            </p:extLst>
          </p:nvPr>
        </p:nvGraphicFramePr>
        <p:xfrm>
          <a:off x="722312" y="2667000"/>
          <a:ext cx="4230687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86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7056"/>
            <a:ext cx="8305800" cy="825500"/>
          </a:xfrm>
        </p:spPr>
        <p:txBody>
          <a:bodyPr>
            <a:noAutofit/>
          </a:bodyPr>
          <a:lstStyle/>
          <a:p>
            <a:r>
              <a:rPr lang="en-US" sz="3600" dirty="0"/>
              <a:t>What message is being conveyed?</a:t>
            </a:r>
          </a:p>
        </p:txBody>
      </p:sp>
      <p:pic>
        <p:nvPicPr>
          <p:cNvPr id="5" name="Content Placeholder 4" descr="A bar chart with lots of information displaye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079705"/>
            <a:ext cx="6913323" cy="5060794"/>
          </a:xfrm>
          <a:prstGeom prst="rect">
            <a:avLst/>
          </a:prstGeom>
        </p:spPr>
      </p:pic>
      <p:sp>
        <p:nvSpPr>
          <p:cNvPr id="2" name="TextBox 1" descr="&quot; &quot;"/>
          <p:cNvSpPr txBox="1"/>
          <p:nvPr/>
        </p:nvSpPr>
        <p:spPr>
          <a:xfrm>
            <a:off x="1567745" y="1219200"/>
            <a:ext cx="2667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  </a:t>
            </a:r>
          </a:p>
        </p:txBody>
      </p:sp>
      <p:sp>
        <p:nvSpPr>
          <p:cNvPr id="6" name="TextBox 5" descr="&quot; &quot;"/>
          <p:cNvSpPr txBox="1"/>
          <p:nvPr/>
        </p:nvSpPr>
        <p:spPr>
          <a:xfrm>
            <a:off x="1885067" y="5334000"/>
            <a:ext cx="229729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419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Potential Takeaways</a:t>
            </a:r>
          </a:p>
        </p:txBody>
      </p:sp>
      <p:pic>
        <p:nvPicPr>
          <p:cNvPr id="4" name="Picture 3" descr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40090"/>
            <a:ext cx="2589161" cy="35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message is being conveyed?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524000"/>
            <a:ext cx="6837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9B54A"/>
                </a:solidFill>
              </a:rPr>
              <a:t>Total District Employees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expanding as </a:t>
            </a:r>
            <a:r>
              <a:rPr lang="en-US" b="1" dirty="0">
                <a:solidFill>
                  <a:srgbClr val="154578"/>
                </a:solidFill>
              </a:rPr>
              <a:t>K-12 Enrollment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declining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FTE staff grew by 3% while enrollment dropped by 7%</a:t>
            </a:r>
          </a:p>
          <a:p>
            <a:endParaRPr lang="en-US" dirty="0"/>
          </a:p>
        </p:txBody>
      </p:sp>
      <p:graphicFrame>
        <p:nvGraphicFramePr>
          <p:cNvPr id="4" name="Chart 3" descr="Sample of a chart showing that total district employees is expanding over tim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733337"/>
              </p:ext>
            </p:extLst>
          </p:nvPr>
        </p:nvGraphicFramePr>
        <p:xfrm>
          <a:off x="1066800" y="2133600"/>
          <a:ext cx="3352800" cy="333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 descr="Upward arrow"/>
          <p:cNvCxnSpPr/>
          <p:nvPr/>
        </p:nvCxnSpPr>
        <p:spPr>
          <a:xfrm flipV="1">
            <a:off x="1845376" y="2854909"/>
            <a:ext cx="1490848" cy="1101020"/>
          </a:xfrm>
          <a:prstGeom prst="straightConnector1">
            <a:avLst/>
          </a:prstGeom>
          <a:ln>
            <a:solidFill>
              <a:srgbClr val="39B54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5" name="Chart 4" descr="Sample of a chart showing that K-12 enrollment is declining over tim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513464"/>
              </p:ext>
            </p:extLst>
          </p:nvPr>
        </p:nvGraphicFramePr>
        <p:xfrm>
          <a:off x="4398818" y="2133600"/>
          <a:ext cx="3505200" cy="333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Arrow Connector 9" descr="Downward arrow"/>
          <p:cNvCxnSpPr/>
          <p:nvPr/>
        </p:nvCxnSpPr>
        <p:spPr>
          <a:xfrm>
            <a:off x="6173189" y="2695423"/>
            <a:ext cx="1316182" cy="1177220"/>
          </a:xfrm>
          <a:prstGeom prst="straightConnector1">
            <a:avLst/>
          </a:prstGeom>
          <a:ln>
            <a:solidFill>
              <a:srgbClr val="154578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68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message is being conveyed?</a:t>
            </a:r>
          </a:p>
        </p:txBody>
      </p:sp>
      <p:graphicFrame>
        <p:nvGraphicFramePr>
          <p:cNvPr id="4" name="Content Placeholder 8" descr="Bar chart showing the student to staff ratio decrease between 2005 and 20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088568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7481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 2: Data Overload</a:t>
            </a:r>
          </a:p>
        </p:txBody>
      </p:sp>
      <p:graphicFrame>
        <p:nvGraphicFramePr>
          <p:cNvPr id="4" name="Chart 3" descr="Chart with data overload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24398"/>
              </p:ext>
            </p:extLst>
          </p:nvPr>
        </p:nvGraphicFramePr>
        <p:xfrm>
          <a:off x="363371" y="1417638"/>
          <a:ext cx="8323429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658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1249362"/>
          </a:xfrm>
        </p:spPr>
        <p:txBody>
          <a:bodyPr/>
          <a:lstStyle/>
          <a:p>
            <a:r>
              <a:rPr lang="en-US" dirty="0"/>
              <a:t>Use Small Multiples</a:t>
            </a:r>
          </a:p>
        </p:txBody>
      </p:sp>
      <p:pic>
        <p:nvPicPr>
          <p:cNvPr id="6" name="Picture 5" descr="Sample of a chart showing small multipl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5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3914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Chart with Purpose</a:t>
            </a:r>
            <a:br>
              <a:rPr lang="en-US" dirty="0"/>
            </a:br>
            <a:r>
              <a:rPr lang="en-US" sz="3300" dirty="0"/>
              <a:t>Overcoming Common Data Visualization Pitfalls to Create Effective Charts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3, 2017</a:t>
            </a:r>
          </a:p>
          <a:p>
            <a:r>
              <a:rPr lang="en-US" dirty="0"/>
              <a:t>3:00pm ET</a:t>
            </a:r>
          </a:p>
        </p:txBody>
      </p:sp>
    </p:spTree>
    <p:extLst>
      <p:ext uri="{BB962C8B-B14F-4D97-AF65-F5344CB8AC3E}">
        <p14:creationId xmlns:p14="http://schemas.microsoft.com/office/powerpoint/2010/main" val="3033283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2286000" cy="1676400"/>
          </a:xfrm>
        </p:spPr>
        <p:txBody>
          <a:bodyPr>
            <a:normAutofit/>
          </a:bodyPr>
          <a:lstStyle/>
          <a:p>
            <a:r>
              <a:rPr lang="en-US" dirty="0"/>
              <a:t>Break it Down</a:t>
            </a:r>
          </a:p>
        </p:txBody>
      </p:sp>
      <p:pic>
        <p:nvPicPr>
          <p:cNvPr id="4" name="Picture 3" descr="Sample of a chart showing how to breakdown data"/>
          <p:cNvPicPr>
            <a:picLocks noChangeAspect="1"/>
          </p:cNvPicPr>
          <p:nvPr/>
        </p:nvPicPr>
        <p:blipFill rotWithShape="1">
          <a:blip r:embed="rId3"/>
          <a:srcRect b="62940"/>
          <a:stretch/>
        </p:blipFill>
        <p:spPr>
          <a:xfrm>
            <a:off x="1278354" y="1600200"/>
            <a:ext cx="7865646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539077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 via The Washington Post</a:t>
            </a:r>
          </a:p>
        </p:txBody>
      </p:sp>
    </p:spTree>
    <p:extLst>
      <p:ext uri="{BB962C8B-B14F-4D97-AF65-F5344CB8AC3E}">
        <p14:creationId xmlns:p14="http://schemas.microsoft.com/office/powerpoint/2010/main" val="312607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 3: Misrepresenting your Data</a:t>
            </a:r>
          </a:p>
        </p:txBody>
      </p:sp>
      <p:pic>
        <p:nvPicPr>
          <p:cNvPr id="7" name="Picture Placeholder 6" descr="&quot; &quot;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2200"/>
          <a:stretch>
            <a:fillRect/>
          </a:stretch>
        </p:blipFill>
        <p:spPr>
          <a:xfrm>
            <a:off x="2743200" y="1699298"/>
            <a:ext cx="5486400" cy="4093490"/>
          </a:xfrm>
        </p:spPr>
      </p:pic>
    </p:spTree>
    <p:extLst>
      <p:ext uri="{BB962C8B-B14F-4D97-AF65-F5344CB8AC3E}">
        <p14:creationId xmlns:p14="http://schemas.microsoft.com/office/powerpoint/2010/main" val="31493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Sample of a chart with information that is difficult to deciph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" y="762000"/>
            <a:ext cx="918780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68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Chart 2" descr="Sample of a chart with a improved approach to displaying informa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789889"/>
              </p:ext>
            </p:extLst>
          </p:nvPr>
        </p:nvGraphicFramePr>
        <p:xfrm>
          <a:off x="227521" y="533400"/>
          <a:ext cx="8896351" cy="503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4698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 4: Dull, Dull, Dull…</a:t>
            </a:r>
          </a:p>
        </p:txBody>
      </p:sp>
      <p:pic>
        <p:nvPicPr>
          <p:cNvPr id="2" name="Picture Placeholder 1" descr="&quot; &quot;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r="9792"/>
          <a:stretch>
            <a:fillRect/>
          </a:stretch>
        </p:blipFill>
        <p:spPr>
          <a:xfrm>
            <a:off x="3810000" y="2438400"/>
            <a:ext cx="4495800" cy="3354388"/>
          </a:xfrm>
        </p:spPr>
      </p:pic>
    </p:spTree>
    <p:extLst>
      <p:ext uri="{BB962C8B-B14F-4D97-AF65-F5344CB8AC3E}">
        <p14:creationId xmlns:p14="http://schemas.microsoft.com/office/powerpoint/2010/main" val="406315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76600" y="6324600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is Dull</a:t>
            </a:r>
          </a:p>
        </p:txBody>
      </p:sp>
      <p:pic>
        <p:nvPicPr>
          <p:cNvPr id="8" name="Content Placeholder 7" descr="Sample of a bar chart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1" y="1600199"/>
            <a:ext cx="7816092" cy="409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45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76600" y="6324600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De-Default Your Chart</a:t>
            </a:r>
          </a:p>
        </p:txBody>
      </p:sp>
      <p:graphicFrame>
        <p:nvGraphicFramePr>
          <p:cNvPr id="6" name="Content Placeholder 5" descr="Example of a chart showing a different approach to displaying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22797"/>
              </p:ext>
            </p:extLst>
          </p:nvPr>
        </p:nvGraphicFramePr>
        <p:xfrm>
          <a:off x="609600" y="1600200"/>
          <a:ext cx="7391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6581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Interactive!</a:t>
            </a:r>
          </a:p>
        </p:txBody>
      </p:sp>
      <p:pic>
        <p:nvPicPr>
          <p:cNvPr id="4" name="Picture 3" descr="&quot; &quot;"/>
          <p:cNvPicPr>
            <a:picLocks noChangeAspect="1"/>
          </p:cNvPicPr>
          <p:nvPr/>
        </p:nvPicPr>
        <p:blipFill rotWithShape="1">
          <a:blip r:embed="rId3"/>
          <a:srcRect l="7022" t="52040" r="55618" b="15031"/>
          <a:stretch/>
        </p:blipFill>
        <p:spPr>
          <a:xfrm>
            <a:off x="304800" y="1417638"/>
            <a:ext cx="8163984" cy="2209801"/>
          </a:xfrm>
          <a:prstGeom prst="rect">
            <a:avLst/>
          </a:prstGeom>
        </p:spPr>
      </p:pic>
      <p:pic>
        <p:nvPicPr>
          <p:cNvPr id="5" name="Picture 4" descr="&quot; &quot;"/>
          <p:cNvPicPr>
            <a:picLocks noChangeAspect="1"/>
          </p:cNvPicPr>
          <p:nvPr/>
        </p:nvPicPr>
        <p:blipFill rotWithShape="1">
          <a:blip r:embed="rId4"/>
          <a:srcRect t="2941"/>
          <a:stretch/>
        </p:blipFill>
        <p:spPr>
          <a:xfrm>
            <a:off x="1247919" y="3655394"/>
            <a:ext cx="4011703" cy="2230089"/>
          </a:xfrm>
          <a:prstGeom prst="rect">
            <a:avLst/>
          </a:prstGeom>
        </p:spPr>
      </p:pic>
      <p:pic>
        <p:nvPicPr>
          <p:cNvPr id="6" name="Picture 5" descr="&quot; &quo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741" y="3609296"/>
            <a:ext cx="21717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65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 5: Forgetting About Accessibility</a:t>
            </a:r>
          </a:p>
        </p:txBody>
      </p:sp>
      <p:grpSp>
        <p:nvGrpSpPr>
          <p:cNvPr id="2" name="Group 1" descr="&quot; &quot;"/>
          <p:cNvGrpSpPr/>
          <p:nvPr/>
        </p:nvGrpSpPr>
        <p:grpSpPr>
          <a:xfrm>
            <a:off x="4625445" y="2182988"/>
            <a:ext cx="3590043" cy="3590043"/>
            <a:chOff x="4625445" y="2182988"/>
            <a:chExt cx="3590043" cy="3590043"/>
          </a:xfrm>
        </p:grpSpPr>
        <p:pic>
          <p:nvPicPr>
            <p:cNvPr id="7" name="Picture 6" descr="&quot; &quot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5445" y="2182988"/>
              <a:ext cx="3590043" cy="3590043"/>
            </a:xfrm>
            <a:prstGeom prst="rect">
              <a:avLst/>
            </a:prstGeom>
          </p:spPr>
        </p:pic>
        <p:pic>
          <p:nvPicPr>
            <p:cNvPr id="9" name="Picture 8" descr="&quot; &quot;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2286000"/>
              <a:ext cx="1447800" cy="1600200"/>
            </a:xfrm>
            <a:prstGeom prst="rect">
              <a:avLst/>
            </a:prstGeom>
          </p:spPr>
        </p:pic>
      </p:grpSp>
      <p:graphicFrame>
        <p:nvGraphicFramePr>
          <p:cNvPr id="11" name="Chart 10" descr="&quot; 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979498"/>
              </p:ext>
            </p:extLst>
          </p:nvPr>
        </p:nvGraphicFramePr>
        <p:xfrm>
          <a:off x="6553200" y="4114800"/>
          <a:ext cx="15240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2781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you ever been in a session and …</a:t>
            </a:r>
          </a:p>
        </p:txBody>
      </p:sp>
      <p:pic>
        <p:nvPicPr>
          <p:cNvPr id="7" name="Picture 6" descr="&quot; 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895600"/>
            <a:ext cx="4572000" cy="31527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“I know you can’t see this chart, but I’ll tell you…”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slides are printed in black and white, but the key takeaways are highlighted in color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charts include every color of the rainbow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presenter uses a complicated graphic that you cannot understand</a:t>
            </a:r>
          </a:p>
        </p:txBody>
      </p:sp>
    </p:spTree>
    <p:extLst>
      <p:ext uri="{BB962C8B-B14F-4D97-AF65-F5344CB8AC3E}">
        <p14:creationId xmlns:p14="http://schemas.microsoft.com/office/powerpoint/2010/main" val="16608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248400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4828" y="5440798"/>
            <a:ext cx="2712860" cy="612506"/>
          </a:xfrm>
        </p:spPr>
        <p:txBody>
          <a:bodyPr/>
          <a:lstStyle/>
          <a:p>
            <a:r>
              <a:rPr lang="en-US" dirty="0"/>
              <a:t>Kerry Belodoff </a:t>
            </a:r>
          </a:p>
          <a:p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876800" y="5440797"/>
            <a:ext cx="2712860" cy="6125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Tx/>
              <a:buBlip>
                <a:blip r:embed="rId3"/>
              </a:buBlip>
              <a:defRPr sz="2800" kern="1200">
                <a:solidFill>
                  <a:srgbClr val="15457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Calibri" panose="020F0502020204030204" pitchFamily="34" charset="0"/>
              <a:buChar char="–"/>
              <a:defRPr sz="2400" kern="1200">
                <a:solidFill>
                  <a:srgbClr val="1545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Denise </a:t>
            </a:r>
            <a:r>
              <a:rPr lang="en-US" dirty="0" err="1"/>
              <a:t>Mauzy</a:t>
            </a:r>
            <a:endParaRPr lang="en-US" dirty="0"/>
          </a:p>
          <a:p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pic>
        <p:nvPicPr>
          <p:cNvPr id="4" name="Picture 3" descr="&quot; &quot;"/>
          <p:cNvPicPr>
            <a:picLocks noChangeAspect="1"/>
          </p:cNvPicPr>
          <p:nvPr/>
        </p:nvPicPr>
        <p:blipFill rotWithShape="1">
          <a:blip r:embed="rId4"/>
          <a:srcRect l="3421" t="4041" r="15142" b="-1020"/>
          <a:stretch/>
        </p:blipFill>
        <p:spPr>
          <a:xfrm>
            <a:off x="2055870" y="1583251"/>
            <a:ext cx="1866174" cy="3763083"/>
          </a:xfrm>
          <a:prstGeom prst="rect">
            <a:avLst/>
          </a:prstGeom>
        </p:spPr>
      </p:pic>
      <p:pic>
        <p:nvPicPr>
          <p:cNvPr id="9" name="Picture 8" descr="&quot; &quot;"/>
          <p:cNvPicPr>
            <a:picLocks noChangeAspect="1"/>
          </p:cNvPicPr>
          <p:nvPr/>
        </p:nvPicPr>
        <p:blipFill rotWithShape="1">
          <a:blip r:embed="rId5"/>
          <a:srcRect t="4837" b="3684"/>
          <a:stretch/>
        </p:blipFill>
        <p:spPr>
          <a:xfrm>
            <a:off x="5181600" y="1605022"/>
            <a:ext cx="1869156" cy="37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07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rgbClr val="39B54A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Build in Accessibility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/>
              <a:t>Visualizations are by their very nature images </a:t>
            </a:r>
          </a:p>
          <a:p>
            <a:pPr lvl="1"/>
            <a:r>
              <a:rPr lang="en-US" dirty="0"/>
              <a:t>Use the principles of data visualization to create your “alt text” description</a:t>
            </a:r>
          </a:p>
          <a:p>
            <a:pPr lvl="1"/>
            <a:r>
              <a:rPr lang="en-US" dirty="0"/>
              <a:t>Use a color contrast checker</a:t>
            </a:r>
          </a:p>
          <a:p>
            <a:pPr lvl="1"/>
            <a:r>
              <a:rPr lang="en-US" dirty="0"/>
              <a:t>Avoid red/green/yellow combinations</a:t>
            </a:r>
          </a:p>
          <a:p>
            <a:pPr lvl="1"/>
            <a:r>
              <a:rPr lang="en-US" dirty="0"/>
              <a:t>Consider how the data visualization will be presented</a:t>
            </a:r>
          </a:p>
          <a:p>
            <a:pPr lvl="1"/>
            <a:r>
              <a:rPr lang="en-US" dirty="0"/>
              <a:t>With your audience in mind, consider the need for multiple formats beyond “alt text”</a:t>
            </a:r>
          </a:p>
        </p:txBody>
      </p:sp>
    </p:spTree>
    <p:extLst>
      <p:ext uri="{BB962C8B-B14F-4D97-AF65-F5344CB8AC3E}">
        <p14:creationId xmlns:p14="http://schemas.microsoft.com/office/powerpoint/2010/main" val="932677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76600" y="6324600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DaSy-NCSI Data Visualization Toolkit</a:t>
            </a:r>
          </a:p>
        </p:txBody>
      </p:sp>
      <p:pic>
        <p:nvPicPr>
          <p:cNvPr id="5" name="Content Placeholder 4" descr="Screenshop of the DaSy-NCSI data visualization toolkit available on the DaSy website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752" r="4629"/>
          <a:stretch/>
        </p:blipFill>
        <p:spPr>
          <a:xfrm>
            <a:off x="152400" y="1705145"/>
            <a:ext cx="8610600" cy="3200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5269597"/>
            <a:ext cx="647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http://dasycenter.org/data-visualization-toolkit/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68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and Resources are Available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the </a:t>
            </a:r>
            <a:r>
              <a:rPr lang="en-US" dirty="0" err="1"/>
              <a:t>DaSy</a:t>
            </a:r>
            <a:r>
              <a:rPr lang="en-US" dirty="0"/>
              <a:t> website at:</a:t>
            </a:r>
            <a:br>
              <a:rPr lang="en-US" dirty="0"/>
            </a:br>
            <a:r>
              <a:rPr lang="en-US" dirty="0">
                <a:hlinkClick r:id="rId3"/>
              </a:rPr>
              <a:t>http://dasycenter.org/</a:t>
            </a:r>
            <a:endParaRPr lang="en-US" dirty="0"/>
          </a:p>
          <a:p>
            <a:r>
              <a:rPr lang="en-US" dirty="0"/>
              <a:t>Like us on Facebook: </a:t>
            </a:r>
            <a:br>
              <a:rPr lang="en-US" dirty="0"/>
            </a:br>
            <a:r>
              <a:rPr lang="en-US" u="sng" dirty="0">
                <a:hlinkClick r:id="rId4"/>
              </a:rPr>
              <a:t>https://www.facebook.com/dasycenter</a:t>
            </a:r>
            <a:endParaRPr lang="en-US" dirty="0"/>
          </a:p>
          <a:p>
            <a:r>
              <a:rPr lang="en-US" dirty="0"/>
              <a:t>Follow us on Twitter:</a:t>
            </a:r>
            <a:br>
              <a:rPr lang="en-US" dirty="0"/>
            </a:br>
            <a:r>
              <a:rPr lang="en-US" u="sng" dirty="0">
                <a:hlinkClick r:id="rId5"/>
              </a:rPr>
              <a:t>@</a:t>
            </a:r>
            <a:r>
              <a:rPr lang="en-US" u="sng" dirty="0" err="1">
                <a:hlinkClick r:id="rId5"/>
              </a:rPr>
              <a:t>DaSyCenter</a:t>
            </a:r>
            <a:r>
              <a:rPr lang="en-US" dirty="0"/>
              <a:t>  </a:t>
            </a:r>
          </a:p>
          <a:p>
            <a:r>
              <a:rPr lang="en-US" dirty="0"/>
              <a:t>Connect with the presenters:</a:t>
            </a:r>
          </a:p>
          <a:p>
            <a:pPr marL="400050" lvl="1" indent="0">
              <a:buNone/>
            </a:pPr>
            <a:r>
              <a:rPr lang="en-US" dirty="0">
                <a:hlinkClick r:id="rId6"/>
              </a:rPr>
              <a:t>Kerry.Belodoff@sri.com</a:t>
            </a:r>
            <a:r>
              <a:rPr lang="en-US" dirty="0"/>
              <a:t> and </a:t>
            </a:r>
            <a:r>
              <a:rPr lang="en-US" dirty="0">
                <a:hlinkClick r:id="rId7"/>
              </a:rPr>
              <a:t>Denise.Mauzy@aemcorp.com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37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contents of this presentation were developed under a grant from the U.S. Department of Education, # H373Z120002. However, those contents do not necessarily represent the policy of the U.S. Department of Education, and you should not assume endorsement by the Federal Government. Project Officers, Meredith </a:t>
            </a:r>
            <a:r>
              <a:rPr lang="en-US" sz="1800" dirty="0" err="1"/>
              <a:t>Miceli</a:t>
            </a:r>
            <a:r>
              <a:rPr lang="en-US" sz="1800" dirty="0"/>
              <a:t> and </a:t>
            </a:r>
            <a:r>
              <a:rPr lang="en-US" sz="1800" dirty="0" err="1"/>
              <a:t>Richelle</a:t>
            </a:r>
            <a:r>
              <a:rPr lang="en-US" sz="1800" dirty="0"/>
              <a:t> Davis.</a:t>
            </a:r>
          </a:p>
        </p:txBody>
      </p:sp>
      <p:pic>
        <p:nvPicPr>
          <p:cNvPr id="11" name="Picture 10" descr="Ideas that Work. U.S. Office of Special Education Progr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3" y="4296186"/>
            <a:ext cx="1062037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248400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a result of participating in today’s webinar, you will…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Understand common pitfalls in creating effective charts </a:t>
            </a:r>
          </a:p>
          <a:p>
            <a:pPr lvl="0"/>
            <a:r>
              <a:rPr lang="en-US" dirty="0"/>
              <a:t>Access resources and tools to support effective data visualization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2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 describing?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800" dirty="0">
                <a:solidFill>
                  <a:srgbClr val="39B54A"/>
                </a:solidFill>
              </a:rPr>
              <a:t>A curved line with every point equal distance from the center</a:t>
            </a:r>
          </a:p>
        </p:txBody>
      </p:sp>
    </p:spTree>
    <p:extLst>
      <p:ext uri="{BB962C8B-B14F-4D97-AF65-F5344CB8AC3E}">
        <p14:creationId xmlns:p14="http://schemas.microsoft.com/office/powerpoint/2010/main" val="20796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 describing?</a:t>
            </a:r>
          </a:p>
        </p:txBody>
      </p:sp>
      <p:sp>
        <p:nvSpPr>
          <p:cNvPr id="5" name="Oval 4" descr="A curved line with every point equal distance from the center, in other words a circle"/>
          <p:cNvSpPr/>
          <p:nvPr/>
        </p:nvSpPr>
        <p:spPr>
          <a:xfrm>
            <a:off x="2590800" y="1676400"/>
            <a:ext cx="3848100" cy="3657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600" y="6350303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Visualization?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representation and presentation of data or information to facilitate understanding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cale with one side containing the words &quot;A curved line with every point equal distance from the center&quot; and on the other side of the scale a drawing of a circ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16" y="2684448"/>
            <a:ext cx="5077167" cy="29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3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Purposes of Data Visualization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4038600"/>
          </a:xfrm>
        </p:spPr>
        <p:txBody>
          <a:bodyPr/>
          <a:lstStyle/>
          <a:p>
            <a:r>
              <a:rPr lang="en-US" dirty="0"/>
              <a:t>Explore and analyze patterns and relationships</a:t>
            </a:r>
          </a:p>
        </p:txBody>
      </p:sp>
      <p:graphicFrame>
        <p:nvGraphicFramePr>
          <p:cNvPr id="7" name="Chart 6" descr="A scatter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249904"/>
              </p:ext>
            </p:extLst>
          </p:nvPr>
        </p:nvGraphicFramePr>
        <p:xfrm>
          <a:off x="1219200" y="2111375"/>
          <a:ext cx="6329363" cy="370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148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Purposes of Data Visualization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22753"/>
            <a:ext cx="4038600" cy="2738038"/>
          </a:xfrm>
        </p:spPr>
        <p:txBody>
          <a:bodyPr/>
          <a:lstStyle/>
          <a:p>
            <a:r>
              <a:rPr lang="en-US" dirty="0"/>
              <a:t>Communicate findings</a:t>
            </a:r>
          </a:p>
          <a:p>
            <a:r>
              <a:rPr lang="en-US" dirty="0"/>
              <a:t>Tell a data story</a:t>
            </a:r>
          </a:p>
          <a:p>
            <a:r>
              <a:rPr lang="en-US" dirty="0"/>
              <a:t>Use data for decision-making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ample of an infographic"/>
          <p:cNvPicPr>
            <a:picLocks noChangeAspect="1"/>
          </p:cNvPicPr>
          <p:nvPr/>
        </p:nvPicPr>
        <p:blipFill rotWithShape="1">
          <a:blip r:embed="rId3"/>
          <a:srcRect t="14150" b="580"/>
          <a:stretch/>
        </p:blipFill>
        <p:spPr>
          <a:xfrm>
            <a:off x="4953000" y="1603703"/>
            <a:ext cx="3352800" cy="4317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6128919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Infographic from U.S. Census Bureau: https://www.census.gov/content/dam/Census/library/visualizations/2013/comm/child_care.pdf</a:t>
            </a:r>
          </a:p>
        </p:txBody>
      </p:sp>
    </p:spTree>
    <p:extLst>
      <p:ext uri="{BB962C8B-B14F-4D97-AF65-F5344CB8AC3E}">
        <p14:creationId xmlns:p14="http://schemas.microsoft.com/office/powerpoint/2010/main" val="387191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Title Here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One color chart&amp;quot;&quot;/&gt;&lt;property id=&quot;20307&quot; value=&quot;261&quot;/&gt;&lt;/object&gt;&lt;object type=&quot;3&quot; unique_id=&quot;11917&quot;&gt;&lt;property id=&quot;20148&quot; value=&quot;5&quot;/&gt;&lt;property id=&quot;20300&quot; value=&quot;Slide 5 - &amp;quot;Two color chart&amp;quot;&quot;/&gt;&lt;property id=&quot;20307&quot; value=&quot;260&quot;/&gt;&lt;/object&gt;&lt;object type=&quot;3&quot; unique_id=&quot;11918&quot;&gt;&lt;property id=&quot;20148&quot; value=&quot;5&quot;/&gt;&lt;property id=&quot;20300&quot; value=&quot;Slide 6 - &amp;quot;Three color chart&amp;quot;&quot;/&gt;&lt;property id=&quot;20307&quot; value=&quot;263&quot;/&gt;&lt;/object&gt;&lt;object type=&quot;3&quot; unique_id=&quot;11919&quot;&gt;&lt;property id=&quot;20148&quot; value=&quot;5&quot;/&gt;&lt;property id=&quot;20300&quot; value=&quot;Slide 7 - &amp;quot;Four color chart&amp;quot;&quot;/&gt;&lt;property id=&quot;20307&quot; value=&quot;262&quot;/&gt;&lt;/object&gt;&lt;object type=&quot;3&quot; unique_id=&quot;11920&quot;&gt;&lt;property id=&quot;20148&quot; value=&quot;5&quot;/&gt;&lt;property id=&quot;20300&quot; value=&quot;Slide 8 - &amp;quot;Five color chart&amp;quot;&quot;/&gt;&lt;property id=&quot;20307&quot; value=&quot;264&quot;/&gt;&lt;/object&gt;&lt;object type=&quot;3&quot; unique_id=&quot;11921&quot;&gt;&lt;property id=&quot;20148&quot; value=&quot;5&quot;/&gt;&lt;property id=&quot;20300&quot; value=&quot;Slide 9 - &amp;quot;Pie chart&amp;quot;&quot;/&gt;&lt;property id=&quot;20307&quot; value=&quot;265&quot;/&gt;&lt;/object&gt;&lt;object type=&quot;3&quot; unique_id=&quot;11922&quot;&gt;&lt;property id=&quot;20148&quot; value=&quot;5&quot;/&gt;&lt;property id=&quot;20300&quot; value=&quot;Slide 10 - &amp;quot;Section Header Slide&amp;quot;&quot;/&gt;&lt;property id=&quot;20307&quot; value=&quot;266&quot;/&gt;&lt;/object&gt;&lt;object type=&quot;3&quot; unique_id=&quot;11923&quot;&gt;&lt;property id=&quot;20148&quot; value=&quot;5&quot;/&gt;&lt;property id=&quot;20300&quot; value=&quot;Slide 11 - &amp;quot;Slide with nothing at bottom for long lists or graphics&amp;quot;&quot;/&gt;&lt;property id=&quot;20307&quot; value=&quot;268&quot;/&gt;&lt;/object&gt;&lt;object type=&quot;3&quot; unique_id=&quot;11924&quot;&gt;&lt;property id=&quot;20148&quot; value=&quot;5&quot;/&gt;&lt;property id=&quot;20300&quot; value=&quot;Slide 12 - &amp;quot;Final presentation slide&amp;quot;&quot;/&gt;&lt;property id=&quot;20307&quot; value=&quot;267&quot;/&gt;&lt;/object&gt;&lt;object type=&quot;3&quot; unique_id=&quot;11925&quot;&gt;&lt;property id=&quot;20148&quot; value=&quot;5&quot;/&gt;&lt;property id=&quot;20300&quot; value=&quot;Slide 13&quot;/&gt;&lt;property id=&quot;20307&quot; value=&quot;269&quot;/&gt;&lt;/object&gt;&lt;/object&gt;&lt;object type=&quot;8&quot; unique_id=&quot;1191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665</Words>
  <Application>Microsoft Office PowerPoint</Application>
  <PresentationFormat>On-screen Show (4:3)</PresentationFormat>
  <Paragraphs>158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Century Schoolbook</vt:lpstr>
      <vt:lpstr>Office Theme</vt:lpstr>
      <vt:lpstr>While you settle in…</vt:lpstr>
      <vt:lpstr>Chart with Purpose Overcoming Common Data Visualization Pitfalls to Create Effective Charts</vt:lpstr>
      <vt:lpstr>Welcome and Introductions</vt:lpstr>
      <vt:lpstr>As a result of participating in today’s webinar, you will…</vt:lpstr>
      <vt:lpstr>What am I describing?</vt:lpstr>
      <vt:lpstr>What am I describing?</vt:lpstr>
      <vt:lpstr>What is Data Visualization?</vt:lpstr>
      <vt:lpstr>Purposes of Data Visualization</vt:lpstr>
      <vt:lpstr>Purposes of Data Visualization</vt:lpstr>
      <vt:lpstr>What approach did you use?</vt:lpstr>
      <vt:lpstr>What is Data Visualization?</vt:lpstr>
      <vt:lpstr>5 Common Data Visualization Pitfalls</vt:lpstr>
      <vt:lpstr>Pitfall 1: Not Clearly Articulating Your Message</vt:lpstr>
      <vt:lpstr>What message is being conveyed?</vt:lpstr>
      <vt:lpstr>Two Potential Takeaways</vt:lpstr>
      <vt:lpstr>What message is being conveyed?</vt:lpstr>
      <vt:lpstr>What message is being conveyed?</vt:lpstr>
      <vt:lpstr>Pitfall 2: Data Overload</vt:lpstr>
      <vt:lpstr>Use Small Multiples</vt:lpstr>
      <vt:lpstr>Break it Down</vt:lpstr>
      <vt:lpstr>Pitfall 3: Misrepresenting your Data</vt:lpstr>
      <vt:lpstr>PowerPoint Presentation</vt:lpstr>
      <vt:lpstr>PowerPoint Presentation</vt:lpstr>
      <vt:lpstr>Pitfall 4: Dull, Dull, Dull…</vt:lpstr>
      <vt:lpstr>Default is Dull</vt:lpstr>
      <vt:lpstr>De-Default Your Chart</vt:lpstr>
      <vt:lpstr>Get Interactive!</vt:lpstr>
      <vt:lpstr>Pitfall 5: Forgetting About Accessibility</vt:lpstr>
      <vt:lpstr>Have you ever been in a session and …</vt:lpstr>
      <vt:lpstr>Build in Accessibility </vt:lpstr>
      <vt:lpstr>DaSy-NCSI Data Visualization Toolkit</vt:lpstr>
      <vt:lpstr>TA and Resources are Available</vt:lpstr>
      <vt:lpstr>PowerPoint Presentation</vt:lpstr>
    </vt:vector>
  </TitlesOfParts>
  <Company>The DaSy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 with Purpose: Overcoming Common Data Visualization Pitfalls to Create Effective Charts</dc:title>
  <dc:creator>The DaSy Center</dc:creator>
  <cp:keywords>Data Use, Data Visualization</cp:keywords>
  <cp:lastModifiedBy>Roxanne Jones</cp:lastModifiedBy>
  <cp:revision>145</cp:revision>
  <cp:lastPrinted>2017-05-02T15:44:43Z</cp:lastPrinted>
  <dcterms:created xsi:type="dcterms:W3CDTF">2013-02-06T21:54:43Z</dcterms:created>
  <dcterms:modified xsi:type="dcterms:W3CDTF">2017-05-11T17:43:57Z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