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8" r:id="rId2"/>
    <p:sldId id="257" r:id="rId3"/>
    <p:sldId id="270" r:id="rId4"/>
    <p:sldId id="259" r:id="rId5"/>
    <p:sldId id="271" r:id="rId6"/>
    <p:sldId id="272" r:id="rId7"/>
    <p:sldId id="273" r:id="rId8"/>
    <p:sldId id="274" r:id="rId9"/>
    <p:sldId id="275" r:id="rId10"/>
    <p:sldId id="276" r:id="rId11"/>
    <p:sldId id="277" r:id="rId12"/>
    <p:sldId id="278" r:id="rId13"/>
    <p:sldId id="279" r:id="rId14"/>
    <p:sldId id="280" r:id="rId15"/>
    <p:sldId id="281" r:id="rId16"/>
    <p:sldId id="269" r:id="rId17"/>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6F3"/>
    <a:srgbClr val="56A0D3"/>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2" autoAdjust="0"/>
  </p:normalViewPr>
  <p:slideViewPr>
    <p:cSldViewPr>
      <p:cViewPr varScale="1">
        <p:scale>
          <a:sx n="82" d="100"/>
          <a:sy n="82" d="100"/>
        </p:scale>
        <p:origin x="34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11/20/2017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11/20/2017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a:p>
            <a:endParaRPr lang="en-US" dirty="0"/>
          </a:p>
          <a:p>
            <a:endParaRPr lang="en-US" dirty="0"/>
          </a:p>
          <a:p>
            <a:r>
              <a:rPr lang="en-US" dirty="0"/>
              <a:t>ORGANIZER</a:t>
            </a:r>
            <a:r>
              <a:rPr lang="en-US" baseline="0" dirty="0"/>
              <a:t> COMMENTS</a:t>
            </a:r>
          </a:p>
          <a:p>
            <a:endParaRPr lang="en-US" dirty="0"/>
          </a:p>
          <a:p>
            <a:r>
              <a:rPr lang="en-US" dirty="0"/>
              <a:t>Do</a:t>
            </a:r>
            <a:r>
              <a:rPr lang="en-US" baseline="0" dirty="0"/>
              <a:t> we want to keep these in here?</a:t>
            </a:r>
          </a:p>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97001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does a high quality Part C/ Section 619 system look like?</a:t>
            </a:r>
          </a:p>
          <a:p>
            <a:r>
              <a:rPr lang="en-US" sz="1200" b="0" i="0" kern="1200" dirty="0">
                <a:solidFill>
                  <a:schemeClr val="tx1"/>
                </a:solidFill>
                <a:effectLst/>
                <a:latin typeface="+mn-lt"/>
                <a:ea typeface="+mn-ea"/>
                <a:cs typeface="+mn-cs"/>
              </a:rPr>
              <a:t>Specifically,</a:t>
            </a:r>
            <a:r>
              <a:rPr lang="en-US" sz="1200" b="0" i="0" kern="1200" baseline="0" dirty="0">
                <a:solidFill>
                  <a:schemeClr val="tx1"/>
                </a:solidFill>
                <a:effectLst/>
                <a:latin typeface="+mn-lt"/>
                <a:ea typeface="+mn-ea"/>
                <a:cs typeface="+mn-cs"/>
              </a:rPr>
              <a:t> w</a:t>
            </a:r>
            <a:r>
              <a:rPr lang="en-US" sz="1200" b="0" i="0" kern="1200" dirty="0">
                <a:solidFill>
                  <a:schemeClr val="tx1"/>
                </a:solidFill>
                <a:effectLst/>
                <a:latin typeface="+mn-lt"/>
                <a:ea typeface="+mn-ea"/>
                <a:cs typeface="+mn-cs"/>
              </a:rPr>
              <a:t>hat does a state need to put into place in order to encourage/support/require local implementation of evidence-based practices that result in positive outcomes for young children with disabilities and their families?</a:t>
            </a:r>
            <a:endParaRPr lang="en-US" i="0"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3083586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self-assessment is a companion to the ECTA and </a:t>
            </a:r>
            <a:r>
              <a:rPr lang="en-US" dirty="0" err="1"/>
              <a:t>DaSy</a:t>
            </a:r>
            <a:r>
              <a:rPr lang="en-US" dirty="0"/>
              <a:t> frameworks.  </a:t>
            </a:r>
          </a:p>
          <a:p>
            <a:pPr lvl="1"/>
            <a:r>
              <a:rPr lang="en-US" dirty="0"/>
              <a:t>It provides a structure to evaluate identify both</a:t>
            </a:r>
            <a:r>
              <a:rPr lang="en-US" baseline="0" dirty="0"/>
              <a:t> areas of strength that states can build on as well as areas that need improvement.</a:t>
            </a:r>
          </a:p>
          <a:p>
            <a:pPr lvl="1"/>
            <a:r>
              <a:rPr lang="en-US" baseline="0" dirty="0"/>
              <a:t>Primary audience is state Part C and section 619 coordinators and staff, with acknowledgment that other key staff and leadership in a state will be involved.</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174778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QI ratings</a:t>
            </a:r>
            <a:r>
              <a:rPr lang="en-US" baseline="0" dirty="0"/>
              <a:t> are</a:t>
            </a:r>
            <a:r>
              <a:rPr lang="en-US" dirty="0"/>
              <a:t> automatically generated from element ratings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266879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Changes</a:t>
            </a:r>
            <a:r>
              <a:rPr lang="en-US" baseline="0" dirty="0"/>
              <a:t> over time</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32025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 document with both guidance and instructions</a:t>
            </a:r>
          </a:p>
          <a:p>
            <a:r>
              <a:rPr lang="en-US" dirty="0"/>
              <a:t>In the</a:t>
            </a:r>
            <a:r>
              <a:rPr lang="en-US" baseline="0" dirty="0"/>
              <a:t> tool itself, first sheet is instructions</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5008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steps</a:t>
            </a:r>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3263110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Instructions to presenters: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a:t>
            </a:r>
            <a:r>
              <a:rPr lang="en-US" sz="1200" kern="1200">
                <a:solidFill>
                  <a:schemeClr val="tx1"/>
                </a:solidFill>
                <a:effectLst/>
                <a:latin typeface="+mn-lt"/>
                <a:ea typeface="+mn-ea"/>
                <a:cs typeface="+mn-cs"/>
              </a:rPr>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4095769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Logos of 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grpSp>
        <p:nvGrpSpPr>
          <p:cNvPr id="21" name="Group 20" descr="&quot; &quot;"/>
          <p:cNvGrpSpPr/>
          <p:nvPr userDrawn="1"/>
        </p:nvGrpSpPr>
        <p:grpSpPr>
          <a:xfrm>
            <a:off x="-457200" y="-304800"/>
            <a:ext cx="9677400" cy="1603169"/>
            <a:chOff x="-457200" y="-304800"/>
            <a:chExt cx="9677400" cy="1603169"/>
          </a:xfrm>
        </p:grpSpPr>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gr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6121400"/>
            <a:ext cx="9144000" cy="736600"/>
            <a:chOff x="0" y="6121400"/>
            <a:chExt cx="9144000" cy="736600"/>
          </a:xfrm>
        </p:grpSpPr>
        <p:pic>
          <p:nvPicPr>
            <p:cNvPr id="9"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 name="Straight Connector 9"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1" name="Picture 10"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154578"/>
              </a:buClr>
              <a:buFont typeface="Arial" panose="020B0604020202020204" pitchFamily="34" charset="0"/>
              <a:buChar char="•"/>
              <a:defRPr sz="3200">
                <a:solidFill>
                  <a:srgbClr val="154578"/>
                </a:solidFill>
              </a:defRPr>
            </a:lvl1pPr>
            <a:lvl2pPr marL="742950" indent="-285750">
              <a:buClr>
                <a:srgbClr val="56A0D3"/>
              </a:buClr>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Logos of 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vl3pPr>
              <a:buClr>
                <a:srgbClr val="56A0D3"/>
              </a:buClr>
              <a:defRPr/>
            </a:lvl3pPr>
            <a:lvl4pPr>
              <a:buClr>
                <a:srgbClr val="56A0D3"/>
              </a:buClr>
              <a:defRPr/>
            </a:lvl4pPr>
            <a:lvl5pPr>
              <a:buClr>
                <a:srgbClr val="56A0D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5" name="Picture 4"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grpSp>
        <p:nvGrpSpPr>
          <p:cNvPr id="7" name="Group 6"/>
          <p:cNvGrpSpPr/>
          <p:nvPr userDrawn="1"/>
        </p:nvGrpSpPr>
        <p:grpSpPr>
          <a:xfrm>
            <a:off x="0" y="-1143000"/>
            <a:ext cx="9144000" cy="1371600"/>
            <a:chOff x="0" y="-1143000"/>
            <a:chExt cx="9144000" cy="1371600"/>
          </a:xfrm>
        </p:grpSpPr>
        <p:sp>
          <p:nvSpPr>
            <p:cNvPr id="10" name="Rectangle 9"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28863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5" name="Group 4"/>
          <p:cNvGrpSpPr/>
          <p:nvPr userDrawn="1"/>
        </p:nvGrpSpPr>
        <p:grpSpPr>
          <a:xfrm>
            <a:off x="0" y="-1143000"/>
            <a:ext cx="9144000" cy="1371600"/>
            <a:chOff x="0" y="-1143000"/>
            <a:chExt cx="9144000" cy="1371600"/>
          </a:xfrm>
        </p:grpSpPr>
        <p:sp>
          <p:nvSpPr>
            <p:cNvPr id="6" name="Rectangle 5"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1143000"/>
            <a:ext cx="9144000" cy="1371600"/>
            <a:chOff x="0" y="-1143000"/>
            <a:chExt cx="9144000" cy="1371600"/>
          </a:xfrm>
        </p:grpSpPr>
        <p:sp>
          <p:nvSpPr>
            <p:cNvPr id="9" name="Rectangle 8"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grpSp>
        <p:nvGrpSpPr>
          <p:cNvPr id="11" name="Group 10"/>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p:cNvGrpSpPr/>
          <p:nvPr userDrawn="1"/>
        </p:nvGrpSpPr>
        <p:grpSpPr>
          <a:xfrm>
            <a:off x="0" y="6121400"/>
            <a:ext cx="9144000" cy="736600"/>
            <a:chOff x="0" y="6121400"/>
            <a:chExt cx="9144000" cy="736600"/>
          </a:xfrm>
        </p:grpSpPr>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5" name="Straight Connector 14"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6" name="Picture 15"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p:cNvGrpSpPr/>
          <p:nvPr userDrawn="1"/>
        </p:nvGrpSpPr>
        <p:grpSpPr>
          <a:xfrm>
            <a:off x="0" y="6121400"/>
            <a:ext cx="9144000" cy="736600"/>
            <a:chOff x="0" y="6121400"/>
            <a:chExt cx="9144000" cy="736600"/>
          </a:xfrm>
        </p:grpSpPr>
        <p:pic>
          <p:nvPicPr>
            <p:cNvPr id="10"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2" name="Picture 11"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dasycenter.org/resources/dasy-framework/" TargetMode="External"/><Relationship Id="rId2" Type="http://schemas.openxmlformats.org/officeDocument/2006/relationships/hyperlink" Target="http://ectacenter.org/sysframe/" TargetMode="External"/><Relationship Id="rId1" Type="http://schemas.openxmlformats.org/officeDocument/2006/relationships/slideLayout" Target="../slideLayouts/slideLayout3.xml"/><Relationship Id="rId5" Type="http://schemas.openxmlformats.org/officeDocument/2006/relationships/hyperlink" Target="http://dasycenter.org/self-assessment-for-ecta-and-dasy-frameworks/" TargetMode="External"/><Relationship Id="rId4" Type="http://schemas.openxmlformats.org/officeDocument/2006/relationships/hyperlink" Target="http://ectacenter.org/sysframe/selfassessment.asp"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534400" cy="1520952"/>
          </a:xfrm>
        </p:spPr>
        <p:txBody>
          <a:bodyPr>
            <a:normAutofit fontScale="90000"/>
          </a:bodyPr>
          <a:lstStyle/>
          <a:p>
            <a:r>
              <a:rPr lang="en-US" dirty="0"/>
              <a:t>ECTA/</a:t>
            </a:r>
            <a:r>
              <a:rPr lang="en-US" dirty="0" err="1"/>
              <a:t>DaSy</a:t>
            </a:r>
            <a:r>
              <a:rPr lang="en-US" dirty="0"/>
              <a:t> System Framework Self-Assessment Comparison Tool</a:t>
            </a:r>
          </a:p>
        </p:txBody>
      </p:sp>
      <p:sp>
        <p:nvSpPr>
          <p:cNvPr id="5" name="Text Placeholder 10"/>
          <p:cNvSpPr txBox="1">
            <a:spLocks/>
          </p:cNvSpPr>
          <p:nvPr/>
        </p:nvSpPr>
        <p:spPr>
          <a:xfrm>
            <a:off x="457200" y="4572000"/>
            <a:ext cx="6705600" cy="8382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t>Robin Nelson</a:t>
            </a:r>
          </a:p>
        </p:txBody>
      </p:sp>
      <p:sp>
        <p:nvSpPr>
          <p:cNvPr id="6" name="Subtitle 2"/>
          <p:cNvSpPr>
            <a:spLocks noGrp="1"/>
          </p:cNvSpPr>
          <p:nvPr>
            <p:ph type="subTitle" idx="1"/>
          </p:nvPr>
        </p:nvSpPr>
        <p:spPr>
          <a:xfrm>
            <a:off x="457200" y="5638800"/>
            <a:ext cx="4270248" cy="762000"/>
          </a:xfrm>
        </p:spPr>
        <p:txBody>
          <a:bodyPr/>
          <a:lstStyle/>
          <a:p>
            <a:pPr algn="l"/>
            <a:r>
              <a:rPr lang="en-US" dirty="0"/>
              <a:t>June 29, 2016</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p:cNvSpPr>
            <a:spLocks noGrp="1"/>
          </p:cNvSpPr>
          <p:nvPr>
            <p:ph type="title"/>
          </p:nvPr>
        </p:nvSpPr>
        <p:spPr/>
        <p:txBody>
          <a:bodyPr/>
          <a:lstStyle/>
          <a:p>
            <a:r>
              <a:rPr lang="en-US" dirty="0"/>
              <a:t>Self-Assessment Comparison Tool</a:t>
            </a:r>
          </a:p>
        </p:txBody>
      </p:sp>
      <p:sp>
        <p:nvSpPr>
          <p:cNvPr id="2" name="Content Placeholder 1"/>
          <p:cNvSpPr>
            <a:spLocks noGrp="1"/>
          </p:cNvSpPr>
          <p:nvPr>
            <p:ph idx="1"/>
          </p:nvPr>
        </p:nvSpPr>
        <p:spPr/>
        <p:txBody>
          <a:bodyPr/>
          <a:lstStyle/>
          <a:p>
            <a:r>
              <a:rPr lang="en-US" dirty="0">
                <a:solidFill>
                  <a:schemeClr val="tx2"/>
                </a:solidFill>
              </a:rPr>
              <a:t>Allows comparisons among QIs and EQs across one or more system components or data subcomponents</a:t>
            </a:r>
          </a:p>
          <a:p>
            <a:pPr lvl="1"/>
            <a:r>
              <a:rPr lang="en-US" dirty="0">
                <a:solidFill>
                  <a:schemeClr val="tx2"/>
                </a:solidFill>
              </a:rPr>
              <a:t>Across two or three points-in-time</a:t>
            </a:r>
          </a:p>
          <a:p>
            <a:r>
              <a:rPr lang="en-US" dirty="0">
                <a:solidFill>
                  <a:schemeClr val="tx2"/>
                </a:solidFill>
              </a:rPr>
              <a:t>Can be used to evaluate the implementation of system improvement activities, e.g., infrastructure improvement for SSIP</a:t>
            </a:r>
          </a:p>
          <a:p>
            <a:r>
              <a:rPr lang="en-US" dirty="0">
                <a:solidFill>
                  <a:schemeClr val="tx2"/>
                </a:solidFill>
              </a:rPr>
              <a:t>Makes use of self-assessment data</a:t>
            </a:r>
          </a:p>
          <a:p>
            <a:r>
              <a:rPr lang="en-US" dirty="0">
                <a:solidFill>
                  <a:schemeClr val="tx2"/>
                </a:solidFill>
              </a:rPr>
              <a:t>Built in Excel</a:t>
            </a:r>
          </a:p>
        </p:txBody>
      </p:sp>
    </p:spTree>
    <p:extLst>
      <p:ext uri="{BB962C8B-B14F-4D97-AF65-F5344CB8AC3E}">
        <p14:creationId xmlns:p14="http://schemas.microsoft.com/office/powerpoint/2010/main" val="185788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11</a:t>
            </a:fld>
            <a:endParaRPr lang="en-US" dirty="0"/>
          </a:p>
        </p:txBody>
      </p:sp>
      <p:sp>
        <p:nvSpPr>
          <p:cNvPr id="6" name="Content Placeholder 5"/>
          <p:cNvSpPr>
            <a:spLocks noGrp="1"/>
          </p:cNvSpPr>
          <p:nvPr>
            <p:ph sz="half" idx="1"/>
          </p:nvPr>
        </p:nvSpPr>
        <p:spPr>
          <a:xfrm>
            <a:off x="457200" y="609601"/>
            <a:ext cx="2286000" cy="4572000"/>
          </a:xfrm>
        </p:spPr>
        <p:txBody>
          <a:bodyPr/>
          <a:lstStyle/>
          <a:p>
            <a:pPr marL="0" indent="0" algn="ctr">
              <a:buNone/>
            </a:pPr>
            <a:r>
              <a:rPr lang="en-US" b="1" dirty="0">
                <a:latin typeface="Comic Sans MS" panose="030F0702030302020204" pitchFamily="66" charset="0"/>
              </a:rPr>
              <a:t>Tip:</a:t>
            </a:r>
            <a:r>
              <a:rPr lang="en-US" dirty="0">
                <a:latin typeface="Comic Sans MS" panose="030F0702030302020204" pitchFamily="66" charset="0"/>
              </a:rPr>
              <a:t>  Download, print, and read the guidance document</a:t>
            </a:r>
            <a:endParaRPr lang="en-US" dirty="0"/>
          </a:p>
        </p:txBody>
      </p:sp>
      <p:pic>
        <p:nvPicPr>
          <p:cNvPr id="8" name="Content Placeholder 7" descr="Screen shot of the ECTA/DaSy Framework Self-Assessment Comparison Too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81400" y="326480"/>
            <a:ext cx="5060761" cy="5799683"/>
          </a:xfrm>
        </p:spPr>
      </p:pic>
    </p:spTree>
    <p:extLst>
      <p:ext uri="{BB962C8B-B14F-4D97-AF65-F5344CB8AC3E}">
        <p14:creationId xmlns:p14="http://schemas.microsoft.com/office/powerpoint/2010/main" val="3727385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12</a:t>
            </a:fld>
            <a:endParaRPr lang="en-US" dirty="0"/>
          </a:p>
        </p:txBody>
      </p:sp>
      <p:sp>
        <p:nvSpPr>
          <p:cNvPr id="2" name="Title 1"/>
          <p:cNvSpPr>
            <a:spLocks noGrp="1"/>
          </p:cNvSpPr>
          <p:nvPr>
            <p:ph type="title"/>
          </p:nvPr>
        </p:nvSpPr>
        <p:spPr/>
        <p:txBody>
          <a:bodyPr/>
          <a:lstStyle/>
          <a:p>
            <a:r>
              <a:rPr lang="en-US" dirty="0"/>
              <a:t>On to the Tool . . .</a:t>
            </a:r>
          </a:p>
        </p:txBody>
      </p:sp>
      <p:pic>
        <p:nvPicPr>
          <p:cNvPr id="7" name="Content Placeholder 6" descr="&quot; &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9416" y="1827120"/>
            <a:ext cx="4705167" cy="3584759"/>
          </a:xfrm>
        </p:spPr>
      </p:pic>
    </p:spTree>
    <p:extLst>
      <p:ext uri="{BB962C8B-B14F-4D97-AF65-F5344CB8AC3E}">
        <p14:creationId xmlns:p14="http://schemas.microsoft.com/office/powerpoint/2010/main" val="1828076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sp>
        <p:nvSpPr>
          <p:cNvPr id="3" name="Title 2"/>
          <p:cNvSpPr>
            <a:spLocks noGrp="1"/>
          </p:cNvSpPr>
          <p:nvPr>
            <p:ph type="title"/>
          </p:nvPr>
        </p:nvSpPr>
        <p:spPr/>
        <p:txBody>
          <a:bodyPr/>
          <a:lstStyle/>
          <a:p>
            <a:r>
              <a:rPr lang="en-US" dirty="0"/>
              <a:t>ECTA and </a:t>
            </a:r>
            <a:r>
              <a:rPr lang="en-US" dirty="0" err="1"/>
              <a:t>DaSy</a:t>
            </a:r>
            <a:r>
              <a:rPr lang="en-US" dirty="0"/>
              <a:t> can help ….</a:t>
            </a:r>
          </a:p>
        </p:txBody>
      </p:sp>
      <p:sp>
        <p:nvSpPr>
          <p:cNvPr id="2" name="Content Placeholder 1"/>
          <p:cNvSpPr>
            <a:spLocks noGrp="1"/>
          </p:cNvSpPr>
          <p:nvPr>
            <p:ph idx="1"/>
          </p:nvPr>
        </p:nvSpPr>
        <p:spPr/>
        <p:txBody>
          <a:bodyPr/>
          <a:lstStyle/>
          <a:p>
            <a:r>
              <a:rPr lang="en-US" sz="2400" dirty="0"/>
              <a:t>Phone, email, on-site technical assistance on one or more components/subcomponents</a:t>
            </a:r>
          </a:p>
          <a:p>
            <a:r>
              <a:rPr lang="en-US" sz="2400" dirty="0"/>
              <a:t>Help with planning for the process or facilitating the use of the self-assessment or self-assessment comparison</a:t>
            </a:r>
          </a:p>
          <a:p>
            <a:r>
              <a:rPr lang="en-US" sz="2400" dirty="0"/>
              <a:t>Identification of resources </a:t>
            </a:r>
          </a:p>
          <a:p>
            <a:r>
              <a:rPr lang="en-US" sz="2400" dirty="0"/>
              <a:t>Support the development and/or implementation of an improvement plan</a:t>
            </a:r>
          </a:p>
          <a:p>
            <a:pPr marL="0" indent="0">
              <a:buNone/>
            </a:pPr>
            <a:endParaRPr lang="en-US" sz="2400" dirty="0"/>
          </a:p>
          <a:p>
            <a:pPr marL="0" indent="0" algn="ctr">
              <a:spcBef>
                <a:spcPts val="0"/>
              </a:spcBef>
              <a:buNone/>
            </a:pPr>
            <a:r>
              <a:rPr lang="en-US" sz="2400" b="1" dirty="0">
                <a:solidFill>
                  <a:srgbClr val="ED3532"/>
                </a:solidFill>
              </a:rPr>
              <a:t>Contact your ECTA or </a:t>
            </a:r>
            <a:r>
              <a:rPr lang="en-US" sz="2400" b="1" dirty="0" err="1">
                <a:solidFill>
                  <a:srgbClr val="ED3532"/>
                </a:solidFill>
              </a:rPr>
              <a:t>DaSy</a:t>
            </a:r>
            <a:r>
              <a:rPr lang="en-US" sz="2400" b="1" dirty="0">
                <a:solidFill>
                  <a:srgbClr val="ED3532"/>
                </a:solidFill>
              </a:rPr>
              <a:t> state liaison or any of the ECTA or </a:t>
            </a:r>
            <a:r>
              <a:rPr lang="en-US" sz="2400" b="1" dirty="0" err="1">
                <a:solidFill>
                  <a:srgbClr val="ED3532"/>
                </a:solidFill>
              </a:rPr>
              <a:t>DaSy</a:t>
            </a:r>
            <a:r>
              <a:rPr lang="en-US" sz="2400" b="1" dirty="0">
                <a:solidFill>
                  <a:srgbClr val="ED3532"/>
                </a:solidFill>
              </a:rPr>
              <a:t> staff </a:t>
            </a:r>
          </a:p>
          <a:p>
            <a:endParaRPr lang="en-US" dirty="0"/>
          </a:p>
        </p:txBody>
      </p:sp>
    </p:spTree>
    <p:extLst>
      <p:ext uri="{BB962C8B-B14F-4D97-AF65-F5344CB8AC3E}">
        <p14:creationId xmlns:p14="http://schemas.microsoft.com/office/powerpoint/2010/main" val="204948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3" name="Title 2"/>
          <p:cNvSpPr>
            <a:spLocks noGrp="1"/>
          </p:cNvSpPr>
          <p:nvPr>
            <p:ph type="title"/>
          </p:nvPr>
        </p:nvSpPr>
        <p:spPr/>
        <p:txBody>
          <a:bodyPr/>
          <a:lstStyle/>
          <a:p>
            <a:r>
              <a:rPr lang="en-US" dirty="0" err="1"/>
              <a:t>DaSy</a:t>
            </a:r>
            <a:r>
              <a:rPr lang="en-US" dirty="0"/>
              <a:t>/ECTA Framework Resources</a:t>
            </a:r>
          </a:p>
        </p:txBody>
      </p:sp>
      <p:sp>
        <p:nvSpPr>
          <p:cNvPr id="2" name="Content Placeholder 1"/>
          <p:cNvSpPr>
            <a:spLocks noGrp="1"/>
          </p:cNvSpPr>
          <p:nvPr>
            <p:ph idx="1"/>
          </p:nvPr>
        </p:nvSpPr>
        <p:spPr/>
        <p:txBody>
          <a:bodyPr/>
          <a:lstStyle/>
          <a:p>
            <a:pPr marL="0" indent="0">
              <a:buNone/>
            </a:pPr>
            <a:r>
              <a:rPr lang="en-US" sz="2400" dirty="0"/>
              <a:t>ECTA System Framework for Part C and Section 619</a:t>
            </a:r>
          </a:p>
          <a:p>
            <a:pPr marL="400050" lvl="1" indent="0">
              <a:buNone/>
            </a:pPr>
            <a:r>
              <a:rPr lang="en-US" sz="2000" dirty="0">
                <a:hlinkClick r:id="rId2"/>
              </a:rPr>
              <a:t>http://ectacenter.org/sysframe/</a:t>
            </a:r>
            <a:endParaRPr lang="en-US" sz="2000" dirty="0"/>
          </a:p>
          <a:p>
            <a:pPr marL="0" indent="0">
              <a:buNone/>
            </a:pPr>
            <a:r>
              <a:rPr lang="en-US" sz="2400" dirty="0"/>
              <a:t>Data System Framework</a:t>
            </a:r>
          </a:p>
          <a:p>
            <a:pPr marL="400050" lvl="1" indent="0">
              <a:buNone/>
            </a:pPr>
            <a:r>
              <a:rPr lang="en-US" sz="2000" dirty="0">
                <a:hlinkClick r:id="rId3"/>
              </a:rPr>
              <a:t>http://dasycenter.org/resources/dasy-framework/</a:t>
            </a:r>
            <a:endParaRPr lang="en-US" sz="2000" dirty="0"/>
          </a:p>
          <a:p>
            <a:pPr marL="0" indent="0">
              <a:buNone/>
            </a:pPr>
            <a:r>
              <a:rPr lang="en-US" sz="2400" dirty="0"/>
              <a:t>Self-Assessment</a:t>
            </a:r>
          </a:p>
          <a:p>
            <a:pPr marL="400050" lvl="1" indent="0">
              <a:buNone/>
            </a:pPr>
            <a:r>
              <a:rPr lang="en-US" sz="2000" dirty="0">
                <a:hlinkClick r:id="rId4"/>
              </a:rPr>
              <a:t>http://ectacenter.org/sysframe/selfassessment.asp</a:t>
            </a:r>
            <a:endParaRPr lang="en-US" sz="2000" dirty="0"/>
          </a:p>
          <a:p>
            <a:pPr marL="400050" lvl="1" indent="0">
              <a:buNone/>
            </a:pPr>
            <a:r>
              <a:rPr lang="en-US" sz="2000" dirty="0">
                <a:hlinkClick r:id="rId5"/>
              </a:rPr>
              <a:t>http://dasycenter.org/self-assessment-for-ecta-and-dasy-frameworks/</a:t>
            </a:r>
            <a:endParaRPr lang="en-US" sz="2000" dirty="0"/>
          </a:p>
          <a:p>
            <a:pPr marL="0" indent="0">
              <a:buNone/>
            </a:pPr>
            <a:r>
              <a:rPr lang="en-US" sz="2400" dirty="0"/>
              <a:t>Self-Assessment Comparison</a:t>
            </a:r>
          </a:p>
        </p:txBody>
      </p:sp>
    </p:spTree>
    <p:extLst>
      <p:ext uri="{BB962C8B-B14F-4D97-AF65-F5344CB8AC3E}">
        <p14:creationId xmlns:p14="http://schemas.microsoft.com/office/powerpoint/2010/main" val="6590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6" name="Content Placeholder 5"/>
          <p:cNvSpPr>
            <a:spLocks noGrp="1"/>
          </p:cNvSpPr>
          <p:nvPr>
            <p:ph sz="half" idx="1"/>
          </p:nvPr>
        </p:nvSpPr>
        <p:spPr>
          <a:xfrm>
            <a:off x="1447800" y="1905000"/>
            <a:ext cx="3657600" cy="4221163"/>
          </a:xfrm>
        </p:spPr>
        <p:txBody>
          <a:bodyPr/>
          <a:lstStyle/>
          <a:p>
            <a:pPr marL="0" indent="0">
              <a:buNone/>
            </a:pPr>
            <a:r>
              <a:rPr lang="en-US" sz="4400" b="1" dirty="0"/>
              <a:t>Questions</a:t>
            </a:r>
          </a:p>
        </p:txBody>
      </p:sp>
      <p:pic>
        <p:nvPicPr>
          <p:cNvPr id="8" name="Content Placeholder 7" descr="&quot; &quo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52771" y="49640"/>
            <a:ext cx="5038829" cy="6076524"/>
          </a:xfrm>
        </p:spPr>
      </p:pic>
    </p:spTree>
    <p:extLst>
      <p:ext uri="{BB962C8B-B14F-4D97-AF65-F5344CB8AC3E}">
        <p14:creationId xmlns:p14="http://schemas.microsoft.com/office/powerpoint/2010/main" val="376207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16</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#H326P120002 and #H373Z120002. However, those contents do not necessarily represent the policy of the U.S. Department of Education, and you should not assume endorsement by the Federal Government. Project 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081" y="4114800"/>
            <a:ext cx="1062037" cy="885825"/>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a:t>Outcomes for this Webinar</a:t>
            </a:r>
          </a:p>
        </p:txBody>
      </p:sp>
      <p:sp>
        <p:nvSpPr>
          <p:cNvPr id="2" name="Content Placeholder 1"/>
          <p:cNvSpPr>
            <a:spLocks noGrp="1"/>
          </p:cNvSpPr>
          <p:nvPr>
            <p:ph idx="1"/>
          </p:nvPr>
        </p:nvSpPr>
        <p:spPr/>
        <p:txBody>
          <a:bodyPr/>
          <a:lstStyle/>
          <a:p>
            <a:pPr marL="0" indent="0">
              <a:buNone/>
            </a:pPr>
            <a:r>
              <a:rPr lang="en-US" dirty="0"/>
              <a:t>Participants will…</a:t>
            </a:r>
          </a:p>
          <a:p>
            <a:r>
              <a:rPr lang="en-US" dirty="0">
                <a:solidFill>
                  <a:schemeClr val="tx2"/>
                </a:solidFill>
              </a:rPr>
              <a:t>Increase their awareness of the Self-Assessment Comparison tool, and how it relates to the Self-Assessment tool</a:t>
            </a:r>
          </a:p>
          <a:p>
            <a:r>
              <a:rPr lang="en-US" dirty="0">
                <a:solidFill>
                  <a:schemeClr val="tx2"/>
                </a:solidFill>
              </a:rPr>
              <a:t>Understand the potential uses of the Self-Assessment Comparison tool</a:t>
            </a:r>
          </a:p>
          <a:p>
            <a:r>
              <a:rPr lang="en-US" dirty="0">
                <a:solidFill>
                  <a:schemeClr val="tx2"/>
                </a:solidFill>
              </a:rPr>
              <a:t>Learn when and how to use the Self-Assessment Comparison tool</a:t>
            </a:r>
          </a:p>
          <a:p>
            <a:pPr marL="0" indent="0">
              <a:buNone/>
            </a:pPr>
            <a:endParaRPr lang="en-US" dirty="0"/>
          </a:p>
        </p:txBody>
      </p:sp>
    </p:spTree>
    <p:extLst>
      <p:ext uri="{BB962C8B-B14F-4D97-AF65-F5344CB8AC3E}">
        <p14:creationId xmlns:p14="http://schemas.microsoft.com/office/powerpoint/2010/main" val="203567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lstStyle/>
          <a:p>
            <a:r>
              <a:rPr lang="en-US" dirty="0"/>
              <a:t>What we will cover today</a:t>
            </a:r>
          </a:p>
        </p:txBody>
      </p:sp>
      <p:sp>
        <p:nvSpPr>
          <p:cNvPr id="2" name="Content Placeholder 1"/>
          <p:cNvSpPr>
            <a:spLocks noGrp="1"/>
          </p:cNvSpPr>
          <p:nvPr>
            <p:ph idx="1"/>
          </p:nvPr>
        </p:nvSpPr>
        <p:spPr/>
        <p:txBody>
          <a:bodyPr/>
          <a:lstStyle/>
          <a:p>
            <a:r>
              <a:rPr lang="en-US" dirty="0"/>
              <a:t>Brief overview of the framework and self-assessment  </a:t>
            </a:r>
          </a:p>
          <a:p>
            <a:r>
              <a:rPr lang="en-US" dirty="0"/>
              <a:t>Purpose of the self-assessment comparison (SAC) tool</a:t>
            </a:r>
          </a:p>
          <a:p>
            <a:r>
              <a:rPr lang="en-US" dirty="0"/>
              <a:t>Demonstration of the SAC tool</a:t>
            </a:r>
          </a:p>
          <a:p>
            <a:pPr marL="0" indent="0">
              <a:buNone/>
            </a:pPr>
            <a:endParaRPr lang="en-US" dirty="0"/>
          </a:p>
        </p:txBody>
      </p:sp>
      <p:pic>
        <p:nvPicPr>
          <p:cNvPr id="4" name="Picture 3" descr="&quot; &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190" y="3962400"/>
            <a:ext cx="2249619" cy="1493649"/>
          </a:xfrm>
          <a:prstGeom prst="rect">
            <a:avLst/>
          </a:prstGeom>
        </p:spPr>
      </p:pic>
    </p:spTree>
    <p:extLst>
      <p:ext uri="{BB962C8B-B14F-4D97-AF65-F5344CB8AC3E}">
        <p14:creationId xmlns:p14="http://schemas.microsoft.com/office/powerpoint/2010/main" val="179940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p:cNvSpPr>
            <a:spLocks noGrp="1"/>
          </p:cNvSpPr>
          <p:nvPr>
            <p:ph type="title"/>
          </p:nvPr>
        </p:nvSpPr>
        <p:spPr>
          <a:xfrm>
            <a:off x="457200" y="274638"/>
            <a:ext cx="3124200" cy="2544762"/>
          </a:xfrm>
        </p:spPr>
        <p:txBody>
          <a:bodyPr/>
          <a:lstStyle/>
          <a:p>
            <a:r>
              <a:rPr lang="en-US" dirty="0"/>
              <a:t>Poll Questions</a:t>
            </a:r>
          </a:p>
        </p:txBody>
      </p:sp>
      <p:pic>
        <p:nvPicPr>
          <p:cNvPr id="6" name="Content Placeholder 5" descr="&quot; &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609600"/>
            <a:ext cx="4564622" cy="4800600"/>
          </a:xfrm>
        </p:spPr>
      </p:pic>
    </p:spTree>
    <p:extLst>
      <p:ext uri="{BB962C8B-B14F-4D97-AF65-F5344CB8AC3E}">
        <p14:creationId xmlns:p14="http://schemas.microsoft.com/office/powerpoint/2010/main" val="20796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2" name="Title 1"/>
          <p:cNvSpPr>
            <a:spLocks noGrp="1"/>
          </p:cNvSpPr>
          <p:nvPr>
            <p:ph type="title"/>
          </p:nvPr>
        </p:nvSpPr>
        <p:spPr>
          <a:xfrm>
            <a:off x="152400" y="228600"/>
            <a:ext cx="8991600" cy="1143000"/>
          </a:xfrm>
        </p:spPr>
        <p:txBody>
          <a:bodyPr>
            <a:normAutofit/>
          </a:bodyPr>
          <a:lstStyle/>
          <a:p>
            <a:r>
              <a:rPr lang="en-US" sz="3000" dirty="0"/>
              <a:t>The ECTA/</a:t>
            </a:r>
            <a:r>
              <a:rPr lang="en-US" sz="3000" dirty="0" err="1"/>
              <a:t>DaSy</a:t>
            </a:r>
            <a:r>
              <a:rPr lang="en-US" sz="3000" dirty="0"/>
              <a:t> System Framework: </a:t>
            </a:r>
            <a:r>
              <a:rPr lang="en-US" sz="3000" i="1" dirty="0"/>
              <a:t>What is it?</a:t>
            </a:r>
            <a:endParaRPr lang="en-US" sz="3000" dirty="0"/>
          </a:p>
        </p:txBody>
      </p:sp>
      <p:grpSp>
        <p:nvGrpSpPr>
          <p:cNvPr id="3" name="Group 2" descr="The ECTA system framework includes components that states must consider in building high quality systems. A high quality data system encourages, supports, and requires local impleentation of effective practices which then results in good outcomes for children with disabilities and their families."/>
          <p:cNvGrpSpPr/>
          <p:nvPr/>
        </p:nvGrpSpPr>
        <p:grpSpPr>
          <a:xfrm>
            <a:off x="464288" y="2209800"/>
            <a:ext cx="8221788" cy="2750823"/>
            <a:chOff x="484061" y="2198913"/>
            <a:chExt cx="8221788" cy="2750823"/>
          </a:xfrm>
        </p:grpSpPr>
        <p:sp>
          <p:nvSpPr>
            <p:cNvPr id="5" name="TextBox 4"/>
            <p:cNvSpPr txBox="1"/>
            <p:nvPr/>
          </p:nvSpPr>
          <p:spPr>
            <a:xfrm>
              <a:off x="4120614" y="2787335"/>
              <a:ext cx="1819275" cy="1477328"/>
            </a:xfrm>
            <a:prstGeom prst="rect">
              <a:avLst/>
            </a:prstGeom>
            <a:solidFill>
              <a:srgbClr val="8368A4"/>
            </a:solidFill>
          </p:spPr>
          <p:txBody>
            <a:bodyPr wrap="square" rtlCol="0">
              <a:spAutoFit/>
            </a:bodyPr>
            <a:lstStyle/>
            <a:p>
              <a:pPr algn="ctr"/>
              <a:endParaRPr lang="en-US" dirty="0">
                <a:solidFill>
                  <a:schemeClr val="bg1"/>
                </a:solidFill>
              </a:endParaRPr>
            </a:p>
            <a:p>
              <a:pPr algn="ctr"/>
              <a:r>
                <a:rPr lang="en-US" dirty="0">
                  <a:solidFill>
                    <a:schemeClr val="bg1"/>
                  </a:solidFill>
                </a:rPr>
                <a:t>Implementation of Effective Practices</a:t>
              </a:r>
            </a:p>
            <a:p>
              <a:pPr algn="ctr"/>
              <a:endParaRPr lang="en-US" dirty="0">
                <a:solidFill>
                  <a:schemeClr val="bg1"/>
                </a:solidFill>
              </a:endParaRPr>
            </a:p>
          </p:txBody>
        </p:sp>
        <p:sp>
          <p:nvSpPr>
            <p:cNvPr id="6" name="Oval 5"/>
            <p:cNvSpPr/>
            <p:nvPr/>
          </p:nvSpPr>
          <p:spPr>
            <a:xfrm>
              <a:off x="6705600" y="2530636"/>
              <a:ext cx="2000249" cy="19907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outcomes for children with disabilities and their families</a:t>
              </a:r>
            </a:p>
          </p:txBody>
        </p:sp>
        <p:sp>
          <p:nvSpPr>
            <p:cNvPr id="7" name="Right Arrow 6"/>
            <p:cNvSpPr/>
            <p:nvPr/>
          </p:nvSpPr>
          <p:spPr>
            <a:xfrm>
              <a:off x="3419475" y="3300412"/>
              <a:ext cx="609601" cy="328613"/>
            </a:xfrm>
            <a:prstGeom prst="rightArrow">
              <a:avLst/>
            </a:prstGeom>
            <a:solidFill>
              <a:srgbClr val="D77513"/>
            </a:solidFill>
            <a:ln>
              <a:solidFill>
                <a:srgbClr val="D98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 name="Right Arrow 7"/>
            <p:cNvSpPr/>
            <p:nvPr/>
          </p:nvSpPr>
          <p:spPr>
            <a:xfrm>
              <a:off x="6010275" y="3345511"/>
              <a:ext cx="622034" cy="36097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ECTA System Frame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61" y="2198913"/>
              <a:ext cx="3204023" cy="2750823"/>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43759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p:cNvSpPr>
            <a:spLocks noGrp="1"/>
          </p:cNvSpPr>
          <p:nvPr>
            <p:ph type="title"/>
          </p:nvPr>
        </p:nvSpPr>
        <p:spPr/>
        <p:txBody>
          <a:bodyPr/>
          <a:lstStyle/>
          <a:p>
            <a:r>
              <a:rPr lang="en-US" dirty="0"/>
              <a:t>Framework Components</a:t>
            </a:r>
          </a:p>
        </p:txBody>
      </p:sp>
      <p:sp>
        <p:nvSpPr>
          <p:cNvPr id="5" name="Text Placeholder 2"/>
          <p:cNvSpPr txBox="1">
            <a:spLocks/>
          </p:cNvSpPr>
          <p:nvPr/>
        </p:nvSpPr>
        <p:spPr>
          <a:xfrm>
            <a:off x="457200" y="1535113"/>
            <a:ext cx="4040188" cy="639762"/>
          </a:xfrm>
          <a:prstGeom prst="rect">
            <a:avLst/>
          </a:prstGeom>
        </p:spPr>
        <p:txBody>
          <a:bodyPr/>
          <a:lstStyle>
            <a:lvl1pPr marL="342900" indent="-342900" algn="l" defTabSz="914400" rtl="0" eaLnBrk="1" latinLnBrk="0" hangingPunct="1">
              <a:spcBef>
                <a:spcPct val="20000"/>
              </a:spcBef>
              <a:buClr>
                <a:srgbClr val="154578"/>
              </a:buClr>
              <a:buFont typeface="Arial" panose="020B0604020202020204" pitchFamily="34" charset="0"/>
              <a:buChar char="•"/>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56A0D3"/>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56A0D3"/>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56A0D3"/>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56A0D3"/>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ECTA System</a:t>
            </a:r>
          </a:p>
        </p:txBody>
      </p:sp>
      <p:sp>
        <p:nvSpPr>
          <p:cNvPr id="6" name="Content Placeholder 3"/>
          <p:cNvSpPr txBox="1">
            <a:spLocks/>
          </p:cNvSpPr>
          <p:nvPr/>
        </p:nvSpPr>
        <p:spPr>
          <a:xfrm>
            <a:off x="457199" y="2174875"/>
            <a:ext cx="4054839" cy="2854325"/>
          </a:xfrm>
          <a:prstGeom prst="rect">
            <a:avLst/>
          </a:prstGeom>
          <a:ln w="25400" cap="flat" cmpd="sng" algn="ctr">
            <a:noFill/>
            <a:prstDash val="solid"/>
          </a:ln>
        </p:spPr>
        <p:style>
          <a:lnRef idx="2">
            <a:schemeClr val="accent2"/>
          </a:lnRef>
          <a:fillRef idx="1">
            <a:schemeClr val="lt1"/>
          </a:fillRef>
          <a:effectRef idx="0">
            <a:schemeClr val="accent2"/>
          </a:effectRef>
          <a:fontRef idx="minor">
            <a:schemeClr val="dk1"/>
          </a:fontRef>
        </p:style>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en-US" sz="2400" dirty="0"/>
              <a:t>Governance – GV</a:t>
            </a:r>
          </a:p>
          <a:p>
            <a:r>
              <a:rPr lang="en-US" sz="2400" dirty="0"/>
              <a:t>Finance – FN</a:t>
            </a:r>
          </a:p>
          <a:p>
            <a:r>
              <a:rPr lang="en-US" sz="2400" dirty="0"/>
              <a:t>Personnel/Workforce – PN</a:t>
            </a:r>
          </a:p>
          <a:p>
            <a:r>
              <a:rPr lang="en-US" sz="2400" dirty="0"/>
              <a:t>Account &amp; Qual. Imp. – AC </a:t>
            </a:r>
          </a:p>
          <a:p>
            <a:r>
              <a:rPr lang="en-US" sz="2400" dirty="0"/>
              <a:t>Quality Standards – QS </a:t>
            </a:r>
          </a:p>
          <a:p>
            <a:r>
              <a:rPr lang="en-US" sz="2400" dirty="0"/>
              <a:t>Data System – DS </a:t>
            </a:r>
          </a:p>
        </p:txBody>
      </p:sp>
      <p:sp>
        <p:nvSpPr>
          <p:cNvPr id="7" name="Text Placeholder 4"/>
          <p:cNvSpPr txBox="1">
            <a:spLocks/>
          </p:cNvSpPr>
          <p:nvPr/>
        </p:nvSpPr>
        <p:spPr>
          <a:xfrm>
            <a:off x="4645026" y="1535113"/>
            <a:ext cx="4041775" cy="639762"/>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Data System Subcomponents</a:t>
            </a:r>
          </a:p>
        </p:txBody>
      </p:sp>
      <p:sp>
        <p:nvSpPr>
          <p:cNvPr id="8" name="Content Placeholder 5"/>
          <p:cNvSpPr txBox="1">
            <a:spLocks/>
          </p:cNvSpPr>
          <p:nvPr/>
        </p:nvSpPr>
        <p:spPr>
          <a:xfrm>
            <a:off x="4749801" y="2917825"/>
            <a:ext cx="3822700" cy="2322915"/>
          </a:xfrm>
          <a:prstGeom prst="rect">
            <a:avLst/>
          </a:prstGeom>
        </p:spPr>
        <p:style>
          <a:lnRef idx="2">
            <a:schemeClr val="accent1"/>
          </a:lnRef>
          <a:fillRef idx="1001">
            <a:schemeClr val="lt2"/>
          </a:fillRef>
          <a:effectRef idx="0">
            <a:schemeClr val="accent1"/>
          </a:effectRef>
          <a:fontRef idx="minor">
            <a:schemeClr val="dk1"/>
          </a:fontRef>
        </p:style>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en-US" sz="2000"/>
              <a:t>Purpose and Vision – PV </a:t>
            </a:r>
          </a:p>
          <a:p>
            <a:r>
              <a:rPr lang="en-US" sz="2000"/>
              <a:t>Data Governance/Mgmt. – DG</a:t>
            </a:r>
          </a:p>
          <a:p>
            <a:r>
              <a:rPr lang="en-US" sz="2000"/>
              <a:t>Stakeholder Engagement – SE   </a:t>
            </a:r>
          </a:p>
          <a:p>
            <a:r>
              <a:rPr lang="en-US" sz="2000"/>
              <a:t>System Design/Develop. – SD</a:t>
            </a:r>
          </a:p>
          <a:p>
            <a:r>
              <a:rPr lang="en-US" sz="2000"/>
              <a:t>Data Use – DU</a:t>
            </a:r>
          </a:p>
          <a:p>
            <a:r>
              <a:rPr lang="en-US" sz="2000"/>
              <a:t>Sustainability – SU </a:t>
            </a:r>
            <a:endParaRPr lang="en-US" sz="2000" dirty="0"/>
          </a:p>
        </p:txBody>
      </p:sp>
      <p:sp>
        <p:nvSpPr>
          <p:cNvPr id="9" name="Right Arrow 8" descr="&quot; &quot;"/>
          <p:cNvSpPr/>
          <p:nvPr/>
        </p:nvSpPr>
        <p:spPr>
          <a:xfrm>
            <a:off x="3257550" y="4467224"/>
            <a:ext cx="1123950" cy="257175"/>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678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p:cNvSpPr>
            <a:spLocks noGrp="1"/>
          </p:cNvSpPr>
          <p:nvPr>
            <p:ph type="title"/>
          </p:nvPr>
        </p:nvSpPr>
        <p:spPr/>
        <p:txBody>
          <a:bodyPr/>
          <a:lstStyle/>
          <a:p>
            <a:r>
              <a:rPr lang="en-US" dirty="0"/>
              <a:t>ECTA/</a:t>
            </a:r>
            <a:r>
              <a:rPr lang="en-US" dirty="0" err="1"/>
              <a:t>DaSy</a:t>
            </a:r>
            <a:r>
              <a:rPr lang="en-US" dirty="0"/>
              <a:t> Self-Assessment</a:t>
            </a:r>
          </a:p>
        </p:txBody>
      </p:sp>
      <p:sp>
        <p:nvSpPr>
          <p:cNvPr id="2" name="Content Placeholder 1"/>
          <p:cNvSpPr>
            <a:spLocks noGrp="1"/>
          </p:cNvSpPr>
          <p:nvPr>
            <p:ph idx="1"/>
          </p:nvPr>
        </p:nvSpPr>
        <p:spPr/>
        <p:txBody>
          <a:bodyPr/>
          <a:lstStyle/>
          <a:p>
            <a:r>
              <a:rPr lang="en-US" dirty="0"/>
              <a:t>Use with the ECTA and </a:t>
            </a:r>
            <a:r>
              <a:rPr lang="en-US" dirty="0" err="1"/>
              <a:t>DaSy</a:t>
            </a:r>
            <a:r>
              <a:rPr lang="en-US" dirty="0"/>
              <a:t> System Frameworks</a:t>
            </a:r>
          </a:p>
          <a:p>
            <a:pPr lvl="0"/>
            <a:r>
              <a:rPr lang="en-US" dirty="0"/>
              <a:t> Provides a structure for state Part C and Section 619 programs to evaluate their systems</a:t>
            </a:r>
          </a:p>
          <a:p>
            <a:r>
              <a:rPr lang="en-US" dirty="0"/>
              <a:t> Provides a current ‘</a:t>
            </a:r>
            <a:r>
              <a:rPr lang="en-US" b="1" dirty="0"/>
              <a:t>snap shot</a:t>
            </a:r>
            <a:r>
              <a:rPr lang="en-US" dirty="0"/>
              <a:t>’ </a:t>
            </a:r>
          </a:p>
          <a:p>
            <a:pPr lvl="1"/>
            <a:r>
              <a:rPr lang="en-US" dirty="0"/>
              <a:t>Identify </a:t>
            </a:r>
            <a:r>
              <a:rPr lang="en-US" dirty="0">
                <a:solidFill>
                  <a:schemeClr val="tx2"/>
                </a:solidFill>
              </a:rPr>
              <a:t>relative strengths and weaknesses </a:t>
            </a:r>
          </a:p>
          <a:p>
            <a:pPr lvl="1"/>
            <a:r>
              <a:rPr lang="en-US" dirty="0">
                <a:solidFill>
                  <a:schemeClr val="tx2"/>
                </a:solidFill>
              </a:rPr>
              <a:t>Identify and prioritize </a:t>
            </a:r>
            <a:r>
              <a:rPr lang="en-US" dirty="0"/>
              <a:t>areas for improvement</a:t>
            </a:r>
          </a:p>
          <a:p>
            <a:r>
              <a:rPr lang="en-US" dirty="0"/>
              <a:t> Built in Excel</a:t>
            </a:r>
          </a:p>
        </p:txBody>
      </p:sp>
    </p:spTree>
    <p:extLst>
      <p:ext uri="{BB962C8B-B14F-4D97-AF65-F5344CB8AC3E}">
        <p14:creationId xmlns:p14="http://schemas.microsoft.com/office/powerpoint/2010/main" val="131143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
        <p:nvSpPr>
          <p:cNvPr id="3" name="Title 2"/>
          <p:cNvSpPr>
            <a:spLocks noGrp="1"/>
          </p:cNvSpPr>
          <p:nvPr>
            <p:ph type="title"/>
          </p:nvPr>
        </p:nvSpPr>
        <p:spPr/>
        <p:txBody>
          <a:bodyPr>
            <a:normAutofit/>
          </a:bodyPr>
          <a:lstStyle/>
          <a:p>
            <a:r>
              <a:rPr lang="en-US" dirty="0"/>
              <a:t>Element Rating Scale</a:t>
            </a:r>
          </a:p>
        </p:txBody>
      </p:sp>
      <p:graphicFrame>
        <p:nvGraphicFramePr>
          <p:cNvPr id="5" name="Content Placeholder 4" descr="Element rating scale"/>
          <p:cNvGraphicFramePr>
            <a:graphicFrameLocks noGrp="1"/>
          </p:cNvGraphicFramePr>
          <p:nvPr>
            <p:ph idx="1"/>
            <p:extLst>
              <p:ext uri="{D42A27DB-BD31-4B8C-83A1-F6EECF244321}">
                <p14:modId xmlns:p14="http://schemas.microsoft.com/office/powerpoint/2010/main" val="905024745"/>
              </p:ext>
            </p:extLst>
          </p:nvPr>
        </p:nvGraphicFramePr>
        <p:xfrm>
          <a:off x="838200" y="1600200"/>
          <a:ext cx="7315200" cy="2895600"/>
        </p:xfrm>
        <a:graphic>
          <a:graphicData uri="http://schemas.openxmlformats.org/drawingml/2006/table">
            <a:tbl>
              <a:tblPr firstRow="1" bandRow="1">
                <a:tableStyleId>{93296810-A885-4BE3-A3E7-6D5BEEA58F35}</a:tableStyleId>
              </a:tblPr>
              <a:tblGrid>
                <a:gridCol w="1557867">
                  <a:extLst>
                    <a:ext uri="{9D8B030D-6E8A-4147-A177-3AD203B41FA5}">
                      <a16:colId xmlns:a16="http://schemas.microsoft.com/office/drawing/2014/main" val="544728912"/>
                    </a:ext>
                  </a:extLst>
                </a:gridCol>
                <a:gridCol w="5757333">
                  <a:extLst>
                    <a:ext uri="{9D8B030D-6E8A-4147-A177-3AD203B41FA5}">
                      <a16:colId xmlns:a16="http://schemas.microsoft.com/office/drawing/2014/main" val="1805142727"/>
                    </a:ext>
                  </a:extLst>
                </a:gridCol>
              </a:tblGrid>
              <a:tr h="370840">
                <a:tc>
                  <a:txBody>
                    <a:bodyPr/>
                    <a:lstStyle/>
                    <a:p>
                      <a:pPr algn="ctr"/>
                      <a:r>
                        <a:rPr lang="en-US" sz="2000" dirty="0"/>
                        <a:t>Element Rating</a:t>
                      </a:r>
                    </a:p>
                  </a:txBody>
                  <a:tcPr/>
                </a:tc>
                <a:tc>
                  <a:txBody>
                    <a:bodyPr/>
                    <a:lstStyle/>
                    <a:p>
                      <a:r>
                        <a:rPr lang="en-US" sz="2000" dirty="0"/>
                        <a:t>Implementation of Element</a:t>
                      </a:r>
                    </a:p>
                  </a:txBody>
                  <a:tcPr/>
                </a:tc>
                <a:extLst>
                  <a:ext uri="{0D108BD9-81ED-4DB2-BD59-A6C34878D82A}">
                    <a16:rowId xmlns:a16="http://schemas.microsoft.com/office/drawing/2014/main" val="1189030788"/>
                  </a:ext>
                </a:extLst>
              </a:tr>
              <a:tr h="370840">
                <a:tc>
                  <a:txBody>
                    <a:bodyPr/>
                    <a:lstStyle/>
                    <a:p>
                      <a:pPr algn="ctr"/>
                      <a:r>
                        <a:rPr lang="en-US" sz="2000" dirty="0"/>
                        <a:t>1</a:t>
                      </a:r>
                    </a:p>
                  </a:txBody>
                  <a:tcPr/>
                </a:tc>
                <a:tc>
                  <a:txBody>
                    <a:bodyPr/>
                    <a:lstStyle/>
                    <a:p>
                      <a:r>
                        <a:rPr lang="en-US" sz="2000" kern="1200" dirty="0">
                          <a:effectLst/>
                        </a:rPr>
                        <a:t>No - element not in place </a:t>
                      </a:r>
                      <a:r>
                        <a:rPr lang="en-US" sz="2000" u="sng" kern="1200" dirty="0">
                          <a:effectLst/>
                        </a:rPr>
                        <a:t>and</a:t>
                      </a:r>
                      <a:r>
                        <a:rPr lang="en-US" sz="2000" kern="1200" dirty="0">
                          <a:effectLst/>
                        </a:rPr>
                        <a:t> not planning to work on it at this time</a:t>
                      </a:r>
                      <a:endParaRPr lang="en-US" sz="2000" dirty="0"/>
                    </a:p>
                  </a:txBody>
                  <a:tcPr/>
                </a:tc>
                <a:extLst>
                  <a:ext uri="{0D108BD9-81ED-4DB2-BD59-A6C34878D82A}">
                    <a16:rowId xmlns:a16="http://schemas.microsoft.com/office/drawing/2014/main" val="2566895468"/>
                  </a:ext>
                </a:extLst>
              </a:tr>
              <a:tr h="370840">
                <a:tc>
                  <a:txBody>
                    <a:bodyPr/>
                    <a:lstStyle/>
                    <a:p>
                      <a:pPr algn="ctr"/>
                      <a:r>
                        <a:rPr lang="en-US" sz="2000" dirty="0"/>
                        <a:t>2</a:t>
                      </a:r>
                    </a:p>
                  </a:txBody>
                  <a:tcPr/>
                </a:tc>
                <a:tc>
                  <a:txBody>
                    <a:bodyPr/>
                    <a:lstStyle/>
                    <a:p>
                      <a:r>
                        <a:rPr lang="en-US" sz="2000" kern="1200" dirty="0">
                          <a:effectLst/>
                        </a:rPr>
                        <a:t>No - element not in place </a:t>
                      </a:r>
                      <a:r>
                        <a:rPr lang="en-US" sz="2000" u="sng" kern="1200" dirty="0">
                          <a:effectLst/>
                        </a:rPr>
                        <a:t>but </a:t>
                      </a:r>
                      <a:r>
                        <a:rPr lang="en-US" sz="2000" kern="1200" dirty="0">
                          <a:effectLst/>
                        </a:rPr>
                        <a:t>planning to work on it or getting started</a:t>
                      </a:r>
                      <a:endParaRPr lang="en-US" sz="2000" dirty="0"/>
                    </a:p>
                  </a:txBody>
                  <a:tcPr/>
                </a:tc>
                <a:extLst>
                  <a:ext uri="{0D108BD9-81ED-4DB2-BD59-A6C34878D82A}">
                    <a16:rowId xmlns:a16="http://schemas.microsoft.com/office/drawing/2014/main" val="1647419423"/>
                  </a:ext>
                </a:extLst>
              </a:tr>
              <a:tr h="370840">
                <a:tc>
                  <a:txBody>
                    <a:bodyPr/>
                    <a:lstStyle/>
                    <a:p>
                      <a:pPr algn="ctr"/>
                      <a:r>
                        <a:rPr lang="en-US" sz="2000" dirty="0"/>
                        <a:t>3</a:t>
                      </a:r>
                    </a:p>
                  </a:txBody>
                  <a:tcPr/>
                </a:tc>
                <a:tc>
                  <a:txBody>
                    <a:bodyPr/>
                    <a:lstStyle/>
                    <a:p>
                      <a:r>
                        <a:rPr lang="en-US" sz="2000" kern="1200" dirty="0">
                          <a:effectLst/>
                        </a:rPr>
                        <a:t>Yes - element partially implemented</a:t>
                      </a:r>
                      <a:endParaRPr lang="en-US" sz="2000" dirty="0"/>
                    </a:p>
                  </a:txBody>
                  <a:tcPr/>
                </a:tc>
                <a:extLst>
                  <a:ext uri="{0D108BD9-81ED-4DB2-BD59-A6C34878D82A}">
                    <a16:rowId xmlns:a16="http://schemas.microsoft.com/office/drawing/2014/main" val="309729703"/>
                  </a:ext>
                </a:extLst>
              </a:tr>
              <a:tr h="370840">
                <a:tc>
                  <a:txBody>
                    <a:bodyPr/>
                    <a:lstStyle/>
                    <a:p>
                      <a:pPr algn="ctr"/>
                      <a:r>
                        <a:rPr lang="en-US" sz="2000" dirty="0"/>
                        <a:t>4</a:t>
                      </a:r>
                    </a:p>
                  </a:txBody>
                  <a:tcPr/>
                </a:tc>
                <a:tc>
                  <a:txBody>
                    <a:bodyPr/>
                    <a:lstStyle/>
                    <a:p>
                      <a:r>
                        <a:rPr lang="en-US" sz="2000" kern="1200" dirty="0">
                          <a:effectLst/>
                        </a:rPr>
                        <a:t>Yes - element fully implemented</a:t>
                      </a:r>
                      <a:endParaRPr lang="en-US" sz="2000" dirty="0"/>
                    </a:p>
                  </a:txBody>
                  <a:tcPr/>
                </a:tc>
                <a:extLst>
                  <a:ext uri="{0D108BD9-81ED-4DB2-BD59-A6C34878D82A}">
                    <a16:rowId xmlns:a16="http://schemas.microsoft.com/office/drawing/2014/main" val="519950006"/>
                  </a:ext>
                </a:extLst>
              </a:tr>
            </a:tbl>
          </a:graphicData>
        </a:graphic>
      </p:graphicFrame>
    </p:spTree>
    <p:extLst>
      <p:ext uri="{BB962C8B-B14F-4D97-AF65-F5344CB8AC3E}">
        <p14:creationId xmlns:p14="http://schemas.microsoft.com/office/powerpoint/2010/main" val="143151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
        <p:nvSpPr>
          <p:cNvPr id="3" name="Title 2"/>
          <p:cNvSpPr>
            <a:spLocks noGrp="1"/>
          </p:cNvSpPr>
          <p:nvPr>
            <p:ph type="title"/>
          </p:nvPr>
        </p:nvSpPr>
        <p:spPr/>
        <p:txBody>
          <a:bodyPr>
            <a:normAutofit/>
          </a:bodyPr>
          <a:lstStyle/>
          <a:p>
            <a:r>
              <a:rPr lang="en-US" dirty="0"/>
              <a:t>Quality Indicator Rating Scale</a:t>
            </a:r>
          </a:p>
        </p:txBody>
      </p:sp>
      <p:graphicFrame>
        <p:nvGraphicFramePr>
          <p:cNvPr id="5" name="Content Placeholder 4" descr="Quality indicator rating scale"/>
          <p:cNvGraphicFramePr>
            <a:graphicFrameLocks noGrp="1"/>
          </p:cNvGraphicFramePr>
          <p:nvPr>
            <p:ph idx="1"/>
            <p:extLst>
              <p:ext uri="{D42A27DB-BD31-4B8C-83A1-F6EECF244321}">
                <p14:modId xmlns:p14="http://schemas.microsoft.com/office/powerpoint/2010/main" val="1340529469"/>
              </p:ext>
            </p:extLst>
          </p:nvPr>
        </p:nvGraphicFramePr>
        <p:xfrm>
          <a:off x="838200" y="1600200"/>
          <a:ext cx="7315200" cy="4145280"/>
        </p:xfrm>
        <a:graphic>
          <a:graphicData uri="http://schemas.openxmlformats.org/drawingml/2006/table">
            <a:tbl>
              <a:tblPr firstRow="1" bandRow="1">
                <a:tableStyleId>{5C22544A-7EE6-4342-B048-85BDC9FD1C3A}</a:tableStyleId>
              </a:tblPr>
              <a:tblGrid>
                <a:gridCol w="1557867">
                  <a:extLst>
                    <a:ext uri="{9D8B030D-6E8A-4147-A177-3AD203B41FA5}">
                      <a16:colId xmlns:a16="http://schemas.microsoft.com/office/drawing/2014/main" val="544728912"/>
                    </a:ext>
                  </a:extLst>
                </a:gridCol>
                <a:gridCol w="5757333">
                  <a:extLst>
                    <a:ext uri="{9D8B030D-6E8A-4147-A177-3AD203B41FA5}">
                      <a16:colId xmlns:a16="http://schemas.microsoft.com/office/drawing/2014/main" val="1805142727"/>
                    </a:ext>
                  </a:extLst>
                </a:gridCol>
              </a:tblGrid>
              <a:tr h="370840">
                <a:tc>
                  <a:txBody>
                    <a:bodyPr/>
                    <a:lstStyle/>
                    <a:p>
                      <a:pPr algn="ctr"/>
                      <a:r>
                        <a:rPr lang="en-US" sz="2000" dirty="0"/>
                        <a:t>QI Rating</a:t>
                      </a:r>
                    </a:p>
                  </a:txBody>
                  <a:tcPr/>
                </a:tc>
                <a:tc>
                  <a:txBody>
                    <a:bodyPr/>
                    <a:lstStyle/>
                    <a:p>
                      <a:r>
                        <a:rPr lang="en-US" sz="2000" dirty="0"/>
                        <a:t>Description</a:t>
                      </a:r>
                      <a:r>
                        <a:rPr lang="en-US" sz="2000" baseline="0" dirty="0"/>
                        <a:t> of Rating</a:t>
                      </a:r>
                      <a:endParaRPr lang="en-US" sz="2000" dirty="0"/>
                    </a:p>
                  </a:txBody>
                  <a:tcPr/>
                </a:tc>
                <a:extLst>
                  <a:ext uri="{0D108BD9-81ED-4DB2-BD59-A6C34878D82A}">
                    <a16:rowId xmlns:a16="http://schemas.microsoft.com/office/drawing/2014/main" val="1189030788"/>
                  </a:ext>
                </a:extLst>
              </a:tr>
              <a:tr h="370840">
                <a:tc>
                  <a:txBody>
                    <a:bodyPr/>
                    <a:lstStyle/>
                    <a:p>
                      <a:pPr algn="ctr"/>
                      <a:r>
                        <a:rPr lang="en-US" sz="2000" dirty="0"/>
                        <a:t>1</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None of the elements </a:t>
                      </a:r>
                      <a:r>
                        <a:rPr lang="en-US" sz="1800" b="0" i="0" kern="1200" dirty="0">
                          <a:solidFill>
                            <a:schemeClr val="tx1"/>
                          </a:solidFill>
                          <a:effectLst/>
                          <a:latin typeface="+mn-lt"/>
                          <a:ea typeface="+mn-ea"/>
                          <a:cs typeface="+mn-cs"/>
                        </a:rPr>
                        <a:t>is</a:t>
                      </a:r>
                      <a:r>
                        <a:rPr lang="en-US" sz="1800" b="0" i="0" kern="1200" dirty="0">
                          <a:solidFill>
                            <a:schemeClr val="dk1"/>
                          </a:solidFill>
                          <a:effectLst/>
                          <a:latin typeface="+mn-lt"/>
                          <a:ea typeface="+mn-ea"/>
                          <a:cs typeface="+mn-cs"/>
                        </a:rPr>
                        <a:t> yet planned or in place.</a:t>
                      </a:r>
                    </a:p>
                  </a:txBody>
                  <a:tcPr/>
                </a:tc>
                <a:extLst>
                  <a:ext uri="{0D108BD9-81ED-4DB2-BD59-A6C34878D82A}">
                    <a16:rowId xmlns:a16="http://schemas.microsoft.com/office/drawing/2014/main" val="2566895468"/>
                  </a:ext>
                </a:extLst>
              </a:tr>
              <a:tr h="370840">
                <a:tc>
                  <a:txBody>
                    <a:bodyPr/>
                    <a:lstStyle/>
                    <a:p>
                      <a:pPr algn="ctr"/>
                      <a:r>
                        <a:rPr lang="en-US" sz="2000" dirty="0"/>
                        <a:t>2</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Most of the elements are not yet planned or in place.</a:t>
                      </a:r>
                    </a:p>
                  </a:txBody>
                  <a:tcPr/>
                </a:tc>
                <a:extLst>
                  <a:ext uri="{0D108BD9-81ED-4DB2-BD59-A6C34878D82A}">
                    <a16:rowId xmlns:a16="http://schemas.microsoft.com/office/drawing/2014/main" val="1647419423"/>
                  </a:ext>
                </a:extLst>
              </a:tr>
              <a:tr h="370840">
                <a:tc>
                  <a:txBody>
                    <a:bodyPr/>
                    <a:lstStyle/>
                    <a:p>
                      <a:pPr algn="ctr"/>
                      <a:r>
                        <a:rPr lang="en-US" sz="2000" dirty="0"/>
                        <a:t>3</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Some elements are in place; a few may be fully implemented.</a:t>
                      </a:r>
                    </a:p>
                  </a:txBody>
                  <a:tcPr/>
                </a:tc>
                <a:extLst>
                  <a:ext uri="{0D108BD9-81ED-4DB2-BD59-A6C34878D82A}">
                    <a16:rowId xmlns:a16="http://schemas.microsoft.com/office/drawing/2014/main" val="309729703"/>
                  </a:ext>
                </a:extLst>
              </a:tr>
              <a:tr h="370840">
                <a:tc>
                  <a:txBody>
                    <a:bodyPr/>
                    <a:lstStyle/>
                    <a:p>
                      <a:pPr algn="ctr"/>
                      <a:r>
                        <a:rPr lang="en-US" sz="2000" dirty="0"/>
                        <a:t>4</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At least half of the elements are in place; a few may be fully implemented.</a:t>
                      </a:r>
                    </a:p>
                  </a:txBody>
                  <a:tcPr/>
                </a:tc>
                <a:extLst>
                  <a:ext uri="{0D108BD9-81ED-4DB2-BD59-A6C34878D82A}">
                    <a16:rowId xmlns:a16="http://schemas.microsoft.com/office/drawing/2014/main" val="519950006"/>
                  </a:ext>
                </a:extLst>
              </a:tr>
              <a:tr h="370840">
                <a:tc>
                  <a:txBody>
                    <a:bodyPr/>
                    <a:lstStyle/>
                    <a:p>
                      <a:pPr algn="ctr"/>
                      <a:r>
                        <a:rPr lang="en-US" sz="2000" dirty="0"/>
                        <a:t>5</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At least half of the elements are in place; some are fully implemented.</a:t>
                      </a:r>
                    </a:p>
                  </a:txBody>
                  <a:tcPr/>
                </a:tc>
                <a:extLst>
                  <a:ext uri="{0D108BD9-81ED-4DB2-BD59-A6C34878D82A}">
                    <a16:rowId xmlns:a16="http://schemas.microsoft.com/office/drawing/2014/main" val="689339516"/>
                  </a:ext>
                </a:extLst>
              </a:tr>
              <a:tr h="370840">
                <a:tc>
                  <a:txBody>
                    <a:bodyPr/>
                    <a:lstStyle/>
                    <a:p>
                      <a:pPr algn="ctr"/>
                      <a:r>
                        <a:rPr lang="en-US" sz="2000" dirty="0"/>
                        <a:t>6</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At least half of the elements are fully implemented; the rest are partially implemented.</a:t>
                      </a:r>
                    </a:p>
                  </a:txBody>
                  <a:tcPr/>
                </a:tc>
                <a:extLst>
                  <a:ext uri="{0D108BD9-81ED-4DB2-BD59-A6C34878D82A}">
                    <a16:rowId xmlns:a16="http://schemas.microsoft.com/office/drawing/2014/main" val="4289347708"/>
                  </a:ext>
                </a:extLst>
              </a:tr>
              <a:tr h="370840">
                <a:tc>
                  <a:txBody>
                    <a:bodyPr/>
                    <a:lstStyle/>
                    <a:p>
                      <a:pPr algn="ctr"/>
                      <a:r>
                        <a:rPr lang="en-US" sz="2000" dirty="0"/>
                        <a:t>7</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All elements are fully implemented.</a:t>
                      </a:r>
                    </a:p>
                  </a:txBody>
                  <a:tcPr/>
                </a:tc>
                <a:extLst>
                  <a:ext uri="{0D108BD9-81ED-4DB2-BD59-A6C34878D82A}">
                    <a16:rowId xmlns:a16="http://schemas.microsoft.com/office/drawing/2014/main" val="1472933298"/>
                  </a:ext>
                </a:extLst>
              </a:tr>
            </a:tbl>
          </a:graphicData>
        </a:graphic>
      </p:graphicFrame>
    </p:spTree>
    <p:extLst>
      <p:ext uri="{BB962C8B-B14F-4D97-AF65-F5344CB8AC3E}">
        <p14:creationId xmlns:p14="http://schemas.microsoft.com/office/powerpoint/2010/main" val="18789172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873</Words>
  <Application>Microsoft Office PowerPoint</Application>
  <PresentationFormat>On-screen Show (4:3)</PresentationFormat>
  <Paragraphs>135</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Century Schoolbook</vt:lpstr>
      <vt:lpstr>Comic Sans MS</vt:lpstr>
      <vt:lpstr>Helvetica Neue Light</vt:lpstr>
      <vt:lpstr>Microsoft Sans Serif</vt:lpstr>
      <vt:lpstr>Office Theme</vt:lpstr>
      <vt:lpstr>ECTA/DaSy System Framework Self-Assessment Comparison Tool</vt:lpstr>
      <vt:lpstr>Outcomes for this Webinar</vt:lpstr>
      <vt:lpstr>What we will cover today</vt:lpstr>
      <vt:lpstr>Poll Questions</vt:lpstr>
      <vt:lpstr>The ECTA/DaSy System Framework: What is it?</vt:lpstr>
      <vt:lpstr>Framework Components</vt:lpstr>
      <vt:lpstr>ECTA/DaSy Self-Assessment</vt:lpstr>
      <vt:lpstr>Element Rating Scale</vt:lpstr>
      <vt:lpstr>Quality Indicator Rating Scale</vt:lpstr>
      <vt:lpstr>Self-Assessment Comparison Tool</vt:lpstr>
      <vt:lpstr>PowerPoint Presentation</vt:lpstr>
      <vt:lpstr>On to the Tool . . .</vt:lpstr>
      <vt:lpstr>ECTA and DaSy can help ….</vt:lpstr>
      <vt:lpstr>DaSy/ECTA Framework Resources</vt:lpstr>
      <vt:lpstr>PowerPoint Presentation</vt:lpstr>
      <vt:lpstr>PowerPoint Presentation</vt:lpstr>
    </vt:vector>
  </TitlesOfParts>
  <Company>The DaSy Center and 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ECTA/DaSy System Framework Self-Assessment Comparison Tool</dc:title>
  <dc:creator>Robin Nelson</dc:creator>
  <cp:keywords>Data System(s), System, Technical Assistance</cp:keywords>
  <cp:lastModifiedBy>Roxanne Jones</cp:lastModifiedBy>
  <cp:revision>78</cp:revision>
  <dcterms:created xsi:type="dcterms:W3CDTF">2013-02-06T21:54:43Z</dcterms:created>
  <dcterms:modified xsi:type="dcterms:W3CDTF">2017-11-20T15:17:08Z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ies>
</file>