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37"/>
  </p:notesMasterIdLst>
  <p:handoutMasterIdLst>
    <p:handoutMasterId r:id="rId38"/>
  </p:handoutMasterIdLst>
  <p:sldIdLst>
    <p:sldId id="258" r:id="rId3"/>
    <p:sldId id="299" r:id="rId4"/>
    <p:sldId id="300" r:id="rId5"/>
    <p:sldId id="272" r:id="rId6"/>
    <p:sldId id="315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6" r:id="rId15"/>
    <p:sldId id="316" r:id="rId16"/>
    <p:sldId id="321" r:id="rId17"/>
    <p:sldId id="323" r:id="rId18"/>
    <p:sldId id="324" r:id="rId19"/>
    <p:sldId id="301" r:id="rId20"/>
    <p:sldId id="308" r:id="rId21"/>
    <p:sldId id="311" r:id="rId22"/>
    <p:sldId id="310" r:id="rId23"/>
    <p:sldId id="312" r:id="rId24"/>
    <p:sldId id="291" r:id="rId25"/>
    <p:sldId id="292" r:id="rId26"/>
    <p:sldId id="307" r:id="rId27"/>
    <p:sldId id="293" r:id="rId28"/>
    <p:sldId id="313" r:id="rId29"/>
    <p:sldId id="314" r:id="rId30"/>
    <p:sldId id="304" r:id="rId31"/>
    <p:sldId id="305" r:id="rId32"/>
    <p:sldId id="319" r:id="rId33"/>
    <p:sldId id="267" r:id="rId34"/>
    <p:sldId id="306" r:id="rId35"/>
    <p:sldId id="269" r:id="rId36"/>
  </p:sldIdLst>
  <p:sldSz cx="9144000" cy="6858000" type="screen4x3"/>
  <p:notesSz cx="7010400" cy="92964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Novoa" initials="CN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78"/>
    <a:srgbClr val="D3E6F3"/>
    <a:srgbClr val="56A0D3"/>
    <a:srgbClr val="39B54A"/>
    <a:srgbClr val="868687"/>
    <a:srgbClr val="ED3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8163" autoAdjust="0"/>
  </p:normalViewPr>
  <p:slideViewPr>
    <p:cSldViewPr>
      <p:cViewPr varScale="1">
        <p:scale>
          <a:sx n="117" d="100"/>
          <a:sy n="117" d="100"/>
        </p:scale>
        <p:origin x="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2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76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154C8-ABAB-4C1F-9509-21429C0FFD5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50D4B8-F397-473F-8C64-409BC15C4F14}">
      <dgm:prSet phldrT="[Text]" custT="1"/>
      <dgm:spPr/>
      <dgm:t>
        <a:bodyPr/>
        <a:lstStyle/>
        <a:p>
          <a:r>
            <a:rPr lang="en-US" sz="2800" b="1" dirty="0" smtClean="0"/>
            <a:t>Government</a:t>
          </a:r>
          <a:endParaRPr lang="en-US" sz="2800" b="1" dirty="0"/>
        </a:p>
      </dgm:t>
    </dgm:pt>
    <dgm:pt modelId="{6AF7D334-F2A5-484B-AB58-41C6DEF963FD}" type="parTrans" cxnId="{66F2153B-B5C3-48F4-89B7-2DFAE3010C00}">
      <dgm:prSet/>
      <dgm:spPr/>
      <dgm:t>
        <a:bodyPr/>
        <a:lstStyle/>
        <a:p>
          <a:endParaRPr lang="en-US"/>
        </a:p>
      </dgm:t>
    </dgm:pt>
    <dgm:pt modelId="{563B4667-A002-4BC5-9415-1325ACD0C70E}" type="sibTrans" cxnId="{66F2153B-B5C3-48F4-89B7-2DFAE3010C00}">
      <dgm:prSet/>
      <dgm:spPr/>
      <dgm:t>
        <a:bodyPr/>
        <a:lstStyle/>
        <a:p>
          <a:endParaRPr lang="en-US"/>
        </a:p>
      </dgm:t>
    </dgm:pt>
    <dgm:pt modelId="{3CF90376-C9DB-4581-B059-A9E10FCB758B}">
      <dgm:prSet phldrT="[Text]"/>
      <dgm:spPr/>
      <dgm:t>
        <a:bodyPr/>
        <a:lstStyle/>
        <a:p>
          <a:r>
            <a:rPr lang="en-US" dirty="0" smtClean="0"/>
            <a:t>Improved accountability</a:t>
          </a:r>
          <a:endParaRPr lang="en-US" dirty="0"/>
        </a:p>
      </dgm:t>
    </dgm:pt>
    <dgm:pt modelId="{D3607C1D-DC94-49F3-B689-856D883E3576}" type="parTrans" cxnId="{C3B14FDF-0073-4D90-B437-C6AC3A1246B7}">
      <dgm:prSet/>
      <dgm:spPr/>
      <dgm:t>
        <a:bodyPr/>
        <a:lstStyle/>
        <a:p>
          <a:endParaRPr lang="en-US"/>
        </a:p>
      </dgm:t>
    </dgm:pt>
    <dgm:pt modelId="{2D967C00-7567-4181-9F64-809BC0FA589D}" type="sibTrans" cxnId="{C3B14FDF-0073-4D90-B437-C6AC3A1246B7}">
      <dgm:prSet/>
      <dgm:spPr/>
      <dgm:t>
        <a:bodyPr/>
        <a:lstStyle/>
        <a:p>
          <a:endParaRPr lang="en-US"/>
        </a:p>
      </dgm:t>
    </dgm:pt>
    <dgm:pt modelId="{EE0164BE-1C95-4BC3-AE8F-1418938C5BBA}">
      <dgm:prSet phldrT="[Text]"/>
      <dgm:spPr/>
      <dgm:t>
        <a:bodyPr/>
        <a:lstStyle/>
        <a:p>
          <a:r>
            <a:rPr lang="en-US" dirty="0" smtClean="0"/>
            <a:t>Efficient use of limited public funds</a:t>
          </a:r>
          <a:endParaRPr lang="en-US" dirty="0"/>
        </a:p>
      </dgm:t>
    </dgm:pt>
    <dgm:pt modelId="{E83C536C-85C0-409D-9D01-7F38B899F07E}" type="parTrans" cxnId="{ABD903F1-E10C-4663-A03D-A3277C6E53AC}">
      <dgm:prSet/>
      <dgm:spPr/>
      <dgm:t>
        <a:bodyPr/>
        <a:lstStyle/>
        <a:p>
          <a:endParaRPr lang="en-US"/>
        </a:p>
      </dgm:t>
    </dgm:pt>
    <dgm:pt modelId="{E70457D7-B40B-4BB7-87A2-D4CFF00D66F8}" type="sibTrans" cxnId="{ABD903F1-E10C-4663-A03D-A3277C6E53AC}">
      <dgm:prSet/>
      <dgm:spPr/>
      <dgm:t>
        <a:bodyPr/>
        <a:lstStyle/>
        <a:p>
          <a:endParaRPr lang="en-US"/>
        </a:p>
      </dgm:t>
    </dgm:pt>
    <dgm:pt modelId="{CA72E031-1BF6-4C67-AD26-C88B787FF92B}">
      <dgm:prSet phldrT="[Text]" custT="1"/>
      <dgm:spPr/>
      <dgm:t>
        <a:bodyPr/>
        <a:lstStyle/>
        <a:p>
          <a:r>
            <a:rPr lang="en-US" sz="2800" b="1" dirty="0" smtClean="0"/>
            <a:t>Service Providers</a:t>
          </a:r>
          <a:endParaRPr lang="en-US" sz="2800" b="1" dirty="0"/>
        </a:p>
      </dgm:t>
    </dgm:pt>
    <dgm:pt modelId="{38DC67A8-C6A0-4860-94F1-6F647A9BBF60}" type="parTrans" cxnId="{B12CD87F-DFC6-4CDE-AE8F-412BC5132A4E}">
      <dgm:prSet/>
      <dgm:spPr/>
      <dgm:t>
        <a:bodyPr/>
        <a:lstStyle/>
        <a:p>
          <a:endParaRPr lang="en-US"/>
        </a:p>
      </dgm:t>
    </dgm:pt>
    <dgm:pt modelId="{AD6317B0-E917-4AF4-8221-B28FC0E80E85}" type="sibTrans" cxnId="{B12CD87F-DFC6-4CDE-AE8F-412BC5132A4E}">
      <dgm:prSet/>
      <dgm:spPr/>
      <dgm:t>
        <a:bodyPr/>
        <a:lstStyle/>
        <a:p>
          <a:endParaRPr lang="en-US"/>
        </a:p>
      </dgm:t>
    </dgm:pt>
    <dgm:pt modelId="{C2C9A541-71D2-46B5-8543-7A90411EFF01}">
      <dgm:prSet phldrT="[Text]"/>
      <dgm:spPr/>
      <dgm:t>
        <a:bodyPr/>
        <a:lstStyle/>
        <a:p>
          <a:r>
            <a:rPr lang="en-US" dirty="0" smtClean="0"/>
            <a:t>Scale or expand programs to meet the need</a:t>
          </a:r>
          <a:endParaRPr lang="en-US" dirty="0"/>
        </a:p>
      </dgm:t>
    </dgm:pt>
    <dgm:pt modelId="{A77BED06-6383-4987-A2FC-1F479A1EF29E}" type="parTrans" cxnId="{75C26B59-B67F-498D-B23D-C4B0E750EB6D}">
      <dgm:prSet/>
      <dgm:spPr/>
      <dgm:t>
        <a:bodyPr/>
        <a:lstStyle/>
        <a:p>
          <a:endParaRPr lang="en-US"/>
        </a:p>
      </dgm:t>
    </dgm:pt>
    <dgm:pt modelId="{71A73D5B-7F2F-4030-8299-DAA4AFD61FE0}" type="sibTrans" cxnId="{75C26B59-B67F-498D-B23D-C4B0E750EB6D}">
      <dgm:prSet/>
      <dgm:spPr/>
      <dgm:t>
        <a:bodyPr/>
        <a:lstStyle/>
        <a:p>
          <a:endParaRPr lang="en-US"/>
        </a:p>
      </dgm:t>
    </dgm:pt>
    <dgm:pt modelId="{28948A74-236D-4B2F-A694-C56B31300289}">
      <dgm:prSet phldrT="[Text]"/>
      <dgm:spPr/>
      <dgm:t>
        <a:bodyPr/>
        <a:lstStyle/>
        <a:p>
          <a:r>
            <a:rPr lang="en-US" dirty="0" smtClean="0"/>
            <a:t>Resources for what works</a:t>
          </a:r>
          <a:endParaRPr lang="en-US" dirty="0"/>
        </a:p>
      </dgm:t>
    </dgm:pt>
    <dgm:pt modelId="{BFBF239A-EA51-473C-AC88-2F5680F74C71}" type="parTrans" cxnId="{3BA5E381-F98E-49C9-B529-1D7062101891}">
      <dgm:prSet/>
      <dgm:spPr/>
      <dgm:t>
        <a:bodyPr/>
        <a:lstStyle/>
        <a:p>
          <a:endParaRPr lang="en-US"/>
        </a:p>
      </dgm:t>
    </dgm:pt>
    <dgm:pt modelId="{8D437EE8-8048-4AB2-9290-8E01D8848D78}" type="sibTrans" cxnId="{3BA5E381-F98E-49C9-B529-1D7062101891}">
      <dgm:prSet/>
      <dgm:spPr/>
      <dgm:t>
        <a:bodyPr/>
        <a:lstStyle/>
        <a:p>
          <a:endParaRPr lang="en-US"/>
        </a:p>
      </dgm:t>
    </dgm:pt>
    <dgm:pt modelId="{B6168CA5-3AC6-41C3-811A-E3B29BA0D025}">
      <dgm:prSet phldrT="[Text]" custT="1"/>
      <dgm:spPr/>
      <dgm:t>
        <a:bodyPr/>
        <a:lstStyle/>
        <a:p>
          <a:r>
            <a:rPr lang="en-US" sz="2800" b="1" dirty="0" smtClean="0"/>
            <a:t>Private Funders</a:t>
          </a:r>
          <a:endParaRPr lang="en-US" sz="2800" b="1" dirty="0"/>
        </a:p>
      </dgm:t>
    </dgm:pt>
    <dgm:pt modelId="{8B42EAC0-3CC4-4A80-9EF9-84BD9820146B}" type="parTrans" cxnId="{5F0BD677-5230-4CFD-BC30-375EA763FC1C}">
      <dgm:prSet/>
      <dgm:spPr/>
      <dgm:t>
        <a:bodyPr/>
        <a:lstStyle/>
        <a:p>
          <a:endParaRPr lang="en-US"/>
        </a:p>
      </dgm:t>
    </dgm:pt>
    <dgm:pt modelId="{0EBB7EC9-4FAA-459D-80FB-F5519FDA3AE9}" type="sibTrans" cxnId="{5F0BD677-5230-4CFD-BC30-375EA763FC1C}">
      <dgm:prSet/>
      <dgm:spPr/>
      <dgm:t>
        <a:bodyPr/>
        <a:lstStyle/>
        <a:p>
          <a:endParaRPr lang="en-US"/>
        </a:p>
      </dgm:t>
    </dgm:pt>
    <dgm:pt modelId="{68C70727-0928-46A1-9EF6-6CE88ED0BDB8}">
      <dgm:prSet phldrT="[Text]"/>
      <dgm:spPr/>
      <dgm:t>
        <a:bodyPr/>
        <a:lstStyle/>
        <a:p>
          <a:r>
            <a:rPr lang="en-US" dirty="0" smtClean="0"/>
            <a:t>Impact investing</a:t>
          </a:r>
          <a:endParaRPr lang="en-US" dirty="0"/>
        </a:p>
      </dgm:t>
    </dgm:pt>
    <dgm:pt modelId="{3B53B94B-E3D2-4139-BA3C-1A4DF2890F7B}" type="parTrans" cxnId="{E4B840D6-A167-4234-A90E-63D861A59140}">
      <dgm:prSet/>
      <dgm:spPr/>
      <dgm:t>
        <a:bodyPr/>
        <a:lstStyle/>
        <a:p>
          <a:endParaRPr lang="en-US"/>
        </a:p>
      </dgm:t>
    </dgm:pt>
    <dgm:pt modelId="{9381129A-EF34-428E-9103-88E4AC50AF2D}" type="sibTrans" cxnId="{E4B840D6-A167-4234-A90E-63D861A59140}">
      <dgm:prSet/>
      <dgm:spPr/>
      <dgm:t>
        <a:bodyPr/>
        <a:lstStyle/>
        <a:p>
          <a:endParaRPr lang="en-US"/>
        </a:p>
      </dgm:t>
    </dgm:pt>
    <dgm:pt modelId="{F131564C-DB1C-4D07-9C12-D02161635979}">
      <dgm:prSet phldrT="[Text]"/>
      <dgm:spPr/>
      <dgm:t>
        <a:bodyPr/>
        <a:lstStyle/>
        <a:p>
          <a:r>
            <a:rPr lang="en-US" dirty="0" smtClean="0"/>
            <a:t>Encourage innovation and public accountability</a:t>
          </a:r>
          <a:endParaRPr lang="en-US" dirty="0"/>
        </a:p>
      </dgm:t>
    </dgm:pt>
    <dgm:pt modelId="{F3920AF2-1308-4EE1-BE61-EDF91BDE2AC1}" type="parTrans" cxnId="{1152D585-16F3-4BF3-85ED-0AC25F136E40}">
      <dgm:prSet/>
      <dgm:spPr/>
      <dgm:t>
        <a:bodyPr/>
        <a:lstStyle/>
        <a:p>
          <a:endParaRPr lang="en-US"/>
        </a:p>
      </dgm:t>
    </dgm:pt>
    <dgm:pt modelId="{5A5BCE54-EC90-40C1-A333-391304C44E2C}" type="sibTrans" cxnId="{1152D585-16F3-4BF3-85ED-0AC25F136E40}">
      <dgm:prSet/>
      <dgm:spPr/>
      <dgm:t>
        <a:bodyPr/>
        <a:lstStyle/>
        <a:p>
          <a:endParaRPr lang="en-US"/>
        </a:p>
      </dgm:t>
    </dgm:pt>
    <dgm:pt modelId="{AFB60496-C385-4642-A638-48F6D9216D4F}">
      <dgm:prSet phldrT="[Text]"/>
      <dgm:spPr/>
      <dgm:t>
        <a:bodyPr/>
        <a:lstStyle/>
        <a:p>
          <a:endParaRPr lang="en-US" dirty="0"/>
        </a:p>
      </dgm:t>
    </dgm:pt>
    <dgm:pt modelId="{52BB9470-F528-438E-8A67-1BC027FBEB5D}" type="parTrans" cxnId="{6AFF0327-CDB6-4FEF-B4EC-F3D05C9237EA}">
      <dgm:prSet/>
      <dgm:spPr/>
      <dgm:t>
        <a:bodyPr/>
        <a:lstStyle/>
        <a:p>
          <a:endParaRPr lang="en-US"/>
        </a:p>
      </dgm:t>
    </dgm:pt>
    <dgm:pt modelId="{EDBBE3B4-60B7-446C-80B8-05BAA09801AF}" type="sibTrans" cxnId="{6AFF0327-CDB6-4FEF-B4EC-F3D05C9237EA}">
      <dgm:prSet/>
      <dgm:spPr/>
      <dgm:t>
        <a:bodyPr/>
        <a:lstStyle/>
        <a:p>
          <a:endParaRPr lang="en-US"/>
        </a:p>
      </dgm:t>
    </dgm:pt>
    <dgm:pt modelId="{767BA67D-1B0F-4233-A4CC-4C798A3D9DA5}">
      <dgm:prSet phldrT="[Text]"/>
      <dgm:spPr/>
      <dgm:t>
        <a:bodyPr/>
        <a:lstStyle/>
        <a:p>
          <a:r>
            <a:rPr lang="en-US" dirty="0" smtClean="0"/>
            <a:t>Leverage private capital</a:t>
          </a:r>
          <a:endParaRPr lang="en-US" dirty="0"/>
        </a:p>
      </dgm:t>
    </dgm:pt>
    <dgm:pt modelId="{CC402E93-E48A-402F-ABA1-D8EDF636A6E3}" type="parTrans" cxnId="{5670E1A6-8257-49D9-AD14-03490157B6F1}">
      <dgm:prSet/>
      <dgm:spPr/>
      <dgm:t>
        <a:bodyPr/>
        <a:lstStyle/>
        <a:p>
          <a:endParaRPr lang="en-US"/>
        </a:p>
      </dgm:t>
    </dgm:pt>
    <dgm:pt modelId="{F919E008-C1DE-4E30-8720-69EFF50D4C6F}" type="sibTrans" cxnId="{5670E1A6-8257-49D9-AD14-03490157B6F1}">
      <dgm:prSet/>
      <dgm:spPr/>
      <dgm:t>
        <a:bodyPr/>
        <a:lstStyle/>
        <a:p>
          <a:endParaRPr lang="en-US"/>
        </a:p>
      </dgm:t>
    </dgm:pt>
    <dgm:pt modelId="{2B73017C-6F2F-47E0-961C-DFBB817E63DF}">
      <dgm:prSet phldrT="[Text]"/>
      <dgm:spPr/>
      <dgm:t>
        <a:bodyPr/>
        <a:lstStyle/>
        <a:p>
          <a:r>
            <a:rPr lang="en-US" dirty="0" smtClean="0"/>
            <a:t>Reduce risk</a:t>
          </a:r>
          <a:endParaRPr lang="en-US" dirty="0"/>
        </a:p>
      </dgm:t>
    </dgm:pt>
    <dgm:pt modelId="{CF1181EB-F9A2-4D49-A749-7793C85CEE98}" type="parTrans" cxnId="{F8F4D7C4-6F6A-44E9-A424-74A651F71FDD}">
      <dgm:prSet/>
      <dgm:spPr/>
      <dgm:t>
        <a:bodyPr/>
        <a:lstStyle/>
        <a:p>
          <a:endParaRPr lang="en-US"/>
        </a:p>
      </dgm:t>
    </dgm:pt>
    <dgm:pt modelId="{7701B29F-EC85-4C84-A527-72894DA6C220}" type="sibTrans" cxnId="{F8F4D7C4-6F6A-44E9-A424-74A651F71FDD}">
      <dgm:prSet/>
      <dgm:spPr/>
      <dgm:t>
        <a:bodyPr/>
        <a:lstStyle/>
        <a:p>
          <a:endParaRPr lang="en-US"/>
        </a:p>
      </dgm:t>
    </dgm:pt>
    <dgm:pt modelId="{C02C70DC-39F7-41DD-8888-2CC8D8740A8D}">
      <dgm:prSet phldrT="[Text]"/>
      <dgm:spPr/>
      <dgm:t>
        <a:bodyPr/>
        <a:lstStyle/>
        <a:p>
          <a:r>
            <a:rPr lang="en-US" dirty="0" smtClean="0"/>
            <a:t>Pay for what works</a:t>
          </a:r>
          <a:endParaRPr lang="en-US" dirty="0"/>
        </a:p>
      </dgm:t>
    </dgm:pt>
    <dgm:pt modelId="{F559F6CE-379C-4FF2-A11A-F57471B4B73D}" type="parTrans" cxnId="{C54D2250-DF12-463A-8482-A3863E8F254D}">
      <dgm:prSet/>
      <dgm:spPr/>
      <dgm:t>
        <a:bodyPr/>
        <a:lstStyle/>
        <a:p>
          <a:endParaRPr lang="en-US"/>
        </a:p>
      </dgm:t>
    </dgm:pt>
    <dgm:pt modelId="{D57A9248-A439-4D32-970F-1E55B99666D2}" type="sibTrans" cxnId="{C54D2250-DF12-463A-8482-A3863E8F254D}">
      <dgm:prSet/>
      <dgm:spPr/>
      <dgm:t>
        <a:bodyPr/>
        <a:lstStyle/>
        <a:p>
          <a:endParaRPr lang="en-US"/>
        </a:p>
      </dgm:t>
    </dgm:pt>
    <dgm:pt modelId="{D747200B-DA97-422A-86B9-B773CE0FC6B3}">
      <dgm:prSet phldrT="[Text]"/>
      <dgm:spPr/>
      <dgm:t>
        <a:bodyPr/>
        <a:lstStyle/>
        <a:p>
          <a:r>
            <a:rPr lang="en-US" dirty="0" smtClean="0"/>
            <a:t>Focus on improving outcomes for vulnerable populations</a:t>
          </a:r>
          <a:endParaRPr lang="en-US" dirty="0"/>
        </a:p>
      </dgm:t>
    </dgm:pt>
    <dgm:pt modelId="{8656F3D9-7D92-4859-AFD2-DAF1648B0AE8}" type="parTrans" cxnId="{F5342FB2-AA69-41AA-8A6A-D076215B85AF}">
      <dgm:prSet/>
      <dgm:spPr/>
      <dgm:t>
        <a:bodyPr/>
        <a:lstStyle/>
        <a:p>
          <a:endParaRPr lang="en-US"/>
        </a:p>
      </dgm:t>
    </dgm:pt>
    <dgm:pt modelId="{D489FE27-C705-4CAD-A237-5CF82533A7E3}" type="sibTrans" cxnId="{F5342FB2-AA69-41AA-8A6A-D076215B85AF}">
      <dgm:prSet/>
      <dgm:spPr/>
      <dgm:t>
        <a:bodyPr/>
        <a:lstStyle/>
        <a:p>
          <a:endParaRPr lang="en-US"/>
        </a:p>
      </dgm:t>
    </dgm:pt>
    <dgm:pt modelId="{05D3C075-14A7-4760-84D0-0E0E73A86EB9}">
      <dgm:prSet phldrT="[Text]"/>
      <dgm:spPr/>
      <dgm:t>
        <a:bodyPr/>
        <a:lstStyle/>
        <a:p>
          <a:r>
            <a:rPr lang="en-US" dirty="0" smtClean="0"/>
            <a:t>Funding what works</a:t>
          </a:r>
          <a:endParaRPr lang="en-US" dirty="0"/>
        </a:p>
      </dgm:t>
    </dgm:pt>
    <dgm:pt modelId="{1FAC46B5-F13D-43BF-8DAD-863A3EDF5C46}" type="parTrans" cxnId="{896ACFFC-17D0-475D-85BA-DA8740EC69EA}">
      <dgm:prSet/>
      <dgm:spPr/>
      <dgm:t>
        <a:bodyPr/>
        <a:lstStyle/>
        <a:p>
          <a:endParaRPr lang="en-US"/>
        </a:p>
      </dgm:t>
    </dgm:pt>
    <dgm:pt modelId="{93593AF3-56B8-4D79-8B2C-DD2579B5EDF2}" type="sibTrans" cxnId="{896ACFFC-17D0-475D-85BA-DA8740EC69EA}">
      <dgm:prSet/>
      <dgm:spPr/>
      <dgm:t>
        <a:bodyPr/>
        <a:lstStyle/>
        <a:p>
          <a:endParaRPr lang="en-US"/>
        </a:p>
      </dgm:t>
    </dgm:pt>
    <dgm:pt modelId="{953CA224-49EC-49AB-BF76-0389EC63554B}" type="pres">
      <dgm:prSet presAssocID="{79F154C8-ABAB-4C1F-9509-21429C0FFD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2642EE-5C21-42D1-AE77-B5E906BAC2EB}" type="pres">
      <dgm:prSet presAssocID="{DE50D4B8-F397-473F-8C64-409BC15C4F14}" presName="composite" presStyleCnt="0"/>
      <dgm:spPr/>
    </dgm:pt>
    <dgm:pt modelId="{263CBAD2-AA9D-44DA-9796-FB7BF317F912}" type="pres">
      <dgm:prSet presAssocID="{DE50D4B8-F397-473F-8C64-409BC15C4F14}" presName="parTx" presStyleLbl="alignNode1" presStyleIdx="0" presStyleCnt="3" custScaleY="124239" custLinFactNeighborX="2936" custLinFactNeighborY="4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106E1-6486-47D5-A1BC-CC1B1D20F5E3}" type="pres">
      <dgm:prSet presAssocID="{DE50D4B8-F397-473F-8C64-409BC15C4F14}" presName="desTx" presStyleLbl="alignAccFollowNode1" presStyleIdx="0" presStyleCnt="3" custScaleY="95883" custLinFactNeighborX="2936" custLinFactNeighborY="-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E78CC-07CD-4E25-92EF-5DF532D16E5A}" type="pres">
      <dgm:prSet presAssocID="{563B4667-A002-4BC5-9415-1325ACD0C70E}" presName="space" presStyleCnt="0"/>
      <dgm:spPr/>
    </dgm:pt>
    <dgm:pt modelId="{F45B612B-3833-4390-86EF-91DD9A1C4B5F}" type="pres">
      <dgm:prSet presAssocID="{CA72E031-1BF6-4C67-AD26-C88B787FF92B}" presName="composite" presStyleCnt="0"/>
      <dgm:spPr/>
    </dgm:pt>
    <dgm:pt modelId="{667EA90B-F76F-4C18-9465-1A53A47D55A9}" type="pres">
      <dgm:prSet presAssocID="{CA72E031-1BF6-4C67-AD26-C88B787FF92B}" presName="parTx" presStyleLbl="alignNode1" presStyleIdx="1" presStyleCnt="3" custScaleY="124239" custLinFactNeighborX="1662" custLinFactNeighborY="4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568A3-9FCB-4134-A25D-871A9C5B45F6}" type="pres">
      <dgm:prSet presAssocID="{CA72E031-1BF6-4C67-AD26-C88B787FF92B}" presName="desTx" presStyleLbl="alignAccFollowNode1" presStyleIdx="1" presStyleCnt="3" custScaleY="95883" custLinFactNeighborX="1662" custLinFactNeighborY="-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1FC36-A62C-4F69-A64F-7F55F66D4879}" type="pres">
      <dgm:prSet presAssocID="{AD6317B0-E917-4AF4-8221-B28FC0E80E85}" presName="space" presStyleCnt="0"/>
      <dgm:spPr/>
    </dgm:pt>
    <dgm:pt modelId="{E5D828C2-4B88-46A1-B55D-75CBD5BEAFD1}" type="pres">
      <dgm:prSet presAssocID="{B6168CA5-3AC6-41C3-811A-E3B29BA0D025}" presName="composite" presStyleCnt="0"/>
      <dgm:spPr/>
    </dgm:pt>
    <dgm:pt modelId="{AF72366D-E3A6-4CA6-BDD4-5FFFFD158F9B}" type="pres">
      <dgm:prSet presAssocID="{B6168CA5-3AC6-41C3-811A-E3B29BA0D025}" presName="parTx" presStyleLbl="alignNode1" presStyleIdx="2" presStyleCnt="3" custScaleY="124239" custLinFactNeighborX="103" custLinFactNeighborY="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19D88-9B55-4FC7-A2AC-38C180AB1D9C}" type="pres">
      <dgm:prSet presAssocID="{B6168CA5-3AC6-41C3-811A-E3B29BA0D025}" presName="desTx" presStyleLbl="alignAccFollowNode1" presStyleIdx="2" presStyleCnt="3" custScaleY="95713" custLinFactNeighborX="103" custLinFactNeighborY="-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0BD677-5230-4CFD-BC30-375EA763FC1C}" srcId="{79F154C8-ABAB-4C1F-9509-21429C0FFD58}" destId="{B6168CA5-3AC6-41C3-811A-E3B29BA0D025}" srcOrd="2" destOrd="0" parTransId="{8B42EAC0-3CC4-4A80-9EF9-84BD9820146B}" sibTransId="{0EBB7EC9-4FAA-459D-80FB-F5519FDA3AE9}"/>
    <dgm:cxn modelId="{8469CEDE-F197-4648-9615-EE7DA2C842B5}" type="presOf" srcId="{EE0164BE-1C95-4BC3-AE8F-1418938C5BBA}" destId="{BBA106E1-6486-47D5-A1BC-CC1B1D20F5E3}" srcOrd="0" destOrd="1" presId="urn:microsoft.com/office/officeart/2005/8/layout/hList1"/>
    <dgm:cxn modelId="{9A31A89B-4FB6-4142-B8B0-920A0FC5AFE9}" type="presOf" srcId="{C02C70DC-39F7-41DD-8888-2CC8D8740A8D}" destId="{BBA106E1-6486-47D5-A1BC-CC1B1D20F5E3}" srcOrd="0" destOrd="4" presId="urn:microsoft.com/office/officeart/2005/8/layout/hList1"/>
    <dgm:cxn modelId="{00A1C373-AC9A-41A9-811A-FD01B7745DCB}" type="presOf" srcId="{DE50D4B8-F397-473F-8C64-409BC15C4F14}" destId="{263CBAD2-AA9D-44DA-9796-FB7BF317F912}" srcOrd="0" destOrd="0" presId="urn:microsoft.com/office/officeart/2005/8/layout/hList1"/>
    <dgm:cxn modelId="{C3B14FDF-0073-4D90-B437-C6AC3A1246B7}" srcId="{DE50D4B8-F397-473F-8C64-409BC15C4F14}" destId="{3CF90376-C9DB-4581-B059-A9E10FCB758B}" srcOrd="0" destOrd="0" parTransId="{D3607C1D-DC94-49F3-B689-856D883E3576}" sibTransId="{2D967C00-7567-4181-9F64-809BC0FA589D}"/>
    <dgm:cxn modelId="{B8274A33-57B9-4F27-AA9C-A419E3EDB607}" type="presOf" srcId="{CA72E031-1BF6-4C67-AD26-C88B787FF92B}" destId="{667EA90B-F76F-4C18-9465-1A53A47D55A9}" srcOrd="0" destOrd="0" presId="urn:microsoft.com/office/officeart/2005/8/layout/hList1"/>
    <dgm:cxn modelId="{8C3BA58E-3D3F-41DD-A8EA-C08E6AA03F9B}" type="presOf" srcId="{68C70727-0928-46A1-9EF6-6CE88ED0BDB8}" destId="{52B19D88-9B55-4FC7-A2AC-38C180AB1D9C}" srcOrd="0" destOrd="0" presId="urn:microsoft.com/office/officeart/2005/8/layout/hList1"/>
    <dgm:cxn modelId="{5670E1A6-8257-49D9-AD14-03490157B6F1}" srcId="{DE50D4B8-F397-473F-8C64-409BC15C4F14}" destId="{767BA67D-1B0F-4233-A4CC-4C798A3D9DA5}" srcOrd="2" destOrd="0" parTransId="{CC402E93-E48A-402F-ABA1-D8EDF636A6E3}" sibTransId="{F919E008-C1DE-4E30-8720-69EFF50D4C6F}"/>
    <dgm:cxn modelId="{896ACFFC-17D0-475D-85BA-DA8740EC69EA}" srcId="{B6168CA5-3AC6-41C3-811A-E3B29BA0D025}" destId="{05D3C075-14A7-4760-84D0-0E0E73A86EB9}" srcOrd="1" destOrd="0" parTransId="{1FAC46B5-F13D-43BF-8DAD-863A3EDF5C46}" sibTransId="{93593AF3-56B8-4D79-8B2C-DD2579B5EDF2}"/>
    <dgm:cxn modelId="{807B674A-E20E-40C4-B5EF-C5B35560299A}" type="presOf" srcId="{05D3C075-14A7-4760-84D0-0E0E73A86EB9}" destId="{52B19D88-9B55-4FC7-A2AC-38C180AB1D9C}" srcOrd="0" destOrd="1" presId="urn:microsoft.com/office/officeart/2005/8/layout/hList1"/>
    <dgm:cxn modelId="{E4B840D6-A167-4234-A90E-63D861A59140}" srcId="{B6168CA5-3AC6-41C3-811A-E3B29BA0D025}" destId="{68C70727-0928-46A1-9EF6-6CE88ED0BDB8}" srcOrd="0" destOrd="0" parTransId="{3B53B94B-E3D2-4139-BA3C-1A4DF2890F7B}" sibTransId="{9381129A-EF34-428E-9103-88E4AC50AF2D}"/>
    <dgm:cxn modelId="{B12CD87F-DFC6-4CDE-AE8F-412BC5132A4E}" srcId="{79F154C8-ABAB-4C1F-9509-21429C0FFD58}" destId="{CA72E031-1BF6-4C67-AD26-C88B787FF92B}" srcOrd="1" destOrd="0" parTransId="{38DC67A8-C6A0-4860-94F1-6F647A9BBF60}" sibTransId="{AD6317B0-E917-4AF4-8221-B28FC0E80E85}"/>
    <dgm:cxn modelId="{4356A690-B7AD-4922-8BBF-EE2A819D05C9}" type="presOf" srcId="{AFB60496-C385-4642-A638-48F6D9216D4F}" destId="{BBA106E1-6486-47D5-A1BC-CC1B1D20F5E3}" srcOrd="0" destOrd="5" presId="urn:microsoft.com/office/officeart/2005/8/layout/hList1"/>
    <dgm:cxn modelId="{66F2153B-B5C3-48F4-89B7-2DFAE3010C00}" srcId="{79F154C8-ABAB-4C1F-9509-21429C0FFD58}" destId="{DE50D4B8-F397-473F-8C64-409BC15C4F14}" srcOrd="0" destOrd="0" parTransId="{6AF7D334-F2A5-484B-AB58-41C6DEF963FD}" sibTransId="{563B4667-A002-4BC5-9415-1325ACD0C70E}"/>
    <dgm:cxn modelId="{7EE819E2-96DA-495E-A999-551CC3ACD7E0}" type="presOf" srcId="{28948A74-236D-4B2F-A694-C56B31300289}" destId="{B15568A3-9FCB-4134-A25D-871A9C5B45F6}" srcOrd="0" destOrd="1" presId="urn:microsoft.com/office/officeart/2005/8/layout/hList1"/>
    <dgm:cxn modelId="{3BA5E381-F98E-49C9-B529-1D7062101891}" srcId="{CA72E031-1BF6-4C67-AD26-C88B787FF92B}" destId="{28948A74-236D-4B2F-A694-C56B31300289}" srcOrd="1" destOrd="0" parTransId="{BFBF239A-EA51-473C-AC88-2F5680F74C71}" sibTransId="{8D437EE8-8048-4AB2-9290-8E01D8848D78}"/>
    <dgm:cxn modelId="{ABD903F1-E10C-4663-A03D-A3277C6E53AC}" srcId="{DE50D4B8-F397-473F-8C64-409BC15C4F14}" destId="{EE0164BE-1C95-4BC3-AE8F-1418938C5BBA}" srcOrd="1" destOrd="0" parTransId="{E83C536C-85C0-409D-9D01-7F38B899F07E}" sibTransId="{E70457D7-B40B-4BB7-87A2-D4CFF00D66F8}"/>
    <dgm:cxn modelId="{7F240294-1CEB-4426-AB07-A5C4C252E5C0}" type="presOf" srcId="{B6168CA5-3AC6-41C3-811A-E3B29BA0D025}" destId="{AF72366D-E3A6-4CA6-BDD4-5FFFFD158F9B}" srcOrd="0" destOrd="0" presId="urn:microsoft.com/office/officeart/2005/8/layout/hList1"/>
    <dgm:cxn modelId="{75191511-D285-4D4D-A16F-2E0ED9D1753F}" type="presOf" srcId="{D747200B-DA97-422A-86B9-B773CE0FC6B3}" destId="{B15568A3-9FCB-4134-A25D-871A9C5B45F6}" srcOrd="0" destOrd="2" presId="urn:microsoft.com/office/officeart/2005/8/layout/hList1"/>
    <dgm:cxn modelId="{75C26B59-B67F-498D-B23D-C4B0E750EB6D}" srcId="{CA72E031-1BF6-4C67-AD26-C88B787FF92B}" destId="{C2C9A541-71D2-46B5-8543-7A90411EFF01}" srcOrd="0" destOrd="0" parTransId="{A77BED06-6383-4987-A2FC-1F479A1EF29E}" sibTransId="{71A73D5B-7F2F-4030-8299-DAA4AFD61FE0}"/>
    <dgm:cxn modelId="{C54D2250-DF12-463A-8482-A3863E8F254D}" srcId="{DE50D4B8-F397-473F-8C64-409BC15C4F14}" destId="{C02C70DC-39F7-41DD-8888-2CC8D8740A8D}" srcOrd="4" destOrd="0" parTransId="{F559F6CE-379C-4FF2-A11A-F57471B4B73D}" sibTransId="{D57A9248-A439-4D32-970F-1E55B99666D2}"/>
    <dgm:cxn modelId="{8B91E2B7-CEEC-419E-9B1F-7FDF967C9D16}" type="presOf" srcId="{767BA67D-1B0F-4233-A4CC-4C798A3D9DA5}" destId="{BBA106E1-6486-47D5-A1BC-CC1B1D20F5E3}" srcOrd="0" destOrd="2" presId="urn:microsoft.com/office/officeart/2005/8/layout/hList1"/>
    <dgm:cxn modelId="{45487913-5654-4649-81F1-52DEF6789B3F}" type="presOf" srcId="{3CF90376-C9DB-4581-B059-A9E10FCB758B}" destId="{BBA106E1-6486-47D5-A1BC-CC1B1D20F5E3}" srcOrd="0" destOrd="0" presId="urn:microsoft.com/office/officeart/2005/8/layout/hList1"/>
    <dgm:cxn modelId="{1152D585-16F3-4BF3-85ED-0AC25F136E40}" srcId="{B6168CA5-3AC6-41C3-811A-E3B29BA0D025}" destId="{F131564C-DB1C-4D07-9C12-D02161635979}" srcOrd="2" destOrd="0" parTransId="{F3920AF2-1308-4EE1-BE61-EDF91BDE2AC1}" sibTransId="{5A5BCE54-EC90-40C1-A333-391304C44E2C}"/>
    <dgm:cxn modelId="{BD607A1B-33B3-484E-A0A7-E79EDBD942FA}" type="presOf" srcId="{79F154C8-ABAB-4C1F-9509-21429C0FFD58}" destId="{953CA224-49EC-49AB-BF76-0389EC63554B}" srcOrd="0" destOrd="0" presId="urn:microsoft.com/office/officeart/2005/8/layout/hList1"/>
    <dgm:cxn modelId="{D86228D0-A694-4E0D-88DA-0F2A29947DD3}" type="presOf" srcId="{C2C9A541-71D2-46B5-8543-7A90411EFF01}" destId="{B15568A3-9FCB-4134-A25D-871A9C5B45F6}" srcOrd="0" destOrd="0" presId="urn:microsoft.com/office/officeart/2005/8/layout/hList1"/>
    <dgm:cxn modelId="{54CD0CD6-CD69-47C2-83F2-99D707D15367}" type="presOf" srcId="{2B73017C-6F2F-47E0-961C-DFBB817E63DF}" destId="{BBA106E1-6486-47D5-A1BC-CC1B1D20F5E3}" srcOrd="0" destOrd="3" presId="urn:microsoft.com/office/officeart/2005/8/layout/hList1"/>
    <dgm:cxn modelId="{F8F4D7C4-6F6A-44E9-A424-74A651F71FDD}" srcId="{DE50D4B8-F397-473F-8C64-409BC15C4F14}" destId="{2B73017C-6F2F-47E0-961C-DFBB817E63DF}" srcOrd="3" destOrd="0" parTransId="{CF1181EB-F9A2-4D49-A749-7793C85CEE98}" sibTransId="{7701B29F-EC85-4C84-A527-72894DA6C220}"/>
    <dgm:cxn modelId="{6AFF0327-CDB6-4FEF-B4EC-F3D05C9237EA}" srcId="{DE50D4B8-F397-473F-8C64-409BC15C4F14}" destId="{AFB60496-C385-4642-A638-48F6D9216D4F}" srcOrd="5" destOrd="0" parTransId="{52BB9470-F528-438E-8A67-1BC027FBEB5D}" sibTransId="{EDBBE3B4-60B7-446C-80B8-05BAA09801AF}"/>
    <dgm:cxn modelId="{50D9A0CC-D095-41DF-8B54-15BD242EA34D}" type="presOf" srcId="{F131564C-DB1C-4D07-9C12-D02161635979}" destId="{52B19D88-9B55-4FC7-A2AC-38C180AB1D9C}" srcOrd="0" destOrd="2" presId="urn:microsoft.com/office/officeart/2005/8/layout/hList1"/>
    <dgm:cxn modelId="{F5342FB2-AA69-41AA-8A6A-D076215B85AF}" srcId="{CA72E031-1BF6-4C67-AD26-C88B787FF92B}" destId="{D747200B-DA97-422A-86B9-B773CE0FC6B3}" srcOrd="2" destOrd="0" parTransId="{8656F3D9-7D92-4859-AFD2-DAF1648B0AE8}" sibTransId="{D489FE27-C705-4CAD-A237-5CF82533A7E3}"/>
    <dgm:cxn modelId="{64E0BECD-00AF-40CE-9451-95040094E889}" type="presParOf" srcId="{953CA224-49EC-49AB-BF76-0389EC63554B}" destId="{462642EE-5C21-42D1-AE77-B5E906BAC2EB}" srcOrd="0" destOrd="0" presId="urn:microsoft.com/office/officeart/2005/8/layout/hList1"/>
    <dgm:cxn modelId="{EAD99AA0-4BD5-422A-89FF-95E7E9328F7D}" type="presParOf" srcId="{462642EE-5C21-42D1-AE77-B5E906BAC2EB}" destId="{263CBAD2-AA9D-44DA-9796-FB7BF317F912}" srcOrd="0" destOrd="0" presId="urn:microsoft.com/office/officeart/2005/8/layout/hList1"/>
    <dgm:cxn modelId="{533DEA41-8AB0-4C5B-9534-FBE9C7C26EE6}" type="presParOf" srcId="{462642EE-5C21-42D1-AE77-B5E906BAC2EB}" destId="{BBA106E1-6486-47D5-A1BC-CC1B1D20F5E3}" srcOrd="1" destOrd="0" presId="urn:microsoft.com/office/officeart/2005/8/layout/hList1"/>
    <dgm:cxn modelId="{B815ED85-5AFE-4BDD-9578-DA8324F8528E}" type="presParOf" srcId="{953CA224-49EC-49AB-BF76-0389EC63554B}" destId="{930E78CC-07CD-4E25-92EF-5DF532D16E5A}" srcOrd="1" destOrd="0" presId="urn:microsoft.com/office/officeart/2005/8/layout/hList1"/>
    <dgm:cxn modelId="{42D674A1-70F2-40A4-BD11-3953CD3224BC}" type="presParOf" srcId="{953CA224-49EC-49AB-BF76-0389EC63554B}" destId="{F45B612B-3833-4390-86EF-91DD9A1C4B5F}" srcOrd="2" destOrd="0" presId="urn:microsoft.com/office/officeart/2005/8/layout/hList1"/>
    <dgm:cxn modelId="{CD1AEC75-A70E-42A6-9EB3-92D58D6164ED}" type="presParOf" srcId="{F45B612B-3833-4390-86EF-91DD9A1C4B5F}" destId="{667EA90B-F76F-4C18-9465-1A53A47D55A9}" srcOrd="0" destOrd="0" presId="urn:microsoft.com/office/officeart/2005/8/layout/hList1"/>
    <dgm:cxn modelId="{4D106B6F-0582-47AA-A193-A700440FB085}" type="presParOf" srcId="{F45B612B-3833-4390-86EF-91DD9A1C4B5F}" destId="{B15568A3-9FCB-4134-A25D-871A9C5B45F6}" srcOrd="1" destOrd="0" presId="urn:microsoft.com/office/officeart/2005/8/layout/hList1"/>
    <dgm:cxn modelId="{E5A78103-AB07-4E28-992E-79B5936A8A23}" type="presParOf" srcId="{953CA224-49EC-49AB-BF76-0389EC63554B}" destId="{9851FC36-A62C-4F69-A64F-7F55F66D4879}" srcOrd="3" destOrd="0" presId="urn:microsoft.com/office/officeart/2005/8/layout/hList1"/>
    <dgm:cxn modelId="{BF1228EF-1085-427D-88CE-BFE6B5A4B597}" type="presParOf" srcId="{953CA224-49EC-49AB-BF76-0389EC63554B}" destId="{E5D828C2-4B88-46A1-B55D-75CBD5BEAFD1}" srcOrd="4" destOrd="0" presId="urn:microsoft.com/office/officeart/2005/8/layout/hList1"/>
    <dgm:cxn modelId="{8A1AA08A-3D12-4CC7-9153-525E9CE45609}" type="presParOf" srcId="{E5D828C2-4B88-46A1-B55D-75CBD5BEAFD1}" destId="{AF72366D-E3A6-4CA6-BDD4-5FFFFD158F9B}" srcOrd="0" destOrd="0" presId="urn:microsoft.com/office/officeart/2005/8/layout/hList1"/>
    <dgm:cxn modelId="{3DCDC3B5-794F-494A-B600-872085E2C6E0}" type="presParOf" srcId="{E5D828C2-4B88-46A1-B55D-75CBD5BEAFD1}" destId="{52B19D88-9B55-4FC7-A2AC-38C180AB1D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3CAFED-A5C9-4F59-A8EB-5505AF6CD4C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FD2C5F-0338-4698-BBA7-FE8F4CC3FB62}">
      <dgm:prSet phldrT="[Text]"/>
      <dgm:spPr/>
      <dgm:t>
        <a:bodyPr/>
        <a:lstStyle/>
        <a:p>
          <a:r>
            <a:rPr lang="en-US" dirty="0" smtClean="0"/>
            <a:t>Significant unmet need – at-risk families and children that experience adverse academic and life outcomes</a:t>
          </a:r>
          <a:endParaRPr lang="en-US" dirty="0"/>
        </a:p>
      </dgm:t>
    </dgm:pt>
    <dgm:pt modelId="{9E8F121D-A705-4BB6-AC23-4FC0F0CA73AC}" type="parTrans" cxnId="{A575E0E4-F719-453B-9440-14FB9670330B}">
      <dgm:prSet/>
      <dgm:spPr/>
      <dgm:t>
        <a:bodyPr/>
        <a:lstStyle/>
        <a:p>
          <a:endParaRPr lang="en-US"/>
        </a:p>
      </dgm:t>
    </dgm:pt>
    <dgm:pt modelId="{6FDB2450-8B65-43B0-AD76-3C836840277C}" type="sibTrans" cxnId="{A575E0E4-F719-453B-9440-14FB9670330B}">
      <dgm:prSet/>
      <dgm:spPr/>
      <dgm:t>
        <a:bodyPr/>
        <a:lstStyle/>
        <a:p>
          <a:endParaRPr lang="en-US"/>
        </a:p>
      </dgm:t>
    </dgm:pt>
    <dgm:pt modelId="{2EEE6D10-5C48-4B87-83D4-C92F086D9619}">
      <dgm:prSet phldrT="[Text]"/>
      <dgm:spPr/>
      <dgm:t>
        <a:bodyPr/>
        <a:lstStyle/>
        <a:p>
          <a:r>
            <a:rPr lang="en-US" dirty="0" smtClean="0"/>
            <a:t>Evidence-based or innovative interventions</a:t>
          </a:r>
          <a:endParaRPr lang="en-US" dirty="0"/>
        </a:p>
      </dgm:t>
    </dgm:pt>
    <dgm:pt modelId="{411C0AF4-584D-427D-8811-2A91B9DDED35}" type="parTrans" cxnId="{36268E48-C29A-4303-9153-DEB482F4C3CE}">
      <dgm:prSet/>
      <dgm:spPr/>
      <dgm:t>
        <a:bodyPr/>
        <a:lstStyle/>
        <a:p>
          <a:endParaRPr lang="en-US"/>
        </a:p>
      </dgm:t>
    </dgm:pt>
    <dgm:pt modelId="{E541F43F-B1D6-4493-8EDE-A8D5B0EFA38B}" type="sibTrans" cxnId="{36268E48-C29A-4303-9153-DEB482F4C3CE}">
      <dgm:prSet/>
      <dgm:spPr/>
      <dgm:t>
        <a:bodyPr/>
        <a:lstStyle/>
        <a:p>
          <a:endParaRPr lang="en-US"/>
        </a:p>
      </dgm:t>
    </dgm:pt>
    <dgm:pt modelId="{F34FE7F2-6B41-4E3B-87BD-0F261D65471A}">
      <dgm:prSet phldrT="[Text]"/>
      <dgm:spPr/>
      <dgm:t>
        <a:bodyPr/>
        <a:lstStyle/>
        <a:p>
          <a:r>
            <a:rPr lang="en-US" dirty="0" smtClean="0"/>
            <a:t>Economic model or other analysis demonstrating public value to government</a:t>
          </a:r>
          <a:endParaRPr lang="en-US" dirty="0"/>
        </a:p>
      </dgm:t>
    </dgm:pt>
    <dgm:pt modelId="{C6EECAFA-8C20-4CD5-9AAA-6741D76AEF9D}" type="parTrans" cxnId="{9CEF3D9C-73FE-4DC3-AC75-DCF658271023}">
      <dgm:prSet/>
      <dgm:spPr/>
      <dgm:t>
        <a:bodyPr/>
        <a:lstStyle/>
        <a:p>
          <a:endParaRPr lang="en-US"/>
        </a:p>
      </dgm:t>
    </dgm:pt>
    <dgm:pt modelId="{BA360304-5E95-4B54-8C20-65E4A0613FBC}" type="sibTrans" cxnId="{9CEF3D9C-73FE-4DC3-AC75-DCF658271023}">
      <dgm:prSet/>
      <dgm:spPr/>
      <dgm:t>
        <a:bodyPr/>
        <a:lstStyle/>
        <a:p>
          <a:endParaRPr lang="en-US"/>
        </a:p>
      </dgm:t>
    </dgm:pt>
    <dgm:pt modelId="{C9033B83-21AB-45CF-B194-DE2495DCA42D}" type="pres">
      <dgm:prSet presAssocID="{8B3CAFED-A5C9-4F59-A8EB-5505AF6CD4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F0AB446-AD6B-408A-8DED-095971248F7E}" type="pres">
      <dgm:prSet presAssocID="{8B3CAFED-A5C9-4F59-A8EB-5505AF6CD4C8}" presName="Name1" presStyleCnt="0"/>
      <dgm:spPr/>
    </dgm:pt>
    <dgm:pt modelId="{863221CF-9F58-4F44-8704-93058E1A87C1}" type="pres">
      <dgm:prSet presAssocID="{8B3CAFED-A5C9-4F59-A8EB-5505AF6CD4C8}" presName="cycle" presStyleCnt="0"/>
      <dgm:spPr/>
    </dgm:pt>
    <dgm:pt modelId="{29EE965A-2005-477C-A402-7BF6B50EA7E4}" type="pres">
      <dgm:prSet presAssocID="{8B3CAFED-A5C9-4F59-A8EB-5505AF6CD4C8}" presName="srcNode" presStyleLbl="node1" presStyleIdx="0" presStyleCnt="3"/>
      <dgm:spPr/>
    </dgm:pt>
    <dgm:pt modelId="{1867CBDC-3A84-4B51-B4A1-CDD71611E69A}" type="pres">
      <dgm:prSet presAssocID="{8B3CAFED-A5C9-4F59-A8EB-5505AF6CD4C8}" presName="conn" presStyleLbl="parChTrans1D2" presStyleIdx="0" presStyleCnt="1"/>
      <dgm:spPr/>
      <dgm:t>
        <a:bodyPr/>
        <a:lstStyle/>
        <a:p>
          <a:endParaRPr lang="en-US"/>
        </a:p>
      </dgm:t>
    </dgm:pt>
    <dgm:pt modelId="{85F32D16-DD3F-466E-9556-74F6836C1B7C}" type="pres">
      <dgm:prSet presAssocID="{8B3CAFED-A5C9-4F59-A8EB-5505AF6CD4C8}" presName="extraNode" presStyleLbl="node1" presStyleIdx="0" presStyleCnt="3"/>
      <dgm:spPr/>
    </dgm:pt>
    <dgm:pt modelId="{47953D3B-AC2C-497A-A0AD-B590E22775DF}" type="pres">
      <dgm:prSet presAssocID="{8B3CAFED-A5C9-4F59-A8EB-5505AF6CD4C8}" presName="dstNode" presStyleLbl="node1" presStyleIdx="0" presStyleCnt="3"/>
      <dgm:spPr/>
    </dgm:pt>
    <dgm:pt modelId="{1FF9E8A7-D34B-4BF4-A10E-3514CE6DBEDC}" type="pres">
      <dgm:prSet presAssocID="{F9FD2C5F-0338-4698-BBA7-FE8F4CC3FB6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5D9C2-61A0-4DC3-9D60-423844533EA5}" type="pres">
      <dgm:prSet presAssocID="{F9FD2C5F-0338-4698-BBA7-FE8F4CC3FB62}" presName="accent_1" presStyleCnt="0"/>
      <dgm:spPr/>
    </dgm:pt>
    <dgm:pt modelId="{C95EEB81-E79B-4222-8922-D807D74A6A5D}" type="pres">
      <dgm:prSet presAssocID="{F9FD2C5F-0338-4698-BBA7-FE8F4CC3FB62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85152B45-7196-47B3-B438-2A6265CB9F56}" type="pres">
      <dgm:prSet presAssocID="{2EEE6D10-5C48-4B87-83D4-C92F086D961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948AA-2557-4144-B909-69F77DD3B470}" type="pres">
      <dgm:prSet presAssocID="{2EEE6D10-5C48-4B87-83D4-C92F086D9619}" presName="accent_2" presStyleCnt="0"/>
      <dgm:spPr/>
    </dgm:pt>
    <dgm:pt modelId="{A3FC6114-E4D1-4FF2-99D8-DA01338D8972}" type="pres">
      <dgm:prSet presAssocID="{2EEE6D10-5C48-4B87-83D4-C92F086D9619}" presName="accentRepeatNode" presStyleLbl="solidFgAcc1" presStyleIdx="1" presStyleCnt="3"/>
      <dgm:spPr/>
    </dgm:pt>
    <dgm:pt modelId="{2131A848-C8E5-41CE-B9F4-E18CC68FFAD4}" type="pres">
      <dgm:prSet presAssocID="{F34FE7F2-6B41-4E3B-87BD-0F261D65471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7C908-8FC8-4370-8BBF-532143DEA073}" type="pres">
      <dgm:prSet presAssocID="{F34FE7F2-6B41-4E3B-87BD-0F261D65471A}" presName="accent_3" presStyleCnt="0"/>
      <dgm:spPr/>
    </dgm:pt>
    <dgm:pt modelId="{4CD27355-35AB-4F64-9AAD-3831FE6488F3}" type="pres">
      <dgm:prSet presAssocID="{F34FE7F2-6B41-4E3B-87BD-0F261D65471A}" presName="accentRepeatNode" presStyleLbl="solidFgAcc1" presStyleIdx="2" presStyleCnt="3"/>
      <dgm:spPr/>
    </dgm:pt>
  </dgm:ptLst>
  <dgm:cxnLst>
    <dgm:cxn modelId="{9CEF3D9C-73FE-4DC3-AC75-DCF658271023}" srcId="{8B3CAFED-A5C9-4F59-A8EB-5505AF6CD4C8}" destId="{F34FE7F2-6B41-4E3B-87BD-0F261D65471A}" srcOrd="2" destOrd="0" parTransId="{C6EECAFA-8C20-4CD5-9AAA-6741D76AEF9D}" sibTransId="{BA360304-5E95-4B54-8C20-65E4A0613FBC}"/>
    <dgm:cxn modelId="{A52D4622-52EC-4924-A20F-8A2BEA3781A7}" type="presOf" srcId="{F34FE7F2-6B41-4E3B-87BD-0F261D65471A}" destId="{2131A848-C8E5-41CE-B9F4-E18CC68FFAD4}" srcOrd="0" destOrd="0" presId="urn:microsoft.com/office/officeart/2008/layout/VerticalCurvedList"/>
    <dgm:cxn modelId="{48236F65-72D9-4F5F-B045-758C15DC4306}" type="presOf" srcId="{2EEE6D10-5C48-4B87-83D4-C92F086D9619}" destId="{85152B45-7196-47B3-B438-2A6265CB9F56}" srcOrd="0" destOrd="0" presId="urn:microsoft.com/office/officeart/2008/layout/VerticalCurvedList"/>
    <dgm:cxn modelId="{A575E0E4-F719-453B-9440-14FB9670330B}" srcId="{8B3CAFED-A5C9-4F59-A8EB-5505AF6CD4C8}" destId="{F9FD2C5F-0338-4698-BBA7-FE8F4CC3FB62}" srcOrd="0" destOrd="0" parTransId="{9E8F121D-A705-4BB6-AC23-4FC0F0CA73AC}" sibTransId="{6FDB2450-8B65-43B0-AD76-3C836840277C}"/>
    <dgm:cxn modelId="{020F3874-8884-40C7-8B47-7393478621AC}" type="presOf" srcId="{F9FD2C5F-0338-4698-BBA7-FE8F4CC3FB62}" destId="{1FF9E8A7-D34B-4BF4-A10E-3514CE6DBEDC}" srcOrd="0" destOrd="0" presId="urn:microsoft.com/office/officeart/2008/layout/VerticalCurvedList"/>
    <dgm:cxn modelId="{B1E67030-291E-48DD-AF3B-D5595EC156A2}" type="presOf" srcId="{8B3CAFED-A5C9-4F59-A8EB-5505AF6CD4C8}" destId="{C9033B83-21AB-45CF-B194-DE2495DCA42D}" srcOrd="0" destOrd="0" presId="urn:microsoft.com/office/officeart/2008/layout/VerticalCurvedList"/>
    <dgm:cxn modelId="{36268E48-C29A-4303-9153-DEB482F4C3CE}" srcId="{8B3CAFED-A5C9-4F59-A8EB-5505AF6CD4C8}" destId="{2EEE6D10-5C48-4B87-83D4-C92F086D9619}" srcOrd="1" destOrd="0" parTransId="{411C0AF4-584D-427D-8811-2A91B9DDED35}" sibTransId="{E541F43F-B1D6-4493-8EDE-A8D5B0EFA38B}"/>
    <dgm:cxn modelId="{8A407726-36ED-41D5-A939-64BF0A78B30C}" type="presOf" srcId="{6FDB2450-8B65-43B0-AD76-3C836840277C}" destId="{1867CBDC-3A84-4B51-B4A1-CDD71611E69A}" srcOrd="0" destOrd="0" presId="urn:microsoft.com/office/officeart/2008/layout/VerticalCurvedList"/>
    <dgm:cxn modelId="{E826BBFF-56AE-404B-B618-D17523CFA0EC}" type="presParOf" srcId="{C9033B83-21AB-45CF-B194-DE2495DCA42D}" destId="{2F0AB446-AD6B-408A-8DED-095971248F7E}" srcOrd="0" destOrd="0" presId="urn:microsoft.com/office/officeart/2008/layout/VerticalCurvedList"/>
    <dgm:cxn modelId="{816E0BFC-2FDD-4198-BC82-F9B5F26C049D}" type="presParOf" srcId="{2F0AB446-AD6B-408A-8DED-095971248F7E}" destId="{863221CF-9F58-4F44-8704-93058E1A87C1}" srcOrd="0" destOrd="0" presId="urn:microsoft.com/office/officeart/2008/layout/VerticalCurvedList"/>
    <dgm:cxn modelId="{5C8E9D8C-DC07-4732-B53C-945D183471D2}" type="presParOf" srcId="{863221CF-9F58-4F44-8704-93058E1A87C1}" destId="{29EE965A-2005-477C-A402-7BF6B50EA7E4}" srcOrd="0" destOrd="0" presId="urn:microsoft.com/office/officeart/2008/layout/VerticalCurvedList"/>
    <dgm:cxn modelId="{EE3C6195-46C3-419A-BA15-A35F3955DE48}" type="presParOf" srcId="{863221CF-9F58-4F44-8704-93058E1A87C1}" destId="{1867CBDC-3A84-4B51-B4A1-CDD71611E69A}" srcOrd="1" destOrd="0" presId="urn:microsoft.com/office/officeart/2008/layout/VerticalCurvedList"/>
    <dgm:cxn modelId="{A8E22C85-F12E-42E0-BF6C-BCFF23D93161}" type="presParOf" srcId="{863221CF-9F58-4F44-8704-93058E1A87C1}" destId="{85F32D16-DD3F-466E-9556-74F6836C1B7C}" srcOrd="2" destOrd="0" presId="urn:microsoft.com/office/officeart/2008/layout/VerticalCurvedList"/>
    <dgm:cxn modelId="{983FBE23-9EEC-40CA-98F9-4B97AEC458AE}" type="presParOf" srcId="{863221CF-9F58-4F44-8704-93058E1A87C1}" destId="{47953D3B-AC2C-497A-A0AD-B590E22775DF}" srcOrd="3" destOrd="0" presId="urn:microsoft.com/office/officeart/2008/layout/VerticalCurvedList"/>
    <dgm:cxn modelId="{9746E446-C0E8-41C2-B066-323699DC5F58}" type="presParOf" srcId="{2F0AB446-AD6B-408A-8DED-095971248F7E}" destId="{1FF9E8A7-D34B-4BF4-A10E-3514CE6DBEDC}" srcOrd="1" destOrd="0" presId="urn:microsoft.com/office/officeart/2008/layout/VerticalCurvedList"/>
    <dgm:cxn modelId="{F617D480-1F4E-4FB7-B5EF-9B974EB81FA7}" type="presParOf" srcId="{2F0AB446-AD6B-408A-8DED-095971248F7E}" destId="{FA45D9C2-61A0-4DC3-9D60-423844533EA5}" srcOrd="2" destOrd="0" presId="urn:microsoft.com/office/officeart/2008/layout/VerticalCurvedList"/>
    <dgm:cxn modelId="{3FD528BE-2BFF-4E18-B75A-689793CDA293}" type="presParOf" srcId="{FA45D9C2-61A0-4DC3-9D60-423844533EA5}" destId="{C95EEB81-E79B-4222-8922-D807D74A6A5D}" srcOrd="0" destOrd="0" presId="urn:microsoft.com/office/officeart/2008/layout/VerticalCurvedList"/>
    <dgm:cxn modelId="{D554916A-26A5-41D9-9ECC-298B7A60BC3C}" type="presParOf" srcId="{2F0AB446-AD6B-408A-8DED-095971248F7E}" destId="{85152B45-7196-47B3-B438-2A6265CB9F56}" srcOrd="3" destOrd="0" presId="urn:microsoft.com/office/officeart/2008/layout/VerticalCurvedList"/>
    <dgm:cxn modelId="{2C7BA682-8F7E-4053-83B8-41D54A9AFB7F}" type="presParOf" srcId="{2F0AB446-AD6B-408A-8DED-095971248F7E}" destId="{EC2948AA-2557-4144-B909-69F77DD3B470}" srcOrd="4" destOrd="0" presId="urn:microsoft.com/office/officeart/2008/layout/VerticalCurvedList"/>
    <dgm:cxn modelId="{6E73F938-8B46-4349-B5A8-B25BF71AA948}" type="presParOf" srcId="{EC2948AA-2557-4144-B909-69F77DD3B470}" destId="{A3FC6114-E4D1-4FF2-99D8-DA01338D8972}" srcOrd="0" destOrd="0" presId="urn:microsoft.com/office/officeart/2008/layout/VerticalCurvedList"/>
    <dgm:cxn modelId="{76CB465A-C06D-4F09-8973-A1484B6ECA6F}" type="presParOf" srcId="{2F0AB446-AD6B-408A-8DED-095971248F7E}" destId="{2131A848-C8E5-41CE-B9F4-E18CC68FFAD4}" srcOrd="5" destOrd="0" presId="urn:microsoft.com/office/officeart/2008/layout/VerticalCurvedList"/>
    <dgm:cxn modelId="{06B7FEB9-AF62-42D6-A960-E9528BD7AE21}" type="presParOf" srcId="{2F0AB446-AD6B-408A-8DED-095971248F7E}" destId="{1F77C908-8FC8-4370-8BBF-532143DEA073}" srcOrd="6" destOrd="0" presId="urn:microsoft.com/office/officeart/2008/layout/VerticalCurvedList"/>
    <dgm:cxn modelId="{15F41BF4-FFA4-4B0D-9B75-A03F8C33EEE9}" type="presParOf" srcId="{1F77C908-8FC8-4370-8BBF-532143DEA073}" destId="{4CD27355-35AB-4F64-9AAD-3831FE6488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E94E72-1A3A-4CDD-B836-5FDDEC75441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AFA53B-F2EF-4BFE-8D8C-873854F3F80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b="1" dirty="0" smtClean="0"/>
            <a:t>Education</a:t>
          </a:r>
          <a:endParaRPr lang="en-US" sz="1800" b="1" dirty="0"/>
        </a:p>
      </dgm:t>
    </dgm:pt>
    <dgm:pt modelId="{DA199B9B-B244-4ACD-9674-46B4376FFDD4}" type="parTrans" cxnId="{1FE37234-AB86-4623-AA39-903DC0131D69}">
      <dgm:prSet/>
      <dgm:spPr/>
      <dgm:t>
        <a:bodyPr/>
        <a:lstStyle/>
        <a:p>
          <a:endParaRPr lang="en-US"/>
        </a:p>
      </dgm:t>
    </dgm:pt>
    <dgm:pt modelId="{C1DB013C-A32B-43E8-BBA0-095D8734B377}" type="sibTrans" cxnId="{1FE37234-AB86-4623-AA39-903DC0131D69}">
      <dgm:prSet/>
      <dgm:spPr/>
      <dgm:t>
        <a:bodyPr/>
        <a:lstStyle/>
        <a:p>
          <a:endParaRPr lang="en-US"/>
        </a:p>
      </dgm:t>
    </dgm:pt>
    <dgm:pt modelId="{E9E41383-3E99-4F15-96B6-4BC7068FA79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b="1" dirty="0" smtClean="0"/>
            <a:t>Feasibility Study</a:t>
          </a:r>
          <a:endParaRPr lang="en-US" sz="1800" b="1" dirty="0"/>
        </a:p>
      </dgm:t>
    </dgm:pt>
    <dgm:pt modelId="{AE7D1C1D-0656-46A5-AC0C-E7777B0279B7}" type="parTrans" cxnId="{E50D63BA-71B9-497E-8436-2C0172427BA7}">
      <dgm:prSet/>
      <dgm:spPr/>
      <dgm:t>
        <a:bodyPr/>
        <a:lstStyle/>
        <a:p>
          <a:endParaRPr lang="en-US"/>
        </a:p>
      </dgm:t>
    </dgm:pt>
    <dgm:pt modelId="{74B6E55C-AA33-4D5A-865F-1722C0239656}" type="sibTrans" cxnId="{E50D63BA-71B9-497E-8436-2C0172427BA7}">
      <dgm:prSet/>
      <dgm:spPr/>
      <dgm:t>
        <a:bodyPr/>
        <a:lstStyle/>
        <a:p>
          <a:endParaRPr lang="en-US"/>
        </a:p>
      </dgm:t>
    </dgm:pt>
    <dgm:pt modelId="{8CC0AC41-DA22-4A23-86EE-2BB227A13FB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b="1" dirty="0" smtClean="0"/>
            <a:t>Transaction Structuring</a:t>
          </a:r>
          <a:endParaRPr lang="en-US" sz="1800" b="1" dirty="0"/>
        </a:p>
      </dgm:t>
    </dgm:pt>
    <dgm:pt modelId="{50D046BD-452E-4489-A3C3-C80C9A478DA7}" type="parTrans" cxnId="{71A07ECF-4EFA-49DE-8C61-160C708BE935}">
      <dgm:prSet/>
      <dgm:spPr/>
      <dgm:t>
        <a:bodyPr/>
        <a:lstStyle/>
        <a:p>
          <a:endParaRPr lang="en-US"/>
        </a:p>
      </dgm:t>
    </dgm:pt>
    <dgm:pt modelId="{77016FC1-388E-462A-ACE9-F89CFC6EA037}" type="sibTrans" cxnId="{71A07ECF-4EFA-49DE-8C61-160C708BE935}">
      <dgm:prSet/>
      <dgm:spPr/>
      <dgm:t>
        <a:bodyPr/>
        <a:lstStyle/>
        <a:p>
          <a:endParaRPr lang="en-US"/>
        </a:p>
      </dgm:t>
    </dgm:pt>
    <dgm:pt modelId="{C05AB6F1-5204-4533-90F8-A70A15F61F37}">
      <dgm:prSet custT="1"/>
      <dgm:spPr>
        <a:solidFill>
          <a:srgbClr val="002060"/>
        </a:solidFill>
      </dgm:spPr>
      <dgm:t>
        <a:bodyPr/>
        <a:lstStyle/>
        <a:p>
          <a:pPr algn="ctr"/>
          <a:endParaRPr lang="en-US" sz="1500" b="1" dirty="0"/>
        </a:p>
      </dgm:t>
    </dgm:pt>
    <dgm:pt modelId="{5F9B2717-C499-4B0D-8047-6938C5FBEE83}" type="parTrans" cxnId="{2CD968D2-DE08-4083-BB11-7667EDA0684E}">
      <dgm:prSet/>
      <dgm:spPr/>
      <dgm:t>
        <a:bodyPr/>
        <a:lstStyle/>
        <a:p>
          <a:endParaRPr lang="en-US"/>
        </a:p>
      </dgm:t>
    </dgm:pt>
    <dgm:pt modelId="{3C024E14-D4C8-4BF0-BEDB-8AE129BC9E1E}" type="sibTrans" cxnId="{2CD968D2-DE08-4083-BB11-7667EDA0684E}">
      <dgm:prSet/>
      <dgm:spPr/>
      <dgm:t>
        <a:bodyPr/>
        <a:lstStyle/>
        <a:p>
          <a:endParaRPr lang="en-US"/>
        </a:p>
      </dgm:t>
    </dgm:pt>
    <dgm:pt modelId="{4D78C885-B3D7-4C03-AE0C-BFE2DE715E01}" type="pres">
      <dgm:prSet presAssocID="{5CE94E72-1A3A-4CDD-B836-5FDDEC7544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0C9178-BE03-4328-9F45-014B6CE4D3E3}" type="pres">
      <dgm:prSet presAssocID="{0FAFA53B-F2EF-4BFE-8D8C-873854F3F80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AC70B-05C7-414A-908C-70BB409D14F3}" type="pres">
      <dgm:prSet presAssocID="{C1DB013C-A32B-43E8-BBA0-095D8734B377}" presName="parTxOnlySpace" presStyleCnt="0"/>
      <dgm:spPr/>
    </dgm:pt>
    <dgm:pt modelId="{D4B17040-A0C0-4FEB-AB3D-322D72A40013}" type="pres">
      <dgm:prSet presAssocID="{E9E41383-3E99-4F15-96B6-4BC7068FA79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A0276-4847-42D1-A442-5B5512424DA7}" type="pres">
      <dgm:prSet presAssocID="{74B6E55C-AA33-4D5A-865F-1722C0239656}" presName="parTxOnlySpace" presStyleCnt="0"/>
      <dgm:spPr/>
    </dgm:pt>
    <dgm:pt modelId="{A6D3E726-C2D2-487C-9424-31EF11C924B7}" type="pres">
      <dgm:prSet presAssocID="{8CC0AC41-DA22-4A23-86EE-2BB227A13FB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FE63F-3AE4-43CA-8E5D-5856064DB54D}" type="pres">
      <dgm:prSet presAssocID="{77016FC1-388E-462A-ACE9-F89CFC6EA037}" presName="parTxOnlySpace" presStyleCnt="0"/>
      <dgm:spPr/>
    </dgm:pt>
    <dgm:pt modelId="{9F198CC5-A5DA-476A-9CCA-DDAEED3AE8B9}" type="pres">
      <dgm:prSet presAssocID="{C05AB6F1-5204-4533-90F8-A70A15F61F3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8849D7-D63B-45A2-B7CF-2A38A4E85F56}" type="presOf" srcId="{0FAFA53B-F2EF-4BFE-8D8C-873854F3F80E}" destId="{0B0C9178-BE03-4328-9F45-014B6CE4D3E3}" srcOrd="0" destOrd="0" presId="urn:microsoft.com/office/officeart/2005/8/layout/chevron1"/>
    <dgm:cxn modelId="{1FE37234-AB86-4623-AA39-903DC0131D69}" srcId="{5CE94E72-1A3A-4CDD-B836-5FDDEC754418}" destId="{0FAFA53B-F2EF-4BFE-8D8C-873854F3F80E}" srcOrd="0" destOrd="0" parTransId="{DA199B9B-B244-4ACD-9674-46B4376FFDD4}" sibTransId="{C1DB013C-A32B-43E8-BBA0-095D8734B377}"/>
    <dgm:cxn modelId="{71A07ECF-4EFA-49DE-8C61-160C708BE935}" srcId="{5CE94E72-1A3A-4CDD-B836-5FDDEC754418}" destId="{8CC0AC41-DA22-4A23-86EE-2BB227A13FB9}" srcOrd="2" destOrd="0" parTransId="{50D046BD-452E-4489-A3C3-C80C9A478DA7}" sibTransId="{77016FC1-388E-462A-ACE9-F89CFC6EA037}"/>
    <dgm:cxn modelId="{262B0A6C-B8C2-4589-89B2-3387D530E956}" type="presOf" srcId="{E9E41383-3E99-4F15-96B6-4BC7068FA79E}" destId="{D4B17040-A0C0-4FEB-AB3D-322D72A40013}" srcOrd="0" destOrd="0" presId="urn:microsoft.com/office/officeart/2005/8/layout/chevron1"/>
    <dgm:cxn modelId="{B7C2BCD5-F7F3-45DD-A774-94769E9F2DE7}" type="presOf" srcId="{8CC0AC41-DA22-4A23-86EE-2BB227A13FB9}" destId="{A6D3E726-C2D2-487C-9424-31EF11C924B7}" srcOrd="0" destOrd="0" presId="urn:microsoft.com/office/officeart/2005/8/layout/chevron1"/>
    <dgm:cxn modelId="{4B0BA296-8466-4931-BFA7-7058E2F19541}" type="presOf" srcId="{5CE94E72-1A3A-4CDD-B836-5FDDEC754418}" destId="{4D78C885-B3D7-4C03-AE0C-BFE2DE715E01}" srcOrd="0" destOrd="0" presId="urn:microsoft.com/office/officeart/2005/8/layout/chevron1"/>
    <dgm:cxn modelId="{E50D63BA-71B9-497E-8436-2C0172427BA7}" srcId="{5CE94E72-1A3A-4CDD-B836-5FDDEC754418}" destId="{E9E41383-3E99-4F15-96B6-4BC7068FA79E}" srcOrd="1" destOrd="0" parTransId="{AE7D1C1D-0656-46A5-AC0C-E7777B0279B7}" sibTransId="{74B6E55C-AA33-4D5A-865F-1722C0239656}"/>
    <dgm:cxn modelId="{264C1EEB-B0AD-4F6D-BC48-3B2D346CEBD1}" type="presOf" srcId="{C05AB6F1-5204-4533-90F8-A70A15F61F37}" destId="{9F198CC5-A5DA-476A-9CCA-DDAEED3AE8B9}" srcOrd="0" destOrd="0" presId="urn:microsoft.com/office/officeart/2005/8/layout/chevron1"/>
    <dgm:cxn modelId="{2CD968D2-DE08-4083-BB11-7667EDA0684E}" srcId="{5CE94E72-1A3A-4CDD-B836-5FDDEC754418}" destId="{C05AB6F1-5204-4533-90F8-A70A15F61F37}" srcOrd="3" destOrd="0" parTransId="{5F9B2717-C499-4B0D-8047-6938C5FBEE83}" sibTransId="{3C024E14-D4C8-4BF0-BEDB-8AE129BC9E1E}"/>
    <dgm:cxn modelId="{C9405E50-57CE-4206-AC12-6809EAF63380}" type="presParOf" srcId="{4D78C885-B3D7-4C03-AE0C-BFE2DE715E01}" destId="{0B0C9178-BE03-4328-9F45-014B6CE4D3E3}" srcOrd="0" destOrd="0" presId="urn:microsoft.com/office/officeart/2005/8/layout/chevron1"/>
    <dgm:cxn modelId="{8329AA26-F99D-495B-AD68-802D96C198C5}" type="presParOf" srcId="{4D78C885-B3D7-4C03-AE0C-BFE2DE715E01}" destId="{B22AC70B-05C7-414A-908C-70BB409D14F3}" srcOrd="1" destOrd="0" presId="urn:microsoft.com/office/officeart/2005/8/layout/chevron1"/>
    <dgm:cxn modelId="{7B98A1B0-631C-4A2F-809D-F771F49B6DD6}" type="presParOf" srcId="{4D78C885-B3D7-4C03-AE0C-BFE2DE715E01}" destId="{D4B17040-A0C0-4FEB-AB3D-322D72A40013}" srcOrd="2" destOrd="0" presId="urn:microsoft.com/office/officeart/2005/8/layout/chevron1"/>
    <dgm:cxn modelId="{5397FD25-B990-49FC-84DD-E6A2C5F14A18}" type="presParOf" srcId="{4D78C885-B3D7-4C03-AE0C-BFE2DE715E01}" destId="{256A0276-4847-42D1-A442-5B5512424DA7}" srcOrd="3" destOrd="0" presId="urn:microsoft.com/office/officeart/2005/8/layout/chevron1"/>
    <dgm:cxn modelId="{495B0A52-7CE9-464C-B307-2EDCD38882A2}" type="presParOf" srcId="{4D78C885-B3D7-4C03-AE0C-BFE2DE715E01}" destId="{A6D3E726-C2D2-487C-9424-31EF11C924B7}" srcOrd="4" destOrd="0" presId="urn:microsoft.com/office/officeart/2005/8/layout/chevron1"/>
    <dgm:cxn modelId="{7D1A0AC4-D22E-438F-B7BA-FE766DD9FBC8}" type="presParOf" srcId="{4D78C885-B3D7-4C03-AE0C-BFE2DE715E01}" destId="{DCAFE63F-3AE4-43CA-8E5D-5856064DB54D}" srcOrd="5" destOrd="0" presId="urn:microsoft.com/office/officeart/2005/8/layout/chevron1"/>
    <dgm:cxn modelId="{09C3C7E8-19D8-410F-AEA8-ADB7CA6833EC}" type="presParOf" srcId="{4D78C885-B3D7-4C03-AE0C-BFE2DE715E01}" destId="{9F198CC5-A5DA-476A-9CCA-DDAEED3AE8B9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6685E0-AC0B-6D46-9018-D997BFB93991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B7E824B2-3449-4949-A1AF-EAAE2DC9E12E}">
      <dgm:prSet phldrT="[Text]"/>
      <dgm:spPr/>
      <dgm:t>
        <a:bodyPr/>
        <a:lstStyle/>
        <a:p>
          <a:r>
            <a:rPr lang="en-US" dirty="0" smtClean="0"/>
            <a:t>Kindergarten readiness </a:t>
          </a:r>
          <a:endParaRPr lang="en-US" dirty="0"/>
        </a:p>
      </dgm:t>
    </dgm:pt>
    <dgm:pt modelId="{1634DADD-35AC-9C40-8403-9102A197015D}" type="parTrans" cxnId="{49677288-7BC0-FF45-B734-5C4ECDFE56F8}">
      <dgm:prSet/>
      <dgm:spPr/>
      <dgm:t>
        <a:bodyPr/>
        <a:lstStyle/>
        <a:p>
          <a:endParaRPr lang="en-US"/>
        </a:p>
      </dgm:t>
    </dgm:pt>
    <dgm:pt modelId="{803B06B5-311C-BF49-B603-E273F0A5EDCD}" type="sibTrans" cxnId="{49677288-7BC0-FF45-B734-5C4ECDFE56F8}">
      <dgm:prSet/>
      <dgm:spPr/>
      <dgm:t>
        <a:bodyPr/>
        <a:lstStyle/>
        <a:p>
          <a:endParaRPr lang="en-US"/>
        </a:p>
      </dgm:t>
    </dgm:pt>
    <dgm:pt modelId="{F5CA6D8C-5EAC-9048-BA01-D8877F044979}">
      <dgm:prSet phldrT="[Text]"/>
      <dgm:spPr/>
      <dgm:t>
        <a:bodyPr/>
        <a:lstStyle/>
        <a:p>
          <a:r>
            <a:rPr lang="en-US" dirty="0" smtClean="0"/>
            <a:t>Need for special education placement </a:t>
          </a:r>
          <a:endParaRPr lang="en-US" dirty="0"/>
        </a:p>
      </dgm:t>
    </dgm:pt>
    <dgm:pt modelId="{83034BFC-DCA7-4047-8033-DC96696D539E}" type="parTrans" cxnId="{16DC6DB2-B61B-0347-83F0-A81CF60B2397}">
      <dgm:prSet/>
      <dgm:spPr/>
      <dgm:t>
        <a:bodyPr/>
        <a:lstStyle/>
        <a:p>
          <a:endParaRPr lang="en-US"/>
        </a:p>
      </dgm:t>
    </dgm:pt>
    <dgm:pt modelId="{9EE59728-A8E2-0E45-9C7A-24B50A1361D9}" type="sibTrans" cxnId="{16DC6DB2-B61B-0347-83F0-A81CF60B2397}">
      <dgm:prSet/>
      <dgm:spPr/>
      <dgm:t>
        <a:bodyPr/>
        <a:lstStyle/>
        <a:p>
          <a:endParaRPr lang="en-US"/>
        </a:p>
      </dgm:t>
    </dgm:pt>
    <dgm:pt modelId="{27065D41-1EE4-1D40-8317-4A5ACC943735}">
      <dgm:prSet phldrT="[Text]"/>
      <dgm:spPr/>
      <dgm:t>
        <a:bodyPr/>
        <a:lstStyle/>
        <a:p>
          <a:r>
            <a:rPr lang="en-US" dirty="0" smtClean="0"/>
            <a:t>Third grade literacy </a:t>
          </a:r>
          <a:endParaRPr lang="en-US" dirty="0"/>
        </a:p>
      </dgm:t>
    </dgm:pt>
    <dgm:pt modelId="{C4D43A89-0357-A047-834C-248F00D39CE8}" type="parTrans" cxnId="{6D7AE304-0D79-D44A-BD2D-B8327BF5A442}">
      <dgm:prSet/>
      <dgm:spPr/>
      <dgm:t>
        <a:bodyPr/>
        <a:lstStyle/>
        <a:p>
          <a:endParaRPr lang="en-US"/>
        </a:p>
      </dgm:t>
    </dgm:pt>
    <dgm:pt modelId="{CB87AD2F-71C3-FE48-8D00-3D98F6EFF539}" type="sibTrans" cxnId="{6D7AE304-0D79-D44A-BD2D-B8327BF5A442}">
      <dgm:prSet/>
      <dgm:spPr/>
      <dgm:t>
        <a:bodyPr/>
        <a:lstStyle/>
        <a:p>
          <a:endParaRPr lang="en-US"/>
        </a:p>
      </dgm:t>
    </dgm:pt>
    <dgm:pt modelId="{17F0FD54-8799-1D45-9AD1-855EDAA3919C}" type="pres">
      <dgm:prSet presAssocID="{B86685E0-AC0B-6D46-9018-D997BFB93991}" presName="linearFlow" presStyleCnt="0">
        <dgm:presLayoutVars>
          <dgm:dir/>
          <dgm:resizeHandles val="exact"/>
        </dgm:presLayoutVars>
      </dgm:prSet>
      <dgm:spPr/>
    </dgm:pt>
    <dgm:pt modelId="{DC90F6F8-7E34-3442-A09F-33B271E4A2CC}" type="pres">
      <dgm:prSet presAssocID="{B7E824B2-3449-4949-A1AF-EAAE2DC9E12E}" presName="composite" presStyleCnt="0"/>
      <dgm:spPr/>
    </dgm:pt>
    <dgm:pt modelId="{302E7286-B3C4-974C-BC2C-CB9C2FCE3B23}" type="pres">
      <dgm:prSet presAssocID="{B7E824B2-3449-4949-A1AF-EAAE2DC9E12E}" presName="imgShp" presStyleLbl="fgImgPlace1" presStyleIdx="0" presStyleCnt="3" custScaleX="70081" custScaleY="844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8E52756-FE1C-3C49-9C3E-DEA0637A2581}" type="pres">
      <dgm:prSet presAssocID="{B7E824B2-3449-4949-A1AF-EAAE2DC9E12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24E02-7CD7-564F-8E3E-B7D088A083BB}" type="pres">
      <dgm:prSet presAssocID="{803B06B5-311C-BF49-B603-E273F0A5EDCD}" presName="spacing" presStyleCnt="0"/>
      <dgm:spPr/>
    </dgm:pt>
    <dgm:pt modelId="{67EFE34D-5494-9249-9D0E-FC693602FE46}" type="pres">
      <dgm:prSet presAssocID="{F5CA6D8C-5EAC-9048-BA01-D8877F044979}" presName="composite" presStyleCnt="0"/>
      <dgm:spPr/>
    </dgm:pt>
    <dgm:pt modelId="{9C5276AF-E225-1949-A0C3-56A42AF36543}" type="pres">
      <dgm:prSet presAssocID="{F5CA6D8C-5EAC-9048-BA01-D8877F044979}" presName="imgShp" presStyleLbl="fgImgPlace1" presStyleIdx="1" presStyleCnt="3" custScaleX="85677" custScaleY="892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A5F45DC-ADCB-B042-93CD-36DDE1A2CC41}" type="pres">
      <dgm:prSet presAssocID="{F5CA6D8C-5EAC-9048-BA01-D8877F04497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036C3-96A4-0544-A7F3-58A5E43E4118}" type="pres">
      <dgm:prSet presAssocID="{9EE59728-A8E2-0E45-9C7A-24B50A1361D9}" presName="spacing" presStyleCnt="0"/>
      <dgm:spPr/>
    </dgm:pt>
    <dgm:pt modelId="{38201979-2ABB-BB41-9872-0ECB8B867AE8}" type="pres">
      <dgm:prSet presAssocID="{27065D41-1EE4-1D40-8317-4A5ACC943735}" presName="composite" presStyleCnt="0"/>
      <dgm:spPr/>
    </dgm:pt>
    <dgm:pt modelId="{2E33187A-3461-F740-8D22-BF6D5BBCDEC0}" type="pres">
      <dgm:prSet presAssocID="{27065D41-1EE4-1D40-8317-4A5ACC943735}" presName="imgShp" presStyleLbl="fgImgPlace1" presStyleIdx="2" presStyleCnt="3" custScaleX="73034" custScaleY="9110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0D604E3-EAB3-0545-AC84-9A1D05DD16ED}" type="pres">
      <dgm:prSet presAssocID="{27065D41-1EE4-1D40-8317-4A5ACC94373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0BC345-3756-44F5-B765-2B25907188C6}" type="presOf" srcId="{B7E824B2-3449-4949-A1AF-EAAE2DC9E12E}" destId="{E8E52756-FE1C-3C49-9C3E-DEA0637A2581}" srcOrd="0" destOrd="0" presId="urn:microsoft.com/office/officeart/2005/8/layout/vList3"/>
    <dgm:cxn modelId="{63E29F28-D30A-4E6E-8B84-F7A3C8AA86BB}" type="presOf" srcId="{27065D41-1EE4-1D40-8317-4A5ACC943735}" destId="{70D604E3-EAB3-0545-AC84-9A1D05DD16ED}" srcOrd="0" destOrd="0" presId="urn:microsoft.com/office/officeart/2005/8/layout/vList3"/>
    <dgm:cxn modelId="{AD9C5B75-C97F-4490-AFA6-244AC21E36F4}" type="presOf" srcId="{F5CA6D8C-5EAC-9048-BA01-D8877F044979}" destId="{3A5F45DC-ADCB-B042-93CD-36DDE1A2CC41}" srcOrd="0" destOrd="0" presId="urn:microsoft.com/office/officeart/2005/8/layout/vList3"/>
    <dgm:cxn modelId="{49677288-7BC0-FF45-B734-5C4ECDFE56F8}" srcId="{B86685E0-AC0B-6D46-9018-D997BFB93991}" destId="{B7E824B2-3449-4949-A1AF-EAAE2DC9E12E}" srcOrd="0" destOrd="0" parTransId="{1634DADD-35AC-9C40-8403-9102A197015D}" sibTransId="{803B06B5-311C-BF49-B603-E273F0A5EDCD}"/>
    <dgm:cxn modelId="{16DC6DB2-B61B-0347-83F0-A81CF60B2397}" srcId="{B86685E0-AC0B-6D46-9018-D997BFB93991}" destId="{F5CA6D8C-5EAC-9048-BA01-D8877F044979}" srcOrd="1" destOrd="0" parTransId="{83034BFC-DCA7-4047-8033-DC96696D539E}" sibTransId="{9EE59728-A8E2-0E45-9C7A-24B50A1361D9}"/>
    <dgm:cxn modelId="{7502CE60-363B-4D1E-91AA-343B947E9248}" type="presOf" srcId="{B86685E0-AC0B-6D46-9018-D997BFB93991}" destId="{17F0FD54-8799-1D45-9AD1-855EDAA3919C}" srcOrd="0" destOrd="0" presId="urn:microsoft.com/office/officeart/2005/8/layout/vList3"/>
    <dgm:cxn modelId="{6D7AE304-0D79-D44A-BD2D-B8327BF5A442}" srcId="{B86685E0-AC0B-6D46-9018-D997BFB93991}" destId="{27065D41-1EE4-1D40-8317-4A5ACC943735}" srcOrd="2" destOrd="0" parTransId="{C4D43A89-0357-A047-834C-248F00D39CE8}" sibTransId="{CB87AD2F-71C3-FE48-8D00-3D98F6EFF539}"/>
    <dgm:cxn modelId="{AF272E98-C220-430C-A2BD-984A4CF25B03}" type="presParOf" srcId="{17F0FD54-8799-1D45-9AD1-855EDAA3919C}" destId="{DC90F6F8-7E34-3442-A09F-33B271E4A2CC}" srcOrd="0" destOrd="0" presId="urn:microsoft.com/office/officeart/2005/8/layout/vList3"/>
    <dgm:cxn modelId="{612CAD43-4686-4335-A6E3-D0F2BA27CF47}" type="presParOf" srcId="{DC90F6F8-7E34-3442-A09F-33B271E4A2CC}" destId="{302E7286-B3C4-974C-BC2C-CB9C2FCE3B23}" srcOrd="0" destOrd="0" presId="urn:microsoft.com/office/officeart/2005/8/layout/vList3"/>
    <dgm:cxn modelId="{8DFB5DAB-E865-40F7-93A5-53A8CF63C9AF}" type="presParOf" srcId="{DC90F6F8-7E34-3442-A09F-33B271E4A2CC}" destId="{E8E52756-FE1C-3C49-9C3E-DEA0637A2581}" srcOrd="1" destOrd="0" presId="urn:microsoft.com/office/officeart/2005/8/layout/vList3"/>
    <dgm:cxn modelId="{E64F5C8D-A2D6-4136-94A6-7EDD73779B8D}" type="presParOf" srcId="{17F0FD54-8799-1D45-9AD1-855EDAA3919C}" destId="{0E924E02-7CD7-564F-8E3E-B7D088A083BB}" srcOrd="1" destOrd="0" presId="urn:microsoft.com/office/officeart/2005/8/layout/vList3"/>
    <dgm:cxn modelId="{FEEA5868-5FA1-40EF-BD74-8E8B9C282FCF}" type="presParOf" srcId="{17F0FD54-8799-1D45-9AD1-855EDAA3919C}" destId="{67EFE34D-5494-9249-9D0E-FC693602FE46}" srcOrd="2" destOrd="0" presId="urn:microsoft.com/office/officeart/2005/8/layout/vList3"/>
    <dgm:cxn modelId="{FE4610CD-2919-447C-B2DC-2D99596536C8}" type="presParOf" srcId="{67EFE34D-5494-9249-9D0E-FC693602FE46}" destId="{9C5276AF-E225-1949-A0C3-56A42AF36543}" srcOrd="0" destOrd="0" presId="urn:microsoft.com/office/officeart/2005/8/layout/vList3"/>
    <dgm:cxn modelId="{4AF6C2E4-4749-4880-B72D-B665A6C02B81}" type="presParOf" srcId="{67EFE34D-5494-9249-9D0E-FC693602FE46}" destId="{3A5F45DC-ADCB-B042-93CD-36DDE1A2CC41}" srcOrd="1" destOrd="0" presId="urn:microsoft.com/office/officeart/2005/8/layout/vList3"/>
    <dgm:cxn modelId="{38808FB1-F6E3-45B9-A9B2-D801A5BE695F}" type="presParOf" srcId="{17F0FD54-8799-1D45-9AD1-855EDAA3919C}" destId="{99D036C3-96A4-0544-A7F3-58A5E43E4118}" srcOrd="3" destOrd="0" presId="urn:microsoft.com/office/officeart/2005/8/layout/vList3"/>
    <dgm:cxn modelId="{E5403B0A-7875-45AD-A6F5-A6F8CF6116FE}" type="presParOf" srcId="{17F0FD54-8799-1D45-9AD1-855EDAA3919C}" destId="{38201979-2ABB-BB41-9872-0ECB8B867AE8}" srcOrd="4" destOrd="0" presId="urn:microsoft.com/office/officeart/2005/8/layout/vList3"/>
    <dgm:cxn modelId="{3530BBD3-08D3-42C0-A778-DF6155D1C583}" type="presParOf" srcId="{38201979-2ABB-BB41-9872-0ECB8B867AE8}" destId="{2E33187A-3461-F740-8D22-BF6D5BBCDEC0}" srcOrd="0" destOrd="0" presId="urn:microsoft.com/office/officeart/2005/8/layout/vList3"/>
    <dgm:cxn modelId="{088FF087-AB6B-4855-8BF1-237A66D18A3A}" type="presParOf" srcId="{38201979-2ABB-BB41-9872-0ECB8B867AE8}" destId="{70D604E3-EAB3-0545-AC84-9A1D05DD16E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CBAD2-AA9D-44DA-9796-FB7BF317F912}">
      <dsp:nvSpPr>
        <dsp:cNvPr id="0" name=""/>
        <dsp:cNvSpPr/>
      </dsp:nvSpPr>
      <dsp:spPr>
        <a:xfrm>
          <a:off x="76190" y="76198"/>
          <a:ext cx="2507456" cy="82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Government</a:t>
          </a:r>
          <a:endParaRPr lang="en-US" sz="2800" b="1" kern="1200" dirty="0"/>
        </a:p>
      </dsp:txBody>
      <dsp:txXfrm>
        <a:off x="76190" y="76198"/>
        <a:ext cx="2507456" cy="822959"/>
      </dsp:txXfrm>
    </dsp:sp>
    <dsp:sp modelId="{BBA106E1-6486-47D5-A1BC-CC1B1D20F5E3}">
      <dsp:nvSpPr>
        <dsp:cNvPr id="0" name=""/>
        <dsp:cNvSpPr/>
      </dsp:nvSpPr>
      <dsp:spPr>
        <a:xfrm>
          <a:off x="76190" y="898310"/>
          <a:ext cx="2507456" cy="39784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Improved accountability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Efficient use of limited public funds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Leverage private capital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Reduce risk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Pay for what works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>
        <a:off x="76190" y="898310"/>
        <a:ext cx="2507456" cy="3978498"/>
      </dsp:txXfrm>
    </dsp:sp>
    <dsp:sp modelId="{667EA90B-F76F-4C18-9465-1A53A47D55A9}">
      <dsp:nvSpPr>
        <dsp:cNvPr id="0" name=""/>
        <dsp:cNvSpPr/>
      </dsp:nvSpPr>
      <dsp:spPr>
        <a:xfrm>
          <a:off x="2902745" y="76198"/>
          <a:ext cx="2507456" cy="82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Service Providers</a:t>
          </a:r>
          <a:endParaRPr lang="en-US" sz="2800" b="1" kern="1200" dirty="0"/>
        </a:p>
      </dsp:txBody>
      <dsp:txXfrm>
        <a:off x="2902745" y="76198"/>
        <a:ext cx="2507456" cy="822959"/>
      </dsp:txXfrm>
    </dsp:sp>
    <dsp:sp modelId="{B15568A3-9FCB-4134-A25D-871A9C5B45F6}">
      <dsp:nvSpPr>
        <dsp:cNvPr id="0" name=""/>
        <dsp:cNvSpPr/>
      </dsp:nvSpPr>
      <dsp:spPr>
        <a:xfrm>
          <a:off x="2902745" y="898310"/>
          <a:ext cx="2507456" cy="39784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Scale or expand programs to meet the need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Resources for what works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Focus on improving outcomes for vulnerable populations</a:t>
          </a:r>
          <a:endParaRPr lang="en-US" sz="2200" kern="1200" dirty="0"/>
        </a:p>
      </dsp:txBody>
      <dsp:txXfrm>
        <a:off x="2902745" y="898310"/>
        <a:ext cx="2507456" cy="3978498"/>
      </dsp:txXfrm>
    </dsp:sp>
    <dsp:sp modelId="{AF72366D-E3A6-4CA6-BDD4-5FFFFD158F9B}">
      <dsp:nvSpPr>
        <dsp:cNvPr id="0" name=""/>
        <dsp:cNvSpPr/>
      </dsp:nvSpPr>
      <dsp:spPr>
        <a:xfrm>
          <a:off x="5722143" y="76199"/>
          <a:ext cx="2507456" cy="82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Private Funders</a:t>
          </a:r>
          <a:endParaRPr lang="en-US" sz="2800" b="1" kern="1200" dirty="0"/>
        </a:p>
      </dsp:txBody>
      <dsp:txXfrm>
        <a:off x="5722143" y="76199"/>
        <a:ext cx="2507456" cy="822959"/>
      </dsp:txXfrm>
    </dsp:sp>
    <dsp:sp modelId="{52B19D88-9B55-4FC7-A2AC-38C180AB1D9C}">
      <dsp:nvSpPr>
        <dsp:cNvPr id="0" name=""/>
        <dsp:cNvSpPr/>
      </dsp:nvSpPr>
      <dsp:spPr>
        <a:xfrm>
          <a:off x="5722143" y="905343"/>
          <a:ext cx="2507456" cy="39714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Impact investing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Funding what works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Encourage innovation and public accountability</a:t>
          </a:r>
          <a:endParaRPr lang="en-US" sz="2200" kern="1200" dirty="0"/>
        </a:p>
      </dsp:txBody>
      <dsp:txXfrm>
        <a:off x="5722143" y="905343"/>
        <a:ext cx="2507456" cy="3971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7CBDC-3A84-4B51-B4A1-CDD71611E69A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9E8A7-D34B-4BF4-A10E-3514CE6DBEDC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Significant unmet need – at-risk families and children that experience adverse academic and life outcomes</a:t>
          </a:r>
          <a:endParaRPr lang="en-US" sz="2400" kern="1200" dirty="0"/>
        </a:p>
      </dsp:txBody>
      <dsp:txXfrm>
        <a:off x="628203" y="452596"/>
        <a:ext cx="7538938" cy="905192"/>
      </dsp:txXfrm>
    </dsp:sp>
    <dsp:sp modelId="{C95EEB81-E79B-4222-8922-D807D74A6A5D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52B45-7196-47B3-B438-2A6265CB9F56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Evidence-based or innovative interventions</a:t>
          </a:r>
          <a:endParaRPr lang="en-US" sz="2400" kern="1200" dirty="0"/>
        </a:p>
      </dsp:txBody>
      <dsp:txXfrm>
        <a:off x="957241" y="1810385"/>
        <a:ext cx="7209900" cy="905192"/>
      </dsp:txXfrm>
    </dsp:sp>
    <dsp:sp modelId="{A3FC6114-E4D1-4FF2-99D8-DA01338D8972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1A848-C8E5-41CE-B9F4-E18CC68FFAD4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Economic model or other analysis demonstrating public value to government</a:t>
          </a:r>
          <a:endParaRPr lang="en-US" sz="2400" kern="1200" dirty="0"/>
        </a:p>
      </dsp:txBody>
      <dsp:txXfrm>
        <a:off x="628203" y="3168174"/>
        <a:ext cx="7538938" cy="905192"/>
      </dsp:txXfrm>
    </dsp:sp>
    <dsp:sp modelId="{4CD27355-35AB-4F64-9AAD-3831FE6488F3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C9178-BE03-4328-9F45-014B6CE4D3E3}">
      <dsp:nvSpPr>
        <dsp:cNvPr id="0" name=""/>
        <dsp:cNvSpPr/>
      </dsp:nvSpPr>
      <dsp:spPr>
        <a:xfrm>
          <a:off x="3976" y="1158681"/>
          <a:ext cx="2315025" cy="926010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Education</a:t>
          </a:r>
          <a:endParaRPr lang="en-US" sz="1800" b="1" kern="1200" dirty="0"/>
        </a:p>
      </dsp:txBody>
      <dsp:txXfrm>
        <a:off x="466981" y="1158681"/>
        <a:ext cx="1389015" cy="926010"/>
      </dsp:txXfrm>
    </dsp:sp>
    <dsp:sp modelId="{D4B17040-A0C0-4FEB-AB3D-322D72A40013}">
      <dsp:nvSpPr>
        <dsp:cNvPr id="0" name=""/>
        <dsp:cNvSpPr/>
      </dsp:nvSpPr>
      <dsp:spPr>
        <a:xfrm>
          <a:off x="2087500" y="1158681"/>
          <a:ext cx="2315025" cy="926010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Feasibility Study</a:t>
          </a:r>
          <a:endParaRPr lang="en-US" sz="1800" b="1" kern="1200" dirty="0"/>
        </a:p>
      </dsp:txBody>
      <dsp:txXfrm>
        <a:off x="2550505" y="1158681"/>
        <a:ext cx="1389015" cy="926010"/>
      </dsp:txXfrm>
    </dsp:sp>
    <dsp:sp modelId="{A6D3E726-C2D2-487C-9424-31EF11C924B7}">
      <dsp:nvSpPr>
        <dsp:cNvPr id="0" name=""/>
        <dsp:cNvSpPr/>
      </dsp:nvSpPr>
      <dsp:spPr>
        <a:xfrm>
          <a:off x="4171023" y="1158681"/>
          <a:ext cx="2315025" cy="926010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Transaction Structuring</a:t>
          </a:r>
          <a:endParaRPr lang="en-US" sz="1800" b="1" kern="1200" dirty="0"/>
        </a:p>
      </dsp:txBody>
      <dsp:txXfrm>
        <a:off x="4634028" y="1158681"/>
        <a:ext cx="1389015" cy="926010"/>
      </dsp:txXfrm>
    </dsp:sp>
    <dsp:sp modelId="{9F198CC5-A5DA-476A-9CCA-DDAEED3AE8B9}">
      <dsp:nvSpPr>
        <dsp:cNvPr id="0" name=""/>
        <dsp:cNvSpPr/>
      </dsp:nvSpPr>
      <dsp:spPr>
        <a:xfrm>
          <a:off x="6254546" y="1158681"/>
          <a:ext cx="2315025" cy="926010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/>
        </a:p>
      </dsp:txBody>
      <dsp:txXfrm>
        <a:off x="6717551" y="1158681"/>
        <a:ext cx="1389015" cy="926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52756-FE1C-3C49-9C3E-DEA0637A2581}">
      <dsp:nvSpPr>
        <dsp:cNvPr id="0" name=""/>
        <dsp:cNvSpPr/>
      </dsp:nvSpPr>
      <dsp:spPr>
        <a:xfrm rot="10800000">
          <a:off x="1218843" y="1895"/>
          <a:ext cx="4053840" cy="112877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Kindergarten readiness </a:t>
          </a:r>
          <a:endParaRPr lang="en-US" sz="2800" kern="1200" dirty="0"/>
        </a:p>
      </dsp:txBody>
      <dsp:txXfrm rot="10800000">
        <a:off x="1501036" y="1895"/>
        <a:ext cx="3771647" cy="1128772"/>
      </dsp:txXfrm>
    </dsp:sp>
    <dsp:sp modelId="{302E7286-B3C4-974C-BC2C-CB9C2FCE3B23}">
      <dsp:nvSpPr>
        <dsp:cNvPr id="0" name=""/>
        <dsp:cNvSpPr/>
      </dsp:nvSpPr>
      <dsp:spPr>
        <a:xfrm>
          <a:off x="823316" y="89578"/>
          <a:ext cx="791054" cy="95340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5F45DC-ADCB-B042-93CD-36DDE1A2CC41}">
      <dsp:nvSpPr>
        <dsp:cNvPr id="0" name=""/>
        <dsp:cNvSpPr/>
      </dsp:nvSpPr>
      <dsp:spPr>
        <a:xfrm rot="10800000">
          <a:off x="1262854" y="1467613"/>
          <a:ext cx="4053840" cy="112877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Need for special education placement </a:t>
          </a:r>
          <a:endParaRPr lang="en-US" sz="2800" kern="1200" dirty="0"/>
        </a:p>
      </dsp:txBody>
      <dsp:txXfrm rot="10800000">
        <a:off x="1545047" y="1467613"/>
        <a:ext cx="3771647" cy="1128772"/>
      </dsp:txXfrm>
    </dsp:sp>
    <dsp:sp modelId="{9C5276AF-E225-1949-A0C3-56A42AF36543}">
      <dsp:nvSpPr>
        <dsp:cNvPr id="0" name=""/>
        <dsp:cNvSpPr/>
      </dsp:nvSpPr>
      <dsp:spPr>
        <a:xfrm>
          <a:off x="779305" y="1528127"/>
          <a:ext cx="967098" cy="10077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D604E3-EAB3-0545-AC84-9A1D05DD16ED}">
      <dsp:nvSpPr>
        <dsp:cNvPr id="0" name=""/>
        <dsp:cNvSpPr/>
      </dsp:nvSpPr>
      <dsp:spPr>
        <a:xfrm rot="10800000">
          <a:off x="1227176" y="2933332"/>
          <a:ext cx="4053840" cy="112877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Third grade literacy </a:t>
          </a:r>
          <a:endParaRPr lang="en-US" sz="2800" kern="1200" dirty="0"/>
        </a:p>
      </dsp:txBody>
      <dsp:txXfrm rot="10800000">
        <a:off x="1509369" y="2933332"/>
        <a:ext cx="3771647" cy="1128772"/>
      </dsp:txXfrm>
    </dsp:sp>
    <dsp:sp modelId="{2E33187A-3461-F740-8D22-BF6D5BBCDEC0}">
      <dsp:nvSpPr>
        <dsp:cNvPr id="0" name=""/>
        <dsp:cNvSpPr/>
      </dsp:nvSpPr>
      <dsp:spPr>
        <a:xfrm>
          <a:off x="814983" y="2983557"/>
          <a:ext cx="824387" cy="102832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68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813F-16E7-D04B-B2C4-57562F7CC88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82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6AFE7-B557-414F-B963-9713807D81A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06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6AFE7-B557-414F-B963-9713807D81A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44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813F-16E7-D04B-B2C4-57562F7CC88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66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charset="2"/>
              <a:buNone/>
            </a:pPr>
            <a:endParaRPr lang="en-US" sz="2600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813F-16E7-D04B-B2C4-57562F7CC88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66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charset="2"/>
              <a:buNone/>
            </a:pPr>
            <a:endParaRPr lang="en-US" sz="2600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813F-16E7-D04B-B2C4-57562F7CC88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66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813F-16E7-D04B-B2C4-57562F7CC88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66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813F-16E7-D04B-B2C4-57562F7CC88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88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813F-16E7-D04B-B2C4-57562F7CC88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88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7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73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813F-16E7-D04B-B2C4-57562F7CC88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66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465887">
              <a:buFontTx/>
              <a:buChar char="-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813F-16E7-D04B-B2C4-57562F7CC88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0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03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813F-16E7-D04B-B2C4-57562F7CC88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92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813F-16E7-D04B-B2C4-57562F7CC88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03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813F-16E7-D04B-B2C4-57562F7CC88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77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365B4-120C-4E96-9E0E-12452EB801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95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813F-16E7-D04B-B2C4-57562F7CC88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8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  <p:grpSp>
        <p:nvGrpSpPr>
          <p:cNvPr id="19" name="Group 18" descr="Logos of the Center for IDEA Early Childhood Data Systems (The DaSy Center) and the Early Childhood Technical Assistance Center (ECTA Center)"/>
          <p:cNvGrpSpPr/>
          <p:nvPr userDrawn="1"/>
        </p:nvGrpSpPr>
        <p:grpSpPr>
          <a:xfrm>
            <a:off x="5334000" y="5867921"/>
            <a:ext cx="3705225" cy="990079"/>
            <a:chOff x="5334000" y="5867921"/>
            <a:chExt cx="3705225" cy="990079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6248400"/>
              <a:ext cx="2486025" cy="5417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5867921"/>
              <a:ext cx="1158718" cy="990079"/>
            </a:xfrm>
            <a:prstGeom prst="rect">
              <a:avLst/>
            </a:prstGeom>
          </p:spPr>
        </p:pic>
      </p:grpSp>
      <p:sp>
        <p:nvSpPr>
          <p:cNvPr id="11" name="Rectangle 10" descr="&quot; &quot;"/>
          <p:cNvSpPr/>
          <p:nvPr userDrawn="1"/>
        </p:nvSpPr>
        <p:spPr>
          <a:xfrm>
            <a:off x="0" y="0"/>
            <a:ext cx="4572000" cy="1298369"/>
          </a:xfrm>
          <a:prstGeom prst="rect">
            <a:avLst/>
          </a:prstGeom>
          <a:solidFill>
            <a:srgbClr val="1545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4" name="Rectangle 13" descr="&quot; &quot;"/>
          <p:cNvSpPr/>
          <p:nvPr userDrawn="1"/>
        </p:nvSpPr>
        <p:spPr>
          <a:xfrm>
            <a:off x="3200400" y="0"/>
            <a:ext cx="5943600" cy="129836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pic>
        <p:nvPicPr>
          <p:cNvPr id="8" name="Picture 7" descr="&quot; &quot;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r="11207"/>
          <a:stretch/>
        </p:blipFill>
        <p:spPr>
          <a:xfrm>
            <a:off x="5638800" y="0"/>
            <a:ext cx="1657192" cy="13031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9723"/>
          <a:stretch/>
        </p:blipFill>
        <p:spPr>
          <a:xfrm>
            <a:off x="7493989" y="0"/>
            <a:ext cx="1650011" cy="12983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17" y="6060109"/>
            <a:ext cx="1160566" cy="72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9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257960"/>
            <a:ext cx="866134" cy="5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54578"/>
              </a:buClr>
              <a:buFont typeface="Arial" panose="020B0604020202020204" pitchFamily="34" charset="0"/>
              <a:buChar char="•"/>
              <a:defRPr sz="3200">
                <a:solidFill>
                  <a:srgbClr val="154578"/>
                </a:solidFill>
              </a:defRPr>
            </a:lvl1pPr>
            <a:lvl2pPr marL="742950" indent="-285750">
              <a:buClr>
                <a:srgbClr val="56A0D3"/>
              </a:buClr>
              <a:buFont typeface="Calibri" panose="020F0502020204030204" pitchFamily="34" charset="0"/>
              <a:buChar char="–"/>
              <a:defRPr sz="2800">
                <a:solidFill>
                  <a:srgbClr val="154578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2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257960"/>
            <a:ext cx="866134" cy="5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2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257960"/>
            <a:ext cx="866134" cy="5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154578"/>
              </a:buClr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Clr>
                <a:srgbClr val="56A0D3"/>
              </a:buClr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1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257960"/>
            <a:ext cx="866134" cy="5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154578"/>
              </a:buClr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Clr>
                <a:srgbClr val="56A0D3"/>
              </a:buClr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1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257960"/>
            <a:ext cx="866134" cy="5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C1A092-C9C4-1C4B-B933-773DA66315E1}" type="datetimeFigureOut">
              <a:rPr lang="en-US" smtClean="0"/>
              <a:pPr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4493-74B1-AA4B-80AB-304403856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46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092-C9C4-1C4B-B933-773DA6631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4493-74B1-AA4B-80AB-3044038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17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092-C9C4-1C4B-B933-773DA6631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4493-74B1-AA4B-80AB-3044038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78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092-C9C4-1C4B-B933-773DA6631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4493-74B1-AA4B-80AB-3044038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38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092-C9C4-1C4B-B933-773DA6631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4493-74B1-AA4B-80AB-3044038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8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  <p:grpSp>
        <p:nvGrpSpPr>
          <p:cNvPr id="19" name="Group 18" descr="Logos of the Center for IDEA Early Childhood Data Systems (The DaSy Center) and the Early Childhood Technical Assistance Center (ECTA Center)"/>
          <p:cNvGrpSpPr/>
          <p:nvPr userDrawn="1"/>
        </p:nvGrpSpPr>
        <p:grpSpPr>
          <a:xfrm>
            <a:off x="5334000" y="5867921"/>
            <a:ext cx="3705225" cy="990079"/>
            <a:chOff x="5334000" y="5867921"/>
            <a:chExt cx="3705225" cy="990079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6248400"/>
              <a:ext cx="2486025" cy="5417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5867921"/>
              <a:ext cx="1158718" cy="990079"/>
            </a:xfrm>
            <a:prstGeom prst="rect">
              <a:avLst/>
            </a:prstGeom>
          </p:spPr>
        </p:pic>
      </p:grpSp>
      <p:sp>
        <p:nvSpPr>
          <p:cNvPr id="11" name="Rectangle 10" descr="&quot; &quot;"/>
          <p:cNvSpPr/>
          <p:nvPr userDrawn="1"/>
        </p:nvSpPr>
        <p:spPr>
          <a:xfrm>
            <a:off x="0" y="-15240"/>
            <a:ext cx="4572000" cy="1313609"/>
          </a:xfrm>
          <a:prstGeom prst="rect">
            <a:avLst/>
          </a:prstGeom>
          <a:solidFill>
            <a:srgbClr val="1545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4" name="Rectangle 13" descr="&quot; &quot;"/>
          <p:cNvSpPr/>
          <p:nvPr userDrawn="1"/>
        </p:nvSpPr>
        <p:spPr>
          <a:xfrm>
            <a:off x="3200400" y="-15240"/>
            <a:ext cx="5943600" cy="131360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-15240"/>
            <a:ext cx="1733743" cy="1307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1"/>
          <a:stretch/>
        </p:blipFill>
        <p:spPr>
          <a:xfrm>
            <a:off x="7592205" y="0"/>
            <a:ext cx="1551795" cy="13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092-C9C4-1C4B-B933-773DA6631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4493-74B1-AA4B-80AB-3044038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5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092-C9C4-1C4B-B933-773DA6631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4493-74B1-AA4B-80AB-3044038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53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092-C9C4-1C4B-B933-773DA6631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4493-74B1-AA4B-80AB-3044038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092-C9C4-1C4B-B933-773DA6631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4493-74B1-AA4B-80AB-3044038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67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092-C9C4-1C4B-B933-773DA6631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4493-74B1-AA4B-80AB-3044038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48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092-C9C4-1C4B-B933-773DA6631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4493-74B1-AA4B-80AB-3044038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8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092-C9C4-1C4B-B933-773DA6631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4493-74B1-AA4B-80AB-3044038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54578"/>
              </a:buClr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Clr>
                <a:srgbClr val="56A0D3"/>
              </a:buClr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  <a:lvl3pPr>
              <a:buClr>
                <a:srgbClr val="56A0D3"/>
              </a:buClr>
              <a:defRPr/>
            </a:lvl3pPr>
            <a:lvl4pPr>
              <a:buClr>
                <a:srgbClr val="56A0D3"/>
              </a:buClr>
              <a:defRPr/>
            </a:lvl4pPr>
            <a:lvl5pPr>
              <a:buClr>
                <a:srgbClr val="56A0D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3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 userDrawn="1"/>
        </p:nvGrpSpPr>
        <p:grpSpPr>
          <a:xfrm>
            <a:off x="0" y="-1143000"/>
            <a:ext cx="9144000" cy="1371600"/>
            <a:chOff x="0" y="-1143000"/>
            <a:chExt cx="9144000" cy="1371600"/>
          </a:xfrm>
        </p:grpSpPr>
        <p:sp>
          <p:nvSpPr>
            <p:cNvPr id="10" name="Rectangle 9" descr="&quot; &quot;"/>
            <p:cNvSpPr/>
            <p:nvPr userDrawn="1"/>
          </p:nvSpPr>
          <p:spPr>
            <a:xfrm>
              <a:off x="0" y="-1143000"/>
              <a:ext cx="4572000" cy="1371600"/>
            </a:xfrm>
            <a:prstGeom prst="rect">
              <a:avLst/>
            </a:prstGeom>
            <a:solidFill>
              <a:srgbClr val="1545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  <p:sp>
          <p:nvSpPr>
            <p:cNvPr id="11" name="Rectangle 10" descr="&quot; &quot;"/>
            <p:cNvSpPr/>
            <p:nvPr userDrawn="1"/>
          </p:nvSpPr>
          <p:spPr>
            <a:xfrm>
              <a:off x="3200400" y="-1143000"/>
              <a:ext cx="5943600" cy="1371600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257960"/>
            <a:ext cx="866134" cy="5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-1143000"/>
            <a:ext cx="9144000" cy="1371600"/>
            <a:chOff x="0" y="-1143000"/>
            <a:chExt cx="9144000" cy="1371600"/>
          </a:xfrm>
        </p:grpSpPr>
        <p:sp>
          <p:nvSpPr>
            <p:cNvPr id="6" name="Rectangle 5" descr="&quot; &quot;"/>
            <p:cNvSpPr/>
            <p:nvPr userDrawn="1"/>
          </p:nvSpPr>
          <p:spPr>
            <a:xfrm>
              <a:off x="0" y="-1143000"/>
              <a:ext cx="4572000" cy="1371600"/>
            </a:xfrm>
            <a:prstGeom prst="rect">
              <a:avLst/>
            </a:prstGeom>
            <a:solidFill>
              <a:srgbClr val="1545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  <p:sp>
          <p:nvSpPr>
            <p:cNvPr id="7" name="Rectangle 6" descr="&quot; &quot;"/>
            <p:cNvSpPr/>
            <p:nvPr userDrawn="1"/>
          </p:nvSpPr>
          <p:spPr>
            <a:xfrm>
              <a:off x="3200400" y="-1143000"/>
              <a:ext cx="5943600" cy="1371600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69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54578"/>
              </a:buClr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Clr>
                <a:srgbClr val="56A0D3"/>
              </a:buClr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143000"/>
            <a:ext cx="9144000" cy="1371600"/>
            <a:chOff x="0" y="-1143000"/>
            <a:chExt cx="9144000" cy="1371600"/>
          </a:xfrm>
        </p:grpSpPr>
        <p:sp>
          <p:nvSpPr>
            <p:cNvPr id="9" name="Rectangle 8" descr="&quot; &quot;"/>
            <p:cNvSpPr/>
            <p:nvPr userDrawn="1"/>
          </p:nvSpPr>
          <p:spPr>
            <a:xfrm>
              <a:off x="0" y="-1143000"/>
              <a:ext cx="4572000" cy="1371600"/>
            </a:xfrm>
            <a:prstGeom prst="rect">
              <a:avLst/>
            </a:prstGeom>
            <a:solidFill>
              <a:srgbClr val="1545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  <p:sp>
          <p:nvSpPr>
            <p:cNvPr id="10" name="Rectangle 9" descr="&quot; &quot;"/>
            <p:cNvSpPr/>
            <p:nvPr userDrawn="1"/>
          </p:nvSpPr>
          <p:spPr>
            <a:xfrm>
              <a:off x="3200400" y="-1143000"/>
              <a:ext cx="5943600" cy="1371600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2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257960"/>
            <a:ext cx="866134" cy="5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392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2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257960"/>
            <a:ext cx="866134" cy="5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2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4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257960"/>
            <a:ext cx="866134" cy="5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0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257960"/>
            <a:ext cx="866134" cy="5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0C1A092-C9C4-1C4B-B933-773DA6631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0A34493-74B1-AA4B-80AB-3044038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Jennifer.Tschantz@ed.gov" TargetMode="External"/><Relationship Id="rId4" Type="http://schemas.openxmlformats.org/officeDocument/2006/relationships/hyperlink" Target="mailto:Janis.Dubno@ed.go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asycenter.org/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hyperlink" Target="https://twitter.com/DaSyCenter" TargetMode="External"/><Relationship Id="rId4" Type="http://schemas.openxmlformats.org/officeDocument/2006/relationships/hyperlink" Target="https://www.facebook.com/dasycenter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6702552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Pay for Success</a:t>
            </a:r>
            <a:endParaRPr lang="en-US" dirty="0"/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457200" y="3429000"/>
            <a:ext cx="8382000" cy="1143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4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/>
              <a:t>Janis Dubno, M.B.A., Pay for Success Fellow, U.S. Department of </a:t>
            </a:r>
            <a:r>
              <a:rPr lang="en-US" sz="2000" dirty="0" smtClean="0"/>
              <a:t>Education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Jennifer Tschantz, Ph.D., Early Learning Program Specialist, U.S. Department of Education, Office of Special Education </a:t>
            </a:r>
            <a:r>
              <a:rPr lang="en-US" sz="2000" dirty="0" smtClean="0"/>
              <a:t>Programs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 smtClean="0"/>
              <a:t>Donna Spiker, Ph.D., Co-Director, </a:t>
            </a:r>
            <a:r>
              <a:rPr lang="en-US" sz="2000" dirty="0" err="1" smtClean="0"/>
              <a:t>DaSy</a:t>
            </a:r>
            <a:r>
              <a:rPr lang="en-US" sz="2000" dirty="0" smtClean="0"/>
              <a:t> Center </a:t>
            </a:r>
            <a:endParaRPr lang="en-US" sz="20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5184648"/>
            <a:ext cx="4270248" cy="1216152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June 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PFS Make Sense?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003636"/>
              </p:ext>
            </p:extLst>
          </p:nvPr>
        </p:nvGraphicFramePr>
        <p:xfrm>
          <a:off x="457200" y="13414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PFS is in the early stages of development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Not every area is suitable for PFS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PFS is NOT a sliver bullet!  It is one tool in the toolbox.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PFS Make Sense?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3217864"/>
            <a:ext cx="3124199" cy="26035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Typical Partners in a Pay for Success Financing  Project:</a:t>
            </a:r>
          </a:p>
          <a:p>
            <a:pPr>
              <a:buBlip>
                <a:blip r:embed="rId3"/>
              </a:buBlip>
            </a:pPr>
            <a:r>
              <a:rPr lang="en-US" sz="3300" dirty="0" smtClean="0"/>
              <a:t>Private funders</a:t>
            </a:r>
          </a:p>
          <a:p>
            <a:pPr lvl="1"/>
            <a:r>
              <a:rPr lang="en-US" dirty="0" smtClean="0"/>
              <a:t>fund the intervention (commercial, philanthropy, other).</a:t>
            </a:r>
          </a:p>
          <a:p>
            <a:pPr>
              <a:buBlip>
                <a:blip r:embed="rId3"/>
              </a:buBlip>
            </a:pPr>
            <a:r>
              <a:rPr lang="en-US" sz="3300" dirty="0" smtClean="0"/>
              <a:t>The Intermediary  - the project manager</a:t>
            </a:r>
          </a:p>
          <a:p>
            <a:pPr lvl="1"/>
            <a:r>
              <a:rPr lang="en-US" dirty="0" smtClean="0"/>
              <a:t>raises capital, contracts with government, identifies service provider, identifies independent evaluator, manages the flow of funds.</a:t>
            </a:r>
          </a:p>
          <a:p>
            <a:pPr>
              <a:buBlip>
                <a:blip r:embed="rId3"/>
              </a:buBlip>
            </a:pPr>
            <a:r>
              <a:rPr lang="en-US" sz="3300" dirty="0" smtClean="0"/>
              <a:t>Government (local, state, federal) </a:t>
            </a:r>
          </a:p>
          <a:p>
            <a:pPr lvl="1"/>
            <a:r>
              <a:rPr lang="en-US" dirty="0" smtClean="0"/>
              <a:t>pays back the investor if program is successful and outcomes metrics are achieved.</a:t>
            </a:r>
          </a:p>
          <a:p>
            <a:pPr>
              <a:buBlip>
                <a:blip r:embed="rId3"/>
              </a:buBlip>
            </a:pPr>
            <a:r>
              <a:rPr lang="en-US" sz="3300" dirty="0" smtClean="0"/>
              <a:t>Independent evaluator</a:t>
            </a:r>
          </a:p>
          <a:p>
            <a:pPr lvl="1"/>
            <a:r>
              <a:rPr lang="en-US" dirty="0" smtClean="0"/>
              <a:t>measure impact and determines if outcomes have been achieved.</a:t>
            </a:r>
          </a:p>
          <a:p>
            <a:pPr>
              <a:buBlip>
                <a:blip r:embed="rId3"/>
              </a:buBlip>
            </a:pPr>
            <a:r>
              <a:rPr lang="en-US" sz="3300" dirty="0" smtClean="0"/>
              <a:t>Service providers and programs</a:t>
            </a:r>
          </a:p>
          <a:p>
            <a:pPr lvl="1"/>
            <a:r>
              <a:rPr lang="en-US" dirty="0" smtClean="0"/>
              <a:t>It’s all about the work on the ground!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Pay for Success Partnership?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229600" cy="40386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Today, investors typically have a 5-7 year time horizon. Programs and interventions that produce benefits within that time frame are best suited for PFS.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This is changing as a diverse group </a:t>
            </a:r>
            <a:br>
              <a:rPr lang="en-US" dirty="0" smtClean="0"/>
            </a:br>
            <a:r>
              <a:rPr lang="en-US" dirty="0" smtClean="0"/>
              <a:t>of private funders that are getting </a:t>
            </a:r>
            <a:br>
              <a:rPr lang="en-US" dirty="0" smtClean="0"/>
            </a:br>
            <a:r>
              <a:rPr lang="en-US" dirty="0" smtClean="0"/>
              <a:t>interested in PFS, such as foundations, </a:t>
            </a:r>
            <a:br>
              <a:rPr lang="en-US" dirty="0" smtClean="0"/>
            </a:br>
            <a:r>
              <a:rPr lang="en-US" dirty="0" smtClean="0"/>
              <a:t>high net worth individuals, social </a:t>
            </a:r>
            <a:br>
              <a:rPr lang="en-US" dirty="0" smtClean="0"/>
            </a:br>
            <a:r>
              <a:rPr lang="en-US" dirty="0" smtClean="0"/>
              <a:t>impact investors.	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Horizons</a:t>
            </a:r>
            <a:endParaRPr lang="en-US" dirty="0"/>
          </a:p>
        </p:txBody>
      </p:sp>
      <p:pic>
        <p:nvPicPr>
          <p:cNvPr id="2" name="Picture 1" descr="C228online - Group A - Group Develop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76600"/>
            <a:ext cx="2438400" cy="18288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392113" y="230188"/>
            <a:ext cx="105902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/>
            <a:r>
              <a:rPr lang="en-US" altLang="en-US" sz="5400" b="1" dirty="0">
                <a:solidFill>
                  <a:prstClr val="black"/>
                </a:solidFill>
                <a:latin typeface="Garamond" panose="02020404030301010803" pitchFamily="18" charset="0"/>
              </a:rPr>
              <a:t>Lifecycle of a PFS Project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1136702"/>
              </p:ext>
            </p:extLst>
          </p:nvPr>
        </p:nvGraphicFramePr>
        <p:xfrm>
          <a:off x="443975" y="0"/>
          <a:ext cx="8573549" cy="3243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7215188" y="1371600"/>
            <a:ext cx="2138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/>
            <a:r>
              <a:rPr lang="en-US" altLang="en-US" b="1" dirty="0">
                <a:solidFill>
                  <a:prstClr val="white"/>
                </a:solidFill>
              </a:rPr>
              <a:t>Implementation</a:t>
            </a:r>
            <a:endParaRPr lang="en-US" altLang="en-US" dirty="0">
              <a:solidFill>
                <a:prstClr val="white"/>
              </a:solidFill>
            </a:endParaRPr>
          </a:p>
          <a:p>
            <a:pPr defTabSz="457200"/>
            <a:endParaRPr lang="en-US" altLang="en-US" dirty="0">
              <a:solidFill>
                <a:prstClr val="white"/>
              </a:solidFill>
            </a:endParaRPr>
          </a:p>
        </p:txBody>
      </p:sp>
      <p:pic>
        <p:nvPicPr>
          <p:cNvPr id="40" name="Picture 6" descr="https://d30y9cdsu7xlg0.cloudfront.net/png/260379-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31" y="2232370"/>
            <a:ext cx="750284" cy="750284"/>
          </a:xfrm>
          <a:prstGeom prst="rect">
            <a:avLst/>
          </a:prstGeom>
          <a:noFill/>
          <a:effectLst>
            <a:glow rad="12700">
              <a:schemeClr val="bg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25" y="2183980"/>
            <a:ext cx="750284" cy="750284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8"/>
          <a:stretch/>
        </p:blipFill>
        <p:spPr>
          <a:xfrm>
            <a:off x="4895048" y="2059069"/>
            <a:ext cx="1296988" cy="1096886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>
            <a:off x="7035955" y="1937144"/>
            <a:ext cx="1310626" cy="1124963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grpSp>
        <p:nvGrpSpPr>
          <p:cNvPr id="2057" name="Group 2"/>
          <p:cNvGrpSpPr>
            <a:grpSpLocks/>
          </p:cNvGrpSpPr>
          <p:nvPr/>
        </p:nvGrpSpPr>
        <p:grpSpPr bwMode="auto">
          <a:xfrm>
            <a:off x="519113" y="3124200"/>
            <a:ext cx="1870075" cy="2808288"/>
            <a:chOff x="518712" y="3572081"/>
            <a:chExt cx="1870452" cy="2807622"/>
          </a:xfrm>
        </p:grpSpPr>
        <p:sp>
          <p:nvSpPr>
            <p:cNvPr id="2" name="Rectangle 1"/>
            <p:cNvSpPr/>
            <p:nvPr/>
          </p:nvSpPr>
          <p:spPr>
            <a:xfrm>
              <a:off x="518712" y="3572081"/>
              <a:ext cx="1870452" cy="2807622"/>
            </a:xfrm>
            <a:prstGeom prst="rect">
              <a:avLst/>
            </a:prstGeom>
            <a:solidFill>
              <a:srgbClr val="002060">
                <a:alpha val="44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9826" y="5673433"/>
              <a:ext cx="1852986" cy="706270"/>
            </a:xfrm>
            <a:prstGeom prst="rect">
              <a:avLst/>
            </a:prstGeom>
            <a:solidFill>
              <a:srgbClr val="002060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  <a:p>
              <a:pPr algn="ctr" defTabSz="457200">
                <a:defRPr/>
              </a:pPr>
              <a:r>
                <a:rPr lang="en-US" dirty="0">
                  <a:solidFill>
                    <a:prstClr val="white"/>
                  </a:solidFill>
                </a:rPr>
                <a:t>More…</a:t>
              </a:r>
            </a:p>
            <a:p>
              <a:pPr algn="ctr" defTabSz="457200"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29826" y="4976686"/>
              <a:ext cx="1852986" cy="706269"/>
            </a:xfrm>
            <a:prstGeom prst="rect">
              <a:avLst/>
            </a:prstGeom>
            <a:solidFill>
              <a:srgbClr val="00206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dirty="0">
                  <a:solidFill>
                    <a:prstClr val="white"/>
                  </a:solidFill>
                </a:rPr>
                <a:t>Explore Data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8239" y="4272003"/>
              <a:ext cx="1851398" cy="706269"/>
            </a:xfrm>
            <a:prstGeom prst="rect">
              <a:avLst/>
            </a:prstGeom>
            <a:solidFill>
              <a:srgbClr val="00206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  <a:p>
              <a:pPr algn="ctr" defTabSz="457200">
                <a:defRPr/>
              </a:pPr>
              <a:r>
                <a:rPr lang="en-US" dirty="0">
                  <a:solidFill>
                    <a:prstClr val="white"/>
                  </a:solidFill>
                </a:rPr>
                <a:t>Analyze Issue Area Landscape</a:t>
              </a:r>
            </a:p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28239" y="3572081"/>
              <a:ext cx="1851398" cy="706270"/>
            </a:xfrm>
            <a:prstGeom prst="rect">
              <a:avLst/>
            </a:prstGeom>
            <a:solidFill>
              <a:srgbClr val="002060">
                <a:alpha val="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dirty="0">
                  <a:solidFill>
                    <a:prstClr val="white"/>
                  </a:solidFill>
                </a:rPr>
                <a:t>Learn about PFS</a:t>
              </a:r>
            </a:p>
          </p:txBody>
        </p:sp>
      </p:grpSp>
      <p:grpSp>
        <p:nvGrpSpPr>
          <p:cNvPr id="2058" name="Group 47"/>
          <p:cNvGrpSpPr>
            <a:grpSpLocks/>
          </p:cNvGrpSpPr>
          <p:nvPr/>
        </p:nvGrpSpPr>
        <p:grpSpPr bwMode="auto">
          <a:xfrm>
            <a:off x="2613025" y="3124200"/>
            <a:ext cx="1871663" cy="2808288"/>
            <a:chOff x="518712" y="3572081"/>
            <a:chExt cx="1870452" cy="2807622"/>
          </a:xfrm>
        </p:grpSpPr>
        <p:sp>
          <p:nvSpPr>
            <p:cNvPr id="49" name="Rectangle 48"/>
            <p:cNvSpPr/>
            <p:nvPr/>
          </p:nvSpPr>
          <p:spPr>
            <a:xfrm>
              <a:off x="518712" y="3572081"/>
              <a:ext cx="1870452" cy="2807622"/>
            </a:xfrm>
            <a:prstGeom prst="rect">
              <a:avLst/>
            </a:prstGeom>
            <a:solidFill>
              <a:srgbClr val="002060">
                <a:alpha val="44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29818" y="5673433"/>
              <a:ext cx="1851413" cy="706270"/>
            </a:xfrm>
            <a:prstGeom prst="rect">
              <a:avLst/>
            </a:prstGeom>
            <a:solidFill>
              <a:srgbClr val="002060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600" dirty="0">
                <a:solidFill>
                  <a:prstClr val="white"/>
                </a:solidFill>
              </a:endParaRPr>
            </a:p>
            <a:p>
              <a:pPr algn="ctr" defTabSz="457200">
                <a:defRPr/>
              </a:pPr>
              <a:r>
                <a:rPr lang="en-US" dirty="0">
                  <a:solidFill>
                    <a:prstClr val="white"/>
                  </a:solidFill>
                </a:rPr>
                <a:t>More…</a:t>
              </a:r>
            </a:p>
            <a:p>
              <a:pPr algn="ctr" defTabSz="457200"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29818" y="4976686"/>
              <a:ext cx="1851413" cy="706269"/>
            </a:xfrm>
            <a:prstGeom prst="rect">
              <a:avLst/>
            </a:prstGeom>
            <a:solidFill>
              <a:srgbClr val="00206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dirty="0">
                  <a:solidFill>
                    <a:prstClr val="white"/>
                  </a:solidFill>
                </a:rPr>
                <a:t>Estimate Value of Intervention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28231" y="4272003"/>
              <a:ext cx="1851414" cy="706269"/>
            </a:xfrm>
            <a:prstGeom prst="rect">
              <a:avLst/>
            </a:prstGeom>
            <a:solidFill>
              <a:srgbClr val="00206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dirty="0">
                  <a:solidFill>
                    <a:prstClr val="white"/>
                  </a:solidFill>
                </a:rPr>
                <a:t>Analyze Possible Interventions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8231" y="3572081"/>
              <a:ext cx="1851414" cy="706270"/>
            </a:xfrm>
            <a:prstGeom prst="rect">
              <a:avLst/>
            </a:prstGeom>
            <a:solidFill>
              <a:srgbClr val="002060">
                <a:alpha val="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Identify Community Needs / Capacity</a:t>
              </a:r>
            </a:p>
          </p:txBody>
        </p:sp>
      </p:grpSp>
      <p:grpSp>
        <p:nvGrpSpPr>
          <p:cNvPr id="2059" name="Group 53"/>
          <p:cNvGrpSpPr>
            <a:grpSpLocks/>
          </p:cNvGrpSpPr>
          <p:nvPr/>
        </p:nvGrpSpPr>
        <p:grpSpPr bwMode="auto">
          <a:xfrm>
            <a:off x="4719638" y="3124200"/>
            <a:ext cx="1870075" cy="2808288"/>
            <a:chOff x="518712" y="3572081"/>
            <a:chExt cx="1870452" cy="2807622"/>
          </a:xfrm>
        </p:grpSpPr>
        <p:sp>
          <p:nvSpPr>
            <p:cNvPr id="55" name="Rectangle 54"/>
            <p:cNvSpPr/>
            <p:nvPr/>
          </p:nvSpPr>
          <p:spPr>
            <a:xfrm>
              <a:off x="518712" y="3572081"/>
              <a:ext cx="1870452" cy="2807622"/>
            </a:xfrm>
            <a:prstGeom prst="rect">
              <a:avLst/>
            </a:prstGeom>
            <a:solidFill>
              <a:srgbClr val="002060">
                <a:alpha val="44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9826" y="5673433"/>
              <a:ext cx="1852986" cy="706270"/>
            </a:xfrm>
            <a:prstGeom prst="rect">
              <a:avLst/>
            </a:prstGeom>
            <a:solidFill>
              <a:srgbClr val="002060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  <a:p>
              <a:pPr algn="ctr" defTabSz="457200">
                <a:defRPr/>
              </a:pPr>
              <a:r>
                <a:rPr lang="en-US" dirty="0">
                  <a:solidFill>
                    <a:prstClr val="white"/>
                  </a:solidFill>
                </a:rPr>
                <a:t>More…</a:t>
              </a:r>
            </a:p>
            <a:p>
              <a:pPr algn="ctr" defTabSz="457200"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29826" y="4976686"/>
              <a:ext cx="1852986" cy="706269"/>
            </a:xfrm>
            <a:prstGeom prst="rect">
              <a:avLst/>
            </a:prstGeom>
            <a:solidFill>
              <a:srgbClr val="00206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600" dirty="0">
                <a:solidFill>
                  <a:prstClr val="white"/>
                </a:solidFill>
              </a:endParaRPr>
            </a:p>
            <a:p>
              <a:pPr algn="ctr" defTabSz="457200">
                <a:defRPr/>
              </a:pPr>
              <a:r>
                <a:rPr lang="en-US" dirty="0">
                  <a:solidFill>
                    <a:prstClr val="white"/>
                  </a:solidFill>
                </a:rPr>
                <a:t>Raise Any Upfront Capital</a:t>
              </a:r>
            </a:p>
            <a:p>
              <a:pPr algn="ctr" defTabSz="457200"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28239" y="4272003"/>
              <a:ext cx="1851398" cy="706269"/>
            </a:xfrm>
            <a:prstGeom prst="rect">
              <a:avLst/>
            </a:prstGeom>
            <a:solidFill>
              <a:srgbClr val="00206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Set Outcomes and  Payment Terms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28239" y="3572081"/>
              <a:ext cx="1851398" cy="706270"/>
            </a:xfrm>
            <a:prstGeom prst="rect">
              <a:avLst/>
            </a:prstGeom>
            <a:solidFill>
              <a:srgbClr val="002060">
                <a:alpha val="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dirty="0">
                  <a:solidFill>
                    <a:prstClr val="white"/>
                  </a:solidFill>
                </a:rPr>
                <a:t>Specify Evaluation Design</a:t>
              </a:r>
            </a:p>
          </p:txBody>
        </p:sp>
      </p:grpSp>
      <p:grpSp>
        <p:nvGrpSpPr>
          <p:cNvPr id="2060" name="Group 59"/>
          <p:cNvGrpSpPr>
            <a:grpSpLocks/>
          </p:cNvGrpSpPr>
          <p:nvPr/>
        </p:nvGrpSpPr>
        <p:grpSpPr bwMode="auto">
          <a:xfrm>
            <a:off x="6815138" y="3124200"/>
            <a:ext cx="1870075" cy="2808288"/>
            <a:chOff x="518712" y="3572081"/>
            <a:chExt cx="1870452" cy="2807622"/>
          </a:xfrm>
        </p:grpSpPr>
        <p:sp>
          <p:nvSpPr>
            <p:cNvPr id="61" name="Rectangle 60"/>
            <p:cNvSpPr/>
            <p:nvPr/>
          </p:nvSpPr>
          <p:spPr>
            <a:xfrm>
              <a:off x="518712" y="3572081"/>
              <a:ext cx="1870452" cy="2807622"/>
            </a:xfrm>
            <a:prstGeom prst="rect">
              <a:avLst/>
            </a:prstGeom>
            <a:solidFill>
              <a:srgbClr val="002060">
                <a:alpha val="44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29826" y="5673433"/>
              <a:ext cx="1852986" cy="706270"/>
            </a:xfrm>
            <a:prstGeom prst="rect">
              <a:avLst/>
            </a:prstGeom>
            <a:solidFill>
              <a:srgbClr val="002060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  <a:p>
              <a:pPr algn="ctr" defTabSz="457200">
                <a:defRPr/>
              </a:pPr>
              <a:r>
                <a:rPr lang="en-US" dirty="0">
                  <a:solidFill>
                    <a:prstClr val="white"/>
                  </a:solidFill>
                </a:rPr>
                <a:t>More…</a:t>
              </a:r>
            </a:p>
            <a:p>
              <a:pPr algn="ctr" defTabSz="457200"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29826" y="4976686"/>
              <a:ext cx="1852986" cy="706269"/>
            </a:xfrm>
            <a:prstGeom prst="rect">
              <a:avLst/>
            </a:prstGeom>
            <a:solidFill>
              <a:srgbClr val="00206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dirty="0">
                  <a:solidFill>
                    <a:prstClr val="white"/>
                  </a:solidFill>
                </a:rPr>
                <a:t>Make Outcomes Payments?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8239" y="4272003"/>
              <a:ext cx="1851398" cy="706269"/>
            </a:xfrm>
            <a:prstGeom prst="rect">
              <a:avLst/>
            </a:prstGeom>
            <a:solidFill>
              <a:srgbClr val="00206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  <a:p>
              <a:pPr algn="ctr" defTabSz="457200">
                <a:defRPr/>
              </a:pPr>
              <a:r>
                <a:rPr lang="en-US" dirty="0">
                  <a:solidFill>
                    <a:prstClr val="white"/>
                  </a:solidFill>
                </a:rPr>
                <a:t>Conduct Evaluation</a:t>
              </a:r>
            </a:p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28239" y="3572081"/>
              <a:ext cx="1851398" cy="706270"/>
            </a:xfrm>
            <a:prstGeom prst="rect">
              <a:avLst/>
            </a:prstGeom>
            <a:solidFill>
              <a:srgbClr val="002060">
                <a:alpha val="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  <a:p>
              <a:pPr algn="ctr" defTabSz="457200">
                <a:defRPr/>
              </a:pPr>
              <a:r>
                <a:rPr lang="en-US" dirty="0">
                  <a:solidFill>
                    <a:prstClr val="white"/>
                  </a:solidFill>
                </a:rPr>
                <a:t>Deliver Services</a:t>
              </a:r>
            </a:p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9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0"/>
            <a:ext cx="7942997" cy="3970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" b="96429" l="780" r="99805">
                        <a14:foregroundMark x1="97076" y1="21726" x2="99805" y2="22024"/>
                      </a14:backgroundRemoval>
                    </a14:imgEffect>
                  </a14:imgLayer>
                </a14:imgProps>
              </a:ext>
            </a:extLst>
          </a:blip>
          <a:srcRect t="1113"/>
          <a:stretch/>
        </p:blipFill>
        <p:spPr>
          <a:xfrm>
            <a:off x="2255271" y="1533797"/>
            <a:ext cx="6145484" cy="40607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5" name="TextBox 64"/>
          <p:cNvSpPr txBox="1"/>
          <p:nvPr/>
        </p:nvSpPr>
        <p:spPr>
          <a:xfrm>
            <a:off x="1669196" y="4073570"/>
            <a:ext cx="36945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/>
            <a:r>
              <a:rPr lang="en-US" sz="788" b="1" dirty="0">
                <a:solidFill>
                  <a:prstClr val="black"/>
                </a:solidFill>
              </a:rPr>
              <a:t>HI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774" b="100000" l="0" r="22807"/>
                    </a14:imgEffect>
                  </a14:imgLayer>
                </a14:imgProps>
              </a:ext>
            </a:extLst>
          </a:blip>
          <a:srcRect t="66121" r="76851" b="1"/>
          <a:stretch/>
        </p:blipFill>
        <p:spPr>
          <a:xfrm>
            <a:off x="872278" y="2139370"/>
            <a:ext cx="1021528" cy="99895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6"/>
          <a:srcRect l="23773" t="83104" r="60142"/>
          <a:stretch/>
        </p:blipFill>
        <p:spPr>
          <a:xfrm>
            <a:off x="762000" y="3656395"/>
            <a:ext cx="915181" cy="642357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5-Point Star 7"/>
          <p:cNvSpPr/>
          <p:nvPr/>
        </p:nvSpPr>
        <p:spPr>
          <a:xfrm>
            <a:off x="7393559" y="2139370"/>
            <a:ext cx="306012" cy="2866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5-Point Star 8"/>
          <p:cNvSpPr/>
          <p:nvPr/>
        </p:nvSpPr>
        <p:spPr>
          <a:xfrm>
            <a:off x="7755025" y="2321400"/>
            <a:ext cx="306012" cy="2866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5-Point Star 9"/>
          <p:cNvSpPr/>
          <p:nvPr/>
        </p:nvSpPr>
        <p:spPr>
          <a:xfrm>
            <a:off x="7971650" y="2322336"/>
            <a:ext cx="306012" cy="2866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5-Point Star 10"/>
          <p:cNvSpPr/>
          <p:nvPr/>
        </p:nvSpPr>
        <p:spPr>
          <a:xfrm>
            <a:off x="6683642" y="2703997"/>
            <a:ext cx="306012" cy="286603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5-Point Star 11"/>
          <p:cNvSpPr/>
          <p:nvPr/>
        </p:nvSpPr>
        <p:spPr>
          <a:xfrm>
            <a:off x="2242382" y="2851722"/>
            <a:ext cx="306012" cy="286603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5-Point Star 12"/>
          <p:cNvSpPr/>
          <p:nvPr/>
        </p:nvSpPr>
        <p:spPr>
          <a:xfrm>
            <a:off x="3377165" y="2841732"/>
            <a:ext cx="306012" cy="2866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5-Point Star 13"/>
          <p:cNvSpPr/>
          <p:nvPr/>
        </p:nvSpPr>
        <p:spPr>
          <a:xfrm>
            <a:off x="6039058" y="2810664"/>
            <a:ext cx="306012" cy="286603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5-Point Star 14"/>
          <p:cNvSpPr/>
          <p:nvPr/>
        </p:nvSpPr>
        <p:spPr>
          <a:xfrm>
            <a:off x="7562698" y="2495546"/>
            <a:ext cx="306012" cy="286603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5-Point Star 15"/>
          <p:cNvSpPr/>
          <p:nvPr/>
        </p:nvSpPr>
        <p:spPr>
          <a:xfrm>
            <a:off x="7087547" y="3893759"/>
            <a:ext cx="306012" cy="2866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5-Point Star 16"/>
          <p:cNvSpPr/>
          <p:nvPr/>
        </p:nvSpPr>
        <p:spPr>
          <a:xfrm>
            <a:off x="4277362" y="3168226"/>
            <a:ext cx="306012" cy="286603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5-Point Star 17"/>
          <p:cNvSpPr/>
          <p:nvPr/>
        </p:nvSpPr>
        <p:spPr>
          <a:xfrm>
            <a:off x="7756098" y="2431646"/>
            <a:ext cx="306012" cy="2866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PFS Financing Projects in the U.S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651022"/>
              </p:ext>
            </p:extLst>
          </p:nvPr>
        </p:nvGraphicFramePr>
        <p:xfrm>
          <a:off x="443948" y="1116148"/>
          <a:ext cx="8229600" cy="5275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2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7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94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FOCUS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TARGET OUTCOMES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649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New York City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Incarcerated Youth and Juvenile Justice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Reduction in rates of recidivism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649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Utah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Early Childhood Education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Reduction</a:t>
                      </a:r>
                      <a:r>
                        <a:rPr lang="en-US" sz="2000" baseline="0" dirty="0" smtClean="0"/>
                        <a:t> in need for </a:t>
                      </a:r>
                      <a:r>
                        <a:rPr lang="en-US" sz="2000" dirty="0" err="1" smtClean="0"/>
                        <a:t>SpEd</a:t>
                      </a:r>
                      <a:r>
                        <a:rPr lang="en-US" sz="2000" dirty="0" smtClean="0"/>
                        <a:t> or remedial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649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New York State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Recidivism and 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Employment gains; Jail</a:t>
                      </a:r>
                      <a:r>
                        <a:rPr lang="en-US" sz="2000" baseline="0" dirty="0" smtClean="0"/>
                        <a:t> bed days avoided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649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Massachusetts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Juvenile</a:t>
                      </a:r>
                      <a:r>
                        <a:rPr lang="en-US" sz="2000" baseline="0" dirty="0" smtClean="0"/>
                        <a:t> Justice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Employment; Jail bed days avoided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6063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Chicago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Early Childhood Education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Increase in school readiness &amp;</a:t>
                      </a:r>
                      <a:r>
                        <a:rPr lang="en-US" sz="2000" baseline="0" dirty="0" smtClean="0"/>
                        <a:t> 3</a:t>
                      </a:r>
                      <a:r>
                        <a:rPr lang="en-US" sz="2000" baseline="30000" dirty="0" smtClean="0"/>
                        <a:t>rd</a:t>
                      </a:r>
                      <a:r>
                        <a:rPr lang="en-US" sz="2000" baseline="0" dirty="0" smtClean="0"/>
                        <a:t> grade literacy; reduction in need for </a:t>
                      </a:r>
                      <a:r>
                        <a:rPr lang="en-US" sz="2000" baseline="0" dirty="0" err="1" smtClean="0"/>
                        <a:t>SpEd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85738"/>
            <a:ext cx="9144000" cy="627062"/>
          </a:xfrm>
          <a:prstGeom prst="rect">
            <a:avLst/>
          </a:prstGeom>
          <a:solidFill>
            <a:srgbClr val="2A579F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300" dirty="0" smtClean="0">
                <a:solidFill>
                  <a:prstClr val="white"/>
                </a:solidFill>
                <a:latin typeface="+mj-lt"/>
                <a:cs typeface="Century Gothic"/>
              </a:rPr>
              <a:t>PFS Financing Projects in the U.S.</a:t>
            </a:r>
            <a:endParaRPr lang="en-US" sz="3200" spc="300" dirty="0">
              <a:solidFill>
                <a:prstClr val="white"/>
              </a:solidFill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94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070833"/>
              </p:ext>
            </p:extLst>
          </p:nvPr>
        </p:nvGraphicFramePr>
        <p:xfrm>
          <a:off x="443948" y="1116151"/>
          <a:ext cx="8229600" cy="528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2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109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091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FOCUS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TARGET OUTCOMES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409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Cuyahoga</a:t>
                      </a:r>
                      <a:r>
                        <a:rPr lang="en-US" sz="2000" b="1" baseline="0" dirty="0" smtClean="0"/>
                        <a:t> County, OH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Homelessness and Child Welfare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Reduction in out-of-home foster care 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89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Massachusetts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Homelessness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Reduction</a:t>
                      </a:r>
                      <a:r>
                        <a:rPr lang="en-US" sz="2000" baseline="0" dirty="0" smtClean="0"/>
                        <a:t> in homelessness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409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Santa</a:t>
                      </a:r>
                      <a:r>
                        <a:rPr lang="en-US" sz="2000" b="1" baseline="0" dirty="0" smtClean="0"/>
                        <a:t> Clara County, CA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Homelessness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Reduction</a:t>
                      </a:r>
                      <a:r>
                        <a:rPr lang="en-US" sz="2000" baseline="0" dirty="0" smtClean="0"/>
                        <a:t> in homelessness with </a:t>
                      </a:r>
                      <a:r>
                        <a:rPr lang="en-US" sz="2000" baseline="0" dirty="0" err="1" smtClean="0"/>
                        <a:t>superutilizers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409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Denver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Homelessness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Increase housing stability and decrease jail bed days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7727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South Carolina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Maternal and Child Health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Improve health</a:t>
                      </a:r>
                      <a:r>
                        <a:rPr lang="en-US" sz="2000" baseline="0" dirty="0" smtClean="0"/>
                        <a:t> &amp; </a:t>
                      </a:r>
                      <a:r>
                        <a:rPr lang="en-US" sz="2000" dirty="0" smtClean="0"/>
                        <a:t>development</a:t>
                      </a:r>
                      <a:r>
                        <a:rPr lang="en-US" sz="2000" baseline="0" dirty="0" smtClean="0"/>
                        <a:t> of 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baseline="0" dirty="0" smtClean="0"/>
                        <a:t> time mothers and their children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7727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Connecticut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Family Stability, Substance Abuse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Reduce substance abuse and out-of-home</a:t>
                      </a:r>
                      <a:r>
                        <a:rPr lang="en-US" sz="2000" baseline="0" dirty="0" smtClean="0"/>
                        <a:t> placements for children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85738"/>
            <a:ext cx="9144000" cy="627062"/>
          </a:xfrm>
          <a:prstGeom prst="rect">
            <a:avLst/>
          </a:prstGeom>
          <a:solidFill>
            <a:srgbClr val="2A579F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300" dirty="0" smtClean="0">
                <a:solidFill>
                  <a:prstClr val="white"/>
                </a:solidFill>
                <a:latin typeface="+mj-lt"/>
                <a:cs typeface="Century Gothic"/>
              </a:rPr>
              <a:t>PFS Financing Projects in the U.S.</a:t>
            </a:r>
            <a:endParaRPr lang="en-US" sz="3200" spc="300" dirty="0">
              <a:solidFill>
                <a:prstClr val="white"/>
              </a:solidFill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97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of PFS in Action – </a:t>
            </a:r>
            <a:br>
              <a:rPr lang="en-US" dirty="0"/>
            </a:br>
            <a:r>
              <a:rPr lang="en-US" dirty="0"/>
              <a:t>Chicago Parent Child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 descr="C:\Users\dspiker\AppData\Local\Microsoft\Windows\Temporary Internet Files\Content.IE5\KZ3SEV6J\3711762488_0c5009c6d0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495800" cy="2978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Evidenced-based high-quality preschool program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Evaluation data demonstrating positive outcomes for participants (low-income preschoolers)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Unmet need (not enough CPCs)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Strong economic model for investing in high-quality preschool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Expanding Chicago’s CPC through PFS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Developed for IDEA Early Childhood programs</a:t>
            </a:r>
          </a:p>
          <a:p>
            <a:pPr lvl="1"/>
            <a:r>
              <a:rPr lang="en-US" dirty="0" smtClean="0"/>
              <a:t>Part C Early Intervention</a:t>
            </a:r>
          </a:p>
          <a:p>
            <a:pPr lvl="1"/>
            <a:r>
              <a:rPr lang="en-US" dirty="0" smtClean="0"/>
              <a:t>Part B Section 619 Preschool Special Education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Build PFS knowledge and expertise</a:t>
            </a:r>
          </a:p>
          <a:p>
            <a:pPr lvl="1"/>
            <a:r>
              <a:rPr lang="en-US" dirty="0" smtClean="0"/>
              <a:t>Provide a venue for discussing PFS questions, concerns and opportunities for young children with disabilities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for Success (PFS) Webinar Series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56585"/>
              </p:ext>
            </p:extLst>
          </p:nvPr>
        </p:nvGraphicFramePr>
        <p:xfrm>
          <a:off x="457200" y="1600200"/>
          <a:ext cx="8229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0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34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Investor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Seniority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Amount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Goldman Sachs Social</a:t>
                      </a:r>
                      <a:r>
                        <a:rPr lang="en-US" sz="3200" baseline="0" dirty="0" smtClean="0"/>
                        <a:t> Impact Fund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Senior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7.5 million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Northern</a:t>
                      </a:r>
                      <a:r>
                        <a:rPr lang="en-US" sz="3200" baseline="0" dirty="0" smtClean="0"/>
                        <a:t> Trust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Senior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5.5 million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Pritzker Foundation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Subordinate</a:t>
                      </a:r>
                      <a:endParaRPr lang="en-US" sz="3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3.9 million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TOTAL</a:t>
                      </a:r>
                      <a:endParaRPr lang="en-US" sz="3200" b="1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16.9 million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PFS CPC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45334504"/>
              </p:ext>
            </p:extLst>
          </p:nvPr>
        </p:nvGraphicFramePr>
        <p:xfrm>
          <a:off x="144780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12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An additional 2,618  low-income 4-year-olds over 4 years will participate in CPC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Safeguards in place to ensure children with disabilities are identified and receive services entitled to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Year 1 evaluation report recently released on first cohort</a:t>
            </a:r>
          </a:p>
          <a:p>
            <a:pPr lvl="1"/>
            <a:r>
              <a:rPr lang="en-US" dirty="0" smtClean="0"/>
              <a:t>Results showed 59% of children met kindergarten readiness criteria.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Expanding Chicago’s CPC through PFS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629400" cy="406050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Frequently Asked Questions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/>
              <a:t>Is Pay For Success an intervention?</a:t>
            </a:r>
          </a:p>
          <a:p>
            <a:pPr lvl="1"/>
            <a:r>
              <a:rPr lang="en-US" dirty="0" smtClean="0"/>
              <a:t>No, it is an innovative contracting tool.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Is Pay For Success best at scaling proven programs or innovative, promising programs?</a:t>
            </a:r>
          </a:p>
          <a:p>
            <a:pPr lvl="1"/>
            <a:r>
              <a:rPr lang="en-US" dirty="0" smtClean="0"/>
              <a:t>Both. Innovative, promising programs are more risky for investors but can provide government an opportunity to innovate and only pay if it works.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Frequently Asked Questions</a:t>
            </a:r>
            <a:endParaRPr lang="en-US" dirty="0"/>
          </a:p>
        </p:txBody>
      </p:sp>
      <p:pic>
        <p:nvPicPr>
          <p:cNvPr id="11" name="Content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91000"/>
            <a:ext cx="2945296" cy="1803994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/>
              <a:t>Who determines </a:t>
            </a:r>
            <a:r>
              <a:rPr lang="en-US" dirty="0" smtClean="0"/>
              <a:t>the outcomes in a PFS project?</a:t>
            </a:r>
          </a:p>
          <a:p>
            <a:pPr lvl="1"/>
            <a:r>
              <a:rPr lang="en-US" dirty="0" smtClean="0"/>
              <a:t>Typically the government (outcomes </a:t>
            </a:r>
            <a:r>
              <a:rPr lang="en-US" dirty="0" err="1" smtClean="0"/>
              <a:t>payor</a:t>
            </a:r>
            <a:r>
              <a:rPr lang="en-US" dirty="0" smtClean="0"/>
              <a:t>) brings the outcomes of interest to the PFS partnership.  All partners discuss and agree to the outcomes.  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Is this privatization?</a:t>
            </a:r>
          </a:p>
          <a:p>
            <a:pPr lvl="1"/>
            <a:r>
              <a:rPr lang="en-US" dirty="0" smtClean="0"/>
              <a:t>No, most services are provided by non-profit service providers and public schools.  And, government will pay for it if it works.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Frequently Asked Questions</a:t>
            </a:r>
            <a:endParaRPr lang="en-US" dirty="0"/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72000"/>
            <a:ext cx="2362200" cy="1446848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386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/>
              <a:t>Why should investors earn a return?</a:t>
            </a:r>
          </a:p>
          <a:p>
            <a:pPr lvl="1"/>
            <a:r>
              <a:rPr lang="en-US" dirty="0" smtClean="0"/>
              <a:t>Typically, investors earn a modest return for taking the risk of performance and the extensive due diligence regarding the efficacy of the program or intervention.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Frequently Asked Questions</a:t>
            </a:r>
            <a:endParaRPr lang="en-US" dirty="0"/>
          </a:p>
        </p:txBody>
      </p:sp>
      <p:pic>
        <p:nvPicPr>
          <p:cNvPr id="3076" name="Picture 4" descr="C:\Users\dspiker\AppData\Local\Microsoft\Windows\Temporary Internet Files\Content.IE5\Z6WGRBZW\money-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2804891" cy="2528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spiker\AppData\Local\Microsoft\Windows\Temporary Internet Files\Content.IE5\WZ2D8SC3\free-clip-art-children-reading-book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040" y="3200400"/>
            <a:ext cx="2173034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386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/>
              <a:t>PFS projects focused on place-based systems of early childhood services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E</a:t>
            </a:r>
            <a:r>
              <a:rPr lang="en-US" dirty="0" smtClean="0"/>
              <a:t>nsure children with disabilities and the EI/ECSE supports and services are part of these conversations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PFS projects focused on expanding high-quality preschool 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 smtClean="0"/>
              <a:t>High Quality Preschool Programs are Inclusive! Opportunity to identify and serve children with disabilities and developmental delays earlier 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Potential to expand Preschool Inclusion models - with a strong evidence-base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PFS - Opportunities for Young Children with Disabilities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/>
              <a:t>Reduction in the need for later special education is an attractive “outcome” measure for EC PFS projects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Important that safeguards are in place to ensure children with disabilities are properly identified and receive special education and related services 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Disability / special education community is an important stakeholder in EC PFS projects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Need to identify other outcome measures that capture the financial benefit of investing early! 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PFS - Safeguards for Children with Disabilities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sz="2600" dirty="0"/>
              <a:t>Activities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DaSy</a:t>
            </a:r>
            <a:r>
              <a:rPr lang="en-US" dirty="0" smtClean="0"/>
              <a:t> Pay For Success webpage</a:t>
            </a:r>
          </a:p>
          <a:p>
            <a:pPr lvl="1"/>
            <a:r>
              <a:rPr lang="en-US" dirty="0" smtClean="0"/>
              <a:t>Webinar series  </a:t>
            </a:r>
          </a:p>
          <a:p>
            <a:pPr lvl="1"/>
            <a:r>
              <a:rPr lang="en-US" dirty="0" smtClean="0"/>
              <a:t>PFS Learning Community – kick-off at the Improving Data, Improving Outcomes Conference in Aug</a:t>
            </a:r>
          </a:p>
          <a:p>
            <a:pPr lvl="1"/>
            <a:r>
              <a:rPr lang="en-US" dirty="0" smtClean="0"/>
              <a:t>If any interest, support handful of States to begin deep data dives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Pay For Success Knowledge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44" y="1524000"/>
            <a:ext cx="76581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900" b="1" dirty="0" smtClean="0"/>
              <a:t>Input needed!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Myth busters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PFS in early childhood –examples, ideas, concerns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Discussion of  potential ways PFS could be used in Part C/619 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How to get started in PFS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Phases of PFS (idea conceptualization; feasibility; deal construction; implementation)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Different perspectives on PFS---funders, intermediaries, government entities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Webinar Topics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/>
              <a:t>Janis </a:t>
            </a:r>
            <a:r>
              <a:rPr lang="en-US" dirty="0" err="1" smtClean="0"/>
              <a:t>Dubno</a:t>
            </a:r>
            <a:r>
              <a:rPr lang="en-US" dirty="0" smtClean="0"/>
              <a:t>:  </a:t>
            </a:r>
            <a:r>
              <a:rPr lang="en-US" dirty="0" smtClean="0">
                <a:hlinkClick r:id="rId4"/>
              </a:rPr>
              <a:t>Janis.Dubno@ed.gov</a:t>
            </a: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Jennifer Tschantz:  </a:t>
            </a:r>
            <a:r>
              <a:rPr lang="en-US" dirty="0" smtClean="0">
                <a:hlinkClick r:id="rId5"/>
              </a:rPr>
              <a:t>Jennifer.Tschantz@ed.gov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have a new PFS page on </a:t>
            </a:r>
            <a:r>
              <a:rPr lang="en-US" dirty="0" err="1" smtClean="0"/>
              <a:t>DaSy</a:t>
            </a:r>
            <a:r>
              <a:rPr lang="en-US" dirty="0" smtClean="0"/>
              <a:t> website…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13" y="4659864"/>
            <a:ext cx="8915400" cy="16764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Visit the </a:t>
            </a:r>
            <a:r>
              <a:rPr lang="en-US" dirty="0" err="1" smtClean="0"/>
              <a:t>DaSy</a:t>
            </a:r>
            <a:r>
              <a:rPr lang="en-US" dirty="0" smtClean="0"/>
              <a:t> website at: </a:t>
            </a:r>
            <a:r>
              <a:rPr lang="en-US" dirty="0" smtClean="0">
                <a:hlinkClick r:id="rId3"/>
              </a:rPr>
              <a:t>http://dasycenter.org/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Like us on Facebook</a:t>
            </a:r>
            <a:r>
              <a:rPr lang="en-US" sz="2400" dirty="0" smtClean="0"/>
              <a:t>: </a:t>
            </a:r>
            <a:r>
              <a:rPr lang="en-US" sz="2400" u="sng" dirty="0" smtClean="0">
                <a:hlinkClick r:id="rId4"/>
              </a:rPr>
              <a:t>https</a:t>
            </a:r>
            <a:r>
              <a:rPr lang="en-US" sz="2400" u="sng" dirty="0">
                <a:hlinkClick r:id="rId4"/>
              </a:rPr>
              <a:t>://www.facebook.com/dasycenter</a:t>
            </a:r>
            <a:endParaRPr lang="en-US" sz="2400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Follow us on Twitter: </a:t>
            </a:r>
            <a:r>
              <a:rPr lang="en-US" u="sng" dirty="0" smtClean="0">
                <a:hlinkClick r:id="rId5"/>
              </a:rPr>
              <a:t>@</a:t>
            </a:r>
            <a:r>
              <a:rPr lang="en-US" u="sng" dirty="0" err="1">
                <a:hlinkClick r:id="rId5"/>
              </a:rPr>
              <a:t>DaSyCenter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7" y="1425153"/>
            <a:ext cx="9144000" cy="32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Please remember to fill out your evaluation forms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34493-74B1-AA4B-80AB-3044038568F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27" name="Picture 3" descr="C:\Users\dspiker\AppData\Local\Microsoft\Windows\Temporary Internet Files\Content.IE5\9UO24Q9O\otoño%20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2219569"/>
            <a:ext cx="2590800" cy="2657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spiker\AppData\Local\Microsoft\Windows\Temporary Internet Files\Content.IE5\JMLOB7EK\김찬규_-_리서치월드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04421"/>
            <a:ext cx="2865120" cy="2344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2390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contents of this tool and guidance were developed under grants from the U.S. Department of Education, #H326P120002 and #H373Z120002. However, those contents do not necessarily represent the policy of the U.S. Department of Education, and you should not assume endorsement by the Federal Government. </a:t>
            </a:r>
            <a:r>
              <a:rPr lang="en-US" sz="1800" dirty="0" smtClean="0"/>
              <a:t>Project </a:t>
            </a:r>
            <a:r>
              <a:rPr lang="en-US" sz="1800" dirty="0"/>
              <a:t>Officers: Meredith </a:t>
            </a:r>
            <a:r>
              <a:rPr lang="en-US" sz="1800" dirty="0" err="1"/>
              <a:t>Miceli</a:t>
            </a:r>
            <a:r>
              <a:rPr lang="en-US" sz="1800" dirty="0"/>
              <a:t>, </a:t>
            </a:r>
            <a:r>
              <a:rPr lang="en-US" sz="1800" dirty="0" err="1"/>
              <a:t>Richelle</a:t>
            </a:r>
            <a:r>
              <a:rPr lang="en-US" sz="1800" dirty="0"/>
              <a:t> Davis, and Julia Martin </a:t>
            </a:r>
            <a:r>
              <a:rPr lang="en-US" sz="1800" dirty="0" err="1"/>
              <a:t>Eile</a:t>
            </a:r>
            <a:r>
              <a:rPr lang="en-US" sz="1800" dirty="0"/>
              <a:t>. </a:t>
            </a:r>
          </a:p>
        </p:txBody>
      </p:sp>
      <p:pic>
        <p:nvPicPr>
          <p:cNvPr id="10" name="Picture 9" descr="Logo of the Technical Assistance and Dissemination Net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458302"/>
            <a:ext cx="1676400" cy="561594"/>
          </a:xfrm>
          <a:prstGeom prst="rect">
            <a:avLst/>
          </a:prstGeom>
        </p:spPr>
      </p:pic>
      <p:pic>
        <p:nvPicPr>
          <p:cNvPr id="11" name="Picture 10" descr="Logo of the U.S. Office of Special Education Program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63" y="4296186"/>
            <a:ext cx="1062037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What is Pay For Success (PFS)?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Benefits of PFS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PFS Partnership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PFS Lifecycle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PFS in the United States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PFS and Young Children with Disabilities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Discussion – Ideas, Concerns, Questions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Overview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Pay for Success (PFS) is:</a:t>
            </a:r>
          </a:p>
          <a:p>
            <a:pPr lvl="1"/>
            <a:r>
              <a:rPr lang="en-US" dirty="0" smtClean="0"/>
              <a:t>an innovative contracting model that</a:t>
            </a:r>
            <a:r>
              <a:rPr lang="is-IS" i="1" dirty="0" smtClean="0"/>
              <a:t>…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can leverage philanthropic and other private dollars to</a:t>
            </a:r>
            <a:r>
              <a:rPr lang="is-IS" i="1" dirty="0" smtClean="0"/>
              <a:t>…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finance services for a target population that</a:t>
            </a:r>
            <a:r>
              <a:rPr lang="is-IS" i="1" dirty="0" smtClean="0"/>
              <a:t>…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measurably improve the outcomes for the individuals and communities and, where</a:t>
            </a:r>
            <a:r>
              <a:rPr lang="is-IS" dirty="0" smtClean="0"/>
              <a:t>…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government can act as the </a:t>
            </a:r>
            <a:r>
              <a:rPr lang="en-US" dirty="0" err="1" smtClean="0"/>
              <a:t>payor</a:t>
            </a:r>
            <a:r>
              <a:rPr lang="en-US" dirty="0" smtClean="0"/>
              <a:t> (spends taxpayer dollars wisely)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Pay For Success?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In a PFS financing project:</a:t>
            </a:r>
          </a:p>
          <a:p>
            <a:pPr lvl="1"/>
            <a:r>
              <a:rPr lang="en-US" dirty="0" smtClean="0"/>
              <a:t>Clearly defined and measurable goals for the services are determined upfront</a:t>
            </a:r>
          </a:p>
          <a:p>
            <a:pPr lvl="1"/>
            <a:r>
              <a:rPr lang="en-US" dirty="0" smtClean="0"/>
              <a:t>Private funders pay for the cost of the services</a:t>
            </a:r>
          </a:p>
          <a:p>
            <a:pPr lvl="1"/>
            <a:r>
              <a:rPr lang="en-US" dirty="0" smtClean="0"/>
              <a:t>Government pays back the private funders, with a reasonable return, only if the goals are achieved 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This allows the government to better partner with and leverage the resources of philanthropic and other investors to help drive evidence-based innovation and invest in what works. It can also be used to test innovative, promising interventions.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Pay For Success?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en-US" dirty="0"/>
              <a:t>Shifts funds from remediation to </a:t>
            </a:r>
            <a:r>
              <a:rPr lang="en-US" b="1" u="sng" dirty="0"/>
              <a:t>prevention</a:t>
            </a:r>
            <a:r>
              <a:rPr lang="en-US" dirty="0"/>
              <a:t> in the context of finite </a:t>
            </a:r>
            <a:r>
              <a:rPr lang="en-US" dirty="0" smtClean="0"/>
              <a:t>resources</a:t>
            </a:r>
            <a:endParaRPr lang="en-US" dirty="0"/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en-US" dirty="0"/>
              <a:t>Shifts focus from activities to measuring and </a:t>
            </a:r>
            <a:r>
              <a:rPr lang="en-US" b="1" u="sng" dirty="0"/>
              <a:t>improving </a:t>
            </a:r>
            <a:r>
              <a:rPr lang="en-US" b="1" u="sng" dirty="0" smtClean="0"/>
              <a:t>outcomes </a:t>
            </a:r>
            <a:endParaRPr lang="en-US" b="1" u="sng" dirty="0"/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en-US" dirty="0"/>
              <a:t>Increases </a:t>
            </a:r>
            <a:r>
              <a:rPr lang="en-US" b="1" u="sng" dirty="0"/>
              <a:t>funding for what works </a:t>
            </a:r>
            <a:r>
              <a:rPr lang="en-US" dirty="0"/>
              <a:t>- Brings private funders to education/social services sector that might not have previously participated at </a:t>
            </a:r>
            <a:r>
              <a:rPr lang="en-US" dirty="0" smtClean="0"/>
              <a:t>scale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Benefits of Pay For Success?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/>
              <a:t>Provides for an evaluation– PFS projects include a multi-year rigorous evaluation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Increases the body of knowledge - about what works and what doesn’t (at scale)  &amp; with innovation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Relies on robust data systems – </a:t>
            </a:r>
          </a:p>
          <a:p>
            <a:pPr lvl="1"/>
            <a:r>
              <a:rPr lang="en-US" dirty="0" smtClean="0"/>
              <a:t>baseline outcomes for target population; </a:t>
            </a:r>
          </a:p>
          <a:p>
            <a:pPr lvl="1"/>
            <a:r>
              <a:rPr lang="en-US" dirty="0" smtClean="0"/>
              <a:t>program impact; </a:t>
            </a:r>
          </a:p>
          <a:p>
            <a:pPr lvl="1"/>
            <a:r>
              <a:rPr lang="en-US" dirty="0" smtClean="0"/>
              <a:t>value of improved outcomes to government and society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Increases transparency and accountability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Benefits of Pay For Success?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Why Engage in PFS?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356411"/>
              </p:ext>
            </p:extLst>
          </p:nvPr>
        </p:nvGraphicFramePr>
        <p:xfrm>
          <a:off x="381000" y="10668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object type=&quot;3&quot; unique_id=&quot;11915&quot;&gt;&lt;property id=&quot;20148&quot; value=&quot;5&quot;/&gt;&lt;property id=&quot;20300&quot; value=&quot;Slide 3 - &amp;quot;Title Here&amp;quot;&quot;/&gt;&lt;property id=&quot;20307&quot; value=&quot;259&quot;/&gt;&lt;/object&gt;&lt;object type=&quot;3&quot; unique_id=&quot;11916&quot;&gt;&lt;property id=&quot;20148&quot; value=&quot;5&quot;/&gt;&lt;property id=&quot;20300&quot; value=&quot;Slide 4 - &amp;quot;One color chart&amp;quot;&quot;/&gt;&lt;property id=&quot;20307&quot; value=&quot;261&quot;/&gt;&lt;/object&gt;&lt;object type=&quot;3&quot; unique_id=&quot;11917&quot;&gt;&lt;property id=&quot;20148&quot; value=&quot;5&quot;/&gt;&lt;property id=&quot;20300&quot; value=&quot;Slide 5 - &amp;quot;Two color chart&amp;quot;&quot;/&gt;&lt;property id=&quot;20307&quot; value=&quot;260&quot;/&gt;&lt;/object&gt;&lt;object type=&quot;3&quot; unique_id=&quot;11918&quot;&gt;&lt;property id=&quot;20148&quot; value=&quot;5&quot;/&gt;&lt;property id=&quot;20300&quot; value=&quot;Slide 6 - &amp;quot;Three color chart&amp;quot;&quot;/&gt;&lt;property id=&quot;20307&quot; value=&quot;263&quot;/&gt;&lt;/object&gt;&lt;object type=&quot;3&quot; unique_id=&quot;11919&quot;&gt;&lt;property id=&quot;20148&quot; value=&quot;5&quot;/&gt;&lt;property id=&quot;20300&quot; value=&quot;Slide 7 - &amp;quot;Four color chart&amp;quot;&quot;/&gt;&lt;property id=&quot;20307&quot; value=&quot;262&quot;/&gt;&lt;/object&gt;&lt;object type=&quot;3&quot; unique_id=&quot;11920&quot;&gt;&lt;property id=&quot;20148&quot; value=&quot;5&quot;/&gt;&lt;property id=&quot;20300&quot; value=&quot;Slide 8 - &amp;quot;Five color chart&amp;quot;&quot;/&gt;&lt;property id=&quot;20307&quot; value=&quot;264&quot;/&gt;&lt;/object&gt;&lt;object type=&quot;3&quot; unique_id=&quot;11921&quot;&gt;&lt;property id=&quot;20148&quot; value=&quot;5&quot;/&gt;&lt;property id=&quot;20300&quot; value=&quot;Slide 9 - &amp;quot;Pie chart&amp;quot;&quot;/&gt;&lt;property id=&quot;20307&quot; value=&quot;265&quot;/&gt;&lt;/object&gt;&lt;object type=&quot;3&quot; unique_id=&quot;11922&quot;&gt;&lt;property id=&quot;20148&quot; value=&quot;5&quot;/&gt;&lt;property id=&quot;20300&quot; value=&quot;Slide 10 - &amp;quot;Section Header Slide&amp;quot;&quot;/&gt;&lt;property id=&quot;20307&quot; value=&quot;266&quot;/&gt;&lt;/object&gt;&lt;object type=&quot;3&quot; unique_id=&quot;11923&quot;&gt;&lt;property id=&quot;20148&quot; value=&quot;5&quot;/&gt;&lt;property id=&quot;20300&quot; value=&quot;Slide 11 - &amp;quot;Slide with nothing at bottom for long lists or graphics&amp;quot;&quot;/&gt;&lt;property id=&quot;20307&quot; value=&quot;268&quot;/&gt;&lt;/object&gt;&lt;object type=&quot;3&quot; unique_id=&quot;11924&quot;&gt;&lt;property id=&quot;20148&quot; value=&quot;5&quot;/&gt;&lt;property id=&quot;20300&quot; value=&quot;Slide 12 - &amp;quot;Final presentation slide&amp;quot;&quot;/&gt;&lt;property id=&quot;20307&quot; value=&quot;267&quot;/&gt;&lt;/object&gt;&lt;object type=&quot;3&quot; unique_id=&quot;11925&quot;&gt;&lt;property id=&quot;20148&quot; value=&quot;5&quot;/&gt;&lt;property id=&quot;20300&quot; value=&quot;Slide 13&quot;/&gt;&lt;property id=&quot;20307&quot; value=&quot;269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1607</Words>
  <Application>Microsoft Office PowerPoint</Application>
  <PresentationFormat>On-screen Show (4:3)</PresentationFormat>
  <Paragraphs>289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Century Gothic</vt:lpstr>
      <vt:lpstr>Century Schoolbook</vt:lpstr>
      <vt:lpstr>Garamond</vt:lpstr>
      <vt:lpstr>Helvetica Neue Light</vt:lpstr>
      <vt:lpstr>Microsoft Sans Serif</vt:lpstr>
      <vt:lpstr>Wingdings</vt:lpstr>
      <vt:lpstr>Office Theme</vt:lpstr>
      <vt:lpstr>1_Office Theme</vt:lpstr>
      <vt:lpstr>Introduction to Pay for Success</vt:lpstr>
      <vt:lpstr>Pay for Success (PFS) Webinar Series</vt:lpstr>
      <vt:lpstr>Poll</vt:lpstr>
      <vt:lpstr>Session Overview</vt:lpstr>
      <vt:lpstr>What is Pay For Success?</vt:lpstr>
      <vt:lpstr>What is Pay For Success?</vt:lpstr>
      <vt:lpstr>What Are the Benefits of Pay For Success?</vt:lpstr>
      <vt:lpstr>What Are the Benefits of Pay For Success?</vt:lpstr>
      <vt:lpstr>Why Engage in PFS?</vt:lpstr>
      <vt:lpstr>When Does PFS Make Sense?</vt:lpstr>
      <vt:lpstr>When Does PFS Make Sense?</vt:lpstr>
      <vt:lpstr>What is a Pay for Success Partnership?</vt:lpstr>
      <vt:lpstr>Time Horizons</vt:lpstr>
      <vt:lpstr>PowerPoint Presentation</vt:lpstr>
      <vt:lpstr>PFS Financing Projects in the U.S.</vt:lpstr>
      <vt:lpstr>PowerPoint Presentation</vt:lpstr>
      <vt:lpstr>PowerPoint Presentation</vt:lpstr>
      <vt:lpstr>An Example of PFS in Action –  Chicago Parent Child Center</vt:lpstr>
      <vt:lpstr>Expanding Chicago’s CPC through PFS</vt:lpstr>
      <vt:lpstr>Investors</vt:lpstr>
      <vt:lpstr>PFS CPC Outcomes</vt:lpstr>
      <vt:lpstr>Expanding Chicago’s CPC through PFS</vt:lpstr>
      <vt:lpstr>Frequently Asked Questions</vt:lpstr>
      <vt:lpstr>Frequently Asked Questions</vt:lpstr>
      <vt:lpstr>Frequently Asked Questions</vt:lpstr>
      <vt:lpstr>Frequently Asked Questions</vt:lpstr>
      <vt:lpstr>PFS - Opportunities for Young Children with Disabilities</vt:lpstr>
      <vt:lpstr>PFS - Safeguards for Children with Disabilities</vt:lpstr>
      <vt:lpstr>Building Pay For Success Knowledge</vt:lpstr>
      <vt:lpstr>Proposed Webinar Topics</vt:lpstr>
      <vt:lpstr>Contact information</vt:lpstr>
      <vt:lpstr>We have a new PFS page on DaSy website…</vt:lpstr>
      <vt:lpstr>Please remember to fill out your evaluation forms</vt:lpstr>
      <vt:lpstr>PowerPoint Presentation</vt:lpstr>
    </vt:vector>
  </TitlesOfParts>
  <Company>The DaSy Center and The ECTA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Jones</dc:creator>
  <cp:lastModifiedBy>Kerry Belodoff</cp:lastModifiedBy>
  <cp:revision>112</cp:revision>
  <cp:lastPrinted>2016-06-03T21:24:50Z</cp:lastPrinted>
  <dcterms:created xsi:type="dcterms:W3CDTF">2013-02-06T21:54:43Z</dcterms:created>
  <dcterms:modified xsi:type="dcterms:W3CDTF">2016-06-09T16:51:52Z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