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8" r:id="rId2"/>
    <p:sldId id="294" r:id="rId3"/>
    <p:sldId id="295" r:id="rId4"/>
    <p:sldId id="296" r:id="rId5"/>
    <p:sldId id="293" r:id="rId6"/>
    <p:sldId id="298" r:id="rId7"/>
    <p:sldId id="297" r:id="rId8"/>
    <p:sldId id="291" r:id="rId9"/>
    <p:sldId id="279" r:id="rId10"/>
    <p:sldId id="259" r:id="rId11"/>
    <p:sldId id="278" r:id="rId12"/>
    <p:sldId id="276" r:id="rId13"/>
    <p:sldId id="289" r:id="rId14"/>
    <p:sldId id="287" r:id="rId15"/>
    <p:sldId id="288" r:id="rId16"/>
    <p:sldId id="282" r:id="rId17"/>
    <p:sldId id="280" r:id="rId18"/>
    <p:sldId id="281" r:id="rId19"/>
    <p:sldId id="283" r:id="rId20"/>
    <p:sldId id="284" r:id="rId21"/>
    <p:sldId id="285" r:id="rId22"/>
    <p:sldId id="292"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267" r:id="rId37"/>
    <p:sldId id="269" r:id="rId38"/>
  </p:sldIdLst>
  <p:sldSz cx="9144000" cy="6858000" type="screen4x3"/>
  <p:notesSz cx="7053263" cy="9356725"/>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47">
          <p15:clr>
            <a:srgbClr val="A4A3A4"/>
          </p15:clr>
        </p15:guide>
        <p15:guide id="4"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4" autoAdjust="0"/>
    <p:restoredTop sz="90137" autoAdjust="0"/>
  </p:normalViewPr>
  <p:slideViewPr>
    <p:cSldViewPr>
      <p:cViewPr varScale="1">
        <p:scale>
          <a:sx n="73" d="100"/>
          <a:sy n="73" d="100"/>
        </p:scale>
        <p:origin x="-13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notesViewPr>
    <p:cSldViewPr>
      <p:cViewPr varScale="1">
        <p:scale>
          <a:sx n="83" d="100"/>
          <a:sy n="83" d="100"/>
        </p:scale>
        <p:origin x="-1992" y="-72"/>
      </p:cViewPr>
      <p:guideLst>
        <p:guide orient="horz" pos="2880"/>
        <p:guide orient="horz" pos="2947"/>
        <p:guide pos="2160"/>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70BE3-CF35-49E1-86C0-F394DEBC4D18}"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2F17002C-22E4-4CE8-9FFC-A0C1C1664BBF}">
      <dgm:prSet phldrT="[Text]"/>
      <dgm:spPr/>
      <dgm:t>
        <a:bodyPr/>
        <a:lstStyle/>
        <a:p>
          <a:r>
            <a:rPr lang="en-US" dirty="0"/>
            <a:t>Child Count Share</a:t>
          </a:r>
        </a:p>
      </dgm:t>
    </dgm:pt>
    <dgm:pt modelId="{5999FE79-7DA6-452E-BBCF-CAC7F7C98D67}" type="parTrans" cxnId="{6DDE6120-C9DC-44DA-972D-1BAE0E9F7AD5}">
      <dgm:prSet/>
      <dgm:spPr/>
      <dgm:t>
        <a:bodyPr/>
        <a:lstStyle/>
        <a:p>
          <a:endParaRPr lang="en-US"/>
        </a:p>
      </dgm:t>
    </dgm:pt>
    <dgm:pt modelId="{C1975AF3-0D93-4FD0-9108-8A614AC2B3F4}" type="sibTrans" cxnId="{6DDE6120-C9DC-44DA-972D-1BAE0E9F7AD5}">
      <dgm:prSet/>
      <dgm:spPr/>
      <dgm:t>
        <a:bodyPr/>
        <a:lstStyle/>
        <a:p>
          <a:endParaRPr lang="en-US"/>
        </a:p>
      </dgm:t>
    </dgm:pt>
    <dgm:pt modelId="{45DB8EB9-BFC6-467B-8637-9AF6D974D62B}">
      <dgm:prSet phldrT="[Text]"/>
      <dgm:spPr/>
      <dgm:t>
        <a:bodyPr/>
        <a:lstStyle/>
        <a:p>
          <a:r>
            <a:rPr lang="en-US" dirty="0"/>
            <a:t>$50,000 base</a:t>
          </a:r>
        </a:p>
      </dgm:t>
    </dgm:pt>
    <dgm:pt modelId="{50287F7C-9CB9-438B-A226-51F3D4C9A449}" type="parTrans" cxnId="{6C5CD0E5-871F-4B14-8975-265D27734DAD}">
      <dgm:prSet/>
      <dgm:spPr/>
      <dgm:t>
        <a:bodyPr/>
        <a:lstStyle/>
        <a:p>
          <a:endParaRPr lang="en-US"/>
        </a:p>
      </dgm:t>
    </dgm:pt>
    <dgm:pt modelId="{FFCCBE53-E2B3-4874-8B57-7EF8F989761C}" type="sibTrans" cxnId="{6C5CD0E5-871F-4B14-8975-265D27734DAD}">
      <dgm:prSet/>
      <dgm:spPr/>
      <dgm:t>
        <a:bodyPr/>
        <a:lstStyle/>
        <a:p>
          <a:endParaRPr lang="en-US"/>
        </a:p>
      </dgm:t>
    </dgm:pt>
    <dgm:pt modelId="{A1BF40BB-0DCC-47DD-9B5F-3AE5E78D1BAF}">
      <dgm:prSet phldrT="[Text]"/>
      <dgm:spPr/>
      <dgm:t>
        <a:bodyPr/>
        <a:lstStyle/>
        <a:p>
          <a:r>
            <a:rPr lang="en-US" dirty="0"/>
            <a:t>Non-Medicaid Count Share</a:t>
          </a:r>
        </a:p>
      </dgm:t>
    </dgm:pt>
    <dgm:pt modelId="{894A8AB4-19C0-4FC5-BD7B-368AAC0C76C8}" type="parTrans" cxnId="{EC2DD4B7-38A2-4C31-904C-D5B1BE9A7646}">
      <dgm:prSet/>
      <dgm:spPr/>
      <dgm:t>
        <a:bodyPr/>
        <a:lstStyle/>
        <a:p>
          <a:endParaRPr lang="en-US"/>
        </a:p>
      </dgm:t>
    </dgm:pt>
    <dgm:pt modelId="{8CF5D713-0DCA-4A8E-B230-BE5542A37942}" type="sibTrans" cxnId="{EC2DD4B7-38A2-4C31-904C-D5B1BE9A7646}">
      <dgm:prSet/>
      <dgm:spPr/>
      <dgm:t>
        <a:bodyPr/>
        <a:lstStyle/>
        <a:p>
          <a:endParaRPr lang="en-US"/>
        </a:p>
      </dgm:t>
    </dgm:pt>
    <dgm:pt modelId="{616DA905-D6FB-40BF-B984-F825C04A6C8C}">
      <dgm:prSet phldrT="[Text]"/>
      <dgm:spPr/>
      <dgm:t>
        <a:bodyPr/>
        <a:lstStyle/>
        <a:p>
          <a:r>
            <a:rPr lang="en-US" dirty="0"/>
            <a:t>Local Allocation</a:t>
          </a:r>
        </a:p>
      </dgm:t>
    </dgm:pt>
    <dgm:pt modelId="{9C3CBA89-CEE3-4F7E-AD9C-4FEA41EC70A1}" type="parTrans" cxnId="{B05B19A7-7B19-4606-A98B-B503B39EA3A2}">
      <dgm:prSet/>
      <dgm:spPr/>
      <dgm:t>
        <a:bodyPr/>
        <a:lstStyle/>
        <a:p>
          <a:endParaRPr lang="en-US"/>
        </a:p>
      </dgm:t>
    </dgm:pt>
    <dgm:pt modelId="{511C9378-A441-4D9F-AD5F-44645F4DEBA5}" type="sibTrans" cxnId="{B05B19A7-7B19-4606-A98B-B503B39EA3A2}">
      <dgm:prSet/>
      <dgm:spPr/>
      <dgm:t>
        <a:bodyPr/>
        <a:lstStyle/>
        <a:p>
          <a:endParaRPr lang="en-US"/>
        </a:p>
      </dgm:t>
    </dgm:pt>
    <dgm:pt modelId="{63CFD6E2-E644-4761-A417-5619F7FD2E7E}" type="pres">
      <dgm:prSet presAssocID="{34970BE3-CF35-49E1-86C0-F394DEBC4D18}" presName="Name0" presStyleCnt="0">
        <dgm:presLayoutVars>
          <dgm:chMax val="4"/>
          <dgm:resizeHandles val="exact"/>
        </dgm:presLayoutVars>
      </dgm:prSet>
      <dgm:spPr/>
      <dgm:t>
        <a:bodyPr/>
        <a:lstStyle/>
        <a:p>
          <a:endParaRPr lang="en-US"/>
        </a:p>
      </dgm:t>
    </dgm:pt>
    <dgm:pt modelId="{AE306F62-B740-49D3-8978-0826470E2F9D}" type="pres">
      <dgm:prSet presAssocID="{34970BE3-CF35-49E1-86C0-F394DEBC4D18}" presName="ellipse" presStyleLbl="trBgShp" presStyleIdx="0" presStyleCnt="1" custLinFactNeighborX="-3001" custLinFactNeighborY="52934"/>
      <dgm:spPr/>
    </dgm:pt>
    <dgm:pt modelId="{0DE0184E-58BE-4B04-AA9B-9B972F545FDA}" type="pres">
      <dgm:prSet presAssocID="{34970BE3-CF35-49E1-86C0-F394DEBC4D18}" presName="arrow1" presStyleLbl="fgShp" presStyleIdx="0" presStyleCnt="1"/>
      <dgm:spPr/>
    </dgm:pt>
    <dgm:pt modelId="{E0353165-005F-4F45-88A5-C489ABF5CBF2}" type="pres">
      <dgm:prSet presAssocID="{34970BE3-CF35-49E1-86C0-F394DEBC4D18}" presName="rectangle" presStyleLbl="revTx" presStyleIdx="0" presStyleCnt="1">
        <dgm:presLayoutVars>
          <dgm:bulletEnabled val="1"/>
        </dgm:presLayoutVars>
      </dgm:prSet>
      <dgm:spPr/>
      <dgm:t>
        <a:bodyPr/>
        <a:lstStyle/>
        <a:p>
          <a:endParaRPr lang="en-US"/>
        </a:p>
      </dgm:t>
    </dgm:pt>
    <dgm:pt modelId="{48EDEBE8-A966-46EC-9D74-D1D2204AEC2D}" type="pres">
      <dgm:prSet presAssocID="{45DB8EB9-BFC6-467B-8637-9AF6D974D62B}" presName="item1" presStyleLbl="node1" presStyleIdx="0" presStyleCnt="3" custScaleX="102159" custScaleY="87187" custLinFactNeighborX="-10159" custLinFactNeighborY="5079">
        <dgm:presLayoutVars>
          <dgm:bulletEnabled val="1"/>
        </dgm:presLayoutVars>
      </dgm:prSet>
      <dgm:spPr/>
      <dgm:t>
        <a:bodyPr/>
        <a:lstStyle/>
        <a:p>
          <a:endParaRPr lang="en-US"/>
        </a:p>
      </dgm:t>
    </dgm:pt>
    <dgm:pt modelId="{F85ED3C7-8A7F-4DBD-9564-4C9367735D15}" type="pres">
      <dgm:prSet presAssocID="{A1BF40BB-0DCC-47DD-9B5F-3AE5E78D1BAF}" presName="item2" presStyleLbl="node1" presStyleIdx="1" presStyleCnt="3">
        <dgm:presLayoutVars>
          <dgm:bulletEnabled val="1"/>
        </dgm:presLayoutVars>
      </dgm:prSet>
      <dgm:spPr/>
      <dgm:t>
        <a:bodyPr/>
        <a:lstStyle/>
        <a:p>
          <a:endParaRPr lang="en-US"/>
        </a:p>
      </dgm:t>
    </dgm:pt>
    <dgm:pt modelId="{1A1B0CC3-B357-4EBF-AC81-643378336ED9}" type="pres">
      <dgm:prSet presAssocID="{616DA905-D6FB-40BF-B984-F825C04A6C8C}" presName="item3" presStyleLbl="node1" presStyleIdx="2" presStyleCnt="3" custLinFactNeighborX="19048" custLinFactNeighborY="24337">
        <dgm:presLayoutVars>
          <dgm:bulletEnabled val="1"/>
        </dgm:presLayoutVars>
      </dgm:prSet>
      <dgm:spPr/>
      <dgm:t>
        <a:bodyPr/>
        <a:lstStyle/>
        <a:p>
          <a:endParaRPr lang="en-US"/>
        </a:p>
      </dgm:t>
    </dgm:pt>
    <dgm:pt modelId="{162421A5-90D8-4715-8F4B-000CD9F248AF}" type="pres">
      <dgm:prSet presAssocID="{34970BE3-CF35-49E1-86C0-F394DEBC4D18}" presName="funnel" presStyleLbl="trAlignAcc1" presStyleIdx="0" presStyleCnt="1" custScaleY="98214" custLinFactNeighborX="-612" custLinFactNeighborY="21110"/>
      <dgm:spPr/>
      <dgm:extLst>
        <a:ext uri="{E40237B7-FDA0-4F09-8148-C483321AD2D9}">
          <dgm14:cNvPr xmlns:dgm14="http://schemas.microsoft.com/office/drawing/2010/diagram" id="0" name="" descr="The current allocation formula was developed with stakeholder input. It is used to allocate BOTH federal and state Part C funds. It is made up of two parts:  Base amount – to ensure adequate funding for system operations, and Direct Services amount. Base is $50,000 fixed amount. Child count share and non-medicaid count share also make up the formula.&#10;&#10;&#10;"/>
        </a:ext>
      </dgm:extLst>
    </dgm:pt>
  </dgm:ptLst>
  <dgm:cxnLst>
    <dgm:cxn modelId="{C4A4E7B6-1F6E-43E4-82AB-2DF7F5D845F9}" type="presOf" srcId="{A1BF40BB-0DCC-47DD-9B5F-3AE5E78D1BAF}" destId="{48EDEBE8-A966-46EC-9D74-D1D2204AEC2D}" srcOrd="0" destOrd="0" presId="urn:microsoft.com/office/officeart/2005/8/layout/funnel1"/>
    <dgm:cxn modelId="{B05B19A7-7B19-4606-A98B-B503B39EA3A2}" srcId="{34970BE3-CF35-49E1-86C0-F394DEBC4D18}" destId="{616DA905-D6FB-40BF-B984-F825C04A6C8C}" srcOrd="3" destOrd="0" parTransId="{9C3CBA89-CEE3-4F7E-AD9C-4FEA41EC70A1}" sibTransId="{511C9378-A441-4D9F-AD5F-44645F4DEBA5}"/>
    <dgm:cxn modelId="{EC2DD4B7-38A2-4C31-904C-D5B1BE9A7646}" srcId="{34970BE3-CF35-49E1-86C0-F394DEBC4D18}" destId="{A1BF40BB-0DCC-47DD-9B5F-3AE5E78D1BAF}" srcOrd="2" destOrd="0" parTransId="{894A8AB4-19C0-4FC5-BD7B-368AAC0C76C8}" sibTransId="{8CF5D713-0DCA-4A8E-B230-BE5542A37942}"/>
    <dgm:cxn modelId="{E198E241-DBA1-4E7B-9FC0-71D551271E1F}" type="presOf" srcId="{2F17002C-22E4-4CE8-9FFC-A0C1C1664BBF}" destId="{1A1B0CC3-B357-4EBF-AC81-643378336ED9}" srcOrd="0" destOrd="0" presId="urn:microsoft.com/office/officeart/2005/8/layout/funnel1"/>
    <dgm:cxn modelId="{ECEBE8EC-C524-4275-A3B2-0E7E98594B76}" type="presOf" srcId="{34970BE3-CF35-49E1-86C0-F394DEBC4D18}" destId="{63CFD6E2-E644-4761-A417-5619F7FD2E7E}" srcOrd="0" destOrd="0" presId="urn:microsoft.com/office/officeart/2005/8/layout/funnel1"/>
    <dgm:cxn modelId="{207AA05A-BA35-4BC4-9A45-5AB92D3CDD36}" type="presOf" srcId="{616DA905-D6FB-40BF-B984-F825C04A6C8C}" destId="{E0353165-005F-4F45-88A5-C489ABF5CBF2}" srcOrd="0" destOrd="0" presId="urn:microsoft.com/office/officeart/2005/8/layout/funnel1"/>
    <dgm:cxn modelId="{6C5CD0E5-871F-4B14-8975-265D27734DAD}" srcId="{34970BE3-CF35-49E1-86C0-F394DEBC4D18}" destId="{45DB8EB9-BFC6-467B-8637-9AF6D974D62B}" srcOrd="1" destOrd="0" parTransId="{50287F7C-9CB9-438B-A226-51F3D4C9A449}" sibTransId="{FFCCBE53-E2B3-4874-8B57-7EF8F989761C}"/>
    <dgm:cxn modelId="{BEA1F5B7-4550-40C6-907A-90E76991A344}" type="presOf" srcId="{45DB8EB9-BFC6-467B-8637-9AF6D974D62B}" destId="{F85ED3C7-8A7F-4DBD-9564-4C9367735D15}" srcOrd="0" destOrd="0" presId="urn:microsoft.com/office/officeart/2005/8/layout/funnel1"/>
    <dgm:cxn modelId="{6DDE6120-C9DC-44DA-972D-1BAE0E9F7AD5}" srcId="{34970BE3-CF35-49E1-86C0-F394DEBC4D18}" destId="{2F17002C-22E4-4CE8-9FFC-A0C1C1664BBF}" srcOrd="0" destOrd="0" parTransId="{5999FE79-7DA6-452E-BBCF-CAC7F7C98D67}" sibTransId="{C1975AF3-0D93-4FD0-9108-8A614AC2B3F4}"/>
    <dgm:cxn modelId="{EB7EF765-B02A-4728-90F9-662FB0D4A49C}" type="presParOf" srcId="{63CFD6E2-E644-4761-A417-5619F7FD2E7E}" destId="{AE306F62-B740-49D3-8978-0826470E2F9D}" srcOrd="0" destOrd="0" presId="urn:microsoft.com/office/officeart/2005/8/layout/funnel1"/>
    <dgm:cxn modelId="{CA0E1294-E973-452F-BD69-2A2964FE3796}" type="presParOf" srcId="{63CFD6E2-E644-4761-A417-5619F7FD2E7E}" destId="{0DE0184E-58BE-4B04-AA9B-9B972F545FDA}" srcOrd="1" destOrd="0" presId="urn:microsoft.com/office/officeart/2005/8/layout/funnel1"/>
    <dgm:cxn modelId="{5F104AB3-2737-4877-A379-7C2C70CFCCC8}" type="presParOf" srcId="{63CFD6E2-E644-4761-A417-5619F7FD2E7E}" destId="{E0353165-005F-4F45-88A5-C489ABF5CBF2}" srcOrd="2" destOrd="0" presId="urn:microsoft.com/office/officeart/2005/8/layout/funnel1"/>
    <dgm:cxn modelId="{4E66E3EA-3DEB-42DC-A8F8-B9B4707B0144}" type="presParOf" srcId="{63CFD6E2-E644-4761-A417-5619F7FD2E7E}" destId="{48EDEBE8-A966-46EC-9D74-D1D2204AEC2D}" srcOrd="3" destOrd="0" presId="urn:microsoft.com/office/officeart/2005/8/layout/funnel1"/>
    <dgm:cxn modelId="{7E083789-FDEF-400B-9F08-345B5F015928}" type="presParOf" srcId="{63CFD6E2-E644-4761-A417-5619F7FD2E7E}" destId="{F85ED3C7-8A7F-4DBD-9564-4C9367735D15}" srcOrd="4" destOrd="0" presId="urn:microsoft.com/office/officeart/2005/8/layout/funnel1"/>
    <dgm:cxn modelId="{553C21E8-B76A-47FC-AF41-E669789C0619}" type="presParOf" srcId="{63CFD6E2-E644-4761-A417-5619F7FD2E7E}" destId="{1A1B0CC3-B357-4EBF-AC81-643378336ED9}" srcOrd="5" destOrd="0" presId="urn:microsoft.com/office/officeart/2005/8/layout/funnel1"/>
    <dgm:cxn modelId="{BE6F3798-C158-4A21-8A8F-50D75C0D8A89}" type="presParOf" srcId="{63CFD6E2-E644-4761-A417-5619F7FD2E7E}" destId="{162421A5-90D8-4715-8F4B-000CD9F248A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06F62-B740-49D3-8978-0826470E2F9D}">
      <dsp:nvSpPr>
        <dsp:cNvPr id="0" name=""/>
        <dsp:cNvSpPr/>
      </dsp:nvSpPr>
      <dsp:spPr>
        <a:xfrm>
          <a:off x="2057404" y="990602"/>
          <a:ext cx="4300537" cy="14935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0184E-58BE-4B04-AA9B-9B972F545FDA}">
      <dsp:nvSpPr>
        <dsp:cNvPr id="0" name=""/>
        <dsp:cNvSpPr/>
      </dsp:nvSpPr>
      <dsp:spPr>
        <a:xfrm>
          <a:off x="3926681" y="3857146"/>
          <a:ext cx="833437" cy="533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53165-005F-4F45-88A5-C489ABF5CBF2}">
      <dsp:nvSpPr>
        <dsp:cNvPr id="0" name=""/>
        <dsp:cNvSpPr/>
      </dsp:nvSpPr>
      <dsp:spPr>
        <a:xfrm>
          <a:off x="2343150" y="4283866"/>
          <a:ext cx="4000500"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Local Allocation</a:t>
          </a:r>
        </a:p>
      </dsp:txBody>
      <dsp:txXfrm>
        <a:off x="2343150" y="4283866"/>
        <a:ext cx="4000500" cy="1000125"/>
      </dsp:txXfrm>
    </dsp:sp>
    <dsp:sp modelId="{48EDEBE8-A966-46EC-9D74-D1D2204AEC2D}">
      <dsp:nvSpPr>
        <dsp:cNvPr id="0" name=""/>
        <dsp:cNvSpPr/>
      </dsp:nvSpPr>
      <dsp:spPr>
        <a:xfrm>
          <a:off x="3581393" y="1981194"/>
          <a:ext cx="1532576" cy="13079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Non-Medicaid Count Share</a:t>
          </a:r>
        </a:p>
      </dsp:txBody>
      <dsp:txXfrm>
        <a:off x="3805834" y="2172741"/>
        <a:ext cx="1083694" cy="924874"/>
      </dsp:txXfrm>
    </dsp:sp>
    <dsp:sp modelId="{F85ED3C7-8A7F-4DBD-9564-4C9367735D15}">
      <dsp:nvSpPr>
        <dsp:cNvPr id="0" name=""/>
        <dsp:cNvSpPr/>
      </dsp:nvSpPr>
      <dsp:spPr>
        <a:xfrm>
          <a:off x="2676525" y="683416"/>
          <a:ext cx="1500187" cy="1500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$50,000 base</a:t>
          </a:r>
        </a:p>
      </dsp:txBody>
      <dsp:txXfrm>
        <a:off x="2896222" y="903113"/>
        <a:ext cx="1060793" cy="1060793"/>
      </dsp:txXfrm>
    </dsp:sp>
    <dsp:sp modelId="{1A1B0CC3-B357-4EBF-AC81-643378336ED9}">
      <dsp:nvSpPr>
        <dsp:cNvPr id="0" name=""/>
        <dsp:cNvSpPr/>
      </dsp:nvSpPr>
      <dsp:spPr>
        <a:xfrm>
          <a:off x="4495805" y="685804"/>
          <a:ext cx="1500187" cy="1500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Child Count Share</a:t>
          </a:r>
        </a:p>
      </dsp:txBody>
      <dsp:txXfrm>
        <a:off x="4715502" y="905501"/>
        <a:ext cx="1060793" cy="1060793"/>
      </dsp:txXfrm>
    </dsp:sp>
    <dsp:sp modelId="{162421A5-90D8-4715-8F4B-000CD9F248AF}">
      <dsp:nvSpPr>
        <dsp:cNvPr id="0" name=""/>
        <dsp:cNvSpPr/>
      </dsp:nvSpPr>
      <dsp:spPr>
        <a:xfrm>
          <a:off x="1981211" y="838214"/>
          <a:ext cx="4667250" cy="366711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836"/>
          </a:xfrm>
          <a:prstGeom prst="rect">
            <a:avLst/>
          </a:prstGeom>
        </p:spPr>
        <p:txBody>
          <a:bodyPr vert="horz" lIns="93763" tIns="46881" rIns="93763" bIns="46881" rtlCol="0"/>
          <a:lstStyle>
            <a:lvl1pPr algn="r">
              <a:defRPr sz="1200"/>
            </a:lvl1pPr>
          </a:lstStyle>
          <a:p>
            <a:fld id="{8C46C913-017E-41CB-BD92-AB72C59CEF84}" type="datetimeFigureOut">
              <a:rPr lang="en-US" smtClean="0"/>
              <a:t>10/27/2016</a:t>
            </a:fld>
            <a:endParaRPr lang="en-US"/>
          </a:p>
        </p:txBody>
      </p:sp>
      <p:sp>
        <p:nvSpPr>
          <p:cNvPr id="4" name="Footer Placeholder 3"/>
          <p:cNvSpPr>
            <a:spLocks noGrp="1"/>
          </p:cNvSpPr>
          <p:nvPr>
            <p:ph type="ftr" sz="quarter" idx="2"/>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lIns="93763" tIns="46881" rIns="93763" bIns="46881"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CBEAF370-FD3B-447A-B724-07A83C459553}" type="datetimeFigureOut">
              <a:rPr lang="en-US" smtClean="0"/>
              <a:t>10/27/2016</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109692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36B02FB0-82FB-4B11-8129-0E2BA7B2054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626">
              <a:defRPr/>
            </a:pPr>
            <a:r>
              <a:rPr lang="en-US" baseline="0" dirty="0"/>
              <a:t>Since the goal of reviewing our allocation formula was to reduce the requests for additional funds, it made sense to start by looking for factors that differentiated those local systems who were frequently requesting additional funds from those local systems that never requested additional funds.  </a:t>
            </a:r>
          </a:p>
          <a:p>
            <a:pPr defTabSz="937626">
              <a:defRPr/>
            </a:pPr>
            <a:endParaRPr lang="en-US" baseline="0" dirty="0"/>
          </a:p>
          <a:p>
            <a:pPr defTabSz="937626">
              <a:defRPr/>
            </a:pPr>
            <a:r>
              <a:rPr lang="en-US" baseline="0" dirty="0"/>
              <a:t>We have several important pieces of information available for that review:</a:t>
            </a:r>
          </a:p>
          <a:p>
            <a:pPr marL="175805" indent="-175805" defTabSz="937626">
              <a:buFont typeface="Arial" panose="020B0604020202020204" pitchFamily="34" charset="0"/>
              <a:buChar char="•"/>
              <a:defRPr/>
            </a:pPr>
            <a:r>
              <a:rPr lang="en-US" baseline="0" dirty="0"/>
              <a:t>Local lead agencies must submit annual budgets showing projected revenue and expenditures</a:t>
            </a:r>
          </a:p>
          <a:p>
            <a:pPr marL="175805" indent="-175805" defTabSz="937626">
              <a:buFont typeface="Arial" panose="020B0604020202020204" pitchFamily="34" charset="0"/>
              <a:buChar char="•"/>
              <a:defRPr/>
            </a:pPr>
            <a:r>
              <a:rPr lang="en-US" baseline="0" dirty="0"/>
              <a:t>They must also submit a mid-year and year-end report showing actual revenue and expenditures</a:t>
            </a:r>
          </a:p>
          <a:p>
            <a:pPr marL="175805" indent="-175805" defTabSz="937626">
              <a:buFont typeface="Arial" panose="020B0604020202020204" pitchFamily="34" charset="0"/>
              <a:buChar char="•"/>
              <a:defRPr/>
            </a:pPr>
            <a:r>
              <a:rPr lang="en-US" baseline="0" dirty="0"/>
              <a:t>Through an interagency agreement with our state Medicaid agency, we get monthly reports that show Medicaid reimbursement for EI services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71642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7626">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7626">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attending the onsite</a:t>
            </a:r>
            <a:r>
              <a:rPr lang="en-US" baseline="0" dirty="0"/>
              <a:t> technical assistance meeting, we identified possible contributing factors that might affect the cost of running a local system.  We then used these potential contributing factors and the information we had available to look for patterns in local requests for additional funds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 compiled more detailed information about those local systems that frequently requested additional funds.  There were 14 (out of 40 local systems).</a:t>
            </a:r>
          </a:p>
          <a:p>
            <a:endParaRPr lang="en-US" dirty="0"/>
          </a:p>
          <a:p>
            <a:r>
              <a:rPr lang="en-US" dirty="0"/>
              <a:t>We looked at % of children in local system covered by Medicaid and local December 1 child count.</a:t>
            </a:r>
          </a:p>
          <a:p>
            <a:r>
              <a:rPr lang="en-US" dirty="0"/>
              <a:t>The local systems were ranked by child count.  You could pick any number that made sense for your program.</a:t>
            </a:r>
          </a:p>
          <a:p>
            <a:r>
              <a:rPr lang="en-US" u="sng" dirty="0"/>
              <a:t>Child Count</a:t>
            </a:r>
            <a:r>
              <a:rPr lang="en-US" dirty="0"/>
              <a:t>:</a:t>
            </a:r>
          </a:p>
          <a:p>
            <a:pPr lvl="0"/>
            <a:r>
              <a:rPr lang="en-US" dirty="0"/>
              <a:t>&lt;50 = 1</a:t>
            </a:r>
          </a:p>
          <a:p>
            <a:pPr lvl="0"/>
            <a:r>
              <a:rPr lang="en-US" dirty="0"/>
              <a:t>50 – 99 = 2</a:t>
            </a:r>
          </a:p>
          <a:p>
            <a:pPr lvl="0"/>
            <a:r>
              <a:rPr lang="en-US" dirty="0"/>
              <a:t>100 – 199 = 3</a:t>
            </a:r>
          </a:p>
          <a:p>
            <a:pPr lvl="0"/>
            <a:r>
              <a:rPr lang="en-US" dirty="0"/>
              <a:t>200 – 299 = 4</a:t>
            </a:r>
          </a:p>
          <a:p>
            <a:pPr lvl="0"/>
            <a:r>
              <a:rPr lang="en-US" dirty="0"/>
              <a:t>300 and over = 5</a:t>
            </a:r>
          </a:p>
          <a:p>
            <a:endParaRPr lang="en-US" dirty="0"/>
          </a:p>
          <a:p>
            <a:r>
              <a:rPr lang="en-US" dirty="0"/>
              <a:t>We also looked at child count change over time, amount of local funds/fee transfers reported as supporting EI services, and the amount spent on system operations as a percentage of total expenditures.  </a:t>
            </a:r>
          </a:p>
          <a:p>
            <a:endParaRPr lang="en-US" dirty="0"/>
          </a:p>
          <a:p>
            <a:r>
              <a:rPr lang="en-US" dirty="0"/>
              <a:t>Eight of the 14 showed a consistent combination of low child count, high Medicaid percentage, and few or no local funding support.  The percentage of growth and system operational costs weren’t as consistent.  And the pattern didn’t hold for the other 6 requesters.</a:t>
            </a:r>
            <a:br>
              <a:rPr lang="en-US" dirty="0"/>
            </a:b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missing some key data points … especially service utilization data.  And there is a lack of confidence in the consistency and completeness of fiscal data reported using the current Excel spreadsheet reporting method.</a:t>
            </a:r>
          </a:p>
          <a:p>
            <a:endParaRPr lang="en-US" baseline="0" dirty="0"/>
          </a:p>
          <a:p>
            <a:r>
              <a:rPr lang="en-US" baseline="0" dirty="0"/>
              <a:t>The Governor and General Assembly increased the state Early Intervention budget for SFY 17.  As I reviewed the allocations, there didn’t seem to be any system that was disadvantaged as in previous years.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7626">
              <a:defRPr/>
            </a:pPr>
            <a:r>
              <a:rPr lang="en-US" dirty="0"/>
              <a:t>Reporting expenditures</a:t>
            </a:r>
            <a:r>
              <a:rPr lang="en-US" baseline="0" dirty="0"/>
              <a:t> and revenue g</a:t>
            </a:r>
            <a:r>
              <a:rPr lang="en-US" dirty="0"/>
              <a:t>uidance provided</a:t>
            </a:r>
            <a:r>
              <a:rPr lang="en-US" baseline="0" dirty="0"/>
              <a:t> in an</a:t>
            </a:r>
            <a:r>
              <a:rPr lang="en-US" dirty="0"/>
              <a:t> online webinar and written clarification</a:t>
            </a:r>
            <a:r>
              <a:rPr lang="en-US" baseline="0" dirty="0"/>
              <a:t> </a:t>
            </a:r>
            <a:r>
              <a:rPr lang="en-US" dirty="0"/>
              <a:t>with budget form to improve consistency</a:t>
            </a:r>
            <a:r>
              <a:rPr lang="en-US" baseline="0" dirty="0"/>
              <a:t> of current data collection.</a:t>
            </a:r>
            <a:endParaRPr lang="en-US" dirty="0"/>
          </a:p>
          <a:p>
            <a:pPr marL="0" lvl="1" defTabSz="937626">
              <a:defRPr/>
            </a:pPr>
            <a:endParaRPr lang="en-US" dirty="0"/>
          </a:p>
          <a:p>
            <a:pPr marL="0" lvl="1" defTabSz="937626">
              <a:defRPr/>
            </a:pPr>
            <a:r>
              <a:rPr lang="en-US" dirty="0"/>
              <a:t>The new data system that we’re developing as part of our SSIP will have the ability to collect</a:t>
            </a:r>
            <a:r>
              <a:rPr lang="en-US" baseline="0" dirty="0"/>
              <a:t> and report </a:t>
            </a:r>
            <a:r>
              <a:rPr lang="en-US" dirty="0"/>
              <a:t>frequency and type of services provided as well as costs</a:t>
            </a:r>
          </a:p>
          <a:p>
            <a:pPr marL="0" lvl="1" defTabSz="937626">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a:p>
        </p:txBody>
      </p:sp>
    </p:spTree>
    <p:extLst>
      <p:ext uri="{BB962C8B-B14F-4D97-AF65-F5344CB8AC3E}">
        <p14:creationId xmlns:p14="http://schemas.microsoft.com/office/powerpoint/2010/main" val="370727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283967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76525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278322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3162740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728911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2629637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6713" y="246063"/>
            <a:ext cx="3536950" cy="2654300"/>
          </a:xfrm>
        </p:spPr>
      </p:sp>
      <p:sp>
        <p:nvSpPr>
          <p:cNvPr id="3" name="Notes Placeholder 2"/>
          <p:cNvSpPr>
            <a:spLocks noGrp="1"/>
          </p:cNvSpPr>
          <p:nvPr>
            <p:ph type="body" idx="1"/>
          </p:nvPr>
        </p:nvSpPr>
        <p:spPr>
          <a:xfrm>
            <a:off x="447360" y="3095478"/>
            <a:ext cx="8468352" cy="3450817"/>
          </a:xfrm>
        </p:spPr>
        <p:txBody>
          <a:bodyPr/>
          <a:lstStyle/>
          <a:p>
            <a:pPr lvl="0"/>
            <a:r>
              <a:rPr lang="en-US" sz="1100" b="1" dirty="0"/>
              <a:t>addressing state and federal accountability requirements</a:t>
            </a:r>
            <a:r>
              <a:rPr lang="en-US" sz="1100" dirty="0"/>
              <a:t> is a reflexive response to the question, “why would my Part C program develop (or further develop) our budget?” but is nonetheless important.  Part C programs, as with all government programs, are at least socially obligated to account for the use of funds. </a:t>
            </a:r>
          </a:p>
          <a:p>
            <a:pPr lvl="0"/>
            <a:endParaRPr lang="en-US" sz="1100" dirty="0"/>
          </a:p>
          <a:p>
            <a:pPr lvl="0"/>
            <a:r>
              <a:rPr lang="en-US" sz="1100" dirty="0"/>
              <a:t>By contrast, the next two points demonstrate, in terms of Abraham Maslow’s hierarchy of needs, the next level towards self-actualization—or full potential.  After we have the basic needs of our budget afforded by the capability to address accountability requirements, we can start to think more abstractly about what a budget can do or, in the case of the next point: </a:t>
            </a:r>
          </a:p>
          <a:p>
            <a:pPr lvl="0"/>
            <a:endParaRPr lang="en-US" sz="1100" dirty="0"/>
          </a:p>
          <a:p>
            <a:pPr lvl="0"/>
            <a:r>
              <a:rPr lang="en-US" sz="1100" b="1" dirty="0"/>
              <a:t>answer programmatic questions </a:t>
            </a:r>
            <a:r>
              <a:rPr lang="en-US" sz="1100" dirty="0"/>
              <a:t>– the range of the types of questions any given program may have is seemingly infinite, but there are some common, yet fundamental questions that all states’ Part C programs share.  An in depth discussion of the value of these types of questions is beyond the scope of this webinar, but not for the resource documents from which this webinar was inspired.  We will be sharing the links and latest news about these documents at the end of the talk today but just to highlight some examples of questions that we feel your budget should be able to answer include:</a:t>
            </a:r>
          </a:p>
          <a:p>
            <a:pPr marL="691355" lvl="1" indent="-230452">
              <a:buFont typeface="+mj-lt"/>
              <a:buAutoNum type="arabicPeriod"/>
            </a:pPr>
            <a:r>
              <a:rPr lang="en-US" sz="1100" dirty="0"/>
              <a:t>What major funding streams and allocations support children participating in EI (e.g., federal, state, local)?</a:t>
            </a:r>
          </a:p>
          <a:p>
            <a:pPr marL="691355" lvl="1" indent="-230452">
              <a:buFont typeface="+mj-lt"/>
              <a:buAutoNum type="arabicPeriod"/>
            </a:pPr>
            <a:r>
              <a:rPr lang="en-US" sz="1100" dirty="0"/>
              <a:t>What is the total amount of funding from all sources that is supporting the operation of the EI program (including direct services, administration, general supervision, training, technical assistance, etc.)? </a:t>
            </a:r>
          </a:p>
          <a:p>
            <a:pPr marL="691355" lvl="1" indent="-230452">
              <a:buFont typeface="+mj-lt"/>
              <a:buAutoNum type="arabicPeriod"/>
            </a:pPr>
            <a:r>
              <a:rPr lang="en-US" sz="1100" dirty="0"/>
              <a:t>What is the average cost per child for EI services statewide? For each EIS program?</a:t>
            </a:r>
          </a:p>
          <a:p>
            <a:pPr lvl="0"/>
            <a:endParaRPr lang="en-US" sz="1100" dirty="0"/>
          </a:p>
          <a:p>
            <a:pPr lvl="0"/>
            <a:r>
              <a:rPr lang="en-US" sz="1100" b="1" dirty="0"/>
              <a:t>generate programmatic and political support </a:t>
            </a:r>
            <a:r>
              <a:rPr lang="en-US" sz="1100" dirty="0"/>
              <a:t>– I will defer the discussion of this for Maureen’s talk but mention it here because my list of reasons would be inadequate without it.  </a:t>
            </a:r>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a:p>
        </p:txBody>
      </p:sp>
    </p:spTree>
    <p:extLst>
      <p:ext uri="{BB962C8B-B14F-4D97-AF65-F5344CB8AC3E}">
        <p14:creationId xmlns:p14="http://schemas.microsoft.com/office/powerpoint/2010/main" val="82011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Very similar to the fiscal data elements needed for budget development,</a:t>
            </a:r>
            <a:r>
              <a:rPr lang="en-US" baseline="0" dirty="0"/>
              <a:t> these data elements should be tracked and reviewed on a regular basis (e.g., monthly, quarterly) via routine fiscal reports to inform how funds are being used.  This type of oversight allows you to do a few things:</a:t>
            </a:r>
          </a:p>
          <a:p>
            <a:pPr defTabSz="921807">
              <a:defRPr/>
            </a:pPr>
            <a:endParaRPr lang="en-US" baseline="0" dirty="0"/>
          </a:p>
          <a:p>
            <a:pPr marL="230452" indent="-230452" defTabSz="921807">
              <a:buFontTx/>
              <a:buAutoNum type="arabicParenR"/>
              <a:defRPr/>
            </a:pPr>
            <a:r>
              <a:rPr lang="en-US" baseline="0" dirty="0"/>
              <a:t>Remain current on expenditures as the year progresses.</a:t>
            </a:r>
          </a:p>
          <a:p>
            <a:pPr marL="230452" indent="-230452" defTabSz="921807">
              <a:buFontTx/>
              <a:buAutoNum type="arabicParenR"/>
              <a:defRPr/>
            </a:pPr>
            <a:r>
              <a:rPr lang="en-US" baseline="0" dirty="0"/>
              <a:t>Monitor appropriate use of funds, including assuring Part C as payor of last resort, and </a:t>
            </a:r>
          </a:p>
          <a:p>
            <a:pPr marL="230452" indent="-230452" defTabSz="921807">
              <a:buFontTx/>
              <a:buAutoNum type="arabicParenR"/>
              <a:defRPr/>
            </a:pPr>
            <a:r>
              <a:rPr lang="en-US" baseline="0" dirty="0"/>
              <a:t>Anticipate (and therefore respond to) potential budget shortfalls at both the state and local level.  </a:t>
            </a:r>
          </a:p>
          <a:p>
            <a:pPr defTabSz="921807">
              <a:defRPr/>
            </a:pPr>
            <a:endParaRPr lang="en-US" dirty="0"/>
          </a:p>
          <a:p>
            <a:pPr defTabSz="921807">
              <a:defRPr/>
            </a:pPr>
            <a:r>
              <a:rPr lang="en-US" dirty="0"/>
              <a:t>The best way</a:t>
            </a:r>
            <a:r>
              <a:rPr lang="en-US" baseline="0" dirty="0"/>
              <a:t> to do this is by </a:t>
            </a:r>
            <a:r>
              <a:rPr lang="en-US" dirty="0"/>
              <a:t>generating</a:t>
            </a:r>
            <a:r>
              <a:rPr lang="en-US" baseline="0" dirty="0"/>
              <a:t> and </a:t>
            </a:r>
            <a:r>
              <a:rPr lang="en-US" dirty="0"/>
              <a:t>sharing routine fiscal reports with local programs.</a:t>
            </a:r>
            <a:r>
              <a:rPr lang="en-US" baseline="0" dirty="0"/>
              <a:t>  It is vital that the Part C lead agency staff (including </a:t>
            </a:r>
            <a:r>
              <a:rPr lang="en-US" dirty="0"/>
              <a:t>fiscal and data personnel)</a:t>
            </a:r>
            <a:r>
              <a:rPr lang="en-US" baseline="0" dirty="0"/>
              <a:t> </a:t>
            </a:r>
            <a:r>
              <a:rPr lang="en-US" dirty="0"/>
              <a:t>develop and generate that information, and provide TA on how it can be used by local programs.  This</a:t>
            </a:r>
            <a:r>
              <a:rPr lang="en-US" baseline="0" dirty="0"/>
              <a:t> </a:t>
            </a:r>
            <a:r>
              <a:rPr lang="en-US" dirty="0"/>
              <a:t>instills fiscal leadership and accountability across levels of the system.</a:t>
            </a:r>
          </a:p>
          <a:p>
            <a:endParaRPr lang="en-US" b="1" dirty="0"/>
          </a:p>
          <a:p>
            <a:endParaRPr lang="en-US" baseline="0" dirty="0"/>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84691DC4-8785-458E-A589-DE0B58FD4058}" type="slidenum">
              <a:rPr lang="en-US" smtClean="0"/>
              <a:pPr/>
              <a:t>4</a:t>
            </a:fld>
            <a:endParaRPr lang="en-US"/>
          </a:p>
        </p:txBody>
      </p:sp>
    </p:spTree>
    <p:extLst>
      <p:ext uri="{BB962C8B-B14F-4D97-AF65-F5344CB8AC3E}">
        <p14:creationId xmlns:p14="http://schemas.microsoft.com/office/powerpoint/2010/main" val="181673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reviewing what the Essential Fiscal Data elements are, by category and as well as by location of that information, in developing a comprehensive picture of total costs.</a:t>
            </a:r>
          </a:p>
          <a:p>
            <a:endParaRPr lang="en-US" dirty="0"/>
          </a:p>
        </p:txBody>
      </p:sp>
      <p:sp>
        <p:nvSpPr>
          <p:cNvPr id="4" name="Slide Number Placeholder 3"/>
          <p:cNvSpPr>
            <a:spLocks noGrp="1"/>
          </p:cNvSpPr>
          <p:nvPr>
            <p:ph type="sldNum" sz="quarter" idx="10"/>
          </p:nvPr>
        </p:nvSpPr>
        <p:spPr/>
        <p:txBody>
          <a:bodyPr/>
          <a:lstStyle/>
          <a:p>
            <a:fld id="{84691DC4-8785-458E-A589-DE0B58FD4058}" type="slidenum">
              <a:rPr lang="en-US" smtClean="0"/>
              <a:pPr/>
              <a:t>5</a:t>
            </a:fld>
            <a:endParaRPr lang="en-US"/>
          </a:p>
        </p:txBody>
      </p:sp>
    </p:spTree>
    <p:extLst>
      <p:ext uri="{BB962C8B-B14F-4D97-AF65-F5344CB8AC3E}">
        <p14:creationId xmlns:p14="http://schemas.microsoft.com/office/powerpoint/2010/main" val="275540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6713" y="309563"/>
            <a:ext cx="3536950" cy="2652712"/>
          </a:xfrm>
        </p:spPr>
      </p:sp>
      <p:sp>
        <p:nvSpPr>
          <p:cNvPr id="3" name="Notes Placeholder 2"/>
          <p:cNvSpPr>
            <a:spLocks noGrp="1"/>
          </p:cNvSpPr>
          <p:nvPr>
            <p:ph type="body" idx="1"/>
          </p:nvPr>
        </p:nvSpPr>
        <p:spPr>
          <a:xfrm>
            <a:off x="447360" y="3095479"/>
            <a:ext cx="8569168" cy="3247978"/>
          </a:xfrm>
        </p:spPr>
        <p:txBody>
          <a:bodyPr/>
          <a:lstStyle/>
          <a:p>
            <a:r>
              <a:rPr lang="en-US" sz="1100" dirty="0"/>
              <a:t>Early intervention leaders should use the analytic process to develop recommendations on budget proposals, legislation, initiatives, and other issues that impact the state financially.  Preparing solid recommendations is the foundation for an advisory role to the Governor's Office and the role in representing the administration in relation to early intervention finance. Types of budget analyses include the following: </a:t>
            </a:r>
          </a:p>
          <a:p>
            <a:pPr lvl="0" fontAlgn="base"/>
            <a:r>
              <a:rPr lang="en-US" sz="1100" dirty="0"/>
              <a:t>Fiscal – The primary role is to provide analyses of fiscal issues or problems within the Part C program. To that end, states review budget change proposals, legislation, initiatives, regulations, and reports to analyze fiscal impacts.  Fiscal analyses answer such questions as: How much will (or should) this proposal or program cost (or save) the state? How much revenue will it generate via Medicaid, local revenue, commercial insurance, </a:t>
            </a:r>
            <a:r>
              <a:rPr lang="en-US" sz="1100" dirty="0" err="1"/>
              <a:t>etc</a:t>
            </a:r>
            <a:r>
              <a:rPr lang="en-US" sz="1100" dirty="0"/>
              <a:t>? </a:t>
            </a:r>
          </a:p>
          <a:p>
            <a:pPr lvl="0" fontAlgn="base"/>
            <a:r>
              <a:rPr lang="en-US" sz="1100" dirty="0"/>
              <a:t>Policy – Staff may also perform policy analysis such as when reviewing legislative proposals. Policy analysis is intended to help decision-makers make choices about early intervention programs and regulations of individuals. Policy analysis focuses on such questions as: What is the likely impact of this policy on specific groups or organizations? Policy analysis can be done from the perspective of known priorities and policies, or without such political preconditions. We discuss later in this document specific political implications to be thoughtful of in budget analysis. </a:t>
            </a:r>
          </a:p>
          <a:p>
            <a:pPr lvl="0" fontAlgn="base"/>
            <a:r>
              <a:rPr lang="en-US" sz="1100" dirty="0"/>
              <a:t>Policy combined with fiscal—Most often budget analyses include a combination of fiscal and policy issues.  For example, analysts review a budget change proposal to assess the reasonableness of the estimated fiscal impacts but also assess the proposed policy objective in relation to the Administration’s priorities. The resulting recommendation may indicate that the proposed funding augmentation (or reduction) should be modified depending on whether the policy objective is of high or low priority by the state Administration.  Essentially, budget analysis should be done in conjunction with policy questions for determining fiscal impact of certain policy decisions (such as an eligibility change).   </a:t>
            </a:r>
          </a:p>
          <a:p>
            <a:r>
              <a:rPr lang="en-US" sz="1100" dirty="0"/>
              <a:t> </a:t>
            </a:r>
            <a:endParaRPr lang="en-US" sz="1100" b="1" dirty="0"/>
          </a:p>
          <a:p>
            <a:r>
              <a:rPr lang="en-US" sz="1100" b="1" dirty="0"/>
              <a:t>Sometimes the deadline for an analysis is so short that the analysis must be “quick and dirty” and largely based on assumptions since time is not available to gather more information. </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84691DC4-8785-458E-A589-DE0B58FD4058}" type="slidenum">
              <a:rPr lang="en-US" smtClean="0"/>
              <a:pPr/>
              <a:t>7</a:t>
            </a:fld>
            <a:endParaRPr lang="en-US" dirty="0"/>
          </a:p>
        </p:txBody>
      </p:sp>
    </p:spTree>
    <p:extLst>
      <p:ext uri="{BB962C8B-B14F-4D97-AF65-F5344CB8AC3E}">
        <p14:creationId xmlns:p14="http://schemas.microsoft.com/office/powerpoint/2010/main" val="121733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State Lead Agency</a:t>
            </a:r>
            <a:r>
              <a:rPr lang="en-US" baseline="0" dirty="0"/>
              <a:t> – DBHDS</a:t>
            </a:r>
          </a:p>
          <a:p>
            <a:r>
              <a:rPr lang="en-US" baseline="0" dirty="0"/>
              <a:t>DBHDS contracts with 40 local lead agencies (30 CSBs, our local counterpart; 10 others – local school divisions, health dept, city/county government, university)- with differing administrative structures</a:t>
            </a:r>
          </a:p>
          <a:p>
            <a:r>
              <a:rPr lang="en-US" baseline="0" dirty="0"/>
              <a:t>6 regions</a:t>
            </a:r>
          </a:p>
          <a:p>
            <a:r>
              <a:rPr lang="en-US" baseline="0" dirty="0"/>
              <a:t>Dec 1, 2015 child count = 8874</a:t>
            </a:r>
          </a:p>
          <a:p>
            <a:r>
              <a:rPr lang="en-US" baseline="0" dirty="0"/>
              <a:t>July 1, 2015 – June 30, 2016 = 17,731</a:t>
            </a:r>
          </a:p>
          <a:p>
            <a:endParaRPr lang="en-US" baseline="0" dirty="0"/>
          </a:p>
          <a:p>
            <a:pPr defTabSz="937626">
              <a:defRPr/>
            </a:pPr>
            <a:r>
              <a:rPr lang="en-US" dirty="0"/>
              <a:t>Local Lead Agencies arrange and pay for services using allocated federal and state Part C funds plus Medicaid, private insurance, other state funds, local public funds, family fees, and grants/contributions to local agencies</a:t>
            </a:r>
            <a:endParaRPr lang="en-US" baseline="0" dirty="0"/>
          </a:p>
          <a:p>
            <a:pPr defTabSz="937626">
              <a:defRPr/>
            </a:pPr>
            <a:endParaRPr lang="en-US" baseline="0" dirty="0"/>
          </a:p>
          <a:p>
            <a:pPr defTabSz="937626">
              <a:defRPr/>
            </a:pPr>
            <a:r>
              <a:rPr lang="en-US" baseline="0" dirty="0"/>
              <a:t>Each year, there are local systems that request funding above their initial allocation.  We wanted to examine the allocation formula and to look for patterns in the types and structures of local systems that requested additional funds and those systems that didn’t request additional funding.  We also wanted to ensure that all funding sources are being used effectively.</a:t>
            </a:r>
          </a:p>
          <a:p>
            <a:endParaRPr lang="en-US" dirty="0"/>
          </a:p>
        </p:txBody>
      </p:sp>
      <p:sp>
        <p:nvSpPr>
          <p:cNvPr id="4" name="Slide Number Placeholder 3"/>
          <p:cNvSpPr>
            <a:spLocks noGrp="1"/>
          </p:cNvSpPr>
          <p:nvPr>
            <p:ph type="sldNum" sz="quarter" idx="10"/>
          </p:nvPr>
        </p:nvSpPr>
        <p:spPr/>
        <p:txBody>
          <a:bodyPr/>
          <a:lstStyle/>
          <a:p>
            <a:fld id="{36B02FB0-82FB-4B11-8129-0E2BA7B2054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about our allocation formula were</a:t>
            </a:r>
            <a:r>
              <a:rPr lang="en-US" baseline="0" dirty="0"/>
              <a:t> one</a:t>
            </a:r>
            <a:r>
              <a:rPr lang="en-US" dirty="0"/>
              <a:t> reason for participating in the Fiscal</a:t>
            </a:r>
            <a:r>
              <a:rPr lang="en-US" baseline="0" dirty="0"/>
              <a:t> Technical Assistance.  Each year, there were local systems that seemed to be disadvantaged by the formula and others that benefited.  This changed year to year.  </a:t>
            </a:r>
          </a:p>
          <a:p>
            <a:r>
              <a:rPr lang="en-US" baseline="0" dirty="0"/>
              <a:t>Overall, we wanted to ensure that we are being good stewards of our financial resources.  We wanted to make sure that we are using all funding sources available and that we monitor the use of those funds at both the state and local levels.  We want our local system managers to feel confident in preparing and managing their budgets.  </a:t>
            </a:r>
          </a:p>
          <a:p>
            <a:endParaRPr lang="en-US" baseline="0" dirty="0"/>
          </a:p>
          <a:p>
            <a:r>
              <a:rPr lang="en-US" baseline="0" dirty="0"/>
              <a:t>Each year we have requests for additional funding.  We generally have savings from our state budget that can be shared with the local systems </a:t>
            </a:r>
            <a:r>
              <a:rPr lang="en-US" baseline="0" dirty="0">
                <a:solidFill>
                  <a:srgbClr val="0070C0"/>
                </a:solidFill>
              </a:rPr>
              <a:t>In order to meet all or part of that need </a:t>
            </a:r>
            <a:r>
              <a:rPr lang="en-US" baseline="0" dirty="0"/>
              <a:t>but we and some stakeholders wondered if there was a more equitable way to distribute funds In order to reduce or eliminate the requests for additional funds.</a:t>
            </a:r>
          </a:p>
          <a:p>
            <a:endParaRPr lang="en-US" baseline="0" dirty="0"/>
          </a:p>
          <a:p>
            <a:pPr defTabSz="937626">
              <a:defRPr/>
            </a:pPr>
            <a:r>
              <a:rPr lang="en-US" baseline="0" dirty="0"/>
              <a:t>When a request for increasing funds for Early Intervention is made to the Governor and General Assembly, I want to be able to say that we are using what we have effectively and assure them that the funding is needed. </a:t>
            </a:r>
          </a:p>
          <a:p>
            <a:endParaRPr lang="en-US" dirty="0"/>
          </a:p>
          <a:p>
            <a:r>
              <a:rPr lang="en-US" baseline="0" dirty="0"/>
              <a:t>These activities are included in our SSIP to ensure that local systems have the fiscal resources to prepare staff and provide quality services.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49399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a:t>
            </a:r>
            <a:r>
              <a:rPr lang="en-US" baseline="0" dirty="0"/>
              <a:t> give you a general sense of the context in which we’re reviewing our allocation formula, this slide lists the </a:t>
            </a:r>
            <a:r>
              <a:rPr lang="en-US" dirty="0"/>
              <a:t>fiscal challenges that were identified</a:t>
            </a:r>
            <a:r>
              <a:rPr lang="en-US" baseline="0" dirty="0"/>
              <a:t> in our </a:t>
            </a:r>
            <a:r>
              <a:rPr lang="en-US" dirty="0"/>
              <a:t>Infrastructure Analysis conducted with stakeholder input in Phase I of SSIP.</a:t>
            </a:r>
          </a:p>
          <a:p>
            <a:r>
              <a:rPr lang="en-US" dirty="0"/>
              <a:t>Code of Virginia does</a:t>
            </a:r>
            <a:r>
              <a:rPr lang="en-US" baseline="0" dirty="0"/>
              <a:t> not </a:t>
            </a:r>
            <a:r>
              <a:rPr lang="en-US" dirty="0"/>
              <a:t>require fiscal commitment at local level, so varies greatly</a:t>
            </a:r>
          </a:p>
          <a:p>
            <a:r>
              <a:rPr lang="en-US" dirty="0"/>
              <a:t>Data system – no delivered services or expenditure/revenue</a:t>
            </a:r>
            <a:r>
              <a:rPr lang="en-US" baseline="0" dirty="0"/>
              <a:t> data</a:t>
            </a:r>
            <a:endParaRPr lang="en-US" dirty="0"/>
          </a:p>
          <a:p>
            <a:r>
              <a:rPr lang="en-US" dirty="0"/>
              <a:t>Planning for Financial</a:t>
            </a:r>
            <a:r>
              <a:rPr lang="en-US" baseline="0" dirty="0"/>
              <a:t> stability – Historically, there were challenges with adequate funding.  Over the last several years, funding has improved  due to increased allocations from the Governor and</a:t>
            </a:r>
            <a:r>
              <a:rPr lang="en-US" dirty="0"/>
              <a:t> General Assembly and from Medicaid.  </a:t>
            </a:r>
          </a:p>
          <a:p>
            <a:endParaRPr lang="en-US" dirty="0"/>
          </a:p>
          <a:p>
            <a:r>
              <a:rPr lang="en-US" dirty="0"/>
              <a:t>We want to plan for financial stability to avoid repeated requests to the Governor and General Assembly for additional funds. </a:t>
            </a:r>
          </a:p>
        </p:txBody>
      </p:sp>
      <p:sp>
        <p:nvSpPr>
          <p:cNvPr id="4" name="Slide Number Placeholder 3"/>
          <p:cNvSpPr>
            <a:spLocks noGrp="1"/>
          </p:cNvSpPr>
          <p:nvPr>
            <p:ph type="sldNum" sz="quarter" idx="10"/>
          </p:nvPr>
        </p:nvSpPr>
        <p:spPr/>
        <p:txBody>
          <a:bodyPr/>
          <a:lstStyle/>
          <a:p>
            <a:fld id="{36B02FB0-82FB-4B11-8129-0E2BA7B2054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a:solidFill>
                    <a:srgbClr val="39B54A"/>
                  </a:solidFill>
                </a:rPr>
                <a:t>The</a:t>
              </a:r>
              <a:r>
                <a:rPr lang="en-US" b="1" baseline="0" dirty="0">
                  <a:solidFill>
                    <a:srgbClr val="39B54A"/>
                  </a:solidFill>
                </a:rPr>
                <a:t> Center for IDEA</a:t>
              </a:r>
            </a:p>
            <a:p>
              <a:r>
                <a:rPr lang="en-US" b="1" baseline="0" dirty="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eicolorado.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6858000" cy="1676400"/>
          </a:xfrm>
        </p:spPr>
        <p:txBody>
          <a:bodyPr>
            <a:normAutofit/>
          </a:bodyPr>
          <a:lstStyle/>
          <a:p>
            <a:r>
              <a:rPr lang="en-US" sz="4400" dirty="0"/>
              <a:t>Use of Fiscal Data in Program Management</a:t>
            </a:r>
          </a:p>
        </p:txBody>
      </p:sp>
      <p:sp>
        <p:nvSpPr>
          <p:cNvPr id="5" name="Text Placeholder 10"/>
          <p:cNvSpPr txBox="1">
            <a:spLocks/>
          </p:cNvSpPr>
          <p:nvPr/>
        </p:nvSpPr>
        <p:spPr>
          <a:xfrm>
            <a:off x="838200" y="36576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Jamie Kilpatrick, DaSy</a:t>
            </a:r>
          </a:p>
          <a:p>
            <a:r>
              <a:rPr lang="en-US" sz="2800" dirty="0"/>
              <a:t>Catherine Hancock, VA Part C</a:t>
            </a:r>
          </a:p>
          <a:p>
            <a:r>
              <a:rPr lang="en-US" sz="2800" dirty="0"/>
              <a:t>Christy Scott, CO Part C</a:t>
            </a:r>
          </a:p>
        </p:txBody>
      </p:sp>
      <p:sp>
        <p:nvSpPr>
          <p:cNvPr id="6" name="Subtitle 2"/>
          <p:cNvSpPr>
            <a:spLocks noGrp="1"/>
          </p:cNvSpPr>
          <p:nvPr>
            <p:ph type="subTitle" idx="1"/>
          </p:nvPr>
        </p:nvSpPr>
        <p:spPr>
          <a:xfrm>
            <a:off x="990600" y="5410200"/>
            <a:ext cx="4270248" cy="1216152"/>
          </a:xfrm>
        </p:spPr>
        <p:txBody>
          <a:bodyPr>
            <a:normAutofit/>
          </a:bodyPr>
          <a:lstStyle/>
          <a:p>
            <a:r>
              <a:rPr lang="en-US" sz="2400" dirty="0"/>
              <a:t>New Orleans, LA</a:t>
            </a:r>
          </a:p>
          <a:p>
            <a:r>
              <a:rPr lang="en-US" sz="2400" dirty="0"/>
              <a:t>August 15-17, 2016</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p:cNvSpPr>
            <a:spLocks noGrp="1"/>
          </p:cNvSpPr>
          <p:nvPr>
            <p:ph type="title"/>
          </p:nvPr>
        </p:nvSpPr>
        <p:spPr/>
        <p:txBody>
          <a:bodyPr/>
          <a:lstStyle/>
          <a:p>
            <a:pPr algn="ctr"/>
            <a:r>
              <a:rPr lang="en-US" dirty="0"/>
              <a:t>Virginia Goals </a:t>
            </a:r>
          </a:p>
        </p:txBody>
      </p:sp>
      <p:sp>
        <p:nvSpPr>
          <p:cNvPr id="2" name="Content Placeholder 1"/>
          <p:cNvSpPr>
            <a:spLocks noGrp="1"/>
          </p:cNvSpPr>
          <p:nvPr>
            <p:ph idx="1"/>
          </p:nvPr>
        </p:nvSpPr>
        <p:spPr/>
        <p:txBody>
          <a:bodyPr/>
          <a:lstStyle/>
          <a:p>
            <a:pPr lvl="0"/>
            <a:r>
              <a:rPr lang="en-US" dirty="0"/>
              <a:t>Participated in the ITCA and </a:t>
            </a:r>
            <a:r>
              <a:rPr lang="en-US" dirty="0" err="1"/>
              <a:t>DaSy</a:t>
            </a:r>
            <a:r>
              <a:rPr lang="en-US" dirty="0"/>
              <a:t> Fiscal Technical Assistance Initiative </a:t>
            </a:r>
          </a:p>
          <a:p>
            <a:r>
              <a:rPr lang="en-US" dirty="0"/>
              <a:t>Goals:</a:t>
            </a:r>
          </a:p>
          <a:p>
            <a:pPr lvl="1"/>
            <a:r>
              <a:rPr lang="en-US" dirty="0"/>
              <a:t>To develop the fiscal management skills of local system managers;</a:t>
            </a:r>
          </a:p>
          <a:p>
            <a:pPr lvl="1"/>
            <a:r>
              <a:rPr lang="en-US" dirty="0"/>
              <a:t>To evaluate the formula by which we allocate funds to local systems to be sure it is as effective and equitable as possible</a:t>
            </a:r>
          </a:p>
          <a:p>
            <a:r>
              <a:rPr lang="en-US" dirty="0"/>
              <a:t>These activities are part of our SSIP </a:t>
            </a:r>
          </a:p>
        </p:txBody>
      </p:sp>
    </p:spTree>
    <p:extLst>
      <p:ext uri="{BB962C8B-B14F-4D97-AF65-F5344CB8AC3E}">
        <p14:creationId xmlns:p14="http://schemas.microsoft.com/office/powerpoint/2010/main" val="20796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Fiscal Challenges</a:t>
            </a:r>
          </a:p>
        </p:txBody>
      </p:sp>
      <p:sp>
        <p:nvSpPr>
          <p:cNvPr id="3" name="Content Placeholder 2"/>
          <p:cNvSpPr>
            <a:spLocks noGrp="1"/>
          </p:cNvSpPr>
          <p:nvPr>
            <p:ph idx="1"/>
          </p:nvPr>
        </p:nvSpPr>
        <p:spPr>
          <a:xfrm>
            <a:off x="457200" y="1371600"/>
            <a:ext cx="8229600" cy="4267201"/>
          </a:xfrm>
        </p:spPr>
        <p:txBody>
          <a:bodyPr/>
          <a:lstStyle/>
          <a:p>
            <a:r>
              <a:rPr lang="en-US" dirty="0"/>
              <a:t>No requirement for local fiscal commitment</a:t>
            </a:r>
          </a:p>
          <a:p>
            <a:r>
              <a:rPr lang="en-US" dirty="0"/>
              <a:t>Variety of local system fiscal structures</a:t>
            </a:r>
          </a:p>
          <a:p>
            <a:r>
              <a:rPr lang="en-US" dirty="0"/>
              <a:t>Local system manager fiscal experience varies</a:t>
            </a:r>
          </a:p>
          <a:p>
            <a:r>
              <a:rPr lang="en-US" dirty="0"/>
              <a:t>Reimbursement rate for EI TCM does not fully cover cost</a:t>
            </a:r>
          </a:p>
          <a:p>
            <a:r>
              <a:rPr lang="en-US" dirty="0"/>
              <a:t>Data system does not include fiscal data</a:t>
            </a:r>
          </a:p>
          <a:p>
            <a:r>
              <a:rPr lang="en-US" dirty="0"/>
              <a:t>Need to improve financial stability</a:t>
            </a:r>
          </a:p>
        </p:txBody>
      </p:sp>
      <p:pic>
        <p:nvPicPr>
          <p:cNvPr id="4" name="Picture 3" descr="&quot; &quot;"/>
          <p:cNvPicPr>
            <a:picLocks noChangeAspect="1"/>
          </p:cNvPicPr>
          <p:nvPr/>
        </p:nvPicPr>
        <p:blipFill>
          <a:blip r:embed="rId3" cstate="print"/>
          <a:stretch>
            <a:fillRect/>
          </a:stretch>
        </p:blipFill>
        <p:spPr>
          <a:xfrm>
            <a:off x="508000" y="4953000"/>
            <a:ext cx="4038600" cy="1524000"/>
          </a:xfrm>
          <a:prstGeom prst="rect">
            <a:avLst/>
          </a:prstGeom>
          <a:effectLst>
            <a:softEdge rad="317500"/>
          </a:effectLst>
        </p:spPr>
      </p:pic>
    </p:spTree>
    <p:extLst>
      <p:ext uri="{BB962C8B-B14F-4D97-AF65-F5344CB8AC3E}">
        <p14:creationId xmlns:p14="http://schemas.microsoft.com/office/powerpoint/2010/main" val="425326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Allocation Formula</a:t>
            </a:r>
          </a:p>
        </p:txBody>
      </p:sp>
      <p:graphicFrame>
        <p:nvGraphicFramePr>
          <p:cNvPr id="4" name="Content Placeholder 3" descr="The current allocation formula was developed with stakeholder input. It is used to allocate BOTH federal and state Part C funds. It is made up of two parts:  Base amount – to ensure adequate funding for system operations, and Direct Services amount. Base is $50,000 fixed amount. Child count share and non-medicaid count share also make up the formula."/>
          <p:cNvGraphicFramePr>
            <a:graphicFrameLocks noGrp="1"/>
          </p:cNvGraphicFramePr>
          <p:nvPr>
            <p:ph idx="1"/>
            <p:extLst>
              <p:ext uri="{D42A27DB-BD31-4B8C-83A1-F6EECF244321}">
                <p14:modId xmlns:p14="http://schemas.microsoft.com/office/powerpoint/2010/main" val="2696358926"/>
              </p:ext>
            </p:extLst>
          </p:nvPr>
        </p:nvGraphicFramePr>
        <p:xfrm>
          <a:off x="152400" y="914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00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p:cNvSpPr>
            <a:spLocks noGrp="1"/>
          </p:cNvSpPr>
          <p:nvPr>
            <p:ph type="title"/>
          </p:nvPr>
        </p:nvSpPr>
        <p:spPr/>
        <p:txBody>
          <a:bodyPr/>
          <a:lstStyle/>
          <a:p>
            <a:r>
              <a:rPr lang="en-US" dirty="0"/>
              <a:t>Information Available</a:t>
            </a:r>
          </a:p>
        </p:txBody>
      </p:sp>
      <p:sp>
        <p:nvSpPr>
          <p:cNvPr id="2" name="Content Placeholder 1"/>
          <p:cNvSpPr>
            <a:spLocks noGrp="1"/>
          </p:cNvSpPr>
          <p:nvPr>
            <p:ph idx="1"/>
          </p:nvPr>
        </p:nvSpPr>
        <p:spPr/>
        <p:txBody>
          <a:bodyPr/>
          <a:lstStyle/>
          <a:p>
            <a:r>
              <a:rPr lang="en-US" dirty="0"/>
              <a:t>Local budget</a:t>
            </a:r>
          </a:p>
          <a:p>
            <a:r>
              <a:rPr lang="en-US" dirty="0"/>
              <a:t>Revenue and expenditure reporting form</a:t>
            </a:r>
          </a:p>
          <a:p>
            <a:r>
              <a:rPr lang="en-US" dirty="0"/>
              <a:t>Monthly report from state Medicaid agency with all EI services reimbursed by Medicaid</a:t>
            </a:r>
          </a:p>
        </p:txBody>
      </p:sp>
    </p:spTree>
    <p:extLst>
      <p:ext uri="{BB962C8B-B14F-4D97-AF65-F5344CB8AC3E}">
        <p14:creationId xmlns:p14="http://schemas.microsoft.com/office/powerpoint/2010/main" val="2464181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2" name="Title 1"/>
          <p:cNvSpPr>
            <a:spLocks noGrp="1"/>
          </p:cNvSpPr>
          <p:nvPr>
            <p:ph type="title"/>
          </p:nvPr>
        </p:nvSpPr>
        <p:spPr>
          <a:xfrm>
            <a:off x="457200" y="376238"/>
            <a:ext cx="8229600" cy="1143000"/>
          </a:xfrm>
        </p:spPr>
        <p:txBody>
          <a:bodyPr>
            <a:normAutofit/>
          </a:bodyPr>
          <a:lstStyle/>
          <a:p>
            <a:r>
              <a:rPr lang="en-US" dirty="0"/>
              <a:t>Total Monthly Billing by Local System</a:t>
            </a:r>
          </a:p>
        </p:txBody>
      </p:sp>
      <p:pic>
        <p:nvPicPr>
          <p:cNvPr id="5122" name="Picture 2" descr="Here is an example of the excel report that Medicaid sends. The information is provided by the Local Lead Agency allowing state to identify systems that missed billing.&#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756285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73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2" name="Title 1"/>
          <p:cNvSpPr>
            <a:spLocks noGrp="1"/>
          </p:cNvSpPr>
          <p:nvPr>
            <p:ph type="title"/>
          </p:nvPr>
        </p:nvSpPr>
        <p:spPr>
          <a:xfrm>
            <a:off x="457200" y="376238"/>
            <a:ext cx="8229600" cy="1143000"/>
          </a:xfrm>
        </p:spPr>
        <p:txBody>
          <a:bodyPr>
            <a:normAutofit/>
          </a:bodyPr>
          <a:lstStyle/>
          <a:p>
            <a:r>
              <a:rPr lang="en-US" dirty="0"/>
              <a:t>Total Monthly Billing by Procedure</a:t>
            </a:r>
          </a:p>
        </p:txBody>
      </p:sp>
      <p:pic>
        <p:nvPicPr>
          <p:cNvPr id="6146" name="Picture 2" descr="This is an example of another tab in the Excel file that lists payments made by the service.  These reports are available back to 2009 which was the beginning of the dedicated Early Intervention program. The reports also have a spreadsheet with the number of services rendered by each local system and the number of recipients by each local system.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620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06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2" name="Title 1"/>
          <p:cNvSpPr>
            <a:spLocks noGrp="1"/>
          </p:cNvSpPr>
          <p:nvPr>
            <p:ph type="title"/>
          </p:nvPr>
        </p:nvSpPr>
        <p:spPr>
          <a:xfrm>
            <a:off x="457200" y="376238"/>
            <a:ext cx="8229600" cy="1143000"/>
          </a:xfrm>
        </p:spPr>
        <p:txBody>
          <a:bodyPr>
            <a:normAutofit/>
          </a:bodyPr>
          <a:lstStyle/>
          <a:p>
            <a:r>
              <a:rPr lang="en-US" dirty="0"/>
              <a:t>Possible Contributing Factors</a:t>
            </a:r>
          </a:p>
        </p:txBody>
      </p:sp>
      <p:sp>
        <p:nvSpPr>
          <p:cNvPr id="3" name="Content Placeholder 2"/>
          <p:cNvSpPr>
            <a:spLocks noGrp="1"/>
          </p:cNvSpPr>
          <p:nvPr>
            <p:ph idx="1"/>
          </p:nvPr>
        </p:nvSpPr>
        <p:spPr>
          <a:xfrm>
            <a:off x="457200" y="1600200"/>
            <a:ext cx="8229600" cy="4343400"/>
          </a:xfrm>
        </p:spPr>
        <p:txBody>
          <a:bodyPr/>
          <a:lstStyle/>
          <a:p>
            <a:r>
              <a:rPr lang="en-US" dirty="0"/>
              <a:t>Poverty level of the community served</a:t>
            </a:r>
          </a:p>
          <a:p>
            <a:r>
              <a:rPr lang="en-US" dirty="0"/>
              <a:t>Structure of local system – directly provides services or contracts for service provision</a:t>
            </a:r>
          </a:p>
          <a:p>
            <a:r>
              <a:rPr lang="en-US" dirty="0"/>
              <a:t>Type of local system – local behavioral health center vs. school, local government, or university</a:t>
            </a:r>
          </a:p>
          <a:p>
            <a:r>
              <a:rPr lang="en-US" dirty="0"/>
              <a:t>Rural versus Urban</a:t>
            </a:r>
          </a:p>
          <a:p>
            <a:r>
              <a:rPr lang="en-US" dirty="0"/>
              <a:t>Local contribution of funds to the local system</a:t>
            </a:r>
          </a:p>
          <a:p>
            <a:r>
              <a:rPr lang="en-US" dirty="0"/>
              <a:t>Frequency and type of services provided</a:t>
            </a:r>
          </a:p>
          <a:p>
            <a:r>
              <a:rPr lang="en-US" dirty="0"/>
              <a:t>Size of local system</a:t>
            </a:r>
          </a:p>
        </p:txBody>
      </p:sp>
    </p:spTree>
    <p:extLst>
      <p:ext uri="{BB962C8B-B14F-4D97-AF65-F5344CB8AC3E}">
        <p14:creationId xmlns:p14="http://schemas.microsoft.com/office/powerpoint/2010/main" val="3715414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2" name="Title 1"/>
          <p:cNvSpPr>
            <a:spLocks noGrp="1"/>
          </p:cNvSpPr>
          <p:nvPr>
            <p:ph type="title"/>
          </p:nvPr>
        </p:nvSpPr>
        <p:spPr>
          <a:xfrm>
            <a:off x="457200" y="376238"/>
            <a:ext cx="8229600" cy="1143000"/>
          </a:xfrm>
        </p:spPr>
        <p:txBody>
          <a:bodyPr/>
          <a:lstStyle/>
          <a:p>
            <a:r>
              <a:rPr lang="en-US" dirty="0"/>
              <a:t>Review of Allocation Formula</a:t>
            </a:r>
          </a:p>
        </p:txBody>
      </p:sp>
      <p:sp>
        <p:nvSpPr>
          <p:cNvPr id="3" name="Content Placeholder 2"/>
          <p:cNvSpPr>
            <a:spLocks noGrp="1"/>
          </p:cNvSpPr>
          <p:nvPr>
            <p:ph idx="1"/>
          </p:nvPr>
        </p:nvSpPr>
        <p:spPr>
          <a:xfrm>
            <a:off x="457200" y="1600200"/>
            <a:ext cx="8229600" cy="4343400"/>
          </a:xfrm>
        </p:spPr>
        <p:txBody>
          <a:bodyPr/>
          <a:lstStyle/>
          <a:p>
            <a:r>
              <a:rPr lang="en-US" dirty="0"/>
              <a:t>Compiled a file with all funding to each system</a:t>
            </a:r>
          </a:p>
        </p:txBody>
      </p:sp>
      <p:pic>
        <p:nvPicPr>
          <p:cNvPr id="1028" name="Picture 4" descr="This is an example of the file that was compiled using some basic information about each local system and their history of requesting additional funds.&#10;&#10;The file contained the comments about the structure of the local system (directly provides services, contracts, school division ), annual child count, historical funding allocations and requests for additional funds. (This chart only shows one year.)  Because didn’t always have sufficient remaining funds to fully fund a request, there is a column for what was approved and what was granted.  &#10;&#10;The process is to review requests for funds with the local system manager.  They discuss the reasons for the additional funds and look for any missed billing opportunities, such as Medicaid or private insurance. Included is a column for “cost per child” but we don’t consider this reliable at this point.&#10;We highlighted the systems that never requested additional funds and also identified those that requested additional funds in all or most recent yea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2" y="2133600"/>
            <a:ext cx="74199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99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
        <p:nvSpPr>
          <p:cNvPr id="2" name="Title 1"/>
          <p:cNvSpPr>
            <a:spLocks noGrp="1"/>
          </p:cNvSpPr>
          <p:nvPr>
            <p:ph type="title"/>
          </p:nvPr>
        </p:nvSpPr>
        <p:spPr>
          <a:xfrm>
            <a:off x="533400" y="228600"/>
            <a:ext cx="8229600" cy="690562"/>
          </a:xfrm>
        </p:spPr>
        <p:txBody>
          <a:bodyPr>
            <a:normAutofit fontScale="90000"/>
          </a:bodyPr>
          <a:lstStyle/>
          <a:p>
            <a:r>
              <a:rPr lang="en-US" dirty="0"/>
              <a:t>Systems that Frequently Request Funding </a:t>
            </a:r>
          </a:p>
        </p:txBody>
      </p:sp>
      <p:graphicFrame>
        <p:nvGraphicFramePr>
          <p:cNvPr id="6" name="Content Placeholder 5" descr="This tables shows eight of the 14 systems that showed a consistent combination of low child count, high Medicaid percentage, and few or no local funding support. The percentage of growth and system operational costs weren’t as consistent.  And the pattern didn’t hold for the other 6 requesters."/>
          <p:cNvGraphicFramePr>
            <a:graphicFrameLocks noGrp="1"/>
          </p:cNvGraphicFramePr>
          <p:nvPr>
            <p:ph idx="1"/>
            <p:extLst>
              <p:ext uri="{D42A27DB-BD31-4B8C-83A1-F6EECF244321}">
                <p14:modId xmlns:p14="http://schemas.microsoft.com/office/powerpoint/2010/main" val="2878181295"/>
              </p:ext>
            </p:extLst>
          </p:nvPr>
        </p:nvGraphicFramePr>
        <p:xfrm>
          <a:off x="457200" y="919163"/>
          <a:ext cx="7982712" cy="5683568"/>
        </p:xfrm>
        <a:graphic>
          <a:graphicData uri="http://schemas.openxmlformats.org/drawingml/2006/table">
            <a:tbl>
              <a:tblPr firstRow="1" firstCol="1" bandRow="1">
                <a:tableStyleId>{5C22544A-7EE6-4342-B048-85BDC9FD1C3A}</a:tableStyleId>
              </a:tblPr>
              <a:tblGrid>
                <a:gridCol w="1096825">
                  <a:extLst>
                    <a:ext uri="{9D8B030D-6E8A-4147-A177-3AD203B41FA5}">
                      <a16:colId xmlns:a16="http://schemas.microsoft.com/office/drawing/2014/main" xmlns="" val="20000"/>
                    </a:ext>
                  </a:extLst>
                </a:gridCol>
                <a:gridCol w="1238917">
                  <a:extLst>
                    <a:ext uri="{9D8B030D-6E8A-4147-A177-3AD203B41FA5}">
                      <a16:colId xmlns:a16="http://schemas.microsoft.com/office/drawing/2014/main" xmlns="" val="20001"/>
                    </a:ext>
                  </a:extLst>
                </a:gridCol>
                <a:gridCol w="1160686">
                  <a:extLst>
                    <a:ext uri="{9D8B030D-6E8A-4147-A177-3AD203B41FA5}">
                      <a16:colId xmlns:a16="http://schemas.microsoft.com/office/drawing/2014/main" xmlns="" val="20002"/>
                    </a:ext>
                  </a:extLst>
                </a:gridCol>
                <a:gridCol w="1780145">
                  <a:extLst>
                    <a:ext uri="{9D8B030D-6E8A-4147-A177-3AD203B41FA5}">
                      <a16:colId xmlns:a16="http://schemas.microsoft.com/office/drawing/2014/main" xmlns="" val="20003"/>
                    </a:ext>
                  </a:extLst>
                </a:gridCol>
                <a:gridCol w="1315551">
                  <a:extLst>
                    <a:ext uri="{9D8B030D-6E8A-4147-A177-3AD203B41FA5}">
                      <a16:colId xmlns:a16="http://schemas.microsoft.com/office/drawing/2014/main" xmlns="" val="20004"/>
                    </a:ext>
                  </a:extLst>
                </a:gridCol>
                <a:gridCol w="1390588">
                  <a:extLst>
                    <a:ext uri="{9D8B030D-6E8A-4147-A177-3AD203B41FA5}">
                      <a16:colId xmlns:a16="http://schemas.microsoft.com/office/drawing/2014/main" xmlns="" val="20005"/>
                    </a:ext>
                  </a:extLst>
                </a:gridCol>
              </a:tblGrid>
              <a:tr h="858551">
                <a:tc>
                  <a:txBody>
                    <a:bodyPr/>
                    <a:lstStyle/>
                    <a:p>
                      <a:pPr marL="0" marR="0" algn="ctr">
                        <a:lnSpc>
                          <a:spcPct val="115000"/>
                        </a:lnSpc>
                        <a:spcBef>
                          <a:spcPts val="0"/>
                        </a:spcBef>
                        <a:spcAft>
                          <a:spcPts val="0"/>
                        </a:spcAft>
                      </a:pPr>
                      <a:r>
                        <a:rPr lang="en-US" sz="1600" dirty="0">
                          <a:solidFill>
                            <a:schemeClr val="tx1"/>
                          </a:solidFill>
                          <a:effectLst/>
                          <a:highlight>
                            <a:srgbClr val="FFFF00"/>
                          </a:highlight>
                        </a:rPr>
                        <a:t>Frequent</a:t>
                      </a:r>
                      <a:endParaRPr lang="en-US" sz="1600" dirty="0">
                        <a:solidFill>
                          <a:schemeClr val="tx1"/>
                        </a:solidFill>
                        <a:effectLst/>
                      </a:endParaRPr>
                    </a:p>
                    <a:p>
                      <a:pPr marL="0" marR="0" algn="ctr">
                        <a:lnSpc>
                          <a:spcPct val="115000"/>
                        </a:lnSpc>
                        <a:spcBef>
                          <a:spcPts val="0"/>
                        </a:spcBef>
                        <a:spcAft>
                          <a:spcPts val="0"/>
                        </a:spcAft>
                      </a:pPr>
                      <a:r>
                        <a:rPr lang="en-US" sz="1600" dirty="0">
                          <a:solidFill>
                            <a:schemeClr val="tx1"/>
                          </a:solidFill>
                          <a:effectLst/>
                          <a:highlight>
                            <a:srgbClr val="FFFF00"/>
                          </a:highlight>
                        </a:rPr>
                        <a:t>Requesters</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 Medicaid</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Child Count</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1-Year/3-Year Child Count Increase</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Actual Local Funds, Fee transfers</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System Ops as % of Total Expenditures</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858551">
                <a:tc>
                  <a:txBody>
                    <a:bodyPr/>
                    <a:lstStyle/>
                    <a:p>
                      <a:pPr marL="0" marR="0">
                        <a:lnSpc>
                          <a:spcPct val="115000"/>
                        </a:lnSpc>
                        <a:spcBef>
                          <a:spcPts val="0"/>
                        </a:spcBef>
                        <a:spcAft>
                          <a:spcPts val="0"/>
                        </a:spcAft>
                      </a:pPr>
                      <a:r>
                        <a:rPr lang="en-US" sz="1600">
                          <a:effectLst/>
                        </a:rPr>
                        <a:t>G</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75%</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1-year: 19%</a:t>
                      </a:r>
                    </a:p>
                    <a:p>
                      <a:pPr marL="0" marR="0" algn="ctr">
                        <a:lnSpc>
                          <a:spcPct val="115000"/>
                        </a:lnSpc>
                        <a:spcBef>
                          <a:spcPts val="0"/>
                        </a:spcBef>
                        <a:spcAft>
                          <a:spcPts val="0"/>
                        </a:spcAft>
                      </a:pPr>
                      <a:r>
                        <a:rPr lang="en-US" sz="1600" dirty="0">
                          <a:effectLst/>
                        </a:rPr>
                        <a:t>3-year: 46%</a:t>
                      </a:r>
                    </a:p>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$12,966</a:t>
                      </a:r>
                    </a:p>
                    <a:p>
                      <a:pPr marL="0" marR="0">
                        <a:lnSpc>
                          <a:spcPct val="115000"/>
                        </a:lnSpc>
                        <a:spcBef>
                          <a:spcPts val="0"/>
                        </a:spcBef>
                        <a:spcAft>
                          <a:spcPts val="0"/>
                        </a:spcAft>
                      </a:pPr>
                      <a:r>
                        <a:rPr lang="en-US" sz="1600" dirty="0">
                          <a:effectLst/>
                        </a:rPr>
                        <a:t>(Budgeted $52,000)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15.18%</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566638">
                <a:tc>
                  <a:txBody>
                    <a:bodyPr/>
                    <a:lstStyle/>
                    <a:p>
                      <a:pPr marL="0" marR="0">
                        <a:lnSpc>
                          <a:spcPct val="115000"/>
                        </a:lnSpc>
                        <a:spcBef>
                          <a:spcPts val="0"/>
                        </a:spcBef>
                        <a:spcAft>
                          <a:spcPts val="0"/>
                        </a:spcAft>
                      </a:pPr>
                      <a:r>
                        <a:rPr lang="en-US" sz="1600">
                          <a:effectLst/>
                        </a:rPr>
                        <a:t>H</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77%</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6.7%</a:t>
                      </a:r>
                    </a:p>
                    <a:p>
                      <a:pPr marL="0" marR="0" algn="ctr">
                        <a:lnSpc>
                          <a:spcPct val="115000"/>
                        </a:lnSpc>
                        <a:spcBef>
                          <a:spcPts val="0"/>
                        </a:spcBef>
                        <a:spcAft>
                          <a:spcPts val="0"/>
                        </a:spcAft>
                      </a:pPr>
                      <a:r>
                        <a:rPr lang="en-US" sz="1600">
                          <a:effectLst/>
                        </a:rPr>
                        <a:t>3-year: -4.4%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26.66%</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566638">
                <a:tc>
                  <a:txBody>
                    <a:bodyPr/>
                    <a:lstStyle/>
                    <a:p>
                      <a:pPr marL="0" marR="0">
                        <a:lnSpc>
                          <a:spcPct val="115000"/>
                        </a:lnSpc>
                        <a:spcBef>
                          <a:spcPts val="0"/>
                        </a:spcBef>
                        <a:spcAft>
                          <a:spcPts val="0"/>
                        </a:spcAft>
                      </a:pPr>
                      <a:r>
                        <a:rPr lang="en-US" sz="1600">
                          <a:effectLst/>
                        </a:rPr>
                        <a:t>I</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78%</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18%</a:t>
                      </a:r>
                    </a:p>
                    <a:p>
                      <a:pPr marL="0" marR="0" algn="ctr">
                        <a:lnSpc>
                          <a:spcPct val="115000"/>
                        </a:lnSpc>
                        <a:spcBef>
                          <a:spcPts val="0"/>
                        </a:spcBef>
                        <a:spcAft>
                          <a:spcPts val="0"/>
                        </a:spcAft>
                      </a:pPr>
                      <a:r>
                        <a:rPr lang="en-US" sz="1600">
                          <a:effectLst/>
                        </a:rPr>
                        <a:t>3-year: -4.1%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$700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20.26%</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566638">
                <a:tc>
                  <a:txBody>
                    <a:bodyPr/>
                    <a:lstStyle/>
                    <a:p>
                      <a:pPr marL="0" marR="0">
                        <a:lnSpc>
                          <a:spcPct val="115000"/>
                        </a:lnSpc>
                        <a:spcBef>
                          <a:spcPts val="0"/>
                        </a:spcBef>
                        <a:spcAft>
                          <a:spcPts val="0"/>
                        </a:spcAft>
                      </a:pPr>
                      <a:r>
                        <a:rPr lang="en-US" sz="1600">
                          <a:effectLst/>
                        </a:rPr>
                        <a:t>J</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79%</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1.5%</a:t>
                      </a:r>
                    </a:p>
                    <a:p>
                      <a:pPr marL="0" marR="0" algn="ctr">
                        <a:lnSpc>
                          <a:spcPct val="115000"/>
                        </a:lnSpc>
                        <a:spcBef>
                          <a:spcPts val="0"/>
                        </a:spcBef>
                        <a:spcAft>
                          <a:spcPts val="0"/>
                        </a:spcAft>
                      </a:pPr>
                      <a:r>
                        <a:rPr lang="en-US" sz="1600">
                          <a:effectLst/>
                        </a:rPr>
                        <a:t>3-year: 36%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16.72%</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566638">
                <a:tc>
                  <a:txBody>
                    <a:bodyPr/>
                    <a:lstStyle/>
                    <a:p>
                      <a:pPr marL="0" marR="0">
                        <a:lnSpc>
                          <a:spcPct val="115000"/>
                        </a:lnSpc>
                        <a:spcBef>
                          <a:spcPts val="0"/>
                        </a:spcBef>
                        <a:spcAft>
                          <a:spcPts val="0"/>
                        </a:spcAft>
                      </a:pPr>
                      <a:r>
                        <a:rPr lang="en-US" sz="1600">
                          <a:effectLst/>
                        </a:rPr>
                        <a:t>K</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80%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4.0%</a:t>
                      </a:r>
                    </a:p>
                    <a:p>
                      <a:pPr marL="0" marR="0" algn="ctr">
                        <a:lnSpc>
                          <a:spcPct val="115000"/>
                        </a:lnSpc>
                        <a:spcBef>
                          <a:spcPts val="0"/>
                        </a:spcBef>
                        <a:spcAft>
                          <a:spcPts val="0"/>
                        </a:spcAft>
                      </a:pPr>
                      <a:r>
                        <a:rPr lang="en-US" sz="1600">
                          <a:effectLst/>
                        </a:rPr>
                        <a:t>3-year: 3.0%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15.18%</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566638">
                <a:tc>
                  <a:txBody>
                    <a:bodyPr/>
                    <a:lstStyle/>
                    <a:p>
                      <a:pPr marL="0" marR="0">
                        <a:lnSpc>
                          <a:spcPct val="115000"/>
                        </a:lnSpc>
                        <a:spcBef>
                          <a:spcPts val="0"/>
                        </a:spcBef>
                        <a:spcAft>
                          <a:spcPts val="0"/>
                        </a:spcAft>
                      </a:pPr>
                      <a:r>
                        <a:rPr lang="en-US" sz="1600">
                          <a:effectLst/>
                        </a:rPr>
                        <a:t>L</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81%</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-21%</a:t>
                      </a:r>
                    </a:p>
                    <a:p>
                      <a:pPr marL="0" marR="0" algn="ctr">
                        <a:lnSpc>
                          <a:spcPct val="115000"/>
                        </a:lnSpc>
                        <a:spcBef>
                          <a:spcPts val="0"/>
                        </a:spcBef>
                        <a:spcAft>
                          <a:spcPts val="0"/>
                        </a:spcAft>
                      </a:pPr>
                      <a:r>
                        <a:rPr lang="en-US" sz="1600">
                          <a:effectLst/>
                        </a:rPr>
                        <a:t>3-year: -30%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$105</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45.08%</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566638">
                <a:tc>
                  <a:txBody>
                    <a:bodyPr/>
                    <a:lstStyle/>
                    <a:p>
                      <a:pPr marL="0" marR="0">
                        <a:lnSpc>
                          <a:spcPct val="115000"/>
                        </a:lnSpc>
                        <a:spcBef>
                          <a:spcPts val="0"/>
                        </a:spcBef>
                        <a:spcAft>
                          <a:spcPts val="0"/>
                        </a:spcAft>
                      </a:pPr>
                      <a:r>
                        <a:rPr lang="en-US" sz="1600">
                          <a:effectLst/>
                        </a:rPr>
                        <a:t>M</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84%</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-30%</a:t>
                      </a:r>
                    </a:p>
                    <a:p>
                      <a:pPr marL="0" marR="0" algn="ctr">
                        <a:lnSpc>
                          <a:spcPct val="115000"/>
                        </a:lnSpc>
                        <a:spcBef>
                          <a:spcPts val="0"/>
                        </a:spcBef>
                        <a:spcAft>
                          <a:spcPts val="0"/>
                        </a:spcAft>
                      </a:pPr>
                      <a:r>
                        <a:rPr lang="en-US" sz="1600">
                          <a:effectLst/>
                        </a:rPr>
                        <a:t>3-year: -40%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$19,200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44.01%</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566638">
                <a:tc>
                  <a:txBody>
                    <a:bodyPr/>
                    <a:lstStyle/>
                    <a:p>
                      <a:pPr marL="0" marR="0">
                        <a:lnSpc>
                          <a:spcPct val="115000"/>
                        </a:lnSpc>
                        <a:spcBef>
                          <a:spcPts val="0"/>
                        </a:spcBef>
                        <a:spcAft>
                          <a:spcPts val="0"/>
                        </a:spcAft>
                      </a:pPr>
                      <a:r>
                        <a:rPr lang="en-US" sz="1600">
                          <a:effectLst/>
                        </a:rPr>
                        <a:t>N</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84%</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-3.3%</a:t>
                      </a:r>
                    </a:p>
                    <a:p>
                      <a:pPr marL="0" marR="0" algn="ctr">
                        <a:lnSpc>
                          <a:spcPct val="115000"/>
                        </a:lnSpc>
                        <a:spcBef>
                          <a:spcPts val="0"/>
                        </a:spcBef>
                        <a:spcAft>
                          <a:spcPts val="0"/>
                        </a:spcAft>
                      </a:pPr>
                      <a:r>
                        <a:rPr lang="en-US" sz="1600">
                          <a:effectLst/>
                        </a:rPr>
                        <a:t>3-year: 25%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$2,300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11.95%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4924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2" name="Title 1"/>
          <p:cNvSpPr>
            <a:spLocks noGrp="1"/>
          </p:cNvSpPr>
          <p:nvPr>
            <p:ph type="title"/>
          </p:nvPr>
        </p:nvSpPr>
        <p:spPr>
          <a:xfrm>
            <a:off x="479323" y="152400"/>
            <a:ext cx="8229600" cy="838200"/>
          </a:xfrm>
        </p:spPr>
        <p:txBody>
          <a:bodyPr>
            <a:normAutofit/>
          </a:bodyPr>
          <a:lstStyle/>
          <a:p>
            <a:r>
              <a:rPr lang="en-US" dirty="0"/>
              <a:t>Systems that Didn’t Request Funding</a:t>
            </a:r>
          </a:p>
        </p:txBody>
      </p:sp>
      <p:graphicFrame>
        <p:nvGraphicFramePr>
          <p:cNvPr id="5" name="Content Placeholder 4" descr="The same thing was done with those local systems that had never requested additional funds.  No patterns were discovered among those that didn’t request funds.  And there was no clear variable or set of variables that distinguished the requesters from the non-requesters.&#10;"/>
          <p:cNvGraphicFramePr>
            <a:graphicFrameLocks noGrp="1"/>
          </p:cNvGraphicFramePr>
          <p:nvPr>
            <p:ph idx="1"/>
            <p:extLst>
              <p:ext uri="{D42A27DB-BD31-4B8C-83A1-F6EECF244321}">
                <p14:modId xmlns:p14="http://schemas.microsoft.com/office/powerpoint/2010/main" val="533160749"/>
              </p:ext>
            </p:extLst>
          </p:nvPr>
        </p:nvGraphicFramePr>
        <p:xfrm>
          <a:off x="381000" y="990602"/>
          <a:ext cx="8382000" cy="5457252"/>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1295400">
                  <a:extLst>
                    <a:ext uri="{9D8B030D-6E8A-4147-A177-3AD203B41FA5}">
                      <a16:colId xmlns:a16="http://schemas.microsoft.com/office/drawing/2014/main" xmlns="" val="20004"/>
                    </a:ext>
                  </a:extLst>
                </a:gridCol>
                <a:gridCol w="1905000">
                  <a:extLst>
                    <a:ext uri="{9D8B030D-6E8A-4147-A177-3AD203B41FA5}">
                      <a16:colId xmlns:a16="http://schemas.microsoft.com/office/drawing/2014/main" xmlns="" val="20005"/>
                    </a:ext>
                  </a:extLst>
                </a:gridCol>
              </a:tblGrid>
              <a:tr h="775844">
                <a:tc>
                  <a:txBody>
                    <a:bodyPr/>
                    <a:lstStyle/>
                    <a:p>
                      <a:pPr marL="0" marR="0" algn="ctr">
                        <a:lnSpc>
                          <a:spcPct val="115000"/>
                        </a:lnSpc>
                        <a:spcBef>
                          <a:spcPts val="0"/>
                        </a:spcBef>
                        <a:spcAft>
                          <a:spcPts val="0"/>
                        </a:spcAft>
                      </a:pPr>
                      <a:r>
                        <a:rPr lang="en-US" sz="1100" baseline="0" dirty="0">
                          <a:solidFill>
                            <a:schemeClr val="tx1"/>
                          </a:solidFill>
                          <a:effectLst/>
                          <a:highlight>
                            <a:srgbClr val="FFFF00"/>
                          </a:highlight>
                        </a:rPr>
                        <a:t>Never</a:t>
                      </a:r>
                      <a:r>
                        <a:rPr lang="en-US" sz="1100" dirty="0">
                          <a:solidFill>
                            <a:schemeClr val="tx1"/>
                          </a:solidFill>
                          <a:effectLst/>
                          <a:highlight>
                            <a:srgbClr val="FFFF00"/>
                          </a:highlight>
                        </a:rPr>
                        <a:t> Requested</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Medicaid</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Child Count</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1-Year/3-Year Child Count Increase</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Actual Local Funds, Fee transfers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System Ops as % of Total Expenditures</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585176">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37%</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1-year: -2.4%</a:t>
                      </a:r>
                    </a:p>
                    <a:p>
                      <a:pPr marL="0" marR="0" algn="ctr">
                        <a:lnSpc>
                          <a:spcPct val="115000"/>
                        </a:lnSpc>
                        <a:spcBef>
                          <a:spcPts val="0"/>
                        </a:spcBef>
                        <a:spcAft>
                          <a:spcPts val="0"/>
                        </a:spcAft>
                      </a:pPr>
                      <a:r>
                        <a:rPr lang="en-US" sz="1600" dirty="0">
                          <a:effectLst/>
                        </a:rPr>
                        <a:t>3-year: -8.0%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$315,800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33.56%</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585176">
                <a:tc>
                  <a:txBody>
                    <a:bodyPr/>
                    <a:lstStyle/>
                    <a:p>
                      <a:pPr marL="0" marR="0">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1-year: -1.8%</a:t>
                      </a:r>
                    </a:p>
                    <a:p>
                      <a:pPr marL="0" marR="0" algn="ctr">
                        <a:lnSpc>
                          <a:spcPct val="115000"/>
                        </a:lnSpc>
                        <a:spcBef>
                          <a:spcPts val="0"/>
                        </a:spcBef>
                        <a:spcAft>
                          <a:spcPts val="0"/>
                        </a:spcAft>
                      </a:pPr>
                      <a:r>
                        <a:rPr lang="en-US" sz="1600" dirty="0">
                          <a:effectLst/>
                        </a:rPr>
                        <a:t>3-year: 9.0%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$758,700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5.18%</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585176">
                <a:tc>
                  <a:txBody>
                    <a:bodyPr/>
                    <a:lstStyle/>
                    <a:p>
                      <a:pPr marL="0" marR="0">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1-year: 1.6%</a:t>
                      </a:r>
                    </a:p>
                    <a:p>
                      <a:pPr marL="0" marR="0" algn="ctr">
                        <a:lnSpc>
                          <a:spcPct val="115000"/>
                        </a:lnSpc>
                        <a:spcBef>
                          <a:spcPts val="0"/>
                        </a:spcBef>
                        <a:spcAft>
                          <a:spcPts val="0"/>
                        </a:spcAft>
                      </a:pPr>
                      <a:r>
                        <a:rPr lang="en-US" sz="1600" dirty="0">
                          <a:effectLst/>
                        </a:rPr>
                        <a:t>3-year: 24%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$852,000 (other)</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5.16%</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585176">
                <a:tc>
                  <a:txBody>
                    <a:bodyPr/>
                    <a:lstStyle/>
                    <a:p>
                      <a:pPr marL="0" marR="0">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47%</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0%</a:t>
                      </a:r>
                    </a:p>
                    <a:p>
                      <a:pPr marL="0" marR="0" algn="ctr">
                        <a:lnSpc>
                          <a:spcPct val="115000"/>
                        </a:lnSpc>
                        <a:spcBef>
                          <a:spcPts val="0"/>
                        </a:spcBef>
                        <a:spcAft>
                          <a:spcPts val="0"/>
                        </a:spcAft>
                      </a:pPr>
                      <a:r>
                        <a:rPr lang="en-US" sz="1600">
                          <a:effectLst/>
                        </a:rPr>
                        <a:t>3-year: -31%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$105,800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25.91%</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585176">
                <a:tc>
                  <a:txBody>
                    <a:bodyPr/>
                    <a:lstStyle/>
                    <a:p>
                      <a:pPr marL="0" marR="0">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56%</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-7.6%</a:t>
                      </a:r>
                    </a:p>
                    <a:p>
                      <a:pPr marL="0" marR="0" algn="ctr">
                        <a:lnSpc>
                          <a:spcPct val="115000"/>
                        </a:lnSpc>
                        <a:spcBef>
                          <a:spcPts val="0"/>
                        </a:spcBef>
                        <a:spcAft>
                          <a:spcPts val="0"/>
                        </a:spcAft>
                      </a:pPr>
                      <a:r>
                        <a:rPr lang="en-US" sz="1600">
                          <a:effectLst/>
                        </a:rPr>
                        <a:t>3-year: 17%</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13.49%</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585176">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68%</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-11%</a:t>
                      </a:r>
                    </a:p>
                    <a:p>
                      <a:pPr marL="0" marR="0" algn="ctr">
                        <a:lnSpc>
                          <a:spcPct val="115000"/>
                        </a:lnSpc>
                        <a:spcBef>
                          <a:spcPts val="0"/>
                        </a:spcBef>
                        <a:spcAft>
                          <a:spcPts val="0"/>
                        </a:spcAft>
                      </a:pPr>
                      <a:r>
                        <a:rPr lang="en-US" sz="1600">
                          <a:effectLst/>
                        </a:rPr>
                        <a:t>3-year: 23%</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8.23%</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585176">
                <a:tc>
                  <a:txBody>
                    <a:bodyPr/>
                    <a:lstStyle/>
                    <a:p>
                      <a:pPr marL="0" marR="0">
                        <a:lnSpc>
                          <a:spcPct val="115000"/>
                        </a:lnSpc>
                        <a:spcBef>
                          <a:spcPts val="0"/>
                        </a:spcBef>
                        <a:spcAft>
                          <a:spcPts val="0"/>
                        </a:spcAft>
                      </a:pPr>
                      <a:r>
                        <a:rPr lang="en-US" sz="1100">
                          <a:effectLst/>
                        </a:rPr>
                        <a:t>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78%</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4.4%</a:t>
                      </a:r>
                    </a:p>
                    <a:p>
                      <a:pPr marL="0" marR="0" algn="ctr">
                        <a:lnSpc>
                          <a:spcPct val="115000"/>
                        </a:lnSpc>
                        <a:spcBef>
                          <a:spcPts val="0"/>
                        </a:spcBef>
                        <a:spcAft>
                          <a:spcPts val="0"/>
                        </a:spcAft>
                      </a:pPr>
                      <a:r>
                        <a:rPr lang="en-US" sz="1600">
                          <a:effectLst/>
                        </a:rPr>
                        <a:t>3-year: 11%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$105,200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20.46%</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585176">
                <a:tc>
                  <a:txBody>
                    <a:bodyPr/>
                    <a:lstStyle/>
                    <a:p>
                      <a:pPr marL="0" marR="0">
                        <a:lnSpc>
                          <a:spcPct val="115000"/>
                        </a:lnSpc>
                        <a:spcBef>
                          <a:spcPts val="0"/>
                        </a:spcBef>
                        <a:spcAft>
                          <a:spcPts val="0"/>
                        </a:spcAft>
                      </a:pPr>
                      <a:r>
                        <a:rPr lang="en-US" sz="1100">
                          <a:effectLst/>
                        </a:rPr>
                        <a:t>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84%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0%</a:t>
                      </a:r>
                    </a:p>
                    <a:p>
                      <a:pPr marL="0" marR="0" algn="ctr">
                        <a:lnSpc>
                          <a:spcPct val="115000"/>
                        </a:lnSpc>
                        <a:spcBef>
                          <a:spcPts val="0"/>
                        </a:spcBef>
                        <a:spcAft>
                          <a:spcPts val="0"/>
                        </a:spcAft>
                      </a:pPr>
                      <a:r>
                        <a:rPr lang="en-US" sz="1600">
                          <a:effectLst/>
                        </a:rPr>
                        <a:t>3-year: 4.9%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$245,00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28.83%</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03974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Intended Outcomes</a:t>
            </a:r>
          </a:p>
        </p:txBody>
      </p:sp>
      <p:sp>
        <p:nvSpPr>
          <p:cNvPr id="2" name="Content Placeholder 1"/>
          <p:cNvSpPr>
            <a:spLocks noGrp="1"/>
          </p:cNvSpPr>
          <p:nvPr>
            <p:ph idx="1"/>
          </p:nvPr>
        </p:nvSpPr>
        <p:spPr>
          <a:xfrm>
            <a:off x="457200" y="1600200"/>
            <a:ext cx="8229600" cy="4267199"/>
          </a:xfrm>
        </p:spPr>
        <p:txBody>
          <a:bodyPr/>
          <a:lstStyle/>
          <a:p>
            <a:pPr lvl="0"/>
            <a:r>
              <a:rPr lang="en-US" dirty="0"/>
              <a:t>Understand the importance of accurate/verified finance data that supports budget management.</a:t>
            </a:r>
            <a:endParaRPr lang="en-US" sz="2400" dirty="0"/>
          </a:p>
          <a:p>
            <a:pPr lvl="0"/>
            <a:r>
              <a:rPr lang="en-US" dirty="0"/>
              <a:t>Know where to find information about</a:t>
            </a:r>
            <a:r>
              <a:rPr lang="en-US" sz="1400" dirty="0"/>
              <a:t> </a:t>
            </a:r>
            <a:r>
              <a:rPr lang="en-US" dirty="0"/>
              <a:t>: </a:t>
            </a:r>
            <a:endParaRPr lang="en-US" sz="2400" dirty="0"/>
          </a:p>
          <a:p>
            <a:pPr lvl="1"/>
            <a:r>
              <a:rPr lang="en-US" dirty="0"/>
              <a:t>fiscal data elements needed for budget development and management </a:t>
            </a:r>
            <a:endParaRPr lang="en-US" sz="2000" dirty="0"/>
          </a:p>
          <a:p>
            <a:pPr lvl="1"/>
            <a:r>
              <a:rPr lang="en-US" dirty="0"/>
              <a:t>The data analysis needed for budget management.</a:t>
            </a:r>
            <a:endParaRPr lang="en-US" sz="2000" dirty="0"/>
          </a:p>
          <a:p>
            <a:pPr lvl="0"/>
            <a:r>
              <a:rPr lang="en-US" dirty="0"/>
              <a:t>State examples of using fiscal data to analyze and manage Part C budget</a:t>
            </a:r>
          </a:p>
        </p:txBody>
      </p:sp>
    </p:spTree>
    <p:extLst>
      <p:ext uri="{BB962C8B-B14F-4D97-AF65-F5344CB8AC3E}">
        <p14:creationId xmlns:p14="http://schemas.microsoft.com/office/powerpoint/2010/main" val="3177188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sp>
        <p:nvSpPr>
          <p:cNvPr id="2" name="Title 1"/>
          <p:cNvSpPr>
            <a:spLocks noGrp="1"/>
          </p:cNvSpPr>
          <p:nvPr>
            <p:ph type="title"/>
          </p:nvPr>
        </p:nvSpPr>
        <p:spPr>
          <a:xfrm>
            <a:off x="457200" y="376238"/>
            <a:ext cx="8229600" cy="1143000"/>
          </a:xfrm>
        </p:spPr>
        <p:txBody>
          <a:bodyPr>
            <a:normAutofit/>
          </a:bodyPr>
          <a:lstStyle/>
          <a:p>
            <a:r>
              <a:rPr lang="en-US" dirty="0"/>
              <a:t>What Did We Learn?</a:t>
            </a:r>
          </a:p>
        </p:txBody>
      </p:sp>
      <p:sp>
        <p:nvSpPr>
          <p:cNvPr id="3" name="Content Placeholder 2"/>
          <p:cNvSpPr>
            <a:spLocks noGrp="1"/>
          </p:cNvSpPr>
          <p:nvPr>
            <p:ph idx="1"/>
          </p:nvPr>
        </p:nvSpPr>
        <p:spPr>
          <a:xfrm>
            <a:off x="457200" y="1600200"/>
            <a:ext cx="8229600" cy="4343400"/>
          </a:xfrm>
        </p:spPr>
        <p:txBody>
          <a:bodyPr/>
          <a:lstStyle/>
          <a:p>
            <a:r>
              <a:rPr lang="en-US" sz="3200" dirty="0"/>
              <a:t>We have more questions</a:t>
            </a:r>
          </a:p>
          <a:p>
            <a:pPr lvl="1"/>
            <a:r>
              <a:rPr lang="en-US" sz="3200" dirty="0"/>
              <a:t>What are the service delivery patterns?</a:t>
            </a:r>
          </a:p>
          <a:p>
            <a:pPr lvl="1"/>
            <a:r>
              <a:rPr lang="en-US" sz="3200" dirty="0"/>
              <a:t>Why do some systems have higher operating costs?</a:t>
            </a:r>
          </a:p>
          <a:p>
            <a:pPr lvl="1"/>
            <a:r>
              <a:rPr lang="en-US" sz="3200" dirty="0"/>
              <a:t>Are salaries different across systems?</a:t>
            </a:r>
          </a:p>
          <a:p>
            <a:pPr lvl="1"/>
            <a:r>
              <a:rPr lang="en-US" sz="3200" dirty="0"/>
              <a:t>Can the difficulty with the allocation formula be attributed to insufficient funding</a:t>
            </a:r>
            <a:r>
              <a:rPr lang="en-US" sz="3200" dirty="0" smtClean="0"/>
              <a:t>?</a:t>
            </a:r>
            <a:endParaRPr lang="en-US" sz="3200" dirty="0"/>
          </a:p>
        </p:txBody>
      </p:sp>
    </p:spTree>
    <p:extLst>
      <p:ext uri="{BB962C8B-B14F-4D97-AF65-F5344CB8AC3E}">
        <p14:creationId xmlns:p14="http://schemas.microsoft.com/office/powerpoint/2010/main" val="248994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2" name="Title 1"/>
          <p:cNvSpPr>
            <a:spLocks noGrp="1"/>
          </p:cNvSpPr>
          <p:nvPr>
            <p:ph type="title"/>
          </p:nvPr>
        </p:nvSpPr>
        <p:spPr>
          <a:xfrm>
            <a:off x="457200" y="376238"/>
            <a:ext cx="8229600" cy="1143000"/>
          </a:xfrm>
        </p:spPr>
        <p:txBody>
          <a:bodyPr>
            <a:normAutofit/>
          </a:bodyPr>
          <a:lstStyle/>
          <a:p>
            <a:r>
              <a:rPr lang="en-US" dirty="0"/>
              <a:t>What are We Doing?</a:t>
            </a:r>
          </a:p>
        </p:txBody>
      </p:sp>
      <p:sp>
        <p:nvSpPr>
          <p:cNvPr id="3" name="Content Placeholder 2"/>
          <p:cNvSpPr>
            <a:spLocks noGrp="1"/>
          </p:cNvSpPr>
          <p:nvPr>
            <p:ph idx="1"/>
          </p:nvPr>
        </p:nvSpPr>
        <p:spPr>
          <a:xfrm>
            <a:off x="533400" y="1371600"/>
            <a:ext cx="8229600" cy="4648200"/>
          </a:xfrm>
        </p:spPr>
        <p:txBody>
          <a:bodyPr/>
          <a:lstStyle/>
          <a:p>
            <a:r>
              <a:rPr lang="en-US" sz="3200" dirty="0"/>
              <a:t>Providing guidance on how to report expenditures and revenues</a:t>
            </a:r>
          </a:p>
          <a:p>
            <a:r>
              <a:rPr lang="en-US" sz="3200" dirty="0"/>
              <a:t>Considering limiting System Operations costs to 15 to 20% </a:t>
            </a:r>
          </a:p>
          <a:p>
            <a:r>
              <a:rPr lang="en-US" sz="3200" dirty="0"/>
              <a:t>Delaying changes to the Allocation Formula until we develop a new data system </a:t>
            </a:r>
          </a:p>
          <a:p>
            <a:r>
              <a:rPr lang="en-US" sz="3200" dirty="0"/>
              <a:t>Continue to work individually with system managers to maximize </a:t>
            </a:r>
            <a:r>
              <a:rPr lang="en-US" sz="3200" dirty="0" smtClean="0"/>
              <a:t>revenue</a:t>
            </a:r>
            <a:endParaRPr lang="en-US" sz="3200" dirty="0"/>
          </a:p>
        </p:txBody>
      </p:sp>
    </p:spTree>
    <p:extLst>
      <p:ext uri="{BB962C8B-B14F-4D97-AF65-F5344CB8AC3E}">
        <p14:creationId xmlns:p14="http://schemas.microsoft.com/office/powerpoint/2010/main" val="37944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2897048-00E0-47FB-B07B-F36BBE8AF579}" type="slidenum">
              <a:rPr lang="en-US" smtClean="0"/>
              <a:pPr/>
              <a:t>22</a:t>
            </a:fld>
            <a:endParaRPr lang="en-US" dirty="0"/>
          </a:p>
        </p:txBody>
      </p:sp>
      <p:sp>
        <p:nvSpPr>
          <p:cNvPr id="2" name="Title 1"/>
          <p:cNvSpPr>
            <a:spLocks noGrp="1"/>
          </p:cNvSpPr>
          <p:nvPr>
            <p:ph type="title"/>
          </p:nvPr>
        </p:nvSpPr>
        <p:spPr/>
        <p:txBody>
          <a:bodyPr/>
          <a:lstStyle/>
          <a:p>
            <a:r>
              <a:rPr lang="en-US" dirty="0"/>
              <a:t>The Colorado Experience</a:t>
            </a:r>
            <a:br>
              <a:rPr lang="en-US" dirty="0"/>
            </a:br>
            <a:r>
              <a:rPr lang="en-US" sz="2800" dirty="0"/>
              <a:t>Christy Scott, Part C Coordinator</a:t>
            </a:r>
          </a:p>
        </p:txBody>
      </p:sp>
      <p:pic>
        <p:nvPicPr>
          <p:cNvPr id="5" name="Picture Placeholder 4" descr="&quot; &quot;"/>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928" r="3928"/>
          <a:stretch>
            <a:fillRect/>
          </a:stretch>
        </p:blipFill>
        <p:spPr/>
      </p:pic>
    </p:spTree>
    <p:extLst>
      <p:ext uri="{BB962C8B-B14F-4D97-AF65-F5344CB8AC3E}">
        <p14:creationId xmlns:p14="http://schemas.microsoft.com/office/powerpoint/2010/main" val="31733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descr="&quot; &quot;"/>
          <p:cNvSpPr>
            <a:spLocks noGrp="1"/>
          </p:cNvSpPr>
          <p:nvPr>
            <p:ph type="title"/>
          </p:nvPr>
        </p:nvSpPr>
        <p:spPr/>
        <p:txBody>
          <a:bodyPr/>
          <a:lstStyle/>
          <a:p>
            <a:r>
              <a:rPr lang="en-US" dirty="0"/>
              <a:t>Colorado Fiscal Data</a:t>
            </a:r>
          </a:p>
        </p:txBody>
      </p:sp>
      <p:sp>
        <p:nvSpPr>
          <p:cNvPr id="2" name="Content Placeholder 1"/>
          <p:cNvSpPr>
            <a:spLocks noGrp="1"/>
          </p:cNvSpPr>
          <p:nvPr>
            <p:ph idx="1"/>
          </p:nvPr>
        </p:nvSpPr>
        <p:spPr/>
        <p:txBody>
          <a:bodyPr/>
          <a:lstStyle/>
          <a:p>
            <a:r>
              <a:rPr lang="en-US" dirty="0"/>
              <a:t>Use reports to inform program decisions at both state and local level</a:t>
            </a:r>
          </a:p>
          <a:p>
            <a:r>
              <a:rPr lang="en-US" dirty="0"/>
              <a:t>Allocation formulas are calculated and spreadsheets are distributed</a:t>
            </a:r>
          </a:p>
          <a:p>
            <a:r>
              <a:rPr lang="en-US" dirty="0"/>
              <a:t>Utilization reports are distributed each month to compare projected utilization of resources to </a:t>
            </a:r>
            <a:r>
              <a:rPr lang="en-US" dirty="0" smtClean="0"/>
              <a:t>actuals</a:t>
            </a:r>
            <a:endParaRPr lang="en-US" dirty="0"/>
          </a:p>
        </p:txBody>
      </p:sp>
    </p:spTree>
    <p:extLst>
      <p:ext uri="{BB962C8B-B14F-4D97-AF65-F5344CB8AC3E}">
        <p14:creationId xmlns:p14="http://schemas.microsoft.com/office/powerpoint/2010/main" val="36786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 Calculations</a:t>
            </a:r>
          </a:p>
        </p:txBody>
      </p:sp>
      <p:pic>
        <p:nvPicPr>
          <p:cNvPr id="1026" name="Picture 2" descr="&quot; &quot;"/>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59" b="2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148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25</a:t>
            </a:fld>
            <a:endParaRPr lang="en-US" dirty="0"/>
          </a:p>
        </p:txBody>
      </p:sp>
      <p:sp>
        <p:nvSpPr>
          <p:cNvPr id="2" name="Title 1" descr="&quot; &quot;"/>
          <p:cNvSpPr>
            <a:spLocks noGrp="1"/>
          </p:cNvSpPr>
          <p:nvPr>
            <p:ph type="title"/>
          </p:nvPr>
        </p:nvSpPr>
        <p:spPr/>
        <p:txBody>
          <a:bodyPr>
            <a:normAutofit fontScale="90000"/>
          </a:bodyPr>
          <a:lstStyle/>
          <a:p>
            <a:r>
              <a:rPr lang="en-US" dirty="0"/>
              <a:t>Average monthly enrolled (AME) for allocation calculation</a:t>
            </a:r>
          </a:p>
        </p:txBody>
      </p:sp>
      <p:graphicFrame>
        <p:nvGraphicFramePr>
          <p:cNvPr id="5" name="Content Placeholder 4" descr="This is an example of the spreadsheet that is distributed with information on average monthly enrolled for allocation calculation.&#10;"/>
          <p:cNvGraphicFramePr>
            <a:graphicFrameLocks noGrp="1"/>
          </p:cNvGraphicFramePr>
          <p:nvPr>
            <p:ph idx="1"/>
            <p:extLst>
              <p:ext uri="{D42A27DB-BD31-4B8C-83A1-F6EECF244321}">
                <p14:modId xmlns:p14="http://schemas.microsoft.com/office/powerpoint/2010/main" val="907896870"/>
              </p:ext>
            </p:extLst>
          </p:nvPr>
        </p:nvGraphicFramePr>
        <p:xfrm>
          <a:off x="381000" y="1676399"/>
          <a:ext cx="8305800" cy="4281040"/>
        </p:xfrm>
        <a:graphic>
          <a:graphicData uri="http://schemas.openxmlformats.org/drawingml/2006/table">
            <a:tbl>
              <a:tblPr firstRow="1"/>
              <a:tblGrid>
                <a:gridCol w="845501">
                  <a:extLst>
                    <a:ext uri="{9D8B030D-6E8A-4147-A177-3AD203B41FA5}">
                      <a16:colId xmlns:a16="http://schemas.microsoft.com/office/drawing/2014/main" xmlns="" val="20000"/>
                    </a:ext>
                  </a:extLst>
                </a:gridCol>
                <a:gridCol w="460052">
                  <a:extLst>
                    <a:ext uri="{9D8B030D-6E8A-4147-A177-3AD203B41FA5}">
                      <a16:colId xmlns:a16="http://schemas.microsoft.com/office/drawing/2014/main" xmlns="" val="20001"/>
                    </a:ext>
                  </a:extLst>
                </a:gridCol>
                <a:gridCol w="571956">
                  <a:extLst>
                    <a:ext uri="{9D8B030D-6E8A-4147-A177-3AD203B41FA5}">
                      <a16:colId xmlns:a16="http://schemas.microsoft.com/office/drawing/2014/main" xmlns="" val="20002"/>
                    </a:ext>
                  </a:extLst>
                </a:gridCol>
                <a:gridCol w="658993">
                  <a:extLst>
                    <a:ext uri="{9D8B030D-6E8A-4147-A177-3AD203B41FA5}">
                      <a16:colId xmlns:a16="http://schemas.microsoft.com/office/drawing/2014/main" xmlns="" val="20003"/>
                    </a:ext>
                  </a:extLst>
                </a:gridCol>
                <a:gridCol w="571956">
                  <a:extLst>
                    <a:ext uri="{9D8B030D-6E8A-4147-A177-3AD203B41FA5}">
                      <a16:colId xmlns:a16="http://schemas.microsoft.com/office/drawing/2014/main" xmlns="" val="20004"/>
                    </a:ext>
                  </a:extLst>
                </a:gridCol>
                <a:gridCol w="721162">
                  <a:extLst>
                    <a:ext uri="{9D8B030D-6E8A-4147-A177-3AD203B41FA5}">
                      <a16:colId xmlns:a16="http://schemas.microsoft.com/office/drawing/2014/main" xmlns="" val="20005"/>
                    </a:ext>
                  </a:extLst>
                </a:gridCol>
                <a:gridCol w="783332">
                  <a:extLst>
                    <a:ext uri="{9D8B030D-6E8A-4147-A177-3AD203B41FA5}">
                      <a16:colId xmlns:a16="http://schemas.microsoft.com/office/drawing/2014/main" xmlns="" val="20006"/>
                    </a:ext>
                  </a:extLst>
                </a:gridCol>
                <a:gridCol w="944971">
                  <a:extLst>
                    <a:ext uri="{9D8B030D-6E8A-4147-A177-3AD203B41FA5}">
                      <a16:colId xmlns:a16="http://schemas.microsoft.com/office/drawing/2014/main" xmlns="" val="20007"/>
                    </a:ext>
                  </a:extLst>
                </a:gridCol>
                <a:gridCol w="683861">
                  <a:extLst>
                    <a:ext uri="{9D8B030D-6E8A-4147-A177-3AD203B41FA5}">
                      <a16:colId xmlns:a16="http://schemas.microsoft.com/office/drawing/2014/main" xmlns="" val="20008"/>
                    </a:ext>
                  </a:extLst>
                </a:gridCol>
                <a:gridCol w="820633">
                  <a:extLst>
                    <a:ext uri="{9D8B030D-6E8A-4147-A177-3AD203B41FA5}">
                      <a16:colId xmlns:a16="http://schemas.microsoft.com/office/drawing/2014/main" xmlns="" val="20009"/>
                    </a:ext>
                  </a:extLst>
                </a:gridCol>
                <a:gridCol w="509787">
                  <a:extLst>
                    <a:ext uri="{9D8B030D-6E8A-4147-A177-3AD203B41FA5}">
                      <a16:colId xmlns:a16="http://schemas.microsoft.com/office/drawing/2014/main" xmlns="" val="20010"/>
                    </a:ext>
                  </a:extLst>
                </a:gridCol>
                <a:gridCol w="733596">
                  <a:extLst>
                    <a:ext uri="{9D8B030D-6E8A-4147-A177-3AD203B41FA5}">
                      <a16:colId xmlns:a16="http://schemas.microsoft.com/office/drawing/2014/main" xmlns="" val="20011"/>
                    </a:ext>
                  </a:extLst>
                </a:gridCol>
              </a:tblGrid>
              <a:tr h="875887">
                <a:tc>
                  <a:txBody>
                    <a:bodyPr/>
                    <a:lstStyle/>
                    <a:p>
                      <a:pPr algn="l" fontAlgn="b"/>
                      <a:r>
                        <a:rPr lang="en-US" sz="1050" b="1" i="0" u="none" strike="noStrike" dirty="0">
                          <a:solidFill>
                            <a:schemeClr val="bg1"/>
                          </a:solidFill>
                          <a:effectLst/>
                          <a:latin typeface="Calibri"/>
                        </a:rPr>
                        <a:t>CCB Name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Actual AME FY11-12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Actual AME FY12-13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Actual AME FY 13-14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Average  FY 11-12 - 13-14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FY 14-15 EI Allocated Enrollments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FY 14-15 YTD Actual AME 3/1/14 - 2/28/15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AME Base (Higher Actual </a:t>
                      </a:r>
                      <a:r>
                        <a:rPr lang="en-US" sz="1050" b="1" i="0" u="none" strike="noStrike" dirty="0" err="1">
                          <a:solidFill>
                            <a:schemeClr val="bg1"/>
                          </a:solidFill>
                          <a:effectLst/>
                          <a:latin typeface="Calibri"/>
                        </a:rPr>
                        <a:t>Avg</a:t>
                      </a:r>
                      <a:r>
                        <a:rPr lang="en-US" sz="1050" b="1" i="0" u="none" strike="noStrike" dirty="0">
                          <a:solidFill>
                            <a:schemeClr val="bg1"/>
                          </a:solidFill>
                          <a:effectLst/>
                          <a:latin typeface="Calibri"/>
                        </a:rPr>
                        <a:t> FY 11-12 - 13-14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Average % Change Since FY 11-12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FY 15-16 Projected AME on Average % of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FY 15-16 Projected AME Adjusted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 of Total Adjusted AME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xmlns="" val="10000"/>
                  </a:ext>
                </a:extLst>
              </a:tr>
              <a:tr h="303416">
                <a:tc>
                  <a:txBody>
                    <a:bodyPr/>
                    <a:lstStyle/>
                    <a:p>
                      <a:pPr algn="l" fontAlgn="b"/>
                      <a:r>
                        <a:rPr lang="en-US" sz="1050" b="0" i="0" u="none" strike="noStrike" dirty="0">
                          <a:solidFill>
                            <a:srgbClr val="000000"/>
                          </a:solidFill>
                          <a:effectLst/>
                          <a:latin typeface="Calibri"/>
                        </a:rPr>
                        <a:t>CCB1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303416">
                <a:tc>
                  <a:txBody>
                    <a:bodyPr/>
                    <a:lstStyle/>
                    <a:p>
                      <a:pPr algn="l" fontAlgn="b"/>
                      <a:r>
                        <a:rPr lang="en-US" sz="1050" b="0" i="0" u="none" strike="noStrike" dirty="0">
                          <a:solidFill>
                            <a:srgbClr val="000000"/>
                          </a:solidFill>
                          <a:effectLst/>
                          <a:latin typeface="Calibri"/>
                        </a:rPr>
                        <a:t>CCB2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                      172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177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177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193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196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4.73%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3416">
                <a:tc>
                  <a:txBody>
                    <a:bodyPr/>
                    <a:lstStyle/>
                    <a:p>
                      <a:pPr algn="l" fontAlgn="b"/>
                      <a:r>
                        <a:rPr lang="en-US" sz="1050" b="0" i="0" u="none" strike="noStrike" dirty="0">
                          <a:solidFill>
                            <a:srgbClr val="000000"/>
                          </a:solidFill>
                          <a:effectLst/>
                          <a:latin typeface="Calibri"/>
                        </a:rPr>
                        <a:t>CCB3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1.64%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3"/>
                  </a:ext>
                </a:extLst>
              </a:tr>
              <a:tr h="303416">
                <a:tc>
                  <a:txBody>
                    <a:bodyPr/>
                    <a:lstStyle/>
                    <a:p>
                      <a:pPr algn="l" fontAlgn="b"/>
                      <a:r>
                        <a:rPr lang="en-US" sz="1050" b="0" i="0" u="none" strike="noStrike" dirty="0">
                          <a:solidFill>
                            <a:srgbClr val="000000"/>
                          </a:solidFill>
                          <a:effectLst/>
                          <a:latin typeface="Calibri"/>
                        </a:rPr>
                        <a:t>CCB4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87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2.27%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3416">
                <a:tc>
                  <a:txBody>
                    <a:bodyPr/>
                    <a:lstStyle/>
                    <a:p>
                      <a:pPr algn="l" fontAlgn="b"/>
                      <a:r>
                        <a:rPr lang="en-US" sz="1050" b="0" i="0" u="none" strike="noStrike" dirty="0">
                          <a:solidFill>
                            <a:srgbClr val="000000"/>
                          </a:solidFill>
                          <a:effectLst/>
                          <a:latin typeface="Calibri"/>
                        </a:rPr>
                        <a:t>CCB5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539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13.77%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303416">
                <a:tc>
                  <a:txBody>
                    <a:bodyPr/>
                    <a:lstStyle/>
                    <a:p>
                      <a:pPr algn="l" fontAlgn="b"/>
                      <a:r>
                        <a:rPr lang="en-US" sz="1050" b="0" i="0" u="none" strike="noStrike" dirty="0">
                          <a:solidFill>
                            <a:srgbClr val="000000"/>
                          </a:solidFill>
                          <a:effectLst/>
                          <a:latin typeface="Calibri"/>
                        </a:rPr>
                        <a:t>CCB6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                      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637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637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667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689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16.61%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3416">
                <a:tc>
                  <a:txBody>
                    <a:bodyPr/>
                    <a:lstStyle/>
                    <a:p>
                      <a:pPr algn="l" fontAlgn="b"/>
                      <a:r>
                        <a:rPr lang="en-US" sz="1050" b="0" i="0" u="none" strike="noStrike" dirty="0">
                          <a:solidFill>
                            <a:srgbClr val="000000"/>
                          </a:solidFill>
                          <a:effectLst/>
                          <a:latin typeface="Calibri"/>
                        </a:rPr>
                        <a:t>CCB7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                         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67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68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1.64%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7"/>
                  </a:ext>
                </a:extLst>
              </a:tr>
              <a:tr h="303416">
                <a:tc>
                  <a:txBody>
                    <a:bodyPr/>
                    <a:lstStyle/>
                    <a:p>
                      <a:pPr algn="l" fontAlgn="b"/>
                      <a:r>
                        <a:rPr lang="en-US" sz="1050" b="0" i="0" u="none" strike="noStrike" dirty="0">
                          <a:solidFill>
                            <a:srgbClr val="000000"/>
                          </a:solidFill>
                          <a:effectLst/>
                          <a:latin typeface="Calibri"/>
                        </a:rPr>
                        <a:t>CCB8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1,486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                   1,746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1,742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1,742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1,854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1,907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45.97%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3416">
                <a:tc>
                  <a:txBody>
                    <a:bodyPr/>
                    <a:lstStyle/>
                    <a:p>
                      <a:pPr algn="l" fontAlgn="b"/>
                      <a:r>
                        <a:rPr lang="en-US" sz="1050" b="0" i="0" u="none" strike="noStrike" dirty="0">
                          <a:solidFill>
                            <a:srgbClr val="000000"/>
                          </a:solidFill>
                          <a:effectLst/>
                          <a:latin typeface="Calibri"/>
                        </a:rPr>
                        <a:t>CCB9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108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105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                           103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113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2.72%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9"/>
                  </a:ext>
                </a:extLst>
              </a:tr>
              <a:tr h="303416">
                <a:tc>
                  <a:txBody>
                    <a:bodyPr/>
                    <a:lstStyle/>
                    <a:p>
                      <a:pPr algn="l" fontAlgn="b"/>
                      <a:r>
                        <a:rPr lang="en-US" sz="1050" b="0" i="0" u="none" strike="noStrike" dirty="0">
                          <a:solidFill>
                            <a:srgbClr val="000000"/>
                          </a:solidFill>
                          <a:effectLst/>
                          <a:latin typeface="Calibri"/>
                        </a:rPr>
                        <a:t>CCB10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363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359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359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                           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             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9.31%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4753">
                <a:tc>
                  <a:txBody>
                    <a:bodyPr/>
                    <a:lstStyle/>
                    <a:p>
                      <a:pPr algn="r" fontAlgn="b"/>
                      <a:r>
                        <a:rPr lang="en-US" sz="1050" b="1" i="0" u="none" strike="noStrike" dirty="0">
                          <a:solidFill>
                            <a:schemeClr val="bg1"/>
                          </a:solidFill>
                          <a:effectLst/>
                          <a:latin typeface="Calibri"/>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3,246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3,359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4,148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9.01%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13390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26</a:t>
            </a:fld>
            <a:endParaRPr lang="en-US" dirty="0"/>
          </a:p>
        </p:txBody>
      </p:sp>
      <p:sp>
        <p:nvSpPr>
          <p:cNvPr id="2" name="Title 1" descr="&quot; &quot;"/>
          <p:cNvSpPr>
            <a:spLocks noGrp="1"/>
          </p:cNvSpPr>
          <p:nvPr>
            <p:ph type="title"/>
          </p:nvPr>
        </p:nvSpPr>
        <p:spPr/>
        <p:txBody>
          <a:bodyPr>
            <a:normAutofit fontScale="90000"/>
          </a:bodyPr>
          <a:lstStyle/>
          <a:p>
            <a:r>
              <a:rPr lang="en-US" dirty="0"/>
              <a:t>AME Medicaid for allocation calculation</a:t>
            </a:r>
          </a:p>
        </p:txBody>
      </p:sp>
      <p:graphicFrame>
        <p:nvGraphicFramePr>
          <p:cNvPr id="11" name="Content Placeholder 10" descr="This is an example of the spreadsheet that is distributed with information on average monthly enrolled medicaid for allocation calculation."/>
          <p:cNvGraphicFramePr>
            <a:graphicFrameLocks noGrp="1"/>
          </p:cNvGraphicFramePr>
          <p:nvPr>
            <p:ph idx="1"/>
            <p:extLst>
              <p:ext uri="{D42A27DB-BD31-4B8C-83A1-F6EECF244321}">
                <p14:modId xmlns:p14="http://schemas.microsoft.com/office/powerpoint/2010/main" val="1406638311"/>
              </p:ext>
            </p:extLst>
          </p:nvPr>
        </p:nvGraphicFramePr>
        <p:xfrm>
          <a:off x="533399" y="1676401"/>
          <a:ext cx="8229602" cy="3962398"/>
        </p:xfrm>
        <a:graphic>
          <a:graphicData uri="http://schemas.openxmlformats.org/drawingml/2006/table">
            <a:tbl>
              <a:tblPr firstRow="1"/>
              <a:tblGrid>
                <a:gridCol w="1335266">
                  <a:extLst>
                    <a:ext uri="{9D8B030D-6E8A-4147-A177-3AD203B41FA5}">
                      <a16:colId xmlns:a16="http://schemas.microsoft.com/office/drawing/2014/main" xmlns="" val="20000"/>
                    </a:ext>
                  </a:extLst>
                </a:gridCol>
                <a:gridCol w="2588782">
                  <a:extLst>
                    <a:ext uri="{9D8B030D-6E8A-4147-A177-3AD203B41FA5}">
                      <a16:colId xmlns:a16="http://schemas.microsoft.com/office/drawing/2014/main" xmlns="" val="20001"/>
                    </a:ext>
                  </a:extLst>
                </a:gridCol>
                <a:gridCol w="2616033">
                  <a:extLst>
                    <a:ext uri="{9D8B030D-6E8A-4147-A177-3AD203B41FA5}">
                      <a16:colId xmlns:a16="http://schemas.microsoft.com/office/drawing/2014/main" xmlns="" val="20002"/>
                    </a:ext>
                  </a:extLst>
                </a:gridCol>
                <a:gridCol w="1689521">
                  <a:extLst>
                    <a:ext uri="{9D8B030D-6E8A-4147-A177-3AD203B41FA5}">
                      <a16:colId xmlns:a16="http://schemas.microsoft.com/office/drawing/2014/main" xmlns="" val="20003"/>
                    </a:ext>
                  </a:extLst>
                </a:gridCol>
              </a:tblGrid>
              <a:tr h="1133166">
                <a:tc>
                  <a:txBody>
                    <a:bodyPr/>
                    <a:lstStyle/>
                    <a:p>
                      <a:pPr algn="ctr" fontAlgn="b"/>
                      <a:r>
                        <a:rPr lang="en-US" sz="1400" b="1" i="0" u="none" strike="noStrike" dirty="0">
                          <a:solidFill>
                            <a:schemeClr val="bg1"/>
                          </a:solidFill>
                          <a:effectLst/>
                          <a:latin typeface="Calibri"/>
                        </a:rPr>
                        <a:t>CCB</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Actual Average Monthly Trust Paid 11/1/13 - 10/31/14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 Actual Average Monthly Trust Paid to FY 14-15 Projected AME Adjusted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FY 14-15 Projected Trust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xmlns="" val="10000"/>
                  </a:ext>
                </a:extLst>
              </a:tr>
              <a:tr h="250179">
                <a:tc>
                  <a:txBody>
                    <a:bodyPr/>
                    <a:lstStyle/>
                    <a:p>
                      <a:pPr algn="ctr" fontAlgn="b"/>
                      <a:r>
                        <a:rPr lang="en-US" sz="1400" b="0" i="0" u="none" strike="noStrike" dirty="0">
                          <a:solidFill>
                            <a:srgbClr val="000000"/>
                          </a:solidFill>
                          <a:effectLst/>
                          <a:latin typeface="Calibri"/>
                        </a:rPr>
                        <a:t>CCB1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7.14%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250179">
                <a:tc>
                  <a:txBody>
                    <a:bodyPr/>
                    <a:lstStyle/>
                    <a:p>
                      <a:pPr algn="ctr" fontAlgn="b"/>
                      <a:r>
                        <a:rPr lang="en-US" sz="1400" b="0" i="0" u="none" strike="noStrike" dirty="0">
                          <a:solidFill>
                            <a:srgbClr val="000000"/>
                          </a:solidFill>
                          <a:effectLst/>
                          <a:latin typeface="Calibri"/>
                        </a:rPr>
                        <a:t>CCB2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8.16%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2725">
                <a:tc>
                  <a:txBody>
                    <a:bodyPr/>
                    <a:lstStyle/>
                    <a:p>
                      <a:pPr algn="ctr" fontAlgn="b"/>
                      <a:r>
                        <a:rPr lang="en-US" sz="1400" b="0" i="0" u="none" strike="noStrike" dirty="0">
                          <a:solidFill>
                            <a:srgbClr val="000000"/>
                          </a:solidFill>
                          <a:effectLst/>
                          <a:latin typeface="Calibri"/>
                        </a:rPr>
                        <a:t>CCB3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3"/>
                  </a:ext>
                </a:extLst>
              </a:tr>
              <a:tr h="250179">
                <a:tc>
                  <a:txBody>
                    <a:bodyPr/>
                    <a:lstStyle/>
                    <a:p>
                      <a:pPr algn="ctr" fontAlgn="b"/>
                      <a:r>
                        <a:rPr lang="en-US" sz="1400" b="0" i="0" u="none" strike="noStrike">
                          <a:solidFill>
                            <a:srgbClr val="000000"/>
                          </a:solidFill>
                          <a:effectLst/>
                          <a:latin typeface="Calibri"/>
                        </a:rPr>
                        <a:t>CCB4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0179">
                <a:tc>
                  <a:txBody>
                    <a:bodyPr/>
                    <a:lstStyle/>
                    <a:p>
                      <a:pPr algn="ctr" fontAlgn="b"/>
                      <a:r>
                        <a:rPr lang="en-US" sz="1400" b="0" i="0" u="none" strike="noStrike">
                          <a:solidFill>
                            <a:srgbClr val="000000"/>
                          </a:solidFill>
                          <a:effectLst/>
                          <a:latin typeface="Calibri"/>
                        </a:rPr>
                        <a:t>CCB5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14.01%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250179">
                <a:tc>
                  <a:txBody>
                    <a:bodyPr/>
                    <a:lstStyle/>
                    <a:p>
                      <a:pPr algn="ctr" fontAlgn="b"/>
                      <a:r>
                        <a:rPr lang="en-US" sz="1400" b="0" i="0" u="none" strike="noStrike">
                          <a:solidFill>
                            <a:srgbClr val="000000"/>
                          </a:solidFill>
                          <a:effectLst/>
                          <a:latin typeface="Calibri"/>
                        </a:rPr>
                        <a:t>CCB6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21.92%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146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0179">
                <a:tc>
                  <a:txBody>
                    <a:bodyPr/>
                    <a:lstStyle/>
                    <a:p>
                      <a:pPr algn="ctr" fontAlgn="b"/>
                      <a:r>
                        <a:rPr lang="en-US" sz="1400" b="0" i="0" u="none" strike="noStrike">
                          <a:solidFill>
                            <a:srgbClr val="000000"/>
                          </a:solidFill>
                          <a:effectLst/>
                          <a:latin typeface="Calibri"/>
                        </a:rPr>
                        <a:t>CCB7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7.35%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7"/>
                  </a:ext>
                </a:extLst>
              </a:tr>
              <a:tr h="250179">
                <a:tc>
                  <a:txBody>
                    <a:bodyPr/>
                    <a:lstStyle/>
                    <a:p>
                      <a:pPr algn="ctr" fontAlgn="b"/>
                      <a:r>
                        <a:rPr lang="en-US" sz="1400" b="0" i="0" u="none" strike="noStrike">
                          <a:solidFill>
                            <a:srgbClr val="000000"/>
                          </a:solidFill>
                          <a:effectLst/>
                          <a:latin typeface="Calibri"/>
                        </a:rPr>
                        <a:t>CCB8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213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0179">
                <a:tc>
                  <a:txBody>
                    <a:bodyPr/>
                    <a:lstStyle/>
                    <a:p>
                      <a:pPr algn="ctr" fontAlgn="b"/>
                      <a:r>
                        <a:rPr lang="en-US" sz="1400" b="0" i="0" u="none" strike="noStrike">
                          <a:solidFill>
                            <a:srgbClr val="000000"/>
                          </a:solidFill>
                          <a:effectLst/>
                          <a:latin typeface="Calibri"/>
                        </a:rPr>
                        <a:t>CCB9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0.88%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9"/>
                  </a:ext>
                </a:extLst>
              </a:tr>
              <a:tr h="250179">
                <a:tc>
                  <a:txBody>
                    <a:bodyPr/>
                    <a:lstStyle/>
                    <a:p>
                      <a:pPr algn="ctr" fontAlgn="b"/>
                      <a:r>
                        <a:rPr lang="en-US" sz="1400" b="0" i="0" u="none" strike="noStrike">
                          <a:solidFill>
                            <a:srgbClr val="000000"/>
                          </a:solidFill>
                          <a:effectLst/>
                          <a:latin typeface="Calibri"/>
                        </a:rPr>
                        <a:t>CCB10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38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4896">
                <a:tc>
                  <a:txBody>
                    <a:bodyPr/>
                    <a:lstStyle/>
                    <a:p>
                      <a:pPr algn="ctr" fontAlgn="b"/>
                      <a:r>
                        <a:rPr lang="en-US" sz="1400" b="1" i="0" u="none" strike="noStrike" dirty="0">
                          <a:solidFill>
                            <a:schemeClr val="bg1"/>
                          </a:solidFill>
                          <a:effectLst/>
                          <a:latin typeface="Calibri"/>
                        </a:rPr>
                        <a:t>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530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514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385562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27</a:t>
            </a:fld>
            <a:endParaRPr lang="en-US" dirty="0"/>
          </a:p>
        </p:txBody>
      </p:sp>
      <p:sp>
        <p:nvSpPr>
          <p:cNvPr id="2" name="Title 1" descr="&quot; &quot;"/>
          <p:cNvSpPr>
            <a:spLocks noGrp="1"/>
          </p:cNvSpPr>
          <p:nvPr>
            <p:ph type="title"/>
          </p:nvPr>
        </p:nvSpPr>
        <p:spPr>
          <a:xfrm>
            <a:off x="457200" y="152400"/>
            <a:ext cx="8229600" cy="1143000"/>
          </a:xfrm>
        </p:spPr>
        <p:txBody>
          <a:bodyPr>
            <a:normAutofit fontScale="90000"/>
          </a:bodyPr>
          <a:lstStyle/>
          <a:p>
            <a:r>
              <a:rPr lang="en-US" dirty="0"/>
              <a:t>AME Insurance Trust for allocation calculation</a:t>
            </a:r>
          </a:p>
        </p:txBody>
      </p:sp>
      <p:graphicFrame>
        <p:nvGraphicFramePr>
          <p:cNvPr id="9" name="Content Placeholder 8" descr="This is an example of the spreadsheet that is distributed with information on average monthly enrolled insurance trust for allocation calculation."/>
          <p:cNvGraphicFramePr>
            <a:graphicFrameLocks noGrp="1"/>
          </p:cNvGraphicFramePr>
          <p:nvPr>
            <p:ph idx="1"/>
            <p:extLst>
              <p:ext uri="{D42A27DB-BD31-4B8C-83A1-F6EECF244321}">
                <p14:modId xmlns:p14="http://schemas.microsoft.com/office/powerpoint/2010/main" val="680244450"/>
              </p:ext>
            </p:extLst>
          </p:nvPr>
        </p:nvGraphicFramePr>
        <p:xfrm>
          <a:off x="685800" y="1295405"/>
          <a:ext cx="7315199" cy="5416379"/>
        </p:xfrm>
        <a:graphic>
          <a:graphicData uri="http://schemas.openxmlformats.org/drawingml/2006/table">
            <a:tbl>
              <a:tblPr firstRow="1"/>
              <a:tblGrid>
                <a:gridCol w="935025">
                  <a:extLst>
                    <a:ext uri="{9D8B030D-6E8A-4147-A177-3AD203B41FA5}">
                      <a16:colId xmlns:a16="http://schemas.microsoft.com/office/drawing/2014/main" xmlns="" val="20000"/>
                    </a:ext>
                  </a:extLst>
                </a:gridCol>
                <a:gridCol w="1558376">
                  <a:extLst>
                    <a:ext uri="{9D8B030D-6E8A-4147-A177-3AD203B41FA5}">
                      <a16:colId xmlns:a16="http://schemas.microsoft.com/office/drawing/2014/main" xmlns="" val="20001"/>
                    </a:ext>
                  </a:extLst>
                </a:gridCol>
                <a:gridCol w="1430039">
                  <a:extLst>
                    <a:ext uri="{9D8B030D-6E8A-4147-A177-3AD203B41FA5}">
                      <a16:colId xmlns:a16="http://schemas.microsoft.com/office/drawing/2014/main" xmlns="" val="20002"/>
                    </a:ext>
                  </a:extLst>
                </a:gridCol>
                <a:gridCol w="2218394">
                  <a:extLst>
                    <a:ext uri="{9D8B030D-6E8A-4147-A177-3AD203B41FA5}">
                      <a16:colId xmlns:a16="http://schemas.microsoft.com/office/drawing/2014/main" xmlns="" val="20003"/>
                    </a:ext>
                  </a:extLst>
                </a:gridCol>
                <a:gridCol w="1173365">
                  <a:extLst>
                    <a:ext uri="{9D8B030D-6E8A-4147-A177-3AD203B41FA5}">
                      <a16:colId xmlns:a16="http://schemas.microsoft.com/office/drawing/2014/main" xmlns="" val="20004"/>
                    </a:ext>
                  </a:extLst>
                </a:gridCol>
              </a:tblGrid>
              <a:tr h="851999">
                <a:tc>
                  <a:txBody>
                    <a:bodyPr/>
                    <a:lstStyle/>
                    <a:p>
                      <a:pPr algn="ctr" fontAlgn="b"/>
                      <a:r>
                        <a:rPr lang="en-US" sz="1400" b="1" i="0" u="none" strike="noStrike" dirty="0">
                          <a:solidFill>
                            <a:schemeClr val="bg1"/>
                          </a:solidFill>
                          <a:effectLst/>
                          <a:latin typeface="Calibri"/>
                        </a:rPr>
                        <a:t>CCB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Actual Medicaid AME  11/1/13 - 10/31/14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State Percentage of Medicaid Actual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 Actual Medicaid AME to FY 14-15 Projected AME Adjusted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Projected Min TCM Paid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xmlns="" val="10000"/>
                  </a:ext>
                </a:extLst>
              </a:tr>
              <a:tr h="433752">
                <a:tc>
                  <a:txBody>
                    <a:bodyPr/>
                    <a:lstStyle/>
                    <a:p>
                      <a:pPr algn="ctr" fontAlgn="b"/>
                      <a:r>
                        <a:rPr lang="en-US" sz="1400" b="0" i="0" u="none" strike="noStrike" dirty="0">
                          <a:solidFill>
                            <a:srgbClr val="000000"/>
                          </a:solidFill>
                          <a:effectLst/>
                          <a:latin typeface="Calibri"/>
                        </a:rPr>
                        <a:t>CCB1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82.14%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44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433752">
                <a:tc>
                  <a:txBody>
                    <a:bodyPr/>
                    <a:lstStyle/>
                    <a:p>
                      <a:pPr algn="ctr" fontAlgn="b"/>
                      <a:r>
                        <a:rPr lang="en-US" sz="1400" b="0" i="0" u="none" strike="noStrike" dirty="0">
                          <a:solidFill>
                            <a:srgbClr val="000000"/>
                          </a:solidFill>
                          <a:effectLst/>
                          <a:latin typeface="Calibri"/>
                        </a:rPr>
                        <a:t>CCB2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63.27%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118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33752">
                <a:tc>
                  <a:txBody>
                    <a:bodyPr/>
                    <a:lstStyle/>
                    <a:p>
                      <a:pPr algn="ctr" fontAlgn="b"/>
                      <a:r>
                        <a:rPr lang="en-US" sz="1400" b="0" i="0" u="none" strike="noStrike">
                          <a:solidFill>
                            <a:srgbClr val="000000"/>
                          </a:solidFill>
                          <a:effectLst/>
                          <a:latin typeface="Calibri"/>
                        </a:rPr>
                        <a:t>CCB3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61.76%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40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3"/>
                  </a:ext>
                </a:extLst>
              </a:tr>
              <a:tr h="433752">
                <a:tc>
                  <a:txBody>
                    <a:bodyPr/>
                    <a:lstStyle/>
                    <a:p>
                      <a:pPr algn="ctr" fontAlgn="b"/>
                      <a:r>
                        <a:rPr lang="en-US" sz="1400" b="0" i="0" u="none" strike="noStrike">
                          <a:solidFill>
                            <a:srgbClr val="000000"/>
                          </a:solidFill>
                          <a:effectLst/>
                          <a:latin typeface="Calibri"/>
                        </a:rPr>
                        <a:t>CCB4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45.74%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41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33752">
                <a:tc>
                  <a:txBody>
                    <a:bodyPr/>
                    <a:lstStyle/>
                    <a:p>
                      <a:pPr algn="ctr" fontAlgn="b"/>
                      <a:r>
                        <a:rPr lang="en-US" sz="1400" b="0" i="0" u="none" strike="noStrike">
                          <a:solidFill>
                            <a:srgbClr val="000000"/>
                          </a:solidFill>
                          <a:effectLst/>
                          <a:latin typeface="Calibri"/>
                        </a:rPr>
                        <a:t>CCB5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256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Calibri"/>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44.83%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243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433752">
                <a:tc>
                  <a:txBody>
                    <a:bodyPr/>
                    <a:lstStyle/>
                    <a:p>
                      <a:pPr algn="ctr" fontAlgn="b"/>
                      <a:r>
                        <a:rPr lang="en-US" sz="1400" b="0" i="0" u="none" strike="noStrike">
                          <a:solidFill>
                            <a:srgbClr val="000000"/>
                          </a:solidFill>
                          <a:effectLst/>
                          <a:latin typeface="Calibri"/>
                        </a:rPr>
                        <a:t>CCB6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38.32%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251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33752">
                <a:tc>
                  <a:txBody>
                    <a:bodyPr/>
                    <a:lstStyle/>
                    <a:p>
                      <a:pPr algn="ctr" fontAlgn="b"/>
                      <a:r>
                        <a:rPr lang="en-US" sz="1400" b="0" i="0" u="none" strike="noStrike">
                          <a:solidFill>
                            <a:srgbClr val="000000"/>
                          </a:solidFill>
                          <a:effectLst/>
                          <a:latin typeface="Calibri"/>
                        </a:rPr>
                        <a:t>CCB7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Calibri"/>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Calibri"/>
                        </a:rPr>
                        <a:t>76.47%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49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7"/>
                  </a:ext>
                </a:extLst>
              </a:tr>
              <a:tr h="433752">
                <a:tc>
                  <a:txBody>
                    <a:bodyPr/>
                    <a:lstStyle/>
                    <a:p>
                      <a:pPr algn="ctr" fontAlgn="b"/>
                      <a:r>
                        <a:rPr lang="en-US" sz="1400" b="0" i="0" u="none" strike="noStrike">
                          <a:solidFill>
                            <a:srgbClr val="000000"/>
                          </a:solidFill>
                          <a:effectLst/>
                          <a:latin typeface="Calibri"/>
                        </a:rPr>
                        <a:t>CCB8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40.80%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739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33752">
                <a:tc>
                  <a:txBody>
                    <a:bodyPr/>
                    <a:lstStyle/>
                    <a:p>
                      <a:pPr algn="ctr" fontAlgn="b"/>
                      <a:r>
                        <a:rPr lang="en-US" sz="1400" b="0" i="0" u="none" strike="noStrike">
                          <a:solidFill>
                            <a:srgbClr val="000000"/>
                          </a:solidFill>
                          <a:effectLst/>
                          <a:latin typeface="Calibri"/>
                        </a:rPr>
                        <a:t>CCB9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Calibri"/>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48.67%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52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9"/>
                  </a:ext>
                </a:extLst>
              </a:tr>
              <a:tr h="433752">
                <a:tc>
                  <a:txBody>
                    <a:bodyPr/>
                    <a:lstStyle/>
                    <a:p>
                      <a:pPr algn="ctr" fontAlgn="b"/>
                      <a:r>
                        <a:rPr lang="en-US" sz="1400" b="0" i="0" u="none" strike="noStrike">
                          <a:solidFill>
                            <a:srgbClr val="000000"/>
                          </a:solidFill>
                          <a:effectLst/>
                          <a:latin typeface="Calibri"/>
                        </a:rPr>
                        <a:t>CCB10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51.55%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189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0680">
                <a:tc>
                  <a:txBody>
                    <a:bodyPr/>
                    <a:lstStyle/>
                    <a:p>
                      <a:pPr algn="ctr" fontAlgn="b"/>
                      <a:r>
                        <a:rPr lang="en-US" sz="1400" b="1" i="0" u="none" strike="noStrike" dirty="0">
                          <a:solidFill>
                            <a:schemeClr val="bg1"/>
                          </a:solidFill>
                          <a:effectLst/>
                          <a:latin typeface="Calibri"/>
                        </a:rPr>
                        <a:t>TOTAL</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1,859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1,766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46466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28</a:t>
            </a:fld>
            <a:endParaRPr lang="en-US" dirty="0"/>
          </a:p>
        </p:txBody>
      </p:sp>
      <p:sp>
        <p:nvSpPr>
          <p:cNvPr id="2" name="Title 1" descr="&quot; &quot;"/>
          <p:cNvSpPr>
            <a:spLocks noGrp="1"/>
          </p:cNvSpPr>
          <p:nvPr>
            <p:ph type="title"/>
          </p:nvPr>
        </p:nvSpPr>
        <p:spPr/>
        <p:txBody>
          <a:bodyPr>
            <a:normAutofit/>
          </a:bodyPr>
          <a:lstStyle/>
          <a:p>
            <a:r>
              <a:rPr lang="en-US" dirty="0"/>
              <a:t>Allocation service coordination</a:t>
            </a:r>
          </a:p>
        </p:txBody>
      </p:sp>
      <p:graphicFrame>
        <p:nvGraphicFramePr>
          <p:cNvPr id="22" name="Content Placeholder 21" descr="This is an example of the spreadsheet that is distributed with information on allocation service coordination"/>
          <p:cNvGraphicFramePr>
            <a:graphicFrameLocks noGrp="1"/>
          </p:cNvGraphicFramePr>
          <p:nvPr>
            <p:ph idx="1"/>
            <p:extLst>
              <p:ext uri="{D42A27DB-BD31-4B8C-83A1-F6EECF244321}">
                <p14:modId xmlns:p14="http://schemas.microsoft.com/office/powerpoint/2010/main" val="161900099"/>
              </p:ext>
            </p:extLst>
          </p:nvPr>
        </p:nvGraphicFramePr>
        <p:xfrm>
          <a:off x="381000" y="1523998"/>
          <a:ext cx="8305799" cy="4495804"/>
        </p:xfrm>
        <a:graphic>
          <a:graphicData uri="http://schemas.openxmlformats.org/drawingml/2006/table">
            <a:tbl>
              <a:tblPr firstRow="1"/>
              <a:tblGrid>
                <a:gridCol w="741806">
                  <a:extLst>
                    <a:ext uri="{9D8B030D-6E8A-4147-A177-3AD203B41FA5}">
                      <a16:colId xmlns:a16="http://schemas.microsoft.com/office/drawing/2014/main" xmlns="" val="20000"/>
                    </a:ext>
                  </a:extLst>
                </a:gridCol>
                <a:gridCol w="1070147">
                  <a:extLst>
                    <a:ext uri="{9D8B030D-6E8A-4147-A177-3AD203B41FA5}">
                      <a16:colId xmlns:a16="http://schemas.microsoft.com/office/drawing/2014/main" xmlns="" val="20001"/>
                    </a:ext>
                  </a:extLst>
                </a:gridCol>
                <a:gridCol w="1155272">
                  <a:extLst>
                    <a:ext uri="{9D8B030D-6E8A-4147-A177-3AD203B41FA5}">
                      <a16:colId xmlns:a16="http://schemas.microsoft.com/office/drawing/2014/main" xmlns="" val="20002"/>
                    </a:ext>
                  </a:extLst>
                </a:gridCol>
                <a:gridCol w="1009343">
                  <a:extLst>
                    <a:ext uri="{9D8B030D-6E8A-4147-A177-3AD203B41FA5}">
                      <a16:colId xmlns:a16="http://schemas.microsoft.com/office/drawing/2014/main" xmlns="" val="20003"/>
                    </a:ext>
                  </a:extLst>
                </a:gridCol>
                <a:gridCol w="747832">
                  <a:extLst>
                    <a:ext uri="{9D8B030D-6E8A-4147-A177-3AD203B41FA5}">
                      <a16:colId xmlns:a16="http://schemas.microsoft.com/office/drawing/2014/main" xmlns="" val="20004"/>
                    </a:ext>
                  </a:extLst>
                </a:gridCol>
                <a:gridCol w="1185729">
                  <a:extLst>
                    <a:ext uri="{9D8B030D-6E8A-4147-A177-3AD203B41FA5}">
                      <a16:colId xmlns:a16="http://schemas.microsoft.com/office/drawing/2014/main" xmlns="" val="20005"/>
                    </a:ext>
                  </a:extLst>
                </a:gridCol>
                <a:gridCol w="948539">
                  <a:extLst>
                    <a:ext uri="{9D8B030D-6E8A-4147-A177-3AD203B41FA5}">
                      <a16:colId xmlns:a16="http://schemas.microsoft.com/office/drawing/2014/main" xmlns="" val="20006"/>
                    </a:ext>
                  </a:extLst>
                </a:gridCol>
                <a:gridCol w="1447131">
                  <a:extLst>
                    <a:ext uri="{9D8B030D-6E8A-4147-A177-3AD203B41FA5}">
                      <a16:colId xmlns:a16="http://schemas.microsoft.com/office/drawing/2014/main" xmlns="" val="20007"/>
                    </a:ext>
                  </a:extLst>
                </a:gridCol>
              </a:tblGrid>
              <a:tr h="1285706">
                <a:tc>
                  <a:txBody>
                    <a:bodyPr/>
                    <a:lstStyle/>
                    <a:p>
                      <a:pPr algn="l" fontAlgn="b"/>
                      <a:r>
                        <a:rPr lang="en-US" sz="1100" b="1" i="0" u="none" strike="noStrike" dirty="0">
                          <a:solidFill>
                            <a:schemeClr val="bg1"/>
                          </a:solidFill>
                          <a:effectLst/>
                          <a:latin typeface="Calibri"/>
                        </a:rPr>
                        <a:t>CCB</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Projected AME Less Projected TCM Paid &amp; Trust Paid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 Projected AME Less Projected TCM and Trust Paid Adjusted to Total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Projected State General Fund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Projected Federal Part C Funds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State General Fund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Federal Part C Funds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Total Revised Service Coordination Allocation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extLst>
                  <a:ext uri="{0D108BD9-81ED-4DB2-BD59-A6C34878D82A}">
                    <a16:rowId xmlns:a16="http://schemas.microsoft.com/office/drawing/2014/main" xmlns="" val="10000"/>
                  </a:ext>
                </a:extLst>
              </a:tr>
              <a:tr h="283858">
                <a:tc>
                  <a:txBody>
                    <a:bodyPr/>
                    <a:lstStyle/>
                    <a:p>
                      <a:pPr algn="ctr" fontAlgn="b"/>
                      <a:r>
                        <a:rPr lang="en-US" sz="1400" b="0" i="0" u="none" strike="noStrike" dirty="0">
                          <a:solidFill>
                            <a:srgbClr val="000000"/>
                          </a:solidFill>
                          <a:effectLst/>
                          <a:latin typeface="Calibri"/>
                        </a:rPr>
                        <a:t>CCB1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$31,449.60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$2,620.80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$34,070.40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1"/>
                  </a:ext>
                </a:extLst>
              </a:tr>
              <a:tr h="283858">
                <a:tc>
                  <a:txBody>
                    <a:bodyPr/>
                    <a:lstStyle/>
                    <a:p>
                      <a:pPr algn="ctr" fontAlgn="b"/>
                      <a:r>
                        <a:rPr lang="en-US" sz="1400" b="0" i="0" u="none" strike="noStrike">
                          <a:solidFill>
                            <a:srgbClr val="000000"/>
                          </a:solidFill>
                          <a:effectLst/>
                          <a:latin typeface="Calibri"/>
                        </a:rPr>
                        <a:t>CCB2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$132,350.40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$11,793.60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$144,144.00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54822">
                <a:tc>
                  <a:txBody>
                    <a:bodyPr/>
                    <a:lstStyle/>
                    <a:p>
                      <a:pPr algn="ctr" fontAlgn="b"/>
                      <a:r>
                        <a:rPr lang="en-US" sz="1400" b="0" i="0" u="none" strike="noStrike">
                          <a:solidFill>
                            <a:srgbClr val="000000"/>
                          </a:solidFill>
                          <a:effectLst/>
                          <a:latin typeface="Calibri"/>
                        </a:rPr>
                        <a:t>CCB3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$64,209.60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$5,241.60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$69,451.20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3"/>
                  </a:ext>
                </a:extLst>
              </a:tr>
              <a:tr h="283858">
                <a:tc>
                  <a:txBody>
                    <a:bodyPr/>
                    <a:lstStyle/>
                    <a:p>
                      <a:pPr algn="ctr" fontAlgn="b"/>
                      <a:r>
                        <a:rPr lang="en-US" sz="1400" b="0" i="0" u="none" strike="noStrike">
                          <a:solidFill>
                            <a:srgbClr val="000000"/>
                          </a:solidFill>
                          <a:effectLst/>
                          <a:latin typeface="Calibri"/>
                        </a:rPr>
                        <a:t>CCB4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$91,728.00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$7,862.40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$99,590.40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3858">
                <a:tc>
                  <a:txBody>
                    <a:bodyPr/>
                    <a:lstStyle/>
                    <a:p>
                      <a:pPr algn="ctr" fontAlgn="b"/>
                      <a:r>
                        <a:rPr lang="en-US" sz="1400" b="0" i="0" u="none" strike="noStrike">
                          <a:solidFill>
                            <a:srgbClr val="000000"/>
                          </a:solidFill>
                          <a:effectLst/>
                          <a:latin typeface="Calibri"/>
                        </a:rPr>
                        <a:t>CCB5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13.32%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$530,712.00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$44,553.60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$575,265.60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5"/>
                  </a:ext>
                </a:extLst>
              </a:tr>
              <a:tr h="283858">
                <a:tc>
                  <a:txBody>
                    <a:bodyPr/>
                    <a:lstStyle/>
                    <a:p>
                      <a:pPr algn="ctr" fontAlgn="b"/>
                      <a:r>
                        <a:rPr lang="en-US" sz="1400" b="0" i="0" u="none" strike="noStrike">
                          <a:solidFill>
                            <a:srgbClr val="000000"/>
                          </a:solidFill>
                          <a:effectLst/>
                          <a:latin typeface="Calibri"/>
                        </a:rPr>
                        <a:t>CCB6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$615,888.00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$51,105.60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$666,993.60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83858">
                <a:tc>
                  <a:txBody>
                    <a:bodyPr/>
                    <a:lstStyle/>
                    <a:p>
                      <a:pPr algn="ctr" fontAlgn="b"/>
                      <a:r>
                        <a:rPr lang="en-US" sz="1400" b="0" i="0" u="none" strike="noStrike">
                          <a:solidFill>
                            <a:srgbClr val="000000"/>
                          </a:solidFill>
                          <a:effectLst/>
                          <a:latin typeface="Calibri"/>
                        </a:rPr>
                        <a:t>CCB7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$38,001.60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$2,620.80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a:rPr>
                        <a:t>$40,622.40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7"/>
                  </a:ext>
                </a:extLst>
              </a:tr>
              <a:tr h="283858">
                <a:tc>
                  <a:txBody>
                    <a:bodyPr/>
                    <a:lstStyle/>
                    <a:p>
                      <a:pPr algn="ctr" fontAlgn="b"/>
                      <a:r>
                        <a:rPr lang="en-US" sz="1400" b="0" i="0" u="none" strike="noStrike">
                          <a:solidFill>
                            <a:srgbClr val="000000"/>
                          </a:solidFill>
                          <a:effectLst/>
                          <a:latin typeface="Calibri"/>
                        </a:rPr>
                        <a:t>CCB8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50.79%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$2,026,759.30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$172,972.80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$2,199,732.10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83858">
                <a:tc>
                  <a:txBody>
                    <a:bodyPr/>
                    <a:lstStyle/>
                    <a:p>
                      <a:pPr algn="ctr" fontAlgn="b"/>
                      <a:r>
                        <a:rPr lang="en-US" sz="1400" b="0" i="0" u="none" strike="noStrike">
                          <a:solidFill>
                            <a:srgbClr val="000000"/>
                          </a:solidFill>
                          <a:effectLst/>
                          <a:latin typeface="Calibri"/>
                        </a:rPr>
                        <a:t>CCB9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$127,108.80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$10,483.20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a:rPr>
                        <a:t>$137,592.00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9"/>
                  </a:ext>
                </a:extLst>
              </a:tr>
              <a:tr h="283858">
                <a:tc>
                  <a:txBody>
                    <a:bodyPr/>
                    <a:lstStyle/>
                    <a:p>
                      <a:pPr algn="ctr" fontAlgn="b"/>
                      <a:r>
                        <a:rPr lang="en-US" sz="1400" b="0" i="0" u="none" strike="noStrike">
                          <a:solidFill>
                            <a:srgbClr val="000000"/>
                          </a:solidFill>
                          <a:effectLst/>
                          <a:latin typeface="Calibri"/>
                        </a:rPr>
                        <a:t>CCB10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$338,083.20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$27,518.40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$365,601.60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00554">
                <a:tc>
                  <a:txBody>
                    <a:bodyPr/>
                    <a:lstStyle/>
                    <a:p>
                      <a:pPr algn="ctr" fontAlgn="b"/>
                      <a:r>
                        <a:rPr lang="en-US" sz="1400" b="1" i="0" u="none" strike="noStrike" dirty="0">
                          <a:solidFill>
                            <a:schemeClr val="bg1"/>
                          </a:solidFill>
                          <a:effectLst/>
                          <a:latin typeface="Calibri"/>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1,880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3,050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$3,996,290.50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$336,772.80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$4,333,063.30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723027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29</a:t>
            </a:fld>
            <a:endParaRPr lang="en-US" dirty="0"/>
          </a:p>
        </p:txBody>
      </p:sp>
      <p:sp>
        <p:nvSpPr>
          <p:cNvPr id="2" name="Title 1" descr="&quot; &quot;"/>
          <p:cNvSpPr>
            <a:spLocks noGrp="1"/>
          </p:cNvSpPr>
          <p:nvPr>
            <p:ph type="title"/>
          </p:nvPr>
        </p:nvSpPr>
        <p:spPr>
          <a:xfrm>
            <a:off x="457200" y="274638"/>
            <a:ext cx="8229600" cy="715962"/>
          </a:xfrm>
        </p:spPr>
        <p:txBody>
          <a:bodyPr/>
          <a:lstStyle/>
          <a:p>
            <a:r>
              <a:rPr lang="en-US" dirty="0"/>
              <a:t>Allocation direct services</a:t>
            </a:r>
          </a:p>
        </p:txBody>
      </p:sp>
      <p:graphicFrame>
        <p:nvGraphicFramePr>
          <p:cNvPr id="10" name="Content Placeholder 9" descr="This is an example of the spreadsheet that is distributed with information on  allocation for direct services"/>
          <p:cNvGraphicFramePr>
            <a:graphicFrameLocks noGrp="1"/>
          </p:cNvGraphicFramePr>
          <p:nvPr>
            <p:ph idx="1"/>
            <p:extLst>
              <p:ext uri="{D42A27DB-BD31-4B8C-83A1-F6EECF244321}">
                <p14:modId xmlns:p14="http://schemas.microsoft.com/office/powerpoint/2010/main" val="1344069599"/>
              </p:ext>
            </p:extLst>
          </p:nvPr>
        </p:nvGraphicFramePr>
        <p:xfrm>
          <a:off x="380998" y="1143004"/>
          <a:ext cx="8305798" cy="5443809"/>
        </p:xfrm>
        <a:graphic>
          <a:graphicData uri="http://schemas.openxmlformats.org/drawingml/2006/table">
            <a:tbl>
              <a:tblPr firstRow="1"/>
              <a:tblGrid>
                <a:gridCol w="748547">
                  <a:extLst>
                    <a:ext uri="{9D8B030D-6E8A-4147-A177-3AD203B41FA5}">
                      <a16:colId xmlns:a16="http://schemas.microsoft.com/office/drawing/2014/main" xmlns="" val="20000"/>
                    </a:ext>
                  </a:extLst>
                </a:gridCol>
                <a:gridCol w="799818">
                  <a:extLst>
                    <a:ext uri="{9D8B030D-6E8A-4147-A177-3AD203B41FA5}">
                      <a16:colId xmlns:a16="http://schemas.microsoft.com/office/drawing/2014/main" xmlns="" val="20001"/>
                    </a:ext>
                  </a:extLst>
                </a:gridCol>
                <a:gridCol w="738293">
                  <a:extLst>
                    <a:ext uri="{9D8B030D-6E8A-4147-A177-3AD203B41FA5}">
                      <a16:colId xmlns:a16="http://schemas.microsoft.com/office/drawing/2014/main" xmlns="" val="20002"/>
                    </a:ext>
                  </a:extLst>
                </a:gridCol>
                <a:gridCol w="748547">
                  <a:extLst>
                    <a:ext uri="{9D8B030D-6E8A-4147-A177-3AD203B41FA5}">
                      <a16:colId xmlns:a16="http://schemas.microsoft.com/office/drawing/2014/main" xmlns="" val="20003"/>
                    </a:ext>
                  </a:extLst>
                </a:gridCol>
                <a:gridCol w="850997">
                  <a:extLst>
                    <a:ext uri="{9D8B030D-6E8A-4147-A177-3AD203B41FA5}">
                      <a16:colId xmlns:a16="http://schemas.microsoft.com/office/drawing/2014/main" xmlns="" val="20004"/>
                    </a:ext>
                  </a:extLst>
                </a:gridCol>
                <a:gridCol w="762000">
                  <a:extLst>
                    <a:ext uri="{9D8B030D-6E8A-4147-A177-3AD203B41FA5}">
                      <a16:colId xmlns:a16="http://schemas.microsoft.com/office/drawing/2014/main" xmlns="" val="20005"/>
                    </a:ext>
                  </a:extLst>
                </a:gridCol>
                <a:gridCol w="609600">
                  <a:extLst>
                    <a:ext uri="{9D8B030D-6E8A-4147-A177-3AD203B41FA5}">
                      <a16:colId xmlns:a16="http://schemas.microsoft.com/office/drawing/2014/main" xmlns="" val="20006"/>
                    </a:ext>
                  </a:extLst>
                </a:gridCol>
                <a:gridCol w="1066800">
                  <a:extLst>
                    <a:ext uri="{9D8B030D-6E8A-4147-A177-3AD203B41FA5}">
                      <a16:colId xmlns:a16="http://schemas.microsoft.com/office/drawing/2014/main" xmlns="" val="20007"/>
                    </a:ext>
                  </a:extLst>
                </a:gridCol>
                <a:gridCol w="986551">
                  <a:extLst>
                    <a:ext uri="{9D8B030D-6E8A-4147-A177-3AD203B41FA5}">
                      <a16:colId xmlns:a16="http://schemas.microsoft.com/office/drawing/2014/main" xmlns="" val="20008"/>
                    </a:ext>
                  </a:extLst>
                </a:gridCol>
                <a:gridCol w="994645">
                  <a:extLst>
                    <a:ext uri="{9D8B030D-6E8A-4147-A177-3AD203B41FA5}">
                      <a16:colId xmlns:a16="http://schemas.microsoft.com/office/drawing/2014/main" xmlns="" val="20009"/>
                    </a:ext>
                  </a:extLst>
                </a:gridCol>
              </a:tblGrid>
              <a:tr h="1051564">
                <a:tc>
                  <a:txBody>
                    <a:bodyPr/>
                    <a:lstStyle/>
                    <a:p>
                      <a:pPr algn="l" fontAlgn="b"/>
                      <a:r>
                        <a:rPr lang="en-US" sz="1000" b="1" i="0" u="none" strike="noStrike" dirty="0">
                          <a:solidFill>
                            <a:schemeClr val="bg1"/>
                          </a:solidFill>
                          <a:effectLst/>
                          <a:latin typeface="Calibri"/>
                        </a:rPr>
                        <a:t>Actual Medicaid AME  11/1/13 - 10/31/14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FY 14-15 Projected Min </a:t>
                      </a:r>
                      <a:r>
                        <a:rPr lang="en-US" sz="1000" b="1" i="0" u="none" strike="noStrike" dirty="0" err="1">
                          <a:solidFill>
                            <a:schemeClr val="bg1"/>
                          </a:solidFill>
                          <a:effectLst/>
                          <a:latin typeface="Calibri"/>
                        </a:rPr>
                        <a:t>Avg</a:t>
                      </a:r>
                      <a:r>
                        <a:rPr lang="en-US" sz="1000" b="1" i="0" u="none" strike="noStrike" dirty="0">
                          <a:solidFill>
                            <a:schemeClr val="bg1"/>
                          </a:solidFill>
                          <a:effectLst/>
                          <a:latin typeface="Calibri"/>
                        </a:rPr>
                        <a:t> Monthly Medicaid Service Paid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Projected Min </a:t>
                      </a:r>
                      <a:r>
                        <a:rPr lang="en-US" sz="1000" b="1" i="0" u="none" strike="noStrike" dirty="0" err="1">
                          <a:solidFill>
                            <a:schemeClr val="bg1"/>
                          </a:solidFill>
                          <a:effectLst/>
                          <a:latin typeface="Calibri"/>
                        </a:rPr>
                        <a:t>Avg</a:t>
                      </a:r>
                      <a:r>
                        <a:rPr lang="en-US" sz="1000" b="1" i="0" u="none" strike="noStrike" dirty="0">
                          <a:solidFill>
                            <a:schemeClr val="bg1"/>
                          </a:solidFill>
                          <a:effectLst/>
                          <a:latin typeface="Calibri"/>
                        </a:rPr>
                        <a:t> Monthly Trust Paid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FY 14-15 Projected AME Less Medicaid and Trust Fund Paid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 Projected State General Fund and Federal Part C Funds Direct Service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State General Fund Projected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Federal Part C Funds Projected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State General Fund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Federal Part C Funds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Total State General Fund and Federal Part C Funds DS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extLst>
                  <a:ext uri="{0D108BD9-81ED-4DB2-BD59-A6C34878D82A}">
                    <a16:rowId xmlns:a16="http://schemas.microsoft.com/office/drawing/2014/main" xmlns="" val="10000"/>
                  </a:ext>
                </a:extLst>
              </a:tr>
              <a:tr h="399295">
                <a:tc>
                  <a:txBody>
                    <a:bodyPr/>
                    <a:lstStyle/>
                    <a:p>
                      <a:pPr algn="ctr" fontAlgn="b"/>
                      <a:r>
                        <a:rPr lang="en-US" sz="1200" b="0" i="0" u="none" strike="noStrike" dirty="0">
                          <a:solidFill>
                            <a:srgbClr val="000000"/>
                          </a:solidFill>
                          <a:effectLst/>
                          <a:latin typeface="Calibri"/>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                                    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$113,230.00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1" i="0" u="none" strike="noStrike" dirty="0">
                          <a:solidFill>
                            <a:srgbClr val="000000"/>
                          </a:solidFill>
                          <a:effectLst/>
                          <a:latin typeface="Calibri"/>
                        </a:rPr>
                        <a:t>$113,230.00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1"/>
                  </a:ext>
                </a:extLst>
              </a:tr>
              <a:tr h="399295">
                <a:tc>
                  <a:txBody>
                    <a:bodyPr/>
                    <a:lstStyle/>
                    <a:p>
                      <a:pPr algn="ctr" fontAlgn="b"/>
                      <a:r>
                        <a:rPr lang="en-US" sz="1200" b="0" i="0" u="none" strike="noStrike">
                          <a:solidFill>
                            <a:srgbClr val="000000"/>
                          </a:solidFill>
                          <a:effectLst/>
                          <a:latin typeface="Calibri"/>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$457,275.00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$4,937.00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$462,212.00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9295">
                <a:tc>
                  <a:txBody>
                    <a:bodyPr/>
                    <a:lstStyle/>
                    <a:p>
                      <a:pPr algn="ctr" fontAlgn="b"/>
                      <a:r>
                        <a:rPr lang="en-US" sz="1200" b="0" i="0" u="none" strike="noStrike">
                          <a:solidFill>
                            <a:srgbClr val="000000"/>
                          </a:solidFill>
                          <a:effectLst/>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                                    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$169,845.00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1" i="0" u="none" strike="noStrike" dirty="0">
                          <a:solidFill>
                            <a:srgbClr val="000000"/>
                          </a:solidFill>
                          <a:effectLst/>
                          <a:latin typeface="Calibri"/>
                        </a:rPr>
                        <a:t>$169,845.00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3"/>
                  </a:ext>
                </a:extLst>
              </a:tr>
              <a:tr h="399295">
                <a:tc>
                  <a:txBody>
                    <a:bodyPr/>
                    <a:lstStyle/>
                    <a:p>
                      <a:pPr algn="ctr" fontAlgn="b"/>
                      <a:r>
                        <a:rPr lang="en-US" sz="1200" b="0" i="0" u="none" strike="noStrike">
                          <a:solidFill>
                            <a:srgbClr val="000000"/>
                          </a:solidFill>
                          <a:effectLst/>
                          <a:latin typeface="Calibri"/>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$243,880.00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$4,355.00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$248,235.00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99295">
                <a:tc>
                  <a:txBody>
                    <a:bodyPr/>
                    <a:lstStyle/>
                    <a:p>
                      <a:pPr algn="ctr" fontAlgn="b"/>
                      <a:r>
                        <a:rPr lang="en-US" sz="1200" b="0" i="0" u="none" strike="noStrike">
                          <a:solidFill>
                            <a:srgbClr val="000000"/>
                          </a:solidFill>
                          <a:effectLst/>
                          <a:latin typeface="Calibri"/>
                        </a:rPr>
                        <a:t>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                                 133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                                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358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$1,428,440.00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$20,333.00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1" i="0" u="none" strike="noStrike" dirty="0">
                          <a:solidFill>
                            <a:srgbClr val="000000"/>
                          </a:solidFill>
                          <a:effectLst/>
                          <a:latin typeface="Calibri"/>
                        </a:rPr>
                        <a:t>$1,448,773.00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5"/>
                  </a:ext>
                </a:extLst>
              </a:tr>
              <a:tr h="399295">
                <a:tc>
                  <a:txBody>
                    <a:bodyPr/>
                    <a:lstStyle/>
                    <a:p>
                      <a:pPr algn="ctr" fontAlgn="b"/>
                      <a:r>
                        <a:rPr lang="en-US" sz="1200" b="0" i="0" u="none" strike="noStrike">
                          <a:solidFill>
                            <a:srgbClr val="000000"/>
                          </a:solidFill>
                          <a:effectLst/>
                          <a:latin typeface="Calibri"/>
                        </a:rPr>
                        <a:t>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137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151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401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$1,589,575.00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$15,117.00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$1,604,692.00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99295">
                <a:tc>
                  <a:txBody>
                    <a:bodyPr/>
                    <a:lstStyle/>
                    <a:p>
                      <a:pPr algn="ctr" fontAlgn="b"/>
                      <a:r>
                        <a:rPr lang="en-US" sz="1200" b="0" i="0" u="none" strike="noStrike">
                          <a:solidFill>
                            <a:srgbClr val="000000"/>
                          </a:solidFill>
                          <a:effectLst/>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                                    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$143,715.00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1" i="0" u="none" strike="noStrike" dirty="0">
                          <a:solidFill>
                            <a:srgbClr val="000000"/>
                          </a:solidFill>
                          <a:effectLst/>
                          <a:latin typeface="Calibri"/>
                        </a:rPr>
                        <a:t>$143,715.00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7"/>
                  </a:ext>
                </a:extLst>
              </a:tr>
              <a:tr h="399295">
                <a:tc>
                  <a:txBody>
                    <a:bodyPr/>
                    <a:lstStyle/>
                    <a:p>
                      <a:pPr algn="ctr" fontAlgn="b"/>
                      <a:r>
                        <a:rPr lang="en-US" sz="1200" b="0" i="0" u="none" strike="noStrike">
                          <a:solidFill>
                            <a:srgbClr val="000000"/>
                          </a:solidFill>
                          <a:effectLst/>
                          <a:latin typeface="Calibri"/>
                        </a:rPr>
                        <a:t>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405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220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1,282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$5,104,060.00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$90,955.00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$5,195,015.00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99295">
                <a:tc>
                  <a:txBody>
                    <a:bodyPr/>
                    <a:lstStyle/>
                    <a:p>
                      <a:pPr algn="ctr" fontAlgn="b"/>
                      <a:r>
                        <a:rPr lang="en-US" sz="1200" b="0" i="0" u="none" strike="noStrike">
                          <a:solidFill>
                            <a:srgbClr val="000000"/>
                          </a:solidFill>
                          <a:effectLst/>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                                    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$335,335.00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$4,355.00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1" i="0" u="none" strike="noStrike" dirty="0">
                          <a:solidFill>
                            <a:srgbClr val="000000"/>
                          </a:solidFill>
                          <a:effectLst/>
                          <a:latin typeface="Calibri"/>
                        </a:rPr>
                        <a:t>$339,690.00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xmlns="" val="10009"/>
                  </a:ext>
                </a:extLst>
              </a:tr>
              <a:tr h="399295">
                <a:tc>
                  <a:txBody>
                    <a:bodyPr/>
                    <a:lstStyle/>
                    <a:p>
                      <a:pPr algn="ctr" fontAlgn="b"/>
                      <a:r>
                        <a:rPr lang="en-US" sz="1200" b="0" i="0" u="none" strike="noStrike">
                          <a:solidFill>
                            <a:srgbClr val="000000"/>
                          </a:solidFill>
                          <a:effectLst/>
                          <a:latin typeface="Calibri"/>
                        </a:rPr>
                        <a:t>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103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$975,520.00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$9,292.00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$984,812.00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99295">
                <a:tc>
                  <a:txBody>
                    <a:bodyPr/>
                    <a:lstStyle/>
                    <a:p>
                      <a:pPr algn="ctr" fontAlgn="b"/>
                      <a:r>
                        <a:rPr lang="en-US" sz="1200" b="1" i="0" u="none" strike="noStrike" dirty="0">
                          <a:solidFill>
                            <a:schemeClr val="bg1"/>
                          </a:solidFill>
                          <a:effectLst/>
                          <a:latin typeface="Calibri"/>
                        </a:rPr>
                        <a:t>1,859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                                 966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2,652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2,425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$10,560,875.00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$149,344.00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$10,710,219.00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28512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p:cNvSpPr>
            <a:spLocks noGrp="1"/>
          </p:cNvSpPr>
          <p:nvPr>
            <p:ph type="title"/>
          </p:nvPr>
        </p:nvSpPr>
        <p:spPr/>
        <p:txBody>
          <a:bodyPr/>
          <a:lstStyle/>
          <a:p>
            <a:r>
              <a:rPr lang="en-US" dirty="0"/>
              <a:t>Importance of Budget Management</a:t>
            </a:r>
          </a:p>
        </p:txBody>
      </p:sp>
      <p:sp>
        <p:nvSpPr>
          <p:cNvPr id="2" name="Content Placeholder 1"/>
          <p:cNvSpPr>
            <a:spLocks noGrp="1"/>
          </p:cNvSpPr>
          <p:nvPr>
            <p:ph sz="half" idx="1"/>
          </p:nvPr>
        </p:nvSpPr>
        <p:spPr>
          <a:xfrm>
            <a:off x="457200" y="1607316"/>
            <a:ext cx="4038600" cy="3276600"/>
          </a:xfrm>
        </p:spPr>
        <p:txBody>
          <a:bodyPr/>
          <a:lstStyle/>
          <a:p>
            <a:pPr lvl="0"/>
            <a:r>
              <a:rPr lang="en-US" dirty="0"/>
              <a:t>address state and federal accountability requirements</a:t>
            </a:r>
          </a:p>
          <a:p>
            <a:pPr lvl="0"/>
            <a:r>
              <a:rPr lang="en-US" dirty="0"/>
              <a:t>answer programmatic questions</a:t>
            </a:r>
          </a:p>
          <a:p>
            <a:pPr lvl="0"/>
            <a:r>
              <a:rPr lang="en-US" dirty="0"/>
              <a:t>generate programmatic and political support</a:t>
            </a:r>
          </a:p>
        </p:txBody>
      </p:sp>
      <p:pic>
        <p:nvPicPr>
          <p:cNvPr id="8" name="Content Placeholder 7" descr="&quot; &quot;"/>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5095" t="-27119" r="3774" b="-24472"/>
          <a:stretch/>
        </p:blipFill>
        <p:spPr>
          <a:xfrm>
            <a:off x="4495800" y="609600"/>
            <a:ext cx="4152900" cy="5181600"/>
          </a:xfrm>
          <a:solidFill>
            <a:schemeClr val="bg1"/>
          </a:solidFill>
          <a:effectLst>
            <a:softEdge rad="635000"/>
          </a:effectLst>
        </p:spPr>
      </p:pic>
    </p:spTree>
    <p:extLst>
      <p:ext uri="{BB962C8B-B14F-4D97-AF65-F5344CB8AC3E}">
        <p14:creationId xmlns:p14="http://schemas.microsoft.com/office/powerpoint/2010/main" val="629463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Utilization Reports</a:t>
            </a:r>
          </a:p>
        </p:txBody>
      </p:sp>
      <p:pic>
        <p:nvPicPr>
          <p:cNvPr id="2050" name="Picture 2" descr="&quot; &quot;"/>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680" r="26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98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31</a:t>
            </a:fld>
            <a:endParaRPr lang="en-US" dirty="0"/>
          </a:p>
        </p:txBody>
      </p:sp>
      <p:sp>
        <p:nvSpPr>
          <p:cNvPr id="2" name="Title 1" descr="&quot; &quot; "/>
          <p:cNvSpPr>
            <a:spLocks noGrp="1"/>
          </p:cNvSpPr>
          <p:nvPr>
            <p:ph type="title"/>
          </p:nvPr>
        </p:nvSpPr>
        <p:spPr>
          <a:xfrm>
            <a:off x="457200" y="152400"/>
            <a:ext cx="8229600" cy="990600"/>
          </a:xfrm>
        </p:spPr>
        <p:txBody>
          <a:bodyPr>
            <a:normAutofit/>
          </a:bodyPr>
          <a:lstStyle/>
          <a:p>
            <a:r>
              <a:rPr lang="en-US" dirty="0" smtClean="0"/>
              <a:t>AME </a:t>
            </a:r>
            <a:r>
              <a:rPr lang="en-US" dirty="0"/>
              <a:t>comparison – Total program</a:t>
            </a:r>
          </a:p>
        </p:txBody>
      </p:sp>
      <p:graphicFrame>
        <p:nvGraphicFramePr>
          <p:cNvPr id="16" name="Content Placeholder 15" descr="This is an example of the spreadsheet that is distributed with information on average monthly enrolled comparison for total program"/>
          <p:cNvGraphicFramePr>
            <a:graphicFrameLocks noGrp="1"/>
          </p:cNvGraphicFramePr>
          <p:nvPr>
            <p:ph idx="1"/>
            <p:extLst>
              <p:ext uri="{D42A27DB-BD31-4B8C-83A1-F6EECF244321}">
                <p14:modId xmlns:p14="http://schemas.microsoft.com/office/powerpoint/2010/main" val="3576720046"/>
              </p:ext>
            </p:extLst>
          </p:nvPr>
        </p:nvGraphicFramePr>
        <p:xfrm>
          <a:off x="762000" y="1219200"/>
          <a:ext cx="7391399" cy="5212080"/>
        </p:xfrm>
        <a:graphic>
          <a:graphicData uri="http://schemas.openxmlformats.org/drawingml/2006/table">
            <a:tbl>
              <a:tblPr firstRow="1"/>
              <a:tblGrid>
                <a:gridCol w="870364">
                  <a:extLst>
                    <a:ext uri="{9D8B030D-6E8A-4147-A177-3AD203B41FA5}">
                      <a16:colId xmlns:a16="http://schemas.microsoft.com/office/drawing/2014/main" xmlns="" val="20000"/>
                    </a:ext>
                  </a:extLst>
                </a:gridCol>
                <a:gridCol w="1754118">
                  <a:extLst>
                    <a:ext uri="{9D8B030D-6E8A-4147-A177-3AD203B41FA5}">
                      <a16:colId xmlns:a16="http://schemas.microsoft.com/office/drawing/2014/main" xmlns="" val="20001"/>
                    </a:ext>
                  </a:extLst>
                </a:gridCol>
                <a:gridCol w="1580045">
                  <a:extLst>
                    <a:ext uri="{9D8B030D-6E8A-4147-A177-3AD203B41FA5}">
                      <a16:colId xmlns:a16="http://schemas.microsoft.com/office/drawing/2014/main" xmlns="" val="20002"/>
                    </a:ext>
                  </a:extLst>
                </a:gridCol>
                <a:gridCol w="1874630">
                  <a:extLst>
                    <a:ext uri="{9D8B030D-6E8A-4147-A177-3AD203B41FA5}">
                      <a16:colId xmlns:a16="http://schemas.microsoft.com/office/drawing/2014/main" xmlns="" val="20003"/>
                    </a:ext>
                  </a:extLst>
                </a:gridCol>
                <a:gridCol w="1312242">
                  <a:extLst>
                    <a:ext uri="{9D8B030D-6E8A-4147-A177-3AD203B41FA5}">
                      <a16:colId xmlns:a16="http://schemas.microsoft.com/office/drawing/2014/main" xmlns="" val="20004"/>
                    </a:ext>
                  </a:extLst>
                </a:gridCol>
              </a:tblGrid>
              <a:tr h="381000">
                <a:tc>
                  <a:txBody>
                    <a:bodyPr/>
                    <a:lstStyle/>
                    <a:p>
                      <a:pPr algn="ctr" fontAlgn="b"/>
                      <a:r>
                        <a:rPr lang="en-US" sz="1400" b="1" i="0" u="none" strike="noStrike" dirty="0">
                          <a:solidFill>
                            <a:schemeClr val="bg1"/>
                          </a:solidFill>
                          <a:effectLst/>
                          <a:latin typeface="Calibri"/>
                        </a:rPr>
                        <a:t>CCB</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State/Part C Projected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State/Part C Actual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Difference Actual to Projected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 Monthly Enrolled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xmlns="" val="10000"/>
                  </a:ext>
                </a:extLst>
              </a:tr>
              <a:tr h="334851">
                <a:tc>
                  <a:txBody>
                    <a:bodyPr/>
                    <a:lstStyle/>
                    <a:p>
                      <a:pPr algn="ctr" fontAlgn="b"/>
                      <a:r>
                        <a:rPr lang="en-US" sz="1400" b="0" i="0" u="none" strike="noStrike" dirty="0">
                          <a:solidFill>
                            <a:srgbClr val="000000"/>
                          </a:solidFill>
                          <a:effectLst/>
                          <a:latin typeface="Calibri"/>
                        </a:rPr>
                        <a:t>CCB1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60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110.0%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1"/>
                  </a:ext>
                </a:extLst>
              </a:tr>
              <a:tr h="334851">
                <a:tc>
                  <a:txBody>
                    <a:bodyPr/>
                    <a:lstStyle/>
                    <a:p>
                      <a:pPr algn="ctr" fontAlgn="b"/>
                      <a:r>
                        <a:rPr lang="en-US" sz="1400" b="0" i="0" u="none" strike="noStrike">
                          <a:solidFill>
                            <a:srgbClr val="000000"/>
                          </a:solidFill>
                          <a:effectLst/>
                          <a:latin typeface="Calibri"/>
                        </a:rPr>
                        <a:t>CCB2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172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99.5%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4851">
                <a:tc>
                  <a:txBody>
                    <a:bodyPr/>
                    <a:lstStyle/>
                    <a:p>
                      <a:pPr algn="ctr" fontAlgn="b"/>
                      <a:r>
                        <a:rPr lang="en-US" sz="1400" b="0" i="0" u="none" strike="noStrike">
                          <a:solidFill>
                            <a:srgbClr val="000000"/>
                          </a:solidFill>
                          <a:effectLst/>
                          <a:latin typeface="Calibri"/>
                        </a:rPr>
                        <a:t>CCB3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                                               68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102.9%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3"/>
                  </a:ext>
                </a:extLst>
              </a:tr>
              <a:tr h="334851">
                <a:tc>
                  <a:txBody>
                    <a:bodyPr/>
                    <a:lstStyle/>
                    <a:p>
                      <a:pPr algn="ctr" fontAlgn="b"/>
                      <a:r>
                        <a:rPr lang="en-US" sz="1400" b="0" i="0" u="none" strike="noStrike">
                          <a:solidFill>
                            <a:srgbClr val="000000"/>
                          </a:solidFill>
                          <a:effectLst/>
                          <a:latin typeface="Calibri"/>
                        </a:rPr>
                        <a:t>CCB4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98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66.9%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34851">
                <a:tc>
                  <a:txBody>
                    <a:bodyPr/>
                    <a:lstStyle/>
                    <a:p>
                      <a:pPr algn="ctr" fontAlgn="b"/>
                      <a:r>
                        <a:rPr lang="en-US" sz="1400" b="0" i="0" u="none" strike="noStrike">
                          <a:solidFill>
                            <a:srgbClr val="000000"/>
                          </a:solidFill>
                          <a:effectLst/>
                          <a:latin typeface="Calibri"/>
                        </a:rPr>
                        <a:t>CCB5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                                             536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592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110.4%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5"/>
                  </a:ext>
                </a:extLst>
              </a:tr>
              <a:tr h="334851">
                <a:tc>
                  <a:txBody>
                    <a:bodyPr/>
                    <a:lstStyle/>
                    <a:p>
                      <a:pPr algn="ctr" fontAlgn="b"/>
                      <a:r>
                        <a:rPr lang="en-US" sz="1400" b="0" i="0" u="none" strike="noStrike">
                          <a:solidFill>
                            <a:srgbClr val="000000"/>
                          </a:solidFill>
                          <a:effectLst/>
                          <a:latin typeface="Calibri"/>
                        </a:rPr>
                        <a:t>CCB6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127.3%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34851">
                <a:tc>
                  <a:txBody>
                    <a:bodyPr/>
                    <a:lstStyle/>
                    <a:p>
                      <a:pPr algn="ctr" fontAlgn="b"/>
                      <a:r>
                        <a:rPr lang="en-US" sz="1400" b="0" i="0" u="none" strike="noStrike">
                          <a:solidFill>
                            <a:srgbClr val="000000"/>
                          </a:solidFill>
                          <a:effectLst/>
                          <a:latin typeface="Calibri"/>
                        </a:rPr>
                        <a:t>CCB7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                                               72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98.9%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7"/>
                  </a:ext>
                </a:extLst>
              </a:tr>
              <a:tr h="334851">
                <a:tc>
                  <a:txBody>
                    <a:bodyPr/>
                    <a:lstStyle/>
                    <a:p>
                      <a:pPr algn="ctr" fontAlgn="b"/>
                      <a:r>
                        <a:rPr lang="en-US" sz="1400" b="0" i="0" u="none" strike="noStrike">
                          <a:solidFill>
                            <a:srgbClr val="000000"/>
                          </a:solidFill>
                          <a:effectLst/>
                          <a:latin typeface="Calibri"/>
                        </a:rPr>
                        <a:t>CCB8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1,746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1,869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107.1%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34851">
                <a:tc>
                  <a:txBody>
                    <a:bodyPr/>
                    <a:lstStyle/>
                    <a:p>
                      <a:pPr algn="ctr" fontAlgn="b"/>
                      <a:r>
                        <a:rPr lang="en-US" sz="1400" b="0" i="0" u="none" strike="noStrike">
                          <a:solidFill>
                            <a:srgbClr val="000000"/>
                          </a:solidFill>
                          <a:effectLst/>
                          <a:latin typeface="Calibri"/>
                        </a:rPr>
                        <a:t>CCB9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                                             108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94.8%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9"/>
                  </a:ext>
                </a:extLst>
              </a:tr>
              <a:tr h="334851">
                <a:tc>
                  <a:txBody>
                    <a:bodyPr/>
                    <a:lstStyle/>
                    <a:p>
                      <a:pPr algn="ctr" fontAlgn="b"/>
                      <a:r>
                        <a:rPr lang="en-US" sz="1400" b="0" i="0" u="none" strike="noStrike">
                          <a:solidFill>
                            <a:srgbClr val="000000"/>
                          </a:solidFill>
                          <a:effectLst/>
                          <a:latin typeface="Calibri"/>
                        </a:rPr>
                        <a:t>CCB10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363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99.9%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extLst>
                  <a:ext uri="{0D108BD9-81ED-4DB2-BD59-A6C34878D82A}">
                    <a16:rowId xmlns:a16="http://schemas.microsoft.com/office/drawing/2014/main" xmlns="" val="10010"/>
                  </a:ext>
                </a:extLst>
              </a:tr>
              <a:tr h="334851">
                <a:tc>
                  <a:txBody>
                    <a:bodyPr/>
                    <a:lstStyle/>
                    <a:p>
                      <a:pPr algn="ctr" fontAlgn="b"/>
                      <a:r>
                        <a:rPr lang="en-US" sz="1400" b="0" i="0" u="none" strike="noStrike" dirty="0">
                          <a:solidFill>
                            <a:schemeClr val="bg1"/>
                          </a:solidFill>
                          <a:effectLst/>
                          <a:latin typeface="Calibri"/>
                        </a:rPr>
                        <a:t>STATE TOTAL</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                                         3,823 </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                                    4,134 </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                                                311 </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108.1%</a:t>
                      </a:r>
                    </a:p>
                  </a:txBody>
                  <a:tcPr marL="7620" marR="7620" marT="7620" marB="0" anchor="b">
                    <a:lnL>
                      <a:noFill/>
                    </a:lnL>
                    <a:lnR w="12700" cap="flat" cmpd="sng" algn="ctr">
                      <a:solidFill>
                        <a:srgbClr val="000000"/>
                      </a:solidFill>
                      <a:prstDash val="solid"/>
                      <a:round/>
                      <a:headEnd type="none" w="med" len="med"/>
                      <a:tailEnd type="none" w="med" len="med"/>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131744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32</a:t>
            </a:fld>
            <a:endParaRPr lang="en-US" dirty="0"/>
          </a:p>
        </p:txBody>
      </p:sp>
      <p:sp>
        <p:nvSpPr>
          <p:cNvPr id="2" name="Title 1" descr="&quot; &quot; "/>
          <p:cNvSpPr>
            <a:spLocks noGrp="1"/>
          </p:cNvSpPr>
          <p:nvPr>
            <p:ph type="title"/>
          </p:nvPr>
        </p:nvSpPr>
        <p:spPr>
          <a:xfrm>
            <a:off x="457200" y="274638"/>
            <a:ext cx="8229600" cy="792162"/>
          </a:xfrm>
        </p:spPr>
        <p:txBody>
          <a:bodyPr>
            <a:normAutofit fontScale="90000"/>
          </a:bodyPr>
          <a:lstStyle/>
          <a:p>
            <a:r>
              <a:rPr lang="en-US" dirty="0"/>
              <a:t>AME comparison – State Insurance Trust</a:t>
            </a:r>
          </a:p>
        </p:txBody>
      </p:sp>
      <p:graphicFrame>
        <p:nvGraphicFramePr>
          <p:cNvPr id="12" name="Content Placeholder 11" descr="This is an example of the spreadsheet that is distributed with information on average monthly enrolled comparison for state insurance trust"/>
          <p:cNvGraphicFramePr>
            <a:graphicFrameLocks noGrp="1"/>
          </p:cNvGraphicFramePr>
          <p:nvPr>
            <p:ph idx="1"/>
            <p:extLst>
              <p:ext uri="{D42A27DB-BD31-4B8C-83A1-F6EECF244321}">
                <p14:modId xmlns:p14="http://schemas.microsoft.com/office/powerpoint/2010/main" val="3708738787"/>
              </p:ext>
            </p:extLst>
          </p:nvPr>
        </p:nvGraphicFramePr>
        <p:xfrm>
          <a:off x="533401" y="1295400"/>
          <a:ext cx="7848598" cy="4615180"/>
        </p:xfrm>
        <a:graphic>
          <a:graphicData uri="http://schemas.openxmlformats.org/drawingml/2006/table">
            <a:tbl>
              <a:tblPr firstRow="1"/>
              <a:tblGrid>
                <a:gridCol w="854257">
                  <a:extLst>
                    <a:ext uri="{9D8B030D-6E8A-4147-A177-3AD203B41FA5}">
                      <a16:colId xmlns:a16="http://schemas.microsoft.com/office/drawing/2014/main" xmlns="" val="20000"/>
                    </a:ext>
                  </a:extLst>
                </a:gridCol>
                <a:gridCol w="1881435">
                  <a:extLst>
                    <a:ext uri="{9D8B030D-6E8A-4147-A177-3AD203B41FA5}">
                      <a16:colId xmlns:a16="http://schemas.microsoft.com/office/drawing/2014/main" xmlns="" val="20001"/>
                    </a:ext>
                  </a:extLst>
                </a:gridCol>
                <a:gridCol w="1694728">
                  <a:extLst>
                    <a:ext uri="{9D8B030D-6E8A-4147-A177-3AD203B41FA5}">
                      <a16:colId xmlns:a16="http://schemas.microsoft.com/office/drawing/2014/main" xmlns="" val="20002"/>
                    </a:ext>
                  </a:extLst>
                </a:gridCol>
                <a:gridCol w="2010693">
                  <a:extLst>
                    <a:ext uri="{9D8B030D-6E8A-4147-A177-3AD203B41FA5}">
                      <a16:colId xmlns:a16="http://schemas.microsoft.com/office/drawing/2014/main" xmlns="" val="20003"/>
                    </a:ext>
                  </a:extLst>
                </a:gridCol>
                <a:gridCol w="1407485">
                  <a:extLst>
                    <a:ext uri="{9D8B030D-6E8A-4147-A177-3AD203B41FA5}">
                      <a16:colId xmlns:a16="http://schemas.microsoft.com/office/drawing/2014/main" xmlns="" val="20004"/>
                    </a:ext>
                  </a:extLst>
                </a:gridCol>
              </a:tblGrid>
              <a:tr h="374650">
                <a:tc>
                  <a:txBody>
                    <a:bodyPr/>
                    <a:lstStyle/>
                    <a:p>
                      <a:pPr algn="ctr" fontAlgn="b"/>
                      <a:r>
                        <a:rPr lang="en-US" sz="1400" b="1" i="0" u="none" strike="noStrike" dirty="0">
                          <a:solidFill>
                            <a:srgbClr val="FFFFFF"/>
                          </a:solidFill>
                          <a:effectLst/>
                          <a:latin typeface="Calibri"/>
                        </a:rPr>
                        <a:t>CCB</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Trust Projected AME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a:solidFill>
                            <a:srgbClr val="FFFFFF"/>
                          </a:solidFill>
                          <a:effectLst/>
                          <a:latin typeface="Calibri"/>
                        </a:rPr>
                        <a:t>Trust Actual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Difference Actual to Projected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 Monthly Enrolled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xmlns="" val="10000"/>
                  </a:ext>
                </a:extLst>
              </a:tr>
              <a:tr h="374650">
                <a:tc>
                  <a:txBody>
                    <a:bodyPr/>
                    <a:lstStyle/>
                    <a:p>
                      <a:pPr algn="ctr" fontAlgn="b"/>
                      <a:r>
                        <a:rPr lang="en-US" sz="1400" b="0" i="0" u="none" strike="noStrike" dirty="0">
                          <a:solidFill>
                            <a:srgbClr val="000000"/>
                          </a:solidFill>
                          <a:effectLst/>
                          <a:latin typeface="Calibri"/>
                        </a:rPr>
                        <a:t>CCB1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175%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1"/>
                  </a:ext>
                </a:extLst>
              </a:tr>
              <a:tr h="374650">
                <a:tc>
                  <a:txBody>
                    <a:bodyPr/>
                    <a:lstStyle/>
                    <a:p>
                      <a:pPr algn="ctr" fontAlgn="b"/>
                      <a:r>
                        <a:rPr lang="en-US" sz="1400" b="0" i="0" u="none" strike="noStrike" dirty="0">
                          <a:solidFill>
                            <a:srgbClr val="000000"/>
                          </a:solidFill>
                          <a:effectLst/>
                          <a:latin typeface="Calibri"/>
                        </a:rPr>
                        <a:t>CCB2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111%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74650">
                <a:tc>
                  <a:txBody>
                    <a:bodyPr/>
                    <a:lstStyle/>
                    <a:p>
                      <a:pPr algn="ctr" fontAlgn="b"/>
                      <a:r>
                        <a:rPr lang="en-US" sz="1400" b="0" i="0" u="none" strike="noStrike" dirty="0">
                          <a:solidFill>
                            <a:srgbClr val="000000"/>
                          </a:solidFill>
                          <a:effectLst/>
                          <a:latin typeface="Calibri"/>
                        </a:rPr>
                        <a:t>CCB3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111%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3"/>
                  </a:ext>
                </a:extLst>
              </a:tr>
              <a:tr h="374650">
                <a:tc>
                  <a:txBody>
                    <a:bodyPr/>
                    <a:lstStyle/>
                    <a:p>
                      <a:pPr algn="ctr" fontAlgn="b"/>
                      <a:r>
                        <a:rPr lang="en-US" sz="1400" b="0" i="0" u="none" strike="noStrike">
                          <a:solidFill>
                            <a:srgbClr val="000000"/>
                          </a:solidFill>
                          <a:effectLst/>
                          <a:latin typeface="Calibri"/>
                        </a:rPr>
                        <a:t>CCB4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4650">
                <a:tc>
                  <a:txBody>
                    <a:bodyPr/>
                    <a:lstStyle/>
                    <a:p>
                      <a:pPr algn="ctr" fontAlgn="b"/>
                      <a:r>
                        <a:rPr lang="en-US" sz="1400" b="0" i="0" u="none" strike="noStrike">
                          <a:solidFill>
                            <a:srgbClr val="000000"/>
                          </a:solidFill>
                          <a:effectLst/>
                          <a:latin typeface="Calibri"/>
                        </a:rPr>
                        <a:t>CCB5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77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91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118%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5"/>
                  </a:ext>
                </a:extLst>
              </a:tr>
              <a:tr h="374650">
                <a:tc>
                  <a:txBody>
                    <a:bodyPr/>
                    <a:lstStyle/>
                    <a:p>
                      <a:pPr algn="ctr" fontAlgn="b"/>
                      <a:r>
                        <a:rPr lang="en-US" sz="1400" b="0" i="0" u="none" strike="noStrike">
                          <a:solidFill>
                            <a:srgbClr val="000000"/>
                          </a:solidFill>
                          <a:effectLst/>
                          <a:latin typeface="Calibri"/>
                        </a:rPr>
                        <a:t>CCB6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162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132%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74650">
                <a:tc>
                  <a:txBody>
                    <a:bodyPr/>
                    <a:lstStyle/>
                    <a:p>
                      <a:pPr algn="ctr" fontAlgn="b"/>
                      <a:r>
                        <a:rPr lang="en-US" sz="1400" b="0" i="0" u="none" strike="noStrike">
                          <a:solidFill>
                            <a:srgbClr val="000000"/>
                          </a:solidFill>
                          <a:effectLst/>
                          <a:latin typeface="Calibri"/>
                        </a:rPr>
                        <a:t>CCB7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492%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7"/>
                  </a:ext>
                </a:extLst>
              </a:tr>
              <a:tr h="374650">
                <a:tc>
                  <a:txBody>
                    <a:bodyPr/>
                    <a:lstStyle/>
                    <a:p>
                      <a:pPr algn="ctr" fontAlgn="b"/>
                      <a:r>
                        <a:rPr lang="en-US" sz="1400" b="0" i="0" u="none" strike="noStrike" dirty="0">
                          <a:solidFill>
                            <a:srgbClr val="000000"/>
                          </a:solidFill>
                          <a:effectLst/>
                          <a:latin typeface="Calibri"/>
                        </a:rPr>
                        <a:t>CCB8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172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234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136%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74650">
                <a:tc>
                  <a:txBody>
                    <a:bodyPr/>
                    <a:lstStyle/>
                    <a:p>
                      <a:pPr algn="ctr" fontAlgn="b"/>
                      <a:r>
                        <a:rPr lang="en-US" sz="1400" b="0" i="0" u="none" strike="noStrike">
                          <a:solidFill>
                            <a:srgbClr val="000000"/>
                          </a:solidFill>
                          <a:effectLst/>
                          <a:latin typeface="Calibri"/>
                        </a:rPr>
                        <a:t>CCB9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9"/>
                  </a:ext>
                </a:extLst>
              </a:tr>
              <a:tr h="374650">
                <a:tc>
                  <a:txBody>
                    <a:bodyPr/>
                    <a:lstStyle/>
                    <a:p>
                      <a:pPr algn="ctr" fontAlgn="b"/>
                      <a:r>
                        <a:rPr lang="en-US" sz="1400" b="0" i="0" u="none" strike="noStrike">
                          <a:solidFill>
                            <a:srgbClr val="000000"/>
                          </a:solidFill>
                          <a:effectLst/>
                          <a:latin typeface="Calibri"/>
                        </a:rPr>
                        <a:t>CCB10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105%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extLst>
                  <a:ext uri="{0D108BD9-81ED-4DB2-BD59-A6C34878D82A}">
                    <a16:rowId xmlns:a16="http://schemas.microsoft.com/office/drawing/2014/main" xmlns="" val="10010"/>
                  </a:ext>
                </a:extLst>
              </a:tr>
              <a:tr h="374650">
                <a:tc>
                  <a:txBody>
                    <a:bodyPr/>
                    <a:lstStyle/>
                    <a:p>
                      <a:pPr algn="ctr" fontAlgn="b"/>
                      <a:r>
                        <a:rPr lang="en-US" sz="1400" b="0" i="0" u="none" strike="noStrike" dirty="0">
                          <a:solidFill>
                            <a:schemeClr val="bg1"/>
                          </a:solidFill>
                          <a:effectLst/>
                          <a:latin typeface="Calibri"/>
                        </a:rPr>
                        <a:t>STATE TOTAL</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443</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564</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120</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105.5%</a:t>
                      </a:r>
                    </a:p>
                  </a:txBody>
                  <a:tcPr marL="7620" marR="7620" marT="7620" marB="0" anchor="b">
                    <a:lnL>
                      <a:noFill/>
                    </a:lnL>
                    <a:lnR w="12700" cap="flat" cmpd="sng" algn="ctr">
                      <a:solidFill>
                        <a:srgbClr val="000000"/>
                      </a:solidFill>
                      <a:prstDash val="solid"/>
                      <a:round/>
                      <a:headEnd type="none" w="med" len="med"/>
                      <a:tailEnd type="none" w="med" len="med"/>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934122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33</a:t>
            </a:fld>
            <a:endParaRPr lang="en-US" dirty="0"/>
          </a:p>
        </p:txBody>
      </p:sp>
      <p:sp>
        <p:nvSpPr>
          <p:cNvPr id="2" name="Title 1"/>
          <p:cNvSpPr>
            <a:spLocks noGrp="1"/>
          </p:cNvSpPr>
          <p:nvPr>
            <p:ph type="title"/>
          </p:nvPr>
        </p:nvSpPr>
        <p:spPr>
          <a:xfrm>
            <a:off x="457200" y="274638"/>
            <a:ext cx="8229600" cy="792162"/>
          </a:xfrm>
        </p:spPr>
        <p:txBody>
          <a:bodyPr/>
          <a:lstStyle/>
          <a:p>
            <a:r>
              <a:rPr lang="en-US" dirty="0"/>
              <a:t>AME comparison - Medicaid</a:t>
            </a:r>
          </a:p>
        </p:txBody>
      </p:sp>
      <p:graphicFrame>
        <p:nvGraphicFramePr>
          <p:cNvPr id="10" name="Content Placeholder 9" descr="This is an example of the spreadsheet that is distributed with information on average monthly enrolled comparison for medicaid"/>
          <p:cNvGraphicFramePr>
            <a:graphicFrameLocks noGrp="1"/>
          </p:cNvGraphicFramePr>
          <p:nvPr>
            <p:ph idx="1"/>
            <p:extLst>
              <p:ext uri="{D42A27DB-BD31-4B8C-83A1-F6EECF244321}">
                <p14:modId xmlns:p14="http://schemas.microsoft.com/office/powerpoint/2010/main" val="2374303364"/>
              </p:ext>
            </p:extLst>
          </p:nvPr>
        </p:nvGraphicFramePr>
        <p:xfrm>
          <a:off x="609601" y="1295396"/>
          <a:ext cx="7848599" cy="4735260"/>
        </p:xfrm>
        <a:graphic>
          <a:graphicData uri="http://schemas.openxmlformats.org/drawingml/2006/table">
            <a:tbl>
              <a:tblPr firstRow="1"/>
              <a:tblGrid>
                <a:gridCol w="914263">
                  <a:extLst>
                    <a:ext uri="{9D8B030D-6E8A-4147-A177-3AD203B41FA5}">
                      <a16:colId xmlns:a16="http://schemas.microsoft.com/office/drawing/2014/main" xmlns="" val="20000"/>
                    </a:ext>
                  </a:extLst>
                </a:gridCol>
                <a:gridCol w="1068984">
                  <a:extLst>
                    <a:ext uri="{9D8B030D-6E8A-4147-A177-3AD203B41FA5}">
                      <a16:colId xmlns:a16="http://schemas.microsoft.com/office/drawing/2014/main" xmlns="" val="20001"/>
                    </a:ext>
                  </a:extLst>
                </a:gridCol>
                <a:gridCol w="1336231">
                  <a:extLst>
                    <a:ext uri="{9D8B030D-6E8A-4147-A177-3AD203B41FA5}">
                      <a16:colId xmlns:a16="http://schemas.microsoft.com/office/drawing/2014/main" xmlns="" val="20002"/>
                    </a:ext>
                  </a:extLst>
                </a:gridCol>
                <a:gridCol w="1279969">
                  <a:extLst>
                    <a:ext uri="{9D8B030D-6E8A-4147-A177-3AD203B41FA5}">
                      <a16:colId xmlns:a16="http://schemas.microsoft.com/office/drawing/2014/main" xmlns="" val="20003"/>
                    </a:ext>
                  </a:extLst>
                </a:gridCol>
                <a:gridCol w="1589412">
                  <a:extLst>
                    <a:ext uri="{9D8B030D-6E8A-4147-A177-3AD203B41FA5}">
                      <a16:colId xmlns:a16="http://schemas.microsoft.com/office/drawing/2014/main" xmlns="" val="20004"/>
                    </a:ext>
                  </a:extLst>
                </a:gridCol>
                <a:gridCol w="1659740">
                  <a:extLst>
                    <a:ext uri="{9D8B030D-6E8A-4147-A177-3AD203B41FA5}">
                      <a16:colId xmlns:a16="http://schemas.microsoft.com/office/drawing/2014/main" xmlns="" val="20005"/>
                    </a:ext>
                  </a:extLst>
                </a:gridCol>
              </a:tblGrid>
              <a:tr h="828130">
                <a:tc>
                  <a:txBody>
                    <a:bodyPr/>
                    <a:lstStyle/>
                    <a:p>
                      <a:pPr algn="ctr" fontAlgn="b"/>
                      <a:r>
                        <a:rPr lang="en-US" sz="1400" b="1" i="0" u="none" strike="noStrike" dirty="0">
                          <a:solidFill>
                            <a:srgbClr val="FFFFFF"/>
                          </a:solidFill>
                          <a:effectLst/>
                          <a:latin typeface="Calibri"/>
                        </a:rPr>
                        <a:t>CCB</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Medicaid Projected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Medicaid Actual Enrolled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Medicaid Actual TCM Paid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 Difference Actual Paid to Actual Enrolled TCM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 Difference Actual Enrolled to Projected TCM</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xmlns="" val="10000"/>
                  </a:ext>
                </a:extLst>
              </a:tr>
              <a:tr h="347279">
                <a:tc>
                  <a:txBody>
                    <a:bodyPr/>
                    <a:lstStyle/>
                    <a:p>
                      <a:pPr algn="ctr" fontAlgn="b"/>
                      <a:r>
                        <a:rPr lang="en-US" sz="1400" b="0" i="0" u="none" strike="noStrike" dirty="0">
                          <a:solidFill>
                            <a:srgbClr val="000000"/>
                          </a:solidFill>
                          <a:effectLst/>
                          <a:latin typeface="Calibri"/>
                        </a:rPr>
                        <a:t>CCB1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105%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1"/>
                  </a:ext>
                </a:extLst>
              </a:tr>
              <a:tr h="347279">
                <a:tc>
                  <a:txBody>
                    <a:bodyPr/>
                    <a:lstStyle/>
                    <a:p>
                      <a:pPr algn="ctr" fontAlgn="b"/>
                      <a:r>
                        <a:rPr lang="en-US" sz="1400" b="0" i="0" u="none" strike="noStrike">
                          <a:solidFill>
                            <a:srgbClr val="000000"/>
                          </a:solidFill>
                          <a:effectLst/>
                          <a:latin typeface="Calibri"/>
                        </a:rPr>
                        <a:t>CCB2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7279">
                <a:tc>
                  <a:txBody>
                    <a:bodyPr/>
                    <a:lstStyle/>
                    <a:p>
                      <a:pPr algn="ctr" fontAlgn="b"/>
                      <a:r>
                        <a:rPr lang="en-US" sz="1400" b="0" i="0" u="none" strike="noStrike">
                          <a:solidFill>
                            <a:srgbClr val="000000"/>
                          </a:solidFill>
                          <a:effectLst/>
                          <a:latin typeface="Calibri"/>
                        </a:rPr>
                        <a:t>CCB3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91%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3"/>
                  </a:ext>
                </a:extLst>
              </a:tr>
              <a:tr h="347279">
                <a:tc>
                  <a:txBody>
                    <a:bodyPr/>
                    <a:lstStyle/>
                    <a:p>
                      <a:pPr algn="ctr" fontAlgn="b"/>
                      <a:r>
                        <a:rPr lang="en-US" sz="1400" b="0" i="0" u="none" strike="noStrike">
                          <a:solidFill>
                            <a:srgbClr val="000000"/>
                          </a:solidFill>
                          <a:effectLst/>
                          <a:latin typeface="Calibri"/>
                        </a:rPr>
                        <a:t>CCB4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7279">
                <a:tc>
                  <a:txBody>
                    <a:bodyPr/>
                    <a:lstStyle/>
                    <a:p>
                      <a:pPr algn="ctr" fontAlgn="b"/>
                      <a:r>
                        <a:rPr lang="en-US" sz="1400" b="0" i="0" u="none" strike="noStrike">
                          <a:solidFill>
                            <a:srgbClr val="000000"/>
                          </a:solidFill>
                          <a:effectLst/>
                          <a:latin typeface="Calibri"/>
                        </a:rPr>
                        <a:t>CCB5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243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74%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5"/>
                  </a:ext>
                </a:extLst>
              </a:tr>
              <a:tr h="347279">
                <a:tc>
                  <a:txBody>
                    <a:bodyPr/>
                    <a:lstStyle/>
                    <a:p>
                      <a:pPr algn="ctr" fontAlgn="b"/>
                      <a:r>
                        <a:rPr lang="en-US" sz="1400" b="0" i="0" u="none" strike="noStrike">
                          <a:solidFill>
                            <a:srgbClr val="000000"/>
                          </a:solidFill>
                          <a:effectLst/>
                          <a:latin typeface="Calibri"/>
                        </a:rPr>
                        <a:t>CCB6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47279">
                <a:tc>
                  <a:txBody>
                    <a:bodyPr/>
                    <a:lstStyle/>
                    <a:p>
                      <a:pPr algn="ctr" fontAlgn="b"/>
                      <a:r>
                        <a:rPr lang="en-US" sz="1400" b="0" i="0" u="none" strike="noStrike">
                          <a:solidFill>
                            <a:srgbClr val="000000"/>
                          </a:solidFill>
                          <a:effectLst/>
                          <a:latin typeface="Calibri"/>
                        </a:rPr>
                        <a:t>CCB7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77%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7"/>
                  </a:ext>
                </a:extLst>
              </a:tr>
              <a:tr h="347279">
                <a:tc>
                  <a:txBody>
                    <a:bodyPr/>
                    <a:lstStyle/>
                    <a:p>
                      <a:pPr algn="ctr" fontAlgn="b"/>
                      <a:r>
                        <a:rPr lang="en-US" sz="1400" b="0" i="0" u="none" strike="noStrike">
                          <a:solidFill>
                            <a:srgbClr val="000000"/>
                          </a:solidFill>
                          <a:effectLst/>
                          <a:latin typeface="Calibri"/>
                        </a:rPr>
                        <a:t>CCB8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554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47279">
                <a:tc>
                  <a:txBody>
                    <a:bodyPr/>
                    <a:lstStyle/>
                    <a:p>
                      <a:pPr algn="ctr" fontAlgn="b"/>
                      <a:r>
                        <a:rPr lang="en-US" sz="1400" b="0" i="0" u="none" strike="noStrike">
                          <a:solidFill>
                            <a:srgbClr val="000000"/>
                          </a:solidFill>
                          <a:effectLst/>
                          <a:latin typeface="Calibri"/>
                        </a:rPr>
                        <a:t>CCB9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85%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9"/>
                  </a:ext>
                </a:extLst>
              </a:tr>
              <a:tr h="347279">
                <a:tc>
                  <a:txBody>
                    <a:bodyPr/>
                    <a:lstStyle/>
                    <a:p>
                      <a:pPr algn="ctr" fontAlgn="b"/>
                      <a:r>
                        <a:rPr lang="en-US" sz="1400" b="0" i="0" u="none" strike="noStrike">
                          <a:solidFill>
                            <a:srgbClr val="000000"/>
                          </a:solidFill>
                          <a:effectLst/>
                          <a:latin typeface="Calibri"/>
                        </a:rPr>
                        <a:t>CCB10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101%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47279">
                <a:tc>
                  <a:txBody>
                    <a:bodyPr/>
                    <a:lstStyle/>
                    <a:p>
                      <a:pPr algn="ctr" fontAlgn="b"/>
                      <a:r>
                        <a:rPr lang="en-US" sz="1400" b="0" i="0" u="none" strike="noStrike" dirty="0">
                          <a:solidFill>
                            <a:schemeClr val="bg1"/>
                          </a:solidFill>
                          <a:effectLst/>
                          <a:latin typeface="Calibri"/>
                        </a:rPr>
                        <a:t>STATE TOTAL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1675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1609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1360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81%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526725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34</a:t>
            </a:fld>
            <a:endParaRPr lang="en-US" dirty="0"/>
          </a:p>
        </p:txBody>
      </p:sp>
      <p:sp>
        <p:nvSpPr>
          <p:cNvPr id="2" name="Title 1"/>
          <p:cNvSpPr>
            <a:spLocks noGrp="1"/>
          </p:cNvSpPr>
          <p:nvPr>
            <p:ph type="title"/>
          </p:nvPr>
        </p:nvSpPr>
        <p:spPr>
          <a:xfrm>
            <a:off x="457200" y="274638"/>
            <a:ext cx="8229600" cy="715962"/>
          </a:xfrm>
        </p:spPr>
        <p:txBody>
          <a:bodyPr/>
          <a:lstStyle/>
          <a:p>
            <a:r>
              <a:rPr lang="en-US" dirty="0"/>
              <a:t>AME comparison – Direct services</a:t>
            </a:r>
          </a:p>
        </p:txBody>
      </p:sp>
      <p:graphicFrame>
        <p:nvGraphicFramePr>
          <p:cNvPr id="7" name="Content Placeholder 6" descr="This is an example of the spreadsheet that is distributed with information on average monthly enrolled comparison for direct services"/>
          <p:cNvGraphicFramePr>
            <a:graphicFrameLocks noGrp="1"/>
          </p:cNvGraphicFramePr>
          <p:nvPr>
            <p:ph idx="1"/>
            <p:extLst>
              <p:ext uri="{D42A27DB-BD31-4B8C-83A1-F6EECF244321}">
                <p14:modId xmlns:p14="http://schemas.microsoft.com/office/powerpoint/2010/main" val="2145114507"/>
              </p:ext>
            </p:extLst>
          </p:nvPr>
        </p:nvGraphicFramePr>
        <p:xfrm>
          <a:off x="609599" y="1295400"/>
          <a:ext cx="8077200" cy="4575650"/>
        </p:xfrm>
        <a:graphic>
          <a:graphicData uri="http://schemas.openxmlformats.org/drawingml/2006/table">
            <a:tbl>
              <a:tblPr firstRow="1"/>
              <a:tblGrid>
                <a:gridCol w="795131">
                  <a:extLst>
                    <a:ext uri="{9D8B030D-6E8A-4147-A177-3AD203B41FA5}">
                      <a16:colId xmlns:a16="http://schemas.microsoft.com/office/drawing/2014/main" xmlns="" val="20000"/>
                    </a:ext>
                  </a:extLst>
                </a:gridCol>
                <a:gridCol w="2146852">
                  <a:extLst>
                    <a:ext uri="{9D8B030D-6E8A-4147-A177-3AD203B41FA5}">
                      <a16:colId xmlns:a16="http://schemas.microsoft.com/office/drawing/2014/main" xmlns="" val="20001"/>
                    </a:ext>
                  </a:extLst>
                </a:gridCol>
                <a:gridCol w="2094388">
                  <a:extLst>
                    <a:ext uri="{9D8B030D-6E8A-4147-A177-3AD203B41FA5}">
                      <a16:colId xmlns:a16="http://schemas.microsoft.com/office/drawing/2014/main" xmlns="" val="20002"/>
                    </a:ext>
                  </a:extLst>
                </a:gridCol>
                <a:gridCol w="909534">
                  <a:extLst>
                    <a:ext uri="{9D8B030D-6E8A-4147-A177-3AD203B41FA5}">
                      <a16:colId xmlns:a16="http://schemas.microsoft.com/office/drawing/2014/main" xmlns="" val="20003"/>
                    </a:ext>
                  </a:extLst>
                </a:gridCol>
                <a:gridCol w="2131295">
                  <a:extLst>
                    <a:ext uri="{9D8B030D-6E8A-4147-A177-3AD203B41FA5}">
                      <a16:colId xmlns:a16="http://schemas.microsoft.com/office/drawing/2014/main" xmlns="" val="20004"/>
                    </a:ext>
                  </a:extLst>
                </a:gridCol>
              </a:tblGrid>
              <a:tr h="533400">
                <a:tc>
                  <a:txBody>
                    <a:bodyPr/>
                    <a:lstStyle/>
                    <a:p>
                      <a:pPr algn="l" fontAlgn="b"/>
                      <a:r>
                        <a:rPr lang="en-US" sz="1400" b="1" i="0" u="none" strike="noStrike" dirty="0">
                          <a:solidFill>
                            <a:schemeClr val="bg1"/>
                          </a:solidFill>
                          <a:effectLst/>
                          <a:latin typeface="Calibri"/>
                        </a:rPr>
                        <a:t>CCB</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l" fontAlgn="b"/>
                      <a:r>
                        <a:rPr lang="en-US" sz="1400" b="1" i="0" u="none" strike="noStrike" dirty="0">
                          <a:solidFill>
                            <a:schemeClr val="bg1"/>
                          </a:solidFill>
                          <a:effectLst/>
                          <a:latin typeface="Calibri"/>
                        </a:rPr>
                        <a:t>State/Part C Allocated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Payments for Direct Service Claims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 Expended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Balance of State and Part C Funds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xmlns="" val="10000"/>
                  </a:ext>
                </a:extLst>
              </a:tr>
              <a:tr h="304800">
                <a:tc>
                  <a:txBody>
                    <a:bodyPr/>
                    <a:lstStyle/>
                    <a:p>
                      <a:pPr algn="l" fontAlgn="b"/>
                      <a:r>
                        <a:rPr lang="en-US" sz="1400" b="0" i="0" u="none" strike="noStrike" dirty="0">
                          <a:solidFill>
                            <a:srgbClr val="000000"/>
                          </a:solidFill>
                          <a:effectLst/>
                          <a:latin typeface="Calibri"/>
                        </a:rPr>
                        <a:t>CCB1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$184,031.52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$153,723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83.53%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$30,308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1"/>
                  </a:ext>
                </a:extLst>
              </a:tr>
              <a:tr h="329270">
                <a:tc>
                  <a:txBody>
                    <a:bodyPr/>
                    <a:lstStyle/>
                    <a:p>
                      <a:pPr algn="l" fontAlgn="b"/>
                      <a:r>
                        <a:rPr lang="en-US" sz="1400" b="0" i="0" u="none" strike="noStrike">
                          <a:solidFill>
                            <a:srgbClr val="000000"/>
                          </a:solidFill>
                          <a:effectLst/>
                          <a:latin typeface="Calibri"/>
                        </a:rPr>
                        <a:t>CCB2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$521,031.00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r>
                        <a:rPr lang="en-US" sz="1400" b="0" i="0" u="none" strike="noStrike" baseline="0" dirty="0">
                          <a:solidFill>
                            <a:srgbClr val="000000"/>
                          </a:solidFill>
                          <a:effectLst/>
                          <a:latin typeface="Calibri"/>
                        </a:rPr>
                        <a:t> $</a:t>
                      </a:r>
                      <a:r>
                        <a:rPr lang="en-US" sz="1400" b="0" i="0" u="none" strike="noStrike" dirty="0">
                          <a:solidFill>
                            <a:srgbClr val="000000"/>
                          </a:solidFill>
                          <a:effectLst/>
                          <a:latin typeface="Calibri"/>
                        </a:rPr>
                        <a:t>402,946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77.34%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$118,085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9270">
                <a:tc>
                  <a:txBody>
                    <a:bodyPr/>
                    <a:lstStyle/>
                    <a:p>
                      <a:pPr algn="l" fontAlgn="b"/>
                      <a:r>
                        <a:rPr lang="en-US" sz="1400" b="0" i="0" u="none" strike="noStrike">
                          <a:solidFill>
                            <a:srgbClr val="000000"/>
                          </a:solidFill>
                          <a:effectLst/>
                          <a:latin typeface="Calibri"/>
                        </a:rPr>
                        <a:t>CCB3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$197,769.00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$149,082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75.38%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$48,687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3"/>
                  </a:ext>
                </a:extLst>
              </a:tr>
              <a:tr h="329270">
                <a:tc>
                  <a:txBody>
                    <a:bodyPr/>
                    <a:lstStyle/>
                    <a:p>
                      <a:pPr algn="l" fontAlgn="b"/>
                      <a:r>
                        <a:rPr lang="en-US" sz="1400" b="0" i="0" u="none" strike="noStrike">
                          <a:solidFill>
                            <a:srgbClr val="000000"/>
                          </a:solidFill>
                          <a:effectLst/>
                          <a:latin typeface="Calibri"/>
                        </a:rPr>
                        <a:t>CCB4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$219,389.00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$119,914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54.66%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$99,475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29270">
                <a:tc>
                  <a:txBody>
                    <a:bodyPr/>
                    <a:lstStyle/>
                    <a:p>
                      <a:pPr algn="l" fontAlgn="b"/>
                      <a:r>
                        <a:rPr lang="en-US" sz="1400" b="0" i="0" u="none" strike="noStrike">
                          <a:solidFill>
                            <a:srgbClr val="000000"/>
                          </a:solidFill>
                          <a:effectLst/>
                          <a:latin typeface="Calibri"/>
                        </a:rPr>
                        <a:t>CCB5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$1,562,576.00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$1,221,155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78.15%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$341,421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5"/>
                  </a:ext>
                </a:extLst>
              </a:tr>
              <a:tr h="329270">
                <a:tc>
                  <a:txBody>
                    <a:bodyPr/>
                    <a:lstStyle/>
                    <a:p>
                      <a:pPr algn="l" fontAlgn="b"/>
                      <a:r>
                        <a:rPr lang="en-US" sz="1400" b="0" i="0" u="none" strike="noStrike">
                          <a:solidFill>
                            <a:srgbClr val="000000"/>
                          </a:solidFill>
                          <a:effectLst/>
                          <a:latin typeface="Calibri"/>
                        </a:rPr>
                        <a:t>CCB6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$1,766,708.00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$1,444,257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81.75%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$322,451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29270">
                <a:tc>
                  <a:txBody>
                    <a:bodyPr/>
                    <a:lstStyle/>
                    <a:p>
                      <a:pPr algn="l" fontAlgn="b"/>
                      <a:r>
                        <a:rPr lang="en-US" sz="1400" b="0" i="0" u="none" strike="noStrike">
                          <a:solidFill>
                            <a:srgbClr val="000000"/>
                          </a:solidFill>
                          <a:effectLst/>
                          <a:latin typeface="Calibri"/>
                        </a:rPr>
                        <a:t>CCB7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$175,001.00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$113,616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64.92%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$61,385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7"/>
                  </a:ext>
                </a:extLst>
              </a:tr>
              <a:tr h="329270">
                <a:tc>
                  <a:txBody>
                    <a:bodyPr/>
                    <a:lstStyle/>
                    <a:p>
                      <a:pPr algn="l" fontAlgn="b"/>
                      <a:r>
                        <a:rPr lang="en-US" sz="1400" b="0" i="0" u="none" strike="noStrike" dirty="0">
                          <a:solidFill>
                            <a:srgbClr val="000000"/>
                          </a:solidFill>
                          <a:effectLst/>
                          <a:latin typeface="Calibri"/>
                        </a:rPr>
                        <a:t>CCB8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$5,672,263.00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$4,556,940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80.34%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$1,115,323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29270">
                <a:tc>
                  <a:txBody>
                    <a:bodyPr/>
                    <a:lstStyle/>
                    <a:p>
                      <a:pPr algn="l" fontAlgn="b"/>
                      <a:r>
                        <a:rPr lang="en-US" sz="1400" b="0" i="0" u="none" strike="noStrike">
                          <a:solidFill>
                            <a:srgbClr val="000000"/>
                          </a:solidFill>
                          <a:effectLst/>
                          <a:latin typeface="Calibri"/>
                        </a:rPr>
                        <a:t>CCB9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$360,538.00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$186,493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51.73%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$174,045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xmlns="" val="10009"/>
                  </a:ext>
                </a:extLst>
              </a:tr>
              <a:tr h="329270">
                <a:tc>
                  <a:txBody>
                    <a:bodyPr/>
                    <a:lstStyle/>
                    <a:p>
                      <a:pPr algn="l" fontAlgn="b"/>
                      <a:r>
                        <a:rPr lang="en-US" sz="1400" b="0" i="0" u="none" strike="noStrike">
                          <a:solidFill>
                            <a:srgbClr val="000000"/>
                          </a:solidFill>
                          <a:effectLst/>
                          <a:latin typeface="Calibri"/>
                        </a:rPr>
                        <a:t>CCB10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$1,103,546.00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$619,778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56.16%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$483,768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extLst>
                  <a:ext uri="{0D108BD9-81ED-4DB2-BD59-A6C34878D82A}">
                    <a16:rowId xmlns:a16="http://schemas.microsoft.com/office/drawing/2014/main" xmlns="" val="10010"/>
                  </a:ext>
                </a:extLst>
              </a:tr>
              <a:tr h="329270">
                <a:tc>
                  <a:txBody>
                    <a:bodyPr/>
                    <a:lstStyle/>
                    <a:p>
                      <a:pPr algn="l" fontAlgn="b"/>
                      <a:r>
                        <a:rPr lang="en-US" sz="1400" b="1" i="0" u="none" strike="noStrike" dirty="0">
                          <a:solidFill>
                            <a:schemeClr val="bg1"/>
                          </a:solidFill>
                          <a:effectLst/>
                          <a:latin typeface="Calibri"/>
                        </a:rPr>
                        <a:t>STATE TOTAL</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l" fontAlgn="b"/>
                      <a:r>
                        <a:rPr lang="en-US" sz="1400" b="1" i="0" u="none" strike="noStrike" dirty="0">
                          <a:solidFill>
                            <a:schemeClr val="bg1"/>
                          </a:solidFill>
                          <a:effectLst/>
                          <a:latin typeface="Calibri"/>
                        </a:rPr>
                        <a:t> $ 11,762,852.52 </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l" fontAlgn="b"/>
                      <a:r>
                        <a:rPr lang="en-US" sz="1400" b="1" i="0" u="none" strike="noStrike" dirty="0">
                          <a:solidFill>
                            <a:schemeClr val="bg1"/>
                          </a:solidFill>
                          <a:effectLst/>
                          <a:latin typeface="Calibri"/>
                        </a:rPr>
                        <a:t> $8,967,904.54 </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76.24%</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 $2,794,948 </a:t>
                      </a:r>
                    </a:p>
                  </a:txBody>
                  <a:tcPr marL="7620" marR="7620" marT="7620" marB="0" anchor="b">
                    <a:lnL>
                      <a:noFill/>
                    </a:lnL>
                    <a:lnR w="12700" cap="flat" cmpd="sng" algn="ctr">
                      <a:solidFill>
                        <a:srgbClr val="000000"/>
                      </a:solidFill>
                      <a:prstDash val="solid"/>
                      <a:round/>
                      <a:headEnd type="none" w="med" len="med"/>
                      <a:tailEnd type="none" w="med" len="med"/>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22894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35</a:t>
            </a:fld>
            <a:endParaRPr lang="en-US" dirty="0"/>
          </a:p>
        </p:txBody>
      </p:sp>
      <p:sp>
        <p:nvSpPr>
          <p:cNvPr id="2" name="Title 1" descr="&quot; &quot;"/>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dirty="0"/>
              <a:t>Early Intervention Colorado:</a:t>
            </a:r>
            <a:br>
              <a:rPr lang="en-US" dirty="0"/>
            </a:br>
            <a:r>
              <a:rPr lang="en-US" dirty="0">
                <a:hlinkClick r:id="rId2"/>
              </a:rPr>
              <a:t>www.eicolorado.org</a:t>
            </a:r>
            <a:endParaRPr lang="en-US" dirty="0"/>
          </a:p>
          <a:p>
            <a:r>
              <a:rPr lang="en-US" dirty="0"/>
              <a:t>Christy Scott, Director</a:t>
            </a:r>
          </a:p>
          <a:p>
            <a:pPr marL="400050" lvl="1" indent="0">
              <a:buNone/>
            </a:pPr>
            <a:r>
              <a:rPr lang="en-US" sz="2800" dirty="0"/>
              <a:t>Christy.Scott@state.co.us</a:t>
            </a:r>
          </a:p>
          <a:p>
            <a:pPr marL="400050" lvl="1" indent="0">
              <a:buNone/>
            </a:pPr>
            <a:r>
              <a:rPr lang="en-US" sz="2800" dirty="0"/>
              <a:t>303-866-2664</a:t>
            </a:r>
          </a:p>
        </p:txBody>
      </p:sp>
    </p:spTree>
    <p:extLst>
      <p:ext uri="{BB962C8B-B14F-4D97-AF65-F5344CB8AC3E}">
        <p14:creationId xmlns:p14="http://schemas.microsoft.com/office/powerpoint/2010/main" val="1929872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36</a:t>
            </a:fld>
            <a:endParaRPr lang="en-US" dirty="0"/>
          </a:p>
        </p:txBody>
      </p:sp>
      <p:sp>
        <p:nvSpPr>
          <p:cNvPr id="2" name="Title 1" descr="&quot; &quot;"/>
          <p:cNvSpPr>
            <a:spLocks noGrp="1"/>
          </p:cNvSpPr>
          <p:nvPr>
            <p:ph type="title"/>
          </p:nvPr>
        </p:nvSpPr>
        <p:spPr/>
        <p:txBody>
          <a:bodyPr/>
          <a:lstStyle/>
          <a:p>
            <a:r>
              <a:rPr lang="en-US" dirty="0"/>
              <a:t>Final presentation slide</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a:rPr>
              <a:t>http://dasycenter.org/</a:t>
            </a:r>
            <a:endParaRPr lang="en-US" dirty="0"/>
          </a:p>
          <a:p>
            <a:r>
              <a:rPr lang="en-US" dirty="0"/>
              <a:t>Like us on Facebook: </a:t>
            </a:r>
            <a:br>
              <a:rPr lang="en-US" dirty="0"/>
            </a:br>
            <a:r>
              <a:rPr lang="en-US" u="sng" dirty="0">
                <a:hlinkClick r:id="rId4"/>
              </a:rPr>
              <a:t>https://www.facebook.com/dasycenter</a:t>
            </a:r>
            <a:endParaRPr lang="en-US" dirty="0"/>
          </a:p>
          <a:p>
            <a:r>
              <a:rPr lang="en-US" dirty="0"/>
              <a:t>Follow us on Twitter:</a:t>
            </a:r>
            <a:br>
              <a:rPr lang="en-US" dirty="0"/>
            </a:br>
            <a:r>
              <a:rPr lang="en-US" u="sng" dirty="0">
                <a:hlinkClick r:id="rId5"/>
              </a:rPr>
              <a:t>@</a:t>
            </a:r>
            <a:r>
              <a:rPr lang="en-US" u="sng" dirty="0" err="1">
                <a:hlinkClick r:id="rId5"/>
              </a:rPr>
              <a:t>DaSyCenter</a:t>
            </a:r>
            <a:r>
              <a:rPr lang="en-US" dirty="0"/>
              <a:t>  </a:t>
            </a:r>
          </a:p>
        </p:txBody>
      </p:sp>
    </p:spTree>
    <p:extLst>
      <p:ext uri="{BB962C8B-B14F-4D97-AF65-F5344CB8AC3E}">
        <p14:creationId xmlns:p14="http://schemas.microsoft.com/office/powerpoint/2010/main" val="137386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37</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and </a:t>
            </a:r>
            <a:r>
              <a:rPr lang="en-US" sz="1800" dirty="0" err="1"/>
              <a:t>Richelle</a:t>
            </a:r>
            <a:r>
              <a:rPr lang="en-US" sz="1800" dirty="0"/>
              <a:t> Davis.</a:t>
            </a:r>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3" y="4296186"/>
            <a:ext cx="1062037" cy="885825"/>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458302"/>
            <a:ext cx="1676400" cy="561594"/>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Management</a:t>
            </a:r>
          </a:p>
        </p:txBody>
      </p:sp>
      <p:sp>
        <p:nvSpPr>
          <p:cNvPr id="3" name="Content Placeholder 2"/>
          <p:cNvSpPr>
            <a:spLocks noGrp="1"/>
          </p:cNvSpPr>
          <p:nvPr>
            <p:ph idx="1"/>
          </p:nvPr>
        </p:nvSpPr>
        <p:spPr>
          <a:xfrm>
            <a:off x="457200" y="1600200"/>
            <a:ext cx="8229600" cy="5181600"/>
          </a:xfrm>
        </p:spPr>
        <p:txBody>
          <a:bodyPr>
            <a:normAutofit/>
          </a:bodyPr>
          <a:lstStyle/>
          <a:p>
            <a:pPr marL="0" indent="0">
              <a:buNone/>
            </a:pPr>
            <a:r>
              <a:rPr lang="en-US" dirty="0"/>
              <a:t>Fiscal data elements needed to maintain on-going budget management </a:t>
            </a:r>
          </a:p>
          <a:p>
            <a:pPr lvl="1"/>
            <a:r>
              <a:rPr lang="en-US" dirty="0"/>
              <a:t>Number of Children Referred</a:t>
            </a:r>
          </a:p>
          <a:p>
            <a:pPr lvl="1"/>
            <a:r>
              <a:rPr lang="en-US" dirty="0"/>
              <a:t>Number of  Children Evaluated</a:t>
            </a:r>
          </a:p>
          <a:p>
            <a:pPr lvl="1"/>
            <a:r>
              <a:rPr lang="en-US" dirty="0"/>
              <a:t>Number of Children Served</a:t>
            </a:r>
          </a:p>
          <a:p>
            <a:pPr lvl="1"/>
            <a:r>
              <a:rPr lang="en-US" dirty="0"/>
              <a:t>Service Utilization (planned and delivered)</a:t>
            </a:r>
          </a:p>
          <a:p>
            <a:pPr lvl="1">
              <a:spcAft>
                <a:spcPts val="2400"/>
              </a:spcAft>
            </a:pPr>
            <a:r>
              <a:rPr lang="en-US" dirty="0"/>
              <a:t>Revenue Received </a:t>
            </a:r>
          </a:p>
          <a:p>
            <a:pPr marL="0" lvl="0" indent="0">
              <a:buNone/>
            </a:pPr>
            <a:r>
              <a:rPr lang="en-US" dirty="0"/>
              <a:t>Routine fiscal </a:t>
            </a:r>
            <a:r>
              <a:rPr lang="en-US" dirty="0" smtClean="0"/>
              <a:t>reports</a:t>
            </a:r>
            <a:endParaRPr lang="en-US" dirty="0"/>
          </a:p>
        </p:txBody>
      </p:sp>
    </p:spTree>
    <p:extLst>
      <p:ext uri="{BB962C8B-B14F-4D97-AF65-F5344CB8AC3E}">
        <p14:creationId xmlns:p14="http://schemas.microsoft.com/office/powerpoint/2010/main" val="413021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rmAutofit fontScale="90000"/>
          </a:bodyPr>
          <a:lstStyle/>
          <a:p>
            <a:r>
              <a:rPr lang="en-US" dirty="0"/>
              <a:t>Essential Fiscal Data</a:t>
            </a:r>
          </a:p>
        </p:txBody>
      </p:sp>
      <p:graphicFrame>
        <p:nvGraphicFramePr>
          <p:cNvPr id="2" name="Object 1" descr="The 5 categories are Child and Family Demographics, Service Data, Program Data, Lead Agency Data and Local Provider Data.  Together, all of these data elements provide a complete picture or total costs of the EI program and are reflective of Direct Services costs, Infrastructure Costs and Administrative Costs. With this fiscal data, disaggregated by local program and fiscal year, the state can view trends in its service population, expenses and revenue, all of which begin to build the picture of budgetary needs for the Part C program in the short and long term. &#10;&#10;"/>
          <p:cNvGraphicFramePr>
            <a:graphicFrameLocks noChangeAspect="1"/>
          </p:cNvGraphicFramePr>
          <p:nvPr>
            <p:extLst>
              <p:ext uri="{D42A27DB-BD31-4B8C-83A1-F6EECF244321}">
                <p14:modId xmlns:p14="http://schemas.microsoft.com/office/powerpoint/2010/main" val="3680146300"/>
              </p:ext>
            </p:extLst>
          </p:nvPr>
        </p:nvGraphicFramePr>
        <p:xfrm>
          <a:off x="457200" y="990600"/>
          <a:ext cx="8458200" cy="5512051"/>
        </p:xfrm>
        <a:graphic>
          <a:graphicData uri="http://schemas.openxmlformats.org/presentationml/2006/ole">
            <mc:AlternateContent xmlns:mc="http://schemas.openxmlformats.org/markup-compatibility/2006">
              <mc:Choice xmlns:v="urn:schemas-microsoft-com:vml" Requires="v">
                <p:oleObj spid="_x0000_s1043" name="Document" r:id="rId5" imgW="6101929" imgH="4002575" progId="Word.Document.12">
                  <p:embed/>
                </p:oleObj>
              </mc:Choice>
              <mc:Fallback>
                <p:oleObj name="Document" r:id="rId5" imgW="6101929" imgH="4002575" progId="Word.Document.12">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990600"/>
                        <a:ext cx="8458200" cy="5512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711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6</a:t>
            </a:fld>
            <a:endParaRPr lang="en-US" dirty="0"/>
          </a:p>
        </p:txBody>
      </p:sp>
      <p:pic>
        <p:nvPicPr>
          <p:cNvPr id="6" name="Content Placeholder 5" descr="This is an image of a resource developed by the DaSy center titled Understanding and Using Fiscal Data: A guide for Part C state staff"/>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274638"/>
            <a:ext cx="2819400" cy="3877505"/>
          </a:xfrm>
        </p:spPr>
      </p:pic>
      <p:pic>
        <p:nvPicPr>
          <p:cNvPr id="8" name="Content Placeholder 7" descr="This is an image of a resource developed by the DaSy center titled Use of Data for fiscal management of State Part C System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590800" y="1828800"/>
            <a:ext cx="2739109" cy="3767081"/>
          </a:xfrm>
        </p:spPr>
      </p:pic>
      <p:pic>
        <p:nvPicPr>
          <p:cNvPr id="9" name="Picture 8" descr="This is an image of a resource developed by the DaSy center titled  Using Fiscal Data to inform a State's Part C Allocation Methodolo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274638"/>
            <a:ext cx="2626029" cy="3611562"/>
          </a:xfrm>
          <a:prstGeom prst="rect">
            <a:avLst/>
          </a:prstGeom>
        </p:spPr>
      </p:pic>
    </p:spTree>
    <p:extLst>
      <p:ext uri="{BB962C8B-B14F-4D97-AF65-F5344CB8AC3E}">
        <p14:creationId xmlns:p14="http://schemas.microsoft.com/office/powerpoint/2010/main" val="247155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Scenarios</a:t>
            </a:r>
          </a:p>
        </p:txBody>
      </p:sp>
      <p:sp>
        <p:nvSpPr>
          <p:cNvPr id="3" name="Content Placeholder 2"/>
          <p:cNvSpPr>
            <a:spLocks noGrp="1"/>
          </p:cNvSpPr>
          <p:nvPr>
            <p:ph idx="1"/>
          </p:nvPr>
        </p:nvSpPr>
        <p:spPr>
          <a:xfrm>
            <a:off x="457200" y="1600200"/>
            <a:ext cx="8229600" cy="5181600"/>
          </a:xfrm>
        </p:spPr>
        <p:txBody>
          <a:bodyPr>
            <a:normAutofit/>
          </a:bodyPr>
          <a:lstStyle/>
          <a:p>
            <a:r>
              <a:rPr lang="en-US" dirty="0"/>
              <a:t>Virginia will tell the story of using fiscal data to examine their allocation formula and to discover fund utilization variations at the provider agency level.</a:t>
            </a:r>
          </a:p>
          <a:p>
            <a:r>
              <a:rPr lang="en-US" dirty="0"/>
              <a:t>Colorado will demonstrate the types of fiscal reports that are used to manage finances at the provider level and how they can monitor utilization</a:t>
            </a:r>
          </a:p>
        </p:txBody>
      </p:sp>
    </p:spTree>
    <p:extLst>
      <p:ext uri="{BB962C8B-B14F-4D97-AF65-F5344CB8AC3E}">
        <p14:creationId xmlns:p14="http://schemas.microsoft.com/office/powerpoint/2010/main" val="330176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2897048-00E0-47FB-B07B-F36BBE8AF579}" type="slidenum">
              <a:rPr lang="en-US" smtClean="0"/>
              <a:pPr/>
              <a:t>8</a:t>
            </a:fld>
            <a:endParaRPr lang="en-US" dirty="0"/>
          </a:p>
        </p:txBody>
      </p:sp>
      <p:sp>
        <p:nvSpPr>
          <p:cNvPr id="2" name="Title 1"/>
          <p:cNvSpPr>
            <a:spLocks noGrp="1"/>
          </p:cNvSpPr>
          <p:nvPr>
            <p:ph type="title"/>
          </p:nvPr>
        </p:nvSpPr>
        <p:spPr/>
        <p:txBody>
          <a:bodyPr/>
          <a:lstStyle/>
          <a:p>
            <a:r>
              <a:rPr lang="en-US" dirty="0"/>
              <a:t>The Virginia Experience</a:t>
            </a:r>
            <a:br>
              <a:rPr lang="en-US" dirty="0"/>
            </a:br>
            <a:r>
              <a:rPr lang="en-US" sz="2800" dirty="0"/>
              <a:t>Catherine Hancock, Part C Coordinator</a:t>
            </a:r>
          </a:p>
        </p:txBody>
      </p:sp>
      <p:pic>
        <p:nvPicPr>
          <p:cNvPr id="5" name="Picture Placeholder 4" descr="&quot; &quot;"/>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928" r="3928"/>
          <a:stretch>
            <a:fillRect/>
          </a:stretch>
        </p:blipFill>
        <p:spPr/>
      </p:pic>
    </p:spTree>
    <p:extLst>
      <p:ext uri="{BB962C8B-B14F-4D97-AF65-F5344CB8AC3E}">
        <p14:creationId xmlns:p14="http://schemas.microsoft.com/office/powerpoint/2010/main" val="370583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Structure</a:t>
            </a:r>
          </a:p>
        </p:txBody>
      </p:sp>
      <p:pic>
        <p:nvPicPr>
          <p:cNvPr id="4" name="Picture 18" descr="The State Lead Agency is DBHDS&#10;DBHDS contracts with 40 local lead agencies. 30 CSBs, our local counterpart and 10 others such as local school divisions, health dept, city/county government, university, etc. with differing administrative structures. There are a total of 6 regions&#10;"/>
          <p:cNvPicPr>
            <a:picLocks noGrp="1" noChangeAspect="1" noChangeArrowheads="1"/>
          </p:cNvPicPr>
          <p:nvPr>
            <p:ph idx="1"/>
          </p:nvPr>
        </p:nvPicPr>
        <p:blipFill>
          <a:blip r:embed="rId3" cstate="print"/>
          <a:srcRect/>
          <a:stretch>
            <a:fillRect/>
          </a:stretch>
        </p:blipFill>
        <p:spPr bwMode="auto">
          <a:xfrm>
            <a:off x="152400" y="1238430"/>
            <a:ext cx="8686800" cy="4685939"/>
          </a:xfrm>
          <a:prstGeom prst="rect">
            <a:avLst/>
          </a:prstGeom>
          <a:noFill/>
          <a:ln w="9525">
            <a:noFill/>
            <a:miter lim="800000"/>
            <a:headEnd/>
            <a:tailEnd/>
          </a:ln>
        </p:spPr>
      </p:pic>
      <p:pic>
        <p:nvPicPr>
          <p:cNvPr id="5" name="Picture 12" descr="&quot; &quot;"/>
          <p:cNvPicPr>
            <a:picLocks noChangeAspect="1" noChangeArrowheads="1"/>
          </p:cNvPicPr>
          <p:nvPr/>
        </p:nvPicPr>
        <p:blipFill>
          <a:blip r:embed="rId4" cstate="print"/>
          <a:srcRect/>
          <a:stretch>
            <a:fillRect/>
          </a:stretch>
        </p:blipFill>
        <p:spPr bwMode="auto">
          <a:xfrm>
            <a:off x="1066800" y="1447800"/>
            <a:ext cx="2176463" cy="2286000"/>
          </a:xfrm>
          <a:prstGeom prst="rect">
            <a:avLst/>
          </a:prstGeom>
          <a:noFill/>
          <a:ln w="9525">
            <a:noFill/>
            <a:miter lim="800000"/>
            <a:headEnd/>
            <a:tailEnd/>
          </a:ln>
        </p:spPr>
      </p:pic>
    </p:spTree>
    <p:extLst>
      <p:ext uri="{BB962C8B-B14F-4D97-AF65-F5344CB8AC3E}">
        <p14:creationId xmlns:p14="http://schemas.microsoft.com/office/powerpoint/2010/main" val="26033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3835</Words>
  <Application>Microsoft Office PowerPoint</Application>
  <PresentationFormat>On-screen Show (4:3)</PresentationFormat>
  <Paragraphs>1082</Paragraphs>
  <Slides>37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Document</vt:lpstr>
      <vt:lpstr>Use of Fiscal Data in Program Management</vt:lpstr>
      <vt:lpstr>Intended Outcomes</vt:lpstr>
      <vt:lpstr>Importance of Budget Management</vt:lpstr>
      <vt:lpstr>Budget Management</vt:lpstr>
      <vt:lpstr>Essential Fiscal Data</vt:lpstr>
      <vt:lpstr>PowerPoint Presentation</vt:lpstr>
      <vt:lpstr>State Scenarios</vt:lpstr>
      <vt:lpstr>The Virginia Experience Catherine Hancock, Part C Coordinator</vt:lpstr>
      <vt:lpstr>State Structure</vt:lpstr>
      <vt:lpstr>Virginia Goals </vt:lpstr>
      <vt:lpstr>Fiscal Challenges</vt:lpstr>
      <vt:lpstr>Allocation Formula</vt:lpstr>
      <vt:lpstr>Information Available</vt:lpstr>
      <vt:lpstr>Total Monthly Billing by Local System</vt:lpstr>
      <vt:lpstr>Total Monthly Billing by Procedure</vt:lpstr>
      <vt:lpstr>Possible Contributing Factors</vt:lpstr>
      <vt:lpstr>Review of Allocation Formula</vt:lpstr>
      <vt:lpstr>Systems that Frequently Request Funding </vt:lpstr>
      <vt:lpstr>Systems that Didn’t Request Funding</vt:lpstr>
      <vt:lpstr>What Did We Learn?</vt:lpstr>
      <vt:lpstr>What are We Doing?</vt:lpstr>
      <vt:lpstr>The Colorado Experience Christy Scott, Part C Coordinator</vt:lpstr>
      <vt:lpstr>Colorado Fiscal Data</vt:lpstr>
      <vt:lpstr>Allocation Calculations</vt:lpstr>
      <vt:lpstr>Average monthly enrolled (AME) for allocation calculation</vt:lpstr>
      <vt:lpstr>AME Medicaid for allocation calculation</vt:lpstr>
      <vt:lpstr>AME Insurance Trust for allocation calculation</vt:lpstr>
      <vt:lpstr>Allocation service coordination</vt:lpstr>
      <vt:lpstr>Allocation direct services</vt:lpstr>
      <vt:lpstr>Utilization Reports</vt:lpstr>
      <vt:lpstr>AME comparison – Total program</vt:lpstr>
      <vt:lpstr>AME comparison – State Insurance Trust</vt:lpstr>
      <vt:lpstr>AME comparison - Medicaid</vt:lpstr>
      <vt:lpstr>AME comparison – Direct services</vt:lpstr>
      <vt:lpstr>Contact information</vt:lpstr>
      <vt:lpstr>Final presentation slide</vt:lpstr>
      <vt:lpstr>PowerPoint Presentation</vt:lpstr>
    </vt:vector>
  </TitlesOfParts>
  <Company>The 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Fiscal Data in Program Management</dc:title>
  <dc:creator>Jamie Kilpatrick, Catherine Hancock, Christy Scott</dc:creator>
  <cp:keywords>Data Use, Finance</cp:keywords>
  <cp:lastModifiedBy>Katie Roberts</cp:lastModifiedBy>
  <cp:revision>118</cp:revision>
  <cp:lastPrinted>2016-07-11T20:36:03Z</cp:lastPrinted>
  <dcterms:created xsi:type="dcterms:W3CDTF">2013-02-06T21:54:43Z</dcterms:created>
  <dcterms:modified xsi:type="dcterms:W3CDTF">2016-10-27T18:09:17Z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