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handoutMasterIdLst>
    <p:handoutMasterId r:id="rId30"/>
  </p:handoutMasterIdLst>
  <p:sldIdLst>
    <p:sldId id="258" r:id="rId2"/>
    <p:sldId id="257" r:id="rId3"/>
    <p:sldId id="295" r:id="rId4"/>
    <p:sldId id="298" r:id="rId5"/>
    <p:sldId id="259" r:id="rId6"/>
    <p:sldId id="278" r:id="rId7"/>
    <p:sldId id="280" r:id="rId8"/>
    <p:sldId id="279" r:id="rId9"/>
    <p:sldId id="281" r:id="rId10"/>
    <p:sldId id="282" r:id="rId11"/>
    <p:sldId id="283" r:id="rId12"/>
    <p:sldId id="284" r:id="rId13"/>
    <p:sldId id="296" r:id="rId14"/>
    <p:sldId id="288" r:id="rId15"/>
    <p:sldId id="291" r:id="rId16"/>
    <p:sldId id="292" r:id="rId17"/>
    <p:sldId id="273" r:id="rId18"/>
    <p:sldId id="274" r:id="rId19"/>
    <p:sldId id="275" r:id="rId20"/>
    <p:sldId id="299" r:id="rId21"/>
    <p:sldId id="300" r:id="rId22"/>
    <p:sldId id="276" r:id="rId23"/>
    <p:sldId id="286" r:id="rId24"/>
    <p:sldId id="290" r:id="rId25"/>
    <p:sldId id="289" r:id="rId26"/>
    <p:sldId id="267" r:id="rId27"/>
    <p:sldId id="269" r:id="rId28"/>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E6F3"/>
    <a:srgbClr val="56A0D3"/>
    <a:srgbClr val="154578"/>
    <a:srgbClr val="39B54A"/>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80" autoAdjust="0"/>
    <p:restoredTop sz="78527" autoAdjust="0"/>
  </p:normalViewPr>
  <p:slideViewPr>
    <p:cSldViewPr>
      <p:cViewPr>
        <p:scale>
          <a:sx n="69" d="100"/>
          <a:sy n="69" d="100"/>
        </p:scale>
        <p:origin x="-230" y="-3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F265E0-707A-445F-BB43-ADE4AE8590C0}" type="doc">
      <dgm:prSet loTypeId="urn:microsoft.com/office/officeart/2005/8/layout/cycle4" loCatId="" qsTypeId="urn:microsoft.com/office/officeart/2005/8/quickstyle/simple2" qsCatId="simple" csTypeId="urn:microsoft.com/office/officeart/2005/8/colors/accent3_1" csCatId="accent3" phldr="1"/>
      <dgm:spPr/>
      <dgm:t>
        <a:bodyPr/>
        <a:lstStyle/>
        <a:p>
          <a:endParaRPr lang="en-US"/>
        </a:p>
      </dgm:t>
    </dgm:pt>
    <dgm:pt modelId="{25BD2C53-4A6B-4FBF-81B0-8F518630A3D8}">
      <dgm:prSet phldrT="[Text]" custT="1"/>
      <dgm:spPr/>
      <dgm:t>
        <a:bodyPr/>
        <a:lstStyle/>
        <a:p>
          <a:r>
            <a:rPr lang="en-US" sz="1600" dirty="0" smtClean="0">
              <a:solidFill>
                <a:srgbClr val="154578"/>
              </a:solidFill>
            </a:rPr>
            <a:t>Identify Data Elements</a:t>
          </a:r>
          <a:endParaRPr lang="en-US" sz="1600" dirty="0">
            <a:solidFill>
              <a:srgbClr val="154578"/>
            </a:solidFill>
          </a:endParaRPr>
        </a:p>
      </dgm:t>
    </dgm:pt>
    <dgm:pt modelId="{43BA518F-B8C1-4B59-953A-35303E3A85A6}" type="parTrans" cxnId="{6C84D0D1-DCCB-4950-8A46-DC0C048EE6BC}">
      <dgm:prSet/>
      <dgm:spPr/>
      <dgm:t>
        <a:bodyPr/>
        <a:lstStyle/>
        <a:p>
          <a:endParaRPr lang="en-US"/>
        </a:p>
      </dgm:t>
    </dgm:pt>
    <dgm:pt modelId="{70DC2327-F783-49EA-8F74-0706D7D9D14F}" type="sibTrans" cxnId="{6C84D0D1-DCCB-4950-8A46-DC0C048EE6BC}">
      <dgm:prSet/>
      <dgm:spPr/>
      <dgm:t>
        <a:bodyPr/>
        <a:lstStyle/>
        <a:p>
          <a:endParaRPr lang="en-US"/>
        </a:p>
      </dgm:t>
    </dgm:pt>
    <dgm:pt modelId="{48A3A0FD-A3F7-4722-8354-9C03F9C7752B}">
      <dgm:prSet phldrT="[Text]" custT="1"/>
      <dgm:spPr/>
      <dgm:t>
        <a:bodyPr/>
        <a:lstStyle/>
        <a:p>
          <a:r>
            <a:rPr lang="en-US" sz="1400" dirty="0" smtClean="0">
              <a:solidFill>
                <a:srgbClr val="154578"/>
              </a:solidFill>
            </a:rPr>
            <a:t>CEDS Connect &amp; Align</a:t>
          </a:r>
          <a:endParaRPr lang="en-US" sz="1400" dirty="0">
            <a:solidFill>
              <a:srgbClr val="154578"/>
            </a:solidFill>
          </a:endParaRPr>
        </a:p>
      </dgm:t>
    </dgm:pt>
    <dgm:pt modelId="{8532FAD2-0739-4600-89E5-393BCC3361F3}" type="parTrans" cxnId="{1E7D8EDB-9AAD-4454-9B6F-2A2DB51782DE}">
      <dgm:prSet/>
      <dgm:spPr/>
      <dgm:t>
        <a:bodyPr/>
        <a:lstStyle/>
        <a:p>
          <a:endParaRPr lang="en-US"/>
        </a:p>
      </dgm:t>
    </dgm:pt>
    <dgm:pt modelId="{DBD4927B-E331-459D-AD4C-83E4EA0CC453}" type="sibTrans" cxnId="{1E7D8EDB-9AAD-4454-9B6F-2A2DB51782DE}">
      <dgm:prSet/>
      <dgm:spPr/>
      <dgm:t>
        <a:bodyPr/>
        <a:lstStyle/>
        <a:p>
          <a:endParaRPr lang="en-US"/>
        </a:p>
      </dgm:t>
    </dgm:pt>
    <dgm:pt modelId="{6B6C7C92-403C-4419-8CDA-94DC166C093E}">
      <dgm:prSet phldrT="[Text]"/>
      <dgm:spPr/>
      <dgm:t>
        <a:bodyPr/>
        <a:lstStyle/>
        <a:p>
          <a:r>
            <a:rPr lang="en-US" dirty="0" smtClean="0">
              <a:solidFill>
                <a:srgbClr val="154578"/>
              </a:solidFill>
            </a:rPr>
            <a:t>Clean &amp; Prepare</a:t>
          </a:r>
          <a:endParaRPr lang="en-US" dirty="0">
            <a:solidFill>
              <a:srgbClr val="154578"/>
            </a:solidFill>
          </a:endParaRPr>
        </a:p>
      </dgm:t>
    </dgm:pt>
    <dgm:pt modelId="{38DCE6D4-EDD5-46B3-AA27-0851F9EDBC27}" type="parTrans" cxnId="{2AD37FFF-86EF-4960-BBE6-AF57D3BDB2A1}">
      <dgm:prSet/>
      <dgm:spPr/>
      <dgm:t>
        <a:bodyPr/>
        <a:lstStyle/>
        <a:p>
          <a:endParaRPr lang="en-US"/>
        </a:p>
      </dgm:t>
    </dgm:pt>
    <dgm:pt modelId="{F72B5B5D-35C1-4057-A3D4-E512D2D7884F}" type="sibTrans" cxnId="{2AD37FFF-86EF-4960-BBE6-AF57D3BDB2A1}">
      <dgm:prSet/>
      <dgm:spPr/>
      <dgm:t>
        <a:bodyPr/>
        <a:lstStyle/>
        <a:p>
          <a:endParaRPr lang="en-US"/>
        </a:p>
      </dgm:t>
    </dgm:pt>
    <dgm:pt modelId="{A0011BCB-67D7-4A25-BA1B-26AC256688F5}">
      <dgm:prSet phldrT="[Text]" custT="1"/>
      <dgm:spPr/>
      <dgm:t>
        <a:bodyPr/>
        <a:lstStyle/>
        <a:p>
          <a:r>
            <a:rPr lang="en-US" sz="1400" dirty="0" smtClean="0">
              <a:solidFill>
                <a:srgbClr val="154578"/>
              </a:solidFill>
            </a:rPr>
            <a:t>Pattern Checking Tools</a:t>
          </a:r>
          <a:endParaRPr lang="en-US" sz="1400" dirty="0">
            <a:solidFill>
              <a:srgbClr val="154578"/>
            </a:solidFill>
          </a:endParaRPr>
        </a:p>
      </dgm:t>
    </dgm:pt>
    <dgm:pt modelId="{52BD9C0E-254C-45D6-87C0-094783D87B26}" type="parTrans" cxnId="{2573BA74-FE55-4C1D-8889-86DCDE7413A3}">
      <dgm:prSet/>
      <dgm:spPr/>
      <dgm:t>
        <a:bodyPr/>
        <a:lstStyle/>
        <a:p>
          <a:endParaRPr lang="en-US"/>
        </a:p>
      </dgm:t>
    </dgm:pt>
    <dgm:pt modelId="{636613FF-99D1-43FC-AA6B-24751BF20495}" type="sibTrans" cxnId="{2573BA74-FE55-4C1D-8889-86DCDE7413A3}">
      <dgm:prSet/>
      <dgm:spPr/>
      <dgm:t>
        <a:bodyPr/>
        <a:lstStyle/>
        <a:p>
          <a:endParaRPr lang="en-US"/>
        </a:p>
      </dgm:t>
    </dgm:pt>
    <dgm:pt modelId="{D5328D1D-20E6-4A71-8752-A476146F2A1A}">
      <dgm:prSet phldrT="[Text]"/>
      <dgm:spPr/>
      <dgm:t>
        <a:bodyPr/>
        <a:lstStyle/>
        <a:p>
          <a:r>
            <a:rPr lang="en-US" dirty="0" smtClean="0">
              <a:solidFill>
                <a:srgbClr val="154578"/>
              </a:solidFill>
            </a:rPr>
            <a:t>Explore &amp; Analyze</a:t>
          </a:r>
          <a:endParaRPr lang="en-US" dirty="0">
            <a:solidFill>
              <a:srgbClr val="154578"/>
            </a:solidFill>
          </a:endParaRPr>
        </a:p>
      </dgm:t>
    </dgm:pt>
    <dgm:pt modelId="{083BD304-24E8-4711-88C9-535DD127562E}" type="parTrans" cxnId="{C73E307E-9195-4ED5-B8C3-2C629163A5E9}">
      <dgm:prSet/>
      <dgm:spPr/>
      <dgm:t>
        <a:bodyPr/>
        <a:lstStyle/>
        <a:p>
          <a:endParaRPr lang="en-US"/>
        </a:p>
      </dgm:t>
    </dgm:pt>
    <dgm:pt modelId="{0D2CDDF4-0444-4220-B7A6-E9DA957EA97B}" type="sibTrans" cxnId="{C73E307E-9195-4ED5-B8C3-2C629163A5E9}">
      <dgm:prSet/>
      <dgm:spPr/>
      <dgm:t>
        <a:bodyPr/>
        <a:lstStyle/>
        <a:p>
          <a:endParaRPr lang="en-US"/>
        </a:p>
      </dgm:t>
    </dgm:pt>
    <dgm:pt modelId="{C2E2428F-B25C-473C-92FC-549C3774E4F9}">
      <dgm:prSet phldrT="[Text]"/>
      <dgm:spPr/>
      <dgm:t>
        <a:bodyPr/>
        <a:lstStyle/>
        <a:p>
          <a:r>
            <a:rPr lang="en-US" dirty="0" smtClean="0">
              <a:solidFill>
                <a:srgbClr val="154578"/>
              </a:solidFill>
            </a:rPr>
            <a:t>Report &amp; Share</a:t>
          </a:r>
          <a:endParaRPr lang="en-US" dirty="0">
            <a:solidFill>
              <a:srgbClr val="154578"/>
            </a:solidFill>
          </a:endParaRPr>
        </a:p>
      </dgm:t>
    </dgm:pt>
    <dgm:pt modelId="{DE2F0E15-DA39-4D16-BE13-CCA28E897064}" type="parTrans" cxnId="{954515D8-DB33-4C44-9FEB-71273E0B9891}">
      <dgm:prSet/>
      <dgm:spPr/>
      <dgm:t>
        <a:bodyPr/>
        <a:lstStyle/>
        <a:p>
          <a:endParaRPr lang="en-US"/>
        </a:p>
      </dgm:t>
    </dgm:pt>
    <dgm:pt modelId="{016BF774-CC96-4D27-A148-BE21F5FD1B13}" type="sibTrans" cxnId="{954515D8-DB33-4C44-9FEB-71273E0B9891}">
      <dgm:prSet/>
      <dgm:spPr/>
      <dgm:t>
        <a:bodyPr/>
        <a:lstStyle/>
        <a:p>
          <a:endParaRPr lang="en-US"/>
        </a:p>
      </dgm:t>
    </dgm:pt>
    <dgm:pt modelId="{3F0BC22A-A4C6-420A-B1D6-023C66D8AECE}">
      <dgm:prSet custT="1"/>
      <dgm:spPr/>
      <dgm:t>
        <a:bodyPr/>
        <a:lstStyle/>
        <a:p>
          <a:r>
            <a:rPr lang="en-US" sz="1400" dirty="0" smtClean="0">
              <a:solidFill>
                <a:srgbClr val="154578"/>
              </a:solidFill>
            </a:rPr>
            <a:t>Excel Pivot Tables</a:t>
          </a:r>
          <a:endParaRPr lang="en-US" sz="1400" dirty="0">
            <a:solidFill>
              <a:srgbClr val="154578"/>
            </a:solidFill>
          </a:endParaRPr>
        </a:p>
      </dgm:t>
    </dgm:pt>
    <dgm:pt modelId="{D861D63F-6869-4ACB-A418-C86035E01DDC}" type="parTrans" cxnId="{5F39AC7C-6650-407F-BE6A-66AD161F949A}">
      <dgm:prSet/>
      <dgm:spPr/>
      <dgm:t>
        <a:bodyPr/>
        <a:lstStyle/>
        <a:p>
          <a:endParaRPr lang="en-US"/>
        </a:p>
      </dgm:t>
    </dgm:pt>
    <dgm:pt modelId="{B8F147C5-F68F-423D-A90D-A57CF16D7C2A}" type="sibTrans" cxnId="{5F39AC7C-6650-407F-BE6A-66AD161F949A}">
      <dgm:prSet/>
      <dgm:spPr/>
      <dgm:t>
        <a:bodyPr/>
        <a:lstStyle/>
        <a:p>
          <a:endParaRPr lang="en-US"/>
        </a:p>
      </dgm:t>
    </dgm:pt>
    <dgm:pt modelId="{61F4E025-D5CD-4F8B-A699-D5D430C3865C}">
      <dgm:prSet custT="1"/>
      <dgm:spPr/>
      <dgm:t>
        <a:bodyPr/>
        <a:lstStyle/>
        <a:p>
          <a:pPr algn="l"/>
          <a:r>
            <a:rPr lang="en-US" sz="1400" dirty="0" smtClean="0">
              <a:solidFill>
                <a:srgbClr val="154578"/>
              </a:solidFill>
            </a:rPr>
            <a:t>Report Templates</a:t>
          </a:r>
          <a:endParaRPr lang="en-US" sz="1400" dirty="0">
            <a:solidFill>
              <a:srgbClr val="154578"/>
            </a:solidFill>
          </a:endParaRPr>
        </a:p>
      </dgm:t>
    </dgm:pt>
    <dgm:pt modelId="{E4F9DEDB-985D-4F07-83BF-EFE6F5AFF666}" type="parTrans" cxnId="{7EAF4891-2308-4148-ABB1-A0D43F4B148D}">
      <dgm:prSet/>
      <dgm:spPr/>
      <dgm:t>
        <a:bodyPr/>
        <a:lstStyle/>
        <a:p>
          <a:endParaRPr lang="en-US"/>
        </a:p>
      </dgm:t>
    </dgm:pt>
    <dgm:pt modelId="{FDE4CE91-AD70-492E-A60D-5609689D7784}" type="sibTrans" cxnId="{7EAF4891-2308-4148-ABB1-A0D43F4B148D}">
      <dgm:prSet/>
      <dgm:spPr/>
      <dgm:t>
        <a:bodyPr/>
        <a:lstStyle/>
        <a:p>
          <a:endParaRPr lang="en-US"/>
        </a:p>
      </dgm:t>
    </dgm:pt>
    <dgm:pt modelId="{CF9527F4-659E-4E76-864C-03D3EE44968C}">
      <dgm:prSet custT="1"/>
      <dgm:spPr/>
      <dgm:t>
        <a:bodyPr/>
        <a:lstStyle/>
        <a:p>
          <a:pPr algn="l"/>
          <a:r>
            <a:rPr lang="en-US" sz="1400" dirty="0" smtClean="0">
              <a:solidFill>
                <a:srgbClr val="154578"/>
              </a:solidFill>
            </a:rPr>
            <a:t>Data Visualization Guidance</a:t>
          </a:r>
          <a:endParaRPr lang="en-US" sz="1400" dirty="0">
            <a:solidFill>
              <a:srgbClr val="154578"/>
            </a:solidFill>
          </a:endParaRPr>
        </a:p>
      </dgm:t>
    </dgm:pt>
    <dgm:pt modelId="{7F16F55E-6FBF-46C6-B31A-4FC42A8F1134}" type="parTrans" cxnId="{9579037A-5B79-4763-A52C-AD9CB3DFA6BE}">
      <dgm:prSet/>
      <dgm:spPr/>
      <dgm:t>
        <a:bodyPr/>
        <a:lstStyle/>
        <a:p>
          <a:endParaRPr lang="en-US"/>
        </a:p>
      </dgm:t>
    </dgm:pt>
    <dgm:pt modelId="{1549BCAC-B29F-4BC3-8231-9D75C695A27C}" type="sibTrans" cxnId="{9579037A-5B79-4763-A52C-AD9CB3DFA6BE}">
      <dgm:prSet/>
      <dgm:spPr/>
      <dgm:t>
        <a:bodyPr/>
        <a:lstStyle/>
        <a:p>
          <a:endParaRPr lang="en-US"/>
        </a:p>
      </dgm:t>
    </dgm:pt>
    <dgm:pt modelId="{46E861F0-261A-4C14-8B53-C77F092D3342}">
      <dgm:prSet phldrT="[Text]" custT="1"/>
      <dgm:spPr/>
      <dgm:t>
        <a:bodyPr/>
        <a:lstStyle/>
        <a:p>
          <a:r>
            <a:rPr lang="en-US" sz="1400" dirty="0" smtClean="0">
              <a:solidFill>
                <a:srgbClr val="154578"/>
              </a:solidFill>
            </a:rPr>
            <a:t>Outlier Analysis Templates</a:t>
          </a:r>
          <a:endParaRPr lang="en-US" sz="1400" dirty="0">
            <a:solidFill>
              <a:srgbClr val="154578"/>
            </a:solidFill>
          </a:endParaRPr>
        </a:p>
      </dgm:t>
    </dgm:pt>
    <dgm:pt modelId="{0DA20121-62F0-4159-B9DC-D66E8E9BD684}" type="parTrans" cxnId="{F41473EF-B77F-48E9-8738-5E5401355849}">
      <dgm:prSet/>
      <dgm:spPr/>
      <dgm:t>
        <a:bodyPr/>
        <a:lstStyle/>
        <a:p>
          <a:endParaRPr lang="en-US"/>
        </a:p>
      </dgm:t>
    </dgm:pt>
    <dgm:pt modelId="{0FADE16A-23CE-4818-B378-6F868B1E86DF}" type="sibTrans" cxnId="{F41473EF-B77F-48E9-8738-5E5401355849}">
      <dgm:prSet/>
      <dgm:spPr/>
      <dgm:t>
        <a:bodyPr/>
        <a:lstStyle/>
        <a:p>
          <a:endParaRPr lang="en-US"/>
        </a:p>
      </dgm:t>
    </dgm:pt>
    <dgm:pt modelId="{0577568E-4997-C347-BA8A-C260FDA69BBD}" type="pres">
      <dgm:prSet presAssocID="{3CF265E0-707A-445F-BB43-ADE4AE8590C0}" presName="cycleMatrixDiagram" presStyleCnt="0">
        <dgm:presLayoutVars>
          <dgm:chMax val="1"/>
          <dgm:dir/>
          <dgm:animLvl val="lvl"/>
          <dgm:resizeHandles val="exact"/>
        </dgm:presLayoutVars>
      </dgm:prSet>
      <dgm:spPr/>
      <dgm:t>
        <a:bodyPr/>
        <a:lstStyle/>
        <a:p>
          <a:endParaRPr lang="en-US"/>
        </a:p>
      </dgm:t>
    </dgm:pt>
    <dgm:pt modelId="{C6024C21-52B0-F74A-8066-0B4B3BAE3F5E}" type="pres">
      <dgm:prSet presAssocID="{3CF265E0-707A-445F-BB43-ADE4AE8590C0}" presName="children" presStyleCnt="0"/>
      <dgm:spPr/>
      <dgm:t>
        <a:bodyPr/>
        <a:lstStyle/>
        <a:p>
          <a:endParaRPr lang="en-US"/>
        </a:p>
      </dgm:t>
    </dgm:pt>
    <dgm:pt modelId="{52375D9D-5253-A447-94A4-D6E00815D1FD}" type="pres">
      <dgm:prSet presAssocID="{3CF265E0-707A-445F-BB43-ADE4AE8590C0}" presName="child1group" presStyleCnt="0"/>
      <dgm:spPr/>
      <dgm:t>
        <a:bodyPr/>
        <a:lstStyle/>
        <a:p>
          <a:endParaRPr lang="en-US"/>
        </a:p>
      </dgm:t>
    </dgm:pt>
    <dgm:pt modelId="{EEE353D2-77AA-0D48-983A-54620A9F24C3}" type="pres">
      <dgm:prSet presAssocID="{3CF265E0-707A-445F-BB43-ADE4AE8590C0}" presName="child1" presStyleLbl="bgAcc1" presStyleIdx="0" presStyleCnt="4" custScaleX="106229" custLinFactNeighborX="-13630" custLinFactNeighborY="2124"/>
      <dgm:spPr/>
      <dgm:t>
        <a:bodyPr/>
        <a:lstStyle/>
        <a:p>
          <a:endParaRPr lang="en-US"/>
        </a:p>
      </dgm:t>
    </dgm:pt>
    <dgm:pt modelId="{ADA5A16D-0C6A-E642-8C56-D6ED644E78F4}" type="pres">
      <dgm:prSet presAssocID="{3CF265E0-707A-445F-BB43-ADE4AE8590C0}" presName="child1Text" presStyleLbl="bgAcc1" presStyleIdx="0" presStyleCnt="4">
        <dgm:presLayoutVars>
          <dgm:bulletEnabled val="1"/>
        </dgm:presLayoutVars>
      </dgm:prSet>
      <dgm:spPr/>
      <dgm:t>
        <a:bodyPr/>
        <a:lstStyle/>
        <a:p>
          <a:endParaRPr lang="en-US"/>
        </a:p>
      </dgm:t>
    </dgm:pt>
    <dgm:pt modelId="{49C41E9A-74E6-BD49-B83A-5954DF59D452}" type="pres">
      <dgm:prSet presAssocID="{3CF265E0-707A-445F-BB43-ADE4AE8590C0}" presName="child2group" presStyleCnt="0"/>
      <dgm:spPr/>
      <dgm:t>
        <a:bodyPr/>
        <a:lstStyle/>
        <a:p>
          <a:endParaRPr lang="en-US"/>
        </a:p>
      </dgm:t>
    </dgm:pt>
    <dgm:pt modelId="{0654DC2C-E9C2-E843-BFBB-1DB1F73A5B41}" type="pres">
      <dgm:prSet presAssocID="{3CF265E0-707A-445F-BB43-ADE4AE8590C0}" presName="child2" presStyleLbl="bgAcc1" presStyleIdx="1" presStyleCnt="4" custScaleX="130800" custLinFactNeighborX="9486" custLinFactNeighborY="2124"/>
      <dgm:spPr/>
      <dgm:t>
        <a:bodyPr/>
        <a:lstStyle/>
        <a:p>
          <a:endParaRPr lang="en-US"/>
        </a:p>
      </dgm:t>
    </dgm:pt>
    <dgm:pt modelId="{CFF79727-1D23-E74A-8397-9588F5D9FFD4}" type="pres">
      <dgm:prSet presAssocID="{3CF265E0-707A-445F-BB43-ADE4AE8590C0}" presName="child2Text" presStyleLbl="bgAcc1" presStyleIdx="1" presStyleCnt="4">
        <dgm:presLayoutVars>
          <dgm:bulletEnabled val="1"/>
        </dgm:presLayoutVars>
      </dgm:prSet>
      <dgm:spPr/>
      <dgm:t>
        <a:bodyPr/>
        <a:lstStyle/>
        <a:p>
          <a:endParaRPr lang="en-US"/>
        </a:p>
      </dgm:t>
    </dgm:pt>
    <dgm:pt modelId="{7CB9DE72-C900-924F-88F4-A9C3D8935E39}" type="pres">
      <dgm:prSet presAssocID="{3CF265E0-707A-445F-BB43-ADE4AE8590C0}" presName="child3group" presStyleCnt="0"/>
      <dgm:spPr/>
      <dgm:t>
        <a:bodyPr/>
        <a:lstStyle/>
        <a:p>
          <a:endParaRPr lang="en-US"/>
        </a:p>
      </dgm:t>
    </dgm:pt>
    <dgm:pt modelId="{ED5BC9F6-ED28-C244-96F0-44D546632EC1}" type="pres">
      <dgm:prSet presAssocID="{3CF265E0-707A-445F-BB43-ADE4AE8590C0}" presName="child3" presStyleLbl="bgAcc1" presStyleIdx="2" presStyleCnt="4" custScaleX="132178" custLinFactNeighborX="20161" custLinFactNeighborY="3223"/>
      <dgm:spPr/>
      <dgm:t>
        <a:bodyPr/>
        <a:lstStyle/>
        <a:p>
          <a:endParaRPr lang="en-US"/>
        </a:p>
      </dgm:t>
    </dgm:pt>
    <dgm:pt modelId="{734BDBDC-DBD4-8F41-9FFD-7D38BA2E5CD3}" type="pres">
      <dgm:prSet presAssocID="{3CF265E0-707A-445F-BB43-ADE4AE8590C0}" presName="child3Text" presStyleLbl="bgAcc1" presStyleIdx="2" presStyleCnt="4">
        <dgm:presLayoutVars>
          <dgm:bulletEnabled val="1"/>
        </dgm:presLayoutVars>
      </dgm:prSet>
      <dgm:spPr/>
      <dgm:t>
        <a:bodyPr/>
        <a:lstStyle/>
        <a:p>
          <a:endParaRPr lang="en-US"/>
        </a:p>
      </dgm:t>
    </dgm:pt>
    <dgm:pt modelId="{DD138FB9-AF30-8544-8581-56BDDE76BC4B}" type="pres">
      <dgm:prSet presAssocID="{3CF265E0-707A-445F-BB43-ADE4AE8590C0}" presName="child4group" presStyleCnt="0"/>
      <dgm:spPr/>
      <dgm:t>
        <a:bodyPr/>
        <a:lstStyle/>
        <a:p>
          <a:endParaRPr lang="en-US"/>
        </a:p>
      </dgm:t>
    </dgm:pt>
    <dgm:pt modelId="{20B9ACB8-F917-2342-BA85-310EA033F36D}" type="pres">
      <dgm:prSet presAssocID="{3CF265E0-707A-445F-BB43-ADE4AE8590C0}" presName="child4" presStyleLbl="bgAcc1" presStyleIdx="3" presStyleCnt="4" custScaleX="129314" custLinFactNeighborX="-10255" custLinFactNeighborY="3223"/>
      <dgm:spPr/>
      <dgm:t>
        <a:bodyPr/>
        <a:lstStyle/>
        <a:p>
          <a:endParaRPr lang="en-US"/>
        </a:p>
      </dgm:t>
    </dgm:pt>
    <dgm:pt modelId="{13AE9EF6-FFEC-0D41-9F9C-59815350240C}" type="pres">
      <dgm:prSet presAssocID="{3CF265E0-707A-445F-BB43-ADE4AE8590C0}" presName="child4Text" presStyleLbl="bgAcc1" presStyleIdx="3" presStyleCnt="4">
        <dgm:presLayoutVars>
          <dgm:bulletEnabled val="1"/>
        </dgm:presLayoutVars>
      </dgm:prSet>
      <dgm:spPr/>
      <dgm:t>
        <a:bodyPr/>
        <a:lstStyle/>
        <a:p>
          <a:endParaRPr lang="en-US"/>
        </a:p>
      </dgm:t>
    </dgm:pt>
    <dgm:pt modelId="{929AD941-6A9E-3248-ABDA-0E39D23987C0}" type="pres">
      <dgm:prSet presAssocID="{3CF265E0-707A-445F-BB43-ADE4AE8590C0}" presName="childPlaceholder" presStyleCnt="0"/>
      <dgm:spPr/>
      <dgm:t>
        <a:bodyPr/>
        <a:lstStyle/>
        <a:p>
          <a:endParaRPr lang="en-US"/>
        </a:p>
      </dgm:t>
    </dgm:pt>
    <dgm:pt modelId="{225A7991-E6A5-6544-8655-3CA318897BE8}" type="pres">
      <dgm:prSet presAssocID="{3CF265E0-707A-445F-BB43-ADE4AE8590C0}" presName="circle" presStyleCnt="0"/>
      <dgm:spPr/>
      <dgm:t>
        <a:bodyPr/>
        <a:lstStyle/>
        <a:p>
          <a:endParaRPr lang="en-US"/>
        </a:p>
      </dgm:t>
    </dgm:pt>
    <dgm:pt modelId="{2DF35394-2481-4449-99C5-6A0A1A5036DB}" type="pres">
      <dgm:prSet presAssocID="{3CF265E0-707A-445F-BB43-ADE4AE8590C0}" presName="quadrant1" presStyleLbl="node1" presStyleIdx="0" presStyleCnt="4">
        <dgm:presLayoutVars>
          <dgm:chMax val="1"/>
          <dgm:bulletEnabled val="1"/>
        </dgm:presLayoutVars>
      </dgm:prSet>
      <dgm:spPr/>
      <dgm:t>
        <a:bodyPr/>
        <a:lstStyle/>
        <a:p>
          <a:endParaRPr lang="en-US"/>
        </a:p>
      </dgm:t>
    </dgm:pt>
    <dgm:pt modelId="{A50744D7-DBE7-3B47-AF98-1E75EB8C16A5}" type="pres">
      <dgm:prSet presAssocID="{3CF265E0-707A-445F-BB43-ADE4AE8590C0}" presName="quadrant2" presStyleLbl="node1" presStyleIdx="1" presStyleCnt="4">
        <dgm:presLayoutVars>
          <dgm:chMax val="1"/>
          <dgm:bulletEnabled val="1"/>
        </dgm:presLayoutVars>
      </dgm:prSet>
      <dgm:spPr/>
      <dgm:t>
        <a:bodyPr/>
        <a:lstStyle/>
        <a:p>
          <a:endParaRPr lang="en-US"/>
        </a:p>
      </dgm:t>
    </dgm:pt>
    <dgm:pt modelId="{F7440345-CF18-5343-B06C-ED5EF19CCE04}" type="pres">
      <dgm:prSet presAssocID="{3CF265E0-707A-445F-BB43-ADE4AE8590C0}" presName="quadrant3" presStyleLbl="node1" presStyleIdx="2" presStyleCnt="4">
        <dgm:presLayoutVars>
          <dgm:chMax val="1"/>
          <dgm:bulletEnabled val="1"/>
        </dgm:presLayoutVars>
      </dgm:prSet>
      <dgm:spPr/>
      <dgm:t>
        <a:bodyPr/>
        <a:lstStyle/>
        <a:p>
          <a:endParaRPr lang="en-US"/>
        </a:p>
      </dgm:t>
    </dgm:pt>
    <dgm:pt modelId="{5F5A143C-B40F-4942-AAE7-77FE4A3BA4AA}" type="pres">
      <dgm:prSet presAssocID="{3CF265E0-707A-445F-BB43-ADE4AE8590C0}" presName="quadrant4" presStyleLbl="node1" presStyleIdx="3" presStyleCnt="4">
        <dgm:presLayoutVars>
          <dgm:chMax val="1"/>
          <dgm:bulletEnabled val="1"/>
        </dgm:presLayoutVars>
      </dgm:prSet>
      <dgm:spPr/>
      <dgm:t>
        <a:bodyPr/>
        <a:lstStyle/>
        <a:p>
          <a:endParaRPr lang="en-US"/>
        </a:p>
      </dgm:t>
    </dgm:pt>
    <dgm:pt modelId="{F70E7617-A6FD-A14C-B334-B0A926289805}" type="pres">
      <dgm:prSet presAssocID="{3CF265E0-707A-445F-BB43-ADE4AE8590C0}" presName="quadrantPlaceholder" presStyleCnt="0"/>
      <dgm:spPr/>
      <dgm:t>
        <a:bodyPr/>
        <a:lstStyle/>
        <a:p>
          <a:endParaRPr lang="en-US"/>
        </a:p>
      </dgm:t>
    </dgm:pt>
    <dgm:pt modelId="{321C94E3-1AD9-A344-BD82-41250CF918A7}" type="pres">
      <dgm:prSet presAssocID="{3CF265E0-707A-445F-BB43-ADE4AE8590C0}" presName="center1" presStyleLbl="fgShp" presStyleIdx="0" presStyleCnt="2"/>
      <dgm:spPr/>
      <dgm:t>
        <a:bodyPr/>
        <a:lstStyle/>
        <a:p>
          <a:endParaRPr lang="en-US"/>
        </a:p>
      </dgm:t>
    </dgm:pt>
    <dgm:pt modelId="{A8F55793-5C39-3F47-8111-8FC55CC20BAE}" type="pres">
      <dgm:prSet presAssocID="{3CF265E0-707A-445F-BB43-ADE4AE8590C0}" presName="center2" presStyleLbl="fgShp" presStyleIdx="1" presStyleCnt="2"/>
      <dgm:spPr/>
      <dgm:t>
        <a:bodyPr/>
        <a:lstStyle/>
        <a:p>
          <a:endParaRPr lang="en-US"/>
        </a:p>
      </dgm:t>
    </dgm:pt>
  </dgm:ptLst>
  <dgm:cxnLst>
    <dgm:cxn modelId="{E9574334-AD36-3C47-944B-D6B42603B570}" type="presOf" srcId="{6B6C7C92-403C-4419-8CDA-94DC166C093E}" destId="{A50744D7-DBE7-3B47-AF98-1E75EB8C16A5}" srcOrd="0" destOrd="0" presId="urn:microsoft.com/office/officeart/2005/8/layout/cycle4"/>
    <dgm:cxn modelId="{3BC59D79-9665-0C47-991C-9A07887D63A8}" type="presOf" srcId="{A0011BCB-67D7-4A25-BA1B-26AC256688F5}" destId="{0654DC2C-E9C2-E843-BFBB-1DB1F73A5B41}" srcOrd="0" destOrd="1" presId="urn:microsoft.com/office/officeart/2005/8/layout/cycle4"/>
    <dgm:cxn modelId="{E5D755DA-3A44-7749-8430-214883BF859C}" type="presOf" srcId="{D5328D1D-20E6-4A71-8752-A476146F2A1A}" destId="{F7440345-CF18-5343-B06C-ED5EF19CCE04}" srcOrd="0" destOrd="0" presId="urn:microsoft.com/office/officeart/2005/8/layout/cycle4"/>
    <dgm:cxn modelId="{46B24B59-C420-8844-A618-16DDDE9A184F}" type="presOf" srcId="{46E861F0-261A-4C14-8B53-C77F092D3342}" destId="{0654DC2C-E9C2-E843-BFBB-1DB1F73A5B41}" srcOrd="0" destOrd="0" presId="urn:microsoft.com/office/officeart/2005/8/layout/cycle4"/>
    <dgm:cxn modelId="{2573BA74-FE55-4C1D-8889-86DCDE7413A3}" srcId="{46E861F0-261A-4C14-8B53-C77F092D3342}" destId="{A0011BCB-67D7-4A25-BA1B-26AC256688F5}" srcOrd="0" destOrd="0" parTransId="{52BD9C0E-254C-45D6-87C0-094783D87B26}" sibTransId="{636613FF-99D1-43FC-AA6B-24751BF20495}"/>
    <dgm:cxn modelId="{B8B7FA6F-20DE-D244-BA70-328CE1C9B690}" type="presOf" srcId="{61F4E025-D5CD-4F8B-A699-D5D430C3865C}" destId="{20B9ACB8-F917-2342-BA85-310EA033F36D}" srcOrd="0" destOrd="0" presId="urn:microsoft.com/office/officeart/2005/8/layout/cycle4"/>
    <dgm:cxn modelId="{C73E307E-9195-4ED5-B8C3-2C629163A5E9}" srcId="{3CF265E0-707A-445F-BB43-ADE4AE8590C0}" destId="{D5328D1D-20E6-4A71-8752-A476146F2A1A}" srcOrd="2" destOrd="0" parTransId="{083BD304-24E8-4711-88C9-535DD127562E}" sibTransId="{0D2CDDF4-0444-4220-B7A6-E9DA957EA97B}"/>
    <dgm:cxn modelId="{760C3A1B-139A-634E-8C36-51230923FE09}" type="presOf" srcId="{3CF265E0-707A-445F-BB43-ADE4AE8590C0}" destId="{0577568E-4997-C347-BA8A-C260FDA69BBD}" srcOrd="0" destOrd="0" presId="urn:microsoft.com/office/officeart/2005/8/layout/cycle4"/>
    <dgm:cxn modelId="{AD90DCEF-D934-2542-B982-4C84EA16BB3A}" type="presOf" srcId="{25BD2C53-4A6B-4FBF-81B0-8F518630A3D8}" destId="{2DF35394-2481-4449-99C5-6A0A1A5036DB}" srcOrd="0" destOrd="0" presId="urn:microsoft.com/office/officeart/2005/8/layout/cycle4"/>
    <dgm:cxn modelId="{6707904B-F943-CD48-A281-FCD0A48DA894}" type="presOf" srcId="{48A3A0FD-A3F7-4722-8354-9C03F9C7752B}" destId="{ADA5A16D-0C6A-E642-8C56-D6ED644E78F4}" srcOrd="1" destOrd="0" presId="urn:microsoft.com/office/officeart/2005/8/layout/cycle4"/>
    <dgm:cxn modelId="{14C153EC-EC94-B045-B69E-69172FC4B3AF}" type="presOf" srcId="{46E861F0-261A-4C14-8B53-C77F092D3342}" destId="{CFF79727-1D23-E74A-8397-9588F5D9FFD4}" srcOrd="1" destOrd="0" presId="urn:microsoft.com/office/officeart/2005/8/layout/cycle4"/>
    <dgm:cxn modelId="{CC7B45E1-8D8C-474B-8334-7EA278451099}" type="presOf" srcId="{61F4E025-D5CD-4F8B-A699-D5D430C3865C}" destId="{13AE9EF6-FFEC-0D41-9F9C-59815350240C}" srcOrd="1" destOrd="0" presId="urn:microsoft.com/office/officeart/2005/8/layout/cycle4"/>
    <dgm:cxn modelId="{E18BE502-80CC-9649-AB69-1B265FC34BF1}" type="presOf" srcId="{CF9527F4-659E-4E76-864C-03D3EE44968C}" destId="{13AE9EF6-FFEC-0D41-9F9C-59815350240C}" srcOrd="1" destOrd="1" presId="urn:microsoft.com/office/officeart/2005/8/layout/cycle4"/>
    <dgm:cxn modelId="{AF7026CC-D455-9D42-8415-F8ACCD0DA428}" type="presOf" srcId="{3F0BC22A-A4C6-420A-B1D6-023C66D8AECE}" destId="{734BDBDC-DBD4-8F41-9FFD-7D38BA2E5CD3}" srcOrd="1" destOrd="0" presId="urn:microsoft.com/office/officeart/2005/8/layout/cycle4"/>
    <dgm:cxn modelId="{7EAF4891-2308-4148-ABB1-A0D43F4B148D}" srcId="{C2E2428F-B25C-473C-92FC-549C3774E4F9}" destId="{61F4E025-D5CD-4F8B-A699-D5D430C3865C}" srcOrd="0" destOrd="0" parTransId="{E4F9DEDB-985D-4F07-83BF-EFE6F5AFF666}" sibTransId="{FDE4CE91-AD70-492E-A60D-5609689D7784}"/>
    <dgm:cxn modelId="{2AD37FFF-86EF-4960-BBE6-AF57D3BDB2A1}" srcId="{3CF265E0-707A-445F-BB43-ADE4AE8590C0}" destId="{6B6C7C92-403C-4419-8CDA-94DC166C093E}" srcOrd="1" destOrd="0" parTransId="{38DCE6D4-EDD5-46B3-AA27-0851F9EDBC27}" sibTransId="{F72B5B5D-35C1-4057-A3D4-E512D2D7884F}"/>
    <dgm:cxn modelId="{2A41324A-3241-2D42-BCC3-89C4A89DEF7B}" type="presOf" srcId="{3F0BC22A-A4C6-420A-B1D6-023C66D8AECE}" destId="{ED5BC9F6-ED28-C244-96F0-44D546632EC1}" srcOrd="0" destOrd="0" presId="urn:microsoft.com/office/officeart/2005/8/layout/cycle4"/>
    <dgm:cxn modelId="{5F39AC7C-6650-407F-BE6A-66AD161F949A}" srcId="{D5328D1D-20E6-4A71-8752-A476146F2A1A}" destId="{3F0BC22A-A4C6-420A-B1D6-023C66D8AECE}" srcOrd="0" destOrd="0" parTransId="{D861D63F-6869-4ACB-A418-C86035E01DDC}" sibTransId="{B8F147C5-F68F-423D-A90D-A57CF16D7C2A}"/>
    <dgm:cxn modelId="{954515D8-DB33-4C44-9FEB-71273E0B9891}" srcId="{3CF265E0-707A-445F-BB43-ADE4AE8590C0}" destId="{C2E2428F-B25C-473C-92FC-549C3774E4F9}" srcOrd="3" destOrd="0" parTransId="{DE2F0E15-DA39-4D16-BE13-CCA28E897064}" sibTransId="{016BF774-CC96-4D27-A148-BE21F5FD1B13}"/>
    <dgm:cxn modelId="{0BC8F279-71C3-7F40-9A97-0FF75881355A}" type="presOf" srcId="{48A3A0FD-A3F7-4722-8354-9C03F9C7752B}" destId="{EEE353D2-77AA-0D48-983A-54620A9F24C3}" srcOrd="0" destOrd="0" presId="urn:microsoft.com/office/officeart/2005/8/layout/cycle4"/>
    <dgm:cxn modelId="{6C84D0D1-DCCB-4950-8A46-DC0C048EE6BC}" srcId="{3CF265E0-707A-445F-BB43-ADE4AE8590C0}" destId="{25BD2C53-4A6B-4FBF-81B0-8F518630A3D8}" srcOrd="0" destOrd="0" parTransId="{43BA518F-B8C1-4B59-953A-35303E3A85A6}" sibTransId="{70DC2327-F783-49EA-8F74-0706D7D9D14F}"/>
    <dgm:cxn modelId="{5FFB5A9B-ABAF-ED41-999A-DB4E68CF8A6E}" type="presOf" srcId="{CF9527F4-659E-4E76-864C-03D3EE44968C}" destId="{20B9ACB8-F917-2342-BA85-310EA033F36D}" srcOrd="0" destOrd="1" presId="urn:microsoft.com/office/officeart/2005/8/layout/cycle4"/>
    <dgm:cxn modelId="{9579037A-5B79-4763-A52C-AD9CB3DFA6BE}" srcId="{C2E2428F-B25C-473C-92FC-549C3774E4F9}" destId="{CF9527F4-659E-4E76-864C-03D3EE44968C}" srcOrd="1" destOrd="0" parTransId="{7F16F55E-6FBF-46C6-B31A-4FC42A8F1134}" sibTransId="{1549BCAC-B29F-4BC3-8231-9D75C695A27C}"/>
    <dgm:cxn modelId="{1E7D8EDB-9AAD-4454-9B6F-2A2DB51782DE}" srcId="{25BD2C53-4A6B-4FBF-81B0-8F518630A3D8}" destId="{48A3A0FD-A3F7-4722-8354-9C03F9C7752B}" srcOrd="0" destOrd="0" parTransId="{8532FAD2-0739-4600-89E5-393BCC3361F3}" sibTransId="{DBD4927B-E331-459D-AD4C-83E4EA0CC453}"/>
    <dgm:cxn modelId="{F41473EF-B77F-48E9-8738-5E5401355849}" srcId="{6B6C7C92-403C-4419-8CDA-94DC166C093E}" destId="{46E861F0-261A-4C14-8B53-C77F092D3342}" srcOrd="0" destOrd="0" parTransId="{0DA20121-62F0-4159-B9DC-D66E8E9BD684}" sibTransId="{0FADE16A-23CE-4818-B378-6F868B1E86DF}"/>
    <dgm:cxn modelId="{5D3004F0-742F-8E42-87B3-D652AC06428D}" type="presOf" srcId="{A0011BCB-67D7-4A25-BA1B-26AC256688F5}" destId="{CFF79727-1D23-E74A-8397-9588F5D9FFD4}" srcOrd="1" destOrd="1" presId="urn:microsoft.com/office/officeart/2005/8/layout/cycle4"/>
    <dgm:cxn modelId="{A47B20B4-F929-AB47-B002-B070EBD3652A}" type="presOf" srcId="{C2E2428F-B25C-473C-92FC-549C3774E4F9}" destId="{5F5A143C-B40F-4942-AAE7-77FE4A3BA4AA}" srcOrd="0" destOrd="0" presId="urn:microsoft.com/office/officeart/2005/8/layout/cycle4"/>
    <dgm:cxn modelId="{9BA29FEC-28E3-A440-A6A7-6A85011D162A}" type="presParOf" srcId="{0577568E-4997-C347-BA8A-C260FDA69BBD}" destId="{C6024C21-52B0-F74A-8066-0B4B3BAE3F5E}" srcOrd="0" destOrd="0" presId="urn:microsoft.com/office/officeart/2005/8/layout/cycle4"/>
    <dgm:cxn modelId="{A946FF17-40DD-1047-BB06-324412B38261}" type="presParOf" srcId="{C6024C21-52B0-F74A-8066-0B4B3BAE3F5E}" destId="{52375D9D-5253-A447-94A4-D6E00815D1FD}" srcOrd="0" destOrd="0" presId="urn:microsoft.com/office/officeart/2005/8/layout/cycle4"/>
    <dgm:cxn modelId="{163131CC-C946-DC41-ACB6-0113EE893C00}" type="presParOf" srcId="{52375D9D-5253-A447-94A4-D6E00815D1FD}" destId="{EEE353D2-77AA-0D48-983A-54620A9F24C3}" srcOrd="0" destOrd="0" presId="urn:microsoft.com/office/officeart/2005/8/layout/cycle4"/>
    <dgm:cxn modelId="{B4E1B387-009A-C242-88C1-58366403E2E5}" type="presParOf" srcId="{52375D9D-5253-A447-94A4-D6E00815D1FD}" destId="{ADA5A16D-0C6A-E642-8C56-D6ED644E78F4}" srcOrd="1" destOrd="0" presId="urn:microsoft.com/office/officeart/2005/8/layout/cycle4"/>
    <dgm:cxn modelId="{27561B6D-D045-9F46-B7F1-91C42520F7DE}" type="presParOf" srcId="{C6024C21-52B0-F74A-8066-0B4B3BAE3F5E}" destId="{49C41E9A-74E6-BD49-B83A-5954DF59D452}" srcOrd="1" destOrd="0" presId="urn:microsoft.com/office/officeart/2005/8/layout/cycle4"/>
    <dgm:cxn modelId="{6A14172C-DE55-624D-B8FB-B91D19B37DA7}" type="presParOf" srcId="{49C41E9A-74E6-BD49-B83A-5954DF59D452}" destId="{0654DC2C-E9C2-E843-BFBB-1DB1F73A5B41}" srcOrd="0" destOrd="0" presId="urn:microsoft.com/office/officeart/2005/8/layout/cycle4"/>
    <dgm:cxn modelId="{C6CC0847-91A0-584F-8376-80049C42527E}" type="presParOf" srcId="{49C41E9A-74E6-BD49-B83A-5954DF59D452}" destId="{CFF79727-1D23-E74A-8397-9588F5D9FFD4}" srcOrd="1" destOrd="0" presId="urn:microsoft.com/office/officeart/2005/8/layout/cycle4"/>
    <dgm:cxn modelId="{542F176E-5079-1E4E-9089-8AF61776C332}" type="presParOf" srcId="{C6024C21-52B0-F74A-8066-0B4B3BAE3F5E}" destId="{7CB9DE72-C900-924F-88F4-A9C3D8935E39}" srcOrd="2" destOrd="0" presId="urn:microsoft.com/office/officeart/2005/8/layout/cycle4"/>
    <dgm:cxn modelId="{6A4C22F9-52A0-C042-BF5C-D21F43FC33D7}" type="presParOf" srcId="{7CB9DE72-C900-924F-88F4-A9C3D8935E39}" destId="{ED5BC9F6-ED28-C244-96F0-44D546632EC1}" srcOrd="0" destOrd="0" presId="urn:microsoft.com/office/officeart/2005/8/layout/cycle4"/>
    <dgm:cxn modelId="{F81D13CD-0334-4943-AA47-D06CE64D3DA9}" type="presParOf" srcId="{7CB9DE72-C900-924F-88F4-A9C3D8935E39}" destId="{734BDBDC-DBD4-8F41-9FFD-7D38BA2E5CD3}" srcOrd="1" destOrd="0" presId="urn:microsoft.com/office/officeart/2005/8/layout/cycle4"/>
    <dgm:cxn modelId="{3873E169-4845-A248-A5B3-5C1DD7EDEC8B}" type="presParOf" srcId="{C6024C21-52B0-F74A-8066-0B4B3BAE3F5E}" destId="{DD138FB9-AF30-8544-8581-56BDDE76BC4B}" srcOrd="3" destOrd="0" presId="urn:microsoft.com/office/officeart/2005/8/layout/cycle4"/>
    <dgm:cxn modelId="{408085C8-0673-CE48-AC83-4A3E03493A1B}" type="presParOf" srcId="{DD138FB9-AF30-8544-8581-56BDDE76BC4B}" destId="{20B9ACB8-F917-2342-BA85-310EA033F36D}" srcOrd="0" destOrd="0" presId="urn:microsoft.com/office/officeart/2005/8/layout/cycle4"/>
    <dgm:cxn modelId="{87C9C75E-8907-C34A-AC75-A9A0934362A3}" type="presParOf" srcId="{DD138FB9-AF30-8544-8581-56BDDE76BC4B}" destId="{13AE9EF6-FFEC-0D41-9F9C-59815350240C}" srcOrd="1" destOrd="0" presId="urn:microsoft.com/office/officeart/2005/8/layout/cycle4"/>
    <dgm:cxn modelId="{89C4C39C-D7CD-5D46-8FA4-D27B7ACC4207}" type="presParOf" srcId="{C6024C21-52B0-F74A-8066-0B4B3BAE3F5E}" destId="{929AD941-6A9E-3248-ABDA-0E39D23987C0}" srcOrd="4" destOrd="0" presId="urn:microsoft.com/office/officeart/2005/8/layout/cycle4"/>
    <dgm:cxn modelId="{EE575C3A-FD0B-1A44-98C0-A643D9B4078E}" type="presParOf" srcId="{0577568E-4997-C347-BA8A-C260FDA69BBD}" destId="{225A7991-E6A5-6544-8655-3CA318897BE8}" srcOrd="1" destOrd="0" presId="urn:microsoft.com/office/officeart/2005/8/layout/cycle4"/>
    <dgm:cxn modelId="{BF4AB1E5-AB5F-FD48-88E4-0BEEE831109D}" type="presParOf" srcId="{225A7991-E6A5-6544-8655-3CA318897BE8}" destId="{2DF35394-2481-4449-99C5-6A0A1A5036DB}" srcOrd="0" destOrd="0" presId="urn:microsoft.com/office/officeart/2005/8/layout/cycle4"/>
    <dgm:cxn modelId="{96E44954-8103-1E47-BCFB-550CF174707A}" type="presParOf" srcId="{225A7991-E6A5-6544-8655-3CA318897BE8}" destId="{A50744D7-DBE7-3B47-AF98-1E75EB8C16A5}" srcOrd="1" destOrd="0" presId="urn:microsoft.com/office/officeart/2005/8/layout/cycle4"/>
    <dgm:cxn modelId="{3DE71B81-84D8-E447-BC05-FAC28898B811}" type="presParOf" srcId="{225A7991-E6A5-6544-8655-3CA318897BE8}" destId="{F7440345-CF18-5343-B06C-ED5EF19CCE04}" srcOrd="2" destOrd="0" presId="urn:microsoft.com/office/officeart/2005/8/layout/cycle4"/>
    <dgm:cxn modelId="{E7054854-A713-E742-B37F-FFBA0643A34E}" type="presParOf" srcId="{225A7991-E6A5-6544-8655-3CA318897BE8}" destId="{5F5A143C-B40F-4942-AAE7-77FE4A3BA4AA}" srcOrd="3" destOrd="0" presId="urn:microsoft.com/office/officeart/2005/8/layout/cycle4"/>
    <dgm:cxn modelId="{41257498-2C2F-4147-BBD4-7A4373CA7FFC}" type="presParOf" srcId="{225A7991-E6A5-6544-8655-3CA318897BE8}" destId="{F70E7617-A6FD-A14C-B334-B0A926289805}" srcOrd="4" destOrd="0" presId="urn:microsoft.com/office/officeart/2005/8/layout/cycle4"/>
    <dgm:cxn modelId="{C5AEDFEB-58D8-8447-AB98-4F78971ED2A0}" type="presParOf" srcId="{0577568E-4997-C347-BA8A-C260FDA69BBD}" destId="{321C94E3-1AD9-A344-BD82-41250CF918A7}" srcOrd="2" destOrd="0" presId="urn:microsoft.com/office/officeart/2005/8/layout/cycle4"/>
    <dgm:cxn modelId="{AD504E2C-3F57-514C-98A7-F67506CB3250}" type="presParOf" srcId="{0577568E-4997-C347-BA8A-C260FDA69BBD}" destId="{A8F55793-5C39-3F47-8111-8FC55CC20BAE}"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C9F6-ED28-C244-96F0-44D546632EC1}">
      <dsp:nvSpPr>
        <dsp:cNvPr id="0" name=""/>
        <dsp:cNvSpPr/>
      </dsp:nvSpPr>
      <dsp:spPr>
        <a:xfrm>
          <a:off x="5676902" y="2401974"/>
          <a:ext cx="2306458" cy="113034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154578"/>
              </a:solidFill>
            </a:rPr>
            <a:t>Excel Pivot Tables</a:t>
          </a:r>
          <a:endParaRPr lang="en-US" sz="1400" kern="1200" dirty="0">
            <a:solidFill>
              <a:srgbClr val="154578"/>
            </a:solidFill>
          </a:endParaRPr>
        </a:p>
      </dsp:txBody>
      <dsp:txXfrm>
        <a:off x="6393669" y="2709389"/>
        <a:ext cx="1564860" cy="798095"/>
      </dsp:txXfrm>
    </dsp:sp>
    <dsp:sp modelId="{20B9ACB8-F917-2342-BA85-310EA033F36D}">
      <dsp:nvSpPr>
        <dsp:cNvPr id="0" name=""/>
        <dsp:cNvSpPr/>
      </dsp:nvSpPr>
      <dsp:spPr>
        <a:xfrm>
          <a:off x="2324095" y="2401974"/>
          <a:ext cx="2256482" cy="113034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154578"/>
              </a:solidFill>
            </a:rPr>
            <a:t>Report Templates</a:t>
          </a:r>
          <a:endParaRPr lang="en-US" sz="1400" kern="1200" dirty="0">
            <a:solidFill>
              <a:srgbClr val="154578"/>
            </a:solidFill>
          </a:endParaRPr>
        </a:p>
        <a:p>
          <a:pPr marL="114300" lvl="1" indent="-114300" algn="l" defTabSz="622300">
            <a:lnSpc>
              <a:spcPct val="90000"/>
            </a:lnSpc>
            <a:spcBef>
              <a:spcPct val="0"/>
            </a:spcBef>
            <a:spcAft>
              <a:spcPct val="15000"/>
            </a:spcAft>
            <a:buChar char="••"/>
          </a:pPr>
          <a:r>
            <a:rPr lang="en-US" sz="1400" kern="1200" dirty="0" smtClean="0">
              <a:solidFill>
                <a:srgbClr val="154578"/>
              </a:solidFill>
            </a:rPr>
            <a:t>Data Visualization Guidance</a:t>
          </a:r>
          <a:endParaRPr lang="en-US" sz="1400" kern="1200" dirty="0">
            <a:solidFill>
              <a:srgbClr val="154578"/>
            </a:solidFill>
          </a:endParaRPr>
        </a:p>
      </dsp:txBody>
      <dsp:txXfrm>
        <a:off x="2348925" y="2709389"/>
        <a:ext cx="1529877" cy="798095"/>
      </dsp:txXfrm>
    </dsp:sp>
    <dsp:sp modelId="{0654DC2C-E9C2-E843-BFBB-1DB1F73A5B41}">
      <dsp:nvSpPr>
        <dsp:cNvPr id="0" name=""/>
        <dsp:cNvSpPr/>
      </dsp:nvSpPr>
      <dsp:spPr>
        <a:xfrm>
          <a:off x="5502650" y="24008"/>
          <a:ext cx="2282412" cy="113034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154578"/>
              </a:solidFill>
            </a:rPr>
            <a:t>Outlier Analysis Templates</a:t>
          </a:r>
          <a:endParaRPr lang="en-US" sz="1400" kern="1200" dirty="0">
            <a:solidFill>
              <a:srgbClr val="154578"/>
            </a:solidFill>
          </a:endParaRPr>
        </a:p>
        <a:p>
          <a:pPr marL="228600" lvl="2" indent="-114300" algn="l" defTabSz="622300">
            <a:lnSpc>
              <a:spcPct val="90000"/>
            </a:lnSpc>
            <a:spcBef>
              <a:spcPct val="0"/>
            </a:spcBef>
            <a:spcAft>
              <a:spcPct val="15000"/>
            </a:spcAft>
            <a:buChar char="••"/>
          </a:pPr>
          <a:r>
            <a:rPr lang="en-US" sz="1400" kern="1200" dirty="0" smtClean="0">
              <a:solidFill>
                <a:srgbClr val="154578"/>
              </a:solidFill>
            </a:rPr>
            <a:t>Pattern Checking Tools</a:t>
          </a:r>
          <a:endParaRPr lang="en-US" sz="1400" kern="1200" dirty="0">
            <a:solidFill>
              <a:srgbClr val="154578"/>
            </a:solidFill>
          </a:endParaRPr>
        </a:p>
      </dsp:txBody>
      <dsp:txXfrm>
        <a:off x="6212203" y="48838"/>
        <a:ext cx="1548028" cy="798095"/>
      </dsp:txXfrm>
    </dsp:sp>
    <dsp:sp modelId="{EEE353D2-77AA-0D48-983A-54620A9F24C3}">
      <dsp:nvSpPr>
        <dsp:cNvPr id="0" name=""/>
        <dsp:cNvSpPr/>
      </dsp:nvSpPr>
      <dsp:spPr>
        <a:xfrm>
          <a:off x="2466615" y="24008"/>
          <a:ext cx="1853657" cy="1130340"/>
        </a:xfrm>
        <a:prstGeom prst="roundRect">
          <a:avLst>
            <a:gd name="adj" fmla="val 10000"/>
          </a:avLst>
        </a:prstGeom>
        <a:solidFill>
          <a:schemeClr val="accent3">
            <a:alpha val="90000"/>
            <a:tint val="4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154578"/>
              </a:solidFill>
            </a:rPr>
            <a:t>CEDS Connect &amp; Align</a:t>
          </a:r>
          <a:endParaRPr lang="en-US" sz="1400" kern="1200" dirty="0">
            <a:solidFill>
              <a:srgbClr val="154578"/>
            </a:solidFill>
          </a:endParaRPr>
        </a:p>
      </dsp:txBody>
      <dsp:txXfrm>
        <a:off x="2491445" y="48838"/>
        <a:ext cx="1247900" cy="798095"/>
      </dsp:txXfrm>
    </dsp:sp>
    <dsp:sp modelId="{2DF35394-2481-4449-99C5-6A0A1A5036DB}">
      <dsp:nvSpPr>
        <dsp:cNvPr id="0" name=""/>
        <dsp:cNvSpPr/>
      </dsp:nvSpPr>
      <dsp:spPr>
        <a:xfrm>
          <a:off x="3502484" y="201341"/>
          <a:ext cx="1529492" cy="1529492"/>
        </a:xfrm>
        <a:prstGeom prst="pieWedg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n-US" sz="1600" kern="1200" dirty="0" smtClean="0">
              <a:solidFill>
                <a:srgbClr val="154578"/>
              </a:solidFill>
            </a:rPr>
            <a:t>Identify Data Elements</a:t>
          </a:r>
          <a:endParaRPr lang="en-US" sz="1600" kern="1200" dirty="0">
            <a:solidFill>
              <a:srgbClr val="154578"/>
            </a:solidFill>
          </a:endParaRPr>
        </a:p>
      </dsp:txBody>
      <dsp:txXfrm>
        <a:off x="3950462" y="649319"/>
        <a:ext cx="1081514" cy="1081514"/>
      </dsp:txXfrm>
    </dsp:sp>
    <dsp:sp modelId="{A50744D7-DBE7-3B47-AF98-1E75EB8C16A5}">
      <dsp:nvSpPr>
        <dsp:cNvPr id="0" name=""/>
        <dsp:cNvSpPr/>
      </dsp:nvSpPr>
      <dsp:spPr>
        <a:xfrm rot="5400000">
          <a:off x="5102623" y="201341"/>
          <a:ext cx="1529492" cy="1529492"/>
        </a:xfrm>
        <a:prstGeom prst="pieWedg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rgbClr val="154578"/>
              </a:solidFill>
            </a:rPr>
            <a:t>Clean &amp; Prepare</a:t>
          </a:r>
          <a:endParaRPr lang="en-US" sz="1900" kern="1200" dirty="0">
            <a:solidFill>
              <a:srgbClr val="154578"/>
            </a:solidFill>
          </a:endParaRPr>
        </a:p>
      </dsp:txBody>
      <dsp:txXfrm rot="-5400000">
        <a:off x="5102623" y="649319"/>
        <a:ext cx="1081514" cy="1081514"/>
      </dsp:txXfrm>
    </dsp:sp>
    <dsp:sp modelId="{F7440345-CF18-5343-B06C-ED5EF19CCE04}">
      <dsp:nvSpPr>
        <dsp:cNvPr id="0" name=""/>
        <dsp:cNvSpPr/>
      </dsp:nvSpPr>
      <dsp:spPr>
        <a:xfrm rot="10800000">
          <a:off x="5102623" y="1801480"/>
          <a:ext cx="1529492" cy="1529492"/>
        </a:xfrm>
        <a:prstGeom prst="pieWedg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rgbClr val="154578"/>
              </a:solidFill>
            </a:rPr>
            <a:t>Explore &amp; Analyze</a:t>
          </a:r>
          <a:endParaRPr lang="en-US" sz="1900" kern="1200" dirty="0">
            <a:solidFill>
              <a:srgbClr val="154578"/>
            </a:solidFill>
          </a:endParaRPr>
        </a:p>
      </dsp:txBody>
      <dsp:txXfrm rot="10800000">
        <a:off x="5102623" y="1801480"/>
        <a:ext cx="1081514" cy="1081514"/>
      </dsp:txXfrm>
    </dsp:sp>
    <dsp:sp modelId="{5F5A143C-B40F-4942-AAE7-77FE4A3BA4AA}">
      <dsp:nvSpPr>
        <dsp:cNvPr id="0" name=""/>
        <dsp:cNvSpPr/>
      </dsp:nvSpPr>
      <dsp:spPr>
        <a:xfrm rot="16200000">
          <a:off x="3502484" y="1801480"/>
          <a:ext cx="1529492" cy="1529492"/>
        </a:xfrm>
        <a:prstGeom prst="pieWedge">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solidFill>
                <a:srgbClr val="154578"/>
              </a:solidFill>
            </a:rPr>
            <a:t>Report &amp; Share</a:t>
          </a:r>
          <a:endParaRPr lang="en-US" sz="1900" kern="1200" dirty="0">
            <a:solidFill>
              <a:srgbClr val="154578"/>
            </a:solidFill>
          </a:endParaRPr>
        </a:p>
      </dsp:txBody>
      <dsp:txXfrm rot="5400000">
        <a:off x="3950462" y="1801480"/>
        <a:ext cx="1081514" cy="1081514"/>
      </dsp:txXfrm>
    </dsp:sp>
    <dsp:sp modelId="{321C94E3-1AD9-A344-BD82-41250CF918A7}">
      <dsp:nvSpPr>
        <dsp:cNvPr id="0" name=""/>
        <dsp:cNvSpPr/>
      </dsp:nvSpPr>
      <dsp:spPr>
        <a:xfrm>
          <a:off x="4803259" y="1448249"/>
          <a:ext cx="528081" cy="459200"/>
        </a:xfrm>
        <a:prstGeom prst="circularArrow">
          <a:avLst/>
        </a:prstGeom>
        <a:solidFill>
          <a:schemeClr val="accent3">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A8F55793-5C39-3F47-8111-8FC55CC20BAE}">
      <dsp:nvSpPr>
        <dsp:cNvPr id="0" name=""/>
        <dsp:cNvSpPr/>
      </dsp:nvSpPr>
      <dsp:spPr>
        <a:xfrm rot="10800000">
          <a:off x="4803259" y="1624864"/>
          <a:ext cx="528081" cy="459200"/>
        </a:xfrm>
        <a:prstGeom prst="circularArrow">
          <a:avLst/>
        </a:prstGeom>
        <a:solidFill>
          <a:schemeClr val="accent3">
            <a:tint val="6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10/27/2016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10/27/2016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a:p>
        </p:txBody>
      </p:sp>
    </p:spTree>
    <p:extLst>
      <p:ext uri="{BB962C8B-B14F-4D97-AF65-F5344CB8AC3E}">
        <p14:creationId xmlns:p14="http://schemas.microsoft.com/office/powerpoint/2010/main" val="2948568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normAutofit/>
          </a:bodyPr>
          <a:lstStyle/>
          <a:p>
            <a:r>
              <a:rPr lang="en-US" dirty="0" smtClean="0"/>
              <a:t>Abby</a:t>
            </a:r>
          </a:p>
          <a:p>
            <a:r>
              <a:rPr lang="en-US" dirty="0" smtClean="0"/>
              <a:t>New for</a:t>
            </a:r>
            <a:r>
              <a:rPr lang="en-US" baseline="0" dirty="0" smtClean="0"/>
              <a:t> those who participated in November 2015 meeting</a:t>
            </a:r>
            <a:endParaRPr lang="en-US" dirty="0"/>
          </a:p>
        </p:txBody>
      </p:sp>
      <p:sp>
        <p:nvSpPr>
          <p:cNvPr id="4" name="Slide Number Placeholder 3"/>
          <p:cNvSpPr>
            <a:spLocks noGrp="1"/>
          </p:cNvSpPr>
          <p:nvPr>
            <p:ph type="sldNum" sz="quarter" idx="10"/>
          </p:nvPr>
        </p:nvSpPr>
        <p:spPr/>
        <p:txBody>
          <a:bodyPr/>
          <a:lstStyle/>
          <a:p>
            <a:fld id="{1EE580B9-1CEF-43EA-A7FE-6FC0CED649E5}" type="slidenum">
              <a:rPr lang="en-US" smtClean="0"/>
              <a:pPr/>
              <a:t>10</a:t>
            </a:fld>
            <a:endParaRPr lang="en-US" dirty="0"/>
          </a:p>
        </p:txBody>
      </p:sp>
    </p:spTree>
    <p:extLst>
      <p:ext uri="{BB962C8B-B14F-4D97-AF65-F5344CB8AC3E}">
        <p14:creationId xmlns:p14="http://schemas.microsoft.com/office/powerpoint/2010/main" val="1263409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normAutofit/>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1EE580B9-1CEF-43EA-A7FE-6FC0CED649E5}" type="slidenum">
              <a:rPr lang="en-US" smtClean="0"/>
              <a:pPr/>
              <a:t>11</a:t>
            </a:fld>
            <a:endParaRPr lang="en-US" dirty="0"/>
          </a:p>
        </p:txBody>
      </p:sp>
    </p:spTree>
    <p:extLst>
      <p:ext uri="{BB962C8B-B14F-4D97-AF65-F5344CB8AC3E}">
        <p14:creationId xmlns:p14="http://schemas.microsoft.com/office/powerpoint/2010/main" val="2120513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normAutofit/>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1EE580B9-1CEF-43EA-A7FE-6FC0CED649E5}" type="slidenum">
              <a:rPr lang="en-US" smtClean="0"/>
              <a:pPr/>
              <a:t>12</a:t>
            </a:fld>
            <a:endParaRPr lang="en-US" dirty="0"/>
          </a:p>
        </p:txBody>
      </p:sp>
    </p:spTree>
    <p:extLst>
      <p:ext uri="{BB962C8B-B14F-4D97-AF65-F5344CB8AC3E}">
        <p14:creationId xmlns:p14="http://schemas.microsoft.com/office/powerpoint/2010/main" val="263817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20725"/>
            <a:ext cx="4800600" cy="3600450"/>
          </a:xfrm>
        </p:spPr>
      </p:sp>
      <p:sp>
        <p:nvSpPr>
          <p:cNvPr id="3" name="Notes Placeholder 2"/>
          <p:cNvSpPr>
            <a:spLocks noGrp="1"/>
          </p:cNvSpPr>
          <p:nvPr>
            <p:ph type="body" idx="1"/>
            <p:custDataLst>
              <p:tags r:id="rId1"/>
            </p:custDataLst>
          </p:nvPr>
        </p:nvSpPr>
        <p:spPr/>
        <p:txBody>
          <a:bodyPr>
            <a:normAutofit/>
          </a:bodyPr>
          <a:lstStyle/>
          <a:p>
            <a:r>
              <a:rPr lang="en-US" dirty="0" smtClean="0"/>
              <a:t>Abby</a:t>
            </a:r>
          </a:p>
          <a:p>
            <a:endParaRPr lang="en-US" dirty="0"/>
          </a:p>
        </p:txBody>
      </p:sp>
      <p:sp>
        <p:nvSpPr>
          <p:cNvPr id="4" name="Slide Number Placeholder 3"/>
          <p:cNvSpPr>
            <a:spLocks noGrp="1"/>
          </p:cNvSpPr>
          <p:nvPr>
            <p:ph type="sldNum" sz="quarter" idx="10"/>
          </p:nvPr>
        </p:nvSpPr>
        <p:spPr/>
        <p:txBody>
          <a:bodyPr/>
          <a:lstStyle/>
          <a:p>
            <a:fld id="{1EE580B9-1CEF-43EA-A7FE-6FC0CED649E5}" type="slidenum">
              <a:rPr lang="en-US" smtClean="0"/>
              <a:pPr/>
              <a:t>13</a:t>
            </a:fld>
            <a:endParaRPr lang="en-US" dirty="0"/>
          </a:p>
        </p:txBody>
      </p:sp>
    </p:spTree>
    <p:extLst>
      <p:ext uri="{BB962C8B-B14F-4D97-AF65-F5344CB8AC3E}">
        <p14:creationId xmlns:p14="http://schemas.microsoft.com/office/powerpoint/2010/main" val="1869473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21">
              <a:defRPr/>
            </a:pPr>
            <a:r>
              <a:rPr lang="en-US" dirty="0" smtClean="0">
                <a:solidFill>
                  <a:srgbClr val="C00000"/>
                </a:solidFill>
              </a:rPr>
              <a:t>Kerry</a:t>
            </a:r>
          </a:p>
          <a:p>
            <a:pPr defTabSz="914321">
              <a:defRPr/>
            </a:pPr>
            <a:endParaRPr lang="en-US" dirty="0" smtClean="0"/>
          </a:p>
          <a:p>
            <a:pPr defTabSz="914321">
              <a:defRPr/>
            </a:pPr>
            <a:r>
              <a:rPr lang="en-US" dirty="0" smtClean="0"/>
              <a:t>Define what resources</a:t>
            </a:r>
            <a:r>
              <a:rPr lang="en-US" baseline="0" dirty="0" smtClean="0"/>
              <a:t> are– tools, templates, reports, techniques, guides, data products; Having these resources available and working with local staff to use them can help to build capacity for data use and promote ownership over the data. </a:t>
            </a:r>
          </a:p>
          <a:p>
            <a:pPr defTabSz="914321">
              <a:defRPr/>
            </a:pPr>
            <a:endParaRPr lang="en-US" baseline="0" dirty="0" smtClean="0"/>
          </a:p>
          <a:p>
            <a:pPr defTabSz="914321">
              <a:defRPr/>
            </a:pPr>
            <a:r>
              <a:rPr lang="en-US" baseline="0" dirty="0" smtClean="0"/>
              <a:t>Once you have the critical question you want to answer, there are resources that can help you in preparing, analyzing, using, and sharing your data.</a:t>
            </a:r>
          </a:p>
          <a:p>
            <a:pPr defTabSz="914321">
              <a:defRPr/>
            </a:pPr>
            <a:endParaRPr lang="en-US" baseline="0" dirty="0" smtClean="0"/>
          </a:p>
          <a:p>
            <a:pPr defTabSz="914321">
              <a:defRPr/>
            </a:pPr>
            <a:r>
              <a:rPr lang="en-US" baseline="0" dirty="0" smtClean="0"/>
              <a:t>The resources we are going to demo today can be created or used at the state or local level to facilitate data use. To guide your thinking, we have identified resources in four buckets. First, resources that help identify data elements needed for analysis, preparing the data through organizing or cleaning it, exploring trends, relationships, looking at subgroups, and then effectively reporting and sharing the data in user-friendly ways.</a:t>
            </a:r>
          </a:p>
          <a:p>
            <a:pPr defTabSz="914321">
              <a:defRPr/>
            </a:pPr>
            <a:endParaRPr lang="en-US" baseline="0" dirty="0" smtClean="0"/>
          </a:p>
          <a:p>
            <a:pPr defTabSz="914321">
              <a:defRPr/>
            </a:pPr>
            <a:r>
              <a:rPr lang="en-US" baseline="0" dirty="0" smtClean="0"/>
              <a:t> </a:t>
            </a:r>
            <a:endParaRPr lang="en-US" dirty="0" smtClean="0"/>
          </a:p>
          <a:p>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358320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14321">
              <a:defRPr/>
            </a:pPr>
            <a:r>
              <a:rPr lang="en-US" dirty="0" smtClean="0"/>
              <a:t>Kerry</a:t>
            </a:r>
          </a:p>
          <a:p>
            <a:pPr defTabSz="914321">
              <a:defRPr/>
            </a:pPr>
            <a:endParaRPr lang="en-US" dirty="0" smtClean="0"/>
          </a:p>
          <a:p>
            <a:pPr defTabSz="914321">
              <a:defRPr/>
            </a:pPr>
            <a:r>
              <a:rPr lang="en-US" dirty="0" smtClean="0"/>
              <a:t>Demo Toolkit</a:t>
            </a:r>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213761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effectLst/>
              </a:rPr>
              <a:t>Kerry </a:t>
            </a:r>
          </a:p>
          <a:p>
            <a:r>
              <a:rPr lang="en-US" dirty="0" smtClean="0">
                <a:effectLst/>
              </a:rPr>
              <a:t>This collection of three online learning objects, based on the content from the Supporting Local Data Use for Program Improvement topical meetings, is intended to assist State Part C/Part B 619 staff 1) gain knowledge about how to assist local program staff in building local capacity for using data for program improvement and 2) become better able to build local staff capacity for using data for program improvement by providing them with the materials, reports, and/or tools and professional development to do so and supporting their existing data use processes.</a:t>
            </a:r>
          </a:p>
          <a:p>
            <a:endParaRPr lang="en-US" dirty="0" smtClean="0">
              <a:effectLst/>
            </a:endParaRPr>
          </a:p>
          <a:p>
            <a:r>
              <a:rPr lang="en-US" dirty="0" smtClean="0">
                <a:effectLst/>
              </a:rPr>
              <a:t>Plug for needing pilot testers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733376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Tony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group discussion 1 (15 min)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Share out (5 min.) – ask for volunteers from small groups to share highlights or key points</a:t>
            </a:r>
          </a:p>
          <a:p>
            <a:r>
              <a:rPr lang="en-US" dirty="0" smtClean="0"/>
              <a:t>Priming VA C, PA C/619,</a:t>
            </a:r>
            <a:r>
              <a:rPr lang="en-US" baseline="0" dirty="0" smtClean="0"/>
              <a:t> IL 619 and MN C/619 to share</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724362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Tony</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Small group discussion 1 (15 min)</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Share out (5 min.) – ask for volunteers from small groups to share highlights or key points</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18</a:t>
            </a:fld>
            <a:endParaRPr lang="en-US"/>
          </a:p>
        </p:txBody>
      </p:sp>
    </p:spTree>
    <p:extLst>
      <p:ext uri="{BB962C8B-B14F-4D97-AF65-F5344CB8AC3E}">
        <p14:creationId xmlns:p14="http://schemas.microsoft.com/office/powerpoint/2010/main" val="143254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Tony</a:t>
            </a:r>
          </a:p>
          <a:p>
            <a:r>
              <a:rPr lang="en-US" dirty="0" smtClean="0"/>
              <a:t>OPTIONAL – Only if time</a:t>
            </a:r>
          </a:p>
          <a:p>
            <a:r>
              <a:rPr lang="en-US" baseline="0" dirty="0" smtClean="0"/>
              <a:t>We have a poll everywhere set up on the next slide to get responses</a:t>
            </a:r>
          </a:p>
          <a:p>
            <a:r>
              <a:rPr lang="en-US" baseline="0" dirty="0" smtClean="0"/>
              <a:t>Ask if there suggestions for another topic</a:t>
            </a:r>
          </a:p>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19</a:t>
            </a:fld>
            <a:endParaRPr lang="en-US"/>
          </a:p>
        </p:txBody>
      </p:sp>
    </p:spTree>
    <p:extLst>
      <p:ext uri="{BB962C8B-B14F-4D97-AF65-F5344CB8AC3E}">
        <p14:creationId xmlns:p14="http://schemas.microsoft.com/office/powerpoint/2010/main" val="283089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sz="1200" kern="1200" dirty="0" smtClean="0">
                <a:solidFill>
                  <a:schemeClr val="tx1"/>
                </a:solidFill>
                <a:effectLst/>
                <a:latin typeface="+mn-lt"/>
                <a:ea typeface="+mn-ea"/>
                <a:cs typeface="+mn-cs"/>
              </a:rPr>
              <a:t>Abby</a:t>
            </a:r>
          </a:p>
          <a:p>
            <a:r>
              <a:rPr lang="en-US" sz="1200" kern="1200" dirty="0" smtClean="0">
                <a:solidFill>
                  <a:schemeClr val="tx1"/>
                </a:solidFill>
                <a:effectLst/>
                <a:latin typeface="+mn-lt"/>
                <a:ea typeface="+mn-ea"/>
                <a:cs typeface="+mn-cs"/>
              </a:rPr>
              <a:t>This session is geared toward states that participated in one of the Supporting Local Data Use for Program Improvement Topical meetings, but is open to anyone interested in the bolstering data-driven decision-making at the local level. This session will facilitate informal sharing about the activities and improvements that have been made or are underway to increase supports for implementing a consistent approach and culture for local data use. Opportunities for cross-state collaboration will be identified.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a:t>
            </a:fld>
            <a:endParaRPr lang="en-US"/>
          </a:p>
        </p:txBody>
      </p:sp>
    </p:spTree>
    <p:extLst>
      <p:ext uri="{BB962C8B-B14F-4D97-AF65-F5344CB8AC3E}">
        <p14:creationId xmlns:p14="http://schemas.microsoft.com/office/powerpoint/2010/main" val="3564984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Which topics would you like to network with other states about?
https://www.polleverywhere.com/multiple_choice_polls/Ru6vusB9FsYQXxz</a:t>
            </a:r>
          </a:p>
        </p:txBody>
      </p:sp>
      <p:sp>
        <p:nvSpPr>
          <p:cNvPr id="4" name="Slide Number Placeholder 3"/>
          <p:cNvSpPr>
            <a:spLocks noGrp="1"/>
          </p:cNvSpPr>
          <p:nvPr>
            <p:ph type="sldNum" sz="quarter" idx="10"/>
          </p:nvPr>
        </p:nvSpPr>
        <p:spPr/>
        <p:txBody>
          <a:bodyPr/>
          <a:lstStyle/>
          <a:p>
            <a:fld id="{1C4BCB7D-BF4E-1446-AA25-7CBBEE977063}" type="slidenum">
              <a:rPr lang="en-US" smtClean="0"/>
              <a:t>20</a:t>
            </a:fld>
            <a:endParaRPr lang="en-US" dirty="0"/>
          </a:p>
        </p:txBody>
      </p:sp>
    </p:spTree>
    <p:extLst>
      <p:ext uri="{BB962C8B-B14F-4D97-AF65-F5344CB8AC3E}">
        <p14:creationId xmlns:p14="http://schemas.microsoft.com/office/powerpoint/2010/main" val="4203026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What TA supports or resources would be useful/helpful going forward?
https://www.polleverywhere.com/free_text_polls/1GJixByPpeyXSvv</a:t>
            </a:r>
          </a:p>
        </p:txBody>
      </p:sp>
      <p:sp>
        <p:nvSpPr>
          <p:cNvPr id="4" name="Slide Number Placeholder 3"/>
          <p:cNvSpPr>
            <a:spLocks noGrp="1"/>
          </p:cNvSpPr>
          <p:nvPr>
            <p:ph type="sldNum" sz="quarter" idx="10"/>
          </p:nvPr>
        </p:nvSpPr>
        <p:spPr/>
        <p:txBody>
          <a:bodyPr/>
          <a:lstStyle/>
          <a:p>
            <a:fld id="{1C4BCB7D-BF4E-1446-AA25-7CBBEE977063}" type="slidenum">
              <a:rPr lang="en-US" smtClean="0"/>
              <a:t>21</a:t>
            </a:fld>
            <a:endParaRPr lang="en-US" dirty="0"/>
          </a:p>
        </p:txBody>
      </p:sp>
    </p:spTree>
    <p:extLst>
      <p:ext uri="{BB962C8B-B14F-4D97-AF65-F5344CB8AC3E}">
        <p14:creationId xmlns:p14="http://schemas.microsoft.com/office/powerpoint/2010/main" val="482211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22</a:t>
            </a:fld>
            <a:endParaRPr lang="en-US"/>
          </a:p>
        </p:txBody>
      </p:sp>
    </p:spTree>
    <p:extLst>
      <p:ext uri="{BB962C8B-B14F-4D97-AF65-F5344CB8AC3E}">
        <p14:creationId xmlns:p14="http://schemas.microsoft.com/office/powerpoint/2010/main" val="3300814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Abby</a:t>
            </a:r>
          </a:p>
        </p:txBody>
      </p:sp>
      <p:sp>
        <p:nvSpPr>
          <p:cNvPr id="4" name="Slide Number Placeholder 3"/>
          <p:cNvSpPr>
            <a:spLocks noGrp="1"/>
          </p:cNvSpPr>
          <p:nvPr>
            <p:ph type="sldNum" sz="quarter" idx="10"/>
          </p:nvPr>
        </p:nvSpPr>
        <p:spPr/>
        <p:txBody>
          <a:bodyPr/>
          <a:lstStyle/>
          <a:p>
            <a:fld id="{5E69EC22-8000-4A01-AE86-242F21553022}" type="slidenum">
              <a:rPr lang="en-US" smtClean="0"/>
              <a:t>23</a:t>
            </a:fld>
            <a:endParaRPr lang="en-US"/>
          </a:p>
        </p:txBody>
      </p:sp>
    </p:spTree>
    <p:extLst>
      <p:ext uri="{BB962C8B-B14F-4D97-AF65-F5344CB8AC3E}">
        <p14:creationId xmlns:p14="http://schemas.microsoft.com/office/powerpoint/2010/main" val="1824126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24</a:t>
            </a:fld>
            <a:endParaRPr lang="en-US"/>
          </a:p>
        </p:txBody>
      </p:sp>
    </p:spTree>
    <p:extLst>
      <p:ext uri="{BB962C8B-B14F-4D97-AF65-F5344CB8AC3E}">
        <p14:creationId xmlns:p14="http://schemas.microsoft.com/office/powerpoint/2010/main" val="4219194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25</a:t>
            </a:fld>
            <a:endParaRPr lang="en-US"/>
          </a:p>
        </p:txBody>
      </p:sp>
    </p:spTree>
    <p:extLst>
      <p:ext uri="{BB962C8B-B14F-4D97-AF65-F5344CB8AC3E}">
        <p14:creationId xmlns:p14="http://schemas.microsoft.com/office/powerpoint/2010/main" val="3533616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26</a:t>
            </a:fld>
            <a:endParaRPr lang="en-US"/>
          </a:p>
        </p:txBody>
      </p:sp>
    </p:spTree>
    <p:extLst>
      <p:ext uri="{BB962C8B-B14F-4D97-AF65-F5344CB8AC3E}">
        <p14:creationId xmlns:p14="http://schemas.microsoft.com/office/powerpoint/2010/main" val="3974780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27</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a:t>
            </a:fld>
            <a:endParaRPr lang="en-US"/>
          </a:p>
        </p:txBody>
      </p:sp>
    </p:spTree>
    <p:extLst>
      <p:ext uri="{BB962C8B-B14F-4D97-AF65-F5344CB8AC3E}">
        <p14:creationId xmlns:p14="http://schemas.microsoft.com/office/powerpoint/2010/main" val="305897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Did you attend the Supporting Local Data Use Topical Meeting?
https://www.polleverywhere.com/multiple_choice_polls/6GOO9tzo4tS1DNX</a:t>
            </a:r>
          </a:p>
        </p:txBody>
      </p:sp>
      <p:sp>
        <p:nvSpPr>
          <p:cNvPr id="4" name="Slide Number Placeholder 3"/>
          <p:cNvSpPr>
            <a:spLocks noGrp="1"/>
          </p:cNvSpPr>
          <p:nvPr>
            <p:ph type="sldNum" sz="quarter" idx="10"/>
          </p:nvPr>
        </p:nvSpPr>
        <p:spPr/>
        <p:txBody>
          <a:bodyPr/>
          <a:lstStyle/>
          <a:p>
            <a:fld id="{1C4BCB7D-BF4E-1446-AA25-7CBBEE977063}" type="slidenum">
              <a:rPr lang="en-US" smtClean="0"/>
              <a:t>4</a:t>
            </a:fld>
            <a:endParaRPr lang="en-US" dirty="0"/>
          </a:p>
        </p:txBody>
      </p:sp>
    </p:spTree>
    <p:extLst>
      <p:ext uri="{BB962C8B-B14F-4D97-AF65-F5344CB8AC3E}">
        <p14:creationId xmlns:p14="http://schemas.microsoft.com/office/powerpoint/2010/main" val="3792417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Abby</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5</a:t>
            </a:fld>
            <a:endParaRPr lang="en-US"/>
          </a:p>
        </p:txBody>
      </p:sp>
    </p:spTree>
    <p:extLst>
      <p:ext uri="{BB962C8B-B14F-4D97-AF65-F5344CB8AC3E}">
        <p14:creationId xmlns:p14="http://schemas.microsoft.com/office/powerpoint/2010/main" val="1460180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Abby</a:t>
            </a:r>
          </a:p>
          <a:p>
            <a:pPr>
              <a:defRPr/>
            </a:pPr>
            <a:r>
              <a:rPr lang="en-US" dirty="0" smtClean="0"/>
              <a:t>This is</a:t>
            </a:r>
            <a:r>
              <a:rPr lang="en-US" baseline="0" dirty="0" smtClean="0"/>
              <a:t> a </a:t>
            </a:r>
            <a:r>
              <a:rPr lang="en-US" baseline="0" dirty="0" err="1" smtClean="0"/>
              <a:t>ToA</a:t>
            </a:r>
            <a:r>
              <a:rPr lang="en-US" baseline="0" dirty="0" smtClean="0"/>
              <a:t> we use to describe the necessary conditions for data use (on the bottom in blue) to make data driven actions (in purple) that lead to outcomes (in green). </a:t>
            </a:r>
            <a:endParaRPr lang="en-US" dirty="0" smtClean="0"/>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73012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Abby</a:t>
            </a:r>
          </a:p>
          <a:p>
            <a:r>
              <a:rPr lang="en-US" dirty="0" smtClean="0"/>
              <a:t>Let’s revisit the </a:t>
            </a:r>
            <a:r>
              <a:rPr lang="en-US" dirty="0" err="1" smtClean="0"/>
              <a:t>DaSy</a:t>
            </a:r>
            <a:r>
              <a:rPr lang="en-US" dirty="0" smtClean="0"/>
              <a:t> framework for data use</a:t>
            </a:r>
          </a:p>
          <a:p>
            <a:r>
              <a:rPr lang="en-US" dirty="0" smtClean="0"/>
              <a:t>3</a:t>
            </a:r>
            <a:r>
              <a:rPr lang="en-US" baseline="0" dirty="0" smtClean="0"/>
              <a:t> Main sections/areas and 6 indicators</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7</a:t>
            </a:fld>
            <a:endParaRPr lang="en-US"/>
          </a:p>
        </p:txBody>
      </p:sp>
    </p:spTree>
    <p:extLst>
      <p:ext uri="{BB962C8B-B14F-4D97-AF65-F5344CB8AC3E}">
        <p14:creationId xmlns:p14="http://schemas.microsoft.com/office/powerpoint/2010/main" val="266800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Abby</a:t>
            </a:r>
          </a:p>
          <a:p>
            <a:r>
              <a:rPr lang="en-US" baseline="0" dirty="0" smtClean="0"/>
              <a:t>What matters is that people come into agreement in what the steps and the process is and what do we call those things.</a:t>
            </a:r>
          </a:p>
          <a:p>
            <a:endParaRPr lang="en-US" baseline="0" dirty="0" smtClean="0"/>
          </a:p>
          <a:p>
            <a:r>
              <a:rPr lang="en-US" baseline="0" dirty="0" smtClean="0"/>
              <a:t>For monitoring and communication, review and evaluation is the final element of each quality indicator– reviewing the effectiveness of the data displays, data use for accountability, and professional development</a:t>
            </a:r>
          </a:p>
        </p:txBody>
      </p:sp>
      <p:sp>
        <p:nvSpPr>
          <p:cNvPr id="4" name="Slide Number Placeholder 3"/>
          <p:cNvSpPr>
            <a:spLocks noGrp="1"/>
          </p:cNvSpPr>
          <p:nvPr>
            <p:ph type="sldNum" sz="quarter" idx="10"/>
          </p:nvPr>
        </p:nvSpPr>
        <p:spPr/>
        <p:txBody>
          <a:bodyPr/>
          <a:lstStyle/>
          <a:p>
            <a:pPr>
              <a:defRPr/>
            </a:pPr>
            <a:fld id="{3C883D46-DAB8-4FAD-9BD7-023607B03D3B}" type="slidenum">
              <a:rPr lang="en-US" altLang="en-US" smtClean="0"/>
              <a:pPr>
                <a:defRPr/>
              </a:pPr>
              <a:t>8</a:t>
            </a:fld>
            <a:endParaRPr lang="en-US" altLang="en-US" dirty="0"/>
          </a:p>
        </p:txBody>
      </p:sp>
    </p:spTree>
    <p:extLst>
      <p:ext uri="{BB962C8B-B14F-4D97-AF65-F5344CB8AC3E}">
        <p14:creationId xmlns:p14="http://schemas.microsoft.com/office/powerpoint/2010/main" val="3325757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Abby</a:t>
            </a:r>
          </a:p>
          <a:p>
            <a:r>
              <a:rPr lang="en-US" baseline="0" dirty="0" smtClean="0"/>
              <a:t>What does it take to align attitudes, values, and goals in an organization?</a:t>
            </a:r>
          </a:p>
          <a:p>
            <a:endParaRPr lang="en-US" baseline="0" dirty="0" smtClean="0"/>
          </a:p>
          <a:p>
            <a:r>
              <a:rPr lang="en-US" baseline="0" dirty="0" smtClean="0"/>
              <a:t>How do we get people to faithfully implement practices, every time, every day?</a:t>
            </a:r>
            <a:endParaRPr lang="en-US" dirty="0"/>
          </a:p>
        </p:txBody>
      </p:sp>
      <p:sp>
        <p:nvSpPr>
          <p:cNvPr id="4" name="Slide Number Placeholder 3"/>
          <p:cNvSpPr>
            <a:spLocks noGrp="1"/>
          </p:cNvSpPr>
          <p:nvPr>
            <p:ph type="sldNum" sz="quarter" idx="10"/>
          </p:nvPr>
        </p:nvSpPr>
        <p:spPr/>
        <p:txBody>
          <a:bodyPr/>
          <a:lstStyle/>
          <a:p>
            <a:pPr>
              <a:defRPr/>
            </a:pPr>
            <a:fld id="{3C883D46-DAB8-4FAD-9BD7-023607B03D3B}" type="slidenum">
              <a:rPr lang="en-US" altLang="en-US" smtClean="0"/>
              <a:pPr>
                <a:defRPr/>
              </a:pPr>
              <a:t>9</a:t>
            </a:fld>
            <a:endParaRPr lang="en-US" altLang="en-US" dirty="0"/>
          </a:p>
        </p:txBody>
      </p:sp>
    </p:spTree>
    <p:extLst>
      <p:ext uri="{BB962C8B-B14F-4D97-AF65-F5344CB8AC3E}">
        <p14:creationId xmlns:p14="http://schemas.microsoft.com/office/powerpoint/2010/main" val="3622958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wmf"/><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gif"/><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Logos of 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grpSp>
        <p:nvGrpSpPr>
          <p:cNvPr id="21" name="Group 20" descr="&quot; &quot;"/>
          <p:cNvGrpSpPr/>
          <p:nvPr userDrawn="1"/>
        </p:nvGrpSpPr>
        <p:grpSpPr>
          <a:xfrm>
            <a:off x="-457200" y="-304800"/>
            <a:ext cx="9677400" cy="1603169"/>
            <a:chOff x="-457200" y="-304800"/>
            <a:chExt cx="9677400" cy="1603169"/>
          </a:xfrm>
        </p:grpSpPr>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descr="&quot; &quot;"/>
            <p:cNvPicPr>
              <a:picLocks noChangeAspect="1"/>
            </p:cNvPicPr>
            <p:nvPr userDrawn="1"/>
          </p:nvPicPr>
          <p:blipFill rotWithShape="1">
            <a:blip r:embed="rId4" cstate="print">
              <a:extLst>
                <a:ext uri="{28A0092B-C50C-407E-A947-70E740481C1C}">
                  <a14:useLocalDpi xmlns:a14="http://schemas.microsoft.com/office/drawing/2010/main" val="0"/>
                </a:ext>
              </a:extLst>
            </a:blip>
            <a:srcRect l="3594" r="11207"/>
            <a:stretch/>
          </p:blipFill>
          <p:spPr>
            <a:xfrm>
              <a:off x="5410200" y="-73231"/>
              <a:ext cx="1744279"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l="5556" r="9723"/>
            <a:stretch/>
          </p:blipFill>
          <p:spPr>
            <a:xfrm>
              <a:off x="7477125" y="-73231"/>
              <a:ext cx="1743075" cy="1371600"/>
            </a:xfrm>
            <a:prstGeom prst="rect">
              <a:avLst/>
            </a:prstGeom>
          </p:spPr>
        </p:pic>
      </p:gr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6121400"/>
            <a:ext cx="9144000" cy="736600"/>
            <a:chOff x="0" y="6121400"/>
            <a:chExt cx="9144000" cy="736600"/>
          </a:xfrm>
        </p:grpSpPr>
        <p:pic>
          <p:nvPicPr>
            <p:cNvPr id="9"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1" name="Picture 10"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856100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Clr>
                <a:srgbClr val="154578"/>
              </a:buClr>
              <a:buFont typeface="Arial" panose="020B0604020202020204" pitchFamily="34" charset="0"/>
              <a:buChar char="•"/>
              <a:defRPr sz="3200">
                <a:solidFill>
                  <a:srgbClr val="154578"/>
                </a:solidFill>
              </a:defRPr>
            </a:lvl1pPr>
            <a:lvl2pPr marL="742950" indent="-285750">
              <a:buClr>
                <a:srgbClr val="56A0D3"/>
              </a:buClr>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25327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31290705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194939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10"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1"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3" name="Picture 12"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v2">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Title 3"/>
          <p:cNvSpPr>
            <a:spLocks noGrp="1"/>
          </p:cNvSpPr>
          <p:nvPr>
            <p:ph type="title"/>
          </p:nvPr>
        </p:nvSpPr>
        <p:spPr>
          <a:xfrm>
            <a:off x="838200" y="2209800"/>
            <a:ext cx="6702552" cy="1676400"/>
          </a:xfrm>
        </p:spPr>
        <p:txBody>
          <a:bodyPr>
            <a:normAutofit/>
          </a:bodyPr>
          <a:lstStyle>
            <a:lvl1pPr>
              <a:defRPr sz="5400">
                <a:latin typeface="Century Gothic" panose="020B0502020202020204" pitchFamily="34" charset="0"/>
              </a:defRPr>
            </a:lvl1pPr>
            <a:lvl2pPr>
              <a:defRPr sz="5400" b="1">
                <a:solidFill>
                  <a:srgbClr val="154578"/>
                </a:solidFill>
                <a:latin typeface="Century Gothic" panose="020B0502020202020204" pitchFamily="34" charset="0"/>
              </a:defRPr>
            </a:lvl2pPr>
          </a:lstStyle>
          <a:p>
            <a:pPr lvl="1"/>
            <a:r>
              <a:rPr lang="en-US" dirty="0" smtClean="0"/>
              <a:t>Click to edit Master title</a:t>
            </a:r>
            <a:endParaRPr lang="en-US" dirty="0"/>
          </a:p>
        </p:txBody>
      </p:sp>
      <p:sp>
        <p:nvSpPr>
          <p:cNvPr id="12" name="Subtitle 2"/>
          <p:cNvSpPr txBox="1">
            <a:spLocks/>
          </p:cNvSpPr>
          <p:nvPr userDrawn="1"/>
        </p:nvSpPr>
        <p:spPr>
          <a:xfrm>
            <a:off x="838200" y="3886200"/>
            <a:ext cx="6705600" cy="1216152"/>
          </a:xfrm>
          <a:prstGeom prst="rect">
            <a:avLst/>
          </a:prstGeom>
        </p:spPr>
        <p:txBody>
          <a:bodyPr>
            <a:noAutofit/>
          </a:bodyPr>
          <a:lstStyle>
            <a:lvl1pPr marL="0" indent="0" algn="ctr" defTabSz="914400" rtl="0" eaLnBrk="1" latinLnBrk="0" hangingPunct="1">
              <a:spcBef>
                <a:spcPct val="20000"/>
              </a:spcBef>
              <a:buClr>
                <a:srgbClr val="ED3532"/>
              </a:buClr>
              <a:buFont typeface="Arial" pitchFamily="34" charset="0"/>
              <a:buNone/>
              <a:defRPr sz="3000" b="1" kern="1200">
                <a:solidFill>
                  <a:srgbClr val="154578"/>
                </a:solidFill>
                <a:latin typeface="Century Gothic" panose="020B0502020202020204" pitchFamily="34" charset="0"/>
                <a:ea typeface="+mn-ea"/>
                <a:cs typeface="+mn-cs"/>
              </a:defRPr>
            </a:lvl1pPr>
            <a:lvl2pPr marL="457200" indent="0" algn="ctr" defTabSz="914400" rtl="0" eaLnBrk="1" latinLnBrk="0" hangingPunct="1">
              <a:spcBef>
                <a:spcPct val="20000"/>
              </a:spcBef>
              <a:buClr>
                <a:srgbClr val="ED3532"/>
              </a:buClr>
              <a:buFont typeface="Arial"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rgbClr val="ED3532"/>
              </a:buClr>
              <a:buFont typeface="Arial"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rgbClr val="ED3532"/>
              </a:buClr>
              <a:buFont typeface="Arial"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en-US" sz="4000" dirty="0"/>
          </a:p>
        </p:txBody>
      </p:sp>
      <p:grpSp>
        <p:nvGrpSpPr>
          <p:cNvPr id="19" name="Group 18" descr="Logos of the Center for IDEA Early Childhood Data Systems (The DaSy Center) and the Early Childhood Technical Assistance Center (ECTA Center)"/>
          <p:cNvGrpSpPr/>
          <p:nvPr userDrawn="1"/>
        </p:nvGrpSpPr>
        <p:grpSpPr>
          <a:xfrm>
            <a:off x="5334000" y="5867921"/>
            <a:ext cx="3705225" cy="990079"/>
            <a:chOff x="5334000" y="5867921"/>
            <a:chExt cx="3705225" cy="990079"/>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3200" y="6248400"/>
              <a:ext cx="2486025" cy="541705"/>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0" y="5867921"/>
              <a:ext cx="1158718" cy="990079"/>
            </a:xfrm>
            <a:prstGeom prst="rect">
              <a:avLst/>
            </a:prstGeom>
          </p:spPr>
        </p:pic>
      </p:grpSp>
      <p:sp>
        <p:nvSpPr>
          <p:cNvPr id="11" name="Rectangle 10" descr="&quot; &quot;"/>
          <p:cNvSpPr/>
          <p:nvPr userDrawn="1"/>
        </p:nvSpPr>
        <p:spPr>
          <a:xfrm>
            <a:off x="-457200" y="-304800"/>
            <a:ext cx="5029200" cy="1603169"/>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4" name="Rectangle 13" descr="&quot; &quot;"/>
          <p:cNvSpPr/>
          <p:nvPr userDrawn="1"/>
        </p:nvSpPr>
        <p:spPr>
          <a:xfrm>
            <a:off x="3200400" y="-304800"/>
            <a:ext cx="5943600" cy="1603169"/>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496588" y="-76200"/>
            <a:ext cx="1818612" cy="1371600"/>
          </a:xfrm>
          <a:prstGeom prst="rect">
            <a:avLst/>
          </a:prstGeom>
        </p:spPr>
      </p:pic>
      <p:pic>
        <p:nvPicPr>
          <p:cNvPr id="16" name="Picture 15"/>
          <p:cNvPicPr>
            <a:picLocks noChangeAspect="1"/>
          </p:cNvPicPr>
          <p:nvPr userDrawn="1"/>
        </p:nvPicPr>
        <p:blipFill rotWithShape="1">
          <a:blip r:embed="rId5" cstate="print">
            <a:extLst>
              <a:ext uri="{28A0092B-C50C-407E-A947-70E740481C1C}">
                <a14:useLocalDpi xmlns:a14="http://schemas.microsoft.com/office/drawing/2010/main" val="0"/>
              </a:ext>
            </a:extLst>
          </a:blip>
          <a:srcRect r="20961"/>
          <a:stretch/>
        </p:blipFill>
        <p:spPr>
          <a:xfrm>
            <a:off x="7592443" y="-73231"/>
            <a:ext cx="1627757" cy="1371600"/>
          </a:xfrm>
          <a:prstGeom prst="rect">
            <a:avLst/>
          </a:prstGeom>
        </p:spPr>
      </p:pic>
    </p:spTree>
    <p:extLst>
      <p:ext uri="{BB962C8B-B14F-4D97-AF65-F5344CB8AC3E}">
        <p14:creationId xmlns:p14="http://schemas.microsoft.com/office/powerpoint/2010/main" val="17588604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vl3pPr>
              <a:buClr>
                <a:srgbClr val="56A0D3"/>
              </a:buClr>
              <a:defRPr/>
            </a:lvl3pPr>
            <a:lvl4pPr>
              <a:buClr>
                <a:srgbClr val="56A0D3"/>
              </a:buClr>
              <a:defRPr/>
            </a:lvl4pPr>
            <a:lvl5pPr>
              <a:buClr>
                <a:srgbClr val="56A0D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itle 15" descr="&quot; &quot;"/>
          <p:cNvSpPr>
            <a:spLocks noGrp="1"/>
          </p:cNvSpPr>
          <p:nvPr>
            <p:ph type="title"/>
          </p:nvPr>
        </p:nvSpPr>
        <p:spPr>
          <a:xfrm>
            <a:off x="457200" y="274638"/>
            <a:ext cx="8229600" cy="1143000"/>
          </a:xfrm>
          <a:prstGeom prst="rect">
            <a:avLst/>
          </a:prstGeom>
          <a:ln w="12700">
            <a:no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p:cNvGrpSpPr/>
          <p:nvPr userDrawn="1"/>
        </p:nvGrpSpPr>
        <p:grpSpPr>
          <a:xfrm>
            <a:off x="0" y="6121400"/>
            <a:ext cx="9144000" cy="736600"/>
            <a:chOff x="0" y="6121400"/>
            <a:chExt cx="9144000" cy="736600"/>
          </a:xfrm>
        </p:grpSpPr>
        <p:pic>
          <p:nvPicPr>
            <p:cNvPr id="13"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5" name="Picture 4"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grpSp>
        <p:nvGrpSpPr>
          <p:cNvPr id="7" name="Group 6"/>
          <p:cNvGrpSpPr/>
          <p:nvPr userDrawn="1"/>
        </p:nvGrpSpPr>
        <p:grpSpPr>
          <a:xfrm>
            <a:off x="0" y="-1143000"/>
            <a:ext cx="9144000" cy="1371600"/>
            <a:chOff x="0" y="-1143000"/>
            <a:chExt cx="9144000" cy="1371600"/>
          </a:xfrm>
        </p:grpSpPr>
        <p:sp>
          <p:nvSpPr>
            <p:cNvPr id="10" name="Rectangle 9"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1" name="Rectangle 10"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5" name="Group 4"/>
          <p:cNvGrpSpPr/>
          <p:nvPr userDrawn="1"/>
        </p:nvGrpSpPr>
        <p:grpSpPr>
          <a:xfrm>
            <a:off x="0" y="-1143000"/>
            <a:ext cx="9144000" cy="1371600"/>
            <a:chOff x="0" y="-1143000"/>
            <a:chExt cx="9144000" cy="1371600"/>
          </a:xfrm>
        </p:grpSpPr>
        <p:sp>
          <p:nvSpPr>
            <p:cNvPr id="6" name="Rectangle 5"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7" name="Rectangle 6"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spTree>
    <p:extLst>
      <p:ext uri="{BB962C8B-B14F-4D97-AF65-F5344CB8AC3E}">
        <p14:creationId xmlns:p14="http://schemas.microsoft.com/office/powerpoint/2010/main" val="1429698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Clr>
                <a:srgbClr val="154578"/>
              </a:buClr>
              <a:buFont typeface="Arial" panose="020B0604020202020204" pitchFamily="34" charset="0"/>
              <a:buChar char="•"/>
              <a:defRPr>
                <a:solidFill>
                  <a:srgbClr val="154578"/>
                </a:solidFill>
              </a:defRPr>
            </a:lvl1pPr>
            <a:lvl2pPr marL="742950" indent="-285750">
              <a:buClr>
                <a:srgbClr val="56A0D3"/>
              </a:buClr>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sp>
        <p:nvSpPr>
          <p:cNvPr id="8"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7" name="Group 6"/>
          <p:cNvGrpSpPr/>
          <p:nvPr userDrawn="1"/>
        </p:nvGrpSpPr>
        <p:grpSpPr>
          <a:xfrm>
            <a:off x="0" y="-1143000"/>
            <a:ext cx="9144000" cy="1371600"/>
            <a:chOff x="0" y="-1143000"/>
            <a:chExt cx="9144000" cy="1371600"/>
          </a:xfrm>
        </p:grpSpPr>
        <p:sp>
          <p:nvSpPr>
            <p:cNvPr id="9" name="Rectangle 8" descr="&quot; &quot;"/>
            <p:cNvSpPr/>
            <p:nvPr userDrawn="1"/>
          </p:nvSpPr>
          <p:spPr>
            <a:xfrm>
              <a:off x="0" y="-1143000"/>
              <a:ext cx="4572000" cy="1371600"/>
            </a:xfrm>
            <a:prstGeom prst="rect">
              <a:avLst/>
            </a:prstGeom>
            <a:solidFill>
              <a:srgbClr val="1545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sp>
          <p:nvSpPr>
            <p:cNvPr id="10" name="Rectangle 9" descr="&quot; &quot;"/>
            <p:cNvSpPr/>
            <p:nvPr userDrawn="1"/>
          </p:nvSpPr>
          <p:spPr>
            <a:xfrm>
              <a:off x="3200400" y="-1143000"/>
              <a:ext cx="5943600" cy="1371600"/>
            </a:xfrm>
            <a:prstGeom prst="rect">
              <a:avLst/>
            </a:prstGeom>
            <a:solidFill>
              <a:srgbClr val="56A0D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10751" eaLnBrk="1" fontAlgn="auto" hangingPunct="1">
                <a:spcBef>
                  <a:spcPts val="0"/>
                </a:spcBef>
                <a:spcAft>
                  <a:spcPts val="0"/>
                </a:spcAft>
                <a:defRPr/>
              </a:pPr>
              <a:endParaRPr lang="en-US" sz="800" kern="0">
                <a:solidFill>
                  <a:schemeClr val="bg1"/>
                </a:solidFill>
                <a:latin typeface="Microsoft Sans Serif"/>
                <a:cs typeface="Microsoft Sans Serif"/>
                <a:sym typeface="Helvetica Neue Light"/>
              </a:endParaRPr>
            </a:p>
          </p:txBody>
        </p:sp>
      </p:grpSp>
      <p:grpSp>
        <p:nvGrpSpPr>
          <p:cNvPr id="11" name="Group 10"/>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1445392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
        <p:nvSpPr>
          <p:cNvPr id="10" name="Slide Number Placeholder 3"/>
          <p:cNvSpPr>
            <a:spLocks noGrp="1"/>
          </p:cNvSpPr>
          <p:nvPr>
            <p:ph type="sldNum" sz="quarter" idx="11"/>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9" name="Group 8"/>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11"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0" name="Group 9"/>
          <p:cNvGrpSpPr/>
          <p:nvPr userDrawn="1"/>
        </p:nvGrpSpPr>
        <p:grpSpPr>
          <a:xfrm>
            <a:off x="0" y="6121400"/>
            <a:ext cx="9144000" cy="736600"/>
            <a:chOff x="0" y="6121400"/>
            <a:chExt cx="9144000" cy="736600"/>
          </a:xfrm>
        </p:grpSpPr>
        <p:pic>
          <p:nvPicPr>
            <p:cNvPr id="12"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4" name="Picture 13"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58390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13"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12" name="Group 11"/>
          <p:cNvGrpSpPr/>
          <p:nvPr userDrawn="1"/>
        </p:nvGrpSpPr>
        <p:grpSpPr>
          <a:xfrm>
            <a:off x="0" y="6121400"/>
            <a:ext cx="9144000" cy="736600"/>
            <a:chOff x="0" y="6121400"/>
            <a:chExt cx="9144000" cy="736600"/>
          </a:xfrm>
        </p:grpSpPr>
        <p:pic>
          <p:nvPicPr>
            <p:cNvPr id="14" name="Picture 2" descr="Logo for the Center for IDEA Early Childhood Data Systems (The DaSy Cente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6" name="Picture 15" descr="Logo for the Early Childhood Technical Assistance Center (ECTA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120501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9" name="Slide Number Placeholder 3"/>
          <p:cNvSpPr>
            <a:spLocks noGrp="1"/>
          </p:cNvSpPr>
          <p:nvPr>
            <p:ph type="sldNum" sz="quarter" idx="10"/>
          </p:nvPr>
        </p:nvSpPr>
        <p:spPr>
          <a:xfrm>
            <a:off x="457200" y="6327648"/>
            <a:ext cx="2133600" cy="365125"/>
          </a:xfrm>
        </p:spPr>
        <p:txBody>
          <a:bodyPr/>
          <a:lstStyle>
            <a:lvl1pPr>
              <a:defRPr>
                <a:latin typeface="Century Gothic" pitchFamily="34" charset="0"/>
              </a:defRPr>
            </a:lvl1pPr>
          </a:lstStyle>
          <a:p>
            <a:fld id="{B2897048-00E0-47FB-B07B-F36BBE8AF579}" type="slidenum">
              <a:rPr lang="en-US" smtClean="0"/>
              <a:pPr/>
              <a:t>‹#›</a:t>
            </a:fld>
            <a:endParaRPr lang="en-US" dirty="0"/>
          </a:p>
        </p:txBody>
      </p:sp>
      <p:grpSp>
        <p:nvGrpSpPr>
          <p:cNvPr id="8" name="Group 7"/>
          <p:cNvGrpSpPr/>
          <p:nvPr userDrawn="1"/>
        </p:nvGrpSpPr>
        <p:grpSpPr>
          <a:xfrm>
            <a:off x="0" y="6121400"/>
            <a:ext cx="9144000" cy="736600"/>
            <a:chOff x="0" y="6121400"/>
            <a:chExt cx="9144000" cy="736600"/>
          </a:xfrm>
        </p:grpSpPr>
        <p:pic>
          <p:nvPicPr>
            <p:cNvPr id="10" name="Picture 2" descr="Logo for the Center for IDEA Early Childhood Data Systems (The DaSy Cente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903460" y="6125351"/>
              <a:ext cx="1021340" cy="73264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21400"/>
              <a:ext cx="9144000" cy="0"/>
            </a:xfrm>
            <a:prstGeom prst="line">
              <a:avLst/>
            </a:prstGeom>
            <a:ln w="19050">
              <a:solidFill>
                <a:srgbClr val="56A0D3"/>
              </a:solidFill>
            </a:ln>
          </p:spPr>
          <p:style>
            <a:lnRef idx="1">
              <a:schemeClr val="accent1"/>
            </a:lnRef>
            <a:fillRef idx="0">
              <a:schemeClr val="accent1"/>
            </a:fillRef>
            <a:effectRef idx="0">
              <a:schemeClr val="accent1"/>
            </a:effectRef>
            <a:fontRef idx="minor">
              <a:schemeClr val="tx1"/>
            </a:fontRef>
          </p:style>
        </p:cxnSp>
        <p:pic>
          <p:nvPicPr>
            <p:cNvPr id="12" name="Picture 11" descr="Logo for the Early Childhood Technical Assistance Center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1000" y="6324600"/>
              <a:ext cx="1063536" cy="411519"/>
            </a:xfrm>
            <a:prstGeom prst="rect">
              <a:avLst/>
            </a:prstGeom>
          </p:spPr>
        </p:pic>
      </p:grpSp>
    </p:spTree>
    <p:extLst>
      <p:ext uri="{BB962C8B-B14F-4D97-AF65-F5344CB8AC3E}">
        <p14:creationId xmlns:p14="http://schemas.microsoft.com/office/powerpoint/2010/main" val="2449949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1"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gif"/><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hyperlink" Target="http://dasycenter.org/data-visualization-toolki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2.xml"/><Relationship Id="rId5" Type="http://schemas.openxmlformats.org/officeDocument/2006/relationships/hyperlink" Target="http://www.polleverywhere.com/app" TargetMode="Externa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24.xml"/><Relationship Id="rId5" Type="http://schemas.openxmlformats.org/officeDocument/2006/relationships/hyperlink" Target="http://www.polleverywhere.com/app"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www.publicconsultinggroup.com/education2/library/white_papers/EDU_Data%20Driven%20District_Practical%20Ideas_White_Paper_2013.pdf" TargetMode="External"/><Relationship Id="rId7" Type="http://schemas.openxmlformats.org/officeDocument/2006/relationships/hyperlink" Target="http://www.mass.gov/edu/docs/ese/accountability/dart/district-data-inquiry.pdf"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hyperlink" Target="http://www.nj.gov/education/njsmart/" TargetMode="External"/><Relationship Id="rId5" Type="http://schemas.openxmlformats.org/officeDocument/2006/relationships/hyperlink" Target="http://marylandlearninglinks.org/277829" TargetMode="External"/><Relationship Id="rId4" Type="http://schemas.openxmlformats.org/officeDocument/2006/relationships/hyperlink" Target="http://dasycenter.org/critical-questions-about-early-intervention-and-early-childhood-special-education/"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ectacenter.org/eco/assets/pdfs/AnalyzingChildOutcomesData-GuidanceTable.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dasycenter.org/planning-conducting-and-documenting-data-analysis-for-program-improvement/"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dasycenter.org/data-visualization-toolkit/" TargetMode="External"/><Relationship Id="rId3" Type="http://schemas.openxmlformats.org/officeDocument/2006/relationships/hyperlink" Target="http://www.ceds.ed.gov" TargetMode="External"/><Relationship Id="rId7" Type="http://schemas.openxmlformats.org/officeDocument/2006/relationships/hyperlink" Target="http://ectacenter.org/eco/pages/summary.asp#meaningfuldiffcalc"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ectacenter.org/eco/assets/docs/subgroupdataanalysistemplate.docx" TargetMode="External"/><Relationship Id="rId5" Type="http://schemas.openxmlformats.org/officeDocument/2006/relationships/hyperlink" Target="https://ideadata.org/resource-library/56bb989c140ba0be6b8b4577/" TargetMode="External"/><Relationship Id="rId4" Type="http://schemas.openxmlformats.org/officeDocument/2006/relationships/hyperlink" Target="https://ideadata.org/resource-library/5730bb30150ba0ad218b456f/" TargetMode="External"/><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hyperlink" Target="mailto:Emailabby.schachner@sri.com" TargetMode="External"/><Relationship Id="rId7" Type="http://schemas.openxmlformats.org/officeDocument/2006/relationships/hyperlink" Target="http://ectacenter.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dasycenter.org/" TargetMode="External"/><Relationship Id="rId5" Type="http://schemas.openxmlformats.org/officeDocument/2006/relationships/hyperlink" Target="mailto:robert.ruggiero@aemcorp.com" TargetMode="External"/><Relationship Id="rId4" Type="http://schemas.openxmlformats.org/officeDocument/2006/relationships/hyperlink" Target="mailto:kerry.belodoff@sri.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hyperlink" Target="http://www.polleverywhere.com/app" TargetMode="Externa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dasycenter.org/resources/dasy-framework/data-us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www.merriam-webster.com/dictionary/culture"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82000" cy="2362200"/>
          </a:xfrm>
        </p:spPr>
        <p:txBody>
          <a:bodyPr>
            <a:normAutofit/>
          </a:bodyPr>
          <a:lstStyle/>
          <a:p>
            <a:r>
              <a:rPr lang="en-US" sz="4800" dirty="0"/>
              <a:t>Supporting Local Data Use for Program Improvement: Where are you now? </a:t>
            </a:r>
          </a:p>
        </p:txBody>
      </p:sp>
      <p:sp>
        <p:nvSpPr>
          <p:cNvPr id="5" name="Text Placeholder 10"/>
          <p:cNvSpPr txBox="1">
            <a:spLocks/>
          </p:cNvSpPr>
          <p:nvPr/>
        </p:nvSpPr>
        <p:spPr>
          <a:xfrm>
            <a:off x="457200" y="3886200"/>
            <a:ext cx="6705600" cy="1295400"/>
          </a:xfrm>
          <a:prstGeom prst="rect">
            <a:avLst/>
          </a:prstGeom>
        </p:spPr>
        <p:txBody>
          <a:bodyPr/>
          <a:lstStyle>
            <a:lvl1pPr marL="0" indent="0" algn="l" defTabSz="914400" rtl="0" eaLnBrk="1" latinLnBrk="0" hangingPunct="1">
              <a:spcBef>
                <a:spcPct val="20000"/>
              </a:spcBef>
              <a:buClr>
                <a:srgbClr val="ED3532"/>
              </a:buClr>
              <a:buFont typeface="Arial" pitchFamily="34" charset="0"/>
              <a:buNone/>
              <a:defRPr sz="4000" b="1" kern="1200">
                <a:solidFill>
                  <a:srgbClr val="154578"/>
                </a:solidFill>
                <a:latin typeface="Century Gothic" panose="020B0502020202020204" pitchFamily="34" charset="0"/>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t>Abby Schachner</a:t>
            </a:r>
          </a:p>
          <a:p>
            <a:r>
              <a:rPr lang="en-US" sz="2400" dirty="0" smtClean="0"/>
              <a:t>Kerry Belodoff</a:t>
            </a:r>
          </a:p>
          <a:p>
            <a:r>
              <a:rPr lang="en-US" sz="2400" dirty="0" smtClean="0"/>
              <a:t>Tony Ruggiero</a:t>
            </a:r>
          </a:p>
        </p:txBody>
      </p:sp>
      <p:sp>
        <p:nvSpPr>
          <p:cNvPr id="6" name="Subtitle 2"/>
          <p:cNvSpPr>
            <a:spLocks noGrp="1"/>
          </p:cNvSpPr>
          <p:nvPr>
            <p:ph type="subTitle" idx="1"/>
          </p:nvPr>
        </p:nvSpPr>
        <p:spPr>
          <a:xfrm>
            <a:off x="457200" y="5334000"/>
            <a:ext cx="8686800" cy="1216152"/>
          </a:xfrm>
        </p:spPr>
        <p:txBody>
          <a:bodyPr>
            <a:normAutofit/>
          </a:bodyPr>
          <a:lstStyle/>
          <a:p>
            <a:pPr algn="l"/>
            <a:r>
              <a:rPr lang="en-US" sz="2400" dirty="0" smtClean="0">
                <a:solidFill>
                  <a:srgbClr val="56A0D3"/>
                </a:solidFill>
              </a:rPr>
              <a:t>Improving Data, Improving Outcomes Conference</a:t>
            </a:r>
          </a:p>
          <a:p>
            <a:pPr algn="l"/>
            <a:r>
              <a:rPr lang="en-US" sz="2400" dirty="0" smtClean="0">
                <a:solidFill>
                  <a:srgbClr val="56A0D3"/>
                </a:solidFill>
              </a:rPr>
              <a:t>New Orleans, August 2016</a:t>
            </a:r>
            <a:endParaRPr lang="en-US" sz="2400" dirty="0">
              <a:solidFill>
                <a:srgbClr val="56A0D3"/>
              </a:solidFill>
            </a:endParaRPr>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6457950" y="6356351"/>
            <a:ext cx="2057400" cy="365125"/>
          </a:xfrm>
          <a:prstGeom prst="rect">
            <a:avLst/>
          </a:prstGeom>
        </p:spPr>
        <p:txBody>
          <a:bodyPr/>
          <a:lstStyle/>
          <a:p>
            <a:pPr>
              <a:defRPr/>
            </a:pPr>
            <a:fld id="{8AC7C4F4-F172-4F8F-B84A-84D6177DAD62}" type="slidenum">
              <a:rPr lang="en-US" altLang="en-US" smtClean="0">
                <a:solidFill>
                  <a:schemeClr val="tx1"/>
                </a:solidFill>
              </a:rPr>
              <a:pPr>
                <a:defRPr/>
              </a:pPr>
              <a:t>10</a:t>
            </a:fld>
            <a:endParaRPr lang="en-US" altLang="en-US" dirty="0">
              <a:solidFill>
                <a:schemeClr val="tx1"/>
              </a:solidFill>
            </a:endParaRPr>
          </a:p>
        </p:txBody>
      </p:sp>
      <p:sp>
        <p:nvSpPr>
          <p:cNvPr id="6" name="Title 5"/>
          <p:cNvSpPr>
            <a:spLocks noGrp="1"/>
          </p:cNvSpPr>
          <p:nvPr>
            <p:ph type="title"/>
          </p:nvPr>
        </p:nvSpPr>
        <p:spPr/>
        <p:txBody>
          <a:bodyPr/>
          <a:lstStyle/>
          <a:p>
            <a:r>
              <a:rPr lang="en-US" dirty="0" smtClean="0"/>
              <a:t>Barriers to Data Use</a:t>
            </a:r>
            <a:endParaRPr lang="en-US" dirty="0"/>
          </a:p>
        </p:txBody>
      </p:sp>
      <p:sp>
        <p:nvSpPr>
          <p:cNvPr id="11" name="TextBox 10"/>
          <p:cNvSpPr txBox="1"/>
          <p:nvPr/>
        </p:nvSpPr>
        <p:spPr>
          <a:xfrm>
            <a:off x="3733800" y="1828800"/>
            <a:ext cx="4343400" cy="3262432"/>
          </a:xfrm>
          <a:prstGeom prst="rect">
            <a:avLst/>
          </a:prstGeom>
          <a:noFill/>
        </p:spPr>
        <p:txBody>
          <a:bodyPr wrap="square" rtlCol="0">
            <a:spAutoFit/>
          </a:bodyPr>
          <a:lstStyle/>
          <a:p>
            <a:pPr>
              <a:lnSpc>
                <a:spcPct val="200000"/>
              </a:lnSpc>
            </a:pPr>
            <a:r>
              <a:rPr lang="en-US" sz="3200" dirty="0"/>
              <a:t>Cultural Barriers</a:t>
            </a:r>
          </a:p>
          <a:p>
            <a:pPr>
              <a:lnSpc>
                <a:spcPct val="200000"/>
              </a:lnSpc>
            </a:pPr>
            <a:r>
              <a:rPr lang="en-US" sz="3200" dirty="0"/>
              <a:t>Technical Barriers</a:t>
            </a:r>
          </a:p>
          <a:p>
            <a:pPr>
              <a:lnSpc>
                <a:spcPct val="200000"/>
              </a:lnSpc>
            </a:pPr>
            <a:r>
              <a:rPr lang="en-US" sz="3200" dirty="0"/>
              <a:t>Political Barriers</a:t>
            </a:r>
          </a:p>
          <a:p>
            <a:endParaRPr lang="en-US" sz="1400" dirty="0"/>
          </a:p>
        </p:txBody>
      </p:sp>
      <p:sp>
        <p:nvSpPr>
          <p:cNvPr id="12" name="TextBox 11"/>
          <p:cNvSpPr txBox="1"/>
          <p:nvPr/>
        </p:nvSpPr>
        <p:spPr>
          <a:xfrm>
            <a:off x="228600" y="6096000"/>
            <a:ext cx="6248400" cy="460073"/>
          </a:xfrm>
          <a:prstGeom prst="rect">
            <a:avLst/>
          </a:prstGeom>
          <a:noFill/>
        </p:spPr>
        <p:txBody>
          <a:bodyPr wrap="square" lIns="89864" tIns="44932" rIns="89864" bIns="44932" rtlCol="0">
            <a:spAutoFit/>
          </a:bodyPr>
          <a:lstStyle/>
          <a:p>
            <a:pPr algn="l"/>
            <a:r>
              <a:rPr lang="en-US" sz="1200" dirty="0">
                <a:cs typeface="Arial" pitchFamily="34" charset="0"/>
              </a:rPr>
              <a:t>Ingram, D. S. (2004). Accountability policies and teacher decision making: Barriers to the use of data to improve practice. </a:t>
            </a:r>
            <a:r>
              <a:rPr lang="en-US" sz="1200" i="1" dirty="0">
                <a:cs typeface="Arial" pitchFamily="34" charset="0"/>
              </a:rPr>
              <a:t>Teachers College Record, 106</a:t>
            </a:r>
            <a:r>
              <a:rPr lang="en-US" sz="1200" dirty="0">
                <a:cs typeface="Arial" pitchFamily="34" charset="0"/>
              </a:rPr>
              <a:t>(6), 1258–1287.</a:t>
            </a:r>
          </a:p>
        </p:txBody>
      </p:sp>
      <p:pic>
        <p:nvPicPr>
          <p:cNvPr id="2051" name="Picture 3" descr="&quot; &quot;"/>
          <p:cNvPicPr>
            <a:picLocks noChangeAspect="1" noChangeArrowheads="1"/>
          </p:cNvPicPr>
          <p:nvPr/>
        </p:nvPicPr>
        <p:blipFill>
          <a:blip r:embed="rId3" cstate="print"/>
          <a:srcRect/>
          <a:stretch>
            <a:fillRect/>
          </a:stretch>
        </p:blipFill>
        <p:spPr bwMode="auto">
          <a:xfrm>
            <a:off x="457200" y="1600200"/>
            <a:ext cx="2662205" cy="3550024"/>
          </a:xfrm>
          <a:prstGeom prst="rect">
            <a:avLst/>
          </a:prstGeom>
          <a:noFill/>
        </p:spPr>
      </p:pic>
    </p:spTree>
    <p:extLst>
      <p:ext uri="{BB962C8B-B14F-4D97-AF65-F5344CB8AC3E}">
        <p14:creationId xmlns:p14="http://schemas.microsoft.com/office/powerpoint/2010/main" val="27664644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457950" y="6356351"/>
            <a:ext cx="2057400" cy="365125"/>
          </a:xfrm>
          <a:prstGeom prst="rect">
            <a:avLst/>
          </a:prstGeom>
        </p:spPr>
        <p:txBody>
          <a:bodyPr/>
          <a:lstStyle/>
          <a:p>
            <a:pPr>
              <a:defRPr/>
            </a:pPr>
            <a:fld id="{8AC7C4F4-F172-4F8F-B84A-84D6177DAD62}" type="slidenum">
              <a:rPr lang="en-US" altLang="en-US" smtClean="0">
                <a:solidFill>
                  <a:schemeClr val="tx1"/>
                </a:solidFill>
              </a:rPr>
              <a:pPr>
                <a:defRPr/>
              </a:pPr>
              <a:t>11</a:t>
            </a:fld>
            <a:endParaRPr lang="en-US" altLang="en-US" dirty="0">
              <a:solidFill>
                <a:schemeClr val="tx1"/>
              </a:solidFill>
            </a:endParaRPr>
          </a:p>
        </p:txBody>
      </p:sp>
      <p:sp>
        <p:nvSpPr>
          <p:cNvPr id="2" name="Title 1"/>
          <p:cNvSpPr>
            <a:spLocks noGrp="1"/>
          </p:cNvSpPr>
          <p:nvPr>
            <p:ph type="title"/>
          </p:nvPr>
        </p:nvSpPr>
        <p:spPr/>
        <p:txBody>
          <a:bodyPr/>
          <a:lstStyle/>
          <a:p>
            <a:r>
              <a:rPr lang="en-US" dirty="0" smtClean="0"/>
              <a:t>Cultural Barriers</a:t>
            </a:r>
            <a:endParaRPr lang="en-US" dirty="0"/>
          </a:p>
        </p:txBody>
      </p:sp>
      <p:sp>
        <p:nvSpPr>
          <p:cNvPr id="3" name="Content Placeholder 2"/>
          <p:cNvSpPr>
            <a:spLocks noGrp="1"/>
          </p:cNvSpPr>
          <p:nvPr>
            <p:ph idx="1"/>
          </p:nvPr>
        </p:nvSpPr>
        <p:spPr>
          <a:xfrm>
            <a:off x="228600" y="1497176"/>
            <a:ext cx="8915400" cy="4525963"/>
          </a:xfrm>
        </p:spPr>
        <p:txBody>
          <a:bodyPr/>
          <a:lstStyle/>
          <a:p>
            <a:pPr marL="337011" marR="374456" indent="-337011">
              <a:spcBef>
                <a:spcPts val="0"/>
              </a:spcBef>
              <a:spcAft>
                <a:spcPts val="600"/>
              </a:spcAft>
              <a:buFont typeface="+mj-lt"/>
              <a:buAutoNum type="arabicPeriod"/>
            </a:pPr>
            <a:r>
              <a:rPr lang="en-US" sz="2200" dirty="0">
                <a:solidFill>
                  <a:schemeClr val="tx2"/>
                </a:solidFill>
                <a:ea typeface="Times New Roman"/>
                <a:cs typeface="Times New Roman"/>
              </a:rPr>
              <a:t>Many </a:t>
            </a:r>
            <a:r>
              <a:rPr lang="en-US" sz="2200" dirty="0" smtClean="0">
                <a:solidFill>
                  <a:schemeClr val="tx2"/>
                </a:solidFill>
                <a:ea typeface="Times New Roman"/>
                <a:cs typeface="Times New Roman"/>
              </a:rPr>
              <a:t>EI providers/teachers </a:t>
            </a:r>
            <a:r>
              <a:rPr lang="en-US" sz="2200" dirty="0">
                <a:solidFill>
                  <a:schemeClr val="tx2"/>
                </a:solidFill>
                <a:ea typeface="Times New Roman"/>
                <a:cs typeface="Times New Roman"/>
              </a:rPr>
              <a:t>have developed </a:t>
            </a:r>
            <a:r>
              <a:rPr lang="en-US" sz="2200" b="1" dirty="0">
                <a:solidFill>
                  <a:schemeClr val="tx2"/>
                </a:solidFill>
                <a:ea typeface="Times New Roman"/>
                <a:cs typeface="Times New Roman"/>
              </a:rPr>
              <a:t>their own personal metric </a:t>
            </a:r>
            <a:r>
              <a:rPr lang="en-US" sz="2200" dirty="0">
                <a:solidFill>
                  <a:schemeClr val="tx2"/>
                </a:solidFill>
                <a:ea typeface="Times New Roman"/>
                <a:cs typeface="Times New Roman"/>
              </a:rPr>
              <a:t>for judging the effectiveness of their </a:t>
            </a:r>
            <a:r>
              <a:rPr lang="en-US" sz="2200" dirty="0" smtClean="0">
                <a:solidFill>
                  <a:schemeClr val="tx2"/>
                </a:solidFill>
                <a:ea typeface="Times New Roman"/>
                <a:cs typeface="Times New Roman"/>
              </a:rPr>
              <a:t>intervention/teaching </a:t>
            </a:r>
            <a:r>
              <a:rPr lang="en-US" sz="2200" dirty="0">
                <a:solidFill>
                  <a:schemeClr val="tx2"/>
                </a:solidFill>
                <a:ea typeface="Times New Roman"/>
                <a:cs typeface="Times New Roman"/>
              </a:rPr>
              <a:t>and often this </a:t>
            </a:r>
            <a:r>
              <a:rPr lang="en-US" sz="2200" b="1" dirty="0">
                <a:solidFill>
                  <a:schemeClr val="tx2"/>
                </a:solidFill>
                <a:ea typeface="Times New Roman"/>
                <a:cs typeface="Times New Roman"/>
              </a:rPr>
              <a:t>metric differs from the metrics of external parties </a:t>
            </a:r>
            <a:r>
              <a:rPr lang="en-US" sz="2200" dirty="0">
                <a:solidFill>
                  <a:schemeClr val="tx2"/>
                </a:solidFill>
                <a:ea typeface="Times New Roman"/>
                <a:cs typeface="Times New Roman"/>
              </a:rPr>
              <a:t>(e.g., state accountability </a:t>
            </a:r>
            <a:r>
              <a:rPr lang="en-US" sz="2200" dirty="0" smtClean="0">
                <a:solidFill>
                  <a:schemeClr val="tx2"/>
                </a:solidFill>
                <a:ea typeface="Times New Roman"/>
                <a:cs typeface="Times New Roman"/>
              </a:rPr>
              <a:t>systems, program/district administrators, school boards). </a:t>
            </a:r>
            <a:endParaRPr lang="en-US" sz="2200" dirty="0">
              <a:solidFill>
                <a:schemeClr val="tx2"/>
              </a:solidFill>
              <a:ea typeface="Times New Roman"/>
              <a:cs typeface="Times New Roman"/>
            </a:endParaRPr>
          </a:p>
          <a:p>
            <a:pPr marL="337011" marR="374456" indent="-337011">
              <a:spcBef>
                <a:spcPts val="0"/>
              </a:spcBef>
              <a:spcAft>
                <a:spcPts val="600"/>
              </a:spcAft>
              <a:buFont typeface="+mj-lt"/>
              <a:buAutoNum type="arabicPeriod"/>
            </a:pPr>
            <a:r>
              <a:rPr lang="en-US" sz="2200" dirty="0">
                <a:solidFill>
                  <a:schemeClr val="tx2"/>
                </a:solidFill>
                <a:ea typeface="Times New Roman"/>
                <a:cs typeface="Times New Roman"/>
              </a:rPr>
              <a:t>Many </a:t>
            </a:r>
            <a:r>
              <a:rPr lang="en-US" sz="2200" dirty="0" smtClean="0">
                <a:solidFill>
                  <a:schemeClr val="tx2"/>
                </a:solidFill>
                <a:ea typeface="Times New Roman"/>
                <a:cs typeface="Times New Roman"/>
              </a:rPr>
              <a:t>EI providers/teachers </a:t>
            </a:r>
            <a:r>
              <a:rPr lang="en-US" sz="2200" dirty="0">
                <a:solidFill>
                  <a:schemeClr val="tx2"/>
                </a:solidFill>
                <a:ea typeface="Times New Roman"/>
                <a:cs typeface="Times New Roman"/>
              </a:rPr>
              <a:t>and administrators base their decisions on </a:t>
            </a:r>
            <a:r>
              <a:rPr lang="en-US" sz="2200" b="1" dirty="0">
                <a:solidFill>
                  <a:schemeClr val="tx2"/>
                </a:solidFill>
                <a:ea typeface="Times New Roman"/>
                <a:cs typeface="Times New Roman"/>
              </a:rPr>
              <a:t>experience, intuition, and anecdotal information </a:t>
            </a:r>
            <a:r>
              <a:rPr lang="en-US" sz="2200" dirty="0">
                <a:solidFill>
                  <a:schemeClr val="tx2"/>
                </a:solidFill>
                <a:ea typeface="Times New Roman"/>
                <a:cs typeface="Times New Roman"/>
              </a:rPr>
              <a:t>(professional judgment) rather than on information that is collected systematically. </a:t>
            </a:r>
          </a:p>
          <a:p>
            <a:pPr marL="337011" marR="374456" indent="-337011">
              <a:spcBef>
                <a:spcPts val="0"/>
              </a:spcBef>
              <a:spcAft>
                <a:spcPts val="600"/>
              </a:spcAft>
              <a:buFont typeface="+mj-lt"/>
              <a:buAutoNum type="arabicPeriod"/>
            </a:pPr>
            <a:r>
              <a:rPr lang="en-US" sz="2200" dirty="0">
                <a:solidFill>
                  <a:schemeClr val="tx2"/>
                </a:solidFill>
                <a:ea typeface="Times New Roman"/>
                <a:cs typeface="Times New Roman"/>
              </a:rPr>
              <a:t>There is </a:t>
            </a:r>
            <a:r>
              <a:rPr lang="en-US" sz="2200" b="1" dirty="0">
                <a:solidFill>
                  <a:schemeClr val="tx2"/>
                </a:solidFill>
                <a:ea typeface="Times New Roman"/>
                <a:cs typeface="Times New Roman"/>
              </a:rPr>
              <a:t>little agreement among stakeholders </a:t>
            </a:r>
            <a:r>
              <a:rPr lang="en-US" sz="2200" dirty="0">
                <a:solidFill>
                  <a:schemeClr val="tx2"/>
                </a:solidFill>
                <a:ea typeface="Times New Roman"/>
                <a:cs typeface="Times New Roman"/>
              </a:rPr>
              <a:t>about which </a:t>
            </a:r>
            <a:r>
              <a:rPr lang="en-US" sz="2200" dirty="0" smtClean="0">
                <a:solidFill>
                  <a:schemeClr val="tx2"/>
                </a:solidFill>
                <a:ea typeface="Times New Roman"/>
                <a:cs typeface="Times New Roman"/>
              </a:rPr>
              <a:t>child outcomes </a:t>
            </a:r>
            <a:r>
              <a:rPr lang="en-US" sz="2200" dirty="0">
                <a:solidFill>
                  <a:schemeClr val="tx2"/>
                </a:solidFill>
                <a:ea typeface="Times New Roman"/>
                <a:cs typeface="Times New Roman"/>
              </a:rPr>
              <a:t>are most important and what kinds of data are meaningful. </a:t>
            </a:r>
          </a:p>
          <a:p>
            <a:pPr marL="337011" marR="374456" indent="-337011">
              <a:spcBef>
                <a:spcPts val="0"/>
              </a:spcBef>
              <a:spcAft>
                <a:spcPts val="600"/>
              </a:spcAft>
              <a:buFont typeface="+mj-lt"/>
              <a:buAutoNum type="arabicPeriod"/>
            </a:pPr>
            <a:r>
              <a:rPr lang="en-US" sz="2200" dirty="0">
                <a:solidFill>
                  <a:schemeClr val="tx2"/>
                </a:solidFill>
                <a:ea typeface="Times New Roman"/>
                <a:cs typeface="Times New Roman"/>
              </a:rPr>
              <a:t>Some </a:t>
            </a:r>
            <a:r>
              <a:rPr lang="en-US" sz="2200" dirty="0" smtClean="0">
                <a:solidFill>
                  <a:schemeClr val="tx2"/>
                </a:solidFill>
                <a:ea typeface="Times New Roman"/>
                <a:cs typeface="Times New Roman"/>
              </a:rPr>
              <a:t>EI providers/teachers </a:t>
            </a:r>
            <a:r>
              <a:rPr lang="en-US" sz="2200" b="1" dirty="0">
                <a:solidFill>
                  <a:schemeClr val="tx2"/>
                </a:solidFill>
                <a:ea typeface="Times New Roman"/>
                <a:cs typeface="Times New Roman"/>
              </a:rPr>
              <a:t>disassociate their own performance and that of </a:t>
            </a:r>
            <a:r>
              <a:rPr lang="en-US" sz="2200" b="1" dirty="0" smtClean="0">
                <a:solidFill>
                  <a:schemeClr val="tx2"/>
                </a:solidFill>
                <a:ea typeface="Times New Roman"/>
                <a:cs typeface="Times New Roman"/>
              </a:rPr>
              <a:t>children</a:t>
            </a:r>
            <a:r>
              <a:rPr lang="en-US" sz="2200" dirty="0" smtClean="0">
                <a:solidFill>
                  <a:schemeClr val="tx2"/>
                </a:solidFill>
                <a:ea typeface="Times New Roman"/>
                <a:cs typeface="Times New Roman"/>
              </a:rPr>
              <a:t>, </a:t>
            </a:r>
            <a:r>
              <a:rPr lang="en-US" sz="2200" dirty="0">
                <a:solidFill>
                  <a:schemeClr val="tx2"/>
                </a:solidFill>
                <a:ea typeface="Times New Roman"/>
                <a:cs typeface="Times New Roman"/>
              </a:rPr>
              <a:t>which leads them to overlook useful data. </a:t>
            </a:r>
          </a:p>
        </p:txBody>
      </p:sp>
      <p:sp>
        <p:nvSpPr>
          <p:cNvPr id="6" name="TextBox 5"/>
          <p:cNvSpPr txBox="1"/>
          <p:nvPr/>
        </p:nvSpPr>
        <p:spPr>
          <a:xfrm>
            <a:off x="304800" y="6096000"/>
            <a:ext cx="6172200" cy="460073"/>
          </a:xfrm>
          <a:prstGeom prst="rect">
            <a:avLst/>
          </a:prstGeom>
          <a:noFill/>
        </p:spPr>
        <p:txBody>
          <a:bodyPr wrap="square" lIns="89864" tIns="44932" rIns="89864" bIns="44932" rtlCol="0">
            <a:spAutoFit/>
          </a:bodyPr>
          <a:lstStyle/>
          <a:p>
            <a:pPr algn="l"/>
            <a:r>
              <a:rPr lang="en-US" sz="1200" dirty="0">
                <a:cs typeface="Arial" pitchFamily="34" charset="0"/>
              </a:rPr>
              <a:t>Ingram, D. S. (2004). Accountability policies and teacher decision making: Barriers to the use of data to improve practice. </a:t>
            </a:r>
            <a:r>
              <a:rPr lang="en-US" sz="1200" i="1" dirty="0">
                <a:cs typeface="Arial" pitchFamily="34" charset="0"/>
              </a:rPr>
              <a:t>Teachers College Record, 106</a:t>
            </a:r>
            <a:r>
              <a:rPr lang="en-US" sz="1200" dirty="0">
                <a:cs typeface="Arial" pitchFamily="34" charset="0"/>
              </a:rPr>
              <a:t>(6), 1258–1287.</a:t>
            </a:r>
          </a:p>
        </p:txBody>
      </p:sp>
    </p:spTree>
    <p:extLst>
      <p:ext uri="{BB962C8B-B14F-4D97-AF65-F5344CB8AC3E}">
        <p14:creationId xmlns:p14="http://schemas.microsoft.com/office/powerpoint/2010/main" val="199839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trips(downRigh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4294967295"/>
          </p:nvPr>
        </p:nvSpPr>
        <p:spPr>
          <a:xfrm>
            <a:off x="6457950" y="6356351"/>
            <a:ext cx="2057400" cy="365125"/>
          </a:xfrm>
          <a:prstGeom prst="rect">
            <a:avLst/>
          </a:prstGeom>
        </p:spPr>
        <p:txBody>
          <a:bodyPr/>
          <a:lstStyle/>
          <a:p>
            <a:pPr>
              <a:defRPr/>
            </a:pPr>
            <a:fld id="{8AC7C4F4-F172-4F8F-B84A-84D6177DAD62}" type="slidenum">
              <a:rPr lang="en-US" altLang="en-US" smtClean="0">
                <a:solidFill>
                  <a:schemeClr val="tx1"/>
                </a:solidFill>
              </a:rPr>
              <a:pPr>
                <a:defRPr/>
              </a:pPr>
              <a:t>12</a:t>
            </a:fld>
            <a:endParaRPr lang="en-US" altLang="en-US" dirty="0">
              <a:solidFill>
                <a:schemeClr val="tx1"/>
              </a:solidFill>
            </a:endParaRPr>
          </a:p>
        </p:txBody>
      </p:sp>
      <p:sp>
        <p:nvSpPr>
          <p:cNvPr id="2" name="Title 1"/>
          <p:cNvSpPr>
            <a:spLocks noGrp="1"/>
          </p:cNvSpPr>
          <p:nvPr>
            <p:ph type="title"/>
          </p:nvPr>
        </p:nvSpPr>
        <p:spPr/>
        <p:txBody>
          <a:bodyPr/>
          <a:lstStyle/>
          <a:p>
            <a:r>
              <a:rPr lang="en-US" dirty="0" smtClean="0"/>
              <a:t>Technical Barriers</a:t>
            </a:r>
            <a:endParaRPr lang="en-US" dirty="0"/>
          </a:p>
        </p:txBody>
      </p:sp>
      <p:sp>
        <p:nvSpPr>
          <p:cNvPr id="3" name="Content Placeholder 2"/>
          <p:cNvSpPr>
            <a:spLocks noGrp="1"/>
          </p:cNvSpPr>
          <p:nvPr>
            <p:ph idx="1"/>
          </p:nvPr>
        </p:nvSpPr>
        <p:spPr>
          <a:xfrm>
            <a:off x="457200" y="1600202"/>
            <a:ext cx="8229600" cy="4525963"/>
          </a:xfrm>
        </p:spPr>
        <p:txBody>
          <a:bodyPr/>
          <a:lstStyle/>
          <a:p>
            <a:pPr marL="457200" marR="374456" indent="-457200">
              <a:lnSpc>
                <a:spcPct val="115000"/>
              </a:lnSpc>
              <a:spcBef>
                <a:spcPts val="0"/>
              </a:spcBef>
              <a:spcAft>
                <a:spcPts val="1180"/>
              </a:spcAft>
              <a:buFont typeface="+mj-lt"/>
              <a:buAutoNum type="arabicPeriod" startAt="5"/>
            </a:pPr>
            <a:r>
              <a:rPr lang="en-US" dirty="0">
                <a:solidFill>
                  <a:srgbClr val="1F497D"/>
                </a:solidFill>
                <a:ea typeface="Times New Roman"/>
                <a:cs typeface="Times New Roman"/>
              </a:rPr>
              <a:t>Data that </a:t>
            </a:r>
            <a:r>
              <a:rPr lang="en-US" dirty="0" smtClean="0">
                <a:solidFill>
                  <a:srgbClr val="1F497D"/>
                </a:solidFill>
                <a:ea typeface="Times New Roman"/>
                <a:cs typeface="Times New Roman"/>
              </a:rPr>
              <a:t>EI providers/teachers </a:t>
            </a:r>
            <a:r>
              <a:rPr lang="en-US" dirty="0">
                <a:solidFill>
                  <a:srgbClr val="1F497D"/>
                </a:solidFill>
                <a:ea typeface="Times New Roman"/>
                <a:cs typeface="Times New Roman"/>
              </a:rPr>
              <a:t>want – about “really important outcomes” – are </a:t>
            </a:r>
            <a:r>
              <a:rPr lang="en-US" b="1" dirty="0">
                <a:solidFill>
                  <a:srgbClr val="1F497D"/>
                </a:solidFill>
                <a:ea typeface="Times New Roman"/>
                <a:cs typeface="Times New Roman"/>
              </a:rPr>
              <a:t>rarely available</a:t>
            </a:r>
            <a:r>
              <a:rPr lang="en-US" dirty="0">
                <a:solidFill>
                  <a:srgbClr val="1F497D"/>
                </a:solidFill>
                <a:ea typeface="Times New Roman"/>
                <a:cs typeface="Times New Roman"/>
              </a:rPr>
              <a:t> and are usually </a:t>
            </a:r>
            <a:r>
              <a:rPr lang="en-US" b="1" dirty="0">
                <a:solidFill>
                  <a:srgbClr val="1F497D"/>
                </a:solidFill>
                <a:ea typeface="Times New Roman"/>
                <a:cs typeface="Times New Roman"/>
              </a:rPr>
              <a:t>hard to measure</a:t>
            </a:r>
            <a:r>
              <a:rPr lang="en-US" dirty="0">
                <a:solidFill>
                  <a:srgbClr val="1F497D"/>
                </a:solidFill>
                <a:ea typeface="Times New Roman"/>
                <a:cs typeface="Times New Roman"/>
              </a:rPr>
              <a:t>. </a:t>
            </a:r>
          </a:p>
          <a:p>
            <a:pPr marL="457200" marR="374456" indent="-457200">
              <a:lnSpc>
                <a:spcPct val="115000"/>
              </a:lnSpc>
              <a:spcBef>
                <a:spcPts val="0"/>
              </a:spcBef>
              <a:spcAft>
                <a:spcPts val="1180"/>
              </a:spcAft>
              <a:buFont typeface="+mj-lt"/>
              <a:buAutoNum type="arabicPeriod" startAt="5"/>
            </a:pPr>
            <a:r>
              <a:rPr lang="en-US" dirty="0" smtClean="0">
                <a:solidFill>
                  <a:srgbClr val="1F497D"/>
                </a:solidFill>
                <a:ea typeface="Times New Roman"/>
                <a:cs typeface="Times New Roman"/>
              </a:rPr>
              <a:t>Programs and schools </a:t>
            </a:r>
            <a:r>
              <a:rPr lang="en-US" dirty="0">
                <a:solidFill>
                  <a:srgbClr val="1F497D"/>
                </a:solidFill>
                <a:ea typeface="Times New Roman"/>
                <a:cs typeface="Times New Roman"/>
              </a:rPr>
              <a:t>rarely provide </a:t>
            </a:r>
            <a:r>
              <a:rPr lang="en-US" b="1" dirty="0">
                <a:solidFill>
                  <a:srgbClr val="1F497D"/>
                </a:solidFill>
                <a:ea typeface="Times New Roman"/>
                <a:cs typeface="Times New Roman"/>
              </a:rPr>
              <a:t>the time needed</a:t>
            </a:r>
            <a:r>
              <a:rPr lang="en-US" dirty="0">
                <a:solidFill>
                  <a:srgbClr val="1F497D"/>
                </a:solidFill>
                <a:ea typeface="Times New Roman"/>
                <a:cs typeface="Times New Roman"/>
              </a:rPr>
              <a:t> to collect and analyze data</a:t>
            </a:r>
            <a:r>
              <a:rPr lang="en-US" dirty="0" smtClean="0">
                <a:solidFill>
                  <a:srgbClr val="1F497D"/>
                </a:solidFill>
                <a:ea typeface="Times New Roman"/>
                <a:cs typeface="Times New Roman"/>
              </a:rPr>
              <a:t>.</a:t>
            </a:r>
            <a:endParaRPr lang="en-US" dirty="0">
              <a:solidFill>
                <a:srgbClr val="1F497D"/>
              </a:solidFill>
              <a:ea typeface="Times New Roman"/>
              <a:cs typeface="Times New Roman"/>
            </a:endParaRPr>
          </a:p>
        </p:txBody>
      </p:sp>
      <p:sp>
        <p:nvSpPr>
          <p:cNvPr id="7" name="TextBox 6"/>
          <p:cNvSpPr txBox="1"/>
          <p:nvPr/>
        </p:nvSpPr>
        <p:spPr>
          <a:xfrm>
            <a:off x="533400" y="6096000"/>
            <a:ext cx="5943599" cy="460073"/>
          </a:xfrm>
          <a:prstGeom prst="rect">
            <a:avLst/>
          </a:prstGeom>
          <a:noFill/>
        </p:spPr>
        <p:txBody>
          <a:bodyPr wrap="square" lIns="89864" tIns="44932" rIns="89864" bIns="44932" rtlCol="0">
            <a:spAutoFit/>
          </a:bodyPr>
          <a:lstStyle/>
          <a:p>
            <a:pPr algn="l"/>
            <a:r>
              <a:rPr lang="en-US" sz="1200" dirty="0">
                <a:cs typeface="Arial" pitchFamily="34" charset="0"/>
              </a:rPr>
              <a:t>Ingram, D. S. (2004). Accountability policies and teacher decision making: Barriers to the use of data to improve practice. </a:t>
            </a:r>
            <a:r>
              <a:rPr lang="en-US" sz="1200" i="1" dirty="0">
                <a:cs typeface="Arial" pitchFamily="34" charset="0"/>
              </a:rPr>
              <a:t>Teachers College Record, 106</a:t>
            </a:r>
            <a:r>
              <a:rPr lang="en-US" sz="1200" dirty="0">
                <a:cs typeface="Arial" pitchFamily="34" charset="0"/>
              </a:rPr>
              <a:t>(6), 1258–1287.</a:t>
            </a:r>
          </a:p>
        </p:txBody>
      </p:sp>
    </p:spTree>
    <p:extLst>
      <p:ext uri="{BB962C8B-B14F-4D97-AF65-F5344CB8AC3E}">
        <p14:creationId xmlns:p14="http://schemas.microsoft.com/office/powerpoint/2010/main" val="27781304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Righ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457950" y="6356351"/>
            <a:ext cx="2057400" cy="365125"/>
          </a:xfrm>
          <a:prstGeom prst="rect">
            <a:avLst/>
          </a:prstGeom>
        </p:spPr>
        <p:txBody>
          <a:bodyPr/>
          <a:lstStyle/>
          <a:p>
            <a:pPr>
              <a:defRPr/>
            </a:pPr>
            <a:fld id="{8AC7C4F4-F172-4F8F-B84A-84D6177DAD62}" type="slidenum">
              <a:rPr lang="en-US" altLang="en-US" smtClean="0">
                <a:solidFill>
                  <a:schemeClr val="tx1"/>
                </a:solidFill>
              </a:rPr>
              <a:pPr>
                <a:defRPr/>
              </a:pPr>
              <a:t>13</a:t>
            </a:fld>
            <a:endParaRPr lang="en-US" altLang="en-US" dirty="0">
              <a:solidFill>
                <a:schemeClr val="tx1"/>
              </a:solidFill>
            </a:endParaRPr>
          </a:p>
        </p:txBody>
      </p:sp>
      <p:sp>
        <p:nvSpPr>
          <p:cNvPr id="2" name="Title 1"/>
          <p:cNvSpPr>
            <a:spLocks noGrp="1"/>
          </p:cNvSpPr>
          <p:nvPr>
            <p:ph type="title"/>
          </p:nvPr>
        </p:nvSpPr>
        <p:spPr/>
        <p:txBody>
          <a:bodyPr/>
          <a:lstStyle/>
          <a:p>
            <a:r>
              <a:rPr lang="en-US" dirty="0" smtClean="0"/>
              <a:t>Political Barriers</a:t>
            </a:r>
            <a:endParaRPr lang="en-US" dirty="0"/>
          </a:p>
        </p:txBody>
      </p:sp>
      <p:sp>
        <p:nvSpPr>
          <p:cNvPr id="3" name="Content Placeholder 2"/>
          <p:cNvSpPr>
            <a:spLocks noGrp="1"/>
          </p:cNvSpPr>
          <p:nvPr>
            <p:ph idx="1"/>
          </p:nvPr>
        </p:nvSpPr>
        <p:spPr>
          <a:xfrm>
            <a:off x="457200" y="1600202"/>
            <a:ext cx="8153400" cy="4525963"/>
          </a:xfrm>
        </p:spPr>
        <p:txBody>
          <a:bodyPr/>
          <a:lstStyle/>
          <a:p>
            <a:pPr marL="449347" marR="374456" indent="-449347">
              <a:lnSpc>
                <a:spcPct val="115000"/>
              </a:lnSpc>
              <a:spcBef>
                <a:spcPts val="0"/>
              </a:spcBef>
              <a:spcAft>
                <a:spcPts val="1180"/>
              </a:spcAft>
              <a:buFont typeface="+mj-lt"/>
              <a:buAutoNum type="arabicPeriod" startAt="7"/>
            </a:pPr>
            <a:r>
              <a:rPr lang="en-US" dirty="0">
                <a:ea typeface="Times New Roman"/>
                <a:cs typeface="Times New Roman"/>
              </a:rPr>
              <a:t>Data have often been used politically, leading to </a:t>
            </a:r>
            <a:r>
              <a:rPr lang="en-US" b="1" dirty="0">
                <a:ea typeface="Times New Roman"/>
                <a:cs typeface="Times New Roman"/>
              </a:rPr>
              <a:t>mistrust of data </a:t>
            </a:r>
            <a:r>
              <a:rPr lang="en-US" dirty="0">
                <a:ea typeface="Times New Roman"/>
                <a:cs typeface="Times New Roman"/>
              </a:rPr>
              <a:t>and data avoidance</a:t>
            </a:r>
            <a:r>
              <a:rPr lang="en-US" dirty="0" smtClean="0">
                <a:ea typeface="Times New Roman"/>
                <a:cs typeface="Times New Roman"/>
              </a:rPr>
              <a:t>.</a:t>
            </a:r>
            <a:endParaRPr lang="en-US" dirty="0">
              <a:ea typeface="Times New Roman"/>
              <a:cs typeface="Times New Roman"/>
            </a:endParaRPr>
          </a:p>
        </p:txBody>
      </p:sp>
      <p:sp>
        <p:nvSpPr>
          <p:cNvPr id="6" name="TextBox 5"/>
          <p:cNvSpPr txBox="1"/>
          <p:nvPr/>
        </p:nvSpPr>
        <p:spPr>
          <a:xfrm>
            <a:off x="533400" y="6096000"/>
            <a:ext cx="5791199" cy="460073"/>
          </a:xfrm>
          <a:prstGeom prst="rect">
            <a:avLst/>
          </a:prstGeom>
          <a:noFill/>
        </p:spPr>
        <p:txBody>
          <a:bodyPr wrap="square" lIns="89864" tIns="44932" rIns="89864" bIns="44932" rtlCol="0">
            <a:spAutoFit/>
          </a:bodyPr>
          <a:lstStyle/>
          <a:p>
            <a:pPr algn="l"/>
            <a:r>
              <a:rPr lang="en-US" sz="1200" dirty="0">
                <a:cs typeface="Arial" pitchFamily="34" charset="0"/>
              </a:rPr>
              <a:t>Ingram, D. S. (2004). Accountability policies and teacher decision making: Barriers to the use of data to improve practice. </a:t>
            </a:r>
            <a:r>
              <a:rPr lang="en-US" sz="1200" i="1" dirty="0">
                <a:cs typeface="Arial" pitchFamily="34" charset="0"/>
              </a:rPr>
              <a:t>Teachers College Record, 106</a:t>
            </a:r>
            <a:r>
              <a:rPr lang="en-US" sz="1200" dirty="0">
                <a:cs typeface="Arial" pitchFamily="34" charset="0"/>
              </a:rPr>
              <a:t>(6), 1258–1287.</a:t>
            </a:r>
          </a:p>
        </p:txBody>
      </p:sp>
      <p:pic>
        <p:nvPicPr>
          <p:cNvPr id="9" name="Picture 8" descr="&quot; &quot;"/>
          <p:cNvPicPr>
            <a:picLocks noChangeAspect="1"/>
          </p:cNvPicPr>
          <p:nvPr/>
        </p:nvPicPr>
        <p:blipFill>
          <a:blip r:embed="rId3"/>
          <a:stretch>
            <a:fillRect/>
          </a:stretch>
        </p:blipFill>
        <p:spPr>
          <a:xfrm>
            <a:off x="2514600" y="2971800"/>
            <a:ext cx="4038600" cy="2719541"/>
          </a:xfrm>
          <a:prstGeom prst="rect">
            <a:avLst/>
          </a:prstGeom>
        </p:spPr>
      </p:pic>
    </p:spTree>
    <p:extLst>
      <p:ext uri="{BB962C8B-B14F-4D97-AF65-F5344CB8AC3E}">
        <p14:creationId xmlns:p14="http://schemas.microsoft.com/office/powerpoint/2010/main" val="248692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Righ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14</a:t>
            </a:fld>
            <a:endParaRPr lang="en-US" dirty="0"/>
          </a:p>
        </p:txBody>
      </p:sp>
      <p:sp>
        <p:nvSpPr>
          <p:cNvPr id="3" name="Title 2" descr="&quot; &quot;"/>
          <p:cNvSpPr>
            <a:spLocks noGrp="1"/>
          </p:cNvSpPr>
          <p:nvPr>
            <p:ph type="title"/>
          </p:nvPr>
        </p:nvSpPr>
        <p:spPr/>
        <p:txBody>
          <a:bodyPr/>
          <a:lstStyle/>
          <a:p>
            <a:r>
              <a:rPr lang="en-US" dirty="0" smtClean="0"/>
              <a:t>How resources can help</a:t>
            </a:r>
            <a:endParaRPr lang="en-US" dirty="0"/>
          </a:p>
        </p:txBody>
      </p:sp>
      <p:sp>
        <p:nvSpPr>
          <p:cNvPr id="6" name="Content Placeholder 1"/>
          <p:cNvSpPr txBox="1">
            <a:spLocks/>
          </p:cNvSpPr>
          <p:nvPr/>
        </p:nvSpPr>
        <p:spPr>
          <a:xfrm>
            <a:off x="457200" y="1600200"/>
            <a:ext cx="8229600" cy="4495799"/>
          </a:xfrm>
          <a:prstGeom prst="rect">
            <a:avLst/>
          </a:prstGeom>
        </p:spPr>
        <p:txBody>
          <a:bodyPr/>
          <a:lstStyle>
            <a:lvl1pPr marL="342900" indent="-342900" algn="l" defTabSz="914400" rtl="0" eaLnBrk="1" latinLnBrk="0" hangingPunct="1">
              <a:spcBef>
                <a:spcPct val="20000"/>
              </a:spcBef>
              <a:buClr>
                <a:srgbClr val="ED3532"/>
              </a:buClr>
              <a:buFontTx/>
              <a:buBlip>
                <a:blip r:embed="rId3"/>
              </a:buBlip>
              <a:defRPr sz="2800" kern="1200">
                <a:solidFill>
                  <a:srgbClr val="154578"/>
                </a:solidFill>
                <a:latin typeface="+mn-lt"/>
                <a:ea typeface="+mn-ea"/>
                <a:cs typeface="+mn-cs"/>
              </a:defRPr>
            </a:lvl1pPr>
            <a:lvl2pPr marL="742950" indent="-285750" algn="l" defTabSz="914400" rtl="0" eaLnBrk="1" latinLnBrk="0" hangingPunct="1">
              <a:spcBef>
                <a:spcPct val="20000"/>
              </a:spcBef>
              <a:buClr>
                <a:srgbClr val="ED3532"/>
              </a:buClr>
              <a:buFont typeface="Calibri" panose="020F0502020204030204" pitchFamily="34" charset="0"/>
              <a:buChar char="–"/>
              <a:defRPr sz="2400" kern="1200">
                <a:solidFill>
                  <a:srgbClr val="154578"/>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t>Start with a critical question…</a:t>
            </a: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graphicFrame>
        <p:nvGraphicFramePr>
          <p:cNvPr id="2" name="Diagram 1" descr="Resources have been identified  in four buckets. First, resources that help identify data elements needed for analysis, pthen reparing the data through organizing or cleaning it, exploring trends, relationships, looking at subgroups, and then effectively reporting and sharing the data in user-friendly ways.&#10;&#10; &#10;"/>
          <p:cNvGraphicFramePr/>
          <p:nvPr>
            <p:extLst>
              <p:ext uri="{D42A27DB-BD31-4B8C-83A1-F6EECF244321}">
                <p14:modId xmlns:p14="http://schemas.microsoft.com/office/powerpoint/2010/main" val="1342799551"/>
              </p:ext>
            </p:extLst>
          </p:nvPr>
        </p:nvGraphicFramePr>
        <p:xfrm>
          <a:off x="-457200" y="2286000"/>
          <a:ext cx="10134600" cy="35323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24363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15</a:t>
            </a:fld>
            <a:endParaRPr lang="en-US" dirty="0"/>
          </a:p>
        </p:txBody>
      </p:sp>
      <p:sp>
        <p:nvSpPr>
          <p:cNvPr id="3" name="Title 2"/>
          <p:cNvSpPr>
            <a:spLocks noGrp="1"/>
          </p:cNvSpPr>
          <p:nvPr>
            <p:ph type="title"/>
          </p:nvPr>
        </p:nvSpPr>
        <p:spPr/>
        <p:txBody>
          <a:bodyPr>
            <a:normAutofit fontScale="90000"/>
          </a:bodyPr>
          <a:lstStyle/>
          <a:p>
            <a:r>
              <a:rPr lang="en-US" dirty="0" smtClean="0"/>
              <a:t>Need Data Display Templates &amp; Ideas?</a:t>
            </a:r>
            <a:endParaRPr lang="en-US" dirty="0"/>
          </a:p>
        </p:txBody>
      </p:sp>
      <p:sp>
        <p:nvSpPr>
          <p:cNvPr id="2" name="Content Placeholder 1"/>
          <p:cNvSpPr>
            <a:spLocks noGrp="1"/>
          </p:cNvSpPr>
          <p:nvPr>
            <p:ph idx="1"/>
          </p:nvPr>
        </p:nvSpPr>
        <p:spPr/>
        <p:txBody>
          <a:bodyPr/>
          <a:lstStyle/>
          <a:p>
            <a:r>
              <a:rPr lang="en-US" b="1" i="1" dirty="0" smtClean="0">
                <a:solidFill>
                  <a:srgbClr val="FF0000"/>
                </a:solidFill>
              </a:rPr>
              <a:t>NEW! </a:t>
            </a:r>
            <a:r>
              <a:rPr lang="en-US" dirty="0" smtClean="0"/>
              <a:t>Use the DaSy-NCSI Data Visualization Toolkit</a:t>
            </a:r>
          </a:p>
          <a:p>
            <a:r>
              <a:rPr lang="en-US" dirty="0">
                <a:hlinkClick r:id="rId3"/>
              </a:rPr>
              <a:t>http://dasycenter.org/data-visualization-toolkit</a:t>
            </a:r>
            <a:r>
              <a:rPr lang="en-US" dirty="0" smtClean="0">
                <a:hlinkClick r:id="rId3"/>
              </a:rPr>
              <a:t>/</a:t>
            </a:r>
            <a:r>
              <a:rPr lang="en-US" dirty="0" smtClean="0"/>
              <a:t> </a:t>
            </a:r>
          </a:p>
        </p:txBody>
      </p:sp>
      <p:pic>
        <p:nvPicPr>
          <p:cNvPr id="5" name="Picture 4" descr="The DaSy NCSI Data Visualization Toolkit provides ideas and template for maps, interactive displays, dashboards, infographics, animation, color, charts, presentations, and data table."/>
          <p:cNvPicPr>
            <a:picLocks noChangeAspect="1"/>
          </p:cNvPicPr>
          <p:nvPr/>
        </p:nvPicPr>
        <p:blipFill>
          <a:blip r:embed="rId4"/>
          <a:stretch>
            <a:fillRect/>
          </a:stretch>
        </p:blipFill>
        <p:spPr>
          <a:xfrm>
            <a:off x="76200" y="2914650"/>
            <a:ext cx="8955375" cy="3181350"/>
          </a:xfrm>
          <a:prstGeom prst="rect">
            <a:avLst/>
          </a:prstGeom>
        </p:spPr>
      </p:pic>
    </p:spTree>
    <p:extLst>
      <p:ext uri="{BB962C8B-B14F-4D97-AF65-F5344CB8AC3E}">
        <p14:creationId xmlns:p14="http://schemas.microsoft.com/office/powerpoint/2010/main" val="2760443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16</a:t>
            </a:fld>
            <a:endParaRPr lang="en-US" dirty="0"/>
          </a:p>
        </p:txBody>
      </p:sp>
      <p:sp>
        <p:nvSpPr>
          <p:cNvPr id="3" name="Title 2"/>
          <p:cNvSpPr>
            <a:spLocks noGrp="1"/>
          </p:cNvSpPr>
          <p:nvPr>
            <p:ph type="title"/>
          </p:nvPr>
        </p:nvSpPr>
        <p:spPr/>
        <p:txBody>
          <a:bodyPr/>
          <a:lstStyle/>
          <a:p>
            <a:r>
              <a:rPr lang="en-US" dirty="0" smtClean="0"/>
              <a:t>Coming Soon!</a:t>
            </a:r>
            <a:endParaRPr lang="en-US" dirty="0"/>
          </a:p>
        </p:txBody>
      </p:sp>
      <p:pic>
        <p:nvPicPr>
          <p:cNvPr id="5" name="Content Placeholder 4" descr="This is a screenshot of a collection of three online learning objects that are coming soon. They are based on the content from the Supporting Local Data Use for Program Improvement topical meetings, and is intended to assist State Part C/Part B 619 staff gain knowledge about how to assist local program staff in building local capacity for using data for program improvement and become better able to build local staff capacity for using data for program improvement by providing them with the materials, reports, and/or tools and professional development to do so and supporting their existing data use processes.&#10;&#10;"/>
          <p:cNvPicPr>
            <a:picLocks noGrp="1" noChangeAspect="1"/>
          </p:cNvPicPr>
          <p:nvPr>
            <p:ph idx="1"/>
          </p:nvPr>
        </p:nvPicPr>
        <p:blipFill rotWithShape="1">
          <a:blip r:embed="rId3"/>
          <a:srcRect t="-710" b="-169"/>
          <a:stretch/>
        </p:blipFill>
        <p:spPr>
          <a:xfrm>
            <a:off x="457200" y="1236133"/>
            <a:ext cx="8229600" cy="4741334"/>
          </a:xfrm>
        </p:spPr>
      </p:pic>
    </p:spTree>
    <p:extLst>
      <p:ext uri="{BB962C8B-B14F-4D97-AF65-F5344CB8AC3E}">
        <p14:creationId xmlns:p14="http://schemas.microsoft.com/office/powerpoint/2010/main" val="3864379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17</a:t>
            </a:fld>
            <a:endParaRPr lang="en-US" dirty="0"/>
          </a:p>
        </p:txBody>
      </p:sp>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457200" y="1295400"/>
            <a:ext cx="8229600" cy="4724400"/>
          </a:xfrm>
        </p:spPr>
        <p:txBody>
          <a:bodyPr/>
          <a:lstStyle/>
          <a:p>
            <a:pPr marL="0" indent="0">
              <a:buNone/>
            </a:pPr>
            <a:r>
              <a:rPr lang="en-US" dirty="0" smtClean="0"/>
              <a:t>In small groups discuss: </a:t>
            </a:r>
          </a:p>
          <a:p>
            <a:r>
              <a:rPr lang="en-US" dirty="0" smtClean="0"/>
              <a:t>What </a:t>
            </a:r>
            <a:r>
              <a:rPr lang="en-US" dirty="0"/>
              <a:t>is your status/progress in identifying and implementing a consistent approach to </a:t>
            </a:r>
            <a:r>
              <a:rPr lang="en-US" dirty="0" smtClean="0"/>
              <a:t>data-driven </a:t>
            </a:r>
            <a:r>
              <a:rPr lang="en-US" dirty="0"/>
              <a:t>decision-making? </a:t>
            </a:r>
          </a:p>
          <a:p>
            <a:r>
              <a:rPr lang="en-US" dirty="0"/>
              <a:t>What is your status/progress in building a culture of data use and addressing barriers?</a:t>
            </a:r>
          </a:p>
          <a:p>
            <a:pPr lvl="1"/>
            <a:r>
              <a:rPr lang="en-US" dirty="0"/>
              <a:t>What barriers are you breaking down? How is that going?</a:t>
            </a:r>
          </a:p>
          <a:p>
            <a:pPr lvl="1"/>
            <a:r>
              <a:rPr lang="en-US" dirty="0"/>
              <a:t>Additional professional development being provided around approach or culture?</a:t>
            </a:r>
          </a:p>
          <a:p>
            <a:r>
              <a:rPr lang="en-US" dirty="0"/>
              <a:t>Successes and lessons learned</a:t>
            </a:r>
            <a:r>
              <a:rPr lang="en-US" dirty="0" smtClean="0"/>
              <a:t>?</a:t>
            </a: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6579108" y="-812292"/>
            <a:ext cx="2057400" cy="307238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78387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18</a:t>
            </a:fld>
            <a:endParaRPr lang="en-US" dirty="0"/>
          </a:p>
        </p:txBody>
      </p:sp>
      <p:sp>
        <p:nvSpPr>
          <p:cNvPr id="2" name="Title 1"/>
          <p:cNvSpPr>
            <a:spLocks noGrp="1"/>
          </p:cNvSpPr>
          <p:nvPr>
            <p:ph type="title"/>
          </p:nvPr>
        </p:nvSpPr>
        <p:spPr/>
        <p:txBody>
          <a:bodyPr/>
          <a:lstStyle/>
          <a:p>
            <a:r>
              <a:rPr lang="en-US" dirty="0" smtClean="0"/>
              <a:t>Discuss!</a:t>
            </a:r>
            <a:endParaRPr lang="en-US" dirty="0"/>
          </a:p>
        </p:txBody>
      </p:sp>
      <p:sp>
        <p:nvSpPr>
          <p:cNvPr id="3" name="Content Placeholder 2"/>
          <p:cNvSpPr>
            <a:spLocks noGrp="1"/>
          </p:cNvSpPr>
          <p:nvPr>
            <p:ph idx="1"/>
          </p:nvPr>
        </p:nvSpPr>
        <p:spPr>
          <a:xfrm>
            <a:off x="457200" y="1524000"/>
            <a:ext cx="8229600" cy="4495800"/>
          </a:xfrm>
        </p:spPr>
        <p:txBody>
          <a:bodyPr/>
          <a:lstStyle/>
          <a:p>
            <a:pPr marL="0" indent="0">
              <a:buNone/>
            </a:pPr>
            <a:r>
              <a:rPr lang="en-US" dirty="0" smtClean="0"/>
              <a:t>In small groups discuss: </a:t>
            </a:r>
          </a:p>
          <a:p>
            <a:r>
              <a:rPr lang="en-US" dirty="0"/>
              <a:t>What is your status/progress in developing or enhancing resources and tools to support: </a:t>
            </a:r>
          </a:p>
          <a:p>
            <a:pPr lvl="1"/>
            <a:r>
              <a:rPr lang="en-US" dirty="0" smtClean="0"/>
              <a:t>Identifying data </a:t>
            </a:r>
            <a:r>
              <a:rPr lang="en-US" dirty="0"/>
              <a:t>e</a:t>
            </a:r>
            <a:r>
              <a:rPr lang="en-US" dirty="0" smtClean="0"/>
              <a:t>lements</a:t>
            </a:r>
          </a:p>
          <a:p>
            <a:pPr lvl="1"/>
            <a:r>
              <a:rPr lang="en-US" dirty="0" smtClean="0"/>
              <a:t>Cleaning and preparing </a:t>
            </a:r>
            <a:r>
              <a:rPr lang="en-US" dirty="0"/>
              <a:t>data</a:t>
            </a:r>
          </a:p>
          <a:p>
            <a:pPr lvl="1"/>
            <a:r>
              <a:rPr lang="en-US" dirty="0" smtClean="0"/>
              <a:t>Exploring and analyzing </a:t>
            </a:r>
            <a:r>
              <a:rPr lang="en-US" dirty="0"/>
              <a:t>data</a:t>
            </a:r>
          </a:p>
          <a:p>
            <a:pPr lvl="1"/>
            <a:r>
              <a:rPr lang="en-US" dirty="0"/>
              <a:t>Reporting </a:t>
            </a:r>
            <a:r>
              <a:rPr lang="en-US" dirty="0" smtClean="0"/>
              <a:t>and </a:t>
            </a:r>
            <a:r>
              <a:rPr lang="en-US" dirty="0"/>
              <a:t>sharing </a:t>
            </a:r>
            <a:r>
              <a:rPr lang="en-US" dirty="0" smtClean="0"/>
              <a:t>data</a:t>
            </a:r>
            <a:endParaRPr lang="en-US" dirty="0"/>
          </a:p>
          <a:p>
            <a:r>
              <a:rPr lang="en-US" dirty="0"/>
              <a:t>Successes and lessons learned</a:t>
            </a:r>
            <a:r>
              <a:rPr lang="en-US" dirty="0" smtClean="0"/>
              <a:t>?</a:t>
            </a:r>
            <a:endParaRPr lang="en-US"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9801" y="-228600"/>
            <a:ext cx="3200400" cy="2132767"/>
          </a:xfrm>
          <a:prstGeom prst="rect">
            <a:avLst/>
          </a:prstGeom>
        </p:spPr>
      </p:pic>
    </p:spTree>
    <p:extLst>
      <p:ext uri="{BB962C8B-B14F-4D97-AF65-F5344CB8AC3E}">
        <p14:creationId xmlns:p14="http://schemas.microsoft.com/office/powerpoint/2010/main" val="697540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19</a:t>
            </a:fld>
            <a:endParaRPr lang="en-US" dirty="0"/>
          </a:p>
        </p:txBody>
      </p:sp>
      <p:sp>
        <p:nvSpPr>
          <p:cNvPr id="2" name="Title 1"/>
          <p:cNvSpPr>
            <a:spLocks noGrp="1"/>
          </p:cNvSpPr>
          <p:nvPr>
            <p:ph type="title"/>
          </p:nvPr>
        </p:nvSpPr>
        <p:spPr/>
        <p:txBody>
          <a:bodyPr/>
          <a:lstStyle/>
          <a:p>
            <a:r>
              <a:rPr lang="en-US" dirty="0" smtClean="0"/>
              <a:t>State to State Networking (Optional)</a:t>
            </a:r>
            <a:endParaRPr lang="en-US" dirty="0"/>
          </a:p>
        </p:txBody>
      </p:sp>
      <p:sp>
        <p:nvSpPr>
          <p:cNvPr id="3" name="Content Placeholder 2"/>
          <p:cNvSpPr>
            <a:spLocks noGrp="1"/>
          </p:cNvSpPr>
          <p:nvPr>
            <p:ph idx="1"/>
          </p:nvPr>
        </p:nvSpPr>
        <p:spPr/>
        <p:txBody>
          <a:bodyPr/>
          <a:lstStyle/>
          <a:p>
            <a:pPr lvl="0"/>
            <a:r>
              <a:rPr lang="en-US" dirty="0"/>
              <a:t>Which topics would you like to network with other states about?</a:t>
            </a:r>
          </a:p>
          <a:p>
            <a:pPr lvl="1"/>
            <a:r>
              <a:rPr lang="en-US" dirty="0"/>
              <a:t>Local data reports</a:t>
            </a:r>
          </a:p>
          <a:p>
            <a:pPr lvl="1"/>
            <a:r>
              <a:rPr lang="en-US" dirty="0"/>
              <a:t>Professional development materials and strategies</a:t>
            </a:r>
          </a:p>
          <a:p>
            <a:pPr lvl="1"/>
            <a:r>
              <a:rPr lang="en-US" dirty="0"/>
              <a:t>Data system functionality and capabilities</a:t>
            </a:r>
          </a:p>
          <a:p>
            <a:pPr lvl="1"/>
            <a:r>
              <a:rPr lang="en-US" dirty="0"/>
              <a:t>Part C and 619 linkages/partnerships in supporting data </a:t>
            </a:r>
            <a:r>
              <a:rPr lang="en-US" dirty="0" smtClean="0"/>
              <a:t>use</a:t>
            </a:r>
            <a:endParaRPr lang="en-US" dirty="0"/>
          </a:p>
          <a:p>
            <a:pPr lvl="1"/>
            <a:r>
              <a:rPr lang="en-US" dirty="0"/>
              <a:t>Another topic</a:t>
            </a:r>
            <a:r>
              <a:rPr lang="en-US" dirty="0" smtClean="0"/>
              <a:t>?</a:t>
            </a:r>
            <a:endParaRPr lang="en-US" dirty="0"/>
          </a:p>
        </p:txBody>
      </p:sp>
    </p:spTree>
    <p:extLst>
      <p:ext uri="{BB962C8B-B14F-4D97-AF65-F5344CB8AC3E}">
        <p14:creationId xmlns:p14="http://schemas.microsoft.com/office/powerpoint/2010/main" val="1889637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sp>
        <p:nvSpPr>
          <p:cNvPr id="3" name="Title 2" descr="&quot; &quot;"/>
          <p:cNvSpPr>
            <a:spLocks noGrp="1"/>
          </p:cNvSpPr>
          <p:nvPr>
            <p:ph type="title"/>
          </p:nvPr>
        </p:nvSpPr>
        <p:spPr/>
        <p:txBody>
          <a:bodyPr/>
          <a:lstStyle/>
          <a:p>
            <a:r>
              <a:rPr lang="en-US" dirty="0" smtClean="0"/>
              <a:t>Purpose</a:t>
            </a:r>
            <a:endParaRPr lang="en-US" dirty="0"/>
          </a:p>
        </p:txBody>
      </p:sp>
      <p:sp>
        <p:nvSpPr>
          <p:cNvPr id="2" name="Content Placeholder 1"/>
          <p:cNvSpPr>
            <a:spLocks noGrp="1"/>
          </p:cNvSpPr>
          <p:nvPr>
            <p:ph idx="1"/>
          </p:nvPr>
        </p:nvSpPr>
        <p:spPr/>
        <p:txBody>
          <a:bodyPr/>
          <a:lstStyle/>
          <a:p>
            <a:pPr lvl="0"/>
            <a:r>
              <a:rPr lang="en-US" dirty="0" smtClean="0"/>
              <a:t>Provide overview/refresher of local data use topical meetings</a:t>
            </a:r>
          </a:p>
          <a:p>
            <a:pPr lvl="0"/>
            <a:r>
              <a:rPr lang="en-US" dirty="0" smtClean="0"/>
              <a:t>Facilitate informal sharing about activities and improvements underway to increase supports for supporting local data use</a:t>
            </a:r>
          </a:p>
          <a:p>
            <a:pPr lvl="0"/>
            <a:r>
              <a:rPr lang="en-US" dirty="0" smtClean="0"/>
              <a:t>Identify desired follow-up </a:t>
            </a:r>
            <a:r>
              <a:rPr lang="en-US" dirty="0" smtClean="0"/>
              <a:t>supports</a:t>
            </a:r>
            <a:endParaRPr lang="en-US" dirty="0" smtClean="0"/>
          </a:p>
        </p:txBody>
      </p:sp>
      <p:pic>
        <p:nvPicPr>
          <p:cNvPr id="6" name="Picture 5"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3717377"/>
            <a:ext cx="2374448" cy="2272100"/>
          </a:xfrm>
          <a:prstGeom prst="rect">
            <a:avLst/>
          </a:prstGeom>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descr="&quot; &quot;">
            <a:hlinkClick r:id="rId5"/>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1637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 &quot;"/>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descr="&quot; &quot;">
            <a:hlinkClick r:id="rId5"/>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64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22</a:t>
            </a:fld>
            <a:endParaRPr lang="en-US" dirty="0"/>
          </a:p>
        </p:txBody>
      </p:sp>
      <p:sp>
        <p:nvSpPr>
          <p:cNvPr id="2" name="Title 1"/>
          <p:cNvSpPr>
            <a:spLocks noGrp="1"/>
          </p:cNvSpPr>
          <p:nvPr>
            <p:ph type="title"/>
          </p:nvPr>
        </p:nvSpPr>
        <p:spPr/>
        <p:txBody>
          <a:bodyPr/>
          <a:lstStyle/>
          <a:p>
            <a:r>
              <a:rPr lang="en-US" dirty="0" smtClean="0"/>
              <a:t>Wrap-Up</a:t>
            </a:r>
            <a:endParaRPr lang="en-US" dirty="0"/>
          </a:p>
        </p:txBody>
      </p:sp>
      <p:sp>
        <p:nvSpPr>
          <p:cNvPr id="3" name="Content Placeholder 2"/>
          <p:cNvSpPr>
            <a:spLocks noGrp="1"/>
          </p:cNvSpPr>
          <p:nvPr>
            <p:ph idx="1"/>
          </p:nvPr>
        </p:nvSpPr>
        <p:spPr>
          <a:xfrm>
            <a:off x="457200" y="1219200"/>
            <a:ext cx="8534400" cy="3352800"/>
          </a:xfrm>
        </p:spPr>
        <p:txBody>
          <a:bodyPr/>
          <a:lstStyle/>
          <a:p>
            <a:r>
              <a:rPr lang="en-US" dirty="0"/>
              <a:t>What </a:t>
            </a:r>
            <a:r>
              <a:rPr lang="en-US" dirty="0" smtClean="0"/>
              <a:t>TA supports or resources would </a:t>
            </a:r>
            <a:r>
              <a:rPr lang="en-US" dirty="0"/>
              <a:t>be useful/helpful going forward?</a:t>
            </a:r>
          </a:p>
          <a:p>
            <a:r>
              <a:rPr lang="en-US" dirty="0"/>
              <a:t>What additional follow-up would be helpful to continue to make progress and implement ideas generated at meeting</a:t>
            </a:r>
            <a:r>
              <a:rPr lang="en-US" dirty="0" smtClean="0"/>
              <a:t>?</a:t>
            </a:r>
          </a:p>
          <a:p>
            <a:r>
              <a:rPr lang="en-US" dirty="0" smtClean="0"/>
              <a:t>Volunteers for pilot testing collection of online learning objects</a:t>
            </a:r>
            <a:r>
              <a:rPr lang="en-US" dirty="0" smtClean="0"/>
              <a:t>?</a:t>
            </a:r>
            <a:endParaRPr lang="en-US" dirty="0"/>
          </a:p>
        </p:txBody>
      </p:sp>
      <p:pic>
        <p:nvPicPr>
          <p:cNvPr id="6" name="Picture 5" descr="&quot; &quo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4267200"/>
            <a:ext cx="4038600" cy="1804481"/>
          </a:xfrm>
          <a:prstGeom prst="rect">
            <a:avLst/>
          </a:prstGeom>
        </p:spPr>
      </p:pic>
    </p:spTree>
    <p:extLst>
      <p:ext uri="{BB962C8B-B14F-4D97-AF65-F5344CB8AC3E}">
        <p14:creationId xmlns:p14="http://schemas.microsoft.com/office/powerpoint/2010/main" val="5017226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23</a:t>
            </a:fld>
            <a:endParaRPr lang="en-US" dirty="0"/>
          </a:p>
        </p:txBody>
      </p:sp>
      <p:sp>
        <p:nvSpPr>
          <p:cNvPr id="3" name="Title 2"/>
          <p:cNvSpPr>
            <a:spLocks noGrp="1"/>
          </p:cNvSpPr>
          <p:nvPr>
            <p:ph type="title"/>
          </p:nvPr>
        </p:nvSpPr>
        <p:spPr/>
        <p:txBody>
          <a:bodyPr/>
          <a:lstStyle/>
          <a:p>
            <a:r>
              <a:rPr lang="en-US" dirty="0" smtClean="0"/>
              <a:t>Resources &amp; Tools</a:t>
            </a:r>
            <a:endParaRPr lang="en-US" dirty="0"/>
          </a:p>
        </p:txBody>
      </p:sp>
      <p:sp>
        <p:nvSpPr>
          <p:cNvPr id="2" name="Content Placeholder 1"/>
          <p:cNvSpPr>
            <a:spLocks noGrp="1"/>
          </p:cNvSpPr>
          <p:nvPr>
            <p:ph idx="4294967295"/>
          </p:nvPr>
        </p:nvSpPr>
        <p:spPr>
          <a:xfrm>
            <a:off x="228600" y="1295400"/>
            <a:ext cx="8915400" cy="5181600"/>
          </a:xfrm>
          <a:prstGeom prst="rect">
            <a:avLst/>
          </a:prstGeom>
        </p:spPr>
        <p:txBody>
          <a:bodyPr/>
          <a:lstStyle/>
          <a:p>
            <a:r>
              <a:rPr lang="en-US" sz="2400" dirty="0" smtClean="0"/>
              <a:t>Know your theory of action</a:t>
            </a:r>
          </a:p>
          <a:p>
            <a:pPr lvl="1"/>
            <a:r>
              <a:rPr lang="en-US" sz="2000" dirty="0" smtClean="0"/>
              <a:t>PCG White Paper –Theory of Action for data use culture </a:t>
            </a:r>
            <a:r>
              <a:rPr lang="en-US" sz="1400" dirty="0" smtClean="0">
                <a:solidFill>
                  <a:srgbClr val="FF0000"/>
                </a:solidFill>
                <a:hlinkClick r:id="rId3"/>
              </a:rPr>
              <a:t>http</a:t>
            </a:r>
            <a:r>
              <a:rPr lang="en-US" sz="1400" dirty="0">
                <a:solidFill>
                  <a:srgbClr val="FF0000"/>
                </a:solidFill>
                <a:hlinkClick r:id="rId3"/>
              </a:rPr>
              <a:t>://www.publicconsultinggroup.com/education2/library/white_papers/EDU_Data%20Driven%20District_Practical%20Ideas_White_Paper_2013.</a:t>
            </a:r>
            <a:r>
              <a:rPr lang="en-US" sz="1400" dirty="0" smtClean="0">
                <a:solidFill>
                  <a:srgbClr val="FF0000"/>
                </a:solidFill>
                <a:hlinkClick r:id="rId3"/>
              </a:rPr>
              <a:t>pdf</a:t>
            </a:r>
            <a:endParaRPr lang="en-US" sz="1400" dirty="0" smtClean="0">
              <a:solidFill>
                <a:srgbClr val="FF0000"/>
              </a:solidFill>
            </a:endParaRPr>
          </a:p>
          <a:p>
            <a:r>
              <a:rPr lang="en-US" sz="2400" dirty="0" smtClean="0"/>
              <a:t>Identify your critical questions</a:t>
            </a:r>
          </a:p>
          <a:p>
            <a:pPr lvl="1"/>
            <a:r>
              <a:rPr lang="en-US" sz="2000" dirty="0" smtClean="0"/>
              <a:t>Critical questions for EI/</a:t>
            </a:r>
            <a:r>
              <a:rPr lang="en-US" sz="2000" dirty="0" err="1" smtClean="0"/>
              <a:t>ECSE</a:t>
            </a:r>
            <a:r>
              <a:rPr lang="en-US" sz="1800" dirty="0" err="1" smtClean="0">
                <a:hlinkClick r:id="rId4"/>
              </a:rPr>
              <a:t>http</a:t>
            </a:r>
            <a:r>
              <a:rPr lang="en-US" sz="1800" dirty="0">
                <a:hlinkClick r:id="rId4"/>
              </a:rPr>
              <a:t>://dasycenter.org/critical-questions-about-early-intervention-and-early-childhood-special-education</a:t>
            </a:r>
            <a:r>
              <a:rPr lang="en-US" sz="1800" dirty="0" smtClean="0">
                <a:hlinkClick r:id="rId4"/>
              </a:rPr>
              <a:t>/</a:t>
            </a:r>
            <a:r>
              <a:rPr lang="en-US" sz="1800" dirty="0" smtClean="0"/>
              <a:t> </a:t>
            </a:r>
          </a:p>
          <a:p>
            <a:r>
              <a:rPr lang="en-US" sz="2400" dirty="0"/>
              <a:t>Identify your process for data-driven inquiry &amp; decision-making</a:t>
            </a:r>
          </a:p>
          <a:p>
            <a:pPr lvl="1"/>
            <a:r>
              <a:rPr lang="en-US" sz="2000" dirty="0"/>
              <a:t>State Examples</a:t>
            </a:r>
          </a:p>
          <a:p>
            <a:pPr lvl="1"/>
            <a:r>
              <a:rPr lang="en-US" sz="2000" dirty="0"/>
              <a:t>Maryland TAP-IT model: </a:t>
            </a:r>
            <a:r>
              <a:rPr lang="en-US" sz="2000" dirty="0">
                <a:hlinkClick r:id="rId5"/>
              </a:rPr>
              <a:t>http://marylandlearninglinks.org/277829</a:t>
            </a:r>
            <a:r>
              <a:rPr lang="en-US" sz="2000" dirty="0"/>
              <a:t> </a:t>
            </a:r>
          </a:p>
          <a:p>
            <a:pPr lvl="1"/>
            <a:r>
              <a:rPr lang="en-US" sz="2000" dirty="0"/>
              <a:t>NJ SMART Ed Data System website: </a:t>
            </a:r>
            <a:r>
              <a:rPr lang="en-US" sz="2000" dirty="0">
                <a:hlinkClick r:id="rId6"/>
              </a:rPr>
              <a:t>http://www.nj.gov/education/njsmart/</a:t>
            </a:r>
            <a:r>
              <a:rPr lang="en-US" sz="2000" dirty="0"/>
              <a:t>  </a:t>
            </a:r>
          </a:p>
          <a:p>
            <a:pPr lvl="1"/>
            <a:r>
              <a:rPr lang="en-US" sz="2000" dirty="0"/>
              <a:t>MA Dept. of Elem. &amp; Secondary Ed. District Data Team </a:t>
            </a:r>
            <a:r>
              <a:rPr lang="en-US" sz="2000" dirty="0" err="1"/>
              <a:t>Toolkit:</a:t>
            </a:r>
            <a:r>
              <a:rPr lang="en-US" sz="2000" dirty="0" err="1">
                <a:hlinkClick r:id="rId7"/>
              </a:rPr>
              <a:t>http</a:t>
            </a:r>
            <a:r>
              <a:rPr lang="en-US" sz="2000" dirty="0">
                <a:hlinkClick r:id="rId7"/>
              </a:rPr>
              <a:t>://www.mass.gov/edu/docs/ese/accountability/dart/district-data-inquiry.pdf</a:t>
            </a:r>
            <a:r>
              <a:rPr lang="en-US" sz="2000" dirty="0"/>
              <a:t> </a:t>
            </a:r>
          </a:p>
        </p:txBody>
      </p:sp>
    </p:spTree>
    <p:extLst>
      <p:ext uri="{BB962C8B-B14F-4D97-AF65-F5344CB8AC3E}">
        <p14:creationId xmlns:p14="http://schemas.microsoft.com/office/powerpoint/2010/main" val="25037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24</a:t>
            </a:fld>
            <a:endParaRPr lang="en-US" dirty="0"/>
          </a:p>
        </p:txBody>
      </p:sp>
      <p:sp>
        <p:nvSpPr>
          <p:cNvPr id="3" name="Title 2"/>
          <p:cNvSpPr>
            <a:spLocks noGrp="1"/>
          </p:cNvSpPr>
          <p:nvPr>
            <p:ph type="title"/>
          </p:nvPr>
        </p:nvSpPr>
        <p:spPr/>
        <p:txBody>
          <a:bodyPr/>
          <a:lstStyle/>
          <a:p>
            <a:r>
              <a:rPr lang="en-US" dirty="0" smtClean="0"/>
              <a:t>Resources &amp; Tools cont’d</a:t>
            </a:r>
            <a:endParaRPr lang="en-US" dirty="0"/>
          </a:p>
        </p:txBody>
      </p:sp>
      <p:sp>
        <p:nvSpPr>
          <p:cNvPr id="2" name="Content Placeholder 1"/>
          <p:cNvSpPr>
            <a:spLocks noGrp="1"/>
          </p:cNvSpPr>
          <p:nvPr>
            <p:ph idx="1"/>
          </p:nvPr>
        </p:nvSpPr>
        <p:spPr>
          <a:xfrm>
            <a:off x="304800" y="1371600"/>
            <a:ext cx="8382000" cy="4038600"/>
          </a:xfrm>
        </p:spPr>
        <p:txBody>
          <a:bodyPr/>
          <a:lstStyle/>
          <a:p>
            <a:r>
              <a:rPr lang="en-US" dirty="0"/>
              <a:t>Plan for data analysis</a:t>
            </a:r>
          </a:p>
          <a:p>
            <a:pPr lvl="1"/>
            <a:r>
              <a:rPr lang="en-US" dirty="0"/>
              <a:t>Guidance Table for Analyzing Child Outcomes for Program Improvement: </a:t>
            </a:r>
            <a:r>
              <a:rPr lang="en-US" sz="2000" dirty="0">
                <a:hlinkClick r:id="rId3"/>
              </a:rPr>
              <a:t>http://ectacenter.org/eco/assets/pdfs/AnalyzingChildOutcomesData-GuidanceTable.pdf</a:t>
            </a:r>
            <a:r>
              <a:rPr lang="en-US" sz="2000" dirty="0"/>
              <a:t> </a:t>
            </a:r>
          </a:p>
          <a:p>
            <a:pPr lvl="1"/>
            <a:r>
              <a:rPr lang="en-US" dirty="0"/>
              <a:t>Planning, Conducting &amp; Documenting Data Analysis for Program Improvement: </a:t>
            </a:r>
            <a:r>
              <a:rPr lang="en-US" sz="2000" dirty="0">
                <a:hlinkClick r:id="rId4"/>
              </a:rPr>
              <a:t>http://dasycenter.org/planning-conducting-and-documenting-data-analysis-for-program-improvement/</a:t>
            </a:r>
            <a:r>
              <a:rPr lang="en-US" sz="2000" dirty="0"/>
              <a:t> </a:t>
            </a:r>
          </a:p>
        </p:txBody>
      </p:sp>
    </p:spTree>
    <p:extLst>
      <p:ext uri="{BB962C8B-B14F-4D97-AF65-F5344CB8AC3E}">
        <p14:creationId xmlns:p14="http://schemas.microsoft.com/office/powerpoint/2010/main" val="192963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897048-00E0-47FB-B07B-F36BBE8AF579}" type="slidenum">
              <a:rPr lang="en-US" smtClean="0"/>
              <a:pPr/>
              <a:t>25</a:t>
            </a:fld>
            <a:endParaRPr lang="en-US" dirty="0"/>
          </a:p>
        </p:txBody>
      </p:sp>
      <p:sp>
        <p:nvSpPr>
          <p:cNvPr id="2" name="Title 1"/>
          <p:cNvSpPr>
            <a:spLocks noGrp="1"/>
          </p:cNvSpPr>
          <p:nvPr>
            <p:ph type="title"/>
          </p:nvPr>
        </p:nvSpPr>
        <p:spPr/>
        <p:txBody>
          <a:bodyPr/>
          <a:lstStyle/>
          <a:p>
            <a:r>
              <a:rPr lang="en-US" dirty="0" smtClean="0"/>
              <a:t>Resources &amp; Tools cont’d</a:t>
            </a:r>
            <a:endParaRPr lang="en-US" dirty="0"/>
          </a:p>
        </p:txBody>
      </p:sp>
      <p:sp>
        <p:nvSpPr>
          <p:cNvPr id="4" name="Content Placeholder 3"/>
          <p:cNvSpPr>
            <a:spLocks noGrp="1"/>
          </p:cNvSpPr>
          <p:nvPr>
            <p:ph idx="4294967295"/>
          </p:nvPr>
        </p:nvSpPr>
        <p:spPr>
          <a:xfrm>
            <a:off x="152400" y="1447800"/>
            <a:ext cx="8991600" cy="4648200"/>
          </a:xfrm>
          <a:prstGeom prst="rect">
            <a:avLst/>
          </a:prstGeom>
        </p:spPr>
        <p:txBody>
          <a:bodyPr/>
          <a:lstStyle/>
          <a:p>
            <a:pPr lvl="0"/>
            <a:r>
              <a:rPr lang="en-US" sz="2400" dirty="0" smtClean="0"/>
              <a:t>Identify Data Elements</a:t>
            </a:r>
          </a:p>
          <a:p>
            <a:pPr lvl="1"/>
            <a:r>
              <a:rPr lang="en-US" sz="2000" dirty="0" smtClean="0"/>
              <a:t>CEDS </a:t>
            </a:r>
            <a:r>
              <a:rPr lang="en-US" sz="2000" dirty="0"/>
              <a:t>Connect &amp; Align</a:t>
            </a:r>
            <a:r>
              <a:rPr lang="en-US" sz="2000" dirty="0" smtClean="0"/>
              <a:t>: </a:t>
            </a:r>
            <a:r>
              <a:rPr lang="en-US" sz="2000" dirty="0" smtClean="0">
                <a:hlinkClick r:id="rId3"/>
              </a:rPr>
              <a:t>http://www.ceds.ed.gov</a:t>
            </a:r>
            <a:r>
              <a:rPr lang="en-US" sz="2000" dirty="0" smtClean="0"/>
              <a:t> </a:t>
            </a:r>
            <a:endParaRPr lang="en-US" sz="2000" dirty="0"/>
          </a:p>
          <a:p>
            <a:r>
              <a:rPr lang="en-US" sz="2400" dirty="0" smtClean="0"/>
              <a:t>Data Templates &amp; Tools: </a:t>
            </a:r>
          </a:p>
          <a:p>
            <a:pPr lvl="1"/>
            <a:r>
              <a:rPr lang="en-US" sz="2000" dirty="0" smtClean="0">
                <a:hlinkClick r:id="rId4"/>
              </a:rPr>
              <a:t>Outlier </a:t>
            </a:r>
            <a:r>
              <a:rPr lang="en-US" sz="2000" dirty="0">
                <a:hlinkClick r:id="rId4"/>
              </a:rPr>
              <a:t>analysis template</a:t>
            </a:r>
            <a:endParaRPr lang="en-US" sz="2000" dirty="0"/>
          </a:p>
          <a:p>
            <a:pPr lvl="1"/>
            <a:r>
              <a:rPr lang="en-US" sz="2000" dirty="0" smtClean="0">
                <a:hlinkClick r:id="rId5"/>
              </a:rPr>
              <a:t>Environmental </a:t>
            </a:r>
            <a:r>
              <a:rPr lang="en-US" sz="2000" dirty="0">
                <a:hlinkClick r:id="rId5"/>
              </a:rPr>
              <a:t>settings data template</a:t>
            </a:r>
            <a:r>
              <a:rPr lang="en-US" sz="2000" dirty="0"/>
              <a:t> </a:t>
            </a:r>
          </a:p>
          <a:p>
            <a:pPr lvl="1"/>
            <a:r>
              <a:rPr lang="en-US" sz="2000" dirty="0">
                <a:hlinkClick r:id="rId6"/>
              </a:rPr>
              <a:t>Child outcomes subgroup analysis template</a:t>
            </a:r>
            <a:endParaRPr lang="en-US" sz="2000" dirty="0"/>
          </a:p>
          <a:p>
            <a:pPr lvl="1"/>
            <a:r>
              <a:rPr lang="en-US" sz="2000" dirty="0" smtClean="0">
                <a:hlinkClick r:id="rId7"/>
              </a:rPr>
              <a:t>Meaningful </a:t>
            </a:r>
            <a:r>
              <a:rPr lang="en-US" sz="2000" dirty="0">
                <a:hlinkClick r:id="rId7"/>
              </a:rPr>
              <a:t>differences </a:t>
            </a:r>
            <a:r>
              <a:rPr lang="en-US" sz="2000" dirty="0" smtClean="0">
                <a:hlinkClick r:id="rId7"/>
              </a:rPr>
              <a:t>calculator</a:t>
            </a:r>
            <a:endParaRPr lang="en-US" sz="2000" dirty="0" smtClean="0"/>
          </a:p>
          <a:p>
            <a:r>
              <a:rPr lang="en-US" sz="2400" dirty="0" smtClean="0"/>
              <a:t>Explore &amp; Analyze: </a:t>
            </a:r>
          </a:p>
          <a:p>
            <a:pPr lvl="1"/>
            <a:r>
              <a:rPr lang="en-US" sz="2000" dirty="0" smtClean="0"/>
              <a:t>Coming soon! Excel pivot tables tutorials </a:t>
            </a:r>
          </a:p>
          <a:p>
            <a:r>
              <a:rPr lang="en-US" sz="2400" dirty="0" smtClean="0"/>
              <a:t>Effectively Share Data: </a:t>
            </a:r>
          </a:p>
          <a:p>
            <a:pPr lvl="1"/>
            <a:r>
              <a:rPr lang="en-US" sz="2000" dirty="0" smtClean="0"/>
              <a:t>Coming soon! Report templates</a:t>
            </a:r>
          </a:p>
          <a:p>
            <a:pPr lvl="1"/>
            <a:r>
              <a:rPr lang="en-US" sz="2000" dirty="0" smtClean="0"/>
              <a:t>Data Visualization Toolkit</a:t>
            </a:r>
            <a:r>
              <a:rPr lang="en-US" sz="2000" dirty="0"/>
              <a:t>: </a:t>
            </a:r>
            <a:r>
              <a:rPr lang="en-US" sz="2000" dirty="0">
                <a:hlinkClick r:id="rId8"/>
              </a:rPr>
              <a:t>http://dasycenter.org/data-visualization-toolkit</a:t>
            </a:r>
            <a:r>
              <a:rPr lang="en-US" sz="2000" dirty="0" smtClean="0">
                <a:hlinkClick r:id="rId8"/>
              </a:rPr>
              <a:t>/</a:t>
            </a:r>
            <a:r>
              <a:rPr lang="en-US" sz="2000" dirty="0" smtClean="0"/>
              <a:t> </a:t>
            </a:r>
            <a:endParaRPr lang="en-US" sz="2000" dirty="0"/>
          </a:p>
        </p:txBody>
      </p:sp>
      <p:pic>
        <p:nvPicPr>
          <p:cNvPr id="5" name="Picture 4" descr="&quot; &quot;"/>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00" y="2286000"/>
            <a:ext cx="2209800" cy="1894114"/>
          </a:xfrm>
          <a:prstGeom prst="rect">
            <a:avLst/>
          </a:prstGeom>
        </p:spPr>
      </p:pic>
    </p:spTree>
    <p:extLst>
      <p:ext uri="{BB962C8B-B14F-4D97-AF65-F5344CB8AC3E}">
        <p14:creationId xmlns:p14="http://schemas.microsoft.com/office/powerpoint/2010/main" val="32984719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26</a:t>
            </a:fld>
            <a:endParaRPr lang="en-US" dirty="0"/>
          </a:p>
        </p:txBody>
      </p:sp>
      <p:sp>
        <p:nvSpPr>
          <p:cNvPr id="2" name="Title 1" descr="&quot; &quot;"/>
          <p:cNvSpPr>
            <a:spLocks noGrp="1"/>
          </p:cNvSpPr>
          <p:nvPr>
            <p:ph type="title"/>
          </p:nvPr>
        </p:nvSpPr>
        <p:spPr/>
        <p:txBody>
          <a:bodyPr>
            <a:normAutofit/>
          </a:bodyPr>
          <a:lstStyle/>
          <a:p>
            <a:r>
              <a:rPr lang="en-US" dirty="0" smtClean="0"/>
              <a:t>Stay In Touch!</a:t>
            </a:r>
            <a:endParaRPr lang="en-US" dirty="0"/>
          </a:p>
        </p:txBody>
      </p:sp>
      <p:sp>
        <p:nvSpPr>
          <p:cNvPr id="3" name="Content Placeholder 2"/>
          <p:cNvSpPr>
            <a:spLocks noGrp="1"/>
          </p:cNvSpPr>
          <p:nvPr>
            <p:ph idx="1"/>
          </p:nvPr>
        </p:nvSpPr>
        <p:spPr/>
        <p:txBody>
          <a:bodyPr/>
          <a:lstStyle/>
          <a:p>
            <a:r>
              <a:rPr lang="en-US" sz="3200" dirty="0" smtClean="0"/>
              <a:t>Email</a:t>
            </a:r>
            <a:endParaRPr lang="en-US" sz="3200" dirty="0" smtClean="0">
              <a:hlinkClick r:id="rId3"/>
            </a:endParaRPr>
          </a:p>
          <a:p>
            <a:pPr lvl="1"/>
            <a:r>
              <a:rPr lang="en-US" sz="2800" dirty="0" smtClean="0">
                <a:hlinkClick r:id="rId3"/>
              </a:rPr>
              <a:t>abby.schachner</a:t>
            </a:r>
            <a:r>
              <a:rPr lang="en-US" sz="2800" dirty="0">
                <a:hlinkClick r:id="rId3"/>
              </a:rPr>
              <a:t>@</a:t>
            </a:r>
            <a:r>
              <a:rPr lang="en-US" sz="2800" dirty="0" smtClean="0">
                <a:hlinkClick r:id="rId3"/>
              </a:rPr>
              <a:t>sri.com</a:t>
            </a:r>
            <a:endParaRPr lang="en-US" sz="2800" dirty="0" smtClean="0"/>
          </a:p>
          <a:p>
            <a:pPr lvl="1"/>
            <a:r>
              <a:rPr lang="en-US" sz="2800" dirty="0" smtClean="0">
                <a:hlinkClick r:id="rId4"/>
              </a:rPr>
              <a:t>kerry.belodoff</a:t>
            </a:r>
            <a:r>
              <a:rPr lang="en-US" sz="2800" dirty="0">
                <a:hlinkClick r:id="rId4"/>
              </a:rPr>
              <a:t>@</a:t>
            </a:r>
            <a:r>
              <a:rPr lang="en-US" sz="2800" dirty="0" smtClean="0">
                <a:hlinkClick r:id="rId4"/>
              </a:rPr>
              <a:t>sri.com</a:t>
            </a:r>
            <a:endParaRPr lang="en-US" sz="2800" dirty="0" smtClean="0"/>
          </a:p>
          <a:p>
            <a:pPr lvl="1"/>
            <a:r>
              <a:rPr lang="en-US" sz="2800" dirty="0" smtClean="0">
                <a:hlinkClick r:id="rId5"/>
              </a:rPr>
              <a:t>robert.ruggiero</a:t>
            </a:r>
            <a:r>
              <a:rPr lang="en-US" sz="2800" dirty="0">
                <a:hlinkClick r:id="rId5"/>
              </a:rPr>
              <a:t>@aemcorp.com</a:t>
            </a:r>
            <a:r>
              <a:rPr lang="en-US" sz="2800" dirty="0"/>
              <a:t> </a:t>
            </a:r>
            <a:endParaRPr lang="en-US" sz="2800" dirty="0" smtClean="0"/>
          </a:p>
          <a:p>
            <a:r>
              <a:rPr lang="en-US" sz="3200" dirty="0" err="1" smtClean="0"/>
              <a:t>DaSy</a:t>
            </a:r>
            <a:r>
              <a:rPr lang="en-US" sz="3200" dirty="0" smtClean="0"/>
              <a:t> website: </a:t>
            </a:r>
            <a:r>
              <a:rPr lang="en-US" sz="3200" dirty="0" smtClean="0">
                <a:hlinkClick r:id="rId6"/>
              </a:rPr>
              <a:t>http://dasycenter.org/</a:t>
            </a:r>
            <a:endParaRPr lang="en-US" sz="3200" dirty="0" smtClean="0"/>
          </a:p>
          <a:p>
            <a:r>
              <a:rPr lang="en-US" sz="3200" dirty="0"/>
              <a:t>ECTA website: </a:t>
            </a:r>
            <a:r>
              <a:rPr lang="en-US" sz="3200" dirty="0">
                <a:hlinkClick r:id="rId7"/>
              </a:rPr>
              <a:t>http://ectacenter.org</a:t>
            </a:r>
            <a:r>
              <a:rPr lang="en-US" sz="3200" dirty="0"/>
              <a:t> </a:t>
            </a:r>
          </a:p>
        </p:txBody>
      </p:sp>
    </p:spTree>
    <p:extLst>
      <p:ext uri="{BB962C8B-B14F-4D97-AF65-F5344CB8AC3E}">
        <p14:creationId xmlns:p14="http://schemas.microsoft.com/office/powerpoint/2010/main" val="1373862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B2897048-00E0-47FB-B07B-F36BBE8AF579}" type="slidenum">
              <a:rPr lang="en-US" smtClean="0"/>
              <a:pPr/>
              <a:t>27</a:t>
            </a:fld>
            <a:endParaRPr lang="en-US" dirty="0"/>
          </a:p>
        </p:txBody>
      </p:sp>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a:t>
            </a:r>
            <a:r>
              <a:rPr lang="en-US" sz="1800" dirty="0"/>
              <a:t>contents of this tool and guidance were developed under grants from the U.S. Department of Education, #H326P120002 and #H373Z120002. However, those contents do not necessarily represent the policy of the U.S. Department of Education, and you should not assume endorsement by the Federal Government. </a:t>
            </a:r>
            <a:r>
              <a:rPr lang="en-US" sz="1800" dirty="0" smtClean="0"/>
              <a:t>Project </a:t>
            </a:r>
            <a:r>
              <a:rPr lang="en-US" sz="1800" dirty="0"/>
              <a:t>Officers: Meredith </a:t>
            </a:r>
            <a:r>
              <a:rPr lang="en-US" sz="1800" dirty="0" err="1"/>
              <a:t>Miceli</a:t>
            </a:r>
            <a:r>
              <a:rPr lang="en-US" sz="1800" dirty="0"/>
              <a:t>, </a:t>
            </a:r>
            <a:r>
              <a:rPr lang="en-US" sz="1800" dirty="0" err="1"/>
              <a:t>Richelle</a:t>
            </a:r>
            <a:r>
              <a:rPr lang="en-US" sz="1800" dirty="0"/>
              <a:t> Davis, and Julia Martin </a:t>
            </a:r>
            <a:r>
              <a:rPr lang="en-US" sz="1800" dirty="0" err="1"/>
              <a:t>Eile</a:t>
            </a:r>
            <a:r>
              <a:rPr lang="en-US" sz="1800" dirty="0"/>
              <a:t>. </a:t>
            </a:r>
          </a:p>
        </p:txBody>
      </p:sp>
      <p:pic>
        <p:nvPicPr>
          <p:cNvPr id="11" name="Picture 10" descr="Logo of the U.S. Office of Special Education Program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1363" y="4296186"/>
            <a:ext cx="1062037" cy="885825"/>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4458302"/>
            <a:ext cx="1676400" cy="561594"/>
          </a:xfrm>
          <a:prstGeom prst="rect">
            <a:avLst/>
          </a:prstGeom>
        </p:spPr>
      </p:pic>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a:xfrm>
            <a:off x="3276600" y="6324600"/>
            <a:ext cx="2133600" cy="365125"/>
          </a:xfrm>
        </p:spPr>
        <p:txBody>
          <a:bodyPr/>
          <a:lstStyle/>
          <a:p>
            <a:fld id="{B2897048-00E0-47FB-B07B-F36BBE8AF579}" type="slidenum">
              <a:rPr lang="en-US" smtClean="0"/>
              <a:pPr/>
              <a:t>3</a:t>
            </a:fld>
            <a:endParaRPr lang="en-US" dirty="0"/>
          </a:p>
        </p:txBody>
      </p:sp>
      <p:sp>
        <p:nvSpPr>
          <p:cNvPr id="3" name="Title 2"/>
          <p:cNvSpPr>
            <a:spLocks noGrp="1"/>
          </p:cNvSpPr>
          <p:nvPr>
            <p:ph type="title"/>
          </p:nvPr>
        </p:nvSpPr>
        <p:spPr/>
        <p:txBody>
          <a:bodyPr/>
          <a:lstStyle/>
          <a:p>
            <a:r>
              <a:rPr lang="en-US" dirty="0" smtClean="0"/>
              <a:t>Participate in Polls</a:t>
            </a:r>
            <a:endParaRPr lang="en-US" dirty="0"/>
          </a:p>
        </p:txBody>
      </p:sp>
      <p:sp>
        <p:nvSpPr>
          <p:cNvPr id="2" name="Content Placeholder 1"/>
          <p:cNvSpPr>
            <a:spLocks noGrp="1"/>
          </p:cNvSpPr>
          <p:nvPr>
            <p:ph idx="1"/>
          </p:nvPr>
        </p:nvSpPr>
        <p:spPr>
          <a:xfrm>
            <a:off x="457200" y="1447800"/>
            <a:ext cx="8534400" cy="4800600"/>
          </a:xfrm>
        </p:spPr>
        <p:txBody>
          <a:bodyPr/>
          <a:lstStyle/>
          <a:p>
            <a:r>
              <a:rPr lang="en-US" dirty="0" smtClean="0"/>
              <a:t>To participate in the poll:</a:t>
            </a:r>
          </a:p>
          <a:p>
            <a:pPr marL="457200" lvl="1" indent="0">
              <a:buNone/>
            </a:pPr>
            <a:r>
              <a:rPr lang="en-US" sz="2800" dirty="0" smtClean="0"/>
              <a:t>1) Text DASY to 22333</a:t>
            </a:r>
            <a:endParaRPr lang="en-US" sz="2800" dirty="0"/>
          </a:p>
          <a:p>
            <a:pPr marL="457200" lvl="1" indent="0">
              <a:buNone/>
            </a:pPr>
            <a:r>
              <a:rPr lang="en-US" sz="2800" dirty="0" smtClean="0"/>
              <a:t>Or</a:t>
            </a:r>
          </a:p>
          <a:p>
            <a:pPr marL="457200" lvl="1" indent="0">
              <a:buNone/>
            </a:pPr>
            <a:r>
              <a:rPr lang="en-US" sz="2800" dirty="0" smtClean="0"/>
              <a:t>2) Log on to Pollev.com/</a:t>
            </a:r>
            <a:r>
              <a:rPr lang="en-US" sz="2800" dirty="0" err="1" smtClean="0"/>
              <a:t>dasy</a:t>
            </a:r>
            <a:endParaRPr lang="en-US" sz="2800" dirty="0"/>
          </a:p>
        </p:txBody>
      </p:sp>
      <p:pic>
        <p:nvPicPr>
          <p:cNvPr id="5" name="Picture 4" descr="&quot; &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914400"/>
            <a:ext cx="2438400" cy="4337101"/>
          </a:xfrm>
          <a:prstGeom prst="rect">
            <a:avLst/>
          </a:prstGeom>
          <a:ln w="38100" cap="sq">
            <a:solidFill>
              <a:srgbClr val="39B54A"/>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901956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quot; &quot;"/>
          <p:cNvGrpSpPr/>
          <p:nvPr/>
        </p:nvGrpSpPr>
        <p:grpSpPr>
          <a:xfrm>
            <a:off x="366184" y="274638"/>
            <a:ext cx="8411633" cy="6308725"/>
            <a:chOff x="366184" y="274638"/>
            <a:chExt cx="8411633" cy="6308725"/>
          </a:xfrm>
        </p:grpSpPr>
        <p:pic>
          <p:nvPicPr>
            <p:cNvPr id="4" name="Picture 3" descr="&quot; &quot;"/>
            <p:cNvPicPr>
              <a:picLocks/>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66184" y="274638"/>
              <a:ext cx="8411633" cy="6308725"/>
            </a:xfrm>
            <a:prstGeom prst="rect">
              <a:avLst/>
            </a:prstGeom>
          </p:spPr>
        </p:pic>
        <p:sp>
          <p:nvSpPr>
            <p:cNvPr id="3" name="Rectangle 2" descr="&quot; &quot;">
              <a:hlinkClick r:id="rId5"/>
            </p:cNvPr>
            <p:cNvSpPr/>
            <p:nvPr/>
          </p:nvSpPr>
          <p:spPr>
            <a:xfrm>
              <a:off x="1863656" y="2266525"/>
              <a:ext cx="2333023" cy="2054864"/>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15013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5</a:t>
            </a:fld>
            <a:endParaRPr lang="en-US" dirty="0"/>
          </a:p>
        </p:txBody>
      </p:sp>
      <p:sp>
        <p:nvSpPr>
          <p:cNvPr id="3" name="Title 2"/>
          <p:cNvSpPr>
            <a:spLocks noGrp="1"/>
          </p:cNvSpPr>
          <p:nvPr>
            <p:ph type="title"/>
          </p:nvPr>
        </p:nvSpPr>
        <p:spPr/>
        <p:txBody>
          <a:bodyPr>
            <a:normAutofit fontScale="90000"/>
          </a:bodyPr>
          <a:lstStyle/>
          <a:p>
            <a:r>
              <a:rPr lang="en-US" dirty="0" smtClean="0"/>
              <a:t>Supporting Local Data Use Topical Meeting</a:t>
            </a:r>
            <a:endParaRPr lang="en-US" dirty="0"/>
          </a:p>
        </p:txBody>
      </p:sp>
      <p:sp>
        <p:nvSpPr>
          <p:cNvPr id="2" name="Content Placeholder 1"/>
          <p:cNvSpPr>
            <a:spLocks noGrp="1"/>
          </p:cNvSpPr>
          <p:nvPr>
            <p:ph idx="1"/>
          </p:nvPr>
        </p:nvSpPr>
        <p:spPr/>
        <p:txBody>
          <a:bodyPr/>
          <a:lstStyle/>
          <a:p>
            <a:r>
              <a:rPr lang="en-US" dirty="0">
                <a:solidFill>
                  <a:schemeClr val="tx2"/>
                </a:solidFill>
              </a:rPr>
              <a:t>Structure</a:t>
            </a:r>
          </a:p>
          <a:p>
            <a:pPr lvl="1"/>
            <a:r>
              <a:rPr lang="en-US" dirty="0">
                <a:solidFill>
                  <a:schemeClr val="tx2"/>
                </a:solidFill>
              </a:rPr>
              <a:t>Presentations &amp; overviews followed by hands-on activities</a:t>
            </a:r>
          </a:p>
          <a:p>
            <a:pPr lvl="1"/>
            <a:r>
              <a:rPr lang="en-US" dirty="0">
                <a:solidFill>
                  <a:schemeClr val="tx2"/>
                </a:solidFill>
              </a:rPr>
              <a:t>Facilitated state team work time</a:t>
            </a:r>
          </a:p>
          <a:p>
            <a:pPr lvl="1"/>
            <a:r>
              <a:rPr lang="en-US" dirty="0">
                <a:solidFill>
                  <a:schemeClr val="tx2"/>
                </a:solidFill>
              </a:rPr>
              <a:t>Sharing with large group, cross-state consultation</a:t>
            </a:r>
          </a:p>
          <a:p>
            <a:r>
              <a:rPr lang="en-US" dirty="0">
                <a:solidFill>
                  <a:schemeClr val="tx2"/>
                </a:solidFill>
              </a:rPr>
              <a:t>Topics</a:t>
            </a:r>
          </a:p>
          <a:p>
            <a:pPr lvl="1"/>
            <a:r>
              <a:rPr lang="en-US" dirty="0"/>
              <a:t>Process and approach for data-</a:t>
            </a:r>
            <a:r>
              <a:rPr lang="en-US" dirty="0" smtClean="0"/>
              <a:t>driven </a:t>
            </a:r>
            <a:r>
              <a:rPr lang="en-US" dirty="0"/>
              <a:t>decision making</a:t>
            </a:r>
          </a:p>
          <a:p>
            <a:pPr lvl="1"/>
            <a:r>
              <a:rPr lang="en-US" dirty="0"/>
              <a:t>Creating a culture of data use</a:t>
            </a:r>
          </a:p>
          <a:p>
            <a:pPr lvl="1"/>
            <a:r>
              <a:rPr lang="en-US" dirty="0"/>
              <a:t>Resources and tools to support local data use and hands-on </a:t>
            </a:r>
            <a:r>
              <a:rPr lang="en-US" dirty="0" smtClean="0"/>
              <a:t>demonstration</a:t>
            </a:r>
            <a:endParaRPr lang="en-US" dirty="0"/>
          </a:p>
        </p:txBody>
      </p:sp>
    </p:spTree>
    <p:extLst>
      <p:ext uri="{BB962C8B-B14F-4D97-AF65-F5344CB8AC3E}">
        <p14:creationId xmlns:p14="http://schemas.microsoft.com/office/powerpoint/2010/main" val="207963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76F468C4-D7CA-4E7F-BBC1-B2833D1601F4}" type="slidenum">
              <a:rPr lang="en-US" altLang="en-US" smtClean="0">
                <a:solidFill>
                  <a:schemeClr val="tx1"/>
                </a:solidFill>
              </a:rPr>
              <a:pPr>
                <a:defRPr/>
              </a:pPr>
              <a:t>6</a:t>
            </a:fld>
            <a:endParaRPr lang="en-US" altLang="en-US" dirty="0">
              <a:solidFill>
                <a:schemeClr val="tx1"/>
              </a:solidFill>
            </a:endParaRPr>
          </a:p>
        </p:txBody>
      </p:sp>
      <p:sp>
        <p:nvSpPr>
          <p:cNvPr id="13314" name="Title 1"/>
          <p:cNvSpPr>
            <a:spLocks noGrp="1"/>
          </p:cNvSpPr>
          <p:nvPr>
            <p:ph type="title"/>
          </p:nvPr>
        </p:nvSpPr>
        <p:spPr>
          <a:xfrm>
            <a:off x="457200" y="76200"/>
            <a:ext cx="8229600" cy="1143000"/>
          </a:xfrm>
        </p:spPr>
        <p:txBody>
          <a:bodyPr/>
          <a:lstStyle/>
          <a:p>
            <a:r>
              <a:rPr lang="en-US" dirty="0" smtClean="0"/>
              <a:t>Data Use Theory of Action</a:t>
            </a:r>
          </a:p>
        </p:txBody>
      </p:sp>
      <p:grpSp>
        <p:nvGrpSpPr>
          <p:cNvPr id="3" name="Group 2" descr="This image represents a data use theory of action that describes the necessary conditions for data use, which in this case are quality, capacity, and culture, to make data driven actions such as policy, practice , settings, and models that lead to increased child outcomes. This theory of action is systematic, child centered, and sustained. "/>
          <p:cNvGrpSpPr/>
          <p:nvPr/>
        </p:nvGrpSpPr>
        <p:grpSpPr>
          <a:xfrm>
            <a:off x="990600" y="1066800"/>
            <a:ext cx="7051675" cy="5383607"/>
            <a:chOff x="990600" y="1066800"/>
            <a:chExt cx="7051675" cy="5383607"/>
          </a:xfrm>
        </p:grpSpPr>
        <p:sp>
          <p:nvSpPr>
            <p:cNvPr id="83" name="Rectangle 82" descr="&quot; &quot;"/>
            <p:cNvSpPr/>
            <p:nvPr/>
          </p:nvSpPr>
          <p:spPr bwMode="auto">
            <a:xfrm>
              <a:off x="1042801" y="4236383"/>
              <a:ext cx="6999474" cy="1648337"/>
            </a:xfrm>
            <a:prstGeom prst="rect">
              <a:avLst/>
            </a:prstGeom>
            <a:solidFill>
              <a:srgbClr val="5B9BD5">
                <a:lumMod val="40000"/>
                <a:lumOff val="60000"/>
              </a:srgbClr>
            </a:solidFill>
            <a:ln w="12700" cap="flat" cmpd="sng" algn="ctr">
              <a:solidFill>
                <a:srgbClr val="5B9BD5">
                  <a:shade val="50000"/>
                </a:srgbClr>
              </a:solidFill>
              <a:prstDash val="solid"/>
              <a:miter lim="800000"/>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12" b="0" i="0" u="none" strike="noStrike" kern="0" cap="none" spc="0" normalizeH="0" baseline="0" noProof="0" dirty="0">
                <a:ln>
                  <a:noFill/>
                </a:ln>
                <a:solidFill>
                  <a:srgbClr val="919195"/>
                </a:solidFill>
                <a:effectLst/>
                <a:uLnTx/>
                <a:uFillTx/>
                <a:latin typeface="Arial" charset="0"/>
                <a:ea typeface="+mn-ea"/>
                <a:cs typeface="+mn-cs"/>
              </a:endParaRPr>
            </a:p>
          </p:txBody>
        </p:sp>
        <p:sp>
          <p:nvSpPr>
            <p:cNvPr id="88" name="Rounded Rectangle 87" descr="&quot; &quot;"/>
            <p:cNvSpPr/>
            <p:nvPr/>
          </p:nvSpPr>
          <p:spPr bwMode="auto">
            <a:xfrm>
              <a:off x="6711576" y="4429966"/>
              <a:ext cx="1214438" cy="1369919"/>
            </a:xfrm>
            <a:prstGeom prst="roundRect">
              <a:avLst>
                <a:gd name="adj" fmla="val 8485"/>
              </a:avLst>
            </a:prstGeom>
            <a:solidFill>
              <a:srgbClr val="5B9BD5"/>
            </a:solidFill>
            <a:ln w="38100" cap="flat" cmpd="sng" algn="ctr">
              <a:solidFill>
                <a:sysClr val="window" lastClr="FFFFFF"/>
              </a:solidFill>
              <a:prstDash val="solid"/>
              <a:miter lim="800000"/>
              <a:headEnd type="none" w="med" len="med"/>
              <a:tailEnd type="none" w="med" len="med"/>
            </a:ln>
            <a:effectLst/>
          </p:spPr>
          <p:txBody>
            <a:bodyPr tIns="80682"/>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88" b="1" i="0" u="none" strike="noStrike" kern="0" cap="none" spc="0" normalizeH="0" baseline="0" noProof="0" dirty="0">
                  <a:ln>
                    <a:noFill/>
                  </a:ln>
                  <a:solidFill>
                    <a:prstClr val="white"/>
                  </a:solidFill>
                  <a:effectLst/>
                  <a:uLnTx/>
                  <a:uFillTx/>
                  <a:latin typeface="Arial" charset="0"/>
                  <a:ea typeface="+mn-ea"/>
                  <a:cs typeface="+mn-cs"/>
                </a:rPr>
                <a:t>Culture</a:t>
              </a:r>
            </a:p>
          </p:txBody>
        </p:sp>
        <p:sp>
          <p:nvSpPr>
            <p:cNvPr id="89" name="Rounded Rectangle 88" descr="&quot; &quot;"/>
            <p:cNvSpPr/>
            <p:nvPr/>
          </p:nvSpPr>
          <p:spPr bwMode="auto">
            <a:xfrm>
              <a:off x="5396286" y="4439770"/>
              <a:ext cx="1214437" cy="1368519"/>
            </a:xfrm>
            <a:prstGeom prst="roundRect">
              <a:avLst>
                <a:gd name="adj" fmla="val 8485"/>
              </a:avLst>
            </a:prstGeom>
            <a:solidFill>
              <a:srgbClr val="5B9BD5"/>
            </a:solidFill>
            <a:ln w="38100" cap="flat" cmpd="sng" algn="ctr">
              <a:solidFill>
                <a:sysClr val="window" lastClr="FFFFFF"/>
              </a:solidFill>
              <a:prstDash val="solid"/>
              <a:miter lim="800000"/>
              <a:headEnd type="none" w="med" len="med"/>
              <a:tailEnd type="none" w="med" len="med"/>
            </a:ln>
            <a:effectLst/>
          </p:spPr>
          <p:txBody>
            <a:bodyPr tIns="80682"/>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88" b="1" i="0" u="none" strike="noStrike" kern="0" cap="none" spc="0" normalizeH="0" baseline="0" noProof="0" dirty="0">
                  <a:ln>
                    <a:noFill/>
                  </a:ln>
                  <a:solidFill>
                    <a:prstClr val="white"/>
                  </a:solidFill>
                  <a:effectLst/>
                  <a:uLnTx/>
                  <a:uFillTx/>
                  <a:latin typeface="Arial" pitchFamily="34" charset="0"/>
                  <a:ea typeface="+mn-ea"/>
                  <a:cs typeface="+mn-cs"/>
                </a:rPr>
                <a:t>Capacity</a:t>
              </a:r>
            </a:p>
          </p:txBody>
        </p:sp>
        <p:sp>
          <p:nvSpPr>
            <p:cNvPr id="90" name="Rounded Rectangle 89" descr="&quot; &quot;"/>
            <p:cNvSpPr/>
            <p:nvPr/>
          </p:nvSpPr>
          <p:spPr bwMode="auto">
            <a:xfrm>
              <a:off x="4078194" y="4434167"/>
              <a:ext cx="1214438" cy="1369919"/>
            </a:xfrm>
            <a:prstGeom prst="roundRect">
              <a:avLst>
                <a:gd name="adj" fmla="val 8485"/>
              </a:avLst>
            </a:prstGeom>
            <a:solidFill>
              <a:srgbClr val="5B9BD5"/>
            </a:solidFill>
            <a:ln w="38100" cap="flat" cmpd="sng" algn="ctr">
              <a:solidFill>
                <a:sysClr val="window" lastClr="FFFFFF"/>
              </a:solidFill>
              <a:prstDash val="solid"/>
              <a:miter lim="800000"/>
              <a:headEnd type="none" w="med" len="med"/>
              <a:tailEnd type="none" w="med" len="med"/>
            </a:ln>
            <a:effectLst/>
          </p:spPr>
          <p:txBody>
            <a:bodyPr tIns="80682"/>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88" b="1" i="0" u="none" strike="noStrike" kern="0" cap="none" spc="0" normalizeH="0" baseline="0" noProof="0" dirty="0">
                  <a:ln>
                    <a:noFill/>
                  </a:ln>
                  <a:solidFill>
                    <a:prstClr val="white"/>
                  </a:solidFill>
                  <a:effectLst/>
                  <a:uLnTx/>
                  <a:uFillTx/>
                  <a:latin typeface="Arial" charset="0"/>
                  <a:ea typeface="+mn-ea"/>
                  <a:cs typeface="+mn-cs"/>
                </a:rPr>
                <a:t>Quality</a:t>
              </a:r>
            </a:p>
          </p:txBody>
        </p:sp>
        <p:sp>
          <p:nvSpPr>
            <p:cNvPr id="82" name="Rectangle 81" descr="&quot; &quot;"/>
            <p:cNvSpPr/>
            <p:nvPr/>
          </p:nvSpPr>
          <p:spPr bwMode="auto">
            <a:xfrm>
              <a:off x="1042800" y="2637023"/>
              <a:ext cx="6999475" cy="1617573"/>
            </a:xfrm>
            <a:prstGeom prst="rect">
              <a:avLst/>
            </a:prstGeom>
            <a:solidFill>
              <a:srgbClr val="CCC1DA"/>
            </a:solidFill>
            <a:ln w="12700" cap="flat" cmpd="sng" algn="ctr">
              <a:solidFill>
                <a:srgbClr val="7030A0"/>
              </a:solidFill>
              <a:prstDash val="solid"/>
              <a:miter lim="800000"/>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12" b="1" i="0" u="none" strike="noStrike" kern="0" cap="none" spc="0" normalizeH="0" baseline="0" noProof="0" dirty="0">
                <a:ln>
                  <a:noFill/>
                </a:ln>
                <a:solidFill>
                  <a:srgbClr val="919195"/>
                </a:solidFill>
                <a:effectLst/>
                <a:uLnTx/>
                <a:uFillTx/>
                <a:latin typeface="Arial" charset="0"/>
                <a:ea typeface="+mn-ea"/>
                <a:cs typeface="+mn-cs"/>
              </a:endParaRPr>
            </a:p>
          </p:txBody>
        </p:sp>
        <p:sp>
          <p:nvSpPr>
            <p:cNvPr id="94" name="Rounded Rectangle 93" descr="&quot; &quot;"/>
            <p:cNvSpPr/>
            <p:nvPr/>
          </p:nvSpPr>
          <p:spPr bwMode="auto">
            <a:xfrm>
              <a:off x="6427227" y="3536296"/>
              <a:ext cx="1522599" cy="638735"/>
            </a:xfrm>
            <a:prstGeom prst="roundRect">
              <a:avLst>
                <a:gd name="adj" fmla="val 8485"/>
              </a:avLst>
            </a:prstGeom>
            <a:solidFill>
              <a:srgbClr val="8064A2"/>
            </a:solidFill>
            <a:ln w="38100" cap="flat" cmpd="sng" algn="ctr">
              <a:solidFill>
                <a:sysClr val="window" lastClr="FFFFFF"/>
              </a:solidFill>
              <a:prstDash val="solid"/>
              <a:miter lim="800000"/>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88" b="1" i="0" u="none" strike="noStrike" kern="0" cap="none" spc="0" normalizeH="0" baseline="0" noProof="0" dirty="0" smtClean="0">
                  <a:ln>
                    <a:noFill/>
                  </a:ln>
                  <a:solidFill>
                    <a:prstClr val="white"/>
                  </a:solidFill>
                  <a:effectLst/>
                  <a:uLnTx/>
                  <a:uFillTx/>
                  <a:latin typeface="Arial" charset="0"/>
                  <a:ea typeface="+mn-ea"/>
                  <a:cs typeface="+mn-cs"/>
                </a:rPr>
                <a:t>Settings</a:t>
              </a:r>
              <a:endParaRPr kumimoji="0" lang="en-US" sz="1588" b="1" i="0" u="none" strike="noStrike" kern="0" cap="none" spc="0" normalizeH="0" baseline="0" noProof="0" dirty="0">
                <a:ln>
                  <a:noFill/>
                </a:ln>
                <a:solidFill>
                  <a:prstClr val="white"/>
                </a:solidFill>
                <a:effectLst/>
                <a:uLnTx/>
                <a:uFillTx/>
                <a:latin typeface="Arial" charset="0"/>
                <a:ea typeface="+mn-ea"/>
                <a:cs typeface="+mn-cs"/>
              </a:endParaRPr>
            </a:p>
          </p:txBody>
        </p:sp>
        <p:sp>
          <p:nvSpPr>
            <p:cNvPr id="91" name="Rounded Rectangle 90" descr="&quot; &quot;"/>
            <p:cNvSpPr/>
            <p:nvPr/>
          </p:nvSpPr>
          <p:spPr bwMode="auto">
            <a:xfrm>
              <a:off x="4789767" y="3540498"/>
              <a:ext cx="1521199" cy="638735"/>
            </a:xfrm>
            <a:prstGeom prst="roundRect">
              <a:avLst>
                <a:gd name="adj" fmla="val 8485"/>
              </a:avLst>
            </a:prstGeom>
            <a:solidFill>
              <a:srgbClr val="8064A2"/>
            </a:solidFill>
            <a:ln w="38100" cap="flat" cmpd="sng" algn="ctr">
              <a:solidFill>
                <a:sysClr val="window" lastClr="FFFFFF"/>
              </a:solidFill>
              <a:prstDash val="solid"/>
              <a:miter lim="800000"/>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88" b="1" i="0" u="none" strike="noStrike" kern="0" cap="none" spc="0" normalizeH="0" baseline="0" noProof="0" dirty="0">
                  <a:ln>
                    <a:noFill/>
                  </a:ln>
                  <a:solidFill>
                    <a:prstClr val="white"/>
                  </a:solidFill>
                  <a:effectLst/>
                  <a:uLnTx/>
                  <a:uFillTx/>
                  <a:latin typeface="Arial" charset="0"/>
                  <a:ea typeface="+mn-ea"/>
                  <a:cs typeface="+mn-cs"/>
                </a:rPr>
                <a:t>Practice</a:t>
              </a:r>
            </a:p>
          </p:txBody>
        </p:sp>
        <p:sp>
          <p:nvSpPr>
            <p:cNvPr id="92" name="Rounded Rectangle 91" descr="&quot; &quot;"/>
            <p:cNvSpPr/>
            <p:nvPr/>
          </p:nvSpPr>
          <p:spPr bwMode="auto">
            <a:xfrm>
              <a:off x="6427227" y="2805112"/>
              <a:ext cx="1522599" cy="638735"/>
            </a:xfrm>
            <a:prstGeom prst="roundRect">
              <a:avLst>
                <a:gd name="adj" fmla="val 8485"/>
              </a:avLst>
            </a:prstGeom>
            <a:solidFill>
              <a:srgbClr val="8064A2"/>
            </a:solidFill>
            <a:ln w="38100" cap="flat" cmpd="sng" algn="ctr">
              <a:solidFill>
                <a:sysClr val="window" lastClr="FFFFFF"/>
              </a:solidFill>
              <a:prstDash val="solid"/>
              <a:miter lim="800000"/>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88" b="1" i="0" u="none" strike="noStrike" kern="0" cap="none" spc="0" normalizeH="0" baseline="0" noProof="0" dirty="0" smtClean="0">
                  <a:ln>
                    <a:noFill/>
                  </a:ln>
                  <a:solidFill>
                    <a:prstClr val="white"/>
                  </a:solidFill>
                  <a:effectLst/>
                  <a:uLnTx/>
                  <a:uFillTx/>
                  <a:latin typeface="Arial" pitchFamily="34" charset="0"/>
                  <a:ea typeface="+mn-ea"/>
                  <a:cs typeface="+mn-cs"/>
                </a:rPr>
                <a:t>Approach/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88" b="1" i="0" u="none" strike="noStrike" kern="0" cap="none" spc="0" normalizeH="0" baseline="0" noProof="0" dirty="0" smtClean="0">
                  <a:ln>
                    <a:noFill/>
                  </a:ln>
                  <a:solidFill>
                    <a:prstClr val="white"/>
                  </a:solidFill>
                  <a:effectLst/>
                  <a:uLnTx/>
                  <a:uFillTx/>
                  <a:latin typeface="Arial" pitchFamily="34" charset="0"/>
                  <a:ea typeface="+mn-ea"/>
                  <a:cs typeface="+mn-cs"/>
                </a:rPr>
                <a:t>Model</a:t>
              </a:r>
              <a:endParaRPr kumimoji="0" lang="en-US" sz="1588" b="1" i="0" u="none" strike="noStrike" kern="0" cap="none" spc="0" normalizeH="0" baseline="0" noProof="0" dirty="0">
                <a:ln>
                  <a:noFill/>
                </a:ln>
                <a:solidFill>
                  <a:prstClr val="white"/>
                </a:solidFill>
                <a:effectLst/>
                <a:uLnTx/>
                <a:uFillTx/>
                <a:latin typeface="Arial" pitchFamily="34" charset="0"/>
                <a:ea typeface="+mn-ea"/>
                <a:cs typeface="+mn-cs"/>
              </a:endParaRPr>
            </a:p>
          </p:txBody>
        </p:sp>
        <p:sp>
          <p:nvSpPr>
            <p:cNvPr id="93" name="Rounded Rectangle 92" descr="&quot; &quot;"/>
            <p:cNvSpPr/>
            <p:nvPr/>
          </p:nvSpPr>
          <p:spPr bwMode="auto">
            <a:xfrm>
              <a:off x="4793970" y="2800910"/>
              <a:ext cx="1521199" cy="637335"/>
            </a:xfrm>
            <a:prstGeom prst="roundRect">
              <a:avLst>
                <a:gd name="adj" fmla="val 8485"/>
              </a:avLst>
            </a:prstGeom>
            <a:solidFill>
              <a:srgbClr val="8064A2"/>
            </a:solidFill>
            <a:ln w="38100" cap="flat" cmpd="sng" algn="ctr">
              <a:solidFill>
                <a:sysClr val="window" lastClr="FFFFFF"/>
              </a:solidFill>
              <a:prstDash val="solid"/>
              <a:miter lim="800000"/>
              <a:headEnd type="none" w="med" len="med"/>
              <a:tailEnd type="none" w="med" len="me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88" b="1" i="0" u="none" strike="noStrike" kern="0" cap="none" spc="0" normalizeH="0" baseline="0" noProof="0" dirty="0">
                  <a:ln>
                    <a:noFill/>
                  </a:ln>
                  <a:solidFill>
                    <a:prstClr val="white"/>
                  </a:solidFill>
                  <a:effectLst/>
                  <a:uLnTx/>
                  <a:uFillTx/>
                  <a:latin typeface="Arial" charset="0"/>
                  <a:ea typeface="+mn-ea"/>
                  <a:cs typeface="+mn-cs"/>
                </a:rPr>
                <a:t>Policy</a:t>
              </a:r>
            </a:p>
          </p:txBody>
        </p:sp>
        <p:sp>
          <p:nvSpPr>
            <p:cNvPr id="97" name="TextBox 19" descr="&quot; &quot;"/>
            <p:cNvSpPr txBox="1">
              <a:spLocks noChangeArrowheads="1"/>
            </p:cNvSpPr>
            <p:nvPr/>
          </p:nvSpPr>
          <p:spPr bwMode="auto">
            <a:xfrm>
              <a:off x="3269970" y="3131484"/>
              <a:ext cx="1430150" cy="581057"/>
            </a:xfrm>
            <a:prstGeom prst="rect">
              <a:avLst/>
            </a:prstGeom>
            <a:noFill/>
            <a:ln w="9525">
              <a:noFill/>
              <a:miter lim="800000"/>
              <a:headEnd/>
              <a:tailEnd/>
            </a:ln>
          </p:spPr>
          <p:txBody>
            <a:bodyPr>
              <a:spAutoFit/>
            </a:bodyPr>
            <a:lstStyle/>
            <a:p>
              <a:pPr algn="r" eaLnBrk="1" fontAlgn="auto" hangingPunct="1">
                <a:spcBef>
                  <a:spcPts val="0"/>
                </a:spcBef>
                <a:spcAft>
                  <a:spcPts val="0"/>
                </a:spcAft>
              </a:pPr>
              <a:r>
                <a:rPr lang="en-US" sz="1588" b="1" dirty="0">
                  <a:solidFill>
                    <a:srgbClr val="E7E6E6">
                      <a:lumMod val="10000"/>
                    </a:srgbClr>
                  </a:solidFill>
                  <a:latin typeface="Calibri" panose="020F0502020204030204"/>
                  <a:cs typeface="+mn-cs"/>
                </a:rPr>
                <a:t>Data-Driven</a:t>
              </a:r>
            </a:p>
            <a:p>
              <a:pPr algn="r" eaLnBrk="1" fontAlgn="auto" hangingPunct="1">
                <a:spcBef>
                  <a:spcPts val="0"/>
                </a:spcBef>
                <a:spcAft>
                  <a:spcPts val="0"/>
                </a:spcAft>
              </a:pPr>
              <a:r>
                <a:rPr lang="en-US" sz="1588" b="1" dirty="0">
                  <a:solidFill>
                    <a:srgbClr val="E7E6E6">
                      <a:lumMod val="10000"/>
                    </a:srgbClr>
                  </a:solidFill>
                  <a:latin typeface="Calibri" panose="020F0502020204030204"/>
                  <a:cs typeface="+mn-cs"/>
                </a:rPr>
                <a:t>Actions</a:t>
              </a:r>
            </a:p>
          </p:txBody>
        </p:sp>
        <p:sp>
          <p:nvSpPr>
            <p:cNvPr id="95" name="Rounded Rectangle 94" descr="&quot; &quot;"/>
            <p:cNvSpPr/>
            <p:nvPr/>
          </p:nvSpPr>
          <p:spPr bwMode="auto">
            <a:xfrm>
              <a:off x="5635811" y="1174657"/>
              <a:ext cx="2301409" cy="1368518"/>
            </a:xfrm>
            <a:prstGeom prst="roundRect">
              <a:avLst>
                <a:gd name="adj" fmla="val 8485"/>
              </a:avLst>
            </a:prstGeom>
            <a:solidFill>
              <a:srgbClr val="70AD47"/>
            </a:solidFill>
            <a:ln w="19050" cap="flat" cmpd="sng" algn="ctr">
              <a:solidFill>
                <a:sysClr val="window" lastClr="FFFFFF"/>
              </a:solidFill>
              <a:prstDash val="solid"/>
              <a:miter lim="800000"/>
              <a:headEnd type="none" w="med" len="med"/>
              <a:tailEnd type="none" w="med" len="me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588" b="1" i="0" u="none" strike="noStrike" kern="0" cap="none" spc="0" normalizeH="0" baseline="0" noProof="0" dirty="0">
                  <a:ln>
                    <a:noFill/>
                  </a:ln>
                  <a:solidFill>
                    <a:schemeClr val="bg1"/>
                  </a:solidFill>
                  <a:effectLst/>
                  <a:uLnTx/>
                  <a:uFillTx/>
                  <a:latin typeface="Arial" charset="0"/>
                  <a:ea typeface="+mn-ea"/>
                  <a:cs typeface="+mn-cs"/>
                </a:rPr>
                <a:t>Increased </a:t>
              </a:r>
              <a:r>
                <a:rPr kumimoji="0" lang="en-US" sz="1588" b="1" i="0" u="none" strike="noStrike" kern="0" cap="none" spc="0" normalizeH="0" baseline="0" noProof="0" dirty="0" smtClean="0">
                  <a:ln>
                    <a:noFill/>
                  </a:ln>
                  <a:solidFill>
                    <a:schemeClr val="bg1"/>
                  </a:solidFill>
                  <a:effectLst/>
                  <a:uLnTx/>
                  <a:uFillTx/>
                  <a:latin typeface="Arial" charset="0"/>
                  <a:ea typeface="+mn-ea"/>
                  <a:cs typeface="+mn-cs"/>
                </a:rPr>
                <a:t> Child  Outcomes</a:t>
              </a:r>
              <a:endParaRPr kumimoji="0" lang="en-US" sz="1588" b="1" i="0" u="none" strike="noStrike" kern="0" cap="none" spc="0" normalizeH="0" baseline="0" noProof="0" dirty="0">
                <a:ln>
                  <a:noFill/>
                </a:ln>
                <a:solidFill>
                  <a:schemeClr val="bg1"/>
                </a:solidFill>
                <a:effectLst/>
                <a:uLnTx/>
                <a:uFillTx/>
                <a:latin typeface="Arial" charset="0"/>
                <a:ea typeface="+mn-ea"/>
                <a:cs typeface="+mn-cs"/>
              </a:endParaRPr>
            </a:p>
          </p:txBody>
        </p:sp>
        <p:grpSp>
          <p:nvGrpSpPr>
            <p:cNvPr id="17" name="Group 16"/>
            <p:cNvGrpSpPr/>
            <p:nvPr/>
          </p:nvGrpSpPr>
          <p:grpSpPr>
            <a:xfrm>
              <a:off x="990600" y="1066800"/>
              <a:ext cx="3144838" cy="5383607"/>
              <a:chOff x="949325" y="1109269"/>
              <a:chExt cx="3144838" cy="5383607"/>
            </a:xfrm>
          </p:grpSpPr>
          <p:sp>
            <p:nvSpPr>
              <p:cNvPr id="85" name="Freeform 84"/>
              <p:cNvSpPr/>
              <p:nvPr/>
            </p:nvSpPr>
            <p:spPr bwMode="auto">
              <a:xfrm>
                <a:off x="1000125" y="1109269"/>
                <a:ext cx="2898122" cy="4825533"/>
              </a:xfrm>
              <a:custGeom>
                <a:avLst/>
                <a:gdLst>
                  <a:gd name="connsiteX0" fmla="*/ 3673366 w 3673366"/>
                  <a:gd name="connsiteY0" fmla="*/ 0 h 6117021"/>
                  <a:gd name="connsiteX1" fmla="*/ 0 w 3673366"/>
                  <a:gd name="connsiteY1" fmla="*/ 0 h 6117021"/>
                  <a:gd name="connsiteX2" fmla="*/ 0 w 3673366"/>
                  <a:gd name="connsiteY2" fmla="*/ 6117021 h 6117021"/>
                  <a:gd name="connsiteX3" fmla="*/ 851338 w 3673366"/>
                  <a:gd name="connsiteY3" fmla="*/ 6117021 h 6117021"/>
                  <a:gd name="connsiteX4" fmla="*/ 3673366 w 3673366"/>
                  <a:gd name="connsiteY4" fmla="*/ 0 h 6117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3366" h="6117021">
                    <a:moveTo>
                      <a:pt x="3673366" y="0"/>
                    </a:moveTo>
                    <a:lnTo>
                      <a:pt x="0" y="0"/>
                    </a:lnTo>
                    <a:lnTo>
                      <a:pt x="0" y="6117021"/>
                    </a:lnTo>
                    <a:lnTo>
                      <a:pt x="851338" y="6117021"/>
                    </a:lnTo>
                    <a:lnTo>
                      <a:pt x="3673366" y="0"/>
                    </a:lnTo>
                    <a:close/>
                  </a:path>
                </a:pathLst>
              </a:custGeom>
              <a:solidFill>
                <a:srgbClr val="E7E6E6">
                  <a:lumMod val="50000"/>
                </a:srgbClr>
              </a:solidFill>
              <a:ln w="38100" cap="flat" cmpd="sng" algn="ctr">
                <a:solidFill>
                  <a:srgbClr val="E7E6E6">
                    <a:lumMod val="25000"/>
                  </a:srgbClr>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12" b="0" i="0" u="none" strike="noStrike" kern="0" cap="none" spc="0" normalizeH="0" baseline="0" noProof="0" dirty="0">
                  <a:ln>
                    <a:noFill/>
                  </a:ln>
                  <a:solidFill>
                    <a:srgbClr val="919195"/>
                  </a:solidFill>
                  <a:effectLst/>
                  <a:uLnTx/>
                  <a:uFillTx/>
                  <a:latin typeface="Arial" charset="0"/>
                  <a:cs typeface="Arial" charset="0"/>
                </a:endParaRPr>
              </a:p>
            </p:txBody>
          </p:sp>
          <p:sp>
            <p:nvSpPr>
              <p:cNvPr id="86" name="TextBox 22"/>
              <p:cNvSpPr txBox="1">
                <a:spLocks noChangeArrowheads="1"/>
              </p:cNvSpPr>
              <p:nvPr/>
            </p:nvSpPr>
            <p:spPr bwMode="auto">
              <a:xfrm rot="16200000">
                <a:off x="-264975" y="2889185"/>
                <a:ext cx="3135089" cy="418256"/>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529"/>
                  </a:spcAft>
                  <a:buClrTx/>
                  <a:buSzTx/>
                  <a:buFontTx/>
                  <a:buNone/>
                  <a:tabLst/>
                  <a:defRPr/>
                </a:pPr>
                <a:r>
                  <a:rPr kumimoji="0" lang="en-US" sz="2118" b="0" i="0" u="none" strike="noStrike" kern="0" cap="none" spc="0" normalizeH="0" baseline="0" noProof="0" dirty="0">
                    <a:ln>
                      <a:noFill/>
                    </a:ln>
                    <a:solidFill>
                      <a:prstClr val="white"/>
                    </a:solidFill>
                    <a:effectLst/>
                    <a:uLnTx/>
                    <a:uFillTx/>
                    <a:latin typeface="Calibri" panose="020F0502020204030204"/>
                    <a:cs typeface="+mn-cs"/>
                  </a:rPr>
                  <a:t>Data Use Theory of Action</a:t>
                </a:r>
              </a:p>
            </p:txBody>
          </p:sp>
          <p:sp>
            <p:nvSpPr>
              <p:cNvPr id="4" name="Freeform 5"/>
              <p:cNvSpPr>
                <a:spLocks/>
              </p:cNvSpPr>
              <p:nvPr/>
            </p:nvSpPr>
            <p:spPr bwMode="auto">
              <a:xfrm>
                <a:off x="1001713" y="1127125"/>
                <a:ext cx="3092450" cy="5287963"/>
              </a:xfrm>
              <a:custGeom>
                <a:avLst/>
                <a:gdLst>
                  <a:gd name="T0" fmla="*/ 0 w 1948"/>
                  <a:gd name="T1" fmla="*/ 3079 h 3331"/>
                  <a:gd name="T2" fmla="*/ 1235 w 1948"/>
                  <a:gd name="T3" fmla="*/ 602 h 3331"/>
                  <a:gd name="T4" fmla="*/ 998 w 1948"/>
                  <a:gd name="T5" fmla="*/ 476 h 3331"/>
                  <a:gd name="T6" fmla="*/ 1836 w 1948"/>
                  <a:gd name="T7" fmla="*/ 0 h 3331"/>
                  <a:gd name="T8" fmla="*/ 1948 w 1948"/>
                  <a:gd name="T9" fmla="*/ 981 h 3331"/>
                  <a:gd name="T10" fmla="*/ 1710 w 1948"/>
                  <a:gd name="T11" fmla="*/ 854 h 3331"/>
                  <a:gd name="T12" fmla="*/ 475 w 1948"/>
                  <a:gd name="T13" fmla="*/ 3331 h 3331"/>
                  <a:gd name="T14" fmla="*/ 0 w 1948"/>
                  <a:gd name="T15" fmla="*/ 3079 h 33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8" h="3331">
                    <a:moveTo>
                      <a:pt x="0" y="3079"/>
                    </a:moveTo>
                    <a:lnTo>
                      <a:pt x="1235" y="602"/>
                    </a:lnTo>
                    <a:lnTo>
                      <a:pt x="998" y="476"/>
                    </a:lnTo>
                    <a:lnTo>
                      <a:pt x="1836" y="0"/>
                    </a:lnTo>
                    <a:lnTo>
                      <a:pt x="1948" y="981"/>
                    </a:lnTo>
                    <a:lnTo>
                      <a:pt x="1710" y="854"/>
                    </a:lnTo>
                    <a:lnTo>
                      <a:pt x="475" y="3331"/>
                    </a:lnTo>
                    <a:lnTo>
                      <a:pt x="0" y="3079"/>
                    </a:lnTo>
                    <a:close/>
                  </a:path>
                </a:pathLst>
              </a:custGeom>
              <a:solidFill>
                <a:srgbClr val="1F497D"/>
              </a:solidFill>
              <a:ln w="7620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Rectangle 8"/>
              <p:cNvSpPr>
                <a:spLocks noChangeArrowheads="1"/>
              </p:cNvSpPr>
              <p:nvPr/>
            </p:nvSpPr>
            <p:spPr bwMode="auto">
              <a:xfrm>
                <a:off x="952500" y="5951538"/>
                <a:ext cx="1050925" cy="5381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noEditPoints="1"/>
              </p:cNvSpPr>
              <p:nvPr/>
            </p:nvSpPr>
            <p:spPr bwMode="auto">
              <a:xfrm>
                <a:off x="949325" y="5948363"/>
                <a:ext cx="1057275" cy="544513"/>
              </a:xfrm>
              <a:custGeom>
                <a:avLst/>
                <a:gdLst>
                  <a:gd name="T0" fmla="*/ 0 w 2080"/>
                  <a:gd name="T1" fmla="*/ 8 h 1040"/>
                  <a:gd name="T2" fmla="*/ 8 w 2080"/>
                  <a:gd name="T3" fmla="*/ 0 h 1040"/>
                  <a:gd name="T4" fmla="*/ 2072 w 2080"/>
                  <a:gd name="T5" fmla="*/ 0 h 1040"/>
                  <a:gd name="T6" fmla="*/ 2080 w 2080"/>
                  <a:gd name="T7" fmla="*/ 8 h 1040"/>
                  <a:gd name="T8" fmla="*/ 2080 w 2080"/>
                  <a:gd name="T9" fmla="*/ 1032 h 1040"/>
                  <a:gd name="T10" fmla="*/ 2072 w 2080"/>
                  <a:gd name="T11" fmla="*/ 1040 h 1040"/>
                  <a:gd name="T12" fmla="*/ 8 w 2080"/>
                  <a:gd name="T13" fmla="*/ 1040 h 1040"/>
                  <a:gd name="T14" fmla="*/ 0 w 2080"/>
                  <a:gd name="T15" fmla="*/ 1032 h 1040"/>
                  <a:gd name="T16" fmla="*/ 0 w 2080"/>
                  <a:gd name="T17" fmla="*/ 8 h 1040"/>
                  <a:gd name="T18" fmla="*/ 16 w 2080"/>
                  <a:gd name="T19" fmla="*/ 1032 h 1040"/>
                  <a:gd name="T20" fmla="*/ 8 w 2080"/>
                  <a:gd name="T21" fmla="*/ 1024 h 1040"/>
                  <a:gd name="T22" fmla="*/ 2072 w 2080"/>
                  <a:gd name="T23" fmla="*/ 1024 h 1040"/>
                  <a:gd name="T24" fmla="*/ 2064 w 2080"/>
                  <a:gd name="T25" fmla="*/ 1032 h 1040"/>
                  <a:gd name="T26" fmla="*/ 2064 w 2080"/>
                  <a:gd name="T27" fmla="*/ 8 h 1040"/>
                  <a:gd name="T28" fmla="*/ 2072 w 2080"/>
                  <a:gd name="T29" fmla="*/ 16 h 1040"/>
                  <a:gd name="T30" fmla="*/ 8 w 2080"/>
                  <a:gd name="T31" fmla="*/ 16 h 1040"/>
                  <a:gd name="T32" fmla="*/ 16 w 2080"/>
                  <a:gd name="T33" fmla="*/ 8 h 1040"/>
                  <a:gd name="T34" fmla="*/ 16 w 2080"/>
                  <a:gd name="T35" fmla="*/ 1032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0" h="1040">
                    <a:moveTo>
                      <a:pt x="0" y="8"/>
                    </a:moveTo>
                    <a:cubicBezTo>
                      <a:pt x="0" y="4"/>
                      <a:pt x="4" y="0"/>
                      <a:pt x="8" y="0"/>
                    </a:cubicBezTo>
                    <a:lnTo>
                      <a:pt x="2072" y="0"/>
                    </a:lnTo>
                    <a:cubicBezTo>
                      <a:pt x="2077" y="0"/>
                      <a:pt x="2080" y="4"/>
                      <a:pt x="2080" y="8"/>
                    </a:cubicBezTo>
                    <a:lnTo>
                      <a:pt x="2080" y="1032"/>
                    </a:lnTo>
                    <a:cubicBezTo>
                      <a:pt x="2080" y="1037"/>
                      <a:pt x="2077" y="1040"/>
                      <a:pt x="2072" y="1040"/>
                    </a:cubicBezTo>
                    <a:lnTo>
                      <a:pt x="8" y="1040"/>
                    </a:lnTo>
                    <a:cubicBezTo>
                      <a:pt x="4" y="1040"/>
                      <a:pt x="0" y="1037"/>
                      <a:pt x="0" y="1032"/>
                    </a:cubicBezTo>
                    <a:lnTo>
                      <a:pt x="0" y="8"/>
                    </a:lnTo>
                    <a:close/>
                    <a:moveTo>
                      <a:pt x="16" y="1032"/>
                    </a:moveTo>
                    <a:lnTo>
                      <a:pt x="8" y="1024"/>
                    </a:lnTo>
                    <a:lnTo>
                      <a:pt x="2072" y="1024"/>
                    </a:lnTo>
                    <a:lnTo>
                      <a:pt x="2064" y="1032"/>
                    </a:lnTo>
                    <a:lnTo>
                      <a:pt x="2064" y="8"/>
                    </a:lnTo>
                    <a:lnTo>
                      <a:pt x="2072" y="16"/>
                    </a:lnTo>
                    <a:lnTo>
                      <a:pt x="8" y="16"/>
                    </a:lnTo>
                    <a:lnTo>
                      <a:pt x="16" y="8"/>
                    </a:lnTo>
                    <a:lnTo>
                      <a:pt x="16" y="1032"/>
                    </a:lnTo>
                    <a:close/>
                  </a:path>
                </a:pathLst>
              </a:custGeom>
              <a:solidFill>
                <a:srgbClr val="FFFFFF"/>
              </a:solidFill>
              <a:ln w="0"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rot="17795677">
                <a:off x="506282" y="3656290"/>
                <a:ext cx="4079245" cy="369332"/>
              </a:xfrm>
              <a:prstGeom prst="rect">
                <a:avLst/>
              </a:prstGeom>
              <a:noFill/>
              <a:ln>
                <a:noFill/>
              </a:ln>
            </p:spPr>
            <p:txBody>
              <a:bodyPr wrap="square" rtlCol="0">
                <a:spAutoFit/>
              </a:bodyPr>
              <a:lstStyle/>
              <a:p>
                <a:r>
                  <a:rPr lang="en-US" dirty="0" smtClean="0">
                    <a:solidFill>
                      <a:schemeClr val="bg1"/>
                    </a:solidFill>
                  </a:rPr>
                  <a:t>Sustained | Systematic | Child Centered</a:t>
                </a:r>
                <a:endParaRPr lang="en-US" dirty="0">
                  <a:solidFill>
                    <a:schemeClr val="bg1"/>
                  </a:solidFill>
                </a:endParaRPr>
              </a:p>
            </p:txBody>
          </p:sp>
        </p:grpSp>
      </p:grpSp>
      <p:sp>
        <p:nvSpPr>
          <p:cNvPr id="55" name="TextBox 1976"/>
          <p:cNvSpPr txBox="1">
            <a:spLocks noChangeArrowheads="1"/>
          </p:cNvSpPr>
          <p:nvPr/>
        </p:nvSpPr>
        <p:spPr bwMode="auto">
          <a:xfrm>
            <a:off x="4860551" y="5882056"/>
            <a:ext cx="3140449" cy="275440"/>
          </a:xfrm>
          <a:prstGeom prst="rect">
            <a:avLst/>
          </a:prstGeom>
          <a:noFill/>
          <a:ln w="9525">
            <a:noFill/>
            <a:miter lim="800000"/>
            <a:headEnd/>
            <a:tailEnd/>
          </a:ln>
        </p:spPr>
        <p:txBody>
          <a:bodyPr lIns="89896" tIns="44948" rIns="89896" bIns="44948">
            <a:spAutoFit/>
          </a:bodyPr>
          <a:lstStyle/>
          <a:p>
            <a:pPr algn="r"/>
            <a:r>
              <a:rPr lang="en-US" sz="1200" dirty="0">
                <a:latin typeface="Calibri" pitchFamily="34" charset="0"/>
              </a:rPr>
              <a:t>© </a:t>
            </a:r>
            <a:r>
              <a:rPr lang="en-US" sz="1200" dirty="0" smtClean="0">
                <a:latin typeface="Calibri" pitchFamily="34" charset="0"/>
              </a:rPr>
              <a:t>2015 </a:t>
            </a:r>
            <a:r>
              <a:rPr lang="en-US" sz="1200" dirty="0">
                <a:latin typeface="Calibri" pitchFamily="34" charset="0"/>
              </a:rPr>
              <a:t>Public Consulting Group. </a:t>
            </a:r>
          </a:p>
        </p:txBody>
      </p:sp>
    </p:spTree>
    <p:extLst>
      <p:ext uri="{BB962C8B-B14F-4D97-AF65-F5344CB8AC3E}">
        <p14:creationId xmlns:p14="http://schemas.microsoft.com/office/powerpoint/2010/main" val="1927799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DaSy</a:t>
            </a:r>
            <a:r>
              <a:rPr lang="en-US" dirty="0" smtClean="0"/>
              <a:t> Framework for Data Use</a:t>
            </a:r>
            <a:endParaRPr lang="en-US" dirty="0"/>
          </a:p>
        </p:txBody>
      </p:sp>
      <p:sp>
        <p:nvSpPr>
          <p:cNvPr id="2" name="Content Placeholder 1"/>
          <p:cNvSpPr>
            <a:spLocks noGrp="1"/>
          </p:cNvSpPr>
          <p:nvPr>
            <p:ph idx="1"/>
          </p:nvPr>
        </p:nvSpPr>
        <p:spPr>
          <a:xfrm>
            <a:off x="228600" y="1600200"/>
            <a:ext cx="8686800" cy="4495799"/>
          </a:xfrm>
        </p:spPr>
        <p:txBody>
          <a:bodyPr/>
          <a:lstStyle/>
          <a:p>
            <a:r>
              <a:rPr lang="en-US" sz="2400" dirty="0" smtClean="0">
                <a:solidFill>
                  <a:srgbClr val="1F497D"/>
                </a:solidFill>
              </a:rPr>
              <a:t>Planning for data use</a:t>
            </a:r>
          </a:p>
          <a:p>
            <a:pPr lvl="1"/>
            <a:r>
              <a:rPr lang="en-US" sz="2000" dirty="0" smtClean="0">
                <a:solidFill>
                  <a:srgbClr val="1F497D"/>
                </a:solidFill>
              </a:rPr>
              <a:t>DU1</a:t>
            </a:r>
            <a:r>
              <a:rPr lang="en-US" sz="2000" dirty="0">
                <a:solidFill>
                  <a:srgbClr val="1F497D"/>
                </a:solidFill>
              </a:rPr>
              <a:t>. </a:t>
            </a:r>
            <a:r>
              <a:rPr lang="en-US" sz="2000" dirty="0" smtClean="0">
                <a:solidFill>
                  <a:srgbClr val="1F497D"/>
                </a:solidFill>
              </a:rPr>
              <a:t>Plan </a:t>
            </a:r>
            <a:r>
              <a:rPr lang="en-US" sz="2000" dirty="0">
                <a:solidFill>
                  <a:srgbClr val="1F497D"/>
                </a:solidFill>
              </a:rPr>
              <a:t>for data analysis, product development, and dissemination to address the needs of the </a:t>
            </a:r>
            <a:r>
              <a:rPr lang="en-US" sz="2000" dirty="0" smtClean="0">
                <a:solidFill>
                  <a:srgbClr val="1F497D"/>
                </a:solidFill>
              </a:rPr>
              <a:t>users</a:t>
            </a:r>
          </a:p>
          <a:p>
            <a:r>
              <a:rPr lang="en-US" sz="2400" dirty="0" smtClean="0">
                <a:solidFill>
                  <a:srgbClr val="1F497D"/>
                </a:solidFill>
              </a:rPr>
              <a:t>Analyzing and disseminating for data use</a:t>
            </a:r>
          </a:p>
          <a:p>
            <a:pPr lvl="1"/>
            <a:r>
              <a:rPr lang="en-US" sz="2000" dirty="0">
                <a:solidFill>
                  <a:srgbClr val="1F497D"/>
                </a:solidFill>
              </a:rPr>
              <a:t>DU2. </a:t>
            </a:r>
            <a:r>
              <a:rPr lang="en-US" sz="2000" dirty="0" smtClean="0">
                <a:solidFill>
                  <a:srgbClr val="1F497D"/>
                </a:solidFill>
              </a:rPr>
              <a:t>Conduct </a:t>
            </a:r>
            <a:r>
              <a:rPr lang="en-US" sz="2000" dirty="0">
                <a:solidFill>
                  <a:srgbClr val="1F497D"/>
                </a:solidFill>
              </a:rPr>
              <a:t>data analysis activities and implement procedures to ensure the integrity of the data</a:t>
            </a:r>
            <a:endParaRPr lang="en-US" sz="2000" dirty="0" smtClean="0">
              <a:solidFill>
                <a:srgbClr val="1F497D"/>
              </a:solidFill>
            </a:endParaRPr>
          </a:p>
          <a:p>
            <a:pPr lvl="1"/>
            <a:r>
              <a:rPr lang="en-US" sz="2000" dirty="0" smtClean="0">
                <a:solidFill>
                  <a:srgbClr val="1F497D"/>
                </a:solidFill>
              </a:rPr>
              <a:t>DU3</a:t>
            </a:r>
            <a:r>
              <a:rPr lang="en-US" sz="2000" dirty="0">
                <a:solidFill>
                  <a:srgbClr val="1F497D"/>
                </a:solidFill>
              </a:rPr>
              <a:t>. </a:t>
            </a:r>
            <a:r>
              <a:rPr lang="en-US" sz="2000" dirty="0" smtClean="0">
                <a:solidFill>
                  <a:srgbClr val="1F497D"/>
                </a:solidFill>
              </a:rPr>
              <a:t>Prepare </a:t>
            </a:r>
            <a:r>
              <a:rPr lang="en-US" sz="2000" dirty="0">
                <a:solidFill>
                  <a:srgbClr val="1F497D"/>
                </a:solidFill>
              </a:rPr>
              <a:t>data products to promote understanding of the data and inform decision-making</a:t>
            </a:r>
            <a:endParaRPr lang="en-US" sz="2000" dirty="0" smtClean="0">
              <a:solidFill>
                <a:srgbClr val="1F497D"/>
              </a:solidFill>
            </a:endParaRPr>
          </a:p>
          <a:p>
            <a:pPr lvl="1"/>
            <a:r>
              <a:rPr lang="en-US" sz="2000" dirty="0">
                <a:solidFill>
                  <a:srgbClr val="1F497D"/>
                </a:solidFill>
              </a:rPr>
              <a:t>DU4. </a:t>
            </a:r>
            <a:r>
              <a:rPr lang="en-US" sz="2000" dirty="0" smtClean="0">
                <a:solidFill>
                  <a:srgbClr val="1F497D"/>
                </a:solidFill>
              </a:rPr>
              <a:t>Disseminate </a:t>
            </a:r>
            <a:r>
              <a:rPr lang="en-US" sz="2000" dirty="0">
                <a:solidFill>
                  <a:srgbClr val="1F497D"/>
                </a:solidFill>
              </a:rPr>
              <a:t>data products to users to meet their needs</a:t>
            </a:r>
            <a:endParaRPr lang="en-US" sz="2000" dirty="0" smtClean="0">
              <a:solidFill>
                <a:srgbClr val="1F497D"/>
              </a:solidFill>
            </a:endParaRPr>
          </a:p>
          <a:p>
            <a:r>
              <a:rPr lang="en-US" sz="2400" dirty="0" smtClean="0">
                <a:solidFill>
                  <a:srgbClr val="1F497D"/>
                </a:solidFill>
              </a:rPr>
              <a:t>Using and promoting capacity for data use</a:t>
            </a:r>
          </a:p>
          <a:p>
            <a:pPr lvl="1"/>
            <a:r>
              <a:rPr lang="en-US" sz="2000" dirty="0">
                <a:solidFill>
                  <a:srgbClr val="1F497D"/>
                </a:solidFill>
              </a:rPr>
              <a:t>DU5. </a:t>
            </a:r>
            <a:r>
              <a:rPr lang="en-US" sz="2000" dirty="0" smtClean="0">
                <a:solidFill>
                  <a:srgbClr val="1F497D"/>
                </a:solidFill>
              </a:rPr>
              <a:t>State </a:t>
            </a:r>
            <a:r>
              <a:rPr lang="en-US" sz="2000" dirty="0">
                <a:solidFill>
                  <a:srgbClr val="1F497D"/>
                </a:solidFill>
              </a:rPr>
              <a:t>and local staff use data to inform decisions</a:t>
            </a:r>
            <a:endParaRPr lang="en-US" sz="2000" dirty="0" smtClean="0">
              <a:solidFill>
                <a:srgbClr val="1F497D"/>
              </a:solidFill>
            </a:endParaRPr>
          </a:p>
          <a:p>
            <a:pPr lvl="1"/>
            <a:r>
              <a:rPr lang="en-US" sz="2000" dirty="0">
                <a:solidFill>
                  <a:srgbClr val="1F497D"/>
                </a:solidFill>
              </a:rPr>
              <a:t>DU6. </a:t>
            </a:r>
            <a:r>
              <a:rPr lang="en-US" sz="2000" dirty="0" smtClean="0">
                <a:solidFill>
                  <a:srgbClr val="1F497D"/>
                </a:solidFill>
              </a:rPr>
              <a:t>Support </a:t>
            </a:r>
            <a:r>
              <a:rPr lang="en-US" sz="2000" dirty="0">
                <a:solidFill>
                  <a:srgbClr val="1F497D"/>
                </a:solidFill>
              </a:rPr>
              <a:t>the use of data at state and local </a:t>
            </a:r>
            <a:r>
              <a:rPr lang="en-US" sz="2000" dirty="0" smtClean="0">
                <a:solidFill>
                  <a:srgbClr val="1F497D"/>
                </a:solidFill>
              </a:rPr>
              <a:t>levels</a:t>
            </a:r>
            <a:endParaRPr lang="en-US" sz="2000" dirty="0" smtClean="0">
              <a:solidFill>
                <a:srgbClr val="1F497D"/>
              </a:solidFill>
            </a:endParaRPr>
          </a:p>
        </p:txBody>
      </p:sp>
      <p:sp>
        <p:nvSpPr>
          <p:cNvPr id="5" name="TextBox 4"/>
          <p:cNvSpPr txBox="1"/>
          <p:nvPr/>
        </p:nvSpPr>
        <p:spPr>
          <a:xfrm>
            <a:off x="609600" y="6248400"/>
            <a:ext cx="5562600" cy="307777"/>
          </a:xfrm>
          <a:prstGeom prst="rect">
            <a:avLst/>
          </a:prstGeom>
          <a:noFill/>
        </p:spPr>
        <p:txBody>
          <a:bodyPr wrap="square" rtlCol="0">
            <a:spAutoFit/>
          </a:bodyPr>
          <a:lstStyle/>
          <a:p>
            <a:r>
              <a:rPr lang="en-US" sz="1400" dirty="0">
                <a:hlinkClick r:id="rId3"/>
              </a:rPr>
              <a:t>http://dasycenter.org/resources/dasy-framework/data-</a:t>
            </a:r>
            <a:r>
              <a:rPr lang="en-US" sz="1400" dirty="0" smtClean="0">
                <a:hlinkClick r:id="rId3"/>
              </a:rPr>
              <a:t>use</a:t>
            </a:r>
            <a:r>
              <a:rPr lang="en-US" sz="1400" dirty="0" smtClean="0"/>
              <a:t> </a:t>
            </a:r>
            <a:endParaRPr lang="en-US" sz="1400" dirty="0"/>
          </a:p>
        </p:txBody>
      </p:sp>
      <p:pic>
        <p:nvPicPr>
          <p:cNvPr id="6" name="Picture 5" descr="The DaSy Data System Framework has 6 indicators, one being data use."/>
          <p:cNvPicPr>
            <a:picLocks noChangeAspect="1"/>
          </p:cNvPicPr>
          <p:nvPr/>
        </p:nvPicPr>
        <p:blipFill rotWithShape="1">
          <a:blip r:embed="rId4"/>
          <a:srcRect l="7089" t="5078" r="2020" b="2173"/>
          <a:stretch/>
        </p:blipFill>
        <p:spPr>
          <a:xfrm>
            <a:off x="7099405" y="76200"/>
            <a:ext cx="2044596" cy="1828800"/>
          </a:xfrm>
          <a:prstGeom prst="rect">
            <a:avLst/>
          </a:prstGeom>
        </p:spPr>
      </p:pic>
    </p:spTree>
    <p:extLst>
      <p:ext uri="{BB962C8B-B14F-4D97-AF65-F5344CB8AC3E}">
        <p14:creationId xmlns:p14="http://schemas.microsoft.com/office/powerpoint/2010/main" val="370771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a:xfrm>
            <a:off x="457200" y="6327775"/>
            <a:ext cx="2133600" cy="365125"/>
          </a:xfrm>
        </p:spPr>
        <p:txBody>
          <a:bodyPr/>
          <a:lstStyle/>
          <a:p>
            <a:fld id="{8AC7C4F4-F172-4F8F-B84A-84D6177DAD62}" type="slidenum">
              <a:rPr lang="en-US" altLang="en-US" smtClean="0"/>
              <a:pPr/>
              <a:t>8</a:t>
            </a:fld>
            <a:endParaRPr lang="en-US" altLang="en-US" dirty="0"/>
          </a:p>
        </p:txBody>
      </p:sp>
      <p:sp>
        <p:nvSpPr>
          <p:cNvPr id="2" name="Title 1"/>
          <p:cNvSpPr>
            <a:spLocks noGrp="1"/>
          </p:cNvSpPr>
          <p:nvPr>
            <p:ph type="title"/>
          </p:nvPr>
        </p:nvSpPr>
        <p:spPr/>
        <p:txBody>
          <a:bodyPr>
            <a:normAutofit/>
          </a:bodyPr>
          <a:lstStyle/>
          <a:p>
            <a:r>
              <a:rPr lang="en-US" dirty="0" smtClean="0"/>
              <a:t>A Data Leadership Model</a:t>
            </a:r>
            <a:endParaRPr lang="en-US" dirty="0"/>
          </a:p>
        </p:txBody>
      </p:sp>
      <p:grpSp>
        <p:nvGrpSpPr>
          <p:cNvPr id="5" name="Group 2" title="Graphic with gears turning together and a table with a description the functions of a data team. "/>
          <p:cNvGrpSpPr>
            <a:grpSpLocks noChangeAspect="1"/>
          </p:cNvGrpSpPr>
          <p:nvPr/>
        </p:nvGrpSpPr>
        <p:grpSpPr bwMode="auto">
          <a:xfrm>
            <a:off x="1515794" y="1461746"/>
            <a:ext cx="7083262" cy="4557739"/>
            <a:chOff x="3023" y="3080"/>
            <a:chExt cx="7777" cy="5548"/>
          </a:xfrm>
        </p:grpSpPr>
        <p:sp>
          <p:nvSpPr>
            <p:cNvPr id="5126" name="Rectangle 6" descr="&quot; &quot;"/>
            <p:cNvSpPr>
              <a:spLocks noChangeArrowheads="1"/>
            </p:cNvSpPr>
            <p:nvPr/>
          </p:nvSpPr>
          <p:spPr bwMode="auto">
            <a:xfrm>
              <a:off x="3055" y="3080"/>
              <a:ext cx="7745" cy="987"/>
            </a:xfrm>
            <a:prstGeom prst="rect">
              <a:avLst/>
            </a:prstGeom>
            <a:solidFill>
              <a:srgbClr val="EEEC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4" name="Text Box 14"/>
            <p:cNvSpPr txBox="1">
              <a:spLocks noChangeArrowheads="1"/>
            </p:cNvSpPr>
            <p:nvPr/>
          </p:nvSpPr>
          <p:spPr bwMode="auto">
            <a:xfrm>
              <a:off x="3023" y="3290"/>
              <a:ext cx="2315" cy="7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Vision and Policy Management (DU1)</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8" name="Text Box 8"/>
            <p:cNvSpPr txBox="1">
              <a:spLocks noChangeArrowheads="1"/>
            </p:cNvSpPr>
            <p:nvPr/>
          </p:nvSpPr>
          <p:spPr bwMode="auto">
            <a:xfrm>
              <a:off x="5040" y="3156"/>
              <a:ext cx="5580" cy="1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1125" marR="0" lvl="1"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Create and articulate the vision for data use</a:t>
              </a:r>
            </a:p>
            <a:p>
              <a:pPr marL="111125" marR="0" lvl="0"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Set and model expectations</a:t>
              </a:r>
            </a:p>
            <a:p>
              <a:pPr marL="111125" marR="0" lvl="0"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Implement and uphold policies for data use in the district/region/program</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5" name="Text Box 15"/>
            <p:cNvSpPr txBox="1">
              <a:spLocks noChangeArrowheads="1"/>
            </p:cNvSpPr>
            <p:nvPr/>
          </p:nvSpPr>
          <p:spPr bwMode="auto">
            <a:xfrm>
              <a:off x="3023" y="4330"/>
              <a:ext cx="2315" cy="6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Data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Management (DU2, 3)</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9" name="Text Box 9"/>
            <p:cNvSpPr txBox="1">
              <a:spLocks noChangeArrowheads="1"/>
            </p:cNvSpPr>
            <p:nvPr/>
          </p:nvSpPr>
          <p:spPr bwMode="auto">
            <a:xfrm>
              <a:off x="5040" y="4176"/>
              <a:ext cx="5580" cy="9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1125" marR="0" lvl="1"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Identify data to be collected</a:t>
              </a:r>
            </a:p>
            <a:p>
              <a:pPr marL="111125" marR="0" lvl="0"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Manage data infrastructure and access</a:t>
              </a:r>
            </a:p>
            <a:p>
              <a:pPr marL="111125" marR="0" lvl="0"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Design meaningful data displays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5" name="Rectangle 5" descr="&quot; &quot;"/>
            <p:cNvSpPr>
              <a:spLocks noChangeArrowheads="1"/>
            </p:cNvSpPr>
            <p:nvPr/>
          </p:nvSpPr>
          <p:spPr bwMode="auto">
            <a:xfrm>
              <a:off x="3055" y="5133"/>
              <a:ext cx="7745" cy="987"/>
            </a:xfrm>
            <a:prstGeom prst="rect">
              <a:avLst/>
            </a:prstGeom>
            <a:solidFill>
              <a:srgbClr val="EEEC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6" name="Text Box 16"/>
            <p:cNvSpPr txBox="1">
              <a:spLocks noChangeArrowheads="1"/>
            </p:cNvSpPr>
            <p:nvPr/>
          </p:nvSpPr>
          <p:spPr bwMode="auto">
            <a:xfrm>
              <a:off x="3023" y="5272"/>
              <a:ext cx="2315" cy="6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Inquiry, Analysis,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and Action (DU1, 4,</a:t>
              </a:r>
              <a:r>
                <a:rPr kumimoji="0" lang="en-US" sz="1400" b="1" i="0" u="none" strike="noStrike" cap="none" normalizeH="0" dirty="0" smtClean="0">
                  <a:ln>
                    <a:noFill/>
                  </a:ln>
                  <a:solidFill>
                    <a:schemeClr val="tx1"/>
                  </a:solidFill>
                  <a:effectLst/>
                  <a:latin typeface="Calibri" pitchFamily="34" charset="0"/>
                  <a:cs typeface="Arial" pitchFamily="34" charset="0"/>
                </a:rPr>
                <a:t> 5</a:t>
              </a:r>
              <a:r>
                <a:rPr kumimoji="0" lang="en-US" sz="1400" b="1" i="0" u="none" strike="noStrike" cap="none" normalizeH="0" baseline="0" dirty="0" smtClean="0">
                  <a:ln>
                    <a:noFill/>
                  </a:ln>
                  <a:solidFill>
                    <a:schemeClr val="tx1"/>
                  </a:solidFill>
                  <a:effectLst/>
                  <a:latin typeface="Calibri" pitchFamily="34"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0" name="Text Box 10"/>
            <p:cNvSpPr txBox="1">
              <a:spLocks noChangeArrowheads="1"/>
            </p:cNvSpPr>
            <p:nvPr/>
          </p:nvSpPr>
          <p:spPr bwMode="auto">
            <a:xfrm>
              <a:off x="5040" y="5165"/>
              <a:ext cx="5580" cy="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1125" marR="0" lvl="1"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Select or develop models for inquiry and data use that will be used state-wide</a:t>
              </a:r>
            </a:p>
            <a:p>
              <a:pPr marL="111125" marR="0" lvl="0"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Model the inquiry process publicly</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7" name="Text Box 17"/>
            <p:cNvSpPr txBox="1">
              <a:spLocks noChangeArrowheads="1"/>
            </p:cNvSpPr>
            <p:nvPr/>
          </p:nvSpPr>
          <p:spPr bwMode="auto">
            <a:xfrm>
              <a:off x="3023" y="6417"/>
              <a:ext cx="2315" cy="6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Professional Development (DU6)</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1" name="Text Box 11"/>
            <p:cNvSpPr txBox="1">
              <a:spLocks noChangeArrowheads="1"/>
            </p:cNvSpPr>
            <p:nvPr/>
          </p:nvSpPr>
          <p:spPr bwMode="auto">
            <a:xfrm>
              <a:off x="5040" y="6169"/>
              <a:ext cx="5340" cy="11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1125" marR="0" lvl="1"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Provide training and professional development to support district/regions, agencies, local administrators, local data teams, and providers/teachers in their use of data </a:t>
              </a:r>
            </a:p>
            <a:p>
              <a:pPr marL="111125" marR="0" lvl="0"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Use data to identify professional development needs</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5124" name="Rectangle 4" descr="&quot; &quot;"/>
            <p:cNvSpPr>
              <a:spLocks noChangeArrowheads="1"/>
            </p:cNvSpPr>
            <p:nvPr/>
          </p:nvSpPr>
          <p:spPr bwMode="auto">
            <a:xfrm>
              <a:off x="3055" y="7380"/>
              <a:ext cx="7745" cy="1226"/>
            </a:xfrm>
            <a:prstGeom prst="rect">
              <a:avLst/>
            </a:prstGeom>
            <a:solidFill>
              <a:srgbClr val="EEECE1"/>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38" name="Text Box 18"/>
            <p:cNvSpPr txBox="1">
              <a:spLocks noChangeArrowheads="1"/>
            </p:cNvSpPr>
            <p:nvPr/>
          </p:nvSpPr>
          <p:spPr bwMode="auto">
            <a:xfrm>
              <a:off x="3023" y="7661"/>
              <a:ext cx="2315" cy="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Monitoring and Communication (DU1-6)</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132" name="Text Box 12"/>
            <p:cNvSpPr txBox="1">
              <a:spLocks noChangeArrowheads="1"/>
            </p:cNvSpPr>
            <p:nvPr/>
          </p:nvSpPr>
          <p:spPr bwMode="auto">
            <a:xfrm>
              <a:off x="5040" y="7380"/>
              <a:ext cx="5580" cy="12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1125" marR="0" lvl="1"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Monitor the progress of the district/region toward achieving its vision for data use </a:t>
              </a:r>
            </a:p>
            <a:p>
              <a:pPr marL="111125" marR="0" lvl="0" indent="-111125" algn="l" defTabSz="914400" rtl="0" eaLnBrk="1" fontAlgn="base" latinLnBrk="0" hangingPunct="1">
                <a:lnSpc>
                  <a:spcPct val="100000"/>
                </a:lnSpc>
                <a:spcBef>
                  <a:spcPct val="0"/>
                </a:spcBef>
                <a:spcAft>
                  <a:spcPts val="0"/>
                </a:spcAft>
                <a:buClrTx/>
                <a:buSzTx/>
                <a:buFont typeface="Wingdings" pitchFamily="2" charset="2"/>
                <a:buChar char="§"/>
                <a:tabLst/>
              </a:pPr>
              <a:r>
                <a:rPr kumimoji="0" lang="en-US" sz="1200" b="0" i="0" u="none" strike="noStrike" cap="none" normalizeH="0" baseline="0" dirty="0" smtClean="0">
                  <a:ln>
                    <a:noFill/>
                  </a:ln>
                  <a:solidFill>
                    <a:schemeClr val="tx1"/>
                  </a:solidFill>
                  <a:effectLst/>
                  <a:latin typeface="Calibri" pitchFamily="34" charset="0"/>
                  <a:cs typeface="Arial" pitchFamily="34" charset="0"/>
                </a:rPr>
                <a:t>Establish the lines of communication necessary to share results and best practices</a:t>
              </a:r>
            </a:p>
            <a:p>
              <a:pPr marL="0" marR="0" lvl="0" indent="0" algn="l" defTabSz="914400" rtl="0" eaLnBrk="1" fontAlgn="base" latinLnBrk="0" hangingPunct="1">
                <a:lnSpc>
                  <a:spcPct val="100000"/>
                </a:lnSpc>
                <a:spcBef>
                  <a:spcPct val="0"/>
                </a:spcBef>
                <a:spcAft>
                  <a:spcPts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spTree>
    <p:extLst>
      <p:ext uri="{BB962C8B-B14F-4D97-AF65-F5344CB8AC3E}">
        <p14:creationId xmlns:p14="http://schemas.microsoft.com/office/powerpoint/2010/main" val="3120616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pPr>
              <a:defRPr/>
            </a:pPr>
            <a:fld id="{66690923-BDBE-49F6-AD6C-A4AE28A1030F}" type="slidenum">
              <a:rPr lang="en-US" altLang="en-US" smtClean="0">
                <a:solidFill>
                  <a:schemeClr val="tx1"/>
                </a:solidFill>
              </a:rPr>
              <a:pPr>
                <a:defRPr/>
              </a:pPr>
              <a:t>9</a:t>
            </a:fld>
            <a:endParaRPr lang="en-US" altLang="en-US" dirty="0">
              <a:solidFill>
                <a:schemeClr val="tx1"/>
              </a:solidFill>
            </a:endParaRPr>
          </a:p>
        </p:txBody>
      </p:sp>
      <p:sp>
        <p:nvSpPr>
          <p:cNvPr id="3" name="TextBox 2"/>
          <p:cNvSpPr txBox="1"/>
          <p:nvPr/>
        </p:nvSpPr>
        <p:spPr>
          <a:xfrm>
            <a:off x="1219200" y="1997839"/>
            <a:ext cx="7467600" cy="2862322"/>
          </a:xfrm>
          <a:prstGeom prst="rect">
            <a:avLst/>
          </a:prstGeom>
          <a:noFill/>
        </p:spPr>
        <p:txBody>
          <a:bodyPr wrap="square" rtlCol="0">
            <a:spAutoFit/>
          </a:bodyPr>
          <a:lstStyle/>
          <a:p>
            <a:r>
              <a:rPr lang="en-US" sz="3600" b="1" dirty="0" smtClean="0">
                <a:solidFill>
                  <a:srgbClr val="39B54A"/>
                </a:solidFill>
              </a:rPr>
              <a:t>Culture: </a:t>
            </a:r>
          </a:p>
          <a:p>
            <a:pPr lvl="1"/>
            <a:r>
              <a:rPr lang="en-US" sz="3600" i="1" dirty="0" smtClean="0">
                <a:solidFill>
                  <a:srgbClr val="39B54A"/>
                </a:solidFill>
              </a:rPr>
              <a:t>the set of shared </a:t>
            </a:r>
            <a:r>
              <a:rPr lang="en-US" sz="3600" i="1" u="sng" dirty="0" smtClean="0">
                <a:solidFill>
                  <a:srgbClr val="39B54A"/>
                </a:solidFill>
              </a:rPr>
              <a:t>attitudes</a:t>
            </a:r>
            <a:r>
              <a:rPr lang="en-US" sz="3600" i="1" dirty="0" smtClean="0">
                <a:solidFill>
                  <a:srgbClr val="39B54A"/>
                </a:solidFill>
              </a:rPr>
              <a:t>, </a:t>
            </a:r>
            <a:r>
              <a:rPr lang="en-US" sz="3600" i="1" u="sng" dirty="0" smtClean="0">
                <a:solidFill>
                  <a:srgbClr val="39B54A"/>
                </a:solidFill>
              </a:rPr>
              <a:t>values</a:t>
            </a:r>
            <a:r>
              <a:rPr lang="en-US" sz="3600" i="1" dirty="0" smtClean="0">
                <a:solidFill>
                  <a:srgbClr val="39B54A"/>
                </a:solidFill>
              </a:rPr>
              <a:t>, </a:t>
            </a:r>
            <a:r>
              <a:rPr lang="en-US" sz="3600" i="1" u="sng" dirty="0" smtClean="0">
                <a:solidFill>
                  <a:srgbClr val="39B54A"/>
                </a:solidFill>
              </a:rPr>
              <a:t>goals</a:t>
            </a:r>
            <a:r>
              <a:rPr lang="en-US" sz="3600" i="1" dirty="0" smtClean="0">
                <a:solidFill>
                  <a:srgbClr val="39B54A"/>
                </a:solidFill>
              </a:rPr>
              <a:t>, and </a:t>
            </a:r>
            <a:r>
              <a:rPr lang="en-US" sz="3600" i="1" u="sng" dirty="0" smtClean="0">
                <a:solidFill>
                  <a:srgbClr val="39B54A"/>
                </a:solidFill>
              </a:rPr>
              <a:t>practices</a:t>
            </a:r>
            <a:r>
              <a:rPr lang="en-US" sz="3600" i="1" dirty="0" smtClean="0">
                <a:solidFill>
                  <a:srgbClr val="39B54A"/>
                </a:solidFill>
              </a:rPr>
              <a:t> that characterizes an institution or organization </a:t>
            </a:r>
            <a:endParaRPr lang="en-US" sz="3600" b="1" i="1" dirty="0">
              <a:solidFill>
                <a:srgbClr val="39B54A"/>
              </a:solidFill>
            </a:endParaRPr>
          </a:p>
        </p:txBody>
      </p:sp>
      <p:sp>
        <p:nvSpPr>
          <p:cNvPr id="4" name="TextBox 3"/>
          <p:cNvSpPr txBox="1"/>
          <p:nvPr/>
        </p:nvSpPr>
        <p:spPr>
          <a:xfrm>
            <a:off x="2057400" y="5791200"/>
            <a:ext cx="6553200" cy="276999"/>
          </a:xfrm>
          <a:prstGeom prst="rect">
            <a:avLst/>
          </a:prstGeom>
          <a:noFill/>
        </p:spPr>
        <p:txBody>
          <a:bodyPr wrap="square" rtlCol="0">
            <a:spAutoFit/>
          </a:bodyPr>
          <a:lstStyle/>
          <a:p>
            <a:pPr algn="r"/>
            <a:r>
              <a:rPr lang="en-US" sz="1200" dirty="0" smtClean="0">
                <a:hlinkClick r:id="rId3"/>
              </a:rPr>
              <a:t>http://www.merriam-webster.com/dictionary/culture</a:t>
            </a:r>
            <a:endParaRPr lang="en-US" sz="1200" dirty="0"/>
          </a:p>
        </p:txBody>
      </p:sp>
    </p:spTree>
    <p:extLst>
      <p:ext uri="{BB962C8B-B14F-4D97-AF65-F5344CB8AC3E}">
        <p14:creationId xmlns:p14="http://schemas.microsoft.com/office/powerpoint/2010/main" val="91732344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POLL_EMBED_ID" val="true"/>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2156</TotalTime>
  <Words>1971</Words>
  <Application>Microsoft Office PowerPoint</Application>
  <PresentationFormat>On-screen Show (4:3)</PresentationFormat>
  <Paragraphs>280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Supporting Local Data Use for Program Improvement: Where are you now? </vt:lpstr>
      <vt:lpstr>Purpose</vt:lpstr>
      <vt:lpstr>Participate in Polls</vt:lpstr>
      <vt:lpstr>PowerPoint Presentation</vt:lpstr>
      <vt:lpstr>Supporting Local Data Use Topical Meeting</vt:lpstr>
      <vt:lpstr>Data Use Theory of Action</vt:lpstr>
      <vt:lpstr>DaSy Framework for Data Use</vt:lpstr>
      <vt:lpstr>A Data Leadership Model</vt:lpstr>
      <vt:lpstr>PowerPoint Presentation</vt:lpstr>
      <vt:lpstr>Barriers to Data Use</vt:lpstr>
      <vt:lpstr>Cultural Barriers</vt:lpstr>
      <vt:lpstr>Technical Barriers</vt:lpstr>
      <vt:lpstr>Political Barriers</vt:lpstr>
      <vt:lpstr>How resources can help</vt:lpstr>
      <vt:lpstr>Need Data Display Templates &amp; Ideas?</vt:lpstr>
      <vt:lpstr>Coming Soon!</vt:lpstr>
      <vt:lpstr>Discuss!</vt:lpstr>
      <vt:lpstr>Discuss!</vt:lpstr>
      <vt:lpstr>State to State Networking (Optional)</vt:lpstr>
      <vt:lpstr>PowerPoint Presentation</vt:lpstr>
      <vt:lpstr>PowerPoint Presentation</vt:lpstr>
      <vt:lpstr>Wrap-Up</vt:lpstr>
      <vt:lpstr>Resources &amp; Tools</vt:lpstr>
      <vt:lpstr>Resources &amp; Tools cont’d</vt:lpstr>
      <vt:lpstr>Resources &amp; Tools cont’d</vt:lpstr>
      <vt:lpstr>Stay In Touch!</vt:lpstr>
      <vt:lpstr>PowerPoint Presentation</vt:lpstr>
    </vt:vector>
  </TitlesOfParts>
  <Company>The DaSy Center and The ECTA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Local Data Use for Program Improvement: Where are you now?</dc:title>
  <dc:subject>Supporting Local Data Use for Program Improvement: Where are you now?</dc:subject>
  <dc:creator>Abby Schachner, Kery Belodoff, Tony Ruggiero</dc:creator>
  <cp:keywords>Local, Data Use, Program Improvement</cp:keywords>
  <cp:lastModifiedBy>Katie Roberts</cp:lastModifiedBy>
  <cp:revision>113</cp:revision>
  <dcterms:created xsi:type="dcterms:W3CDTF">2013-02-06T21:54:43Z</dcterms:created>
  <dcterms:modified xsi:type="dcterms:W3CDTF">2016-10-27T20:35:35Z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