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282" r:id="rId3"/>
    <p:sldId id="283" r:id="rId4"/>
    <p:sldId id="284" r:id="rId5"/>
    <p:sldId id="309" r:id="rId6"/>
    <p:sldId id="310" r:id="rId7"/>
    <p:sldId id="308" r:id="rId8"/>
    <p:sldId id="285" r:id="rId9"/>
    <p:sldId id="287" r:id="rId10"/>
    <p:sldId id="288" r:id="rId11"/>
    <p:sldId id="289" r:id="rId12"/>
    <p:sldId id="290" r:id="rId13"/>
    <p:sldId id="291" r:id="rId14"/>
    <p:sldId id="292" r:id="rId15"/>
    <p:sldId id="293" r:id="rId16"/>
    <p:sldId id="311" r:id="rId17"/>
    <p:sldId id="294" r:id="rId18"/>
    <p:sldId id="295" r:id="rId19"/>
    <p:sldId id="296" r:id="rId20"/>
    <p:sldId id="300" r:id="rId21"/>
    <p:sldId id="299" r:id="rId22"/>
    <p:sldId id="298" r:id="rId23"/>
    <p:sldId id="301" r:id="rId24"/>
    <p:sldId id="303" r:id="rId25"/>
    <p:sldId id="304" r:id="rId26"/>
    <p:sldId id="305" r:id="rId27"/>
    <p:sldId id="306" r:id="rId28"/>
    <p:sldId id="307" r:id="rId29"/>
    <p:sldId id="302" r:id="rId30"/>
    <p:sldId id="313" r:id="rId31"/>
    <p:sldId id="316" r:id="rId32"/>
  </p:sldIdLst>
  <p:sldSz cx="9144000" cy="6858000" type="screen4x3"/>
  <p:notesSz cx="7315200" cy="96012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6DB467"/>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8188" autoAdjust="0"/>
    <p:restoredTop sz="99126" autoAdjust="0"/>
  </p:normalViewPr>
  <p:slideViewPr>
    <p:cSldViewPr>
      <p:cViewPr varScale="1">
        <p:scale>
          <a:sx n="64" d="100"/>
          <a:sy n="64" d="100"/>
        </p:scale>
        <p:origin x="-82" y="-4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626"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C46C913-017E-41CB-BD92-AB72C59CEF84}" type="datetimeFigureOut">
              <a:rPr lang="en-US" smtClean="0"/>
              <a:t>10/20/2016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BEAF370-FD3B-447A-B724-07A83C459553}" type="datetimeFigureOut">
              <a:rPr lang="en-US" smtClean="0"/>
              <a:t>10/20/2016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10</a:t>
            </a:fld>
            <a:endParaRPr lang="en-US"/>
          </a:p>
        </p:txBody>
      </p:sp>
    </p:spTree>
    <p:extLst>
      <p:ext uri="{BB962C8B-B14F-4D97-AF65-F5344CB8AC3E}">
        <p14:creationId xmlns:p14="http://schemas.microsoft.com/office/powerpoint/2010/main" val="163691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11</a:t>
            </a:fld>
            <a:endParaRPr lang="en-US"/>
          </a:p>
        </p:txBody>
      </p:sp>
    </p:spTree>
    <p:extLst>
      <p:ext uri="{BB962C8B-B14F-4D97-AF65-F5344CB8AC3E}">
        <p14:creationId xmlns:p14="http://schemas.microsoft.com/office/powerpoint/2010/main" val="88904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12</a:t>
            </a:fld>
            <a:endParaRPr lang="en-US"/>
          </a:p>
        </p:txBody>
      </p:sp>
    </p:spTree>
    <p:extLst>
      <p:ext uri="{BB962C8B-B14F-4D97-AF65-F5344CB8AC3E}">
        <p14:creationId xmlns:p14="http://schemas.microsoft.com/office/powerpoint/2010/main" val="104096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13</a:t>
            </a:fld>
            <a:endParaRPr lang="en-US"/>
          </a:p>
        </p:txBody>
      </p:sp>
    </p:spTree>
    <p:extLst>
      <p:ext uri="{BB962C8B-B14F-4D97-AF65-F5344CB8AC3E}">
        <p14:creationId xmlns:p14="http://schemas.microsoft.com/office/powerpoint/2010/main" val="24674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14</a:t>
            </a:fld>
            <a:endParaRPr lang="en-US"/>
          </a:p>
        </p:txBody>
      </p:sp>
    </p:spTree>
    <p:extLst>
      <p:ext uri="{BB962C8B-B14F-4D97-AF65-F5344CB8AC3E}">
        <p14:creationId xmlns:p14="http://schemas.microsoft.com/office/powerpoint/2010/main" val="124770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15</a:t>
            </a:fld>
            <a:endParaRPr lang="en-US"/>
          </a:p>
        </p:txBody>
      </p:sp>
    </p:spTree>
    <p:extLst>
      <p:ext uri="{BB962C8B-B14F-4D97-AF65-F5344CB8AC3E}">
        <p14:creationId xmlns:p14="http://schemas.microsoft.com/office/powerpoint/2010/main" val="192227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16</a:t>
            </a:fld>
            <a:endParaRPr lang="en-US"/>
          </a:p>
        </p:txBody>
      </p:sp>
    </p:spTree>
    <p:extLst>
      <p:ext uri="{BB962C8B-B14F-4D97-AF65-F5344CB8AC3E}">
        <p14:creationId xmlns:p14="http://schemas.microsoft.com/office/powerpoint/2010/main" val="192227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17</a:t>
            </a:fld>
            <a:endParaRPr lang="en-US"/>
          </a:p>
        </p:txBody>
      </p:sp>
    </p:spTree>
    <p:extLst>
      <p:ext uri="{BB962C8B-B14F-4D97-AF65-F5344CB8AC3E}">
        <p14:creationId xmlns:p14="http://schemas.microsoft.com/office/powerpoint/2010/main" val="48667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18</a:t>
            </a:fld>
            <a:endParaRPr lang="en-US"/>
          </a:p>
        </p:txBody>
      </p:sp>
    </p:spTree>
    <p:extLst>
      <p:ext uri="{BB962C8B-B14F-4D97-AF65-F5344CB8AC3E}">
        <p14:creationId xmlns:p14="http://schemas.microsoft.com/office/powerpoint/2010/main" val="233217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19</a:t>
            </a:fld>
            <a:endParaRPr lang="en-US"/>
          </a:p>
        </p:txBody>
      </p:sp>
    </p:spTree>
    <p:extLst>
      <p:ext uri="{BB962C8B-B14F-4D97-AF65-F5344CB8AC3E}">
        <p14:creationId xmlns:p14="http://schemas.microsoft.com/office/powerpoint/2010/main" val="3079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78133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20</a:t>
            </a:fld>
            <a:endParaRPr lang="en-US"/>
          </a:p>
        </p:txBody>
      </p:sp>
    </p:spTree>
    <p:extLst>
      <p:ext uri="{BB962C8B-B14F-4D97-AF65-F5344CB8AC3E}">
        <p14:creationId xmlns:p14="http://schemas.microsoft.com/office/powerpoint/2010/main" val="778407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138793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782609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238203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3648355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25</a:t>
            </a:fld>
            <a:endParaRPr lang="en-US"/>
          </a:p>
        </p:txBody>
      </p:sp>
    </p:spTree>
    <p:extLst>
      <p:ext uri="{BB962C8B-B14F-4D97-AF65-F5344CB8AC3E}">
        <p14:creationId xmlns:p14="http://schemas.microsoft.com/office/powerpoint/2010/main" val="277824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26</a:t>
            </a:fld>
            <a:endParaRPr lang="en-US"/>
          </a:p>
        </p:txBody>
      </p:sp>
    </p:spTree>
    <p:extLst>
      <p:ext uri="{BB962C8B-B14F-4D97-AF65-F5344CB8AC3E}">
        <p14:creationId xmlns:p14="http://schemas.microsoft.com/office/powerpoint/2010/main" val="239313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27</a:t>
            </a:fld>
            <a:endParaRPr lang="en-US"/>
          </a:p>
        </p:txBody>
      </p:sp>
    </p:spTree>
    <p:extLst>
      <p:ext uri="{BB962C8B-B14F-4D97-AF65-F5344CB8AC3E}">
        <p14:creationId xmlns:p14="http://schemas.microsoft.com/office/powerpoint/2010/main" val="289729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28</a:t>
            </a:fld>
            <a:endParaRPr lang="en-US"/>
          </a:p>
        </p:txBody>
      </p:sp>
    </p:spTree>
    <p:extLst>
      <p:ext uri="{BB962C8B-B14F-4D97-AF65-F5344CB8AC3E}">
        <p14:creationId xmlns:p14="http://schemas.microsoft.com/office/powerpoint/2010/main" val="367783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29</a:t>
            </a:fld>
            <a:endParaRPr lang="en-US"/>
          </a:p>
        </p:txBody>
      </p:sp>
    </p:spTree>
    <p:extLst>
      <p:ext uri="{BB962C8B-B14F-4D97-AF65-F5344CB8AC3E}">
        <p14:creationId xmlns:p14="http://schemas.microsoft.com/office/powerpoint/2010/main" val="30851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3</a:t>
            </a:fld>
            <a:endParaRPr lang="en-US"/>
          </a:p>
        </p:txBody>
      </p:sp>
    </p:spTree>
    <p:extLst>
      <p:ext uri="{BB962C8B-B14F-4D97-AF65-F5344CB8AC3E}">
        <p14:creationId xmlns:p14="http://schemas.microsoft.com/office/powerpoint/2010/main" val="236536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25855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4</a:t>
            </a:fld>
            <a:endParaRPr lang="en-US"/>
          </a:p>
        </p:txBody>
      </p:sp>
    </p:spTree>
    <p:extLst>
      <p:ext uri="{BB962C8B-B14F-4D97-AF65-F5344CB8AC3E}">
        <p14:creationId xmlns:p14="http://schemas.microsoft.com/office/powerpoint/2010/main" val="419560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12372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07438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5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41014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8</a:t>
            </a:fld>
            <a:endParaRPr lang="en-US"/>
          </a:p>
        </p:txBody>
      </p:sp>
    </p:spTree>
    <p:extLst>
      <p:ext uri="{BB962C8B-B14F-4D97-AF65-F5344CB8AC3E}">
        <p14:creationId xmlns:p14="http://schemas.microsoft.com/office/powerpoint/2010/main" val="330145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9</a:t>
            </a:fld>
            <a:endParaRPr lang="en-US"/>
          </a:p>
        </p:txBody>
      </p:sp>
    </p:spTree>
    <p:extLst>
      <p:ext uri="{BB962C8B-B14F-4D97-AF65-F5344CB8AC3E}">
        <p14:creationId xmlns:p14="http://schemas.microsoft.com/office/powerpoint/2010/main" val="1338059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5867922"/>
            <a:ext cx="1158718" cy="990079"/>
          </a:xfrm>
          <a:prstGeom prst="rect">
            <a:avLst/>
          </a:prstGeom>
        </p:spPr>
      </p:pic>
      <p:pic>
        <p:nvPicPr>
          <p:cNvPr id="20" name="Picture 19" descr="National Center for Systemic Improvment (NCSI) logo"/>
          <p:cNvPicPr>
            <a:picLocks noChangeAspect="1"/>
          </p:cNvPicPr>
          <p:nvPr userDrawn="1"/>
        </p:nvPicPr>
        <p:blipFill>
          <a:blip r:embed="rId3"/>
          <a:stretch>
            <a:fillRect/>
          </a:stretch>
        </p:blipFill>
        <p:spPr>
          <a:xfrm>
            <a:off x="7555652" y="6019799"/>
            <a:ext cx="1588348" cy="838201"/>
          </a:xfrm>
          <a:prstGeom prst="rect">
            <a:avLst/>
          </a:prstGeom>
        </p:spPr>
      </p:pic>
      <p:sp>
        <p:nvSpPr>
          <p:cNvPr id="13" name="Title 1"/>
          <p:cNvSpPr>
            <a:spLocks noGrp="1"/>
          </p:cNvSpPr>
          <p:nvPr>
            <p:ph type="title" hasCustomPrompt="1"/>
          </p:nvPr>
        </p:nvSpPr>
        <p:spPr>
          <a:xfrm>
            <a:off x="457200" y="1447800"/>
            <a:ext cx="6702552" cy="1676400"/>
          </a:xfrm>
        </p:spPr>
        <p:txBody>
          <a:bodyPr>
            <a:normAutofit/>
          </a:bodyPr>
          <a:lstStyle>
            <a:lvl1pPr>
              <a:defRPr sz="5400"/>
            </a:lvl1pPr>
          </a:lstStyle>
          <a:p>
            <a:r>
              <a:rPr lang="en-US" dirty="0" smtClean="0"/>
              <a:t>Title slide</a:t>
            </a:r>
            <a:endParaRPr lang="en-US" dirty="0"/>
          </a:p>
        </p:txBody>
      </p:sp>
      <p:sp>
        <p:nvSpPr>
          <p:cNvPr id="17" name="Subtitle 2"/>
          <p:cNvSpPr>
            <a:spLocks noGrp="1"/>
          </p:cNvSpPr>
          <p:nvPr>
            <p:ph type="subTitle" idx="1"/>
          </p:nvPr>
        </p:nvSpPr>
        <p:spPr>
          <a:xfrm>
            <a:off x="457200" y="5184648"/>
            <a:ext cx="4270248" cy="1216152"/>
          </a:xfrm>
          <a:prstGeom prst="rect">
            <a:avLst/>
          </a:prstGeom>
        </p:spPr>
        <p:txBody>
          <a:bodyPr anchor="b"/>
          <a:lstStyle>
            <a:lvl1pPr marL="0" indent="0">
              <a:buNone/>
              <a:defRPr sz="3000" b="1">
                <a:solidFill>
                  <a:srgbClr val="154578"/>
                </a:solidFill>
                <a:latin typeface="Century Gothic" panose="020B0502020202020204" pitchFamily="34" charset="0"/>
              </a:defRPr>
            </a:lvl1pPr>
          </a:lstStyle>
          <a:p>
            <a:pPr algn="l"/>
            <a:r>
              <a:rPr lang="en-US" dirty="0" smtClean="0"/>
              <a:t>Location</a:t>
            </a:r>
          </a:p>
          <a:p>
            <a:pPr algn="l"/>
            <a:r>
              <a:rPr lang="en-US" dirty="0" smtClean="0"/>
              <a:t>Date</a:t>
            </a:r>
            <a:endParaRPr lang="en-US" dirty="0"/>
          </a:p>
        </p:txBody>
      </p:sp>
      <p:sp>
        <p:nvSpPr>
          <p:cNvPr id="18" name="Rectangle 17"/>
          <p:cNvSpPr/>
          <p:nvPr userDrawn="1"/>
        </p:nvSpPr>
        <p:spPr>
          <a:xfrm rot="5400000">
            <a:off x="993501" y="-990454"/>
            <a:ext cx="1216152" cy="3203154"/>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userDrawn="1"/>
        </p:nvSpPr>
        <p:spPr>
          <a:xfrm rot="5400000">
            <a:off x="5563977" y="-2360824"/>
            <a:ext cx="1219200" cy="5940846"/>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6" name="Picture 15"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6" name="Picture 15"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819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 y="0"/>
            <a:ext cx="4465638" cy="6858000"/>
          </a:xfrm>
          <a:prstGeom prst="rect">
            <a:avLst/>
          </a:prstGeom>
          <a:ln>
            <a:noFill/>
          </a:ln>
        </p:spPr>
        <p:txBody>
          <a:bodyPr>
            <a:normAutofit/>
          </a:bodyPr>
          <a:lstStyle>
            <a:lvl1pPr marL="0" indent="0">
              <a:buNone/>
              <a:defRPr sz="1800">
                <a:solidFill>
                  <a:schemeClr val="bg1">
                    <a:lumMod val="75000"/>
                  </a:schemeClr>
                </a:solidFill>
              </a:defRPr>
            </a:lvl1pPr>
          </a:lstStyle>
          <a:p>
            <a:endParaRPr lang="en-US"/>
          </a:p>
        </p:txBody>
      </p:sp>
    </p:spTree>
    <p:extLst>
      <p:ext uri="{BB962C8B-B14F-4D97-AF65-F5344CB8AC3E}">
        <p14:creationId xmlns:p14="http://schemas.microsoft.com/office/powerpoint/2010/main" val="152593349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prstGeom prst="rect">
            <a:avLst/>
          </a:prstGeom>
        </p:spPr>
        <p:txBody>
          <a:bodyPr>
            <a:normAutofit/>
          </a:bodyPr>
          <a:lstStyle>
            <a:lvl1pPr marL="0" indent="0">
              <a:buNone/>
              <a:defRPr sz="1200">
                <a:solidFill>
                  <a:schemeClr val="bg2"/>
                </a:solidFill>
              </a:defRPr>
            </a:lvl1pPr>
          </a:lstStyle>
          <a:p>
            <a:endParaRPr lang="en-US" dirty="0"/>
          </a:p>
        </p:txBody>
      </p:sp>
    </p:spTree>
    <p:extLst>
      <p:ext uri="{BB962C8B-B14F-4D97-AF65-F5344CB8AC3E}">
        <p14:creationId xmlns:p14="http://schemas.microsoft.com/office/powerpoint/2010/main" val="379462783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9" name="Picture Placeholder 13"/>
          <p:cNvSpPr>
            <a:spLocks noGrp="1"/>
          </p:cNvSpPr>
          <p:nvPr>
            <p:ph type="pic" sz="quarter" idx="11"/>
          </p:nvPr>
        </p:nvSpPr>
        <p:spPr>
          <a:xfrm>
            <a:off x="2839242" y="1369493"/>
            <a:ext cx="3518448" cy="4701140"/>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a:p>
        </p:txBody>
      </p:sp>
      <p:sp>
        <p:nvSpPr>
          <p:cNvPr id="10" name="Picture Placeholder 13"/>
          <p:cNvSpPr>
            <a:spLocks noGrp="1"/>
          </p:cNvSpPr>
          <p:nvPr>
            <p:ph type="pic" sz="quarter" idx="13"/>
          </p:nvPr>
        </p:nvSpPr>
        <p:spPr>
          <a:xfrm>
            <a:off x="6410605" y="1379756"/>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a:p>
        </p:txBody>
      </p:sp>
      <p:sp>
        <p:nvSpPr>
          <p:cNvPr id="13" name="Picture Placeholder 13"/>
          <p:cNvSpPr>
            <a:spLocks noGrp="1"/>
          </p:cNvSpPr>
          <p:nvPr>
            <p:ph type="pic" sz="quarter" idx="17"/>
          </p:nvPr>
        </p:nvSpPr>
        <p:spPr>
          <a:xfrm>
            <a:off x="6410605" y="3755340"/>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
        <p:nvSpPr>
          <p:cNvPr id="14" name="Picture Placeholder 13"/>
          <p:cNvSpPr>
            <a:spLocks noGrp="1"/>
          </p:cNvSpPr>
          <p:nvPr>
            <p:ph type="pic" sz="quarter" idx="18"/>
          </p:nvPr>
        </p:nvSpPr>
        <p:spPr>
          <a:xfrm>
            <a:off x="1049087" y="1379756"/>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
        <p:nvSpPr>
          <p:cNvPr id="15" name="Picture Placeholder 13"/>
          <p:cNvSpPr>
            <a:spLocks noGrp="1"/>
          </p:cNvSpPr>
          <p:nvPr>
            <p:ph type="pic" sz="quarter" idx="19"/>
          </p:nvPr>
        </p:nvSpPr>
        <p:spPr>
          <a:xfrm>
            <a:off x="1049087" y="3755340"/>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4254688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ite with Bar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1423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457200" y="6327648"/>
            <a:ext cx="2133600" cy="365125"/>
          </a:xfrm>
        </p:spPr>
        <p:txBody>
          <a:bodyPr/>
          <a:lstStyle>
            <a:lvl1pPr>
              <a:defRPr>
                <a:solidFill>
                  <a:schemeClr val="tx1"/>
                </a:solidFill>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9" name="Picture 18"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20"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5" name="Picture 14"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6"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descr="National Center for Systemic Improvment (NCSI) logo"/>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yigdi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hyperlink" Target="http://dasycenter.org/" TargetMode="External"/><Relationship Id="rId3" Type="http://schemas.openxmlformats.org/officeDocument/2006/relationships/hyperlink" Target="http://ncsi.wested.org/ask-the-ncsi/" TargetMode="External"/><Relationship Id="rId7" Type="http://schemas.openxmlformats.org/officeDocument/2006/relationships/hyperlink" Target="https://twitter.com/TheNCS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kruedel@air.org" TargetMode="External"/><Relationship Id="rId5" Type="http://schemas.openxmlformats.org/officeDocument/2006/relationships/hyperlink" Target="mailto:vbuysse@air.org" TargetMode="External"/><Relationship Id="rId10" Type="http://schemas.openxmlformats.org/officeDocument/2006/relationships/hyperlink" Target="https://www.facebook.com/dasycenter" TargetMode="External"/><Relationship Id="rId4" Type="http://schemas.openxmlformats.org/officeDocument/2006/relationships/hyperlink" Target="http://ncsi.wested.org/" TargetMode="External"/><Relationship Id="rId9" Type="http://schemas.openxmlformats.org/officeDocument/2006/relationships/hyperlink" Target="https://twitter.com/DaSyCenter"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ectacenter.org/~pdfs/pubs/ecta-system_framework.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dasycenter.org/resources/dasy-frame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702552" cy="731520"/>
          </a:xfrm>
        </p:spPr>
        <p:txBody>
          <a:bodyPr anchor="t"/>
          <a:lstStyle/>
          <a:p>
            <a:pPr rtl="0" eaLnBrk="1" latinLnBrk="0" hangingPunct="1"/>
            <a:r>
              <a:rPr lang="en-US" sz="3600" kern="1200" dirty="0" smtClean="0">
                <a:effectLst/>
                <a:latin typeface="Century Gothic" panose="020B0502020202020204" pitchFamily="34" charset="0"/>
                <a:ea typeface="+mn-ea"/>
                <a:cs typeface="+mn-cs"/>
              </a:rPr>
              <a:t>Using Formative Assessment </a:t>
            </a:r>
            <a:endParaRPr lang="en-US" dirty="0" smtClean="0">
              <a:effectLst/>
              <a:latin typeface="Century Gothic" panose="020B0502020202020204" pitchFamily="34" charset="0"/>
            </a:endParaRPr>
          </a:p>
        </p:txBody>
      </p:sp>
      <p:sp>
        <p:nvSpPr>
          <p:cNvPr id="19" name="Title 1"/>
          <p:cNvSpPr txBox="1">
            <a:spLocks/>
          </p:cNvSpPr>
          <p:nvPr/>
        </p:nvSpPr>
        <p:spPr>
          <a:xfrm>
            <a:off x="457200" y="2209800"/>
            <a:ext cx="77724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sz="2400" dirty="0" smtClean="0"/>
              <a:t>To </a:t>
            </a:r>
            <a:r>
              <a:rPr lang="en-US" sz="2400" dirty="0" smtClean="0"/>
              <a:t>Evaluate Children’s Progress In Early Intervention and Early Childhood Special Education</a:t>
            </a:r>
            <a:endParaRPr lang="en-US" sz="2400" dirty="0"/>
          </a:p>
        </p:txBody>
      </p:sp>
      <p:sp>
        <p:nvSpPr>
          <p:cNvPr id="8" name="Text Placeholder 10"/>
          <p:cNvSpPr txBox="1">
            <a:spLocks/>
          </p:cNvSpPr>
          <p:nvPr/>
        </p:nvSpPr>
        <p:spPr>
          <a:xfrm>
            <a:off x="446754" y="3886200"/>
            <a:ext cx="6705600" cy="13716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smtClean="0"/>
              <a:t>Virginia Buysse, NCSI @ AIR</a:t>
            </a:r>
          </a:p>
          <a:p>
            <a:pPr>
              <a:spcBef>
                <a:spcPts val="0"/>
              </a:spcBef>
            </a:pPr>
            <a:r>
              <a:rPr lang="en-US" sz="2400" dirty="0" smtClean="0"/>
              <a:t>Alise Paillard, NCSI @ </a:t>
            </a:r>
            <a:r>
              <a:rPr lang="en-US" sz="2400" dirty="0" err="1" smtClean="0"/>
              <a:t>WestEd</a:t>
            </a:r>
            <a:endParaRPr lang="en-US" sz="2400" dirty="0" smtClean="0"/>
          </a:p>
          <a:p>
            <a:pPr>
              <a:spcBef>
                <a:spcPts val="0"/>
              </a:spcBef>
            </a:pPr>
            <a:r>
              <a:rPr lang="en-US" sz="2400" dirty="0" smtClean="0"/>
              <a:t>Taletha Derrington, DaSy/NCSI @ SRI</a:t>
            </a:r>
          </a:p>
        </p:txBody>
      </p:sp>
      <p:sp>
        <p:nvSpPr>
          <p:cNvPr id="21" name="Subtitle 2"/>
          <p:cNvSpPr txBox="1">
            <a:spLocks/>
          </p:cNvSpPr>
          <p:nvPr/>
        </p:nvSpPr>
        <p:spPr>
          <a:xfrm>
            <a:off x="457200" y="5410200"/>
            <a:ext cx="5181600" cy="990600"/>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000" dirty="0" smtClean="0"/>
              <a:t>Improving Data, Improving Outcomes</a:t>
            </a:r>
          </a:p>
          <a:p>
            <a:pPr algn="l">
              <a:spcBef>
                <a:spcPts val="0"/>
              </a:spcBef>
            </a:pPr>
            <a:r>
              <a:rPr lang="en-US" sz="2000" dirty="0" smtClean="0"/>
              <a:t>New Orleans, LA</a:t>
            </a:r>
            <a:endParaRPr lang="en-US" sz="2000" dirty="0"/>
          </a:p>
          <a:p>
            <a:pPr algn="l">
              <a:spcBef>
                <a:spcPts val="0"/>
              </a:spcBef>
            </a:pPr>
            <a:r>
              <a:rPr lang="en-US" sz="2000" dirty="0" smtClean="0"/>
              <a:t>August 15, 2016</a:t>
            </a:r>
            <a:endParaRPr lang="en-US" sz="20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10</a:t>
            </a:fld>
            <a:endParaRPr lang="en-US" dirty="0">
              <a:latin typeface="Century Gothic" panose="020B0502020202020204" pitchFamily="34" charset="0"/>
            </a:endParaRPr>
          </a:p>
        </p:txBody>
      </p:sp>
      <p:sp>
        <p:nvSpPr>
          <p:cNvPr id="3" name="Title 2"/>
          <p:cNvSpPr>
            <a:spLocks noGrp="1"/>
          </p:cNvSpPr>
          <p:nvPr>
            <p:ph type="title" idx="4294967295"/>
          </p:nvPr>
        </p:nvSpPr>
        <p:spPr/>
        <p:txBody>
          <a:bodyPr/>
          <a:lstStyle/>
          <a:p>
            <a:pPr rtl="0" eaLnBrk="1" latinLnBrk="0" hangingPunct="1"/>
            <a:r>
              <a:rPr lang="en-US" sz="2850" b="1" kern="1200" dirty="0" smtClean="0">
                <a:solidFill>
                  <a:srgbClr val="1F497D"/>
                </a:solidFill>
                <a:effectLst/>
                <a:latin typeface="Candara"/>
                <a:ea typeface="ＭＳ Ｐゴシック"/>
                <a:cs typeface="Candara"/>
              </a:rPr>
              <a:t>Diagnostic Assessment</a:t>
            </a:r>
            <a:endParaRPr lang="en-US" dirty="0" smtClean="0">
              <a:effectLst/>
            </a:endParaRPr>
          </a:p>
        </p:txBody>
      </p:sp>
      <p:grpSp>
        <p:nvGrpSpPr>
          <p:cNvPr id="2" name="Group 1" descr="Diagnostic assessment is used to identify significant concerns about children's development. Multiple methods and sources are required, with special attention on family input. Eligibility decisions are based in part on norm-referenced assessments that are age-appropriate and technically sound. Diagnostic assessment also includes accommodations to ensure assessments appropriately measure child's knowledge and skills."/>
          <p:cNvGrpSpPr/>
          <p:nvPr/>
        </p:nvGrpSpPr>
        <p:grpSpPr>
          <a:xfrm>
            <a:off x="544018" y="2527066"/>
            <a:ext cx="8287238" cy="2044934"/>
            <a:chOff x="544018" y="2527066"/>
            <a:chExt cx="8287238" cy="2044934"/>
          </a:xfrm>
        </p:grpSpPr>
        <p:sp>
          <p:nvSpPr>
            <p:cNvPr id="75" name="Rectangle 74"/>
            <p:cNvSpPr/>
            <p:nvPr/>
          </p:nvSpPr>
          <p:spPr>
            <a:xfrm>
              <a:off x="544018" y="2538552"/>
              <a:ext cx="1905182" cy="20334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Used to identify </a:t>
              </a:r>
              <a:r>
                <a:rPr lang="en-US" sz="1600" b="1" dirty="0" smtClean="0">
                  <a:solidFill>
                    <a:schemeClr val="bg1"/>
                  </a:solidFill>
                  <a:latin typeface="Arial"/>
                  <a:cs typeface="Arial"/>
                </a:rPr>
                <a:t>significant </a:t>
              </a:r>
              <a:r>
                <a:rPr lang="en-US" sz="1600" b="1" dirty="0">
                  <a:solidFill>
                    <a:schemeClr val="bg1"/>
                  </a:solidFill>
                  <a:latin typeface="Arial"/>
                  <a:cs typeface="Arial"/>
                </a:rPr>
                <a:t>concerns about children’s development</a:t>
              </a:r>
            </a:p>
            <a:p>
              <a:pPr algn="ctr"/>
              <a:endParaRPr lang="en-US" sz="1613" b="1" dirty="0">
                <a:solidFill>
                  <a:schemeClr val="bg1"/>
                </a:solidFill>
                <a:latin typeface="Roboto Light"/>
                <a:cs typeface="Roboto Light"/>
              </a:endParaRPr>
            </a:p>
          </p:txBody>
        </p:sp>
        <p:sp>
          <p:nvSpPr>
            <p:cNvPr id="91" name="Rectangle 90"/>
            <p:cNvSpPr/>
            <p:nvPr/>
          </p:nvSpPr>
          <p:spPr>
            <a:xfrm>
              <a:off x="2656572" y="2527066"/>
              <a:ext cx="1917214" cy="2044934"/>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Multiple methods and sources </a:t>
              </a:r>
              <a:br>
                <a:rPr lang="en-US" sz="1600" b="1" dirty="0">
                  <a:solidFill>
                    <a:schemeClr val="bg1"/>
                  </a:solidFill>
                  <a:latin typeface="Arial"/>
                  <a:cs typeface="Arial"/>
                </a:rPr>
              </a:br>
              <a:r>
                <a:rPr lang="en-US" sz="1600" b="1" dirty="0">
                  <a:solidFill>
                    <a:schemeClr val="bg1"/>
                  </a:solidFill>
                  <a:latin typeface="Arial"/>
                  <a:cs typeface="Arial"/>
                </a:rPr>
                <a:t>required, with special attention on family input</a:t>
              </a:r>
            </a:p>
            <a:p>
              <a:pPr algn="ctr"/>
              <a:endParaRPr lang="en-US" sz="1613" b="1" dirty="0">
                <a:solidFill>
                  <a:schemeClr val="bg1"/>
                </a:solidFill>
                <a:latin typeface="Roboto Light"/>
                <a:cs typeface="Roboto Light"/>
              </a:endParaRPr>
            </a:p>
          </p:txBody>
        </p:sp>
        <p:sp>
          <p:nvSpPr>
            <p:cNvPr id="128" name="Rectangle 127"/>
            <p:cNvSpPr/>
            <p:nvPr/>
          </p:nvSpPr>
          <p:spPr>
            <a:xfrm>
              <a:off x="4755889" y="2531077"/>
              <a:ext cx="1901067" cy="204092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Eligibility decisions based in part on norm-referenced assessments that are age-appropriate and technically </a:t>
              </a:r>
              <a:r>
                <a:rPr lang="en-US" sz="1600" b="1" dirty="0" smtClean="0">
                  <a:solidFill>
                    <a:schemeClr val="bg1"/>
                  </a:solidFill>
                  <a:latin typeface="Arial"/>
                  <a:cs typeface="Arial"/>
                </a:rPr>
                <a:t>sound</a:t>
              </a:r>
              <a:endParaRPr lang="en-US" sz="1600" b="1" dirty="0">
                <a:solidFill>
                  <a:schemeClr val="bg1"/>
                </a:solidFill>
                <a:latin typeface="Arial"/>
                <a:cs typeface="Arial"/>
              </a:endParaRPr>
            </a:p>
          </p:txBody>
        </p:sp>
        <p:sp>
          <p:nvSpPr>
            <p:cNvPr id="160" name="Rectangle 159"/>
            <p:cNvSpPr/>
            <p:nvPr/>
          </p:nvSpPr>
          <p:spPr>
            <a:xfrm>
              <a:off x="6934200" y="2531078"/>
              <a:ext cx="1897056" cy="2040922"/>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Include accommodations to ensure assessments appropriately measure child’s knowledge and </a:t>
              </a:r>
              <a:r>
                <a:rPr lang="en-US" sz="1600" b="1" dirty="0" smtClean="0">
                  <a:solidFill>
                    <a:schemeClr val="bg1"/>
                  </a:solidFill>
                  <a:latin typeface="Arial"/>
                  <a:cs typeface="Arial"/>
                </a:rPr>
                <a:t>skills</a:t>
              </a:r>
              <a:endParaRPr lang="en-US" sz="1600" b="1" dirty="0">
                <a:solidFill>
                  <a:schemeClr val="bg1"/>
                </a:solidFill>
                <a:latin typeface="Arial"/>
                <a:cs typeface="Arial"/>
              </a:endParaRPr>
            </a:p>
          </p:txBody>
        </p:sp>
      </p:grpSp>
    </p:spTree>
    <p:extLst>
      <p:ext uri="{BB962C8B-B14F-4D97-AF65-F5344CB8AC3E}">
        <p14:creationId xmlns:p14="http://schemas.microsoft.com/office/powerpoint/2010/main" val="32015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11</a:t>
            </a:fld>
            <a:endParaRPr lang="en-US" dirty="0">
              <a:latin typeface="Century Gothic" panose="020B0502020202020204" pitchFamily="34" charset="0"/>
            </a:endParaRPr>
          </a:p>
        </p:txBody>
      </p:sp>
      <p:sp>
        <p:nvSpPr>
          <p:cNvPr id="2" name="Title 1"/>
          <p:cNvSpPr>
            <a:spLocks noGrp="1"/>
          </p:cNvSpPr>
          <p:nvPr>
            <p:ph type="title" idx="4294967295"/>
          </p:nvPr>
        </p:nvSpPr>
        <p:spPr/>
        <p:txBody>
          <a:bodyPr/>
          <a:lstStyle/>
          <a:p>
            <a:pPr rtl="0" eaLnBrk="1" latinLnBrk="0" hangingPunct="1"/>
            <a:r>
              <a:rPr lang="en-US" sz="2850" b="1" kern="1200" dirty="0" smtClean="0">
                <a:solidFill>
                  <a:srgbClr val="1F497D"/>
                </a:solidFill>
                <a:effectLst/>
                <a:latin typeface="Candara"/>
                <a:ea typeface="ＭＳ Ｐゴシック"/>
                <a:cs typeface="Candara"/>
              </a:rPr>
              <a:t>Formative Assessment</a:t>
            </a:r>
            <a:endParaRPr lang="en-US" dirty="0" smtClean="0">
              <a:effectLst/>
            </a:endParaRPr>
          </a:p>
        </p:txBody>
      </p:sp>
      <p:pic>
        <p:nvPicPr>
          <p:cNvPr id="1027" name="Picture 3" descr="Formative assessment is used to plan and evaluate instruction or intervention linked to early learning standards; used to assess progress in learning and determine need to adjust instruction or intervention; adopts tools at a systems-wide rather than individual program level; and is administered periodically throughout the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209800"/>
            <a:ext cx="760095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6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12</a:t>
            </a:fld>
            <a:endParaRPr lang="en-US" dirty="0">
              <a:latin typeface="Century Gothic" panose="020B0502020202020204" pitchFamily="34" charset="0"/>
            </a:endParaRPr>
          </a:p>
        </p:txBody>
      </p:sp>
      <p:sp>
        <p:nvSpPr>
          <p:cNvPr id="4" name="Title 3"/>
          <p:cNvSpPr>
            <a:spLocks noGrp="1"/>
          </p:cNvSpPr>
          <p:nvPr>
            <p:ph type="title" idx="4294967295"/>
          </p:nvPr>
        </p:nvSpPr>
        <p:spPr/>
        <p:txBody>
          <a:bodyPr/>
          <a:lstStyle/>
          <a:p>
            <a:pPr rtl="0" eaLnBrk="1" latinLnBrk="0" hangingPunct="1"/>
            <a:r>
              <a:rPr lang="en-US" sz="2850" b="1" kern="1200" dirty="0" smtClean="0">
                <a:solidFill>
                  <a:srgbClr val="1F497D"/>
                </a:solidFill>
                <a:effectLst/>
                <a:latin typeface="Candara"/>
                <a:ea typeface="ＭＳ Ｐゴシック"/>
                <a:cs typeface="Candara"/>
              </a:rPr>
              <a:t>Child Outcome Assessment</a:t>
            </a:r>
            <a:endParaRPr lang="en-US" dirty="0" smtClean="0">
              <a:effectLst/>
            </a:endParaRPr>
          </a:p>
        </p:txBody>
      </p:sp>
      <p:grpSp>
        <p:nvGrpSpPr>
          <p:cNvPr id="3" name="Group 2" descr="Child Outcome Assessment&#10;1) Child Outcome Assessment is used most often to determine the effectiveness of the program.&#10;2) Data is aggregated at the group rather than individual child level.&#10;3) Child Outcome Assessment relies on direct assessments of child's knowledge and skills based on structured observations and individual assessments.&#10;4) The selection of tools depends on the purpose of the evaluation and child characteristics.&#10;5) Child Outcome Assessment is used in conjunction with measures of program/classroom quality."/>
          <p:cNvGrpSpPr/>
          <p:nvPr/>
        </p:nvGrpSpPr>
        <p:grpSpPr>
          <a:xfrm>
            <a:off x="277359" y="2303459"/>
            <a:ext cx="8539466" cy="3208381"/>
            <a:chOff x="277359" y="2303459"/>
            <a:chExt cx="8539466" cy="3208381"/>
          </a:xfrm>
        </p:grpSpPr>
        <p:sp>
          <p:nvSpPr>
            <p:cNvPr id="127" name="TextBox 126"/>
            <p:cNvSpPr txBox="1"/>
            <p:nvPr/>
          </p:nvSpPr>
          <p:spPr>
            <a:xfrm>
              <a:off x="2465899" y="2424776"/>
              <a:ext cx="671081" cy="888833"/>
            </a:xfrm>
            <a:prstGeom prst="rect">
              <a:avLst/>
            </a:prstGeom>
            <a:solidFill>
              <a:srgbClr val="154578"/>
            </a:solidFill>
          </p:spPr>
          <p:txBody>
            <a:bodyPr wrap="square" rtlCol="0" anchor="ctr">
              <a:spAutoFit/>
            </a:bodyPr>
            <a:lstStyle/>
            <a:p>
              <a:pPr algn="ctr"/>
              <a:r>
                <a:rPr lang="en-US" sz="5176" dirty="0">
                  <a:solidFill>
                    <a:schemeClr val="bg1"/>
                  </a:solidFill>
                  <a:latin typeface="Candara"/>
                  <a:cs typeface="Candara"/>
                </a:rPr>
                <a:t>1</a:t>
              </a:r>
            </a:p>
          </p:txBody>
        </p:sp>
        <p:sp>
          <p:nvSpPr>
            <p:cNvPr id="133" name="Subtitle 2"/>
            <p:cNvSpPr txBox="1">
              <a:spLocks/>
            </p:cNvSpPr>
            <p:nvPr/>
          </p:nvSpPr>
          <p:spPr>
            <a:xfrm>
              <a:off x="277359" y="2533563"/>
              <a:ext cx="2188540" cy="671255"/>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rgbClr val="154578"/>
                  </a:solidFill>
                  <a:latin typeface="Arial"/>
                  <a:cs typeface="Arial"/>
                </a:rPr>
                <a:t>Used most often to determine the effectiveness of the program</a:t>
              </a:r>
              <a:endParaRPr lang="en-US" sz="1013" b="1" dirty="0">
                <a:solidFill>
                  <a:srgbClr val="154578"/>
                </a:solidFill>
                <a:latin typeface="Arial"/>
                <a:cs typeface="Arial"/>
              </a:endParaRPr>
            </a:p>
          </p:txBody>
        </p:sp>
        <p:sp>
          <p:nvSpPr>
            <p:cNvPr id="134" name="Subtitle 2"/>
            <p:cNvSpPr txBox="1">
              <a:spLocks/>
            </p:cNvSpPr>
            <p:nvPr/>
          </p:nvSpPr>
          <p:spPr>
            <a:xfrm>
              <a:off x="277359" y="3466230"/>
              <a:ext cx="2188540" cy="680735"/>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rgbClr val="ED3532"/>
                  </a:solidFill>
                  <a:latin typeface="Arial"/>
                  <a:cs typeface="Arial"/>
                </a:rPr>
                <a:t>Data aggregated at group rather than </a:t>
              </a:r>
            </a:p>
            <a:p>
              <a:pPr marL="0" indent="0" algn="r">
                <a:buNone/>
              </a:pPr>
              <a:r>
                <a:rPr lang="en-US" sz="1200" b="1" dirty="0">
                  <a:solidFill>
                    <a:srgbClr val="ED3532"/>
                  </a:solidFill>
                  <a:latin typeface="Arial"/>
                  <a:cs typeface="Arial"/>
                </a:rPr>
                <a:t>individual child level</a:t>
              </a:r>
              <a:endParaRPr lang="en-US" sz="1013" b="1" dirty="0">
                <a:solidFill>
                  <a:srgbClr val="ED3532"/>
                </a:solidFill>
                <a:latin typeface="Arial"/>
                <a:cs typeface="Arial"/>
              </a:endParaRPr>
            </a:p>
          </p:txBody>
        </p:sp>
        <p:sp>
          <p:nvSpPr>
            <p:cNvPr id="135" name="Subtitle 2"/>
            <p:cNvSpPr txBox="1">
              <a:spLocks/>
            </p:cNvSpPr>
            <p:nvPr/>
          </p:nvSpPr>
          <p:spPr>
            <a:xfrm>
              <a:off x="277359" y="4406388"/>
              <a:ext cx="2188539" cy="957737"/>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chemeClr val="accent5"/>
                  </a:solidFill>
                  <a:latin typeface="Arial"/>
                  <a:cs typeface="Arial"/>
                </a:rPr>
                <a:t>Rely on direct assessments of child’s knowledge and skills based on structured observations and </a:t>
              </a:r>
              <a:br>
                <a:rPr lang="en-US" sz="1200" b="1" dirty="0">
                  <a:solidFill>
                    <a:schemeClr val="accent5"/>
                  </a:solidFill>
                  <a:latin typeface="Arial"/>
                  <a:cs typeface="Arial"/>
                </a:rPr>
              </a:br>
              <a:r>
                <a:rPr lang="en-US" sz="1200" b="1" dirty="0">
                  <a:solidFill>
                    <a:schemeClr val="accent5"/>
                  </a:solidFill>
                  <a:latin typeface="Arial"/>
                  <a:cs typeface="Arial"/>
                </a:rPr>
                <a:t>individual assessments</a:t>
              </a:r>
              <a:endParaRPr lang="en-US" sz="1013" b="1" dirty="0">
                <a:solidFill>
                  <a:schemeClr val="accent5"/>
                </a:solidFill>
                <a:latin typeface="Arial"/>
                <a:cs typeface="Arial"/>
              </a:endParaRPr>
            </a:p>
          </p:txBody>
        </p:sp>
        <p:sp>
          <p:nvSpPr>
            <p:cNvPr id="136" name="Subtitle 2"/>
            <p:cNvSpPr txBox="1">
              <a:spLocks/>
            </p:cNvSpPr>
            <p:nvPr/>
          </p:nvSpPr>
          <p:spPr>
            <a:xfrm>
              <a:off x="6645048" y="2906211"/>
              <a:ext cx="2171777" cy="826743"/>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rgbClr val="6DB467"/>
                  </a:solidFill>
                  <a:latin typeface="Arial"/>
                  <a:cs typeface="Arial"/>
                </a:rPr>
                <a:t>Selection of tools depends on purpose of the evaluation and child characteristics</a:t>
              </a:r>
              <a:endParaRPr lang="en-US" sz="1013" b="1" dirty="0">
                <a:solidFill>
                  <a:srgbClr val="6DB467"/>
                </a:solidFill>
                <a:latin typeface="Arial"/>
                <a:cs typeface="Arial"/>
              </a:endParaRPr>
            </a:p>
          </p:txBody>
        </p:sp>
        <p:sp>
          <p:nvSpPr>
            <p:cNvPr id="137" name="Subtitle 2"/>
            <p:cNvSpPr txBox="1">
              <a:spLocks/>
            </p:cNvSpPr>
            <p:nvPr/>
          </p:nvSpPr>
          <p:spPr>
            <a:xfrm>
              <a:off x="6645047" y="4089891"/>
              <a:ext cx="2161194" cy="680846"/>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4">
                      <a:lumMod val="75000"/>
                    </a:schemeClr>
                  </a:solidFill>
                  <a:latin typeface="Arial"/>
                  <a:cs typeface="Arial"/>
                </a:rPr>
                <a:t>Used in conjunction with measures of program/classroom quality</a:t>
              </a:r>
              <a:endParaRPr lang="en-US" sz="1013" b="1" dirty="0">
                <a:solidFill>
                  <a:schemeClr val="accent4">
                    <a:lumMod val="75000"/>
                  </a:schemeClr>
                </a:solidFill>
                <a:latin typeface="Arial"/>
                <a:cs typeface="Arial"/>
              </a:endParaRPr>
            </a:p>
          </p:txBody>
        </p:sp>
        <p:grpSp>
          <p:nvGrpSpPr>
            <p:cNvPr id="2" name="Group 1"/>
            <p:cNvGrpSpPr/>
            <p:nvPr/>
          </p:nvGrpSpPr>
          <p:grpSpPr>
            <a:xfrm>
              <a:off x="3464376" y="2303459"/>
              <a:ext cx="2197651" cy="3208381"/>
              <a:chOff x="3371538" y="1965440"/>
              <a:chExt cx="2197651" cy="3208381"/>
            </a:xfrm>
          </p:grpSpPr>
          <p:grpSp>
            <p:nvGrpSpPr>
              <p:cNvPr id="29" name="Group 28"/>
              <p:cNvGrpSpPr/>
              <p:nvPr/>
            </p:nvGrpSpPr>
            <p:grpSpPr>
              <a:xfrm>
                <a:off x="4076552" y="3385501"/>
                <a:ext cx="705014" cy="1205065"/>
                <a:chOff x="5481404" y="1355313"/>
                <a:chExt cx="341669" cy="849252"/>
              </a:xfrm>
              <a:solidFill>
                <a:schemeClr val="accent6">
                  <a:lumMod val="75000"/>
                </a:schemeClr>
              </a:solidFill>
            </p:grpSpPr>
            <p:sp>
              <p:nvSpPr>
                <p:cNvPr id="30"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7"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38" name="Group 37"/>
              <p:cNvGrpSpPr/>
              <p:nvPr/>
            </p:nvGrpSpPr>
            <p:grpSpPr>
              <a:xfrm>
                <a:off x="3371538" y="2600109"/>
                <a:ext cx="705014" cy="1205065"/>
                <a:chOff x="5481404" y="1355313"/>
                <a:chExt cx="341669" cy="849252"/>
              </a:xfrm>
              <a:solidFill>
                <a:schemeClr val="accent6">
                  <a:lumMod val="75000"/>
                </a:schemeClr>
              </a:solidFill>
            </p:grpSpPr>
            <p:sp>
              <p:nvSpPr>
                <p:cNvPr id="3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0"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3" name="Group 52"/>
              <p:cNvGrpSpPr/>
              <p:nvPr/>
            </p:nvGrpSpPr>
            <p:grpSpPr>
              <a:xfrm>
                <a:off x="4103548" y="1965440"/>
                <a:ext cx="640440" cy="1287502"/>
                <a:chOff x="2323306" y="2203133"/>
                <a:chExt cx="979488" cy="2554287"/>
              </a:xfrm>
              <a:solidFill>
                <a:schemeClr val="accent6">
                  <a:lumMod val="75000"/>
                </a:schemeClr>
              </a:solidFill>
            </p:grpSpPr>
            <p:sp>
              <p:nvSpPr>
                <p:cNvPr id="5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55"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6" name="Group 55"/>
              <p:cNvGrpSpPr/>
              <p:nvPr/>
            </p:nvGrpSpPr>
            <p:grpSpPr>
              <a:xfrm>
                <a:off x="3371538" y="3886319"/>
                <a:ext cx="640440" cy="1287502"/>
                <a:chOff x="2323306" y="2203133"/>
                <a:chExt cx="979488" cy="2554287"/>
              </a:xfrm>
              <a:solidFill>
                <a:schemeClr val="accent6">
                  <a:lumMod val="75000"/>
                </a:schemeClr>
              </a:solidFill>
            </p:grpSpPr>
            <p:sp>
              <p:nvSpPr>
                <p:cNvPr id="5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58"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9" name="Group 58"/>
              <p:cNvGrpSpPr/>
              <p:nvPr/>
            </p:nvGrpSpPr>
            <p:grpSpPr>
              <a:xfrm>
                <a:off x="4864175" y="2600109"/>
                <a:ext cx="705014" cy="1205065"/>
                <a:chOff x="5481404" y="1355313"/>
                <a:chExt cx="341669" cy="849252"/>
              </a:xfrm>
              <a:solidFill>
                <a:schemeClr val="accent6">
                  <a:lumMod val="75000"/>
                </a:schemeClr>
              </a:solidFill>
            </p:grpSpPr>
            <p:sp>
              <p:nvSpPr>
                <p:cNvPr id="60"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solidFill>
                      <a:schemeClr val="accent2"/>
                    </a:solidFill>
                    <a:latin typeface="Roboto Light"/>
                  </a:endParaRPr>
                </a:p>
              </p:txBody>
            </p:sp>
            <p:sp>
              <p:nvSpPr>
                <p:cNvPr id="61"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solidFill>
                      <a:schemeClr val="accent2"/>
                    </a:solidFill>
                    <a:latin typeface="Roboto Light"/>
                  </a:endParaRPr>
                </a:p>
              </p:txBody>
            </p:sp>
          </p:grpSp>
          <p:grpSp>
            <p:nvGrpSpPr>
              <p:cNvPr id="62" name="Group 61"/>
              <p:cNvGrpSpPr/>
              <p:nvPr/>
            </p:nvGrpSpPr>
            <p:grpSpPr>
              <a:xfrm>
                <a:off x="4864175" y="3886319"/>
                <a:ext cx="640440" cy="1287502"/>
                <a:chOff x="2323306" y="2203133"/>
                <a:chExt cx="979488" cy="2554287"/>
              </a:xfrm>
              <a:solidFill>
                <a:schemeClr val="accent6">
                  <a:lumMod val="75000"/>
                </a:schemeClr>
              </a:solidFill>
            </p:grpSpPr>
            <p:sp>
              <p:nvSpPr>
                <p:cNvPr id="6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64"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sp>
          <p:nvSpPr>
            <p:cNvPr id="42" name="TextBox 41"/>
            <p:cNvSpPr txBox="1"/>
            <p:nvPr/>
          </p:nvSpPr>
          <p:spPr>
            <a:xfrm>
              <a:off x="2465899" y="3431878"/>
              <a:ext cx="671081" cy="888833"/>
            </a:xfrm>
            <a:prstGeom prst="rect">
              <a:avLst/>
            </a:prstGeom>
            <a:solidFill>
              <a:srgbClr val="ED3532"/>
            </a:solidFill>
          </p:spPr>
          <p:txBody>
            <a:bodyPr wrap="square" rtlCol="0" anchor="ctr">
              <a:spAutoFit/>
            </a:bodyPr>
            <a:lstStyle/>
            <a:p>
              <a:pPr algn="ctr"/>
              <a:r>
                <a:rPr lang="en-US" sz="5176" dirty="0" smtClean="0">
                  <a:solidFill>
                    <a:schemeClr val="bg1"/>
                  </a:solidFill>
                  <a:latin typeface="Candara"/>
                  <a:cs typeface="Candara"/>
                </a:rPr>
                <a:t>2</a:t>
              </a:r>
              <a:endParaRPr lang="en-US" sz="5176" dirty="0">
                <a:solidFill>
                  <a:schemeClr val="bg1"/>
                </a:solidFill>
                <a:latin typeface="Candara"/>
                <a:cs typeface="Candara"/>
              </a:endParaRPr>
            </a:p>
          </p:txBody>
        </p:sp>
        <p:sp>
          <p:nvSpPr>
            <p:cNvPr id="43" name="TextBox 42"/>
            <p:cNvSpPr txBox="1"/>
            <p:nvPr/>
          </p:nvSpPr>
          <p:spPr>
            <a:xfrm>
              <a:off x="2465898" y="4440840"/>
              <a:ext cx="671081" cy="888833"/>
            </a:xfrm>
            <a:prstGeom prst="rect">
              <a:avLst/>
            </a:prstGeom>
            <a:solidFill>
              <a:schemeClr val="accent5"/>
            </a:solidFill>
          </p:spPr>
          <p:txBody>
            <a:bodyPr wrap="square" rtlCol="0" anchor="ctr">
              <a:spAutoFit/>
            </a:bodyPr>
            <a:lstStyle/>
            <a:p>
              <a:pPr algn="ctr"/>
              <a:r>
                <a:rPr lang="en-US" sz="5176" dirty="0" smtClean="0">
                  <a:solidFill>
                    <a:schemeClr val="bg1"/>
                  </a:solidFill>
                  <a:latin typeface="Candara"/>
                  <a:cs typeface="Candara"/>
                </a:rPr>
                <a:t>3</a:t>
              </a:r>
              <a:endParaRPr lang="en-US" sz="5176" dirty="0">
                <a:solidFill>
                  <a:schemeClr val="bg1"/>
                </a:solidFill>
                <a:latin typeface="Candara"/>
                <a:cs typeface="Candara"/>
              </a:endParaRPr>
            </a:p>
          </p:txBody>
        </p:sp>
        <p:sp>
          <p:nvSpPr>
            <p:cNvPr id="44" name="TextBox 43"/>
            <p:cNvSpPr txBox="1"/>
            <p:nvPr/>
          </p:nvSpPr>
          <p:spPr>
            <a:xfrm>
              <a:off x="5973966" y="2869190"/>
              <a:ext cx="671081" cy="888833"/>
            </a:xfrm>
            <a:prstGeom prst="rect">
              <a:avLst/>
            </a:prstGeom>
            <a:solidFill>
              <a:srgbClr val="6DB467"/>
            </a:solidFill>
          </p:spPr>
          <p:txBody>
            <a:bodyPr wrap="square" rtlCol="0" anchor="ctr">
              <a:spAutoFit/>
            </a:bodyPr>
            <a:lstStyle/>
            <a:p>
              <a:pPr algn="ctr"/>
              <a:r>
                <a:rPr lang="en-US" sz="5176" dirty="0" smtClean="0">
                  <a:solidFill>
                    <a:schemeClr val="bg1"/>
                  </a:solidFill>
                  <a:latin typeface="Candara"/>
                  <a:cs typeface="Candara"/>
                </a:rPr>
                <a:t>4</a:t>
              </a:r>
              <a:endParaRPr lang="en-US" sz="5176" dirty="0">
                <a:solidFill>
                  <a:schemeClr val="bg1"/>
                </a:solidFill>
                <a:latin typeface="Candara"/>
                <a:cs typeface="Candara"/>
              </a:endParaRPr>
            </a:p>
          </p:txBody>
        </p:sp>
        <p:sp>
          <p:nvSpPr>
            <p:cNvPr id="45" name="TextBox 44"/>
            <p:cNvSpPr txBox="1"/>
            <p:nvPr/>
          </p:nvSpPr>
          <p:spPr>
            <a:xfrm>
              <a:off x="5973966" y="3996556"/>
              <a:ext cx="671081" cy="888833"/>
            </a:xfrm>
            <a:prstGeom prst="rect">
              <a:avLst/>
            </a:prstGeom>
            <a:solidFill>
              <a:schemeClr val="accent4">
                <a:lumMod val="75000"/>
              </a:schemeClr>
            </a:solidFill>
          </p:spPr>
          <p:txBody>
            <a:bodyPr wrap="square" rtlCol="0" anchor="ctr">
              <a:spAutoFit/>
            </a:bodyPr>
            <a:lstStyle/>
            <a:p>
              <a:pPr algn="ctr"/>
              <a:r>
                <a:rPr lang="en-US" sz="5176" dirty="0" smtClean="0">
                  <a:solidFill>
                    <a:schemeClr val="bg1"/>
                  </a:solidFill>
                  <a:latin typeface="Candara"/>
                  <a:cs typeface="Candara"/>
                </a:rPr>
                <a:t>5</a:t>
              </a:r>
              <a:endParaRPr lang="en-US" sz="5176" dirty="0">
                <a:solidFill>
                  <a:schemeClr val="bg1"/>
                </a:solidFill>
                <a:latin typeface="Candara"/>
                <a:cs typeface="Candara"/>
              </a:endParaRPr>
            </a:p>
          </p:txBody>
        </p:sp>
      </p:grpSp>
    </p:spTree>
    <p:extLst>
      <p:ext uri="{BB962C8B-B14F-4D97-AF65-F5344CB8AC3E}">
        <p14:creationId xmlns:p14="http://schemas.microsoft.com/office/powerpoint/2010/main" val="395483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13</a:t>
            </a:fld>
            <a:endParaRPr lang="en-US" dirty="0">
              <a:latin typeface="Century Gothic" panose="020B0502020202020204" pitchFamily="34" charset="0"/>
            </a:endParaRPr>
          </a:p>
        </p:txBody>
      </p:sp>
      <p:pic>
        <p:nvPicPr>
          <p:cNvPr id="15" name="Picture Placeholder 14" descr="&quot; &quot;"/>
          <p:cNvPicPr>
            <a:picLocks noGrp="1" noChangeAspect="1"/>
          </p:cNvPicPr>
          <p:nvPr>
            <p:ph type="pic" sz="quarter" idx="13"/>
          </p:nvPr>
        </p:nvPicPr>
        <p:blipFill>
          <a:blip r:embed="rId3"/>
          <a:srcRect t="7817" b="7817"/>
          <a:stretch>
            <a:fillRect/>
          </a:stretch>
        </p:blipFill>
        <p:spPr/>
      </p:pic>
      <p:grpSp>
        <p:nvGrpSpPr>
          <p:cNvPr id="2" name="Group 1" descr="This is an image that introduces the next section of this PowerPoint Presentation, titled, &quot;What Challenges Do States Face in Building Statewide Child Assessment Systems?&quot;"/>
          <p:cNvGrpSpPr/>
          <p:nvPr/>
        </p:nvGrpSpPr>
        <p:grpSpPr>
          <a:xfrm>
            <a:off x="0" y="856580"/>
            <a:ext cx="9144000" cy="5144840"/>
            <a:chOff x="0" y="856580"/>
            <a:chExt cx="9144000" cy="5144840"/>
          </a:xfrm>
        </p:grpSpPr>
        <p:sp>
          <p:nvSpPr>
            <p:cNvPr id="5" name="Rectangle 4"/>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grpSp>
          <p:nvGrpSpPr>
            <p:cNvPr id="3" name="Group 3"/>
            <p:cNvGrpSpPr/>
            <p:nvPr/>
          </p:nvGrpSpPr>
          <p:grpSpPr>
            <a:xfrm>
              <a:off x="671345" y="4154389"/>
              <a:ext cx="2286000" cy="71138"/>
              <a:chOff x="1789787" y="8791867"/>
              <a:chExt cx="6094413" cy="189653"/>
            </a:xfrm>
          </p:grpSpPr>
          <p:sp>
            <p:nvSpPr>
              <p:cNvPr id="9" name="Rectangle 8"/>
              <p:cNvSpPr/>
              <p:nvPr/>
            </p:nvSpPr>
            <p:spPr>
              <a:xfrm>
                <a:off x="1789787"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0" name="Rectangle 9"/>
              <p:cNvSpPr/>
              <p:nvPr/>
            </p:nvSpPr>
            <p:spPr>
              <a:xfrm>
                <a:off x="3008670"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1" name="Rectangle 10"/>
              <p:cNvSpPr/>
              <p:nvPr/>
            </p:nvSpPr>
            <p:spPr>
              <a:xfrm>
                <a:off x="4227552"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2" name="Rectangle 11"/>
              <p:cNvSpPr/>
              <p:nvPr/>
            </p:nvSpPr>
            <p:spPr>
              <a:xfrm>
                <a:off x="5446435"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3" name="Rectangle 12"/>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grpSp>
      <p:sp>
        <p:nvSpPr>
          <p:cNvPr id="4" name="Title 3"/>
          <p:cNvSpPr>
            <a:spLocks noGrp="1"/>
          </p:cNvSpPr>
          <p:nvPr>
            <p:ph type="title" idx="4294967295"/>
          </p:nvPr>
        </p:nvSpPr>
        <p:spPr>
          <a:xfrm>
            <a:off x="651292" y="2743200"/>
            <a:ext cx="8229600" cy="1143000"/>
          </a:xfrm>
        </p:spPr>
        <p:txBody>
          <a:bodyPr>
            <a:noAutofit/>
          </a:bodyPr>
          <a:lstStyle/>
          <a:p>
            <a:pPr rtl="0" eaLnBrk="1" latinLnBrk="0" hangingPunct="1"/>
            <a:r>
              <a:rPr lang="en-US" sz="3300" b="0" kern="1200" dirty="0" smtClean="0">
                <a:solidFill>
                  <a:srgbClr val="FFFFFF"/>
                </a:solidFill>
                <a:effectLst/>
                <a:latin typeface="Arial" panose="020B0604020202020204" pitchFamily="34" charset="0"/>
                <a:ea typeface="+mn-ea"/>
                <a:cs typeface="Arial" panose="020B0604020202020204" pitchFamily="34" charset="0"/>
              </a:rPr>
              <a:t>What Challenges Do States Face </a:t>
            </a:r>
            <a:br>
              <a:rPr lang="en-US" sz="3300" b="0" kern="1200" dirty="0" smtClean="0">
                <a:solidFill>
                  <a:srgbClr val="FFFFFF"/>
                </a:solidFill>
                <a:effectLst/>
                <a:latin typeface="Arial" panose="020B0604020202020204" pitchFamily="34" charset="0"/>
                <a:ea typeface="+mn-ea"/>
                <a:cs typeface="Arial" panose="020B0604020202020204" pitchFamily="34" charset="0"/>
              </a:rPr>
            </a:br>
            <a:r>
              <a:rPr lang="en-US" sz="3300" b="0" kern="1200" dirty="0" smtClean="0">
                <a:solidFill>
                  <a:srgbClr val="FFFFFF"/>
                </a:solidFill>
                <a:effectLst/>
                <a:latin typeface="Arial" panose="020B0604020202020204" pitchFamily="34" charset="0"/>
                <a:ea typeface="+mn-ea"/>
                <a:cs typeface="Arial" panose="020B0604020202020204" pitchFamily="34" charset="0"/>
              </a:rPr>
              <a:t>in Building Statewide </a:t>
            </a:r>
            <a:br>
              <a:rPr lang="en-US" sz="3300" b="0" kern="1200" dirty="0" smtClean="0">
                <a:solidFill>
                  <a:srgbClr val="FFFFFF"/>
                </a:solidFill>
                <a:effectLst/>
                <a:latin typeface="Arial" panose="020B0604020202020204" pitchFamily="34" charset="0"/>
                <a:ea typeface="+mn-ea"/>
                <a:cs typeface="Arial" panose="020B0604020202020204" pitchFamily="34" charset="0"/>
              </a:rPr>
            </a:br>
            <a:r>
              <a:rPr lang="en-US" sz="3300" b="0" kern="1200" dirty="0" smtClean="0">
                <a:solidFill>
                  <a:srgbClr val="FFFFFF"/>
                </a:solidFill>
                <a:effectLst/>
                <a:latin typeface="Arial" panose="020B0604020202020204" pitchFamily="34" charset="0"/>
                <a:ea typeface="+mn-ea"/>
                <a:cs typeface="Arial" panose="020B0604020202020204" pitchFamily="34" charset="0"/>
              </a:rPr>
              <a:t>Child Assessment Systems?</a:t>
            </a:r>
            <a:endParaRPr lang="en-US" sz="3300" b="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3503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14</a:t>
            </a:fld>
            <a:endParaRPr lang="en-US" dirty="0">
              <a:solidFill>
                <a:schemeClr val="tx1"/>
              </a:solidFill>
              <a:latin typeface="Century Gothic" panose="020B0502020202020204" pitchFamily="34" charset="0"/>
            </a:endParaRPr>
          </a:p>
        </p:txBody>
      </p:sp>
      <p:sp>
        <p:nvSpPr>
          <p:cNvPr id="13" name="TextBox 12"/>
          <p:cNvSpPr txBox="1"/>
          <p:nvPr/>
        </p:nvSpPr>
        <p:spPr>
          <a:xfrm>
            <a:off x="2397847" y="4741479"/>
            <a:ext cx="6279459" cy="1092578"/>
          </a:xfrm>
          <a:prstGeom prst="rect">
            <a:avLst/>
          </a:prstGeom>
          <a:noFill/>
        </p:spPr>
        <p:txBody>
          <a:bodyPr wrap="square" lIns="0" tIns="0" rIns="91428" bIns="0" rtlCol="0">
            <a:noAutofit/>
          </a:bodyPr>
          <a:lstStyle/>
          <a:p>
            <a:pPr marL="219133" indent="-219133" algn="just">
              <a:buClr>
                <a:schemeClr val="accent5"/>
              </a:buClr>
              <a:buFont typeface="Arial"/>
              <a:buChar char="•"/>
              <a:defRPr/>
            </a:pPr>
            <a:r>
              <a:rPr lang="en-US" sz="1650" dirty="0">
                <a:latin typeface="Arial"/>
                <a:cs typeface="Arial"/>
              </a:rPr>
              <a:t>Infants </a:t>
            </a:r>
            <a:r>
              <a:rPr lang="en-US" sz="1650" dirty="0" smtClean="0">
                <a:latin typeface="Arial"/>
                <a:cs typeface="Arial"/>
              </a:rPr>
              <a:t>and </a:t>
            </a:r>
            <a:r>
              <a:rPr lang="en-US" sz="1650" dirty="0">
                <a:latin typeface="Arial"/>
                <a:cs typeface="Arial"/>
              </a:rPr>
              <a:t>toddlers</a:t>
            </a:r>
          </a:p>
          <a:p>
            <a:pPr marL="219133" indent="-219133" algn="just">
              <a:buClr>
                <a:schemeClr val="accent5"/>
              </a:buClr>
              <a:buFont typeface="Arial"/>
              <a:buChar char="•"/>
              <a:defRPr/>
            </a:pPr>
            <a:r>
              <a:rPr lang="en-US" sz="1650" dirty="0">
                <a:latin typeface="Arial"/>
                <a:cs typeface="Arial"/>
              </a:rPr>
              <a:t>Children from diverse linguistic or cultural groups</a:t>
            </a:r>
          </a:p>
          <a:p>
            <a:pPr marL="219133" indent="-219133" algn="just">
              <a:buClr>
                <a:schemeClr val="accent5"/>
              </a:buClr>
              <a:buFont typeface="Arial"/>
              <a:buChar char="•"/>
              <a:defRPr/>
            </a:pPr>
            <a:r>
              <a:rPr lang="en-US" sz="1650" dirty="0">
                <a:latin typeface="Arial"/>
                <a:cs typeface="Arial"/>
              </a:rPr>
              <a:t>Children with learning or behavioral problems</a:t>
            </a:r>
          </a:p>
          <a:p>
            <a:pPr marL="219133" indent="-219133" algn="just">
              <a:buClr>
                <a:schemeClr val="accent5"/>
              </a:buClr>
              <a:buFont typeface="Arial"/>
              <a:buChar char="•"/>
              <a:defRPr/>
            </a:pPr>
            <a:r>
              <a:rPr lang="en-US" sz="1650" dirty="0">
                <a:latin typeface="Arial"/>
                <a:cs typeface="Arial"/>
              </a:rPr>
              <a:t>Children with disabilities</a:t>
            </a:r>
          </a:p>
          <a:p>
            <a:pPr marL="219133" indent="-219133" algn="just">
              <a:lnSpc>
                <a:spcPts val="1275"/>
              </a:lnSpc>
              <a:defRPr/>
            </a:pPr>
            <a:endParaRPr lang="en-US" sz="1650" dirty="0">
              <a:latin typeface="Arial"/>
              <a:cs typeface="Arial"/>
            </a:endParaRPr>
          </a:p>
          <a:p>
            <a:pPr marL="219133" indent="-219133" algn="just">
              <a:lnSpc>
                <a:spcPts val="1275"/>
              </a:lnSpc>
              <a:defRPr/>
            </a:pPr>
            <a:r>
              <a:rPr lang="en-US" sz="2251" dirty="0">
                <a:latin typeface="Arial"/>
                <a:cs typeface="Arial"/>
              </a:rPr>
              <a:t> </a:t>
            </a:r>
          </a:p>
        </p:txBody>
      </p:sp>
      <p:pic>
        <p:nvPicPr>
          <p:cNvPr id="9" name="Picture Placeholder 8" descr="&quot; &quot;"/>
          <p:cNvPicPr>
            <a:picLocks noGrp="1" noChangeAspect="1"/>
          </p:cNvPicPr>
          <p:nvPr>
            <p:ph type="pic" sz="quarter" idx="4294967295"/>
          </p:nvPr>
        </p:nvPicPr>
        <p:blipFill>
          <a:blip r:embed="rId3"/>
          <a:srcRect t="20026" b="20026"/>
          <a:stretch>
            <a:fillRect/>
          </a:stretch>
        </p:blipFill>
        <p:spPr>
          <a:xfrm>
            <a:off x="0" y="1952625"/>
            <a:ext cx="9144000" cy="2701925"/>
          </a:xfrm>
          <a:prstGeom prst="rect">
            <a:avLst/>
          </a:prstGeom>
        </p:spPr>
      </p:pic>
      <p:sp>
        <p:nvSpPr>
          <p:cNvPr id="2" name="Title 1"/>
          <p:cNvSpPr>
            <a:spLocks noGrp="1"/>
          </p:cNvSpPr>
          <p:nvPr>
            <p:ph type="title" idx="4294967295"/>
          </p:nvPr>
        </p:nvSpPr>
        <p:spPr>
          <a:xfrm>
            <a:off x="0" y="914400"/>
            <a:ext cx="9144000" cy="1066800"/>
          </a:xfrm>
          <a:solidFill>
            <a:srgbClr val="ED3532"/>
          </a:solidFill>
        </p:spPr>
        <p:txBody>
          <a:bodyPr>
            <a:normAutofit/>
          </a:bodyPr>
          <a:lstStyle/>
          <a:p>
            <a:pPr algn="ctr" rtl="0" eaLnBrk="1" latinLnBrk="0" hangingPunct="1"/>
            <a:r>
              <a:rPr lang="en-US" sz="2400" b="1" kern="1200" dirty="0" smtClean="0">
                <a:solidFill>
                  <a:srgbClr val="FFFFFF"/>
                </a:solidFill>
                <a:effectLst/>
                <a:latin typeface="Arial"/>
                <a:ea typeface="ＭＳ Ｐゴシック"/>
                <a:cs typeface="Arial"/>
              </a:rPr>
              <a:t>#1—Identifying valid, appropriate measures for </a:t>
            </a:r>
            <a:br>
              <a:rPr lang="en-US" sz="2400" b="1" kern="1200" dirty="0" smtClean="0">
                <a:solidFill>
                  <a:srgbClr val="FFFFFF"/>
                </a:solidFill>
                <a:effectLst/>
                <a:latin typeface="Arial"/>
                <a:ea typeface="ＭＳ Ｐゴシック"/>
                <a:cs typeface="Arial"/>
              </a:rPr>
            </a:br>
            <a:r>
              <a:rPr lang="en-US" sz="2400" b="1" kern="1200" dirty="0" smtClean="0">
                <a:solidFill>
                  <a:srgbClr val="FFFFFF"/>
                </a:solidFill>
                <a:effectLst/>
                <a:latin typeface="Arial"/>
                <a:ea typeface="ＭＳ Ｐゴシック"/>
                <a:cs typeface="Arial"/>
              </a:rPr>
              <a:t>young diverse learners</a:t>
            </a:r>
            <a:r>
              <a:rPr lang="en-US" sz="2400" b="1" kern="1200" dirty="0" smtClean="0">
                <a:solidFill>
                  <a:srgbClr val="FFFFFF"/>
                </a:solidFill>
                <a:effectLst/>
                <a:latin typeface="Geneva"/>
                <a:ea typeface="ＭＳ Ｐゴシック"/>
                <a:cs typeface="Geneva"/>
              </a:rPr>
              <a:t> </a:t>
            </a:r>
            <a:endParaRPr lang="en-US" dirty="0" smtClean="0">
              <a:effectLst/>
            </a:endParaRPr>
          </a:p>
        </p:txBody>
      </p:sp>
    </p:spTree>
    <p:extLst>
      <p:ext uri="{BB962C8B-B14F-4D97-AF65-F5344CB8AC3E}">
        <p14:creationId xmlns:p14="http://schemas.microsoft.com/office/powerpoint/2010/main" val="36327530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15</a:t>
            </a:fld>
            <a:endParaRPr lang="en-US" dirty="0">
              <a:solidFill>
                <a:schemeClr val="tx1"/>
              </a:solidFill>
              <a:latin typeface="Century Gothic" panose="020B0502020202020204" pitchFamily="34" charset="0"/>
            </a:endParaRPr>
          </a:p>
        </p:txBody>
      </p:sp>
      <p:pic>
        <p:nvPicPr>
          <p:cNvPr id="3" name="Picture 2"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l="4528" r="8370"/>
          <a:stretch/>
        </p:blipFill>
        <p:spPr>
          <a:xfrm>
            <a:off x="1" y="944880"/>
            <a:ext cx="5734543" cy="4389120"/>
          </a:xfrm>
          <a:prstGeom prst="rect">
            <a:avLst/>
          </a:prstGeom>
        </p:spPr>
      </p:pic>
      <p:sp>
        <p:nvSpPr>
          <p:cNvPr id="2" name="Title 1"/>
          <p:cNvSpPr>
            <a:spLocks noGrp="1"/>
          </p:cNvSpPr>
          <p:nvPr>
            <p:ph type="title" idx="4294967295"/>
          </p:nvPr>
        </p:nvSpPr>
        <p:spPr>
          <a:xfrm>
            <a:off x="5641848" y="944880"/>
            <a:ext cx="3502152" cy="4389120"/>
          </a:xfrm>
          <a:solidFill>
            <a:schemeClr val="accent5"/>
          </a:solidFill>
        </p:spPr>
        <p:txBody>
          <a:bodyPr>
            <a:normAutofit/>
          </a:bodyPr>
          <a:lstStyle/>
          <a:p>
            <a:pPr rtl="0" eaLnBrk="1" latinLnBrk="0" hangingPunct="1"/>
            <a:r>
              <a:rPr lang="en-US" sz="2850" b="1" kern="1200" dirty="0" smtClean="0">
                <a:solidFill>
                  <a:srgbClr val="FFFFFF"/>
                </a:solidFill>
                <a:effectLst/>
                <a:latin typeface="Arial"/>
                <a:ea typeface="ＭＳ Ｐゴシック"/>
                <a:cs typeface="Arial"/>
              </a:rPr>
              <a:t>#2—Confusion about terminology and the meaning of screening, formative assessment, and progress monitoring</a:t>
            </a:r>
            <a:endParaRPr lang="en-US" dirty="0" smtClean="0">
              <a:effectLst/>
            </a:endParaRPr>
          </a:p>
        </p:txBody>
      </p:sp>
    </p:spTree>
    <p:extLst>
      <p:ext uri="{BB962C8B-B14F-4D97-AF65-F5344CB8AC3E}">
        <p14:creationId xmlns:p14="http://schemas.microsoft.com/office/powerpoint/2010/main" val="105543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16</a:t>
            </a:fld>
            <a:endParaRPr lang="en-US" dirty="0">
              <a:solidFill>
                <a:schemeClr val="tx1"/>
              </a:solidFill>
              <a:latin typeface="Century Gothic" panose="020B0502020202020204" pitchFamily="34" charset="0"/>
            </a:endParaRPr>
          </a:p>
        </p:txBody>
      </p:sp>
      <p:pic>
        <p:nvPicPr>
          <p:cNvPr id="11" name="Picture Placeholder 10" descr="&quot; &quot;"/>
          <p:cNvPicPr>
            <a:picLocks noGrp="1" noChangeAspect="1"/>
          </p:cNvPicPr>
          <p:nvPr>
            <p:ph type="pic" sz="quarter" idx="4294967295"/>
          </p:nvPr>
        </p:nvPicPr>
        <p:blipFill rotWithShape="1">
          <a:blip r:embed="rId3"/>
          <a:srcRect l="23354" r="21129"/>
          <a:stretch/>
        </p:blipFill>
        <p:spPr>
          <a:xfrm>
            <a:off x="0" y="0"/>
            <a:ext cx="4803132" cy="6858000"/>
          </a:xfrm>
          <a:prstGeom prst="rect">
            <a:avLst/>
          </a:prstGeom>
        </p:spPr>
      </p:pic>
      <p:sp>
        <p:nvSpPr>
          <p:cNvPr id="2" name="Title 1"/>
          <p:cNvSpPr>
            <a:spLocks noGrp="1"/>
          </p:cNvSpPr>
          <p:nvPr>
            <p:ph type="title" idx="4294967295"/>
          </p:nvPr>
        </p:nvSpPr>
        <p:spPr>
          <a:xfrm>
            <a:off x="4800600" y="1892808"/>
            <a:ext cx="4343400" cy="3072384"/>
          </a:xfrm>
          <a:solidFill>
            <a:srgbClr val="6DB467"/>
          </a:solidFill>
        </p:spPr>
        <p:txBody>
          <a:bodyPr>
            <a:normAutofit/>
          </a:bodyPr>
          <a:lstStyle/>
          <a:p>
            <a:pPr rtl="0" eaLnBrk="1" latinLnBrk="0" hangingPunct="1"/>
            <a:r>
              <a:rPr lang="en-US" sz="2850" b="1" kern="1200" dirty="0" smtClean="0">
                <a:solidFill>
                  <a:srgbClr val="FFFFFF"/>
                </a:solidFill>
                <a:effectLst/>
                <a:latin typeface="Arial"/>
                <a:ea typeface="ＭＳ Ｐゴシック"/>
                <a:cs typeface="Arial"/>
              </a:rPr>
              <a:t>#3—Confusion about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which measures to use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for different purposes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and who should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administer them</a:t>
            </a:r>
            <a:endParaRPr lang="en-US" dirty="0" smtClean="0">
              <a:effectLst/>
            </a:endParaRPr>
          </a:p>
        </p:txBody>
      </p:sp>
    </p:spTree>
    <p:extLst>
      <p:ext uri="{BB962C8B-B14F-4D97-AF65-F5344CB8AC3E}">
        <p14:creationId xmlns:p14="http://schemas.microsoft.com/office/powerpoint/2010/main" val="75707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17</a:t>
            </a:fld>
            <a:endParaRPr lang="en-US" dirty="0">
              <a:solidFill>
                <a:schemeClr val="tx1"/>
              </a:solidFill>
              <a:latin typeface="Century Gothic" panose="020B0502020202020204" pitchFamily="34" charset="0"/>
            </a:endParaRPr>
          </a:p>
        </p:txBody>
      </p:sp>
      <p:pic>
        <p:nvPicPr>
          <p:cNvPr id="9" name="Picture Placeholder 8" descr="&quot; &quot;"/>
          <p:cNvPicPr>
            <a:picLocks noGrp="1" noChangeAspect="1"/>
          </p:cNvPicPr>
          <p:nvPr>
            <p:ph type="pic" sz="quarter" idx="4294967295"/>
          </p:nvPr>
        </p:nvPicPr>
        <p:blipFill rotWithShape="1">
          <a:blip r:embed="rId3"/>
          <a:srcRect l="27825" r="21510"/>
          <a:stretch/>
        </p:blipFill>
        <p:spPr>
          <a:xfrm>
            <a:off x="0" y="0"/>
            <a:ext cx="4800600" cy="6858000"/>
          </a:xfrm>
          <a:prstGeom prst="rect">
            <a:avLst/>
          </a:prstGeom>
        </p:spPr>
      </p:pic>
      <p:sp>
        <p:nvSpPr>
          <p:cNvPr id="2" name="Title 1"/>
          <p:cNvSpPr>
            <a:spLocks noGrp="1"/>
          </p:cNvSpPr>
          <p:nvPr>
            <p:ph type="title" idx="4294967295"/>
          </p:nvPr>
        </p:nvSpPr>
        <p:spPr>
          <a:xfrm>
            <a:off x="4800600" y="1892808"/>
            <a:ext cx="4343400" cy="3072384"/>
          </a:xfrm>
          <a:solidFill>
            <a:schemeClr val="accent4">
              <a:lumMod val="75000"/>
            </a:schemeClr>
          </a:solidFill>
        </p:spPr>
        <p:txBody>
          <a:bodyPr>
            <a:normAutofit/>
          </a:bodyPr>
          <a:lstStyle/>
          <a:p>
            <a:pPr rtl="0" eaLnBrk="1" latinLnBrk="0" hangingPunct="1"/>
            <a:r>
              <a:rPr lang="en-US" sz="2850" b="1" kern="1200" dirty="0" smtClean="0">
                <a:solidFill>
                  <a:srgbClr val="FFFFFF"/>
                </a:solidFill>
                <a:effectLst/>
                <a:latin typeface="Arial"/>
                <a:ea typeface="ＭＳ Ｐゴシック"/>
                <a:cs typeface="Arial"/>
              </a:rPr>
              <a:t>#4—Absence of professional development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on how to administer and use assessments </a:t>
            </a:r>
            <a:endParaRPr lang="en-US" dirty="0"/>
          </a:p>
        </p:txBody>
      </p:sp>
    </p:spTree>
    <p:extLst>
      <p:ext uri="{BB962C8B-B14F-4D97-AF65-F5344CB8AC3E}">
        <p14:creationId xmlns:p14="http://schemas.microsoft.com/office/powerpoint/2010/main" val="123611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18</a:t>
            </a:fld>
            <a:endParaRPr lang="en-US" dirty="0">
              <a:solidFill>
                <a:schemeClr val="tx1"/>
              </a:solidFill>
              <a:latin typeface="Century Gothic" panose="020B0502020202020204" pitchFamily="34" charset="0"/>
            </a:endParaRPr>
          </a:p>
        </p:txBody>
      </p:sp>
      <p:sp>
        <p:nvSpPr>
          <p:cNvPr id="2" name="Title 1"/>
          <p:cNvSpPr>
            <a:spLocks noGrp="1"/>
          </p:cNvSpPr>
          <p:nvPr>
            <p:ph type="title" idx="4294967295"/>
          </p:nvPr>
        </p:nvSpPr>
        <p:spPr>
          <a:xfrm>
            <a:off x="6592824" y="1257300"/>
            <a:ext cx="2551176" cy="4343400"/>
          </a:xfrm>
          <a:solidFill>
            <a:schemeClr val="accent6"/>
          </a:solidFill>
        </p:spPr>
        <p:txBody>
          <a:bodyPr>
            <a:normAutofit/>
          </a:bodyPr>
          <a:lstStyle/>
          <a:p>
            <a:pPr rtl="0" eaLnBrk="1" latinLnBrk="0" hangingPunct="1"/>
            <a:r>
              <a:rPr lang="en-US" sz="2850" b="1" kern="1200" dirty="0" smtClean="0">
                <a:solidFill>
                  <a:srgbClr val="FFFFFF"/>
                </a:solidFill>
                <a:effectLst/>
                <a:latin typeface="Arial"/>
                <a:ea typeface="ＭＳ Ｐゴシック"/>
                <a:cs typeface="Arial"/>
              </a:rPr>
              <a:t>#5—Lack of guidance in how to </a:t>
            </a:r>
            <a:br>
              <a:rPr lang="en-US" sz="2850" b="1" kern="1200" dirty="0" smtClean="0">
                <a:solidFill>
                  <a:srgbClr val="FFFFFF"/>
                </a:solidFill>
                <a:effectLst/>
                <a:latin typeface="Arial"/>
                <a:ea typeface="ＭＳ Ｐゴシック"/>
                <a:cs typeface="Arial"/>
              </a:rPr>
            </a:br>
            <a:r>
              <a:rPr lang="en-US" sz="2850" b="1" kern="1200" dirty="0" smtClean="0">
                <a:solidFill>
                  <a:srgbClr val="FFFFFF"/>
                </a:solidFill>
                <a:effectLst/>
                <a:latin typeface="Arial"/>
                <a:ea typeface="ＭＳ Ｐゴシック"/>
                <a:cs typeface="Arial"/>
              </a:rPr>
              <a:t>engage families and others in assessment process</a:t>
            </a:r>
            <a:endParaRPr lang="en-US" dirty="0" smtClean="0">
              <a:effectLst/>
            </a:endParaRPr>
          </a:p>
        </p:txBody>
      </p:sp>
      <p:pic>
        <p:nvPicPr>
          <p:cNvPr id="3" name="Picture 2"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0"/>
            <a:ext cx="6629400" cy="4343400"/>
          </a:xfrm>
          <a:prstGeom prst="rect">
            <a:avLst/>
          </a:prstGeom>
        </p:spPr>
      </p:pic>
    </p:spTree>
    <p:extLst>
      <p:ext uri="{BB962C8B-B14F-4D97-AF65-F5344CB8AC3E}">
        <p14:creationId xmlns:p14="http://schemas.microsoft.com/office/powerpoint/2010/main" val="288091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19</a:t>
            </a:fld>
            <a:endParaRPr lang="en-US" dirty="0">
              <a:solidFill>
                <a:schemeClr val="tx1"/>
              </a:solidFill>
              <a:latin typeface="Century Gothic" panose="020B0502020202020204" pitchFamily="34" charset="0"/>
            </a:endParaRPr>
          </a:p>
        </p:txBody>
      </p:sp>
      <p:sp>
        <p:nvSpPr>
          <p:cNvPr id="2" name="Title 1"/>
          <p:cNvSpPr>
            <a:spLocks noGrp="1"/>
          </p:cNvSpPr>
          <p:nvPr>
            <p:ph type="title" idx="4294967295"/>
          </p:nvPr>
        </p:nvSpPr>
        <p:spPr>
          <a:xfrm>
            <a:off x="0" y="4191000"/>
            <a:ext cx="9144000" cy="1600200"/>
          </a:xfrm>
          <a:solidFill>
            <a:srgbClr val="154578"/>
          </a:solidFill>
        </p:spPr>
        <p:txBody>
          <a:bodyPr>
            <a:normAutofit/>
          </a:bodyPr>
          <a:lstStyle/>
          <a:p>
            <a:pPr rtl="0" eaLnBrk="1" latinLnBrk="0" hangingPunct="1"/>
            <a:r>
              <a:rPr lang="en-US" sz="2250" b="1" kern="1200" dirty="0" smtClean="0">
                <a:solidFill>
                  <a:srgbClr val="FFFFFF"/>
                </a:solidFill>
                <a:effectLst/>
                <a:latin typeface="Arial"/>
                <a:ea typeface="ＭＳ Ｐゴシック"/>
                <a:cs typeface="Arial"/>
              </a:rPr>
              <a:t>#6—Lack of time and limited capacity to administer and use formative assessment data at the individual child, program, and state levels</a:t>
            </a:r>
            <a:endParaRPr lang="en-US" dirty="0" smtClean="0">
              <a:effectLst/>
            </a:endParaRPr>
          </a:p>
        </p:txBody>
      </p:sp>
      <p:pic>
        <p:nvPicPr>
          <p:cNvPr id="11" name="Picture Placeholder 10" descr="&quot; &quot;"/>
          <p:cNvPicPr>
            <a:picLocks noGrp="1" noChangeAspect="1"/>
          </p:cNvPicPr>
          <p:nvPr>
            <p:ph type="pic" sz="quarter" idx="4294967295"/>
          </p:nvPr>
        </p:nvPicPr>
        <p:blipFill rotWithShape="1">
          <a:blip r:embed="rId3"/>
          <a:srcRect t="2397" b="27201"/>
          <a:stretch/>
        </p:blipFill>
        <p:spPr>
          <a:xfrm>
            <a:off x="0" y="403225"/>
            <a:ext cx="9144000" cy="3804619"/>
          </a:xfrm>
          <a:prstGeom prst="rect">
            <a:avLst/>
          </a:prstGeom>
        </p:spPr>
      </p:pic>
    </p:spTree>
    <p:extLst>
      <p:ext uri="{BB962C8B-B14F-4D97-AF65-F5344CB8AC3E}">
        <p14:creationId xmlns:p14="http://schemas.microsoft.com/office/powerpoint/2010/main" val="313782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smtClean="0"/>
              <a:t>Session Objectives</a:t>
            </a:r>
            <a:endParaRPr lang="en-US" dirty="0"/>
          </a:p>
        </p:txBody>
      </p:sp>
      <p:sp>
        <p:nvSpPr>
          <p:cNvPr id="2" name="Content Placeholder 1"/>
          <p:cNvSpPr>
            <a:spLocks noGrp="1"/>
          </p:cNvSpPr>
          <p:nvPr>
            <p:ph idx="1"/>
          </p:nvPr>
        </p:nvSpPr>
        <p:spPr>
          <a:xfrm>
            <a:off x="457200" y="1600200"/>
            <a:ext cx="8382000" cy="4343399"/>
          </a:xfrm>
        </p:spPr>
        <p:txBody>
          <a:bodyPr/>
          <a:lstStyle/>
          <a:p>
            <a:r>
              <a:rPr lang="en-US" dirty="0" smtClean="0"/>
              <a:t>Identify four broad types of child assessment and the purpose of </a:t>
            </a:r>
            <a:r>
              <a:rPr lang="en-US" dirty="0" smtClean="0"/>
              <a:t>each</a:t>
            </a:r>
            <a:endParaRPr lang="en-US" dirty="0" smtClean="0"/>
          </a:p>
          <a:p>
            <a:r>
              <a:rPr lang="en-US" dirty="0" smtClean="0"/>
              <a:t>Describe how formative assessment can be used to monitor child progress and evaluate program </a:t>
            </a:r>
            <a:r>
              <a:rPr lang="en-US" dirty="0" smtClean="0"/>
              <a:t>improvement</a:t>
            </a:r>
            <a:endParaRPr lang="en-US" dirty="0" smtClean="0"/>
          </a:p>
          <a:p>
            <a:r>
              <a:rPr lang="en-US" dirty="0" smtClean="0"/>
              <a:t>Discuss current practices and key challenges that states face in using formative </a:t>
            </a:r>
            <a:r>
              <a:rPr lang="en-US" dirty="0" smtClean="0"/>
              <a:t>assessment</a:t>
            </a:r>
            <a:endParaRPr lang="en-US" dirty="0" smtClean="0"/>
          </a:p>
        </p:txBody>
      </p:sp>
    </p:spTree>
    <p:extLst>
      <p:ext uri="{BB962C8B-B14F-4D97-AF65-F5344CB8AC3E}">
        <p14:creationId xmlns:p14="http://schemas.microsoft.com/office/powerpoint/2010/main" val="3690738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20</a:t>
            </a:fld>
            <a:endParaRPr lang="en-US" dirty="0">
              <a:latin typeface="Century Gothic" panose="020B0502020202020204" pitchFamily="34" charset="0"/>
            </a:endParaRPr>
          </a:p>
        </p:txBody>
      </p:sp>
      <p:sp>
        <p:nvSpPr>
          <p:cNvPr id="5" name="Rectangle 4" descr="&quot; &quot;"/>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14" name="TextBox 13"/>
          <p:cNvSpPr txBox="1"/>
          <p:nvPr/>
        </p:nvSpPr>
        <p:spPr>
          <a:xfrm>
            <a:off x="579204" y="2550915"/>
            <a:ext cx="2129317" cy="340551"/>
          </a:xfrm>
          <a:prstGeom prst="rect">
            <a:avLst/>
          </a:prstGeom>
          <a:noFill/>
        </p:spPr>
        <p:txBody>
          <a:bodyPr wrap="none" lIns="91448" tIns="45724" rIns="91448" bIns="45724" rtlCol="0">
            <a:spAutoFit/>
          </a:bodyPr>
          <a:lstStyle/>
          <a:p>
            <a:r>
              <a:rPr lang="en-US" sz="1613" dirty="0">
                <a:solidFill>
                  <a:schemeClr val="bg1"/>
                </a:solidFill>
                <a:latin typeface="Arial"/>
                <a:cs typeface="Arial"/>
              </a:rPr>
              <a:t>TODAY’S PURPOSE</a:t>
            </a:r>
          </a:p>
        </p:txBody>
      </p:sp>
      <p:sp>
        <p:nvSpPr>
          <p:cNvPr id="4" name="Title 3"/>
          <p:cNvSpPr>
            <a:spLocks noGrp="1"/>
          </p:cNvSpPr>
          <p:nvPr>
            <p:ph type="title" idx="4294967295"/>
          </p:nvPr>
        </p:nvSpPr>
        <p:spPr>
          <a:xfrm>
            <a:off x="579204" y="2947416"/>
            <a:ext cx="8119872" cy="1472184"/>
          </a:xfrm>
        </p:spPr>
        <p:txBody>
          <a:bodyPr>
            <a:noAutofit/>
          </a:bodyPr>
          <a:lstStyle/>
          <a:p>
            <a:pPr rtl="0" eaLnBrk="1" latinLnBrk="0" hangingPunct="1"/>
            <a:r>
              <a:rPr lang="en-US" sz="3190" b="0" kern="1200" dirty="0" smtClean="0">
                <a:solidFill>
                  <a:srgbClr val="FFFFFF"/>
                </a:solidFill>
                <a:effectLst/>
                <a:latin typeface="Arial"/>
                <a:ea typeface="+mn-ea"/>
                <a:cs typeface="Arial"/>
              </a:rPr>
              <a:t>Explore the What and How of Formative Assessment for Monitoring the Progress of Individual Children and Groups of Children</a:t>
            </a:r>
            <a:endParaRPr lang="en-US" sz="3190" b="0" dirty="0" smtClean="0">
              <a:effectLst/>
            </a:endParaRPr>
          </a:p>
        </p:txBody>
      </p:sp>
      <p:grpSp>
        <p:nvGrpSpPr>
          <p:cNvPr id="28" name="Group 3" descr="&quot; &quot;"/>
          <p:cNvGrpSpPr/>
          <p:nvPr/>
        </p:nvGrpSpPr>
        <p:grpSpPr>
          <a:xfrm>
            <a:off x="661895" y="4429265"/>
            <a:ext cx="2286000" cy="71138"/>
            <a:chOff x="1789787" y="8791867"/>
            <a:chExt cx="6094413" cy="189653"/>
          </a:xfrm>
        </p:grpSpPr>
        <p:sp>
          <p:nvSpPr>
            <p:cNvPr id="29" name="Rectangle 28"/>
            <p:cNvSpPr/>
            <p:nvPr/>
          </p:nvSpPr>
          <p:spPr>
            <a:xfrm>
              <a:off x="1789787"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0" name="Rectangle 29"/>
            <p:cNvSpPr/>
            <p:nvPr/>
          </p:nvSpPr>
          <p:spPr>
            <a:xfrm>
              <a:off x="3008670"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1" name="Rectangle 30"/>
            <p:cNvSpPr/>
            <p:nvPr/>
          </p:nvSpPr>
          <p:spPr>
            <a:xfrm>
              <a:off x="4227552"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2" name="Rectangle 31"/>
            <p:cNvSpPr/>
            <p:nvPr/>
          </p:nvSpPr>
          <p:spPr>
            <a:xfrm>
              <a:off x="5446435"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3" name="Rectangle 32"/>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spTree>
    <p:extLst>
      <p:ext uri="{BB962C8B-B14F-4D97-AF65-F5344CB8AC3E}">
        <p14:creationId xmlns:p14="http://schemas.microsoft.com/office/powerpoint/2010/main" val="155511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457200" y="6327648"/>
            <a:ext cx="2133600" cy="365125"/>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z="1800" smtClean="0">
                <a:latin typeface="Century Gothic" panose="020B0502020202020204" pitchFamily="34" charset="0"/>
              </a:rPr>
              <a:pPr/>
              <a:t>21</a:t>
            </a:fld>
            <a:endParaRPr lang="en-US" sz="1800" dirty="0">
              <a:latin typeface="Century Gothic" panose="020B0502020202020204" pitchFamily="34" charset="0"/>
            </a:endParaRPr>
          </a:p>
        </p:txBody>
      </p:sp>
      <p:sp>
        <p:nvSpPr>
          <p:cNvPr id="2" name="Title 1"/>
          <p:cNvSpPr>
            <a:spLocks noGrp="1"/>
          </p:cNvSpPr>
          <p:nvPr>
            <p:ph type="title"/>
          </p:nvPr>
        </p:nvSpPr>
        <p:spPr>
          <a:xfrm>
            <a:off x="685800" y="457200"/>
            <a:ext cx="7772400" cy="2209800"/>
          </a:xfrm>
        </p:spPr>
        <p:txBody>
          <a:bodyPr>
            <a:normAutofit fontScale="90000"/>
          </a:bodyPr>
          <a:lstStyle/>
          <a:p>
            <a:r>
              <a:rPr lang="en-US" sz="4400" dirty="0" smtClean="0"/>
              <a:t>Expanding the traditional use of formative </a:t>
            </a:r>
            <a:r>
              <a:rPr lang="en-US" sz="4400" dirty="0"/>
              <a:t>a</a:t>
            </a:r>
            <a:r>
              <a:rPr lang="en-US" sz="4400" dirty="0" smtClean="0"/>
              <a:t>ssessment to include </a:t>
            </a:r>
            <a:r>
              <a:rPr lang="en-US" sz="4400" dirty="0"/>
              <a:t>p</a:t>
            </a:r>
            <a:r>
              <a:rPr lang="en-US" sz="4400" dirty="0" smtClean="0"/>
              <a:t>rogram </a:t>
            </a:r>
            <a:r>
              <a:rPr lang="en-US" sz="4400" dirty="0"/>
              <a:t>e</a:t>
            </a:r>
            <a:r>
              <a:rPr lang="en-US" sz="4400" dirty="0" smtClean="0"/>
              <a:t>valuation and SSIP</a:t>
            </a:r>
            <a:endParaRPr lang="en-US" sz="4400" dirty="0"/>
          </a:p>
        </p:txBody>
      </p:sp>
      <p:pic>
        <p:nvPicPr>
          <p:cNvPr id="9" name="Picture Placeholder 8"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129" b="25129"/>
          <a:stretch>
            <a:fillRect/>
          </a:stretch>
        </p:blipFill>
        <p:spPr>
          <a:xfrm>
            <a:off x="3733800" y="2667000"/>
            <a:ext cx="4495800" cy="3354388"/>
          </a:xfrm>
        </p:spPr>
      </p:pic>
    </p:spTree>
    <p:extLst>
      <p:ext uri="{BB962C8B-B14F-4D97-AF65-F5344CB8AC3E}">
        <p14:creationId xmlns:p14="http://schemas.microsoft.com/office/powerpoint/2010/main" val="4154101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normAutofit fontScale="90000"/>
          </a:bodyPr>
          <a:lstStyle/>
          <a:p>
            <a:r>
              <a:rPr lang="en-US" dirty="0"/>
              <a:t>F</a:t>
            </a:r>
            <a:r>
              <a:rPr lang="en-US" dirty="0" smtClean="0"/>
              <a:t>ormative assessment within SSIPs should…</a:t>
            </a:r>
            <a:endParaRPr lang="en-US" dirty="0"/>
          </a:p>
        </p:txBody>
      </p:sp>
      <p:sp>
        <p:nvSpPr>
          <p:cNvPr id="2" name="Content Placeholder 1"/>
          <p:cNvSpPr>
            <a:spLocks noGrp="1"/>
          </p:cNvSpPr>
          <p:nvPr>
            <p:ph idx="1"/>
          </p:nvPr>
        </p:nvSpPr>
        <p:spPr>
          <a:xfrm>
            <a:off x="457200" y="1600200"/>
            <a:ext cx="8382000" cy="4343399"/>
          </a:xfrm>
        </p:spPr>
        <p:txBody>
          <a:bodyPr/>
          <a:lstStyle/>
          <a:p>
            <a:r>
              <a:rPr lang="en-US" dirty="0" smtClean="0"/>
              <a:t>Reflect the intended purpose</a:t>
            </a:r>
          </a:p>
          <a:p>
            <a:r>
              <a:rPr lang="en-US" dirty="0" smtClean="0"/>
              <a:t>Be appropriate for use with diverse groups of children</a:t>
            </a:r>
          </a:p>
          <a:p>
            <a:r>
              <a:rPr lang="en-US" dirty="0" smtClean="0"/>
              <a:t>Take into account the broader context in which the results will be used</a:t>
            </a:r>
          </a:p>
          <a:p>
            <a:r>
              <a:rPr lang="en-US" dirty="0" smtClean="0"/>
              <a:t>Be adopted and used consistently across programs to provide a common metric for measuring progress in groups of </a:t>
            </a:r>
            <a:r>
              <a:rPr lang="en-US" dirty="0" smtClean="0"/>
              <a:t>children</a:t>
            </a:r>
            <a:endParaRPr lang="en-US" dirty="0" smtClean="0"/>
          </a:p>
        </p:txBody>
      </p:sp>
    </p:spTree>
    <p:extLst>
      <p:ext uri="{BB962C8B-B14F-4D97-AF65-F5344CB8AC3E}">
        <p14:creationId xmlns:p14="http://schemas.microsoft.com/office/powerpoint/2010/main" val="2046196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p:cNvSpPr>
            <a:spLocks noGrp="1"/>
          </p:cNvSpPr>
          <p:nvPr>
            <p:ph type="title"/>
          </p:nvPr>
        </p:nvSpPr>
        <p:spPr/>
        <p:txBody>
          <a:bodyPr>
            <a:normAutofit fontScale="90000"/>
          </a:bodyPr>
          <a:lstStyle/>
          <a:p>
            <a:r>
              <a:rPr lang="en-US" dirty="0" smtClean="0"/>
              <a:t>Exemplar Formative Assessment Tools</a:t>
            </a:r>
            <a:endParaRPr lang="en-US" dirty="0"/>
          </a:p>
        </p:txBody>
      </p:sp>
      <p:sp>
        <p:nvSpPr>
          <p:cNvPr id="2" name="Content Placeholder 1"/>
          <p:cNvSpPr>
            <a:spLocks noGrp="1"/>
          </p:cNvSpPr>
          <p:nvPr>
            <p:ph idx="1"/>
          </p:nvPr>
        </p:nvSpPr>
        <p:spPr>
          <a:xfrm>
            <a:off x="457200" y="1600200"/>
            <a:ext cx="8382000" cy="4343399"/>
          </a:xfrm>
        </p:spPr>
        <p:txBody>
          <a:bodyPr/>
          <a:lstStyle/>
          <a:p>
            <a:r>
              <a:rPr lang="en-US" dirty="0" smtClean="0"/>
              <a:t>Early Communicator Indicator (ECI), Juniper Gardens</a:t>
            </a:r>
          </a:p>
          <a:p>
            <a:r>
              <a:rPr lang="en-US" dirty="0" smtClean="0"/>
              <a:t>Early Social Indicator (ESI), Juniper Gardens (under revision)</a:t>
            </a:r>
          </a:p>
          <a:p>
            <a:r>
              <a:rPr lang="en-US" dirty="0" smtClean="0"/>
              <a:t>Preschool Early Literacy Indicators (PELI), Dynamic Measurement Group</a:t>
            </a:r>
          </a:p>
          <a:p>
            <a:r>
              <a:rPr lang="en-US" dirty="0" smtClean="0"/>
              <a:t>Individual Growth and Development Indicators (IGDIs), </a:t>
            </a:r>
            <a:r>
              <a:rPr lang="en-US" dirty="0" smtClean="0">
                <a:hlinkClick r:id="rId3"/>
              </a:rPr>
              <a:t>www.myIGDIs.com</a:t>
            </a:r>
            <a:endParaRPr lang="en-US" dirty="0" smtClean="0"/>
          </a:p>
          <a:p>
            <a:r>
              <a:rPr lang="en-US" dirty="0" smtClean="0"/>
              <a:t>Circle Progress Monitoring System, Children’s Learning </a:t>
            </a:r>
            <a:r>
              <a:rPr lang="en-US" dirty="0" smtClean="0"/>
              <a:t>Institute</a:t>
            </a:r>
            <a:endParaRPr lang="en-US" dirty="0" smtClean="0"/>
          </a:p>
        </p:txBody>
      </p:sp>
    </p:spTree>
    <p:extLst>
      <p:ext uri="{BB962C8B-B14F-4D97-AF65-F5344CB8AC3E}">
        <p14:creationId xmlns:p14="http://schemas.microsoft.com/office/powerpoint/2010/main" val="648107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457200" y="6327648"/>
            <a:ext cx="2133600" cy="365125"/>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z="1800" smtClean="0">
                <a:solidFill>
                  <a:schemeClr val="tx1"/>
                </a:solidFill>
                <a:latin typeface="Century Gothic" panose="020B0502020202020204" pitchFamily="34" charset="0"/>
              </a:rPr>
              <a:pPr/>
              <a:t>24</a:t>
            </a:fld>
            <a:endParaRPr lang="en-US" sz="1800" dirty="0">
              <a:solidFill>
                <a:schemeClr val="tx1"/>
              </a:solidFill>
              <a:latin typeface="Century Gothic" panose="020B0502020202020204" pitchFamily="34" charset="0"/>
            </a:endParaRPr>
          </a:p>
        </p:txBody>
      </p:sp>
      <p:sp>
        <p:nvSpPr>
          <p:cNvPr id="2" name="Title 1"/>
          <p:cNvSpPr>
            <a:spLocks noGrp="1"/>
          </p:cNvSpPr>
          <p:nvPr>
            <p:ph type="title"/>
          </p:nvPr>
        </p:nvSpPr>
        <p:spPr>
          <a:xfrm>
            <a:off x="685800" y="762000"/>
            <a:ext cx="7772400" cy="1280160"/>
          </a:xfrm>
        </p:spPr>
        <p:txBody>
          <a:bodyPr>
            <a:normAutofit/>
          </a:bodyPr>
          <a:lstStyle/>
          <a:p>
            <a:pPr>
              <a:spcAft>
                <a:spcPts val="2400"/>
              </a:spcAft>
            </a:pPr>
            <a:r>
              <a:rPr lang="en-US" sz="3600" dirty="0" smtClean="0"/>
              <a:t>What child assessments are you using currently?  </a:t>
            </a:r>
            <a:endParaRPr lang="en-US" sz="3600" dirty="0"/>
          </a:p>
        </p:txBody>
      </p:sp>
      <p:sp>
        <p:nvSpPr>
          <p:cNvPr id="5" name="Rectangle 4"/>
          <p:cNvSpPr/>
          <p:nvPr/>
        </p:nvSpPr>
        <p:spPr>
          <a:xfrm>
            <a:off x="685800" y="2209800"/>
            <a:ext cx="7010400" cy="2616101"/>
          </a:xfrm>
          <a:prstGeom prst="rect">
            <a:avLst/>
          </a:prstGeom>
        </p:spPr>
        <p:txBody>
          <a:bodyPr wrap="square">
            <a:spAutoFit/>
          </a:bodyPr>
          <a:lstStyle/>
          <a:p>
            <a:pPr>
              <a:spcAft>
                <a:spcPts val="2400"/>
              </a:spcAft>
            </a:pPr>
            <a:r>
              <a:rPr lang="en-US" sz="3600" b="1" dirty="0">
                <a:solidFill>
                  <a:srgbClr val="154578"/>
                </a:solidFill>
                <a:latin typeface="Century Gothic" panose="020B0502020202020204" pitchFamily="34" charset="0"/>
              </a:rPr>
              <a:t>Which ones can be used to monitor progress? </a:t>
            </a:r>
            <a:endParaRPr lang="en-US" sz="3600" b="1" dirty="0" smtClean="0">
              <a:solidFill>
                <a:srgbClr val="154578"/>
              </a:solidFill>
              <a:latin typeface="Century Gothic" panose="020B0502020202020204" pitchFamily="34" charset="0"/>
            </a:endParaRPr>
          </a:p>
          <a:p>
            <a:pPr>
              <a:spcAft>
                <a:spcPts val="2400"/>
              </a:spcAft>
            </a:pPr>
            <a:r>
              <a:rPr lang="en-US" sz="3600" b="1" dirty="0" smtClean="0">
                <a:solidFill>
                  <a:srgbClr val="154578"/>
                </a:solidFill>
                <a:latin typeface="Century Gothic" panose="020B0502020202020204" pitchFamily="34" charset="0"/>
              </a:rPr>
              <a:t>In </a:t>
            </a:r>
            <a:r>
              <a:rPr lang="en-US" sz="3600" b="1" dirty="0">
                <a:solidFill>
                  <a:srgbClr val="154578"/>
                </a:solidFill>
                <a:latin typeface="Century Gothic" panose="020B0502020202020204" pitchFamily="34" charset="0"/>
              </a:rPr>
              <a:t>what areas? </a:t>
            </a:r>
            <a:r>
              <a:rPr lang="en-US" sz="3600" b="1" dirty="0" smtClean="0">
                <a:solidFill>
                  <a:srgbClr val="154578"/>
                </a:solidFill>
                <a:latin typeface="Century Gothic" panose="020B0502020202020204" pitchFamily="34" charset="0"/>
              </a:rPr>
              <a:t>For </a:t>
            </a:r>
            <a:r>
              <a:rPr lang="en-US" sz="3600" b="1" dirty="0">
                <a:solidFill>
                  <a:srgbClr val="154578"/>
                </a:solidFill>
                <a:latin typeface="Century Gothic" panose="020B0502020202020204" pitchFamily="34" charset="0"/>
              </a:rPr>
              <a:t>what age groups?</a:t>
            </a:r>
          </a:p>
        </p:txBody>
      </p:sp>
    </p:spTree>
    <p:extLst>
      <p:ext uri="{BB962C8B-B14F-4D97-AF65-F5344CB8AC3E}">
        <p14:creationId xmlns:p14="http://schemas.microsoft.com/office/powerpoint/2010/main" val="95769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25</a:t>
            </a:fld>
            <a:endParaRPr lang="en-US" dirty="0">
              <a:latin typeface="Century Gothic" panose="020B0502020202020204" pitchFamily="34" charset="0"/>
            </a:endParaRPr>
          </a:p>
        </p:txBody>
      </p:sp>
      <p:sp>
        <p:nvSpPr>
          <p:cNvPr id="2" name="Title 1"/>
          <p:cNvSpPr>
            <a:spLocks noGrp="1"/>
          </p:cNvSpPr>
          <p:nvPr>
            <p:ph type="title" idx="4294967295"/>
          </p:nvPr>
        </p:nvSpPr>
        <p:spPr/>
        <p:txBody>
          <a:bodyPr/>
          <a:lstStyle/>
          <a:p>
            <a:pPr rtl="0" eaLnBrk="1" latinLnBrk="0" hangingPunct="1"/>
            <a:r>
              <a:rPr lang="en-US" sz="3600" b="1" kern="1200" dirty="0" smtClean="0">
                <a:solidFill>
                  <a:srgbClr val="1F497D"/>
                </a:solidFill>
                <a:effectLst/>
                <a:latin typeface="Candara"/>
                <a:ea typeface="ＭＳ Ｐゴシック"/>
                <a:cs typeface="Candara"/>
              </a:rPr>
              <a:t>Recommendations for States</a:t>
            </a:r>
            <a:endParaRPr lang="en-US" dirty="0" smtClean="0">
              <a:effectLst/>
            </a:endParaRPr>
          </a:p>
        </p:txBody>
      </p:sp>
      <p:sp>
        <p:nvSpPr>
          <p:cNvPr id="55" name="Rectangle 54"/>
          <p:cNvSpPr/>
          <p:nvPr/>
        </p:nvSpPr>
        <p:spPr>
          <a:xfrm>
            <a:off x="596994" y="1554646"/>
            <a:ext cx="606516" cy="1050609"/>
          </a:xfrm>
          <a:prstGeom prst="rect">
            <a:avLst/>
          </a:prstGeom>
        </p:spPr>
        <p:txBody>
          <a:bodyPr wrap="square">
            <a:spAutoFit/>
          </a:bodyPr>
          <a:lstStyle/>
          <a:p>
            <a:r>
              <a:rPr lang="en-US" sz="6227" dirty="0">
                <a:solidFill>
                  <a:srgbClr val="ED3532"/>
                </a:solidFill>
                <a:latin typeface="Candara"/>
                <a:cs typeface="Candara"/>
              </a:rPr>
              <a:t>1</a:t>
            </a:r>
          </a:p>
        </p:txBody>
      </p:sp>
      <p:sp>
        <p:nvSpPr>
          <p:cNvPr id="89" name="Rectangle 49"/>
          <p:cNvSpPr>
            <a:spLocks/>
          </p:cNvSpPr>
          <p:nvPr/>
        </p:nvSpPr>
        <p:spPr bwMode="auto">
          <a:xfrm>
            <a:off x="1059504" y="1858515"/>
            <a:ext cx="35459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400" dirty="0" smtClean="0">
                <a:latin typeface="Arial"/>
                <a:ea typeface="ＭＳ Ｐゴシック" charset="0"/>
                <a:cs typeface="Arial"/>
                <a:sym typeface="Source Sans Pro" charset="0"/>
              </a:rPr>
              <a:t>Select an approach to formative assessment with input from key stakeholder groups</a:t>
            </a:r>
            <a:endParaRPr lang="en-US" sz="2400" dirty="0">
              <a:latin typeface="Arial"/>
              <a:ea typeface="ＭＳ Ｐゴシック" charset="0"/>
              <a:cs typeface="Arial"/>
              <a:sym typeface="Source Sans Pro" charset="0"/>
            </a:endParaRPr>
          </a:p>
        </p:txBody>
      </p:sp>
      <p:grpSp>
        <p:nvGrpSpPr>
          <p:cNvPr id="24" name="Group 23" descr="This graphic shows key stakeholder groups to include parents, early childhood special education administrators, early intervention administrators, other ECE representatives, related service providers, and direct service providers/teachers."/>
          <p:cNvGrpSpPr/>
          <p:nvPr/>
        </p:nvGrpSpPr>
        <p:grpSpPr>
          <a:xfrm>
            <a:off x="5095463" y="1849024"/>
            <a:ext cx="3321692" cy="3643307"/>
            <a:chOff x="2723686" y="3158025"/>
            <a:chExt cx="7286523" cy="8339562"/>
          </a:xfrm>
        </p:grpSpPr>
        <p:sp>
          <p:nvSpPr>
            <p:cNvPr id="41" name="Freeform 7"/>
            <p:cNvSpPr>
              <a:spLocks noChangeArrowheads="1"/>
            </p:cNvSpPr>
            <p:nvPr/>
          </p:nvSpPr>
          <p:spPr bwMode="auto">
            <a:xfrm>
              <a:off x="2783309" y="3158025"/>
              <a:ext cx="3510350" cy="3255312"/>
            </a:xfrm>
            <a:custGeom>
              <a:avLst/>
              <a:gdLst>
                <a:gd name="T0" fmla="*/ 0 w 6230"/>
                <a:gd name="T1" fmla="*/ 3593 h 5776"/>
                <a:gd name="T2" fmla="*/ 6229 w 6230"/>
                <a:gd name="T3" fmla="*/ 0 h 5776"/>
                <a:gd name="T4" fmla="*/ 6229 w 6230"/>
                <a:gd name="T5" fmla="*/ 4338 h 5776"/>
                <a:gd name="T6" fmla="*/ 3780 w 6230"/>
                <a:gd name="T7" fmla="*/ 5775 h 5776"/>
                <a:gd name="T8" fmla="*/ 0 w 6230"/>
                <a:gd name="T9" fmla="*/ 3593 h 5776"/>
              </a:gdLst>
              <a:ahLst/>
              <a:cxnLst>
                <a:cxn ang="0">
                  <a:pos x="T0" y="T1"/>
                </a:cxn>
                <a:cxn ang="0">
                  <a:pos x="T2" y="T3"/>
                </a:cxn>
                <a:cxn ang="0">
                  <a:pos x="T4" y="T5"/>
                </a:cxn>
                <a:cxn ang="0">
                  <a:pos x="T6" y="T7"/>
                </a:cxn>
                <a:cxn ang="0">
                  <a:pos x="T8" y="T9"/>
                </a:cxn>
              </a:cxnLst>
              <a:rect l="0" t="0" r="r" b="b"/>
              <a:pathLst>
                <a:path w="6230" h="5776">
                  <a:moveTo>
                    <a:pt x="0" y="3593"/>
                  </a:moveTo>
                  <a:lnTo>
                    <a:pt x="6229" y="0"/>
                  </a:lnTo>
                  <a:lnTo>
                    <a:pt x="6229" y="4338"/>
                  </a:lnTo>
                  <a:lnTo>
                    <a:pt x="3780" y="5775"/>
                  </a:lnTo>
                  <a:lnTo>
                    <a:pt x="0" y="3593"/>
                  </a:lnTo>
                </a:path>
              </a:pathLst>
            </a:custGeom>
            <a:solidFill>
              <a:srgbClr val="15457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2" name="Freeform 8"/>
            <p:cNvSpPr>
              <a:spLocks noChangeArrowheads="1"/>
            </p:cNvSpPr>
            <p:nvPr/>
          </p:nvSpPr>
          <p:spPr bwMode="auto">
            <a:xfrm>
              <a:off x="2723686" y="5302556"/>
              <a:ext cx="2114159" cy="4050504"/>
            </a:xfrm>
            <a:custGeom>
              <a:avLst/>
              <a:gdLst>
                <a:gd name="T0" fmla="*/ 0 w 3754"/>
                <a:gd name="T1" fmla="*/ 7186 h 7187"/>
                <a:gd name="T2" fmla="*/ 0 w 3754"/>
                <a:gd name="T3" fmla="*/ 0 h 7187"/>
                <a:gd name="T4" fmla="*/ 3753 w 3754"/>
                <a:gd name="T5" fmla="*/ 2183 h 7187"/>
                <a:gd name="T6" fmla="*/ 3753 w 3754"/>
                <a:gd name="T7" fmla="*/ 5003 h 7187"/>
                <a:gd name="T8" fmla="*/ 0 w 3754"/>
                <a:gd name="T9" fmla="*/ 7186 h 7187"/>
              </a:gdLst>
              <a:ahLst/>
              <a:cxnLst>
                <a:cxn ang="0">
                  <a:pos x="T0" y="T1"/>
                </a:cxn>
                <a:cxn ang="0">
                  <a:pos x="T2" y="T3"/>
                </a:cxn>
                <a:cxn ang="0">
                  <a:pos x="T4" y="T5"/>
                </a:cxn>
                <a:cxn ang="0">
                  <a:pos x="T6" y="T7"/>
                </a:cxn>
                <a:cxn ang="0">
                  <a:pos x="T8" y="T9"/>
                </a:cxn>
              </a:cxnLst>
              <a:rect l="0" t="0" r="r" b="b"/>
              <a:pathLst>
                <a:path w="3754" h="7187">
                  <a:moveTo>
                    <a:pt x="0" y="7186"/>
                  </a:moveTo>
                  <a:lnTo>
                    <a:pt x="0" y="0"/>
                  </a:lnTo>
                  <a:lnTo>
                    <a:pt x="3753" y="2183"/>
                  </a:lnTo>
                  <a:lnTo>
                    <a:pt x="3753" y="5003"/>
                  </a:lnTo>
                  <a:lnTo>
                    <a:pt x="0" y="7186"/>
                  </a:lnTo>
                </a:path>
              </a:pathLst>
            </a:custGeom>
            <a:solidFill>
              <a:schemeClr val="accent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3" name="Freeform 9"/>
            <p:cNvSpPr>
              <a:spLocks noChangeArrowheads="1"/>
            </p:cNvSpPr>
            <p:nvPr/>
          </p:nvSpPr>
          <p:spPr bwMode="auto">
            <a:xfrm>
              <a:off x="2783309" y="8242275"/>
              <a:ext cx="3510350" cy="3255312"/>
            </a:xfrm>
            <a:custGeom>
              <a:avLst/>
              <a:gdLst>
                <a:gd name="T0" fmla="*/ 6229 w 6230"/>
                <a:gd name="T1" fmla="*/ 5776 h 5777"/>
                <a:gd name="T2" fmla="*/ 0 w 6230"/>
                <a:gd name="T3" fmla="*/ 2183 h 5777"/>
                <a:gd name="T4" fmla="*/ 3780 w 6230"/>
                <a:gd name="T5" fmla="*/ 0 h 5777"/>
                <a:gd name="T6" fmla="*/ 6229 w 6230"/>
                <a:gd name="T7" fmla="*/ 1437 h 5777"/>
                <a:gd name="T8" fmla="*/ 6229 w 6230"/>
                <a:gd name="T9" fmla="*/ 5776 h 5777"/>
              </a:gdLst>
              <a:ahLst/>
              <a:cxnLst>
                <a:cxn ang="0">
                  <a:pos x="T0" y="T1"/>
                </a:cxn>
                <a:cxn ang="0">
                  <a:pos x="T2" y="T3"/>
                </a:cxn>
                <a:cxn ang="0">
                  <a:pos x="T4" y="T5"/>
                </a:cxn>
                <a:cxn ang="0">
                  <a:pos x="T6" y="T7"/>
                </a:cxn>
                <a:cxn ang="0">
                  <a:pos x="T8" y="T9"/>
                </a:cxn>
              </a:cxnLst>
              <a:rect l="0" t="0" r="r" b="b"/>
              <a:pathLst>
                <a:path w="6230" h="5777">
                  <a:moveTo>
                    <a:pt x="6229" y="5776"/>
                  </a:moveTo>
                  <a:lnTo>
                    <a:pt x="0" y="2183"/>
                  </a:lnTo>
                  <a:lnTo>
                    <a:pt x="3780" y="0"/>
                  </a:lnTo>
                  <a:lnTo>
                    <a:pt x="6229" y="1437"/>
                  </a:lnTo>
                  <a:lnTo>
                    <a:pt x="6229" y="5776"/>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4" name="Freeform 10"/>
            <p:cNvSpPr>
              <a:spLocks noChangeArrowheads="1"/>
            </p:cNvSpPr>
            <p:nvPr/>
          </p:nvSpPr>
          <p:spPr bwMode="auto">
            <a:xfrm>
              <a:off x="6440237" y="8242275"/>
              <a:ext cx="3510350" cy="3255312"/>
            </a:xfrm>
            <a:custGeom>
              <a:avLst/>
              <a:gdLst>
                <a:gd name="T0" fmla="*/ 6229 w 6230"/>
                <a:gd name="T1" fmla="*/ 2183 h 5777"/>
                <a:gd name="T2" fmla="*/ 0 w 6230"/>
                <a:gd name="T3" fmla="*/ 5776 h 5777"/>
                <a:gd name="T4" fmla="*/ 0 w 6230"/>
                <a:gd name="T5" fmla="*/ 1437 h 5777"/>
                <a:gd name="T6" fmla="*/ 2449 w 6230"/>
                <a:gd name="T7" fmla="*/ 0 h 5777"/>
                <a:gd name="T8" fmla="*/ 6229 w 6230"/>
                <a:gd name="T9" fmla="*/ 2183 h 5777"/>
              </a:gdLst>
              <a:ahLst/>
              <a:cxnLst>
                <a:cxn ang="0">
                  <a:pos x="T0" y="T1"/>
                </a:cxn>
                <a:cxn ang="0">
                  <a:pos x="T2" y="T3"/>
                </a:cxn>
                <a:cxn ang="0">
                  <a:pos x="T4" y="T5"/>
                </a:cxn>
                <a:cxn ang="0">
                  <a:pos x="T6" y="T7"/>
                </a:cxn>
                <a:cxn ang="0">
                  <a:pos x="T8" y="T9"/>
                </a:cxn>
              </a:cxnLst>
              <a:rect l="0" t="0" r="r" b="b"/>
              <a:pathLst>
                <a:path w="6230" h="5777">
                  <a:moveTo>
                    <a:pt x="6229" y="2183"/>
                  </a:moveTo>
                  <a:lnTo>
                    <a:pt x="0" y="5776"/>
                  </a:lnTo>
                  <a:lnTo>
                    <a:pt x="0" y="1437"/>
                  </a:lnTo>
                  <a:lnTo>
                    <a:pt x="2449" y="0"/>
                  </a:lnTo>
                  <a:lnTo>
                    <a:pt x="6229" y="2183"/>
                  </a:lnTo>
                </a:path>
              </a:pathLst>
            </a:custGeom>
            <a:solidFill>
              <a:srgbClr val="6DB4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5" name="Freeform 11"/>
            <p:cNvSpPr>
              <a:spLocks noChangeArrowheads="1"/>
            </p:cNvSpPr>
            <p:nvPr/>
          </p:nvSpPr>
          <p:spPr bwMode="auto">
            <a:xfrm>
              <a:off x="7896050" y="5302556"/>
              <a:ext cx="2114159" cy="4050504"/>
            </a:xfrm>
            <a:custGeom>
              <a:avLst/>
              <a:gdLst>
                <a:gd name="T0" fmla="*/ 3752 w 3753"/>
                <a:gd name="T1" fmla="*/ 0 h 7187"/>
                <a:gd name="T2" fmla="*/ 3752 w 3753"/>
                <a:gd name="T3" fmla="*/ 7186 h 7187"/>
                <a:gd name="T4" fmla="*/ 0 w 3753"/>
                <a:gd name="T5" fmla="*/ 5003 h 7187"/>
                <a:gd name="T6" fmla="*/ 0 w 3753"/>
                <a:gd name="T7" fmla="*/ 2183 h 7187"/>
                <a:gd name="T8" fmla="*/ 3752 w 3753"/>
                <a:gd name="T9" fmla="*/ 0 h 7187"/>
              </a:gdLst>
              <a:ahLst/>
              <a:cxnLst>
                <a:cxn ang="0">
                  <a:pos x="T0" y="T1"/>
                </a:cxn>
                <a:cxn ang="0">
                  <a:pos x="T2" y="T3"/>
                </a:cxn>
                <a:cxn ang="0">
                  <a:pos x="T4" y="T5"/>
                </a:cxn>
                <a:cxn ang="0">
                  <a:pos x="T6" y="T7"/>
                </a:cxn>
                <a:cxn ang="0">
                  <a:pos x="T8" y="T9"/>
                </a:cxn>
              </a:cxnLst>
              <a:rect l="0" t="0" r="r" b="b"/>
              <a:pathLst>
                <a:path w="3753" h="7187">
                  <a:moveTo>
                    <a:pt x="3752" y="0"/>
                  </a:moveTo>
                  <a:lnTo>
                    <a:pt x="3752" y="7186"/>
                  </a:lnTo>
                  <a:lnTo>
                    <a:pt x="0" y="5003"/>
                  </a:lnTo>
                  <a:lnTo>
                    <a:pt x="0" y="2183"/>
                  </a:lnTo>
                  <a:lnTo>
                    <a:pt x="3752" y="0"/>
                  </a:lnTo>
                </a:path>
              </a:pathLst>
            </a:custGeom>
            <a:solidFill>
              <a:schemeClr val="accent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6" name="Freeform 12"/>
            <p:cNvSpPr>
              <a:spLocks noChangeArrowheads="1"/>
            </p:cNvSpPr>
            <p:nvPr/>
          </p:nvSpPr>
          <p:spPr bwMode="auto">
            <a:xfrm>
              <a:off x="6440237" y="3158025"/>
              <a:ext cx="3510350" cy="3255312"/>
            </a:xfrm>
            <a:custGeom>
              <a:avLst/>
              <a:gdLst>
                <a:gd name="T0" fmla="*/ 0 w 6230"/>
                <a:gd name="T1" fmla="*/ 0 h 5776"/>
                <a:gd name="T2" fmla="*/ 6229 w 6230"/>
                <a:gd name="T3" fmla="*/ 3593 h 5776"/>
                <a:gd name="T4" fmla="*/ 2449 w 6230"/>
                <a:gd name="T5" fmla="*/ 5775 h 5776"/>
                <a:gd name="T6" fmla="*/ 0 w 6230"/>
                <a:gd name="T7" fmla="*/ 4338 h 5776"/>
                <a:gd name="T8" fmla="*/ 0 w 6230"/>
                <a:gd name="T9" fmla="*/ 0 h 5776"/>
              </a:gdLst>
              <a:ahLst/>
              <a:cxnLst>
                <a:cxn ang="0">
                  <a:pos x="T0" y="T1"/>
                </a:cxn>
                <a:cxn ang="0">
                  <a:pos x="T2" y="T3"/>
                </a:cxn>
                <a:cxn ang="0">
                  <a:pos x="T4" y="T5"/>
                </a:cxn>
                <a:cxn ang="0">
                  <a:pos x="T6" y="T7"/>
                </a:cxn>
                <a:cxn ang="0">
                  <a:pos x="T8" y="T9"/>
                </a:cxn>
              </a:cxnLst>
              <a:rect l="0" t="0" r="r" b="b"/>
              <a:pathLst>
                <a:path w="6230" h="5776">
                  <a:moveTo>
                    <a:pt x="0" y="0"/>
                  </a:moveTo>
                  <a:lnTo>
                    <a:pt x="6229" y="3593"/>
                  </a:lnTo>
                  <a:lnTo>
                    <a:pt x="2449" y="5775"/>
                  </a:lnTo>
                  <a:lnTo>
                    <a:pt x="0" y="4338"/>
                  </a:lnTo>
                  <a:lnTo>
                    <a:pt x="0" y="0"/>
                  </a:lnTo>
                </a:path>
              </a:pathLst>
            </a:custGeom>
            <a:solidFill>
              <a:srgbClr val="ED353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dirty="0">
                <a:latin typeface="Roboto Light"/>
              </a:endParaRPr>
            </a:p>
          </p:txBody>
        </p:sp>
        <p:sp>
          <p:nvSpPr>
            <p:cNvPr id="47" name="Freeform 13"/>
            <p:cNvSpPr>
              <a:spLocks noChangeArrowheads="1"/>
            </p:cNvSpPr>
            <p:nvPr/>
          </p:nvSpPr>
          <p:spPr bwMode="auto">
            <a:xfrm>
              <a:off x="5000008" y="5737424"/>
              <a:ext cx="2760087" cy="3178280"/>
            </a:xfrm>
            <a:custGeom>
              <a:avLst/>
              <a:gdLst>
                <a:gd name="T0" fmla="*/ 2449 w 4897"/>
                <a:gd name="T1" fmla="*/ 0 h 5642"/>
                <a:gd name="T2" fmla="*/ 3672 w 4897"/>
                <a:gd name="T3" fmla="*/ 691 h 5642"/>
                <a:gd name="T4" fmla="*/ 4896 w 4897"/>
                <a:gd name="T5" fmla="*/ 1410 h 5642"/>
                <a:gd name="T6" fmla="*/ 4896 w 4897"/>
                <a:gd name="T7" fmla="*/ 2821 h 5642"/>
                <a:gd name="T8" fmla="*/ 4896 w 4897"/>
                <a:gd name="T9" fmla="*/ 4230 h 5642"/>
                <a:gd name="T10" fmla="*/ 3672 w 4897"/>
                <a:gd name="T11" fmla="*/ 4949 h 5642"/>
                <a:gd name="T12" fmla="*/ 2449 w 4897"/>
                <a:gd name="T13" fmla="*/ 5641 h 5642"/>
                <a:gd name="T14" fmla="*/ 1225 w 4897"/>
                <a:gd name="T15" fmla="*/ 4949 h 5642"/>
                <a:gd name="T16" fmla="*/ 0 w 4897"/>
                <a:gd name="T17" fmla="*/ 4230 h 5642"/>
                <a:gd name="T18" fmla="*/ 0 w 4897"/>
                <a:gd name="T19" fmla="*/ 2821 h 5642"/>
                <a:gd name="T20" fmla="*/ 0 w 4897"/>
                <a:gd name="T21" fmla="*/ 1410 h 5642"/>
                <a:gd name="T22" fmla="*/ 1225 w 4897"/>
                <a:gd name="T23" fmla="*/ 691 h 5642"/>
                <a:gd name="T24" fmla="*/ 2449 w 4897"/>
                <a:gd name="T25" fmla="*/ 0 h 5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7" h="5642">
                  <a:moveTo>
                    <a:pt x="2449" y="0"/>
                  </a:moveTo>
                  <a:lnTo>
                    <a:pt x="3672" y="691"/>
                  </a:lnTo>
                  <a:lnTo>
                    <a:pt x="4896" y="1410"/>
                  </a:lnTo>
                  <a:lnTo>
                    <a:pt x="4896" y="2821"/>
                  </a:lnTo>
                  <a:lnTo>
                    <a:pt x="4896" y="4230"/>
                  </a:lnTo>
                  <a:lnTo>
                    <a:pt x="3672" y="4949"/>
                  </a:lnTo>
                  <a:lnTo>
                    <a:pt x="2449" y="5641"/>
                  </a:lnTo>
                  <a:lnTo>
                    <a:pt x="1225" y="4949"/>
                  </a:lnTo>
                  <a:lnTo>
                    <a:pt x="0" y="4230"/>
                  </a:lnTo>
                  <a:lnTo>
                    <a:pt x="0" y="2821"/>
                  </a:lnTo>
                  <a:lnTo>
                    <a:pt x="0" y="1410"/>
                  </a:lnTo>
                  <a:lnTo>
                    <a:pt x="1225" y="691"/>
                  </a:lnTo>
                  <a:lnTo>
                    <a:pt x="2449" y="0"/>
                  </a:lnTo>
                </a:path>
              </a:pathLst>
            </a:custGeom>
            <a:solidFill>
              <a:schemeClr val="bg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8" tIns="45724" rIns="91448" bIns="45724" anchor="ctr"/>
            <a:lstStyle/>
            <a:p>
              <a:endParaRPr lang="en-US" sz="675">
                <a:latin typeface="Roboto Light"/>
              </a:endParaRPr>
            </a:p>
          </p:txBody>
        </p:sp>
        <p:sp>
          <p:nvSpPr>
            <p:cNvPr id="57" name="Subtitle 2"/>
            <p:cNvSpPr txBox="1">
              <a:spLocks/>
            </p:cNvSpPr>
            <p:nvPr/>
          </p:nvSpPr>
          <p:spPr>
            <a:xfrm rot="1697080">
              <a:off x="6221629" y="4038279"/>
              <a:ext cx="3050732"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Early Intervention Administrators</a:t>
              </a:r>
              <a:endParaRPr lang="en-US" sz="1350" b="1" dirty="0">
                <a:solidFill>
                  <a:srgbClr val="FFFFFF"/>
                </a:solidFill>
                <a:latin typeface="Candara"/>
                <a:cs typeface="Candara"/>
              </a:endParaRPr>
            </a:p>
          </p:txBody>
        </p:sp>
        <p:sp>
          <p:nvSpPr>
            <p:cNvPr id="58" name="Subtitle 2"/>
            <p:cNvSpPr txBox="1">
              <a:spLocks/>
            </p:cNvSpPr>
            <p:nvPr/>
          </p:nvSpPr>
          <p:spPr>
            <a:xfrm rot="5400000">
              <a:off x="7804467" y="6769585"/>
              <a:ext cx="3178282" cy="1113956"/>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rgbClr val="FFFFFF"/>
                  </a:solidFill>
                  <a:latin typeface="Candara"/>
                  <a:cs typeface="Candara"/>
                </a:rPr>
                <a:t>Other ECE Representatives</a:t>
              </a:r>
            </a:p>
          </p:txBody>
        </p:sp>
        <p:sp>
          <p:nvSpPr>
            <p:cNvPr id="59" name="Subtitle 2"/>
            <p:cNvSpPr txBox="1">
              <a:spLocks/>
            </p:cNvSpPr>
            <p:nvPr/>
          </p:nvSpPr>
          <p:spPr>
            <a:xfrm rot="19708830">
              <a:off x="6221627" y="9199006"/>
              <a:ext cx="3050732" cy="1162398"/>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Related Service Providers</a:t>
              </a:r>
              <a:endParaRPr lang="en-US" sz="1350" b="1" dirty="0">
                <a:solidFill>
                  <a:srgbClr val="FFFFFF"/>
                </a:solidFill>
                <a:latin typeface="Candara"/>
                <a:cs typeface="Candara"/>
              </a:endParaRPr>
            </a:p>
          </p:txBody>
        </p:sp>
        <p:sp>
          <p:nvSpPr>
            <p:cNvPr id="60" name="Subtitle 2"/>
            <p:cNvSpPr txBox="1">
              <a:spLocks/>
            </p:cNvSpPr>
            <p:nvPr/>
          </p:nvSpPr>
          <p:spPr>
            <a:xfrm rot="1896679">
              <a:off x="3363187" y="8903405"/>
              <a:ext cx="3247439"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Direct Service Providers / Teachers</a:t>
              </a:r>
              <a:endParaRPr lang="en-US" sz="1350" b="1" dirty="0">
                <a:solidFill>
                  <a:srgbClr val="FFFFFF"/>
                </a:solidFill>
                <a:latin typeface="Candara"/>
                <a:cs typeface="Candara"/>
              </a:endParaRPr>
            </a:p>
          </p:txBody>
        </p:sp>
        <p:sp>
          <p:nvSpPr>
            <p:cNvPr id="61" name="Subtitle 2"/>
            <p:cNvSpPr txBox="1">
              <a:spLocks/>
            </p:cNvSpPr>
            <p:nvPr/>
          </p:nvSpPr>
          <p:spPr>
            <a:xfrm rot="16200000">
              <a:off x="1653014" y="7029175"/>
              <a:ext cx="3602019" cy="658235"/>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Parents</a:t>
              </a:r>
              <a:endParaRPr lang="en-US" sz="1350" b="1" dirty="0">
                <a:solidFill>
                  <a:srgbClr val="FFFFFF"/>
                </a:solidFill>
                <a:latin typeface="Candara"/>
                <a:cs typeface="Candara"/>
              </a:endParaRPr>
            </a:p>
          </p:txBody>
        </p:sp>
        <p:sp>
          <p:nvSpPr>
            <p:cNvPr id="62" name="Subtitle 2"/>
            <p:cNvSpPr txBox="1">
              <a:spLocks/>
            </p:cNvSpPr>
            <p:nvPr/>
          </p:nvSpPr>
          <p:spPr>
            <a:xfrm rot="19857329">
              <a:off x="3461542" y="4051590"/>
              <a:ext cx="3050732"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rgbClr val="FFFFFF"/>
                  </a:solidFill>
                  <a:latin typeface="Candara"/>
                  <a:cs typeface="Candara"/>
                </a:rPr>
                <a:t>Early Childhood Special </a:t>
              </a:r>
              <a:r>
                <a:rPr lang="en-US" sz="1350" b="1" dirty="0" smtClean="0">
                  <a:solidFill>
                    <a:srgbClr val="FFFFFF"/>
                  </a:solidFill>
                  <a:latin typeface="Candara"/>
                  <a:cs typeface="Candara"/>
                </a:rPr>
                <a:t>Ed Administrators</a:t>
              </a:r>
              <a:endParaRPr lang="en-US" sz="1350" b="1" dirty="0">
                <a:solidFill>
                  <a:srgbClr val="FFFFFF"/>
                </a:solidFill>
                <a:latin typeface="Candara"/>
                <a:cs typeface="Candara"/>
              </a:endParaRPr>
            </a:p>
          </p:txBody>
        </p:sp>
      </p:grpSp>
    </p:spTree>
    <p:extLst>
      <p:ext uri="{BB962C8B-B14F-4D97-AF65-F5344CB8AC3E}">
        <p14:creationId xmlns:p14="http://schemas.microsoft.com/office/powerpoint/2010/main" val="379488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26</a:t>
            </a:fld>
            <a:endParaRPr lang="en-US" dirty="0">
              <a:latin typeface="Century Gothic" panose="020B0502020202020204" pitchFamily="34" charset="0"/>
            </a:endParaRPr>
          </a:p>
        </p:txBody>
      </p:sp>
      <p:sp>
        <p:nvSpPr>
          <p:cNvPr id="4" name="Title 3"/>
          <p:cNvSpPr>
            <a:spLocks noGrp="1"/>
          </p:cNvSpPr>
          <p:nvPr>
            <p:ph type="title" idx="4294967295"/>
          </p:nvPr>
        </p:nvSpPr>
        <p:spPr/>
        <p:txBody>
          <a:bodyPr/>
          <a:lstStyle/>
          <a:p>
            <a:pPr rtl="0" eaLnBrk="1" latinLnBrk="0" hangingPunct="1"/>
            <a:r>
              <a:rPr lang="en-US" sz="3600" b="1" kern="1200" dirty="0" smtClean="0">
                <a:solidFill>
                  <a:srgbClr val="1F497D"/>
                </a:solidFill>
                <a:effectLst/>
                <a:latin typeface="Candara"/>
                <a:ea typeface="ＭＳ Ｐゴシック"/>
                <a:cs typeface="Candara"/>
              </a:rPr>
              <a:t>Recommendations for States</a:t>
            </a:r>
            <a:endParaRPr lang="en-US" dirty="0" smtClean="0">
              <a:effectLst/>
            </a:endParaRPr>
          </a:p>
        </p:txBody>
      </p:sp>
      <p:sp>
        <p:nvSpPr>
          <p:cNvPr id="55" name="Rectangle 54"/>
          <p:cNvSpPr/>
          <p:nvPr/>
        </p:nvSpPr>
        <p:spPr>
          <a:xfrm>
            <a:off x="437147" y="1524000"/>
            <a:ext cx="672518" cy="1050609"/>
          </a:xfrm>
          <a:prstGeom prst="rect">
            <a:avLst/>
          </a:prstGeom>
        </p:spPr>
        <p:txBody>
          <a:bodyPr wrap="square">
            <a:spAutoFit/>
          </a:bodyPr>
          <a:lstStyle/>
          <a:p>
            <a:r>
              <a:rPr lang="en-US" sz="6227" dirty="0">
                <a:solidFill>
                  <a:schemeClr val="accent5"/>
                </a:solidFill>
                <a:latin typeface="Candara"/>
                <a:cs typeface="Candara"/>
              </a:rPr>
              <a:t>2</a:t>
            </a:r>
          </a:p>
        </p:txBody>
      </p:sp>
      <p:sp>
        <p:nvSpPr>
          <p:cNvPr id="89" name="Rectangle 49"/>
          <p:cNvSpPr>
            <a:spLocks/>
          </p:cNvSpPr>
          <p:nvPr/>
        </p:nvSpPr>
        <p:spPr bwMode="auto">
          <a:xfrm>
            <a:off x="994610" y="1811728"/>
            <a:ext cx="7772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000" dirty="0" smtClean="0">
                <a:latin typeface="Arial"/>
                <a:ea typeface="ＭＳ Ｐゴシック" charset="0"/>
                <a:cs typeface="Arial"/>
                <a:sym typeface="Source Sans Pro" charset="0"/>
              </a:rPr>
              <a:t>Support the use of formative assessment through professional development, resources, and ongoing supports</a:t>
            </a:r>
            <a:endParaRPr lang="en-US" sz="2000" dirty="0">
              <a:latin typeface="Arial"/>
              <a:ea typeface="ＭＳ Ｐゴシック" charset="0"/>
              <a:cs typeface="Arial"/>
              <a:sym typeface="Source Sans Pro" charset="0"/>
            </a:endParaRPr>
          </a:p>
        </p:txBody>
      </p:sp>
      <p:grpSp>
        <p:nvGrpSpPr>
          <p:cNvPr id="2" name="Group 1" descr="Formative assessments within SSIPS should be appropriate for use with diverse groups of children such as children with disabilities and other special needs, dual language learners, and children from diverse cultural and socio-economic groups."/>
          <p:cNvGrpSpPr/>
          <p:nvPr/>
        </p:nvGrpSpPr>
        <p:grpSpPr>
          <a:xfrm>
            <a:off x="2313353" y="2911240"/>
            <a:ext cx="4467785" cy="2794898"/>
            <a:chOff x="2313353" y="2911240"/>
            <a:chExt cx="4467785" cy="2794898"/>
          </a:xfrm>
        </p:grpSpPr>
        <p:sp>
          <p:nvSpPr>
            <p:cNvPr id="34" name="Rectangle 33"/>
            <p:cNvSpPr/>
            <p:nvPr/>
          </p:nvSpPr>
          <p:spPr>
            <a:xfrm>
              <a:off x="2326640" y="4405778"/>
              <a:ext cx="1517993" cy="1300360"/>
            </a:xfrm>
            <a:prstGeom prst="rect">
              <a:avLst/>
            </a:prstGeom>
            <a:solidFill>
              <a:srgbClr val="6DB467"/>
            </a:solidFill>
          </p:spPr>
          <p:txBody>
            <a:bodyPr wrap="square" lIns="68584" tIns="34292" rIns="68584" bIns="34292">
              <a:spAutoFit/>
            </a:bodyPr>
            <a:lstStyle/>
            <a:p>
              <a:pPr algn="ctr"/>
              <a:r>
                <a:rPr lang="en-US" sz="1600" b="1" dirty="0">
                  <a:solidFill>
                    <a:srgbClr val="FFFFFF"/>
                  </a:solidFill>
                  <a:latin typeface="Candara"/>
                  <a:cs typeface="Candara"/>
                </a:rPr>
                <a:t>Children with disabilities </a:t>
              </a:r>
              <a:r>
                <a:rPr lang="en-US" sz="1600" b="1" dirty="0" smtClean="0">
                  <a:solidFill>
                    <a:srgbClr val="FFFFFF"/>
                  </a:solidFill>
                  <a:latin typeface="Candara"/>
                  <a:cs typeface="Candara"/>
                </a:rPr>
                <a:t>and </a:t>
              </a:r>
              <a:r>
                <a:rPr lang="en-US" sz="1600" b="1" dirty="0">
                  <a:solidFill>
                    <a:srgbClr val="FFFFFF"/>
                  </a:solidFill>
                  <a:latin typeface="Candara"/>
                  <a:cs typeface="Candara"/>
                </a:rPr>
                <a:t>other special </a:t>
              </a:r>
              <a:r>
                <a:rPr lang="en-US" sz="1600" b="1" dirty="0" smtClean="0">
                  <a:solidFill>
                    <a:srgbClr val="FFFFFF"/>
                  </a:solidFill>
                  <a:latin typeface="Candara"/>
                  <a:cs typeface="Candara"/>
                </a:rPr>
                <a:t>needs</a:t>
              </a:r>
            </a:p>
            <a:p>
              <a:pPr algn="ctr"/>
              <a:endParaRPr lang="en-US" sz="1600" b="1" dirty="0">
                <a:solidFill>
                  <a:srgbClr val="FFFFFF"/>
                </a:solidFill>
                <a:latin typeface="Candara"/>
                <a:cs typeface="Candara"/>
              </a:endParaRPr>
            </a:p>
          </p:txBody>
        </p:sp>
        <p:sp>
          <p:nvSpPr>
            <p:cNvPr id="36" name="Rectangle 35"/>
            <p:cNvSpPr/>
            <p:nvPr/>
          </p:nvSpPr>
          <p:spPr>
            <a:xfrm>
              <a:off x="3817328" y="2916062"/>
              <a:ext cx="1511761" cy="1361915"/>
            </a:xfrm>
            <a:prstGeom prst="rect">
              <a:avLst/>
            </a:prstGeom>
            <a:solidFill>
              <a:srgbClr val="ED3532"/>
            </a:solidFill>
          </p:spPr>
          <p:txBody>
            <a:bodyPr wrap="square" lIns="68584" tIns="34292" rIns="68584" bIns="34292">
              <a:spAutoFit/>
            </a:bodyPr>
            <a:lstStyle/>
            <a:p>
              <a:pPr algn="ctr"/>
              <a:endParaRPr lang="en-US" sz="1600" b="1" dirty="0" smtClean="0">
                <a:solidFill>
                  <a:srgbClr val="FFFFFF"/>
                </a:solidFill>
                <a:latin typeface="Candara"/>
                <a:cs typeface="Candara"/>
              </a:endParaRPr>
            </a:p>
            <a:p>
              <a:pPr algn="ctr"/>
              <a:endParaRPr lang="en-US" sz="1600" b="1" dirty="0">
                <a:solidFill>
                  <a:srgbClr val="FFFFFF"/>
                </a:solidFill>
                <a:latin typeface="Candara"/>
                <a:cs typeface="Candara"/>
              </a:endParaRPr>
            </a:p>
            <a:p>
              <a:pPr algn="ctr"/>
              <a:r>
                <a:rPr lang="en-US" sz="1600" b="1" dirty="0" smtClean="0">
                  <a:solidFill>
                    <a:srgbClr val="FFFFFF"/>
                  </a:solidFill>
                  <a:latin typeface="Candara"/>
                  <a:cs typeface="Candara"/>
                </a:rPr>
                <a:t>DLLs</a:t>
              </a:r>
            </a:p>
            <a:p>
              <a:pPr algn="ctr"/>
              <a:endParaRPr lang="en-US" sz="2000" b="1" dirty="0" smtClean="0">
                <a:solidFill>
                  <a:srgbClr val="FFFFFF"/>
                </a:solidFill>
                <a:latin typeface="Candara"/>
                <a:cs typeface="Candara"/>
              </a:endParaRPr>
            </a:p>
            <a:p>
              <a:pPr algn="ctr"/>
              <a:endParaRPr lang="en-US" sz="1600" b="1" dirty="0">
                <a:solidFill>
                  <a:srgbClr val="FFFFFF"/>
                </a:solidFill>
                <a:latin typeface="Candara"/>
                <a:cs typeface="Candara"/>
              </a:endParaRPr>
            </a:p>
          </p:txBody>
        </p:sp>
        <p:sp>
          <p:nvSpPr>
            <p:cNvPr id="37" name="Rectangle 36"/>
            <p:cNvSpPr/>
            <p:nvPr/>
          </p:nvSpPr>
          <p:spPr>
            <a:xfrm>
              <a:off x="5269377" y="4405778"/>
              <a:ext cx="1511761" cy="1300360"/>
            </a:xfrm>
            <a:prstGeom prst="rect">
              <a:avLst/>
            </a:prstGeom>
            <a:solidFill>
              <a:srgbClr val="154578"/>
            </a:solidFill>
          </p:spPr>
          <p:txBody>
            <a:bodyPr wrap="square" lIns="68584" tIns="34292" rIns="68584" bIns="34292">
              <a:spAutoFit/>
            </a:bodyPr>
            <a:lstStyle/>
            <a:p>
              <a:pPr algn="ctr"/>
              <a:r>
                <a:rPr lang="en-US" sz="1600" b="1" dirty="0" smtClean="0">
                  <a:solidFill>
                    <a:srgbClr val="FFFFFF"/>
                  </a:solidFill>
                  <a:latin typeface="Candara"/>
                  <a:cs typeface="Candara"/>
                </a:rPr>
                <a:t>Children from diverse cultural  and socio-economic groups</a:t>
              </a:r>
              <a:endParaRPr lang="en-US" sz="1200" b="1" dirty="0">
                <a:solidFill>
                  <a:srgbClr val="FFFFFF"/>
                </a:solidFill>
                <a:latin typeface="Candara"/>
                <a:cs typeface="Candara"/>
              </a:endParaRPr>
            </a:p>
          </p:txBody>
        </p:sp>
        <p:pic>
          <p:nvPicPr>
            <p:cNvPr id="38" name="Picture 37" descr="&quot; &quot;"/>
            <p:cNvPicPr>
              <a:picLocks noChangeAspect="1"/>
            </p:cNvPicPr>
            <p:nvPr/>
          </p:nvPicPr>
          <p:blipFill>
            <a:blip r:embed="rId3"/>
            <a:stretch>
              <a:fillRect/>
            </a:stretch>
          </p:blipFill>
          <p:spPr>
            <a:xfrm>
              <a:off x="2313353" y="2920162"/>
              <a:ext cx="1517994" cy="1517994"/>
            </a:xfrm>
            <a:prstGeom prst="rect">
              <a:avLst/>
            </a:prstGeom>
          </p:spPr>
        </p:pic>
        <p:pic>
          <p:nvPicPr>
            <p:cNvPr id="3" name="Picture 2"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l="8777" t="10625" r="32333"/>
            <a:stretch/>
          </p:blipFill>
          <p:spPr>
            <a:xfrm>
              <a:off x="5269376" y="2911240"/>
              <a:ext cx="1511761" cy="1529737"/>
            </a:xfrm>
            <a:prstGeom prst="rect">
              <a:avLst/>
            </a:prstGeom>
          </p:spPr>
        </p:pic>
        <p:pic>
          <p:nvPicPr>
            <p:cNvPr id="5" name="Picture 4" descr="&quot; &quot;"/>
            <p:cNvPicPr>
              <a:picLocks noChangeAspect="1"/>
            </p:cNvPicPr>
            <p:nvPr/>
          </p:nvPicPr>
          <p:blipFill rotWithShape="1">
            <a:blip r:embed="rId5" cstate="print">
              <a:extLst>
                <a:ext uri="{28A0092B-C50C-407E-A947-70E740481C1C}">
                  <a14:useLocalDpi xmlns:a14="http://schemas.microsoft.com/office/drawing/2010/main" val="0"/>
                </a:ext>
              </a:extLst>
            </a:blip>
            <a:srcRect l="10822" t="8446" r="8498" b="10743"/>
            <a:stretch/>
          </p:blipFill>
          <p:spPr>
            <a:xfrm>
              <a:off x="3844493" y="4276975"/>
              <a:ext cx="1424883" cy="1429163"/>
            </a:xfrm>
            <a:prstGeom prst="rect">
              <a:avLst/>
            </a:prstGeom>
          </p:spPr>
        </p:pic>
      </p:grpSp>
    </p:spTree>
    <p:extLst>
      <p:ext uri="{BB962C8B-B14F-4D97-AF65-F5344CB8AC3E}">
        <p14:creationId xmlns:p14="http://schemas.microsoft.com/office/powerpoint/2010/main" val="338207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27</a:t>
            </a:fld>
            <a:endParaRPr lang="en-US" dirty="0">
              <a:latin typeface="Century Gothic" panose="020B0502020202020204" pitchFamily="34" charset="0"/>
            </a:endParaRPr>
          </a:p>
        </p:txBody>
      </p:sp>
      <p:sp>
        <p:nvSpPr>
          <p:cNvPr id="3" name="Title 2"/>
          <p:cNvSpPr>
            <a:spLocks noGrp="1"/>
          </p:cNvSpPr>
          <p:nvPr>
            <p:ph type="title" idx="4294967295"/>
          </p:nvPr>
        </p:nvSpPr>
        <p:spPr/>
        <p:txBody>
          <a:bodyPr/>
          <a:lstStyle/>
          <a:p>
            <a:pPr rtl="0" eaLnBrk="1" latinLnBrk="0" hangingPunct="1"/>
            <a:r>
              <a:rPr lang="en-US" sz="3600" b="1" kern="1200" dirty="0" smtClean="0">
                <a:solidFill>
                  <a:srgbClr val="1F497D"/>
                </a:solidFill>
                <a:effectLst/>
                <a:latin typeface="Candara"/>
                <a:ea typeface="ＭＳ Ｐゴシック"/>
                <a:cs typeface="Candara"/>
              </a:rPr>
              <a:t>Recommendations for States</a:t>
            </a:r>
          </a:p>
        </p:txBody>
      </p:sp>
      <p:sp>
        <p:nvSpPr>
          <p:cNvPr id="55" name="Rectangle 54"/>
          <p:cNvSpPr/>
          <p:nvPr/>
        </p:nvSpPr>
        <p:spPr>
          <a:xfrm>
            <a:off x="1072372" y="1540869"/>
            <a:ext cx="672518" cy="1050609"/>
          </a:xfrm>
          <a:prstGeom prst="rect">
            <a:avLst/>
          </a:prstGeom>
        </p:spPr>
        <p:txBody>
          <a:bodyPr wrap="square">
            <a:spAutoFit/>
          </a:bodyPr>
          <a:lstStyle/>
          <a:p>
            <a:r>
              <a:rPr lang="en-US" sz="6227" dirty="0">
                <a:solidFill>
                  <a:srgbClr val="6DB467"/>
                </a:solidFill>
                <a:latin typeface="Candara"/>
                <a:cs typeface="Candara"/>
              </a:rPr>
              <a:t>3</a:t>
            </a:r>
          </a:p>
        </p:txBody>
      </p:sp>
      <p:sp>
        <p:nvSpPr>
          <p:cNvPr id="89" name="Rectangle 49"/>
          <p:cNvSpPr>
            <a:spLocks/>
          </p:cNvSpPr>
          <p:nvPr/>
        </p:nvSpPr>
        <p:spPr bwMode="auto">
          <a:xfrm>
            <a:off x="1676399" y="1889101"/>
            <a:ext cx="6462717" cy="7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000" dirty="0" smtClean="0">
                <a:latin typeface="Arial"/>
                <a:cs typeface="Arial"/>
              </a:rPr>
              <a:t>Create data systems for storing, managing, retrieving, analyzing, and sharing formative assessment data</a:t>
            </a:r>
            <a:endParaRPr lang="en-US" sz="2000" dirty="0">
              <a:latin typeface="Arial"/>
              <a:cs typeface="Arial"/>
            </a:endParaRPr>
          </a:p>
          <a:p>
            <a:pPr marL="171496" indent="-19055"/>
            <a:r>
              <a:rPr lang="en-US" sz="675" dirty="0">
                <a:latin typeface="Arial"/>
                <a:ea typeface="ＭＳ Ｐゴシック" charset="0"/>
                <a:cs typeface="Arial"/>
                <a:sym typeface="Source Sans Pro" charset="0"/>
              </a:rPr>
              <a:t> </a:t>
            </a:r>
          </a:p>
        </p:txBody>
      </p:sp>
      <p:grpSp>
        <p:nvGrpSpPr>
          <p:cNvPr id="2" name="Group 1" descr="&quot; &quot;"/>
          <p:cNvGrpSpPr/>
          <p:nvPr/>
        </p:nvGrpSpPr>
        <p:grpSpPr>
          <a:xfrm>
            <a:off x="685800" y="3352800"/>
            <a:ext cx="8001000" cy="1523999"/>
            <a:chOff x="685800" y="3352800"/>
            <a:chExt cx="8001000" cy="1523999"/>
          </a:xfrm>
        </p:grpSpPr>
        <p:pic>
          <p:nvPicPr>
            <p:cNvPr id="21" name="Picture 20" descr="&quot; &quot;"/>
            <p:cNvPicPr>
              <a:picLocks noChangeAspect="1"/>
            </p:cNvPicPr>
            <p:nvPr/>
          </p:nvPicPr>
          <p:blipFill>
            <a:blip r:embed="rId3"/>
            <a:stretch>
              <a:fillRect/>
            </a:stretch>
          </p:blipFill>
          <p:spPr>
            <a:xfrm>
              <a:off x="685800" y="3352800"/>
              <a:ext cx="1412709" cy="1434219"/>
            </a:xfrm>
            <a:prstGeom prst="rect">
              <a:avLst/>
            </a:prstGeom>
          </p:spPr>
        </p:pic>
        <p:pic>
          <p:nvPicPr>
            <p:cNvPr id="22" name="Picture 21" descr="&quot; &quot;"/>
            <p:cNvPicPr>
              <a:picLocks noChangeAspect="1"/>
            </p:cNvPicPr>
            <p:nvPr/>
          </p:nvPicPr>
          <p:blipFill>
            <a:blip r:embed="rId4"/>
            <a:stretch>
              <a:fillRect/>
            </a:stretch>
          </p:blipFill>
          <p:spPr>
            <a:xfrm>
              <a:off x="2260941" y="3352800"/>
              <a:ext cx="740394" cy="1444319"/>
            </a:xfrm>
            <a:prstGeom prst="rect">
              <a:avLst/>
            </a:prstGeom>
          </p:spPr>
        </p:pic>
        <p:pic>
          <p:nvPicPr>
            <p:cNvPr id="23" name="Picture 22" descr="&quot; &quot;"/>
            <p:cNvPicPr>
              <a:picLocks noChangeAspect="1"/>
            </p:cNvPicPr>
            <p:nvPr/>
          </p:nvPicPr>
          <p:blipFill>
            <a:blip r:embed="rId5"/>
            <a:stretch>
              <a:fillRect/>
            </a:stretch>
          </p:blipFill>
          <p:spPr>
            <a:xfrm>
              <a:off x="3223958" y="3352800"/>
              <a:ext cx="1549566" cy="1523999"/>
            </a:xfrm>
            <a:prstGeom prst="rect">
              <a:avLst/>
            </a:prstGeom>
          </p:spPr>
        </p:pic>
        <p:pic>
          <p:nvPicPr>
            <p:cNvPr id="27" name="Picture 26" descr="&quot; &quot;"/>
            <p:cNvPicPr>
              <a:picLocks noChangeAspect="1"/>
            </p:cNvPicPr>
            <p:nvPr/>
          </p:nvPicPr>
          <p:blipFill>
            <a:blip r:embed="rId6"/>
            <a:stretch>
              <a:fillRect/>
            </a:stretch>
          </p:blipFill>
          <p:spPr>
            <a:xfrm>
              <a:off x="4899707" y="3534100"/>
              <a:ext cx="1273938" cy="1252918"/>
            </a:xfrm>
            <a:prstGeom prst="rect">
              <a:avLst/>
            </a:prstGeom>
          </p:spPr>
        </p:pic>
        <p:pic>
          <p:nvPicPr>
            <p:cNvPr id="28" name="Picture 27" descr="&quot; &quot;"/>
            <p:cNvPicPr>
              <a:picLocks noChangeAspect="1"/>
            </p:cNvPicPr>
            <p:nvPr/>
          </p:nvPicPr>
          <p:blipFill>
            <a:blip r:embed="rId7"/>
            <a:stretch>
              <a:fillRect/>
            </a:stretch>
          </p:blipFill>
          <p:spPr>
            <a:xfrm>
              <a:off x="6397929" y="3534100"/>
              <a:ext cx="1113385" cy="1233096"/>
            </a:xfrm>
            <a:prstGeom prst="rect">
              <a:avLst/>
            </a:prstGeom>
          </p:spPr>
        </p:pic>
        <p:pic>
          <p:nvPicPr>
            <p:cNvPr id="29" name="Picture 28" descr="&quot; &quot;"/>
            <p:cNvPicPr>
              <a:picLocks noChangeAspect="1"/>
            </p:cNvPicPr>
            <p:nvPr/>
          </p:nvPicPr>
          <p:blipFill>
            <a:blip r:embed="rId8"/>
            <a:stretch>
              <a:fillRect/>
            </a:stretch>
          </p:blipFill>
          <p:spPr>
            <a:xfrm>
              <a:off x="7815329" y="3458092"/>
              <a:ext cx="871471" cy="1339026"/>
            </a:xfrm>
            <a:prstGeom prst="rect">
              <a:avLst/>
            </a:prstGeom>
          </p:spPr>
        </p:pic>
      </p:grpSp>
    </p:spTree>
    <p:extLst>
      <p:ext uri="{BB962C8B-B14F-4D97-AF65-F5344CB8AC3E}">
        <p14:creationId xmlns:p14="http://schemas.microsoft.com/office/powerpoint/2010/main" val="94318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28</a:t>
            </a:fld>
            <a:endParaRPr lang="en-US" dirty="0">
              <a:latin typeface="Century Gothic" panose="020B0502020202020204" pitchFamily="34" charset="0"/>
            </a:endParaRPr>
          </a:p>
        </p:txBody>
      </p:sp>
      <p:sp>
        <p:nvSpPr>
          <p:cNvPr id="2" name="Title 1"/>
          <p:cNvSpPr>
            <a:spLocks noGrp="1"/>
          </p:cNvSpPr>
          <p:nvPr>
            <p:ph type="title" idx="4294967295"/>
          </p:nvPr>
        </p:nvSpPr>
        <p:spPr/>
        <p:txBody>
          <a:bodyPr/>
          <a:lstStyle/>
          <a:p>
            <a:pPr rtl="0" eaLnBrk="1" latinLnBrk="0" hangingPunct="1"/>
            <a:r>
              <a:rPr lang="en-US" sz="3600" b="1" kern="1200" dirty="0" smtClean="0">
                <a:solidFill>
                  <a:srgbClr val="1F497D"/>
                </a:solidFill>
                <a:effectLst/>
                <a:latin typeface="Candara"/>
                <a:ea typeface="ＭＳ Ｐゴシック"/>
                <a:cs typeface="Candara"/>
              </a:rPr>
              <a:t>Recommendations for States</a:t>
            </a:r>
            <a:endParaRPr lang="en-US" dirty="0" smtClean="0">
              <a:effectLst/>
            </a:endParaRPr>
          </a:p>
        </p:txBody>
      </p:sp>
      <p:sp>
        <p:nvSpPr>
          <p:cNvPr id="55" name="Rectangle 54"/>
          <p:cNvSpPr/>
          <p:nvPr/>
        </p:nvSpPr>
        <p:spPr>
          <a:xfrm>
            <a:off x="1676400" y="1588856"/>
            <a:ext cx="743624" cy="1050609"/>
          </a:xfrm>
          <a:prstGeom prst="rect">
            <a:avLst/>
          </a:prstGeom>
        </p:spPr>
        <p:txBody>
          <a:bodyPr wrap="square">
            <a:spAutoFit/>
          </a:bodyPr>
          <a:lstStyle/>
          <a:p>
            <a:r>
              <a:rPr lang="en-US" sz="6227" dirty="0">
                <a:solidFill>
                  <a:srgbClr val="154578"/>
                </a:solidFill>
                <a:latin typeface="Candara"/>
                <a:cs typeface="Candara"/>
              </a:rPr>
              <a:t>4</a:t>
            </a:r>
          </a:p>
        </p:txBody>
      </p:sp>
      <p:sp>
        <p:nvSpPr>
          <p:cNvPr id="89" name="Rectangle 49"/>
          <p:cNvSpPr>
            <a:spLocks/>
          </p:cNvSpPr>
          <p:nvPr/>
        </p:nvSpPr>
        <p:spPr bwMode="auto">
          <a:xfrm>
            <a:off x="2404488" y="1851717"/>
            <a:ext cx="4532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2000" dirty="0" smtClean="0">
                <a:latin typeface="Arial"/>
                <a:cs typeface="Arial"/>
              </a:rPr>
              <a:t>Incorporate formative assessment into SSIPs as a way of measuring progress toward SIMRs</a:t>
            </a:r>
            <a:endParaRPr lang="en-US" sz="2000" dirty="0">
              <a:latin typeface="Arial"/>
              <a:ea typeface="ＭＳ Ｐゴシック" charset="0"/>
              <a:cs typeface="Arial"/>
              <a:sym typeface="Source Sans Pro" charset="0"/>
            </a:endParaRPr>
          </a:p>
        </p:txBody>
      </p:sp>
      <p:grpSp>
        <p:nvGrpSpPr>
          <p:cNvPr id="4" name="Group 3" descr="This image includes stick figures of parents, teachers, specialists, and administrators."/>
          <p:cNvGrpSpPr/>
          <p:nvPr/>
        </p:nvGrpSpPr>
        <p:grpSpPr>
          <a:xfrm>
            <a:off x="1136388" y="3184437"/>
            <a:ext cx="6865471" cy="2508401"/>
            <a:chOff x="1136388" y="3184437"/>
            <a:chExt cx="6865471" cy="2508401"/>
          </a:xfrm>
        </p:grpSpPr>
        <p:sp>
          <p:nvSpPr>
            <p:cNvPr id="24" name="Rectangle 23"/>
            <p:cNvSpPr/>
            <p:nvPr/>
          </p:nvSpPr>
          <p:spPr>
            <a:xfrm>
              <a:off x="1487092" y="3187612"/>
              <a:ext cx="959495" cy="338554"/>
            </a:xfrm>
            <a:prstGeom prst="rect">
              <a:avLst/>
            </a:prstGeom>
          </p:spPr>
          <p:txBody>
            <a:bodyPr wrap="square">
              <a:spAutoFit/>
            </a:bodyPr>
            <a:lstStyle/>
            <a:p>
              <a:pPr algn="ctr"/>
              <a:r>
                <a:rPr lang="en-US" sz="1600" dirty="0">
                  <a:latin typeface="Arial"/>
                  <a:cs typeface="Arial"/>
                </a:rPr>
                <a:t>Parents</a:t>
              </a:r>
            </a:p>
          </p:txBody>
        </p:sp>
        <p:sp>
          <p:nvSpPr>
            <p:cNvPr id="25" name="Rectangle 24"/>
            <p:cNvSpPr/>
            <p:nvPr/>
          </p:nvSpPr>
          <p:spPr>
            <a:xfrm>
              <a:off x="3190695" y="3184437"/>
              <a:ext cx="1016304" cy="338554"/>
            </a:xfrm>
            <a:prstGeom prst="rect">
              <a:avLst/>
            </a:prstGeom>
          </p:spPr>
          <p:txBody>
            <a:bodyPr wrap="none">
              <a:spAutoFit/>
            </a:bodyPr>
            <a:lstStyle/>
            <a:p>
              <a:r>
                <a:rPr lang="en-US" sz="1600" dirty="0">
                  <a:latin typeface="Arial"/>
                  <a:cs typeface="Arial"/>
                </a:rPr>
                <a:t>Teachers</a:t>
              </a:r>
            </a:p>
          </p:txBody>
        </p:sp>
        <p:sp>
          <p:nvSpPr>
            <p:cNvPr id="26" name="Rectangle 25"/>
            <p:cNvSpPr/>
            <p:nvPr/>
          </p:nvSpPr>
          <p:spPr>
            <a:xfrm>
              <a:off x="4856422" y="3184437"/>
              <a:ext cx="1162498" cy="338554"/>
            </a:xfrm>
            <a:prstGeom prst="rect">
              <a:avLst/>
            </a:prstGeom>
          </p:spPr>
          <p:txBody>
            <a:bodyPr wrap="none">
              <a:spAutoFit/>
            </a:bodyPr>
            <a:lstStyle/>
            <a:p>
              <a:r>
                <a:rPr lang="en-US" sz="1600" dirty="0">
                  <a:latin typeface="Arial"/>
                  <a:cs typeface="Arial"/>
                </a:rPr>
                <a:t>Specialists</a:t>
              </a:r>
            </a:p>
          </p:txBody>
        </p:sp>
        <p:sp>
          <p:nvSpPr>
            <p:cNvPr id="30" name="Rectangle 29"/>
            <p:cNvSpPr/>
            <p:nvPr/>
          </p:nvSpPr>
          <p:spPr>
            <a:xfrm>
              <a:off x="6435259" y="3187613"/>
              <a:ext cx="1495922" cy="338554"/>
            </a:xfrm>
            <a:prstGeom prst="rect">
              <a:avLst/>
            </a:prstGeom>
          </p:spPr>
          <p:txBody>
            <a:bodyPr wrap="none">
              <a:spAutoFit/>
            </a:bodyPr>
            <a:lstStyle/>
            <a:p>
              <a:r>
                <a:rPr lang="en-US" sz="1600" dirty="0">
                  <a:latin typeface="Arial"/>
                  <a:cs typeface="Arial"/>
                </a:rPr>
                <a:t>Administrators</a:t>
              </a:r>
            </a:p>
          </p:txBody>
        </p:sp>
        <p:grpSp>
          <p:nvGrpSpPr>
            <p:cNvPr id="3" name="Group 2" descr="&quot; &quot;"/>
            <p:cNvGrpSpPr/>
            <p:nvPr/>
          </p:nvGrpSpPr>
          <p:grpSpPr>
            <a:xfrm>
              <a:off x="1136388" y="3601049"/>
              <a:ext cx="6865471" cy="2091789"/>
              <a:chOff x="1136388" y="3601049"/>
              <a:chExt cx="6865471" cy="2091789"/>
            </a:xfrm>
          </p:grpSpPr>
          <p:sp>
            <p:nvSpPr>
              <p:cNvPr id="18" name="Rectangle 17"/>
              <p:cNvSpPr/>
              <p:nvPr/>
            </p:nvSpPr>
            <p:spPr>
              <a:xfrm>
                <a:off x="2876755" y="3607498"/>
                <a:ext cx="1645919" cy="58089"/>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19" name="Rectangle 18"/>
              <p:cNvSpPr/>
              <p:nvPr/>
            </p:nvSpPr>
            <p:spPr>
              <a:xfrm>
                <a:off x="4617040" y="3604653"/>
                <a:ext cx="1643574" cy="6093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20" name="Rectangle 19"/>
              <p:cNvSpPr/>
              <p:nvPr/>
            </p:nvSpPr>
            <p:spPr>
              <a:xfrm>
                <a:off x="6355938" y="3601049"/>
                <a:ext cx="1645921" cy="64024"/>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grpSp>
            <p:nvGrpSpPr>
              <p:cNvPr id="32" name="Group 31"/>
              <p:cNvGrpSpPr/>
              <p:nvPr/>
            </p:nvGrpSpPr>
            <p:grpSpPr>
              <a:xfrm>
                <a:off x="1136388" y="3720155"/>
                <a:ext cx="1652533" cy="1972683"/>
                <a:chOff x="4242510" y="9735045"/>
                <a:chExt cx="1783997" cy="2129616"/>
              </a:xfrm>
              <a:solidFill>
                <a:srgbClr val="154578"/>
              </a:solidFill>
            </p:grpSpPr>
            <p:grpSp>
              <p:nvGrpSpPr>
                <p:cNvPr id="21" name="Group 20"/>
                <p:cNvGrpSpPr/>
                <p:nvPr/>
              </p:nvGrpSpPr>
              <p:grpSpPr>
                <a:xfrm>
                  <a:off x="4242510" y="9735045"/>
                  <a:ext cx="816427" cy="2129616"/>
                  <a:chOff x="2323306" y="2203133"/>
                  <a:chExt cx="979488" cy="2554287"/>
                </a:xfrm>
                <a:grpFill/>
              </p:grpSpPr>
              <p:sp>
                <p:nvSpPr>
                  <p:cNvPr id="2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23" name="Freeform 4"/>
                  <p:cNvSpPr>
                    <a:spLocks noChangeArrowheads="1"/>
                  </p:cNvSpPr>
                  <p:nvPr/>
                </p:nvSpPr>
                <p:spPr bwMode="auto">
                  <a:xfrm>
                    <a:off x="2565569" y="2203133"/>
                    <a:ext cx="512416" cy="482648"/>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27" name="Group 26"/>
                <p:cNvGrpSpPr/>
                <p:nvPr/>
              </p:nvGrpSpPr>
              <p:grpSpPr>
                <a:xfrm>
                  <a:off x="5115627" y="9788653"/>
                  <a:ext cx="910880" cy="2076008"/>
                  <a:chOff x="3672681" y="1899920"/>
                  <a:chExt cx="1293813" cy="2947988"/>
                </a:xfrm>
                <a:grpFill/>
              </p:grpSpPr>
              <p:sp>
                <p:nvSpPr>
                  <p:cNvPr id="2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dirty="0">
                      <a:latin typeface="Roboto Light"/>
                    </a:endParaRPr>
                  </a:p>
                </p:txBody>
              </p:sp>
              <p:sp>
                <p:nvSpPr>
                  <p:cNvPr id="2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grpSp>
            <p:nvGrpSpPr>
              <p:cNvPr id="33" name="Group 32"/>
              <p:cNvGrpSpPr/>
              <p:nvPr/>
            </p:nvGrpSpPr>
            <p:grpSpPr>
              <a:xfrm>
                <a:off x="3235960" y="3705451"/>
                <a:ext cx="925775" cy="1987387"/>
                <a:chOff x="5481404" y="1426062"/>
                <a:chExt cx="341669" cy="778503"/>
              </a:xfrm>
              <a:solidFill>
                <a:srgbClr val="ED3532"/>
              </a:solidFill>
            </p:grpSpPr>
            <p:sp>
              <p:nvSpPr>
                <p:cNvPr id="34"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5"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36" name="Group 35"/>
              <p:cNvGrpSpPr/>
              <p:nvPr/>
            </p:nvGrpSpPr>
            <p:grpSpPr>
              <a:xfrm>
                <a:off x="5011938" y="3702294"/>
                <a:ext cx="853778" cy="1985464"/>
                <a:chOff x="1006475" y="1212850"/>
                <a:chExt cx="585788" cy="1530350"/>
              </a:xfrm>
              <a:solidFill>
                <a:schemeClr val="accent5"/>
              </a:solidFill>
            </p:grpSpPr>
            <p:sp>
              <p:nvSpPr>
                <p:cNvPr id="3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40" name="Group 39"/>
              <p:cNvGrpSpPr/>
              <p:nvPr/>
            </p:nvGrpSpPr>
            <p:grpSpPr>
              <a:xfrm>
                <a:off x="6735210" y="3702294"/>
                <a:ext cx="892470" cy="1985464"/>
                <a:chOff x="5481404" y="1426062"/>
                <a:chExt cx="341669" cy="778503"/>
              </a:xfrm>
              <a:solidFill>
                <a:srgbClr val="6DB467"/>
              </a:solidFill>
            </p:grpSpPr>
            <p:sp>
              <p:nvSpPr>
                <p:cNvPr id="4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sp>
            <p:nvSpPr>
              <p:cNvPr id="39" name="Rectangle 38"/>
              <p:cNvSpPr/>
              <p:nvPr/>
            </p:nvSpPr>
            <p:spPr>
              <a:xfrm>
                <a:off x="1143000" y="3611314"/>
                <a:ext cx="1645921" cy="64024"/>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grpSp>
      </p:grpSp>
    </p:spTree>
    <p:extLst>
      <p:ext uri="{BB962C8B-B14F-4D97-AF65-F5344CB8AC3E}">
        <p14:creationId xmlns:p14="http://schemas.microsoft.com/office/powerpoint/2010/main" val="93402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29</a:t>
            </a:fld>
            <a:endParaRPr lang="en-US" dirty="0">
              <a:latin typeface="Century Gothic" panose="020B0502020202020204" pitchFamily="34" charset="0"/>
            </a:endParaRPr>
          </a:p>
        </p:txBody>
      </p:sp>
      <p:sp>
        <p:nvSpPr>
          <p:cNvPr id="5" name="Rectangle 4" descr="&quot; &quot;"/>
          <p:cNvSpPr/>
          <p:nvPr/>
        </p:nvSpPr>
        <p:spPr>
          <a:xfrm>
            <a:off x="0" y="762000"/>
            <a:ext cx="9144000" cy="5148072"/>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3" name="Title 2"/>
          <p:cNvSpPr>
            <a:spLocks noGrp="1"/>
          </p:cNvSpPr>
          <p:nvPr>
            <p:ph type="title" idx="4294967295"/>
          </p:nvPr>
        </p:nvSpPr>
        <p:spPr>
          <a:xfrm>
            <a:off x="432816" y="2667000"/>
            <a:ext cx="8330184" cy="2286000"/>
          </a:xfrm>
        </p:spPr>
        <p:txBody>
          <a:bodyPr>
            <a:normAutofit/>
          </a:bodyPr>
          <a:lstStyle/>
          <a:p>
            <a:pPr rtl="0" eaLnBrk="1" latinLnBrk="0" hangingPunct="1"/>
            <a:r>
              <a:rPr lang="en-US" sz="3190" b="0" kern="1200" dirty="0" smtClean="0">
                <a:solidFill>
                  <a:srgbClr val="FFFFFF"/>
                </a:solidFill>
                <a:effectLst/>
                <a:latin typeface="Arial"/>
                <a:ea typeface="+mn-ea"/>
                <a:cs typeface="Arial"/>
              </a:rPr>
              <a:t>What are your ideas about using formative assessment to monitor the progress of individual children and groups of children within SSIP?</a:t>
            </a:r>
            <a:endParaRPr lang="en-US" b="0" dirty="0" smtClean="0">
              <a:effectLst/>
            </a:endParaRPr>
          </a:p>
        </p:txBody>
      </p:sp>
      <p:grpSp>
        <p:nvGrpSpPr>
          <p:cNvPr id="15" name="Group 3" descr="&quot; &quot;"/>
          <p:cNvGrpSpPr/>
          <p:nvPr/>
        </p:nvGrpSpPr>
        <p:grpSpPr>
          <a:xfrm>
            <a:off x="509495" y="4953000"/>
            <a:ext cx="2285999" cy="71138"/>
            <a:chOff x="1789788" y="8791867"/>
            <a:chExt cx="6094412" cy="189653"/>
          </a:xfrm>
        </p:grpSpPr>
        <p:sp>
          <p:nvSpPr>
            <p:cNvPr id="16" name="Rectangle 15"/>
            <p:cNvSpPr/>
            <p:nvPr/>
          </p:nvSpPr>
          <p:spPr>
            <a:xfrm>
              <a:off x="1789788"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7" name="Rectangle 16"/>
            <p:cNvSpPr/>
            <p:nvPr/>
          </p:nvSpPr>
          <p:spPr>
            <a:xfrm>
              <a:off x="3008671"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8" name="Rectangle 17"/>
            <p:cNvSpPr/>
            <p:nvPr/>
          </p:nvSpPr>
          <p:spPr>
            <a:xfrm>
              <a:off x="4227554"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9" name="Rectangle 18"/>
            <p:cNvSpPr/>
            <p:nvPr/>
          </p:nvSpPr>
          <p:spPr>
            <a:xfrm>
              <a:off x="5446437"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20" name="Rectangle 19"/>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spTree>
    <p:extLst>
      <p:ext uri="{BB962C8B-B14F-4D97-AF65-F5344CB8AC3E}">
        <p14:creationId xmlns:p14="http://schemas.microsoft.com/office/powerpoint/2010/main" val="30206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3</a:t>
            </a:fld>
            <a:endParaRPr lang="en-US" dirty="0"/>
          </a:p>
        </p:txBody>
      </p:sp>
      <p:sp>
        <p:nvSpPr>
          <p:cNvPr id="2" name="Title 1"/>
          <p:cNvSpPr>
            <a:spLocks noGrp="1"/>
          </p:cNvSpPr>
          <p:nvPr>
            <p:ph type="title" idx="4294967295"/>
          </p:nvPr>
        </p:nvSpPr>
        <p:spPr>
          <a:xfrm>
            <a:off x="762000" y="725424"/>
            <a:ext cx="3200400" cy="3236976"/>
          </a:xfrm>
          <a:solidFill>
            <a:srgbClr val="ED3532"/>
          </a:solidFill>
        </p:spPr>
        <p:txBody>
          <a:bodyPr>
            <a:normAutofit fontScale="90000"/>
          </a:bodyPr>
          <a:lstStyle/>
          <a:p>
            <a:pPr rtl="0" eaLnBrk="1" latinLnBrk="0" hangingPunct="1"/>
            <a:r>
              <a:rPr lang="en-US" sz="3000" b="0" kern="1200" dirty="0" smtClean="0">
                <a:solidFill>
                  <a:srgbClr val="FFFFFF"/>
                </a:solidFill>
                <a:effectLst/>
                <a:latin typeface="Calibri"/>
                <a:ea typeface="+mn-ea"/>
                <a:cs typeface="+mn-cs"/>
              </a:rPr>
              <a:t>States have a growing need for high quality data to evaluate early childhood program improvement efforts</a:t>
            </a:r>
            <a:endParaRPr lang="en-US" b="0" dirty="0" smtClean="0">
              <a:effectLst/>
            </a:endParaRPr>
          </a:p>
        </p:txBody>
      </p:sp>
      <p:pic>
        <p:nvPicPr>
          <p:cNvPr id="28" name="Picture 27" descr="&quot; &quot;"/>
          <p:cNvPicPr>
            <a:picLocks noChangeAspect="1"/>
          </p:cNvPicPr>
          <p:nvPr/>
        </p:nvPicPr>
        <p:blipFill>
          <a:blip r:embed="rId3"/>
          <a:stretch>
            <a:fillRect/>
          </a:stretch>
        </p:blipFill>
        <p:spPr>
          <a:xfrm>
            <a:off x="4114800" y="3016143"/>
            <a:ext cx="3877952" cy="2666092"/>
          </a:xfrm>
          <a:prstGeom prst="rect">
            <a:avLst/>
          </a:prstGeom>
        </p:spPr>
      </p:pic>
    </p:spTree>
    <p:extLst>
      <p:ext uri="{BB962C8B-B14F-4D97-AF65-F5344CB8AC3E}">
        <p14:creationId xmlns:p14="http://schemas.microsoft.com/office/powerpoint/2010/main" val="24725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sp>
        <p:nvSpPr>
          <p:cNvPr id="2" name="Title 1" descr="&quot; &quot;"/>
          <p:cNvSpPr>
            <a:spLocks noGrp="1"/>
          </p:cNvSpPr>
          <p:nvPr>
            <p:ph type="title"/>
          </p:nvPr>
        </p:nvSpPr>
        <p:spPr>
          <a:xfrm>
            <a:off x="381000" y="304800"/>
            <a:ext cx="8229600" cy="1143000"/>
          </a:xfrm>
          <a:ln w="12700">
            <a:solidFill>
              <a:srgbClr val="39B54A"/>
            </a:solidFill>
          </a:ln>
        </p:spPr>
        <p:txBody>
          <a:bodyPr>
            <a:normAutofit/>
          </a:bodyPr>
          <a:lstStyle/>
          <a:p>
            <a:r>
              <a:rPr lang="en-US" dirty="0" smtClean="0"/>
              <a:t>For More Information</a:t>
            </a:r>
            <a:endParaRPr lang="en-US" dirty="0"/>
          </a:p>
        </p:txBody>
      </p:sp>
      <p:sp>
        <p:nvSpPr>
          <p:cNvPr id="3" name="Content Placeholder 2"/>
          <p:cNvSpPr>
            <a:spLocks noGrp="1"/>
          </p:cNvSpPr>
          <p:nvPr>
            <p:ph sz="half" idx="2"/>
          </p:nvPr>
        </p:nvSpPr>
        <p:spPr>
          <a:xfrm>
            <a:off x="381000" y="1554162"/>
            <a:ext cx="8610600" cy="4495800"/>
          </a:xfrm>
        </p:spPr>
        <p:txBody>
          <a:bodyPr/>
          <a:lstStyle/>
          <a:p>
            <a:pPr>
              <a:lnSpc>
                <a:spcPct val="120000"/>
              </a:lnSpc>
            </a:pPr>
            <a:r>
              <a:rPr lang="en-US" dirty="0" smtClean="0"/>
              <a:t>NCSI </a:t>
            </a:r>
            <a:r>
              <a:rPr lang="en-US" dirty="0"/>
              <a:t>(</a:t>
            </a:r>
            <a:r>
              <a:rPr lang="en-US" dirty="0">
                <a:hlinkClick r:id="rId3"/>
              </a:rPr>
              <a:t>http://</a:t>
            </a:r>
            <a:r>
              <a:rPr lang="en-US" dirty="0" smtClean="0">
                <a:hlinkClick r:id="rId3"/>
              </a:rPr>
              <a:t>ncsi.wested.org/ask-the-ncsi/</a:t>
            </a:r>
            <a:r>
              <a:rPr lang="en-US" dirty="0" smtClean="0"/>
              <a:t> or </a:t>
            </a:r>
            <a:r>
              <a:rPr lang="en-US" dirty="0" smtClean="0">
                <a:solidFill>
                  <a:srgbClr val="6DB467"/>
                </a:solidFill>
                <a:hlinkClick r:id="rId4"/>
              </a:rPr>
              <a:t>http</a:t>
            </a:r>
            <a:r>
              <a:rPr lang="en-US" dirty="0">
                <a:solidFill>
                  <a:srgbClr val="6DB467"/>
                </a:solidFill>
                <a:hlinkClick r:id="rId4"/>
              </a:rPr>
              <a:t>://ncsi.wested.org</a:t>
            </a:r>
            <a:r>
              <a:rPr lang="en-US" dirty="0" smtClean="0">
                <a:solidFill>
                  <a:srgbClr val="6DB467"/>
                </a:solidFill>
                <a:hlinkClick r:id="rId4"/>
              </a:rPr>
              <a:t>/</a:t>
            </a:r>
            <a:r>
              <a:rPr lang="en-US" dirty="0" smtClean="0"/>
              <a:t>)</a:t>
            </a:r>
            <a:endParaRPr lang="en-US" dirty="0"/>
          </a:p>
          <a:p>
            <a:pPr lvl="1">
              <a:lnSpc>
                <a:spcPct val="120000"/>
              </a:lnSpc>
            </a:pPr>
            <a:r>
              <a:rPr lang="en-US" dirty="0"/>
              <a:t>Contact your NCSI TA Facilitator or Cross-state Learning Collaborative Lead</a:t>
            </a:r>
          </a:p>
          <a:p>
            <a:pPr lvl="1">
              <a:lnSpc>
                <a:spcPct val="120000"/>
              </a:lnSpc>
            </a:pPr>
            <a:r>
              <a:rPr lang="en-US" dirty="0"/>
              <a:t>Contact </a:t>
            </a:r>
            <a:r>
              <a:rPr lang="en-US" dirty="0" smtClean="0"/>
              <a:t>Virginia </a:t>
            </a:r>
            <a:r>
              <a:rPr lang="en-US" dirty="0" err="1" smtClean="0"/>
              <a:t>Buysee</a:t>
            </a:r>
            <a:r>
              <a:rPr lang="en-US" dirty="0" smtClean="0"/>
              <a:t> (</a:t>
            </a:r>
            <a:r>
              <a:rPr lang="en-US" dirty="0" smtClean="0">
                <a:hlinkClick r:id="rId5"/>
              </a:rPr>
              <a:t>vbuysse@air.org</a:t>
            </a:r>
            <a:r>
              <a:rPr lang="en-US" dirty="0" smtClean="0"/>
              <a:t>) or Kristin </a:t>
            </a:r>
            <a:r>
              <a:rPr lang="en-US" dirty="0"/>
              <a:t>Ruedel (</a:t>
            </a:r>
            <a:r>
              <a:rPr lang="en-US" dirty="0">
                <a:hlinkClick r:id="rId6"/>
              </a:rPr>
              <a:t>kruedel@air.org</a:t>
            </a:r>
            <a:r>
              <a:rPr lang="en-US" dirty="0"/>
              <a:t>), Lead for Data Use &amp; </a:t>
            </a:r>
            <a:r>
              <a:rPr lang="en-US" dirty="0" smtClean="0"/>
              <a:t>Evaluation</a:t>
            </a:r>
          </a:p>
          <a:p>
            <a:pPr lvl="1">
              <a:lnSpc>
                <a:spcPct val="120000"/>
              </a:lnSpc>
            </a:pPr>
            <a:r>
              <a:rPr lang="en-US" dirty="0"/>
              <a:t>Follow NCSI on Twitter: </a:t>
            </a:r>
            <a:r>
              <a:rPr lang="en-US" dirty="0">
                <a:hlinkClick r:id="rId7"/>
              </a:rPr>
              <a:t>@</a:t>
            </a:r>
            <a:r>
              <a:rPr lang="en-US" dirty="0" err="1">
                <a:hlinkClick r:id="rId7"/>
              </a:rPr>
              <a:t>TheNCSI</a:t>
            </a:r>
            <a:endParaRPr lang="en-US" dirty="0"/>
          </a:p>
          <a:p>
            <a:r>
              <a:rPr lang="en-US" dirty="0" smtClean="0"/>
              <a:t>DaSy (</a:t>
            </a:r>
            <a:r>
              <a:rPr lang="en-US" dirty="0" smtClean="0">
                <a:hlinkClick r:id="rId8"/>
              </a:rPr>
              <a:t>http://dasycenter.org/</a:t>
            </a:r>
            <a:endParaRPr lang="en-US" dirty="0" smtClean="0"/>
          </a:p>
          <a:p>
            <a:pPr lvl="1"/>
            <a:r>
              <a:rPr lang="en-US" dirty="0" smtClean="0"/>
              <a:t>Contact your DaSy TA Liaison</a:t>
            </a:r>
          </a:p>
          <a:p>
            <a:pPr lvl="1"/>
            <a:r>
              <a:rPr lang="en-US" smtClean="0"/>
              <a:t>Follow </a:t>
            </a:r>
            <a:r>
              <a:rPr lang="en-US" dirty="0" smtClean="0"/>
              <a:t>DaSy on Twitter: </a:t>
            </a:r>
            <a:r>
              <a:rPr lang="en-US" u="sng" dirty="0" smtClean="0">
                <a:hlinkClick r:id="rId9"/>
              </a:rPr>
              <a:t>@DaSyCenter</a:t>
            </a:r>
            <a:endParaRPr lang="en-US" u="sng" dirty="0" smtClean="0"/>
          </a:p>
          <a:p>
            <a:pPr lvl="1"/>
            <a:r>
              <a:rPr lang="en-US" dirty="0" smtClean="0"/>
              <a:t>Like DaSy on </a:t>
            </a:r>
            <a:r>
              <a:rPr lang="en-US" dirty="0"/>
              <a:t>Facebook: </a:t>
            </a:r>
            <a:r>
              <a:rPr lang="en-US" u="sng" dirty="0" smtClean="0">
                <a:hlinkClick r:id="rId10"/>
              </a:rPr>
              <a:t>https</a:t>
            </a:r>
            <a:r>
              <a:rPr lang="en-US" u="sng" dirty="0">
                <a:hlinkClick r:id="rId10"/>
              </a:rPr>
              <a:t>://</a:t>
            </a:r>
            <a:r>
              <a:rPr lang="en-US" u="sng" dirty="0" smtClean="0">
                <a:hlinkClick r:id="rId10"/>
              </a:rPr>
              <a:t>www.facebook.com/dasycenter</a:t>
            </a:r>
            <a:endParaRPr lang="en-US" u="sng" dirty="0"/>
          </a:p>
        </p:txBody>
      </p:sp>
    </p:spTree>
    <p:extLst>
      <p:ext uri="{BB962C8B-B14F-4D97-AF65-F5344CB8AC3E}">
        <p14:creationId xmlns:p14="http://schemas.microsoft.com/office/powerpoint/2010/main" val="1336505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0" y="6327775"/>
            <a:ext cx="2133600" cy="365125"/>
          </a:xfrm>
        </p:spPr>
        <p:txBody>
          <a:bodyPr/>
          <a:lstStyle/>
          <a:p>
            <a:fld id="{B2897048-00E0-47FB-B07B-F36BBE8AF579}" type="slidenum">
              <a:rPr lang="en-US" smtClean="0"/>
              <a:pPr/>
              <a:t>31</a:t>
            </a:fld>
            <a:endParaRPr lang="en-US" dirty="0"/>
          </a:p>
        </p:txBody>
      </p:sp>
      <p:sp>
        <p:nvSpPr>
          <p:cNvPr id="3" name="Content Placeholder 2"/>
          <p:cNvSpPr>
            <a:spLocks noGrp="1"/>
          </p:cNvSpPr>
          <p:nvPr>
            <p:ph idx="4294967295"/>
          </p:nvPr>
        </p:nvSpPr>
        <p:spPr>
          <a:xfrm>
            <a:off x="494642" y="4800600"/>
            <a:ext cx="8229600" cy="1828800"/>
          </a:xfrm>
          <a:prstGeom prst="rect">
            <a:avLst/>
          </a:prstGeom>
        </p:spPr>
        <p:txBody>
          <a:bodyPr/>
          <a:lstStyle/>
          <a:p>
            <a:pPr marL="0" indent="0">
              <a:buNone/>
            </a:pPr>
            <a:r>
              <a:rPr lang="en-US" sz="1800" dirty="0">
                <a:solidFill>
                  <a:srgbClr val="154578"/>
                </a:solidFill>
              </a:rPr>
              <a:t>The contents of this presentation were developed under grants from the U.S. Department of Education, # H373Z120002 and H326R140006. However, those contents do not necessarily represent the policy of the U.S. Department of Education, and you should not assume endorsement by the Federal Government. DaSy Center Project Officers: Meredith Miceli and Richelle Davis. NCSI Project Officers: Perry Williams and Shedeh Hajghassemali. </a:t>
            </a:r>
          </a:p>
        </p:txBody>
      </p:sp>
      <p:pic>
        <p:nvPicPr>
          <p:cNvPr id="6" name="Picture 5" descr="DaSy logo -- the Center for IDEA Early Childhood Data Systems"/>
          <p:cNvPicPr>
            <a:picLocks noChangeAspect="1"/>
          </p:cNvPicPr>
          <p:nvPr/>
        </p:nvPicPr>
        <p:blipFill>
          <a:blip r:embed="rId3"/>
          <a:stretch>
            <a:fillRect/>
          </a:stretch>
        </p:blipFill>
        <p:spPr>
          <a:xfrm>
            <a:off x="762000" y="304800"/>
            <a:ext cx="2286000" cy="1953296"/>
          </a:xfrm>
          <a:prstGeom prst="rect">
            <a:avLst/>
          </a:prstGeom>
        </p:spPr>
      </p:pic>
      <p:pic>
        <p:nvPicPr>
          <p:cNvPr id="13" name="Picture 12" descr="Logo of the National Center for Systemic Improvement (NCSI) at WestEd"/>
          <p:cNvPicPr>
            <a:picLocks noChangeAspect="1"/>
          </p:cNvPicPr>
          <p:nvPr/>
        </p:nvPicPr>
        <p:blipFill>
          <a:blip r:embed="rId4"/>
          <a:stretch>
            <a:fillRect/>
          </a:stretch>
        </p:blipFill>
        <p:spPr>
          <a:xfrm>
            <a:off x="5334000" y="304800"/>
            <a:ext cx="3345921" cy="1765705"/>
          </a:xfrm>
          <a:prstGeom prst="rect">
            <a:avLst/>
          </a:prstGeom>
        </p:spPr>
      </p:pic>
      <p:pic>
        <p:nvPicPr>
          <p:cNvPr id="12" name="Picture 11" descr="Logo of the US Office of Special Education Programs (OSE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917" y="1548076"/>
            <a:ext cx="2491610" cy="1567222"/>
          </a:xfrm>
          <a:prstGeom prst="rect">
            <a:avLst/>
          </a:prstGeom>
        </p:spPr>
      </p:pic>
      <p:pic>
        <p:nvPicPr>
          <p:cNvPr id="7" name="Picture 6" descr="Logo of the American Institutes for Research (AIR)"/>
          <p:cNvPicPr/>
          <p:nvPr/>
        </p:nvPicPr>
        <p:blipFill>
          <a:blip r:embed="rId6" cstate="print">
            <a:extLst>
              <a:ext uri="{28A0092B-C50C-407E-A947-70E740481C1C}">
                <a14:useLocalDpi xmlns:a14="http://schemas.microsoft.com/office/drawing/2010/main" val="0"/>
              </a:ext>
            </a:extLst>
          </a:blip>
          <a:stretch>
            <a:fillRect/>
          </a:stretch>
        </p:blipFill>
        <p:spPr>
          <a:xfrm>
            <a:off x="609600" y="3299214"/>
            <a:ext cx="2133600" cy="1244262"/>
          </a:xfrm>
          <a:prstGeom prst="rect">
            <a:avLst/>
          </a:prstGeom>
        </p:spPr>
      </p:pic>
      <p:pic>
        <p:nvPicPr>
          <p:cNvPr id="10" name="Picture 9" descr="Logo of the Technical Assistance and Dissemination Networ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3423789"/>
            <a:ext cx="2970484" cy="995112"/>
          </a:xfrm>
          <a:prstGeom prst="rect">
            <a:avLst/>
          </a:prstGeom>
        </p:spPr>
      </p:pic>
      <p:pic>
        <p:nvPicPr>
          <p:cNvPr id="9" name="Picture 8" descr="Logo of SRI International"/>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3115298"/>
            <a:ext cx="2022668" cy="1428178"/>
          </a:xfrm>
          <a:prstGeom prst="rect">
            <a:avLst/>
          </a:prstGeom>
        </p:spPr>
      </p:pic>
    </p:spTree>
    <p:extLst>
      <p:ext uri="{BB962C8B-B14F-4D97-AF65-F5344CB8AC3E}">
        <p14:creationId xmlns:p14="http://schemas.microsoft.com/office/powerpoint/2010/main" val="39690542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4</a:t>
            </a:fld>
            <a:endParaRPr lang="en-US" dirty="0"/>
          </a:p>
        </p:txBody>
      </p:sp>
      <p:sp>
        <p:nvSpPr>
          <p:cNvPr id="2" name="Title 1"/>
          <p:cNvSpPr>
            <a:spLocks noGrp="1"/>
          </p:cNvSpPr>
          <p:nvPr>
            <p:ph type="title" idx="4294967295"/>
          </p:nvPr>
        </p:nvSpPr>
        <p:spPr>
          <a:xfrm>
            <a:off x="5257800" y="2112264"/>
            <a:ext cx="3886200" cy="2633472"/>
          </a:xfrm>
          <a:solidFill>
            <a:srgbClr val="154578"/>
          </a:solidFill>
        </p:spPr>
        <p:txBody>
          <a:bodyPr>
            <a:normAutofit/>
          </a:bodyPr>
          <a:lstStyle/>
          <a:p>
            <a:pPr rtl="0" eaLnBrk="1" latinLnBrk="0" hangingPunct="1"/>
            <a:r>
              <a:rPr lang="en-US" sz="2850" b="0" kern="1200" dirty="0" smtClean="0">
                <a:solidFill>
                  <a:srgbClr val="FFFFFF"/>
                </a:solidFill>
                <a:effectLst/>
                <a:latin typeface="Arial"/>
                <a:ea typeface="ＭＳ Ｐゴシック"/>
                <a:cs typeface="Arial"/>
              </a:rPr>
              <a:t>High quality child assessment data are a key component of program evaluation</a:t>
            </a:r>
            <a:endParaRPr lang="en-US" b="0" dirty="0" smtClean="0">
              <a:effectLst/>
            </a:endParaRPr>
          </a:p>
        </p:txBody>
      </p:sp>
      <p:pic>
        <p:nvPicPr>
          <p:cNvPr id="27" name="Picture Placeholder 26" descr="&quot; &quot;"/>
          <p:cNvPicPr>
            <a:picLocks noGrp="1" noChangeAspect="1"/>
          </p:cNvPicPr>
          <p:nvPr>
            <p:ph type="pic" sz="quarter" idx="4294967295"/>
          </p:nvPr>
        </p:nvPicPr>
        <p:blipFill rotWithShape="1">
          <a:blip r:embed="rId3"/>
          <a:srcRect l="13550" r="18366"/>
          <a:stretch/>
        </p:blipFill>
        <p:spPr>
          <a:xfrm>
            <a:off x="0" y="857250"/>
            <a:ext cx="5254336" cy="5143500"/>
          </a:xfrm>
          <a:prstGeom prst="rect">
            <a:avLst/>
          </a:prstGeom>
        </p:spPr>
      </p:pic>
    </p:spTree>
    <p:extLst>
      <p:ext uri="{BB962C8B-B14F-4D97-AF65-F5344CB8AC3E}">
        <p14:creationId xmlns:p14="http://schemas.microsoft.com/office/powerpoint/2010/main" val="61558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2" name="Title 1"/>
          <p:cNvSpPr>
            <a:spLocks noGrp="1"/>
          </p:cNvSpPr>
          <p:nvPr>
            <p:ph type="title"/>
          </p:nvPr>
        </p:nvSpPr>
        <p:spPr/>
        <p:txBody>
          <a:bodyPr>
            <a:normAutofit fontScale="90000"/>
          </a:bodyPr>
          <a:lstStyle/>
          <a:p>
            <a:r>
              <a:rPr lang="en-US" dirty="0" smtClean="0"/>
              <a:t>Child Assessment &amp; the </a:t>
            </a:r>
            <a:r>
              <a:rPr lang="en-US" dirty="0"/>
              <a:t>ECTA Framework</a:t>
            </a:r>
          </a:p>
        </p:txBody>
      </p:sp>
      <p:pic>
        <p:nvPicPr>
          <p:cNvPr id="7" name="Content Placeholder 6" descr="This flow chart suggests that use of the ECTA system framework leads to implementation of effective practices, which then leads to good outcomes for children with disabilities and their famil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3772819"/>
          </a:xfrm>
        </p:spPr>
      </p:pic>
      <p:sp>
        <p:nvSpPr>
          <p:cNvPr id="8" name="TextBox 7"/>
          <p:cNvSpPr txBox="1"/>
          <p:nvPr/>
        </p:nvSpPr>
        <p:spPr>
          <a:xfrm>
            <a:off x="1447799" y="5672788"/>
            <a:ext cx="6252681" cy="369332"/>
          </a:xfrm>
          <a:prstGeom prst="rect">
            <a:avLst/>
          </a:prstGeom>
          <a:noFill/>
        </p:spPr>
        <p:txBody>
          <a:bodyPr wrap="square" rtlCol="0">
            <a:spAutoFit/>
          </a:bodyPr>
          <a:lstStyle/>
          <a:p>
            <a:pPr algn="ctr"/>
            <a:r>
              <a:rPr lang="en-US" dirty="0">
                <a:hlinkClick r:id="rId4"/>
              </a:rPr>
              <a:t>http://ectacenter.org/~</a:t>
            </a:r>
            <a:r>
              <a:rPr lang="en-US" dirty="0" smtClean="0">
                <a:hlinkClick r:id="rId4"/>
              </a:rPr>
              <a:t>pdfs/pubs/ecta-system_framework.pdf</a:t>
            </a:r>
            <a:r>
              <a:rPr lang="en-US" dirty="0" smtClean="0"/>
              <a:t> </a:t>
            </a:r>
            <a:endParaRPr lang="en-US" dirty="0"/>
          </a:p>
        </p:txBody>
      </p:sp>
    </p:spTree>
    <p:extLst>
      <p:ext uri="{BB962C8B-B14F-4D97-AF65-F5344CB8AC3E}">
        <p14:creationId xmlns:p14="http://schemas.microsoft.com/office/powerpoint/2010/main" val="217604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5" name="Title 4"/>
          <p:cNvSpPr>
            <a:spLocks noGrp="1"/>
          </p:cNvSpPr>
          <p:nvPr>
            <p:ph type="title"/>
          </p:nvPr>
        </p:nvSpPr>
        <p:spPr>
          <a:xfrm>
            <a:off x="457200" y="274638"/>
            <a:ext cx="8229600" cy="868362"/>
          </a:xfrm>
        </p:spPr>
        <p:txBody>
          <a:bodyPr>
            <a:normAutofit fontScale="90000"/>
          </a:bodyPr>
          <a:lstStyle/>
          <a:p>
            <a:r>
              <a:rPr lang="en-US" dirty="0" smtClean="0"/>
              <a:t>Child Assessment &amp; DEC Recommended </a:t>
            </a:r>
            <a:br>
              <a:rPr lang="en-US" dirty="0" smtClean="0"/>
            </a:br>
            <a:r>
              <a:rPr lang="en-US" dirty="0" smtClean="0"/>
              <a:t>Practices</a:t>
            </a:r>
            <a:endParaRPr lang="en-US" dirty="0"/>
          </a:p>
        </p:txBody>
      </p:sp>
      <p:pic>
        <p:nvPicPr>
          <p:cNvPr id="9" name="Content Placeholder 8" descr="This is a screenshot of title page of the DEC (Division for Early Childhood) Recommended Practices documen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828800"/>
            <a:ext cx="4038600" cy="2876056"/>
          </a:xfrm>
        </p:spPr>
      </p:pic>
      <p:pic>
        <p:nvPicPr>
          <p:cNvPr id="10" name="Content Placeholder 9" descr="The DEC Recommended Practices were developed to provide guidance to practitioners and families about the most effective ways to improve the learning outcomes and promote the development of young children, birth through five years of age, who have or are at-risk for developmental delays or disabilities. This is a screenshot of the Assessment page, which is one out of the eight topic areas of the DEC Recommended Practice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19600" y="709246"/>
            <a:ext cx="3928971" cy="5289001"/>
          </a:xfrm>
        </p:spPr>
      </p:pic>
    </p:spTree>
    <p:extLst>
      <p:ext uri="{BB962C8B-B14F-4D97-AF65-F5344CB8AC3E}">
        <p14:creationId xmlns:p14="http://schemas.microsoft.com/office/powerpoint/2010/main" val="326980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smtClean="0"/>
              <a:t>Child Assessment &amp; </a:t>
            </a:r>
            <a:r>
              <a:rPr lang="en-US" dirty="0"/>
              <a:t>the DaSy Framework</a:t>
            </a:r>
          </a:p>
        </p:txBody>
      </p:sp>
      <p:sp>
        <p:nvSpPr>
          <p:cNvPr id="6" name="Content Placeholder 3"/>
          <p:cNvSpPr>
            <a:spLocks noGrp="1"/>
          </p:cNvSpPr>
          <p:nvPr>
            <p:ph sz="half" idx="1"/>
          </p:nvPr>
        </p:nvSpPr>
        <p:spPr>
          <a:xfrm>
            <a:off x="457200" y="1524000"/>
            <a:ext cx="4572000" cy="4525963"/>
          </a:xfrm>
        </p:spPr>
        <p:txBody>
          <a:bodyPr/>
          <a:lstStyle/>
          <a:p>
            <a:r>
              <a:rPr lang="en-US" sz="2400" b="1" dirty="0"/>
              <a:t>Section 2: Quality and Integrity: </a:t>
            </a:r>
            <a:r>
              <a:rPr lang="en-US" sz="2400" dirty="0"/>
              <a:t>This section addresses policies to ensure </a:t>
            </a:r>
            <a:r>
              <a:rPr lang="en-US" sz="2400" u="sng" dirty="0"/>
              <a:t>validity, reliability, accuracy, consistency, and intended use of data</a:t>
            </a:r>
            <a:r>
              <a:rPr lang="en-US" sz="2400" dirty="0"/>
              <a:t>. The section also focuses on the implementation of the monitoring and training procedures to ensure consistent application of data quality and integrity policies</a:t>
            </a:r>
            <a:r>
              <a:rPr lang="en-US" sz="2400" dirty="0" smtClean="0"/>
              <a:t>.</a:t>
            </a:r>
            <a:endParaRPr lang="en-US" sz="2400" dirty="0"/>
          </a:p>
        </p:txBody>
      </p:sp>
      <p:pic>
        <p:nvPicPr>
          <p:cNvPr id="4" name="Content Placeholder 3" descr="This image is a diagram that is a visual depiction of the DaSy Data System framework. It is a graphic representing a daisy flower. The flower is named Data System Framework in the middle of the flower, and the petals represent the six subcomponents of the DaSy Data System Framework which are: Data Use, Data Governance and Management, Sustainability, Purpose and Vision, Stakeholder Engagement, and System Design and Developm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10150" y="1981200"/>
            <a:ext cx="3594100" cy="3261646"/>
          </a:xfrm>
        </p:spPr>
      </p:pic>
      <p:sp>
        <p:nvSpPr>
          <p:cNvPr id="8" name="TextBox 7"/>
          <p:cNvSpPr txBox="1"/>
          <p:nvPr/>
        </p:nvSpPr>
        <p:spPr>
          <a:xfrm>
            <a:off x="4876800" y="5562600"/>
            <a:ext cx="3860800" cy="307777"/>
          </a:xfrm>
          <a:prstGeom prst="rect">
            <a:avLst/>
          </a:prstGeom>
          <a:noFill/>
        </p:spPr>
        <p:txBody>
          <a:bodyPr wrap="square" rtlCol="0">
            <a:spAutoFit/>
          </a:bodyPr>
          <a:lstStyle/>
          <a:p>
            <a:pPr algn="ctr"/>
            <a:r>
              <a:rPr lang="en-US" sz="1400" dirty="0">
                <a:hlinkClick r:id="rId4"/>
              </a:rPr>
              <a:t>http://dasycenter.org/resources/dasy-framework</a:t>
            </a:r>
            <a:r>
              <a:rPr lang="en-US" sz="1400" dirty="0" smtClean="0">
                <a:hlinkClick r:id="rId4"/>
              </a:rPr>
              <a:t>/</a:t>
            </a:r>
            <a:r>
              <a:rPr lang="en-US" sz="1400" dirty="0" smtClean="0"/>
              <a:t> </a:t>
            </a:r>
            <a:endParaRPr lang="en-US" sz="1400" dirty="0"/>
          </a:p>
        </p:txBody>
      </p:sp>
    </p:spTree>
    <p:extLst>
      <p:ext uri="{BB962C8B-B14F-4D97-AF65-F5344CB8AC3E}">
        <p14:creationId xmlns:p14="http://schemas.microsoft.com/office/powerpoint/2010/main" val="89686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8</a:t>
            </a:fld>
            <a:endParaRPr lang="en-US" dirty="0"/>
          </a:p>
        </p:txBody>
      </p:sp>
      <p:pic>
        <p:nvPicPr>
          <p:cNvPr id="17" name="Picture Placeholder 16" descr="&quot; &quot;"/>
          <p:cNvPicPr>
            <a:picLocks noGrp="1" noChangeAspect="1"/>
          </p:cNvPicPr>
          <p:nvPr>
            <p:ph type="pic" sz="quarter" idx="4294967295"/>
          </p:nvPr>
        </p:nvPicPr>
        <p:blipFill>
          <a:blip r:embed="rId3"/>
          <a:srcRect t="7802" b="7802"/>
          <a:stretch>
            <a:fillRect/>
          </a:stretch>
        </p:blipFill>
        <p:spPr>
          <a:xfrm>
            <a:off x="0" y="838200"/>
            <a:ext cx="9144000" cy="5143500"/>
          </a:xfrm>
          <a:prstGeom prst="rect">
            <a:avLst/>
          </a:prstGeom>
        </p:spPr>
      </p:pic>
      <p:grpSp>
        <p:nvGrpSpPr>
          <p:cNvPr id="9" name="Group 8" descr="This image introduces the &quot;Building Child Assessment Systems Across Four Broad Categories&quot; section of this presentation."/>
          <p:cNvGrpSpPr/>
          <p:nvPr/>
        </p:nvGrpSpPr>
        <p:grpSpPr>
          <a:xfrm>
            <a:off x="0" y="856580"/>
            <a:ext cx="9144000" cy="5144840"/>
            <a:chOff x="0" y="856580"/>
            <a:chExt cx="9144000" cy="5144840"/>
          </a:xfrm>
        </p:grpSpPr>
        <p:sp>
          <p:nvSpPr>
            <p:cNvPr id="10" name="Rectangle 9" descr="&quot; &quot;"/>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12" name="TextBox 11"/>
            <p:cNvSpPr txBox="1"/>
            <p:nvPr/>
          </p:nvSpPr>
          <p:spPr>
            <a:xfrm>
              <a:off x="670252" y="4783202"/>
              <a:ext cx="6834317" cy="346377"/>
            </a:xfrm>
            <a:prstGeom prst="rect">
              <a:avLst/>
            </a:prstGeom>
            <a:noFill/>
          </p:spPr>
          <p:txBody>
            <a:bodyPr wrap="square" lIns="0" tIns="0" rIns="0" bIns="0" rtlCol="0">
              <a:spAutoFit/>
            </a:bodyPr>
            <a:lstStyle/>
            <a:p>
              <a:r>
                <a:rPr lang="en-US" sz="2251" dirty="0">
                  <a:solidFill>
                    <a:schemeClr val="bg1"/>
                  </a:solidFill>
                  <a:latin typeface="Arial"/>
                  <a:cs typeface="Arial"/>
                </a:rPr>
                <a:t>Across Four Broad Categories</a:t>
              </a:r>
            </a:p>
          </p:txBody>
        </p:sp>
      </p:grpSp>
      <p:sp>
        <p:nvSpPr>
          <p:cNvPr id="3" name="Title 2"/>
          <p:cNvSpPr>
            <a:spLocks noGrp="1"/>
          </p:cNvSpPr>
          <p:nvPr>
            <p:ph type="title" idx="4294967295"/>
          </p:nvPr>
        </p:nvSpPr>
        <p:spPr>
          <a:xfrm>
            <a:off x="609600" y="3048000"/>
            <a:ext cx="8229600" cy="1645920"/>
          </a:xfrm>
        </p:spPr>
        <p:txBody>
          <a:bodyPr>
            <a:normAutofit fontScale="90000"/>
          </a:bodyPr>
          <a:lstStyle/>
          <a:p>
            <a:pPr rtl="0" eaLnBrk="1" latinLnBrk="0" hangingPunct="1"/>
            <a:r>
              <a:rPr lang="en-US" sz="6600" b="1" kern="1200" dirty="0" smtClean="0">
                <a:solidFill>
                  <a:srgbClr val="FFFFFF"/>
                </a:solidFill>
                <a:effectLst/>
                <a:latin typeface="Candara"/>
                <a:ea typeface="+mn-ea"/>
                <a:cs typeface="Candara"/>
              </a:rPr>
              <a:t>Building Child </a:t>
            </a:r>
            <a:endParaRPr lang="en-US" dirty="0" smtClean="0">
              <a:effectLst/>
            </a:endParaRPr>
          </a:p>
          <a:p>
            <a:pPr rtl="0" eaLnBrk="1" latinLnBrk="0" hangingPunct="1"/>
            <a:r>
              <a:rPr lang="en-US" sz="6600" b="1" kern="1200" dirty="0" smtClean="0">
                <a:solidFill>
                  <a:srgbClr val="FFFFFF"/>
                </a:solidFill>
                <a:effectLst/>
                <a:latin typeface="Candara"/>
                <a:ea typeface="+mn-ea"/>
                <a:cs typeface="Candara"/>
              </a:rPr>
              <a:t>Assessment Systems</a:t>
            </a:r>
            <a:endParaRPr lang="en-US" dirty="0" smtClean="0">
              <a:effectLst/>
            </a:endParaRPr>
          </a:p>
        </p:txBody>
      </p:sp>
    </p:spTree>
    <p:extLst>
      <p:ext uri="{BB962C8B-B14F-4D97-AF65-F5344CB8AC3E}">
        <p14:creationId xmlns:p14="http://schemas.microsoft.com/office/powerpoint/2010/main" val="369413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9</a:t>
            </a:fld>
            <a:endParaRPr lang="en-US" dirty="0">
              <a:latin typeface="Century Gothic" panose="020B0502020202020204" pitchFamily="34" charset="0"/>
            </a:endParaRPr>
          </a:p>
        </p:txBody>
      </p:sp>
      <p:sp>
        <p:nvSpPr>
          <p:cNvPr id="2" name="Title 1"/>
          <p:cNvSpPr>
            <a:spLocks noGrp="1"/>
          </p:cNvSpPr>
          <p:nvPr>
            <p:ph type="title" idx="4294967295"/>
          </p:nvPr>
        </p:nvSpPr>
        <p:spPr/>
        <p:txBody>
          <a:bodyPr/>
          <a:lstStyle/>
          <a:p>
            <a:pPr rtl="0" eaLnBrk="1" latinLnBrk="0" hangingPunct="1"/>
            <a:r>
              <a:rPr lang="en-US" sz="2850" b="1" kern="1200" dirty="0" smtClean="0">
                <a:solidFill>
                  <a:srgbClr val="1F497D"/>
                </a:solidFill>
                <a:effectLst/>
                <a:latin typeface="Candara"/>
                <a:ea typeface="ＭＳ Ｐゴシック"/>
                <a:cs typeface="Candara"/>
              </a:rPr>
              <a:t>Developmental Screening</a:t>
            </a:r>
            <a:endParaRPr lang="en-US" dirty="0" smtClean="0">
              <a:effectLst/>
            </a:endParaRPr>
          </a:p>
        </p:txBody>
      </p:sp>
      <p:grpSp>
        <p:nvGrpSpPr>
          <p:cNvPr id="3" name="Group 2" descr="Developmental screening involves regular screening birth-8, followed by evaluation and diagnostic assessment if needed; results communicated clearly to parents and used to make decisions about referrals and possible services; cross-system collaboration and strategies for sharing information; and information, resources, and PD to help early educators connect families to developmental screening services."/>
          <p:cNvGrpSpPr/>
          <p:nvPr/>
        </p:nvGrpSpPr>
        <p:grpSpPr>
          <a:xfrm>
            <a:off x="489042" y="2514600"/>
            <a:ext cx="8237737" cy="2331737"/>
            <a:chOff x="489042" y="2514600"/>
            <a:chExt cx="8237737" cy="2331737"/>
          </a:xfrm>
        </p:grpSpPr>
        <p:sp>
          <p:nvSpPr>
            <p:cNvPr id="21" name="Oval 20"/>
            <p:cNvSpPr/>
            <p:nvPr/>
          </p:nvSpPr>
          <p:spPr>
            <a:xfrm>
              <a:off x="489042" y="2514600"/>
              <a:ext cx="2331130" cy="2331737"/>
            </a:xfrm>
            <a:prstGeom prst="ellipse">
              <a:avLst/>
            </a:prstGeom>
            <a:solidFill>
              <a:srgbClr val="ED353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Regular screening birth–8, followed by evaluation and diagnostic assessment if </a:t>
              </a:r>
              <a:r>
                <a:rPr lang="en-US" sz="1500" b="1" dirty="0" smtClean="0">
                  <a:solidFill>
                    <a:prstClr val="white"/>
                  </a:solidFill>
                  <a:latin typeface="Arial"/>
                  <a:cs typeface="Arial"/>
                </a:rPr>
                <a:t>needed</a:t>
              </a:r>
              <a:endParaRPr lang="en-US" sz="1500" b="1" dirty="0">
                <a:solidFill>
                  <a:prstClr val="white"/>
                </a:solidFill>
                <a:latin typeface="Arial"/>
                <a:cs typeface="Arial"/>
              </a:endParaRPr>
            </a:p>
          </p:txBody>
        </p:sp>
        <p:sp>
          <p:nvSpPr>
            <p:cNvPr id="22" name="Oval 21"/>
            <p:cNvSpPr/>
            <p:nvPr/>
          </p:nvSpPr>
          <p:spPr>
            <a:xfrm>
              <a:off x="2462073" y="2514600"/>
              <a:ext cx="2331130" cy="233173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Results communicated </a:t>
              </a:r>
              <a:r>
                <a:rPr lang="en-US" sz="1500" b="1" dirty="0" smtClean="0">
                  <a:solidFill>
                    <a:prstClr val="white"/>
                  </a:solidFill>
                  <a:latin typeface="Arial"/>
                  <a:cs typeface="Arial"/>
                </a:rPr>
                <a:t>clearly </a:t>
              </a:r>
              <a:r>
                <a:rPr lang="en-US" sz="1500" b="1" dirty="0">
                  <a:solidFill>
                    <a:prstClr val="white"/>
                  </a:solidFill>
                  <a:latin typeface="Arial"/>
                  <a:cs typeface="Arial"/>
                </a:rPr>
                <a:t>to parents and used to make decisions about referrals and possible </a:t>
              </a:r>
              <a:r>
                <a:rPr lang="en-US" sz="1500" b="1" dirty="0" smtClean="0">
                  <a:solidFill>
                    <a:prstClr val="white"/>
                  </a:solidFill>
                  <a:latin typeface="Arial"/>
                  <a:cs typeface="Arial"/>
                </a:rPr>
                <a:t>services</a:t>
              </a:r>
              <a:endParaRPr lang="en-US" sz="1500" b="1" dirty="0">
                <a:solidFill>
                  <a:prstClr val="white"/>
                </a:solidFill>
                <a:latin typeface="Arial"/>
                <a:cs typeface="Arial"/>
              </a:endParaRPr>
            </a:p>
          </p:txBody>
        </p:sp>
        <p:sp>
          <p:nvSpPr>
            <p:cNvPr id="24" name="Oval 23"/>
            <p:cNvSpPr/>
            <p:nvPr/>
          </p:nvSpPr>
          <p:spPr>
            <a:xfrm>
              <a:off x="4495205" y="2514600"/>
              <a:ext cx="2331130" cy="2331737"/>
            </a:xfrm>
            <a:prstGeom prst="ellipse">
              <a:avLst/>
            </a:prstGeom>
            <a:solidFill>
              <a:srgbClr val="6DB4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Cross-system collaboration and strategies for sharing </a:t>
              </a:r>
              <a:br>
                <a:rPr lang="en-US" sz="1500" b="1" dirty="0">
                  <a:solidFill>
                    <a:prstClr val="white"/>
                  </a:solidFill>
                  <a:latin typeface="Arial"/>
                  <a:cs typeface="Arial"/>
                </a:rPr>
              </a:br>
              <a:r>
                <a:rPr lang="en-US" sz="1500" b="1" dirty="0" smtClean="0">
                  <a:solidFill>
                    <a:prstClr val="white"/>
                  </a:solidFill>
                  <a:latin typeface="Arial"/>
                  <a:cs typeface="Arial"/>
                </a:rPr>
                <a:t>information</a:t>
              </a:r>
              <a:endParaRPr lang="en-US" sz="1500" b="1" dirty="0">
                <a:solidFill>
                  <a:prstClr val="white"/>
                </a:solidFill>
                <a:latin typeface="Arial"/>
                <a:cs typeface="Arial"/>
              </a:endParaRPr>
            </a:p>
          </p:txBody>
        </p:sp>
        <p:sp>
          <p:nvSpPr>
            <p:cNvPr id="26" name="Oval 25"/>
            <p:cNvSpPr/>
            <p:nvPr/>
          </p:nvSpPr>
          <p:spPr>
            <a:xfrm>
              <a:off x="6395649" y="2514600"/>
              <a:ext cx="2331130" cy="2331737"/>
            </a:xfrm>
            <a:prstGeom prst="ellipse">
              <a:avLst/>
            </a:prstGeom>
            <a:solidFill>
              <a:srgbClr val="154578">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Information, resources, and PD to help early educators connect families to developmental screening </a:t>
              </a:r>
              <a:r>
                <a:rPr lang="en-US" sz="1500" b="1" dirty="0" smtClean="0">
                  <a:solidFill>
                    <a:prstClr val="white"/>
                  </a:solidFill>
                  <a:latin typeface="Arial"/>
                  <a:cs typeface="Arial"/>
                </a:rPr>
                <a:t>services</a:t>
              </a:r>
              <a:endParaRPr lang="en-US" sz="1500" b="1" dirty="0">
                <a:solidFill>
                  <a:prstClr val="white"/>
                </a:solidFill>
                <a:latin typeface="Arial"/>
                <a:cs typeface="Arial"/>
              </a:endParaRPr>
            </a:p>
          </p:txBody>
        </p:sp>
      </p:grpSp>
    </p:spTree>
    <p:extLst>
      <p:ext uri="{BB962C8B-B14F-4D97-AF65-F5344CB8AC3E}">
        <p14:creationId xmlns:p14="http://schemas.microsoft.com/office/powerpoint/2010/main" val="144294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3411</TotalTime>
  <Words>946</Words>
  <Application>Microsoft Office PowerPoint</Application>
  <PresentationFormat>On-screen Show (4:3)</PresentationFormat>
  <Paragraphs>176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Using Formative Assessment </vt:lpstr>
      <vt:lpstr>Session Objectives</vt:lpstr>
      <vt:lpstr>States have a growing need for high quality data to evaluate early childhood program improvement efforts</vt:lpstr>
      <vt:lpstr>High quality child assessment data are a key component of program evaluation</vt:lpstr>
      <vt:lpstr>Child Assessment &amp; the ECTA Framework</vt:lpstr>
      <vt:lpstr>Child Assessment &amp; DEC Recommended  Practices</vt:lpstr>
      <vt:lpstr>Child Assessment &amp; the DaSy Framework</vt:lpstr>
      <vt:lpstr>Building Child  Assessment Systems</vt:lpstr>
      <vt:lpstr>Developmental Screening</vt:lpstr>
      <vt:lpstr>Diagnostic Assessment</vt:lpstr>
      <vt:lpstr>Formative Assessment</vt:lpstr>
      <vt:lpstr>Child Outcome Assessment</vt:lpstr>
      <vt:lpstr>What Challenges Do States Face  in Building Statewide  Child Assessment Systems?</vt:lpstr>
      <vt:lpstr>#1—Identifying valid, appropriate measures for  young diverse learners </vt:lpstr>
      <vt:lpstr>#2—Confusion about terminology and the meaning of screening, formative assessment, and progress monitoring</vt:lpstr>
      <vt:lpstr>#3—Confusion about  which measures to use  for different purposes  and who should  administer them</vt:lpstr>
      <vt:lpstr>#4—Absence of professional development  on how to administer and use assessments </vt:lpstr>
      <vt:lpstr>#5—Lack of guidance in how to  engage families and others in assessment process</vt:lpstr>
      <vt:lpstr>#6—Lack of time and limited capacity to administer and use formative assessment data at the individual child, program, and state levels</vt:lpstr>
      <vt:lpstr>Explore the What and How of Formative Assessment for Monitoring the Progress of Individual Children and Groups of Children</vt:lpstr>
      <vt:lpstr>Expanding the traditional use of formative assessment to include program evaluation and SSIP</vt:lpstr>
      <vt:lpstr>Formative assessment within SSIPs should…</vt:lpstr>
      <vt:lpstr>Exemplar Formative Assessment Tools</vt:lpstr>
      <vt:lpstr>What child assessments are you using currently?  </vt:lpstr>
      <vt:lpstr>Recommendations for States</vt:lpstr>
      <vt:lpstr>Recommendations for States</vt:lpstr>
      <vt:lpstr>Recommendations for States</vt:lpstr>
      <vt:lpstr>Recommendations for States</vt:lpstr>
      <vt:lpstr>What are your ideas about using formative assessment to monitor the progress of individual children and groups of children within SSIP?</vt:lpstr>
      <vt:lpstr>For More Information</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Formative Assessment to Evaluate Children's Progress in Early Intervention and Early Childhood Special Education</dc:title>
  <dc:subject>Formative Assessment</dc:subject>
  <dc:creator>Virginia Buysse, Alise Paillard, Taletha Derrington</dc:creator>
  <cp:keywords>Formative Assessment, Data Quality, Monitoring, Program Evaluation</cp:keywords>
  <cp:lastModifiedBy>Katie Roberts</cp:lastModifiedBy>
  <cp:revision>227</cp:revision>
  <cp:lastPrinted>2016-08-10T14:46:20Z</cp:lastPrinted>
  <dcterms:created xsi:type="dcterms:W3CDTF">2013-02-06T21:54:43Z</dcterms:created>
  <dcterms:modified xsi:type="dcterms:W3CDTF">2016-10-20T14:45:36Z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