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2"/>
  </p:notesMasterIdLst>
  <p:handoutMasterIdLst>
    <p:handoutMasterId r:id="rId33"/>
  </p:handoutMasterIdLst>
  <p:sldIdLst>
    <p:sldId id="258" r:id="rId2"/>
    <p:sldId id="257" r:id="rId3"/>
    <p:sldId id="285" r:id="rId4"/>
    <p:sldId id="284" r:id="rId5"/>
    <p:sldId id="278" r:id="rId6"/>
    <p:sldId id="259" r:id="rId7"/>
    <p:sldId id="292" r:id="rId8"/>
    <p:sldId id="287" r:id="rId9"/>
    <p:sldId id="291" r:id="rId10"/>
    <p:sldId id="293" r:id="rId11"/>
    <p:sldId id="294" r:id="rId12"/>
    <p:sldId id="295" r:id="rId13"/>
    <p:sldId id="296" r:id="rId14"/>
    <p:sldId id="270" r:id="rId15"/>
    <p:sldId id="290" r:id="rId16"/>
    <p:sldId id="279" r:id="rId17"/>
    <p:sldId id="289" r:id="rId18"/>
    <p:sldId id="281" r:id="rId19"/>
    <p:sldId id="272" r:id="rId20"/>
    <p:sldId id="282" r:id="rId21"/>
    <p:sldId id="305" r:id="rId22"/>
    <p:sldId id="304" r:id="rId23"/>
    <p:sldId id="297" r:id="rId24"/>
    <p:sldId id="300" r:id="rId25"/>
    <p:sldId id="301" r:id="rId26"/>
    <p:sldId id="302" r:id="rId27"/>
    <p:sldId id="303" r:id="rId28"/>
    <p:sldId id="274" r:id="rId29"/>
    <p:sldId id="267" r:id="rId30"/>
    <p:sldId id="269" r:id="rId31"/>
  </p:sldIdLst>
  <p:sldSz cx="9144000" cy="6858000" type="screen4x3"/>
  <p:notesSz cx="6858000" cy="9144000"/>
  <p:custDataLst>
    <p:tags r:id="rId3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3E6F3"/>
    <a:srgbClr val="56A0D3"/>
    <a:srgbClr val="154578"/>
    <a:srgbClr val="39B54A"/>
    <a:srgbClr val="868687"/>
    <a:srgbClr val="ED35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593" autoAdjust="0"/>
    <p:restoredTop sz="93383" autoAdjust="0"/>
  </p:normalViewPr>
  <p:slideViewPr>
    <p:cSldViewPr>
      <p:cViewPr varScale="1">
        <p:scale>
          <a:sx n="76" d="100"/>
          <a:sy n="76" d="100"/>
        </p:scale>
        <p:origin x="-384" y="-82"/>
      </p:cViewPr>
      <p:guideLst>
        <p:guide orient="horz" pos="2160"/>
        <p:guide pos="2880"/>
      </p:guideLst>
    </p:cSldViewPr>
  </p:slideViewPr>
  <p:outlineViewPr>
    <p:cViewPr>
      <p:scale>
        <a:sx n="33" d="100"/>
        <a:sy n="33" d="100"/>
      </p:scale>
      <p:origin x="0" y="18523"/>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71" d="100"/>
          <a:sy n="71" d="100"/>
        </p:scale>
        <p:origin x="-3270"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image" Target="../media/image1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C46C913-017E-41CB-BD92-AB72C59CEF84}" type="datetimeFigureOut">
              <a:rPr lang="en-US" smtClean="0"/>
              <a:t>10/19/2016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7C59A4A-947E-4EFF-8543-2566EB51F3D4}" type="slidenum">
              <a:rPr lang="en-US" smtClean="0"/>
              <a:t>‹#›</a:t>
            </a:fld>
            <a:endParaRPr lang="en-US"/>
          </a:p>
        </p:txBody>
      </p:sp>
    </p:spTree>
    <p:extLst>
      <p:ext uri="{BB962C8B-B14F-4D97-AF65-F5344CB8AC3E}">
        <p14:creationId xmlns:p14="http://schemas.microsoft.com/office/powerpoint/2010/main" val="10700191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EAF370-FD3B-447A-B724-07A83C459553}" type="datetimeFigureOut">
              <a:rPr lang="en-US" smtClean="0"/>
              <a:t>10/19/2016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E69EC22-8000-4A01-AE86-242F21553022}" type="slidenum">
              <a:rPr lang="en-US" smtClean="0"/>
              <a:t>‹#›</a:t>
            </a:fld>
            <a:endParaRPr lang="en-US"/>
          </a:p>
        </p:txBody>
      </p:sp>
    </p:spTree>
    <p:extLst>
      <p:ext uri="{BB962C8B-B14F-4D97-AF65-F5344CB8AC3E}">
        <p14:creationId xmlns:p14="http://schemas.microsoft.com/office/powerpoint/2010/main" val="1101517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Abby</a:t>
            </a:r>
          </a:p>
          <a:p>
            <a:r>
              <a:rPr lang="en-US" dirty="0" smtClean="0"/>
              <a:t>Introduce</a:t>
            </a:r>
            <a:r>
              <a:rPr lang="en-US" baseline="0" dirty="0" smtClean="0"/>
              <a:t> presenters</a:t>
            </a:r>
            <a:endParaRPr lang="en-US" dirty="0" smtClean="0"/>
          </a:p>
          <a:p>
            <a:r>
              <a:rPr lang="en-US" dirty="0" smtClean="0"/>
              <a:t>Who is in the room?</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a:t>
            </a:fld>
            <a:endParaRPr lang="en-US"/>
          </a:p>
        </p:txBody>
      </p:sp>
    </p:spTree>
    <p:extLst>
      <p:ext uri="{BB962C8B-B14F-4D97-AF65-F5344CB8AC3E}">
        <p14:creationId xmlns:p14="http://schemas.microsoft.com/office/powerpoint/2010/main" val="29485680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Megan </a:t>
            </a:r>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1063">
              <a:defRPr sz="1200">
                <a:solidFill>
                  <a:schemeClr val="tx1"/>
                </a:solidFill>
                <a:latin typeface="Arial" panose="020B0604020202020204" pitchFamily="34" charset="0"/>
              </a:defRPr>
            </a:lvl1pPr>
            <a:lvl2pPr marL="742950" indent="-285750" defTabSz="881063">
              <a:defRPr sz="1200">
                <a:solidFill>
                  <a:schemeClr val="tx1"/>
                </a:solidFill>
                <a:latin typeface="Arial" panose="020B0604020202020204" pitchFamily="34" charset="0"/>
              </a:defRPr>
            </a:lvl2pPr>
            <a:lvl3pPr marL="1143000" indent="-228600" defTabSz="881063">
              <a:defRPr sz="1200">
                <a:solidFill>
                  <a:schemeClr val="tx1"/>
                </a:solidFill>
                <a:latin typeface="Arial" panose="020B0604020202020204" pitchFamily="34" charset="0"/>
              </a:defRPr>
            </a:lvl3pPr>
            <a:lvl4pPr marL="1600200" indent="-228600" defTabSz="881063">
              <a:defRPr sz="1200">
                <a:solidFill>
                  <a:schemeClr val="tx1"/>
                </a:solidFill>
                <a:latin typeface="Arial" panose="020B0604020202020204" pitchFamily="34" charset="0"/>
              </a:defRPr>
            </a:lvl4pPr>
            <a:lvl5pPr marL="2057400" indent="-228600" defTabSz="881063">
              <a:defRPr sz="1200">
                <a:solidFill>
                  <a:schemeClr val="tx1"/>
                </a:solidFill>
                <a:latin typeface="Arial" panose="020B0604020202020204" pitchFamily="34" charset="0"/>
              </a:defRPr>
            </a:lvl5pPr>
            <a:lvl6pPr marL="2514600" indent="-228600" defTabSz="881063"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881063"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881063"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881063" eaLnBrk="0" fontAlgn="base" hangingPunct="0">
              <a:spcBef>
                <a:spcPct val="0"/>
              </a:spcBef>
              <a:spcAft>
                <a:spcPct val="0"/>
              </a:spcAft>
              <a:defRPr sz="1200">
                <a:solidFill>
                  <a:schemeClr val="tx1"/>
                </a:solidFill>
                <a:latin typeface="Arial" panose="020B0604020202020204" pitchFamily="34" charset="0"/>
              </a:defRPr>
            </a:lvl9pPr>
          </a:lstStyle>
          <a:p>
            <a:fld id="{7BF3F5FB-562E-4480-9D4C-22E830670376}" type="slidenum">
              <a:rPr lang="en-US" altLang="en-US" smtClean="0"/>
              <a:pPr/>
              <a:t>10</a:t>
            </a:fld>
            <a:endParaRPr lang="en-US" altLang="en-US" smtClean="0"/>
          </a:p>
        </p:txBody>
      </p:sp>
    </p:spTree>
    <p:extLst>
      <p:ext uri="{BB962C8B-B14F-4D97-AF65-F5344CB8AC3E}">
        <p14:creationId xmlns:p14="http://schemas.microsoft.com/office/powerpoint/2010/main" val="7337213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Megan </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11</a:t>
            </a:fld>
            <a:endParaRPr lang="en-US"/>
          </a:p>
        </p:txBody>
      </p:sp>
    </p:spTree>
    <p:extLst>
      <p:ext uri="{BB962C8B-B14F-4D97-AF65-F5344CB8AC3E}">
        <p14:creationId xmlns:p14="http://schemas.microsoft.com/office/powerpoint/2010/main" val="14236294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Megan </a:t>
            </a:r>
          </a:p>
        </p:txBody>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1063">
              <a:defRPr sz="1200">
                <a:solidFill>
                  <a:schemeClr val="tx1"/>
                </a:solidFill>
                <a:latin typeface="Arial" panose="020B0604020202020204" pitchFamily="34" charset="0"/>
              </a:defRPr>
            </a:lvl1pPr>
            <a:lvl2pPr marL="742950" indent="-285750" defTabSz="881063">
              <a:defRPr sz="1200">
                <a:solidFill>
                  <a:schemeClr val="tx1"/>
                </a:solidFill>
                <a:latin typeface="Arial" panose="020B0604020202020204" pitchFamily="34" charset="0"/>
              </a:defRPr>
            </a:lvl2pPr>
            <a:lvl3pPr marL="1143000" indent="-228600" defTabSz="881063">
              <a:defRPr sz="1200">
                <a:solidFill>
                  <a:schemeClr val="tx1"/>
                </a:solidFill>
                <a:latin typeface="Arial" panose="020B0604020202020204" pitchFamily="34" charset="0"/>
              </a:defRPr>
            </a:lvl3pPr>
            <a:lvl4pPr marL="1600200" indent="-228600" defTabSz="881063">
              <a:defRPr sz="1200">
                <a:solidFill>
                  <a:schemeClr val="tx1"/>
                </a:solidFill>
                <a:latin typeface="Arial" panose="020B0604020202020204" pitchFamily="34" charset="0"/>
              </a:defRPr>
            </a:lvl4pPr>
            <a:lvl5pPr marL="2057400" indent="-228600" defTabSz="881063">
              <a:defRPr sz="1200">
                <a:solidFill>
                  <a:schemeClr val="tx1"/>
                </a:solidFill>
                <a:latin typeface="Arial" panose="020B0604020202020204" pitchFamily="34" charset="0"/>
              </a:defRPr>
            </a:lvl5pPr>
            <a:lvl6pPr marL="2514600" indent="-228600" defTabSz="881063"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881063"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881063"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881063" eaLnBrk="0" fontAlgn="base" hangingPunct="0">
              <a:spcBef>
                <a:spcPct val="0"/>
              </a:spcBef>
              <a:spcAft>
                <a:spcPct val="0"/>
              </a:spcAft>
              <a:defRPr sz="1200">
                <a:solidFill>
                  <a:schemeClr val="tx1"/>
                </a:solidFill>
                <a:latin typeface="Arial" panose="020B0604020202020204" pitchFamily="34" charset="0"/>
              </a:defRPr>
            </a:lvl9pPr>
          </a:lstStyle>
          <a:p>
            <a:fld id="{13245A39-ED51-4D4B-AF6E-20D80A7BBD2D}" type="slidenum">
              <a:rPr lang="en-US" altLang="en-US" smtClean="0"/>
              <a:pPr/>
              <a:t>12</a:t>
            </a:fld>
            <a:endParaRPr lang="en-US" altLang="en-US" smtClean="0"/>
          </a:p>
        </p:txBody>
      </p:sp>
    </p:spTree>
    <p:extLst>
      <p:ext uri="{BB962C8B-B14F-4D97-AF65-F5344CB8AC3E}">
        <p14:creationId xmlns:p14="http://schemas.microsoft.com/office/powerpoint/2010/main" val="6355805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Megan</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13</a:t>
            </a:fld>
            <a:endParaRPr lang="en-US"/>
          </a:p>
        </p:txBody>
      </p:sp>
    </p:spTree>
    <p:extLst>
      <p:ext uri="{BB962C8B-B14F-4D97-AF65-F5344CB8AC3E}">
        <p14:creationId xmlns:p14="http://schemas.microsoft.com/office/powerpoint/2010/main" val="27275890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Abby</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14</a:t>
            </a:fld>
            <a:endParaRPr lang="en-US"/>
          </a:p>
        </p:txBody>
      </p:sp>
    </p:spTree>
    <p:extLst>
      <p:ext uri="{BB962C8B-B14F-4D97-AF65-F5344CB8AC3E}">
        <p14:creationId xmlns:p14="http://schemas.microsoft.com/office/powerpoint/2010/main" val="40912764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Abby</a:t>
            </a:r>
          </a:p>
          <a:p>
            <a:r>
              <a:rPr lang="en-US" dirty="0" smtClean="0"/>
              <a:t>Plug Post-conference</a:t>
            </a:r>
            <a:r>
              <a:rPr lang="en-US" baseline="0" dirty="0" smtClean="0"/>
              <a:t> workshop activity on testing out developing a practice profile</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15</a:t>
            </a:fld>
            <a:endParaRPr lang="en-US"/>
          </a:p>
        </p:txBody>
      </p:sp>
    </p:spTree>
    <p:extLst>
      <p:ext uri="{BB962C8B-B14F-4D97-AF65-F5344CB8AC3E}">
        <p14:creationId xmlns:p14="http://schemas.microsoft.com/office/powerpoint/2010/main" val="37471694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t>Abby</a:t>
            </a:r>
          </a:p>
          <a:p>
            <a:pPr lvl="0"/>
            <a:r>
              <a:rPr lang="en-US" dirty="0" smtClean="0"/>
              <a:t>The definition requires:</a:t>
            </a:r>
          </a:p>
          <a:p>
            <a:pPr lvl="0"/>
            <a:r>
              <a:rPr lang="en-US" dirty="0" smtClean="0"/>
              <a:t>Identifying what is intended, and</a:t>
            </a:r>
          </a:p>
          <a:p>
            <a:pPr lvl="0"/>
            <a:r>
              <a:rPr lang="en-US" dirty="0" smtClean="0"/>
              <a:t>Identifying the extent to which a practitioner has done that</a:t>
            </a:r>
          </a:p>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16</a:t>
            </a:fld>
            <a:endParaRPr lang="en-US"/>
          </a:p>
        </p:txBody>
      </p:sp>
    </p:spTree>
    <p:extLst>
      <p:ext uri="{BB962C8B-B14F-4D97-AF65-F5344CB8AC3E}">
        <p14:creationId xmlns:p14="http://schemas.microsoft.com/office/powerpoint/2010/main" val="930653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Abby</a:t>
            </a:r>
          </a:p>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17</a:t>
            </a:fld>
            <a:endParaRPr lang="en-US"/>
          </a:p>
        </p:txBody>
      </p:sp>
    </p:spTree>
    <p:extLst>
      <p:ext uri="{BB962C8B-B14F-4D97-AF65-F5344CB8AC3E}">
        <p14:creationId xmlns:p14="http://schemas.microsoft.com/office/powerpoint/2010/main" val="29027694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Abby</a:t>
            </a:r>
          </a:p>
          <a:p>
            <a:r>
              <a:rPr lang="en-US" dirty="0" smtClean="0"/>
              <a:t>And can see if coaching</a:t>
            </a:r>
            <a:r>
              <a:rPr lang="en-US" baseline="0" dirty="0" smtClean="0"/>
              <a:t> being delivered as expected or aligned to desired approach and emphasis</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18</a:t>
            </a:fld>
            <a:endParaRPr lang="en-US"/>
          </a:p>
        </p:txBody>
      </p:sp>
    </p:spTree>
    <p:extLst>
      <p:ext uri="{BB962C8B-B14F-4D97-AF65-F5344CB8AC3E}">
        <p14:creationId xmlns:p14="http://schemas.microsoft.com/office/powerpoint/2010/main" val="28916170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Abby</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Introduce and</a:t>
            </a:r>
            <a:r>
              <a:rPr lang="en-US" baseline="0" dirty="0" smtClean="0"/>
              <a:t> </a:t>
            </a:r>
            <a:r>
              <a:rPr lang="en-US" baseline="0" smtClean="0"/>
              <a:t>facilitate state panel</a:t>
            </a:r>
            <a:endParaRPr lang="en-US" dirty="0" smtClean="0"/>
          </a:p>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19</a:t>
            </a:fld>
            <a:endParaRPr lang="en-US"/>
          </a:p>
        </p:txBody>
      </p:sp>
    </p:spTree>
    <p:extLst>
      <p:ext uri="{BB962C8B-B14F-4D97-AF65-F5344CB8AC3E}">
        <p14:creationId xmlns:p14="http://schemas.microsoft.com/office/powerpoint/2010/main" val="13359617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Abby</a:t>
            </a:r>
          </a:p>
          <a:p>
            <a:r>
              <a:rPr lang="en-US" sz="1200" kern="1200" dirty="0" smtClean="0">
                <a:solidFill>
                  <a:schemeClr val="tx1"/>
                </a:solidFill>
                <a:effectLst/>
                <a:latin typeface="+mn-lt"/>
                <a:ea typeface="+mn-ea"/>
                <a:cs typeface="+mn-cs"/>
              </a:rPr>
              <a:t>In this interactive session, participants will hear about and discuss feasible ways that states are evaluating implementation of evidence-based practices.  Several concrete examples of different ways states are gathering and using data to evaluate implementation of practices will be shared such as practice profiles, coaching logs, DEC Recommended Practices Performance Checklists, fidelity measures, and state-developed tools.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E69EC22-8000-4A01-AE86-242F21553022}" type="slidenum">
              <a:rPr lang="en-US" smtClean="0"/>
              <a:t>2</a:t>
            </a:fld>
            <a:endParaRPr lang="en-US"/>
          </a:p>
        </p:txBody>
      </p:sp>
    </p:spTree>
    <p:extLst>
      <p:ext uri="{BB962C8B-B14F-4D97-AF65-F5344CB8AC3E}">
        <p14:creationId xmlns:p14="http://schemas.microsoft.com/office/powerpoint/2010/main" val="35649842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Discuss how we have the </a:t>
            </a:r>
            <a:r>
              <a:rPr lang="en-US" sz="1200" kern="1200" dirty="0" err="1" smtClean="0">
                <a:solidFill>
                  <a:schemeClr val="tx1"/>
                </a:solidFill>
                <a:latin typeface="+mn-lt"/>
                <a:ea typeface="+mn-ea"/>
                <a:cs typeface="+mn-cs"/>
              </a:rPr>
              <a:t>AzEIP</a:t>
            </a:r>
            <a:r>
              <a:rPr lang="en-US" sz="1200" kern="1200" dirty="0" smtClean="0">
                <a:solidFill>
                  <a:schemeClr val="tx1"/>
                </a:solidFill>
                <a:latin typeface="+mn-lt"/>
                <a:ea typeface="+mn-ea"/>
                <a:cs typeface="+mn-cs"/>
              </a:rPr>
              <a:t> Fidelity Checklist and our fidelity measures for coaching, the differences we have observed between self-appraisals and observation by trained Master Coaches, and how we are collecting data on both, and then how we intend to utilize the DEC RPs to continue to ramp up fidelity/improve practices.</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20</a:t>
            </a:fld>
            <a:endParaRPr lang="en-US"/>
          </a:p>
        </p:txBody>
      </p:sp>
    </p:spTree>
    <p:extLst>
      <p:ext uri="{BB962C8B-B14F-4D97-AF65-F5344CB8AC3E}">
        <p14:creationId xmlns:p14="http://schemas.microsoft.com/office/powerpoint/2010/main" val="30845575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Had programs complete action plans</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23</a:t>
            </a:fld>
            <a:endParaRPr lang="en-US"/>
          </a:p>
        </p:txBody>
      </p:sp>
    </p:spTree>
    <p:extLst>
      <p:ext uri="{BB962C8B-B14F-4D97-AF65-F5344CB8AC3E}">
        <p14:creationId xmlns:p14="http://schemas.microsoft.com/office/powerpoint/2010/main" val="12535059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part of the practice profile development, identified the key</a:t>
            </a:r>
            <a:r>
              <a:rPr lang="en-US" baseline="0" dirty="0" smtClean="0"/>
              <a:t> characteristics of the child outcomes </a:t>
            </a:r>
            <a:r>
              <a:rPr lang="en-US" baseline="0" smtClean="0"/>
              <a:t>summary process</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24</a:t>
            </a:fld>
            <a:endParaRPr lang="en-US"/>
          </a:p>
        </p:txBody>
      </p:sp>
    </p:spTree>
    <p:extLst>
      <p:ext uri="{BB962C8B-B14F-4D97-AF65-F5344CB8AC3E}">
        <p14:creationId xmlns:p14="http://schemas.microsoft.com/office/powerpoint/2010/main" val="12535059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25</a:t>
            </a:fld>
            <a:endParaRPr lang="en-US"/>
          </a:p>
        </p:txBody>
      </p:sp>
    </p:spTree>
    <p:extLst>
      <p:ext uri="{BB962C8B-B14F-4D97-AF65-F5344CB8AC3E}">
        <p14:creationId xmlns:p14="http://schemas.microsoft.com/office/powerpoint/2010/main" val="12535059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26</a:t>
            </a:fld>
            <a:endParaRPr lang="en-US"/>
          </a:p>
        </p:txBody>
      </p:sp>
    </p:spTree>
    <p:extLst>
      <p:ext uri="{BB962C8B-B14F-4D97-AF65-F5344CB8AC3E}">
        <p14:creationId xmlns:p14="http://schemas.microsoft.com/office/powerpoint/2010/main" val="12535059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27</a:t>
            </a:fld>
            <a:endParaRPr lang="en-US"/>
          </a:p>
        </p:txBody>
      </p:sp>
    </p:spTree>
    <p:extLst>
      <p:ext uri="{BB962C8B-B14F-4D97-AF65-F5344CB8AC3E}">
        <p14:creationId xmlns:p14="http://schemas.microsoft.com/office/powerpoint/2010/main" val="12535059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Abby</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28</a:t>
            </a:fld>
            <a:endParaRPr lang="en-US"/>
          </a:p>
        </p:txBody>
      </p:sp>
    </p:spTree>
    <p:extLst>
      <p:ext uri="{BB962C8B-B14F-4D97-AF65-F5344CB8AC3E}">
        <p14:creationId xmlns:p14="http://schemas.microsoft.com/office/powerpoint/2010/main" val="14325409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Abby</a:t>
            </a:r>
          </a:p>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29</a:t>
            </a:fld>
            <a:endParaRPr lang="en-US"/>
          </a:p>
        </p:txBody>
      </p:sp>
    </p:spTree>
    <p:extLst>
      <p:ext uri="{BB962C8B-B14F-4D97-AF65-F5344CB8AC3E}">
        <p14:creationId xmlns:p14="http://schemas.microsoft.com/office/powerpoint/2010/main" val="22463963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30</a:t>
            </a:fld>
            <a:endParaRPr lang="en-US"/>
          </a:p>
        </p:txBody>
      </p:sp>
    </p:spTree>
    <p:extLst>
      <p:ext uri="{BB962C8B-B14F-4D97-AF65-F5344CB8AC3E}">
        <p14:creationId xmlns:p14="http://schemas.microsoft.com/office/powerpoint/2010/main" val="40957694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Abby</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3</a:t>
            </a:fld>
            <a:endParaRPr lang="en-US"/>
          </a:p>
        </p:txBody>
      </p:sp>
    </p:spTree>
    <p:extLst>
      <p:ext uri="{BB962C8B-B14F-4D97-AF65-F5344CB8AC3E}">
        <p14:creationId xmlns:p14="http://schemas.microsoft.com/office/powerpoint/2010/main" val="12453060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Abby</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4</a:t>
            </a:fld>
            <a:endParaRPr lang="en-US"/>
          </a:p>
        </p:txBody>
      </p:sp>
    </p:spTree>
    <p:extLst>
      <p:ext uri="{BB962C8B-B14F-4D97-AF65-F5344CB8AC3E}">
        <p14:creationId xmlns:p14="http://schemas.microsoft.com/office/powerpoint/2010/main" val="7014617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Abby</a:t>
            </a:r>
          </a:p>
          <a:p>
            <a:r>
              <a:rPr lang="en-US" dirty="0" smtClean="0"/>
              <a:t>When</a:t>
            </a:r>
            <a:r>
              <a:rPr lang="en-US" baseline="0" dirty="0" smtClean="0"/>
              <a:t> thinking about the different type of measures and tools available or that you could adapt or develop, there are two main features to consider</a:t>
            </a:r>
          </a:p>
          <a:p>
            <a:r>
              <a:rPr lang="en-US" dirty="0" smtClean="0"/>
              <a:t>The type of tool – that is the format the data will be collected in </a:t>
            </a:r>
          </a:p>
          <a:p>
            <a:r>
              <a:rPr lang="en-US" dirty="0" smtClean="0"/>
              <a:t>And</a:t>
            </a:r>
          </a:p>
          <a:p>
            <a:r>
              <a:rPr lang="en-US" dirty="0" smtClean="0"/>
              <a:t>The</a:t>
            </a:r>
            <a:r>
              <a:rPr lang="en-US" baseline="0" dirty="0" smtClean="0"/>
              <a:t> source</a:t>
            </a:r>
          </a:p>
          <a:p>
            <a:r>
              <a:rPr lang="en-US" baseline="0" dirty="0" smtClean="0"/>
              <a:t>Who will be collecting and reporting the data? Self-report or a third party observing? (document review also possible, but less likely for measuring practices)</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5</a:t>
            </a:fld>
            <a:endParaRPr lang="en-US"/>
          </a:p>
        </p:txBody>
      </p:sp>
    </p:spTree>
    <p:extLst>
      <p:ext uri="{BB962C8B-B14F-4D97-AF65-F5344CB8AC3E}">
        <p14:creationId xmlns:p14="http://schemas.microsoft.com/office/powerpoint/2010/main" val="15354945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Megan</a:t>
            </a:r>
          </a:p>
          <a:p>
            <a:r>
              <a:rPr lang="en-US" dirty="0" smtClean="0"/>
              <a:t>Could put</a:t>
            </a:r>
            <a:r>
              <a:rPr lang="en-US" baseline="0" dirty="0" smtClean="0"/>
              <a:t> into online form or survey to collect data</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6</a:t>
            </a:fld>
            <a:endParaRPr lang="en-US"/>
          </a:p>
        </p:txBody>
      </p:sp>
    </p:spTree>
    <p:extLst>
      <p:ext uri="{BB962C8B-B14F-4D97-AF65-F5344CB8AC3E}">
        <p14:creationId xmlns:p14="http://schemas.microsoft.com/office/powerpoint/2010/main" val="14601806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Megan</a:t>
            </a:r>
          </a:p>
          <a:p>
            <a:r>
              <a:rPr lang="en-US" dirty="0" smtClean="0"/>
              <a:t>The Performance</a:t>
            </a:r>
            <a:r>
              <a:rPr lang="en-US" baseline="0" dirty="0" smtClean="0"/>
              <a:t> Checklists were developed following an analysis of the features and elements of the DEC RPs.</a:t>
            </a:r>
          </a:p>
          <a:p>
            <a:endParaRPr lang="en-US" dirty="0" smtClean="0"/>
          </a:p>
          <a:p>
            <a:r>
              <a:rPr lang="en-US" dirty="0" smtClean="0"/>
              <a:t>Each checklist is formatted in the same</a:t>
            </a:r>
            <a:r>
              <a:rPr lang="en-US" baseline="0" dirty="0" smtClean="0"/>
              <a:t> way.  </a:t>
            </a:r>
          </a:p>
          <a:p>
            <a:endParaRPr lang="en-US" baseline="0" dirty="0" smtClean="0"/>
          </a:p>
          <a:p>
            <a:r>
              <a:rPr lang="en-US" baseline="0" dirty="0" smtClean="0"/>
              <a:t>They are purposely limited to one page for usability and acceptance by practitioners as “easy and quick.”  </a:t>
            </a:r>
          </a:p>
          <a:p>
            <a:endParaRPr lang="en-US" baseline="0" dirty="0" smtClean="0"/>
          </a:p>
          <a:p>
            <a:r>
              <a:rPr lang="en-US" baseline="0" dirty="0" smtClean="0"/>
              <a:t>This example shows one of the 4 Interaction topic checklists, and you have samples of all 30 of the Checklists across all of the topics at your table.</a:t>
            </a:r>
          </a:p>
          <a:p>
            <a:endParaRPr lang="en-US" baseline="0" dirty="0" smtClean="0"/>
          </a:p>
        </p:txBody>
      </p:sp>
      <p:sp>
        <p:nvSpPr>
          <p:cNvPr id="4" name="Slide Number Placeholder 3"/>
          <p:cNvSpPr>
            <a:spLocks noGrp="1"/>
          </p:cNvSpPr>
          <p:nvPr>
            <p:ph type="sldNum" sz="quarter" idx="10"/>
          </p:nvPr>
        </p:nvSpPr>
        <p:spPr/>
        <p:txBody>
          <a:bodyPr/>
          <a:lstStyle/>
          <a:p>
            <a:fld id="{0DD0C253-4DD8-4738-B132-F37B47B9D0E2}" type="slidenum">
              <a:rPr lang="en-US" altLang="en-US" smtClean="0"/>
              <a:pPr/>
              <a:t>7</a:t>
            </a:fld>
            <a:endParaRPr lang="en-US" altLang="en-US" dirty="0"/>
          </a:p>
        </p:txBody>
      </p:sp>
    </p:spTree>
    <p:extLst>
      <p:ext uri="{BB962C8B-B14F-4D97-AF65-F5344CB8AC3E}">
        <p14:creationId xmlns:p14="http://schemas.microsoft.com/office/powerpoint/2010/main" val="23967786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Megan</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8</a:t>
            </a:fld>
            <a:endParaRPr lang="en-US"/>
          </a:p>
        </p:txBody>
      </p:sp>
    </p:spTree>
    <p:extLst>
      <p:ext uri="{BB962C8B-B14F-4D97-AF65-F5344CB8AC3E}">
        <p14:creationId xmlns:p14="http://schemas.microsoft.com/office/powerpoint/2010/main" val="35988179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Megan</a:t>
            </a:r>
          </a:p>
          <a:p>
            <a:r>
              <a:rPr lang="en-US" dirty="0" smtClean="0"/>
              <a:t>We </a:t>
            </a:r>
            <a:r>
              <a:rPr lang="en-US" dirty="0"/>
              <a:t>developed Practice Guides using the performance checklist indicators as the foundations for practice guide content.</a:t>
            </a:r>
          </a:p>
          <a:p>
            <a:pPr defTabSz="907153">
              <a:defRPr/>
            </a:pPr>
            <a:endParaRPr lang="en-US" dirty="0" smtClean="0"/>
          </a:p>
          <a:p>
            <a:pPr defTabSz="907153">
              <a:defRPr/>
            </a:pPr>
            <a:r>
              <a:rPr lang="en-US" dirty="0" smtClean="0"/>
              <a:t>This</a:t>
            </a:r>
            <a:r>
              <a:rPr lang="en-US" baseline="0" dirty="0" smtClean="0"/>
              <a:t> is an example of what a practice guide looks like.  </a:t>
            </a:r>
          </a:p>
          <a:p>
            <a:r>
              <a:rPr lang="en-US" dirty="0" smtClean="0">
                <a:latin typeface="Arial" pitchFamily="34" charset="0"/>
                <a:cs typeface="Arial" pitchFamily="34" charset="0"/>
              </a:rPr>
              <a:t>Each practice guide is formatted in the same way and includes:</a:t>
            </a:r>
          </a:p>
          <a:p>
            <a:pPr marL="272147" indent="-272147">
              <a:spcBef>
                <a:spcPts val="596"/>
              </a:spcBef>
              <a:buFont typeface="Arial" pitchFamily="34" charset="0"/>
              <a:buChar char="•"/>
            </a:pPr>
            <a:r>
              <a:rPr lang="en-US" dirty="0" smtClean="0">
                <a:latin typeface="Arial" pitchFamily="34" charset="0"/>
                <a:cs typeface="Arial" pitchFamily="34" charset="0"/>
              </a:rPr>
              <a:t>Description of the practice</a:t>
            </a:r>
          </a:p>
          <a:p>
            <a:pPr marL="272147" indent="-272147">
              <a:spcBef>
                <a:spcPts val="596"/>
              </a:spcBef>
              <a:buFont typeface="Arial" pitchFamily="34" charset="0"/>
              <a:buChar char="•"/>
            </a:pPr>
            <a:r>
              <a:rPr lang="en-US" dirty="0" smtClean="0">
                <a:latin typeface="Arial" pitchFamily="34" charset="0"/>
                <a:cs typeface="Arial" pitchFamily="34" charset="0"/>
              </a:rPr>
              <a:t>Ideas for using the practice</a:t>
            </a:r>
          </a:p>
          <a:p>
            <a:pPr marL="272147" indent="-272147">
              <a:spcBef>
                <a:spcPts val="596"/>
              </a:spcBef>
              <a:buFont typeface="Arial" pitchFamily="34" charset="0"/>
              <a:buChar char="•"/>
            </a:pPr>
            <a:r>
              <a:rPr lang="en-US" dirty="0" smtClean="0">
                <a:latin typeface="Arial" pitchFamily="34" charset="0"/>
                <a:cs typeface="Arial" pitchFamily="34" charset="0"/>
              </a:rPr>
              <a:t>Video examples of the practice</a:t>
            </a:r>
          </a:p>
          <a:p>
            <a:pPr marL="272147" indent="-272147">
              <a:spcBef>
                <a:spcPts val="596"/>
              </a:spcBef>
              <a:buFont typeface="Arial" pitchFamily="34" charset="0"/>
              <a:buChar char="•"/>
            </a:pPr>
            <a:r>
              <a:rPr lang="en-US" dirty="0" smtClean="0">
                <a:latin typeface="Arial" pitchFamily="34" charset="0"/>
                <a:cs typeface="Arial" pitchFamily="34" charset="0"/>
              </a:rPr>
              <a:t>an Illustrative vignette, and </a:t>
            </a:r>
          </a:p>
          <a:p>
            <a:pPr marL="272147" indent="-272147">
              <a:spcBef>
                <a:spcPts val="596"/>
              </a:spcBef>
              <a:buFont typeface="Arial" pitchFamily="34" charset="0"/>
              <a:buChar char="•"/>
            </a:pPr>
            <a:r>
              <a:rPr lang="en-US" dirty="0" smtClean="0">
                <a:latin typeface="Arial" pitchFamily="34" charset="0"/>
                <a:cs typeface="Arial" pitchFamily="34" charset="0"/>
              </a:rPr>
              <a:t>How to know if the practice</a:t>
            </a:r>
            <a:r>
              <a:rPr lang="en-US" baseline="0" dirty="0" smtClean="0">
                <a:latin typeface="Arial" pitchFamily="34" charset="0"/>
                <a:cs typeface="Arial" pitchFamily="34" charset="0"/>
              </a:rPr>
              <a:t> is working.</a:t>
            </a:r>
            <a:endParaRPr lang="en-US" dirty="0" smtClean="0">
              <a:latin typeface="Arial" pitchFamily="34" charset="0"/>
              <a:cs typeface="Arial" pitchFamily="34" charset="0"/>
            </a:endParaRPr>
          </a:p>
          <a:p>
            <a:pPr>
              <a:spcBef>
                <a:spcPts val="596"/>
              </a:spcBef>
            </a:pPr>
            <a:endParaRPr lang="en-US" baseline="0" dirty="0" smtClean="0">
              <a:latin typeface="Arial" pitchFamily="34" charset="0"/>
              <a:cs typeface="Arial" pitchFamily="34" charset="0"/>
            </a:endParaRPr>
          </a:p>
          <a:p>
            <a:pPr defTabSz="914381">
              <a:defRPr/>
            </a:pPr>
            <a:r>
              <a:rPr lang="en-US" baseline="0" dirty="0" smtClean="0"/>
              <a:t>They are designed for use on mobile devices so that the embedded videos and links to other resources are available.</a:t>
            </a:r>
          </a:p>
          <a:p>
            <a:pPr defTabSz="914381">
              <a:defRPr/>
            </a:pPr>
            <a:endParaRPr lang="en-US" baseline="0" dirty="0" smtClean="0"/>
          </a:p>
          <a:p>
            <a:pPr defTabSz="914381">
              <a:defRPr/>
            </a:pPr>
            <a:r>
              <a:rPr lang="en-US" baseline="0" dirty="0" smtClean="0"/>
              <a:t>There are Practice Guides for families and practitioners related to each Checklist.</a:t>
            </a:r>
          </a:p>
          <a:p>
            <a:endParaRPr lang="en-US" dirty="0"/>
          </a:p>
          <a:p>
            <a:pPr>
              <a:buNone/>
            </a:pPr>
            <a:r>
              <a:rPr lang="en-US" dirty="0"/>
              <a:t>[Add comments here about how practitioners can use/share Practice Guides with families.]</a:t>
            </a:r>
          </a:p>
          <a:p>
            <a:pPr>
              <a:spcBef>
                <a:spcPts val="596"/>
              </a:spcBef>
            </a:pPr>
            <a:endParaRPr lang="en-US" baseline="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0DD0C253-4DD8-4738-B132-F37B47B9D0E2}" type="slidenum">
              <a:rPr lang="en-US" altLang="en-US" smtClean="0"/>
              <a:pPr/>
              <a:t>9</a:t>
            </a:fld>
            <a:endParaRPr lang="en-US" altLang="en-US" dirty="0"/>
          </a:p>
        </p:txBody>
      </p:sp>
      <p:sp>
        <p:nvSpPr>
          <p:cNvPr id="5" name="Footer Placeholder 4"/>
          <p:cNvSpPr>
            <a:spLocks noGrp="1"/>
          </p:cNvSpPr>
          <p:nvPr>
            <p:ph type="ftr" sz="quarter" idx="11"/>
          </p:nvPr>
        </p:nvSpPr>
        <p:spPr/>
        <p:txBody>
          <a:bodyPr/>
          <a:lstStyle/>
          <a:p>
            <a:pPr>
              <a:defRPr/>
            </a:pPr>
            <a:r>
              <a:rPr lang="en-US" dirty="0" smtClean="0"/>
              <a:t>PerformanceChecklists_Dunst_JD_AML_2015-09-18_FPG_v2.pptx</a:t>
            </a:r>
            <a:endParaRPr lang="en-US" dirty="0"/>
          </a:p>
        </p:txBody>
      </p:sp>
    </p:spTree>
    <p:extLst>
      <p:ext uri="{BB962C8B-B14F-4D97-AF65-F5344CB8AC3E}">
        <p14:creationId xmlns:p14="http://schemas.microsoft.com/office/powerpoint/2010/main" val="33043488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wmf"/><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wmf"/><Relationship Id="rId1" Type="http://schemas.openxmlformats.org/officeDocument/2006/relationships/slideMaster" Target="../slideMasters/slideMaster1.xml"/><Relationship Id="rId5" Type="http://schemas.openxmlformats.org/officeDocument/2006/relationships/image" Target="../media/image6.jpeg"/><Relationship Id="rId4" Type="http://schemas.openxmlformats.org/officeDocument/2006/relationships/image" Target="../media/image5.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9.gif"/><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9.gif"/><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Subtitle 2"/>
          <p:cNvSpPr>
            <a:spLocks noGrp="1"/>
          </p:cNvSpPr>
          <p:nvPr>
            <p:ph type="subTitle" idx="1"/>
          </p:nvPr>
        </p:nvSpPr>
        <p:spPr>
          <a:xfrm>
            <a:off x="987552" y="5184648"/>
            <a:ext cx="4270248" cy="1216152"/>
          </a:xfrm>
          <a:prstGeom prst="rect">
            <a:avLst/>
          </a:prstGeom>
        </p:spPr>
        <p:txBody>
          <a:bodyPr>
            <a:normAutofit/>
          </a:bodyPr>
          <a:lstStyle>
            <a:lvl1pPr marL="0" indent="0" algn="ctr">
              <a:buNone/>
              <a:defRPr sz="3000" b="1">
                <a:solidFill>
                  <a:srgbClr val="154578"/>
                </a:solidFill>
                <a:latin typeface="Century Gothic" panose="020B0502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Title 3"/>
          <p:cNvSpPr>
            <a:spLocks noGrp="1"/>
          </p:cNvSpPr>
          <p:nvPr>
            <p:ph type="title"/>
          </p:nvPr>
        </p:nvSpPr>
        <p:spPr>
          <a:xfrm>
            <a:off x="838200" y="2209800"/>
            <a:ext cx="6702552" cy="1676400"/>
          </a:xfrm>
        </p:spPr>
        <p:txBody>
          <a:bodyPr>
            <a:normAutofit/>
          </a:bodyPr>
          <a:lstStyle>
            <a:lvl1pPr>
              <a:defRPr sz="5400">
                <a:latin typeface="Century Gothic" panose="020B0502020202020204" pitchFamily="34" charset="0"/>
              </a:defRPr>
            </a:lvl1pPr>
            <a:lvl2pPr>
              <a:defRPr sz="5400" b="1">
                <a:solidFill>
                  <a:srgbClr val="154578"/>
                </a:solidFill>
                <a:latin typeface="Century Gothic" panose="020B0502020202020204" pitchFamily="34" charset="0"/>
              </a:defRPr>
            </a:lvl2pPr>
          </a:lstStyle>
          <a:p>
            <a:pPr lvl="1"/>
            <a:r>
              <a:rPr lang="en-US" dirty="0" smtClean="0"/>
              <a:t>Click to edit Master title</a:t>
            </a:r>
            <a:endParaRPr lang="en-US" dirty="0"/>
          </a:p>
        </p:txBody>
      </p:sp>
      <p:sp>
        <p:nvSpPr>
          <p:cNvPr id="12" name="Subtitle 2"/>
          <p:cNvSpPr txBox="1">
            <a:spLocks/>
          </p:cNvSpPr>
          <p:nvPr userDrawn="1"/>
        </p:nvSpPr>
        <p:spPr>
          <a:xfrm>
            <a:off x="838200" y="3886200"/>
            <a:ext cx="6705600" cy="1216152"/>
          </a:xfrm>
          <a:prstGeom prst="rect">
            <a:avLst/>
          </a:prstGeom>
        </p:spPr>
        <p:txBody>
          <a:bodyPr>
            <a:noAutofit/>
          </a:bodyPr>
          <a:lstStyle>
            <a:lvl1pPr marL="0" indent="0" algn="ctr" defTabSz="914400" rtl="0" eaLnBrk="1" latinLnBrk="0" hangingPunct="1">
              <a:spcBef>
                <a:spcPct val="20000"/>
              </a:spcBef>
              <a:buClr>
                <a:srgbClr val="ED3532"/>
              </a:buClr>
              <a:buFont typeface="Arial" pitchFamily="34" charset="0"/>
              <a:buNone/>
              <a:defRPr sz="3000" b="1" kern="1200">
                <a:solidFill>
                  <a:srgbClr val="154578"/>
                </a:solidFill>
                <a:latin typeface="Century Gothic" panose="020B0502020202020204" pitchFamily="34" charset="0"/>
                <a:ea typeface="+mn-ea"/>
                <a:cs typeface="+mn-cs"/>
              </a:defRPr>
            </a:lvl1pPr>
            <a:lvl2pPr marL="457200" indent="0" algn="ctr" defTabSz="914400" rtl="0" eaLnBrk="1" latinLnBrk="0" hangingPunct="1">
              <a:spcBef>
                <a:spcPct val="20000"/>
              </a:spcBef>
              <a:buClr>
                <a:srgbClr val="ED3532"/>
              </a:buClr>
              <a:buFont typeface="Arial" pitchFamily="34" charset="0"/>
              <a:buNone/>
              <a:defRPr sz="24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rgbClr val="ED3532"/>
              </a:buClr>
              <a:buFont typeface="Arial"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rgbClr val="ED3532"/>
              </a:buClr>
              <a:buFont typeface="Arial"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rgbClr val="ED3532"/>
              </a:buClr>
              <a:buFont typeface="Arial"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en-US" sz="4000" dirty="0"/>
          </a:p>
        </p:txBody>
      </p:sp>
      <p:grpSp>
        <p:nvGrpSpPr>
          <p:cNvPr id="19" name="Group 18" descr="Logos of the Center for IDEA Early Childhood Data Systems (The DaSy Center) and the Early Childhood Technical Assistance Center (ECTA Center)"/>
          <p:cNvGrpSpPr/>
          <p:nvPr userDrawn="1"/>
        </p:nvGrpSpPr>
        <p:grpSpPr>
          <a:xfrm>
            <a:off x="5334000" y="5867921"/>
            <a:ext cx="3705225" cy="990079"/>
            <a:chOff x="5334000" y="5867921"/>
            <a:chExt cx="3705225" cy="990079"/>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53200" y="6248400"/>
              <a:ext cx="2486025" cy="541705"/>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34000" y="5867921"/>
              <a:ext cx="1158718" cy="990079"/>
            </a:xfrm>
            <a:prstGeom prst="rect">
              <a:avLst/>
            </a:prstGeom>
          </p:spPr>
        </p:pic>
      </p:grpSp>
      <p:grpSp>
        <p:nvGrpSpPr>
          <p:cNvPr id="21" name="Group 20" descr="&quot; &quot;"/>
          <p:cNvGrpSpPr/>
          <p:nvPr userDrawn="1"/>
        </p:nvGrpSpPr>
        <p:grpSpPr>
          <a:xfrm>
            <a:off x="-457200" y="-304800"/>
            <a:ext cx="9677400" cy="1603169"/>
            <a:chOff x="-457200" y="-304800"/>
            <a:chExt cx="9677400" cy="1603169"/>
          </a:xfrm>
        </p:grpSpPr>
        <p:sp>
          <p:nvSpPr>
            <p:cNvPr id="11" name="Rectangle 10" descr="&quot; &quot;"/>
            <p:cNvSpPr/>
            <p:nvPr userDrawn="1"/>
          </p:nvSpPr>
          <p:spPr>
            <a:xfrm>
              <a:off x="-457200" y="-304800"/>
              <a:ext cx="5029200" cy="1603169"/>
            </a:xfrm>
            <a:prstGeom prst="rect">
              <a:avLst/>
            </a:prstGeom>
            <a:solidFill>
              <a:srgbClr val="15457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10751" eaLnBrk="1" fontAlgn="auto" hangingPunct="1">
                <a:spcBef>
                  <a:spcPts val="0"/>
                </a:spcBef>
                <a:spcAft>
                  <a:spcPts val="0"/>
                </a:spcAft>
                <a:defRPr/>
              </a:pPr>
              <a:endParaRPr lang="en-US" sz="800" kern="0">
                <a:solidFill>
                  <a:schemeClr val="bg1"/>
                </a:solidFill>
                <a:latin typeface="Microsoft Sans Serif"/>
                <a:cs typeface="Microsoft Sans Serif"/>
                <a:sym typeface="Helvetica Neue Light"/>
              </a:endParaRPr>
            </a:p>
          </p:txBody>
        </p:sp>
        <p:sp>
          <p:nvSpPr>
            <p:cNvPr id="14" name="Rectangle 13" descr="&quot; &quot;"/>
            <p:cNvSpPr/>
            <p:nvPr userDrawn="1"/>
          </p:nvSpPr>
          <p:spPr>
            <a:xfrm>
              <a:off x="3200400" y="-304800"/>
              <a:ext cx="5943600" cy="1603169"/>
            </a:xfrm>
            <a:prstGeom prst="rect">
              <a:avLst/>
            </a:prstGeom>
            <a:solidFill>
              <a:srgbClr val="56A0D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10751" eaLnBrk="1" fontAlgn="auto" hangingPunct="1">
                <a:spcBef>
                  <a:spcPts val="0"/>
                </a:spcBef>
                <a:spcAft>
                  <a:spcPts val="0"/>
                </a:spcAft>
                <a:defRPr/>
              </a:pPr>
              <a:endParaRPr lang="en-US" sz="800" kern="0">
                <a:solidFill>
                  <a:schemeClr val="bg1"/>
                </a:solidFill>
                <a:latin typeface="Microsoft Sans Serif"/>
                <a:cs typeface="Microsoft Sans Serif"/>
                <a:sym typeface="Helvetica Neue Light"/>
              </a:endParaRPr>
            </a:p>
          </p:txBody>
        </p:sp>
        <p:pic>
          <p:nvPicPr>
            <p:cNvPr id="8" name="Picture 7" descr="&quot; &quot;"/>
            <p:cNvPicPr>
              <a:picLocks noChangeAspect="1"/>
            </p:cNvPicPr>
            <p:nvPr userDrawn="1"/>
          </p:nvPicPr>
          <p:blipFill rotWithShape="1">
            <a:blip r:embed="rId4" cstate="print">
              <a:extLst>
                <a:ext uri="{28A0092B-C50C-407E-A947-70E740481C1C}">
                  <a14:useLocalDpi xmlns:a14="http://schemas.microsoft.com/office/drawing/2010/main" val="0"/>
                </a:ext>
              </a:extLst>
            </a:blip>
            <a:srcRect l="3594" r="11207"/>
            <a:stretch/>
          </p:blipFill>
          <p:spPr>
            <a:xfrm>
              <a:off x="5410200" y="-73231"/>
              <a:ext cx="1744279" cy="1371600"/>
            </a:xfrm>
            <a:prstGeom prst="rect">
              <a:avLst/>
            </a:prstGeom>
          </p:spPr>
        </p:pic>
        <p:pic>
          <p:nvPicPr>
            <p:cNvPr id="16" name="Picture 15"/>
            <p:cNvPicPr>
              <a:picLocks noChangeAspect="1"/>
            </p:cNvPicPr>
            <p:nvPr userDrawn="1"/>
          </p:nvPicPr>
          <p:blipFill rotWithShape="1">
            <a:blip r:embed="rId5" cstate="print">
              <a:extLst>
                <a:ext uri="{28A0092B-C50C-407E-A947-70E740481C1C}">
                  <a14:useLocalDpi xmlns:a14="http://schemas.microsoft.com/office/drawing/2010/main" val="0"/>
                </a:ext>
              </a:extLst>
            </a:blip>
            <a:srcRect l="5556" r="9723"/>
            <a:stretch/>
          </p:blipFill>
          <p:spPr>
            <a:xfrm>
              <a:off x="7477125" y="-73231"/>
              <a:ext cx="1743075" cy="1371600"/>
            </a:xfrm>
            <a:prstGeom prst="rect">
              <a:avLst/>
            </a:prstGeom>
          </p:spPr>
        </p:pic>
      </p:grpSp>
    </p:spTree>
    <p:extLst>
      <p:ext uri="{BB962C8B-B14F-4D97-AF65-F5344CB8AC3E}">
        <p14:creationId xmlns:p14="http://schemas.microsoft.com/office/powerpoint/2010/main" val="112504738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grpSp>
        <p:nvGrpSpPr>
          <p:cNvPr id="7" name="Group 6"/>
          <p:cNvGrpSpPr/>
          <p:nvPr userDrawn="1"/>
        </p:nvGrpSpPr>
        <p:grpSpPr>
          <a:xfrm>
            <a:off x="0" y="6121400"/>
            <a:ext cx="9144000" cy="736600"/>
            <a:chOff x="0" y="6121400"/>
            <a:chExt cx="9144000" cy="736600"/>
          </a:xfrm>
        </p:grpSpPr>
        <p:pic>
          <p:nvPicPr>
            <p:cNvPr id="9" name="Picture 2" descr="Logo for the Center for IDEA Early Childhood Data Systems (The DaSy Cente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03460" y="6125351"/>
              <a:ext cx="1021340" cy="732649"/>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descr="&quot; &quot;"/>
            <p:cNvCxnSpPr/>
            <p:nvPr userDrawn="1"/>
          </p:nvCxnSpPr>
          <p:spPr>
            <a:xfrm>
              <a:off x="0" y="6121400"/>
              <a:ext cx="9144000" cy="0"/>
            </a:xfrm>
            <a:prstGeom prst="line">
              <a:avLst/>
            </a:prstGeom>
            <a:ln w="19050">
              <a:solidFill>
                <a:srgbClr val="56A0D3"/>
              </a:solidFill>
            </a:ln>
          </p:spPr>
          <p:style>
            <a:lnRef idx="1">
              <a:schemeClr val="accent1"/>
            </a:lnRef>
            <a:fillRef idx="0">
              <a:schemeClr val="accent1"/>
            </a:fillRef>
            <a:effectRef idx="0">
              <a:schemeClr val="accent1"/>
            </a:effectRef>
            <a:fontRef idx="minor">
              <a:schemeClr val="tx1"/>
            </a:fontRef>
          </p:style>
        </p:cxnSp>
        <p:pic>
          <p:nvPicPr>
            <p:cNvPr id="11" name="Picture 10" descr="Logo for the Early Childhood Technical Assistance Center (ECTA Cente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01000" y="6324600"/>
              <a:ext cx="1063536" cy="411519"/>
            </a:xfrm>
            <a:prstGeom prst="rect">
              <a:avLst/>
            </a:prstGeom>
          </p:spPr>
        </p:pic>
      </p:grpSp>
    </p:spTree>
    <p:extLst>
      <p:ext uri="{BB962C8B-B14F-4D97-AF65-F5344CB8AC3E}">
        <p14:creationId xmlns:p14="http://schemas.microsoft.com/office/powerpoint/2010/main" val="1856100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Century Gothic" panose="020B0502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a:prstGeom prst="rect">
            <a:avLst/>
          </a:prstGeom>
        </p:spPr>
        <p:txBody>
          <a:bodyPr/>
          <a:lstStyle>
            <a:lvl1pPr marL="342900" indent="-342900">
              <a:buClr>
                <a:srgbClr val="154578"/>
              </a:buClr>
              <a:buFont typeface="Arial" panose="020B0604020202020204" pitchFamily="34" charset="0"/>
              <a:buChar char="•"/>
              <a:defRPr sz="3200">
                <a:solidFill>
                  <a:srgbClr val="154578"/>
                </a:solidFill>
              </a:defRPr>
            </a:lvl1pPr>
            <a:lvl2pPr marL="742950" indent="-285750">
              <a:buClr>
                <a:srgbClr val="56A0D3"/>
              </a:buClr>
              <a:buFont typeface="Calibri" panose="020F0502020204030204" pitchFamily="34" charset="0"/>
              <a:buChar char="–"/>
              <a:defRPr sz="2800">
                <a:solidFill>
                  <a:srgbClr val="154578"/>
                </a:solidFill>
              </a:defRPr>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grpSp>
        <p:nvGrpSpPr>
          <p:cNvPr id="10" name="Group 9"/>
          <p:cNvGrpSpPr/>
          <p:nvPr userDrawn="1"/>
        </p:nvGrpSpPr>
        <p:grpSpPr>
          <a:xfrm>
            <a:off x="0" y="6121400"/>
            <a:ext cx="9144000" cy="736600"/>
            <a:chOff x="0" y="6121400"/>
            <a:chExt cx="9144000" cy="736600"/>
          </a:xfrm>
        </p:grpSpPr>
        <p:pic>
          <p:nvPicPr>
            <p:cNvPr id="12" name="Picture 2" descr="Logo for the Center for IDEA Early Childhood Data Systems (The DaSy Cente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03460" y="6125351"/>
              <a:ext cx="1021340" cy="732649"/>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descr="&quot; &quot;"/>
            <p:cNvCxnSpPr/>
            <p:nvPr userDrawn="1"/>
          </p:nvCxnSpPr>
          <p:spPr>
            <a:xfrm>
              <a:off x="0" y="6121400"/>
              <a:ext cx="9144000" cy="0"/>
            </a:xfrm>
            <a:prstGeom prst="line">
              <a:avLst/>
            </a:prstGeom>
            <a:ln w="19050">
              <a:solidFill>
                <a:srgbClr val="56A0D3"/>
              </a:solidFill>
            </a:ln>
          </p:spPr>
          <p:style>
            <a:lnRef idx="1">
              <a:schemeClr val="accent1"/>
            </a:lnRef>
            <a:fillRef idx="0">
              <a:schemeClr val="accent1"/>
            </a:fillRef>
            <a:effectRef idx="0">
              <a:schemeClr val="accent1"/>
            </a:effectRef>
            <a:fontRef idx="minor">
              <a:schemeClr val="tx1"/>
            </a:fontRef>
          </p:style>
        </p:cxnSp>
        <p:pic>
          <p:nvPicPr>
            <p:cNvPr id="14" name="Picture 13" descr="Logo for the Early Childhood Technical Assistance Center (ECTA Cente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01000" y="6324600"/>
              <a:ext cx="1063536" cy="411519"/>
            </a:xfrm>
            <a:prstGeom prst="rect">
              <a:avLst/>
            </a:prstGeom>
          </p:spPr>
        </p:pic>
      </p:grpSp>
    </p:spTree>
    <p:extLst>
      <p:ext uri="{BB962C8B-B14F-4D97-AF65-F5344CB8AC3E}">
        <p14:creationId xmlns:p14="http://schemas.microsoft.com/office/powerpoint/2010/main" val="3253279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Century Gothic" panose="020B0502020202020204" pitchFamily="34" charset="0"/>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grpSp>
        <p:nvGrpSpPr>
          <p:cNvPr id="10" name="Group 9"/>
          <p:cNvGrpSpPr/>
          <p:nvPr userDrawn="1"/>
        </p:nvGrpSpPr>
        <p:grpSpPr>
          <a:xfrm>
            <a:off x="0" y="6121400"/>
            <a:ext cx="9144000" cy="736600"/>
            <a:chOff x="0" y="6121400"/>
            <a:chExt cx="9144000" cy="736600"/>
          </a:xfrm>
        </p:grpSpPr>
        <p:pic>
          <p:nvPicPr>
            <p:cNvPr id="12" name="Picture 2" descr="Logo for the Center for IDEA Early Childhood Data Systems (The DaSy Cente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03460" y="6125351"/>
              <a:ext cx="1021340" cy="732649"/>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descr="&quot; &quot;"/>
            <p:cNvCxnSpPr/>
            <p:nvPr userDrawn="1"/>
          </p:nvCxnSpPr>
          <p:spPr>
            <a:xfrm>
              <a:off x="0" y="6121400"/>
              <a:ext cx="9144000" cy="0"/>
            </a:xfrm>
            <a:prstGeom prst="line">
              <a:avLst/>
            </a:prstGeom>
            <a:ln w="19050">
              <a:solidFill>
                <a:srgbClr val="56A0D3"/>
              </a:solidFill>
            </a:ln>
          </p:spPr>
          <p:style>
            <a:lnRef idx="1">
              <a:schemeClr val="accent1"/>
            </a:lnRef>
            <a:fillRef idx="0">
              <a:schemeClr val="accent1"/>
            </a:fillRef>
            <a:effectRef idx="0">
              <a:schemeClr val="accent1"/>
            </a:effectRef>
            <a:fontRef idx="minor">
              <a:schemeClr val="tx1"/>
            </a:fontRef>
          </p:style>
        </p:cxnSp>
        <p:pic>
          <p:nvPicPr>
            <p:cNvPr id="14" name="Picture 13" descr="Logo for the Early Childhood Technical Assistance Center (ECTA Cente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01000" y="6324600"/>
              <a:ext cx="1063536" cy="411519"/>
            </a:xfrm>
            <a:prstGeom prst="rect">
              <a:avLst/>
            </a:prstGeom>
          </p:spPr>
        </p:pic>
      </p:grpSp>
    </p:spTree>
    <p:extLst>
      <p:ext uri="{BB962C8B-B14F-4D97-AF65-F5344CB8AC3E}">
        <p14:creationId xmlns:p14="http://schemas.microsoft.com/office/powerpoint/2010/main" val="31290705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1600201"/>
            <a:ext cx="8229600" cy="4038600"/>
          </a:xfrm>
          <a:prstGeom prst="rect">
            <a:avLst/>
          </a:prstGeom>
        </p:spPr>
        <p:txBody>
          <a:bodyPr vert="eaVert"/>
          <a:lstStyle>
            <a:lvl1pPr marL="342900" indent="-342900">
              <a:buClr>
                <a:srgbClr val="154578"/>
              </a:buClr>
              <a:buFont typeface="Arial" panose="020B0604020202020204" pitchFamily="34" charset="0"/>
              <a:buChar char="•"/>
              <a:defRPr>
                <a:solidFill>
                  <a:srgbClr val="154578"/>
                </a:solidFill>
              </a:defRPr>
            </a:lvl1pPr>
            <a:lvl2pPr marL="742950" indent="-285750">
              <a:buClr>
                <a:srgbClr val="56A0D3"/>
              </a:buClr>
              <a:buFont typeface="Calibri" panose="020F0502020204030204" pitchFamily="34" charset="0"/>
              <a:buChar char="–"/>
              <a:defRPr>
                <a:solidFill>
                  <a:srgbClr val="154578"/>
                </a:solidFill>
              </a:defRPr>
            </a:lvl2pPr>
          </a:lstStyle>
          <a:p>
            <a:pPr lvl="0"/>
            <a:r>
              <a:rPr lang="en-US" dirty="0" smtClean="0"/>
              <a:t>Click to edit Master text styles</a:t>
            </a:r>
          </a:p>
          <a:p>
            <a:pPr lvl="1"/>
            <a:r>
              <a:rPr lang="en-US" dirty="0" smtClean="0"/>
              <a:t>Second level</a:t>
            </a:r>
          </a:p>
        </p:txBody>
      </p:sp>
      <p:sp>
        <p:nvSpPr>
          <p:cNvPr id="10"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grpSp>
        <p:nvGrpSpPr>
          <p:cNvPr id="9" name="Group 8"/>
          <p:cNvGrpSpPr/>
          <p:nvPr userDrawn="1"/>
        </p:nvGrpSpPr>
        <p:grpSpPr>
          <a:xfrm>
            <a:off x="0" y="6121400"/>
            <a:ext cx="9144000" cy="736600"/>
            <a:chOff x="0" y="6121400"/>
            <a:chExt cx="9144000" cy="736600"/>
          </a:xfrm>
        </p:grpSpPr>
        <p:pic>
          <p:nvPicPr>
            <p:cNvPr id="11" name="Picture 2" descr="Logo for the Center for IDEA Early Childhood Data Systems (The DaSy Cente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03460" y="6125351"/>
              <a:ext cx="1021340" cy="732649"/>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descr="&quot; &quot;"/>
            <p:cNvCxnSpPr/>
            <p:nvPr userDrawn="1"/>
          </p:nvCxnSpPr>
          <p:spPr>
            <a:xfrm>
              <a:off x="0" y="6121400"/>
              <a:ext cx="9144000" cy="0"/>
            </a:xfrm>
            <a:prstGeom prst="line">
              <a:avLst/>
            </a:prstGeom>
            <a:ln w="19050">
              <a:solidFill>
                <a:srgbClr val="56A0D3"/>
              </a:solidFill>
            </a:ln>
          </p:spPr>
          <p:style>
            <a:lnRef idx="1">
              <a:schemeClr val="accent1"/>
            </a:lnRef>
            <a:fillRef idx="0">
              <a:schemeClr val="accent1"/>
            </a:fillRef>
            <a:effectRef idx="0">
              <a:schemeClr val="accent1"/>
            </a:effectRef>
            <a:fontRef idx="minor">
              <a:schemeClr val="tx1"/>
            </a:fontRef>
          </p:style>
        </p:cxnSp>
        <p:pic>
          <p:nvPicPr>
            <p:cNvPr id="13" name="Picture 12" descr="Logo for the Early Childhood Technical Assistance Center (ECTA Cente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01000" y="6324600"/>
              <a:ext cx="1063536" cy="411519"/>
            </a:xfrm>
            <a:prstGeom prst="rect">
              <a:avLst/>
            </a:prstGeom>
          </p:spPr>
        </p:pic>
      </p:grpSp>
    </p:spTree>
    <p:extLst>
      <p:ext uri="{BB962C8B-B14F-4D97-AF65-F5344CB8AC3E}">
        <p14:creationId xmlns:p14="http://schemas.microsoft.com/office/powerpoint/2010/main" val="21949390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lvl1pPr>
              <a:defRPr>
                <a:latin typeface="Century Gothic" panose="020B0502020202020204"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lvl1pPr marL="342900" indent="-342900">
              <a:buClr>
                <a:srgbClr val="154578"/>
              </a:buClr>
              <a:buFont typeface="Arial" panose="020B0604020202020204" pitchFamily="34" charset="0"/>
              <a:buChar char="•"/>
              <a:defRPr>
                <a:solidFill>
                  <a:srgbClr val="154578"/>
                </a:solidFill>
              </a:defRPr>
            </a:lvl1pPr>
            <a:lvl2pPr marL="742950" indent="-285750">
              <a:buClr>
                <a:srgbClr val="56A0D3"/>
              </a:buClr>
              <a:buFont typeface="Calibri" panose="020F0502020204030204" pitchFamily="34" charset="0"/>
              <a:buChar char="–"/>
              <a:defRPr>
                <a:solidFill>
                  <a:srgbClr val="154578"/>
                </a:solidFill>
              </a:defRPr>
            </a:lvl2pPr>
          </a:lstStyle>
          <a:p>
            <a:pPr lvl="0"/>
            <a:r>
              <a:rPr lang="en-US" dirty="0" smtClean="0"/>
              <a:t>Click to edit Master text styles</a:t>
            </a:r>
          </a:p>
          <a:p>
            <a:pPr lvl="1"/>
            <a:r>
              <a:rPr lang="en-US" dirty="0" smtClean="0"/>
              <a:t>Second level</a:t>
            </a:r>
          </a:p>
        </p:txBody>
      </p:sp>
      <p:sp>
        <p:nvSpPr>
          <p:cNvPr id="10"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grpSp>
        <p:nvGrpSpPr>
          <p:cNvPr id="9" name="Group 8"/>
          <p:cNvGrpSpPr/>
          <p:nvPr userDrawn="1"/>
        </p:nvGrpSpPr>
        <p:grpSpPr>
          <a:xfrm>
            <a:off x="0" y="6121400"/>
            <a:ext cx="9144000" cy="736600"/>
            <a:chOff x="0" y="6121400"/>
            <a:chExt cx="9144000" cy="736600"/>
          </a:xfrm>
        </p:grpSpPr>
        <p:pic>
          <p:nvPicPr>
            <p:cNvPr id="11" name="Picture 2" descr="Logo for the Center for IDEA Early Childhood Data Systems (The DaSy Cente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03460" y="6125351"/>
              <a:ext cx="1021340" cy="732649"/>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descr="&quot; &quot;"/>
            <p:cNvCxnSpPr/>
            <p:nvPr userDrawn="1"/>
          </p:nvCxnSpPr>
          <p:spPr>
            <a:xfrm>
              <a:off x="0" y="6121400"/>
              <a:ext cx="9144000" cy="0"/>
            </a:xfrm>
            <a:prstGeom prst="line">
              <a:avLst/>
            </a:prstGeom>
            <a:ln w="19050">
              <a:solidFill>
                <a:srgbClr val="56A0D3"/>
              </a:solidFill>
            </a:ln>
          </p:spPr>
          <p:style>
            <a:lnRef idx="1">
              <a:schemeClr val="accent1"/>
            </a:lnRef>
            <a:fillRef idx="0">
              <a:schemeClr val="accent1"/>
            </a:fillRef>
            <a:effectRef idx="0">
              <a:schemeClr val="accent1"/>
            </a:effectRef>
            <a:fontRef idx="minor">
              <a:schemeClr val="tx1"/>
            </a:fontRef>
          </p:style>
        </p:cxnSp>
        <p:pic>
          <p:nvPicPr>
            <p:cNvPr id="13" name="Picture 12" descr="Logo for the Early Childhood Technical Assistance Center (ECTA Cente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01000" y="6324600"/>
              <a:ext cx="1063536" cy="411519"/>
            </a:xfrm>
            <a:prstGeom prst="rect">
              <a:avLst/>
            </a:prstGeom>
          </p:spPr>
        </p:pic>
      </p:grpSp>
    </p:spTree>
    <p:extLst>
      <p:ext uri="{BB962C8B-B14F-4D97-AF65-F5344CB8AC3E}">
        <p14:creationId xmlns:p14="http://schemas.microsoft.com/office/powerpoint/2010/main" val="269930645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v2">
    <p:spTree>
      <p:nvGrpSpPr>
        <p:cNvPr id="1" name=""/>
        <p:cNvGrpSpPr/>
        <p:nvPr/>
      </p:nvGrpSpPr>
      <p:grpSpPr>
        <a:xfrm>
          <a:off x="0" y="0"/>
          <a:ext cx="0" cy="0"/>
          <a:chOff x="0" y="0"/>
          <a:chExt cx="0" cy="0"/>
        </a:xfrm>
      </p:grpSpPr>
      <p:sp>
        <p:nvSpPr>
          <p:cNvPr id="15" name="Subtitle 2"/>
          <p:cNvSpPr>
            <a:spLocks noGrp="1"/>
          </p:cNvSpPr>
          <p:nvPr>
            <p:ph type="subTitle" idx="1"/>
          </p:nvPr>
        </p:nvSpPr>
        <p:spPr>
          <a:xfrm>
            <a:off x="987552" y="5184648"/>
            <a:ext cx="4270248" cy="1216152"/>
          </a:xfrm>
          <a:prstGeom prst="rect">
            <a:avLst/>
          </a:prstGeom>
        </p:spPr>
        <p:txBody>
          <a:bodyPr>
            <a:normAutofit/>
          </a:bodyPr>
          <a:lstStyle>
            <a:lvl1pPr marL="0" indent="0" algn="ctr">
              <a:buNone/>
              <a:defRPr sz="3000" b="1">
                <a:solidFill>
                  <a:srgbClr val="154578"/>
                </a:solidFill>
                <a:latin typeface="Century Gothic" panose="020B0502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Title 3"/>
          <p:cNvSpPr>
            <a:spLocks noGrp="1"/>
          </p:cNvSpPr>
          <p:nvPr>
            <p:ph type="title"/>
          </p:nvPr>
        </p:nvSpPr>
        <p:spPr>
          <a:xfrm>
            <a:off x="838200" y="2209800"/>
            <a:ext cx="6702552" cy="1676400"/>
          </a:xfrm>
        </p:spPr>
        <p:txBody>
          <a:bodyPr>
            <a:normAutofit/>
          </a:bodyPr>
          <a:lstStyle>
            <a:lvl1pPr>
              <a:defRPr sz="5400">
                <a:latin typeface="Century Gothic" panose="020B0502020202020204" pitchFamily="34" charset="0"/>
              </a:defRPr>
            </a:lvl1pPr>
            <a:lvl2pPr>
              <a:defRPr sz="5400" b="1">
                <a:solidFill>
                  <a:srgbClr val="154578"/>
                </a:solidFill>
                <a:latin typeface="Century Gothic" panose="020B0502020202020204" pitchFamily="34" charset="0"/>
              </a:defRPr>
            </a:lvl2pPr>
          </a:lstStyle>
          <a:p>
            <a:pPr lvl="1"/>
            <a:r>
              <a:rPr lang="en-US" dirty="0" smtClean="0"/>
              <a:t>Click to edit Master title</a:t>
            </a:r>
            <a:endParaRPr lang="en-US" dirty="0"/>
          </a:p>
        </p:txBody>
      </p:sp>
      <p:sp>
        <p:nvSpPr>
          <p:cNvPr id="12" name="Subtitle 2"/>
          <p:cNvSpPr txBox="1">
            <a:spLocks/>
          </p:cNvSpPr>
          <p:nvPr userDrawn="1"/>
        </p:nvSpPr>
        <p:spPr>
          <a:xfrm>
            <a:off x="838200" y="3886200"/>
            <a:ext cx="6705600" cy="1216152"/>
          </a:xfrm>
          <a:prstGeom prst="rect">
            <a:avLst/>
          </a:prstGeom>
        </p:spPr>
        <p:txBody>
          <a:bodyPr>
            <a:noAutofit/>
          </a:bodyPr>
          <a:lstStyle>
            <a:lvl1pPr marL="0" indent="0" algn="ctr" defTabSz="914400" rtl="0" eaLnBrk="1" latinLnBrk="0" hangingPunct="1">
              <a:spcBef>
                <a:spcPct val="20000"/>
              </a:spcBef>
              <a:buClr>
                <a:srgbClr val="ED3532"/>
              </a:buClr>
              <a:buFont typeface="Arial" pitchFamily="34" charset="0"/>
              <a:buNone/>
              <a:defRPr sz="3000" b="1" kern="1200">
                <a:solidFill>
                  <a:srgbClr val="154578"/>
                </a:solidFill>
                <a:latin typeface="Century Gothic" panose="020B0502020202020204" pitchFamily="34" charset="0"/>
                <a:ea typeface="+mn-ea"/>
                <a:cs typeface="+mn-cs"/>
              </a:defRPr>
            </a:lvl1pPr>
            <a:lvl2pPr marL="457200" indent="0" algn="ctr" defTabSz="914400" rtl="0" eaLnBrk="1" latinLnBrk="0" hangingPunct="1">
              <a:spcBef>
                <a:spcPct val="20000"/>
              </a:spcBef>
              <a:buClr>
                <a:srgbClr val="ED3532"/>
              </a:buClr>
              <a:buFont typeface="Arial" pitchFamily="34" charset="0"/>
              <a:buNone/>
              <a:defRPr sz="24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rgbClr val="ED3532"/>
              </a:buClr>
              <a:buFont typeface="Arial"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rgbClr val="ED3532"/>
              </a:buClr>
              <a:buFont typeface="Arial"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rgbClr val="ED3532"/>
              </a:buClr>
              <a:buFont typeface="Arial"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en-US" sz="4000" dirty="0"/>
          </a:p>
        </p:txBody>
      </p:sp>
      <p:grpSp>
        <p:nvGrpSpPr>
          <p:cNvPr id="19" name="Group 18" descr="Logos of the Center for IDEA Early Childhood Data Systems (The DaSy Center) and the Early Childhood Technical Assistance Center (ECTA Center)"/>
          <p:cNvGrpSpPr/>
          <p:nvPr userDrawn="1"/>
        </p:nvGrpSpPr>
        <p:grpSpPr>
          <a:xfrm>
            <a:off x="5334000" y="5867921"/>
            <a:ext cx="3705225" cy="990079"/>
            <a:chOff x="5334000" y="5867921"/>
            <a:chExt cx="3705225" cy="990079"/>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53200" y="6248400"/>
              <a:ext cx="2486025" cy="541705"/>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34000" y="5867921"/>
              <a:ext cx="1158718" cy="990079"/>
            </a:xfrm>
            <a:prstGeom prst="rect">
              <a:avLst/>
            </a:prstGeom>
          </p:spPr>
        </p:pic>
      </p:grpSp>
      <p:sp>
        <p:nvSpPr>
          <p:cNvPr id="11" name="Rectangle 10" descr="&quot; &quot;"/>
          <p:cNvSpPr/>
          <p:nvPr userDrawn="1"/>
        </p:nvSpPr>
        <p:spPr>
          <a:xfrm>
            <a:off x="-457200" y="-304800"/>
            <a:ext cx="5029200" cy="1603169"/>
          </a:xfrm>
          <a:prstGeom prst="rect">
            <a:avLst/>
          </a:prstGeom>
          <a:solidFill>
            <a:srgbClr val="15457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10751" eaLnBrk="1" fontAlgn="auto" hangingPunct="1">
              <a:spcBef>
                <a:spcPts val="0"/>
              </a:spcBef>
              <a:spcAft>
                <a:spcPts val="0"/>
              </a:spcAft>
              <a:defRPr/>
            </a:pPr>
            <a:endParaRPr lang="en-US" sz="800" kern="0">
              <a:solidFill>
                <a:schemeClr val="bg1"/>
              </a:solidFill>
              <a:latin typeface="Microsoft Sans Serif"/>
              <a:cs typeface="Microsoft Sans Serif"/>
              <a:sym typeface="Helvetica Neue Light"/>
            </a:endParaRPr>
          </a:p>
        </p:txBody>
      </p:sp>
      <p:sp>
        <p:nvSpPr>
          <p:cNvPr id="14" name="Rectangle 13" descr="&quot; &quot;"/>
          <p:cNvSpPr/>
          <p:nvPr userDrawn="1"/>
        </p:nvSpPr>
        <p:spPr>
          <a:xfrm>
            <a:off x="3200400" y="-304800"/>
            <a:ext cx="5943600" cy="1603169"/>
          </a:xfrm>
          <a:prstGeom prst="rect">
            <a:avLst/>
          </a:prstGeom>
          <a:solidFill>
            <a:srgbClr val="56A0D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10751" eaLnBrk="1" fontAlgn="auto" hangingPunct="1">
              <a:spcBef>
                <a:spcPts val="0"/>
              </a:spcBef>
              <a:spcAft>
                <a:spcPts val="0"/>
              </a:spcAft>
              <a:defRPr/>
            </a:pPr>
            <a:endParaRPr lang="en-US" sz="800" kern="0">
              <a:solidFill>
                <a:schemeClr val="bg1"/>
              </a:solidFill>
              <a:latin typeface="Microsoft Sans Serif"/>
              <a:cs typeface="Microsoft Sans Serif"/>
              <a:sym typeface="Helvetica Neue Light"/>
            </a:endParaRPr>
          </a:p>
        </p:txBody>
      </p:sp>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496588" y="-76200"/>
            <a:ext cx="1818612" cy="1371600"/>
          </a:xfrm>
          <a:prstGeom prst="rect">
            <a:avLst/>
          </a:prstGeom>
        </p:spPr>
      </p:pic>
      <p:pic>
        <p:nvPicPr>
          <p:cNvPr id="16" name="Picture 15"/>
          <p:cNvPicPr>
            <a:picLocks noChangeAspect="1"/>
          </p:cNvPicPr>
          <p:nvPr userDrawn="1"/>
        </p:nvPicPr>
        <p:blipFill rotWithShape="1">
          <a:blip r:embed="rId5" cstate="print">
            <a:extLst>
              <a:ext uri="{28A0092B-C50C-407E-A947-70E740481C1C}">
                <a14:useLocalDpi xmlns:a14="http://schemas.microsoft.com/office/drawing/2010/main" val="0"/>
              </a:ext>
            </a:extLst>
          </a:blip>
          <a:srcRect r="20961"/>
          <a:stretch/>
        </p:blipFill>
        <p:spPr>
          <a:xfrm>
            <a:off x="7592443" y="-73231"/>
            <a:ext cx="1627757" cy="1371600"/>
          </a:xfrm>
          <a:prstGeom prst="rect">
            <a:avLst/>
          </a:prstGeom>
        </p:spPr>
      </p:pic>
    </p:spTree>
    <p:extLst>
      <p:ext uri="{BB962C8B-B14F-4D97-AF65-F5344CB8AC3E}">
        <p14:creationId xmlns:p14="http://schemas.microsoft.com/office/powerpoint/2010/main" val="17588604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4038600"/>
          </a:xfrm>
          <a:prstGeom prst="rect">
            <a:avLst/>
          </a:prstGeom>
        </p:spPr>
        <p:txBody>
          <a:bodyPr/>
          <a:lstStyle>
            <a:lvl1pPr marL="342900" indent="-342900">
              <a:buClr>
                <a:srgbClr val="154578"/>
              </a:buClr>
              <a:buFont typeface="Arial" panose="020B0604020202020204" pitchFamily="34" charset="0"/>
              <a:buChar char="•"/>
              <a:defRPr>
                <a:solidFill>
                  <a:srgbClr val="154578"/>
                </a:solidFill>
              </a:defRPr>
            </a:lvl1pPr>
            <a:lvl2pPr marL="742950" indent="-285750">
              <a:buClr>
                <a:srgbClr val="56A0D3"/>
              </a:buClr>
              <a:buFont typeface="Calibri" panose="020F0502020204030204" pitchFamily="34" charset="0"/>
              <a:buChar char="–"/>
              <a:defRPr>
                <a:solidFill>
                  <a:srgbClr val="154578"/>
                </a:solidFill>
              </a:defRPr>
            </a:lvl2pPr>
            <a:lvl3pPr>
              <a:buClr>
                <a:srgbClr val="56A0D3"/>
              </a:buClr>
              <a:defRPr/>
            </a:lvl3pPr>
            <a:lvl4pPr>
              <a:buClr>
                <a:srgbClr val="56A0D3"/>
              </a:buClr>
              <a:defRPr/>
            </a:lvl4pPr>
            <a:lvl5pPr>
              <a:buClr>
                <a:srgbClr val="56A0D3"/>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Title 15" descr="&quot; &quot;"/>
          <p:cNvSpPr>
            <a:spLocks noGrp="1"/>
          </p:cNvSpPr>
          <p:nvPr>
            <p:ph type="title"/>
          </p:nvPr>
        </p:nvSpPr>
        <p:spPr>
          <a:xfrm>
            <a:off x="457200" y="274638"/>
            <a:ext cx="8229600" cy="1143000"/>
          </a:xfrm>
          <a:prstGeom prst="rect">
            <a:avLst/>
          </a:prstGeom>
          <a:ln w="12700">
            <a:noFill/>
          </a:ln>
        </p:spPr>
        <p:txBody>
          <a:bodyPr/>
          <a:lstStyle>
            <a:lvl1pPr>
              <a:defRPr>
                <a:latin typeface="Century Gothic" pitchFamily="34" charset="0"/>
              </a:defRPr>
            </a:lvl1pPr>
          </a:lstStyle>
          <a:p>
            <a:r>
              <a:rPr lang="en-US" dirty="0" smtClean="0"/>
              <a:t>Click to edit Master title style</a:t>
            </a:r>
            <a:endParaRPr lang="en-US" dirty="0"/>
          </a:p>
        </p:txBody>
      </p:sp>
      <p:sp>
        <p:nvSpPr>
          <p:cNvPr id="4" name="Slide Number Placeholder 3"/>
          <p:cNvSpPr>
            <a:spLocks noGrp="1"/>
          </p:cNvSpPr>
          <p:nvPr>
            <p:ph type="sldNum" sz="quarter" idx="10"/>
          </p:nvPr>
        </p:nvSpPr>
        <p:spPr/>
        <p:txBody>
          <a:bodyPr/>
          <a:lstStyle>
            <a:lvl1pPr>
              <a:defRPr>
                <a:latin typeface="Century Gothic" pitchFamily="34" charset="0"/>
              </a:defRPr>
            </a:lvl1pPr>
          </a:lstStyle>
          <a:p>
            <a:fld id="{B2897048-00E0-47FB-B07B-F36BBE8AF579}" type="slidenum">
              <a:rPr lang="en-US" smtClean="0"/>
              <a:pPr/>
              <a:t>‹#›</a:t>
            </a:fld>
            <a:endParaRPr lang="en-US" dirty="0"/>
          </a:p>
        </p:txBody>
      </p:sp>
      <p:grpSp>
        <p:nvGrpSpPr>
          <p:cNvPr id="8" name="Group 7"/>
          <p:cNvGrpSpPr/>
          <p:nvPr userDrawn="1"/>
        </p:nvGrpSpPr>
        <p:grpSpPr>
          <a:xfrm>
            <a:off x="0" y="6121400"/>
            <a:ext cx="9144000" cy="736600"/>
            <a:chOff x="0" y="6121400"/>
            <a:chExt cx="9144000" cy="736600"/>
          </a:xfrm>
        </p:grpSpPr>
        <p:pic>
          <p:nvPicPr>
            <p:cNvPr id="13" name="Picture 2" descr="Logo for the Center for IDEA Early Childhood Data Systems (The DaSy Cente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03460" y="6125351"/>
              <a:ext cx="1021340" cy="732649"/>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descr="&quot; &quot;"/>
            <p:cNvCxnSpPr/>
            <p:nvPr userDrawn="1"/>
          </p:nvCxnSpPr>
          <p:spPr>
            <a:xfrm>
              <a:off x="0" y="6121400"/>
              <a:ext cx="9144000" cy="0"/>
            </a:xfrm>
            <a:prstGeom prst="line">
              <a:avLst/>
            </a:prstGeom>
            <a:ln w="19050">
              <a:solidFill>
                <a:srgbClr val="56A0D3"/>
              </a:solidFill>
            </a:ln>
          </p:spPr>
          <p:style>
            <a:lnRef idx="1">
              <a:schemeClr val="accent1"/>
            </a:lnRef>
            <a:fillRef idx="0">
              <a:schemeClr val="accent1"/>
            </a:fillRef>
            <a:effectRef idx="0">
              <a:schemeClr val="accent1"/>
            </a:effectRef>
            <a:fontRef idx="minor">
              <a:schemeClr val="tx1"/>
            </a:fontRef>
          </p:style>
        </p:cxnSp>
        <p:pic>
          <p:nvPicPr>
            <p:cNvPr id="5" name="Picture 4" descr="Logo for the Early Childhood Technical Assistance Center (ECTA Cente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01000" y="6324600"/>
              <a:ext cx="1063536" cy="411519"/>
            </a:xfrm>
            <a:prstGeom prst="rect">
              <a:avLst/>
            </a:prstGeom>
          </p:spPr>
        </p:pic>
      </p:grpSp>
      <p:grpSp>
        <p:nvGrpSpPr>
          <p:cNvPr id="7" name="Group 6"/>
          <p:cNvGrpSpPr/>
          <p:nvPr userDrawn="1"/>
        </p:nvGrpSpPr>
        <p:grpSpPr>
          <a:xfrm>
            <a:off x="0" y="-1143000"/>
            <a:ext cx="9144000" cy="1371600"/>
            <a:chOff x="0" y="-1143000"/>
            <a:chExt cx="9144000" cy="1371600"/>
          </a:xfrm>
        </p:grpSpPr>
        <p:sp>
          <p:nvSpPr>
            <p:cNvPr id="10" name="Rectangle 9" descr="&quot; &quot;"/>
            <p:cNvSpPr/>
            <p:nvPr userDrawn="1"/>
          </p:nvSpPr>
          <p:spPr>
            <a:xfrm>
              <a:off x="0" y="-1143000"/>
              <a:ext cx="4572000" cy="1371600"/>
            </a:xfrm>
            <a:prstGeom prst="rect">
              <a:avLst/>
            </a:prstGeom>
            <a:solidFill>
              <a:srgbClr val="15457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10751" eaLnBrk="1" fontAlgn="auto" hangingPunct="1">
                <a:spcBef>
                  <a:spcPts val="0"/>
                </a:spcBef>
                <a:spcAft>
                  <a:spcPts val="0"/>
                </a:spcAft>
                <a:defRPr/>
              </a:pPr>
              <a:endParaRPr lang="en-US" sz="800" kern="0">
                <a:solidFill>
                  <a:schemeClr val="bg1"/>
                </a:solidFill>
                <a:latin typeface="Microsoft Sans Serif"/>
                <a:cs typeface="Microsoft Sans Serif"/>
                <a:sym typeface="Helvetica Neue Light"/>
              </a:endParaRPr>
            </a:p>
          </p:txBody>
        </p:sp>
        <p:sp>
          <p:nvSpPr>
            <p:cNvPr id="11" name="Rectangle 10" descr="&quot; &quot;"/>
            <p:cNvSpPr/>
            <p:nvPr userDrawn="1"/>
          </p:nvSpPr>
          <p:spPr>
            <a:xfrm>
              <a:off x="3200400" y="-1143000"/>
              <a:ext cx="5943600" cy="1371600"/>
            </a:xfrm>
            <a:prstGeom prst="rect">
              <a:avLst/>
            </a:prstGeom>
            <a:solidFill>
              <a:srgbClr val="56A0D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10751" eaLnBrk="1" fontAlgn="auto" hangingPunct="1">
                <a:spcBef>
                  <a:spcPts val="0"/>
                </a:spcBef>
                <a:spcAft>
                  <a:spcPts val="0"/>
                </a:spcAft>
                <a:defRPr/>
              </a:pPr>
              <a:endParaRPr lang="en-US" sz="800" kern="0">
                <a:solidFill>
                  <a:schemeClr val="bg1"/>
                </a:solidFill>
                <a:latin typeface="Microsoft Sans Serif"/>
                <a:cs typeface="Microsoft Sans Serif"/>
                <a:sym typeface="Helvetica Neue Light"/>
              </a:endParaRPr>
            </a:p>
          </p:txBody>
        </p:sp>
      </p:grpSp>
    </p:spTree>
    <p:extLst>
      <p:ext uri="{BB962C8B-B14F-4D97-AF65-F5344CB8AC3E}">
        <p14:creationId xmlns:p14="http://schemas.microsoft.com/office/powerpoint/2010/main" val="288639827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no bottom">
    <p:spTree>
      <p:nvGrpSpPr>
        <p:cNvPr id="1" name=""/>
        <p:cNvGrpSpPr/>
        <p:nvPr/>
      </p:nvGrpSpPr>
      <p:grpSpPr>
        <a:xfrm>
          <a:off x="0" y="0"/>
          <a:ext cx="0" cy="0"/>
          <a:chOff x="0" y="0"/>
          <a:chExt cx="0" cy="0"/>
        </a:xfrm>
      </p:grpSpPr>
      <p:sp>
        <p:nvSpPr>
          <p:cNvPr id="2" name="Title 1"/>
          <p:cNvSpPr>
            <a:spLocks noGrp="1"/>
          </p:cNvSpPr>
          <p:nvPr>
            <p:ph type="title"/>
          </p:nvPr>
        </p:nvSpPr>
        <p:spPr>
          <a:noFill/>
          <a:ln w="12700">
            <a:noFill/>
          </a:ln>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4"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grpSp>
        <p:nvGrpSpPr>
          <p:cNvPr id="5" name="Group 4"/>
          <p:cNvGrpSpPr/>
          <p:nvPr userDrawn="1"/>
        </p:nvGrpSpPr>
        <p:grpSpPr>
          <a:xfrm>
            <a:off x="0" y="-1143000"/>
            <a:ext cx="9144000" cy="1371600"/>
            <a:chOff x="0" y="-1143000"/>
            <a:chExt cx="9144000" cy="1371600"/>
          </a:xfrm>
        </p:grpSpPr>
        <p:sp>
          <p:nvSpPr>
            <p:cNvPr id="6" name="Rectangle 5" descr="&quot; &quot;"/>
            <p:cNvSpPr/>
            <p:nvPr userDrawn="1"/>
          </p:nvSpPr>
          <p:spPr>
            <a:xfrm>
              <a:off x="0" y="-1143000"/>
              <a:ext cx="4572000" cy="1371600"/>
            </a:xfrm>
            <a:prstGeom prst="rect">
              <a:avLst/>
            </a:prstGeom>
            <a:solidFill>
              <a:srgbClr val="15457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10751" eaLnBrk="1" fontAlgn="auto" hangingPunct="1">
                <a:spcBef>
                  <a:spcPts val="0"/>
                </a:spcBef>
                <a:spcAft>
                  <a:spcPts val="0"/>
                </a:spcAft>
                <a:defRPr/>
              </a:pPr>
              <a:endParaRPr lang="en-US" sz="800" kern="0">
                <a:solidFill>
                  <a:schemeClr val="bg1"/>
                </a:solidFill>
                <a:latin typeface="Microsoft Sans Serif"/>
                <a:cs typeface="Microsoft Sans Serif"/>
                <a:sym typeface="Helvetica Neue Light"/>
              </a:endParaRPr>
            </a:p>
          </p:txBody>
        </p:sp>
        <p:sp>
          <p:nvSpPr>
            <p:cNvPr id="7" name="Rectangle 6" descr="&quot; &quot;"/>
            <p:cNvSpPr/>
            <p:nvPr userDrawn="1"/>
          </p:nvSpPr>
          <p:spPr>
            <a:xfrm>
              <a:off x="3200400" y="-1143000"/>
              <a:ext cx="5943600" cy="1371600"/>
            </a:xfrm>
            <a:prstGeom prst="rect">
              <a:avLst/>
            </a:prstGeom>
            <a:solidFill>
              <a:srgbClr val="56A0D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10751" eaLnBrk="1" fontAlgn="auto" hangingPunct="1">
                <a:spcBef>
                  <a:spcPts val="0"/>
                </a:spcBef>
                <a:spcAft>
                  <a:spcPts val="0"/>
                </a:spcAft>
                <a:defRPr/>
              </a:pPr>
              <a:endParaRPr lang="en-US" sz="800" kern="0">
                <a:solidFill>
                  <a:schemeClr val="bg1"/>
                </a:solidFill>
                <a:latin typeface="Microsoft Sans Serif"/>
                <a:cs typeface="Microsoft Sans Serif"/>
                <a:sym typeface="Helvetica Neue Light"/>
              </a:endParaRPr>
            </a:p>
          </p:txBody>
        </p:sp>
      </p:grpSp>
    </p:spTree>
    <p:extLst>
      <p:ext uri="{BB962C8B-B14F-4D97-AF65-F5344CB8AC3E}">
        <p14:creationId xmlns:p14="http://schemas.microsoft.com/office/powerpoint/2010/main" val="14296988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o bor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4" name="Content Placeholder 2"/>
          <p:cNvSpPr>
            <a:spLocks noGrp="1"/>
          </p:cNvSpPr>
          <p:nvPr>
            <p:ph idx="1"/>
          </p:nvPr>
        </p:nvSpPr>
        <p:spPr>
          <a:xfrm>
            <a:off x="457200" y="1600200"/>
            <a:ext cx="8229600" cy="4038600"/>
          </a:xfrm>
          <a:prstGeom prst="rect">
            <a:avLst/>
          </a:prstGeom>
        </p:spPr>
        <p:txBody>
          <a:bodyPr/>
          <a:lstStyle>
            <a:lvl1pPr marL="342900" indent="-342900">
              <a:buClr>
                <a:srgbClr val="154578"/>
              </a:buClr>
              <a:buFont typeface="Arial" panose="020B0604020202020204" pitchFamily="34" charset="0"/>
              <a:buChar char="•"/>
              <a:defRPr>
                <a:solidFill>
                  <a:srgbClr val="154578"/>
                </a:solidFill>
              </a:defRPr>
            </a:lvl1pPr>
            <a:lvl2pPr marL="742950" indent="-285750">
              <a:buClr>
                <a:srgbClr val="56A0D3"/>
              </a:buClr>
              <a:buFont typeface="Calibri" panose="020F0502020204030204" pitchFamily="34" charset="0"/>
              <a:buChar char="–"/>
              <a:defRPr>
                <a:solidFill>
                  <a:srgbClr val="154578"/>
                </a:solidFill>
              </a:defRPr>
            </a:lvl2pPr>
          </a:lstStyle>
          <a:p>
            <a:pPr lvl="0"/>
            <a:r>
              <a:rPr lang="en-US" dirty="0" smtClean="0"/>
              <a:t>Click to edit Master text styles</a:t>
            </a:r>
          </a:p>
          <a:p>
            <a:pPr lvl="1"/>
            <a:r>
              <a:rPr lang="en-US" dirty="0" smtClean="0"/>
              <a:t>Second level</a:t>
            </a:r>
          </a:p>
        </p:txBody>
      </p:sp>
      <p:sp>
        <p:nvSpPr>
          <p:cNvPr id="8"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grpSp>
        <p:nvGrpSpPr>
          <p:cNvPr id="7" name="Group 6"/>
          <p:cNvGrpSpPr/>
          <p:nvPr userDrawn="1"/>
        </p:nvGrpSpPr>
        <p:grpSpPr>
          <a:xfrm>
            <a:off x="0" y="-1143000"/>
            <a:ext cx="9144000" cy="1371600"/>
            <a:chOff x="0" y="-1143000"/>
            <a:chExt cx="9144000" cy="1371600"/>
          </a:xfrm>
        </p:grpSpPr>
        <p:sp>
          <p:nvSpPr>
            <p:cNvPr id="9" name="Rectangle 8" descr="&quot; &quot;"/>
            <p:cNvSpPr/>
            <p:nvPr userDrawn="1"/>
          </p:nvSpPr>
          <p:spPr>
            <a:xfrm>
              <a:off x="0" y="-1143000"/>
              <a:ext cx="4572000" cy="1371600"/>
            </a:xfrm>
            <a:prstGeom prst="rect">
              <a:avLst/>
            </a:prstGeom>
            <a:solidFill>
              <a:srgbClr val="15457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10751" eaLnBrk="1" fontAlgn="auto" hangingPunct="1">
                <a:spcBef>
                  <a:spcPts val="0"/>
                </a:spcBef>
                <a:spcAft>
                  <a:spcPts val="0"/>
                </a:spcAft>
                <a:defRPr/>
              </a:pPr>
              <a:endParaRPr lang="en-US" sz="800" kern="0">
                <a:solidFill>
                  <a:schemeClr val="bg1"/>
                </a:solidFill>
                <a:latin typeface="Microsoft Sans Serif"/>
                <a:cs typeface="Microsoft Sans Serif"/>
                <a:sym typeface="Helvetica Neue Light"/>
              </a:endParaRPr>
            </a:p>
          </p:txBody>
        </p:sp>
        <p:sp>
          <p:nvSpPr>
            <p:cNvPr id="10" name="Rectangle 9" descr="&quot; &quot;"/>
            <p:cNvSpPr/>
            <p:nvPr userDrawn="1"/>
          </p:nvSpPr>
          <p:spPr>
            <a:xfrm>
              <a:off x="3200400" y="-1143000"/>
              <a:ext cx="5943600" cy="1371600"/>
            </a:xfrm>
            <a:prstGeom prst="rect">
              <a:avLst/>
            </a:prstGeom>
            <a:solidFill>
              <a:srgbClr val="56A0D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10751" eaLnBrk="1" fontAlgn="auto" hangingPunct="1">
                <a:spcBef>
                  <a:spcPts val="0"/>
                </a:spcBef>
                <a:spcAft>
                  <a:spcPts val="0"/>
                </a:spcAft>
                <a:defRPr/>
              </a:pPr>
              <a:endParaRPr lang="en-US" sz="800" kern="0">
                <a:solidFill>
                  <a:schemeClr val="bg1"/>
                </a:solidFill>
                <a:latin typeface="Microsoft Sans Serif"/>
                <a:cs typeface="Microsoft Sans Serif"/>
                <a:sym typeface="Helvetica Neue Light"/>
              </a:endParaRPr>
            </a:p>
          </p:txBody>
        </p:sp>
      </p:grpSp>
      <p:grpSp>
        <p:nvGrpSpPr>
          <p:cNvPr id="11" name="Group 10"/>
          <p:cNvGrpSpPr/>
          <p:nvPr userDrawn="1"/>
        </p:nvGrpSpPr>
        <p:grpSpPr>
          <a:xfrm>
            <a:off x="0" y="6121400"/>
            <a:ext cx="9144000" cy="736600"/>
            <a:chOff x="0" y="6121400"/>
            <a:chExt cx="9144000" cy="736600"/>
          </a:xfrm>
        </p:grpSpPr>
        <p:pic>
          <p:nvPicPr>
            <p:cNvPr id="12" name="Picture 2" descr="Logo for the Center for IDEA Early Childhood Data Systems (The DaSy Cente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03460" y="6125351"/>
              <a:ext cx="1021340" cy="732649"/>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descr="&quot; &quot;"/>
            <p:cNvCxnSpPr/>
            <p:nvPr userDrawn="1"/>
          </p:nvCxnSpPr>
          <p:spPr>
            <a:xfrm>
              <a:off x="0" y="6121400"/>
              <a:ext cx="9144000" cy="0"/>
            </a:xfrm>
            <a:prstGeom prst="line">
              <a:avLst/>
            </a:prstGeom>
            <a:ln w="19050">
              <a:solidFill>
                <a:srgbClr val="56A0D3"/>
              </a:solidFill>
            </a:ln>
          </p:spPr>
          <p:style>
            <a:lnRef idx="1">
              <a:schemeClr val="accent1"/>
            </a:lnRef>
            <a:fillRef idx="0">
              <a:schemeClr val="accent1"/>
            </a:fillRef>
            <a:effectRef idx="0">
              <a:schemeClr val="accent1"/>
            </a:effectRef>
            <a:fontRef idx="minor">
              <a:schemeClr val="tx1"/>
            </a:fontRef>
          </p:style>
        </p:cxnSp>
        <p:pic>
          <p:nvPicPr>
            <p:cNvPr id="14" name="Picture 13" descr="Logo for the Early Childhood Technical Assistance Center (ECTA Cente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01000" y="6324600"/>
              <a:ext cx="1063536" cy="411519"/>
            </a:xfrm>
            <a:prstGeom prst="rect">
              <a:avLst/>
            </a:prstGeom>
          </p:spPr>
        </p:pic>
      </p:grpSp>
    </p:spTree>
    <p:extLst>
      <p:ext uri="{BB962C8B-B14F-4D97-AF65-F5344CB8AC3E}">
        <p14:creationId xmlns:p14="http://schemas.microsoft.com/office/powerpoint/2010/main" val="4144539232"/>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762000"/>
            <a:ext cx="7772400" cy="1362075"/>
          </a:xfrm>
          <a:prstGeom prst="rect">
            <a:avLst/>
          </a:prstGeom>
        </p:spPr>
        <p:txBody>
          <a:bodyPr anchor="t"/>
          <a:lstStyle>
            <a:lvl1pPr algn="l">
              <a:defRPr sz="4000" b="1" cap="none">
                <a:latin typeface="Century Gothic" panose="020B0502020202020204" pitchFamily="34" charset="0"/>
              </a:defRPr>
            </a:lvl1pPr>
          </a:lstStyle>
          <a:p>
            <a:r>
              <a:rPr lang="en-US" dirty="0" smtClean="0"/>
              <a:t>Click To Edit Master Title Style</a:t>
            </a:r>
            <a:endParaRPr lang="en-US" dirty="0"/>
          </a:p>
        </p:txBody>
      </p:sp>
      <p:sp>
        <p:nvSpPr>
          <p:cNvPr id="11" name="Picture Placeholder 10"/>
          <p:cNvSpPr>
            <a:spLocks noGrp="1"/>
          </p:cNvSpPr>
          <p:nvPr>
            <p:ph type="pic" sz="quarter" idx="10" hasCustomPrompt="1"/>
          </p:nvPr>
        </p:nvSpPr>
        <p:spPr>
          <a:xfrm>
            <a:off x="3733800" y="2438400"/>
            <a:ext cx="4495800" cy="3354388"/>
          </a:xfrm>
          <a:prstGeom prst="rect">
            <a:avLst/>
          </a:prstGeom>
        </p:spPr>
        <p:txBody>
          <a:bodyPr/>
          <a:lstStyle>
            <a:lvl1pPr marL="0" indent="0">
              <a:buNone/>
              <a:defRPr/>
            </a:lvl1pPr>
          </a:lstStyle>
          <a:p>
            <a:r>
              <a:rPr lang="en-US" dirty="0" smtClean="0"/>
              <a:t>Click to add picture</a:t>
            </a:r>
            <a:endParaRPr lang="en-US" dirty="0"/>
          </a:p>
        </p:txBody>
      </p:sp>
      <p:sp>
        <p:nvSpPr>
          <p:cNvPr id="10" name="Slide Number Placeholder 3"/>
          <p:cNvSpPr>
            <a:spLocks noGrp="1"/>
          </p:cNvSpPr>
          <p:nvPr>
            <p:ph type="sldNum" sz="quarter" idx="11"/>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grpSp>
        <p:nvGrpSpPr>
          <p:cNvPr id="9" name="Group 8"/>
          <p:cNvGrpSpPr/>
          <p:nvPr userDrawn="1"/>
        </p:nvGrpSpPr>
        <p:grpSpPr>
          <a:xfrm>
            <a:off x="0" y="6121400"/>
            <a:ext cx="9144000" cy="736600"/>
            <a:chOff x="0" y="6121400"/>
            <a:chExt cx="9144000" cy="736600"/>
          </a:xfrm>
        </p:grpSpPr>
        <p:pic>
          <p:nvPicPr>
            <p:cNvPr id="12" name="Picture 2" descr="Logo for the Center for IDEA Early Childhood Data Systems (The DaSy Cente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03460" y="6125351"/>
              <a:ext cx="1021340" cy="732649"/>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descr="&quot; &quot;"/>
            <p:cNvCxnSpPr/>
            <p:nvPr userDrawn="1"/>
          </p:nvCxnSpPr>
          <p:spPr>
            <a:xfrm>
              <a:off x="0" y="6121400"/>
              <a:ext cx="9144000" cy="0"/>
            </a:xfrm>
            <a:prstGeom prst="line">
              <a:avLst/>
            </a:prstGeom>
            <a:ln w="19050">
              <a:solidFill>
                <a:srgbClr val="56A0D3"/>
              </a:solidFill>
            </a:ln>
          </p:spPr>
          <p:style>
            <a:lnRef idx="1">
              <a:schemeClr val="accent1"/>
            </a:lnRef>
            <a:fillRef idx="0">
              <a:schemeClr val="accent1"/>
            </a:fillRef>
            <a:effectRef idx="0">
              <a:schemeClr val="accent1"/>
            </a:effectRef>
            <a:fontRef idx="minor">
              <a:schemeClr val="tx1"/>
            </a:fontRef>
          </p:style>
        </p:cxnSp>
        <p:pic>
          <p:nvPicPr>
            <p:cNvPr id="14" name="Picture 13" descr="Logo for the Early Childhood Technical Assistance Center (ECTA Cente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01000" y="6324600"/>
              <a:ext cx="1063536" cy="411519"/>
            </a:xfrm>
            <a:prstGeom prst="rect">
              <a:avLst/>
            </a:prstGeom>
          </p:spPr>
        </p:pic>
      </p:grpSp>
    </p:spTree>
    <p:extLst>
      <p:ext uri="{BB962C8B-B14F-4D97-AF65-F5344CB8AC3E}">
        <p14:creationId xmlns:p14="http://schemas.microsoft.com/office/powerpoint/2010/main" val="44903978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marL="342900" indent="-342900">
              <a:buFontTx/>
              <a:buBlip>
                <a:blip r:embed="rId2"/>
              </a:buBlip>
              <a:defRPr sz="2800">
                <a:solidFill>
                  <a:srgbClr val="154578"/>
                </a:solidFill>
              </a:defRPr>
            </a:lvl1pPr>
            <a:lvl2pPr marL="742950" indent="-285750">
              <a:buFont typeface="Calibri" panose="020F0502020204030204" pitchFamily="34" charset="0"/>
              <a:buChar char="–"/>
              <a:defRPr sz="2400">
                <a:solidFill>
                  <a:srgbClr val="154578"/>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marL="342900" indent="-342900">
              <a:buFontTx/>
              <a:buBlip>
                <a:blip r:embed="rId2"/>
              </a:buBlip>
              <a:defRPr sz="2800">
                <a:solidFill>
                  <a:srgbClr val="154578"/>
                </a:solidFill>
              </a:defRPr>
            </a:lvl1pPr>
            <a:lvl2pPr marL="742950" indent="-285750">
              <a:buFont typeface="Calibri" panose="020F0502020204030204" pitchFamily="34" charset="0"/>
              <a:buChar char="–"/>
              <a:defRPr sz="2400">
                <a:solidFill>
                  <a:srgbClr val="154578"/>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
        <p:nvSpPr>
          <p:cNvPr id="11"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grpSp>
        <p:nvGrpSpPr>
          <p:cNvPr id="10" name="Group 9"/>
          <p:cNvGrpSpPr/>
          <p:nvPr userDrawn="1"/>
        </p:nvGrpSpPr>
        <p:grpSpPr>
          <a:xfrm>
            <a:off x="0" y="6121400"/>
            <a:ext cx="9144000" cy="736600"/>
            <a:chOff x="0" y="6121400"/>
            <a:chExt cx="9144000" cy="736600"/>
          </a:xfrm>
        </p:grpSpPr>
        <p:pic>
          <p:nvPicPr>
            <p:cNvPr id="12" name="Picture 2" descr="Logo for the Center for IDEA Early Childhood Data Systems (The DaSy Cente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903460" y="6125351"/>
              <a:ext cx="1021340" cy="732649"/>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descr="&quot; &quot;"/>
            <p:cNvCxnSpPr/>
            <p:nvPr userDrawn="1"/>
          </p:nvCxnSpPr>
          <p:spPr>
            <a:xfrm>
              <a:off x="0" y="6121400"/>
              <a:ext cx="9144000" cy="0"/>
            </a:xfrm>
            <a:prstGeom prst="line">
              <a:avLst/>
            </a:prstGeom>
            <a:ln w="19050">
              <a:solidFill>
                <a:srgbClr val="56A0D3"/>
              </a:solidFill>
            </a:ln>
          </p:spPr>
          <p:style>
            <a:lnRef idx="1">
              <a:schemeClr val="accent1"/>
            </a:lnRef>
            <a:fillRef idx="0">
              <a:schemeClr val="accent1"/>
            </a:fillRef>
            <a:effectRef idx="0">
              <a:schemeClr val="accent1"/>
            </a:effectRef>
            <a:fontRef idx="minor">
              <a:schemeClr val="tx1"/>
            </a:fontRef>
          </p:style>
        </p:cxnSp>
        <p:pic>
          <p:nvPicPr>
            <p:cNvPr id="14" name="Picture 13" descr="Logo for the Early Childhood Technical Assistance Center (ECTA Cente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001000" y="6324600"/>
              <a:ext cx="1063536" cy="411519"/>
            </a:xfrm>
            <a:prstGeom prst="rect">
              <a:avLst/>
            </a:prstGeom>
          </p:spPr>
        </p:pic>
      </p:grpSp>
    </p:spTree>
    <p:extLst>
      <p:ext uri="{BB962C8B-B14F-4D97-AF65-F5344CB8AC3E}">
        <p14:creationId xmlns:p14="http://schemas.microsoft.com/office/powerpoint/2010/main" val="2583906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marL="342900" indent="-342900">
              <a:buFontTx/>
              <a:buBlip>
                <a:blip r:embed="rId2"/>
              </a:buBlip>
              <a:defRPr sz="2400">
                <a:solidFill>
                  <a:srgbClr val="154578"/>
                </a:solidFill>
              </a:defRPr>
            </a:lvl1pPr>
            <a:lvl2pPr marL="742950" indent="-285750">
              <a:buFont typeface="Calibri" panose="020F0502020204030204" pitchFamily="34" charset="0"/>
              <a:buChar char="–"/>
              <a:defRPr sz="2000">
                <a:solidFill>
                  <a:srgbClr val="154578"/>
                </a:solidFill>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marL="342900" indent="-342900">
              <a:buFontTx/>
              <a:buBlip>
                <a:blip r:embed="rId2"/>
              </a:buBlip>
              <a:defRPr sz="2400">
                <a:solidFill>
                  <a:srgbClr val="154578"/>
                </a:solidFill>
              </a:defRPr>
            </a:lvl1pPr>
            <a:lvl2pPr marL="742950" indent="-285750">
              <a:buFont typeface="Calibri" panose="020F0502020204030204" pitchFamily="34" charset="0"/>
              <a:buChar char="–"/>
              <a:defRPr sz="2000">
                <a:solidFill>
                  <a:srgbClr val="154578"/>
                </a:solidFill>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p:txBody>
      </p:sp>
      <p:sp>
        <p:nvSpPr>
          <p:cNvPr id="13"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grpSp>
        <p:nvGrpSpPr>
          <p:cNvPr id="12" name="Group 11"/>
          <p:cNvGrpSpPr/>
          <p:nvPr userDrawn="1"/>
        </p:nvGrpSpPr>
        <p:grpSpPr>
          <a:xfrm>
            <a:off x="0" y="6121400"/>
            <a:ext cx="9144000" cy="736600"/>
            <a:chOff x="0" y="6121400"/>
            <a:chExt cx="9144000" cy="736600"/>
          </a:xfrm>
        </p:grpSpPr>
        <p:pic>
          <p:nvPicPr>
            <p:cNvPr id="14" name="Picture 2" descr="Logo for the Center for IDEA Early Childhood Data Systems (The DaSy Cente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903460" y="6125351"/>
              <a:ext cx="1021340" cy="732649"/>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Connector 14" descr="&quot; &quot;"/>
            <p:cNvCxnSpPr/>
            <p:nvPr userDrawn="1"/>
          </p:nvCxnSpPr>
          <p:spPr>
            <a:xfrm>
              <a:off x="0" y="6121400"/>
              <a:ext cx="9144000" cy="0"/>
            </a:xfrm>
            <a:prstGeom prst="line">
              <a:avLst/>
            </a:prstGeom>
            <a:ln w="19050">
              <a:solidFill>
                <a:srgbClr val="56A0D3"/>
              </a:solidFill>
            </a:ln>
          </p:spPr>
          <p:style>
            <a:lnRef idx="1">
              <a:schemeClr val="accent1"/>
            </a:lnRef>
            <a:fillRef idx="0">
              <a:schemeClr val="accent1"/>
            </a:fillRef>
            <a:effectRef idx="0">
              <a:schemeClr val="accent1"/>
            </a:effectRef>
            <a:fontRef idx="minor">
              <a:schemeClr val="tx1"/>
            </a:fontRef>
          </p:style>
        </p:cxnSp>
        <p:pic>
          <p:nvPicPr>
            <p:cNvPr id="16" name="Picture 15" descr="Logo for the Early Childhood Technical Assistance Center (ECTA Cente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001000" y="6324600"/>
              <a:ext cx="1063536" cy="411519"/>
            </a:xfrm>
            <a:prstGeom prst="rect">
              <a:avLst/>
            </a:prstGeom>
          </p:spPr>
        </p:pic>
      </p:grpSp>
    </p:spTree>
    <p:extLst>
      <p:ext uri="{BB962C8B-B14F-4D97-AF65-F5344CB8AC3E}">
        <p14:creationId xmlns:p14="http://schemas.microsoft.com/office/powerpoint/2010/main" val="12050147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9"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grpSp>
        <p:nvGrpSpPr>
          <p:cNvPr id="8" name="Group 7"/>
          <p:cNvGrpSpPr/>
          <p:nvPr userDrawn="1"/>
        </p:nvGrpSpPr>
        <p:grpSpPr>
          <a:xfrm>
            <a:off x="0" y="6121400"/>
            <a:ext cx="9144000" cy="736600"/>
            <a:chOff x="0" y="6121400"/>
            <a:chExt cx="9144000" cy="736600"/>
          </a:xfrm>
        </p:grpSpPr>
        <p:pic>
          <p:nvPicPr>
            <p:cNvPr id="10" name="Picture 2" descr="Logo for the Center for IDEA Early Childhood Data Systems (The DaSy Cente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03460" y="6125351"/>
              <a:ext cx="1021340" cy="732649"/>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descr="&quot; &quot;"/>
            <p:cNvCxnSpPr/>
            <p:nvPr userDrawn="1"/>
          </p:nvCxnSpPr>
          <p:spPr>
            <a:xfrm>
              <a:off x="0" y="6121400"/>
              <a:ext cx="9144000" cy="0"/>
            </a:xfrm>
            <a:prstGeom prst="line">
              <a:avLst/>
            </a:prstGeom>
            <a:ln w="19050">
              <a:solidFill>
                <a:srgbClr val="56A0D3"/>
              </a:solidFill>
            </a:ln>
          </p:spPr>
          <p:style>
            <a:lnRef idx="1">
              <a:schemeClr val="accent1"/>
            </a:lnRef>
            <a:fillRef idx="0">
              <a:schemeClr val="accent1"/>
            </a:fillRef>
            <a:effectRef idx="0">
              <a:schemeClr val="accent1"/>
            </a:effectRef>
            <a:fontRef idx="minor">
              <a:schemeClr val="tx1"/>
            </a:fontRef>
          </p:style>
        </p:cxnSp>
        <p:pic>
          <p:nvPicPr>
            <p:cNvPr id="12" name="Picture 11" descr="Logo for the Early Childhood Technical Assistance Center (ECTA Cente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01000" y="6324600"/>
              <a:ext cx="1063536" cy="411519"/>
            </a:xfrm>
            <a:prstGeom prst="rect">
              <a:avLst/>
            </a:prstGeom>
          </p:spPr>
        </p:pic>
      </p:grpSp>
    </p:spTree>
    <p:extLst>
      <p:ext uri="{BB962C8B-B14F-4D97-AF65-F5344CB8AC3E}">
        <p14:creationId xmlns:p14="http://schemas.microsoft.com/office/powerpoint/2010/main" val="24499496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Slide Number Placeholder 2"/>
          <p:cNvSpPr>
            <a:spLocks noGrp="1"/>
          </p:cNvSpPr>
          <p:nvPr>
            <p:ph type="sldNum" sz="quarter" idx="4"/>
          </p:nvPr>
        </p:nvSpPr>
        <p:spPr>
          <a:xfrm>
            <a:off x="457200" y="6327648"/>
            <a:ext cx="2133600" cy="365125"/>
          </a:xfrm>
          <a:prstGeom prst="rect">
            <a:avLst/>
          </a:prstGeom>
        </p:spPr>
        <p:txBody>
          <a:bodyPr vert="horz" lIns="91440" tIns="45720" rIns="91440" bIns="45720" rtlCol="0" anchor="ctr"/>
          <a:lstStyle>
            <a:lvl1pPr algn="l">
              <a:defRPr sz="1800">
                <a:solidFill>
                  <a:schemeClr val="tx1"/>
                </a:solidFill>
                <a:latin typeface="Century Schoolbook" pitchFamily="18"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3541486636"/>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50" r:id="rId3"/>
    <p:sldLayoutId id="2147483661" r:id="rId4"/>
    <p:sldLayoutId id="214748366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Lst>
  <p:timing>
    <p:tnLst>
      <p:par>
        <p:cTn id="1" dur="indefinite" restart="never" nodeType="tmRoot"/>
      </p:par>
    </p:tnLst>
  </p:timing>
  <p:hf hdr="0" ftr="0" dt="0"/>
  <p:txStyles>
    <p:titleStyle>
      <a:lvl1pPr algn="l" defTabSz="914400" rtl="0" eaLnBrk="1" latinLnBrk="0" hangingPunct="1">
        <a:spcBef>
          <a:spcPct val="0"/>
        </a:spcBef>
        <a:buNone/>
        <a:defRPr sz="3600" b="1" kern="1200">
          <a:solidFill>
            <a:srgbClr val="154578"/>
          </a:solidFill>
          <a:latin typeface="+mj-lt"/>
          <a:ea typeface="+mj-ea"/>
          <a:cs typeface="+mj-cs"/>
        </a:defRPr>
      </a:lvl1pPr>
    </p:titleStyle>
    <p:bodyStyle>
      <a:lvl1pPr marL="342900" indent="-342900" algn="l" defTabSz="914400" rtl="0" eaLnBrk="1" latinLnBrk="0" hangingPunct="1">
        <a:spcBef>
          <a:spcPct val="20000"/>
        </a:spcBef>
        <a:buClr>
          <a:srgbClr val="ED3532"/>
        </a:buClr>
        <a:buFont typeface="Arial" pitchFamily="34" charset="0"/>
        <a:buChar char="•"/>
        <a:defRPr sz="28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Clr>
          <a:srgbClr val="ED3532"/>
        </a:buClr>
        <a:buFont typeface="Arial"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rgbClr val="ED3532"/>
        </a:buClr>
        <a:buFont typeface="Arial"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17.emf"/><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6.emf"/><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10.xml"/><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unc-fpg-cdi.adobeconnect.com/_a992899727/ai-lesson3-p1/"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hyperlink" Target="http://implementation.fpg.unc.edu/resources/lesson-3-practice-profiles"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implementation.fpg.unc.edu/module-7/active-implementation-frameworks/fidelity-assessment-and-implementation"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hyperlink" Target="http://implementation.fpg.unc.edu/module-7/summary"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implementation.fpg.unc.edu/resources/activity-7-1-designing-fidelity-assessment"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 Id="rId5" Type="http://schemas.openxmlformats.org/officeDocument/2006/relationships/image" Target="../media/image21.png"/><Relationship Id="rId4" Type="http://schemas.openxmlformats.org/officeDocument/2006/relationships/hyperlink" Target="http://implementation.fpg.unc.edu/resources/activity-7-2-fidelity-module-7-capstone-developing-fidelity-assessment"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challengingbehavior.fmhi.usf.edu/communities/coaches_docs/coaching_log.doc" TargetMode="External"/><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22.png"/><Relationship Id="rId4" Type="http://schemas.openxmlformats.org/officeDocument/2006/relationships/hyperlink" Target="http://challengingbehavior.fmhi.usf.edu/communities/coaches_main.html"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hyperlink" Target="https://des.az.gov/sites/default/files/az_fidelity_checklist_10_07_2013.pdf"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8" Type="http://schemas.openxmlformats.org/officeDocument/2006/relationships/hyperlink" Target="http://ectacenter.org" TargetMode="External"/><Relationship Id="rId3" Type="http://schemas.openxmlformats.org/officeDocument/2006/relationships/hyperlink" Target="mailto:abby.schachner@sri.com" TargetMode="External"/><Relationship Id="rId7" Type="http://schemas.openxmlformats.org/officeDocument/2006/relationships/hyperlink" Target="https://twitter.com/DaSyCenter" TargetMode="External"/><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hyperlink" Target="https://www.facebook.com/dasycenter" TargetMode="External"/><Relationship Id="rId5" Type="http://schemas.openxmlformats.org/officeDocument/2006/relationships/hyperlink" Target="http://dasycenter.org/" TargetMode="External"/><Relationship Id="rId10" Type="http://schemas.openxmlformats.org/officeDocument/2006/relationships/image" Target="../media/image36.jpg"/><Relationship Id="rId4" Type="http://schemas.openxmlformats.org/officeDocument/2006/relationships/hyperlink" Target="mailto:megan.vinh@unc.edu" TargetMode="External"/><Relationship Id="rId9" Type="http://schemas.openxmlformats.org/officeDocument/2006/relationships/hyperlink" Target="https://www.facebook.com/ectacenter"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38.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hyperlink" Target="http://ectacenter.org/decrp/type-checklists.asp#checklists-interaction" TargetMode="External"/><Relationship Id="rId3" Type="http://schemas.openxmlformats.org/officeDocument/2006/relationships/hyperlink" Target="http://ectacenter.org/decrp/type-checklists.asp#checklists-leadership" TargetMode="External"/><Relationship Id="rId7" Type="http://schemas.openxmlformats.org/officeDocument/2006/relationships/hyperlink" Target="http://ectacenter.org/decrp/type-checklists.asp#checklists-instruction"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hyperlink" Target="http://ectacenter.org/decrp/type-checklists.asp#checklists-family" TargetMode="External"/><Relationship Id="rId5" Type="http://schemas.openxmlformats.org/officeDocument/2006/relationships/hyperlink" Target="http://ectacenter.org/decrp/type-checklists.asp#checklists-environment" TargetMode="External"/><Relationship Id="rId10" Type="http://schemas.openxmlformats.org/officeDocument/2006/relationships/hyperlink" Target="http://ectacenter.org/decrp/type-checklists.asp#checklists-transition" TargetMode="External"/><Relationship Id="rId4" Type="http://schemas.openxmlformats.org/officeDocument/2006/relationships/hyperlink" Target="http://ectacenter.org/decrp/type-checklists.asp#checklists-assessment" TargetMode="External"/><Relationship Id="rId9" Type="http://schemas.openxmlformats.org/officeDocument/2006/relationships/hyperlink" Target="http://ectacenter.org/decrp/type-checklists.asp#checklists-teamin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hyperlink" Target="http://ectacenter.org/~pdfs/decrp/PG_elements_slide.pdf"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hyperlink" Target="http://ectacenter.org/decrp/type-pgfamily.asp" TargetMode="External"/><Relationship Id="rId4" Type="http://schemas.openxmlformats.org/officeDocument/2006/relationships/hyperlink" Target="http://ectacenter.org/decrp/type-pgpractitioner.asp"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8077200" cy="1981200"/>
          </a:xfrm>
        </p:spPr>
        <p:txBody>
          <a:bodyPr>
            <a:normAutofit fontScale="90000"/>
          </a:bodyPr>
          <a:lstStyle/>
          <a:p>
            <a:r>
              <a:rPr lang="en-US" sz="4800" dirty="0"/>
              <a:t>Is it Working? Evaluating Implementation of Evidence-Based Practices </a:t>
            </a:r>
          </a:p>
        </p:txBody>
      </p:sp>
      <p:sp>
        <p:nvSpPr>
          <p:cNvPr id="5" name="Text Placeholder 10"/>
          <p:cNvSpPr txBox="1">
            <a:spLocks/>
          </p:cNvSpPr>
          <p:nvPr/>
        </p:nvSpPr>
        <p:spPr>
          <a:xfrm>
            <a:off x="457200" y="3581400"/>
            <a:ext cx="8534400" cy="1676400"/>
          </a:xfrm>
          <a:prstGeom prst="rect">
            <a:avLst/>
          </a:prstGeom>
        </p:spPr>
        <p:txBody>
          <a:bodyPr/>
          <a:lstStyle>
            <a:lvl1pPr marL="0" indent="0" algn="l" defTabSz="914400" rtl="0" eaLnBrk="1" latinLnBrk="0" hangingPunct="1">
              <a:spcBef>
                <a:spcPct val="20000"/>
              </a:spcBef>
              <a:buClr>
                <a:srgbClr val="ED3532"/>
              </a:buClr>
              <a:buFont typeface="Arial" pitchFamily="34" charset="0"/>
              <a:buNone/>
              <a:defRPr sz="4000" b="1" kern="1200">
                <a:solidFill>
                  <a:srgbClr val="154578"/>
                </a:solidFill>
                <a:latin typeface="Century Gothic" panose="020B0502020202020204" pitchFamily="34" charset="0"/>
                <a:ea typeface="+mn-ea"/>
                <a:cs typeface="+mn-cs"/>
              </a:defRPr>
            </a:lvl1pPr>
            <a:lvl2pPr marL="742950" indent="-285750" algn="l" defTabSz="914400" rtl="0" eaLnBrk="1" latinLnBrk="0" hangingPunct="1">
              <a:spcBef>
                <a:spcPct val="20000"/>
              </a:spcBef>
              <a:buClr>
                <a:srgbClr val="ED3532"/>
              </a:buClr>
              <a:buFont typeface="Arial"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rgbClr val="ED3532"/>
              </a:buClr>
              <a:buFont typeface="Arial"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t>Abby Schachner, </a:t>
            </a:r>
            <a:r>
              <a:rPr lang="en-US" sz="2400" dirty="0" err="1" smtClean="0"/>
              <a:t>DaSy</a:t>
            </a:r>
            <a:r>
              <a:rPr lang="en-US" sz="2400" dirty="0" smtClean="0"/>
              <a:t>, ECTA</a:t>
            </a:r>
          </a:p>
          <a:p>
            <a:r>
              <a:rPr lang="en-US" sz="2400" dirty="0" smtClean="0"/>
              <a:t>Megan </a:t>
            </a:r>
            <a:r>
              <a:rPr lang="en-US" sz="2400" dirty="0" err="1" smtClean="0"/>
              <a:t>Vinh</a:t>
            </a:r>
            <a:r>
              <a:rPr lang="en-US" sz="2400" dirty="0" smtClean="0"/>
              <a:t>, ECTA, DaSy</a:t>
            </a:r>
          </a:p>
          <a:p>
            <a:r>
              <a:rPr lang="en-US" sz="2400" dirty="0"/>
              <a:t>Maureen Casey, AZ Part C (</a:t>
            </a:r>
            <a:r>
              <a:rPr lang="en-US" sz="2400" dirty="0" err="1"/>
              <a:t>AzEIP</a:t>
            </a:r>
            <a:r>
              <a:rPr lang="en-US" sz="2400" dirty="0" smtClean="0"/>
              <a:t>)</a:t>
            </a:r>
          </a:p>
          <a:p>
            <a:r>
              <a:rPr lang="en-US" sz="2400" dirty="0" smtClean="0"/>
              <a:t>Dana </a:t>
            </a:r>
            <a:r>
              <a:rPr lang="en-US" sz="2400" dirty="0" err="1" smtClean="0"/>
              <a:t>Romary</a:t>
            </a:r>
            <a:r>
              <a:rPr lang="en-US" sz="2400" dirty="0" smtClean="0"/>
              <a:t> &amp; Ruth </a:t>
            </a:r>
            <a:r>
              <a:rPr lang="en-US" sz="2400" dirty="0" err="1" smtClean="0"/>
              <a:t>Chvojichek</a:t>
            </a:r>
            <a:r>
              <a:rPr lang="en-US" sz="2400" dirty="0" smtClean="0"/>
              <a:t>, WI Part C (WI Birthto3)</a:t>
            </a:r>
          </a:p>
        </p:txBody>
      </p:sp>
      <p:sp>
        <p:nvSpPr>
          <p:cNvPr id="6" name="Subtitle 2"/>
          <p:cNvSpPr>
            <a:spLocks noGrp="1"/>
          </p:cNvSpPr>
          <p:nvPr>
            <p:ph type="subTitle" idx="1"/>
          </p:nvPr>
        </p:nvSpPr>
        <p:spPr>
          <a:xfrm>
            <a:off x="381000" y="5486400"/>
            <a:ext cx="7696200" cy="1216152"/>
          </a:xfrm>
        </p:spPr>
        <p:txBody>
          <a:bodyPr>
            <a:normAutofit/>
          </a:bodyPr>
          <a:lstStyle/>
          <a:p>
            <a:pPr algn="l"/>
            <a:r>
              <a:rPr lang="en-US" sz="2400" dirty="0" smtClean="0">
                <a:solidFill>
                  <a:srgbClr val="56A0D3"/>
                </a:solidFill>
              </a:rPr>
              <a:t>Improving Data, Improving Outcomes Conference</a:t>
            </a:r>
          </a:p>
          <a:p>
            <a:pPr algn="l"/>
            <a:r>
              <a:rPr lang="en-US" sz="2400" dirty="0" smtClean="0">
                <a:solidFill>
                  <a:srgbClr val="56A0D3"/>
                </a:solidFill>
              </a:rPr>
              <a:t>New Orleans, August 2016</a:t>
            </a:r>
            <a:endParaRPr lang="en-US" sz="2400" dirty="0">
              <a:solidFill>
                <a:srgbClr val="56A0D3"/>
              </a:solidFill>
            </a:endParaRPr>
          </a:p>
        </p:txBody>
      </p:sp>
    </p:spTree>
    <p:extLst>
      <p:ext uri="{BB962C8B-B14F-4D97-AF65-F5344CB8AC3E}">
        <p14:creationId xmlns:p14="http://schemas.microsoft.com/office/powerpoint/2010/main" val="9419429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a:t>RP</a:t>
            </a:r>
            <a:r>
              <a:rPr lang="en-US" baseline="30000" dirty="0"/>
              <a:t>2</a:t>
            </a:r>
            <a:r>
              <a:rPr lang="en-US" dirty="0"/>
              <a:t> </a:t>
            </a:r>
            <a:r>
              <a:rPr lang="en-US" dirty="0" smtClean="0"/>
              <a:t>Resources - Benchmarks of Quality: Program-Wide</a:t>
            </a:r>
            <a:endParaRPr lang="en-US" dirty="0"/>
          </a:p>
        </p:txBody>
      </p:sp>
      <p:graphicFrame>
        <p:nvGraphicFramePr>
          <p:cNvPr id="29699" name="Content Placeholder 3" descr="This is an example of a checklist from ECTA Center Scales. This specific example is a checklist for Reaching Potential through Recommended Practices Benchmarks of Quality for Home Visiting Programs."/>
          <p:cNvGraphicFramePr>
            <a:graphicFrameLocks noGrp="1" noChangeAspect="1"/>
          </p:cNvGraphicFramePr>
          <p:nvPr>
            <p:ph idx="1"/>
            <p:extLst>
              <p:ext uri="{D42A27DB-BD31-4B8C-83A1-F6EECF244321}">
                <p14:modId xmlns:p14="http://schemas.microsoft.com/office/powerpoint/2010/main" val="3955916304"/>
              </p:ext>
            </p:extLst>
          </p:nvPr>
        </p:nvGraphicFramePr>
        <p:xfrm>
          <a:off x="457200" y="1447800"/>
          <a:ext cx="5033963" cy="3890781"/>
        </p:xfrm>
        <a:graphic>
          <a:graphicData uri="http://schemas.openxmlformats.org/presentationml/2006/ole">
            <mc:AlternateContent xmlns:mc="http://schemas.openxmlformats.org/markup-compatibility/2006">
              <mc:Choice xmlns:v="urn:schemas-microsoft-com:vml" Requires="v">
                <p:oleObj spid="_x0000_s1082" name="Acrobat Document" r:id="rId4" imgW="10060560" imgH="7774200" progId="AcroExch.Document.11">
                  <p:embed/>
                </p:oleObj>
              </mc:Choice>
              <mc:Fallback>
                <p:oleObj name="Acrobat Document" r:id="rId4" imgW="10060560" imgH="7774200" progId="AcroExch.Document.11">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447800"/>
                        <a:ext cx="5033963" cy="3890781"/>
                      </a:xfrm>
                      <a:prstGeom prst="rect">
                        <a:avLst/>
                      </a:prstGeom>
                      <a:noFill/>
                      <a:ln w="9525">
                        <a:solidFill>
                          <a:schemeClr val="tx2"/>
                        </a:solidFill>
                        <a:miter lim="800000"/>
                        <a:headEnd/>
                        <a:tailEnd/>
                      </a:ln>
                    </p:spPr>
                  </p:pic>
                </p:oleObj>
              </mc:Fallback>
            </mc:AlternateContent>
          </a:graphicData>
        </a:graphic>
      </p:graphicFrame>
      <p:graphicFrame>
        <p:nvGraphicFramePr>
          <p:cNvPr id="29700" name="Object 4" descr="This is an example of a checklist from ECTA Center Scales. This specific example is a checklist for Reaching Potential through Recommended Practices Benchmarks of Quality for Classroom Based Programs."/>
          <p:cNvGraphicFramePr>
            <a:graphicFrameLocks noChangeAspect="1"/>
          </p:cNvGraphicFramePr>
          <p:nvPr>
            <p:extLst>
              <p:ext uri="{D42A27DB-BD31-4B8C-83A1-F6EECF244321}">
                <p14:modId xmlns:p14="http://schemas.microsoft.com/office/powerpoint/2010/main" val="1732495257"/>
              </p:ext>
            </p:extLst>
          </p:nvPr>
        </p:nvGraphicFramePr>
        <p:xfrm>
          <a:off x="3733800" y="2232092"/>
          <a:ext cx="4953000" cy="3827588"/>
        </p:xfrm>
        <a:graphic>
          <a:graphicData uri="http://schemas.openxmlformats.org/presentationml/2006/ole">
            <mc:AlternateContent xmlns:mc="http://schemas.openxmlformats.org/markup-compatibility/2006">
              <mc:Choice xmlns:v="urn:schemas-microsoft-com:vml" Requires="v">
                <p:oleObj spid="_x0000_s1083" name="Acrobat Document" r:id="rId6" imgW="10060560" imgH="7774200" progId="AcroExch.Document.11">
                  <p:embed/>
                </p:oleObj>
              </mc:Choice>
              <mc:Fallback>
                <p:oleObj name="Acrobat Document" r:id="rId6" imgW="10060560" imgH="7774200" progId="AcroExch.Document.11">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33800" y="2232092"/>
                        <a:ext cx="4953000" cy="3827588"/>
                      </a:xfrm>
                      <a:prstGeom prst="rect">
                        <a:avLst/>
                      </a:prstGeom>
                      <a:noFill/>
                      <a:ln w="9525">
                        <a:solidFill>
                          <a:schemeClr val="tx2"/>
                        </a:solidFill>
                        <a:miter lim="800000"/>
                        <a:headEnd/>
                        <a:tailEnd/>
                      </a:ln>
                    </p:spPr>
                  </p:pic>
                </p:oleObj>
              </mc:Fallback>
            </mc:AlternateContent>
          </a:graphicData>
        </a:graphic>
      </p:graphicFrame>
    </p:spTree>
    <p:extLst>
      <p:ext uri="{BB962C8B-B14F-4D97-AF65-F5344CB8AC3E}">
        <p14:creationId xmlns:p14="http://schemas.microsoft.com/office/powerpoint/2010/main" val="33612404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143000"/>
          </a:xfrm>
        </p:spPr>
        <p:txBody>
          <a:bodyPr>
            <a:normAutofit fontScale="90000"/>
          </a:bodyPr>
          <a:lstStyle/>
          <a:p>
            <a:pPr>
              <a:defRPr/>
            </a:pPr>
            <a:r>
              <a:rPr lang="en-US" dirty="0"/>
              <a:t>RP</a:t>
            </a:r>
            <a:r>
              <a:rPr lang="en-US" baseline="30000" dirty="0"/>
              <a:t>2</a:t>
            </a:r>
            <a:r>
              <a:rPr lang="en-US" dirty="0"/>
              <a:t> </a:t>
            </a:r>
            <a:r>
              <a:rPr lang="en-US" dirty="0" smtClean="0"/>
              <a:t>- Benchmarks for Critical Elements</a:t>
            </a:r>
            <a:endParaRPr lang="en-US" dirty="0"/>
          </a:p>
        </p:txBody>
      </p:sp>
      <p:sp>
        <p:nvSpPr>
          <p:cNvPr id="31747" name="Content Placeholder 4"/>
          <p:cNvSpPr>
            <a:spLocks noGrp="1"/>
          </p:cNvSpPr>
          <p:nvPr>
            <p:ph idx="1"/>
          </p:nvPr>
        </p:nvSpPr>
        <p:spPr>
          <a:xfrm>
            <a:off x="228600" y="1066800"/>
            <a:ext cx="8763000" cy="4191000"/>
          </a:xfrm>
        </p:spPr>
        <p:txBody>
          <a:bodyPr/>
          <a:lstStyle/>
          <a:p>
            <a:r>
              <a:rPr lang="en-US" altLang="en-US" sz="2400" dirty="0" smtClean="0">
                <a:latin typeface="Arial" panose="020B0604020202020204" pitchFamily="34" charset="0"/>
                <a:ea typeface="ＭＳ Ｐゴシック" panose="020B0600070205080204" pitchFamily="34" charset="-128"/>
                <a:cs typeface="Arial" panose="020B0604020202020204" pitchFamily="34" charset="0"/>
              </a:rPr>
              <a:t>Leadership Team</a:t>
            </a:r>
          </a:p>
          <a:p>
            <a:r>
              <a:rPr lang="en-US" altLang="en-US" sz="2400" dirty="0" smtClean="0">
                <a:latin typeface="Arial" panose="020B0604020202020204" pitchFamily="34" charset="0"/>
                <a:ea typeface="ＭＳ Ｐゴシック" panose="020B0600070205080204" pitchFamily="34" charset="-128"/>
                <a:cs typeface="Arial" panose="020B0604020202020204" pitchFamily="34" charset="0"/>
              </a:rPr>
              <a:t>Staff Readiness and Buy-In</a:t>
            </a:r>
          </a:p>
          <a:p>
            <a:r>
              <a:rPr lang="en-US" altLang="en-US" sz="2400" dirty="0" smtClean="0">
                <a:latin typeface="Arial" panose="020B0604020202020204" pitchFamily="34" charset="0"/>
                <a:ea typeface="ＭＳ Ｐゴシック" panose="020B0600070205080204" pitchFamily="34" charset="-128"/>
                <a:cs typeface="Arial" panose="020B0604020202020204" pitchFamily="34" charset="0"/>
              </a:rPr>
              <a:t>Family Engagement</a:t>
            </a:r>
          </a:p>
          <a:p>
            <a:r>
              <a:rPr lang="en-US" altLang="en-US" sz="2400" dirty="0" smtClean="0">
                <a:latin typeface="Arial" panose="020B0604020202020204" pitchFamily="34" charset="0"/>
                <a:ea typeface="ＭＳ Ｐゴシック" panose="020B0600070205080204" pitchFamily="34" charset="-128"/>
                <a:cs typeface="Arial" panose="020B0604020202020204" pitchFamily="34" charset="0"/>
              </a:rPr>
              <a:t>Program-Wide Action Plan</a:t>
            </a:r>
          </a:p>
          <a:p>
            <a:r>
              <a:rPr lang="en-US" altLang="en-US" sz="2400" dirty="0" smtClean="0">
                <a:latin typeface="Arial" panose="020B0604020202020204" pitchFamily="34" charset="0"/>
                <a:ea typeface="ＭＳ Ｐゴシック" panose="020B0600070205080204" pitchFamily="34" charset="-128"/>
                <a:cs typeface="Arial" panose="020B0604020202020204" pitchFamily="34" charset="0"/>
              </a:rPr>
              <a:t>All Classrooms or All Home Visitors demonstrate….</a:t>
            </a:r>
          </a:p>
          <a:p>
            <a:r>
              <a:rPr lang="en-US" altLang="en-US" sz="2400" dirty="0" smtClean="0">
                <a:latin typeface="Arial" panose="020B0604020202020204" pitchFamily="34" charset="0"/>
                <a:ea typeface="ＭＳ Ｐゴシック" panose="020B0600070205080204" pitchFamily="34" charset="-128"/>
                <a:cs typeface="Arial" panose="020B0604020202020204" pitchFamily="34" charset="0"/>
              </a:rPr>
              <a:t>Procedures for Responding to Individual Children (Classroom Tool only)</a:t>
            </a:r>
          </a:p>
          <a:p>
            <a:r>
              <a:rPr lang="en-US" altLang="en-US" sz="2400" dirty="0" smtClean="0">
                <a:latin typeface="Arial" panose="020B0604020202020204" pitchFamily="34" charset="0"/>
                <a:ea typeface="ＭＳ Ｐゴシック" panose="020B0600070205080204" pitchFamily="34" charset="-128"/>
                <a:cs typeface="Arial" panose="020B0604020202020204" pitchFamily="34" charset="0"/>
              </a:rPr>
              <a:t>Staff Capacity Building and Support</a:t>
            </a:r>
          </a:p>
          <a:p>
            <a:r>
              <a:rPr lang="en-US" altLang="en-US" sz="2400" dirty="0" smtClean="0">
                <a:latin typeface="Arial" panose="020B0604020202020204" pitchFamily="34" charset="0"/>
                <a:ea typeface="ＭＳ Ｐゴシック" panose="020B0600070205080204" pitchFamily="34" charset="-128"/>
                <a:cs typeface="Arial" panose="020B0604020202020204" pitchFamily="34" charset="0"/>
              </a:rPr>
              <a:t>Monitoring Implementation and </a:t>
            </a:r>
            <a:r>
              <a:rPr lang="en-US" altLang="en-US" sz="2400" dirty="0" smtClean="0">
                <a:latin typeface="Arial" panose="020B0604020202020204" pitchFamily="34" charset="0"/>
                <a:ea typeface="ＭＳ Ｐゴシック" panose="020B0600070205080204" pitchFamily="34" charset="-128"/>
                <a:cs typeface="Arial" panose="020B0604020202020204" pitchFamily="34" charset="0"/>
              </a:rPr>
              <a:t>Outcomes</a:t>
            </a:r>
            <a:endParaRPr lang="en-US" altLang="en-US" sz="2400" dirty="0" smtClean="0">
              <a:latin typeface="Arial" panose="020B0604020202020204" pitchFamily="34" charset="0"/>
              <a:ea typeface="ＭＳ Ｐゴシック" panose="020B0600070205080204" pitchFamily="34" charset="-128"/>
              <a:cs typeface="Arial" panose="020B0604020202020204" pitchFamily="34" charset="0"/>
            </a:endParaRPr>
          </a:p>
        </p:txBody>
      </p:sp>
      <p:sp>
        <p:nvSpPr>
          <p:cNvPr id="31748" name="Rectangle 6"/>
          <p:cNvSpPr>
            <a:spLocks noChangeArrowheads="1"/>
          </p:cNvSpPr>
          <p:nvPr/>
        </p:nvSpPr>
        <p:spPr bwMode="auto">
          <a:xfrm>
            <a:off x="685800" y="5257800"/>
            <a:ext cx="7848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r>
              <a:rPr lang="en-US" altLang="en-US" sz="2400" b="1" i="1" dirty="0">
                <a:solidFill>
                  <a:schemeClr val="accent2"/>
                </a:solidFill>
              </a:rPr>
              <a:t>Can be used for all RP or a focused set of RPs; Might be modified to capture other critical elements</a:t>
            </a:r>
          </a:p>
        </p:txBody>
      </p:sp>
    </p:spTree>
    <p:extLst>
      <p:ext uri="{BB962C8B-B14F-4D97-AF65-F5344CB8AC3E}">
        <p14:creationId xmlns:p14="http://schemas.microsoft.com/office/powerpoint/2010/main" val="17451462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457200" y="533400"/>
            <a:ext cx="8229600" cy="1143000"/>
          </a:xfrm>
        </p:spPr>
        <p:txBody>
          <a:bodyPr>
            <a:normAutofit fontScale="90000"/>
          </a:bodyPr>
          <a:lstStyle/>
          <a:p>
            <a:r>
              <a:rPr lang="en-US" dirty="0" smtClean="0"/>
              <a:t>Reaching Potentials through </a:t>
            </a:r>
            <a:br>
              <a:rPr lang="en-US" dirty="0" smtClean="0"/>
            </a:br>
            <a:r>
              <a:rPr lang="en-US" dirty="0" smtClean="0"/>
              <a:t>Recommended Practices </a:t>
            </a:r>
            <a:br>
              <a:rPr lang="en-US" dirty="0" smtClean="0"/>
            </a:br>
            <a:r>
              <a:rPr lang="en-US" dirty="0" smtClean="0"/>
              <a:t>Observation</a:t>
            </a:r>
            <a:r>
              <a:rPr lang="en-US" baseline="0" dirty="0" smtClean="0"/>
              <a:t> Scale</a:t>
            </a:r>
            <a:endParaRPr lang="en-US" dirty="0"/>
          </a:p>
        </p:txBody>
      </p:sp>
      <p:grpSp>
        <p:nvGrpSpPr>
          <p:cNvPr id="2" name="Group 1" descr="&quot; &quot;"/>
          <p:cNvGrpSpPr/>
          <p:nvPr/>
        </p:nvGrpSpPr>
        <p:grpSpPr>
          <a:xfrm>
            <a:off x="533400" y="304800"/>
            <a:ext cx="8077200" cy="5656263"/>
            <a:chOff x="533400" y="304800"/>
            <a:chExt cx="8077200" cy="5656263"/>
          </a:xfrm>
        </p:grpSpPr>
        <p:pic>
          <p:nvPicPr>
            <p:cNvPr id="3" name="Picture 2" descr="&quot; &quot;"/>
            <p:cNvPicPr>
              <a:picLocks noChangeAspect="1"/>
            </p:cNvPicPr>
            <p:nvPr/>
          </p:nvPicPr>
          <p:blipFill>
            <a:blip r:embed="rId3"/>
            <a:stretch>
              <a:fillRect/>
            </a:stretch>
          </p:blipFill>
          <p:spPr>
            <a:xfrm>
              <a:off x="533400" y="304800"/>
              <a:ext cx="5334000" cy="4121150"/>
            </a:xfrm>
            <a:prstGeom prst="rect">
              <a:avLst/>
            </a:prstGeom>
            <a:ln w="3175">
              <a:solidFill>
                <a:schemeClr val="accent3"/>
              </a:solidFill>
            </a:ln>
            <a:effectLst>
              <a:outerShdw blurRad="292100" dist="139700" dir="2700000" algn="tl" rotWithShape="0">
                <a:srgbClr val="333333">
                  <a:alpha val="65000"/>
                </a:srgbClr>
              </a:outerShdw>
            </a:effectLst>
          </p:spPr>
        </p:pic>
        <p:pic>
          <p:nvPicPr>
            <p:cNvPr id="4" name="Picture 3" descr="&quot; &quot;"/>
            <p:cNvPicPr>
              <a:picLocks noChangeAspect="1"/>
            </p:cNvPicPr>
            <p:nvPr/>
          </p:nvPicPr>
          <p:blipFill>
            <a:blip r:embed="rId4"/>
            <a:stretch>
              <a:fillRect/>
            </a:stretch>
          </p:blipFill>
          <p:spPr>
            <a:xfrm>
              <a:off x="3657600" y="2133600"/>
              <a:ext cx="4953000" cy="3827463"/>
            </a:xfrm>
            <a:prstGeom prst="rect">
              <a:avLst/>
            </a:prstGeom>
            <a:ln w="3175">
              <a:solidFill>
                <a:schemeClr val="accent3"/>
              </a:solid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18541367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RP</a:t>
            </a:r>
            <a:r>
              <a:rPr lang="en-US" baseline="30000" dirty="0" smtClean="0"/>
              <a:t>2 </a:t>
            </a:r>
            <a:r>
              <a:rPr lang="en-US" dirty="0" smtClean="0"/>
              <a:t>- Observation Scale (OS) Tools</a:t>
            </a:r>
            <a:endParaRPr lang="en-US" dirty="0"/>
          </a:p>
        </p:txBody>
      </p:sp>
      <p:sp>
        <p:nvSpPr>
          <p:cNvPr id="3" name="Content Placeholder 2"/>
          <p:cNvSpPr>
            <a:spLocks noGrp="1"/>
          </p:cNvSpPr>
          <p:nvPr>
            <p:ph idx="1"/>
          </p:nvPr>
        </p:nvSpPr>
        <p:spPr>
          <a:xfrm>
            <a:off x="457200" y="1295400"/>
            <a:ext cx="8229600" cy="4038600"/>
          </a:xfrm>
        </p:spPr>
        <p:txBody>
          <a:bodyPr/>
          <a:lstStyle/>
          <a:p>
            <a:pPr>
              <a:defRPr/>
            </a:pPr>
            <a:r>
              <a:rPr lang="en-US" sz="2400" dirty="0" smtClean="0"/>
              <a:t>Scored by observation and interview – “ Use all the information you know”</a:t>
            </a:r>
          </a:p>
          <a:p>
            <a:pPr>
              <a:defRPr/>
            </a:pPr>
            <a:r>
              <a:rPr lang="en-US" sz="2400" dirty="0" smtClean="0"/>
              <a:t>Scaled by number of indicators and fluency/density of use</a:t>
            </a:r>
          </a:p>
          <a:p>
            <a:pPr>
              <a:defRPr/>
            </a:pPr>
            <a:r>
              <a:rPr lang="en-US" sz="2400" dirty="0" smtClean="0"/>
              <a:t>Indicators cross-walk with ECTA RP checklists</a:t>
            </a:r>
          </a:p>
          <a:p>
            <a:pPr>
              <a:defRPr/>
            </a:pPr>
            <a:r>
              <a:rPr lang="en-US" sz="2400" dirty="0" smtClean="0"/>
              <a:t>Used by coaches to:</a:t>
            </a:r>
          </a:p>
          <a:p>
            <a:pPr lvl="1">
              <a:defRPr/>
            </a:pPr>
            <a:r>
              <a:rPr lang="en-US" sz="2400" dirty="0" smtClean="0"/>
              <a:t>Identify strengths and PD needs</a:t>
            </a:r>
          </a:p>
          <a:p>
            <a:pPr lvl="1">
              <a:defRPr/>
            </a:pPr>
            <a:r>
              <a:rPr lang="en-US" sz="2400" dirty="0" smtClean="0"/>
              <a:t>Show change in practice implementation</a:t>
            </a:r>
          </a:p>
          <a:p>
            <a:pPr>
              <a:spcAft>
                <a:spcPts val="1800"/>
              </a:spcAft>
              <a:defRPr/>
            </a:pPr>
            <a:r>
              <a:rPr lang="en-US" sz="2400" dirty="0" smtClean="0"/>
              <a:t>Summarized across practitioners and for each </a:t>
            </a:r>
            <a:r>
              <a:rPr lang="en-US" sz="2400" dirty="0" smtClean="0"/>
              <a:t>practitioner</a:t>
            </a:r>
            <a:endParaRPr lang="en-US" sz="2400" b="1" i="1" dirty="0" smtClean="0">
              <a:solidFill>
                <a:schemeClr val="accent2"/>
              </a:solidFill>
            </a:endParaRPr>
          </a:p>
          <a:p>
            <a:pPr marL="0" indent="0">
              <a:buFont typeface="Arial" panose="020B0604020202020204" pitchFamily="34" charset="0"/>
              <a:buNone/>
              <a:defRPr/>
            </a:pPr>
            <a:r>
              <a:rPr lang="en-US" sz="2400" b="1" i="1" dirty="0" smtClean="0">
                <a:solidFill>
                  <a:schemeClr val="accent2"/>
                </a:solidFill>
              </a:rPr>
              <a:t>Format offers a viable exemplar for creating a tool to identify PD needs and track change in practices</a:t>
            </a:r>
            <a:endParaRPr lang="en-US" sz="2400" b="1" i="1" dirty="0">
              <a:solidFill>
                <a:schemeClr val="accent2"/>
              </a:solidFill>
            </a:endParaRPr>
          </a:p>
        </p:txBody>
      </p:sp>
    </p:spTree>
    <p:extLst>
      <p:ext uri="{BB962C8B-B14F-4D97-AF65-F5344CB8AC3E}">
        <p14:creationId xmlns:p14="http://schemas.microsoft.com/office/powerpoint/2010/main" val="1695454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14</a:t>
            </a:fld>
            <a:endParaRPr lang="en-US" dirty="0"/>
          </a:p>
        </p:txBody>
      </p:sp>
      <p:sp>
        <p:nvSpPr>
          <p:cNvPr id="2" name="Title 1"/>
          <p:cNvSpPr>
            <a:spLocks noGrp="1"/>
          </p:cNvSpPr>
          <p:nvPr>
            <p:ph type="title"/>
          </p:nvPr>
        </p:nvSpPr>
        <p:spPr/>
        <p:txBody>
          <a:bodyPr/>
          <a:lstStyle/>
          <a:p>
            <a:r>
              <a:rPr lang="en-US" dirty="0" smtClean="0"/>
              <a:t>Practice Profiles</a:t>
            </a:r>
            <a:endParaRPr lang="en-US" dirty="0"/>
          </a:p>
        </p:txBody>
      </p:sp>
      <p:sp>
        <p:nvSpPr>
          <p:cNvPr id="3" name="Content Placeholder 2"/>
          <p:cNvSpPr>
            <a:spLocks noGrp="1"/>
          </p:cNvSpPr>
          <p:nvPr>
            <p:ph idx="1"/>
          </p:nvPr>
        </p:nvSpPr>
        <p:spPr/>
        <p:txBody>
          <a:bodyPr/>
          <a:lstStyle/>
          <a:p>
            <a:r>
              <a:rPr lang="en-US" sz="2400" dirty="0">
                <a:solidFill>
                  <a:srgbClr val="39B54A"/>
                </a:solidFill>
              </a:rPr>
              <a:t>Practice profiles </a:t>
            </a:r>
            <a:r>
              <a:rPr lang="en-US" sz="2400" dirty="0"/>
              <a:t>are a tool for operationalizing a strategy or practice so that it is clear what practitioners will do as they carry out the intervention or practices</a:t>
            </a:r>
          </a:p>
          <a:p>
            <a:pPr lvl="1"/>
            <a:r>
              <a:rPr lang="en-US" sz="2000" dirty="0"/>
              <a:t>Developed through systemic review, stakeholder vetting and consensus, and testing and evolving the profile</a:t>
            </a:r>
          </a:p>
          <a:p>
            <a:r>
              <a:rPr lang="en-US" sz="2400" dirty="0"/>
              <a:t>Goal of practice profiles: </a:t>
            </a:r>
          </a:p>
          <a:p>
            <a:pPr lvl="1"/>
            <a:r>
              <a:rPr lang="en-US" sz="2000" dirty="0"/>
              <a:t>Identify the intervention or practices </a:t>
            </a:r>
            <a:r>
              <a:rPr lang="en-US" sz="2000" dirty="0">
                <a:solidFill>
                  <a:srgbClr val="39B54A"/>
                </a:solidFill>
              </a:rPr>
              <a:t>principles</a:t>
            </a:r>
            <a:r>
              <a:rPr lang="en-US" sz="2000" dirty="0"/>
              <a:t> that guide successful work with children and families, and </a:t>
            </a:r>
          </a:p>
          <a:p>
            <a:pPr lvl="1"/>
            <a:r>
              <a:rPr lang="en-US" sz="2000" dirty="0"/>
              <a:t>Identify the </a:t>
            </a:r>
            <a:r>
              <a:rPr lang="en-US" sz="2000" dirty="0">
                <a:solidFill>
                  <a:srgbClr val="39B54A"/>
                </a:solidFill>
              </a:rPr>
              <a:t>specific activities </a:t>
            </a:r>
            <a:r>
              <a:rPr lang="en-US" sz="2000" dirty="0"/>
              <a:t>that bring these principles to life </a:t>
            </a:r>
          </a:p>
        </p:txBody>
      </p:sp>
      <p:sp>
        <p:nvSpPr>
          <p:cNvPr id="5" name="TextBox 4"/>
          <p:cNvSpPr txBox="1"/>
          <p:nvPr/>
        </p:nvSpPr>
        <p:spPr>
          <a:xfrm>
            <a:off x="457200" y="5486400"/>
            <a:ext cx="8534400" cy="400110"/>
          </a:xfrm>
          <a:prstGeom prst="rect">
            <a:avLst/>
          </a:prstGeom>
          <a:noFill/>
        </p:spPr>
        <p:txBody>
          <a:bodyPr wrap="square" rtlCol="0">
            <a:spAutoFit/>
          </a:bodyPr>
          <a:lstStyle/>
          <a:p>
            <a:r>
              <a:rPr lang="en-US" sz="2000" dirty="0" smtClean="0">
                <a:solidFill>
                  <a:srgbClr val="39B54A"/>
                </a:solidFill>
              </a:rPr>
              <a:t>VIDEO</a:t>
            </a:r>
            <a:r>
              <a:rPr lang="en-US" sz="2000" dirty="0">
                <a:solidFill>
                  <a:srgbClr val="39B54A"/>
                </a:solidFill>
              </a:rPr>
              <a:t>:</a:t>
            </a:r>
            <a:r>
              <a:rPr lang="en-US" sz="2000" dirty="0" smtClean="0">
                <a:solidFill>
                  <a:srgbClr val="39B54A"/>
                </a:solidFill>
              </a:rPr>
              <a:t> </a:t>
            </a:r>
            <a:r>
              <a:rPr lang="en-US" sz="2000" dirty="0">
                <a:solidFill>
                  <a:srgbClr val="FF0000"/>
                </a:solidFill>
                <a:hlinkClick r:id="rId3"/>
              </a:rPr>
              <a:t>https://unc-fpg-cdi.adobeconnect.com/_a992899727/ai-lesson3-p1/</a:t>
            </a:r>
            <a:r>
              <a:rPr lang="en-US" sz="2000" dirty="0">
                <a:solidFill>
                  <a:srgbClr val="FF0000"/>
                </a:solidFill>
              </a:rPr>
              <a:t> </a:t>
            </a:r>
          </a:p>
        </p:txBody>
      </p:sp>
    </p:spTree>
    <p:extLst>
      <p:ext uri="{BB962C8B-B14F-4D97-AF65-F5344CB8AC3E}">
        <p14:creationId xmlns:p14="http://schemas.microsoft.com/office/powerpoint/2010/main" val="12157869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15</a:t>
            </a:fld>
            <a:endParaRPr lang="en-US" dirty="0"/>
          </a:p>
        </p:txBody>
      </p:sp>
      <p:sp>
        <p:nvSpPr>
          <p:cNvPr id="2" name="Title 1"/>
          <p:cNvSpPr>
            <a:spLocks noGrp="1"/>
          </p:cNvSpPr>
          <p:nvPr>
            <p:ph type="title"/>
          </p:nvPr>
        </p:nvSpPr>
        <p:spPr/>
        <p:txBody>
          <a:bodyPr/>
          <a:lstStyle/>
          <a:p>
            <a:r>
              <a:rPr lang="en-US" dirty="0" smtClean="0"/>
              <a:t>Practice Profiles (cont’d)</a:t>
            </a:r>
            <a:endParaRPr lang="en-US" dirty="0"/>
          </a:p>
        </p:txBody>
      </p:sp>
      <p:sp>
        <p:nvSpPr>
          <p:cNvPr id="3" name="Content Placeholder 2"/>
          <p:cNvSpPr>
            <a:spLocks noGrp="1"/>
          </p:cNvSpPr>
          <p:nvPr>
            <p:ph idx="4294967295"/>
          </p:nvPr>
        </p:nvSpPr>
        <p:spPr>
          <a:xfrm>
            <a:off x="152400" y="1219200"/>
            <a:ext cx="4343400" cy="5181600"/>
          </a:xfrm>
          <a:prstGeom prst="rect">
            <a:avLst/>
          </a:prstGeom>
        </p:spPr>
        <p:txBody>
          <a:bodyPr/>
          <a:lstStyle/>
          <a:p>
            <a:r>
              <a:rPr lang="en-US" sz="2100" dirty="0"/>
              <a:t>Provide operationalized practice model for consistent implementation of intervention or practice</a:t>
            </a:r>
          </a:p>
          <a:p>
            <a:r>
              <a:rPr lang="en-US" sz="2100" dirty="0"/>
              <a:t>Facilitate development of training protocols, coaching strategies and other assessments</a:t>
            </a:r>
          </a:p>
          <a:p>
            <a:r>
              <a:rPr lang="en-US" sz="2100" dirty="0"/>
              <a:t>Refine infrastructure and systems supports needed to be installed to facilitate consistency across practitioners</a:t>
            </a:r>
          </a:p>
          <a:p>
            <a:r>
              <a:rPr lang="en-US" sz="2100" dirty="0"/>
              <a:t>Clarify “what” is being implemented </a:t>
            </a:r>
          </a:p>
          <a:p>
            <a:r>
              <a:rPr lang="en-US" sz="2100" dirty="0"/>
              <a:t>Use to develop fidelity/implementation </a:t>
            </a:r>
            <a:r>
              <a:rPr lang="en-US" sz="2100" dirty="0" smtClean="0"/>
              <a:t>checklists</a:t>
            </a:r>
            <a:endParaRPr lang="en-US" sz="2100" dirty="0"/>
          </a:p>
        </p:txBody>
      </p:sp>
      <p:pic>
        <p:nvPicPr>
          <p:cNvPr id="6" name="Picture 5" descr="This is a screenshot of a practice profile example using parent involvement as the critical component."/>
          <p:cNvPicPr>
            <a:picLocks noChangeAspect="1"/>
          </p:cNvPicPr>
          <p:nvPr/>
        </p:nvPicPr>
        <p:blipFill>
          <a:blip r:embed="rId3"/>
          <a:stretch>
            <a:fillRect/>
          </a:stretch>
        </p:blipFill>
        <p:spPr>
          <a:xfrm>
            <a:off x="4648200" y="1562100"/>
            <a:ext cx="4359652" cy="3086100"/>
          </a:xfrm>
          <a:prstGeom prst="rect">
            <a:avLst/>
          </a:prstGeom>
          <a:ln w="28575" cap="sq" cmpd="sng">
            <a:solidFill>
              <a:srgbClr val="39B54A"/>
            </a:solidFill>
            <a:prstDash val="solid"/>
            <a:miter lim="800000"/>
          </a:ln>
          <a:effectLst>
            <a:outerShdw blurRad="50800" dist="38100" dir="2700000" algn="tl" rotWithShape="0">
              <a:srgbClr val="000000">
                <a:alpha val="43000"/>
              </a:srgbClr>
            </a:outerShdw>
          </a:effectLst>
        </p:spPr>
      </p:pic>
      <p:sp>
        <p:nvSpPr>
          <p:cNvPr id="7" name="TextBox 6"/>
          <p:cNvSpPr txBox="1"/>
          <p:nvPr/>
        </p:nvSpPr>
        <p:spPr>
          <a:xfrm>
            <a:off x="4800600" y="4971871"/>
            <a:ext cx="4114800" cy="1200329"/>
          </a:xfrm>
          <a:prstGeom prst="rect">
            <a:avLst/>
          </a:prstGeom>
          <a:solidFill>
            <a:srgbClr val="39B54A"/>
          </a:solidFill>
        </p:spPr>
        <p:txBody>
          <a:bodyPr wrap="square" rtlCol="0">
            <a:spAutoFit/>
          </a:bodyPr>
          <a:lstStyle/>
          <a:p>
            <a:r>
              <a:rPr lang="en-US" dirty="0" smtClean="0">
                <a:solidFill>
                  <a:schemeClr val="bg1"/>
                </a:solidFill>
              </a:rPr>
              <a:t>The AI HUB has modules and worksheets for developing practice profiles!</a:t>
            </a:r>
          </a:p>
          <a:p>
            <a:r>
              <a:rPr lang="en-US" dirty="0">
                <a:solidFill>
                  <a:schemeClr val="bg1"/>
                </a:solidFill>
                <a:hlinkClick r:id="rId4"/>
              </a:rPr>
              <a:t>http://implementation.fpg.unc.edu/resources/lesson-3-practice-profiles</a:t>
            </a:r>
            <a:r>
              <a:rPr lang="en-US" dirty="0">
                <a:solidFill>
                  <a:schemeClr val="bg1"/>
                </a:solidFill>
              </a:rPr>
              <a:t> </a:t>
            </a:r>
          </a:p>
        </p:txBody>
      </p:sp>
    </p:spTree>
    <p:extLst>
      <p:ext uri="{BB962C8B-B14F-4D97-AF65-F5344CB8AC3E}">
        <p14:creationId xmlns:p14="http://schemas.microsoft.com/office/powerpoint/2010/main" val="4187509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16</a:t>
            </a:fld>
            <a:endParaRPr lang="en-US" dirty="0"/>
          </a:p>
        </p:txBody>
      </p:sp>
      <p:sp>
        <p:nvSpPr>
          <p:cNvPr id="2" name="Title 1"/>
          <p:cNvSpPr>
            <a:spLocks noGrp="1"/>
          </p:cNvSpPr>
          <p:nvPr>
            <p:ph type="title"/>
          </p:nvPr>
        </p:nvSpPr>
        <p:spPr/>
        <p:txBody>
          <a:bodyPr/>
          <a:lstStyle/>
          <a:p>
            <a:r>
              <a:rPr lang="en-US" dirty="0" smtClean="0"/>
              <a:t>Fidelity Assessments</a:t>
            </a:r>
            <a:endParaRPr lang="en-US" dirty="0"/>
          </a:p>
        </p:txBody>
      </p:sp>
      <p:sp>
        <p:nvSpPr>
          <p:cNvPr id="3" name="Content Placeholder 2"/>
          <p:cNvSpPr>
            <a:spLocks noGrp="1"/>
          </p:cNvSpPr>
          <p:nvPr>
            <p:ph idx="1"/>
          </p:nvPr>
        </p:nvSpPr>
        <p:spPr>
          <a:xfrm>
            <a:off x="457200" y="1219200"/>
            <a:ext cx="8382000" cy="4953000"/>
          </a:xfrm>
        </p:spPr>
        <p:txBody>
          <a:bodyPr/>
          <a:lstStyle/>
          <a:p>
            <a:r>
              <a:rPr lang="en-US" sz="2400" dirty="0" smtClean="0"/>
              <a:t>Refer </a:t>
            </a:r>
            <a:r>
              <a:rPr lang="en-US" sz="2400" dirty="0"/>
              <a:t>to measuring the degree to which teachers or staff are able to use the intervention or practices as intended.</a:t>
            </a:r>
          </a:p>
          <a:p>
            <a:r>
              <a:rPr lang="en-US" sz="2400" dirty="0" smtClean="0"/>
              <a:t>Ensure </a:t>
            </a:r>
            <a:r>
              <a:rPr lang="en-US" sz="2400" dirty="0"/>
              <a:t>success is repeatable.</a:t>
            </a:r>
          </a:p>
          <a:p>
            <a:r>
              <a:rPr lang="en-US" sz="2400" dirty="0"/>
              <a:t>Three critical features of fidelity assessments are: </a:t>
            </a:r>
          </a:p>
          <a:p>
            <a:pPr lvl="1"/>
            <a:r>
              <a:rPr lang="en-US" sz="2000" dirty="0"/>
              <a:t>Context – pre-requisite conditions that need to be in place regarding setting, qualifications and preparation</a:t>
            </a:r>
          </a:p>
          <a:p>
            <a:pPr lvl="1"/>
            <a:r>
              <a:rPr lang="en-US" sz="2000" dirty="0"/>
              <a:t>Content – extent to which the required core content is used, referenced, monitored or accessed by the teacher in his or her work and/or activity</a:t>
            </a:r>
          </a:p>
          <a:p>
            <a:pPr lvl="1"/>
            <a:r>
              <a:rPr lang="en-US" sz="2000" dirty="0"/>
              <a:t>Competence – extent to which the core content and competencies are skillfully modeled, relevant feedback is provided, and sensitively reviewed  </a:t>
            </a:r>
            <a:endParaRPr lang="en-US" sz="2000" dirty="0" smtClean="0"/>
          </a:p>
        </p:txBody>
      </p:sp>
      <p:sp>
        <p:nvSpPr>
          <p:cNvPr id="5" name="Footer Placeholder 6"/>
          <p:cNvSpPr txBox="1">
            <a:spLocks/>
          </p:cNvSpPr>
          <p:nvPr/>
        </p:nvSpPr>
        <p:spPr>
          <a:xfrm>
            <a:off x="914400" y="6172200"/>
            <a:ext cx="5855970" cy="46024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smtClean="0">
                <a:hlinkClick r:id="rId3"/>
              </a:rPr>
              <a:t>http://implementation.fpg.unc.edu/module-7/active-implementation-frameworks/fidelity-assessment-and-implementation</a:t>
            </a:r>
            <a:r>
              <a:rPr lang="en-US" sz="1200" smtClean="0"/>
              <a:t> </a:t>
            </a:r>
            <a:r>
              <a:rPr lang="en-US" sz="1200" smtClean="0">
                <a:hlinkClick r:id="rId4"/>
              </a:rPr>
              <a:t>http://implementation.fpg.unc.edu/module-7/summary</a:t>
            </a:r>
            <a:endParaRPr lang="en-US" sz="1200" smtClean="0"/>
          </a:p>
          <a:p>
            <a:endParaRPr lang="en-US" sz="1200" dirty="0"/>
          </a:p>
        </p:txBody>
      </p:sp>
    </p:spTree>
    <p:extLst>
      <p:ext uri="{BB962C8B-B14F-4D97-AF65-F5344CB8AC3E}">
        <p14:creationId xmlns:p14="http://schemas.microsoft.com/office/powerpoint/2010/main" val="40797038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17</a:t>
            </a:fld>
            <a:endParaRPr lang="en-US" dirty="0"/>
          </a:p>
        </p:txBody>
      </p:sp>
      <p:sp>
        <p:nvSpPr>
          <p:cNvPr id="2" name="Title 1"/>
          <p:cNvSpPr>
            <a:spLocks noGrp="1"/>
          </p:cNvSpPr>
          <p:nvPr>
            <p:ph type="title"/>
          </p:nvPr>
        </p:nvSpPr>
        <p:spPr/>
        <p:txBody>
          <a:bodyPr/>
          <a:lstStyle/>
          <a:p>
            <a:r>
              <a:rPr lang="en-US" dirty="0" smtClean="0"/>
              <a:t>Fidelity Assessments (cont’d)</a:t>
            </a:r>
            <a:endParaRPr lang="en-US" dirty="0"/>
          </a:p>
        </p:txBody>
      </p:sp>
      <p:sp>
        <p:nvSpPr>
          <p:cNvPr id="3" name="Content Placeholder 2"/>
          <p:cNvSpPr>
            <a:spLocks noGrp="1"/>
          </p:cNvSpPr>
          <p:nvPr>
            <p:ph idx="1"/>
          </p:nvPr>
        </p:nvSpPr>
        <p:spPr>
          <a:xfrm>
            <a:off x="304800" y="1600200"/>
            <a:ext cx="4953000" cy="4038600"/>
          </a:xfrm>
        </p:spPr>
        <p:txBody>
          <a:bodyPr/>
          <a:lstStyle/>
          <a:p>
            <a:r>
              <a:rPr lang="en-US" sz="2400" dirty="0"/>
              <a:t>Evidence-based practice models and curricula often come with already developed and validated fidelity assessments</a:t>
            </a:r>
          </a:p>
          <a:p>
            <a:r>
              <a:rPr lang="en-US" sz="2400" dirty="0" smtClean="0"/>
              <a:t>But if not</a:t>
            </a:r>
            <a:r>
              <a:rPr lang="is-IS" sz="2400" dirty="0" smtClean="0"/>
              <a:t>…</a:t>
            </a:r>
          </a:p>
          <a:p>
            <a:pPr lvl="1"/>
            <a:r>
              <a:rPr lang="is-IS" sz="2000" dirty="0" smtClean="0"/>
              <a:t>The AI HUB has worksheets to develop your own!</a:t>
            </a:r>
          </a:p>
          <a:p>
            <a:pPr lvl="1"/>
            <a:r>
              <a:rPr lang="en-US" sz="2000" dirty="0" smtClean="0">
                <a:hlinkClick r:id="rId3"/>
              </a:rPr>
              <a:t>Designing a Fidelity Assessment</a:t>
            </a:r>
            <a:endParaRPr lang="en-US" sz="2000" dirty="0" smtClean="0"/>
          </a:p>
          <a:p>
            <a:pPr lvl="1"/>
            <a:r>
              <a:rPr lang="en-US" sz="2000" dirty="0" smtClean="0">
                <a:hlinkClick r:id="rId4"/>
              </a:rPr>
              <a:t>Developing a Fidelity </a:t>
            </a:r>
            <a:r>
              <a:rPr lang="en-US" sz="2000" dirty="0" smtClean="0">
                <a:hlinkClick r:id="rId4"/>
              </a:rPr>
              <a:t>Assessment</a:t>
            </a:r>
            <a:endParaRPr lang="en-US" sz="2000" dirty="0" smtClean="0"/>
          </a:p>
        </p:txBody>
      </p:sp>
      <p:pic>
        <p:nvPicPr>
          <p:cNvPr id="5" name="Content Placeholder 4" descr="This screenshot shows an example of an activity worksheet for developing a fidelity assessment. It is an activity that can be found online in the Active Implementation Hub."/>
          <p:cNvPicPr>
            <a:picLocks noChangeAspect="1"/>
          </p:cNvPicPr>
          <p:nvPr/>
        </p:nvPicPr>
        <p:blipFill rotWithShape="1">
          <a:blip r:embed="rId5"/>
          <a:srcRect l="22029" t="9739" r="23194" b="5153"/>
          <a:stretch/>
        </p:blipFill>
        <p:spPr>
          <a:xfrm>
            <a:off x="5105400" y="1600200"/>
            <a:ext cx="3879249" cy="4018148"/>
          </a:xfrm>
          <a:prstGeom prst="rect">
            <a:avLst/>
          </a:prstGeom>
        </p:spPr>
      </p:pic>
    </p:spTree>
    <p:extLst>
      <p:ext uri="{BB962C8B-B14F-4D97-AF65-F5344CB8AC3E}">
        <p14:creationId xmlns:p14="http://schemas.microsoft.com/office/powerpoint/2010/main" val="4388211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18</a:t>
            </a:fld>
            <a:endParaRPr lang="en-US" dirty="0"/>
          </a:p>
        </p:txBody>
      </p:sp>
      <p:sp>
        <p:nvSpPr>
          <p:cNvPr id="2" name="Title 1"/>
          <p:cNvSpPr>
            <a:spLocks noGrp="1"/>
          </p:cNvSpPr>
          <p:nvPr>
            <p:ph type="title"/>
          </p:nvPr>
        </p:nvSpPr>
        <p:spPr/>
        <p:txBody>
          <a:bodyPr/>
          <a:lstStyle/>
          <a:p>
            <a:r>
              <a:rPr lang="en-US" dirty="0" smtClean="0"/>
              <a:t>Coaching Logs</a:t>
            </a:r>
            <a:endParaRPr lang="en-US" dirty="0"/>
          </a:p>
        </p:txBody>
      </p:sp>
      <p:sp>
        <p:nvSpPr>
          <p:cNvPr id="3" name="Content Placeholder 2"/>
          <p:cNvSpPr>
            <a:spLocks noGrp="1"/>
          </p:cNvSpPr>
          <p:nvPr>
            <p:ph idx="4294967295"/>
          </p:nvPr>
        </p:nvSpPr>
        <p:spPr>
          <a:xfrm>
            <a:off x="457200" y="1143000"/>
            <a:ext cx="8077200" cy="2286000"/>
          </a:xfrm>
          <a:prstGeom prst="rect">
            <a:avLst/>
          </a:prstGeom>
        </p:spPr>
        <p:txBody>
          <a:bodyPr/>
          <a:lstStyle/>
          <a:p>
            <a:r>
              <a:rPr lang="en-US" sz="2400" dirty="0" smtClean="0"/>
              <a:t>Way to keep track of coaching</a:t>
            </a:r>
          </a:p>
          <a:p>
            <a:pPr lvl="1"/>
            <a:r>
              <a:rPr lang="en-US" sz="2000" dirty="0" smtClean="0"/>
              <a:t>Who has received coaching</a:t>
            </a:r>
          </a:p>
          <a:p>
            <a:pPr lvl="1"/>
            <a:r>
              <a:rPr lang="en-US" sz="2000" dirty="0" smtClean="0"/>
              <a:t>Dosage: frequency and duration of coaching</a:t>
            </a:r>
          </a:p>
          <a:p>
            <a:pPr lvl="1"/>
            <a:r>
              <a:rPr lang="en-US" sz="2000" dirty="0" smtClean="0"/>
              <a:t>Content: Topics, practices or issues covered, feedback provided, action items</a:t>
            </a:r>
          </a:p>
          <a:p>
            <a:pPr lvl="1"/>
            <a:r>
              <a:rPr lang="en-US" sz="2000" dirty="0" smtClean="0"/>
              <a:t>Coaching Strategies used</a:t>
            </a:r>
          </a:p>
        </p:txBody>
      </p:sp>
      <p:sp>
        <p:nvSpPr>
          <p:cNvPr id="6" name="TextBox 5"/>
          <p:cNvSpPr txBox="1"/>
          <p:nvPr/>
        </p:nvSpPr>
        <p:spPr>
          <a:xfrm>
            <a:off x="5334000" y="3810000"/>
            <a:ext cx="3581400" cy="1815882"/>
          </a:xfrm>
          <a:prstGeom prst="rect">
            <a:avLst/>
          </a:prstGeom>
          <a:solidFill>
            <a:srgbClr val="39B54A"/>
          </a:solidFill>
        </p:spPr>
        <p:txBody>
          <a:bodyPr wrap="square" rtlCol="0">
            <a:spAutoFit/>
          </a:bodyPr>
          <a:lstStyle/>
          <a:p>
            <a:r>
              <a:rPr lang="en-US" sz="2000" dirty="0" smtClean="0">
                <a:solidFill>
                  <a:srgbClr val="FFFFFF"/>
                </a:solidFill>
              </a:rPr>
              <a:t>Looking for a template? </a:t>
            </a:r>
          </a:p>
          <a:p>
            <a:r>
              <a:rPr lang="en-US" sz="2000" dirty="0" smtClean="0">
                <a:solidFill>
                  <a:srgbClr val="FFFFFF"/>
                </a:solidFill>
              </a:rPr>
              <a:t>TACSEI has editable, generic </a:t>
            </a:r>
            <a:r>
              <a:rPr lang="en-US" sz="2000" dirty="0" smtClean="0">
                <a:solidFill>
                  <a:srgbClr val="FFFFFF"/>
                </a:solidFill>
                <a:hlinkClick r:id="rId3"/>
              </a:rPr>
              <a:t>coaching </a:t>
            </a:r>
            <a:r>
              <a:rPr lang="en-US" sz="2000" dirty="0">
                <a:solidFill>
                  <a:srgbClr val="FFFFFF"/>
                </a:solidFill>
                <a:hlinkClick r:id="rId3"/>
              </a:rPr>
              <a:t>log template</a:t>
            </a:r>
            <a:r>
              <a:rPr lang="en-US" sz="2000" dirty="0">
                <a:solidFill>
                  <a:srgbClr val="FFFFFF"/>
                </a:solidFill>
              </a:rPr>
              <a:t>! </a:t>
            </a:r>
            <a:endParaRPr lang="en-US" sz="2000" dirty="0" smtClean="0">
              <a:solidFill>
                <a:srgbClr val="FFFFFF"/>
              </a:solidFill>
            </a:endParaRPr>
          </a:p>
          <a:p>
            <a:r>
              <a:rPr lang="en-US" sz="2000" dirty="0" smtClean="0">
                <a:solidFill>
                  <a:srgbClr val="FFFFFF"/>
                </a:solidFill>
              </a:rPr>
              <a:t>And </a:t>
            </a:r>
            <a:r>
              <a:rPr lang="en-US" sz="2000" dirty="0">
                <a:solidFill>
                  <a:srgbClr val="FFFFFF"/>
                </a:solidFill>
              </a:rPr>
              <a:t>more coaching tools: </a:t>
            </a:r>
            <a:r>
              <a:rPr lang="en-US" sz="1600" dirty="0">
                <a:solidFill>
                  <a:srgbClr val="FFFFFF"/>
                </a:solidFill>
                <a:hlinkClick r:id="rId4"/>
              </a:rPr>
              <a:t>http://challengingbehavior.fmhi.usf.edu/communities/</a:t>
            </a:r>
            <a:r>
              <a:rPr lang="en-US" sz="1600" dirty="0" smtClean="0">
                <a:solidFill>
                  <a:srgbClr val="FFFFFF"/>
                </a:solidFill>
                <a:hlinkClick r:id="rId4"/>
              </a:rPr>
              <a:t>coaches_main.html</a:t>
            </a:r>
            <a:r>
              <a:rPr lang="en-US" sz="1600" dirty="0" smtClean="0">
                <a:solidFill>
                  <a:srgbClr val="FFFFFF"/>
                </a:solidFill>
              </a:rPr>
              <a:t> </a:t>
            </a:r>
            <a:endParaRPr lang="en-US" sz="1600" dirty="0">
              <a:solidFill>
                <a:srgbClr val="FFFFFF"/>
              </a:solidFill>
            </a:endParaRPr>
          </a:p>
        </p:txBody>
      </p:sp>
      <p:pic>
        <p:nvPicPr>
          <p:cNvPr id="5" name="Picture 4" descr="This screenshot is an example of a Coaching Log template available on the TACSEI website."/>
          <p:cNvPicPr>
            <a:picLocks noChangeAspect="1"/>
          </p:cNvPicPr>
          <p:nvPr/>
        </p:nvPicPr>
        <p:blipFill>
          <a:blip r:embed="rId5"/>
          <a:stretch>
            <a:fillRect/>
          </a:stretch>
        </p:blipFill>
        <p:spPr>
          <a:xfrm>
            <a:off x="281292" y="3505200"/>
            <a:ext cx="4824108" cy="2514600"/>
          </a:xfrm>
          <a:prstGeom prst="rect">
            <a:avLst/>
          </a:prstGeom>
          <a:ln w="38100" cap="sq">
            <a:solidFill>
              <a:srgbClr val="39B54A"/>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3528690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19</a:t>
            </a:fld>
            <a:endParaRPr lang="en-US" dirty="0"/>
          </a:p>
        </p:txBody>
      </p:sp>
      <p:sp>
        <p:nvSpPr>
          <p:cNvPr id="2" name="Title 1"/>
          <p:cNvSpPr>
            <a:spLocks noGrp="1"/>
          </p:cNvSpPr>
          <p:nvPr>
            <p:ph type="title"/>
          </p:nvPr>
        </p:nvSpPr>
        <p:spPr/>
        <p:txBody>
          <a:bodyPr/>
          <a:lstStyle/>
          <a:p>
            <a:r>
              <a:rPr lang="en-US" dirty="0" smtClean="0"/>
              <a:t>State Panel</a:t>
            </a:r>
            <a:endParaRPr lang="en-US" dirty="0"/>
          </a:p>
        </p:txBody>
      </p:sp>
      <p:sp>
        <p:nvSpPr>
          <p:cNvPr id="3" name="Content Placeholder 2"/>
          <p:cNvSpPr>
            <a:spLocks noGrp="1"/>
          </p:cNvSpPr>
          <p:nvPr>
            <p:ph idx="1"/>
          </p:nvPr>
        </p:nvSpPr>
        <p:spPr>
          <a:xfrm>
            <a:off x="152400" y="1295400"/>
            <a:ext cx="7010400" cy="4648200"/>
          </a:xfrm>
        </p:spPr>
        <p:txBody>
          <a:bodyPr/>
          <a:lstStyle/>
          <a:p>
            <a:r>
              <a:rPr lang="en-US" dirty="0" smtClean="0"/>
              <a:t>What is one example of the way you are or planning to measure practices?</a:t>
            </a:r>
          </a:p>
          <a:p>
            <a:pPr lvl="1"/>
            <a:r>
              <a:rPr lang="en-US" dirty="0" smtClean="0"/>
              <a:t>What type of measure/tool are you using?</a:t>
            </a:r>
          </a:p>
          <a:p>
            <a:r>
              <a:rPr lang="en-US" dirty="0" smtClean="0"/>
              <a:t>How are/did you identify or develop the measure/tool?</a:t>
            </a:r>
            <a:endParaRPr lang="en-US" dirty="0"/>
          </a:p>
          <a:p>
            <a:r>
              <a:rPr lang="en-US" dirty="0" smtClean="0"/>
              <a:t>How is that going</a:t>
            </a:r>
            <a:r>
              <a:rPr lang="en-US" dirty="0"/>
              <a:t>? </a:t>
            </a:r>
            <a:endParaRPr lang="en-US" dirty="0" smtClean="0"/>
          </a:p>
          <a:p>
            <a:pPr lvl="1"/>
            <a:r>
              <a:rPr lang="en-US" dirty="0" smtClean="0"/>
              <a:t>How </a:t>
            </a:r>
            <a:r>
              <a:rPr lang="en-US" dirty="0"/>
              <a:t>is the measure/tool being used </a:t>
            </a:r>
            <a:r>
              <a:rPr lang="en-US" dirty="0" smtClean="0"/>
              <a:t>currently or what is your vision for how the tool might be used in the future?</a:t>
            </a:r>
          </a:p>
          <a:p>
            <a:r>
              <a:rPr lang="en-US" dirty="0" smtClean="0"/>
              <a:t>What are lessons learned from the process?</a:t>
            </a:r>
            <a:endParaRPr lang="en-US" dirty="0"/>
          </a:p>
        </p:txBody>
      </p:sp>
      <p:pic>
        <p:nvPicPr>
          <p:cNvPr id="5" name="Picture 4" descr="&quot; &quo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72300" y="685800"/>
            <a:ext cx="2171700" cy="2557153"/>
          </a:xfrm>
          <a:prstGeom prst="rect">
            <a:avLst/>
          </a:prstGeom>
        </p:spPr>
      </p:pic>
      <p:pic>
        <p:nvPicPr>
          <p:cNvPr id="6" name="Picture 5" descr="&quot; &quot;"/>
          <p:cNvPicPr>
            <a:picLocks noChangeAspect="1"/>
          </p:cNvPicPr>
          <p:nvPr/>
        </p:nvPicPr>
        <p:blipFill>
          <a:blip r:embed="rId4"/>
          <a:stretch>
            <a:fillRect/>
          </a:stretch>
        </p:blipFill>
        <p:spPr>
          <a:xfrm>
            <a:off x="7239000" y="3505200"/>
            <a:ext cx="1611652" cy="2248514"/>
          </a:xfrm>
          <a:prstGeom prst="rect">
            <a:avLst/>
          </a:prstGeom>
        </p:spPr>
      </p:pic>
    </p:spTree>
    <p:extLst>
      <p:ext uri="{BB962C8B-B14F-4D97-AF65-F5344CB8AC3E}">
        <p14:creationId xmlns:p14="http://schemas.microsoft.com/office/powerpoint/2010/main" val="27946933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B2897048-00E0-47FB-B07B-F36BBE8AF579}" type="slidenum">
              <a:rPr lang="en-US" smtClean="0"/>
              <a:pPr/>
              <a:t>2</a:t>
            </a:fld>
            <a:endParaRPr lang="en-US" dirty="0"/>
          </a:p>
        </p:txBody>
      </p:sp>
      <p:sp>
        <p:nvSpPr>
          <p:cNvPr id="3" name="Title 2" descr="&quot; &quot;"/>
          <p:cNvSpPr>
            <a:spLocks noGrp="1"/>
          </p:cNvSpPr>
          <p:nvPr>
            <p:ph type="title"/>
          </p:nvPr>
        </p:nvSpPr>
        <p:spPr/>
        <p:txBody>
          <a:bodyPr/>
          <a:lstStyle/>
          <a:p>
            <a:r>
              <a:rPr lang="en-US" dirty="0" smtClean="0"/>
              <a:t>Purpose</a:t>
            </a:r>
            <a:endParaRPr lang="en-US" dirty="0"/>
          </a:p>
        </p:txBody>
      </p:sp>
      <p:sp>
        <p:nvSpPr>
          <p:cNvPr id="2" name="Content Placeholder 1"/>
          <p:cNvSpPr>
            <a:spLocks noGrp="1"/>
          </p:cNvSpPr>
          <p:nvPr>
            <p:ph idx="1"/>
          </p:nvPr>
        </p:nvSpPr>
        <p:spPr>
          <a:xfrm>
            <a:off x="457200" y="1600201"/>
            <a:ext cx="8229600" cy="4038600"/>
          </a:xfrm>
        </p:spPr>
        <p:txBody>
          <a:bodyPr/>
          <a:lstStyle/>
          <a:p>
            <a:pPr lvl="0"/>
            <a:r>
              <a:rPr lang="en-US" dirty="0" smtClean="0"/>
              <a:t>Discuss existing resources and tools to help evaluate implementation of practices</a:t>
            </a:r>
          </a:p>
          <a:p>
            <a:pPr lvl="0"/>
            <a:r>
              <a:rPr lang="en-US" dirty="0" smtClean="0"/>
              <a:t>Share concrete examples of how 2 states are working to gather information on implementation of practices</a:t>
            </a:r>
          </a:p>
          <a:p>
            <a:pPr lvl="0"/>
            <a:r>
              <a:rPr lang="en-US" dirty="0" smtClean="0"/>
              <a:t>Facilitate sharing and discussion across states </a:t>
            </a:r>
          </a:p>
        </p:txBody>
      </p:sp>
    </p:spTree>
    <p:extLst>
      <p:ext uri="{BB962C8B-B14F-4D97-AF65-F5344CB8AC3E}">
        <p14:creationId xmlns:p14="http://schemas.microsoft.com/office/powerpoint/2010/main" val="20356768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20</a:t>
            </a:fld>
            <a:endParaRPr lang="en-US" dirty="0"/>
          </a:p>
        </p:txBody>
      </p:sp>
      <p:sp>
        <p:nvSpPr>
          <p:cNvPr id="2" name="Title 1"/>
          <p:cNvSpPr>
            <a:spLocks noGrp="1"/>
          </p:cNvSpPr>
          <p:nvPr>
            <p:ph type="title"/>
          </p:nvPr>
        </p:nvSpPr>
        <p:spPr>
          <a:xfrm>
            <a:off x="457200" y="228600"/>
            <a:ext cx="8229600" cy="792162"/>
          </a:xfrm>
        </p:spPr>
        <p:txBody>
          <a:bodyPr/>
          <a:lstStyle/>
          <a:p>
            <a:pPr algn="ctr"/>
            <a:r>
              <a:rPr lang="en-US" dirty="0" smtClean="0"/>
              <a:t>Arizona Fidelity Checklist</a:t>
            </a:r>
            <a:endParaRPr lang="en-US" dirty="0"/>
          </a:p>
        </p:txBody>
      </p:sp>
      <p:pic>
        <p:nvPicPr>
          <p:cNvPr id="10" name="Picture 9" descr="Ths screenshot is an example of Arizona's fidelity checklist."/>
          <p:cNvPicPr>
            <a:picLocks noChangeAspect="1"/>
          </p:cNvPicPr>
          <p:nvPr/>
        </p:nvPicPr>
        <p:blipFill rotWithShape="1">
          <a:blip r:embed="rId3">
            <a:extLst>
              <a:ext uri="{28A0092B-C50C-407E-A947-70E740481C1C}">
                <a14:useLocalDpi xmlns:a14="http://schemas.microsoft.com/office/drawing/2010/main" val="0"/>
              </a:ext>
            </a:extLst>
          </a:blip>
          <a:srcRect l="9526" t="3340"/>
          <a:stretch/>
        </p:blipFill>
        <p:spPr>
          <a:xfrm>
            <a:off x="1685934" y="838200"/>
            <a:ext cx="6238866" cy="5545767"/>
          </a:xfrm>
          <a:prstGeom prst="rect">
            <a:avLst/>
          </a:prstGeom>
        </p:spPr>
      </p:pic>
      <p:sp>
        <p:nvSpPr>
          <p:cNvPr id="3" name="TextBox 2"/>
          <p:cNvSpPr txBox="1"/>
          <p:nvPr/>
        </p:nvSpPr>
        <p:spPr>
          <a:xfrm>
            <a:off x="1295400" y="6324600"/>
            <a:ext cx="7467600" cy="369332"/>
          </a:xfrm>
          <a:prstGeom prst="rect">
            <a:avLst/>
          </a:prstGeom>
          <a:noFill/>
        </p:spPr>
        <p:txBody>
          <a:bodyPr wrap="square" rtlCol="0">
            <a:spAutoFit/>
          </a:bodyPr>
          <a:lstStyle/>
          <a:p>
            <a:r>
              <a:rPr lang="en-US" dirty="0">
                <a:hlinkClick r:id="rId4"/>
              </a:rPr>
              <a:t>https://des.az.gov/sites/default/files/az_fidelity_checklist_10_07_2013.</a:t>
            </a:r>
            <a:r>
              <a:rPr lang="en-US" dirty="0" smtClean="0">
                <a:hlinkClick r:id="rId4"/>
              </a:rPr>
              <a:t>pdf</a:t>
            </a:r>
            <a:r>
              <a:rPr lang="en-US" dirty="0" smtClean="0"/>
              <a:t> </a:t>
            </a:r>
            <a:endParaRPr lang="en-US" dirty="0"/>
          </a:p>
        </p:txBody>
      </p:sp>
    </p:spTree>
    <p:extLst>
      <p:ext uri="{BB962C8B-B14F-4D97-AF65-F5344CB8AC3E}">
        <p14:creationId xmlns:p14="http://schemas.microsoft.com/office/powerpoint/2010/main" val="37948780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B2897048-00E0-47FB-B07B-F36BBE8AF579}" type="slidenum">
              <a:rPr lang="en-US" smtClean="0"/>
              <a:pPr/>
              <a:t>21</a:t>
            </a:fld>
            <a:endParaRPr lang="en-US" dirty="0"/>
          </a:p>
        </p:txBody>
      </p:sp>
      <p:sp>
        <p:nvSpPr>
          <p:cNvPr id="2" name="Title 1"/>
          <p:cNvSpPr>
            <a:spLocks noGrp="1"/>
          </p:cNvSpPr>
          <p:nvPr>
            <p:ph type="title"/>
          </p:nvPr>
        </p:nvSpPr>
        <p:spPr/>
        <p:txBody>
          <a:bodyPr/>
          <a:lstStyle/>
          <a:p>
            <a:r>
              <a:rPr lang="en-US" dirty="0" smtClean="0"/>
              <a:t>AZ: Self-Assessment vs. Observation</a:t>
            </a:r>
            <a:endParaRPr lang="en-US" dirty="0"/>
          </a:p>
        </p:txBody>
      </p:sp>
      <p:sp>
        <p:nvSpPr>
          <p:cNvPr id="3" name="Content Placeholder 2"/>
          <p:cNvSpPr>
            <a:spLocks noGrp="1"/>
          </p:cNvSpPr>
          <p:nvPr>
            <p:ph sz="half" idx="1"/>
          </p:nvPr>
        </p:nvSpPr>
        <p:spPr/>
        <p:txBody>
          <a:bodyPr/>
          <a:lstStyle/>
          <a:p>
            <a:r>
              <a:rPr lang="en-US" dirty="0" smtClean="0"/>
              <a:t>Self-appraisals pre- and post- training or technical assistance</a:t>
            </a:r>
          </a:p>
          <a:p>
            <a:r>
              <a:rPr lang="en-US" dirty="0" smtClean="0"/>
              <a:t>Observations by trained Coaches</a:t>
            </a:r>
            <a:endParaRPr lang="en-US" dirty="0"/>
          </a:p>
        </p:txBody>
      </p:sp>
      <p:pic>
        <p:nvPicPr>
          <p:cNvPr id="8" name="Content Placeholder 7" descr="&quot; &quot;"/>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48200" y="2516981"/>
            <a:ext cx="4038600" cy="2692400"/>
          </a:xfrm>
        </p:spPr>
      </p:pic>
    </p:spTree>
    <p:extLst>
      <p:ext uri="{BB962C8B-B14F-4D97-AF65-F5344CB8AC3E}">
        <p14:creationId xmlns:p14="http://schemas.microsoft.com/office/powerpoint/2010/main" val="31892403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B2897048-00E0-47FB-B07B-F36BBE8AF579}" type="slidenum">
              <a:rPr lang="en-US" smtClean="0"/>
              <a:pPr/>
              <a:t>22</a:t>
            </a:fld>
            <a:endParaRPr lang="en-US" dirty="0"/>
          </a:p>
        </p:txBody>
      </p:sp>
      <p:sp>
        <p:nvSpPr>
          <p:cNvPr id="2" name="Title 1"/>
          <p:cNvSpPr>
            <a:spLocks noGrp="1"/>
          </p:cNvSpPr>
          <p:nvPr>
            <p:ph type="title"/>
          </p:nvPr>
        </p:nvSpPr>
        <p:spPr>
          <a:xfrm>
            <a:off x="457200" y="76200"/>
            <a:ext cx="8229600" cy="944562"/>
          </a:xfrm>
        </p:spPr>
        <p:txBody>
          <a:bodyPr>
            <a:normAutofit fontScale="90000"/>
          </a:bodyPr>
          <a:lstStyle/>
          <a:p>
            <a:r>
              <a:rPr lang="en-US" dirty="0" smtClean="0"/>
              <a:t>AZ: Using DEC RP Performance Checklists</a:t>
            </a:r>
            <a:endParaRPr lang="en-US" dirty="0"/>
          </a:p>
        </p:txBody>
      </p:sp>
      <p:sp>
        <p:nvSpPr>
          <p:cNvPr id="3" name="Content Placeholder 2"/>
          <p:cNvSpPr>
            <a:spLocks noGrp="1"/>
          </p:cNvSpPr>
          <p:nvPr>
            <p:ph sz="half" idx="1"/>
          </p:nvPr>
        </p:nvSpPr>
        <p:spPr/>
        <p:txBody>
          <a:bodyPr/>
          <a:lstStyle/>
          <a:p>
            <a:r>
              <a:rPr lang="en-US" dirty="0" smtClean="0"/>
              <a:t>Using existing checklists to support ongoing Technical Assistance and training</a:t>
            </a:r>
          </a:p>
          <a:p>
            <a:r>
              <a:rPr lang="en-US" dirty="0" smtClean="0"/>
              <a:t>As well as, data collection and analysis</a:t>
            </a:r>
          </a:p>
        </p:txBody>
      </p:sp>
      <p:pic>
        <p:nvPicPr>
          <p:cNvPr id="6" name="Content Placeholder 5" descr="This screenshot is an example of a Checklist for Natural Learning Environment and Coaching Interaction Abbreviated Practice Adherence"/>
          <p:cNvPicPr>
            <a:picLocks noGrp="1" noChangeAspect="1"/>
          </p:cNvPicPr>
          <p:nvPr>
            <p:ph sz="half" idx="2"/>
          </p:nvPr>
        </p:nvPicPr>
        <p:blipFill>
          <a:blip r:embed="rId2"/>
          <a:stretch>
            <a:fillRect/>
          </a:stretch>
        </p:blipFill>
        <p:spPr>
          <a:xfrm>
            <a:off x="4572000" y="2206096"/>
            <a:ext cx="2416422" cy="2365904"/>
          </a:xfrm>
          <a:prstGeom prst="flowChartMultidocument">
            <a:avLst/>
          </a:prstGeom>
        </p:spPr>
      </p:pic>
      <p:pic>
        <p:nvPicPr>
          <p:cNvPr id="7" name="Picture 6" descr="This screenshot is an example of a Checklist for Communication for Teaming and Collaboration"/>
          <p:cNvPicPr>
            <a:picLocks noChangeAspect="1"/>
          </p:cNvPicPr>
          <p:nvPr/>
        </p:nvPicPr>
        <p:blipFill>
          <a:blip r:embed="rId3"/>
          <a:stretch>
            <a:fillRect/>
          </a:stretch>
        </p:blipFill>
        <p:spPr>
          <a:xfrm>
            <a:off x="5942911" y="1000472"/>
            <a:ext cx="2852746" cy="2874758"/>
          </a:xfrm>
          <a:prstGeom prst="flowChartMultidocument">
            <a:avLst/>
          </a:prstGeom>
        </p:spPr>
      </p:pic>
      <p:pic>
        <p:nvPicPr>
          <p:cNvPr id="8" name="Picture 7" descr="This screenshot is an example of a Checklist for Collaboration in Leadership "/>
          <p:cNvPicPr>
            <a:picLocks noChangeAspect="1"/>
          </p:cNvPicPr>
          <p:nvPr/>
        </p:nvPicPr>
        <p:blipFill>
          <a:blip r:embed="rId4"/>
          <a:stretch>
            <a:fillRect/>
          </a:stretch>
        </p:blipFill>
        <p:spPr>
          <a:xfrm>
            <a:off x="6172200" y="3429000"/>
            <a:ext cx="2890837" cy="2602242"/>
          </a:xfrm>
          <a:prstGeom prst="flowChartMultidocument">
            <a:avLst/>
          </a:prstGeom>
        </p:spPr>
      </p:pic>
    </p:spTree>
    <p:extLst>
      <p:ext uri="{BB962C8B-B14F-4D97-AF65-F5344CB8AC3E}">
        <p14:creationId xmlns:p14="http://schemas.microsoft.com/office/powerpoint/2010/main" val="30312646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23</a:t>
            </a:fld>
            <a:endParaRPr lang="en-US" dirty="0"/>
          </a:p>
        </p:txBody>
      </p:sp>
      <p:sp>
        <p:nvSpPr>
          <p:cNvPr id="2" name="Title 1"/>
          <p:cNvSpPr>
            <a:spLocks noGrp="1"/>
          </p:cNvSpPr>
          <p:nvPr>
            <p:ph type="title"/>
          </p:nvPr>
        </p:nvSpPr>
        <p:spPr>
          <a:xfrm>
            <a:off x="457200" y="274638"/>
            <a:ext cx="8229600" cy="563562"/>
          </a:xfrm>
        </p:spPr>
        <p:txBody>
          <a:bodyPr>
            <a:normAutofit fontScale="90000"/>
          </a:bodyPr>
          <a:lstStyle/>
          <a:p>
            <a:pPr algn="ctr"/>
            <a:r>
              <a:rPr lang="en-US" dirty="0" smtClean="0"/>
              <a:t>WI Birth to 3 program</a:t>
            </a:r>
            <a:endParaRPr lang="en-US" dirty="0"/>
          </a:p>
        </p:txBody>
      </p:sp>
      <p:pic>
        <p:nvPicPr>
          <p:cNvPr id="1029" name="Picture 5" descr="This screenshot is an example of the Child Outcomes Fidelity Self-Assessment form that Wisconsin filled out for their Birth to 3 program."/>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8477" t="9160" r="9505" b="11130"/>
          <a:stretch/>
        </p:blipFill>
        <p:spPr bwMode="auto">
          <a:xfrm>
            <a:off x="352107" y="1143000"/>
            <a:ext cx="8487093" cy="472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172831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24</a:t>
            </a:fld>
            <a:endParaRPr lang="en-US" dirty="0"/>
          </a:p>
        </p:txBody>
      </p:sp>
      <p:sp>
        <p:nvSpPr>
          <p:cNvPr id="2" name="Title 1"/>
          <p:cNvSpPr>
            <a:spLocks noGrp="1"/>
          </p:cNvSpPr>
          <p:nvPr>
            <p:ph type="title"/>
          </p:nvPr>
        </p:nvSpPr>
        <p:spPr>
          <a:xfrm>
            <a:off x="457200" y="274638"/>
            <a:ext cx="8229600" cy="563562"/>
          </a:xfrm>
        </p:spPr>
        <p:txBody>
          <a:bodyPr>
            <a:normAutofit fontScale="90000"/>
          </a:bodyPr>
          <a:lstStyle/>
          <a:p>
            <a:pPr algn="ctr"/>
            <a:r>
              <a:rPr lang="en-US" dirty="0" smtClean="0"/>
              <a:t>WI Birth to 3 program</a:t>
            </a:r>
            <a:endParaRPr lang="en-US" dirty="0"/>
          </a:p>
        </p:txBody>
      </p:sp>
      <p:pic>
        <p:nvPicPr>
          <p:cNvPr id="6145" name="Picture 1" descr="This screenshot shows what Wisconsin identified as the key characteristics of the child outcomes summary process for their Birth to 3 program, as part of the practice profile development."/>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1419" t="7757" r="1976" b="14044"/>
          <a:stretch/>
        </p:blipFill>
        <p:spPr bwMode="auto">
          <a:xfrm>
            <a:off x="228600" y="1219200"/>
            <a:ext cx="8706538" cy="396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014226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25</a:t>
            </a:fld>
            <a:endParaRPr lang="en-US" dirty="0"/>
          </a:p>
        </p:txBody>
      </p:sp>
      <p:sp>
        <p:nvSpPr>
          <p:cNvPr id="2" name="Title 1"/>
          <p:cNvSpPr>
            <a:spLocks noGrp="1"/>
          </p:cNvSpPr>
          <p:nvPr>
            <p:ph type="title"/>
          </p:nvPr>
        </p:nvSpPr>
        <p:spPr>
          <a:xfrm>
            <a:off x="457200" y="274638"/>
            <a:ext cx="8229600" cy="563562"/>
          </a:xfrm>
        </p:spPr>
        <p:txBody>
          <a:bodyPr>
            <a:normAutofit fontScale="90000"/>
          </a:bodyPr>
          <a:lstStyle/>
          <a:p>
            <a:pPr algn="ctr"/>
            <a:r>
              <a:rPr lang="en-US" dirty="0" smtClean="0"/>
              <a:t>WI Birth to 3 program</a:t>
            </a:r>
            <a:endParaRPr lang="en-US" dirty="0"/>
          </a:p>
        </p:txBody>
      </p:sp>
      <p:pic>
        <p:nvPicPr>
          <p:cNvPr id="7169" name="Picture 1" descr="This screenshot shows a continuation of what Wisconsin identified as the key characteristics of the child outcomes summary process for their Birth to 3 program, as part of the practice profile development."/>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152" t="8132" r="3033" b="14422"/>
          <a:stretch/>
        </p:blipFill>
        <p:spPr bwMode="auto">
          <a:xfrm>
            <a:off x="304800" y="1295400"/>
            <a:ext cx="8640877" cy="3886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680082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26</a:t>
            </a:fld>
            <a:endParaRPr lang="en-US" dirty="0"/>
          </a:p>
        </p:txBody>
      </p:sp>
      <p:sp>
        <p:nvSpPr>
          <p:cNvPr id="2" name="Title 1"/>
          <p:cNvSpPr>
            <a:spLocks noGrp="1"/>
          </p:cNvSpPr>
          <p:nvPr>
            <p:ph type="title"/>
          </p:nvPr>
        </p:nvSpPr>
        <p:spPr>
          <a:xfrm>
            <a:off x="457200" y="274638"/>
            <a:ext cx="8229600" cy="563562"/>
          </a:xfrm>
        </p:spPr>
        <p:txBody>
          <a:bodyPr>
            <a:normAutofit fontScale="90000"/>
          </a:bodyPr>
          <a:lstStyle/>
          <a:p>
            <a:pPr algn="ctr"/>
            <a:r>
              <a:rPr lang="en-US" dirty="0" smtClean="0"/>
              <a:t>WI Birth to 3 program</a:t>
            </a:r>
            <a:endParaRPr lang="en-US" dirty="0"/>
          </a:p>
        </p:txBody>
      </p:sp>
      <p:pic>
        <p:nvPicPr>
          <p:cNvPr id="8195" name="Picture 3" descr="This screenshot shows a continuation of Wisconsin's Child Outcomes Fidelity Self-Assessment form, specifically the portion about preparation for on-site child outcomes discussion."/>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482" t="12644" r="1975" b="15549"/>
          <a:stretch/>
        </p:blipFill>
        <p:spPr bwMode="auto">
          <a:xfrm>
            <a:off x="152400" y="1447800"/>
            <a:ext cx="8924484"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307462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27</a:t>
            </a:fld>
            <a:endParaRPr lang="en-US" dirty="0"/>
          </a:p>
        </p:txBody>
      </p:sp>
      <p:sp>
        <p:nvSpPr>
          <p:cNvPr id="2" name="Title 1"/>
          <p:cNvSpPr>
            <a:spLocks noGrp="1"/>
          </p:cNvSpPr>
          <p:nvPr>
            <p:ph type="title"/>
          </p:nvPr>
        </p:nvSpPr>
        <p:spPr>
          <a:xfrm>
            <a:off x="457200" y="274638"/>
            <a:ext cx="8229600" cy="563562"/>
          </a:xfrm>
        </p:spPr>
        <p:txBody>
          <a:bodyPr>
            <a:normAutofit fontScale="90000"/>
          </a:bodyPr>
          <a:lstStyle/>
          <a:p>
            <a:pPr algn="ctr"/>
            <a:r>
              <a:rPr lang="en-US" dirty="0" smtClean="0"/>
              <a:t>WI Birth to 3 program</a:t>
            </a:r>
            <a:endParaRPr lang="en-US" dirty="0"/>
          </a:p>
        </p:txBody>
      </p:sp>
      <p:pic>
        <p:nvPicPr>
          <p:cNvPr id="9218" name="Picture 2" descr="This screenshot shows a continuation of Wisconsin's Child Outcomes Fidelity Self-Assessment form, specifically the portion about preparation for on-site child outcomes discussion on county practices."/>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363" t="8508" r="1342" b="17052"/>
          <a:stretch/>
        </p:blipFill>
        <p:spPr bwMode="auto">
          <a:xfrm>
            <a:off x="304800" y="1524000"/>
            <a:ext cx="8590498"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540460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28</a:t>
            </a:fld>
            <a:endParaRPr lang="en-US" dirty="0"/>
          </a:p>
        </p:txBody>
      </p:sp>
      <p:sp>
        <p:nvSpPr>
          <p:cNvPr id="2" name="Title 1"/>
          <p:cNvSpPr>
            <a:spLocks noGrp="1"/>
          </p:cNvSpPr>
          <p:nvPr>
            <p:ph type="title"/>
          </p:nvPr>
        </p:nvSpPr>
        <p:spPr/>
        <p:txBody>
          <a:bodyPr/>
          <a:lstStyle/>
          <a:p>
            <a:r>
              <a:rPr lang="en-US" dirty="0" smtClean="0"/>
              <a:t>Discussion</a:t>
            </a:r>
            <a:endParaRPr lang="en-US" dirty="0"/>
          </a:p>
        </p:txBody>
      </p:sp>
      <p:sp>
        <p:nvSpPr>
          <p:cNvPr id="3" name="Content Placeholder 2"/>
          <p:cNvSpPr>
            <a:spLocks noGrp="1"/>
          </p:cNvSpPr>
          <p:nvPr>
            <p:ph idx="1"/>
          </p:nvPr>
        </p:nvSpPr>
        <p:spPr>
          <a:xfrm>
            <a:off x="457200" y="1371600"/>
            <a:ext cx="8229600" cy="4648200"/>
          </a:xfrm>
        </p:spPr>
        <p:txBody>
          <a:bodyPr/>
          <a:lstStyle/>
          <a:p>
            <a:r>
              <a:rPr lang="en-US" dirty="0" smtClean="0"/>
              <a:t>Questions or reactions?</a:t>
            </a:r>
          </a:p>
          <a:p>
            <a:r>
              <a:rPr lang="en-US" dirty="0" smtClean="0"/>
              <a:t>How are you currently or planning to measure and gather information about implementation of practices?</a:t>
            </a:r>
          </a:p>
          <a:p>
            <a:r>
              <a:rPr lang="en-US" dirty="0" smtClean="0"/>
              <a:t>What has been rewarding and successful about the process?</a:t>
            </a:r>
          </a:p>
          <a:p>
            <a:r>
              <a:rPr lang="en-US" dirty="0" smtClean="0"/>
              <a:t>What barriers are you experiencing? </a:t>
            </a:r>
            <a:endParaRPr lang="en-US" dirty="0"/>
          </a:p>
        </p:txBody>
      </p:sp>
      <p:pic>
        <p:nvPicPr>
          <p:cNvPr id="5" name="Picture 4" descr="&quot; &quot;"/>
          <p:cNvPicPr>
            <a:picLocks noChangeAspect="1"/>
          </p:cNvPicPr>
          <p:nvPr/>
        </p:nvPicPr>
        <p:blipFill rotWithShape="1">
          <a:blip r:embed="rId3" cstate="print">
            <a:extLst>
              <a:ext uri="{28A0092B-C50C-407E-A947-70E740481C1C}">
                <a14:useLocalDpi xmlns:a14="http://schemas.microsoft.com/office/drawing/2010/main" val="0"/>
              </a:ext>
            </a:extLst>
          </a:blip>
          <a:srcRect t="19191" b="8682"/>
          <a:stretch/>
        </p:blipFill>
        <p:spPr>
          <a:xfrm>
            <a:off x="5867400" y="-228601"/>
            <a:ext cx="3251200" cy="1876029"/>
          </a:xfrm>
          <a:prstGeom prst="rect">
            <a:avLst/>
          </a:prstGeom>
        </p:spPr>
      </p:pic>
    </p:spTree>
    <p:extLst>
      <p:ext uri="{BB962C8B-B14F-4D97-AF65-F5344CB8AC3E}">
        <p14:creationId xmlns:p14="http://schemas.microsoft.com/office/powerpoint/2010/main" val="697540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0"/>
          </p:nvPr>
        </p:nvSpPr>
        <p:spPr/>
        <p:txBody>
          <a:bodyPr/>
          <a:lstStyle/>
          <a:p>
            <a:fld id="{B2897048-00E0-47FB-B07B-F36BBE8AF579}" type="slidenum">
              <a:rPr lang="en-US" smtClean="0"/>
              <a:pPr/>
              <a:t>29</a:t>
            </a:fld>
            <a:endParaRPr lang="en-US" dirty="0"/>
          </a:p>
        </p:txBody>
      </p:sp>
      <p:sp>
        <p:nvSpPr>
          <p:cNvPr id="2" name="Title 1" descr="&quot; &quot;"/>
          <p:cNvSpPr>
            <a:spLocks noGrp="1"/>
          </p:cNvSpPr>
          <p:nvPr>
            <p:ph type="title"/>
          </p:nvPr>
        </p:nvSpPr>
        <p:spPr/>
        <p:txBody>
          <a:bodyPr>
            <a:normAutofit/>
          </a:bodyPr>
          <a:lstStyle/>
          <a:p>
            <a:r>
              <a:rPr lang="en-US" dirty="0" smtClean="0"/>
              <a:t>Stay In Touch!</a:t>
            </a:r>
            <a:endParaRPr lang="en-US" dirty="0"/>
          </a:p>
        </p:txBody>
      </p:sp>
      <p:sp>
        <p:nvSpPr>
          <p:cNvPr id="5" name="TextBox 4"/>
          <p:cNvSpPr txBox="1"/>
          <p:nvPr/>
        </p:nvSpPr>
        <p:spPr>
          <a:xfrm>
            <a:off x="685800" y="1600200"/>
            <a:ext cx="6629400" cy="954107"/>
          </a:xfrm>
          <a:prstGeom prst="rect">
            <a:avLst/>
          </a:prstGeom>
          <a:noFill/>
        </p:spPr>
        <p:txBody>
          <a:bodyPr wrap="square" rtlCol="0">
            <a:spAutoFit/>
          </a:bodyPr>
          <a:lstStyle/>
          <a:p>
            <a:r>
              <a:rPr lang="en-US" sz="2800" dirty="0" smtClean="0"/>
              <a:t>Abby Schachner: </a:t>
            </a:r>
            <a:r>
              <a:rPr lang="en-US" sz="2800" dirty="0" smtClean="0">
                <a:hlinkClick r:id="rId3"/>
              </a:rPr>
              <a:t>abby.schachner@sri.com</a:t>
            </a:r>
            <a:r>
              <a:rPr lang="en-US" sz="2800" dirty="0" smtClean="0"/>
              <a:t> </a:t>
            </a:r>
          </a:p>
          <a:p>
            <a:r>
              <a:rPr lang="en-US" sz="2800" dirty="0" smtClean="0"/>
              <a:t>Megan </a:t>
            </a:r>
            <a:r>
              <a:rPr lang="en-US" sz="2800" dirty="0" err="1" smtClean="0"/>
              <a:t>Vinh</a:t>
            </a:r>
            <a:r>
              <a:rPr lang="en-US" sz="2800" dirty="0" smtClean="0"/>
              <a:t>: </a:t>
            </a:r>
            <a:r>
              <a:rPr lang="en-US" sz="2800" dirty="0" smtClean="0">
                <a:hlinkClick r:id="rId4"/>
              </a:rPr>
              <a:t>megan.vinh@unc.edu</a:t>
            </a:r>
            <a:r>
              <a:rPr lang="en-US" sz="2800" dirty="0" smtClean="0"/>
              <a:t>   </a:t>
            </a:r>
            <a:endParaRPr lang="en-US" sz="2800" dirty="0"/>
          </a:p>
        </p:txBody>
      </p:sp>
      <p:sp>
        <p:nvSpPr>
          <p:cNvPr id="3" name="Content Placeholder 2"/>
          <p:cNvSpPr>
            <a:spLocks noGrp="1"/>
          </p:cNvSpPr>
          <p:nvPr>
            <p:ph sz="half" idx="1"/>
          </p:nvPr>
        </p:nvSpPr>
        <p:spPr>
          <a:xfrm>
            <a:off x="457200" y="2819400"/>
            <a:ext cx="4038600" cy="3154363"/>
          </a:xfrm>
        </p:spPr>
        <p:txBody>
          <a:bodyPr/>
          <a:lstStyle/>
          <a:p>
            <a:r>
              <a:rPr lang="en-US" dirty="0" err="1" smtClean="0"/>
              <a:t>DaSy</a:t>
            </a:r>
            <a:r>
              <a:rPr lang="en-US" dirty="0" smtClean="0"/>
              <a:t> website:</a:t>
            </a:r>
            <a:br>
              <a:rPr lang="en-US" dirty="0" smtClean="0"/>
            </a:br>
            <a:r>
              <a:rPr lang="en-US" dirty="0" smtClean="0">
                <a:hlinkClick r:id="rId5"/>
              </a:rPr>
              <a:t>http://dasycenter.org/</a:t>
            </a:r>
            <a:endParaRPr lang="en-US" dirty="0" smtClean="0"/>
          </a:p>
          <a:p>
            <a:r>
              <a:rPr lang="en-US" dirty="0" smtClean="0"/>
              <a:t>Facebook: </a:t>
            </a:r>
            <a:br>
              <a:rPr lang="en-US" dirty="0" smtClean="0"/>
            </a:br>
            <a:r>
              <a:rPr lang="en-US" u="sng" dirty="0">
                <a:hlinkClick r:id="rId6"/>
              </a:rPr>
              <a:t>https://www.facebook.com/dasycenter</a:t>
            </a:r>
            <a:endParaRPr lang="en-US" dirty="0" smtClean="0"/>
          </a:p>
          <a:p>
            <a:r>
              <a:rPr lang="en-US" dirty="0" smtClean="0"/>
              <a:t>Twitter: </a:t>
            </a:r>
            <a:r>
              <a:rPr lang="en-US" u="sng" dirty="0" smtClean="0">
                <a:hlinkClick r:id="rId7"/>
              </a:rPr>
              <a:t>@</a:t>
            </a:r>
            <a:r>
              <a:rPr lang="en-US" u="sng" dirty="0">
                <a:hlinkClick r:id="rId7"/>
              </a:rPr>
              <a:t>DaSyCenter</a:t>
            </a:r>
            <a:r>
              <a:rPr lang="en-US" dirty="0"/>
              <a:t> </a:t>
            </a:r>
            <a:r>
              <a:rPr lang="en-US" dirty="0" smtClean="0"/>
              <a:t> </a:t>
            </a:r>
          </a:p>
        </p:txBody>
      </p:sp>
      <p:sp>
        <p:nvSpPr>
          <p:cNvPr id="4" name="Content Placeholder 3"/>
          <p:cNvSpPr>
            <a:spLocks noGrp="1"/>
          </p:cNvSpPr>
          <p:nvPr>
            <p:ph sz="half" idx="2"/>
          </p:nvPr>
        </p:nvSpPr>
        <p:spPr>
          <a:xfrm>
            <a:off x="4648200" y="2895600"/>
            <a:ext cx="4038600" cy="3078163"/>
          </a:xfrm>
        </p:spPr>
        <p:txBody>
          <a:bodyPr/>
          <a:lstStyle/>
          <a:p>
            <a:r>
              <a:rPr lang="en-US" dirty="0" smtClean="0"/>
              <a:t>ECTA website: </a:t>
            </a:r>
            <a:r>
              <a:rPr lang="en-US" dirty="0" smtClean="0">
                <a:hlinkClick r:id="rId8"/>
              </a:rPr>
              <a:t>http://ectacenter.org</a:t>
            </a:r>
            <a:r>
              <a:rPr lang="en-US" dirty="0" smtClean="0"/>
              <a:t> </a:t>
            </a:r>
          </a:p>
          <a:p>
            <a:r>
              <a:rPr lang="en-US" dirty="0" smtClean="0"/>
              <a:t>Facebook: </a:t>
            </a:r>
            <a:r>
              <a:rPr lang="en-US" dirty="0" smtClean="0">
                <a:hlinkClick r:id="rId9"/>
              </a:rPr>
              <a:t>https://www.facebook.com/ectacenter</a:t>
            </a:r>
            <a:r>
              <a:rPr lang="en-US" dirty="0" smtClean="0"/>
              <a:t> </a:t>
            </a:r>
          </a:p>
          <a:p>
            <a:r>
              <a:rPr lang="en-US" dirty="0" smtClean="0"/>
              <a:t>Twitter: @</a:t>
            </a:r>
            <a:r>
              <a:rPr lang="en-US" dirty="0" err="1" smtClean="0"/>
              <a:t>ECTACenter</a:t>
            </a:r>
            <a:r>
              <a:rPr lang="en-US" dirty="0" smtClean="0"/>
              <a:t> </a:t>
            </a:r>
            <a:endParaRPr lang="en-US" dirty="0"/>
          </a:p>
        </p:txBody>
      </p:sp>
      <p:pic>
        <p:nvPicPr>
          <p:cNvPr id="7" name="Picture 6" descr="&quot; &quot;"/>
          <p:cNvPicPr>
            <a:picLocks noChangeAspect="1"/>
          </p:cNvPicPr>
          <p:nvPr/>
        </p:nvPicPr>
        <p:blipFill rotWithShape="1">
          <a:blip r:embed="rId10" cstate="print">
            <a:extLst>
              <a:ext uri="{28A0092B-C50C-407E-A947-70E740481C1C}">
                <a14:useLocalDpi xmlns:a14="http://schemas.microsoft.com/office/drawing/2010/main" val="0"/>
              </a:ext>
            </a:extLst>
          </a:blip>
          <a:srcRect l="13457" t="7037" r="7036"/>
          <a:stretch/>
        </p:blipFill>
        <p:spPr>
          <a:xfrm>
            <a:off x="7476066" y="16933"/>
            <a:ext cx="1659467" cy="2587120"/>
          </a:xfrm>
          <a:prstGeom prst="rect">
            <a:avLst/>
          </a:prstGeom>
        </p:spPr>
      </p:pic>
    </p:spTree>
    <p:extLst>
      <p:ext uri="{BB962C8B-B14F-4D97-AF65-F5344CB8AC3E}">
        <p14:creationId xmlns:p14="http://schemas.microsoft.com/office/powerpoint/2010/main" val="13738629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3</a:t>
            </a:fld>
            <a:endParaRPr lang="en-US" dirty="0"/>
          </a:p>
        </p:txBody>
      </p:sp>
      <p:sp>
        <p:nvSpPr>
          <p:cNvPr id="3" name="Title 2"/>
          <p:cNvSpPr>
            <a:spLocks noGrp="1"/>
          </p:cNvSpPr>
          <p:nvPr>
            <p:ph type="title"/>
          </p:nvPr>
        </p:nvSpPr>
        <p:spPr/>
        <p:txBody>
          <a:bodyPr/>
          <a:lstStyle/>
          <a:p>
            <a:r>
              <a:rPr lang="en-US" dirty="0" smtClean="0"/>
              <a:t>Format</a:t>
            </a:r>
            <a:endParaRPr lang="en-US" dirty="0"/>
          </a:p>
        </p:txBody>
      </p:sp>
      <p:sp>
        <p:nvSpPr>
          <p:cNvPr id="2" name="Content Placeholder 1"/>
          <p:cNvSpPr>
            <a:spLocks noGrp="1"/>
          </p:cNvSpPr>
          <p:nvPr>
            <p:ph idx="1"/>
          </p:nvPr>
        </p:nvSpPr>
        <p:spPr>
          <a:xfrm>
            <a:off x="457200" y="1295400"/>
            <a:ext cx="8305800" cy="1752600"/>
          </a:xfrm>
        </p:spPr>
        <p:txBody>
          <a:bodyPr/>
          <a:lstStyle/>
          <a:p>
            <a:r>
              <a:rPr lang="en-US" dirty="0" smtClean="0"/>
              <a:t>Share information about measures/tools (20-30 min.)</a:t>
            </a:r>
          </a:p>
          <a:p>
            <a:r>
              <a:rPr lang="en-US" dirty="0" smtClean="0"/>
              <a:t>State panel - real world examples (20-30 min.)</a:t>
            </a:r>
          </a:p>
          <a:p>
            <a:r>
              <a:rPr lang="en-US" dirty="0" smtClean="0"/>
              <a:t>Large group discussion and questions (20-30 min.)</a:t>
            </a:r>
            <a:endParaRPr lang="en-US" dirty="0"/>
          </a:p>
        </p:txBody>
      </p:sp>
      <p:pic>
        <p:nvPicPr>
          <p:cNvPr id="5" name="Picture 4" descr="&quot; &quot;"/>
          <p:cNvPicPr>
            <a:picLocks noChangeAspect="1" noChangeArrowheads="1"/>
          </p:cNvPicPr>
          <p:nvPr/>
        </p:nvPicPr>
        <p:blipFill>
          <a:blip r:embed="rId3" cstate="email"/>
          <a:srcRect/>
          <a:stretch>
            <a:fillRect/>
          </a:stretch>
        </p:blipFill>
        <p:spPr bwMode="auto">
          <a:xfrm>
            <a:off x="2895600" y="3124200"/>
            <a:ext cx="3373438" cy="2839657"/>
          </a:xfrm>
          <a:prstGeom prst="rect">
            <a:avLst/>
          </a:prstGeom>
          <a:noFill/>
          <a:ln w="9525">
            <a:solidFill>
              <a:srgbClr val="F1F6F7"/>
            </a:solidFill>
            <a:miter lim="800000"/>
            <a:headEnd/>
            <a:tailEnd/>
          </a:ln>
          <a:effectLst>
            <a:outerShdw dist="35921" dir="2700000" algn="ctr" rotWithShape="0">
              <a:srgbClr val="808080"/>
            </a:outerShdw>
          </a:effectLst>
        </p:spPr>
      </p:pic>
    </p:spTree>
    <p:extLst>
      <p:ext uri="{BB962C8B-B14F-4D97-AF65-F5344CB8AC3E}">
        <p14:creationId xmlns:p14="http://schemas.microsoft.com/office/powerpoint/2010/main" val="25638523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0"/>
          </p:nvPr>
        </p:nvSpPr>
        <p:spPr/>
        <p:txBody>
          <a:bodyPr/>
          <a:lstStyle/>
          <a:p>
            <a:fld id="{B2897048-00E0-47FB-B07B-F36BBE8AF579}" type="slidenum">
              <a:rPr lang="en-US" smtClean="0"/>
              <a:pPr/>
              <a:t>30</a:t>
            </a:fld>
            <a:endParaRPr lang="en-US" dirty="0"/>
          </a:p>
        </p:txBody>
      </p:sp>
      <p:sp>
        <p:nvSpPr>
          <p:cNvPr id="3" name="Content Placeholder 2"/>
          <p:cNvSpPr>
            <a:spLocks noGrp="1"/>
          </p:cNvSpPr>
          <p:nvPr>
            <p:ph idx="1"/>
          </p:nvPr>
        </p:nvSpPr>
        <p:spPr>
          <a:xfrm>
            <a:off x="990600" y="1752600"/>
            <a:ext cx="7239000" cy="4038600"/>
          </a:xfrm>
        </p:spPr>
        <p:txBody>
          <a:bodyPr/>
          <a:lstStyle/>
          <a:p>
            <a:pPr marL="0" indent="0">
              <a:buNone/>
            </a:pPr>
            <a:r>
              <a:rPr lang="en-US" sz="1800" dirty="0" smtClean="0"/>
              <a:t>The </a:t>
            </a:r>
            <a:r>
              <a:rPr lang="en-US" sz="1800" dirty="0"/>
              <a:t>contents of this tool and guidance were developed under grants from the U.S. Department of Education, #H326P120002 and #H373Z120002. However, those contents do not necessarily represent the policy of the U.S. Department of Education, and you should not assume endorsement by the Federal Government. </a:t>
            </a:r>
            <a:r>
              <a:rPr lang="en-US" sz="1800" dirty="0" smtClean="0"/>
              <a:t>Project </a:t>
            </a:r>
            <a:r>
              <a:rPr lang="en-US" sz="1800" dirty="0"/>
              <a:t>Officers: Meredith </a:t>
            </a:r>
            <a:r>
              <a:rPr lang="en-US" sz="1800" dirty="0" err="1"/>
              <a:t>Miceli</a:t>
            </a:r>
            <a:r>
              <a:rPr lang="en-US" sz="1800" dirty="0"/>
              <a:t>, </a:t>
            </a:r>
            <a:r>
              <a:rPr lang="en-US" sz="1800" dirty="0" err="1"/>
              <a:t>Richelle</a:t>
            </a:r>
            <a:r>
              <a:rPr lang="en-US" sz="1800" dirty="0"/>
              <a:t> Davis, and Julia Martin </a:t>
            </a:r>
            <a:r>
              <a:rPr lang="en-US" sz="1800" dirty="0" err="1"/>
              <a:t>Eile</a:t>
            </a:r>
            <a:r>
              <a:rPr lang="en-US" sz="1800" dirty="0"/>
              <a:t>. </a:t>
            </a:r>
          </a:p>
        </p:txBody>
      </p:sp>
      <p:pic>
        <p:nvPicPr>
          <p:cNvPr id="11" name="Picture 10" descr="Logo of the U.S. Office of Special Education Program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1363" y="4296186"/>
            <a:ext cx="1062037" cy="885825"/>
          </a:xfrm>
          <a:prstGeom prst="rect">
            <a:avLst/>
          </a:prstGeom>
        </p:spPr>
      </p:pic>
      <p:pic>
        <p:nvPicPr>
          <p:cNvPr id="10" name="Picture 9" descr="Logo of the Technical Assistance and Dissemination Network"/>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00600" y="4458302"/>
            <a:ext cx="1676400" cy="561594"/>
          </a:xfrm>
          <a:prstGeom prst="rect">
            <a:avLst/>
          </a:prstGeom>
        </p:spPr>
      </p:pic>
    </p:spTree>
    <p:extLst>
      <p:ext uri="{BB962C8B-B14F-4D97-AF65-F5344CB8AC3E}">
        <p14:creationId xmlns:p14="http://schemas.microsoft.com/office/powerpoint/2010/main" val="26212430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4</a:t>
            </a:fld>
            <a:endParaRPr lang="en-US" dirty="0"/>
          </a:p>
        </p:txBody>
      </p:sp>
      <p:sp>
        <p:nvSpPr>
          <p:cNvPr id="3" name="Title 2"/>
          <p:cNvSpPr>
            <a:spLocks noGrp="1"/>
          </p:cNvSpPr>
          <p:nvPr>
            <p:ph type="title"/>
          </p:nvPr>
        </p:nvSpPr>
        <p:spPr/>
        <p:txBody>
          <a:bodyPr/>
          <a:lstStyle/>
          <a:p>
            <a:r>
              <a:rPr lang="en-US" dirty="0" smtClean="0"/>
              <a:t>Measuring Implementation </a:t>
            </a:r>
            <a:endParaRPr lang="en-US" dirty="0"/>
          </a:p>
        </p:txBody>
      </p:sp>
      <p:sp>
        <p:nvSpPr>
          <p:cNvPr id="2" name="Content Placeholder 1"/>
          <p:cNvSpPr>
            <a:spLocks noGrp="1"/>
          </p:cNvSpPr>
          <p:nvPr>
            <p:ph idx="1"/>
          </p:nvPr>
        </p:nvSpPr>
        <p:spPr>
          <a:xfrm>
            <a:off x="457200" y="1371600"/>
            <a:ext cx="8229600" cy="4572000"/>
          </a:xfrm>
        </p:spPr>
        <p:txBody>
          <a:bodyPr/>
          <a:lstStyle/>
          <a:p>
            <a:pPr lvl="0"/>
            <a:r>
              <a:rPr lang="en-US" dirty="0"/>
              <a:t>What are considerations for measuring implementation?</a:t>
            </a:r>
          </a:p>
          <a:p>
            <a:pPr lvl="1"/>
            <a:r>
              <a:rPr lang="en-US" sz="2200" dirty="0" smtClean="0"/>
              <a:t>What are the practices we are trying to change?</a:t>
            </a:r>
          </a:p>
          <a:p>
            <a:pPr lvl="1"/>
            <a:r>
              <a:rPr lang="en-US" sz="2200" dirty="0" smtClean="0"/>
              <a:t>Are </a:t>
            </a:r>
            <a:r>
              <a:rPr lang="en-US" sz="2200" dirty="0"/>
              <a:t>we </a:t>
            </a:r>
            <a:r>
              <a:rPr lang="en-US" sz="2200" dirty="0" smtClean="0"/>
              <a:t>achieving our intended implementation changes/outcomes? </a:t>
            </a:r>
            <a:endParaRPr lang="en-US" sz="2200" dirty="0"/>
          </a:p>
          <a:p>
            <a:pPr lvl="1"/>
            <a:r>
              <a:rPr lang="en-US" sz="2200" dirty="0"/>
              <a:t>Are </a:t>
            </a:r>
            <a:r>
              <a:rPr lang="en-US" sz="2200" dirty="0" smtClean="0"/>
              <a:t>we making changes to those practices we are trying to change?</a:t>
            </a:r>
            <a:r>
              <a:rPr lang="en-US" sz="2200" dirty="0"/>
              <a:t> </a:t>
            </a:r>
          </a:p>
          <a:p>
            <a:pPr lvl="1">
              <a:lnSpc>
                <a:spcPct val="120000"/>
              </a:lnSpc>
            </a:pPr>
            <a:r>
              <a:rPr lang="en-US" sz="2200" dirty="0" smtClean="0"/>
              <a:t>Are </a:t>
            </a:r>
            <a:r>
              <a:rPr lang="en-US" sz="2200" dirty="0"/>
              <a:t>we moving along appropriately so that we can achieve our goals?</a:t>
            </a:r>
          </a:p>
          <a:p>
            <a:pPr lvl="1">
              <a:lnSpc>
                <a:spcPct val="120000"/>
              </a:lnSpc>
            </a:pPr>
            <a:r>
              <a:rPr lang="en-US" sz="2200" dirty="0"/>
              <a:t>What can we do </a:t>
            </a:r>
            <a:r>
              <a:rPr lang="en-US" sz="2200" dirty="0" smtClean="0"/>
              <a:t>to make mid-course corrections if implementation is not going according to our plan</a:t>
            </a:r>
            <a:r>
              <a:rPr lang="en-US" sz="2200" dirty="0" smtClean="0"/>
              <a:t>?</a:t>
            </a:r>
            <a:endParaRPr lang="en-US" sz="2200" dirty="0"/>
          </a:p>
        </p:txBody>
      </p:sp>
    </p:spTree>
    <p:extLst>
      <p:ext uri="{BB962C8B-B14F-4D97-AF65-F5344CB8AC3E}">
        <p14:creationId xmlns:p14="http://schemas.microsoft.com/office/powerpoint/2010/main" val="38598608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5</a:t>
            </a:fld>
            <a:endParaRPr lang="en-US" dirty="0"/>
          </a:p>
        </p:txBody>
      </p:sp>
      <p:sp>
        <p:nvSpPr>
          <p:cNvPr id="3" name="Title 2"/>
          <p:cNvSpPr>
            <a:spLocks noGrp="1"/>
          </p:cNvSpPr>
          <p:nvPr>
            <p:ph type="title"/>
          </p:nvPr>
        </p:nvSpPr>
        <p:spPr/>
        <p:txBody>
          <a:bodyPr/>
          <a:lstStyle/>
          <a:p>
            <a:r>
              <a:rPr lang="en-US" dirty="0" smtClean="0"/>
              <a:t>Different Types of Measures/Tools </a:t>
            </a:r>
            <a:endParaRPr lang="en-US" dirty="0"/>
          </a:p>
        </p:txBody>
      </p:sp>
      <p:sp>
        <p:nvSpPr>
          <p:cNvPr id="2" name="Content Placeholder 1"/>
          <p:cNvSpPr>
            <a:spLocks noGrp="1"/>
          </p:cNvSpPr>
          <p:nvPr>
            <p:ph idx="1"/>
          </p:nvPr>
        </p:nvSpPr>
        <p:spPr>
          <a:xfrm>
            <a:off x="457200" y="1295400"/>
            <a:ext cx="8229600" cy="2057400"/>
          </a:xfrm>
        </p:spPr>
        <p:txBody>
          <a:bodyPr/>
          <a:lstStyle/>
          <a:p>
            <a:r>
              <a:rPr lang="en-US" dirty="0" smtClean="0"/>
              <a:t>Type of tool</a:t>
            </a:r>
          </a:p>
          <a:p>
            <a:pPr lvl="1"/>
            <a:r>
              <a:rPr lang="en-US" dirty="0" smtClean="0"/>
              <a:t>Checklists, practice profiles, fidelity measures, logs</a:t>
            </a:r>
          </a:p>
          <a:p>
            <a:r>
              <a:rPr lang="en-US" dirty="0" smtClean="0"/>
              <a:t>Source</a:t>
            </a:r>
            <a:endParaRPr lang="en-US" dirty="0"/>
          </a:p>
          <a:p>
            <a:pPr lvl="1"/>
            <a:r>
              <a:rPr lang="en-US" dirty="0"/>
              <a:t>Self-</a:t>
            </a:r>
            <a:r>
              <a:rPr lang="en-US" dirty="0" smtClean="0"/>
              <a:t>report vs. </a:t>
            </a:r>
            <a:r>
              <a:rPr lang="en-US" dirty="0" smtClean="0"/>
              <a:t>observation</a:t>
            </a:r>
            <a:endParaRPr lang="en-US" dirty="0"/>
          </a:p>
        </p:txBody>
      </p:sp>
      <p:pic>
        <p:nvPicPr>
          <p:cNvPr id="5" name="Picture 4" descr="&quot; &quo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90800" y="3352800"/>
            <a:ext cx="3962400" cy="2640955"/>
          </a:xfrm>
          <a:prstGeom prst="rect">
            <a:avLst/>
          </a:prstGeom>
        </p:spPr>
      </p:pic>
    </p:spTree>
    <p:extLst>
      <p:ext uri="{BB962C8B-B14F-4D97-AF65-F5344CB8AC3E}">
        <p14:creationId xmlns:p14="http://schemas.microsoft.com/office/powerpoint/2010/main" val="31570577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6</a:t>
            </a:fld>
            <a:endParaRPr lang="en-US" dirty="0"/>
          </a:p>
        </p:txBody>
      </p:sp>
      <p:sp>
        <p:nvSpPr>
          <p:cNvPr id="3" name="Title 2"/>
          <p:cNvSpPr>
            <a:spLocks noGrp="1"/>
          </p:cNvSpPr>
          <p:nvPr>
            <p:ph type="title"/>
          </p:nvPr>
        </p:nvSpPr>
        <p:spPr/>
        <p:txBody>
          <a:bodyPr>
            <a:normAutofit fontScale="90000"/>
          </a:bodyPr>
          <a:lstStyle/>
          <a:p>
            <a:r>
              <a:rPr lang="en-US" dirty="0" smtClean="0"/>
              <a:t>DEC Recommended Practices Checklists</a:t>
            </a:r>
            <a:endParaRPr lang="en-US" dirty="0"/>
          </a:p>
        </p:txBody>
      </p:sp>
      <p:sp>
        <p:nvSpPr>
          <p:cNvPr id="2" name="Content Placeholder 1"/>
          <p:cNvSpPr>
            <a:spLocks noGrp="1"/>
          </p:cNvSpPr>
          <p:nvPr>
            <p:ph idx="4294967295"/>
          </p:nvPr>
        </p:nvSpPr>
        <p:spPr>
          <a:xfrm>
            <a:off x="304800" y="1219200"/>
            <a:ext cx="8382000" cy="5257800"/>
          </a:xfrm>
          <a:prstGeom prst="rect">
            <a:avLst/>
          </a:prstGeom>
        </p:spPr>
        <p:txBody>
          <a:bodyPr/>
          <a:lstStyle/>
          <a:p>
            <a:r>
              <a:rPr lang="en-US" sz="2000" dirty="0"/>
              <a:t>May be useful for evaluating if the changes are happening to practices </a:t>
            </a:r>
          </a:p>
          <a:p>
            <a:pPr lvl="1"/>
            <a:r>
              <a:rPr lang="en-US" sz="1800" dirty="0"/>
              <a:t>Could align DEP RPs with specific interventions or practices</a:t>
            </a:r>
          </a:p>
          <a:p>
            <a:pPr lvl="1"/>
            <a:r>
              <a:rPr lang="en-US" sz="1800" dirty="0"/>
              <a:t>Could select DEC RPs to focus on with practitioners (see practice guides) and then use the performance checklists to assess implementation</a:t>
            </a:r>
          </a:p>
          <a:p>
            <a:r>
              <a:rPr lang="en-US" sz="2000" b="1" dirty="0"/>
              <a:t>Performance Checklists</a:t>
            </a:r>
            <a:r>
              <a:rPr lang="en-US" sz="2000" dirty="0"/>
              <a:t> are intended for practitioners (and leaders where noted) to increase their understanding and use of the DEC Recommended Practices and for self-evaluation of one's use of the practices. </a:t>
            </a:r>
          </a:p>
          <a:p>
            <a:r>
              <a:rPr lang="en-US" sz="2000" dirty="0"/>
              <a:t>The Checklists are organized by DEC Recommended Practices topics:</a:t>
            </a:r>
          </a:p>
          <a:p>
            <a:pPr lvl="1"/>
            <a:r>
              <a:rPr lang="en-US" sz="1800" b="1" dirty="0">
                <a:hlinkClick r:id="rId3"/>
              </a:rPr>
              <a:t>Leadership</a:t>
            </a:r>
            <a:endParaRPr lang="en-US" sz="1800" b="1" dirty="0"/>
          </a:p>
          <a:p>
            <a:pPr lvl="1"/>
            <a:r>
              <a:rPr lang="en-US" sz="1800" b="1" dirty="0">
                <a:hlinkClick r:id="rId4"/>
              </a:rPr>
              <a:t>Assessment</a:t>
            </a:r>
            <a:endParaRPr lang="en-US" sz="1800" b="1" dirty="0"/>
          </a:p>
          <a:p>
            <a:pPr lvl="1"/>
            <a:r>
              <a:rPr lang="en-US" sz="1800" b="1" dirty="0">
                <a:hlinkClick r:id="rId5"/>
              </a:rPr>
              <a:t>Environment</a:t>
            </a:r>
            <a:endParaRPr lang="en-US" sz="1800" b="1" dirty="0"/>
          </a:p>
          <a:p>
            <a:pPr lvl="1"/>
            <a:r>
              <a:rPr lang="en-US" sz="1800" b="1" dirty="0">
                <a:hlinkClick r:id="rId6"/>
              </a:rPr>
              <a:t>Family</a:t>
            </a:r>
            <a:endParaRPr lang="en-US" sz="1800" b="1" dirty="0"/>
          </a:p>
          <a:p>
            <a:pPr lvl="1"/>
            <a:r>
              <a:rPr lang="en-US" sz="1800" b="1" dirty="0">
                <a:hlinkClick r:id="rId7"/>
              </a:rPr>
              <a:t>Instruction</a:t>
            </a:r>
            <a:endParaRPr lang="en-US" sz="1800" b="1" dirty="0"/>
          </a:p>
          <a:p>
            <a:pPr lvl="1"/>
            <a:r>
              <a:rPr lang="en-US" sz="1800" b="1" dirty="0">
                <a:hlinkClick r:id="rId8"/>
              </a:rPr>
              <a:t>Interaction</a:t>
            </a:r>
            <a:endParaRPr lang="en-US" sz="1800" b="1" dirty="0"/>
          </a:p>
          <a:p>
            <a:pPr lvl="1"/>
            <a:r>
              <a:rPr lang="en-US" sz="1800" b="1" dirty="0">
                <a:hlinkClick r:id="rId9"/>
              </a:rPr>
              <a:t>Teaming and Collaboration</a:t>
            </a:r>
            <a:endParaRPr lang="en-US" sz="1800" b="1" dirty="0"/>
          </a:p>
          <a:p>
            <a:pPr lvl="1"/>
            <a:r>
              <a:rPr lang="en-US" sz="1800" b="1" dirty="0">
                <a:hlinkClick r:id="rId10"/>
              </a:rPr>
              <a:t>Transition</a:t>
            </a:r>
            <a:endParaRPr lang="en-US" sz="1800" b="1" dirty="0"/>
          </a:p>
        </p:txBody>
      </p:sp>
    </p:spTree>
    <p:extLst>
      <p:ext uri="{BB962C8B-B14F-4D97-AF65-F5344CB8AC3E}">
        <p14:creationId xmlns:p14="http://schemas.microsoft.com/office/powerpoint/2010/main" val="2079631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3962400" cy="762000"/>
          </a:xfrm>
        </p:spPr>
        <p:txBody>
          <a:bodyPr>
            <a:noAutofit/>
          </a:bodyPr>
          <a:lstStyle/>
          <a:p>
            <a:r>
              <a:rPr lang="en-US" sz="2400" b="1" dirty="0" smtClean="0"/>
              <a:t>Example of a</a:t>
            </a:r>
            <a:br>
              <a:rPr lang="en-US" sz="2400" b="1" dirty="0" smtClean="0"/>
            </a:br>
            <a:r>
              <a:rPr lang="en-US" sz="2400" b="1" dirty="0" smtClean="0"/>
              <a:t>Performance Checklist</a:t>
            </a:r>
            <a:endParaRPr lang="en-US" sz="2400" b="1" dirty="0"/>
          </a:p>
        </p:txBody>
      </p:sp>
      <p:sp>
        <p:nvSpPr>
          <p:cNvPr id="5" name="TextBox 4"/>
          <p:cNvSpPr txBox="1"/>
          <p:nvPr/>
        </p:nvSpPr>
        <p:spPr>
          <a:xfrm>
            <a:off x="533400" y="4724400"/>
            <a:ext cx="2895600" cy="1446550"/>
          </a:xfrm>
          <a:prstGeom prst="rect">
            <a:avLst/>
          </a:prstGeom>
          <a:noFill/>
        </p:spPr>
        <p:txBody>
          <a:bodyPr wrap="square" rtlCol="0">
            <a:spAutoFit/>
          </a:bodyPr>
          <a:lstStyle/>
          <a:p>
            <a:pPr algn="ctr"/>
            <a:r>
              <a:rPr lang="en-US" sz="2200" dirty="0" smtClean="0">
                <a:latin typeface="Arial" pitchFamily="34" charset="0"/>
                <a:cs typeface="Arial" pitchFamily="34" charset="0"/>
              </a:rPr>
              <a:t>Each checklist is formatted in the same way for consistency across topic areas</a:t>
            </a:r>
            <a:endParaRPr lang="en-US" sz="2200" dirty="0">
              <a:latin typeface="Arial" pitchFamily="34" charset="0"/>
              <a:cs typeface="Arial" pitchFamily="34" charset="0"/>
            </a:endParaRPr>
          </a:p>
        </p:txBody>
      </p:sp>
      <p:pic>
        <p:nvPicPr>
          <p:cNvPr id="3" name="Picture 2" descr="This is an example of one of the 4 Interaction topic checklists. It the Adult-Child Interaction checklist."/>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648200" y="609600"/>
            <a:ext cx="3886200" cy="5013092"/>
          </a:xfrm>
          <a:prstGeom prst="rect">
            <a:avLst/>
          </a:prstGeom>
          <a:ln w="63500">
            <a:solidFill>
              <a:schemeClr val="tx2"/>
            </a:solidFill>
            <a:miter lim="800000"/>
          </a:ln>
        </p:spPr>
      </p:pic>
      <p:pic>
        <p:nvPicPr>
          <p:cNvPr id="6" name="Picture 5" descr="&quot; &quot;" title="Artwork: Checklist"/>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066800" y="1524000"/>
            <a:ext cx="2038350" cy="2971800"/>
          </a:xfrm>
          <a:prstGeom prst="rect">
            <a:avLst/>
          </a:prstGeom>
        </p:spPr>
      </p:pic>
    </p:spTree>
    <p:extLst>
      <p:ext uri="{BB962C8B-B14F-4D97-AF65-F5344CB8AC3E}">
        <p14:creationId xmlns:p14="http://schemas.microsoft.com/office/powerpoint/2010/main" val="34644155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8</a:t>
            </a:fld>
            <a:endParaRPr lang="en-US" dirty="0"/>
          </a:p>
        </p:txBody>
      </p:sp>
      <p:sp>
        <p:nvSpPr>
          <p:cNvPr id="3" name="Title 2"/>
          <p:cNvSpPr>
            <a:spLocks noGrp="1"/>
          </p:cNvSpPr>
          <p:nvPr>
            <p:ph type="title"/>
          </p:nvPr>
        </p:nvSpPr>
        <p:spPr/>
        <p:txBody>
          <a:bodyPr/>
          <a:lstStyle/>
          <a:p>
            <a:r>
              <a:rPr lang="en-US" dirty="0"/>
              <a:t>ECTA DEC RP Practice Guides</a:t>
            </a:r>
          </a:p>
        </p:txBody>
      </p:sp>
      <p:sp>
        <p:nvSpPr>
          <p:cNvPr id="2" name="Content Placeholder 1"/>
          <p:cNvSpPr>
            <a:spLocks noGrp="1"/>
          </p:cNvSpPr>
          <p:nvPr>
            <p:ph idx="1"/>
          </p:nvPr>
        </p:nvSpPr>
        <p:spPr>
          <a:xfrm>
            <a:off x="457200" y="1371601"/>
            <a:ext cx="8229600" cy="4419599"/>
          </a:xfrm>
        </p:spPr>
        <p:txBody>
          <a:bodyPr/>
          <a:lstStyle/>
          <a:p>
            <a:r>
              <a:rPr lang="en-US" dirty="0"/>
              <a:t>May be useful for training, observation and coaching</a:t>
            </a:r>
          </a:p>
          <a:p>
            <a:r>
              <a:rPr lang="en-US" dirty="0"/>
              <a:t>Practice Guides for Practitioners</a:t>
            </a:r>
          </a:p>
          <a:p>
            <a:pPr lvl="1"/>
            <a:r>
              <a:rPr lang="en-US" dirty="0"/>
              <a:t>Intended primarily for practitioners working in group settings and for sharing with other practitioners in community programs (</a:t>
            </a:r>
            <a:r>
              <a:rPr lang="en-US" i="1" dirty="0"/>
              <a:t>see </a:t>
            </a:r>
            <a:r>
              <a:rPr lang="en-US" i="1" dirty="0">
                <a:hlinkClick r:id="rId3"/>
              </a:rPr>
              <a:t>Elements of Practice Guides</a:t>
            </a:r>
            <a:r>
              <a:rPr lang="en-US" dirty="0"/>
              <a:t>). </a:t>
            </a:r>
          </a:p>
          <a:p>
            <a:pPr lvl="1"/>
            <a:r>
              <a:rPr lang="en-US" dirty="0">
                <a:hlinkClick r:id="rId4"/>
              </a:rPr>
              <a:t>http://ectacenter.org/decrp/type-pgpractitioner.asp</a:t>
            </a:r>
            <a:r>
              <a:rPr lang="en-US" dirty="0"/>
              <a:t> </a:t>
            </a:r>
          </a:p>
          <a:p>
            <a:r>
              <a:rPr lang="en-US" dirty="0"/>
              <a:t>Practice Guides for Families</a:t>
            </a:r>
          </a:p>
          <a:p>
            <a:pPr lvl="1"/>
            <a:r>
              <a:rPr lang="en-US" dirty="0"/>
              <a:t>Intended for practitioners to share with families (</a:t>
            </a:r>
            <a:r>
              <a:rPr lang="en-US" i="1" dirty="0"/>
              <a:t>see </a:t>
            </a:r>
            <a:r>
              <a:rPr lang="en-US" i="1" dirty="0">
                <a:hlinkClick r:id="rId3"/>
              </a:rPr>
              <a:t>Elements of Practice Guides</a:t>
            </a:r>
            <a:r>
              <a:rPr lang="en-US" dirty="0"/>
              <a:t>).</a:t>
            </a:r>
          </a:p>
          <a:p>
            <a:pPr lvl="1"/>
            <a:r>
              <a:rPr lang="en-US" dirty="0">
                <a:hlinkClick r:id="rId5"/>
              </a:rPr>
              <a:t>http://ectacenter.org/decrp/type-pgfamily.asp</a:t>
            </a:r>
            <a:r>
              <a:rPr lang="en-US" dirty="0"/>
              <a:t> </a:t>
            </a:r>
          </a:p>
        </p:txBody>
      </p:sp>
    </p:spTree>
    <p:extLst>
      <p:ext uri="{BB962C8B-B14F-4D97-AF65-F5344CB8AC3E}">
        <p14:creationId xmlns:p14="http://schemas.microsoft.com/office/powerpoint/2010/main" val="9569428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52400" y="152400"/>
            <a:ext cx="3733800" cy="762000"/>
          </a:xfrm>
        </p:spPr>
        <p:txBody>
          <a:bodyPr/>
          <a:lstStyle/>
          <a:p>
            <a:pPr algn="ctr"/>
            <a:r>
              <a:rPr lang="en-US" sz="3000" dirty="0" smtClean="0"/>
              <a:t>Practice Guide</a:t>
            </a:r>
            <a:endParaRPr lang="en-US" sz="3000" dirty="0"/>
          </a:p>
        </p:txBody>
      </p:sp>
      <p:grpSp>
        <p:nvGrpSpPr>
          <p:cNvPr id="16" name="Group 15" descr="This is an example of what a practice guide looks like.  Each practice guide is formatted in the same way and includes the description of the practice, ideas for using the practice, video examples of the practice, an illustrative vignette, and a section on how to know if the practice is working."/>
          <p:cNvGrpSpPr/>
          <p:nvPr/>
        </p:nvGrpSpPr>
        <p:grpSpPr>
          <a:xfrm>
            <a:off x="533400" y="228600"/>
            <a:ext cx="8305800" cy="6406984"/>
            <a:chOff x="533400" y="210048"/>
            <a:chExt cx="8305800" cy="6406984"/>
          </a:xfrm>
        </p:grpSpPr>
        <p:grpSp>
          <p:nvGrpSpPr>
            <p:cNvPr id="15" name="Group 14"/>
            <p:cNvGrpSpPr/>
            <p:nvPr/>
          </p:nvGrpSpPr>
          <p:grpSpPr>
            <a:xfrm>
              <a:off x="533400" y="210048"/>
              <a:ext cx="8305800" cy="6406984"/>
              <a:chOff x="533400" y="210048"/>
              <a:chExt cx="8305800" cy="6406984"/>
            </a:xfrm>
          </p:grpSpPr>
          <p:pic>
            <p:nvPicPr>
              <p:cNvPr id="3" name="Picture 2" descr="&quot; &quot;"/>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33400" y="1048248"/>
                <a:ext cx="2945772" cy="5562600"/>
              </a:xfrm>
              <a:prstGeom prst="rect">
                <a:avLst/>
              </a:prstGeom>
            </p:spPr>
          </p:pic>
          <p:pic>
            <p:nvPicPr>
              <p:cNvPr id="2" name="Picture 1" descr="&quot; &quot;"/>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886200" y="210048"/>
                <a:ext cx="4953000" cy="6406984"/>
              </a:xfrm>
              <a:prstGeom prst="rect">
                <a:avLst/>
              </a:prstGeom>
            </p:spPr>
          </p:pic>
        </p:grpSp>
        <p:sp>
          <p:nvSpPr>
            <p:cNvPr id="5" name="Right Arrow 4"/>
            <p:cNvSpPr/>
            <p:nvPr/>
          </p:nvSpPr>
          <p:spPr>
            <a:xfrm>
              <a:off x="609600" y="667248"/>
              <a:ext cx="3429000" cy="609600"/>
            </a:xfrm>
            <a:prstGeom prst="rightArrow">
              <a:avLst/>
            </a:prstGeom>
            <a:solidFill>
              <a:schemeClr val="tx2"/>
            </a:solidFill>
            <a:ln>
              <a:solidFill>
                <a:schemeClr val="accent5"/>
              </a:solidFill>
            </a:ln>
            <a:effectLst>
              <a:outerShdw blurRad="40005" dist="22987" dir="5400000" algn="tl" rotWithShape="0">
                <a:srgbClr val="000000">
                  <a:alpha val="35000"/>
                </a:srgbClr>
              </a:outerShdw>
            </a:effectLst>
          </p:spPr>
          <p:style>
            <a:lnRef idx="1">
              <a:schemeClr val="accent2"/>
            </a:lnRef>
            <a:fillRef idx="3">
              <a:schemeClr val="accent2"/>
            </a:fillRef>
            <a:effectRef idx="2">
              <a:schemeClr val="accent2"/>
            </a:effectRef>
            <a:fontRef idx="minor">
              <a:schemeClr val="lt1"/>
            </a:fontRef>
          </p:style>
          <p:txBody>
            <a:bodyPr rtlCol="0" anchor="ctr"/>
            <a:lstStyle/>
            <a:p>
              <a:r>
                <a:rPr lang="en-US" sz="2000" dirty="0" smtClean="0">
                  <a:ln w="76200" cmpd="sng">
                    <a:noFill/>
                  </a:ln>
                  <a:solidFill>
                    <a:schemeClr val="bg1"/>
                  </a:solidFill>
                  <a:latin typeface="Arial"/>
                  <a:cs typeface="Arial"/>
                </a:rPr>
                <a:t>Description of the Practice</a:t>
              </a:r>
              <a:endParaRPr lang="en-US" sz="2000" dirty="0">
                <a:ln w="76200" cmpd="sng">
                  <a:noFill/>
                </a:ln>
                <a:solidFill>
                  <a:schemeClr val="bg1"/>
                </a:solidFill>
                <a:latin typeface="Arial"/>
                <a:cs typeface="Arial"/>
              </a:endParaRPr>
            </a:p>
          </p:txBody>
        </p:sp>
        <p:sp>
          <p:nvSpPr>
            <p:cNvPr id="11" name="Right Arrow 10"/>
            <p:cNvSpPr/>
            <p:nvPr/>
          </p:nvSpPr>
          <p:spPr>
            <a:xfrm>
              <a:off x="609600" y="1048248"/>
              <a:ext cx="6858000" cy="609600"/>
            </a:xfrm>
            <a:prstGeom prst="rightArrow">
              <a:avLst/>
            </a:prstGeom>
            <a:solidFill>
              <a:schemeClr val="tx2"/>
            </a:solidFill>
            <a:ln>
              <a:solidFill>
                <a:schemeClr val="accent5"/>
              </a:solidFill>
            </a:ln>
            <a:effectLst>
              <a:outerShdw blurRad="40005" dist="22987" dir="5400000" algn="tl" rotWithShape="0">
                <a:srgbClr val="000000">
                  <a:alpha val="35000"/>
                </a:srgbClr>
              </a:outerShdw>
            </a:effectLst>
          </p:spPr>
          <p:style>
            <a:lnRef idx="1">
              <a:schemeClr val="accent2"/>
            </a:lnRef>
            <a:fillRef idx="3">
              <a:schemeClr val="accent2"/>
            </a:fillRef>
            <a:effectRef idx="2">
              <a:schemeClr val="accent2"/>
            </a:effectRef>
            <a:fontRef idx="minor">
              <a:schemeClr val="lt1"/>
            </a:fontRef>
          </p:style>
          <p:txBody>
            <a:bodyPr rtlCol="0" anchor="ctr"/>
            <a:lstStyle/>
            <a:p>
              <a:r>
                <a:rPr lang="en-US" sz="2000" dirty="0" smtClean="0">
                  <a:ln w="76200" cmpd="sng">
                    <a:noFill/>
                  </a:ln>
                  <a:solidFill>
                    <a:schemeClr val="bg1"/>
                  </a:solidFill>
                  <a:latin typeface="Arial"/>
                  <a:cs typeface="Arial"/>
                </a:rPr>
                <a:t>Video example of the Practice</a:t>
              </a:r>
              <a:endParaRPr lang="en-US" sz="2000" dirty="0">
                <a:ln w="76200" cmpd="sng">
                  <a:noFill/>
                </a:ln>
                <a:solidFill>
                  <a:schemeClr val="bg1"/>
                </a:solidFill>
                <a:latin typeface="Arial"/>
                <a:cs typeface="Arial"/>
              </a:endParaRPr>
            </a:p>
          </p:txBody>
        </p:sp>
        <p:sp>
          <p:nvSpPr>
            <p:cNvPr id="12" name="Right Arrow 11"/>
            <p:cNvSpPr/>
            <p:nvPr/>
          </p:nvSpPr>
          <p:spPr>
            <a:xfrm>
              <a:off x="609600" y="1429248"/>
              <a:ext cx="3505200" cy="609600"/>
            </a:xfrm>
            <a:prstGeom prst="rightArrow">
              <a:avLst/>
            </a:prstGeom>
            <a:solidFill>
              <a:srgbClr val="1B416C"/>
            </a:solidFill>
            <a:ln>
              <a:solidFill>
                <a:srgbClr val="4B5A6F"/>
              </a:solidFill>
            </a:ln>
            <a:effectLst>
              <a:outerShdw blurRad="40005" dist="22987" dir="5400000" algn="tl" rotWithShape="0">
                <a:srgbClr val="000000">
                  <a:alpha val="35000"/>
                </a:srgbClr>
              </a:outerShdw>
            </a:effectLst>
          </p:spPr>
          <p:style>
            <a:lnRef idx="1">
              <a:schemeClr val="accent2"/>
            </a:lnRef>
            <a:fillRef idx="3">
              <a:schemeClr val="accent2"/>
            </a:fillRef>
            <a:effectRef idx="2">
              <a:schemeClr val="accent2"/>
            </a:effectRef>
            <a:fontRef idx="minor">
              <a:schemeClr val="lt1"/>
            </a:fontRef>
          </p:style>
          <p:txBody>
            <a:bodyPr rtlCol="0" anchor="ctr"/>
            <a:lstStyle/>
            <a:p>
              <a:r>
                <a:rPr lang="en-US" sz="2000" dirty="0" smtClean="0">
                  <a:ln w="76200" cmpd="sng">
                    <a:noFill/>
                  </a:ln>
                  <a:solidFill>
                    <a:schemeClr val="bg1"/>
                  </a:solidFill>
                  <a:latin typeface="Arial"/>
                  <a:cs typeface="Arial"/>
                </a:rPr>
                <a:t>Performing the Practice</a:t>
              </a:r>
              <a:endParaRPr lang="en-US" sz="2000" dirty="0">
                <a:ln w="76200" cmpd="sng">
                  <a:noFill/>
                </a:ln>
                <a:solidFill>
                  <a:schemeClr val="bg1"/>
                </a:solidFill>
                <a:latin typeface="Arial"/>
                <a:cs typeface="Arial"/>
              </a:endParaRPr>
            </a:p>
          </p:txBody>
        </p:sp>
        <p:sp>
          <p:nvSpPr>
            <p:cNvPr id="13" name="Right Arrow 12"/>
            <p:cNvSpPr/>
            <p:nvPr/>
          </p:nvSpPr>
          <p:spPr>
            <a:xfrm>
              <a:off x="609600" y="4020048"/>
              <a:ext cx="3505200" cy="609600"/>
            </a:xfrm>
            <a:prstGeom prst="rightArrow">
              <a:avLst/>
            </a:prstGeom>
            <a:solidFill>
              <a:srgbClr val="1B416C"/>
            </a:solidFill>
            <a:ln>
              <a:solidFill>
                <a:srgbClr val="4B5A6F"/>
              </a:solidFill>
            </a:ln>
            <a:effectLst>
              <a:outerShdw blurRad="40005" dist="22987" dir="5400000" algn="tl" rotWithShape="0">
                <a:srgbClr val="000000">
                  <a:alpha val="35000"/>
                </a:srgbClr>
              </a:outerShdw>
            </a:effectLst>
          </p:spPr>
          <p:style>
            <a:lnRef idx="1">
              <a:schemeClr val="accent2"/>
            </a:lnRef>
            <a:fillRef idx="3">
              <a:schemeClr val="accent2"/>
            </a:fillRef>
            <a:effectRef idx="2">
              <a:schemeClr val="accent2"/>
            </a:effectRef>
            <a:fontRef idx="minor">
              <a:schemeClr val="lt1"/>
            </a:fontRef>
          </p:style>
          <p:txBody>
            <a:bodyPr rtlCol="0" anchor="ctr"/>
            <a:lstStyle/>
            <a:p>
              <a:r>
                <a:rPr lang="en-US" sz="2000" dirty="0" smtClean="0">
                  <a:ln w="76200" cmpd="sng">
                    <a:noFill/>
                  </a:ln>
                  <a:solidFill>
                    <a:schemeClr val="bg1"/>
                  </a:solidFill>
                  <a:latin typeface="Arial"/>
                  <a:cs typeface="Arial"/>
                </a:rPr>
                <a:t>Illustrative vignette</a:t>
              </a:r>
              <a:endParaRPr lang="en-US" sz="2000" dirty="0">
                <a:ln w="76200" cmpd="sng">
                  <a:noFill/>
                </a:ln>
                <a:solidFill>
                  <a:schemeClr val="bg1"/>
                </a:solidFill>
                <a:latin typeface="Arial"/>
                <a:cs typeface="Arial"/>
              </a:endParaRPr>
            </a:p>
          </p:txBody>
        </p:sp>
        <p:sp>
          <p:nvSpPr>
            <p:cNvPr id="14" name="Right Arrow 13"/>
            <p:cNvSpPr/>
            <p:nvPr/>
          </p:nvSpPr>
          <p:spPr>
            <a:xfrm>
              <a:off x="609600" y="5239248"/>
              <a:ext cx="3429000" cy="609600"/>
            </a:xfrm>
            <a:prstGeom prst="rightArrow">
              <a:avLst/>
            </a:prstGeom>
            <a:solidFill>
              <a:srgbClr val="1B416C"/>
            </a:solidFill>
            <a:ln>
              <a:solidFill>
                <a:srgbClr val="4B5A6F"/>
              </a:solidFill>
            </a:ln>
            <a:effectLst>
              <a:outerShdw blurRad="40005" dist="22987" dir="5400000" algn="tl" rotWithShape="0">
                <a:srgbClr val="000000">
                  <a:alpha val="35000"/>
                </a:srgbClr>
              </a:outerShdw>
            </a:effectLst>
          </p:spPr>
          <p:style>
            <a:lnRef idx="1">
              <a:schemeClr val="accent2"/>
            </a:lnRef>
            <a:fillRef idx="3">
              <a:schemeClr val="accent2"/>
            </a:fillRef>
            <a:effectRef idx="2">
              <a:schemeClr val="accent2"/>
            </a:effectRef>
            <a:fontRef idx="minor">
              <a:schemeClr val="lt1"/>
            </a:fontRef>
          </p:style>
          <p:txBody>
            <a:bodyPr rtlCol="0" anchor="ctr"/>
            <a:lstStyle/>
            <a:p>
              <a:r>
                <a:rPr lang="en-US" sz="2000" dirty="0" smtClean="0">
                  <a:ln w="76200" cmpd="sng">
                    <a:noFill/>
                  </a:ln>
                  <a:solidFill>
                    <a:schemeClr val="bg1"/>
                  </a:solidFill>
                  <a:latin typeface="Arial"/>
                  <a:cs typeface="Arial"/>
                </a:rPr>
                <a:t>Recognizing success</a:t>
              </a:r>
              <a:endParaRPr lang="en-US" sz="2000" dirty="0">
                <a:ln w="76200" cmpd="sng">
                  <a:noFill/>
                </a:ln>
                <a:solidFill>
                  <a:schemeClr val="bg1"/>
                </a:solidFill>
                <a:latin typeface="Arial"/>
                <a:cs typeface="Arial"/>
              </a:endParaRPr>
            </a:p>
          </p:txBody>
        </p:sp>
      </p:grpSp>
    </p:spTree>
    <p:extLst>
      <p:ext uri="{BB962C8B-B14F-4D97-AF65-F5344CB8AC3E}">
        <p14:creationId xmlns:p14="http://schemas.microsoft.com/office/powerpoint/2010/main" val="414510547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1904&quot;&gt;&lt;object type=&quot;3&quot; unique_id=&quot;11905&quot;&gt;&lt;property id=&quot;20148&quot; value=&quot;5&quot;/&gt;&lt;property id=&quot;20300&quot; value=&quot;Slide 1&quot;/&gt;&lt;property id=&quot;20307&quot; value=&quot;258&quot;/&gt;&lt;/object&gt;&lt;object type=&quot;3&quot; unique_id=&quot;11906&quot;&gt;&lt;property id=&quot;20148&quot; value=&quot;5&quot;/&gt;&lt;property id=&quot;20300&quot; value=&quot;Slide 2 - &amp;quot;Title Here&amp;quot;&quot;/&gt;&lt;property id=&quot;20307&quot; value=&quot;257&quot;/&gt;&lt;/object&gt;&lt;object type=&quot;3&quot; unique_id=&quot;11915&quot;&gt;&lt;property id=&quot;20148&quot; value=&quot;5&quot;/&gt;&lt;property id=&quot;20300&quot; value=&quot;Slide 3 - &amp;quot;Title Here&amp;quot;&quot;/&gt;&lt;property id=&quot;20307&quot; value=&quot;259&quot;/&gt;&lt;/object&gt;&lt;object type=&quot;3&quot; unique_id=&quot;11916&quot;&gt;&lt;property id=&quot;20148&quot; value=&quot;5&quot;/&gt;&lt;property id=&quot;20300&quot; value=&quot;Slide 4 - &amp;quot;One color chart&amp;quot;&quot;/&gt;&lt;property id=&quot;20307&quot; value=&quot;261&quot;/&gt;&lt;/object&gt;&lt;object type=&quot;3&quot; unique_id=&quot;11917&quot;&gt;&lt;property id=&quot;20148&quot; value=&quot;5&quot;/&gt;&lt;property id=&quot;20300&quot; value=&quot;Slide 5 - &amp;quot;Two color chart&amp;quot;&quot;/&gt;&lt;property id=&quot;20307&quot; value=&quot;260&quot;/&gt;&lt;/object&gt;&lt;object type=&quot;3&quot; unique_id=&quot;11918&quot;&gt;&lt;property id=&quot;20148&quot; value=&quot;5&quot;/&gt;&lt;property id=&quot;20300&quot; value=&quot;Slide 6 - &amp;quot;Three color chart&amp;quot;&quot;/&gt;&lt;property id=&quot;20307&quot; value=&quot;263&quot;/&gt;&lt;/object&gt;&lt;object type=&quot;3&quot; unique_id=&quot;11919&quot;&gt;&lt;property id=&quot;20148&quot; value=&quot;5&quot;/&gt;&lt;property id=&quot;20300&quot; value=&quot;Slide 7 - &amp;quot;Four color chart&amp;quot;&quot;/&gt;&lt;property id=&quot;20307&quot; value=&quot;262&quot;/&gt;&lt;/object&gt;&lt;object type=&quot;3&quot; unique_id=&quot;11920&quot;&gt;&lt;property id=&quot;20148&quot; value=&quot;5&quot;/&gt;&lt;property id=&quot;20300&quot; value=&quot;Slide 8 - &amp;quot;Five color chart&amp;quot;&quot;/&gt;&lt;property id=&quot;20307&quot; value=&quot;264&quot;/&gt;&lt;/object&gt;&lt;object type=&quot;3&quot; unique_id=&quot;11921&quot;&gt;&lt;property id=&quot;20148&quot; value=&quot;5&quot;/&gt;&lt;property id=&quot;20300&quot; value=&quot;Slide 9 - &amp;quot;Pie chart&amp;quot;&quot;/&gt;&lt;property id=&quot;20307&quot; value=&quot;265&quot;/&gt;&lt;/object&gt;&lt;object type=&quot;3&quot; unique_id=&quot;11922&quot;&gt;&lt;property id=&quot;20148&quot; value=&quot;5&quot;/&gt;&lt;property id=&quot;20300&quot; value=&quot;Slide 10 - &amp;quot;Section Header Slide&amp;quot;&quot;/&gt;&lt;property id=&quot;20307&quot; value=&quot;266&quot;/&gt;&lt;/object&gt;&lt;object type=&quot;3&quot; unique_id=&quot;11923&quot;&gt;&lt;property id=&quot;20148&quot; value=&quot;5&quot;/&gt;&lt;property id=&quot;20300&quot; value=&quot;Slide 11 - &amp;quot;Slide with nothing at bottom for long lists or graphics&amp;quot;&quot;/&gt;&lt;property id=&quot;20307&quot; value=&quot;268&quot;/&gt;&lt;/object&gt;&lt;object type=&quot;3&quot; unique_id=&quot;11924&quot;&gt;&lt;property id=&quot;20148&quot; value=&quot;5&quot;/&gt;&lt;property id=&quot;20300&quot; value=&quot;Slide 12 - &amp;quot;Final presentation slide&amp;quot;&quot;/&gt;&lt;property id=&quot;20307&quot; value=&quot;267&quot;/&gt;&lt;/object&gt;&lt;object type=&quot;3&quot; unique_id=&quot;11925&quot;&gt;&lt;property id=&quot;20148&quot; value=&quot;5&quot;/&gt;&lt;property id=&quot;20300&quot; value=&quot;Slide 13&quot;/&gt;&lt;property id=&quot;20307&quot; value=&quot;269&quot;/&gt;&lt;/object&gt;&lt;/object&gt;&lt;object type=&quot;8&quot; unique_id=&quot;11910&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2797</TotalTime>
  <Words>1721</Words>
  <Application>Microsoft Office PowerPoint</Application>
  <PresentationFormat>On-screen Show (4:3)</PresentationFormat>
  <Paragraphs>264</Paragraphs>
  <Slides>30</Slides>
  <Notes>28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32" baseType="lpstr">
      <vt:lpstr>Office Theme</vt:lpstr>
      <vt:lpstr>Acrobat Document</vt:lpstr>
      <vt:lpstr>Is it Working? Evaluating Implementation of Evidence-Based Practices </vt:lpstr>
      <vt:lpstr>Purpose</vt:lpstr>
      <vt:lpstr>Format</vt:lpstr>
      <vt:lpstr>Measuring Implementation </vt:lpstr>
      <vt:lpstr>Different Types of Measures/Tools </vt:lpstr>
      <vt:lpstr>DEC Recommended Practices Checklists</vt:lpstr>
      <vt:lpstr>Example of a Performance Checklist</vt:lpstr>
      <vt:lpstr>ECTA DEC RP Practice Guides</vt:lpstr>
      <vt:lpstr>Practice Guide</vt:lpstr>
      <vt:lpstr>RP2 Resources - Benchmarks of Quality: Program-Wide</vt:lpstr>
      <vt:lpstr>RP2 - Benchmarks for Critical Elements</vt:lpstr>
      <vt:lpstr>Reaching Potentials through  Recommended Practices  Observation Scale</vt:lpstr>
      <vt:lpstr>RP2 - Observation Scale (OS) Tools</vt:lpstr>
      <vt:lpstr>Practice Profiles</vt:lpstr>
      <vt:lpstr>Practice Profiles (cont’d)</vt:lpstr>
      <vt:lpstr>Fidelity Assessments</vt:lpstr>
      <vt:lpstr>Fidelity Assessments (cont’d)</vt:lpstr>
      <vt:lpstr>Coaching Logs</vt:lpstr>
      <vt:lpstr>State Panel</vt:lpstr>
      <vt:lpstr>Arizona Fidelity Checklist</vt:lpstr>
      <vt:lpstr>AZ: Self-Assessment vs. Observation</vt:lpstr>
      <vt:lpstr>AZ: Using DEC RP Performance Checklists</vt:lpstr>
      <vt:lpstr>WI Birth to 3 program</vt:lpstr>
      <vt:lpstr>WI Birth to 3 program</vt:lpstr>
      <vt:lpstr>WI Birth to 3 program</vt:lpstr>
      <vt:lpstr>WI Birth to 3 program</vt:lpstr>
      <vt:lpstr>WI Birth to 3 program</vt:lpstr>
      <vt:lpstr>Discussion</vt:lpstr>
      <vt:lpstr>Stay In Touch!</vt:lpstr>
      <vt:lpstr>PowerPoint Presentation</vt:lpstr>
    </vt:vector>
  </TitlesOfParts>
  <Company>The DaSy Center and The ECTA Center</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 it Working? Evaluating Implementation of Evidence-Based Practices</dc:title>
  <dc:subject>Evaluating Implementation of Evidence-Based Practices</dc:subject>
  <dc:creator>Abby Schachner, Megan Vinh, Maureen Casey, Dana Romary, Ruth Chvojichek</dc:creator>
  <cp:keywords>Data Use, Evidence-Based Practice, SSIP</cp:keywords>
  <cp:lastModifiedBy>Katie Roberts</cp:lastModifiedBy>
  <cp:revision>123</cp:revision>
  <dcterms:created xsi:type="dcterms:W3CDTF">2013-02-06T21:54:43Z</dcterms:created>
  <dcterms:modified xsi:type="dcterms:W3CDTF">2016-10-19T15:03:10Z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