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7.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8.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8" r:id="rId3"/>
    <p:sldMasterId id="2147483672" r:id="rId4"/>
    <p:sldMasterId id="2147483690" r:id="rId5"/>
    <p:sldMasterId id="2147483699" r:id="rId6"/>
    <p:sldMasterId id="2147483748" r:id="rId7"/>
    <p:sldMasterId id="2147483752" r:id="rId8"/>
    <p:sldMasterId id="2147483786" r:id="rId9"/>
  </p:sldMasterIdLst>
  <p:notesMasterIdLst>
    <p:notesMasterId r:id="rId47"/>
  </p:notesMasterIdLst>
  <p:handoutMasterIdLst>
    <p:handoutMasterId r:id="rId48"/>
  </p:handoutMasterIdLst>
  <p:sldIdLst>
    <p:sldId id="258" r:id="rId10"/>
    <p:sldId id="500" r:id="rId11"/>
    <p:sldId id="303" r:id="rId12"/>
    <p:sldId id="557" r:id="rId13"/>
    <p:sldId id="567" r:id="rId14"/>
    <p:sldId id="568" r:id="rId15"/>
    <p:sldId id="604" r:id="rId16"/>
    <p:sldId id="605" r:id="rId17"/>
    <p:sldId id="606" r:id="rId18"/>
    <p:sldId id="608" r:id="rId19"/>
    <p:sldId id="502" r:id="rId20"/>
    <p:sldId id="513" r:id="rId21"/>
    <p:sldId id="598" r:id="rId22"/>
    <p:sldId id="600" r:id="rId23"/>
    <p:sldId id="601" r:id="rId24"/>
    <p:sldId id="603" r:id="rId25"/>
    <p:sldId id="571" r:id="rId26"/>
    <p:sldId id="569" r:id="rId27"/>
    <p:sldId id="570" r:id="rId28"/>
    <p:sldId id="572" r:id="rId29"/>
    <p:sldId id="602" r:id="rId30"/>
    <p:sldId id="541" r:id="rId31"/>
    <p:sldId id="622" r:id="rId32"/>
    <p:sldId id="609" r:id="rId33"/>
    <p:sldId id="616" r:id="rId34"/>
    <p:sldId id="617" r:id="rId35"/>
    <p:sldId id="618" r:id="rId36"/>
    <p:sldId id="620" r:id="rId37"/>
    <p:sldId id="624" r:id="rId38"/>
    <p:sldId id="623" r:id="rId39"/>
    <p:sldId id="625" r:id="rId40"/>
    <p:sldId id="626" r:id="rId41"/>
    <p:sldId id="619" r:id="rId42"/>
    <p:sldId id="621" r:id="rId43"/>
    <p:sldId id="504" r:id="rId44"/>
    <p:sldId id="497" r:id="rId45"/>
    <p:sldId id="498" r:id="rId46"/>
  </p:sldIdLst>
  <p:sldSz cx="9144000" cy="6858000" type="screen4x3"/>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by Winer" initial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50A700"/>
    <a:srgbClr val="39B54A"/>
    <a:srgbClr val="DE3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4" autoAdjust="0"/>
    <p:restoredTop sz="86392" autoAdjust="0"/>
  </p:normalViewPr>
  <p:slideViewPr>
    <p:cSldViewPr>
      <p:cViewPr varScale="1">
        <p:scale>
          <a:sx n="58" d="100"/>
          <a:sy n="58" d="100"/>
        </p:scale>
        <p:origin x="-67" y="-278"/>
      </p:cViewPr>
      <p:guideLst>
        <p:guide orient="horz" pos="2160"/>
        <p:guide pos="2880"/>
      </p:guideLst>
    </p:cSldViewPr>
  </p:slideViewPr>
  <p:outlineViewPr>
    <p:cViewPr>
      <p:scale>
        <a:sx n="33" d="100"/>
        <a:sy n="33" d="100"/>
      </p:scale>
      <p:origin x="0" y="8064"/>
    </p:cViewPr>
  </p:outlineViewPr>
  <p:notesTextViewPr>
    <p:cViewPr>
      <p:scale>
        <a:sx n="200" d="100"/>
        <a:sy n="200" d="100"/>
      </p:scale>
      <p:origin x="0" y="0"/>
    </p:cViewPr>
  </p:notesTextViewPr>
  <p:sorterViewPr>
    <p:cViewPr>
      <p:scale>
        <a:sx n="100" d="100"/>
        <a:sy n="100" d="100"/>
      </p:scale>
      <p:origin x="0" y="0"/>
    </p:cViewPr>
  </p:sorterViewPr>
  <p:notesViewPr>
    <p:cSldViewPr>
      <p:cViewPr>
        <p:scale>
          <a:sx n="100" d="100"/>
          <a:sy n="100" d="100"/>
        </p:scale>
        <p:origin x="-3468" y="2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notesMaster" Target="notesMasters/notesMaster1.xml"/><Relationship Id="rId50"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pPr/>
              <a:t>10/20/2016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pPr/>
              <a:t>‹#›</a:t>
            </a:fld>
            <a:endParaRPr lang="en-US" dirty="0"/>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pPr/>
              <a:t>10/20/2016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pPr/>
              <a:t>‹#›</a:t>
            </a:fld>
            <a:endParaRPr lang="en-US" dirty="0"/>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dasycenter.org/resources/dasy-framework/system-desig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a:t>
            </a:fld>
            <a:endParaRPr lang="en-US" dirty="0"/>
          </a:p>
        </p:txBody>
      </p:sp>
    </p:spTree>
    <p:extLst>
      <p:ext uri="{BB962C8B-B14F-4D97-AF65-F5344CB8AC3E}">
        <p14:creationId xmlns:p14="http://schemas.microsoft.com/office/powerpoint/2010/main" val="4109941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3407015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14</a:t>
            </a:fld>
            <a:endParaRPr lang="en-US"/>
          </a:p>
        </p:txBody>
      </p:sp>
    </p:spTree>
    <p:extLst>
      <p:ext uri="{BB962C8B-B14F-4D97-AF65-F5344CB8AC3E}">
        <p14:creationId xmlns:p14="http://schemas.microsoft.com/office/powerpoint/2010/main" val="1202717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21">
              <a:defRPr/>
            </a:pPr>
            <a:endParaRPr lang="en-US" dirty="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a:p>
        </p:txBody>
      </p:sp>
    </p:spTree>
    <p:extLst>
      <p:ext uri="{BB962C8B-B14F-4D97-AF65-F5344CB8AC3E}">
        <p14:creationId xmlns:p14="http://schemas.microsoft.com/office/powerpoint/2010/main" val="303721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Connections</a:t>
            </a:r>
          </a:p>
        </p:txBody>
      </p:sp>
      <p:sp>
        <p:nvSpPr>
          <p:cNvPr id="4" name="Slide Number Placeholder 3"/>
          <p:cNvSpPr>
            <a:spLocks noGrp="1"/>
          </p:cNvSpPr>
          <p:nvPr>
            <p:ph type="sldNum" sz="quarter" idx="10"/>
          </p:nvPr>
        </p:nvSpPr>
        <p:spPr/>
        <p:txBody>
          <a:bodyPr/>
          <a:lstStyle/>
          <a:p>
            <a:fld id="{5E69EC22-8000-4A01-AE86-242F21553022}" type="slidenum">
              <a:rPr lang="en-US" smtClean="0"/>
              <a:pPr/>
              <a:t>17</a:t>
            </a:fld>
            <a:endParaRPr lang="en-US" dirty="0"/>
          </a:p>
        </p:txBody>
      </p:sp>
    </p:spTree>
    <p:extLst>
      <p:ext uri="{BB962C8B-B14F-4D97-AF65-F5344CB8AC3E}">
        <p14:creationId xmlns:p14="http://schemas.microsoft.com/office/powerpoint/2010/main" val="488402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Connections</a:t>
            </a:r>
          </a:p>
        </p:txBody>
      </p:sp>
      <p:sp>
        <p:nvSpPr>
          <p:cNvPr id="4" name="Slide Number Placeholder 3"/>
          <p:cNvSpPr>
            <a:spLocks noGrp="1"/>
          </p:cNvSpPr>
          <p:nvPr>
            <p:ph type="sldNum" sz="quarter" idx="10"/>
          </p:nvPr>
        </p:nvSpPr>
        <p:spPr/>
        <p:txBody>
          <a:bodyPr/>
          <a:lstStyle/>
          <a:p>
            <a:fld id="{5E69EC22-8000-4A01-AE86-242F21553022}" type="slidenum">
              <a:rPr lang="en-US" smtClean="0"/>
              <a:pPr/>
              <a:t>18</a:t>
            </a:fld>
            <a:endParaRPr lang="en-US" dirty="0"/>
          </a:p>
        </p:txBody>
      </p:sp>
    </p:spTree>
    <p:extLst>
      <p:ext uri="{BB962C8B-B14F-4D97-AF65-F5344CB8AC3E}">
        <p14:creationId xmlns:p14="http://schemas.microsoft.com/office/powerpoint/2010/main" val="3275429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Connections</a:t>
            </a:r>
          </a:p>
        </p:txBody>
      </p:sp>
      <p:sp>
        <p:nvSpPr>
          <p:cNvPr id="4" name="Slide Number Placeholder 3"/>
          <p:cNvSpPr>
            <a:spLocks noGrp="1"/>
          </p:cNvSpPr>
          <p:nvPr>
            <p:ph type="sldNum" sz="quarter" idx="10"/>
          </p:nvPr>
        </p:nvSpPr>
        <p:spPr/>
        <p:txBody>
          <a:bodyPr/>
          <a:lstStyle/>
          <a:p>
            <a:fld id="{5E69EC22-8000-4A01-AE86-242F21553022}" type="slidenum">
              <a:rPr lang="en-US" smtClean="0"/>
              <a:pPr/>
              <a:t>19</a:t>
            </a:fld>
            <a:endParaRPr lang="en-US" dirty="0"/>
          </a:p>
        </p:txBody>
      </p:sp>
    </p:spTree>
    <p:extLst>
      <p:ext uri="{BB962C8B-B14F-4D97-AF65-F5344CB8AC3E}">
        <p14:creationId xmlns:p14="http://schemas.microsoft.com/office/powerpoint/2010/main" val="776839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Connections</a:t>
            </a:r>
          </a:p>
        </p:txBody>
      </p:sp>
      <p:sp>
        <p:nvSpPr>
          <p:cNvPr id="4" name="Slide Number Placeholder 3"/>
          <p:cNvSpPr>
            <a:spLocks noGrp="1"/>
          </p:cNvSpPr>
          <p:nvPr>
            <p:ph type="sldNum" sz="quarter" idx="10"/>
          </p:nvPr>
        </p:nvSpPr>
        <p:spPr/>
        <p:txBody>
          <a:bodyPr/>
          <a:lstStyle/>
          <a:p>
            <a:fld id="{5E69EC22-8000-4A01-AE86-242F21553022}" type="slidenum">
              <a:rPr lang="en-US" smtClean="0"/>
              <a:pPr/>
              <a:t>20</a:t>
            </a:fld>
            <a:endParaRPr lang="en-US" dirty="0"/>
          </a:p>
        </p:txBody>
      </p:sp>
    </p:spTree>
    <p:extLst>
      <p:ext uri="{BB962C8B-B14F-4D97-AF65-F5344CB8AC3E}">
        <p14:creationId xmlns:p14="http://schemas.microsoft.com/office/powerpoint/2010/main" val="1149034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a:p>
        </p:txBody>
      </p:sp>
    </p:spTree>
    <p:extLst>
      <p:ext uri="{BB962C8B-B14F-4D97-AF65-F5344CB8AC3E}">
        <p14:creationId xmlns:p14="http://schemas.microsoft.com/office/powerpoint/2010/main" val="1280308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22</a:t>
            </a:fld>
            <a:endParaRPr lang="en-US" dirty="0"/>
          </a:p>
        </p:txBody>
      </p:sp>
    </p:spTree>
    <p:extLst>
      <p:ext uri="{BB962C8B-B14F-4D97-AF65-F5344CB8AC3E}">
        <p14:creationId xmlns:p14="http://schemas.microsoft.com/office/powerpoint/2010/main" val="2753285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LDU meeting 1 and 2-- Sharon W. and Kerry presented these slides and shared a draft of one of the report templates. It might be good to do the same in this session.</a:t>
            </a:r>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a:p>
        </p:txBody>
      </p:sp>
    </p:spTree>
    <p:extLst>
      <p:ext uri="{BB962C8B-B14F-4D97-AF65-F5344CB8AC3E}">
        <p14:creationId xmlns:p14="http://schemas.microsoft.com/office/powerpoint/2010/main" val="407856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a:t>
            </a:fld>
            <a:endParaRPr lang="en-US" dirty="0"/>
          </a:p>
        </p:txBody>
      </p:sp>
    </p:spTree>
    <p:extLst>
      <p:ext uri="{BB962C8B-B14F-4D97-AF65-F5344CB8AC3E}">
        <p14:creationId xmlns:p14="http://schemas.microsoft.com/office/powerpoint/2010/main" val="3121380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Verbally describe what we mean by a report</a:t>
            </a:r>
          </a:p>
          <a:p>
            <a:r>
              <a:rPr lang="en-US" dirty="0"/>
              <a:t>Pass out draft data reports</a:t>
            </a:r>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a:p>
        </p:txBody>
      </p:sp>
    </p:spTree>
    <p:extLst>
      <p:ext uri="{BB962C8B-B14F-4D97-AF65-F5344CB8AC3E}">
        <p14:creationId xmlns:p14="http://schemas.microsoft.com/office/powerpoint/2010/main" val="3637094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a:p>
        </p:txBody>
      </p:sp>
    </p:spTree>
    <p:extLst>
      <p:ext uri="{BB962C8B-B14F-4D97-AF65-F5344CB8AC3E}">
        <p14:creationId xmlns:p14="http://schemas.microsoft.com/office/powerpoint/2010/main" val="1690403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26</a:t>
            </a:fld>
            <a:endParaRPr lang="en-US"/>
          </a:p>
        </p:txBody>
      </p:sp>
    </p:spTree>
    <p:extLst>
      <p:ext uri="{BB962C8B-B14F-4D97-AF65-F5344CB8AC3E}">
        <p14:creationId xmlns:p14="http://schemas.microsoft.com/office/powerpoint/2010/main" val="961178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a:p>
        </p:txBody>
      </p:sp>
    </p:spTree>
    <p:extLst>
      <p:ext uri="{BB962C8B-B14F-4D97-AF65-F5344CB8AC3E}">
        <p14:creationId xmlns:p14="http://schemas.microsoft.com/office/powerpoint/2010/main" val="1331545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28</a:t>
            </a:fld>
            <a:endParaRPr lang="en-US"/>
          </a:p>
        </p:txBody>
      </p:sp>
    </p:spTree>
    <p:extLst>
      <p:ext uri="{BB962C8B-B14F-4D97-AF65-F5344CB8AC3E}">
        <p14:creationId xmlns:p14="http://schemas.microsoft.com/office/powerpoint/2010/main" val="4202116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33</a:t>
            </a:fld>
            <a:endParaRPr lang="en-US"/>
          </a:p>
        </p:txBody>
      </p:sp>
    </p:spTree>
    <p:extLst>
      <p:ext uri="{BB962C8B-B14F-4D97-AF65-F5344CB8AC3E}">
        <p14:creationId xmlns:p14="http://schemas.microsoft.com/office/powerpoint/2010/main" val="1598395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21">
              <a:defRPr/>
            </a:pPr>
            <a:r>
              <a:rPr lang="en-US" dirty="0"/>
              <a:t>I believe the toolkit will be released at the end of July, you could include a link to it in the slides you present at eh conference and plug the session they are doing on it and encourage them to go to the "playground" to try it out</a:t>
            </a:r>
          </a:p>
        </p:txBody>
      </p:sp>
      <p:sp>
        <p:nvSpPr>
          <p:cNvPr id="4" name="Slide Number Placeholder 3"/>
          <p:cNvSpPr>
            <a:spLocks noGrp="1"/>
          </p:cNvSpPr>
          <p:nvPr>
            <p:ph type="sldNum" sz="quarter" idx="10"/>
          </p:nvPr>
        </p:nvSpPr>
        <p:spPr/>
        <p:txBody>
          <a:bodyPr/>
          <a:lstStyle/>
          <a:p>
            <a:fld id="{5E69EC22-8000-4A01-AE86-242F21553022}" type="slidenum">
              <a:rPr lang="en-US" smtClean="0"/>
              <a:t>34</a:t>
            </a:fld>
            <a:endParaRPr lang="en-US"/>
          </a:p>
        </p:txBody>
      </p:sp>
    </p:spTree>
    <p:extLst>
      <p:ext uri="{BB962C8B-B14F-4D97-AF65-F5344CB8AC3E}">
        <p14:creationId xmlns:p14="http://schemas.microsoft.com/office/powerpoint/2010/main" val="2137614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35</a:t>
            </a:fld>
            <a:endParaRPr lang="en-US" dirty="0"/>
          </a:p>
        </p:txBody>
      </p:sp>
    </p:spTree>
    <p:extLst>
      <p:ext uri="{BB962C8B-B14F-4D97-AF65-F5344CB8AC3E}">
        <p14:creationId xmlns:p14="http://schemas.microsoft.com/office/powerpoint/2010/main" val="2473615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36</a:t>
            </a:fld>
            <a:endParaRPr lang="en-US"/>
          </a:p>
        </p:txBody>
      </p:sp>
    </p:spTree>
    <p:extLst>
      <p:ext uri="{BB962C8B-B14F-4D97-AF65-F5344CB8AC3E}">
        <p14:creationId xmlns:p14="http://schemas.microsoft.com/office/powerpoint/2010/main" val="2393736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37</a:t>
            </a:fld>
            <a:endParaRPr lang="en-US"/>
          </a:p>
        </p:txBody>
      </p:sp>
    </p:spTree>
    <p:extLst>
      <p:ext uri="{BB962C8B-B14F-4D97-AF65-F5344CB8AC3E}">
        <p14:creationId xmlns:p14="http://schemas.microsoft.com/office/powerpoint/2010/main" val="1552485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a:t>
            </a:fld>
            <a:endParaRPr lang="en-US" dirty="0"/>
          </a:p>
        </p:txBody>
      </p:sp>
    </p:spTree>
    <p:extLst>
      <p:ext uri="{BB962C8B-B14F-4D97-AF65-F5344CB8AC3E}">
        <p14:creationId xmlns:p14="http://schemas.microsoft.com/office/powerpoint/2010/main" val="2070745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4</a:t>
            </a:fld>
            <a:endParaRPr lang="en-US" dirty="0"/>
          </a:p>
        </p:txBody>
      </p:sp>
    </p:spTree>
    <p:extLst>
      <p:ext uri="{BB962C8B-B14F-4D97-AF65-F5344CB8AC3E}">
        <p14:creationId xmlns:p14="http://schemas.microsoft.com/office/powerpoint/2010/main" val="1107711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800" baseline="0" dirty="0"/>
              <a:t>The Center for Early Childhood IDEA Data Systems (DaSy) compiled a set of </a:t>
            </a:r>
            <a:r>
              <a:rPr lang="en-US" altLang="en-US" sz="800" b="1" baseline="0" dirty="0"/>
              <a:t>Critical Questions</a:t>
            </a:r>
            <a:r>
              <a:rPr lang="en-US" altLang="en-US" sz="800" baseline="0" dirty="0"/>
              <a:t> that a powerful state data system </a:t>
            </a:r>
            <a:r>
              <a:rPr lang="en-US" altLang="en-US" sz="800" baseline="0" dirty="0">
                <a:solidFill>
                  <a:srgbClr val="FF0000"/>
                </a:solidFill>
              </a:rPr>
              <a:t>should be able to answer (or may want to answer) </a:t>
            </a:r>
            <a:r>
              <a:rPr lang="en-US" altLang="en-US" sz="800" baseline="0" dirty="0"/>
              <a:t>.  The answers to these questions serve various functions including: supporting the state agency in effectively administering the program, and meeting accountability requirements for early intervention and early childhood special education, and improving results for children and families through an examination of program features.  </a:t>
            </a: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AD0A5EE2-8A82-44F2-95B4-383739058DD2}" type="slidenum">
              <a:rPr lang="en-US" altLang="en-US" sz="1200" smtClean="0">
                <a:solidFill>
                  <a:srgbClr val="000000"/>
                </a:solidFill>
              </a:rPr>
              <a:pPr/>
              <a:t>5</a:t>
            </a:fld>
            <a:endParaRPr lang="en-US" altLang="en-US" sz="1200">
              <a:solidFill>
                <a:srgbClr val="000000"/>
              </a:solidFill>
            </a:endParaRPr>
          </a:p>
        </p:txBody>
      </p:sp>
    </p:spTree>
    <p:extLst>
      <p:ext uri="{BB962C8B-B14F-4D97-AF65-F5344CB8AC3E}">
        <p14:creationId xmlns:p14="http://schemas.microsoft.com/office/powerpoint/2010/main" val="615974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questions are grouped into </a:t>
            </a:r>
            <a:r>
              <a:rPr lang="en-US" altLang="en-US" b="1" dirty="0"/>
              <a:t>three sections</a:t>
            </a:r>
            <a:r>
              <a:rPr lang="en-US" altLang="en-US" dirty="0"/>
              <a:t>, which align with the suggested data elements in the </a:t>
            </a:r>
            <a:r>
              <a:rPr lang="en-US" altLang="en-US" u="sng" dirty="0">
                <a:hlinkClick r:id="rId3"/>
              </a:rPr>
              <a:t>DaSy Data System Framework System Design Subcomponent</a:t>
            </a:r>
            <a:r>
              <a:rPr lang="en-US" altLang="en-US" u="sng" dirty="0"/>
              <a:t> (see SD4)</a:t>
            </a:r>
            <a:r>
              <a:rPr lang="en-US" altLang="en-US" dirty="0"/>
              <a:t>.  Each section has a set </a:t>
            </a:r>
            <a:r>
              <a:rPr lang="en-US" altLang="en-US" b="1" dirty="0"/>
              <a:t>of broad questions</a:t>
            </a:r>
            <a:r>
              <a:rPr lang="en-US" altLang="en-US" dirty="0"/>
              <a:t>, with each broad question followed by more specific example questions.  </a:t>
            </a:r>
          </a:p>
          <a:p>
            <a:r>
              <a:rPr lang="en-US" altLang="en-US" dirty="0"/>
              <a:t>The </a:t>
            </a:r>
            <a:r>
              <a:rPr lang="en-US" altLang="en-US" b="1" dirty="0"/>
              <a:t>broad questions </a:t>
            </a:r>
            <a:r>
              <a:rPr lang="en-US" altLang="en-US" dirty="0"/>
              <a:t>represent critical global questions for state monitoring, evaluation, and program improvement efforts in early intervention and early childhood special education.  </a:t>
            </a:r>
          </a:p>
          <a:p>
            <a:r>
              <a:rPr lang="en-US" altLang="en-US" dirty="0"/>
              <a:t>The </a:t>
            </a:r>
            <a:r>
              <a:rPr lang="en-US" altLang="en-US" b="1" dirty="0"/>
              <a:t>specific example questions </a:t>
            </a:r>
            <a:r>
              <a:rPr lang="en-US" altLang="en-US" dirty="0"/>
              <a:t>illustrate more detailed approaches that will allow the state to address the issues raised in the overall broad questions.  </a:t>
            </a:r>
          </a:p>
          <a:p>
            <a:r>
              <a:rPr lang="en-US" altLang="en-US" dirty="0"/>
              <a:t>The critical questions include both </a:t>
            </a:r>
            <a:r>
              <a:rPr lang="en-US" altLang="en-US" b="1" dirty="0"/>
              <a:t>essential questions</a:t>
            </a:r>
            <a:r>
              <a:rPr lang="en-US" altLang="en-US" dirty="0"/>
              <a:t>, denoted by the </a:t>
            </a:r>
            <a:r>
              <a:rPr lang="en-US" altLang="en-US" u="sng" dirty="0"/>
              <a:t>[bread and butter] </a:t>
            </a:r>
            <a:r>
              <a:rPr lang="en-US" altLang="en-US" dirty="0"/>
              <a:t>symbol and </a:t>
            </a:r>
            <a:r>
              <a:rPr lang="en-US" altLang="en-US" b="1" dirty="0"/>
              <a:t>aspirational questions</a:t>
            </a:r>
            <a:r>
              <a:rPr lang="en-US" altLang="en-US" dirty="0"/>
              <a:t>, </a:t>
            </a:r>
            <a:r>
              <a:rPr lang="en-US" altLang="en-US" u="sng" dirty="0"/>
              <a:t>denoted by the [mountain climber] </a:t>
            </a:r>
            <a:r>
              <a:rPr lang="en-US" altLang="en-US" dirty="0"/>
              <a:t> symbol.  </a:t>
            </a:r>
          </a:p>
          <a:p>
            <a:r>
              <a:rPr lang="en-US" altLang="en-US" b="1" dirty="0"/>
              <a:t>Essential questions </a:t>
            </a:r>
            <a:r>
              <a:rPr lang="en-US" altLang="en-US" dirty="0"/>
              <a:t>are those that a comprehensive, well-functioning state data system should be able to answer.  </a:t>
            </a:r>
          </a:p>
          <a:p>
            <a:r>
              <a:rPr lang="en-US" altLang="en-US" dirty="0"/>
              <a:t>Aspirational questions, although valuable to ask and answer, </a:t>
            </a:r>
            <a:r>
              <a:rPr lang="en-US" altLang="en-US" b="1" dirty="0"/>
              <a:t>are more complex and require more information or more linkages to other data systems </a:t>
            </a:r>
            <a:r>
              <a:rPr lang="en-US" altLang="en-US" dirty="0"/>
              <a:t>than would be expected even with a good system.</a:t>
            </a: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97D13E19-3871-4FE8-91D6-6D5D0336152B}" type="slidenum">
              <a:rPr lang="en-US" altLang="en-US" sz="1200" smtClean="0">
                <a:solidFill>
                  <a:srgbClr val="000000"/>
                </a:solidFill>
              </a:rPr>
              <a:pPr/>
              <a:t>6</a:t>
            </a:fld>
            <a:endParaRPr lang="en-US" altLang="en-US" sz="1200">
              <a:solidFill>
                <a:srgbClr val="000000"/>
              </a:solidFill>
            </a:endParaRPr>
          </a:p>
        </p:txBody>
      </p:sp>
    </p:spTree>
    <p:extLst>
      <p:ext uri="{BB962C8B-B14F-4D97-AF65-F5344CB8AC3E}">
        <p14:creationId xmlns:p14="http://schemas.microsoft.com/office/powerpoint/2010/main" val="423941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a:t>
            </a:r>
            <a:r>
              <a:rPr lang="en-US" baseline="0" dirty="0"/>
              <a:t> up</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a:p>
        </p:txBody>
      </p:sp>
    </p:spTree>
    <p:extLst>
      <p:ext uri="{BB962C8B-B14F-4D97-AF65-F5344CB8AC3E}">
        <p14:creationId xmlns:p14="http://schemas.microsoft.com/office/powerpoint/2010/main" val="2166882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11</a:t>
            </a:fld>
            <a:endParaRPr lang="en-US" dirty="0"/>
          </a:p>
        </p:txBody>
      </p:sp>
    </p:spTree>
    <p:extLst>
      <p:ext uri="{BB962C8B-B14F-4D97-AF65-F5344CB8AC3E}">
        <p14:creationId xmlns:p14="http://schemas.microsoft.com/office/powerpoint/2010/main" val="2035523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6D526FB-2B28-44E5-8BA4-C3314375BFBD}" type="slidenum">
              <a:rPr lang="en-US" altLang="en-US" sz="1200" smtClean="0"/>
              <a:pPr/>
              <a:t>12</a:t>
            </a:fld>
            <a:endParaRPr lang="en-US" altLang="en-US" sz="1200"/>
          </a:p>
        </p:txBody>
      </p:sp>
    </p:spTree>
    <p:extLst>
      <p:ext uri="{BB962C8B-B14F-4D97-AF65-F5344CB8AC3E}">
        <p14:creationId xmlns:p14="http://schemas.microsoft.com/office/powerpoint/2010/main" val="3852263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9.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gif"/><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gif"/><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gif"/><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gif"/><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gif"/><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gif"/><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gif"/><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 y="350098"/>
            <a:ext cx="2177906" cy="14787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quot; &quot;"/>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4" name="Title 1"/>
          <p:cNvSpPr>
            <a:spLocks noGrp="1"/>
          </p:cNvSpPr>
          <p:nvPr>
            <p:ph type="ctrTitle"/>
          </p:nvPr>
        </p:nvSpPr>
        <p:spPr>
          <a:xfrm>
            <a:off x="762000" y="2362200"/>
            <a:ext cx="6019800" cy="1470025"/>
          </a:xfrm>
          <a:prstGeom prst="rect">
            <a:avLst/>
          </a:prstGeom>
        </p:spPr>
        <p:txBody>
          <a:bodyPr>
            <a:normAutofit/>
          </a:bodyPr>
          <a:lstStyle>
            <a:lvl1pPr algn="l">
              <a:defRPr sz="4000" b="1">
                <a:solidFill>
                  <a:schemeClr val="tx2">
                    <a:lumMod val="60000"/>
                    <a:lumOff val="40000"/>
                  </a:schemeClr>
                </a:solidFill>
              </a:defRPr>
            </a:lvl1pPr>
          </a:lstStyle>
          <a:p>
            <a:r>
              <a:rPr lang="en-US" dirty="0"/>
              <a:t>Click to edit Master title style</a:t>
            </a:r>
          </a:p>
        </p:txBody>
      </p:sp>
      <p:sp>
        <p:nvSpPr>
          <p:cNvPr id="15" name="Subtitle 2"/>
          <p:cNvSpPr>
            <a:spLocks noGrp="1"/>
          </p:cNvSpPr>
          <p:nvPr>
            <p:ph type="subTitle" idx="1"/>
          </p:nvPr>
        </p:nvSpPr>
        <p:spPr>
          <a:xfrm>
            <a:off x="685800" y="4117975"/>
            <a:ext cx="6400800" cy="1752600"/>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extBox 1"/>
          <p:cNvSpPr txBox="1"/>
          <p:nvPr userDrawn="1"/>
        </p:nvSpPr>
        <p:spPr>
          <a:xfrm>
            <a:off x="2819400" y="1093358"/>
            <a:ext cx="4419600" cy="646331"/>
          </a:xfrm>
          <a:prstGeom prst="rect">
            <a:avLst/>
          </a:prstGeom>
          <a:noFill/>
        </p:spPr>
        <p:txBody>
          <a:bodyPr wrap="square" rtlCol="0">
            <a:spAutoFit/>
          </a:bodyPr>
          <a:lstStyle/>
          <a:p>
            <a:r>
              <a:rPr lang="en-US" b="1" dirty="0">
                <a:solidFill>
                  <a:srgbClr val="39B54A"/>
                </a:solidFill>
              </a:rPr>
              <a:t>The</a:t>
            </a:r>
            <a:r>
              <a:rPr lang="en-US" b="1" baseline="0" dirty="0">
                <a:solidFill>
                  <a:srgbClr val="39B54A"/>
                </a:solidFill>
              </a:rPr>
              <a:t> Center for IDEA</a:t>
            </a:r>
          </a:p>
          <a:p>
            <a:r>
              <a:rPr lang="en-US" b="1" baseline="0" dirty="0">
                <a:solidFill>
                  <a:srgbClr val="39B54A"/>
                </a:solidFill>
              </a:rPr>
              <a:t>Early Childhood Data Systems</a:t>
            </a:r>
            <a:endParaRPr lang="en-US" b="1" dirty="0">
              <a:solidFill>
                <a:srgbClr val="39B54A"/>
              </a:solidFill>
            </a:endParaRPr>
          </a:p>
        </p:txBody>
      </p:sp>
    </p:spTree>
    <p:extLst>
      <p:ext uri="{BB962C8B-B14F-4D97-AF65-F5344CB8AC3E}">
        <p14:creationId xmlns:p14="http://schemas.microsoft.com/office/powerpoint/2010/main" val="112504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768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289568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1527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3" name="Oval 2"/>
          <p:cNvSpPr/>
          <p:nvPr userDrawn="1"/>
        </p:nvSpPr>
        <p:spPr>
          <a:xfrm>
            <a:off x="5073650" y="6400800"/>
            <a:ext cx="396875"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pic>
        <p:nvPicPr>
          <p:cNvPr id="5" name="Picture 21"/>
          <p:cNvPicPr>
            <a:picLocks noChangeAspect="1"/>
          </p:cNvPicPr>
          <p:nvPr userDrawn="1"/>
        </p:nvPicPr>
        <p:blipFill>
          <a:blip r:embed="rId2">
            <a:extLst>
              <a:ext uri="{28A0092B-C50C-407E-A947-70E740481C1C}">
                <a14:useLocalDpi xmlns:a14="http://schemas.microsoft.com/office/drawing/2010/main" val="0"/>
              </a:ext>
            </a:extLst>
          </a:blip>
          <a:srcRect l="59012" t="26236" b="27261"/>
          <a:stretch>
            <a:fillRect/>
          </a:stretch>
        </p:blipFill>
        <p:spPr bwMode="auto">
          <a:xfrm>
            <a:off x="5013325" y="6316663"/>
            <a:ext cx="519113"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10"/>
          <p:cNvSpPr>
            <a:spLocks noGrp="1"/>
          </p:cNvSpPr>
          <p:nvPr>
            <p:ph type="body" sz="quarter" idx="10"/>
          </p:nvPr>
        </p:nvSpPr>
        <p:spPr>
          <a:xfrm>
            <a:off x="533400" y="685800"/>
            <a:ext cx="8089900" cy="35052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8835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533400" y="1600200"/>
            <a:ext cx="8089900" cy="25908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a:t>Click to edit Master title style</a:t>
            </a:r>
          </a:p>
        </p:txBody>
      </p:sp>
      <p:cxnSp>
        <p:nvCxnSpPr>
          <p:cNvPr id="8" name="Straight Connector 7"/>
          <p:cNvCxnSpPr/>
          <p:nvPr userDrawn="1"/>
        </p:nvCxnSpPr>
        <p:spPr>
          <a:xfrm>
            <a:off x="533400" y="685800"/>
            <a:ext cx="8229600" cy="0"/>
          </a:xfrm>
          <a:prstGeom prst="line">
            <a:avLst/>
          </a:prstGeom>
          <a:ln w="28575">
            <a:solidFill>
              <a:srgbClr val="6AB4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700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Oval 2"/>
          <p:cNvSpPr/>
          <p:nvPr userDrawn="1"/>
        </p:nvSpPr>
        <p:spPr>
          <a:xfrm>
            <a:off x="5074278" y="6400800"/>
            <a:ext cx="396789"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
        <p:nvSpPr>
          <p:cNvPr id="4" name="Text Placeholder 10"/>
          <p:cNvSpPr>
            <a:spLocks noGrp="1"/>
          </p:cNvSpPr>
          <p:nvPr>
            <p:ph type="body" sz="quarter" idx="10"/>
          </p:nvPr>
        </p:nvSpPr>
        <p:spPr>
          <a:xfrm>
            <a:off x="533400" y="685800"/>
            <a:ext cx="8089900" cy="35052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25688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Slide">
    <p:bg>
      <p:bgPr>
        <a:gradFill flip="none" rotWithShape="1">
          <a:gsLst>
            <a:gs pos="47000">
              <a:schemeClr val="bg1">
                <a:alpha val="55000"/>
              </a:schemeClr>
            </a:gs>
            <a:gs pos="76000">
              <a:schemeClr val="tx1">
                <a:lumMod val="50000"/>
                <a:lumOff val="50000"/>
                <a:alpha val="43000"/>
              </a:schemeClr>
            </a:gs>
            <a:gs pos="100000">
              <a:schemeClr val="tx1">
                <a:lumMod val="85000"/>
                <a:lumOff val="15000"/>
                <a:alpha val="74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738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481032" y="2514600"/>
            <a:ext cx="8089900" cy="4572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a:t>Click to edit Master title style</a:t>
            </a:r>
          </a:p>
        </p:txBody>
      </p:sp>
      <p:sp>
        <p:nvSpPr>
          <p:cNvPr id="2" name="Oval 1"/>
          <p:cNvSpPr/>
          <p:nvPr userDrawn="1"/>
        </p:nvSpPr>
        <p:spPr>
          <a:xfrm>
            <a:off x="5029200" y="6381689"/>
            <a:ext cx="486949" cy="456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cxnSp>
        <p:nvCxnSpPr>
          <p:cNvPr id="8" name="Straight Connector 7"/>
          <p:cNvCxnSpPr/>
          <p:nvPr userDrawn="1"/>
        </p:nvCxnSpPr>
        <p:spPr>
          <a:xfrm>
            <a:off x="533400" y="685800"/>
            <a:ext cx="8229600" cy="0"/>
          </a:xfrm>
          <a:prstGeom prst="line">
            <a:avLst/>
          </a:prstGeom>
          <a:ln w="28575">
            <a:gradFill flip="none" rotWithShape="1">
              <a:gsLst>
                <a:gs pos="0">
                  <a:srgbClr val="6AB426"/>
                </a:gs>
                <a:gs pos="49000">
                  <a:schemeClr val="accent3">
                    <a:lumMod val="40000"/>
                    <a:lumOff val="60000"/>
                  </a:schemeClr>
                </a:gs>
                <a:gs pos="21000">
                  <a:schemeClr val="accent3">
                    <a:lumMod val="60000"/>
                    <a:lumOff val="40000"/>
                  </a:schemeClr>
                </a:gs>
                <a:gs pos="73000">
                  <a:schemeClr val="accent3">
                    <a:lumMod val="20000"/>
                    <a:lumOff val="80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754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a:solidFill>
                  <a:srgbClr val="154578"/>
                </a:solidFill>
              </a:defRPr>
            </a:lvl1pPr>
            <a:lvl2pPr>
              <a:defRPr>
                <a:solidFill>
                  <a:srgbClr val="39B54A"/>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Oval 2"/>
          <p:cNvSpPr/>
          <p:nvPr userDrawn="1"/>
        </p:nvSpPr>
        <p:spPr>
          <a:xfrm>
            <a:off x="5074278" y="6400800"/>
            <a:ext cx="396789"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 name="Picture 1" descr="&quot; &quot;"/>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Tree>
    <p:extLst>
      <p:ext uri="{BB962C8B-B14F-4D97-AF65-F5344CB8AC3E}">
        <p14:creationId xmlns:p14="http://schemas.microsoft.com/office/powerpoint/2010/main" val="1486054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Oval 3"/>
          <p:cNvSpPr>
            <a:spLocks noChangeArrowheads="1"/>
          </p:cNvSpPr>
          <p:nvPr userDrawn="1"/>
        </p:nvSpPr>
        <p:spPr bwMode="auto">
          <a:xfrm>
            <a:off x="1262063" y="319088"/>
            <a:ext cx="195262" cy="3429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black"/>
              </a:solidFill>
            </a:endParaRPr>
          </a:p>
        </p:txBody>
      </p:sp>
      <p:sp>
        <p:nvSpPr>
          <p:cNvPr id="6" name="Slide Number Placeholder 5"/>
          <p:cNvSpPr>
            <a:spLocks noGrp="1"/>
          </p:cNvSpPr>
          <p:nvPr>
            <p:ph type="sldNum" sz="quarter" idx="10"/>
          </p:nvPr>
        </p:nvSpPr>
        <p:spPr>
          <a:xfrm>
            <a:off x="457200" y="6356350"/>
            <a:ext cx="2133600" cy="365125"/>
          </a:xfrm>
          <a:prstGeom prst="rect">
            <a:avLst/>
          </a:prstGeom>
        </p:spPr>
        <p:txBody>
          <a:bodyPr/>
          <a:lstStyle>
            <a:lvl1pPr algn="l">
              <a:defRPr/>
            </a:lvl1pPr>
          </a:lstStyle>
          <a:p>
            <a:pPr>
              <a:defRPr/>
            </a:pPr>
            <a:fld id="{5D4EB0A9-C00D-4190-9EB5-A0AC98D0AA9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35740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066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Title Slide">
    <p:bg>
      <p:bgPr>
        <a:gradFill flip="none" rotWithShape="1">
          <a:gsLst>
            <a:gs pos="47000">
              <a:schemeClr val="bg1">
                <a:alpha val="55000"/>
              </a:schemeClr>
            </a:gs>
            <a:gs pos="76000">
              <a:schemeClr val="tx1">
                <a:lumMod val="50000"/>
                <a:lumOff val="50000"/>
                <a:alpha val="43000"/>
              </a:schemeClr>
            </a:gs>
            <a:gs pos="100000">
              <a:schemeClr val="tx1">
                <a:lumMod val="85000"/>
                <a:lumOff val="15000"/>
                <a:alpha val="74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999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152400" y="228601"/>
            <a:ext cx="292189" cy="304799"/>
          </a:xfrm>
          <a:prstGeom prst="rect">
            <a:avLst/>
          </a:prstGeom>
        </p:spPr>
      </p:pic>
    </p:spTree>
    <p:extLst>
      <p:ext uri="{BB962C8B-B14F-4D97-AF65-F5344CB8AC3E}">
        <p14:creationId xmlns:p14="http://schemas.microsoft.com/office/powerpoint/2010/main" val="194102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152400" y="228601"/>
            <a:ext cx="292189" cy="304799"/>
          </a:xfrm>
          <a:prstGeom prst="rect">
            <a:avLst/>
          </a:prstGeom>
        </p:spPr>
      </p:pic>
    </p:spTree>
    <p:extLst>
      <p:ext uri="{BB962C8B-B14F-4D97-AF65-F5344CB8AC3E}">
        <p14:creationId xmlns:p14="http://schemas.microsoft.com/office/powerpoint/2010/main" val="22979098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533400" y="1600200"/>
            <a:ext cx="8089900" cy="25908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a:t>Click to edit Master title style</a:t>
            </a:r>
          </a:p>
        </p:txBody>
      </p:sp>
      <p:cxnSp>
        <p:nvCxnSpPr>
          <p:cNvPr id="8" name="Straight Connector 7"/>
          <p:cNvCxnSpPr/>
          <p:nvPr userDrawn="1"/>
        </p:nvCxnSpPr>
        <p:spPr>
          <a:xfrm>
            <a:off x="533400" y="685800"/>
            <a:ext cx="8229600" cy="0"/>
          </a:xfrm>
          <a:prstGeom prst="line">
            <a:avLst/>
          </a:prstGeom>
          <a:ln w="28575">
            <a:solidFill>
              <a:srgbClr val="6AB4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6191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Oval 2"/>
          <p:cNvSpPr/>
          <p:nvPr userDrawn="1"/>
        </p:nvSpPr>
        <p:spPr>
          <a:xfrm>
            <a:off x="5074278" y="6400800"/>
            <a:ext cx="396789"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
        <p:nvSpPr>
          <p:cNvPr id="4" name="Text Placeholder 10"/>
          <p:cNvSpPr>
            <a:spLocks noGrp="1"/>
          </p:cNvSpPr>
          <p:nvPr>
            <p:ph type="body" sz="quarter" idx="10"/>
          </p:nvPr>
        </p:nvSpPr>
        <p:spPr>
          <a:xfrm>
            <a:off x="533400" y="685800"/>
            <a:ext cx="8089900" cy="35052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324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Title Slide">
    <p:bg>
      <p:bgPr>
        <a:gradFill flip="none" rotWithShape="1">
          <a:gsLst>
            <a:gs pos="47000">
              <a:schemeClr val="bg1">
                <a:alpha val="55000"/>
              </a:schemeClr>
            </a:gs>
            <a:gs pos="76000">
              <a:schemeClr val="tx1">
                <a:lumMod val="50000"/>
                <a:lumOff val="50000"/>
                <a:alpha val="43000"/>
              </a:schemeClr>
            </a:gs>
            <a:gs pos="100000">
              <a:schemeClr val="tx1">
                <a:lumMod val="85000"/>
                <a:lumOff val="15000"/>
                <a:alpha val="74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54607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35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4490397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78F134A-C573-458E-BD79-ECF1D9B6A1D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25683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Slide">
    <p:bg>
      <p:bgPr>
        <a:gradFill flip="none" rotWithShape="1">
          <a:gsLst>
            <a:gs pos="20000">
              <a:schemeClr val="bg1"/>
            </a:gs>
            <a:gs pos="60000">
              <a:schemeClr val="tx1">
                <a:lumMod val="50000"/>
                <a:lumOff val="50000"/>
                <a:alpha val="66000"/>
              </a:schemeClr>
            </a:gs>
            <a:gs pos="100000">
              <a:schemeClr val="tx1">
                <a:lumMod val="85000"/>
                <a:lumOff val="1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54016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1777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533400" y="1600200"/>
            <a:ext cx="8089900" cy="25908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a:t>Click to edit Master title style</a:t>
            </a:r>
          </a:p>
        </p:txBody>
      </p:sp>
      <p:cxnSp>
        <p:nvCxnSpPr>
          <p:cNvPr id="8" name="Straight Connector 7"/>
          <p:cNvCxnSpPr/>
          <p:nvPr userDrawn="1"/>
        </p:nvCxnSpPr>
        <p:spPr>
          <a:xfrm>
            <a:off x="533400" y="685800"/>
            <a:ext cx="8229600" cy="0"/>
          </a:xfrm>
          <a:prstGeom prst="line">
            <a:avLst/>
          </a:prstGeom>
          <a:ln w="28575">
            <a:solidFill>
              <a:srgbClr val="6AB4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0306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Oval 2"/>
          <p:cNvSpPr/>
          <p:nvPr userDrawn="1"/>
        </p:nvSpPr>
        <p:spPr>
          <a:xfrm>
            <a:off x="5074278" y="6400800"/>
            <a:ext cx="396789"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
        <p:nvSpPr>
          <p:cNvPr id="4" name="Text Placeholder 10"/>
          <p:cNvSpPr>
            <a:spLocks noGrp="1"/>
          </p:cNvSpPr>
          <p:nvPr>
            <p:ph type="body" sz="quarter" idx="10"/>
          </p:nvPr>
        </p:nvSpPr>
        <p:spPr>
          <a:xfrm>
            <a:off x="533400" y="685800"/>
            <a:ext cx="8089900" cy="35052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40505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itle Slide">
    <p:bg>
      <p:bgPr>
        <a:gradFill flip="none" rotWithShape="1">
          <a:gsLst>
            <a:gs pos="47000">
              <a:schemeClr val="bg1">
                <a:alpha val="55000"/>
              </a:schemeClr>
            </a:gs>
            <a:gs pos="76000">
              <a:schemeClr val="tx1">
                <a:lumMod val="50000"/>
                <a:lumOff val="50000"/>
                <a:alpha val="43000"/>
              </a:schemeClr>
            </a:gs>
            <a:gs pos="100000">
              <a:schemeClr val="tx1">
                <a:lumMod val="85000"/>
                <a:lumOff val="15000"/>
                <a:alpha val="74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46849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533400" y="1600200"/>
            <a:ext cx="8089900" cy="25908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a:t>Click to edit Master title style</a:t>
            </a:r>
          </a:p>
        </p:txBody>
      </p:sp>
      <p:cxnSp>
        <p:nvCxnSpPr>
          <p:cNvPr id="8" name="Straight Connector 7"/>
          <p:cNvCxnSpPr/>
          <p:nvPr userDrawn="1"/>
        </p:nvCxnSpPr>
        <p:spPr>
          <a:xfrm>
            <a:off x="533400" y="685800"/>
            <a:ext cx="8229600" cy="0"/>
          </a:xfrm>
          <a:prstGeom prst="line">
            <a:avLst/>
          </a:prstGeom>
          <a:ln w="28575">
            <a:solidFill>
              <a:srgbClr val="6AB4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54412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Oval 2"/>
          <p:cNvSpPr/>
          <p:nvPr userDrawn="1"/>
        </p:nvSpPr>
        <p:spPr>
          <a:xfrm>
            <a:off x="5074278" y="6400800"/>
            <a:ext cx="396789"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
        <p:nvSpPr>
          <p:cNvPr id="4" name="Text Placeholder 10"/>
          <p:cNvSpPr>
            <a:spLocks noGrp="1"/>
          </p:cNvSpPr>
          <p:nvPr>
            <p:ph type="body" sz="quarter" idx="10"/>
          </p:nvPr>
        </p:nvSpPr>
        <p:spPr>
          <a:xfrm>
            <a:off x="533400" y="685800"/>
            <a:ext cx="8089900" cy="35052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8279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Title Slide">
    <p:bg>
      <p:bgPr>
        <a:gradFill flip="none" rotWithShape="1">
          <a:gsLst>
            <a:gs pos="47000">
              <a:schemeClr val="bg1">
                <a:alpha val="55000"/>
              </a:schemeClr>
            </a:gs>
            <a:gs pos="76000">
              <a:schemeClr val="tx1">
                <a:lumMod val="50000"/>
                <a:lumOff val="50000"/>
                <a:alpha val="43000"/>
              </a:schemeClr>
            </a:gs>
            <a:gs pos="100000">
              <a:schemeClr val="tx1">
                <a:lumMod val="85000"/>
                <a:lumOff val="15000"/>
                <a:alpha val="74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11466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10" name="Group 9" descr="Logo for the Center for IDEA Early Childhood Data Systems"/>
          <p:cNvGrpSpPr/>
          <p:nvPr userDrawn="1"/>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r>
                <a:rPr lang="en-US" b="1" dirty="0">
                  <a:solidFill>
                    <a:srgbClr val="39B54A"/>
                  </a:solidFill>
                  <a:latin typeface="Calibri"/>
                </a:rPr>
                <a:t>The Center for IDEA</a:t>
              </a:r>
            </a:p>
            <a:p>
              <a:r>
                <a:rPr lang="en-US" b="1" dirty="0">
                  <a:solidFill>
                    <a:srgbClr val="39B54A"/>
                  </a:solidFill>
                  <a:latin typeface="Calibri"/>
                </a:rPr>
                <a:t>Early Childhood Data Systems</a:t>
              </a:r>
            </a:p>
          </p:txBody>
        </p:sp>
      </p:gr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154578"/>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spTree>
    <p:extLst>
      <p:ext uri="{BB962C8B-B14F-4D97-AF65-F5344CB8AC3E}">
        <p14:creationId xmlns:p14="http://schemas.microsoft.com/office/powerpoint/2010/main" val="3761553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126748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a:t>Click to edit Master title style</a:t>
            </a:r>
          </a:p>
        </p:txBody>
      </p:sp>
      <p:sp>
        <p:nvSpPr>
          <p:cNvPr id="4"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408743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75488890"/>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a:t>Click To Edit Master Title Style</a:t>
            </a:r>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a:t>Click to add picture</a:t>
            </a:r>
          </a:p>
        </p:txBody>
      </p:sp>
      <p:sp>
        <p:nvSpPr>
          <p:cNvPr id="10" name="Slide Number Placeholder 3"/>
          <p:cNvSpPr>
            <a:spLocks noGrp="1"/>
          </p:cNvSpPr>
          <p:nvPr>
            <p:ph type="sldNum" sz="quarter" idx="11"/>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641959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90471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pic>
        <p:nvPicPr>
          <p:cNvPr id="10"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3"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867125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462421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702401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2"/>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127951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75012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509825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91065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1E55DD2-660D-5E46-82FA-F7893DF1EE13}" type="slidenum">
              <a:rPr lang="en-US" smtClean="0">
                <a:solidFill>
                  <a:prstClr val="black"/>
                </a:solidFill>
              </a:rPr>
              <a:pPr/>
              <a:t>‹#›</a:t>
            </a:fld>
            <a:endParaRPr lang="en-US" dirty="0">
              <a:solidFill>
                <a:prstClr val="black"/>
              </a:solidFill>
            </a:endParaRPr>
          </a:p>
        </p:txBody>
      </p:sp>
      <p:sp>
        <p:nvSpPr>
          <p:cNvPr id="6" name="Title 1"/>
          <p:cNvSpPr>
            <a:spLocks noGrp="1"/>
          </p:cNvSpPr>
          <p:nvPr>
            <p:ph type="title"/>
          </p:nvPr>
        </p:nvSpPr>
        <p:spPr>
          <a:xfrm>
            <a:off x="2006224" y="4800600"/>
            <a:ext cx="5272467" cy="566738"/>
          </a:xfrm>
        </p:spPr>
        <p:txBody>
          <a:bodyPr anchor="b"/>
          <a:lstStyle>
            <a:lvl1pPr algn="l">
              <a:defRPr sz="2000" b="1"/>
            </a:lvl1pPr>
          </a:lstStyle>
          <a:p>
            <a:r>
              <a:rPr lang="en-US"/>
              <a:t>Click to edit Master title style</a:t>
            </a:r>
          </a:p>
        </p:txBody>
      </p:sp>
      <p:sp>
        <p:nvSpPr>
          <p:cNvPr id="7" name="Picture Placeholder 2"/>
          <p:cNvSpPr>
            <a:spLocks noGrp="1"/>
          </p:cNvSpPr>
          <p:nvPr>
            <p:ph type="pic" idx="1"/>
          </p:nvPr>
        </p:nvSpPr>
        <p:spPr>
          <a:xfrm>
            <a:off x="2006224" y="612775"/>
            <a:ext cx="5272467"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Text Placeholder 3"/>
          <p:cNvSpPr>
            <a:spLocks noGrp="1"/>
          </p:cNvSpPr>
          <p:nvPr>
            <p:ph type="body" sz="half" idx="2"/>
          </p:nvPr>
        </p:nvSpPr>
        <p:spPr>
          <a:xfrm>
            <a:off x="2006224" y="5367338"/>
            <a:ext cx="5272467"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86243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5.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theme" Target="../theme/theme6.xml"/><Relationship Id="rId4"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5.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5.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9.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tint val="75000"/>
                  </a:schemeClr>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tint val="80000"/>
                <a:satMod val="300000"/>
              </a:schemeClr>
            </a:gs>
            <a:gs pos="100000">
              <a:schemeClr val="bg1">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06992"/>
      </p:ext>
    </p:extLst>
  </p:cSld>
  <p:clrMap bg1="lt1" tx1="dk1" bg2="lt2" tx2="dk2" accent1="accent1" accent2="accent2" accent3="accent3" accent4="accent4" accent5="accent5" accent6="accent6" hlink="hlink" folHlink="folHlink"/>
  <p:sldLayoutIdLst>
    <p:sldLayoutId id="2147483663" r:id="rId1"/>
    <p:sldLayoutId id="2147483766" r:id="rId2"/>
    <p:sldLayoutId id="2147483770" r:id="rId3"/>
    <p:sldLayoutId id="2147483771"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1" y="6324600"/>
            <a:ext cx="9144001" cy="533400"/>
            <a:chOff x="-1" y="6160531"/>
            <a:chExt cx="9144001" cy="697469"/>
          </a:xfrm>
        </p:grpSpPr>
        <p:grpSp>
          <p:nvGrpSpPr>
            <p:cNvPr id="12" name="Group 11"/>
            <p:cNvGrpSpPr/>
            <p:nvPr userDrawn="1"/>
          </p:nvGrpSpPr>
          <p:grpSpPr>
            <a:xfrm>
              <a:off x="-1" y="6165363"/>
              <a:ext cx="5871272" cy="692637"/>
              <a:chOff x="-1" y="6165363"/>
              <a:chExt cx="5871272" cy="692637"/>
            </a:xfrm>
          </p:grpSpPr>
          <p:sp>
            <p:nvSpPr>
              <p:cNvPr id="16" name="Rectangle 15"/>
              <p:cNvSpPr/>
              <p:nvPr userDrawn="1"/>
            </p:nvSpPr>
            <p:spPr>
              <a:xfrm>
                <a:off x="-1" y="6165363"/>
                <a:ext cx="5871271" cy="692637"/>
              </a:xfrm>
              <a:prstGeom prst="rect">
                <a:avLst/>
              </a:prstGeom>
              <a:solidFill>
                <a:srgbClr val="5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Isosceles Triangle 19"/>
              <p:cNvSpPr/>
              <p:nvPr userDrawn="1"/>
            </p:nvSpPr>
            <p:spPr>
              <a:xfrm rot="16200000">
                <a:off x="5353209" y="6339939"/>
                <a:ext cx="692637" cy="3434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3" name="Group 12"/>
            <p:cNvGrpSpPr/>
            <p:nvPr userDrawn="1"/>
          </p:nvGrpSpPr>
          <p:grpSpPr>
            <a:xfrm>
              <a:off x="5600113" y="6160531"/>
              <a:ext cx="3543887" cy="697469"/>
              <a:chOff x="5603983" y="6160531"/>
              <a:chExt cx="3543887" cy="697469"/>
            </a:xfrm>
          </p:grpSpPr>
          <p:sp>
            <p:nvSpPr>
              <p:cNvPr id="14" name="Rectangle 13"/>
              <p:cNvSpPr/>
              <p:nvPr userDrawn="1"/>
            </p:nvSpPr>
            <p:spPr>
              <a:xfrm>
                <a:off x="5947468" y="6165363"/>
                <a:ext cx="3200402" cy="692637"/>
              </a:xfrm>
              <a:prstGeom prst="rect">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Isosceles Triangle 14"/>
              <p:cNvSpPr/>
              <p:nvPr userDrawn="1"/>
            </p:nvSpPr>
            <p:spPr>
              <a:xfrm rot="16200000">
                <a:off x="5426992" y="6337522"/>
                <a:ext cx="697469" cy="343488"/>
              </a:xfrm>
              <a:prstGeom prst="triangle">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sp>
        <p:nvSpPr>
          <p:cNvPr id="17" name="TextBox 16"/>
          <p:cNvSpPr txBox="1"/>
          <p:nvPr/>
        </p:nvSpPr>
        <p:spPr>
          <a:xfrm>
            <a:off x="5791650" y="6261099"/>
            <a:ext cx="2361750" cy="923330"/>
          </a:xfrm>
          <a:prstGeom prst="rect">
            <a:avLst/>
          </a:prstGeom>
          <a:noFill/>
        </p:spPr>
        <p:txBody>
          <a:bodyPr wrap="square" rtlCol="0">
            <a:spAutoFit/>
          </a:bodyPr>
          <a:lstStyle/>
          <a:p>
            <a:r>
              <a:rPr lang="en-US" sz="3600" dirty="0">
                <a:solidFill>
                  <a:prstClr val="white"/>
                </a:solidFill>
              </a:rPr>
              <a:t>  CEDS 101</a:t>
            </a:r>
            <a:endParaRPr lang="en-US" sz="2000" dirty="0">
              <a:solidFill>
                <a:prstClr val="white"/>
              </a:solidFill>
            </a:endParaRPr>
          </a:p>
          <a:p>
            <a:pPr algn="r">
              <a:defRPr/>
            </a:pPr>
            <a:endParaRPr lang="en-US" dirty="0">
              <a:solidFill>
                <a:prstClr val="white"/>
              </a:solidFill>
            </a:endParaRPr>
          </a:p>
        </p:txBody>
      </p:sp>
      <p:sp>
        <p:nvSpPr>
          <p:cNvPr id="21" name="TextBox 20"/>
          <p:cNvSpPr txBox="1"/>
          <p:nvPr/>
        </p:nvSpPr>
        <p:spPr>
          <a:xfrm>
            <a:off x="-29030" y="6316835"/>
            <a:ext cx="5181601" cy="584775"/>
          </a:xfrm>
          <a:prstGeom prst="rect">
            <a:avLst/>
          </a:prstGeom>
          <a:noFill/>
        </p:spPr>
        <p:txBody>
          <a:bodyPr wrap="square" rtlCol="0">
            <a:spAutoFit/>
          </a:bodyPr>
          <a:lstStyle/>
          <a:p>
            <a:r>
              <a:rPr lang="en-US" sz="1600" b="1" dirty="0">
                <a:solidFill>
                  <a:prstClr val="white"/>
                </a:solidFill>
              </a:rPr>
              <a:t>Common Education Data Standards</a:t>
            </a:r>
            <a:endParaRPr lang="en-US" sz="1600" dirty="0">
              <a:solidFill>
                <a:prstClr val="white"/>
              </a:solidFill>
            </a:endParaRPr>
          </a:p>
          <a:p>
            <a:pPr>
              <a:defRPr/>
            </a:pPr>
            <a:r>
              <a:rPr lang="en-US" sz="1600" dirty="0">
                <a:solidFill>
                  <a:prstClr val="white"/>
                </a:solidFill>
                <a:latin typeface="Trebuchet MS" pitchFamily="34" charset="0"/>
              </a:rPr>
              <a:t>http://ceds.ed.gov/</a:t>
            </a:r>
          </a:p>
        </p:txBody>
      </p:sp>
      <p:sp>
        <p:nvSpPr>
          <p:cNvPr id="3" name="TextBox 2"/>
          <p:cNvSpPr txBox="1"/>
          <p:nvPr/>
        </p:nvSpPr>
        <p:spPr>
          <a:xfrm>
            <a:off x="8458201" y="6400800"/>
            <a:ext cx="914399" cy="369332"/>
          </a:xfrm>
          <a:prstGeom prst="rect">
            <a:avLst/>
          </a:prstGeom>
          <a:noFill/>
        </p:spPr>
        <p:txBody>
          <a:bodyPr wrap="square" rtlCol="0">
            <a:spAutoFit/>
          </a:bodyPr>
          <a:lstStyle/>
          <a:p>
            <a:pPr algn="ctr"/>
            <a:fld id="{2B6F04F6-426A-45B2-93F4-5844FCD70AE3}" type="slidenum">
              <a:rPr lang="en-US" smtClean="0">
                <a:solidFill>
                  <a:prstClr val="white"/>
                </a:solidFill>
              </a:rPr>
              <a:pPr algn="ctr"/>
              <a:t>‹#›</a:t>
            </a:fld>
            <a:endParaRPr lang="en-US" dirty="0">
              <a:solidFill>
                <a:prstClr val="black"/>
              </a:solidFill>
            </a:endParaRPr>
          </a:p>
        </p:txBody>
      </p:sp>
      <p:sp>
        <p:nvSpPr>
          <p:cNvPr id="19" name="Oval 18"/>
          <p:cNvSpPr/>
          <p:nvPr/>
        </p:nvSpPr>
        <p:spPr>
          <a:xfrm>
            <a:off x="5029200" y="6381689"/>
            <a:ext cx="486949" cy="456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Tree>
    <p:extLst>
      <p:ext uri="{BB962C8B-B14F-4D97-AF65-F5344CB8AC3E}">
        <p14:creationId xmlns:p14="http://schemas.microsoft.com/office/powerpoint/2010/main" val="336192265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1" y="6324600"/>
            <a:ext cx="9144001" cy="533400"/>
            <a:chOff x="-1" y="6160531"/>
            <a:chExt cx="9144001" cy="697469"/>
          </a:xfrm>
        </p:grpSpPr>
        <p:grpSp>
          <p:nvGrpSpPr>
            <p:cNvPr id="12" name="Group 11"/>
            <p:cNvGrpSpPr/>
            <p:nvPr userDrawn="1"/>
          </p:nvGrpSpPr>
          <p:grpSpPr>
            <a:xfrm>
              <a:off x="-1" y="6165363"/>
              <a:ext cx="5871272" cy="692637"/>
              <a:chOff x="-1" y="6165363"/>
              <a:chExt cx="5871272" cy="692637"/>
            </a:xfrm>
          </p:grpSpPr>
          <p:sp>
            <p:nvSpPr>
              <p:cNvPr id="16" name="Rectangle 15"/>
              <p:cNvSpPr/>
              <p:nvPr userDrawn="1"/>
            </p:nvSpPr>
            <p:spPr>
              <a:xfrm>
                <a:off x="-1" y="6165363"/>
                <a:ext cx="5871271" cy="692637"/>
              </a:xfrm>
              <a:prstGeom prst="rect">
                <a:avLst/>
              </a:prstGeom>
              <a:solidFill>
                <a:srgbClr val="5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Isosceles Triangle 19"/>
              <p:cNvSpPr/>
              <p:nvPr userDrawn="1"/>
            </p:nvSpPr>
            <p:spPr>
              <a:xfrm rot="16200000">
                <a:off x="5353209" y="6339939"/>
                <a:ext cx="692637" cy="3434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3" name="Group 12"/>
            <p:cNvGrpSpPr/>
            <p:nvPr userDrawn="1"/>
          </p:nvGrpSpPr>
          <p:grpSpPr>
            <a:xfrm>
              <a:off x="5600113" y="6160531"/>
              <a:ext cx="3543887" cy="697469"/>
              <a:chOff x="5603983" y="6160531"/>
              <a:chExt cx="3543887" cy="697469"/>
            </a:xfrm>
          </p:grpSpPr>
          <p:sp>
            <p:nvSpPr>
              <p:cNvPr id="14" name="Rectangle 13"/>
              <p:cNvSpPr/>
              <p:nvPr userDrawn="1"/>
            </p:nvSpPr>
            <p:spPr>
              <a:xfrm>
                <a:off x="5947468" y="6165363"/>
                <a:ext cx="3200402" cy="692637"/>
              </a:xfrm>
              <a:prstGeom prst="rect">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Isosceles Triangle 14"/>
              <p:cNvSpPr/>
              <p:nvPr userDrawn="1"/>
            </p:nvSpPr>
            <p:spPr>
              <a:xfrm rot="16200000">
                <a:off x="5426992" y="6337522"/>
                <a:ext cx="697469" cy="343488"/>
              </a:xfrm>
              <a:prstGeom prst="triangle">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sp>
        <p:nvSpPr>
          <p:cNvPr id="17" name="TextBox 16"/>
          <p:cNvSpPr txBox="1"/>
          <p:nvPr/>
        </p:nvSpPr>
        <p:spPr>
          <a:xfrm>
            <a:off x="5791650" y="6261099"/>
            <a:ext cx="1980750" cy="923330"/>
          </a:xfrm>
          <a:prstGeom prst="rect">
            <a:avLst/>
          </a:prstGeom>
          <a:noFill/>
        </p:spPr>
        <p:txBody>
          <a:bodyPr wrap="square" rtlCol="0">
            <a:spAutoFit/>
          </a:bodyPr>
          <a:lstStyle/>
          <a:p>
            <a:r>
              <a:rPr lang="en-US" sz="3600" dirty="0">
                <a:solidFill>
                  <a:prstClr val="white"/>
                </a:solidFill>
              </a:rPr>
              <a:t>CEDS 101</a:t>
            </a:r>
            <a:endParaRPr lang="en-US" sz="2000" dirty="0">
              <a:solidFill>
                <a:prstClr val="white"/>
              </a:solidFill>
            </a:endParaRPr>
          </a:p>
          <a:p>
            <a:pPr algn="r">
              <a:defRPr/>
            </a:pPr>
            <a:endParaRPr lang="en-US" dirty="0">
              <a:solidFill>
                <a:prstClr val="white"/>
              </a:solidFill>
            </a:endParaRPr>
          </a:p>
        </p:txBody>
      </p:sp>
      <p:sp>
        <p:nvSpPr>
          <p:cNvPr id="21" name="TextBox 20"/>
          <p:cNvSpPr txBox="1"/>
          <p:nvPr/>
        </p:nvSpPr>
        <p:spPr>
          <a:xfrm>
            <a:off x="-29030" y="6316835"/>
            <a:ext cx="5181601" cy="584775"/>
          </a:xfrm>
          <a:prstGeom prst="rect">
            <a:avLst/>
          </a:prstGeom>
          <a:noFill/>
        </p:spPr>
        <p:txBody>
          <a:bodyPr wrap="square" rtlCol="0">
            <a:spAutoFit/>
          </a:bodyPr>
          <a:lstStyle/>
          <a:p>
            <a:r>
              <a:rPr lang="en-US" sz="1600" b="1" dirty="0">
                <a:solidFill>
                  <a:prstClr val="white"/>
                </a:solidFill>
              </a:rPr>
              <a:t>Common Education Data Standards</a:t>
            </a:r>
            <a:endParaRPr lang="en-US" sz="1600" dirty="0">
              <a:solidFill>
                <a:prstClr val="white"/>
              </a:solidFill>
            </a:endParaRPr>
          </a:p>
          <a:p>
            <a:pPr>
              <a:defRPr/>
            </a:pPr>
            <a:r>
              <a:rPr lang="en-US" sz="1600" dirty="0">
                <a:solidFill>
                  <a:prstClr val="white"/>
                </a:solidFill>
                <a:latin typeface="Trebuchet MS" pitchFamily="34" charset="0"/>
              </a:rPr>
              <a:t>http://ceds.ed.gov/</a:t>
            </a:r>
          </a:p>
        </p:txBody>
      </p:sp>
      <p:sp>
        <p:nvSpPr>
          <p:cNvPr id="3" name="TextBox 2"/>
          <p:cNvSpPr txBox="1"/>
          <p:nvPr/>
        </p:nvSpPr>
        <p:spPr>
          <a:xfrm>
            <a:off x="8458201" y="6400800"/>
            <a:ext cx="914399" cy="369332"/>
          </a:xfrm>
          <a:prstGeom prst="rect">
            <a:avLst/>
          </a:prstGeom>
          <a:noFill/>
        </p:spPr>
        <p:txBody>
          <a:bodyPr wrap="square" rtlCol="0">
            <a:spAutoFit/>
          </a:bodyPr>
          <a:lstStyle/>
          <a:p>
            <a:pPr algn="ctr"/>
            <a:fld id="{2B6F04F6-426A-45B2-93F4-5844FCD70AE3}" type="slidenum">
              <a:rPr lang="en-US" smtClean="0">
                <a:solidFill>
                  <a:prstClr val="white"/>
                </a:solidFill>
              </a:rPr>
              <a:pPr algn="ctr"/>
              <a:t>‹#›</a:t>
            </a:fld>
            <a:endParaRPr lang="en-US" dirty="0">
              <a:solidFill>
                <a:prstClr val="black"/>
              </a:solidFill>
            </a:endParaRPr>
          </a:p>
        </p:txBody>
      </p:sp>
    </p:spTree>
    <p:extLst>
      <p:ext uri="{BB962C8B-B14F-4D97-AF65-F5344CB8AC3E}">
        <p14:creationId xmlns:p14="http://schemas.microsoft.com/office/powerpoint/2010/main" val="30078025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7" r:id="rId4"/>
    <p:sldLayoutId id="2147483678" r:id="rId5"/>
    <p:sldLayoutId id="2147483679" r:id="rId6"/>
    <p:sldLayoutId id="2147483680"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1" y="6324600"/>
            <a:ext cx="9144001" cy="533400"/>
            <a:chOff x="-1" y="6160531"/>
            <a:chExt cx="9144001" cy="697469"/>
          </a:xfrm>
        </p:grpSpPr>
        <p:grpSp>
          <p:nvGrpSpPr>
            <p:cNvPr id="12" name="Group 11"/>
            <p:cNvGrpSpPr/>
            <p:nvPr userDrawn="1"/>
          </p:nvGrpSpPr>
          <p:grpSpPr>
            <a:xfrm>
              <a:off x="-1" y="6165363"/>
              <a:ext cx="5871272" cy="692637"/>
              <a:chOff x="-1" y="6165363"/>
              <a:chExt cx="5871272" cy="692637"/>
            </a:xfrm>
          </p:grpSpPr>
          <p:sp>
            <p:nvSpPr>
              <p:cNvPr id="16" name="Rectangle 15"/>
              <p:cNvSpPr/>
              <p:nvPr userDrawn="1"/>
            </p:nvSpPr>
            <p:spPr>
              <a:xfrm>
                <a:off x="-1" y="6165363"/>
                <a:ext cx="5871271" cy="692637"/>
              </a:xfrm>
              <a:prstGeom prst="rect">
                <a:avLst/>
              </a:prstGeom>
              <a:solidFill>
                <a:srgbClr val="5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Isosceles Triangle 19"/>
              <p:cNvSpPr/>
              <p:nvPr userDrawn="1"/>
            </p:nvSpPr>
            <p:spPr>
              <a:xfrm rot="16200000">
                <a:off x="5353209" y="6339939"/>
                <a:ext cx="692637" cy="3434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3" name="Group 12"/>
            <p:cNvGrpSpPr/>
            <p:nvPr userDrawn="1"/>
          </p:nvGrpSpPr>
          <p:grpSpPr>
            <a:xfrm>
              <a:off x="5600113" y="6160531"/>
              <a:ext cx="3543887" cy="697469"/>
              <a:chOff x="5603983" y="6160531"/>
              <a:chExt cx="3543887" cy="697469"/>
            </a:xfrm>
          </p:grpSpPr>
          <p:sp>
            <p:nvSpPr>
              <p:cNvPr id="14" name="Rectangle 13"/>
              <p:cNvSpPr/>
              <p:nvPr userDrawn="1"/>
            </p:nvSpPr>
            <p:spPr>
              <a:xfrm>
                <a:off x="5947468" y="6165363"/>
                <a:ext cx="3200402" cy="692637"/>
              </a:xfrm>
              <a:prstGeom prst="rect">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Isosceles Triangle 14"/>
              <p:cNvSpPr/>
              <p:nvPr userDrawn="1"/>
            </p:nvSpPr>
            <p:spPr>
              <a:xfrm rot="16200000">
                <a:off x="5426992" y="6337522"/>
                <a:ext cx="697469" cy="343488"/>
              </a:xfrm>
              <a:prstGeom prst="triangle">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sp>
        <p:nvSpPr>
          <p:cNvPr id="17" name="TextBox 16"/>
          <p:cNvSpPr txBox="1"/>
          <p:nvPr/>
        </p:nvSpPr>
        <p:spPr>
          <a:xfrm>
            <a:off x="5791650" y="6261099"/>
            <a:ext cx="2361750" cy="923330"/>
          </a:xfrm>
          <a:prstGeom prst="rect">
            <a:avLst/>
          </a:prstGeom>
          <a:noFill/>
        </p:spPr>
        <p:txBody>
          <a:bodyPr wrap="square" rtlCol="0">
            <a:spAutoFit/>
          </a:bodyPr>
          <a:lstStyle/>
          <a:p>
            <a:r>
              <a:rPr lang="en-US" sz="3600" dirty="0">
                <a:solidFill>
                  <a:prstClr val="white"/>
                </a:solidFill>
              </a:rPr>
              <a:t>  CEDS 101</a:t>
            </a:r>
            <a:endParaRPr lang="en-US" sz="2000" dirty="0">
              <a:solidFill>
                <a:prstClr val="white"/>
              </a:solidFill>
            </a:endParaRPr>
          </a:p>
          <a:p>
            <a:pPr algn="r">
              <a:defRPr/>
            </a:pPr>
            <a:endParaRPr lang="en-US" dirty="0">
              <a:solidFill>
                <a:prstClr val="white"/>
              </a:solidFill>
            </a:endParaRPr>
          </a:p>
        </p:txBody>
      </p:sp>
      <p:sp>
        <p:nvSpPr>
          <p:cNvPr id="21" name="TextBox 20"/>
          <p:cNvSpPr txBox="1"/>
          <p:nvPr/>
        </p:nvSpPr>
        <p:spPr>
          <a:xfrm>
            <a:off x="-29030" y="6316835"/>
            <a:ext cx="5181601" cy="584775"/>
          </a:xfrm>
          <a:prstGeom prst="rect">
            <a:avLst/>
          </a:prstGeom>
          <a:noFill/>
        </p:spPr>
        <p:txBody>
          <a:bodyPr wrap="square" rtlCol="0">
            <a:spAutoFit/>
          </a:bodyPr>
          <a:lstStyle/>
          <a:p>
            <a:r>
              <a:rPr lang="en-US" sz="1600" b="1" dirty="0">
                <a:solidFill>
                  <a:prstClr val="white"/>
                </a:solidFill>
              </a:rPr>
              <a:t>Common Education Data Standards</a:t>
            </a:r>
            <a:endParaRPr lang="en-US" sz="1600" dirty="0">
              <a:solidFill>
                <a:prstClr val="white"/>
              </a:solidFill>
            </a:endParaRPr>
          </a:p>
          <a:p>
            <a:pPr>
              <a:defRPr/>
            </a:pPr>
            <a:r>
              <a:rPr lang="en-US" sz="1600" dirty="0">
                <a:solidFill>
                  <a:prstClr val="white"/>
                </a:solidFill>
                <a:latin typeface="Trebuchet MS" pitchFamily="34" charset="0"/>
              </a:rPr>
              <a:t>http://ceds.ed.gov/</a:t>
            </a:r>
          </a:p>
        </p:txBody>
      </p:sp>
      <p:sp>
        <p:nvSpPr>
          <p:cNvPr id="3" name="TextBox 2"/>
          <p:cNvSpPr txBox="1"/>
          <p:nvPr/>
        </p:nvSpPr>
        <p:spPr>
          <a:xfrm>
            <a:off x="8458201" y="6400800"/>
            <a:ext cx="914399" cy="369332"/>
          </a:xfrm>
          <a:prstGeom prst="rect">
            <a:avLst/>
          </a:prstGeom>
          <a:noFill/>
        </p:spPr>
        <p:txBody>
          <a:bodyPr wrap="square" rtlCol="0">
            <a:spAutoFit/>
          </a:bodyPr>
          <a:lstStyle/>
          <a:p>
            <a:pPr algn="ctr"/>
            <a:fld id="{2B6F04F6-426A-45B2-93F4-5844FCD70AE3}" type="slidenum">
              <a:rPr lang="en-US">
                <a:solidFill>
                  <a:prstClr val="white"/>
                </a:solidFill>
              </a:rPr>
              <a:pPr algn="ctr"/>
              <a:t>‹#›</a:t>
            </a:fld>
            <a:endParaRPr lang="en-US" dirty="0">
              <a:solidFill>
                <a:prstClr val="black"/>
              </a:solidFill>
            </a:endParaRPr>
          </a:p>
        </p:txBody>
      </p:sp>
      <p:sp>
        <p:nvSpPr>
          <p:cNvPr id="19" name="Oval 18"/>
          <p:cNvSpPr/>
          <p:nvPr/>
        </p:nvSpPr>
        <p:spPr>
          <a:xfrm>
            <a:off x="5029200" y="6381689"/>
            <a:ext cx="486949" cy="456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Tree>
    <p:extLst>
      <p:ext uri="{BB962C8B-B14F-4D97-AF65-F5344CB8AC3E}">
        <p14:creationId xmlns:p14="http://schemas.microsoft.com/office/powerpoint/2010/main" val="148815209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81CED-0DEC-4565-BDD3-2B06965DF4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629159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3" r:id="rId3"/>
    <p:sldLayoutId id="2147483704"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Group 9"/>
          <p:cNvGrpSpPr/>
          <p:nvPr userDrawn="1"/>
        </p:nvGrpSpPr>
        <p:grpSpPr>
          <a:xfrm>
            <a:off x="-1" y="6324600"/>
            <a:ext cx="9144001" cy="533400"/>
            <a:chOff x="-1" y="6160531"/>
            <a:chExt cx="9144001" cy="697469"/>
          </a:xfrm>
        </p:grpSpPr>
        <p:grpSp>
          <p:nvGrpSpPr>
            <p:cNvPr id="12" name="Group 11"/>
            <p:cNvGrpSpPr/>
            <p:nvPr userDrawn="1"/>
          </p:nvGrpSpPr>
          <p:grpSpPr>
            <a:xfrm>
              <a:off x="-1" y="6165363"/>
              <a:ext cx="5871272" cy="692637"/>
              <a:chOff x="-1" y="6165363"/>
              <a:chExt cx="5871272" cy="692637"/>
            </a:xfrm>
          </p:grpSpPr>
          <p:sp>
            <p:nvSpPr>
              <p:cNvPr id="16" name="Rectangle 15"/>
              <p:cNvSpPr/>
              <p:nvPr userDrawn="1"/>
            </p:nvSpPr>
            <p:spPr>
              <a:xfrm>
                <a:off x="-1" y="6165363"/>
                <a:ext cx="5871271" cy="692637"/>
              </a:xfrm>
              <a:prstGeom prst="rect">
                <a:avLst/>
              </a:prstGeom>
              <a:solidFill>
                <a:srgbClr val="5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Isosceles Triangle 19"/>
              <p:cNvSpPr/>
              <p:nvPr userDrawn="1"/>
            </p:nvSpPr>
            <p:spPr>
              <a:xfrm rot="16200000">
                <a:off x="5353209" y="6339939"/>
                <a:ext cx="692637" cy="3434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 name="Group 12"/>
            <p:cNvGrpSpPr/>
            <p:nvPr userDrawn="1"/>
          </p:nvGrpSpPr>
          <p:grpSpPr>
            <a:xfrm>
              <a:off x="5600113" y="6160531"/>
              <a:ext cx="3543887" cy="697469"/>
              <a:chOff x="5603983" y="6160531"/>
              <a:chExt cx="3543887" cy="697469"/>
            </a:xfrm>
          </p:grpSpPr>
          <p:sp>
            <p:nvSpPr>
              <p:cNvPr id="14" name="Rectangle 13"/>
              <p:cNvSpPr/>
              <p:nvPr userDrawn="1"/>
            </p:nvSpPr>
            <p:spPr>
              <a:xfrm>
                <a:off x="5947468" y="6165363"/>
                <a:ext cx="3200402" cy="692637"/>
              </a:xfrm>
              <a:prstGeom prst="rect">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Isosceles Triangle 14"/>
              <p:cNvSpPr/>
              <p:nvPr userDrawn="1"/>
            </p:nvSpPr>
            <p:spPr>
              <a:xfrm rot="16200000">
                <a:off x="5426992" y="6337522"/>
                <a:ext cx="697469" cy="343488"/>
              </a:xfrm>
              <a:prstGeom prst="triangle">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17" name="TextBox 16"/>
          <p:cNvSpPr txBox="1"/>
          <p:nvPr userDrawn="1"/>
        </p:nvSpPr>
        <p:spPr>
          <a:xfrm>
            <a:off x="5791650" y="6261099"/>
            <a:ext cx="2818950" cy="923330"/>
          </a:xfrm>
          <a:prstGeom prst="rect">
            <a:avLst/>
          </a:prstGeom>
          <a:noFill/>
        </p:spPr>
        <p:txBody>
          <a:bodyPr wrap="square" rtlCol="0">
            <a:spAutoFit/>
          </a:bodyPr>
          <a:lstStyle/>
          <a:p>
            <a:r>
              <a:rPr lang="en-US" sz="3600" dirty="0">
                <a:solidFill>
                  <a:prstClr val="white"/>
                </a:solidFill>
              </a:rPr>
              <a:t>  </a:t>
            </a:r>
            <a:r>
              <a:rPr lang="en-US" sz="2400" dirty="0">
                <a:solidFill>
                  <a:prstClr val="white"/>
                </a:solidFill>
              </a:rPr>
              <a:t>CEDS V4 Review</a:t>
            </a:r>
          </a:p>
          <a:p>
            <a:pPr algn="r">
              <a:defRPr/>
            </a:pPr>
            <a:endParaRPr lang="en-US" dirty="0">
              <a:solidFill>
                <a:prstClr val="white"/>
              </a:solidFill>
            </a:endParaRPr>
          </a:p>
        </p:txBody>
      </p:sp>
      <p:sp>
        <p:nvSpPr>
          <p:cNvPr id="21" name="TextBox 20"/>
          <p:cNvSpPr txBox="1"/>
          <p:nvPr userDrawn="1"/>
        </p:nvSpPr>
        <p:spPr>
          <a:xfrm>
            <a:off x="-29030" y="6316835"/>
            <a:ext cx="5181601" cy="584775"/>
          </a:xfrm>
          <a:prstGeom prst="rect">
            <a:avLst/>
          </a:prstGeom>
          <a:noFill/>
        </p:spPr>
        <p:txBody>
          <a:bodyPr wrap="square" rtlCol="0">
            <a:spAutoFit/>
          </a:bodyPr>
          <a:lstStyle/>
          <a:p>
            <a:r>
              <a:rPr lang="en-US" sz="1600" b="1" dirty="0">
                <a:solidFill>
                  <a:prstClr val="white"/>
                </a:solidFill>
              </a:rPr>
              <a:t>Common Education Data Standards</a:t>
            </a:r>
            <a:endParaRPr lang="en-US" sz="1600" dirty="0">
              <a:solidFill>
                <a:prstClr val="white"/>
              </a:solidFill>
            </a:endParaRPr>
          </a:p>
          <a:p>
            <a:pPr>
              <a:defRPr/>
            </a:pPr>
            <a:r>
              <a:rPr lang="en-US" sz="1600" dirty="0">
                <a:solidFill>
                  <a:prstClr val="white"/>
                </a:solidFill>
                <a:latin typeface="Trebuchet MS" pitchFamily="34" charset="0"/>
              </a:rPr>
              <a:t>http://ceds.ed.gov/</a:t>
            </a:r>
          </a:p>
        </p:txBody>
      </p:sp>
      <p:sp>
        <p:nvSpPr>
          <p:cNvPr id="3" name="TextBox 2"/>
          <p:cNvSpPr txBox="1"/>
          <p:nvPr userDrawn="1"/>
        </p:nvSpPr>
        <p:spPr>
          <a:xfrm>
            <a:off x="8458201" y="6400800"/>
            <a:ext cx="914399" cy="369332"/>
          </a:xfrm>
          <a:prstGeom prst="rect">
            <a:avLst/>
          </a:prstGeom>
          <a:noFill/>
        </p:spPr>
        <p:txBody>
          <a:bodyPr wrap="square" rtlCol="0">
            <a:spAutoFit/>
          </a:bodyPr>
          <a:lstStyle/>
          <a:p>
            <a:pPr algn="ctr"/>
            <a:fld id="{2B6F04F6-426A-45B2-93F4-5844FCD70AE3}" type="slidenum">
              <a:rPr lang="en-US" smtClean="0">
                <a:solidFill>
                  <a:prstClr val="white"/>
                </a:solidFill>
              </a:rPr>
              <a:pPr algn="ctr"/>
              <a:t>‹#›</a:t>
            </a:fld>
            <a:endParaRPr lang="en-US" dirty="0">
              <a:solidFill>
                <a:prstClr val="black"/>
              </a:solidFill>
            </a:endParaRPr>
          </a:p>
        </p:txBody>
      </p:sp>
      <p:sp>
        <p:nvSpPr>
          <p:cNvPr id="19" name="Oval 18"/>
          <p:cNvSpPr/>
          <p:nvPr userDrawn="1"/>
        </p:nvSpPr>
        <p:spPr>
          <a:xfrm>
            <a:off x="5029200" y="6381689"/>
            <a:ext cx="486949" cy="456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17"/>
          <p:cNvPicPr>
            <a:picLocks noChangeAspect="1"/>
          </p:cNvPicPr>
          <p:nvPr userDrawn="1"/>
        </p:nvPicPr>
        <p:blipFill rotWithShape="1">
          <a:blip r:embed="rId5"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Tree>
    <p:extLst>
      <p:ext uri="{BB962C8B-B14F-4D97-AF65-F5344CB8AC3E}">
        <p14:creationId xmlns:p14="http://schemas.microsoft.com/office/powerpoint/2010/main" val="6573617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Group 9"/>
          <p:cNvGrpSpPr/>
          <p:nvPr userDrawn="1"/>
        </p:nvGrpSpPr>
        <p:grpSpPr>
          <a:xfrm>
            <a:off x="-1" y="6324600"/>
            <a:ext cx="9144001" cy="533400"/>
            <a:chOff x="-1" y="6160531"/>
            <a:chExt cx="9144001" cy="697469"/>
          </a:xfrm>
        </p:grpSpPr>
        <p:grpSp>
          <p:nvGrpSpPr>
            <p:cNvPr id="12" name="Group 11"/>
            <p:cNvGrpSpPr/>
            <p:nvPr userDrawn="1"/>
          </p:nvGrpSpPr>
          <p:grpSpPr>
            <a:xfrm>
              <a:off x="-1" y="6165363"/>
              <a:ext cx="5871272" cy="692637"/>
              <a:chOff x="-1" y="6165363"/>
              <a:chExt cx="5871272" cy="692637"/>
            </a:xfrm>
          </p:grpSpPr>
          <p:sp>
            <p:nvSpPr>
              <p:cNvPr id="16" name="Rectangle 15"/>
              <p:cNvSpPr/>
              <p:nvPr userDrawn="1"/>
            </p:nvSpPr>
            <p:spPr>
              <a:xfrm>
                <a:off x="-1" y="6165363"/>
                <a:ext cx="5871271" cy="692637"/>
              </a:xfrm>
              <a:prstGeom prst="rect">
                <a:avLst/>
              </a:prstGeom>
              <a:solidFill>
                <a:srgbClr val="5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Isosceles Triangle 19"/>
              <p:cNvSpPr/>
              <p:nvPr userDrawn="1"/>
            </p:nvSpPr>
            <p:spPr>
              <a:xfrm rot="16200000">
                <a:off x="5353209" y="6339939"/>
                <a:ext cx="692637" cy="3434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 name="Group 12"/>
            <p:cNvGrpSpPr/>
            <p:nvPr userDrawn="1"/>
          </p:nvGrpSpPr>
          <p:grpSpPr>
            <a:xfrm>
              <a:off x="5600113" y="6160531"/>
              <a:ext cx="3543887" cy="697469"/>
              <a:chOff x="5603983" y="6160531"/>
              <a:chExt cx="3543887" cy="697469"/>
            </a:xfrm>
          </p:grpSpPr>
          <p:sp>
            <p:nvSpPr>
              <p:cNvPr id="14" name="Rectangle 13"/>
              <p:cNvSpPr/>
              <p:nvPr userDrawn="1"/>
            </p:nvSpPr>
            <p:spPr>
              <a:xfrm>
                <a:off x="5947468" y="6165363"/>
                <a:ext cx="3200402" cy="692637"/>
              </a:xfrm>
              <a:prstGeom prst="rect">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Isosceles Triangle 14"/>
              <p:cNvSpPr/>
              <p:nvPr userDrawn="1"/>
            </p:nvSpPr>
            <p:spPr>
              <a:xfrm rot="16200000">
                <a:off x="5426992" y="6337522"/>
                <a:ext cx="697469" cy="343488"/>
              </a:xfrm>
              <a:prstGeom prst="triangle">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17" name="TextBox 16"/>
          <p:cNvSpPr txBox="1"/>
          <p:nvPr userDrawn="1"/>
        </p:nvSpPr>
        <p:spPr>
          <a:xfrm>
            <a:off x="5791650" y="6261099"/>
            <a:ext cx="2742750" cy="923330"/>
          </a:xfrm>
          <a:prstGeom prst="rect">
            <a:avLst/>
          </a:prstGeom>
          <a:noFill/>
        </p:spPr>
        <p:txBody>
          <a:bodyPr wrap="square" rtlCol="0">
            <a:spAutoFit/>
          </a:bodyPr>
          <a:lstStyle/>
          <a:p>
            <a:r>
              <a:rPr lang="en-US" sz="3600" dirty="0">
                <a:solidFill>
                  <a:prstClr val="white"/>
                </a:solidFill>
              </a:rPr>
              <a:t>  </a:t>
            </a:r>
            <a:r>
              <a:rPr lang="en-US" sz="2400" dirty="0">
                <a:solidFill>
                  <a:prstClr val="white"/>
                </a:solidFill>
              </a:rPr>
              <a:t>CEDS V4 Review</a:t>
            </a:r>
          </a:p>
          <a:p>
            <a:pPr algn="r">
              <a:defRPr/>
            </a:pPr>
            <a:endParaRPr lang="en-US" dirty="0">
              <a:solidFill>
                <a:prstClr val="white"/>
              </a:solidFill>
            </a:endParaRPr>
          </a:p>
        </p:txBody>
      </p:sp>
      <p:sp>
        <p:nvSpPr>
          <p:cNvPr id="21" name="TextBox 20"/>
          <p:cNvSpPr txBox="1"/>
          <p:nvPr userDrawn="1"/>
        </p:nvSpPr>
        <p:spPr>
          <a:xfrm>
            <a:off x="-29030" y="6316835"/>
            <a:ext cx="5181601" cy="584775"/>
          </a:xfrm>
          <a:prstGeom prst="rect">
            <a:avLst/>
          </a:prstGeom>
          <a:noFill/>
        </p:spPr>
        <p:txBody>
          <a:bodyPr wrap="square" rtlCol="0">
            <a:spAutoFit/>
          </a:bodyPr>
          <a:lstStyle/>
          <a:p>
            <a:r>
              <a:rPr lang="en-US" sz="1600" b="1" dirty="0">
                <a:solidFill>
                  <a:prstClr val="white"/>
                </a:solidFill>
              </a:rPr>
              <a:t>Common Education Data Standards</a:t>
            </a:r>
            <a:endParaRPr lang="en-US" sz="1600" dirty="0">
              <a:solidFill>
                <a:prstClr val="white"/>
              </a:solidFill>
            </a:endParaRPr>
          </a:p>
          <a:p>
            <a:pPr>
              <a:defRPr/>
            </a:pPr>
            <a:r>
              <a:rPr lang="en-US" sz="1600" dirty="0">
                <a:solidFill>
                  <a:prstClr val="white"/>
                </a:solidFill>
                <a:latin typeface="Trebuchet MS" pitchFamily="34" charset="0"/>
              </a:rPr>
              <a:t>http://ceds.ed.gov/</a:t>
            </a:r>
          </a:p>
        </p:txBody>
      </p:sp>
      <p:sp>
        <p:nvSpPr>
          <p:cNvPr id="3" name="TextBox 2"/>
          <p:cNvSpPr txBox="1"/>
          <p:nvPr userDrawn="1"/>
        </p:nvSpPr>
        <p:spPr>
          <a:xfrm>
            <a:off x="8458201" y="6400800"/>
            <a:ext cx="914399" cy="369332"/>
          </a:xfrm>
          <a:prstGeom prst="rect">
            <a:avLst/>
          </a:prstGeom>
          <a:noFill/>
        </p:spPr>
        <p:txBody>
          <a:bodyPr wrap="square" rtlCol="0">
            <a:spAutoFit/>
          </a:bodyPr>
          <a:lstStyle/>
          <a:p>
            <a:pPr algn="ctr"/>
            <a:fld id="{2B6F04F6-426A-45B2-93F4-5844FCD70AE3}" type="slidenum">
              <a:rPr lang="en-US" smtClean="0">
                <a:solidFill>
                  <a:prstClr val="white"/>
                </a:solidFill>
              </a:rPr>
              <a:pPr algn="ctr"/>
              <a:t>‹#›</a:t>
            </a:fld>
            <a:endParaRPr lang="en-US" dirty="0">
              <a:solidFill>
                <a:prstClr val="black"/>
              </a:solidFill>
            </a:endParaRPr>
          </a:p>
        </p:txBody>
      </p:sp>
      <p:sp>
        <p:nvSpPr>
          <p:cNvPr id="19" name="Oval 18"/>
          <p:cNvSpPr/>
          <p:nvPr userDrawn="1"/>
        </p:nvSpPr>
        <p:spPr>
          <a:xfrm>
            <a:off x="5029200" y="6381689"/>
            <a:ext cx="486949" cy="456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17"/>
          <p:cNvPicPr>
            <a:picLocks noChangeAspect="1"/>
          </p:cNvPicPr>
          <p:nvPr userDrawn="1"/>
        </p:nvPicPr>
        <p:blipFill rotWithShape="1">
          <a:blip r:embed="rId5"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Tree>
    <p:extLst>
      <p:ext uri="{BB962C8B-B14F-4D97-AF65-F5344CB8AC3E}">
        <p14:creationId xmlns:p14="http://schemas.microsoft.com/office/powerpoint/2010/main" val="160174170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83435195"/>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Lst>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video" Target="file:///C:\Users\comurphy\Videos\RealTimes\RealDownloader\CEDS%20and%20the%20Researcher.mp4" TargetMode="External"/><Relationship Id="rId1" Type="http://schemas.microsoft.com/office/2007/relationships/media" Target="file:///C:\Users\comurphy\Videos\RealTimes\RealDownloader\CEDS%20and%20the%20Researcher.mp4" TargetMode="External"/><Relationship Id="rId5" Type="http://schemas.openxmlformats.org/officeDocument/2006/relationships/image" Target="../media/image12.png"/><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6.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0.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0.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4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wmf"/></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dasycenter.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ceds.ed.gov/" TargetMode="External"/><Relationship Id="rId5" Type="http://schemas.openxmlformats.org/officeDocument/2006/relationships/hyperlink" Target="https://twitter.com/DaSyCenter" TargetMode="External"/><Relationship Id="rId4" Type="http://schemas.openxmlformats.org/officeDocument/2006/relationships/hyperlink" Target="https://www.facebook.com/dasycenter"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6.jp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dasycenter.org/resources/critical-question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14400" y="2286000"/>
            <a:ext cx="7467600" cy="1470025"/>
          </a:xfrm>
        </p:spPr>
        <p:txBody>
          <a:bodyPr>
            <a:noAutofit/>
          </a:bodyPr>
          <a:lstStyle/>
          <a:p>
            <a:r>
              <a:rPr lang="en-US" sz="3200" dirty="0">
                <a:solidFill>
                  <a:srgbClr val="154578"/>
                </a:solidFill>
              </a:rPr>
              <a:t>Improving Programs through Data-Driven Decisions: From Critical Questions to Data Reporting </a:t>
            </a:r>
          </a:p>
        </p:txBody>
      </p:sp>
      <p:sp>
        <p:nvSpPr>
          <p:cNvPr id="4" name="TextBox 3"/>
          <p:cNvSpPr txBox="1"/>
          <p:nvPr/>
        </p:nvSpPr>
        <p:spPr>
          <a:xfrm>
            <a:off x="914400" y="3886200"/>
            <a:ext cx="5867400" cy="1015663"/>
          </a:xfrm>
          <a:prstGeom prst="rect">
            <a:avLst/>
          </a:prstGeom>
          <a:noFill/>
        </p:spPr>
        <p:txBody>
          <a:bodyPr wrap="square" rtlCol="0">
            <a:spAutoFit/>
          </a:bodyPr>
          <a:lstStyle/>
          <a:p>
            <a:r>
              <a:rPr lang="en-US" sz="2000" b="1" dirty="0">
                <a:solidFill>
                  <a:schemeClr val="tx2">
                    <a:lumMod val="60000"/>
                    <a:lumOff val="40000"/>
                  </a:schemeClr>
                </a:solidFill>
              </a:rPr>
              <a:t>Colleen Murphy, </a:t>
            </a:r>
            <a:r>
              <a:rPr lang="en-US" sz="2000" b="1" dirty="0" err="1">
                <a:solidFill>
                  <a:schemeClr val="tx2">
                    <a:lumMod val="60000"/>
                    <a:lumOff val="40000"/>
                  </a:schemeClr>
                </a:solidFill>
              </a:rPr>
              <a:t>DaSy</a:t>
            </a:r>
            <a:r>
              <a:rPr lang="en-US" sz="2000" b="1" dirty="0">
                <a:solidFill>
                  <a:schemeClr val="tx2">
                    <a:lumMod val="60000"/>
                    <a:lumOff val="40000"/>
                  </a:schemeClr>
                </a:solidFill>
              </a:rPr>
              <a:t> at AEM </a:t>
            </a:r>
          </a:p>
          <a:p>
            <a:r>
              <a:rPr lang="en-US" sz="2000" b="1" dirty="0">
                <a:solidFill>
                  <a:schemeClr val="tx2">
                    <a:lumMod val="60000"/>
                    <a:lumOff val="40000"/>
                  </a:schemeClr>
                </a:solidFill>
              </a:rPr>
              <a:t>Missy Coffey, </a:t>
            </a:r>
            <a:r>
              <a:rPr lang="en-US" sz="2000" b="1" dirty="0" err="1">
                <a:solidFill>
                  <a:schemeClr val="tx2">
                    <a:lumMod val="60000"/>
                    <a:lumOff val="40000"/>
                  </a:schemeClr>
                </a:solidFill>
              </a:rPr>
              <a:t>DaSy</a:t>
            </a:r>
            <a:r>
              <a:rPr lang="en-US" sz="2000" b="1" dirty="0">
                <a:solidFill>
                  <a:schemeClr val="tx2">
                    <a:lumMod val="60000"/>
                    <a:lumOff val="40000"/>
                  </a:schemeClr>
                </a:solidFill>
              </a:rPr>
              <a:t> at AEM</a:t>
            </a:r>
          </a:p>
          <a:p>
            <a:r>
              <a:rPr lang="en-US" sz="2000" b="1" dirty="0">
                <a:solidFill>
                  <a:schemeClr val="tx2">
                    <a:lumMod val="60000"/>
                    <a:lumOff val="40000"/>
                  </a:schemeClr>
                </a:solidFill>
              </a:rPr>
              <a:t>Abby Schachner, </a:t>
            </a:r>
            <a:r>
              <a:rPr lang="en-US" sz="2000" b="1" dirty="0" err="1">
                <a:solidFill>
                  <a:schemeClr val="tx2">
                    <a:lumMod val="60000"/>
                    <a:lumOff val="40000"/>
                  </a:schemeClr>
                </a:solidFill>
              </a:rPr>
              <a:t>DaSy</a:t>
            </a:r>
            <a:r>
              <a:rPr lang="en-US" sz="2000" b="1" dirty="0">
                <a:solidFill>
                  <a:schemeClr val="tx2">
                    <a:lumMod val="60000"/>
                    <a:lumOff val="40000"/>
                  </a:schemeClr>
                </a:solidFill>
              </a:rPr>
              <a:t> at SRI</a:t>
            </a:r>
          </a:p>
        </p:txBody>
      </p:sp>
      <p:sp>
        <p:nvSpPr>
          <p:cNvPr id="6" name="Subtitle 2"/>
          <p:cNvSpPr>
            <a:spLocks noGrp="1"/>
          </p:cNvSpPr>
          <p:nvPr>
            <p:ph type="subTitle" idx="1"/>
          </p:nvPr>
        </p:nvSpPr>
        <p:spPr>
          <a:xfrm>
            <a:off x="609600" y="5181600"/>
            <a:ext cx="4953000" cy="1295400"/>
          </a:xfrm>
          <a:solidFill>
            <a:schemeClr val="bg1"/>
          </a:solidFill>
        </p:spPr>
        <p:txBody>
          <a:bodyPr>
            <a:noAutofit/>
          </a:bodyPr>
          <a:lstStyle/>
          <a:p>
            <a:pPr algn="ctr"/>
            <a:r>
              <a:rPr lang="en-US" sz="1800" b="1" dirty="0">
                <a:solidFill>
                  <a:srgbClr val="154578"/>
                </a:solidFill>
                <a:latin typeface="Calibri" pitchFamily="34" charset="0"/>
              </a:rPr>
              <a:t>2016 Improving Data, Improving Outcomes Conference </a:t>
            </a:r>
          </a:p>
        </p:txBody>
      </p:sp>
    </p:spTree>
    <p:extLst>
      <p:ext uri="{BB962C8B-B14F-4D97-AF65-F5344CB8AC3E}">
        <p14:creationId xmlns:p14="http://schemas.microsoft.com/office/powerpoint/2010/main" val="941942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10</a:t>
            </a:fld>
            <a:endParaRPr lang="en-US" dirty="0"/>
          </a:p>
        </p:txBody>
      </p:sp>
      <p:sp>
        <p:nvSpPr>
          <p:cNvPr id="3" name="Title 2"/>
          <p:cNvSpPr>
            <a:spLocks noGrp="1"/>
          </p:cNvSpPr>
          <p:nvPr>
            <p:ph type="title"/>
          </p:nvPr>
        </p:nvSpPr>
        <p:spPr>
          <a:xfrm>
            <a:off x="457200" y="274638"/>
            <a:ext cx="8229600" cy="1325562"/>
          </a:xfrm>
        </p:spPr>
        <p:txBody>
          <a:bodyPr>
            <a:noAutofit/>
          </a:bodyPr>
          <a:lstStyle/>
          <a:p>
            <a:r>
              <a:rPr lang="en-US" sz="2800" dirty="0"/>
              <a:t>How to use the critical questions to organize analyses to inform program operations, program improvement, and policy</a:t>
            </a:r>
          </a:p>
        </p:txBody>
      </p:sp>
      <p:sp>
        <p:nvSpPr>
          <p:cNvPr id="2" name="Content Placeholder 1"/>
          <p:cNvSpPr>
            <a:spLocks noGrp="1"/>
          </p:cNvSpPr>
          <p:nvPr>
            <p:ph idx="1"/>
          </p:nvPr>
        </p:nvSpPr>
        <p:spPr/>
        <p:txBody>
          <a:bodyPr/>
          <a:lstStyle/>
          <a:p>
            <a:pPr lvl="0"/>
            <a:r>
              <a:rPr lang="en-US" sz="2400" dirty="0"/>
              <a:t>Identify the questions in this document that are a priority for the state/locality.</a:t>
            </a:r>
          </a:p>
          <a:p>
            <a:pPr lvl="0"/>
            <a:r>
              <a:rPr lang="en-US" sz="2400" dirty="0"/>
              <a:t>Identify which of these questions your state can answer with your data system and which questions currently cannot be answered.</a:t>
            </a:r>
          </a:p>
          <a:p>
            <a:pPr lvl="0"/>
            <a:r>
              <a:rPr lang="en-US" sz="2400" dirty="0"/>
              <a:t>Develop an analysis plan to answer the priority questions that can be answered with your current data system.</a:t>
            </a:r>
          </a:p>
          <a:p>
            <a:pPr lvl="0"/>
            <a:r>
              <a:rPr lang="en-US" sz="2400" dirty="0"/>
              <a:t>Analyze the data.</a:t>
            </a:r>
          </a:p>
          <a:p>
            <a:pPr lvl="0"/>
            <a:r>
              <a:rPr lang="en-US" sz="2400" dirty="0"/>
              <a:t>Apply the results of the analysis to answer your priority questions – and improve services for children and families</a:t>
            </a:r>
            <a:r>
              <a:rPr lang="en-US" sz="2400" dirty="0" smtClean="0"/>
              <a:t>.</a:t>
            </a:r>
            <a:endParaRPr lang="en-US" sz="2400" dirty="0"/>
          </a:p>
        </p:txBody>
      </p:sp>
    </p:spTree>
    <p:extLst>
      <p:ext uri="{BB962C8B-B14F-4D97-AF65-F5344CB8AC3E}">
        <p14:creationId xmlns:p14="http://schemas.microsoft.com/office/powerpoint/2010/main" val="3618938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11</a:t>
            </a:fld>
            <a:endParaRPr lang="en-US" dirty="0"/>
          </a:p>
        </p:txBody>
      </p:sp>
      <p:sp>
        <p:nvSpPr>
          <p:cNvPr id="3" name="Title 2" descr="&quot; &quot;"/>
          <p:cNvSpPr>
            <a:spLocks noGrp="1"/>
          </p:cNvSpPr>
          <p:nvPr>
            <p:ph type="title"/>
          </p:nvPr>
        </p:nvSpPr>
        <p:spPr/>
        <p:txBody>
          <a:bodyPr/>
          <a:lstStyle/>
          <a:p>
            <a:r>
              <a:rPr lang="en-US" dirty="0"/>
              <a:t>Using CEDS for Organizing Data</a:t>
            </a:r>
          </a:p>
        </p:txBody>
      </p:sp>
      <p:pic>
        <p:nvPicPr>
          <p:cNvPr id="5" name="Picture 4" descr="Common education data standards involves educators, education initiatives, career tech, postsecondary education, adult education, education software vendors, data standards organizations, schools, foundations, early learning, state education agencies, and workforce"/>
          <p:cNvPicPr>
            <a:picLocks noChangeAspect="1"/>
          </p:cNvPicPr>
          <p:nvPr/>
        </p:nvPicPr>
        <p:blipFill>
          <a:blip r:embed="rId3"/>
          <a:stretch>
            <a:fillRect/>
          </a:stretch>
        </p:blipFill>
        <p:spPr>
          <a:xfrm>
            <a:off x="94627" y="1563462"/>
            <a:ext cx="8013360" cy="4227738"/>
          </a:xfrm>
          <a:prstGeom prst="rect">
            <a:avLst/>
          </a:prstGeom>
        </p:spPr>
      </p:pic>
      <p:pic>
        <p:nvPicPr>
          <p:cNvPr id="6" name="Picture 5" descr="&quot; &quot;"/>
          <p:cNvPicPr>
            <a:picLocks noChangeAspect="1"/>
          </p:cNvPicPr>
          <p:nvPr/>
        </p:nvPicPr>
        <p:blipFill>
          <a:blip r:embed="rId4"/>
          <a:stretch>
            <a:fillRect/>
          </a:stretch>
        </p:blipFill>
        <p:spPr>
          <a:xfrm>
            <a:off x="7620000" y="220985"/>
            <a:ext cx="1426588" cy="1316850"/>
          </a:xfrm>
          <a:prstGeom prst="rect">
            <a:avLst/>
          </a:prstGeom>
        </p:spPr>
      </p:pic>
    </p:spTree>
    <p:extLst>
      <p:ext uri="{BB962C8B-B14F-4D97-AF65-F5344CB8AC3E}">
        <p14:creationId xmlns:p14="http://schemas.microsoft.com/office/powerpoint/2010/main" val="3794098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EDS and the Researcher.mp4" descr="A viedo on common education data standards found on the CEDS website.">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1882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Connecting Questions and Answers</a:t>
            </a:r>
          </a:p>
        </p:txBody>
      </p:sp>
      <p:grpSp>
        <p:nvGrpSpPr>
          <p:cNvPr id="8" name="Group 7" descr="This slide helps segway into talking more about connect and align and how one can use CEDS for organizing data and answering questions.&#10;"/>
          <p:cNvGrpSpPr/>
          <p:nvPr/>
        </p:nvGrpSpPr>
        <p:grpSpPr>
          <a:xfrm>
            <a:off x="453656" y="1524000"/>
            <a:ext cx="6709144" cy="4495800"/>
            <a:chOff x="453656" y="1524000"/>
            <a:chExt cx="6709144" cy="4495800"/>
          </a:xfrm>
        </p:grpSpPr>
        <p:pic>
          <p:nvPicPr>
            <p:cNvPr id="3" name="Picture 2"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7230" y="2677633"/>
              <a:ext cx="4925570" cy="1219200"/>
            </a:xfrm>
            <a:prstGeom prst="rect">
              <a:avLst/>
            </a:prstGeom>
          </p:spPr>
        </p:pic>
        <p:pic>
          <p:nvPicPr>
            <p:cNvPr id="4" name="Picture 3" descr="&quot; &quot;"/>
            <p:cNvPicPr>
              <a:picLocks noChangeAspect="1"/>
            </p:cNvPicPr>
            <p:nvPr/>
          </p:nvPicPr>
          <p:blipFill rotWithShape="1">
            <a:blip r:embed="rId4">
              <a:extLst>
                <a:ext uri="{28A0092B-C50C-407E-A947-70E740481C1C}">
                  <a14:useLocalDpi xmlns:a14="http://schemas.microsoft.com/office/drawing/2010/main" val="0"/>
                </a:ext>
              </a:extLst>
            </a:blip>
            <a:srcRect l="41976" t="20984" r="41628" b="44863"/>
            <a:stretch/>
          </p:blipFill>
          <p:spPr>
            <a:xfrm>
              <a:off x="5105400" y="4291520"/>
              <a:ext cx="1981200" cy="1728280"/>
            </a:xfrm>
            <a:prstGeom prst="rect">
              <a:avLst/>
            </a:prstGeom>
          </p:spPr>
        </p:pic>
        <p:pic>
          <p:nvPicPr>
            <p:cNvPr id="5" name="Picture 4" descr="&quot; &quot;"/>
            <p:cNvPicPr>
              <a:picLocks noChangeAspect="1"/>
            </p:cNvPicPr>
            <p:nvPr/>
          </p:nvPicPr>
          <p:blipFill rotWithShape="1">
            <a:blip r:embed="rId5">
              <a:extLst>
                <a:ext uri="{28A0092B-C50C-407E-A947-70E740481C1C}">
                  <a14:useLocalDpi xmlns:a14="http://schemas.microsoft.com/office/drawing/2010/main" val="0"/>
                </a:ext>
              </a:extLst>
            </a:blip>
            <a:srcRect l="30814" t="14764" r="33256" b="70760"/>
            <a:stretch/>
          </p:blipFill>
          <p:spPr>
            <a:xfrm>
              <a:off x="453656" y="1524000"/>
              <a:ext cx="3285460" cy="967563"/>
            </a:xfrm>
            <a:prstGeom prst="rect">
              <a:avLst/>
            </a:prstGeom>
          </p:spPr>
        </p:pic>
        <p:sp>
          <p:nvSpPr>
            <p:cNvPr id="6" name="Bent Arrow 5"/>
            <p:cNvSpPr/>
            <p:nvPr/>
          </p:nvSpPr>
          <p:spPr>
            <a:xfrm rot="5400000">
              <a:off x="3698358" y="1907658"/>
              <a:ext cx="1028700" cy="947184"/>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black"/>
                </a:solidFill>
                <a:latin typeface="Calibri"/>
              </a:endParaRPr>
            </a:p>
          </p:txBody>
        </p:sp>
        <p:sp>
          <p:nvSpPr>
            <p:cNvPr id="7" name="Bent Arrow 6"/>
            <p:cNvSpPr/>
            <p:nvPr/>
          </p:nvSpPr>
          <p:spPr>
            <a:xfrm rot="5400000" flipH="1" flipV="1">
              <a:off x="4185476" y="3907987"/>
              <a:ext cx="1028700" cy="947184"/>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black"/>
                </a:solidFill>
                <a:latin typeface="Calibri"/>
              </a:endParaRPr>
            </a:p>
          </p:txBody>
        </p:sp>
      </p:grpSp>
    </p:spTree>
    <p:extLst>
      <p:ext uri="{BB962C8B-B14F-4D97-AF65-F5344CB8AC3E}">
        <p14:creationId xmlns:p14="http://schemas.microsoft.com/office/powerpoint/2010/main" val="383861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14</a:t>
            </a:fld>
            <a:endParaRPr lang="en-US" dirty="0"/>
          </a:p>
        </p:txBody>
      </p:sp>
      <p:sp>
        <p:nvSpPr>
          <p:cNvPr id="3" name="Title 2"/>
          <p:cNvSpPr>
            <a:spLocks noGrp="1"/>
          </p:cNvSpPr>
          <p:nvPr>
            <p:ph type="title"/>
          </p:nvPr>
        </p:nvSpPr>
        <p:spPr/>
        <p:txBody>
          <a:bodyPr>
            <a:normAutofit fontScale="90000"/>
          </a:bodyPr>
          <a:lstStyle/>
          <a:p>
            <a:r>
              <a:rPr lang="en-US" dirty="0"/>
              <a:t>Figure out what data </a:t>
            </a:r>
            <a:br>
              <a:rPr lang="en-US" dirty="0"/>
            </a:br>
            <a:r>
              <a:rPr lang="en-US" dirty="0"/>
              <a:t>you collect</a:t>
            </a:r>
          </a:p>
        </p:txBody>
      </p:sp>
      <p:sp>
        <p:nvSpPr>
          <p:cNvPr id="2" name="Content Placeholder 1"/>
          <p:cNvSpPr>
            <a:spLocks noGrp="1"/>
          </p:cNvSpPr>
          <p:nvPr>
            <p:ph idx="1"/>
          </p:nvPr>
        </p:nvSpPr>
        <p:spPr>
          <a:xfrm>
            <a:off x="457200" y="3328479"/>
            <a:ext cx="8229600" cy="2310321"/>
          </a:xfrm>
        </p:spPr>
        <p:txBody>
          <a:bodyPr/>
          <a:lstStyle/>
          <a:p>
            <a:r>
              <a:rPr lang="en-US" dirty="0" smtClean="0"/>
              <a:t>Use </a:t>
            </a:r>
            <a:r>
              <a:rPr lang="en-US" dirty="0"/>
              <a:t>CEDS Align to:</a:t>
            </a:r>
          </a:p>
          <a:p>
            <a:pPr lvl="1"/>
            <a:r>
              <a:rPr lang="en-US" dirty="0"/>
              <a:t>Get all of your data information in one place</a:t>
            </a:r>
          </a:p>
          <a:p>
            <a:pPr lvl="1"/>
            <a:r>
              <a:rPr lang="en-US" dirty="0"/>
              <a:t>Compare data collections across agencies or across data systems</a:t>
            </a:r>
          </a:p>
          <a:p>
            <a:pPr lvl="1"/>
            <a:r>
              <a:rPr lang="en-US" dirty="0"/>
              <a:t>Identify data collection redundancies</a:t>
            </a:r>
          </a:p>
        </p:txBody>
      </p:sp>
      <p:pic>
        <p:nvPicPr>
          <p:cNvPr id="8" name="Picture 7" descr="&quot; &quot;"/>
          <p:cNvPicPr>
            <a:picLocks noChangeAspect="1"/>
          </p:cNvPicPr>
          <p:nvPr/>
        </p:nvPicPr>
        <p:blipFill rotWithShape="1">
          <a:blip r:embed="rId3">
            <a:extLst>
              <a:ext uri="{28A0092B-C50C-407E-A947-70E740481C1C}">
                <a14:useLocalDpi xmlns:a14="http://schemas.microsoft.com/office/drawing/2010/main" val="0"/>
              </a:ext>
            </a:extLst>
          </a:blip>
          <a:srcRect l="41976" t="20984" r="41628" b="44863"/>
          <a:stretch/>
        </p:blipFill>
        <p:spPr>
          <a:xfrm>
            <a:off x="3200400" y="1600200"/>
            <a:ext cx="1981200" cy="1728280"/>
          </a:xfrm>
          <a:prstGeom prst="rect">
            <a:avLst/>
          </a:prstGeom>
        </p:spPr>
      </p:pic>
      <p:grpSp>
        <p:nvGrpSpPr>
          <p:cNvPr id="9" name="Group 8" descr="&quot; &quot;"/>
          <p:cNvGrpSpPr/>
          <p:nvPr/>
        </p:nvGrpSpPr>
        <p:grpSpPr>
          <a:xfrm>
            <a:off x="7928600" y="381000"/>
            <a:ext cx="663216" cy="950569"/>
            <a:chOff x="6096000" y="3250073"/>
            <a:chExt cx="1104900" cy="1695307"/>
          </a:xfrm>
        </p:grpSpPr>
        <p:pic>
          <p:nvPicPr>
            <p:cNvPr id="10" name="Picture 4" descr="&quot; &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3840480"/>
              <a:ext cx="1104900" cy="11049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quot; &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3250073"/>
              <a:ext cx="609457" cy="6094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23281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15</a:t>
            </a:fld>
            <a:endParaRPr lang="en-US" dirty="0"/>
          </a:p>
        </p:txBody>
      </p:sp>
      <p:sp>
        <p:nvSpPr>
          <p:cNvPr id="3" name="Title 2"/>
          <p:cNvSpPr>
            <a:spLocks noGrp="1"/>
          </p:cNvSpPr>
          <p:nvPr>
            <p:ph type="title"/>
          </p:nvPr>
        </p:nvSpPr>
        <p:spPr/>
        <p:txBody>
          <a:bodyPr/>
          <a:lstStyle/>
          <a:p>
            <a:r>
              <a:rPr lang="en-US" dirty="0"/>
              <a:t>CEDS Elements</a:t>
            </a:r>
          </a:p>
        </p:txBody>
      </p:sp>
      <p:pic>
        <p:nvPicPr>
          <p:cNvPr id="20" name="Content Placeholder 19" descr="This is a screenshot of the CEDS element details. Included is the element, definition, option set, domain and entity."/>
          <p:cNvPicPr>
            <a:picLocks noGrp="1" noChangeAspect="1"/>
          </p:cNvPicPr>
          <p:nvPr>
            <p:ph idx="1"/>
          </p:nvPr>
        </p:nvPicPr>
        <p:blipFill rotWithShape="1">
          <a:blip r:embed="rId2"/>
          <a:srcRect r="776" b="544"/>
          <a:stretch/>
        </p:blipFill>
        <p:spPr>
          <a:xfrm>
            <a:off x="2445352" y="1423405"/>
            <a:ext cx="5929448" cy="5135562"/>
          </a:xfrm>
          <a:custGeom>
            <a:avLst/>
            <a:gdLst>
              <a:gd name="connsiteX0" fmla="*/ 0 w 5929448"/>
              <a:gd name="connsiteY0" fmla="*/ 0 h 5135562"/>
              <a:gd name="connsiteX1" fmla="*/ 5929448 w 5929448"/>
              <a:gd name="connsiteY1" fmla="*/ 0 h 5135562"/>
              <a:gd name="connsiteX2" fmla="*/ 5929448 w 5929448"/>
              <a:gd name="connsiteY2" fmla="*/ 4291595 h 5135562"/>
              <a:gd name="connsiteX3" fmla="*/ 5098448 w 5929448"/>
              <a:gd name="connsiteY3" fmla="*/ 4291595 h 5135562"/>
              <a:gd name="connsiteX4" fmla="*/ 5098448 w 5929448"/>
              <a:gd name="connsiteY4" fmla="*/ 5135562 h 5135562"/>
              <a:gd name="connsiteX5" fmla="*/ 0 w 5929448"/>
              <a:gd name="connsiteY5" fmla="*/ 5135562 h 51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9448" h="5135562">
                <a:moveTo>
                  <a:pt x="0" y="0"/>
                </a:moveTo>
                <a:lnTo>
                  <a:pt x="5929448" y="0"/>
                </a:lnTo>
                <a:lnTo>
                  <a:pt x="5929448" y="4291595"/>
                </a:lnTo>
                <a:lnTo>
                  <a:pt x="5098448" y="4291595"/>
                </a:lnTo>
                <a:lnTo>
                  <a:pt x="5098448" y="5135562"/>
                </a:lnTo>
                <a:lnTo>
                  <a:pt x="0" y="5135562"/>
                </a:lnTo>
                <a:close/>
              </a:path>
            </a:pathLst>
          </a:custGeom>
        </p:spPr>
      </p:pic>
      <p:sp>
        <p:nvSpPr>
          <p:cNvPr id="6" name="TextBox 6"/>
          <p:cNvSpPr txBox="1">
            <a:spLocks noChangeArrowheads="1"/>
          </p:cNvSpPr>
          <p:nvPr/>
        </p:nvSpPr>
        <p:spPr bwMode="auto">
          <a:xfrm>
            <a:off x="102745" y="1606967"/>
            <a:ext cx="1130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000" dirty="0">
                <a:latin typeface="Trebuchet MS" pitchFamily="34" charset="0"/>
              </a:rPr>
              <a:t>Element</a:t>
            </a:r>
          </a:p>
        </p:txBody>
      </p:sp>
      <p:sp>
        <p:nvSpPr>
          <p:cNvPr id="7" name="TextBox 7"/>
          <p:cNvSpPr txBox="1">
            <a:spLocks noChangeArrowheads="1"/>
          </p:cNvSpPr>
          <p:nvPr/>
        </p:nvSpPr>
        <p:spPr bwMode="auto">
          <a:xfrm>
            <a:off x="504071" y="1981200"/>
            <a:ext cx="1314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000" dirty="0">
                <a:latin typeface="Trebuchet MS" pitchFamily="34" charset="0"/>
              </a:rPr>
              <a:t>Definition</a:t>
            </a:r>
          </a:p>
        </p:txBody>
      </p:sp>
      <p:sp>
        <p:nvSpPr>
          <p:cNvPr id="8" name="TextBox 8"/>
          <p:cNvSpPr txBox="1">
            <a:spLocks noChangeArrowheads="1"/>
          </p:cNvSpPr>
          <p:nvPr/>
        </p:nvSpPr>
        <p:spPr bwMode="auto">
          <a:xfrm>
            <a:off x="877174" y="3259642"/>
            <a:ext cx="1373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000" dirty="0">
                <a:latin typeface="Trebuchet MS" pitchFamily="34" charset="0"/>
              </a:rPr>
              <a:t>Option</a:t>
            </a:r>
            <a:r>
              <a:rPr lang="en-US" sz="2000" dirty="0">
                <a:solidFill>
                  <a:srgbClr val="595959"/>
                </a:solidFill>
                <a:latin typeface="Trebuchet MS" pitchFamily="34" charset="0"/>
              </a:rPr>
              <a:t> </a:t>
            </a:r>
            <a:r>
              <a:rPr lang="en-US" sz="2000" dirty="0">
                <a:latin typeface="Trebuchet MS" pitchFamily="34" charset="0"/>
              </a:rPr>
              <a:t>set</a:t>
            </a:r>
          </a:p>
        </p:txBody>
      </p:sp>
      <p:sp>
        <p:nvSpPr>
          <p:cNvPr id="9" name="TextBox 10"/>
          <p:cNvSpPr txBox="1">
            <a:spLocks noChangeArrowheads="1"/>
          </p:cNvSpPr>
          <p:nvPr/>
        </p:nvSpPr>
        <p:spPr bwMode="auto">
          <a:xfrm>
            <a:off x="277099" y="4441033"/>
            <a:ext cx="104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000" dirty="0">
                <a:latin typeface="Trebuchet MS" pitchFamily="34" charset="0"/>
              </a:rPr>
              <a:t>Domain</a:t>
            </a:r>
          </a:p>
        </p:txBody>
      </p:sp>
      <p:sp>
        <p:nvSpPr>
          <p:cNvPr id="10" name="TextBox 9"/>
          <p:cNvSpPr txBox="1">
            <a:spLocks noChangeArrowheads="1"/>
          </p:cNvSpPr>
          <p:nvPr/>
        </p:nvSpPr>
        <p:spPr bwMode="auto">
          <a:xfrm>
            <a:off x="702218" y="4785613"/>
            <a:ext cx="865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000" dirty="0">
                <a:latin typeface="Trebuchet MS" pitchFamily="34" charset="0"/>
              </a:rPr>
              <a:t>Entity</a:t>
            </a:r>
          </a:p>
        </p:txBody>
      </p:sp>
      <p:cxnSp>
        <p:nvCxnSpPr>
          <p:cNvPr id="11" name="Straight Connector 10" descr="&quot; &quot;"/>
          <p:cNvCxnSpPr/>
          <p:nvPr/>
        </p:nvCxnSpPr>
        <p:spPr>
          <a:xfrm>
            <a:off x="1199392" y="1735598"/>
            <a:ext cx="1320006" cy="0"/>
          </a:xfrm>
          <a:prstGeom prst="line">
            <a:avLst/>
          </a:prstGeom>
          <a:ln w="25400">
            <a:solidFill>
              <a:srgbClr val="EE7D00"/>
            </a:solidFill>
            <a:tailEnd type="oval"/>
          </a:ln>
          <a:effectLst/>
        </p:spPr>
        <p:style>
          <a:lnRef idx="1">
            <a:schemeClr val="accent1"/>
          </a:lnRef>
          <a:fillRef idx="0">
            <a:schemeClr val="accent1"/>
          </a:fillRef>
          <a:effectRef idx="0">
            <a:schemeClr val="accent1"/>
          </a:effectRef>
          <a:fontRef idx="minor">
            <a:schemeClr val="tx1"/>
          </a:fontRef>
        </p:style>
      </p:cxnSp>
      <p:cxnSp>
        <p:nvCxnSpPr>
          <p:cNvPr id="12" name="Straight Connector 11" descr="&quot; &quot;"/>
          <p:cNvCxnSpPr/>
          <p:nvPr/>
        </p:nvCxnSpPr>
        <p:spPr>
          <a:xfrm>
            <a:off x="1818521" y="2220204"/>
            <a:ext cx="763588" cy="0"/>
          </a:xfrm>
          <a:prstGeom prst="line">
            <a:avLst/>
          </a:prstGeom>
          <a:ln w="25400">
            <a:solidFill>
              <a:srgbClr val="EE7D00"/>
            </a:solidFill>
            <a:tailEnd type="oval"/>
          </a:ln>
          <a:effectLst/>
        </p:spPr>
        <p:style>
          <a:lnRef idx="1">
            <a:schemeClr val="accent1"/>
          </a:lnRef>
          <a:fillRef idx="0">
            <a:schemeClr val="accent1"/>
          </a:fillRef>
          <a:effectRef idx="0">
            <a:schemeClr val="accent1"/>
          </a:effectRef>
          <a:fontRef idx="minor">
            <a:schemeClr val="tx1"/>
          </a:fontRef>
        </p:style>
      </p:cxnSp>
      <p:sp>
        <p:nvSpPr>
          <p:cNvPr id="13" name="Left Bracket 12" descr="&quot; &quot;"/>
          <p:cNvSpPr/>
          <p:nvPr/>
        </p:nvSpPr>
        <p:spPr>
          <a:xfrm>
            <a:off x="2514600" y="2854830"/>
            <a:ext cx="138347" cy="1075134"/>
          </a:xfrm>
          <a:prstGeom prst="leftBracket">
            <a:avLst/>
          </a:prstGeom>
          <a:ln w="25400">
            <a:solidFill>
              <a:srgbClr val="EE7D00"/>
            </a:solidFill>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C000"/>
              </a:solidFill>
            </a:endParaRPr>
          </a:p>
        </p:txBody>
      </p:sp>
      <p:cxnSp>
        <p:nvCxnSpPr>
          <p:cNvPr id="14" name="Straight Connector 13" descr="&quot; &quot;"/>
          <p:cNvCxnSpPr/>
          <p:nvPr/>
        </p:nvCxnSpPr>
        <p:spPr>
          <a:xfrm>
            <a:off x="1347483" y="4699129"/>
            <a:ext cx="1171915" cy="61775"/>
          </a:xfrm>
          <a:prstGeom prst="line">
            <a:avLst/>
          </a:prstGeom>
          <a:ln w="25400">
            <a:solidFill>
              <a:srgbClr val="EE7D00"/>
            </a:solidFill>
            <a:tailEnd type="ova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descr="&quot; &quot;"/>
          <p:cNvCxnSpPr/>
          <p:nvPr/>
        </p:nvCxnSpPr>
        <p:spPr>
          <a:xfrm flipV="1">
            <a:off x="1683766" y="4957947"/>
            <a:ext cx="1205876" cy="17009"/>
          </a:xfrm>
          <a:prstGeom prst="line">
            <a:avLst/>
          </a:prstGeom>
          <a:ln w="25400">
            <a:solidFill>
              <a:srgbClr val="EE7D00"/>
            </a:solidFill>
            <a:tailEnd type="ova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descr="&quot; &quot;"/>
          <p:cNvCxnSpPr/>
          <p:nvPr/>
        </p:nvCxnSpPr>
        <p:spPr>
          <a:xfrm>
            <a:off x="2286704" y="3464430"/>
            <a:ext cx="270895" cy="0"/>
          </a:xfrm>
          <a:prstGeom prst="line">
            <a:avLst/>
          </a:prstGeom>
          <a:ln w="25400">
            <a:solidFill>
              <a:srgbClr val="EE7D00"/>
            </a:solidFill>
            <a:tailEnd type="oval"/>
          </a:ln>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678072" y="4812450"/>
            <a:ext cx="211596" cy="138499"/>
          </a:xfrm>
          <a:prstGeom prst="rect">
            <a:avLst/>
          </a:prstGeom>
          <a:solidFill>
            <a:schemeClr val="bg1"/>
          </a:solidFill>
        </p:spPr>
        <p:txBody>
          <a:bodyPr wrap="none" lIns="0" tIns="0" rIns="0" bIns="0">
            <a:spAutoFit/>
          </a:bodyPr>
          <a:lstStyle/>
          <a:p>
            <a:pPr>
              <a:defRPr/>
            </a:pPr>
            <a:r>
              <a:rPr lang="en-US" sz="900" b="1" dirty="0">
                <a:solidFill>
                  <a:srgbClr val="EE7D00"/>
                </a:solidFill>
                <a:latin typeface="Arial" pitchFamily="34" charset="0"/>
                <a:cs typeface="Arial" pitchFamily="34" charset="0"/>
              </a:rPr>
              <a:t>K12</a:t>
            </a:r>
          </a:p>
        </p:txBody>
      </p:sp>
      <p:sp>
        <p:nvSpPr>
          <p:cNvPr id="18" name="TextBox 75"/>
          <p:cNvSpPr txBox="1">
            <a:spLocks noChangeArrowheads="1"/>
          </p:cNvSpPr>
          <p:nvPr/>
        </p:nvSpPr>
        <p:spPr bwMode="auto">
          <a:xfrm>
            <a:off x="3038603" y="4964109"/>
            <a:ext cx="673261" cy="1384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900" b="1" dirty="0">
                <a:solidFill>
                  <a:srgbClr val="EE7D00"/>
                </a:solidFill>
                <a:latin typeface="Arial" charset="0"/>
              </a:rPr>
              <a:t>K12 Student</a:t>
            </a:r>
          </a:p>
        </p:txBody>
      </p:sp>
    </p:spTree>
    <p:extLst>
      <p:ext uri="{BB962C8B-B14F-4D97-AF65-F5344CB8AC3E}">
        <p14:creationId xmlns:p14="http://schemas.microsoft.com/office/powerpoint/2010/main" val="3384961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Developing Answers</a:t>
            </a:r>
          </a:p>
        </p:txBody>
      </p:sp>
      <p:pic>
        <p:nvPicPr>
          <p:cNvPr id="10" name="Picture 9" descr="&quot; &quot;"/>
          <p:cNvPicPr>
            <a:picLocks noChangeAspect="1"/>
          </p:cNvPicPr>
          <p:nvPr/>
        </p:nvPicPr>
        <p:blipFill rotWithShape="1">
          <a:blip r:embed="rId3">
            <a:extLst>
              <a:ext uri="{28A0092B-C50C-407E-A947-70E740481C1C}">
                <a14:useLocalDpi xmlns:a14="http://schemas.microsoft.com/office/drawing/2010/main" val="0"/>
              </a:ext>
            </a:extLst>
          </a:blip>
          <a:srcRect l="30814" t="14764" r="33256" b="70760"/>
          <a:stretch/>
        </p:blipFill>
        <p:spPr>
          <a:xfrm>
            <a:off x="2362200" y="1524000"/>
            <a:ext cx="3285460" cy="967563"/>
          </a:xfrm>
          <a:prstGeom prst="rect">
            <a:avLst/>
          </a:prstGeom>
        </p:spPr>
      </p:pic>
      <p:sp>
        <p:nvSpPr>
          <p:cNvPr id="2" name="Content Placeholder 1"/>
          <p:cNvSpPr>
            <a:spLocks noGrp="1"/>
          </p:cNvSpPr>
          <p:nvPr>
            <p:ph idx="1"/>
          </p:nvPr>
        </p:nvSpPr>
        <p:spPr>
          <a:xfrm>
            <a:off x="457200" y="2743199"/>
            <a:ext cx="8229600" cy="2895601"/>
          </a:xfrm>
        </p:spPr>
        <p:txBody>
          <a:bodyPr/>
          <a:lstStyle/>
          <a:p>
            <a:pPr lvl="0"/>
            <a:r>
              <a:rPr lang="en-US" dirty="0" smtClean="0"/>
              <a:t>Way </a:t>
            </a:r>
            <a:r>
              <a:rPr lang="en-US" dirty="0"/>
              <a:t>to outline policy analysis</a:t>
            </a:r>
          </a:p>
          <a:p>
            <a:pPr lvl="0"/>
            <a:r>
              <a:rPr lang="en-US" dirty="0"/>
              <a:t>Concise location for:</a:t>
            </a:r>
          </a:p>
          <a:p>
            <a:pPr lvl="1"/>
            <a:r>
              <a:rPr lang="en-US" dirty="0"/>
              <a:t>Question/problem</a:t>
            </a:r>
          </a:p>
          <a:p>
            <a:pPr lvl="1"/>
            <a:r>
              <a:rPr lang="en-US" dirty="0"/>
              <a:t>Data elements needed</a:t>
            </a:r>
          </a:p>
          <a:p>
            <a:pPr lvl="1"/>
            <a:r>
              <a:rPr lang="en-US" dirty="0"/>
              <a:t>Notes about how to conduct the </a:t>
            </a:r>
            <a:r>
              <a:rPr lang="en-US" dirty="0" smtClean="0"/>
              <a:t>analysis</a:t>
            </a:r>
            <a:endParaRPr lang="en-US" dirty="0"/>
          </a:p>
        </p:txBody>
      </p:sp>
      <p:grpSp>
        <p:nvGrpSpPr>
          <p:cNvPr id="4" name="Group 3" descr="&quot; &quot;"/>
          <p:cNvGrpSpPr/>
          <p:nvPr/>
        </p:nvGrpSpPr>
        <p:grpSpPr>
          <a:xfrm>
            <a:off x="7928600" y="381000"/>
            <a:ext cx="663216" cy="950569"/>
            <a:chOff x="7928600" y="381000"/>
            <a:chExt cx="663216" cy="950569"/>
          </a:xfrm>
        </p:grpSpPr>
        <p:pic>
          <p:nvPicPr>
            <p:cNvPr id="8" name="Picture 4" descr="&quot; &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8600" y="712045"/>
              <a:ext cx="663216" cy="6195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quot; &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7295" y="381000"/>
              <a:ext cx="365826" cy="341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74825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17</a:t>
            </a:fld>
            <a:endParaRPr lang="en-US" dirty="0"/>
          </a:p>
        </p:txBody>
      </p:sp>
      <p:sp>
        <p:nvSpPr>
          <p:cNvPr id="3" name="Title 2" descr="&quot; &quot;"/>
          <p:cNvSpPr>
            <a:spLocks noGrp="1"/>
          </p:cNvSpPr>
          <p:nvPr>
            <p:ph type="title"/>
          </p:nvPr>
        </p:nvSpPr>
        <p:spPr>
          <a:xfrm>
            <a:off x="228600" y="274638"/>
            <a:ext cx="8686800" cy="1143000"/>
          </a:xfrm>
        </p:spPr>
        <p:txBody>
          <a:bodyPr>
            <a:noAutofit/>
          </a:bodyPr>
          <a:lstStyle/>
          <a:p>
            <a:r>
              <a:rPr lang="en-US" dirty="0"/>
              <a:t>Using CEDS for Organizing Data</a:t>
            </a:r>
          </a:p>
        </p:txBody>
      </p:sp>
      <p:pic>
        <p:nvPicPr>
          <p:cNvPr id="6" name="Content Placeholder 5" descr="This is a screenshot of the Common education data standards welcome page."/>
          <p:cNvPicPr>
            <a:picLocks noGrp="1" noChangeAspect="1"/>
          </p:cNvPicPr>
          <p:nvPr>
            <p:ph idx="1"/>
          </p:nvPr>
        </p:nvPicPr>
        <p:blipFill>
          <a:blip r:embed="rId3"/>
          <a:stretch>
            <a:fillRect/>
          </a:stretch>
        </p:blipFill>
        <p:spPr>
          <a:xfrm>
            <a:off x="856421" y="1590088"/>
            <a:ext cx="7431157" cy="4418104"/>
          </a:xfrm>
          <a:prstGeom prst="rect">
            <a:avLst/>
          </a:prstGeom>
        </p:spPr>
      </p:pic>
      <p:pic>
        <p:nvPicPr>
          <p:cNvPr id="5" name="Picture 4" descr="&quot; &quot;"/>
          <p:cNvPicPr>
            <a:picLocks noChangeAspect="1"/>
          </p:cNvPicPr>
          <p:nvPr/>
        </p:nvPicPr>
        <p:blipFill>
          <a:blip r:embed="rId4"/>
          <a:stretch>
            <a:fillRect/>
          </a:stretch>
        </p:blipFill>
        <p:spPr>
          <a:xfrm>
            <a:off x="7391400" y="188413"/>
            <a:ext cx="1432068" cy="1315450"/>
          </a:xfrm>
          <a:prstGeom prst="rect">
            <a:avLst/>
          </a:prstGeom>
        </p:spPr>
      </p:pic>
    </p:spTree>
    <p:extLst>
      <p:ext uri="{BB962C8B-B14F-4D97-AF65-F5344CB8AC3E}">
        <p14:creationId xmlns:p14="http://schemas.microsoft.com/office/powerpoint/2010/main" val="2275684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18</a:t>
            </a:fld>
            <a:endParaRPr lang="en-US" dirty="0"/>
          </a:p>
        </p:txBody>
      </p:sp>
      <p:sp>
        <p:nvSpPr>
          <p:cNvPr id="3" name="Title 2" descr="&quot; &quot;"/>
          <p:cNvSpPr>
            <a:spLocks noGrp="1"/>
          </p:cNvSpPr>
          <p:nvPr>
            <p:ph type="title"/>
          </p:nvPr>
        </p:nvSpPr>
        <p:spPr>
          <a:xfrm>
            <a:off x="228600" y="274638"/>
            <a:ext cx="8686800" cy="1143000"/>
          </a:xfrm>
        </p:spPr>
        <p:txBody>
          <a:bodyPr>
            <a:noAutofit/>
          </a:bodyPr>
          <a:lstStyle/>
          <a:p>
            <a:r>
              <a:rPr lang="en-US" dirty="0"/>
              <a:t>Using CEDS for Organizing Data</a:t>
            </a:r>
          </a:p>
        </p:txBody>
      </p:sp>
      <p:pic>
        <p:nvPicPr>
          <p:cNvPr id="6" name="Content Placeholder 5" descr="This is a screenshot of the available CEDS connections on the CEDS connect web page. "/>
          <p:cNvPicPr>
            <a:picLocks noGrp="1" noChangeAspect="1"/>
          </p:cNvPicPr>
          <p:nvPr>
            <p:ph idx="1"/>
          </p:nvPr>
        </p:nvPicPr>
        <p:blipFill>
          <a:blip r:embed="rId3"/>
          <a:stretch>
            <a:fillRect/>
          </a:stretch>
        </p:blipFill>
        <p:spPr>
          <a:xfrm>
            <a:off x="-1" y="1503863"/>
            <a:ext cx="7620001" cy="5317694"/>
          </a:xfrm>
          <a:prstGeom prst="rect">
            <a:avLst/>
          </a:prstGeom>
        </p:spPr>
      </p:pic>
      <p:pic>
        <p:nvPicPr>
          <p:cNvPr id="5" name="Picture 4" descr="&quot; &quot;"/>
          <p:cNvPicPr>
            <a:picLocks noChangeAspect="1"/>
          </p:cNvPicPr>
          <p:nvPr/>
        </p:nvPicPr>
        <p:blipFill>
          <a:blip r:embed="rId4"/>
          <a:stretch>
            <a:fillRect/>
          </a:stretch>
        </p:blipFill>
        <p:spPr>
          <a:xfrm>
            <a:off x="7391400" y="188413"/>
            <a:ext cx="1432068" cy="1315450"/>
          </a:xfrm>
          <a:prstGeom prst="rect">
            <a:avLst/>
          </a:prstGeom>
        </p:spPr>
      </p:pic>
    </p:spTree>
    <p:extLst>
      <p:ext uri="{BB962C8B-B14F-4D97-AF65-F5344CB8AC3E}">
        <p14:creationId xmlns:p14="http://schemas.microsoft.com/office/powerpoint/2010/main" val="4053791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19</a:t>
            </a:fld>
            <a:endParaRPr lang="en-US" dirty="0"/>
          </a:p>
        </p:txBody>
      </p:sp>
      <p:sp>
        <p:nvSpPr>
          <p:cNvPr id="3" name="Title 2" descr="&quot; &quot;"/>
          <p:cNvSpPr>
            <a:spLocks noGrp="1"/>
          </p:cNvSpPr>
          <p:nvPr>
            <p:ph type="title"/>
          </p:nvPr>
        </p:nvSpPr>
        <p:spPr>
          <a:xfrm>
            <a:off x="228600" y="274638"/>
            <a:ext cx="8686800" cy="1143000"/>
          </a:xfrm>
        </p:spPr>
        <p:txBody>
          <a:bodyPr>
            <a:noAutofit/>
          </a:bodyPr>
          <a:lstStyle/>
          <a:p>
            <a:r>
              <a:rPr lang="en-US" dirty="0"/>
              <a:t>Using CEDS for Organizing Data</a:t>
            </a:r>
          </a:p>
        </p:txBody>
      </p:sp>
      <p:pic>
        <p:nvPicPr>
          <p:cNvPr id="7" name="Content Placeholder 6" descr="This is a screenshot of the available CEDS connections on the CEDS connect web page for organizing data"/>
          <p:cNvPicPr>
            <a:picLocks noGrp="1" noChangeAspect="1"/>
          </p:cNvPicPr>
          <p:nvPr>
            <p:ph idx="1"/>
          </p:nvPr>
        </p:nvPicPr>
        <p:blipFill>
          <a:blip r:embed="rId3"/>
          <a:stretch>
            <a:fillRect/>
          </a:stretch>
        </p:blipFill>
        <p:spPr>
          <a:xfrm>
            <a:off x="0" y="1503863"/>
            <a:ext cx="7543800" cy="5251264"/>
          </a:xfrm>
          <a:prstGeom prst="rect">
            <a:avLst/>
          </a:prstGeom>
        </p:spPr>
      </p:pic>
      <p:pic>
        <p:nvPicPr>
          <p:cNvPr id="5" name="Picture 4" descr="&quot; &quot;"/>
          <p:cNvPicPr>
            <a:picLocks noChangeAspect="1"/>
          </p:cNvPicPr>
          <p:nvPr/>
        </p:nvPicPr>
        <p:blipFill>
          <a:blip r:embed="rId4"/>
          <a:stretch>
            <a:fillRect/>
          </a:stretch>
        </p:blipFill>
        <p:spPr>
          <a:xfrm>
            <a:off x="7391400" y="188413"/>
            <a:ext cx="1432068" cy="1315450"/>
          </a:xfrm>
          <a:prstGeom prst="rect">
            <a:avLst/>
          </a:prstGeom>
        </p:spPr>
      </p:pic>
    </p:spTree>
    <p:extLst>
      <p:ext uri="{BB962C8B-B14F-4D97-AF65-F5344CB8AC3E}">
        <p14:creationId xmlns:p14="http://schemas.microsoft.com/office/powerpoint/2010/main" val="803899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a:t>
            </a:fld>
            <a:endParaRPr lang="en-US" dirty="0"/>
          </a:p>
        </p:txBody>
      </p:sp>
      <p:sp>
        <p:nvSpPr>
          <p:cNvPr id="3" name="Title 2" descr="&quot; &quot;"/>
          <p:cNvSpPr>
            <a:spLocks noGrp="1"/>
          </p:cNvSpPr>
          <p:nvPr>
            <p:ph type="title"/>
          </p:nvPr>
        </p:nvSpPr>
        <p:spPr/>
        <p:txBody>
          <a:bodyPr/>
          <a:lstStyle/>
          <a:p>
            <a:r>
              <a:rPr lang="en-US" dirty="0"/>
              <a:t>Session Agenda </a:t>
            </a:r>
          </a:p>
        </p:txBody>
      </p:sp>
      <p:sp>
        <p:nvSpPr>
          <p:cNvPr id="2" name="Content Placeholder 1"/>
          <p:cNvSpPr>
            <a:spLocks noGrp="1"/>
          </p:cNvSpPr>
          <p:nvPr>
            <p:ph idx="1"/>
          </p:nvPr>
        </p:nvSpPr>
        <p:spPr/>
        <p:txBody>
          <a:bodyPr/>
          <a:lstStyle/>
          <a:p>
            <a:pPr lvl="0"/>
            <a:r>
              <a:rPr lang="en-US" dirty="0"/>
              <a:t>Overview of Session</a:t>
            </a:r>
          </a:p>
          <a:p>
            <a:pPr lvl="0"/>
            <a:r>
              <a:rPr lang="en-US" dirty="0"/>
              <a:t>Intended Outcomes</a:t>
            </a:r>
          </a:p>
          <a:p>
            <a:pPr lvl="0"/>
            <a:r>
              <a:rPr lang="en-US" dirty="0"/>
              <a:t>DaSy Critical Questions </a:t>
            </a:r>
            <a:endParaRPr lang="en-US" dirty="0">
              <a:solidFill>
                <a:srgbClr val="C00000"/>
              </a:solidFill>
            </a:endParaRPr>
          </a:p>
          <a:p>
            <a:pPr lvl="0"/>
            <a:r>
              <a:rPr lang="en-US" dirty="0"/>
              <a:t>Using CEDS for Organizing Data </a:t>
            </a:r>
            <a:endParaRPr lang="en-US" dirty="0">
              <a:solidFill>
                <a:srgbClr val="C00000"/>
              </a:solidFill>
            </a:endParaRPr>
          </a:p>
          <a:p>
            <a:pPr lvl="0"/>
            <a:r>
              <a:rPr lang="en-US" dirty="0"/>
              <a:t>Visually Displaying Data </a:t>
            </a:r>
            <a:endParaRPr lang="en-US" strike="sngStrike" dirty="0">
              <a:solidFill>
                <a:srgbClr val="DE3030"/>
              </a:solidFill>
            </a:endParaRPr>
          </a:p>
          <a:p>
            <a:pPr lvl="0"/>
            <a:r>
              <a:rPr lang="en-US" dirty="0"/>
              <a:t>Putting it All </a:t>
            </a:r>
            <a:r>
              <a:rPr lang="en-US" dirty="0" smtClean="0"/>
              <a:t>Together</a:t>
            </a:r>
            <a:endParaRPr lang="en-US" dirty="0"/>
          </a:p>
        </p:txBody>
      </p:sp>
    </p:spTree>
    <p:extLst>
      <p:ext uri="{BB962C8B-B14F-4D97-AF65-F5344CB8AC3E}">
        <p14:creationId xmlns:p14="http://schemas.microsoft.com/office/powerpoint/2010/main" val="720348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20</a:t>
            </a:fld>
            <a:endParaRPr lang="en-US" dirty="0"/>
          </a:p>
        </p:txBody>
      </p:sp>
      <p:sp>
        <p:nvSpPr>
          <p:cNvPr id="3" name="Title 2" descr="&quot; &quot;"/>
          <p:cNvSpPr>
            <a:spLocks noGrp="1"/>
          </p:cNvSpPr>
          <p:nvPr>
            <p:ph type="title"/>
          </p:nvPr>
        </p:nvSpPr>
        <p:spPr>
          <a:xfrm>
            <a:off x="228600" y="274638"/>
            <a:ext cx="8686800" cy="1143000"/>
          </a:xfrm>
        </p:spPr>
        <p:txBody>
          <a:bodyPr>
            <a:noAutofit/>
          </a:bodyPr>
          <a:lstStyle/>
          <a:p>
            <a:r>
              <a:rPr lang="en-US" dirty="0"/>
              <a:t>Using CEDS for Organizing Data</a:t>
            </a:r>
          </a:p>
        </p:txBody>
      </p:sp>
      <p:sp>
        <p:nvSpPr>
          <p:cNvPr id="2" name="Content Placeholder 1"/>
          <p:cNvSpPr>
            <a:spLocks noGrp="1"/>
          </p:cNvSpPr>
          <p:nvPr>
            <p:ph idx="1"/>
          </p:nvPr>
        </p:nvSpPr>
        <p:spPr>
          <a:xfrm>
            <a:off x="228600" y="1371600"/>
            <a:ext cx="8686800" cy="4800600"/>
          </a:xfrm>
        </p:spPr>
        <p:txBody>
          <a:bodyPr/>
          <a:lstStyle/>
          <a:p>
            <a:pPr marL="0" indent="0">
              <a:buNone/>
            </a:pPr>
            <a:r>
              <a:rPr lang="en-US" dirty="0"/>
              <a:t>Potential Analysis Recommendations</a:t>
            </a:r>
          </a:p>
          <a:p>
            <a:pPr marL="0" indent="0">
              <a:buNone/>
            </a:pPr>
            <a:r>
              <a:rPr lang="en-US" sz="2000" dirty="0"/>
              <a:t>What percentage of young children who received early intervention or special education preschool and who participated in a highly rated early learning program substantially increased their rate of growth on Outcomes 1 - 3?</a:t>
            </a:r>
          </a:p>
          <a:p>
            <a:pPr lvl="1"/>
            <a:r>
              <a:rPr lang="en-US" sz="2300" dirty="0"/>
              <a:t>Determine N, the unduplicated number of children receiving EI or ECSE services.</a:t>
            </a:r>
          </a:p>
          <a:p>
            <a:pPr lvl="1"/>
            <a:r>
              <a:rPr lang="en-US" sz="2300" dirty="0"/>
              <a:t>Select those who participated in another program type.</a:t>
            </a:r>
          </a:p>
          <a:p>
            <a:pPr lvl="1"/>
            <a:r>
              <a:rPr lang="en-US" sz="2300" dirty="0"/>
              <a:t>Remove children who participated in unrated or low rated programs.</a:t>
            </a:r>
          </a:p>
          <a:p>
            <a:pPr lvl="1"/>
            <a:r>
              <a:rPr lang="en-US" sz="2300" dirty="0"/>
              <a:t>Remove children without exit ratings.</a:t>
            </a:r>
          </a:p>
          <a:p>
            <a:pPr lvl="1"/>
            <a:r>
              <a:rPr lang="en-US" sz="2300" dirty="0"/>
              <a:t>Calculate progress category (a-e) for remaining children.</a:t>
            </a:r>
          </a:p>
          <a:p>
            <a:pPr lvl="1"/>
            <a:r>
              <a:rPr lang="en-US" sz="2300" dirty="0"/>
              <a:t>Apply OSEP formula (</a:t>
            </a:r>
            <a:r>
              <a:rPr lang="en-US" sz="2300" dirty="0" err="1"/>
              <a:t>c+d</a:t>
            </a:r>
            <a:r>
              <a:rPr lang="en-US" sz="2300" dirty="0"/>
              <a:t>)/(</a:t>
            </a:r>
            <a:r>
              <a:rPr lang="en-US" sz="2300" dirty="0" err="1"/>
              <a:t>a+b+c+d</a:t>
            </a:r>
            <a:r>
              <a:rPr lang="en-US" sz="2300" dirty="0" smtClean="0"/>
              <a:t>).</a:t>
            </a:r>
            <a:endParaRPr lang="en-US" sz="2300" dirty="0"/>
          </a:p>
        </p:txBody>
      </p:sp>
      <p:pic>
        <p:nvPicPr>
          <p:cNvPr id="5" name="Picture 4" descr="&quot; &quot;"/>
          <p:cNvPicPr>
            <a:picLocks noChangeAspect="1"/>
          </p:cNvPicPr>
          <p:nvPr/>
        </p:nvPicPr>
        <p:blipFill>
          <a:blip r:embed="rId3"/>
          <a:stretch>
            <a:fillRect/>
          </a:stretch>
        </p:blipFill>
        <p:spPr>
          <a:xfrm>
            <a:off x="7391400" y="188413"/>
            <a:ext cx="1432068" cy="1315450"/>
          </a:xfrm>
          <a:prstGeom prst="rect">
            <a:avLst/>
          </a:prstGeom>
        </p:spPr>
      </p:pic>
    </p:spTree>
    <p:extLst>
      <p:ext uri="{BB962C8B-B14F-4D97-AF65-F5344CB8AC3E}">
        <p14:creationId xmlns:p14="http://schemas.microsoft.com/office/powerpoint/2010/main" val="3148109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21</a:t>
            </a:fld>
            <a:endParaRPr lang="en-US" dirty="0"/>
          </a:p>
        </p:txBody>
      </p:sp>
      <p:sp>
        <p:nvSpPr>
          <p:cNvPr id="3" name="Title 2"/>
          <p:cNvSpPr>
            <a:spLocks noGrp="1"/>
          </p:cNvSpPr>
          <p:nvPr>
            <p:ph type="title"/>
          </p:nvPr>
        </p:nvSpPr>
        <p:spPr>
          <a:xfrm>
            <a:off x="228600" y="217167"/>
            <a:ext cx="8229600" cy="1143000"/>
          </a:xfrm>
        </p:spPr>
        <p:txBody>
          <a:bodyPr>
            <a:normAutofit fontScale="90000"/>
          </a:bodyPr>
          <a:lstStyle/>
          <a:p>
            <a:r>
              <a:rPr lang="en-US" dirty="0"/>
              <a:t>Connecting Questions and </a:t>
            </a:r>
            <a:br>
              <a:rPr lang="en-US" dirty="0"/>
            </a:br>
            <a:r>
              <a:rPr lang="en-US" dirty="0"/>
              <a:t>Answers</a:t>
            </a:r>
          </a:p>
        </p:txBody>
      </p:sp>
      <p:sp>
        <p:nvSpPr>
          <p:cNvPr id="2" name="Content Placeholder 1"/>
          <p:cNvSpPr>
            <a:spLocks noGrp="1"/>
          </p:cNvSpPr>
          <p:nvPr>
            <p:ph sz="half" idx="1"/>
          </p:nvPr>
        </p:nvSpPr>
        <p:spPr>
          <a:xfrm>
            <a:off x="21096" y="2895600"/>
            <a:ext cx="4038600" cy="4584578"/>
          </a:xfrm>
        </p:spPr>
        <p:txBody>
          <a:bodyPr/>
          <a:lstStyle/>
          <a:p>
            <a:r>
              <a:rPr lang="en-US" dirty="0" err="1"/>
              <a:t>myConnect</a:t>
            </a:r>
            <a:r>
              <a:rPr lang="en-US" dirty="0"/>
              <a:t> allows you to see a Connection and apply your aligned map to see how to do the analysis using your own data elements</a:t>
            </a:r>
          </a:p>
        </p:txBody>
      </p:sp>
      <p:pic>
        <p:nvPicPr>
          <p:cNvPr id="16" name="Content Placeholder 15" descr="&quot; &quot;"/>
          <p:cNvPicPr>
            <a:picLocks noGrp="1" noChangeAspect="1"/>
          </p:cNvPicPr>
          <p:nvPr>
            <p:ph sz="half" idx="2"/>
          </p:nvPr>
        </p:nvPicPr>
        <p:blipFill>
          <a:blip r:embed="rId3"/>
          <a:stretch>
            <a:fillRect/>
          </a:stretch>
        </p:blipFill>
        <p:spPr>
          <a:xfrm>
            <a:off x="4059696" y="1981200"/>
            <a:ext cx="4969596" cy="3352800"/>
          </a:xfrm>
          <a:prstGeom prst="rect">
            <a:avLst/>
          </a:prstGeom>
        </p:spPr>
      </p:pic>
      <p:grpSp>
        <p:nvGrpSpPr>
          <p:cNvPr id="6" name="Group 5" descr="&quot; &quot;"/>
          <p:cNvGrpSpPr/>
          <p:nvPr/>
        </p:nvGrpSpPr>
        <p:grpSpPr>
          <a:xfrm>
            <a:off x="7204144" y="381000"/>
            <a:ext cx="1330256" cy="990600"/>
            <a:chOff x="1295398" y="1009451"/>
            <a:chExt cx="6871713" cy="4781748"/>
          </a:xfrm>
        </p:grpSpPr>
        <p:pic>
          <p:nvPicPr>
            <p:cNvPr id="7" name="Picture 6" descr="&quot; &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398" y="1276080"/>
              <a:ext cx="6871713" cy="451511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6096000" y="3250073"/>
              <a:ext cx="1104900" cy="1695307"/>
              <a:chOff x="6096000" y="3250073"/>
              <a:chExt cx="1104900" cy="1695307"/>
            </a:xfrm>
          </p:grpSpPr>
          <p:pic>
            <p:nvPicPr>
              <p:cNvPr id="13" name="Picture 4" descr="&quot; &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3840480"/>
                <a:ext cx="1104900" cy="11049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quot; &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7000" y="3250073"/>
                <a:ext cx="609457" cy="6094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1600200" y="1009451"/>
              <a:ext cx="1238250" cy="1588969"/>
              <a:chOff x="1600200" y="1009451"/>
              <a:chExt cx="1238250" cy="1588969"/>
            </a:xfrm>
          </p:grpSpPr>
          <p:pic>
            <p:nvPicPr>
              <p:cNvPr id="11" name="Picture 5" descr="&quot; &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600200" y="1360170"/>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quot; &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86068" y="1009451"/>
                <a:ext cx="533257" cy="53325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Left-Right Arrow 9"/>
            <p:cNvSpPr/>
            <p:nvPr/>
          </p:nvSpPr>
          <p:spPr>
            <a:xfrm rot="1538847">
              <a:off x="2604156" y="2705549"/>
              <a:ext cx="3638550" cy="1242060"/>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8" name="Straight Arrow Connector 17" descr="&quot; &quot;"/>
          <p:cNvCxnSpPr/>
          <p:nvPr/>
        </p:nvCxnSpPr>
        <p:spPr>
          <a:xfrm>
            <a:off x="4191000" y="3429000"/>
            <a:ext cx="1143000" cy="0"/>
          </a:xfrm>
          <a:prstGeom prst="straightConnector1">
            <a:avLst/>
          </a:prstGeom>
          <a:ln w="76200">
            <a:solidFill>
              <a:srgbClr val="ED353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490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575032" y="5381287"/>
            <a:ext cx="7925246" cy="707886"/>
          </a:xfrm>
          <a:prstGeom prst="rect">
            <a:avLst/>
          </a:prstGeom>
          <a:noFill/>
        </p:spPr>
        <p:txBody>
          <a:bodyPr wrap="none">
            <a:spAutoFit/>
          </a:bodyPr>
          <a:lstStyle/>
          <a:p>
            <a:pPr algn="ctr">
              <a:defRPr/>
            </a:pPr>
            <a:r>
              <a:rPr lang="en-US" sz="4000" b="1" dirty="0">
                <a:ln w="12700" cmpd="sng">
                  <a:solidFill>
                    <a:schemeClr val="accent4"/>
                  </a:solidFill>
                  <a:prstDash val="solid"/>
                </a:ln>
                <a:solidFill>
                  <a:srgbClr val="50A700"/>
                </a:solidFill>
              </a:rPr>
              <a:t>Collaboration / Answers / Resources</a:t>
            </a:r>
          </a:p>
        </p:txBody>
      </p:sp>
      <p:grpSp>
        <p:nvGrpSpPr>
          <p:cNvPr id="2" name="Group 1" descr="Connecting Questions and Answers. How much of your information is available to answer the questions? Do you collect all that you need? Is it in another system?&#10;"/>
          <p:cNvGrpSpPr/>
          <p:nvPr/>
        </p:nvGrpSpPr>
        <p:grpSpPr>
          <a:xfrm>
            <a:off x="-239713" y="161925"/>
            <a:ext cx="9097963" cy="5081588"/>
            <a:chOff x="-239713" y="161925"/>
            <a:chExt cx="9097963" cy="5081588"/>
          </a:xfrm>
        </p:grpSpPr>
        <p:pic>
          <p:nvPicPr>
            <p:cNvPr id="115716" name="Picture 3" descr="&quot; &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4788" y="2493963"/>
              <a:ext cx="3413125" cy="935037"/>
            </a:xfrm>
            <a:prstGeom prst="rect">
              <a:avLst/>
            </a:prstGeom>
            <a:noFill/>
            <a:ln w="25400">
              <a:solidFill>
                <a:srgbClr val="532978"/>
              </a:solidFill>
              <a:miter lim="800000"/>
              <a:headEnd/>
              <a:tailEnd/>
            </a:ln>
            <a:extLst>
              <a:ext uri="{909E8E84-426E-40DD-AFC4-6F175D3DCCD1}">
                <a14:hiddenFill xmlns:a14="http://schemas.microsoft.com/office/drawing/2010/main">
                  <a:solidFill>
                    <a:srgbClr val="FFFFFF"/>
                  </a:solidFill>
                </a14:hiddenFill>
              </a:ext>
            </a:extLst>
          </p:spPr>
        </p:pic>
        <p:pic>
          <p:nvPicPr>
            <p:cNvPr id="115715" name="Picture 15" descr="&quot; &quo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460750"/>
              <a:ext cx="24923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4" name="Picture 16" descr="&quot; &quo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40438" y="3429000"/>
              <a:ext cx="24923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7" name="Picture 6" descr="&quot; &quo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208793">
              <a:off x="5384800" y="1054100"/>
              <a:ext cx="1855788"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8" name="Picture 5" descr="&quot; &quot;"/>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92838" y="873125"/>
              <a:ext cx="150495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9" name="Picture 8" descr="&quot; &quot;"/>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180612">
              <a:off x="7361238" y="1025525"/>
              <a:ext cx="1497012"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2" name="Picture 14" descr="&quot; &quot;"/>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65225" y="620713"/>
              <a:ext cx="1217613"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3" name="Picture 10" descr="&quot; &quot;"/>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49263" y="790575"/>
              <a:ext cx="1382712"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ight Arrow 17"/>
            <p:cNvSpPr/>
            <p:nvPr/>
          </p:nvSpPr>
          <p:spPr>
            <a:xfrm rot="5400000">
              <a:off x="1084263" y="2949575"/>
              <a:ext cx="898525" cy="219075"/>
            </a:xfrm>
            <a:prstGeom prst="rightArrow">
              <a:avLst/>
            </a:prstGeom>
            <a:solidFill>
              <a:srgbClr val="532978"/>
            </a:solidFill>
            <a:ln>
              <a:solidFill>
                <a:srgbClr val="50A7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ight Arrow 18"/>
            <p:cNvSpPr/>
            <p:nvPr/>
          </p:nvSpPr>
          <p:spPr>
            <a:xfrm rot="5400000">
              <a:off x="6727825" y="2779713"/>
              <a:ext cx="898525" cy="219075"/>
            </a:xfrm>
            <a:prstGeom prst="rightArrow">
              <a:avLst/>
            </a:prstGeom>
            <a:solidFill>
              <a:srgbClr val="542A79"/>
            </a:solidFill>
            <a:ln>
              <a:solidFill>
                <a:srgbClr val="5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ight Arrow 19"/>
            <p:cNvSpPr/>
            <p:nvPr/>
          </p:nvSpPr>
          <p:spPr>
            <a:xfrm rot="5400000">
              <a:off x="3507581" y="4214020"/>
              <a:ext cx="1749425" cy="309562"/>
            </a:xfrm>
            <a:prstGeom prst="rightArrow">
              <a:avLst/>
            </a:prstGeom>
            <a:solidFill>
              <a:srgbClr val="532978"/>
            </a:solidFill>
            <a:ln>
              <a:solidFill>
                <a:srgbClr val="50A7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Bent Arrow 20"/>
            <p:cNvSpPr/>
            <p:nvPr/>
          </p:nvSpPr>
          <p:spPr>
            <a:xfrm rot="16200000">
              <a:off x="5305425" y="3549651"/>
              <a:ext cx="687387" cy="576262"/>
            </a:xfrm>
            <a:prstGeom prst="bentArrow">
              <a:avLst/>
            </a:prstGeom>
            <a:solidFill>
              <a:srgbClr val="542A79"/>
            </a:solidFill>
            <a:ln>
              <a:solidFill>
                <a:srgbClr val="50A7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2" name="Bent Arrow 21"/>
            <p:cNvSpPr/>
            <p:nvPr/>
          </p:nvSpPr>
          <p:spPr>
            <a:xfrm rot="16200000" flipV="1">
              <a:off x="2766219" y="3567906"/>
              <a:ext cx="688975" cy="576263"/>
            </a:xfrm>
            <a:prstGeom prst="bentArrow">
              <a:avLst/>
            </a:prstGeom>
            <a:solidFill>
              <a:srgbClr val="542A79"/>
            </a:solidFill>
            <a:ln>
              <a:solidFill>
                <a:srgbClr val="50A7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3" name="Rectangle 22"/>
            <p:cNvSpPr/>
            <p:nvPr/>
          </p:nvSpPr>
          <p:spPr>
            <a:xfrm>
              <a:off x="-239713" y="161925"/>
              <a:ext cx="3767138" cy="584200"/>
            </a:xfrm>
            <a:prstGeom prst="rect">
              <a:avLst/>
            </a:prstGeom>
            <a:noFill/>
          </p:spPr>
          <p:txBody>
            <a:bodyPr>
              <a:spAutoFit/>
            </a:bodyPr>
            <a:lstStyle/>
            <a:p>
              <a:pPr algn="ctr">
                <a:defRPr/>
              </a:pPr>
              <a:r>
                <a:rPr lang="en-US" sz="3200" dirty="0">
                  <a:ln w="0"/>
                  <a:solidFill>
                    <a:srgbClr val="542A79"/>
                  </a:solidFill>
                  <a:effectLst>
                    <a:outerShdw blurRad="38100" dist="19050" dir="2700000" algn="tl" rotWithShape="0">
                      <a:schemeClr val="dk1">
                        <a:alpha val="40000"/>
                      </a:schemeClr>
                    </a:outerShdw>
                  </a:effectLst>
                </a:rPr>
                <a:t>Data Dictionary</a:t>
              </a:r>
            </a:p>
          </p:txBody>
        </p:sp>
        <p:sp>
          <p:nvSpPr>
            <p:cNvPr id="24" name="Rectangle 23"/>
            <p:cNvSpPr/>
            <p:nvPr/>
          </p:nvSpPr>
          <p:spPr>
            <a:xfrm>
              <a:off x="5003800" y="161925"/>
              <a:ext cx="3735388" cy="584200"/>
            </a:xfrm>
            <a:prstGeom prst="rect">
              <a:avLst/>
            </a:prstGeom>
            <a:noFill/>
          </p:spPr>
          <p:txBody>
            <a:bodyPr>
              <a:spAutoFit/>
            </a:bodyPr>
            <a:lstStyle/>
            <a:p>
              <a:pPr algn="ctr">
                <a:defRPr/>
              </a:pPr>
              <a:r>
                <a:rPr lang="en-US" sz="3200" dirty="0">
                  <a:ln w="0"/>
                  <a:solidFill>
                    <a:srgbClr val="542A79"/>
                  </a:solidFill>
                  <a:effectLst>
                    <a:outerShdw blurRad="38100" dist="19050" dir="2700000" algn="tl" rotWithShape="0">
                      <a:schemeClr val="dk1">
                        <a:alpha val="40000"/>
                      </a:schemeClr>
                    </a:outerShdw>
                  </a:effectLst>
                </a:rPr>
                <a:t>Research/Policy</a:t>
              </a:r>
            </a:p>
          </p:txBody>
        </p:sp>
      </p:grpSp>
    </p:spTree>
    <p:extLst>
      <p:ext uri="{BB962C8B-B14F-4D97-AF65-F5344CB8AC3E}">
        <p14:creationId xmlns:p14="http://schemas.microsoft.com/office/powerpoint/2010/main" val="34147673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solidFill>
                  <a:prstClr val="black"/>
                </a:solidFill>
              </a:rPr>
              <a:pPr/>
              <a:t>23</a:t>
            </a:fld>
            <a:endParaRPr lang="en-US" dirty="0">
              <a:solidFill>
                <a:prstClr val="black"/>
              </a:solidFill>
            </a:endParaRPr>
          </a:p>
        </p:txBody>
      </p:sp>
      <p:sp>
        <p:nvSpPr>
          <p:cNvPr id="3" name="Title 2"/>
          <p:cNvSpPr>
            <a:spLocks noGrp="1"/>
          </p:cNvSpPr>
          <p:nvPr>
            <p:ph type="title"/>
          </p:nvPr>
        </p:nvSpPr>
        <p:spPr/>
        <p:txBody>
          <a:bodyPr>
            <a:normAutofit fontScale="90000"/>
          </a:bodyPr>
          <a:lstStyle/>
          <a:p>
            <a:r>
              <a:rPr lang="en-US" dirty="0"/>
              <a:t>Creating Reports to Visually Share Data</a:t>
            </a:r>
          </a:p>
        </p:txBody>
      </p:sp>
      <p:pic>
        <p:nvPicPr>
          <p:cNvPr id="1026" name="Picture 2" descr="&quot; &qu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200" y="1417638"/>
            <a:ext cx="5867400" cy="479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009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solidFill>
                  <a:prstClr val="black"/>
                </a:solidFill>
              </a:rPr>
              <a:pPr/>
              <a:t>24</a:t>
            </a:fld>
            <a:endParaRPr lang="en-US" dirty="0">
              <a:solidFill>
                <a:prstClr val="black"/>
              </a:solidFill>
            </a:endParaRPr>
          </a:p>
        </p:txBody>
      </p:sp>
      <p:sp>
        <p:nvSpPr>
          <p:cNvPr id="3" name="Title 2"/>
          <p:cNvSpPr>
            <a:spLocks noGrp="1"/>
          </p:cNvSpPr>
          <p:nvPr>
            <p:ph type="title"/>
          </p:nvPr>
        </p:nvSpPr>
        <p:spPr/>
        <p:txBody>
          <a:bodyPr>
            <a:normAutofit fontScale="90000"/>
          </a:bodyPr>
          <a:lstStyle/>
          <a:p>
            <a:r>
              <a:rPr lang="en-US" dirty="0"/>
              <a:t>Creating a Standard Report Template</a:t>
            </a:r>
          </a:p>
        </p:txBody>
      </p:sp>
      <p:sp>
        <p:nvSpPr>
          <p:cNvPr id="2" name="Content Placeholder 1"/>
          <p:cNvSpPr>
            <a:spLocks noGrp="1"/>
          </p:cNvSpPr>
          <p:nvPr>
            <p:ph idx="1"/>
          </p:nvPr>
        </p:nvSpPr>
        <p:spPr>
          <a:xfrm>
            <a:off x="457200" y="1676400"/>
            <a:ext cx="7996031" cy="3155675"/>
          </a:xfrm>
        </p:spPr>
        <p:txBody>
          <a:bodyPr/>
          <a:lstStyle/>
          <a:p>
            <a:r>
              <a:rPr lang="en-US" dirty="0"/>
              <a:t>Use common fonts/colors on reports of the same type</a:t>
            </a:r>
          </a:p>
          <a:p>
            <a:r>
              <a:rPr lang="en-US" dirty="0"/>
              <a:t>Include:</a:t>
            </a:r>
          </a:p>
          <a:p>
            <a:pPr lvl="1"/>
            <a:r>
              <a:rPr lang="en-US" dirty="0"/>
              <a:t>Disclaimer</a:t>
            </a:r>
          </a:p>
          <a:p>
            <a:pPr lvl="1"/>
            <a:r>
              <a:rPr lang="en-US" dirty="0"/>
              <a:t>Who to contact with questions</a:t>
            </a:r>
          </a:p>
          <a:p>
            <a:pPr lvl="1"/>
            <a:r>
              <a:rPr lang="en-US" dirty="0"/>
              <a:t>Page numbers</a:t>
            </a:r>
          </a:p>
          <a:p>
            <a:pPr lvl="1"/>
            <a:r>
              <a:rPr lang="en-US" dirty="0"/>
              <a:t>If abbreviations, include legend</a:t>
            </a:r>
          </a:p>
          <a:p>
            <a:pPr lvl="1"/>
            <a:r>
              <a:rPr lang="en-US" dirty="0"/>
              <a:t>Date</a:t>
            </a:r>
          </a:p>
          <a:p>
            <a:pPr lvl="1"/>
            <a:r>
              <a:rPr lang="en-US" dirty="0"/>
              <a:t>Geographic </a:t>
            </a:r>
            <a:r>
              <a:rPr lang="en-US" dirty="0" smtClean="0"/>
              <a:t>area</a:t>
            </a:r>
            <a:endParaRPr lang="en-US" dirty="0"/>
          </a:p>
        </p:txBody>
      </p:sp>
    </p:spTree>
    <p:extLst>
      <p:ext uri="{BB962C8B-B14F-4D97-AF65-F5344CB8AC3E}">
        <p14:creationId xmlns:p14="http://schemas.microsoft.com/office/powerpoint/2010/main" val="1676341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solidFill>
                  <a:prstClr val="black"/>
                </a:solidFill>
              </a:rPr>
              <a:pPr/>
              <a:t>25</a:t>
            </a:fld>
            <a:endParaRPr lang="en-US" dirty="0">
              <a:solidFill>
                <a:prstClr val="black"/>
              </a:solidFill>
            </a:endParaRPr>
          </a:p>
        </p:txBody>
      </p:sp>
      <p:sp>
        <p:nvSpPr>
          <p:cNvPr id="3" name="Title 2"/>
          <p:cNvSpPr>
            <a:spLocks noGrp="1"/>
          </p:cNvSpPr>
          <p:nvPr>
            <p:ph type="title"/>
          </p:nvPr>
        </p:nvSpPr>
        <p:spPr/>
        <p:txBody>
          <a:bodyPr/>
          <a:lstStyle/>
          <a:p>
            <a:r>
              <a:rPr lang="en-US" dirty="0"/>
              <a:t>Report Content</a:t>
            </a:r>
          </a:p>
        </p:txBody>
      </p:sp>
      <p:sp>
        <p:nvSpPr>
          <p:cNvPr id="2" name="Content Placeholder 1"/>
          <p:cNvSpPr>
            <a:spLocks noGrp="1"/>
          </p:cNvSpPr>
          <p:nvPr>
            <p:ph idx="1"/>
          </p:nvPr>
        </p:nvSpPr>
        <p:spPr/>
        <p:txBody>
          <a:bodyPr/>
          <a:lstStyle/>
          <a:p>
            <a:r>
              <a:rPr lang="en-US" sz="3000" dirty="0"/>
              <a:t>Identify the critical question(s)</a:t>
            </a:r>
          </a:p>
          <a:p>
            <a:pPr lvl="1"/>
            <a:r>
              <a:rPr lang="en-US" sz="2200" dirty="0"/>
              <a:t>Are there sub-questions that need to be unpacked? </a:t>
            </a:r>
          </a:p>
          <a:p>
            <a:pPr lvl="1"/>
            <a:r>
              <a:rPr lang="en-US" sz="2200" dirty="0"/>
              <a:t>Are there multiple questions which can be grouped for the report? </a:t>
            </a:r>
            <a:endParaRPr lang="en-US" sz="3000" dirty="0"/>
          </a:p>
          <a:p>
            <a:r>
              <a:rPr lang="en-US" sz="3000" dirty="0"/>
              <a:t>Detail what data was used and how it was analyzed</a:t>
            </a:r>
          </a:p>
          <a:p>
            <a:r>
              <a:rPr lang="en-US" sz="3000" dirty="0"/>
              <a:t>Highlight the key data points/relationships</a:t>
            </a:r>
          </a:p>
          <a:p>
            <a:r>
              <a:rPr lang="en-US" sz="3000" dirty="0"/>
              <a:t>Be explicit about key findings</a:t>
            </a:r>
          </a:p>
          <a:p>
            <a:r>
              <a:rPr lang="en-US" sz="3000" dirty="0"/>
              <a:t>Use effective design and data </a:t>
            </a:r>
            <a:r>
              <a:rPr lang="en-US" sz="3000" dirty="0" smtClean="0"/>
              <a:t>visualization</a:t>
            </a:r>
            <a:endParaRPr lang="en-US" sz="3000" dirty="0"/>
          </a:p>
        </p:txBody>
      </p:sp>
    </p:spTree>
    <p:extLst>
      <p:ext uri="{BB962C8B-B14F-4D97-AF65-F5344CB8AC3E}">
        <p14:creationId xmlns:p14="http://schemas.microsoft.com/office/powerpoint/2010/main" val="105136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26</a:t>
            </a:fld>
            <a:endParaRPr lang="en-US" dirty="0"/>
          </a:p>
        </p:txBody>
      </p:sp>
      <p:sp>
        <p:nvSpPr>
          <p:cNvPr id="3" name="Title 2"/>
          <p:cNvSpPr>
            <a:spLocks noGrp="1"/>
          </p:cNvSpPr>
          <p:nvPr>
            <p:ph type="title"/>
          </p:nvPr>
        </p:nvSpPr>
        <p:spPr/>
        <p:txBody>
          <a:bodyPr/>
          <a:lstStyle/>
          <a:p>
            <a:r>
              <a:rPr lang="en-US" dirty="0"/>
              <a:t>Layout</a:t>
            </a:r>
          </a:p>
        </p:txBody>
      </p:sp>
      <p:sp>
        <p:nvSpPr>
          <p:cNvPr id="2" name="Content Placeholder 1"/>
          <p:cNvSpPr>
            <a:spLocks noGrp="1"/>
          </p:cNvSpPr>
          <p:nvPr>
            <p:ph idx="1"/>
          </p:nvPr>
        </p:nvSpPr>
        <p:spPr/>
        <p:txBody>
          <a:bodyPr/>
          <a:lstStyle/>
          <a:p>
            <a:r>
              <a:rPr lang="en-US" dirty="0"/>
              <a:t>Determine what headings will be most useful to organize the information before you write</a:t>
            </a:r>
          </a:p>
          <a:p>
            <a:r>
              <a:rPr lang="en-US" dirty="0"/>
              <a:t>Choose a layout style that includes white </a:t>
            </a:r>
            <a:r>
              <a:rPr lang="en-US" dirty="0" smtClean="0"/>
              <a:t>space</a:t>
            </a:r>
            <a:endParaRPr lang="en-US" dirty="0"/>
          </a:p>
        </p:txBody>
      </p:sp>
      <p:pic>
        <p:nvPicPr>
          <p:cNvPr id="5" name="Picture 4" descr="Single-column text is more difficult to read but easier to lay out. Double-column text conserves space but is harder to produce. Wide-margin layouts provide good flexibility but use more pages. &#10;"/>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371600" y="3245799"/>
            <a:ext cx="6248400" cy="2575565"/>
          </a:xfrm>
          <a:prstGeom prst="rect">
            <a:avLst/>
          </a:prstGeom>
        </p:spPr>
      </p:pic>
    </p:spTree>
    <p:extLst>
      <p:ext uri="{BB962C8B-B14F-4D97-AF65-F5344CB8AC3E}">
        <p14:creationId xmlns:p14="http://schemas.microsoft.com/office/powerpoint/2010/main" val="3935241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27</a:t>
            </a:fld>
            <a:endParaRPr lang="en-US" dirty="0"/>
          </a:p>
        </p:txBody>
      </p:sp>
      <p:sp>
        <p:nvSpPr>
          <p:cNvPr id="3" name="Title 2"/>
          <p:cNvSpPr>
            <a:spLocks noGrp="1"/>
          </p:cNvSpPr>
          <p:nvPr>
            <p:ph type="title"/>
          </p:nvPr>
        </p:nvSpPr>
        <p:spPr/>
        <p:txBody>
          <a:bodyPr/>
          <a:lstStyle/>
          <a:p>
            <a:r>
              <a:rPr lang="en-US" dirty="0"/>
              <a:t>Layout (Cont.)</a:t>
            </a:r>
          </a:p>
        </p:txBody>
      </p:sp>
      <p:sp>
        <p:nvSpPr>
          <p:cNvPr id="2" name="Content Placeholder 1"/>
          <p:cNvSpPr>
            <a:spLocks noGrp="1"/>
          </p:cNvSpPr>
          <p:nvPr>
            <p:ph idx="1"/>
          </p:nvPr>
        </p:nvSpPr>
        <p:spPr/>
        <p:txBody>
          <a:bodyPr/>
          <a:lstStyle/>
          <a:p>
            <a:r>
              <a:rPr lang="en-US" dirty="0"/>
              <a:t>Include at least 1 visual every 2 pages (typically data tables and charts)</a:t>
            </a:r>
          </a:p>
          <a:p>
            <a:r>
              <a:rPr lang="en-US" dirty="0"/>
              <a:t>Integrate visuals with the text they support on the same or facing </a:t>
            </a:r>
            <a:r>
              <a:rPr lang="en-US" dirty="0" smtClean="0"/>
              <a:t>page</a:t>
            </a:r>
            <a:endParaRPr lang="en-US" dirty="0"/>
          </a:p>
        </p:txBody>
      </p:sp>
    </p:spTree>
    <p:extLst>
      <p:ext uri="{BB962C8B-B14F-4D97-AF65-F5344CB8AC3E}">
        <p14:creationId xmlns:p14="http://schemas.microsoft.com/office/powerpoint/2010/main" val="1512623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28</a:t>
            </a:fld>
            <a:endParaRPr lang="en-US" dirty="0"/>
          </a:p>
        </p:txBody>
      </p:sp>
      <p:sp>
        <p:nvSpPr>
          <p:cNvPr id="3" name="Title 2"/>
          <p:cNvSpPr>
            <a:spLocks noGrp="1"/>
          </p:cNvSpPr>
          <p:nvPr>
            <p:ph type="title"/>
          </p:nvPr>
        </p:nvSpPr>
        <p:spPr/>
        <p:txBody>
          <a:bodyPr/>
          <a:lstStyle/>
          <a:p>
            <a:r>
              <a:rPr lang="en-US" dirty="0"/>
              <a:t>Effective Charts</a:t>
            </a:r>
          </a:p>
        </p:txBody>
      </p:sp>
      <p:sp>
        <p:nvSpPr>
          <p:cNvPr id="2" name="Content Placeholder 1"/>
          <p:cNvSpPr>
            <a:spLocks noGrp="1"/>
          </p:cNvSpPr>
          <p:nvPr>
            <p:ph idx="1"/>
          </p:nvPr>
        </p:nvSpPr>
        <p:spPr/>
        <p:txBody>
          <a:bodyPr/>
          <a:lstStyle/>
          <a:p>
            <a:r>
              <a:rPr lang="en-US" dirty="0"/>
              <a:t>Emphasize key takeaways with title or “action caption”</a:t>
            </a:r>
          </a:p>
          <a:p>
            <a:r>
              <a:rPr lang="en-US" dirty="0"/>
              <a:t>Include the n-size and data labels to aid in understanding</a:t>
            </a:r>
          </a:p>
          <a:p>
            <a:r>
              <a:rPr lang="en-US" dirty="0"/>
              <a:t>Eliminate “chart junk” such as unnecessary gridlines, borders, axis labels, etc.</a:t>
            </a:r>
          </a:p>
          <a:p>
            <a:r>
              <a:rPr lang="en-US" dirty="0"/>
              <a:t>Use color strategically</a:t>
            </a:r>
          </a:p>
        </p:txBody>
      </p:sp>
    </p:spTree>
    <p:extLst>
      <p:ext uri="{BB962C8B-B14F-4D97-AF65-F5344CB8AC3E}">
        <p14:creationId xmlns:p14="http://schemas.microsoft.com/office/powerpoint/2010/main" val="1647996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29</a:t>
            </a:fld>
            <a:endParaRPr lang="en-US" dirty="0"/>
          </a:p>
        </p:txBody>
      </p:sp>
      <p:sp>
        <p:nvSpPr>
          <p:cNvPr id="3" name="Title 2"/>
          <p:cNvSpPr>
            <a:spLocks noGrp="1"/>
          </p:cNvSpPr>
          <p:nvPr>
            <p:ph type="title"/>
          </p:nvPr>
        </p:nvSpPr>
        <p:spPr/>
        <p:txBody>
          <a:bodyPr>
            <a:normAutofit/>
          </a:bodyPr>
          <a:lstStyle/>
          <a:p>
            <a:r>
              <a:rPr lang="en-US" dirty="0"/>
              <a:t>Do make effective use of chart titles</a:t>
            </a:r>
          </a:p>
        </p:txBody>
      </p:sp>
      <p:pic>
        <p:nvPicPr>
          <p:cNvPr id="5" name="Picture 4" descr="This bar graph shows that in 2003, more than 88 percent of households owning a computer were online, up 40 percent from 19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431622"/>
            <a:ext cx="5029200" cy="4375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477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a:t>
            </a:fld>
            <a:endParaRPr lang="en-US" dirty="0"/>
          </a:p>
        </p:txBody>
      </p:sp>
      <p:sp>
        <p:nvSpPr>
          <p:cNvPr id="3" name="Title 2" descr="&quot; &quot;"/>
          <p:cNvSpPr>
            <a:spLocks noGrp="1"/>
          </p:cNvSpPr>
          <p:nvPr>
            <p:ph type="title"/>
          </p:nvPr>
        </p:nvSpPr>
        <p:spPr/>
        <p:txBody>
          <a:bodyPr/>
          <a:lstStyle/>
          <a:p>
            <a:r>
              <a:rPr lang="en-US" dirty="0"/>
              <a:t>Intended Outcomes </a:t>
            </a:r>
          </a:p>
        </p:txBody>
      </p:sp>
      <p:sp>
        <p:nvSpPr>
          <p:cNvPr id="2" name="Content Placeholder 1"/>
          <p:cNvSpPr>
            <a:spLocks noGrp="1"/>
          </p:cNvSpPr>
          <p:nvPr>
            <p:ph idx="1"/>
          </p:nvPr>
        </p:nvSpPr>
        <p:spPr/>
        <p:txBody>
          <a:bodyPr/>
          <a:lstStyle/>
          <a:p>
            <a:r>
              <a:rPr lang="en-US" sz="2400" dirty="0"/>
              <a:t>Discuss the </a:t>
            </a:r>
            <a:r>
              <a:rPr lang="en-US" sz="2400" b="1" i="1" dirty="0">
                <a:solidFill>
                  <a:srgbClr val="00B050"/>
                </a:solidFill>
              </a:rPr>
              <a:t>DaSy Critical Questions</a:t>
            </a:r>
            <a:r>
              <a:rPr lang="en-US" sz="2400" dirty="0"/>
              <a:t> and how they can help Part C and Part B/619 programs start the data integration conversation  </a:t>
            </a:r>
          </a:p>
          <a:p>
            <a:r>
              <a:rPr lang="en-US" sz="2400" dirty="0"/>
              <a:t>Demonstrate </a:t>
            </a:r>
            <a:r>
              <a:rPr lang="en-US" sz="2400" b="1" i="1" dirty="0">
                <a:solidFill>
                  <a:srgbClr val="00B050"/>
                </a:solidFill>
              </a:rPr>
              <a:t>CEDS tools</a:t>
            </a:r>
            <a:r>
              <a:rPr lang="en-US" sz="2400" dirty="0"/>
              <a:t> developed to </a:t>
            </a:r>
            <a:r>
              <a:rPr lang="en-US" sz="2400" b="1" i="1" dirty="0">
                <a:solidFill>
                  <a:srgbClr val="00B050"/>
                </a:solidFill>
              </a:rPr>
              <a:t>share data dictionaries</a:t>
            </a:r>
            <a:r>
              <a:rPr lang="en-US" sz="2400" dirty="0"/>
              <a:t>, </a:t>
            </a:r>
            <a:r>
              <a:rPr lang="en-US" sz="2400" b="1" i="1" dirty="0">
                <a:solidFill>
                  <a:srgbClr val="00B050"/>
                </a:solidFill>
              </a:rPr>
              <a:t>evaluation and research questions</a:t>
            </a:r>
            <a:r>
              <a:rPr lang="en-US" sz="2400" dirty="0"/>
              <a:t>, and answer important </a:t>
            </a:r>
            <a:r>
              <a:rPr lang="en-US" sz="2400" b="1" i="1" dirty="0">
                <a:solidFill>
                  <a:srgbClr val="00B050"/>
                </a:solidFill>
              </a:rPr>
              <a:t>program and policy  questions </a:t>
            </a:r>
          </a:p>
          <a:p>
            <a:r>
              <a:rPr lang="en-US" sz="2400" dirty="0">
                <a:solidFill>
                  <a:srgbClr val="002060"/>
                </a:solidFill>
              </a:rPr>
              <a:t>Learn </a:t>
            </a:r>
            <a:r>
              <a:rPr lang="en-US" sz="2400" b="1" i="1" dirty="0">
                <a:solidFill>
                  <a:srgbClr val="00B050"/>
                </a:solidFill>
              </a:rPr>
              <a:t>reporting</a:t>
            </a:r>
            <a:r>
              <a:rPr lang="en-US" sz="2400" dirty="0">
                <a:solidFill>
                  <a:srgbClr val="002060"/>
                </a:solidFill>
              </a:rPr>
              <a:t> methods for </a:t>
            </a:r>
            <a:r>
              <a:rPr lang="en-US" sz="2400" b="1" i="1" dirty="0">
                <a:solidFill>
                  <a:srgbClr val="00B050"/>
                </a:solidFill>
              </a:rPr>
              <a:t>visually displaying data </a:t>
            </a:r>
          </a:p>
        </p:txBody>
      </p:sp>
    </p:spTree>
    <p:extLst>
      <p:ext uri="{BB962C8B-B14F-4D97-AF65-F5344CB8AC3E}">
        <p14:creationId xmlns:p14="http://schemas.microsoft.com/office/powerpoint/2010/main" val="2879155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30</a:t>
            </a:fld>
            <a:endParaRPr lang="en-US" dirty="0"/>
          </a:p>
        </p:txBody>
      </p:sp>
      <p:sp>
        <p:nvSpPr>
          <p:cNvPr id="3" name="Title 2"/>
          <p:cNvSpPr>
            <a:spLocks noGrp="1"/>
          </p:cNvSpPr>
          <p:nvPr>
            <p:ph type="title"/>
          </p:nvPr>
        </p:nvSpPr>
        <p:spPr/>
        <p:txBody>
          <a:bodyPr/>
          <a:lstStyle/>
          <a:p>
            <a:r>
              <a:rPr lang="en-US" dirty="0"/>
              <a:t>Don’t Do Too Much</a:t>
            </a:r>
          </a:p>
        </p:txBody>
      </p:sp>
      <p:sp>
        <p:nvSpPr>
          <p:cNvPr id="2" name="Content Placeholder 1"/>
          <p:cNvSpPr>
            <a:spLocks noGrp="1"/>
          </p:cNvSpPr>
          <p:nvPr>
            <p:ph idx="1"/>
          </p:nvPr>
        </p:nvSpPr>
        <p:spPr/>
        <p:txBody>
          <a:bodyPr/>
          <a:lstStyle/>
          <a:p>
            <a:r>
              <a:rPr lang="en-US" dirty="0"/>
              <a:t>Avoid Over-Formatting (background colors, 3D effects, gradients/patterns, clipart) and Chart Junk (unnecessary gridlines, borders, labels)</a:t>
            </a:r>
          </a:p>
        </p:txBody>
      </p:sp>
      <p:pic>
        <p:nvPicPr>
          <p:cNvPr id="5" name="Picture 4" descr="An example of over formatting"/>
          <p:cNvPicPr>
            <a:picLocks noChangeAspect="1"/>
          </p:cNvPicPr>
          <p:nvPr/>
        </p:nvPicPr>
        <p:blipFill>
          <a:blip r:embed="rId2"/>
          <a:stretch>
            <a:fillRect/>
          </a:stretch>
        </p:blipFill>
        <p:spPr>
          <a:xfrm>
            <a:off x="35960" y="3048000"/>
            <a:ext cx="4529829" cy="2773364"/>
          </a:xfrm>
          <a:prstGeom prst="rect">
            <a:avLst/>
          </a:prstGeom>
        </p:spPr>
      </p:pic>
      <p:pic>
        <p:nvPicPr>
          <p:cNvPr id="6" name="Picture 5" descr="An example of chart junk"/>
          <p:cNvPicPr>
            <a:picLocks noChangeAspect="1"/>
          </p:cNvPicPr>
          <p:nvPr/>
        </p:nvPicPr>
        <p:blipFill>
          <a:blip r:embed="rId3"/>
          <a:stretch>
            <a:fillRect/>
          </a:stretch>
        </p:blipFill>
        <p:spPr>
          <a:xfrm>
            <a:off x="4648200" y="3253582"/>
            <a:ext cx="4308828" cy="2362200"/>
          </a:xfrm>
          <a:prstGeom prst="rect">
            <a:avLst/>
          </a:prstGeom>
        </p:spPr>
      </p:pic>
    </p:spTree>
    <p:extLst>
      <p:ext uri="{BB962C8B-B14F-4D97-AF65-F5344CB8AC3E}">
        <p14:creationId xmlns:p14="http://schemas.microsoft.com/office/powerpoint/2010/main" val="356446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31</a:t>
            </a:fld>
            <a:endParaRPr lang="en-US" dirty="0"/>
          </a:p>
        </p:txBody>
      </p:sp>
      <p:sp>
        <p:nvSpPr>
          <p:cNvPr id="3" name="Title 2"/>
          <p:cNvSpPr>
            <a:spLocks noGrp="1"/>
          </p:cNvSpPr>
          <p:nvPr>
            <p:ph type="title"/>
          </p:nvPr>
        </p:nvSpPr>
        <p:spPr/>
        <p:txBody>
          <a:bodyPr/>
          <a:lstStyle/>
          <a:p>
            <a:r>
              <a:rPr lang="en-US" dirty="0"/>
              <a:t>Do use color strategically.</a:t>
            </a:r>
          </a:p>
        </p:txBody>
      </p:sp>
      <p:pic>
        <p:nvPicPr>
          <p:cNvPr id="5" name="Content Placeholder 4" descr="An example of using color strategically in a bar graph to make a point."/>
          <p:cNvPicPr>
            <a:picLocks noGrp="1" noChangeAspect="1"/>
          </p:cNvPicPr>
          <p:nvPr>
            <p:ph idx="1"/>
          </p:nvPr>
        </p:nvPicPr>
        <p:blipFill>
          <a:blip r:embed="rId2"/>
          <a:stretch>
            <a:fillRect/>
          </a:stretch>
        </p:blipFill>
        <p:spPr>
          <a:xfrm>
            <a:off x="1219200" y="1752600"/>
            <a:ext cx="6248400" cy="3755688"/>
          </a:xfrm>
          <a:prstGeom prst="rect">
            <a:avLst/>
          </a:prstGeom>
        </p:spPr>
      </p:pic>
    </p:spTree>
    <p:extLst>
      <p:ext uri="{BB962C8B-B14F-4D97-AF65-F5344CB8AC3E}">
        <p14:creationId xmlns:p14="http://schemas.microsoft.com/office/powerpoint/2010/main" val="3064620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32</a:t>
            </a:fld>
            <a:endParaRPr lang="en-US" dirty="0"/>
          </a:p>
        </p:txBody>
      </p:sp>
      <p:sp>
        <p:nvSpPr>
          <p:cNvPr id="3" name="Title 2"/>
          <p:cNvSpPr>
            <a:spLocks noGrp="1"/>
          </p:cNvSpPr>
          <p:nvPr>
            <p:ph type="title"/>
          </p:nvPr>
        </p:nvSpPr>
        <p:spPr/>
        <p:txBody>
          <a:bodyPr/>
          <a:lstStyle/>
          <a:p>
            <a:r>
              <a:rPr lang="en-US" dirty="0"/>
              <a:t>Don’t be afraid not to graph</a:t>
            </a:r>
          </a:p>
        </p:txBody>
      </p:sp>
      <p:sp>
        <p:nvSpPr>
          <p:cNvPr id="2" name="Content Placeholder 1"/>
          <p:cNvSpPr>
            <a:spLocks noGrp="1"/>
          </p:cNvSpPr>
          <p:nvPr>
            <p:ph idx="1"/>
          </p:nvPr>
        </p:nvSpPr>
        <p:spPr/>
        <p:txBody>
          <a:bodyPr/>
          <a:lstStyle/>
          <a:p>
            <a:r>
              <a:rPr lang="en-US" dirty="0"/>
              <a:t>Ask yourself if there is a benefit to seeing your data graphically.</a:t>
            </a:r>
          </a:p>
        </p:txBody>
      </p:sp>
      <p:pic>
        <p:nvPicPr>
          <p:cNvPr id="5" name="Picture 4" descr="A comparison between data in a graph versus in a 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743200"/>
            <a:ext cx="4800600" cy="303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740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33</a:t>
            </a:fld>
            <a:endParaRPr lang="en-US" dirty="0"/>
          </a:p>
        </p:txBody>
      </p:sp>
      <p:sp>
        <p:nvSpPr>
          <p:cNvPr id="3" name="Title 2"/>
          <p:cNvSpPr>
            <a:spLocks noGrp="1"/>
          </p:cNvSpPr>
          <p:nvPr>
            <p:ph type="title"/>
          </p:nvPr>
        </p:nvSpPr>
        <p:spPr/>
        <p:txBody>
          <a:bodyPr/>
          <a:lstStyle/>
          <a:p>
            <a:r>
              <a:rPr lang="en-US" dirty="0"/>
              <a:t>Effective Data Tables</a:t>
            </a:r>
          </a:p>
        </p:txBody>
      </p:sp>
      <p:sp>
        <p:nvSpPr>
          <p:cNvPr id="2" name="Content Placeholder 1"/>
          <p:cNvSpPr>
            <a:spLocks noGrp="1"/>
          </p:cNvSpPr>
          <p:nvPr>
            <p:ph idx="1"/>
          </p:nvPr>
        </p:nvSpPr>
        <p:spPr/>
        <p:txBody>
          <a:bodyPr/>
          <a:lstStyle/>
          <a:p>
            <a:r>
              <a:rPr lang="en-US" dirty="0"/>
              <a:t>Include only relevant information</a:t>
            </a:r>
          </a:p>
          <a:p>
            <a:r>
              <a:rPr lang="en-US" dirty="0"/>
              <a:t>Emphasize key takeaways with title or “action caption”</a:t>
            </a:r>
          </a:p>
          <a:p>
            <a:r>
              <a:rPr lang="en-US" dirty="0"/>
              <a:t>Use font/color/style consistent with the rest of the report</a:t>
            </a:r>
          </a:p>
          <a:p>
            <a:r>
              <a:rPr lang="en-US" dirty="0"/>
              <a:t>Separate groups with dividers or colors</a:t>
            </a:r>
          </a:p>
        </p:txBody>
      </p:sp>
    </p:spTree>
    <p:extLst>
      <p:ext uri="{BB962C8B-B14F-4D97-AF65-F5344CB8AC3E}">
        <p14:creationId xmlns:p14="http://schemas.microsoft.com/office/powerpoint/2010/main" val="3305145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34</a:t>
            </a:fld>
            <a:endParaRPr lang="en-US" dirty="0"/>
          </a:p>
        </p:txBody>
      </p:sp>
      <p:sp>
        <p:nvSpPr>
          <p:cNvPr id="3" name="Title 2"/>
          <p:cNvSpPr>
            <a:spLocks noGrp="1"/>
          </p:cNvSpPr>
          <p:nvPr>
            <p:ph type="title"/>
          </p:nvPr>
        </p:nvSpPr>
        <p:spPr/>
        <p:txBody>
          <a:bodyPr>
            <a:normAutofit fontScale="90000"/>
          </a:bodyPr>
          <a:lstStyle/>
          <a:p>
            <a:r>
              <a:rPr lang="en-US" dirty="0"/>
              <a:t>Need Data Display Templates &amp; Ideas?</a:t>
            </a:r>
          </a:p>
        </p:txBody>
      </p:sp>
      <p:sp>
        <p:nvSpPr>
          <p:cNvPr id="2" name="Content Placeholder 1"/>
          <p:cNvSpPr>
            <a:spLocks noGrp="1"/>
          </p:cNvSpPr>
          <p:nvPr>
            <p:ph idx="1"/>
          </p:nvPr>
        </p:nvSpPr>
        <p:spPr/>
        <p:txBody>
          <a:bodyPr/>
          <a:lstStyle/>
          <a:p>
            <a:r>
              <a:rPr lang="en-US" dirty="0"/>
              <a:t>Use the DaSy-NCSI Data Visualization </a:t>
            </a:r>
            <a:r>
              <a:rPr lang="en-US" dirty="0" smtClean="0"/>
              <a:t>Toolkit</a:t>
            </a:r>
            <a:endParaRPr lang="en-US" dirty="0"/>
          </a:p>
        </p:txBody>
      </p:sp>
      <p:pic>
        <p:nvPicPr>
          <p:cNvPr id="5" name="Picture 4" descr="The Dasy NCSI data visualization toolkit includes templates and information on maps, interactive displays, dashboards, infographics, animation, color, charts, presentations, data tables"/>
          <p:cNvPicPr>
            <a:picLocks noChangeAspect="1"/>
          </p:cNvPicPr>
          <p:nvPr/>
        </p:nvPicPr>
        <p:blipFill>
          <a:blip r:embed="rId3"/>
          <a:stretch>
            <a:fillRect/>
          </a:stretch>
        </p:blipFill>
        <p:spPr>
          <a:xfrm>
            <a:off x="94312" y="2209800"/>
            <a:ext cx="8955375" cy="3181350"/>
          </a:xfrm>
          <a:prstGeom prst="rect">
            <a:avLst/>
          </a:prstGeom>
        </p:spPr>
      </p:pic>
    </p:spTree>
    <p:extLst>
      <p:ext uri="{BB962C8B-B14F-4D97-AF65-F5344CB8AC3E}">
        <p14:creationId xmlns:p14="http://schemas.microsoft.com/office/powerpoint/2010/main" val="1239197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35</a:t>
            </a:fld>
            <a:endParaRPr lang="en-US" dirty="0"/>
          </a:p>
        </p:txBody>
      </p:sp>
      <p:sp>
        <p:nvSpPr>
          <p:cNvPr id="3" name="Title 2" descr="&quot; &quot;"/>
          <p:cNvSpPr>
            <a:spLocks noGrp="1"/>
          </p:cNvSpPr>
          <p:nvPr>
            <p:ph type="title"/>
          </p:nvPr>
        </p:nvSpPr>
        <p:spPr/>
        <p:txBody>
          <a:bodyPr/>
          <a:lstStyle/>
          <a:p>
            <a:r>
              <a:rPr lang="en-US" dirty="0"/>
              <a:t>Discussion</a:t>
            </a:r>
          </a:p>
        </p:txBody>
      </p:sp>
      <p:sp>
        <p:nvSpPr>
          <p:cNvPr id="2" name="Content Placeholder 1"/>
          <p:cNvSpPr>
            <a:spLocks noGrp="1"/>
          </p:cNvSpPr>
          <p:nvPr>
            <p:ph idx="1"/>
          </p:nvPr>
        </p:nvSpPr>
        <p:spPr>
          <a:xfrm>
            <a:off x="457200" y="1524001"/>
            <a:ext cx="8229600" cy="4648200"/>
          </a:xfrm>
        </p:spPr>
        <p:txBody>
          <a:bodyPr/>
          <a:lstStyle/>
          <a:p>
            <a:r>
              <a:rPr lang="en-US" dirty="0"/>
              <a:t>Has anyone used the critical questions?</a:t>
            </a:r>
          </a:p>
          <a:p>
            <a:pPr lvl="1"/>
            <a:r>
              <a:rPr lang="en-US" dirty="0"/>
              <a:t>If so, how and what was useful about the process of identifying your questions?</a:t>
            </a:r>
          </a:p>
          <a:p>
            <a:r>
              <a:rPr lang="en-US" dirty="0"/>
              <a:t>Has anyone used CEDS? </a:t>
            </a:r>
          </a:p>
          <a:p>
            <a:pPr lvl="1"/>
            <a:r>
              <a:rPr lang="en-US" dirty="0"/>
              <a:t>If so, how and what benefits did you find?</a:t>
            </a:r>
          </a:p>
          <a:p>
            <a:r>
              <a:rPr lang="en-US" dirty="0"/>
              <a:t>What sorts of data reports do you have? </a:t>
            </a:r>
          </a:p>
          <a:p>
            <a:pPr lvl="1"/>
            <a:r>
              <a:rPr lang="en-US" dirty="0"/>
              <a:t>Do your reports include the elements discussed? </a:t>
            </a:r>
          </a:p>
          <a:p>
            <a:pPr lvl="1"/>
            <a:r>
              <a:rPr lang="en-US" dirty="0"/>
              <a:t>What are the things you want to revise? </a:t>
            </a:r>
          </a:p>
        </p:txBody>
      </p:sp>
    </p:spTree>
    <p:extLst>
      <p:ext uri="{BB962C8B-B14F-4D97-AF65-F5344CB8AC3E}">
        <p14:creationId xmlns:p14="http://schemas.microsoft.com/office/powerpoint/2010/main" val="3492002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36</a:t>
            </a:fld>
            <a:endParaRPr lang="en-US" dirty="0"/>
          </a:p>
        </p:txBody>
      </p:sp>
      <p:sp>
        <p:nvSpPr>
          <p:cNvPr id="2" name="Title 1" descr="&quot; &quot;"/>
          <p:cNvSpPr>
            <a:spLocks noGrp="1"/>
          </p:cNvSpPr>
          <p:nvPr>
            <p:ph type="title"/>
          </p:nvPr>
        </p:nvSpPr>
        <p:spPr/>
        <p:txBody>
          <a:bodyPr/>
          <a:lstStyle/>
          <a:p>
            <a:r>
              <a:rPr lang="en-US" dirty="0"/>
              <a:t>For more information</a:t>
            </a:r>
          </a:p>
        </p:txBody>
      </p:sp>
      <p:sp>
        <p:nvSpPr>
          <p:cNvPr id="3" name="Content Placeholder 2"/>
          <p:cNvSpPr>
            <a:spLocks noGrp="1"/>
          </p:cNvSpPr>
          <p:nvPr>
            <p:ph idx="1"/>
          </p:nvPr>
        </p:nvSpPr>
        <p:spPr/>
        <p:txBody>
          <a:bodyPr/>
          <a:lstStyle/>
          <a:p>
            <a:r>
              <a:rPr lang="en-US" dirty="0"/>
              <a:t>Visit the </a:t>
            </a:r>
            <a:r>
              <a:rPr lang="en-US" dirty="0" err="1"/>
              <a:t>DaSy</a:t>
            </a:r>
            <a:r>
              <a:rPr lang="en-US" dirty="0"/>
              <a:t> website at:</a:t>
            </a:r>
            <a:br>
              <a:rPr lang="en-US" dirty="0"/>
            </a:br>
            <a:r>
              <a:rPr lang="en-US" dirty="0">
                <a:hlinkClick r:id="rId3"/>
              </a:rPr>
              <a:t>http://dasycenter.org/</a:t>
            </a:r>
            <a:endParaRPr lang="en-US" dirty="0"/>
          </a:p>
          <a:p>
            <a:r>
              <a:rPr lang="en-US" dirty="0"/>
              <a:t>Like us on Facebook: </a:t>
            </a:r>
            <a:br>
              <a:rPr lang="en-US" dirty="0"/>
            </a:br>
            <a:r>
              <a:rPr lang="en-US" u="sng" dirty="0">
                <a:hlinkClick r:id="rId4"/>
              </a:rPr>
              <a:t>https://www.facebook.com/dasycenter</a:t>
            </a:r>
            <a:endParaRPr lang="en-US" dirty="0"/>
          </a:p>
          <a:p>
            <a:r>
              <a:rPr lang="en-US" dirty="0"/>
              <a:t>Follow us on Twitter:</a:t>
            </a:r>
            <a:br>
              <a:rPr lang="en-US" dirty="0"/>
            </a:br>
            <a:r>
              <a:rPr lang="en-US" u="sng" dirty="0">
                <a:hlinkClick r:id="rId5"/>
              </a:rPr>
              <a:t>@</a:t>
            </a:r>
            <a:r>
              <a:rPr lang="en-US" u="sng" dirty="0" err="1">
                <a:hlinkClick r:id="rId5"/>
              </a:rPr>
              <a:t>DaSyCenter</a:t>
            </a:r>
            <a:r>
              <a:rPr lang="en-US" dirty="0"/>
              <a:t>  </a:t>
            </a:r>
          </a:p>
          <a:p>
            <a:r>
              <a:rPr lang="en-US" dirty="0"/>
              <a:t>Engage with CEDS at: </a:t>
            </a:r>
            <a:r>
              <a:rPr lang="en-US" dirty="0">
                <a:hlinkClick r:id="rId6"/>
              </a:rPr>
              <a:t>http://ceds.ed.gov</a:t>
            </a:r>
            <a:r>
              <a:rPr lang="en-US" dirty="0"/>
              <a:t> </a:t>
            </a:r>
          </a:p>
        </p:txBody>
      </p:sp>
    </p:spTree>
    <p:extLst>
      <p:ext uri="{BB962C8B-B14F-4D97-AF65-F5344CB8AC3E}">
        <p14:creationId xmlns:p14="http://schemas.microsoft.com/office/powerpoint/2010/main" val="2760049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37</a:t>
            </a:fld>
            <a:endParaRPr lang="en-US" dirty="0"/>
          </a:p>
        </p:txBody>
      </p:sp>
      <p:sp>
        <p:nvSpPr>
          <p:cNvPr id="4" name="Title 3"/>
          <p:cNvSpPr>
            <a:spLocks noGrp="1"/>
          </p:cNvSpPr>
          <p:nvPr>
            <p:ph type="title"/>
          </p:nvPr>
        </p:nvSpPr>
        <p:spPr/>
        <p:txBody>
          <a:bodyPr/>
          <a:lstStyle/>
          <a:p>
            <a:r>
              <a:rPr lang="en-US" dirty="0"/>
              <a:t>Thank You!</a:t>
            </a:r>
          </a:p>
        </p:txBody>
      </p:sp>
      <p:sp>
        <p:nvSpPr>
          <p:cNvPr id="3" name="Content Placeholder 2"/>
          <p:cNvSpPr>
            <a:spLocks noGrp="1"/>
          </p:cNvSpPr>
          <p:nvPr>
            <p:ph idx="1"/>
          </p:nvPr>
        </p:nvSpPr>
        <p:spPr>
          <a:prstGeom prst="rect">
            <a:avLst/>
          </a:prstGeom>
        </p:spPr>
        <p:txBody>
          <a:bodyPr/>
          <a:lstStyle/>
          <a:p>
            <a:pPr marL="0" indent="0">
              <a:buNone/>
            </a:pPr>
            <a:r>
              <a:rPr lang="en-US" sz="1800" dirty="0"/>
              <a:t>The contents of this presentation were developed under a grant from the U.S. Department of Education, #H373Z120002. However, those contents do not necessarily represent the policy of the U.S. Department of Education, and you should not assume endorsement by the Federal Government. Project Officers, Meredith </a:t>
            </a:r>
            <a:r>
              <a:rPr lang="en-US" sz="1800" dirty="0" err="1"/>
              <a:t>Miceli</a:t>
            </a:r>
            <a:r>
              <a:rPr lang="en-US" sz="1800" dirty="0"/>
              <a:t> and </a:t>
            </a:r>
            <a:r>
              <a:rPr lang="en-US" sz="1800" dirty="0" err="1"/>
              <a:t>Richelle</a:t>
            </a:r>
            <a:r>
              <a:rPr lang="en-US" sz="1800" dirty="0"/>
              <a:t> Davis.</a:t>
            </a:r>
          </a:p>
        </p:txBody>
      </p:sp>
      <p:grpSp>
        <p:nvGrpSpPr>
          <p:cNvPr id="6" name="Group 5" descr="Ideas That Work, U. S. Department of Education, and T A &amp; D Network logos"/>
          <p:cNvGrpSpPr/>
          <p:nvPr/>
        </p:nvGrpSpPr>
        <p:grpSpPr>
          <a:xfrm>
            <a:off x="2209800" y="4038600"/>
            <a:ext cx="4648200" cy="990600"/>
            <a:chOff x="2362200" y="4196084"/>
            <a:chExt cx="4648200" cy="990600"/>
          </a:xfrm>
        </p:grpSpPr>
        <p:pic>
          <p:nvPicPr>
            <p:cNvPr id="11" name="Picture 10" descr="Logo of the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pic>
          <p:nvPicPr>
            <p:cNvPr id="9" name="Picture 8" descr="Logo of the U.S. Department of Educat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10" name="Picture 9" descr="Logo of the Technical Assistance and Dissemination Network"/>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grpSp>
    </p:spTree>
    <p:extLst>
      <p:ext uri="{BB962C8B-B14F-4D97-AF65-F5344CB8AC3E}">
        <p14:creationId xmlns:p14="http://schemas.microsoft.com/office/powerpoint/2010/main" val="1258517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a:t>
            </a:fld>
            <a:endParaRPr lang="en-US" dirty="0"/>
          </a:p>
        </p:txBody>
      </p:sp>
      <p:sp>
        <p:nvSpPr>
          <p:cNvPr id="3" name="Title 2" descr="&quot; &quot;"/>
          <p:cNvSpPr>
            <a:spLocks noGrp="1"/>
          </p:cNvSpPr>
          <p:nvPr>
            <p:ph type="title"/>
          </p:nvPr>
        </p:nvSpPr>
        <p:spPr/>
        <p:txBody>
          <a:bodyPr/>
          <a:lstStyle/>
          <a:p>
            <a:r>
              <a:rPr lang="en-US" dirty="0"/>
              <a:t>Why Do I Need Data?</a:t>
            </a:r>
          </a:p>
        </p:txBody>
      </p:sp>
      <p:sp>
        <p:nvSpPr>
          <p:cNvPr id="2" name="Content Placeholder 1"/>
          <p:cNvSpPr>
            <a:spLocks noGrp="1"/>
          </p:cNvSpPr>
          <p:nvPr>
            <p:ph idx="1"/>
          </p:nvPr>
        </p:nvSpPr>
        <p:spPr>
          <a:xfrm>
            <a:off x="38100" y="1600200"/>
            <a:ext cx="8229600" cy="4038600"/>
          </a:xfrm>
        </p:spPr>
        <p:txBody>
          <a:bodyPr/>
          <a:lstStyle/>
          <a:p>
            <a:pPr lvl="1"/>
            <a:r>
              <a:rPr lang="en-US" dirty="0">
                <a:solidFill>
                  <a:srgbClr val="154578"/>
                </a:solidFill>
              </a:rPr>
              <a:t>Federal and state reporting</a:t>
            </a:r>
          </a:p>
          <a:p>
            <a:pPr lvl="1"/>
            <a:r>
              <a:rPr lang="en-US" dirty="0">
                <a:solidFill>
                  <a:srgbClr val="154578"/>
                </a:solidFill>
              </a:rPr>
              <a:t>Additional reporting to</a:t>
            </a:r>
          </a:p>
          <a:p>
            <a:pPr lvl="2"/>
            <a:r>
              <a:rPr lang="en-US" sz="2400" dirty="0">
                <a:solidFill>
                  <a:srgbClr val="154578"/>
                </a:solidFill>
              </a:rPr>
              <a:t>Highlight gaps and barriers</a:t>
            </a:r>
          </a:p>
          <a:p>
            <a:pPr lvl="2"/>
            <a:r>
              <a:rPr lang="en-US" sz="2400" dirty="0">
                <a:solidFill>
                  <a:srgbClr val="154578"/>
                </a:solidFill>
              </a:rPr>
              <a:t>Provide evidence of program improvement</a:t>
            </a:r>
          </a:p>
          <a:p>
            <a:pPr lvl="2"/>
            <a:r>
              <a:rPr lang="en-US" sz="2400" dirty="0">
                <a:solidFill>
                  <a:srgbClr val="154578"/>
                </a:solidFill>
              </a:rPr>
              <a:t>Receive additional funding</a:t>
            </a:r>
          </a:p>
          <a:p>
            <a:pPr lvl="2"/>
            <a:r>
              <a:rPr lang="en-US" sz="2400" dirty="0">
                <a:solidFill>
                  <a:srgbClr val="154578"/>
                </a:solidFill>
              </a:rPr>
              <a:t>Identify process to outcome relationships</a:t>
            </a:r>
          </a:p>
          <a:p>
            <a:pPr lvl="2"/>
            <a:r>
              <a:rPr lang="en-US" sz="2400" dirty="0">
                <a:solidFill>
                  <a:srgbClr val="154578"/>
                </a:solidFill>
              </a:rPr>
              <a:t>Improve programs and </a:t>
            </a:r>
            <a:r>
              <a:rPr lang="en-US" sz="2400" dirty="0" smtClean="0">
                <a:solidFill>
                  <a:srgbClr val="154578"/>
                </a:solidFill>
              </a:rPr>
              <a:t>policies</a:t>
            </a:r>
            <a:endParaRPr lang="en-US" sz="2400" dirty="0">
              <a:solidFill>
                <a:srgbClr val="154578"/>
              </a:solidFill>
            </a:endParaRPr>
          </a:p>
        </p:txBody>
      </p:sp>
    </p:spTree>
    <p:extLst>
      <p:ext uri="{BB962C8B-B14F-4D97-AF65-F5344CB8AC3E}">
        <p14:creationId xmlns:p14="http://schemas.microsoft.com/office/powerpoint/2010/main" val="422986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2"/>
          <p:cNvSpPr>
            <a:spLocks noGrp="1"/>
          </p:cNvSpPr>
          <p:nvPr>
            <p:ph type="title"/>
          </p:nvPr>
        </p:nvSpPr>
        <p:spPr bwMode="auto">
          <a:xfrm>
            <a:off x="76200" y="295932"/>
            <a:ext cx="7886700" cy="946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dirty="0"/>
              <a:t>DaSy Critical Questions</a:t>
            </a:r>
          </a:p>
        </p:txBody>
      </p:sp>
      <p:sp>
        <p:nvSpPr>
          <p:cNvPr id="116739" name="Text Placeholder 1"/>
          <p:cNvSpPr>
            <a:spLocks noGrp="1"/>
          </p:cNvSpPr>
          <p:nvPr>
            <p:ph idx="1"/>
          </p:nvPr>
        </p:nvSpPr>
        <p:spPr bwMode="auto">
          <a:xfrm>
            <a:off x="109330" y="1371600"/>
            <a:ext cx="872987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None/>
            </a:pPr>
            <a:r>
              <a:rPr lang="en-US" altLang="en-US" sz="3200" dirty="0"/>
              <a:t>Start by identifying your high priority questions</a:t>
            </a:r>
          </a:p>
        </p:txBody>
      </p:sp>
      <p:sp>
        <p:nvSpPr>
          <p:cNvPr id="116742" name="TextBox 5" descr="Link to DaSy Critical Questions"/>
          <p:cNvSpPr txBox="1">
            <a:spLocks noChangeArrowheads="1"/>
          </p:cNvSpPr>
          <p:nvPr/>
        </p:nvSpPr>
        <p:spPr bwMode="auto">
          <a:xfrm>
            <a:off x="5776913" y="4724400"/>
            <a:ext cx="3367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dirty="0">
                <a:solidFill>
                  <a:srgbClr val="000000"/>
                </a:solidFill>
                <a:latin typeface="Trebuchet MS" panose="020B0603020202020204" pitchFamily="34" charset="0"/>
                <a:hlinkClick r:id="rId3"/>
              </a:rPr>
              <a:t>DaSy Critical Questions</a:t>
            </a:r>
            <a:endParaRPr lang="en-US" altLang="en-US" dirty="0">
              <a:solidFill>
                <a:srgbClr val="000000"/>
              </a:solidFill>
              <a:latin typeface="Trebuchet MS" panose="020B0603020202020204" pitchFamily="34" charset="0"/>
            </a:endParaRPr>
          </a:p>
        </p:txBody>
      </p:sp>
      <p:pic>
        <p:nvPicPr>
          <p:cNvPr id="116740" name="Picture 3" descr="A screenshot of the set of Critical Questions that the Center for Early Childhood IDEA Data Systems, or DaSy,  compiled that a powerful state data system should be able to answer or may want to answe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7748" y="2209800"/>
            <a:ext cx="5562600" cy="436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1" name="Picture 4" descr="&quot; &quo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02350" y="1962634"/>
            <a:ext cx="2806700"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298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2"/>
          <p:cNvSpPr>
            <a:spLocks noGrp="1"/>
          </p:cNvSpPr>
          <p:nvPr>
            <p:ph type="title"/>
          </p:nvPr>
        </p:nvSpPr>
        <p:spPr bwMode="auto">
          <a:xfrm>
            <a:off x="156197" y="307975"/>
            <a:ext cx="7886700" cy="946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dirty="0"/>
              <a:t>DaSy Critical Questions</a:t>
            </a:r>
          </a:p>
        </p:txBody>
      </p:sp>
      <p:sp>
        <p:nvSpPr>
          <p:cNvPr id="118787" name="Text Placeholder 1"/>
          <p:cNvSpPr>
            <a:spLocks noGrp="1"/>
          </p:cNvSpPr>
          <p:nvPr>
            <p:ph idx="1"/>
          </p:nvPr>
        </p:nvSpPr>
        <p:spPr bwMode="auto">
          <a:xfrm>
            <a:off x="108088" y="1828800"/>
            <a:ext cx="7886700"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anose="020B0604020202020204" pitchFamily="34" charset="0"/>
              <a:buNone/>
            </a:pPr>
            <a:r>
              <a:rPr lang="en-US" altLang="en-US" sz="3200" dirty="0"/>
              <a:t>DaSy Critical Questions: </a:t>
            </a:r>
          </a:p>
          <a:p>
            <a:r>
              <a:rPr lang="en-US" altLang="en-US" sz="3200" dirty="0"/>
              <a:t>3 sections of questions</a:t>
            </a:r>
          </a:p>
          <a:p>
            <a:pPr lvl="1"/>
            <a:r>
              <a:rPr lang="en-US" altLang="en-US" dirty="0"/>
              <a:t>Child- and family-level</a:t>
            </a:r>
          </a:p>
          <a:p>
            <a:pPr lvl="1"/>
            <a:r>
              <a:rPr lang="en-US" altLang="en-US" dirty="0"/>
              <a:t>Practitioner-level</a:t>
            </a:r>
          </a:p>
          <a:p>
            <a:pPr lvl="1"/>
            <a:r>
              <a:rPr lang="en-US" altLang="en-US" dirty="0"/>
              <a:t>Local Early Intervention Services (EIS) program/Local education agency (LEA) level</a:t>
            </a:r>
          </a:p>
          <a:p>
            <a:r>
              <a:rPr lang="en-US" altLang="en-US" dirty="0"/>
              <a:t>Broad &amp; specific example questions</a:t>
            </a:r>
          </a:p>
          <a:p>
            <a:r>
              <a:rPr lang="en-US" altLang="en-US" dirty="0"/>
              <a:t>Essential &amp; aspirational questions</a:t>
            </a:r>
          </a:p>
        </p:txBody>
      </p:sp>
      <p:pic>
        <p:nvPicPr>
          <p:cNvPr id="118788" name="Picture 4" descr="&quot; &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407768"/>
            <a:ext cx="230822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1496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7</a:t>
            </a:fld>
            <a:endParaRPr lang="en-US" dirty="0"/>
          </a:p>
        </p:txBody>
      </p:sp>
      <p:sp>
        <p:nvSpPr>
          <p:cNvPr id="3" name="Title 2"/>
          <p:cNvSpPr>
            <a:spLocks noGrp="1"/>
          </p:cNvSpPr>
          <p:nvPr>
            <p:ph type="title"/>
          </p:nvPr>
        </p:nvSpPr>
        <p:spPr/>
        <p:txBody>
          <a:bodyPr/>
          <a:lstStyle/>
          <a:p>
            <a:r>
              <a:rPr lang="en-US" dirty="0"/>
              <a:t>Critical Questions You May Have…</a:t>
            </a:r>
          </a:p>
        </p:txBody>
      </p:sp>
      <p:sp>
        <p:nvSpPr>
          <p:cNvPr id="2" name="Content Placeholder 1"/>
          <p:cNvSpPr>
            <a:spLocks noGrp="1"/>
          </p:cNvSpPr>
          <p:nvPr>
            <p:ph idx="1"/>
          </p:nvPr>
        </p:nvSpPr>
        <p:spPr>
          <a:xfrm>
            <a:off x="457200" y="1600200"/>
            <a:ext cx="8229600" cy="4267199"/>
          </a:xfrm>
        </p:spPr>
        <p:txBody>
          <a:bodyPr/>
          <a:lstStyle/>
          <a:p>
            <a:r>
              <a:rPr lang="en-US" sz="2400" dirty="0"/>
              <a:t>To what extent are children with IFSP/IEPs attending general early care and education programs?</a:t>
            </a:r>
          </a:p>
          <a:p>
            <a:pPr lvl="1"/>
            <a:r>
              <a:rPr lang="en-US" sz="2000" dirty="0"/>
              <a:t>What percent of children enrolled in EI/ECSE are served in general early care and education programs* (e.g., Early Head Start, Head Start, home visiting, child care, state Pre-K)? How does this compare to the overall population of children birth-5 in the state?</a:t>
            </a:r>
          </a:p>
          <a:p>
            <a:r>
              <a:rPr lang="en-US" sz="2400" dirty="0"/>
              <a:t>What are the long-term outcomes of children who participate in early intervention/early childhood special education?</a:t>
            </a:r>
          </a:p>
          <a:p>
            <a:pPr lvl="1"/>
            <a:r>
              <a:rPr lang="en-US" sz="2000" dirty="0"/>
              <a:t>What percent of children who exit EI/ECSE at age expectations do not have an IEP in K-12 (e.g., in kindergarten, in third grade, in grade 12, at graduation, ever</a:t>
            </a:r>
            <a:r>
              <a:rPr lang="en-US" sz="2000" dirty="0" smtClean="0"/>
              <a:t>)?</a:t>
            </a:r>
            <a:endParaRPr lang="en-US" sz="2000" dirty="0"/>
          </a:p>
        </p:txBody>
      </p:sp>
    </p:spTree>
    <p:extLst>
      <p:ext uri="{BB962C8B-B14F-4D97-AF65-F5344CB8AC3E}">
        <p14:creationId xmlns:p14="http://schemas.microsoft.com/office/powerpoint/2010/main" val="49853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8</a:t>
            </a:fld>
            <a:endParaRPr lang="en-US" dirty="0"/>
          </a:p>
        </p:txBody>
      </p:sp>
      <p:sp>
        <p:nvSpPr>
          <p:cNvPr id="3" name="Title 2"/>
          <p:cNvSpPr>
            <a:spLocks noGrp="1"/>
          </p:cNvSpPr>
          <p:nvPr>
            <p:ph type="title"/>
          </p:nvPr>
        </p:nvSpPr>
        <p:spPr/>
        <p:txBody>
          <a:bodyPr/>
          <a:lstStyle/>
          <a:p>
            <a:r>
              <a:rPr lang="en-US" dirty="0"/>
              <a:t>Critical Questions You May Have…</a:t>
            </a:r>
          </a:p>
        </p:txBody>
      </p:sp>
      <p:sp>
        <p:nvSpPr>
          <p:cNvPr id="2" name="Content Placeholder 1"/>
          <p:cNvSpPr>
            <a:spLocks noGrp="1"/>
          </p:cNvSpPr>
          <p:nvPr>
            <p:ph idx="1"/>
          </p:nvPr>
        </p:nvSpPr>
        <p:spPr>
          <a:xfrm>
            <a:off x="457200" y="1524000"/>
            <a:ext cx="8229600" cy="4419600"/>
          </a:xfrm>
        </p:spPr>
        <p:txBody>
          <a:bodyPr/>
          <a:lstStyle/>
          <a:p>
            <a:r>
              <a:rPr lang="en-US" sz="2400" dirty="0"/>
              <a:t>What are the characteristics of the practitioners working with children with IFSP/IEPs in general early care and education?</a:t>
            </a:r>
          </a:p>
          <a:p>
            <a:pPr lvl="1"/>
            <a:r>
              <a:rPr lang="en-US" sz="2000" dirty="0"/>
              <a:t>What are the levels of education and years of experience of the general early care and education practitioners working with children with IFSP/IEPs?</a:t>
            </a:r>
          </a:p>
          <a:p>
            <a:r>
              <a:rPr lang="en-US" sz="2400" dirty="0"/>
              <a:t>What is the cost of providing early intervention/early childhood special education services to children and families?</a:t>
            </a:r>
          </a:p>
          <a:p>
            <a:pPr lvl="1"/>
            <a:r>
              <a:rPr lang="en-US" sz="2000" dirty="0"/>
              <a:t>What is the average cost per child for EI/ECSE services statewide? For each EIS program/LEA</a:t>
            </a:r>
            <a:r>
              <a:rPr lang="en-US" sz="2000" dirty="0" smtClean="0"/>
              <a:t>?</a:t>
            </a:r>
            <a:endParaRPr lang="en-US" sz="2000" dirty="0"/>
          </a:p>
        </p:txBody>
      </p:sp>
    </p:spTree>
    <p:extLst>
      <p:ext uri="{BB962C8B-B14F-4D97-AF65-F5344CB8AC3E}">
        <p14:creationId xmlns:p14="http://schemas.microsoft.com/office/powerpoint/2010/main" val="275718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9</a:t>
            </a:fld>
            <a:endParaRPr lang="en-US" dirty="0"/>
          </a:p>
        </p:txBody>
      </p:sp>
      <p:sp>
        <p:nvSpPr>
          <p:cNvPr id="3" name="Title 2"/>
          <p:cNvSpPr>
            <a:spLocks noGrp="1"/>
          </p:cNvSpPr>
          <p:nvPr>
            <p:ph type="title"/>
          </p:nvPr>
        </p:nvSpPr>
        <p:spPr/>
        <p:txBody>
          <a:bodyPr>
            <a:normAutofit fontScale="90000"/>
          </a:bodyPr>
          <a:lstStyle/>
          <a:p>
            <a:r>
              <a:rPr lang="en-US" dirty="0"/>
              <a:t>How Critical Questions Can Guide Your Work</a:t>
            </a:r>
          </a:p>
        </p:txBody>
      </p:sp>
      <p:sp>
        <p:nvSpPr>
          <p:cNvPr id="2" name="Content Placeholder 1"/>
          <p:cNvSpPr>
            <a:spLocks noGrp="1"/>
          </p:cNvSpPr>
          <p:nvPr>
            <p:ph idx="1"/>
          </p:nvPr>
        </p:nvSpPr>
        <p:spPr/>
        <p:txBody>
          <a:bodyPr/>
          <a:lstStyle/>
          <a:p>
            <a:r>
              <a:rPr lang="en-US" dirty="0"/>
              <a:t>Critical questions can </a:t>
            </a:r>
          </a:p>
          <a:p>
            <a:pPr lvl="1"/>
            <a:r>
              <a:rPr lang="en-US" dirty="0"/>
              <a:t>Be a tool to plan enhancements to a data system</a:t>
            </a:r>
          </a:p>
          <a:p>
            <a:pPr lvl="1"/>
            <a:r>
              <a:rPr lang="en-US" dirty="0"/>
              <a:t>Help organize analyses to inform program operations, program improvement, and policy and </a:t>
            </a:r>
            <a:r>
              <a:rPr lang="en-US" dirty="0" smtClean="0"/>
              <a:t>accountability</a:t>
            </a:r>
            <a:endParaRPr lang="en-US" dirty="0"/>
          </a:p>
        </p:txBody>
      </p:sp>
    </p:spTree>
    <p:extLst>
      <p:ext uri="{BB962C8B-B14F-4D97-AF65-F5344CB8AC3E}">
        <p14:creationId xmlns:p14="http://schemas.microsoft.com/office/powerpoint/2010/main" val="3591293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 - &amp;quot;Add Title here&amp;#x0D;&amp;#x0A;Presenters&amp;#x0D;&amp;#x0A;Affiliation&amp;quot;&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13955</TotalTime>
  <Words>1569</Words>
  <Application>Microsoft Office PowerPoint</Application>
  <PresentationFormat>On-screen Show (4:3)</PresentationFormat>
  <Paragraphs>225</Paragraphs>
  <Slides>37</Slides>
  <Notes>29</Notes>
  <HiddenSlides>0</HiddenSlides>
  <MMClips>1</MMClips>
  <ScaleCrop>false</ScaleCrop>
  <HeadingPairs>
    <vt:vector size="4" baseType="variant">
      <vt:variant>
        <vt:lpstr>Theme</vt:lpstr>
      </vt:variant>
      <vt:variant>
        <vt:i4>9</vt:i4>
      </vt:variant>
      <vt:variant>
        <vt:lpstr>Slide Titles</vt:lpstr>
      </vt:variant>
      <vt:variant>
        <vt:i4>37</vt:i4>
      </vt:variant>
    </vt:vector>
  </HeadingPairs>
  <TitlesOfParts>
    <vt:vector size="46" baseType="lpstr">
      <vt:lpstr>Office Theme</vt:lpstr>
      <vt:lpstr>Custom Design</vt:lpstr>
      <vt:lpstr>4_theme2</vt:lpstr>
      <vt:lpstr>5_theme2</vt:lpstr>
      <vt:lpstr>6_theme2</vt:lpstr>
      <vt:lpstr>1_Custom Design</vt:lpstr>
      <vt:lpstr>7_theme2</vt:lpstr>
      <vt:lpstr>8_theme2</vt:lpstr>
      <vt:lpstr>2_Office Theme</vt:lpstr>
      <vt:lpstr>Improving Programs through Data-Driven Decisions: From Critical Questions to Data Reporting </vt:lpstr>
      <vt:lpstr>Session Agenda </vt:lpstr>
      <vt:lpstr>Intended Outcomes </vt:lpstr>
      <vt:lpstr>Why Do I Need Data?</vt:lpstr>
      <vt:lpstr>DaSy Critical Questions</vt:lpstr>
      <vt:lpstr>DaSy Critical Questions</vt:lpstr>
      <vt:lpstr>Critical Questions You May Have…</vt:lpstr>
      <vt:lpstr>Critical Questions You May Have…</vt:lpstr>
      <vt:lpstr>How Critical Questions Can Guide Your Work</vt:lpstr>
      <vt:lpstr>How to use the critical questions to organize analyses to inform program operations, program improvement, and policy</vt:lpstr>
      <vt:lpstr>Using CEDS for Organizing Data</vt:lpstr>
      <vt:lpstr>PowerPoint Presentation</vt:lpstr>
      <vt:lpstr>Connecting Questions and Answers</vt:lpstr>
      <vt:lpstr>Figure out what data  you collect</vt:lpstr>
      <vt:lpstr>CEDS Elements</vt:lpstr>
      <vt:lpstr>Developing Answers</vt:lpstr>
      <vt:lpstr>Using CEDS for Organizing Data</vt:lpstr>
      <vt:lpstr>Using CEDS for Organizing Data</vt:lpstr>
      <vt:lpstr>Using CEDS for Organizing Data</vt:lpstr>
      <vt:lpstr>Using CEDS for Organizing Data</vt:lpstr>
      <vt:lpstr>Connecting Questions and  Answers</vt:lpstr>
      <vt:lpstr>PowerPoint Presentation</vt:lpstr>
      <vt:lpstr>Creating Reports to Visually Share Data</vt:lpstr>
      <vt:lpstr>Creating a Standard Report Template</vt:lpstr>
      <vt:lpstr>Report Content</vt:lpstr>
      <vt:lpstr>Layout</vt:lpstr>
      <vt:lpstr>Layout (Cont.)</vt:lpstr>
      <vt:lpstr>Effective Charts</vt:lpstr>
      <vt:lpstr>Do make effective use of chart titles</vt:lpstr>
      <vt:lpstr>Don’t Do Too Much</vt:lpstr>
      <vt:lpstr>Do use color strategically.</vt:lpstr>
      <vt:lpstr>Don’t be afraid not to graph</vt:lpstr>
      <vt:lpstr>Effective Data Tables</vt:lpstr>
      <vt:lpstr>Need Data Display Templates &amp; Ideas?</vt:lpstr>
      <vt:lpstr>Discussion</vt:lpstr>
      <vt:lpstr>For more information</vt:lpstr>
      <vt:lpstr>Thank You!</vt:lpstr>
    </vt:vector>
  </TitlesOfParts>
  <Company>DaSy Center</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Programs through Data-Driven Decisions: From Critical Questions to Data Reporting</dc:title>
  <dc:subject>Improving Programs through Data-Driven Decisions: From Critical Questions to Data Reporting</dc:subject>
  <dc:creator>Colleen Murphy, Missy Coffey, Abby Schachner</dc:creator>
  <cp:keywords>Part C, 619, data elements, data use</cp:keywords>
  <cp:lastModifiedBy>Katie Roberts</cp:lastModifiedBy>
  <cp:revision>336</cp:revision>
  <dcterms:created xsi:type="dcterms:W3CDTF">2013-02-06T21:54:43Z</dcterms:created>
  <dcterms:modified xsi:type="dcterms:W3CDTF">2016-10-20T15:41:41Z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