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xml" ContentType="application/vnd.openxmlformats-officedocument.drawingml.chart+xml"/>
  <Override PartName="/ppt/notesSlides/notesSlide23.xml" ContentType="application/vnd.openxmlformats-officedocument.presentationml.notesSlide+xml"/>
  <Override PartName="/ppt/charts/chart2.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tags/tag4.xml" ContentType="application/vnd.openxmlformats-officedocument.presentationml.tag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tags/tag5.xml" ContentType="application/vnd.openxmlformats-officedocument.presentationml.tags+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72" r:id="rId2"/>
  </p:sldMasterIdLst>
  <p:notesMasterIdLst>
    <p:notesMasterId r:id="rId51"/>
  </p:notesMasterIdLst>
  <p:handoutMasterIdLst>
    <p:handoutMasterId r:id="rId52"/>
  </p:handoutMasterIdLst>
  <p:sldIdLst>
    <p:sldId id="258" r:id="rId3"/>
    <p:sldId id="394" r:id="rId4"/>
    <p:sldId id="376" r:id="rId5"/>
    <p:sldId id="317" r:id="rId6"/>
    <p:sldId id="359" r:id="rId7"/>
    <p:sldId id="381" r:id="rId8"/>
    <p:sldId id="333" r:id="rId9"/>
    <p:sldId id="382" r:id="rId10"/>
    <p:sldId id="383" r:id="rId11"/>
    <p:sldId id="279" r:id="rId12"/>
    <p:sldId id="378" r:id="rId13"/>
    <p:sldId id="379" r:id="rId14"/>
    <p:sldId id="341" r:id="rId15"/>
    <p:sldId id="345" r:id="rId16"/>
    <p:sldId id="342" r:id="rId17"/>
    <p:sldId id="343" r:id="rId18"/>
    <p:sldId id="347" r:id="rId19"/>
    <p:sldId id="351" r:id="rId20"/>
    <p:sldId id="369" r:id="rId21"/>
    <p:sldId id="354" r:id="rId22"/>
    <p:sldId id="296" r:id="rId23"/>
    <p:sldId id="367" r:id="rId24"/>
    <p:sldId id="390" r:id="rId25"/>
    <p:sldId id="355" r:id="rId26"/>
    <p:sldId id="352" r:id="rId27"/>
    <p:sldId id="344" r:id="rId28"/>
    <p:sldId id="384" r:id="rId29"/>
    <p:sldId id="301" r:id="rId30"/>
    <p:sldId id="340" r:id="rId31"/>
    <p:sldId id="326" r:id="rId32"/>
    <p:sldId id="327" r:id="rId33"/>
    <p:sldId id="357" r:id="rId34"/>
    <p:sldId id="328" r:id="rId35"/>
    <p:sldId id="292" r:id="rId36"/>
    <p:sldId id="385" r:id="rId37"/>
    <p:sldId id="305" r:id="rId38"/>
    <p:sldId id="306" r:id="rId39"/>
    <p:sldId id="307" r:id="rId40"/>
    <p:sldId id="372" r:id="rId41"/>
    <p:sldId id="373" r:id="rId42"/>
    <p:sldId id="350" r:id="rId43"/>
    <p:sldId id="380" r:id="rId44"/>
    <p:sldId id="393" r:id="rId45"/>
    <p:sldId id="368" r:id="rId46"/>
    <p:sldId id="374" r:id="rId47"/>
    <p:sldId id="392" r:id="rId48"/>
    <p:sldId id="267" r:id="rId49"/>
    <p:sldId id="269" r:id="rId50"/>
  </p:sldIdLst>
  <p:sldSz cx="9144000" cy="6858000" type="screen4x3"/>
  <p:notesSz cx="7010400" cy="9296400"/>
  <p:custDataLst>
    <p:tags r:id="rId5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thy Hebbeler" initials="KH"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4578"/>
    <a:srgbClr val="39B54A"/>
    <a:srgbClr val="3B88DD"/>
    <a:srgbClr val="868687"/>
    <a:srgbClr val="ED35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39" autoAdjust="0"/>
    <p:restoredTop sz="67915" autoAdjust="0"/>
  </p:normalViewPr>
  <p:slideViewPr>
    <p:cSldViewPr>
      <p:cViewPr varScale="1">
        <p:scale>
          <a:sx n="85" d="100"/>
          <a:sy n="85" d="100"/>
        </p:scale>
        <p:origin x="-293" y="-8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40" d="100"/>
        <a:sy n="40" d="100"/>
      </p:scale>
      <p:origin x="0" y="-1520"/>
    </p:cViewPr>
  </p:sorterViewPr>
  <p:notesViewPr>
    <p:cSldViewPr>
      <p:cViewPr varScale="1">
        <p:scale>
          <a:sx n="71" d="100"/>
          <a:sy n="71" d="100"/>
        </p:scale>
        <p:origin x="-3270"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gs" Target="tags/tag1.xml"/><Relationship Id="rId58" Type="http://schemas.openxmlformats.org/officeDocument/2006/relationships/tableStyles" Target="tableStyle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heme" Target="theme/theme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r>
              <a:rPr lang="en-US" sz="2800" b="0" i="0" baseline="0" dirty="0">
                <a:effectLst/>
              </a:rPr>
              <a:t>Special Education Status </a:t>
            </a:r>
            <a:r>
              <a:rPr lang="en-US" sz="2800" b="0" i="0" u="none" strike="noStrike" baseline="0" dirty="0" smtClean="0">
                <a:effectLst/>
              </a:rPr>
              <a:t>in Kindergarten </a:t>
            </a:r>
            <a:r>
              <a:rPr lang="en-US" sz="2800" b="0" i="0" baseline="0" dirty="0" smtClean="0">
                <a:effectLst/>
              </a:rPr>
              <a:t>of </a:t>
            </a:r>
            <a:r>
              <a:rPr lang="en-US" sz="2800" b="0" i="0" baseline="0" dirty="0">
                <a:effectLst/>
              </a:rPr>
              <a:t>Former EI </a:t>
            </a:r>
            <a:r>
              <a:rPr lang="en-US" sz="2800" b="0" i="0" baseline="0" dirty="0" smtClean="0">
                <a:effectLst/>
              </a:rPr>
              <a:t>Recipients</a:t>
            </a:r>
            <a:endParaRPr lang="en-US" sz="2800" b="0" dirty="0">
              <a:effectLst/>
            </a:endParaRPr>
          </a:p>
        </c:rich>
      </c:tx>
      <c:layout>
        <c:manualLayout>
          <c:xMode val="edge"/>
          <c:yMode val="edge"/>
          <c:x val="0.11033875573245699"/>
          <c:y val="1.3157972440944901E-2"/>
        </c:manualLayout>
      </c:layout>
      <c:overlay val="0"/>
      <c:spPr>
        <a:noFill/>
        <a:ln>
          <a:noFill/>
        </a:ln>
        <a:effectLst/>
      </c:spPr>
    </c:title>
    <c:autoTitleDeleted val="0"/>
    <c:plotArea>
      <c:layout>
        <c:manualLayout>
          <c:layoutTarget val="inner"/>
          <c:xMode val="edge"/>
          <c:yMode val="edge"/>
          <c:x val="0.34079879438147198"/>
          <c:y val="0.37534530839894997"/>
          <c:w val="0.428597963716074"/>
          <c:h val="0.59094567724489"/>
        </c:manualLayout>
      </c:layout>
      <c:pieChart>
        <c:varyColors val="1"/>
        <c:ser>
          <c:idx val="0"/>
          <c:order val="0"/>
          <c:dPt>
            <c:idx val="0"/>
            <c:bubble3D val="0"/>
            <c:explosion val="1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E662-475D-8E37-7782012938DF}"/>
              </c:ext>
            </c:extLst>
          </c:dPt>
          <c:dPt>
            <c:idx val="1"/>
            <c:bubble3D val="0"/>
            <c:explosion val="1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E662-475D-8E37-7782012938DF}"/>
              </c:ext>
            </c:extLst>
          </c:dPt>
          <c:dPt>
            <c:idx val="2"/>
            <c:bubble3D val="0"/>
            <c:explosion val="1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E662-475D-8E37-7782012938DF}"/>
              </c:ext>
            </c:extLst>
          </c:dPt>
          <c:dLbls>
            <c:dLbl>
              <c:idx val="1"/>
              <c:layout>
                <c:manualLayout>
                  <c:x val="-2.2802197802197801E-2"/>
                  <c:y val="-3.1076115485564298E-2"/>
                </c:manualLayout>
              </c:layout>
              <c:dLblPos val="bestFit"/>
              <c:showLegendKey val="0"/>
              <c:showVal val="0"/>
              <c:showCatName val="1"/>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E662-475D-8E37-7782012938DF}"/>
                </c:ext>
              </c:extLst>
            </c:dLbl>
            <c:dLbl>
              <c:idx val="2"/>
              <c:layout>
                <c:manualLayout>
                  <c:x val="3.8888888888888799E-2"/>
                  <c:y val="-1.7035775127768299E-2"/>
                </c:manualLayout>
              </c:layout>
              <c:dLblPos val="bestFit"/>
              <c:showLegendKey val="0"/>
              <c:showVal val="0"/>
              <c:showCatName val="1"/>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5-E662-475D-8E37-7782012938DF}"/>
                </c:ext>
              </c:extLst>
            </c:dLbl>
            <c:spPr>
              <a:solidFill>
                <a:sysClr val="window" lastClr="FFFFFF"/>
              </a:solidFill>
              <a:ln>
                <a:noFill/>
              </a:ln>
              <a:effectLst/>
            </c:spPr>
            <c:txPr>
              <a:bodyPr rot="0" spcFirstLastPara="1" vertOverflow="clip" horzOverflow="clip" vert="horz" wrap="square" lIns="38100" tIns="19050" rIns="38100" bIns="19050" anchor="ctr" anchorCtr="1">
                <a:spAutoFit/>
              </a:bodyPr>
              <a:lstStyle/>
              <a:p>
                <a:pPr>
                  <a:defRPr sz="2400"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a:noFill/>
                  <a:ln>
                    <a:noFill/>
                  </a:ln>
                </c15:spPr>
                <c15:layout/>
              </c:ext>
            </c:extLst>
          </c:dLbls>
          <c:cat>
            <c:strRef>
              <c:f>Sheet1!$A$2:$A$4</c:f>
              <c:strCache>
                <c:ptCount val="3"/>
                <c:pt idx="0">
                  <c:v>IEP</c:v>
                </c:pt>
                <c:pt idx="1">
                  <c:v>No disability</c:v>
                </c:pt>
                <c:pt idx="2">
                  <c:v>Disability, No IEP</c:v>
                </c:pt>
              </c:strCache>
            </c:strRef>
          </c:cat>
          <c:val>
            <c:numRef>
              <c:f>Sheet1!$B$2:$B$4</c:f>
              <c:numCache>
                <c:formatCode>0%</c:formatCode>
                <c:ptCount val="3"/>
                <c:pt idx="0">
                  <c:v>0.54</c:v>
                </c:pt>
                <c:pt idx="1">
                  <c:v>0.35</c:v>
                </c:pt>
                <c:pt idx="2">
                  <c:v>0.11</c:v>
                </c:pt>
              </c:numCache>
            </c:numRef>
          </c:val>
          <c:extLst xmlns:c16r2="http://schemas.microsoft.com/office/drawing/2015/06/chart">
            <c:ext xmlns:c16="http://schemas.microsoft.com/office/drawing/2014/chart" uri="{C3380CC4-5D6E-409C-BE32-E72D297353CC}">
              <c16:uniqueId val="{00000006-E662-475D-8E37-7782012938DF}"/>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800" dirty="0"/>
              <a:t>Literacy Outcomes at Kindergarten for EI Recipients</a:t>
            </a:r>
          </a:p>
        </c:rich>
      </c:tx>
      <c:layout>
        <c:manualLayout>
          <c:xMode val="edge"/>
          <c:yMode val="edge"/>
          <c:x val="0.146114588240572"/>
          <c:y val="0"/>
        </c:manualLayout>
      </c:layout>
      <c:overlay val="0"/>
      <c:spPr>
        <a:noFill/>
        <a:ln>
          <a:noFill/>
        </a:ln>
        <a:effectLst/>
      </c:spPr>
    </c:title>
    <c:autoTitleDeleted val="0"/>
    <c:plotArea>
      <c:layout>
        <c:manualLayout>
          <c:layoutTarget val="inner"/>
          <c:xMode val="edge"/>
          <c:yMode val="edge"/>
          <c:x val="0.36732361980393502"/>
          <c:y val="0.15444216479982301"/>
          <c:w val="0.59950411647262003"/>
          <c:h val="0.68762725962071702"/>
        </c:manualLayout>
      </c:layout>
      <c:barChart>
        <c:barDir val="bar"/>
        <c:grouping val="clustered"/>
        <c:varyColors val="0"/>
        <c:ser>
          <c:idx val="0"/>
          <c:order val="0"/>
          <c:tx>
            <c:strRef>
              <c:f>Sheet2!$B$1</c:f>
              <c:strCache>
                <c:ptCount val="1"/>
                <c:pt idx="0">
                  <c:v>Overall EI Graduates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Sheet2!$A$2:$A$4</c:f>
              <c:strCache>
                <c:ptCount val="3"/>
                <c:pt idx="0">
                  <c:v>Produces rhyming words</c:v>
                </c:pt>
                <c:pt idx="1">
                  <c:v>Uses complex sentence structure</c:v>
                </c:pt>
                <c:pt idx="2">
                  <c:v>Composes simple stories</c:v>
                </c:pt>
              </c:strCache>
            </c:strRef>
          </c:cat>
          <c:val>
            <c:numRef>
              <c:f>Sheet2!$B$2:$B$4</c:f>
              <c:numCache>
                <c:formatCode>0</c:formatCode>
                <c:ptCount val="3"/>
                <c:pt idx="0">
                  <c:v>45</c:v>
                </c:pt>
                <c:pt idx="1">
                  <c:v>35</c:v>
                </c:pt>
                <c:pt idx="2">
                  <c:v>20</c:v>
                </c:pt>
              </c:numCache>
            </c:numRef>
          </c:val>
          <c:extLst xmlns:c16r2="http://schemas.microsoft.com/office/drawing/2015/06/chart">
            <c:ext xmlns:c16="http://schemas.microsoft.com/office/drawing/2014/chart" uri="{C3380CC4-5D6E-409C-BE32-E72D297353CC}">
              <c16:uniqueId val="{00000000-F32B-4434-ACBE-B77536C192D3}"/>
            </c:ext>
          </c:extLst>
        </c:ser>
        <c:ser>
          <c:idx val="1"/>
          <c:order val="1"/>
          <c:tx>
            <c:strRef>
              <c:f>Sheet2!$C$1</c:f>
              <c:strCache>
                <c:ptCount val="1"/>
                <c:pt idx="0">
                  <c:v>IEP</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Sheet2!$A$2:$A$4</c:f>
              <c:strCache>
                <c:ptCount val="3"/>
                <c:pt idx="0">
                  <c:v>Produces rhyming words</c:v>
                </c:pt>
                <c:pt idx="1">
                  <c:v>Uses complex sentence structure</c:v>
                </c:pt>
                <c:pt idx="2">
                  <c:v>Composes simple stories</c:v>
                </c:pt>
              </c:strCache>
            </c:strRef>
          </c:cat>
          <c:val>
            <c:numRef>
              <c:f>Sheet2!$C$2:$C$4</c:f>
              <c:numCache>
                <c:formatCode>0</c:formatCode>
                <c:ptCount val="3"/>
                <c:pt idx="0">
                  <c:v>29</c:v>
                </c:pt>
                <c:pt idx="1">
                  <c:v>18</c:v>
                </c:pt>
                <c:pt idx="2">
                  <c:v>11</c:v>
                </c:pt>
              </c:numCache>
            </c:numRef>
          </c:val>
          <c:extLst xmlns:c16r2="http://schemas.microsoft.com/office/drawing/2015/06/chart">
            <c:ext xmlns:c16="http://schemas.microsoft.com/office/drawing/2014/chart" uri="{C3380CC4-5D6E-409C-BE32-E72D297353CC}">
              <c16:uniqueId val="{00000001-F32B-4434-ACBE-B77536C192D3}"/>
            </c:ext>
          </c:extLst>
        </c:ser>
        <c:ser>
          <c:idx val="2"/>
          <c:order val="2"/>
          <c:tx>
            <c:strRef>
              <c:f>Sheet2!$D$1</c:f>
              <c:strCache>
                <c:ptCount val="1"/>
                <c:pt idx="0">
                  <c:v>Disability, No IEP</c:v>
                </c:pt>
              </c:strCache>
            </c:strRef>
          </c:tx>
          <c:spPr>
            <a:solidFill>
              <a:schemeClr val="accent3"/>
            </a:solidFill>
            <a:ln>
              <a:noFill/>
            </a:ln>
            <a:effectLst/>
          </c:spPr>
          <c:invertIfNegative val="0"/>
          <c:dLbls>
            <c:dLbl>
              <c:idx val="2"/>
              <c:layout/>
              <c:tx>
                <c:rich>
                  <a:bodyPr/>
                  <a:lstStyle/>
                  <a:p>
                    <a:fld id="{90911AB8-D83C-4DD8-B103-7D798EED20B8}" type="VALUE">
                      <a:rPr lang="en-US"/>
                      <a:pPr/>
                      <a:t>[VALUE]</a:t>
                    </a:fld>
                    <a:endParaRPr lang="en-US"/>
                  </a:p>
                </c:rich>
              </c:tx>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15:dlblFieldTable/>
                  <c15:showDataLabelsRange val="0"/>
                </c:ext>
                <c:ext xmlns:c16="http://schemas.microsoft.com/office/drawing/2014/chart" uri="{C3380CC4-5D6E-409C-BE32-E72D297353CC}">
                  <c16:uniqueId val="{00000002-F32B-4434-ACBE-B77536C192D3}"/>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Sheet2!$A$2:$A$4</c:f>
              <c:strCache>
                <c:ptCount val="3"/>
                <c:pt idx="0">
                  <c:v>Produces rhyming words</c:v>
                </c:pt>
                <c:pt idx="1">
                  <c:v>Uses complex sentence structure</c:v>
                </c:pt>
                <c:pt idx="2">
                  <c:v>Composes simple stories</c:v>
                </c:pt>
              </c:strCache>
            </c:strRef>
          </c:cat>
          <c:val>
            <c:numRef>
              <c:f>Sheet2!$D$2:$D$4</c:f>
              <c:numCache>
                <c:formatCode>0</c:formatCode>
                <c:ptCount val="3"/>
                <c:pt idx="0">
                  <c:v>58</c:v>
                </c:pt>
                <c:pt idx="1">
                  <c:v>50</c:v>
                </c:pt>
                <c:pt idx="2">
                  <c:v>31</c:v>
                </c:pt>
              </c:numCache>
            </c:numRef>
          </c:val>
          <c:extLst xmlns:c16r2="http://schemas.microsoft.com/office/drawing/2015/06/chart">
            <c:ext xmlns:c16="http://schemas.microsoft.com/office/drawing/2014/chart" uri="{C3380CC4-5D6E-409C-BE32-E72D297353CC}">
              <c16:uniqueId val="{00000003-F32B-4434-ACBE-B77536C192D3}"/>
            </c:ext>
          </c:extLst>
        </c:ser>
        <c:ser>
          <c:idx val="3"/>
          <c:order val="3"/>
          <c:tx>
            <c:strRef>
              <c:f>Sheet2!$E$1</c:f>
              <c:strCache>
                <c:ptCount val="1"/>
                <c:pt idx="0">
                  <c:v>No IEP</c:v>
                </c:pt>
              </c:strCache>
            </c:strRef>
          </c:tx>
          <c:spPr>
            <a:solidFill>
              <a:schemeClr val="accent4"/>
            </a:solidFill>
            <a:ln>
              <a:noFill/>
            </a:ln>
            <a:effectLst/>
          </c:spPr>
          <c:invertIfNegative val="0"/>
          <c:dLbls>
            <c:dLbl>
              <c:idx val="2"/>
              <c:layout>
                <c:manualLayout>
                  <c:x val="-1.40548137737175E-3"/>
                  <c:y val="-1.96078613010912E-3"/>
                </c:manualLayout>
              </c:layout>
              <c:tx>
                <c:rich>
                  <a:bodyPr/>
                  <a:lstStyle/>
                  <a:p>
                    <a:r>
                      <a:rPr lang="en-US"/>
                      <a:t>30</a:t>
                    </a:r>
                  </a:p>
                </c:rich>
              </c:tx>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manualLayout>
                      <c:w val="5.6486296556570628E-2"/>
                      <c:h val="3.9392193353892255E-2"/>
                    </c:manualLayout>
                  </c15:layout>
                </c:ext>
                <c:ext xmlns:c16="http://schemas.microsoft.com/office/drawing/2014/chart" uri="{C3380CC4-5D6E-409C-BE32-E72D297353CC}">
                  <c16:uniqueId val="{00000004-F32B-4434-ACBE-B77536C192D3}"/>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Sheet2!$A$2:$A$4</c:f>
              <c:strCache>
                <c:ptCount val="3"/>
                <c:pt idx="0">
                  <c:v>Produces rhyming words</c:v>
                </c:pt>
                <c:pt idx="1">
                  <c:v>Uses complex sentence structure</c:v>
                </c:pt>
                <c:pt idx="2">
                  <c:v>Composes simple stories</c:v>
                </c:pt>
              </c:strCache>
            </c:strRef>
          </c:cat>
          <c:val>
            <c:numRef>
              <c:f>Sheet2!$E$2:$E$4</c:f>
              <c:numCache>
                <c:formatCode>0</c:formatCode>
                <c:ptCount val="3"/>
                <c:pt idx="0">
                  <c:v>66</c:v>
                </c:pt>
                <c:pt idx="1">
                  <c:v>56</c:v>
                </c:pt>
                <c:pt idx="2">
                  <c:v>30</c:v>
                </c:pt>
              </c:numCache>
            </c:numRef>
          </c:val>
          <c:extLst xmlns:c16r2="http://schemas.microsoft.com/office/drawing/2015/06/chart">
            <c:ext xmlns:c16="http://schemas.microsoft.com/office/drawing/2014/chart" uri="{C3380CC4-5D6E-409C-BE32-E72D297353CC}">
              <c16:uniqueId val="{00000005-F32B-4434-ACBE-B77536C192D3}"/>
            </c:ext>
          </c:extLst>
        </c:ser>
        <c:ser>
          <c:idx val="4"/>
          <c:order val="4"/>
          <c:tx>
            <c:strRef>
              <c:f>Sheet2!$F$1</c:f>
              <c:strCache>
                <c:ptCount val="1"/>
                <c:pt idx="0">
                  <c:v>General Population</c:v>
                </c:pt>
              </c:strCache>
            </c:strRef>
          </c:tx>
          <c:spPr>
            <a:solidFill>
              <a:schemeClr val="accent5"/>
            </a:solidFill>
            <a:ln>
              <a:noFill/>
            </a:ln>
            <a:effectLst/>
          </c:spPr>
          <c:invertIfNegative val="0"/>
          <c:dLbls>
            <c:dLbl>
              <c:idx val="0"/>
              <c:layout/>
              <c:tx>
                <c:rich>
                  <a:bodyPr/>
                  <a:lstStyle/>
                  <a:p>
                    <a:r>
                      <a:rPr lang="en-US" smtClean="0"/>
                      <a:t>63</a:t>
                    </a:r>
                    <a:endParaRPr lang="en-US" dirty="0"/>
                  </a:p>
                </c:rich>
              </c:tx>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6-F32B-4434-ACBE-B77536C192D3}"/>
                </c:ext>
              </c:extLst>
            </c:dLbl>
            <c:dLbl>
              <c:idx val="1"/>
              <c:layout/>
              <c:tx>
                <c:rich>
                  <a:bodyPr/>
                  <a:lstStyle/>
                  <a:p>
                    <a:r>
                      <a:rPr lang="en-US" smtClean="0"/>
                      <a:t>60</a:t>
                    </a:r>
                    <a:endParaRPr lang="en-US"/>
                  </a:p>
                </c:rich>
              </c:tx>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7-F32B-4434-ACBE-B77536C192D3}"/>
                </c:ext>
              </c:extLst>
            </c:dLbl>
            <c:dLbl>
              <c:idx val="2"/>
              <c:layout/>
              <c:tx>
                <c:rich>
                  <a:bodyPr/>
                  <a:lstStyle/>
                  <a:p>
                    <a:r>
                      <a:rPr lang="en-US"/>
                      <a:t>32</a:t>
                    </a:r>
                  </a:p>
                </c:rich>
              </c:tx>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8-F32B-4434-ACBE-B77536C192D3}"/>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Sheet2!$A$2:$A$4</c:f>
              <c:strCache>
                <c:ptCount val="3"/>
                <c:pt idx="0">
                  <c:v>Produces rhyming words</c:v>
                </c:pt>
                <c:pt idx="1">
                  <c:v>Uses complex sentence structure</c:v>
                </c:pt>
                <c:pt idx="2">
                  <c:v>Composes simple stories</c:v>
                </c:pt>
              </c:strCache>
            </c:strRef>
          </c:cat>
          <c:val>
            <c:numRef>
              <c:f>Sheet2!$F$2:$F$4</c:f>
              <c:numCache>
                <c:formatCode>0</c:formatCode>
                <c:ptCount val="3"/>
                <c:pt idx="0">
                  <c:v>63</c:v>
                </c:pt>
                <c:pt idx="1">
                  <c:v>60</c:v>
                </c:pt>
                <c:pt idx="2">
                  <c:v>32</c:v>
                </c:pt>
              </c:numCache>
            </c:numRef>
          </c:val>
          <c:extLst xmlns:c16r2="http://schemas.microsoft.com/office/drawing/2015/06/chart">
            <c:ext xmlns:c16="http://schemas.microsoft.com/office/drawing/2014/chart" uri="{C3380CC4-5D6E-409C-BE32-E72D297353CC}">
              <c16:uniqueId val="{00000009-F32B-4434-ACBE-B77536C192D3}"/>
            </c:ext>
          </c:extLst>
        </c:ser>
        <c:dLbls>
          <c:showLegendKey val="0"/>
          <c:showVal val="0"/>
          <c:showCatName val="0"/>
          <c:showSerName val="0"/>
          <c:showPercent val="0"/>
          <c:showBubbleSize val="0"/>
        </c:dLbls>
        <c:gapWidth val="182"/>
        <c:axId val="152667136"/>
        <c:axId val="151770176"/>
      </c:barChart>
      <c:catAx>
        <c:axId val="15266713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51770176"/>
        <c:crosses val="autoZero"/>
        <c:auto val="1"/>
        <c:lblAlgn val="ctr"/>
        <c:lblOffset val="100"/>
        <c:noMultiLvlLbl val="0"/>
      </c:catAx>
      <c:valAx>
        <c:axId val="151770176"/>
        <c:scaling>
          <c:orientation val="minMax"/>
        </c:scaling>
        <c:delete val="1"/>
        <c:axPos val="b"/>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baseline="0"/>
                  <a:t>Percent of Children Reported as Intermediate or Proficient</a:t>
                </a:r>
              </a:p>
            </c:rich>
          </c:tx>
          <c:layout>
            <c:manualLayout>
              <c:xMode val="edge"/>
              <c:yMode val="edge"/>
              <c:x val="0.37747145388877701"/>
              <c:y val="0.84692488262910803"/>
            </c:manualLayout>
          </c:layout>
          <c:overlay val="0"/>
          <c:spPr>
            <a:noFill/>
            <a:ln>
              <a:noFill/>
            </a:ln>
            <a:effectLst/>
          </c:spPr>
        </c:title>
        <c:numFmt formatCode="0" sourceLinked="1"/>
        <c:majorTickMark val="none"/>
        <c:minorTickMark val="none"/>
        <c:tickLblPos val="nextTo"/>
        <c:crossAx val="152667136"/>
        <c:crosses val="autoZero"/>
        <c:crossBetween val="between"/>
      </c:valAx>
      <c:spPr>
        <a:noFill/>
        <a:ln>
          <a:noFill/>
        </a:ln>
        <a:effectLst/>
      </c:spPr>
    </c:plotArea>
    <c:legend>
      <c:legendPos val="b"/>
      <c:layout>
        <c:manualLayout>
          <c:xMode val="edge"/>
          <c:yMode val="edge"/>
          <c:x val="0.15289140139533799"/>
          <c:y val="0.94214986149439095"/>
          <c:w val="0.82131514009466799"/>
          <c:h val="4.0203063334627101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0" dt="2014-02-01T12:57:50.242" idx="1">
    <p:pos x="10" y="10"/>
    <p:text/>
  </p:cm>
</p:cmLst>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A2C4D3C-1996-4394-A86D-F6A56A960E12}"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US"/>
        </a:p>
      </dgm:t>
    </dgm:pt>
    <dgm:pt modelId="{E40DB8EA-268C-4B37-BF2A-4263CB754D3C}">
      <dgm:prSet phldrT="[Text]" custT="1"/>
      <dgm:spPr/>
      <dgm:t>
        <a:bodyPr/>
        <a:lstStyle/>
        <a:p>
          <a:pPr algn="l"/>
          <a:r>
            <a:rPr lang="en-US" sz="2600" dirty="0" smtClean="0"/>
            <a:t>Decision: </a:t>
          </a:r>
          <a:br>
            <a:rPr lang="en-US" sz="2600" dirty="0" smtClean="0"/>
          </a:br>
          <a:r>
            <a:rPr lang="en-US" sz="2600" dirty="0" smtClean="0"/>
            <a:t>To address a serious problem identified with data. </a:t>
          </a:r>
          <a:endParaRPr lang="en-US" sz="2600" dirty="0"/>
        </a:p>
      </dgm:t>
    </dgm:pt>
    <dgm:pt modelId="{520D295F-EFDD-4171-93E5-617A0B90E6C9}" type="parTrans" cxnId="{EE99DF92-56BF-4347-86D3-B4327DB7755F}">
      <dgm:prSet/>
      <dgm:spPr/>
      <dgm:t>
        <a:bodyPr/>
        <a:lstStyle/>
        <a:p>
          <a:endParaRPr lang="en-US"/>
        </a:p>
      </dgm:t>
    </dgm:pt>
    <dgm:pt modelId="{A26FDA4D-DEF5-4877-9818-F55AD3306556}" type="sibTrans" cxnId="{EE99DF92-56BF-4347-86D3-B4327DB7755F}">
      <dgm:prSet/>
      <dgm:spPr/>
      <dgm:t>
        <a:bodyPr/>
        <a:lstStyle/>
        <a:p>
          <a:endParaRPr lang="en-US"/>
        </a:p>
      </dgm:t>
    </dgm:pt>
    <dgm:pt modelId="{2BDC558C-D8F9-46CC-9FA2-4A68B630CC8C}">
      <dgm:prSet phldrT="[Text]" custT="1"/>
      <dgm:spPr/>
      <dgm:t>
        <a:bodyPr/>
        <a:lstStyle/>
        <a:p>
          <a:r>
            <a:rPr lang="en-US" sz="2800" dirty="0" smtClean="0"/>
            <a:t>Preschool suspensions</a:t>
          </a:r>
          <a:endParaRPr lang="en-US" sz="2800" dirty="0"/>
        </a:p>
      </dgm:t>
    </dgm:pt>
    <dgm:pt modelId="{E92864E8-5F9C-494B-870D-8259AF82181E}" type="parTrans" cxnId="{F3BA8E5E-A5E1-4FC8-B55F-5A05C8F6B1BA}">
      <dgm:prSet/>
      <dgm:spPr/>
      <dgm:t>
        <a:bodyPr/>
        <a:lstStyle/>
        <a:p>
          <a:endParaRPr lang="en-US"/>
        </a:p>
      </dgm:t>
    </dgm:pt>
    <dgm:pt modelId="{F756CA7A-5217-4B0E-8CD0-AABB41E27F62}" type="sibTrans" cxnId="{F3BA8E5E-A5E1-4FC8-B55F-5A05C8F6B1BA}">
      <dgm:prSet/>
      <dgm:spPr/>
      <dgm:t>
        <a:bodyPr/>
        <a:lstStyle/>
        <a:p>
          <a:endParaRPr lang="en-US"/>
        </a:p>
      </dgm:t>
    </dgm:pt>
    <dgm:pt modelId="{DFE684CB-64D0-49E1-BA89-9BB0F8B96CFD}">
      <dgm:prSet phldrT="[Text]" custT="1"/>
      <dgm:spPr/>
      <dgm:t>
        <a:bodyPr/>
        <a:lstStyle/>
        <a:p>
          <a:pPr algn="l"/>
          <a:r>
            <a:rPr lang="en-US" sz="2600" dirty="0" smtClean="0"/>
            <a:t>Decision: </a:t>
          </a:r>
          <a:br>
            <a:rPr lang="en-US" sz="2600" dirty="0" smtClean="0"/>
          </a:br>
          <a:r>
            <a:rPr lang="en-US" sz="2600" dirty="0" smtClean="0"/>
            <a:t>To take something that is okay and work make it better. </a:t>
          </a:r>
          <a:endParaRPr lang="en-US" sz="2600" dirty="0"/>
        </a:p>
      </dgm:t>
    </dgm:pt>
    <dgm:pt modelId="{CB2BDA91-67E2-4FE9-A446-08057160FD73}" type="parTrans" cxnId="{19C5D133-D040-4449-8420-AAD282E44103}">
      <dgm:prSet/>
      <dgm:spPr/>
      <dgm:t>
        <a:bodyPr/>
        <a:lstStyle/>
        <a:p>
          <a:endParaRPr lang="en-US"/>
        </a:p>
      </dgm:t>
    </dgm:pt>
    <dgm:pt modelId="{7EBB476B-D58A-4406-AFB8-83C194FE5564}" type="sibTrans" cxnId="{19C5D133-D040-4449-8420-AAD282E44103}">
      <dgm:prSet/>
      <dgm:spPr/>
      <dgm:t>
        <a:bodyPr/>
        <a:lstStyle/>
        <a:p>
          <a:endParaRPr lang="en-US"/>
        </a:p>
      </dgm:t>
    </dgm:pt>
    <dgm:pt modelId="{D125BF3D-8872-48CD-9639-C15A34FA8CC3}">
      <dgm:prSet phldrT="[Text]" custT="1"/>
      <dgm:spPr/>
      <dgm:t>
        <a:bodyPr/>
        <a:lstStyle/>
        <a:p>
          <a:r>
            <a:rPr lang="en-US" sz="2800" dirty="0" smtClean="0"/>
            <a:t>Use of recommended practices</a:t>
          </a:r>
          <a:endParaRPr lang="en-US" sz="2800" dirty="0"/>
        </a:p>
      </dgm:t>
    </dgm:pt>
    <dgm:pt modelId="{34206D36-E27A-4F18-8680-0199E23901C3}" type="parTrans" cxnId="{94F61630-C46F-450A-866D-A413AEA8CD3D}">
      <dgm:prSet/>
      <dgm:spPr/>
      <dgm:t>
        <a:bodyPr/>
        <a:lstStyle/>
        <a:p>
          <a:endParaRPr lang="en-US"/>
        </a:p>
      </dgm:t>
    </dgm:pt>
    <dgm:pt modelId="{F1C06B0F-F09E-4893-845C-0445DC4C8D66}" type="sibTrans" cxnId="{94F61630-C46F-450A-866D-A413AEA8CD3D}">
      <dgm:prSet/>
      <dgm:spPr/>
      <dgm:t>
        <a:bodyPr/>
        <a:lstStyle/>
        <a:p>
          <a:endParaRPr lang="en-US"/>
        </a:p>
      </dgm:t>
    </dgm:pt>
    <dgm:pt modelId="{5D24F032-5CA4-480C-836C-81F4F9D328DC}">
      <dgm:prSet phldrT="[Text]" custT="1"/>
      <dgm:spPr/>
      <dgm:t>
        <a:bodyPr/>
        <a:lstStyle/>
        <a:p>
          <a:r>
            <a:rPr lang="en-US" sz="2800" dirty="0" smtClean="0"/>
            <a:t>Timelines</a:t>
          </a:r>
          <a:endParaRPr lang="en-US" sz="2800" dirty="0"/>
        </a:p>
      </dgm:t>
    </dgm:pt>
    <dgm:pt modelId="{2868DB28-6900-4641-B5A1-60C6455C2B2C}" type="parTrans" cxnId="{4C0261B5-71D9-45C4-BD24-BD4B610C7430}">
      <dgm:prSet/>
      <dgm:spPr/>
      <dgm:t>
        <a:bodyPr/>
        <a:lstStyle/>
        <a:p>
          <a:endParaRPr lang="en-US"/>
        </a:p>
      </dgm:t>
    </dgm:pt>
    <dgm:pt modelId="{8F25121D-B886-4C4E-B904-94D6812F99A6}" type="sibTrans" cxnId="{4C0261B5-71D9-45C4-BD24-BD4B610C7430}">
      <dgm:prSet/>
      <dgm:spPr/>
      <dgm:t>
        <a:bodyPr/>
        <a:lstStyle/>
        <a:p>
          <a:endParaRPr lang="en-US"/>
        </a:p>
      </dgm:t>
    </dgm:pt>
    <dgm:pt modelId="{ADDC6E31-54FF-4455-A97B-3FC85385CF78}" type="pres">
      <dgm:prSet presAssocID="{BA2C4D3C-1996-4394-A86D-F6A56A960E12}" presName="linear" presStyleCnt="0">
        <dgm:presLayoutVars>
          <dgm:animLvl val="lvl"/>
          <dgm:resizeHandles val="exact"/>
        </dgm:presLayoutVars>
      </dgm:prSet>
      <dgm:spPr/>
      <dgm:t>
        <a:bodyPr/>
        <a:lstStyle/>
        <a:p>
          <a:endParaRPr lang="en-US"/>
        </a:p>
      </dgm:t>
    </dgm:pt>
    <dgm:pt modelId="{E74B8B32-3CDC-4731-B1AC-9C633C551093}" type="pres">
      <dgm:prSet presAssocID="{E40DB8EA-268C-4B37-BF2A-4263CB754D3C}" presName="parentText" presStyleLbl="node1" presStyleIdx="0" presStyleCnt="2">
        <dgm:presLayoutVars>
          <dgm:chMax val="0"/>
          <dgm:bulletEnabled val="1"/>
        </dgm:presLayoutVars>
      </dgm:prSet>
      <dgm:spPr/>
      <dgm:t>
        <a:bodyPr/>
        <a:lstStyle/>
        <a:p>
          <a:endParaRPr lang="en-US"/>
        </a:p>
      </dgm:t>
    </dgm:pt>
    <dgm:pt modelId="{CB20F229-2973-4E86-903B-1734DD402006}" type="pres">
      <dgm:prSet presAssocID="{E40DB8EA-268C-4B37-BF2A-4263CB754D3C}" presName="childText" presStyleLbl="revTx" presStyleIdx="0" presStyleCnt="2">
        <dgm:presLayoutVars>
          <dgm:bulletEnabled val="1"/>
        </dgm:presLayoutVars>
      </dgm:prSet>
      <dgm:spPr/>
      <dgm:t>
        <a:bodyPr/>
        <a:lstStyle/>
        <a:p>
          <a:endParaRPr lang="en-US"/>
        </a:p>
      </dgm:t>
    </dgm:pt>
    <dgm:pt modelId="{5B3A029D-C46C-4BD8-ACF1-2F42DE8AD617}" type="pres">
      <dgm:prSet presAssocID="{DFE684CB-64D0-49E1-BA89-9BB0F8B96CFD}" presName="parentText" presStyleLbl="node1" presStyleIdx="1" presStyleCnt="2">
        <dgm:presLayoutVars>
          <dgm:chMax val="0"/>
          <dgm:bulletEnabled val="1"/>
        </dgm:presLayoutVars>
      </dgm:prSet>
      <dgm:spPr/>
      <dgm:t>
        <a:bodyPr/>
        <a:lstStyle/>
        <a:p>
          <a:endParaRPr lang="en-US"/>
        </a:p>
      </dgm:t>
    </dgm:pt>
    <dgm:pt modelId="{B0CCE74B-7D48-41E4-801B-FCAF9257BC68}" type="pres">
      <dgm:prSet presAssocID="{DFE684CB-64D0-49E1-BA89-9BB0F8B96CFD}" presName="childText" presStyleLbl="revTx" presStyleIdx="1" presStyleCnt="2">
        <dgm:presLayoutVars>
          <dgm:bulletEnabled val="1"/>
        </dgm:presLayoutVars>
      </dgm:prSet>
      <dgm:spPr/>
      <dgm:t>
        <a:bodyPr/>
        <a:lstStyle/>
        <a:p>
          <a:endParaRPr lang="en-US"/>
        </a:p>
      </dgm:t>
    </dgm:pt>
  </dgm:ptLst>
  <dgm:cxnLst>
    <dgm:cxn modelId="{94F61630-C46F-450A-866D-A413AEA8CD3D}" srcId="{DFE684CB-64D0-49E1-BA89-9BB0F8B96CFD}" destId="{D125BF3D-8872-48CD-9639-C15A34FA8CC3}" srcOrd="0" destOrd="0" parTransId="{34206D36-E27A-4F18-8680-0199E23901C3}" sibTransId="{F1C06B0F-F09E-4893-845C-0445DC4C8D66}"/>
    <dgm:cxn modelId="{526E9C85-131E-44E1-A544-8A7465F2CA52}" type="presOf" srcId="{D125BF3D-8872-48CD-9639-C15A34FA8CC3}" destId="{B0CCE74B-7D48-41E4-801B-FCAF9257BC68}" srcOrd="0" destOrd="0" presId="urn:microsoft.com/office/officeart/2005/8/layout/vList2"/>
    <dgm:cxn modelId="{DDFDDEE4-A194-4196-B083-C43308025709}" type="presOf" srcId="{BA2C4D3C-1996-4394-A86D-F6A56A960E12}" destId="{ADDC6E31-54FF-4455-A97B-3FC85385CF78}" srcOrd="0" destOrd="0" presId="urn:microsoft.com/office/officeart/2005/8/layout/vList2"/>
    <dgm:cxn modelId="{A932DFCA-2E86-48EB-9678-824980936C38}" type="presOf" srcId="{2BDC558C-D8F9-46CC-9FA2-4A68B630CC8C}" destId="{CB20F229-2973-4E86-903B-1734DD402006}" srcOrd="0" destOrd="0" presId="urn:microsoft.com/office/officeart/2005/8/layout/vList2"/>
    <dgm:cxn modelId="{FABFA3BE-620A-4A6A-B5A5-12EE4F14A8F1}" type="presOf" srcId="{5D24F032-5CA4-480C-836C-81F4F9D328DC}" destId="{CB20F229-2973-4E86-903B-1734DD402006}" srcOrd="0" destOrd="1" presId="urn:microsoft.com/office/officeart/2005/8/layout/vList2"/>
    <dgm:cxn modelId="{EE99DF92-56BF-4347-86D3-B4327DB7755F}" srcId="{BA2C4D3C-1996-4394-A86D-F6A56A960E12}" destId="{E40DB8EA-268C-4B37-BF2A-4263CB754D3C}" srcOrd="0" destOrd="0" parTransId="{520D295F-EFDD-4171-93E5-617A0B90E6C9}" sibTransId="{A26FDA4D-DEF5-4877-9818-F55AD3306556}"/>
    <dgm:cxn modelId="{4C0261B5-71D9-45C4-BD24-BD4B610C7430}" srcId="{E40DB8EA-268C-4B37-BF2A-4263CB754D3C}" destId="{5D24F032-5CA4-480C-836C-81F4F9D328DC}" srcOrd="1" destOrd="0" parTransId="{2868DB28-6900-4641-B5A1-60C6455C2B2C}" sibTransId="{8F25121D-B886-4C4E-B904-94D6812F99A6}"/>
    <dgm:cxn modelId="{F3BA8E5E-A5E1-4FC8-B55F-5A05C8F6B1BA}" srcId="{E40DB8EA-268C-4B37-BF2A-4263CB754D3C}" destId="{2BDC558C-D8F9-46CC-9FA2-4A68B630CC8C}" srcOrd="0" destOrd="0" parTransId="{E92864E8-5F9C-494B-870D-8259AF82181E}" sibTransId="{F756CA7A-5217-4B0E-8CD0-AABB41E27F62}"/>
    <dgm:cxn modelId="{44F71306-8106-4850-B430-BA6F7B921E3A}" type="presOf" srcId="{DFE684CB-64D0-49E1-BA89-9BB0F8B96CFD}" destId="{5B3A029D-C46C-4BD8-ACF1-2F42DE8AD617}" srcOrd="0" destOrd="0" presId="urn:microsoft.com/office/officeart/2005/8/layout/vList2"/>
    <dgm:cxn modelId="{3C69087B-DDBB-4283-849A-745DEC391C81}" type="presOf" srcId="{E40DB8EA-268C-4B37-BF2A-4263CB754D3C}" destId="{E74B8B32-3CDC-4731-B1AC-9C633C551093}" srcOrd="0" destOrd="0" presId="urn:microsoft.com/office/officeart/2005/8/layout/vList2"/>
    <dgm:cxn modelId="{19C5D133-D040-4449-8420-AAD282E44103}" srcId="{BA2C4D3C-1996-4394-A86D-F6A56A960E12}" destId="{DFE684CB-64D0-49E1-BA89-9BB0F8B96CFD}" srcOrd="1" destOrd="0" parTransId="{CB2BDA91-67E2-4FE9-A446-08057160FD73}" sibTransId="{7EBB476B-D58A-4406-AFB8-83C194FE5564}"/>
    <dgm:cxn modelId="{AFFEAD22-BF77-4821-9012-E45F43911DC5}" type="presParOf" srcId="{ADDC6E31-54FF-4455-A97B-3FC85385CF78}" destId="{E74B8B32-3CDC-4731-B1AC-9C633C551093}" srcOrd="0" destOrd="0" presId="urn:microsoft.com/office/officeart/2005/8/layout/vList2"/>
    <dgm:cxn modelId="{33E5ED39-A5ED-4D5A-AADE-F3189044343B}" type="presParOf" srcId="{ADDC6E31-54FF-4455-A97B-3FC85385CF78}" destId="{CB20F229-2973-4E86-903B-1734DD402006}" srcOrd="1" destOrd="0" presId="urn:microsoft.com/office/officeart/2005/8/layout/vList2"/>
    <dgm:cxn modelId="{FE3C4D55-37A1-4071-89D6-0A1003AECD24}" type="presParOf" srcId="{ADDC6E31-54FF-4455-A97B-3FC85385CF78}" destId="{5B3A029D-C46C-4BD8-ACF1-2F42DE8AD617}" srcOrd="2" destOrd="0" presId="urn:microsoft.com/office/officeart/2005/8/layout/vList2"/>
    <dgm:cxn modelId="{7936CCDB-4D9E-40F5-B24D-6A4953C15339}" type="presParOf" srcId="{ADDC6E31-54FF-4455-A97B-3FC85385CF78}" destId="{B0CCE74B-7D48-41E4-801B-FCAF9257BC68}"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98BE9B5-7480-4E6F-BF1D-EAFBDC734D87}" type="doc">
      <dgm:prSet loTypeId="urn:microsoft.com/office/officeart/2005/8/layout/default" loCatId="list" qsTypeId="urn:microsoft.com/office/officeart/2005/8/quickstyle/simple1" qsCatId="simple" csTypeId="urn:microsoft.com/office/officeart/2005/8/colors/accent0_3" csCatId="mainScheme"/>
      <dgm:spPr/>
      <dgm:t>
        <a:bodyPr/>
        <a:lstStyle/>
        <a:p>
          <a:endParaRPr lang="en-US"/>
        </a:p>
      </dgm:t>
    </dgm:pt>
    <dgm:pt modelId="{722610C2-5274-4491-B058-B931318BE627}">
      <dgm:prSet/>
      <dgm:spPr/>
      <dgm:t>
        <a:bodyPr/>
        <a:lstStyle/>
        <a:p>
          <a:pPr rtl="0"/>
          <a:r>
            <a:rPr lang="en-US" dirty="0" smtClean="0"/>
            <a:t>Process of identifying, describing, and analyzing strengths and problems, and then implementing, learning from and revising solutions. </a:t>
          </a:r>
          <a:endParaRPr lang="en-US" dirty="0"/>
        </a:p>
      </dgm:t>
    </dgm:pt>
    <dgm:pt modelId="{74785199-BDEA-4BE0-8112-C9891D23BA7E}" type="parTrans" cxnId="{0A250DD9-2CA6-4197-98D7-D1E491F64EFA}">
      <dgm:prSet/>
      <dgm:spPr/>
      <dgm:t>
        <a:bodyPr/>
        <a:lstStyle/>
        <a:p>
          <a:endParaRPr lang="en-US"/>
        </a:p>
      </dgm:t>
    </dgm:pt>
    <dgm:pt modelId="{99268D8D-79B1-4C96-9C4A-D35CFB1AF360}" type="sibTrans" cxnId="{0A250DD9-2CA6-4197-98D7-D1E491F64EFA}">
      <dgm:prSet/>
      <dgm:spPr/>
      <dgm:t>
        <a:bodyPr/>
        <a:lstStyle/>
        <a:p>
          <a:endParaRPr lang="en-US"/>
        </a:p>
      </dgm:t>
    </dgm:pt>
    <dgm:pt modelId="{30861670-804A-4414-B2DF-65C2CA943276}">
      <dgm:prSet/>
      <dgm:spPr/>
      <dgm:t>
        <a:bodyPr/>
        <a:lstStyle/>
        <a:p>
          <a:pPr rtl="0"/>
          <a:r>
            <a:rPr lang="en-US" dirty="0" smtClean="0"/>
            <a:t>Relies on an organizational culture that supports continuous learning (Culture of data use)</a:t>
          </a:r>
          <a:endParaRPr lang="en-US" dirty="0"/>
        </a:p>
      </dgm:t>
    </dgm:pt>
    <dgm:pt modelId="{363742D7-3BD9-459E-ADE9-97C4A41CA85D}" type="parTrans" cxnId="{60159254-15FC-4F75-A0A1-E996BE5A0D47}">
      <dgm:prSet/>
      <dgm:spPr/>
      <dgm:t>
        <a:bodyPr/>
        <a:lstStyle/>
        <a:p>
          <a:endParaRPr lang="en-US"/>
        </a:p>
      </dgm:t>
    </dgm:pt>
    <dgm:pt modelId="{FCD967AF-1229-4CEC-91DA-9C8409E2C7E1}" type="sibTrans" cxnId="{60159254-15FC-4F75-A0A1-E996BE5A0D47}">
      <dgm:prSet/>
      <dgm:spPr/>
      <dgm:t>
        <a:bodyPr/>
        <a:lstStyle/>
        <a:p>
          <a:endParaRPr lang="en-US"/>
        </a:p>
      </dgm:t>
    </dgm:pt>
    <dgm:pt modelId="{82A44A76-3D28-435C-9ED2-DA3E07E25750}">
      <dgm:prSet/>
      <dgm:spPr/>
      <dgm:t>
        <a:bodyPr/>
        <a:lstStyle/>
        <a:p>
          <a:pPr rtl="0"/>
          <a:r>
            <a:rPr lang="en-US" dirty="0" smtClean="0"/>
            <a:t>Requires sustained and committed leadership.</a:t>
          </a:r>
          <a:endParaRPr lang="en-US" dirty="0"/>
        </a:p>
      </dgm:t>
    </dgm:pt>
    <dgm:pt modelId="{E8AB4D9F-835B-452C-B34B-0FFBA5A9CFC1}" type="parTrans" cxnId="{806A65A8-AB7C-4183-BA37-BAD27BC18234}">
      <dgm:prSet/>
      <dgm:spPr/>
      <dgm:t>
        <a:bodyPr/>
        <a:lstStyle/>
        <a:p>
          <a:endParaRPr lang="en-US"/>
        </a:p>
      </dgm:t>
    </dgm:pt>
    <dgm:pt modelId="{D8088EF0-16D7-4CB3-A484-620208EFC652}" type="sibTrans" cxnId="{806A65A8-AB7C-4183-BA37-BAD27BC18234}">
      <dgm:prSet/>
      <dgm:spPr/>
      <dgm:t>
        <a:bodyPr/>
        <a:lstStyle/>
        <a:p>
          <a:endParaRPr lang="en-US"/>
        </a:p>
      </dgm:t>
    </dgm:pt>
    <dgm:pt modelId="{4D8C7FEF-5D48-48A0-B6DE-C359BAD01C39}">
      <dgm:prSet/>
      <dgm:spPr/>
      <dgm:t>
        <a:bodyPr/>
        <a:lstStyle/>
        <a:p>
          <a:pPr rtl="0"/>
          <a:r>
            <a:rPr lang="en-US" dirty="0" smtClean="0"/>
            <a:t>Not time limited.</a:t>
          </a:r>
          <a:endParaRPr lang="en-US" dirty="0"/>
        </a:p>
      </dgm:t>
    </dgm:pt>
    <dgm:pt modelId="{F654C1DF-6203-4711-A34B-DDCC73A0E964}" type="parTrans" cxnId="{2DA607EF-6DC1-4BD0-A76E-35028BFDDFD8}">
      <dgm:prSet/>
      <dgm:spPr/>
      <dgm:t>
        <a:bodyPr/>
        <a:lstStyle/>
        <a:p>
          <a:endParaRPr lang="en-US"/>
        </a:p>
      </dgm:t>
    </dgm:pt>
    <dgm:pt modelId="{CF4344B4-4D7C-4D97-ABAC-E344B32722A1}" type="sibTrans" cxnId="{2DA607EF-6DC1-4BD0-A76E-35028BFDDFD8}">
      <dgm:prSet/>
      <dgm:spPr/>
      <dgm:t>
        <a:bodyPr/>
        <a:lstStyle/>
        <a:p>
          <a:endParaRPr lang="en-US"/>
        </a:p>
      </dgm:t>
    </dgm:pt>
    <dgm:pt modelId="{13FAB740-7918-4A01-A870-385680424CAD}" type="pres">
      <dgm:prSet presAssocID="{698BE9B5-7480-4E6F-BF1D-EAFBDC734D87}" presName="diagram" presStyleCnt="0">
        <dgm:presLayoutVars>
          <dgm:dir/>
          <dgm:resizeHandles val="exact"/>
        </dgm:presLayoutVars>
      </dgm:prSet>
      <dgm:spPr/>
      <dgm:t>
        <a:bodyPr/>
        <a:lstStyle/>
        <a:p>
          <a:endParaRPr lang="en-US"/>
        </a:p>
      </dgm:t>
    </dgm:pt>
    <dgm:pt modelId="{E303AD46-F078-484D-8BB1-DB254E083627}" type="pres">
      <dgm:prSet presAssocID="{722610C2-5274-4491-B058-B931318BE627}" presName="node" presStyleLbl="node1" presStyleIdx="0" presStyleCnt="4">
        <dgm:presLayoutVars>
          <dgm:bulletEnabled val="1"/>
        </dgm:presLayoutVars>
      </dgm:prSet>
      <dgm:spPr/>
      <dgm:t>
        <a:bodyPr/>
        <a:lstStyle/>
        <a:p>
          <a:endParaRPr lang="en-US"/>
        </a:p>
      </dgm:t>
    </dgm:pt>
    <dgm:pt modelId="{C23B40A7-4F17-4A45-BA29-E85F0CDC1F5A}" type="pres">
      <dgm:prSet presAssocID="{99268D8D-79B1-4C96-9C4A-D35CFB1AF360}" presName="sibTrans" presStyleCnt="0"/>
      <dgm:spPr/>
    </dgm:pt>
    <dgm:pt modelId="{62DAD7DB-693D-4392-9A39-FF276E81101E}" type="pres">
      <dgm:prSet presAssocID="{30861670-804A-4414-B2DF-65C2CA943276}" presName="node" presStyleLbl="node1" presStyleIdx="1" presStyleCnt="4">
        <dgm:presLayoutVars>
          <dgm:bulletEnabled val="1"/>
        </dgm:presLayoutVars>
      </dgm:prSet>
      <dgm:spPr/>
      <dgm:t>
        <a:bodyPr/>
        <a:lstStyle/>
        <a:p>
          <a:endParaRPr lang="en-US"/>
        </a:p>
      </dgm:t>
    </dgm:pt>
    <dgm:pt modelId="{F2D817F7-6359-466C-B8F3-9A93CAB85863}" type="pres">
      <dgm:prSet presAssocID="{FCD967AF-1229-4CEC-91DA-9C8409E2C7E1}" presName="sibTrans" presStyleCnt="0"/>
      <dgm:spPr/>
    </dgm:pt>
    <dgm:pt modelId="{A1940D9F-B103-4895-861E-01DB2B34867F}" type="pres">
      <dgm:prSet presAssocID="{82A44A76-3D28-435C-9ED2-DA3E07E25750}" presName="node" presStyleLbl="node1" presStyleIdx="2" presStyleCnt="4">
        <dgm:presLayoutVars>
          <dgm:bulletEnabled val="1"/>
        </dgm:presLayoutVars>
      </dgm:prSet>
      <dgm:spPr/>
      <dgm:t>
        <a:bodyPr/>
        <a:lstStyle/>
        <a:p>
          <a:endParaRPr lang="en-US"/>
        </a:p>
      </dgm:t>
    </dgm:pt>
    <dgm:pt modelId="{7130CEFA-39D1-480A-B3F3-E86E21E8812B}" type="pres">
      <dgm:prSet presAssocID="{D8088EF0-16D7-4CB3-A484-620208EFC652}" presName="sibTrans" presStyleCnt="0"/>
      <dgm:spPr/>
    </dgm:pt>
    <dgm:pt modelId="{EEF1A88D-8136-45F0-A645-4EA6FF70E000}" type="pres">
      <dgm:prSet presAssocID="{4D8C7FEF-5D48-48A0-B6DE-C359BAD01C39}" presName="node" presStyleLbl="node1" presStyleIdx="3" presStyleCnt="4">
        <dgm:presLayoutVars>
          <dgm:bulletEnabled val="1"/>
        </dgm:presLayoutVars>
      </dgm:prSet>
      <dgm:spPr/>
      <dgm:t>
        <a:bodyPr/>
        <a:lstStyle/>
        <a:p>
          <a:endParaRPr lang="en-US"/>
        </a:p>
      </dgm:t>
    </dgm:pt>
  </dgm:ptLst>
  <dgm:cxnLst>
    <dgm:cxn modelId="{60159254-15FC-4F75-A0A1-E996BE5A0D47}" srcId="{698BE9B5-7480-4E6F-BF1D-EAFBDC734D87}" destId="{30861670-804A-4414-B2DF-65C2CA943276}" srcOrd="1" destOrd="0" parTransId="{363742D7-3BD9-459E-ADE9-97C4A41CA85D}" sibTransId="{FCD967AF-1229-4CEC-91DA-9C8409E2C7E1}"/>
    <dgm:cxn modelId="{0A250DD9-2CA6-4197-98D7-D1E491F64EFA}" srcId="{698BE9B5-7480-4E6F-BF1D-EAFBDC734D87}" destId="{722610C2-5274-4491-B058-B931318BE627}" srcOrd="0" destOrd="0" parTransId="{74785199-BDEA-4BE0-8112-C9891D23BA7E}" sibTransId="{99268D8D-79B1-4C96-9C4A-D35CFB1AF360}"/>
    <dgm:cxn modelId="{806A65A8-AB7C-4183-BA37-BAD27BC18234}" srcId="{698BE9B5-7480-4E6F-BF1D-EAFBDC734D87}" destId="{82A44A76-3D28-435C-9ED2-DA3E07E25750}" srcOrd="2" destOrd="0" parTransId="{E8AB4D9F-835B-452C-B34B-0FFBA5A9CFC1}" sibTransId="{D8088EF0-16D7-4CB3-A484-620208EFC652}"/>
    <dgm:cxn modelId="{BD311F72-C9B8-4685-B5F1-254D8CA713B3}" type="presOf" srcId="{698BE9B5-7480-4E6F-BF1D-EAFBDC734D87}" destId="{13FAB740-7918-4A01-A870-385680424CAD}" srcOrd="0" destOrd="0" presId="urn:microsoft.com/office/officeart/2005/8/layout/default"/>
    <dgm:cxn modelId="{2DA607EF-6DC1-4BD0-A76E-35028BFDDFD8}" srcId="{698BE9B5-7480-4E6F-BF1D-EAFBDC734D87}" destId="{4D8C7FEF-5D48-48A0-B6DE-C359BAD01C39}" srcOrd="3" destOrd="0" parTransId="{F654C1DF-6203-4711-A34B-DDCC73A0E964}" sibTransId="{CF4344B4-4D7C-4D97-ABAC-E344B32722A1}"/>
    <dgm:cxn modelId="{FBA1FC40-78E3-4E34-934B-4D7626DAD8D7}" type="presOf" srcId="{722610C2-5274-4491-B058-B931318BE627}" destId="{E303AD46-F078-484D-8BB1-DB254E083627}" srcOrd="0" destOrd="0" presId="urn:microsoft.com/office/officeart/2005/8/layout/default"/>
    <dgm:cxn modelId="{05AB6C69-3026-423B-B0AB-185068F0590C}" type="presOf" srcId="{4D8C7FEF-5D48-48A0-B6DE-C359BAD01C39}" destId="{EEF1A88D-8136-45F0-A645-4EA6FF70E000}" srcOrd="0" destOrd="0" presId="urn:microsoft.com/office/officeart/2005/8/layout/default"/>
    <dgm:cxn modelId="{F5E441BE-46DF-4FB1-B6AC-3005BC88511A}" type="presOf" srcId="{82A44A76-3D28-435C-9ED2-DA3E07E25750}" destId="{A1940D9F-B103-4895-861E-01DB2B34867F}" srcOrd="0" destOrd="0" presId="urn:microsoft.com/office/officeart/2005/8/layout/default"/>
    <dgm:cxn modelId="{F363C883-F373-4616-BD48-0D3C570C42AB}" type="presOf" srcId="{30861670-804A-4414-B2DF-65C2CA943276}" destId="{62DAD7DB-693D-4392-9A39-FF276E81101E}" srcOrd="0" destOrd="0" presId="urn:microsoft.com/office/officeart/2005/8/layout/default"/>
    <dgm:cxn modelId="{F2660118-7D6C-4E45-A6C6-34728720A16C}" type="presParOf" srcId="{13FAB740-7918-4A01-A870-385680424CAD}" destId="{E303AD46-F078-484D-8BB1-DB254E083627}" srcOrd="0" destOrd="0" presId="urn:microsoft.com/office/officeart/2005/8/layout/default"/>
    <dgm:cxn modelId="{4C59F7AB-8406-4584-B4AD-66F469F5F8A8}" type="presParOf" srcId="{13FAB740-7918-4A01-A870-385680424CAD}" destId="{C23B40A7-4F17-4A45-BA29-E85F0CDC1F5A}" srcOrd="1" destOrd="0" presId="urn:microsoft.com/office/officeart/2005/8/layout/default"/>
    <dgm:cxn modelId="{44270E6C-EC22-4B2C-A115-4BA18A63DA8E}" type="presParOf" srcId="{13FAB740-7918-4A01-A870-385680424CAD}" destId="{62DAD7DB-693D-4392-9A39-FF276E81101E}" srcOrd="2" destOrd="0" presId="urn:microsoft.com/office/officeart/2005/8/layout/default"/>
    <dgm:cxn modelId="{4DEEA75B-94BA-4836-85EE-DFEB82EB41BC}" type="presParOf" srcId="{13FAB740-7918-4A01-A870-385680424CAD}" destId="{F2D817F7-6359-466C-B8F3-9A93CAB85863}" srcOrd="3" destOrd="0" presId="urn:microsoft.com/office/officeart/2005/8/layout/default"/>
    <dgm:cxn modelId="{68CA534F-BC61-482D-A9EF-001ED5092625}" type="presParOf" srcId="{13FAB740-7918-4A01-A870-385680424CAD}" destId="{A1940D9F-B103-4895-861E-01DB2B34867F}" srcOrd="4" destOrd="0" presId="urn:microsoft.com/office/officeart/2005/8/layout/default"/>
    <dgm:cxn modelId="{DED035A4-9966-4F55-B79D-71D9A16E505B}" type="presParOf" srcId="{13FAB740-7918-4A01-A870-385680424CAD}" destId="{7130CEFA-39D1-480A-B3F3-E86E21E8812B}" srcOrd="5" destOrd="0" presId="urn:microsoft.com/office/officeart/2005/8/layout/default"/>
    <dgm:cxn modelId="{C59F8BA0-32AA-403B-8BAE-5BE72C32C83D}" type="presParOf" srcId="{13FAB740-7918-4A01-A870-385680424CAD}" destId="{EEF1A88D-8136-45F0-A645-4EA6FF70E000}"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62BF3A8-05C9-488E-A882-44EB6E622F4A}" type="doc">
      <dgm:prSet loTypeId="urn:microsoft.com/office/officeart/2005/8/layout/vList2" loCatId="list" qsTypeId="urn:microsoft.com/office/officeart/2005/8/quickstyle/simple1" qsCatId="simple" csTypeId="urn:microsoft.com/office/officeart/2005/8/colors/accent0_3" csCatId="mainScheme"/>
      <dgm:spPr/>
      <dgm:t>
        <a:bodyPr/>
        <a:lstStyle/>
        <a:p>
          <a:endParaRPr lang="en-US"/>
        </a:p>
      </dgm:t>
    </dgm:pt>
    <dgm:pt modelId="{14430A88-AA28-45A6-9547-92573BD78B72}">
      <dgm:prSet custT="1"/>
      <dgm:spPr/>
      <dgm:t>
        <a:bodyPr/>
        <a:lstStyle/>
        <a:p>
          <a:pPr rtl="0"/>
          <a:r>
            <a:rPr lang="en-US" sz="2000" dirty="0" smtClean="0"/>
            <a:t>Quality depends more on system design, consistent long term direction, leadership and follow up – than on individual motivation. </a:t>
          </a:r>
          <a:endParaRPr lang="en-US" sz="2000" dirty="0"/>
        </a:p>
      </dgm:t>
    </dgm:pt>
    <dgm:pt modelId="{BE722DCA-7A38-4DF6-B8D2-849A65A778F0}" type="parTrans" cxnId="{2607825F-9D3D-47FB-84A9-B1E0308B5B69}">
      <dgm:prSet/>
      <dgm:spPr/>
      <dgm:t>
        <a:bodyPr/>
        <a:lstStyle/>
        <a:p>
          <a:endParaRPr lang="en-US" sz="2400"/>
        </a:p>
      </dgm:t>
    </dgm:pt>
    <dgm:pt modelId="{07E1801E-86A4-4009-9EF2-964CE894A4A1}" type="sibTrans" cxnId="{2607825F-9D3D-47FB-84A9-B1E0308B5B69}">
      <dgm:prSet/>
      <dgm:spPr/>
      <dgm:t>
        <a:bodyPr/>
        <a:lstStyle/>
        <a:p>
          <a:endParaRPr lang="en-US" sz="2400"/>
        </a:p>
      </dgm:t>
    </dgm:pt>
    <dgm:pt modelId="{F1C02E68-6DBA-473F-975A-401AB46ADFFA}">
      <dgm:prSet custT="1"/>
      <dgm:spPr/>
      <dgm:t>
        <a:bodyPr/>
        <a:lstStyle/>
        <a:p>
          <a:pPr rtl="0"/>
          <a:r>
            <a:rPr lang="en-US" sz="2000" dirty="0" smtClean="0"/>
            <a:t>Assumes individuals want to do their best when given appropriate support. </a:t>
          </a:r>
          <a:endParaRPr lang="en-US" sz="2000" dirty="0"/>
        </a:p>
      </dgm:t>
    </dgm:pt>
    <dgm:pt modelId="{7C7BC3D7-5F4A-4565-806F-BB2176663624}" type="parTrans" cxnId="{595DBEFA-BFF7-4695-A79C-8D396EA15823}">
      <dgm:prSet/>
      <dgm:spPr/>
      <dgm:t>
        <a:bodyPr/>
        <a:lstStyle/>
        <a:p>
          <a:endParaRPr lang="en-US" sz="2400"/>
        </a:p>
      </dgm:t>
    </dgm:pt>
    <dgm:pt modelId="{32A702C5-9CE4-46AF-8D00-B3420C8B4F6D}" type="sibTrans" cxnId="{595DBEFA-BFF7-4695-A79C-8D396EA15823}">
      <dgm:prSet/>
      <dgm:spPr/>
      <dgm:t>
        <a:bodyPr/>
        <a:lstStyle/>
        <a:p>
          <a:endParaRPr lang="en-US" sz="2400"/>
        </a:p>
      </dgm:t>
    </dgm:pt>
    <dgm:pt modelId="{E59E7873-7A64-44DA-97CA-8B81973DBB16}">
      <dgm:prSet custT="1"/>
      <dgm:spPr/>
      <dgm:t>
        <a:bodyPr/>
        <a:lstStyle/>
        <a:p>
          <a:pPr rtl="0"/>
          <a:r>
            <a:rPr lang="en-US" sz="2000" dirty="0" smtClean="0"/>
            <a:t>Look at data and eliminate </a:t>
          </a:r>
          <a:r>
            <a:rPr lang="en-US" sz="2400" b="1" dirty="0" smtClean="0"/>
            <a:t>inappropriate</a:t>
          </a:r>
          <a:r>
            <a:rPr lang="en-US" sz="2000" dirty="0" smtClean="0"/>
            <a:t> variation.</a:t>
          </a:r>
          <a:endParaRPr lang="en-US" sz="2000" dirty="0"/>
        </a:p>
      </dgm:t>
    </dgm:pt>
    <dgm:pt modelId="{3A5DEEBA-96A4-4F4A-B516-CFB838EEA9A2}" type="parTrans" cxnId="{51AE31C9-CD4E-490C-8CDC-EB5A7B60228C}">
      <dgm:prSet/>
      <dgm:spPr/>
      <dgm:t>
        <a:bodyPr/>
        <a:lstStyle/>
        <a:p>
          <a:endParaRPr lang="en-US" sz="2400"/>
        </a:p>
      </dgm:t>
    </dgm:pt>
    <dgm:pt modelId="{2D8902AA-E492-494E-B673-3FB839E0D173}" type="sibTrans" cxnId="{51AE31C9-CD4E-490C-8CDC-EB5A7B60228C}">
      <dgm:prSet/>
      <dgm:spPr/>
      <dgm:t>
        <a:bodyPr/>
        <a:lstStyle/>
        <a:p>
          <a:endParaRPr lang="en-US" sz="2400"/>
        </a:p>
      </dgm:t>
    </dgm:pt>
    <dgm:pt modelId="{DB8FC2A4-91F8-45DE-BEF0-7E7736478B11}" type="pres">
      <dgm:prSet presAssocID="{A62BF3A8-05C9-488E-A882-44EB6E622F4A}" presName="linear" presStyleCnt="0">
        <dgm:presLayoutVars>
          <dgm:animLvl val="lvl"/>
          <dgm:resizeHandles val="exact"/>
        </dgm:presLayoutVars>
      </dgm:prSet>
      <dgm:spPr/>
      <dgm:t>
        <a:bodyPr/>
        <a:lstStyle/>
        <a:p>
          <a:endParaRPr lang="en-US"/>
        </a:p>
      </dgm:t>
    </dgm:pt>
    <dgm:pt modelId="{3A39C827-982D-4807-BB08-15B4ADD0F7A5}" type="pres">
      <dgm:prSet presAssocID="{14430A88-AA28-45A6-9547-92573BD78B72}" presName="parentText" presStyleLbl="node1" presStyleIdx="0" presStyleCnt="3">
        <dgm:presLayoutVars>
          <dgm:chMax val="0"/>
          <dgm:bulletEnabled val="1"/>
        </dgm:presLayoutVars>
      </dgm:prSet>
      <dgm:spPr>
        <a:prstGeom prst="rect">
          <a:avLst/>
        </a:prstGeom>
      </dgm:spPr>
      <dgm:t>
        <a:bodyPr/>
        <a:lstStyle/>
        <a:p>
          <a:endParaRPr lang="en-US"/>
        </a:p>
      </dgm:t>
    </dgm:pt>
    <dgm:pt modelId="{5541DE24-CCF0-4D2D-9F19-F29E0209625E}" type="pres">
      <dgm:prSet presAssocID="{07E1801E-86A4-4009-9EF2-964CE894A4A1}" presName="spacer" presStyleCnt="0"/>
      <dgm:spPr/>
    </dgm:pt>
    <dgm:pt modelId="{FA625F98-FD6B-4005-916A-CD63C3D7AADA}" type="pres">
      <dgm:prSet presAssocID="{F1C02E68-6DBA-473F-975A-401AB46ADFFA}" presName="parentText" presStyleLbl="node1" presStyleIdx="1" presStyleCnt="3">
        <dgm:presLayoutVars>
          <dgm:chMax val="0"/>
          <dgm:bulletEnabled val="1"/>
        </dgm:presLayoutVars>
      </dgm:prSet>
      <dgm:spPr>
        <a:prstGeom prst="rect">
          <a:avLst/>
        </a:prstGeom>
      </dgm:spPr>
      <dgm:t>
        <a:bodyPr/>
        <a:lstStyle/>
        <a:p>
          <a:endParaRPr lang="en-US"/>
        </a:p>
      </dgm:t>
    </dgm:pt>
    <dgm:pt modelId="{69614F74-2164-4B7C-8A62-2FE49812F430}" type="pres">
      <dgm:prSet presAssocID="{32A702C5-9CE4-46AF-8D00-B3420C8B4F6D}" presName="spacer" presStyleCnt="0"/>
      <dgm:spPr/>
    </dgm:pt>
    <dgm:pt modelId="{0AA605E7-04C0-4A67-8818-358C8849738A}" type="pres">
      <dgm:prSet presAssocID="{E59E7873-7A64-44DA-97CA-8B81973DBB16}" presName="parentText" presStyleLbl="node1" presStyleIdx="2" presStyleCnt="3" custLinFactY="500" custLinFactNeighborX="8537" custLinFactNeighborY="100000">
        <dgm:presLayoutVars>
          <dgm:chMax val="0"/>
          <dgm:bulletEnabled val="1"/>
        </dgm:presLayoutVars>
      </dgm:prSet>
      <dgm:spPr>
        <a:prstGeom prst="rect">
          <a:avLst/>
        </a:prstGeom>
      </dgm:spPr>
      <dgm:t>
        <a:bodyPr/>
        <a:lstStyle/>
        <a:p>
          <a:endParaRPr lang="en-US"/>
        </a:p>
      </dgm:t>
    </dgm:pt>
  </dgm:ptLst>
  <dgm:cxnLst>
    <dgm:cxn modelId="{2607825F-9D3D-47FB-84A9-B1E0308B5B69}" srcId="{A62BF3A8-05C9-488E-A882-44EB6E622F4A}" destId="{14430A88-AA28-45A6-9547-92573BD78B72}" srcOrd="0" destOrd="0" parTransId="{BE722DCA-7A38-4DF6-B8D2-849A65A778F0}" sibTransId="{07E1801E-86A4-4009-9EF2-964CE894A4A1}"/>
    <dgm:cxn modelId="{51AE31C9-CD4E-490C-8CDC-EB5A7B60228C}" srcId="{A62BF3A8-05C9-488E-A882-44EB6E622F4A}" destId="{E59E7873-7A64-44DA-97CA-8B81973DBB16}" srcOrd="2" destOrd="0" parTransId="{3A5DEEBA-96A4-4F4A-B516-CFB838EEA9A2}" sibTransId="{2D8902AA-E492-494E-B673-3FB839E0D173}"/>
    <dgm:cxn modelId="{EFD38907-8B6C-4329-A50B-F81C1FDE4983}" type="presOf" srcId="{F1C02E68-6DBA-473F-975A-401AB46ADFFA}" destId="{FA625F98-FD6B-4005-916A-CD63C3D7AADA}" srcOrd="0" destOrd="0" presId="urn:microsoft.com/office/officeart/2005/8/layout/vList2"/>
    <dgm:cxn modelId="{595DBEFA-BFF7-4695-A79C-8D396EA15823}" srcId="{A62BF3A8-05C9-488E-A882-44EB6E622F4A}" destId="{F1C02E68-6DBA-473F-975A-401AB46ADFFA}" srcOrd="1" destOrd="0" parTransId="{7C7BC3D7-5F4A-4565-806F-BB2176663624}" sibTransId="{32A702C5-9CE4-46AF-8D00-B3420C8B4F6D}"/>
    <dgm:cxn modelId="{3D9A7A54-8D7C-4962-9034-4E59375960FD}" type="presOf" srcId="{E59E7873-7A64-44DA-97CA-8B81973DBB16}" destId="{0AA605E7-04C0-4A67-8818-358C8849738A}" srcOrd="0" destOrd="0" presId="urn:microsoft.com/office/officeart/2005/8/layout/vList2"/>
    <dgm:cxn modelId="{BBA3E037-0E3B-4631-9646-38DD4A96BE8D}" type="presOf" srcId="{A62BF3A8-05C9-488E-A882-44EB6E622F4A}" destId="{DB8FC2A4-91F8-45DE-BEF0-7E7736478B11}" srcOrd="0" destOrd="0" presId="urn:microsoft.com/office/officeart/2005/8/layout/vList2"/>
    <dgm:cxn modelId="{6BF022EC-F57F-453B-A11A-662C891DD2EA}" type="presOf" srcId="{14430A88-AA28-45A6-9547-92573BD78B72}" destId="{3A39C827-982D-4807-BB08-15B4ADD0F7A5}" srcOrd="0" destOrd="0" presId="urn:microsoft.com/office/officeart/2005/8/layout/vList2"/>
    <dgm:cxn modelId="{F40B3F66-6D4E-42B8-9D32-BF37614C6B0D}" type="presParOf" srcId="{DB8FC2A4-91F8-45DE-BEF0-7E7736478B11}" destId="{3A39C827-982D-4807-BB08-15B4ADD0F7A5}" srcOrd="0" destOrd="0" presId="urn:microsoft.com/office/officeart/2005/8/layout/vList2"/>
    <dgm:cxn modelId="{2E0F2C25-4092-4365-9A95-C1A5EF0D1697}" type="presParOf" srcId="{DB8FC2A4-91F8-45DE-BEF0-7E7736478B11}" destId="{5541DE24-CCF0-4D2D-9F19-F29E0209625E}" srcOrd="1" destOrd="0" presId="urn:microsoft.com/office/officeart/2005/8/layout/vList2"/>
    <dgm:cxn modelId="{426257C8-72B9-401A-A1C0-40D7400F64FD}" type="presParOf" srcId="{DB8FC2A4-91F8-45DE-BEF0-7E7736478B11}" destId="{FA625F98-FD6B-4005-916A-CD63C3D7AADA}" srcOrd="2" destOrd="0" presId="urn:microsoft.com/office/officeart/2005/8/layout/vList2"/>
    <dgm:cxn modelId="{563E7C4C-C32B-4813-BFA0-595BBF424545}" type="presParOf" srcId="{DB8FC2A4-91F8-45DE-BEF0-7E7736478B11}" destId="{69614F74-2164-4B7C-8A62-2FE49812F430}" srcOrd="3" destOrd="0" presId="urn:microsoft.com/office/officeart/2005/8/layout/vList2"/>
    <dgm:cxn modelId="{ED4DC325-F3A0-4E4D-85E9-553C2FD7E280}" type="presParOf" srcId="{DB8FC2A4-91F8-45DE-BEF0-7E7736478B11}" destId="{0AA605E7-04C0-4A67-8818-358C8849738A}"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B79F06D-9E94-4CE9-8108-07FD9856F58C}" type="doc">
      <dgm:prSet loTypeId="urn:microsoft.com/office/officeart/2005/8/layout/gear1" loCatId="cycle" qsTypeId="urn:microsoft.com/office/officeart/2005/8/quickstyle/simple4" qsCatId="simple" csTypeId="urn:microsoft.com/office/officeart/2005/8/colors/colorful1" csCatId="colorful" phldr="1"/>
      <dgm:spPr/>
    </dgm:pt>
    <dgm:pt modelId="{CBC7672F-F0E8-4503-8523-0D65F22C2F88}">
      <dgm:prSet phldrT="[Text]"/>
      <dgm:spPr/>
      <dgm:t>
        <a:bodyPr/>
        <a:lstStyle/>
        <a:p>
          <a:r>
            <a:rPr lang="en-US" dirty="0" smtClean="0"/>
            <a:t>Provider-child-family</a:t>
          </a:r>
          <a:endParaRPr lang="en-US" dirty="0"/>
        </a:p>
      </dgm:t>
    </dgm:pt>
    <dgm:pt modelId="{09B46A4F-1D1C-42FC-9AE4-2BF818F41529}" type="parTrans" cxnId="{7B5166B3-DD9D-4163-A3A8-2F5D04478F66}">
      <dgm:prSet/>
      <dgm:spPr/>
      <dgm:t>
        <a:bodyPr/>
        <a:lstStyle/>
        <a:p>
          <a:endParaRPr lang="en-US"/>
        </a:p>
      </dgm:t>
    </dgm:pt>
    <dgm:pt modelId="{D24D2ABC-0A26-405D-B1B3-4264749E78DF}" type="sibTrans" cxnId="{7B5166B3-DD9D-4163-A3A8-2F5D04478F66}">
      <dgm:prSet/>
      <dgm:spPr/>
      <dgm:t>
        <a:bodyPr/>
        <a:lstStyle/>
        <a:p>
          <a:endParaRPr lang="en-US"/>
        </a:p>
      </dgm:t>
    </dgm:pt>
    <dgm:pt modelId="{BF20678E-821E-4768-BA49-5887D910C33A}">
      <dgm:prSet phldrT="[Text]"/>
      <dgm:spPr/>
      <dgm:t>
        <a:bodyPr/>
        <a:lstStyle/>
        <a:p>
          <a:r>
            <a:rPr lang="en-US" dirty="0" smtClean="0"/>
            <a:t>Local system</a:t>
          </a:r>
          <a:endParaRPr lang="en-US" dirty="0"/>
        </a:p>
      </dgm:t>
    </dgm:pt>
    <dgm:pt modelId="{42B7C230-CE18-4FA1-A094-A149C600391F}" type="parTrans" cxnId="{AC43EC37-D3C7-4725-BF7E-52617DC61BD0}">
      <dgm:prSet/>
      <dgm:spPr/>
      <dgm:t>
        <a:bodyPr/>
        <a:lstStyle/>
        <a:p>
          <a:endParaRPr lang="en-US"/>
        </a:p>
      </dgm:t>
    </dgm:pt>
    <dgm:pt modelId="{2A93997E-8C28-444B-8722-1694F6B58A1C}" type="sibTrans" cxnId="{AC43EC37-D3C7-4725-BF7E-52617DC61BD0}">
      <dgm:prSet/>
      <dgm:spPr/>
      <dgm:t>
        <a:bodyPr/>
        <a:lstStyle/>
        <a:p>
          <a:endParaRPr lang="en-US"/>
        </a:p>
      </dgm:t>
    </dgm:pt>
    <dgm:pt modelId="{95C74738-D463-44F0-8E8D-8E80F4F66D62}">
      <dgm:prSet phldrT="[Text]"/>
      <dgm:spPr/>
      <dgm:t>
        <a:bodyPr/>
        <a:lstStyle/>
        <a:p>
          <a:r>
            <a:rPr lang="en-US" dirty="0" smtClean="0"/>
            <a:t>State system</a:t>
          </a:r>
          <a:endParaRPr lang="en-US" dirty="0"/>
        </a:p>
      </dgm:t>
    </dgm:pt>
    <dgm:pt modelId="{C1C30711-D329-4A98-8AD5-084A65D157DE}" type="parTrans" cxnId="{8812DBE0-F22F-4DC9-91B1-EEF561A57B99}">
      <dgm:prSet/>
      <dgm:spPr/>
      <dgm:t>
        <a:bodyPr/>
        <a:lstStyle/>
        <a:p>
          <a:endParaRPr lang="en-US"/>
        </a:p>
      </dgm:t>
    </dgm:pt>
    <dgm:pt modelId="{34BA9D94-FD00-47E5-94BC-A5C1656CFE90}" type="sibTrans" cxnId="{8812DBE0-F22F-4DC9-91B1-EEF561A57B99}">
      <dgm:prSet/>
      <dgm:spPr/>
      <dgm:t>
        <a:bodyPr/>
        <a:lstStyle/>
        <a:p>
          <a:endParaRPr lang="en-US"/>
        </a:p>
      </dgm:t>
    </dgm:pt>
    <dgm:pt modelId="{077B0E06-64E4-4C92-92EB-5468F51B0F28}" type="pres">
      <dgm:prSet presAssocID="{8B79F06D-9E94-4CE9-8108-07FD9856F58C}" presName="composite" presStyleCnt="0">
        <dgm:presLayoutVars>
          <dgm:chMax val="3"/>
          <dgm:animLvl val="lvl"/>
          <dgm:resizeHandles val="exact"/>
        </dgm:presLayoutVars>
      </dgm:prSet>
      <dgm:spPr/>
    </dgm:pt>
    <dgm:pt modelId="{AAF18322-DFDC-4454-8B3D-AEE3BEE2390E}" type="pres">
      <dgm:prSet presAssocID="{CBC7672F-F0E8-4503-8523-0D65F22C2F88}" presName="gear1" presStyleLbl="node1" presStyleIdx="0" presStyleCnt="3">
        <dgm:presLayoutVars>
          <dgm:chMax val="1"/>
          <dgm:bulletEnabled val="1"/>
        </dgm:presLayoutVars>
      </dgm:prSet>
      <dgm:spPr/>
      <dgm:t>
        <a:bodyPr/>
        <a:lstStyle/>
        <a:p>
          <a:endParaRPr lang="en-US"/>
        </a:p>
      </dgm:t>
    </dgm:pt>
    <dgm:pt modelId="{E2E7CC32-C9F7-4FB0-9E13-407663934215}" type="pres">
      <dgm:prSet presAssocID="{CBC7672F-F0E8-4503-8523-0D65F22C2F88}" presName="gear1srcNode" presStyleLbl="node1" presStyleIdx="0" presStyleCnt="3"/>
      <dgm:spPr/>
      <dgm:t>
        <a:bodyPr/>
        <a:lstStyle/>
        <a:p>
          <a:endParaRPr lang="en-US"/>
        </a:p>
      </dgm:t>
    </dgm:pt>
    <dgm:pt modelId="{2ED5E468-5251-4525-AAAF-AABE33A55738}" type="pres">
      <dgm:prSet presAssocID="{CBC7672F-F0E8-4503-8523-0D65F22C2F88}" presName="gear1dstNode" presStyleLbl="node1" presStyleIdx="0" presStyleCnt="3"/>
      <dgm:spPr/>
      <dgm:t>
        <a:bodyPr/>
        <a:lstStyle/>
        <a:p>
          <a:endParaRPr lang="en-US"/>
        </a:p>
      </dgm:t>
    </dgm:pt>
    <dgm:pt modelId="{799321DA-C397-4744-A78E-6A1F7BBC938F}" type="pres">
      <dgm:prSet presAssocID="{BF20678E-821E-4768-BA49-5887D910C33A}" presName="gear2" presStyleLbl="node1" presStyleIdx="1" presStyleCnt="3">
        <dgm:presLayoutVars>
          <dgm:chMax val="1"/>
          <dgm:bulletEnabled val="1"/>
        </dgm:presLayoutVars>
      </dgm:prSet>
      <dgm:spPr/>
      <dgm:t>
        <a:bodyPr/>
        <a:lstStyle/>
        <a:p>
          <a:endParaRPr lang="en-US"/>
        </a:p>
      </dgm:t>
    </dgm:pt>
    <dgm:pt modelId="{F7F7F34B-84D0-4678-B2A6-F6F86BCC13FF}" type="pres">
      <dgm:prSet presAssocID="{BF20678E-821E-4768-BA49-5887D910C33A}" presName="gear2srcNode" presStyleLbl="node1" presStyleIdx="1" presStyleCnt="3"/>
      <dgm:spPr/>
      <dgm:t>
        <a:bodyPr/>
        <a:lstStyle/>
        <a:p>
          <a:endParaRPr lang="en-US"/>
        </a:p>
      </dgm:t>
    </dgm:pt>
    <dgm:pt modelId="{1C5941FD-82FC-44CE-84EA-5CB9BBF61C37}" type="pres">
      <dgm:prSet presAssocID="{BF20678E-821E-4768-BA49-5887D910C33A}" presName="gear2dstNode" presStyleLbl="node1" presStyleIdx="1" presStyleCnt="3"/>
      <dgm:spPr/>
      <dgm:t>
        <a:bodyPr/>
        <a:lstStyle/>
        <a:p>
          <a:endParaRPr lang="en-US"/>
        </a:p>
      </dgm:t>
    </dgm:pt>
    <dgm:pt modelId="{DB2F2EE4-DE4F-4EB4-82AB-153C87F34062}" type="pres">
      <dgm:prSet presAssocID="{95C74738-D463-44F0-8E8D-8E80F4F66D62}" presName="gear3" presStyleLbl="node1" presStyleIdx="2" presStyleCnt="3" custLinFactNeighborX="2819"/>
      <dgm:spPr/>
      <dgm:t>
        <a:bodyPr/>
        <a:lstStyle/>
        <a:p>
          <a:endParaRPr lang="en-US"/>
        </a:p>
      </dgm:t>
    </dgm:pt>
    <dgm:pt modelId="{CC2B59AA-4A62-4681-91C6-ABF1C3D4E9A5}" type="pres">
      <dgm:prSet presAssocID="{95C74738-D463-44F0-8E8D-8E80F4F66D62}" presName="gear3tx" presStyleLbl="node1" presStyleIdx="2" presStyleCnt="3">
        <dgm:presLayoutVars>
          <dgm:chMax val="1"/>
          <dgm:bulletEnabled val="1"/>
        </dgm:presLayoutVars>
      </dgm:prSet>
      <dgm:spPr/>
      <dgm:t>
        <a:bodyPr/>
        <a:lstStyle/>
        <a:p>
          <a:endParaRPr lang="en-US"/>
        </a:p>
      </dgm:t>
    </dgm:pt>
    <dgm:pt modelId="{84008A7E-CCC3-4E1E-A609-B137764B2F6C}" type="pres">
      <dgm:prSet presAssocID="{95C74738-D463-44F0-8E8D-8E80F4F66D62}" presName="gear3srcNode" presStyleLbl="node1" presStyleIdx="2" presStyleCnt="3"/>
      <dgm:spPr/>
      <dgm:t>
        <a:bodyPr/>
        <a:lstStyle/>
        <a:p>
          <a:endParaRPr lang="en-US"/>
        </a:p>
      </dgm:t>
    </dgm:pt>
    <dgm:pt modelId="{37AE052F-5CA4-42CE-9105-A68CC1E99826}" type="pres">
      <dgm:prSet presAssocID="{95C74738-D463-44F0-8E8D-8E80F4F66D62}" presName="gear3dstNode" presStyleLbl="node1" presStyleIdx="2" presStyleCnt="3"/>
      <dgm:spPr/>
      <dgm:t>
        <a:bodyPr/>
        <a:lstStyle/>
        <a:p>
          <a:endParaRPr lang="en-US"/>
        </a:p>
      </dgm:t>
    </dgm:pt>
    <dgm:pt modelId="{6CF04FAE-0F78-4354-AD4B-A9790E5DDF89}" type="pres">
      <dgm:prSet presAssocID="{D24D2ABC-0A26-405D-B1B3-4264749E78DF}" presName="connector1" presStyleLbl="sibTrans2D1" presStyleIdx="0" presStyleCnt="3"/>
      <dgm:spPr/>
      <dgm:t>
        <a:bodyPr/>
        <a:lstStyle/>
        <a:p>
          <a:endParaRPr lang="en-US"/>
        </a:p>
      </dgm:t>
    </dgm:pt>
    <dgm:pt modelId="{4AE23D42-2EDF-46E9-8883-B3EC8FB7C79E}" type="pres">
      <dgm:prSet presAssocID="{2A93997E-8C28-444B-8722-1694F6B58A1C}" presName="connector2" presStyleLbl="sibTrans2D1" presStyleIdx="1" presStyleCnt="3"/>
      <dgm:spPr/>
      <dgm:t>
        <a:bodyPr/>
        <a:lstStyle/>
        <a:p>
          <a:endParaRPr lang="en-US"/>
        </a:p>
      </dgm:t>
    </dgm:pt>
    <dgm:pt modelId="{B4AC53CD-D61D-4978-96BD-069AC7EDD8AA}" type="pres">
      <dgm:prSet presAssocID="{34BA9D94-FD00-47E5-94BC-A5C1656CFE90}" presName="connector3" presStyleLbl="sibTrans2D1" presStyleIdx="2" presStyleCnt="3"/>
      <dgm:spPr/>
      <dgm:t>
        <a:bodyPr/>
        <a:lstStyle/>
        <a:p>
          <a:endParaRPr lang="en-US"/>
        </a:p>
      </dgm:t>
    </dgm:pt>
  </dgm:ptLst>
  <dgm:cxnLst>
    <dgm:cxn modelId="{7B5166B3-DD9D-4163-A3A8-2F5D04478F66}" srcId="{8B79F06D-9E94-4CE9-8108-07FD9856F58C}" destId="{CBC7672F-F0E8-4503-8523-0D65F22C2F88}" srcOrd="0" destOrd="0" parTransId="{09B46A4F-1D1C-42FC-9AE4-2BF818F41529}" sibTransId="{D24D2ABC-0A26-405D-B1B3-4264749E78DF}"/>
    <dgm:cxn modelId="{75811B05-18E1-4868-B4B2-1E5CFD1C5B49}" type="presOf" srcId="{BF20678E-821E-4768-BA49-5887D910C33A}" destId="{799321DA-C397-4744-A78E-6A1F7BBC938F}" srcOrd="0" destOrd="0" presId="urn:microsoft.com/office/officeart/2005/8/layout/gear1"/>
    <dgm:cxn modelId="{715178E2-5000-44B7-8B2D-D6B4F2C6343F}" type="presOf" srcId="{95C74738-D463-44F0-8E8D-8E80F4F66D62}" destId="{37AE052F-5CA4-42CE-9105-A68CC1E99826}" srcOrd="3" destOrd="0" presId="urn:microsoft.com/office/officeart/2005/8/layout/gear1"/>
    <dgm:cxn modelId="{DE0F6F92-664B-4722-818B-E245F8BEC592}" type="presOf" srcId="{8B79F06D-9E94-4CE9-8108-07FD9856F58C}" destId="{077B0E06-64E4-4C92-92EB-5468F51B0F28}" srcOrd="0" destOrd="0" presId="urn:microsoft.com/office/officeart/2005/8/layout/gear1"/>
    <dgm:cxn modelId="{8812DBE0-F22F-4DC9-91B1-EEF561A57B99}" srcId="{8B79F06D-9E94-4CE9-8108-07FD9856F58C}" destId="{95C74738-D463-44F0-8E8D-8E80F4F66D62}" srcOrd="2" destOrd="0" parTransId="{C1C30711-D329-4A98-8AD5-084A65D157DE}" sibTransId="{34BA9D94-FD00-47E5-94BC-A5C1656CFE90}"/>
    <dgm:cxn modelId="{06FB32EE-9B37-4608-B501-537C0ECB1061}" type="presOf" srcId="{BF20678E-821E-4768-BA49-5887D910C33A}" destId="{1C5941FD-82FC-44CE-84EA-5CB9BBF61C37}" srcOrd="2" destOrd="0" presId="urn:microsoft.com/office/officeart/2005/8/layout/gear1"/>
    <dgm:cxn modelId="{AC43EC37-D3C7-4725-BF7E-52617DC61BD0}" srcId="{8B79F06D-9E94-4CE9-8108-07FD9856F58C}" destId="{BF20678E-821E-4768-BA49-5887D910C33A}" srcOrd="1" destOrd="0" parTransId="{42B7C230-CE18-4FA1-A094-A149C600391F}" sibTransId="{2A93997E-8C28-444B-8722-1694F6B58A1C}"/>
    <dgm:cxn modelId="{3D49D9E0-DC13-48A1-9B0D-12BC0F228BC5}" type="presOf" srcId="{95C74738-D463-44F0-8E8D-8E80F4F66D62}" destId="{84008A7E-CCC3-4E1E-A609-B137764B2F6C}" srcOrd="2" destOrd="0" presId="urn:microsoft.com/office/officeart/2005/8/layout/gear1"/>
    <dgm:cxn modelId="{2C4B284B-E7E0-46EB-A950-3CFC4ADC8500}" type="presOf" srcId="{95C74738-D463-44F0-8E8D-8E80F4F66D62}" destId="{CC2B59AA-4A62-4681-91C6-ABF1C3D4E9A5}" srcOrd="1" destOrd="0" presId="urn:microsoft.com/office/officeart/2005/8/layout/gear1"/>
    <dgm:cxn modelId="{C4B5D6B9-8210-453B-819C-973854BAF765}" type="presOf" srcId="{CBC7672F-F0E8-4503-8523-0D65F22C2F88}" destId="{E2E7CC32-C9F7-4FB0-9E13-407663934215}" srcOrd="1" destOrd="0" presId="urn:microsoft.com/office/officeart/2005/8/layout/gear1"/>
    <dgm:cxn modelId="{0A331C8A-9006-477F-87F0-30C79AA90509}" type="presOf" srcId="{CBC7672F-F0E8-4503-8523-0D65F22C2F88}" destId="{2ED5E468-5251-4525-AAAF-AABE33A55738}" srcOrd="2" destOrd="0" presId="urn:microsoft.com/office/officeart/2005/8/layout/gear1"/>
    <dgm:cxn modelId="{935257C4-E2C9-4CB1-961C-9A96C9E7A162}" type="presOf" srcId="{D24D2ABC-0A26-405D-B1B3-4264749E78DF}" destId="{6CF04FAE-0F78-4354-AD4B-A9790E5DDF89}" srcOrd="0" destOrd="0" presId="urn:microsoft.com/office/officeart/2005/8/layout/gear1"/>
    <dgm:cxn modelId="{79B4F602-BCDF-4C72-95A5-19FFCF48BC93}" type="presOf" srcId="{95C74738-D463-44F0-8E8D-8E80F4F66D62}" destId="{DB2F2EE4-DE4F-4EB4-82AB-153C87F34062}" srcOrd="0" destOrd="0" presId="urn:microsoft.com/office/officeart/2005/8/layout/gear1"/>
    <dgm:cxn modelId="{335333AC-4608-4DE3-8A5B-7FB4B43004E8}" type="presOf" srcId="{CBC7672F-F0E8-4503-8523-0D65F22C2F88}" destId="{AAF18322-DFDC-4454-8B3D-AEE3BEE2390E}" srcOrd="0" destOrd="0" presId="urn:microsoft.com/office/officeart/2005/8/layout/gear1"/>
    <dgm:cxn modelId="{F6F59374-019A-4829-BEEC-A1462C3C687C}" type="presOf" srcId="{34BA9D94-FD00-47E5-94BC-A5C1656CFE90}" destId="{B4AC53CD-D61D-4978-96BD-069AC7EDD8AA}" srcOrd="0" destOrd="0" presId="urn:microsoft.com/office/officeart/2005/8/layout/gear1"/>
    <dgm:cxn modelId="{62E20692-D856-4D2A-B018-90FEEEC670DF}" type="presOf" srcId="{2A93997E-8C28-444B-8722-1694F6B58A1C}" destId="{4AE23D42-2EDF-46E9-8883-B3EC8FB7C79E}" srcOrd="0" destOrd="0" presId="urn:microsoft.com/office/officeart/2005/8/layout/gear1"/>
    <dgm:cxn modelId="{3E2DA759-CF1A-43E5-A2E2-EEFF2EEBC174}" type="presOf" srcId="{BF20678E-821E-4768-BA49-5887D910C33A}" destId="{F7F7F34B-84D0-4678-B2A6-F6F86BCC13FF}" srcOrd="1" destOrd="0" presId="urn:microsoft.com/office/officeart/2005/8/layout/gear1"/>
    <dgm:cxn modelId="{E2C2A96E-96E3-4FC3-8AD8-4ED808F18DD9}" type="presParOf" srcId="{077B0E06-64E4-4C92-92EB-5468F51B0F28}" destId="{AAF18322-DFDC-4454-8B3D-AEE3BEE2390E}" srcOrd="0" destOrd="0" presId="urn:microsoft.com/office/officeart/2005/8/layout/gear1"/>
    <dgm:cxn modelId="{49C53B50-02D8-43AB-BB03-0D4D4783AC14}" type="presParOf" srcId="{077B0E06-64E4-4C92-92EB-5468F51B0F28}" destId="{E2E7CC32-C9F7-4FB0-9E13-407663934215}" srcOrd="1" destOrd="0" presId="urn:microsoft.com/office/officeart/2005/8/layout/gear1"/>
    <dgm:cxn modelId="{E17CE079-86E9-4E2E-9B97-C858E99B8D78}" type="presParOf" srcId="{077B0E06-64E4-4C92-92EB-5468F51B0F28}" destId="{2ED5E468-5251-4525-AAAF-AABE33A55738}" srcOrd="2" destOrd="0" presId="urn:microsoft.com/office/officeart/2005/8/layout/gear1"/>
    <dgm:cxn modelId="{22B8734D-6B1E-437E-92B8-6C8F5A1D5A75}" type="presParOf" srcId="{077B0E06-64E4-4C92-92EB-5468F51B0F28}" destId="{799321DA-C397-4744-A78E-6A1F7BBC938F}" srcOrd="3" destOrd="0" presId="urn:microsoft.com/office/officeart/2005/8/layout/gear1"/>
    <dgm:cxn modelId="{64355855-77CF-42EF-B4F9-2B723C83F4A3}" type="presParOf" srcId="{077B0E06-64E4-4C92-92EB-5468F51B0F28}" destId="{F7F7F34B-84D0-4678-B2A6-F6F86BCC13FF}" srcOrd="4" destOrd="0" presId="urn:microsoft.com/office/officeart/2005/8/layout/gear1"/>
    <dgm:cxn modelId="{96282E57-14B5-4427-A236-77F82785BC91}" type="presParOf" srcId="{077B0E06-64E4-4C92-92EB-5468F51B0F28}" destId="{1C5941FD-82FC-44CE-84EA-5CB9BBF61C37}" srcOrd="5" destOrd="0" presId="urn:microsoft.com/office/officeart/2005/8/layout/gear1"/>
    <dgm:cxn modelId="{7D257C72-6768-4AE7-9B58-DA14F9527C29}" type="presParOf" srcId="{077B0E06-64E4-4C92-92EB-5468F51B0F28}" destId="{DB2F2EE4-DE4F-4EB4-82AB-153C87F34062}" srcOrd="6" destOrd="0" presId="urn:microsoft.com/office/officeart/2005/8/layout/gear1"/>
    <dgm:cxn modelId="{9D4DD4F5-AEFC-4B10-BFAC-EC01980A0276}" type="presParOf" srcId="{077B0E06-64E4-4C92-92EB-5468F51B0F28}" destId="{CC2B59AA-4A62-4681-91C6-ABF1C3D4E9A5}" srcOrd="7" destOrd="0" presId="urn:microsoft.com/office/officeart/2005/8/layout/gear1"/>
    <dgm:cxn modelId="{8D2E49E4-0D9C-494C-B8A1-7EA1F32E4096}" type="presParOf" srcId="{077B0E06-64E4-4C92-92EB-5468F51B0F28}" destId="{84008A7E-CCC3-4E1E-A609-B137764B2F6C}" srcOrd="8" destOrd="0" presId="urn:microsoft.com/office/officeart/2005/8/layout/gear1"/>
    <dgm:cxn modelId="{2E2F704C-77FA-4DB9-9A4B-45A3AF7841BB}" type="presParOf" srcId="{077B0E06-64E4-4C92-92EB-5468F51B0F28}" destId="{37AE052F-5CA4-42CE-9105-A68CC1E99826}" srcOrd="9" destOrd="0" presId="urn:microsoft.com/office/officeart/2005/8/layout/gear1"/>
    <dgm:cxn modelId="{4203ADB1-C104-408B-A256-41A03865A24A}" type="presParOf" srcId="{077B0E06-64E4-4C92-92EB-5468F51B0F28}" destId="{6CF04FAE-0F78-4354-AD4B-A9790E5DDF89}" srcOrd="10" destOrd="0" presId="urn:microsoft.com/office/officeart/2005/8/layout/gear1"/>
    <dgm:cxn modelId="{BE566579-B630-4AB9-971F-C94F96843B4C}" type="presParOf" srcId="{077B0E06-64E4-4C92-92EB-5468F51B0F28}" destId="{4AE23D42-2EDF-46E9-8883-B3EC8FB7C79E}" srcOrd="11" destOrd="0" presId="urn:microsoft.com/office/officeart/2005/8/layout/gear1"/>
    <dgm:cxn modelId="{E30ED21C-477B-412D-8422-967EC3D8F672}" type="presParOf" srcId="{077B0E06-64E4-4C92-92EB-5468F51B0F28}" destId="{B4AC53CD-D61D-4978-96BD-069AC7EDD8AA}"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4B8B32-3CDC-4731-B1AC-9C633C551093}">
      <dsp:nvSpPr>
        <dsp:cNvPr id="0" name=""/>
        <dsp:cNvSpPr/>
      </dsp:nvSpPr>
      <dsp:spPr>
        <a:xfrm>
          <a:off x="0" y="16800"/>
          <a:ext cx="8153400" cy="112320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US" sz="2600" kern="1200" dirty="0" smtClean="0"/>
            <a:t>Decision: </a:t>
          </a:r>
          <a:br>
            <a:rPr lang="en-US" sz="2600" kern="1200" dirty="0" smtClean="0"/>
          </a:br>
          <a:r>
            <a:rPr lang="en-US" sz="2600" kern="1200" dirty="0" smtClean="0"/>
            <a:t>To address a serious problem identified with data. </a:t>
          </a:r>
          <a:endParaRPr lang="en-US" sz="2600" kern="1200" dirty="0"/>
        </a:p>
      </dsp:txBody>
      <dsp:txXfrm>
        <a:off x="54830" y="71630"/>
        <a:ext cx="8043740" cy="1013540"/>
      </dsp:txXfrm>
    </dsp:sp>
    <dsp:sp modelId="{CB20F229-2973-4E86-903B-1734DD402006}">
      <dsp:nvSpPr>
        <dsp:cNvPr id="0" name=""/>
        <dsp:cNvSpPr/>
      </dsp:nvSpPr>
      <dsp:spPr>
        <a:xfrm>
          <a:off x="0" y="1140000"/>
          <a:ext cx="8153400" cy="993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870" tIns="35560" rIns="199136" bIns="35560" numCol="1" spcCol="1270" anchor="t" anchorCtr="0">
          <a:noAutofit/>
        </a:bodyPr>
        <a:lstStyle/>
        <a:p>
          <a:pPr marL="285750" lvl="1" indent="-285750" algn="l" defTabSz="1244600">
            <a:lnSpc>
              <a:spcPct val="90000"/>
            </a:lnSpc>
            <a:spcBef>
              <a:spcPct val="0"/>
            </a:spcBef>
            <a:spcAft>
              <a:spcPct val="20000"/>
            </a:spcAft>
            <a:buChar char="••"/>
          </a:pPr>
          <a:r>
            <a:rPr lang="en-US" sz="2800" kern="1200" dirty="0" smtClean="0"/>
            <a:t>Preschool suspensions</a:t>
          </a:r>
          <a:endParaRPr lang="en-US" sz="2800" kern="1200" dirty="0"/>
        </a:p>
        <a:p>
          <a:pPr marL="285750" lvl="1" indent="-285750" algn="l" defTabSz="1244600">
            <a:lnSpc>
              <a:spcPct val="90000"/>
            </a:lnSpc>
            <a:spcBef>
              <a:spcPct val="0"/>
            </a:spcBef>
            <a:spcAft>
              <a:spcPct val="20000"/>
            </a:spcAft>
            <a:buChar char="••"/>
          </a:pPr>
          <a:r>
            <a:rPr lang="en-US" sz="2800" kern="1200" dirty="0" smtClean="0"/>
            <a:t>Timelines</a:t>
          </a:r>
          <a:endParaRPr lang="en-US" sz="2800" kern="1200" dirty="0"/>
        </a:p>
      </dsp:txBody>
      <dsp:txXfrm>
        <a:off x="0" y="1140000"/>
        <a:ext cx="8153400" cy="993600"/>
      </dsp:txXfrm>
    </dsp:sp>
    <dsp:sp modelId="{5B3A029D-C46C-4BD8-ACF1-2F42DE8AD617}">
      <dsp:nvSpPr>
        <dsp:cNvPr id="0" name=""/>
        <dsp:cNvSpPr/>
      </dsp:nvSpPr>
      <dsp:spPr>
        <a:xfrm>
          <a:off x="0" y="2133600"/>
          <a:ext cx="8153400" cy="112320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US" sz="2600" kern="1200" dirty="0" smtClean="0"/>
            <a:t>Decision: </a:t>
          </a:r>
          <a:br>
            <a:rPr lang="en-US" sz="2600" kern="1200" dirty="0" smtClean="0"/>
          </a:br>
          <a:r>
            <a:rPr lang="en-US" sz="2600" kern="1200" dirty="0" smtClean="0"/>
            <a:t>To take something that is okay and work make it better. </a:t>
          </a:r>
          <a:endParaRPr lang="en-US" sz="2600" kern="1200" dirty="0"/>
        </a:p>
      </dsp:txBody>
      <dsp:txXfrm>
        <a:off x="54830" y="2188430"/>
        <a:ext cx="8043740" cy="1013540"/>
      </dsp:txXfrm>
    </dsp:sp>
    <dsp:sp modelId="{B0CCE74B-7D48-41E4-801B-FCAF9257BC68}">
      <dsp:nvSpPr>
        <dsp:cNvPr id="0" name=""/>
        <dsp:cNvSpPr/>
      </dsp:nvSpPr>
      <dsp:spPr>
        <a:xfrm>
          <a:off x="0" y="3256800"/>
          <a:ext cx="8153400" cy="993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870" tIns="35560" rIns="199136" bIns="35560" numCol="1" spcCol="1270" anchor="t" anchorCtr="0">
          <a:noAutofit/>
        </a:bodyPr>
        <a:lstStyle/>
        <a:p>
          <a:pPr marL="285750" lvl="1" indent="-285750" algn="l" defTabSz="1244600">
            <a:lnSpc>
              <a:spcPct val="90000"/>
            </a:lnSpc>
            <a:spcBef>
              <a:spcPct val="0"/>
            </a:spcBef>
            <a:spcAft>
              <a:spcPct val="20000"/>
            </a:spcAft>
            <a:buChar char="••"/>
          </a:pPr>
          <a:r>
            <a:rPr lang="en-US" sz="2800" kern="1200" dirty="0" smtClean="0"/>
            <a:t>Use of recommended practices</a:t>
          </a:r>
          <a:endParaRPr lang="en-US" sz="2800" kern="1200" dirty="0"/>
        </a:p>
      </dsp:txBody>
      <dsp:txXfrm>
        <a:off x="0" y="3256800"/>
        <a:ext cx="8153400" cy="9936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03AD46-F078-484D-8BB1-DB254E083627}">
      <dsp:nvSpPr>
        <dsp:cNvPr id="0" name=""/>
        <dsp:cNvSpPr/>
      </dsp:nvSpPr>
      <dsp:spPr>
        <a:xfrm>
          <a:off x="853298" y="275"/>
          <a:ext cx="3106191" cy="1863715"/>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dirty="0" smtClean="0"/>
            <a:t>Process of identifying, describing, and analyzing strengths and problems, and then implementing, learning from and revising solutions. </a:t>
          </a:r>
          <a:endParaRPr lang="en-US" sz="2000" kern="1200" dirty="0"/>
        </a:p>
      </dsp:txBody>
      <dsp:txXfrm>
        <a:off x="853298" y="275"/>
        <a:ext cx="3106191" cy="1863715"/>
      </dsp:txXfrm>
    </dsp:sp>
    <dsp:sp modelId="{62DAD7DB-693D-4392-9A39-FF276E81101E}">
      <dsp:nvSpPr>
        <dsp:cNvPr id="0" name=""/>
        <dsp:cNvSpPr/>
      </dsp:nvSpPr>
      <dsp:spPr>
        <a:xfrm>
          <a:off x="4270109" y="275"/>
          <a:ext cx="3106191" cy="1863715"/>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dirty="0" smtClean="0"/>
            <a:t>Relies on an organizational culture that supports continuous learning (Culture of data use)</a:t>
          </a:r>
          <a:endParaRPr lang="en-US" sz="2000" kern="1200" dirty="0"/>
        </a:p>
      </dsp:txBody>
      <dsp:txXfrm>
        <a:off x="4270109" y="275"/>
        <a:ext cx="3106191" cy="1863715"/>
      </dsp:txXfrm>
    </dsp:sp>
    <dsp:sp modelId="{A1940D9F-B103-4895-861E-01DB2B34867F}">
      <dsp:nvSpPr>
        <dsp:cNvPr id="0" name=""/>
        <dsp:cNvSpPr/>
      </dsp:nvSpPr>
      <dsp:spPr>
        <a:xfrm>
          <a:off x="853298" y="2174609"/>
          <a:ext cx="3106191" cy="1863715"/>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dirty="0" smtClean="0"/>
            <a:t>Requires sustained and committed leadership.</a:t>
          </a:r>
          <a:endParaRPr lang="en-US" sz="2000" kern="1200" dirty="0"/>
        </a:p>
      </dsp:txBody>
      <dsp:txXfrm>
        <a:off x="853298" y="2174609"/>
        <a:ext cx="3106191" cy="1863715"/>
      </dsp:txXfrm>
    </dsp:sp>
    <dsp:sp modelId="{EEF1A88D-8136-45F0-A645-4EA6FF70E000}">
      <dsp:nvSpPr>
        <dsp:cNvPr id="0" name=""/>
        <dsp:cNvSpPr/>
      </dsp:nvSpPr>
      <dsp:spPr>
        <a:xfrm>
          <a:off x="4270109" y="2174609"/>
          <a:ext cx="3106191" cy="1863715"/>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dirty="0" smtClean="0"/>
            <a:t>Not time limited.</a:t>
          </a:r>
          <a:endParaRPr lang="en-US" sz="2000" kern="1200" dirty="0"/>
        </a:p>
      </dsp:txBody>
      <dsp:txXfrm>
        <a:off x="4270109" y="2174609"/>
        <a:ext cx="3106191" cy="186371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39C827-982D-4807-BB08-15B4ADD0F7A5}">
      <dsp:nvSpPr>
        <dsp:cNvPr id="0" name=""/>
        <dsp:cNvSpPr/>
      </dsp:nvSpPr>
      <dsp:spPr>
        <a:xfrm>
          <a:off x="0" y="622"/>
          <a:ext cx="6248400" cy="966895"/>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kern="1200" dirty="0" smtClean="0"/>
            <a:t>Quality depends more on system design, consistent long term direction, leadership and follow up – than on individual motivation. </a:t>
          </a:r>
          <a:endParaRPr lang="en-US" sz="2000" kern="1200" dirty="0"/>
        </a:p>
      </dsp:txBody>
      <dsp:txXfrm>
        <a:off x="0" y="622"/>
        <a:ext cx="6248400" cy="966895"/>
      </dsp:txXfrm>
    </dsp:sp>
    <dsp:sp modelId="{FA625F98-FD6B-4005-916A-CD63C3D7AADA}">
      <dsp:nvSpPr>
        <dsp:cNvPr id="0" name=""/>
        <dsp:cNvSpPr/>
      </dsp:nvSpPr>
      <dsp:spPr>
        <a:xfrm>
          <a:off x="0" y="981354"/>
          <a:ext cx="6248400" cy="966895"/>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kern="1200" dirty="0" smtClean="0"/>
            <a:t>Assumes individuals want to do their best when given appropriate support. </a:t>
          </a:r>
          <a:endParaRPr lang="en-US" sz="2000" kern="1200" dirty="0"/>
        </a:p>
      </dsp:txBody>
      <dsp:txXfrm>
        <a:off x="0" y="981354"/>
        <a:ext cx="6248400" cy="966895"/>
      </dsp:txXfrm>
    </dsp:sp>
    <dsp:sp modelId="{0AA605E7-04C0-4A67-8818-358C8849738A}">
      <dsp:nvSpPr>
        <dsp:cNvPr id="0" name=""/>
        <dsp:cNvSpPr/>
      </dsp:nvSpPr>
      <dsp:spPr>
        <a:xfrm>
          <a:off x="0" y="1962709"/>
          <a:ext cx="6248400" cy="966895"/>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kern="1200" dirty="0" smtClean="0"/>
            <a:t>Look at data and eliminate </a:t>
          </a:r>
          <a:r>
            <a:rPr lang="en-US" sz="2400" b="1" kern="1200" dirty="0" smtClean="0"/>
            <a:t>inappropriate</a:t>
          </a:r>
          <a:r>
            <a:rPr lang="en-US" sz="2000" kern="1200" dirty="0" smtClean="0"/>
            <a:t> variation.</a:t>
          </a:r>
          <a:endParaRPr lang="en-US" sz="2000" kern="1200" dirty="0"/>
        </a:p>
      </dsp:txBody>
      <dsp:txXfrm>
        <a:off x="0" y="1962709"/>
        <a:ext cx="6248400" cy="96689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F18322-DFDC-4454-8B3D-AEE3BEE2390E}">
      <dsp:nvSpPr>
        <dsp:cNvPr id="0" name=""/>
        <dsp:cNvSpPr/>
      </dsp:nvSpPr>
      <dsp:spPr>
        <a:xfrm>
          <a:off x="4331970" y="2503170"/>
          <a:ext cx="3059430" cy="3059430"/>
        </a:xfrm>
        <a:prstGeom prst="gear9">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t>Provider-child-family</a:t>
          </a:r>
          <a:endParaRPr lang="en-US" sz="2800" kern="1200" dirty="0"/>
        </a:p>
      </dsp:txBody>
      <dsp:txXfrm>
        <a:off x="4947052" y="3219827"/>
        <a:ext cx="1829266" cy="1572610"/>
      </dsp:txXfrm>
    </dsp:sp>
    <dsp:sp modelId="{799321DA-C397-4744-A78E-6A1F7BBC938F}">
      <dsp:nvSpPr>
        <dsp:cNvPr id="0" name=""/>
        <dsp:cNvSpPr/>
      </dsp:nvSpPr>
      <dsp:spPr>
        <a:xfrm>
          <a:off x="2551937" y="1780032"/>
          <a:ext cx="2225040" cy="2225040"/>
        </a:xfrm>
        <a:prstGeom prst="gear6">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t>Local system</a:t>
          </a:r>
          <a:endParaRPr lang="en-US" sz="2800" kern="1200" dirty="0"/>
        </a:p>
      </dsp:txBody>
      <dsp:txXfrm>
        <a:off x="3112098" y="2343578"/>
        <a:ext cx="1104718" cy="1097948"/>
      </dsp:txXfrm>
    </dsp:sp>
    <dsp:sp modelId="{DB2F2EE4-DE4F-4EB4-82AB-153C87F34062}">
      <dsp:nvSpPr>
        <dsp:cNvPr id="0" name=""/>
        <dsp:cNvSpPr/>
      </dsp:nvSpPr>
      <dsp:spPr>
        <a:xfrm rot="20700000">
          <a:off x="3873456" y="244981"/>
          <a:ext cx="2180085" cy="2180085"/>
        </a:xfrm>
        <a:prstGeom prst="gear6">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t>State system</a:t>
          </a:r>
          <a:endParaRPr lang="en-US" sz="2800" kern="1200" dirty="0"/>
        </a:p>
      </dsp:txBody>
      <dsp:txXfrm rot="-20700000">
        <a:off x="4351612" y="723137"/>
        <a:ext cx="1223772" cy="1223772"/>
      </dsp:txXfrm>
    </dsp:sp>
    <dsp:sp modelId="{6CF04FAE-0F78-4354-AD4B-A9790E5DDF89}">
      <dsp:nvSpPr>
        <dsp:cNvPr id="0" name=""/>
        <dsp:cNvSpPr/>
      </dsp:nvSpPr>
      <dsp:spPr>
        <a:xfrm>
          <a:off x="4112028" y="2032749"/>
          <a:ext cx="3916070" cy="3916070"/>
        </a:xfrm>
        <a:prstGeom prst="circularArrow">
          <a:avLst>
            <a:gd name="adj1" fmla="val 4687"/>
            <a:gd name="adj2" fmla="val 299029"/>
            <a:gd name="adj3" fmla="val 2541405"/>
            <a:gd name="adj4" fmla="val 15807939"/>
            <a:gd name="adj5" fmla="val 5469"/>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AE23D42-2EDF-46E9-8883-B3EC8FB7C79E}">
      <dsp:nvSpPr>
        <dsp:cNvPr id="0" name=""/>
        <dsp:cNvSpPr/>
      </dsp:nvSpPr>
      <dsp:spPr>
        <a:xfrm>
          <a:off x="2157887" y="1281842"/>
          <a:ext cx="2845269" cy="2845269"/>
        </a:xfrm>
        <a:prstGeom prst="leftCircularArrow">
          <a:avLst>
            <a:gd name="adj1" fmla="val 6452"/>
            <a:gd name="adj2" fmla="val 429999"/>
            <a:gd name="adj3" fmla="val 10489124"/>
            <a:gd name="adj4" fmla="val 14837806"/>
            <a:gd name="adj5" fmla="val 7527"/>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4AC53CD-D61D-4978-96BD-069AC7EDD8AA}">
      <dsp:nvSpPr>
        <dsp:cNvPr id="0" name=""/>
        <dsp:cNvSpPr/>
      </dsp:nvSpPr>
      <dsp:spPr>
        <a:xfrm>
          <a:off x="3293911" y="-238411"/>
          <a:ext cx="3067773" cy="3067773"/>
        </a:xfrm>
        <a:prstGeom prst="circularArrow">
          <a:avLst>
            <a:gd name="adj1" fmla="val 5984"/>
            <a:gd name="adj2" fmla="val 394124"/>
            <a:gd name="adj3" fmla="val 13313824"/>
            <a:gd name="adj4" fmla="val 10508221"/>
            <a:gd name="adj5" fmla="val 6981"/>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8C46C913-017E-41CB-BD92-AB72C59CEF84}" type="datetimeFigureOut">
              <a:rPr lang="en-US" smtClean="0"/>
              <a:t>10/28/2016</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E7C59A4A-947E-4EFF-8543-2566EB51F3D4}" type="slidenum">
              <a:rPr lang="en-US" smtClean="0"/>
              <a:t>‹#›</a:t>
            </a:fld>
            <a:endParaRPr lang="en-US"/>
          </a:p>
        </p:txBody>
      </p:sp>
    </p:spTree>
    <p:extLst>
      <p:ext uri="{BB962C8B-B14F-4D97-AF65-F5344CB8AC3E}">
        <p14:creationId xmlns:p14="http://schemas.microsoft.com/office/powerpoint/2010/main" val="10700191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BEAF370-FD3B-447A-B724-07A83C459553}" type="datetimeFigureOut">
              <a:rPr lang="en-US" smtClean="0"/>
              <a:t>10/28/2016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E69EC22-8000-4A01-AE86-242F21553022}" type="slidenum">
              <a:rPr lang="en-US" smtClean="0"/>
              <a:t>‹#›</a:t>
            </a:fld>
            <a:endParaRPr lang="en-US"/>
          </a:p>
        </p:txBody>
      </p:sp>
    </p:spTree>
    <p:extLst>
      <p:ext uri="{BB962C8B-B14F-4D97-AF65-F5344CB8AC3E}">
        <p14:creationId xmlns:p14="http://schemas.microsoft.com/office/powerpoint/2010/main" val="1101517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slide" Target="../slides/slide32.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3" Type="http://schemas.openxmlformats.org/officeDocument/2006/relationships/slide" Target="../slides/slide46.xml"/><Relationship Id="rId2" Type="http://schemas.openxmlformats.org/officeDocument/2006/relationships/notesMaster" Target="../notesMasters/notesMaster1.xml"/><Relationship Id="rId1" Type="http://schemas.openxmlformats.org/officeDocument/2006/relationships/tags" Target="../tags/tag5.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69EC22-8000-4A01-AE86-242F21553022}" type="slidenum">
              <a:rPr lang="en-US" smtClean="0"/>
              <a:t>1</a:t>
            </a:fld>
            <a:endParaRPr lang="en-US"/>
          </a:p>
        </p:txBody>
      </p:sp>
    </p:spTree>
    <p:extLst>
      <p:ext uri="{BB962C8B-B14F-4D97-AF65-F5344CB8AC3E}">
        <p14:creationId xmlns:p14="http://schemas.microsoft.com/office/powerpoint/2010/main" val="2139069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Just because you don’t see it does not mean it does not exist.  It just means no one is likely to do anything about it. </a:t>
            </a:r>
          </a:p>
          <a:p>
            <a:pPr lvl="1"/>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10</a:t>
            </a:fld>
            <a:endParaRPr lang="en-US"/>
          </a:p>
        </p:txBody>
      </p:sp>
    </p:spTree>
    <p:extLst>
      <p:ext uri="{BB962C8B-B14F-4D97-AF65-F5344CB8AC3E}">
        <p14:creationId xmlns:p14="http://schemas.microsoft.com/office/powerpoint/2010/main" val="35589303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want to talk about something that is closely</a:t>
            </a:r>
            <a:r>
              <a:rPr lang="en-US" baseline="0" dirty="0" smtClean="0"/>
              <a:t> linked to our vision for data use and that is the notion of Continuous Quality Improvement.  CQI comes from business, is being used in health care, and also applied more to the delivery of services in general.  There are various adaptations with various vocabulary and buzz terms and graphics.   We want to share some key concepts from CQI because they are so central to data use.  CQI is a process of identifying, describing and analyzing strengths and problems, and then implement, learning from and revising solutions.  It requires an organizational culture that supports continuous learning – that would be a culture of data use.  It requires sustained and committed leadership – that is where you come in – and, finally, it is not time limited.  It is not a project or an initiative.  It is a way of doing business, day in and day out.</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28964992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CQI</a:t>
            </a:r>
            <a:r>
              <a:rPr lang="en-US" baseline="0" dirty="0" smtClean="0"/>
              <a:t> approaches improvement with some underlying assumptions.  A fundamental working assumption is that system needs to create the conditions for quality.  Quality depends on system design, long term direction, leadership and follow up.    </a:t>
            </a:r>
            <a:r>
              <a:rPr lang="en-US" dirty="0" smtClean="0"/>
              <a:t>Not about bad employees.</a:t>
            </a:r>
            <a:r>
              <a:rPr lang="en-US" baseline="0" dirty="0" smtClean="0"/>
              <a:t>   We know in this field most people are really dedicated to doing right by children and families.  The system needs to create the conditions that will allow them to do that. </a:t>
            </a:r>
          </a:p>
          <a:p>
            <a:endParaRPr lang="en-US" baseline="0" dirty="0" smtClean="0"/>
          </a:p>
          <a:p>
            <a:r>
              <a:rPr lang="en-US" baseline="0" dirty="0" smtClean="0"/>
              <a:t>Variation in the system is not a bad thing.  We look at data with lots of variation. There is tremendous variability in the population of children with disabilities.  Services are individualized.  The big question is when is it ok that the data show things are different – and when is it not?  More on that in a minute…</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20165217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want to talk a little bit about the Plan-Do-Study</a:t>
            </a:r>
            <a:r>
              <a:rPr lang="en-US" baseline="0" dirty="0" smtClean="0"/>
              <a:t>-Act cycle which is central to using data for continuous quality improvement.   I would guess that many of your are familiar with some variation on the PDSA cycle –You have examined your data and yes there is something that needs to be addressed.  So what do you do?</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13</a:t>
            </a:fld>
            <a:endParaRPr lang="en-US"/>
          </a:p>
        </p:txBody>
      </p:sp>
    </p:spTree>
    <p:extLst>
      <p:ext uri="{BB962C8B-B14F-4D97-AF65-F5344CB8AC3E}">
        <p14:creationId xmlns:p14="http://schemas.microsoft.com/office/powerpoint/2010/main" val="27228510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nice</a:t>
            </a:r>
            <a:r>
              <a:rPr lang="en-US" baseline="0" dirty="0" smtClean="0"/>
              <a:t> thing about this process from a CQI perspective </a:t>
            </a:r>
            <a:r>
              <a:rPr lang="en-US" dirty="0" smtClean="0"/>
              <a:t>is process is exactly the same whether it is a provider examining the effectiveness of</a:t>
            </a:r>
            <a:r>
              <a:rPr lang="en-US" baseline="0" dirty="0" smtClean="0"/>
              <a:t> a particular intervention, a director planning a new curriculum in the center, or a state implementing new plan for professional development.</a:t>
            </a:r>
            <a:endParaRPr lang="en-US" dirty="0" smtClean="0"/>
          </a:p>
          <a:p>
            <a:r>
              <a:rPr lang="en-US" dirty="0" smtClean="0"/>
              <a:t>This process is what the</a:t>
            </a:r>
            <a:r>
              <a:rPr lang="en-US" baseline="0" dirty="0" smtClean="0"/>
              <a:t> Part C programs have been doing with SSIP over the last several years.  We hope the 619 programs are also engaging in this kind of process either through the state SSIP or outside of it. </a:t>
            </a:r>
            <a:endParaRPr lang="en-US" dirty="0" smtClean="0"/>
          </a:p>
          <a:p>
            <a:r>
              <a:rPr lang="en-US" dirty="0" smtClean="0"/>
              <a:t>A classic and by now common example of  how this would work would be a state looking at child outcomes data.  There are</a:t>
            </a:r>
            <a:r>
              <a:rPr lang="en-US" baseline="0" dirty="0" smtClean="0"/>
              <a:t> 3 districts or local programs in your state with especially low child outcomes data.  Is it the data?  Is it a practice issue?  Let’s say the data are pointing to a practice issue in which case you need to work with the program and plan an improvement. </a:t>
            </a:r>
          </a:p>
        </p:txBody>
      </p:sp>
      <p:sp>
        <p:nvSpPr>
          <p:cNvPr id="4" name="Slide Number Placeholder 3"/>
          <p:cNvSpPr>
            <a:spLocks noGrp="1"/>
          </p:cNvSpPr>
          <p:nvPr>
            <p:ph type="sldNum" sz="quarter" idx="10"/>
          </p:nvPr>
        </p:nvSpPr>
        <p:spPr/>
        <p:txBody>
          <a:bodyPr/>
          <a:lstStyle/>
          <a:p>
            <a:fld id="{5E69EC22-8000-4A01-AE86-242F21553022}" type="slidenum">
              <a:rPr lang="en-US" smtClean="0"/>
              <a:t>14</a:t>
            </a:fld>
            <a:endParaRPr lang="en-US"/>
          </a:p>
        </p:txBody>
      </p:sp>
    </p:spTree>
    <p:extLst>
      <p:ext uri="{BB962C8B-B14F-4D97-AF65-F5344CB8AC3E}">
        <p14:creationId xmlns:p14="http://schemas.microsoft.com/office/powerpoint/2010/main" val="18796326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you implement</a:t>
            </a:r>
            <a:r>
              <a:rPr lang="en-US" baseline="0" dirty="0" smtClean="0"/>
              <a:t> the improvement.  You also implement a data collection plan so you will have data that will speak to the success (or not) of the improvement. </a:t>
            </a:r>
          </a:p>
          <a:p>
            <a:endParaRPr lang="en-US" baseline="0" dirty="0" smtClean="0"/>
          </a:p>
          <a:p>
            <a:r>
              <a:rPr lang="en-US" baseline="0" dirty="0" smtClean="0"/>
              <a:t>I want to introduce just a tiny tangent here because of an issue that is so fundamental to SSIP and any other program improvement question. – That issue is what data do we collect, and where do we put it.  More specifically, what do we want in the state data system?   </a:t>
            </a:r>
            <a:endParaRPr lang="en-US" dirty="0" smtClean="0"/>
          </a:p>
          <a:p>
            <a:endParaRPr lang="en-US" dirty="0" smtClean="0"/>
          </a:p>
          <a:p>
            <a:r>
              <a:rPr lang="en-US" dirty="0" smtClean="0"/>
              <a:t>For those of you working on evaluating</a:t>
            </a:r>
            <a:r>
              <a:rPr lang="en-US" baseline="0" dirty="0" smtClean="0"/>
              <a:t> your SSIP, this is an really important question.  If the data address something that needs to be examined regularly, then it belongs in a data system as part of ongoing collection.  If it is a one time or intermittent thing, still collect but it does not need to be in the state data system. </a:t>
            </a:r>
          </a:p>
          <a:p>
            <a:endParaRPr lang="en-US" baseline="0" dirty="0" smtClean="0"/>
          </a:p>
          <a:p>
            <a:r>
              <a:rPr lang="en-US" baseline="0" dirty="0" smtClean="0"/>
              <a:t>What are the things a director needs to see every week? Every month? Every year?</a:t>
            </a:r>
          </a:p>
          <a:p>
            <a:r>
              <a:rPr lang="en-US" baseline="0" dirty="0" smtClean="0"/>
              <a:t>What things are too resource intensive to collect regularly?  </a:t>
            </a:r>
          </a:p>
          <a:p>
            <a:endParaRPr lang="en-US" baseline="0" dirty="0" smtClean="0"/>
          </a:p>
          <a:p>
            <a:r>
              <a:rPr lang="en-US" baseline="0" dirty="0" smtClean="0"/>
              <a:t>Regardless of where you decide to store the data, it is likely you will want to collect it more than once.  Anything you improve today, can slip back tomorrow.  Systems are in constant changing. </a:t>
            </a:r>
          </a:p>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15</a:t>
            </a:fld>
            <a:endParaRPr lang="en-US"/>
          </a:p>
        </p:txBody>
      </p:sp>
    </p:spTree>
    <p:extLst>
      <p:ext uri="{BB962C8B-B14F-4D97-AF65-F5344CB8AC3E}">
        <p14:creationId xmlns:p14="http://schemas.microsoft.com/office/powerpoint/2010/main" val="3515206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Ok. Now</a:t>
            </a:r>
            <a:r>
              <a:rPr lang="en-US" baseline="0" dirty="0" smtClean="0"/>
              <a:t> the next step is study.   Now we are moving heavily into data use. </a:t>
            </a:r>
            <a:r>
              <a:rPr lang="en-US" dirty="0" smtClean="0"/>
              <a:t>Analysis and interpretation is one of the more challenging parts of CQI because the data don’t talk. For</a:t>
            </a:r>
            <a:r>
              <a:rPr lang="en-US" baseline="0" dirty="0" smtClean="0"/>
              <a:t> the process to be successful,</a:t>
            </a:r>
            <a:r>
              <a:rPr lang="en-US" dirty="0" smtClean="0"/>
              <a:t> people need</a:t>
            </a:r>
            <a:r>
              <a:rPr lang="en-US" baseline="0" dirty="0" smtClean="0"/>
              <a:t> </a:t>
            </a:r>
            <a:r>
              <a:rPr lang="en-US" dirty="0" smtClean="0"/>
              <a:t>attach</a:t>
            </a:r>
            <a:r>
              <a:rPr lang="en-US" baseline="0" dirty="0" smtClean="0"/>
              <a:t> meaning to the numbers, people who understand the context. This is a g</a:t>
            </a:r>
            <a:r>
              <a:rPr lang="en-US" dirty="0" smtClean="0"/>
              <a:t>ood time to bring in the multiple perspectives of stakeholders.  One</a:t>
            </a:r>
            <a:r>
              <a:rPr lang="en-US" baseline="0" dirty="0" smtClean="0"/>
              <a:t> might need more data, or to look at the data in different ways. </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16</a:t>
            </a:fld>
            <a:endParaRPr lang="en-US"/>
          </a:p>
        </p:txBody>
      </p:sp>
    </p:spTree>
    <p:extLst>
      <p:ext uri="{BB962C8B-B14F-4D97-AF65-F5344CB8AC3E}">
        <p14:creationId xmlns:p14="http://schemas.microsoft.com/office/powerpoint/2010/main" val="6802788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talk about interpreting data.  This is the information pyramid.  There</a:t>
            </a:r>
            <a:r>
              <a:rPr lang="en-US" baseline="0" dirty="0" smtClean="0"/>
              <a:t> are many variations on this pyramid…and because we can always use another pyramid in special education, we thought we would throw in this slide.   Note that data are at the bottom of this pyramid.</a:t>
            </a:r>
          </a:p>
        </p:txBody>
      </p:sp>
      <p:sp>
        <p:nvSpPr>
          <p:cNvPr id="4" name="Slide Number Placeholder 3"/>
          <p:cNvSpPr>
            <a:spLocks noGrp="1"/>
          </p:cNvSpPr>
          <p:nvPr>
            <p:ph type="sldNum" sz="quarter" idx="10"/>
          </p:nvPr>
        </p:nvSpPr>
        <p:spPr/>
        <p:txBody>
          <a:bodyPr/>
          <a:lstStyle/>
          <a:p>
            <a:fld id="{5E69EC22-8000-4A01-AE86-242F21553022}" type="slidenum">
              <a:rPr lang="en-US" smtClean="0"/>
              <a:t>17</a:t>
            </a:fld>
            <a:endParaRPr lang="en-US"/>
          </a:p>
        </p:txBody>
      </p:sp>
    </p:spTree>
    <p:extLst>
      <p:ext uri="{BB962C8B-B14F-4D97-AF65-F5344CB8AC3E}">
        <p14:creationId xmlns:p14="http://schemas.microsoft.com/office/powerpoint/2010/main" val="34359620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data.  Not too exciting in this form</a:t>
            </a:r>
            <a:r>
              <a:rPr lang="en-US" baseline="0" dirty="0" smtClean="0"/>
              <a:t> but oh so critical. If what is in the data file is not correct, then there is no CQI, no good decision making, no program improvement.  All that time being spent on good data collection procedures, data entry, edit checks, and so on is really important.   </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18</a:t>
            </a:fld>
            <a:endParaRPr lang="en-US"/>
          </a:p>
        </p:txBody>
      </p:sp>
    </p:spTree>
    <p:extLst>
      <p:ext uri="{BB962C8B-B14F-4D97-AF65-F5344CB8AC3E}">
        <p14:creationId xmlns:p14="http://schemas.microsoft.com/office/powerpoint/2010/main" val="14631055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Data get transformed into information. Lots of thinking is required to get even from data to information – what do you want to ask of your data?  What reports do you need?  How do you want to analyze and display the information?</a:t>
            </a:r>
          </a:p>
          <a:p>
            <a:endParaRPr lang="en-US" baseline="0" dirty="0" smtClean="0"/>
          </a:p>
          <a:p>
            <a:r>
              <a:rPr lang="en-US" baseline="0" dirty="0" err="1" smtClean="0"/>
              <a:t>DaSy</a:t>
            </a:r>
            <a:r>
              <a:rPr lang="en-US" baseline="0" dirty="0" smtClean="0"/>
              <a:t> has several resources that can help you with this.  Critical questions.  Data Visualization.</a:t>
            </a:r>
            <a:endParaRPr lang="en-US" dirty="0" smtClean="0"/>
          </a:p>
        </p:txBody>
      </p:sp>
      <p:sp>
        <p:nvSpPr>
          <p:cNvPr id="4" name="Slide Number Placeholder 3"/>
          <p:cNvSpPr>
            <a:spLocks noGrp="1"/>
          </p:cNvSpPr>
          <p:nvPr>
            <p:ph type="sldNum" sz="quarter" idx="10"/>
          </p:nvPr>
        </p:nvSpPr>
        <p:spPr/>
        <p:txBody>
          <a:bodyPr/>
          <a:lstStyle/>
          <a:p>
            <a:fld id="{5E69EC22-8000-4A01-AE86-242F21553022}" type="slidenum">
              <a:rPr lang="en-US" smtClean="0"/>
              <a:t>19</a:t>
            </a:fld>
            <a:endParaRPr lang="en-US"/>
          </a:p>
        </p:txBody>
      </p:sp>
    </p:spTree>
    <p:extLst>
      <p:ext uri="{BB962C8B-B14F-4D97-AF65-F5344CB8AC3E}">
        <p14:creationId xmlns:p14="http://schemas.microsoft.com/office/powerpoint/2010/main" val="23230697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are going to be talking</a:t>
            </a:r>
            <a:r>
              <a:rPr lang="en-US" baseline="0" dirty="0" smtClean="0"/>
              <a:t> about data use today but before we want to set the stage with some systems concepts. The focus of our service delivery system is good outcomes for children and families.  The most direct influence on outcomes is what happens between a provider and a child and the family.  By provider, I mean teacher, early interventionist, therapist – anyone working directly with children and families.  We call what the provider is doing “practices.”  Good practice – good outcomes.  Poor practices – not such good outcomes.  Pretty straightforward relationship. This is at the core.</a:t>
            </a:r>
          </a:p>
          <a:p>
            <a:r>
              <a:rPr lang="en-US" baseline="0" dirty="0" smtClean="0"/>
              <a:t>What is not so obvious is that whether or not that provider is using good practices depends on multiple influences, some of which influence that provider directly and some indirectly.  The most direct influence on the provider is the local program and local system in which the provider operates.  Examples of influence include leadership at the local level, fiscal policies, opportunities for professional development, use of data, and many more.  But the local level does not operate in a vacuum either.  What happens at the local level is influenced by the state system.  Some of these influences might be enormous – such as funding and others are less so.  Similarly, both the state and local level are influenced by the federal policies and procedures.  </a:t>
            </a:r>
          </a:p>
          <a:p>
            <a:endParaRPr lang="en-US" baseline="0" dirty="0" smtClean="0"/>
          </a:p>
          <a:p>
            <a:r>
              <a:rPr lang="en-US" dirty="0" smtClean="0"/>
              <a:t>So let’s start today with being aware</a:t>
            </a:r>
            <a:r>
              <a:rPr lang="en-US" baseline="0" dirty="0" smtClean="0"/>
              <a:t> that how providers interact with families is the result of multiple layers of influence.   </a:t>
            </a:r>
            <a:endParaRPr lang="en-US" dirty="0" smtClean="0"/>
          </a:p>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a:t>
            </a:fld>
            <a:endParaRPr lang="en-US"/>
          </a:p>
        </p:txBody>
      </p:sp>
    </p:spTree>
    <p:extLst>
      <p:ext uri="{BB962C8B-B14F-4D97-AF65-F5344CB8AC3E}">
        <p14:creationId xmlns:p14="http://schemas.microsoft.com/office/powerpoint/2010/main" val="19931000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let’s talk about moving from information</a:t>
            </a:r>
            <a:r>
              <a:rPr lang="en-US" baseline="0" dirty="0" smtClean="0"/>
              <a:t> to knowledge</a:t>
            </a:r>
            <a:r>
              <a:rPr lang="en-US" dirty="0" smtClean="0"/>
              <a:t>.  This is information.</a:t>
            </a:r>
            <a:r>
              <a:rPr lang="en-US" baseline="0" dirty="0" smtClean="0"/>
              <a:t>  All of us can read this.  You can see some high bars and some low bars – but does this mean anything to you?   This is more meaningful than raw data but we can’t make sense of this without context.  Here is another aside.  Remember that sometimes when you are sharing data with stakeholders, depending on who they are and what they already know, your information looks like this to them.  If you want stakeholders to participate in reviewing information, be very aware of how much context you need to give them so the information has meaning. </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20</a:t>
            </a:fld>
            <a:endParaRPr lang="en-US"/>
          </a:p>
        </p:txBody>
      </p:sp>
    </p:spTree>
    <p:extLst>
      <p:ext uri="{BB962C8B-B14F-4D97-AF65-F5344CB8AC3E}">
        <p14:creationId xmlns:p14="http://schemas.microsoft.com/office/powerpoint/2010/main" val="27971049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does it take</a:t>
            </a:r>
            <a:r>
              <a:rPr lang="en-US" baseline="0" dirty="0" smtClean="0"/>
              <a:t> to turn information into knowledge? </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21</a:t>
            </a:fld>
            <a:endParaRPr lang="en-US"/>
          </a:p>
        </p:txBody>
      </p:sp>
    </p:spTree>
    <p:extLst>
      <p:ext uri="{BB962C8B-B14F-4D97-AF65-F5344CB8AC3E}">
        <p14:creationId xmlns:p14="http://schemas.microsoft.com/office/powerpoint/2010/main" val="17891470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I will show you a graph that you can understand.  This graph is from the National Early Intervention Longitudinal Study. This was an OSEP funded study that Donna and I worked on about 15 years ago.  The study followed a nationally representative sample of over 3300 children from the time they entered early intervention</a:t>
            </a:r>
            <a:r>
              <a:rPr lang="en-US" baseline="0" dirty="0" smtClean="0"/>
              <a:t> until spring of kindergarten.  This is one of the graphs from that study.  In kindergarten, 35% of the former EI recipients no longer had a disability or delay and so did not have an IEP.  Another 11% were still considered to have a disability but did not have an IEP and 54% had an IEP.   </a:t>
            </a:r>
          </a:p>
          <a:p>
            <a:r>
              <a:rPr lang="en-US" baseline="0" dirty="0" smtClean="0"/>
              <a:t>What do these numbers say to you?  Surprised that only a little over half had an IEP?  We serve around 2% of the population in EI and these are children who are 1.5 to 2 standard deviations below what is expected for their age.  We thought it was kind of remarkable that only 54% had IEPs in Kindergarten.</a:t>
            </a:r>
          </a:p>
          <a:p>
            <a:r>
              <a:rPr lang="en-US" baseline="0" dirty="0" smtClean="0"/>
              <a:t>But here is the flip side.  There were concerns in the field that in fact there were former EI recipients that need help but weren’t getting it because they did not meet the special education eligibility criteria and that it was only a matter of time before there need became significant enough for them to qualify for special education.  So it is interesting to know that they don’t have an IEP but how are they doing.</a:t>
            </a:r>
          </a:p>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22</a:t>
            </a:fld>
            <a:endParaRPr lang="en-US"/>
          </a:p>
        </p:txBody>
      </p:sp>
    </p:spTree>
    <p:extLst>
      <p:ext uri="{BB962C8B-B14F-4D97-AF65-F5344CB8AC3E}">
        <p14:creationId xmlns:p14="http://schemas.microsoft.com/office/powerpoint/2010/main" val="17824392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a:t>
            </a:r>
            <a:r>
              <a:rPr lang="en-US" dirty="0" smtClean="0"/>
              <a:t>get at this issue, we asked</a:t>
            </a:r>
            <a:r>
              <a:rPr lang="en-US" baseline="0" dirty="0" smtClean="0"/>
              <a:t> the children’s kindergarten teachers to tell us how they were doing and we use the same items that had been used with a national study of kindergarten children.  So here are 3 items and here is how the general population of kindergarten kids does on those items.  Now let’s look at how the group of EI recipients who had no disability in kindergarten were doing.  How about the children who had a disability but no IEP?  A little lower but still pretty close.  And the former IE recipients who had an IEP?  For them it is a different story.    There are many more literacy skill items, there are math items, there are social emotional and behavior items and the pattern is pretty much the same story for every one of them. </a:t>
            </a:r>
          </a:p>
          <a:p>
            <a:r>
              <a:rPr lang="en-US" baseline="0" dirty="0" smtClean="0"/>
              <a:t>I want to make a couple of points about how information becomes knowledge.  First, did you experience how what you brought to these data allowed you to make sense of them.  Second, I want to point out that it was our knowledge of special education that drove us to include these measures of achievement to begin with.  We knew receipt of special education is an imperfect measure of what a child knows and can do.  We also knew the conventional wisdom about kids not meeting eligibility criteria but not doing well.   We didn’t want to be looking at the kindergarten data without any information on how the kids were doing. Third, it was also our understanding of context that helped us determine how we needed to look at the data.   I want to show you one last bar.  This is the data for all of the EI graduates combined.  If you were just to look at this bar compared to the top bar, the story is just former EI </a:t>
            </a:r>
            <a:r>
              <a:rPr lang="en-US" baseline="0" dirty="0" err="1" smtClean="0"/>
              <a:t>recipents</a:t>
            </a:r>
            <a:r>
              <a:rPr lang="en-US" baseline="0" dirty="0" smtClean="0"/>
              <a:t> in Kindergarten are not doing as well as the general population.  If we had not disaggregated the data by IEP status, we would have missed the whole story.  </a:t>
            </a:r>
          </a:p>
          <a:p>
            <a:r>
              <a:rPr lang="en-US" baseline="0" dirty="0" smtClean="0"/>
              <a:t>Bottom line:  You need to bring what you know to your data analysis and your data interpretation.</a:t>
            </a:r>
            <a:endParaRPr lang="en-US" dirty="0" smtClean="0"/>
          </a:p>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23</a:t>
            </a:fld>
            <a:endParaRPr lang="en-US"/>
          </a:p>
        </p:txBody>
      </p:sp>
    </p:spTree>
    <p:extLst>
      <p:ext uri="{BB962C8B-B14F-4D97-AF65-F5344CB8AC3E}">
        <p14:creationId xmlns:p14="http://schemas.microsoft.com/office/powerpoint/2010/main" val="16808186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a:t>
            </a:r>
            <a:r>
              <a:rPr lang="en-US" baseline="0" dirty="0" smtClean="0"/>
              <a:t> also can’t emphasize enough how important it is to bring some sense of expectation to your graphs and tables.  Because having some sense of expectation allows you to notice the unexpected.   This is where you need to dig deeper, maybe you have a data quality problem.  Maybe something really extraordinary is going on in one of your programs or something is really wrong.   The CQI people actually explicitly talk about how every “defect” is to be cherished because it is an opportunity for improvement. </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24</a:t>
            </a:fld>
            <a:endParaRPr lang="en-US"/>
          </a:p>
        </p:txBody>
      </p:sp>
    </p:spTree>
    <p:extLst>
      <p:ext uri="{BB962C8B-B14F-4D97-AF65-F5344CB8AC3E}">
        <p14:creationId xmlns:p14="http://schemas.microsoft.com/office/powerpoint/2010/main" val="30917967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Finally, moving wisdom.</a:t>
            </a:r>
            <a:r>
              <a:rPr lang="en-US" baseline="0" dirty="0" smtClean="0"/>
              <a:t>  Wisdom is knowing how to take the knowledge and make it actionable.  Let’s go back to our NEILS data, If you knew this about the early intervention recipients in your state, what would you do with it?  Who would you tell?  And why would you tell them?</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Wisdom</a:t>
            </a:r>
            <a:r>
              <a:rPr lang="en-US" baseline="0" dirty="0" smtClean="0"/>
              <a:t> – this information can be used to make a case for the effectiveness of early intervention, this information can be used to generate a dollar figure on how much early intervention saves. The other part of the story is how poorly the kids with the IEPs were doing.  That was a lot of variation from the general population?  Is that appropriate variation?   Is that really the best we can do to prepare these kids for kindergarten.  Maybe it is but if you can find a few programs that do much better, maybe it isn’t.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Why is this a pyramid??</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25</a:t>
            </a:fld>
            <a:endParaRPr lang="en-US"/>
          </a:p>
        </p:txBody>
      </p:sp>
    </p:spTree>
    <p:extLst>
      <p:ext uri="{BB962C8B-B14F-4D97-AF65-F5344CB8AC3E}">
        <p14:creationId xmlns:p14="http://schemas.microsoft.com/office/powerpoint/2010/main" val="9422358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Part C folks,</a:t>
            </a:r>
            <a:r>
              <a:rPr lang="en-US" baseline="0" dirty="0" smtClean="0"/>
              <a:t> this is the evaluation of your SSIP.  Note this is not a “one and done.”  Not for SSIP – not for any kind of program improvement effort because Systems are dynamic.  They are constantly changing. </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26</a:t>
            </a:fld>
            <a:endParaRPr lang="en-US"/>
          </a:p>
        </p:txBody>
      </p:sp>
    </p:spTree>
    <p:extLst>
      <p:ext uri="{BB962C8B-B14F-4D97-AF65-F5344CB8AC3E}">
        <p14:creationId xmlns:p14="http://schemas.microsoft.com/office/powerpoint/2010/main" val="2211977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does it take to move to using CQI?  This is about leadership</a:t>
            </a:r>
            <a:r>
              <a:rPr lang="en-US" baseline="0" dirty="0" smtClean="0"/>
              <a:t> </a:t>
            </a:r>
            <a:r>
              <a:rPr lang="en-US" dirty="0" smtClean="0"/>
              <a:t>establishing a culture committed</a:t>
            </a:r>
            <a:r>
              <a:rPr lang="en-US" baseline="0" dirty="0" smtClean="0"/>
              <a:t> to continuous improvement up and down the layers of the system</a:t>
            </a:r>
            <a:r>
              <a:rPr lang="en-US" dirty="0" smtClean="0"/>
              <a:t>.</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204699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know the resource issue is a heavy lift.  One</a:t>
            </a:r>
            <a:r>
              <a:rPr lang="en-US" baseline="0" dirty="0" smtClean="0"/>
              <a:t> has to be able to access data to use it.  Preaching to the choir here.   This is 2016.  Staff working in EI and ESCE needed to have the technology to use data. </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28</a:t>
            </a:fld>
            <a:endParaRPr lang="en-US"/>
          </a:p>
        </p:txBody>
      </p:sp>
    </p:spTree>
    <p:extLst>
      <p:ext uri="{BB962C8B-B14F-4D97-AF65-F5344CB8AC3E}">
        <p14:creationId xmlns:p14="http://schemas.microsoft.com/office/powerpoint/2010/main" val="3470628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69EC22-8000-4A01-AE86-242F21553022}" type="slidenum">
              <a:rPr lang="en-US" smtClean="0"/>
              <a:t>29</a:t>
            </a:fld>
            <a:endParaRPr lang="en-US"/>
          </a:p>
        </p:txBody>
      </p:sp>
    </p:spTree>
    <p:extLst>
      <p:ext uri="{BB962C8B-B14F-4D97-AF65-F5344CB8AC3E}">
        <p14:creationId xmlns:p14="http://schemas.microsoft.com/office/powerpoint/2010/main" val="5803903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r>
              <a:rPr lang="en-US" dirty="0" smtClean="0"/>
              <a:t>Central</a:t>
            </a:r>
            <a:r>
              <a:rPr lang="en-US" baseline="0" dirty="0" smtClean="0"/>
              <a:t> to systems thinking is the notion of multiple perspectives.  </a:t>
            </a:r>
            <a:r>
              <a:rPr lang="en-US" dirty="0" smtClean="0"/>
              <a:t>This is an abbreviated or simplified</a:t>
            </a:r>
            <a:r>
              <a:rPr lang="en-US" baseline="0" dirty="0" smtClean="0"/>
              <a:t> </a:t>
            </a:r>
            <a:r>
              <a:rPr lang="en-US" dirty="0" smtClean="0"/>
              <a:t>view of what we just looked at – this</a:t>
            </a:r>
            <a:r>
              <a:rPr lang="en-US" baseline="0" dirty="0" smtClean="0"/>
              <a:t> is your view.  The local system is missing in this picture and is embedded behind the orange arrow.    What view does is show the  components of a high quality state system.  This is your sphere of influence.   In case any of you don’t recognize this, this is an overview of the ECTA System Framework</a:t>
            </a:r>
            <a:endParaRPr lang="en-US" dirty="0"/>
          </a:p>
        </p:txBody>
      </p:sp>
      <p:sp>
        <p:nvSpPr>
          <p:cNvPr id="4" name="Slide Number Placeholder 3"/>
          <p:cNvSpPr>
            <a:spLocks noGrp="1"/>
          </p:cNvSpPr>
          <p:nvPr>
            <p:ph type="sldNum" sz="quarter" idx="10"/>
          </p:nvPr>
        </p:nvSpPr>
        <p:spPr/>
        <p:txBody>
          <a:bodyPr/>
          <a:lstStyle/>
          <a:p>
            <a:pPr defTabSz="931774" fontAlgn="base">
              <a:spcBef>
                <a:spcPct val="0"/>
              </a:spcBef>
              <a:spcAft>
                <a:spcPct val="0"/>
              </a:spcAft>
              <a:defRPr/>
            </a:pPr>
            <a:fld id="{F301A615-0DC0-4125-9A7D-DA1C8F6FD644}" type="slidenum">
              <a:rPr lang="en-US">
                <a:solidFill>
                  <a:prstClr val="black"/>
                </a:solidFill>
                <a:ea typeface="ＭＳ Ｐゴシック" charset="0"/>
              </a:rPr>
              <a:pPr defTabSz="931774" fontAlgn="base">
                <a:spcBef>
                  <a:spcPct val="0"/>
                </a:spcBef>
                <a:spcAft>
                  <a:spcPct val="0"/>
                </a:spcAft>
                <a:defRPr/>
              </a:pPr>
              <a:t>3</a:t>
            </a:fld>
            <a:endParaRPr lang="en-US">
              <a:solidFill>
                <a:prstClr val="black"/>
              </a:solidFill>
              <a:ea typeface="ＭＳ Ｐゴシック" charset="0"/>
            </a:endParaRPr>
          </a:p>
        </p:txBody>
      </p:sp>
    </p:spTree>
    <p:extLst>
      <p:ext uri="{BB962C8B-B14F-4D97-AF65-F5344CB8AC3E}">
        <p14:creationId xmlns:p14="http://schemas.microsoft.com/office/powerpoint/2010/main" val="23067587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Collecting the right stuff?  Can you trust it?</a:t>
            </a:r>
            <a:r>
              <a:rPr lang="en-US" baseline="0" dirty="0" smtClean="0"/>
              <a:t>   </a:t>
            </a:r>
            <a:r>
              <a:rPr lang="en-US" dirty="0" smtClean="0"/>
              <a:t>Mention</a:t>
            </a:r>
            <a:r>
              <a:rPr lang="en-US" baseline="0" dirty="0" smtClean="0"/>
              <a:t> SD4, Map data.  We know having the right data is a challenge for some of you.  Having data you can trust also is a challenge.  As you heard Lisa say earlier, this is not just about the child outcomes data.  It is about finding and using some of those other data elements that are the influences on your child outcomes data. </a:t>
            </a:r>
          </a:p>
          <a:p>
            <a:endParaRPr lang="en-US" baseline="0" dirty="0" smtClean="0"/>
          </a:p>
          <a:p>
            <a:r>
              <a:rPr lang="en-US" baseline="0" dirty="0" smtClean="0"/>
              <a:t>Many of you are working with ECTA on child outcomes data quality…if you are not please contact ECTA.</a:t>
            </a:r>
          </a:p>
          <a:p>
            <a:endParaRPr lang="en-US" baseline="0" dirty="0" smtClean="0"/>
          </a:p>
          <a:p>
            <a:r>
              <a:rPr lang="en-US" baseline="0" dirty="0" err="1" smtClean="0"/>
              <a:t>DaSy</a:t>
            </a:r>
            <a:r>
              <a:rPr lang="en-US" baseline="0" dirty="0" smtClean="0"/>
              <a:t> and IDC can help with data quality issues.  </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30</a:t>
            </a:fld>
            <a:endParaRPr lang="en-US"/>
          </a:p>
        </p:txBody>
      </p:sp>
    </p:spTree>
    <p:extLst>
      <p:ext uri="{BB962C8B-B14F-4D97-AF65-F5344CB8AC3E}">
        <p14:creationId xmlns:p14="http://schemas.microsoft.com/office/powerpoint/2010/main" val="20174657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Bob talke</a:t>
            </a:r>
            <a:r>
              <a:rPr lang="en-US" baseline="0" dirty="0" smtClean="0"/>
              <a:t>d about and what I just mentioned with leadership.  Leadership is critical to getting the appropriate technology in place.  Without the technology, you can’t get from data to information</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31</a:t>
            </a:fld>
            <a:endParaRPr lang="en-US"/>
          </a:p>
        </p:txBody>
      </p:sp>
    </p:spTree>
    <p:extLst>
      <p:ext uri="{BB962C8B-B14F-4D97-AF65-F5344CB8AC3E}">
        <p14:creationId xmlns:p14="http://schemas.microsoft.com/office/powerpoint/2010/main" val="5366919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t>When</a:t>
            </a:r>
            <a:r>
              <a:rPr lang="en-US" baseline="0" dirty="0" smtClean="0"/>
              <a:t> you think about access to information, think about the data users and decision makers at the various levels in your state.   They need different kinds of data, presented in different ways that correspond to their sphere of influence.  What a teacher needs is different from what a center director needs.  What a regional TA provider or supervisor needs is different from what you need.  Moving to a culture of continuous improvement requires making sure people have the information they need to make the best decisions they can make.</a:t>
            </a:r>
            <a:endParaRPr lang="en-US" dirty="0"/>
          </a:p>
        </p:txBody>
      </p:sp>
      <p:sp>
        <p:nvSpPr>
          <p:cNvPr id="4" name="Slide Number Placeholder 3"/>
          <p:cNvSpPr>
            <a:spLocks noGrp="1"/>
          </p:cNvSpPr>
          <p:nvPr>
            <p:ph type="sldNum" sz="quarter" idx="10"/>
          </p:nvPr>
        </p:nvSpPr>
        <p:spPr/>
        <p:txBody>
          <a:bodyPr/>
          <a:lstStyle/>
          <a:p>
            <a:fld id="{A8B6DFA3-16CD-48FC-8D5C-F3EB84DCA6F1}" type="slidenum">
              <a:rPr lang="en-US" smtClean="0"/>
              <a:t>32</a:t>
            </a:fld>
            <a:endParaRPr lang="en-US"/>
          </a:p>
        </p:txBody>
      </p:sp>
    </p:spTree>
    <p:extLst>
      <p:ext uri="{BB962C8B-B14F-4D97-AF65-F5344CB8AC3E}">
        <p14:creationId xmlns:p14="http://schemas.microsoft.com/office/powerpoint/2010/main" val="13135704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Using data requires building staff</a:t>
            </a:r>
            <a:r>
              <a:rPr lang="en-US" baseline="0" dirty="0" smtClean="0"/>
              <a:t> skills about data.   What are appropriate data, how to analyze the data….  These are the upper 3 layers of our pyramid and it is a capacity that needs to be built. </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33</a:t>
            </a:fld>
            <a:endParaRPr lang="en-US"/>
          </a:p>
        </p:txBody>
      </p:sp>
    </p:spTree>
    <p:extLst>
      <p:ext uri="{BB962C8B-B14F-4D97-AF65-F5344CB8AC3E}">
        <p14:creationId xmlns:p14="http://schemas.microsoft.com/office/powerpoint/2010/main" val="178252930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smtClean="0"/>
              <a:t>Notice</a:t>
            </a:r>
            <a:r>
              <a:rPr lang="en-US" baseline="0" dirty="0" smtClean="0"/>
              <a:t> that d</a:t>
            </a:r>
            <a:r>
              <a:rPr lang="en-US" dirty="0" smtClean="0"/>
              <a:t>ata system</a:t>
            </a:r>
            <a:r>
              <a:rPr lang="en-US" baseline="0" dirty="0" smtClean="0"/>
              <a:t> is part of a larger system.  Data system, most specifically, the data itself is integral to the functioning of the other parts of the system because it is data that is needed for continuous improvement across the other components.</a:t>
            </a:r>
          </a:p>
          <a:p>
            <a:endParaRPr lang="en-US" baseline="0" dirty="0" smtClean="0"/>
          </a:p>
          <a:p>
            <a:r>
              <a:rPr lang="en-US" baseline="0" dirty="0" smtClean="0"/>
              <a:t>And this applies at all levels – federal, state, regional, program, classroom, case load – and the individual child</a:t>
            </a:r>
            <a:endParaRPr lang="en-US" dirty="0"/>
          </a:p>
        </p:txBody>
      </p:sp>
      <p:sp>
        <p:nvSpPr>
          <p:cNvPr id="4" name="Slide Number Placeholder 3"/>
          <p:cNvSpPr>
            <a:spLocks noGrp="1"/>
          </p:cNvSpPr>
          <p:nvPr>
            <p:ph type="sldNum" sz="quarter" idx="10"/>
          </p:nvPr>
        </p:nvSpPr>
        <p:spPr/>
        <p:txBody>
          <a:bodyPr/>
          <a:lstStyle/>
          <a:p>
            <a:pPr defTabSz="931774" fontAlgn="base">
              <a:spcBef>
                <a:spcPct val="0"/>
              </a:spcBef>
              <a:spcAft>
                <a:spcPct val="0"/>
              </a:spcAft>
              <a:defRPr/>
            </a:pPr>
            <a:fld id="{5E69EC22-8000-4A01-AE86-242F21553022}" type="slidenum">
              <a:rPr lang="en-US">
                <a:solidFill>
                  <a:prstClr val="black"/>
                </a:solidFill>
                <a:latin typeface="Calibri" charset="0"/>
                <a:ea typeface="ＭＳ Ｐゴシック" charset="0"/>
              </a:rPr>
              <a:pPr defTabSz="931774" fontAlgn="base">
                <a:spcBef>
                  <a:spcPct val="0"/>
                </a:spcBef>
                <a:spcAft>
                  <a:spcPct val="0"/>
                </a:spcAft>
                <a:defRPr/>
              </a:pPr>
              <a:t>34</a:t>
            </a:fld>
            <a:endParaRPr lang="en-US" dirty="0">
              <a:solidFill>
                <a:prstClr val="black"/>
              </a:solidFill>
              <a:latin typeface="Calibri" charset="0"/>
              <a:ea typeface="ＭＳ Ｐゴシック" charset="0"/>
            </a:endParaRPr>
          </a:p>
        </p:txBody>
      </p:sp>
    </p:spTree>
    <p:extLst>
      <p:ext uri="{BB962C8B-B14F-4D97-AF65-F5344CB8AC3E}">
        <p14:creationId xmlns:p14="http://schemas.microsoft.com/office/powerpoint/2010/main" val="193851590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solidFill>
                  <a:prstClr val="black"/>
                </a:solidFill>
              </a:rPr>
              <a:pPr/>
              <a:t>35</a:t>
            </a:fld>
            <a:endParaRPr lang="en-US">
              <a:solidFill>
                <a:prstClr val="black"/>
              </a:solidFill>
            </a:endParaRPr>
          </a:p>
        </p:txBody>
      </p:sp>
    </p:spTree>
    <p:extLst>
      <p:ext uri="{BB962C8B-B14F-4D97-AF65-F5344CB8AC3E}">
        <p14:creationId xmlns:p14="http://schemas.microsoft.com/office/powerpoint/2010/main" val="6386046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36</a:t>
            </a:fld>
            <a:endParaRPr lang="en-US"/>
          </a:p>
        </p:txBody>
      </p:sp>
    </p:spTree>
    <p:extLst>
      <p:ext uri="{BB962C8B-B14F-4D97-AF65-F5344CB8AC3E}">
        <p14:creationId xmlns:p14="http://schemas.microsoft.com/office/powerpoint/2010/main" val="317096198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Giant goals – redesign</a:t>
            </a:r>
            <a:r>
              <a:rPr lang="en-US" baseline="0" dirty="0" smtClean="0"/>
              <a:t> of the data system in conjunction with some major redesign in other system components.</a:t>
            </a:r>
          </a:p>
          <a:p>
            <a:r>
              <a:rPr lang="en-US" baseline="0" dirty="0" smtClean="0"/>
              <a:t>Moderate system goals are some of the things are topic cohorts are working on:  electronic IFSPs, Improving the quality of the child outcomes data, linking Part C and 619 data</a:t>
            </a:r>
          </a:p>
          <a:p>
            <a:r>
              <a:rPr lang="en-US" baseline="0" dirty="0" smtClean="0"/>
              <a:t>At least half of you are engaging in systemic improvement through the SSIP?  Think about what you are doing through a CQI lens.  Don’t think of the SSIP as an initiative or a project – it is the beginning of an ongoing effort to continuously improve quality in your system. </a:t>
            </a:r>
          </a:p>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37</a:t>
            </a:fld>
            <a:endParaRPr lang="en-US"/>
          </a:p>
        </p:txBody>
      </p:sp>
    </p:spTree>
    <p:extLst>
      <p:ext uri="{BB962C8B-B14F-4D97-AF65-F5344CB8AC3E}">
        <p14:creationId xmlns:p14="http://schemas.microsoft.com/office/powerpoint/2010/main" val="174213260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then go back</a:t>
            </a:r>
            <a:r>
              <a:rPr lang="en-US" baseline="0" dirty="0" smtClean="0"/>
              <a:t> and pick another goal.</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38</a:t>
            </a:fld>
            <a:endParaRPr lang="en-US"/>
          </a:p>
        </p:txBody>
      </p:sp>
    </p:spTree>
    <p:extLst>
      <p:ext uri="{BB962C8B-B14F-4D97-AF65-F5344CB8AC3E}">
        <p14:creationId xmlns:p14="http://schemas.microsoft.com/office/powerpoint/2010/main" val="244592028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a:t>
            </a:r>
            <a:r>
              <a:rPr lang="en-US" baseline="0" dirty="0" smtClean="0"/>
              <a:t> spinning plates are like PDSAs in SSIP.  You will have </a:t>
            </a:r>
            <a:r>
              <a:rPr lang="en-US" dirty="0" smtClean="0"/>
              <a:t>a few PDSA cycles going.</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39</a:t>
            </a:fld>
            <a:endParaRPr lang="en-US"/>
          </a:p>
        </p:txBody>
      </p:sp>
    </p:spTree>
    <p:extLst>
      <p:ext uri="{BB962C8B-B14F-4D97-AF65-F5344CB8AC3E}">
        <p14:creationId xmlns:p14="http://schemas.microsoft.com/office/powerpoint/2010/main" val="35979106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things to remember about a system.  It has multiple parts</a:t>
            </a:r>
            <a:r>
              <a:rPr lang="en-US" baseline="0" dirty="0" smtClean="0"/>
              <a:t> or pieces and those pieces interact.  Furthermore, each is important to the functioning of the system.  </a:t>
            </a:r>
            <a:r>
              <a:rPr lang="en-US" dirty="0" smtClean="0"/>
              <a:t>So</a:t>
            </a:r>
            <a:r>
              <a:rPr lang="en-US" baseline="0" dirty="0" smtClean="0"/>
              <a:t> we are not going to argue that any one component of the system is more important than other component.  Each of them has to be functioning to support the other.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By the way, if you are a new coordinator, find some dedicated time to become familiar with the System’s Framework.  It is a great introduction to understanding what a state system for early intervention or early childhood special education. </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4</a:t>
            </a:fld>
            <a:endParaRPr lang="en-US"/>
          </a:p>
        </p:txBody>
      </p:sp>
    </p:spTree>
    <p:extLst>
      <p:ext uri="{BB962C8B-B14F-4D97-AF65-F5344CB8AC3E}">
        <p14:creationId xmlns:p14="http://schemas.microsoft.com/office/powerpoint/2010/main" val="147294016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your</a:t>
            </a:r>
            <a:r>
              <a:rPr lang="en-US" baseline="0" dirty="0" smtClean="0"/>
              <a:t> SSIP looks like this, you might want to think about cutting back a bit.</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40</a:t>
            </a:fld>
            <a:endParaRPr lang="en-US"/>
          </a:p>
        </p:txBody>
      </p:sp>
    </p:spTree>
    <p:extLst>
      <p:ext uri="{BB962C8B-B14F-4D97-AF65-F5344CB8AC3E}">
        <p14:creationId xmlns:p14="http://schemas.microsoft.com/office/powerpoint/2010/main" val="43552372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a:t>
            </a:r>
            <a:r>
              <a:rPr lang="en-US" baseline="0" dirty="0" smtClean="0"/>
              <a:t> speaking of spinning, the goal is to build</a:t>
            </a:r>
            <a:r>
              <a:rPr lang="en-US" dirty="0" smtClean="0"/>
              <a:t> well-oiled machine</a:t>
            </a:r>
            <a:r>
              <a:rPr lang="en-US" baseline="0" dirty="0" smtClean="0"/>
              <a:t> with a working data engine powered by data where each level of the system is high quality and the state and local infrastructures provide good supports to the folks on the ground who are doing the important work.   </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41</a:t>
            </a:fld>
            <a:endParaRPr lang="en-US"/>
          </a:p>
        </p:txBody>
      </p:sp>
    </p:spTree>
    <p:extLst>
      <p:ext uri="{BB962C8B-B14F-4D97-AF65-F5344CB8AC3E}">
        <p14:creationId xmlns:p14="http://schemas.microsoft.com/office/powerpoint/2010/main" val="285126419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Can you give our data stars a big round of applause?</a:t>
            </a:r>
          </a:p>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42</a:t>
            </a:fld>
            <a:endParaRPr lang="en-US"/>
          </a:p>
        </p:txBody>
      </p:sp>
    </p:spTree>
    <p:extLst>
      <p:ext uri="{BB962C8B-B14F-4D97-AF65-F5344CB8AC3E}">
        <p14:creationId xmlns:p14="http://schemas.microsoft.com/office/powerpoint/2010/main" val="33994507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43</a:t>
            </a:fld>
            <a:endParaRPr lang="en-US"/>
          </a:p>
        </p:txBody>
      </p:sp>
    </p:spTree>
    <p:extLst>
      <p:ext uri="{BB962C8B-B14F-4D97-AF65-F5344CB8AC3E}">
        <p14:creationId xmlns:p14="http://schemas.microsoft.com/office/powerpoint/2010/main" val="363863215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69EC22-8000-4A01-AE86-242F21553022}" type="slidenum">
              <a:rPr lang="en-US" smtClean="0"/>
              <a:t>44</a:t>
            </a:fld>
            <a:endParaRPr lang="en-US"/>
          </a:p>
        </p:txBody>
      </p:sp>
    </p:spTree>
    <p:extLst>
      <p:ext uri="{BB962C8B-B14F-4D97-AF65-F5344CB8AC3E}">
        <p14:creationId xmlns:p14="http://schemas.microsoft.com/office/powerpoint/2010/main" val="12901694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Some of us had the opportunity to attend an international early intervention conference at the beginning of the summer.  And it was quite an experience to learn about the where other countries are in setting up there service delivery system.  I was talking to people from some of the developing countries and thinking that is where the US was in the 50s or 60s.  So I think it is really appropriate in this 30</a:t>
            </a:r>
            <a:r>
              <a:rPr lang="en-US" baseline="30000" dirty="0" smtClean="0"/>
              <a:t>th</a:t>
            </a:r>
            <a:r>
              <a:rPr lang="en-US" baseline="0" dirty="0" smtClean="0"/>
              <a:t> anniversary year to celebrate how far we have come as a country – and also to think about what the next 30 years will bring.  We sincerely hope that using data to drive program improvement will be part of the evolution of our systems. </a:t>
            </a:r>
          </a:p>
        </p:txBody>
      </p:sp>
      <p:sp>
        <p:nvSpPr>
          <p:cNvPr id="4" name="Slide Number Placeholder 3"/>
          <p:cNvSpPr>
            <a:spLocks noGrp="1"/>
          </p:cNvSpPr>
          <p:nvPr>
            <p:ph type="sldNum" sz="quarter" idx="10"/>
          </p:nvPr>
        </p:nvSpPr>
        <p:spPr/>
        <p:txBody>
          <a:bodyPr/>
          <a:lstStyle/>
          <a:p>
            <a:fld id="{5E69EC22-8000-4A01-AE86-242F21553022}" type="slidenum">
              <a:rPr lang="en-US" smtClean="0"/>
              <a:t>45</a:t>
            </a:fld>
            <a:endParaRPr lang="en-US"/>
          </a:p>
        </p:txBody>
      </p:sp>
    </p:spTree>
    <p:extLst>
      <p:ext uri="{BB962C8B-B14F-4D97-AF65-F5344CB8AC3E}">
        <p14:creationId xmlns:p14="http://schemas.microsoft.com/office/powerpoint/2010/main" val="34743683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baseline="0" dirty="0" smtClean="0"/>
              <a:t>I want to end with a quote that I really like.</a:t>
            </a:r>
          </a:p>
          <a:p>
            <a:endParaRPr lang="en-US" baseline="0" dirty="0" smtClean="0"/>
          </a:p>
          <a:p>
            <a:r>
              <a:rPr lang="en-US" baseline="0" dirty="0" smtClean="0"/>
              <a:t>So we hope all of you go home yearning for the vast and endless sea of good outcomes for all children and families….and we hope you have learned some things and been inspired to build the boat that will get us there.  Thank you for attending the conference. Safe travels everyone.  We wish you a good trip home. </a:t>
            </a:r>
          </a:p>
        </p:txBody>
      </p:sp>
      <p:sp>
        <p:nvSpPr>
          <p:cNvPr id="4" name="Slide Number Placeholder 3"/>
          <p:cNvSpPr>
            <a:spLocks noGrp="1"/>
          </p:cNvSpPr>
          <p:nvPr>
            <p:ph type="sldNum" sz="quarter" idx="10"/>
          </p:nvPr>
        </p:nvSpPr>
        <p:spPr/>
        <p:txBody>
          <a:bodyPr/>
          <a:lstStyle/>
          <a:p>
            <a:fld id="{5E69EC22-8000-4A01-AE86-242F21553022}" type="slidenum">
              <a:rPr lang="en-US" smtClean="0">
                <a:solidFill>
                  <a:prstClr val="black"/>
                </a:solidFill>
              </a:rPr>
              <a:pPr/>
              <a:t>46</a:t>
            </a:fld>
            <a:endParaRPr lang="en-US">
              <a:solidFill>
                <a:prstClr val="black"/>
              </a:solidFill>
            </a:endParaRPr>
          </a:p>
        </p:txBody>
      </p:sp>
    </p:spTree>
    <p:extLst>
      <p:ext uri="{BB962C8B-B14F-4D97-AF65-F5344CB8AC3E}">
        <p14:creationId xmlns:p14="http://schemas.microsoft.com/office/powerpoint/2010/main" val="232516605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69EC22-8000-4A01-AE86-242F21553022}" type="slidenum">
              <a:rPr lang="en-US" smtClean="0"/>
              <a:t>47</a:t>
            </a:fld>
            <a:endParaRPr lang="en-US"/>
          </a:p>
        </p:txBody>
      </p:sp>
    </p:spTree>
    <p:extLst>
      <p:ext uri="{BB962C8B-B14F-4D97-AF65-F5344CB8AC3E}">
        <p14:creationId xmlns:p14="http://schemas.microsoft.com/office/powerpoint/2010/main" val="151604049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48</a:t>
            </a:fld>
            <a:endParaRPr lang="en-US"/>
          </a:p>
        </p:txBody>
      </p:sp>
    </p:spTree>
    <p:extLst>
      <p:ext uri="{BB962C8B-B14F-4D97-AF65-F5344CB8AC3E}">
        <p14:creationId xmlns:p14="http://schemas.microsoft.com/office/powerpoint/2010/main" val="40957694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t>Let’s take another</a:t>
            </a:r>
            <a:r>
              <a:rPr lang="en-US" baseline="0" dirty="0" smtClean="0"/>
              <a:t> look at the multiple levels in how services get delivered to young children with disabilities and their families.  Let’s start with the provider level.  At the heart of EI and ECSE is the relationship with the child and that child’s family -  but the provider is not responsible for just one child.  He or she is responsible for many (and some times, we think way too many).  Providers are located within a local program or school that is overseen by a principal or director.  That person is responsible for many classrooms.  And that school is located in a district where someone is responsible for many schools or centers or sites.   And there might be a regional level in here.  And finally we get to the state level, where most of you operate.  The state has responsibilities for many localities.   And then finally we get to the national or federal level, where policies are being made that impact each of the states.  </a:t>
            </a:r>
          </a:p>
          <a:p>
            <a:endParaRPr lang="en-US" baseline="0" dirty="0" smtClean="0"/>
          </a:p>
          <a:p>
            <a:r>
              <a:rPr lang="en-US" baseline="0" dirty="0" smtClean="0"/>
              <a:t>We know the number of levels in this configuration varies across states – but all of the configurations have some variations on multiple levels.  Each level is a multiple nested within a multiple – and this becomes important for data use.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A8B6DFA3-16CD-48FC-8D5C-F3EB84DCA6F1}" type="slidenum">
              <a:rPr lang="en-US" smtClean="0"/>
              <a:t>5</a:t>
            </a:fld>
            <a:endParaRPr lang="en-US"/>
          </a:p>
        </p:txBody>
      </p:sp>
    </p:spTree>
    <p:extLst>
      <p:ext uri="{BB962C8B-B14F-4D97-AF65-F5344CB8AC3E}">
        <p14:creationId xmlns:p14="http://schemas.microsoft.com/office/powerpoint/2010/main" val="21929144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Whatever the number of levels your system has,</a:t>
            </a:r>
            <a:r>
              <a:rPr lang="en-US" baseline="0" dirty="0" smtClean="0"/>
              <a:t> each of the levels has people who work at that level.  What do all of these people have in common.  They all make decisions.  Their decisions reflect their unique perspective in the system – and their decisions impact others in the system. </a:t>
            </a:r>
            <a:endParaRPr lang="en-US" dirty="0" smtClean="0"/>
          </a:p>
          <a:p>
            <a:endParaRPr lang="en-US" dirty="0" smtClean="0"/>
          </a:p>
          <a:p>
            <a:r>
              <a:rPr lang="en-US" dirty="0" smtClean="0"/>
              <a:t>Big decisions,</a:t>
            </a:r>
            <a:r>
              <a:rPr lang="en-US" baseline="0" dirty="0" smtClean="0"/>
              <a:t> little decisions – some decisions with big consequences.  Some of the little decisions don’t mean much as single decisions but have an impact when taken together.  </a:t>
            </a:r>
            <a:r>
              <a:rPr lang="en-US" baseline="0" dirty="0" err="1" smtClean="0"/>
              <a:t>Eg</a:t>
            </a:r>
            <a:r>
              <a:rPr lang="en-US" baseline="0" dirty="0" smtClean="0"/>
              <a:t>. Preschool teacher who consistently makes good instructional decisions or an early interventionist who has the knowledge base to support a really support the family in helping their child develop and learn.  </a:t>
            </a:r>
          </a:p>
          <a:p>
            <a:endParaRPr lang="en-US" baseline="0" dirty="0" smtClean="0"/>
          </a:p>
          <a:p>
            <a:r>
              <a:rPr lang="en-US" baseline="0" dirty="0" smtClean="0"/>
              <a:t>I might also add that many of you are impacted by the decisions of others and some of them like your state legislature are outside of your system.  We will come back to them later. </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22664318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Having identified our decision</a:t>
            </a:r>
            <a:r>
              <a:rPr lang="en-US" baseline="0" dirty="0" smtClean="0"/>
              <a:t> makers, I want to lay out some propositions for you..  </a:t>
            </a:r>
          </a:p>
          <a:p>
            <a:pPr marL="228600" indent="-228600">
              <a:buAutoNum type="arabicPeriod"/>
            </a:pPr>
            <a:r>
              <a:rPr lang="en-US" baseline="0" dirty="0" smtClean="0"/>
              <a:t>Good decisions are better than bad decisions. </a:t>
            </a:r>
          </a:p>
          <a:p>
            <a:pPr marL="228600" indent="-228600">
              <a:buAutoNum type="arabicPeriod"/>
            </a:pPr>
            <a:r>
              <a:rPr lang="en-US" dirty="0" smtClean="0"/>
              <a:t> Your decisions combined</a:t>
            </a:r>
            <a:r>
              <a:rPr lang="en-US" baseline="0" dirty="0" smtClean="0"/>
              <a:t> with other’s decisions are critical to whether children and families achieve good outcomes. Some decisions make the state system.   better.   Some make the local system better.    </a:t>
            </a:r>
            <a:r>
              <a:rPr lang="en-US" dirty="0" smtClean="0"/>
              <a:t>Especially in the</a:t>
            </a:r>
            <a:r>
              <a:rPr lang="en-US" baseline="0" dirty="0" smtClean="0"/>
              <a:t> EI and ECSE systems, up and down the line, people are incredibly devoted to children and family.  Really good people who want to do the right thing.  But for a whole host of reasons they might not always make good decisions. </a:t>
            </a:r>
          </a:p>
          <a:p>
            <a:pPr marL="228600" indent="-228600">
              <a:buAutoNum type="arabicPeriod"/>
            </a:pPr>
            <a:r>
              <a:rPr lang="en-US" baseline="0" dirty="0" smtClean="0"/>
              <a:t>People are more likely to make good decisions when they have good information and that requires good data.</a:t>
            </a:r>
          </a:p>
          <a:p>
            <a:pPr marL="228600" indent="-228600">
              <a:buAutoNum type="arabicPeriod"/>
            </a:pPr>
            <a:endParaRPr lang="en-US" baseline="0" dirty="0" smtClean="0"/>
          </a:p>
        </p:txBody>
      </p:sp>
      <p:sp>
        <p:nvSpPr>
          <p:cNvPr id="4" name="Slide Number Placeholder 3"/>
          <p:cNvSpPr>
            <a:spLocks noGrp="1"/>
          </p:cNvSpPr>
          <p:nvPr>
            <p:ph type="sldNum" sz="quarter" idx="10"/>
          </p:nvPr>
        </p:nvSpPr>
        <p:spPr/>
        <p:txBody>
          <a:bodyPr/>
          <a:lstStyle/>
          <a:p>
            <a:fld id="{5E69EC22-8000-4A01-AE86-242F21553022}" type="slidenum">
              <a:rPr lang="en-US" smtClean="0"/>
              <a:t>7</a:t>
            </a:fld>
            <a:endParaRPr lang="en-US"/>
          </a:p>
        </p:txBody>
      </p:sp>
    </p:spTree>
    <p:extLst>
      <p:ext uri="{BB962C8B-B14F-4D97-AF65-F5344CB8AC3E}">
        <p14:creationId xmlns:p14="http://schemas.microsoft.com/office/powerpoint/2010/main" val="38825215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a:t>
            </a:r>
            <a:r>
              <a:rPr lang="en-US" baseline="0" dirty="0" smtClean="0"/>
              <a:t> do we want with regard to data?  Pretty simple actually, we want to build system where every person who has influence within the system had timely access to relevant and accurate information,  and uses that information to improve policy and practice.   We want everyone to have the data they need to make good decisions.   </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28613133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Sometime data identifies</a:t>
            </a:r>
            <a:r>
              <a:rPr lang="en-US" baseline="0" dirty="0" smtClean="0"/>
              <a:t> significant problems in our systems.  </a:t>
            </a:r>
            <a:r>
              <a:rPr lang="en-US" dirty="0" smtClean="0"/>
              <a:t> One example would be preschool suspensions</a:t>
            </a:r>
            <a:r>
              <a:rPr lang="en-US" baseline="0" dirty="0" smtClean="0"/>
              <a:t> – this is a problem we would not even know existed without data.  Timelines are another example.  The data on timeline show could show instances where things are substantially off of when they should be happening.   Data also uncover smaller issues.  We don’t to always talk about problems because it sounds negative.   In some ways, everything short of providing children and families with high quality services is a problem – I just want to acknowledge that some problems are much more significant than others.  Maybe local practitioners are doing some things that are okay but not completely consistent with recommended practices.  Data identify the problem.  Whatever the problem, data can be used to identify it and track how a program, a district, or a state is doing on addressing the problem. </a:t>
            </a:r>
            <a:endParaRPr lang="en-US" dirty="0" smtClean="0"/>
          </a:p>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29692139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2.jpe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3" name="Picture 12" descr="&quot; &quot;"/>
          <p:cNvPicPr>
            <a:picLocks noChangeAspect="1"/>
          </p:cNvPicPr>
          <p:nvPr userDrawn="1"/>
        </p:nvPicPr>
        <p:blipFill rotWithShape="1">
          <a:blip r:embed="rId2">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val="0"/>
              </a:ext>
            </a:extLst>
          </a:blip>
          <a:srcRect r="29929" b="34656"/>
          <a:stretch/>
        </p:blipFill>
        <p:spPr>
          <a:xfrm>
            <a:off x="5676900" y="304801"/>
            <a:ext cx="3467100" cy="6553200"/>
          </a:xfrm>
          <a:prstGeom prst="rect">
            <a:avLst/>
          </a:prstGeom>
        </p:spPr>
      </p:pic>
      <p:sp>
        <p:nvSpPr>
          <p:cNvPr id="15" name="Subtitle 2"/>
          <p:cNvSpPr>
            <a:spLocks noGrp="1"/>
          </p:cNvSpPr>
          <p:nvPr>
            <p:ph type="subTitle" idx="1"/>
          </p:nvPr>
        </p:nvSpPr>
        <p:spPr>
          <a:xfrm>
            <a:off x="987552" y="5184648"/>
            <a:ext cx="4270248" cy="1216152"/>
          </a:xfrm>
          <a:prstGeom prst="rect">
            <a:avLst/>
          </a:prstGeom>
        </p:spPr>
        <p:txBody>
          <a:bodyPr>
            <a:normAutofit/>
          </a:bodyPr>
          <a:lstStyle>
            <a:lvl1pPr marL="0" indent="0" algn="ctr">
              <a:buNone/>
              <a:defRPr sz="3000" b="1">
                <a:solidFill>
                  <a:srgbClr val="154578"/>
                </a:solidFill>
                <a:latin typeface="Century Gothic" panose="020B0502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grpSp>
        <p:nvGrpSpPr>
          <p:cNvPr id="10" name="Group 9" descr="Logo for the Center for IDEA Early Childhood Data Systems"/>
          <p:cNvGrpSpPr/>
          <p:nvPr userDrawn="1"/>
        </p:nvGrpSpPr>
        <p:grpSpPr>
          <a:xfrm>
            <a:off x="762000" y="742334"/>
            <a:ext cx="6019800" cy="1086465"/>
            <a:chOff x="762000" y="742334"/>
            <a:chExt cx="6019800" cy="1086465"/>
          </a:xfrm>
        </p:grpSpPr>
        <p:pic>
          <p:nvPicPr>
            <p:cNvPr id="7" name="Picture 2" descr="Logo for the Center for IDEA Early Childhood Data Systems"/>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2000" y="742334"/>
              <a:ext cx="1600200" cy="108646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descr="The Center for IDEA Early Childhood Data Systems"/>
            <p:cNvSpPr txBox="1"/>
            <p:nvPr userDrawn="1"/>
          </p:nvSpPr>
          <p:spPr>
            <a:xfrm>
              <a:off x="2362200" y="1093358"/>
              <a:ext cx="4419600" cy="646331"/>
            </a:xfrm>
            <a:prstGeom prst="rect">
              <a:avLst/>
            </a:prstGeom>
            <a:noFill/>
          </p:spPr>
          <p:txBody>
            <a:bodyPr wrap="square" rtlCol="0">
              <a:spAutoFit/>
            </a:bodyPr>
            <a:lstStyle/>
            <a:p>
              <a:r>
                <a:rPr lang="en-US" b="1" dirty="0" smtClean="0">
                  <a:solidFill>
                    <a:srgbClr val="39B54A"/>
                  </a:solidFill>
                </a:rPr>
                <a:t>The</a:t>
              </a:r>
              <a:r>
                <a:rPr lang="en-US" b="1" baseline="0" dirty="0" smtClean="0">
                  <a:solidFill>
                    <a:srgbClr val="39B54A"/>
                  </a:solidFill>
                </a:rPr>
                <a:t> Center for IDEA</a:t>
              </a:r>
            </a:p>
            <a:p>
              <a:r>
                <a:rPr lang="en-US" b="1" baseline="0" dirty="0" smtClean="0">
                  <a:solidFill>
                    <a:srgbClr val="39B54A"/>
                  </a:solidFill>
                </a:rPr>
                <a:t>Early Childhood Data Systems</a:t>
              </a:r>
              <a:endParaRPr lang="en-US" b="1" dirty="0">
                <a:solidFill>
                  <a:srgbClr val="39B54A"/>
                </a:solidFill>
              </a:endParaRPr>
            </a:p>
          </p:txBody>
        </p:sp>
      </p:grpSp>
      <p:sp>
        <p:nvSpPr>
          <p:cNvPr id="9" name="Text Placeholder 8"/>
          <p:cNvSpPr>
            <a:spLocks noGrp="1"/>
          </p:cNvSpPr>
          <p:nvPr>
            <p:ph type="body" sz="quarter" idx="10"/>
          </p:nvPr>
        </p:nvSpPr>
        <p:spPr>
          <a:xfrm>
            <a:off x="838200" y="2209800"/>
            <a:ext cx="6705600" cy="2209800"/>
          </a:xfrm>
          <a:prstGeom prst="rect">
            <a:avLst/>
          </a:prstGeom>
        </p:spPr>
        <p:txBody>
          <a:bodyPr/>
          <a:lstStyle>
            <a:lvl1pPr marL="0" indent="0">
              <a:buNone/>
              <a:defRPr sz="5400" b="1">
                <a:solidFill>
                  <a:srgbClr val="154578"/>
                </a:solidFill>
                <a:latin typeface="Century Gothic" panose="020B0502020202020204" pitchFamily="34" charset="0"/>
              </a:defRPr>
            </a:lvl1pPr>
            <a:lvl2pPr marL="0" indent="0">
              <a:buNone/>
              <a:defRPr sz="4000" b="1">
                <a:solidFill>
                  <a:srgbClr val="154578"/>
                </a:solidFill>
                <a:latin typeface="Century Gothic" panose="020B0502020202020204" pitchFamily="34" charset="0"/>
              </a:defRPr>
            </a:lvl2pPr>
            <a:lvl3pPr marL="228600" indent="0">
              <a:buNone/>
              <a:defRPr sz="4000" b="1">
                <a:solidFill>
                  <a:srgbClr val="154578"/>
                </a:solidFill>
                <a:latin typeface="Century Gothic" panose="020B0502020202020204" pitchFamily="34" charset="0"/>
              </a:defRPr>
            </a:lvl3pPr>
            <a:lvl4pPr marL="114300" indent="0">
              <a:buNone/>
              <a:defRPr sz="4000" b="1">
                <a:solidFill>
                  <a:srgbClr val="154578"/>
                </a:solidFill>
                <a:latin typeface="Century Gothic" panose="020B0502020202020204" pitchFamily="34" charset="0"/>
              </a:defRPr>
            </a:lvl4pPr>
          </a:lstStyle>
          <a:p>
            <a:pPr lvl="0"/>
            <a:r>
              <a:rPr lang="en-US" dirty="0" smtClean="0"/>
              <a:t>Click to edit Master text styles</a:t>
            </a:r>
          </a:p>
          <a:p>
            <a:pPr lvl="3"/>
            <a:r>
              <a:rPr lang="en-US" dirty="0" smtClean="0"/>
              <a:t>Second level</a:t>
            </a:r>
          </a:p>
        </p:txBody>
      </p:sp>
    </p:spTree>
    <p:extLst>
      <p:ext uri="{BB962C8B-B14F-4D97-AF65-F5344CB8AC3E}">
        <p14:creationId xmlns:p14="http://schemas.microsoft.com/office/powerpoint/2010/main" val="112504738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Century Gothic" panose="020B0502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Picture 2" descr="Logo for the Center for IDEA Early Childhood Data Systems"/>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0" name="Slide Number Placeholder 3"/>
          <p:cNvSpPr txBox="1">
            <a:spLocks/>
          </p:cNvSpPr>
          <p:nvPr userDrawn="1"/>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3253279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Century Gothic" panose="020B0502020202020204" pitchFamily="34" charset="0"/>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Picture 2" descr="Logo for the Center for IDEA Early Childhood Data Systems"/>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0" name="Slide Number Placeholder 3"/>
          <p:cNvSpPr txBox="1">
            <a:spLocks/>
          </p:cNvSpPr>
          <p:nvPr userDrawn="1"/>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31290705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1600201"/>
            <a:ext cx="8229600" cy="40386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Picture 2" descr="Logo for the Center for IDEA Early Childhood Data Systems"/>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9" name="Slide Number Placeholder 3"/>
          <p:cNvSpPr txBox="1">
            <a:spLocks/>
          </p:cNvSpPr>
          <p:nvPr userDrawn="1"/>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21949390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lvl1pPr>
              <a:defRPr>
                <a:latin typeface="Century Gothic" panose="020B0502020202020204"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Picture 2" descr="Logo for the Center for IDEA Early Childhood Data Systems"/>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9" name="Slide Number Placeholder 3"/>
          <p:cNvSpPr txBox="1">
            <a:spLocks/>
          </p:cNvSpPr>
          <p:nvPr userDrawn="1"/>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269930645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3" name="Picture 12" descr="&quot; &quot;"/>
          <p:cNvPicPr>
            <a:picLocks noChangeAspect="1"/>
          </p:cNvPicPr>
          <p:nvPr userDrawn="1"/>
        </p:nvPicPr>
        <p:blipFill rotWithShape="1">
          <a:blip r:embed="rId2">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val="0"/>
              </a:ext>
            </a:extLst>
          </a:blip>
          <a:srcRect r="29929" b="34656"/>
          <a:stretch/>
        </p:blipFill>
        <p:spPr>
          <a:xfrm>
            <a:off x="5676900" y="304801"/>
            <a:ext cx="3467100" cy="6553200"/>
          </a:xfrm>
          <a:prstGeom prst="rect">
            <a:avLst/>
          </a:prstGeom>
        </p:spPr>
      </p:pic>
      <p:sp>
        <p:nvSpPr>
          <p:cNvPr id="15" name="Subtitle 2"/>
          <p:cNvSpPr>
            <a:spLocks noGrp="1"/>
          </p:cNvSpPr>
          <p:nvPr>
            <p:ph type="subTitle" idx="1"/>
          </p:nvPr>
        </p:nvSpPr>
        <p:spPr>
          <a:xfrm>
            <a:off x="987552" y="5184648"/>
            <a:ext cx="4270248" cy="1216152"/>
          </a:xfrm>
          <a:prstGeom prst="rect">
            <a:avLst/>
          </a:prstGeom>
        </p:spPr>
        <p:txBody>
          <a:bodyPr>
            <a:normAutofit/>
          </a:bodyPr>
          <a:lstStyle>
            <a:lvl1pPr marL="0" indent="0" algn="ctr">
              <a:buNone/>
              <a:defRPr sz="3000" b="1">
                <a:solidFill>
                  <a:srgbClr val="154578"/>
                </a:solidFill>
                <a:latin typeface="Century Gothic" panose="020B0502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grpSp>
        <p:nvGrpSpPr>
          <p:cNvPr id="10" name="Group 9" descr="Logo for the Center for IDEA Early Childhood Data Systems"/>
          <p:cNvGrpSpPr/>
          <p:nvPr userDrawn="1"/>
        </p:nvGrpSpPr>
        <p:grpSpPr>
          <a:xfrm>
            <a:off x="762000" y="742334"/>
            <a:ext cx="6019800" cy="1086465"/>
            <a:chOff x="762000" y="742334"/>
            <a:chExt cx="6019800" cy="1086465"/>
          </a:xfrm>
        </p:grpSpPr>
        <p:pic>
          <p:nvPicPr>
            <p:cNvPr id="7" name="Picture 2" descr="Logo for the Center for IDEA Early Childhood Data Systems"/>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2000" y="742334"/>
              <a:ext cx="1600200" cy="108646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descr="The Center for IDEA Early Childhood Data Systems"/>
            <p:cNvSpPr txBox="1"/>
            <p:nvPr userDrawn="1"/>
          </p:nvSpPr>
          <p:spPr>
            <a:xfrm>
              <a:off x="2362200" y="1093358"/>
              <a:ext cx="4419600" cy="646331"/>
            </a:xfrm>
            <a:prstGeom prst="rect">
              <a:avLst/>
            </a:prstGeom>
            <a:noFill/>
          </p:spPr>
          <p:txBody>
            <a:bodyPr wrap="square" rtlCol="0">
              <a:spAutoFit/>
            </a:bodyPr>
            <a:lstStyle/>
            <a:p>
              <a:pPr fontAlgn="auto">
                <a:spcBef>
                  <a:spcPts val="0"/>
                </a:spcBef>
                <a:spcAft>
                  <a:spcPts val="0"/>
                </a:spcAft>
              </a:pPr>
              <a:r>
                <a:rPr lang="en-US" sz="1800" b="1" dirty="0" smtClean="0">
                  <a:solidFill>
                    <a:srgbClr val="39B54A"/>
                  </a:solidFill>
                  <a:latin typeface="Calibri"/>
                  <a:ea typeface="+mn-ea"/>
                  <a:cs typeface="+mn-cs"/>
                </a:rPr>
                <a:t>The Center for IDEA</a:t>
              </a:r>
            </a:p>
            <a:p>
              <a:pPr fontAlgn="auto">
                <a:spcBef>
                  <a:spcPts val="0"/>
                </a:spcBef>
                <a:spcAft>
                  <a:spcPts val="0"/>
                </a:spcAft>
              </a:pPr>
              <a:r>
                <a:rPr lang="en-US" sz="1800" b="1" dirty="0" smtClean="0">
                  <a:solidFill>
                    <a:srgbClr val="39B54A"/>
                  </a:solidFill>
                  <a:latin typeface="Calibri"/>
                  <a:ea typeface="+mn-ea"/>
                  <a:cs typeface="+mn-cs"/>
                </a:rPr>
                <a:t>Early Childhood Data Systems</a:t>
              </a:r>
              <a:endParaRPr lang="en-US" sz="1800" b="1" dirty="0">
                <a:solidFill>
                  <a:srgbClr val="39B54A"/>
                </a:solidFill>
                <a:latin typeface="Calibri"/>
                <a:ea typeface="+mn-ea"/>
                <a:cs typeface="+mn-cs"/>
              </a:endParaRPr>
            </a:p>
          </p:txBody>
        </p:sp>
      </p:grpSp>
      <p:sp>
        <p:nvSpPr>
          <p:cNvPr id="9" name="Text Placeholder 8"/>
          <p:cNvSpPr>
            <a:spLocks noGrp="1"/>
          </p:cNvSpPr>
          <p:nvPr>
            <p:ph type="body" sz="quarter" idx="10"/>
          </p:nvPr>
        </p:nvSpPr>
        <p:spPr>
          <a:xfrm>
            <a:off x="838200" y="2209800"/>
            <a:ext cx="6705600" cy="2209800"/>
          </a:xfrm>
          <a:prstGeom prst="rect">
            <a:avLst/>
          </a:prstGeom>
        </p:spPr>
        <p:txBody>
          <a:bodyPr/>
          <a:lstStyle>
            <a:lvl1pPr marL="0" indent="0">
              <a:buNone/>
              <a:defRPr sz="5400" b="1">
                <a:solidFill>
                  <a:srgbClr val="154578"/>
                </a:solidFill>
                <a:latin typeface="Century Gothic" panose="020B0502020202020204" pitchFamily="34" charset="0"/>
              </a:defRPr>
            </a:lvl1pPr>
            <a:lvl2pPr marL="0" indent="0">
              <a:buNone/>
              <a:defRPr sz="4000" b="1">
                <a:solidFill>
                  <a:srgbClr val="154578"/>
                </a:solidFill>
                <a:latin typeface="Century Gothic" panose="020B0502020202020204" pitchFamily="34" charset="0"/>
              </a:defRPr>
            </a:lvl2pPr>
            <a:lvl3pPr marL="228600" indent="0">
              <a:buNone/>
              <a:defRPr sz="4000" b="1">
                <a:solidFill>
                  <a:srgbClr val="154578"/>
                </a:solidFill>
                <a:latin typeface="Century Gothic" panose="020B0502020202020204" pitchFamily="34" charset="0"/>
              </a:defRPr>
            </a:lvl3pPr>
            <a:lvl4pPr marL="114300" indent="0">
              <a:buNone/>
              <a:defRPr sz="4000" b="1">
                <a:solidFill>
                  <a:srgbClr val="154578"/>
                </a:solidFill>
                <a:latin typeface="Century Gothic" panose="020B0502020202020204" pitchFamily="34" charset="0"/>
              </a:defRPr>
            </a:lvl4pPr>
          </a:lstStyle>
          <a:p>
            <a:pPr lvl="0"/>
            <a:r>
              <a:rPr lang="en-US" dirty="0" smtClean="0"/>
              <a:t>Click to edit Master text styles</a:t>
            </a:r>
          </a:p>
          <a:p>
            <a:pPr lvl="3"/>
            <a:r>
              <a:rPr lang="en-US" dirty="0" smtClean="0"/>
              <a:t>Second level</a:t>
            </a:r>
          </a:p>
        </p:txBody>
      </p:sp>
    </p:spTree>
    <p:extLst>
      <p:ext uri="{BB962C8B-B14F-4D97-AF65-F5344CB8AC3E}">
        <p14:creationId xmlns:p14="http://schemas.microsoft.com/office/powerpoint/2010/main" val="354209105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4038600"/>
          </a:xfrm>
          <a:prstGeom prst="rect">
            <a:avLst/>
          </a:prstGeom>
        </p:spPr>
        <p:txBody>
          <a:bodyPr/>
          <a:lstStyle>
            <a:lvl1pPr marL="342900" indent="-342900">
              <a:buFontTx/>
              <a:buBlip>
                <a:blip r:embed="rId2"/>
              </a:buBlip>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3"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62672" y="5788152"/>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descr="&quot; &quot;"/>
          <p:cNvCxnSpPr/>
          <p:nvPr userDrawn="1"/>
        </p:nvCxnSpPr>
        <p:spPr>
          <a:xfrm>
            <a:off x="0" y="6121400"/>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6" name="Title 15" descr="&quot; &quot;"/>
          <p:cNvSpPr>
            <a:spLocks noGrp="1"/>
          </p:cNvSpPr>
          <p:nvPr>
            <p:ph type="title"/>
          </p:nvPr>
        </p:nvSpPr>
        <p:spPr>
          <a:xfrm>
            <a:off x="457200" y="274638"/>
            <a:ext cx="8229600" cy="1143000"/>
          </a:xfrm>
          <a:prstGeom prst="rect">
            <a:avLst/>
          </a:prstGeom>
          <a:ln w="12700">
            <a:solidFill>
              <a:srgbClr val="39B54A"/>
            </a:solidFill>
          </a:ln>
        </p:spPr>
        <p:txBody>
          <a:bodyPr/>
          <a:lstStyle>
            <a:lvl1pPr>
              <a:defRPr>
                <a:latin typeface="Century Gothic" pitchFamily="34" charset="0"/>
              </a:defRPr>
            </a:lvl1pPr>
          </a:lstStyle>
          <a:p>
            <a:r>
              <a:rPr lang="en-US" dirty="0" smtClean="0"/>
              <a:t>Click to edit Master title style</a:t>
            </a:r>
            <a:endParaRPr lang="en-US" dirty="0"/>
          </a:p>
        </p:txBody>
      </p:sp>
      <p:sp>
        <p:nvSpPr>
          <p:cNvPr id="4" name="Slide Number Placeholder 3"/>
          <p:cNvSpPr>
            <a:spLocks noGrp="1"/>
          </p:cNvSpPr>
          <p:nvPr>
            <p:ph type="sldNum" sz="quarter" idx="10"/>
          </p:nvPr>
        </p:nvSpPr>
        <p:spPr/>
        <p:txBody>
          <a:bodyPr/>
          <a:lstStyle>
            <a:lvl1pPr>
              <a:defRPr>
                <a:latin typeface="Century Gothic" pitchFamily="34" charset="0"/>
              </a:defRPr>
            </a:lvl1pPr>
          </a:lstStyle>
          <a:p>
            <a:fld id="{B2897048-00E0-47FB-B07B-F36BBE8AF57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52622896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no bottom">
    <p:spTree>
      <p:nvGrpSpPr>
        <p:cNvPr id="1" name=""/>
        <p:cNvGrpSpPr/>
        <p:nvPr/>
      </p:nvGrpSpPr>
      <p:grpSpPr>
        <a:xfrm>
          <a:off x="0" y="0"/>
          <a:ext cx="0" cy="0"/>
          <a:chOff x="0" y="0"/>
          <a:chExt cx="0" cy="0"/>
        </a:xfrm>
      </p:grpSpPr>
      <p:sp>
        <p:nvSpPr>
          <p:cNvPr id="2" name="Title 1"/>
          <p:cNvSpPr>
            <a:spLocks noGrp="1"/>
          </p:cNvSpPr>
          <p:nvPr>
            <p:ph type="title"/>
          </p:nvPr>
        </p:nvSpPr>
        <p:spPr>
          <a:ln w="12700">
            <a:solidFill>
              <a:srgbClr val="39B54A"/>
            </a:solidFill>
          </a:ln>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lvl1pPr>
              <a:defRPr sz="1800">
                <a:latin typeface="Century Gothic" panose="020B0502020202020204" pitchFamily="34" charset="0"/>
              </a:defRPr>
            </a:lvl1pPr>
          </a:lstStyle>
          <a:p>
            <a:fld id="{B2897048-00E0-47FB-B07B-F36BBE8AF57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9345960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no bor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4" name="Content Placeholder 2"/>
          <p:cNvSpPr>
            <a:spLocks noGrp="1"/>
          </p:cNvSpPr>
          <p:nvPr>
            <p:ph idx="1"/>
          </p:nvPr>
        </p:nvSpPr>
        <p:spPr>
          <a:xfrm>
            <a:off x="457200" y="1600200"/>
            <a:ext cx="8229600" cy="4038600"/>
          </a:xfrm>
          <a:prstGeom prst="rect">
            <a:avLst/>
          </a:prstGeom>
        </p:spPr>
        <p:txBody>
          <a:bodyPr/>
          <a:lstStyle>
            <a:lvl1pPr marL="342900" indent="-342900">
              <a:buFontTx/>
              <a:buBlip>
                <a:blip r:embed="rId2"/>
              </a:buBlip>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dirty="0" smtClean="0"/>
              <a:t>Click to edit Master text styles</a:t>
            </a:r>
          </a:p>
          <a:p>
            <a:pPr lvl="1"/>
            <a:r>
              <a:rPr lang="en-US" dirty="0" smtClean="0"/>
              <a:t>Second level</a:t>
            </a:r>
          </a:p>
        </p:txBody>
      </p:sp>
      <p:pic>
        <p:nvPicPr>
          <p:cNvPr id="5"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7" name="Slide Number Placeholder 3"/>
          <p:cNvSpPr txBox="1">
            <a:spLocks/>
          </p:cNvSpPr>
          <p:nvPr userDrawn="1"/>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fld id="{B2897048-00E0-47FB-B07B-F36BBE8AF579}" type="slidenum">
              <a:rPr lang="en-US" smtClean="0">
                <a:solidFill>
                  <a:prstClr val="black"/>
                </a:solidFill>
              </a:rPr>
              <a:pPr fontAlgn="auto">
                <a:spcBef>
                  <a:spcPts val="0"/>
                </a:spcBef>
                <a:spcAft>
                  <a:spcPts val="0"/>
                </a:spcAft>
              </a:pPr>
              <a:t>‹#›</a:t>
            </a:fld>
            <a:endParaRPr lang="en-US" dirty="0">
              <a:solidFill>
                <a:prstClr val="black"/>
              </a:solidFill>
            </a:endParaRPr>
          </a:p>
        </p:txBody>
      </p:sp>
    </p:spTree>
    <p:extLst>
      <p:ext uri="{BB962C8B-B14F-4D97-AF65-F5344CB8AC3E}">
        <p14:creationId xmlns:p14="http://schemas.microsoft.com/office/powerpoint/2010/main" val="31097891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762000"/>
            <a:ext cx="7772400" cy="1362075"/>
          </a:xfrm>
          <a:prstGeom prst="rect">
            <a:avLst/>
          </a:prstGeom>
        </p:spPr>
        <p:txBody>
          <a:bodyPr anchor="t"/>
          <a:lstStyle>
            <a:lvl1pPr algn="l">
              <a:defRPr sz="4000" b="1" cap="none">
                <a:latin typeface="Century Gothic" panose="020B0502020202020204" pitchFamily="34" charset="0"/>
              </a:defRPr>
            </a:lvl1pPr>
          </a:lstStyle>
          <a:p>
            <a:r>
              <a:rPr lang="en-US" dirty="0" smtClean="0"/>
              <a:t>Click To Edit Master Title Style</a:t>
            </a:r>
            <a:endParaRPr lang="en-US" dirty="0"/>
          </a:p>
        </p:txBody>
      </p:sp>
      <p:pic>
        <p:nvPicPr>
          <p:cNvPr id="7" name="Picture 2" descr="Logo for the Center for IDEA Early Childhood Data Systems"/>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9" name="Slide Number Placeholder 3"/>
          <p:cNvSpPr txBox="1">
            <a:spLocks/>
          </p:cNvSpPr>
          <p:nvPr userDrawn="1"/>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fld id="{B2897048-00E0-47FB-B07B-F36BBE8AF579}" type="slidenum">
              <a:rPr lang="en-US" smtClean="0">
                <a:solidFill>
                  <a:prstClr val="black"/>
                </a:solidFill>
              </a:rPr>
              <a:pPr fontAlgn="auto">
                <a:spcBef>
                  <a:spcPts val="0"/>
                </a:spcBef>
                <a:spcAft>
                  <a:spcPts val="0"/>
                </a:spcAft>
              </a:pPr>
              <a:t>‹#›</a:t>
            </a:fld>
            <a:endParaRPr lang="en-US" dirty="0">
              <a:solidFill>
                <a:prstClr val="black"/>
              </a:solidFill>
            </a:endParaRPr>
          </a:p>
        </p:txBody>
      </p:sp>
      <p:sp>
        <p:nvSpPr>
          <p:cNvPr id="11" name="Picture Placeholder 10"/>
          <p:cNvSpPr>
            <a:spLocks noGrp="1"/>
          </p:cNvSpPr>
          <p:nvPr>
            <p:ph type="pic" sz="quarter" idx="10" hasCustomPrompt="1"/>
          </p:nvPr>
        </p:nvSpPr>
        <p:spPr>
          <a:xfrm>
            <a:off x="3733800" y="2438400"/>
            <a:ext cx="4495800" cy="3354388"/>
          </a:xfrm>
          <a:prstGeom prst="rect">
            <a:avLst/>
          </a:prstGeom>
        </p:spPr>
        <p:txBody>
          <a:bodyPr/>
          <a:lstStyle>
            <a:lvl1pPr marL="0" indent="0">
              <a:buNone/>
              <a:defRPr/>
            </a:lvl1pPr>
          </a:lstStyle>
          <a:p>
            <a:r>
              <a:rPr lang="en-US" dirty="0" smtClean="0"/>
              <a:t>Click to add picture</a:t>
            </a:r>
            <a:endParaRPr lang="en-US" dirty="0"/>
          </a:p>
        </p:txBody>
      </p:sp>
    </p:spTree>
    <p:extLst>
      <p:ext uri="{BB962C8B-B14F-4D97-AF65-F5344CB8AC3E}">
        <p14:creationId xmlns:p14="http://schemas.microsoft.com/office/powerpoint/2010/main" val="335248656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marL="342900" indent="-342900">
              <a:buFontTx/>
              <a:buBlip>
                <a:blip r:embed="rId2"/>
              </a:buBlip>
              <a:defRPr sz="2800">
                <a:solidFill>
                  <a:srgbClr val="154578"/>
                </a:solidFill>
              </a:defRPr>
            </a:lvl1pPr>
            <a:lvl2pPr marL="742950" indent="-285750">
              <a:buFont typeface="Calibri" panose="020F0502020204030204" pitchFamily="34" charset="0"/>
              <a:buChar char="–"/>
              <a:defRPr sz="2400">
                <a:solidFill>
                  <a:srgbClr val="154578"/>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marL="342900" indent="-342900">
              <a:buFontTx/>
              <a:buBlip>
                <a:blip r:embed="rId2"/>
              </a:buBlip>
              <a:defRPr sz="2800">
                <a:solidFill>
                  <a:srgbClr val="154578"/>
                </a:solidFill>
              </a:defRPr>
            </a:lvl1pPr>
            <a:lvl2pPr marL="742950" indent="-285750">
              <a:buFont typeface="Calibri" panose="020F0502020204030204" pitchFamily="34" charset="0"/>
              <a:buChar char="–"/>
              <a:defRPr sz="2400">
                <a:solidFill>
                  <a:srgbClr val="154578"/>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pic>
        <p:nvPicPr>
          <p:cNvPr id="8"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0" name="Slide Number Placeholder 3"/>
          <p:cNvSpPr txBox="1">
            <a:spLocks/>
          </p:cNvSpPr>
          <p:nvPr userDrawn="1"/>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fld id="{B2897048-00E0-47FB-B07B-F36BBE8AF579}" type="slidenum">
              <a:rPr lang="en-US" smtClean="0">
                <a:solidFill>
                  <a:prstClr val="black"/>
                </a:solidFill>
              </a:rPr>
              <a:pPr fontAlgn="auto">
                <a:spcBef>
                  <a:spcPts val="0"/>
                </a:spcBef>
                <a:spcAft>
                  <a:spcPts val="0"/>
                </a:spcAft>
              </a:pPr>
              <a:t>‹#›</a:t>
            </a:fld>
            <a:endParaRPr lang="en-US" dirty="0">
              <a:solidFill>
                <a:prstClr val="black"/>
              </a:solidFill>
            </a:endParaRPr>
          </a:p>
        </p:txBody>
      </p:sp>
    </p:spTree>
    <p:extLst>
      <p:ext uri="{BB962C8B-B14F-4D97-AF65-F5344CB8AC3E}">
        <p14:creationId xmlns:p14="http://schemas.microsoft.com/office/powerpoint/2010/main" val="8581262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4038600"/>
          </a:xfrm>
          <a:prstGeom prst="rect">
            <a:avLst/>
          </a:prstGeom>
        </p:spPr>
        <p:txBody>
          <a:bodyPr/>
          <a:lstStyle>
            <a:lvl1pPr marL="342900" indent="-342900">
              <a:buFontTx/>
              <a:buBlip>
                <a:blip r:embed="rId2"/>
              </a:buBlip>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3"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62672" y="5788152"/>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descr="&quot; &quot;"/>
          <p:cNvCxnSpPr/>
          <p:nvPr userDrawn="1"/>
        </p:nvCxnSpPr>
        <p:spPr>
          <a:xfrm>
            <a:off x="0" y="6121400"/>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6" name="Title 15" descr="&quot; &quot;"/>
          <p:cNvSpPr>
            <a:spLocks noGrp="1"/>
          </p:cNvSpPr>
          <p:nvPr>
            <p:ph type="title"/>
          </p:nvPr>
        </p:nvSpPr>
        <p:spPr>
          <a:xfrm>
            <a:off x="457200" y="274638"/>
            <a:ext cx="8229600" cy="1143000"/>
          </a:xfrm>
          <a:prstGeom prst="rect">
            <a:avLst/>
          </a:prstGeom>
          <a:ln w="12700">
            <a:solidFill>
              <a:srgbClr val="39B54A"/>
            </a:solidFill>
          </a:ln>
        </p:spPr>
        <p:txBody>
          <a:bodyPr/>
          <a:lstStyle>
            <a:lvl1pPr>
              <a:defRPr>
                <a:latin typeface="Century Gothic" pitchFamily="34" charset="0"/>
              </a:defRPr>
            </a:lvl1pPr>
          </a:lstStyle>
          <a:p>
            <a:r>
              <a:rPr lang="en-US" dirty="0" smtClean="0"/>
              <a:t>Click to edit Master title style</a:t>
            </a:r>
            <a:endParaRPr lang="en-US" dirty="0"/>
          </a:p>
        </p:txBody>
      </p:sp>
      <p:sp>
        <p:nvSpPr>
          <p:cNvPr id="4" name="Slide Number Placeholder 3"/>
          <p:cNvSpPr>
            <a:spLocks noGrp="1"/>
          </p:cNvSpPr>
          <p:nvPr>
            <p:ph type="sldNum" sz="quarter" idx="10"/>
          </p:nvPr>
        </p:nvSpPr>
        <p:spPr/>
        <p:txBody>
          <a:bodyPr/>
          <a:lstStyle>
            <a:lvl1pPr>
              <a:defRPr>
                <a:latin typeface="Century Gothic" pitchFamily="34"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288639827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marL="342900" indent="-342900">
              <a:buFontTx/>
              <a:buBlip>
                <a:blip r:embed="rId2"/>
              </a:buBlip>
              <a:defRPr sz="2400">
                <a:solidFill>
                  <a:srgbClr val="154578"/>
                </a:solidFill>
              </a:defRPr>
            </a:lvl1pPr>
            <a:lvl2pPr marL="742950" indent="-285750">
              <a:buFont typeface="Calibri" panose="020F0502020204030204" pitchFamily="34" charset="0"/>
              <a:buChar char="–"/>
              <a:defRPr sz="2000">
                <a:solidFill>
                  <a:srgbClr val="154578"/>
                </a:solidFill>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marL="342900" indent="-342900">
              <a:buFontTx/>
              <a:buBlip>
                <a:blip r:embed="rId2"/>
              </a:buBlip>
              <a:defRPr sz="2400">
                <a:solidFill>
                  <a:srgbClr val="154578"/>
                </a:solidFill>
              </a:defRPr>
            </a:lvl1pPr>
            <a:lvl2pPr marL="742950" indent="-285750">
              <a:buFont typeface="Calibri" panose="020F0502020204030204" pitchFamily="34" charset="0"/>
              <a:buChar char="–"/>
              <a:defRPr sz="2000">
                <a:solidFill>
                  <a:srgbClr val="154578"/>
                </a:solidFill>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p:txBody>
      </p:sp>
      <p:pic>
        <p:nvPicPr>
          <p:cNvPr id="10"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2" name="Slide Number Placeholder 3"/>
          <p:cNvSpPr txBox="1">
            <a:spLocks/>
          </p:cNvSpPr>
          <p:nvPr userDrawn="1"/>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fld id="{B2897048-00E0-47FB-B07B-F36BBE8AF579}" type="slidenum">
              <a:rPr lang="en-US" smtClean="0">
                <a:solidFill>
                  <a:prstClr val="black"/>
                </a:solidFill>
              </a:rPr>
              <a:pPr fontAlgn="auto">
                <a:spcBef>
                  <a:spcPts val="0"/>
                </a:spcBef>
                <a:spcAft>
                  <a:spcPts val="0"/>
                </a:spcAft>
              </a:pPr>
              <a:t>‹#›</a:t>
            </a:fld>
            <a:endParaRPr lang="en-US" dirty="0">
              <a:solidFill>
                <a:prstClr val="black"/>
              </a:solidFill>
            </a:endParaRPr>
          </a:p>
        </p:txBody>
      </p:sp>
    </p:spTree>
    <p:extLst>
      <p:ext uri="{BB962C8B-B14F-4D97-AF65-F5344CB8AC3E}">
        <p14:creationId xmlns:p14="http://schemas.microsoft.com/office/powerpoint/2010/main" val="13497725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smtClean="0"/>
              <a:t>Click to edit Master title style</a:t>
            </a:r>
            <a:endParaRPr lang="en-US" dirty="0"/>
          </a:p>
        </p:txBody>
      </p:sp>
      <p:pic>
        <p:nvPicPr>
          <p:cNvPr id="6" name="Picture 2" descr="Logo for the Center for IDEA Early Childhood Data Systems"/>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8" name="Slide Number Placeholder 3"/>
          <p:cNvSpPr txBox="1">
            <a:spLocks/>
          </p:cNvSpPr>
          <p:nvPr userDrawn="1"/>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fld id="{B2897048-00E0-47FB-B07B-F36BBE8AF579}" type="slidenum">
              <a:rPr lang="en-US" smtClean="0">
                <a:solidFill>
                  <a:prstClr val="black"/>
                </a:solidFill>
              </a:rPr>
              <a:pPr fontAlgn="auto">
                <a:spcBef>
                  <a:spcPts val="0"/>
                </a:spcBef>
                <a:spcAft>
                  <a:spcPts val="0"/>
                </a:spcAft>
              </a:pPr>
              <a:t>‹#›</a:t>
            </a:fld>
            <a:endParaRPr lang="en-US" dirty="0">
              <a:solidFill>
                <a:prstClr val="black"/>
              </a:solidFill>
            </a:endParaRPr>
          </a:p>
        </p:txBody>
      </p:sp>
    </p:spTree>
    <p:extLst>
      <p:ext uri="{BB962C8B-B14F-4D97-AF65-F5344CB8AC3E}">
        <p14:creationId xmlns:p14="http://schemas.microsoft.com/office/powerpoint/2010/main" val="10443325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2" descr="Logo for the Center for IDEA Early Childhood Data Systems"/>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7" name="Slide Number Placeholder 3"/>
          <p:cNvSpPr txBox="1">
            <a:spLocks/>
          </p:cNvSpPr>
          <p:nvPr userDrawn="1"/>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fld id="{B2897048-00E0-47FB-B07B-F36BBE8AF579}" type="slidenum">
              <a:rPr lang="en-US" smtClean="0">
                <a:solidFill>
                  <a:prstClr val="black"/>
                </a:solidFill>
              </a:rPr>
              <a:pPr fontAlgn="auto">
                <a:spcBef>
                  <a:spcPts val="0"/>
                </a:spcBef>
                <a:spcAft>
                  <a:spcPts val="0"/>
                </a:spcAft>
              </a:pPr>
              <a:t>‹#›</a:t>
            </a:fld>
            <a:endParaRPr lang="en-US" dirty="0">
              <a:solidFill>
                <a:prstClr val="black"/>
              </a:solidFill>
            </a:endParaRPr>
          </a:p>
        </p:txBody>
      </p:sp>
    </p:spTree>
    <p:extLst>
      <p:ext uri="{BB962C8B-B14F-4D97-AF65-F5344CB8AC3E}">
        <p14:creationId xmlns:p14="http://schemas.microsoft.com/office/powerpoint/2010/main" val="31542283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Century Gothic" panose="020B0502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a:prstGeom prst="rect">
            <a:avLst/>
          </a:prstGeom>
        </p:spPr>
        <p:txBody>
          <a:bodyPr/>
          <a:lstStyle>
            <a:lvl1pPr marL="342900" indent="-342900">
              <a:buFontTx/>
              <a:buBlip>
                <a:blip r:embed="rId2"/>
              </a:buBlip>
              <a:defRPr sz="3200">
                <a:solidFill>
                  <a:srgbClr val="154578"/>
                </a:solidFill>
              </a:defRPr>
            </a:lvl1pPr>
            <a:lvl2pPr marL="742950" indent="-285750">
              <a:buFont typeface="Calibri" panose="020F0502020204030204" pitchFamily="34" charset="0"/>
              <a:buChar char="–"/>
              <a:defRPr sz="2800">
                <a:solidFill>
                  <a:srgbClr val="154578"/>
                </a:solidFill>
              </a:defRPr>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0" name="Slide Number Placeholder 3"/>
          <p:cNvSpPr txBox="1">
            <a:spLocks/>
          </p:cNvSpPr>
          <p:nvPr userDrawn="1"/>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fld id="{B2897048-00E0-47FB-B07B-F36BBE8AF579}" type="slidenum">
              <a:rPr lang="en-US" smtClean="0">
                <a:solidFill>
                  <a:prstClr val="black"/>
                </a:solidFill>
              </a:rPr>
              <a:pPr fontAlgn="auto">
                <a:spcBef>
                  <a:spcPts val="0"/>
                </a:spcBef>
                <a:spcAft>
                  <a:spcPts val="0"/>
                </a:spcAft>
              </a:pPr>
              <a:t>‹#›</a:t>
            </a:fld>
            <a:endParaRPr lang="en-US" dirty="0">
              <a:solidFill>
                <a:prstClr val="black"/>
              </a:solidFill>
            </a:endParaRPr>
          </a:p>
        </p:txBody>
      </p:sp>
    </p:spTree>
    <p:extLst>
      <p:ext uri="{BB962C8B-B14F-4D97-AF65-F5344CB8AC3E}">
        <p14:creationId xmlns:p14="http://schemas.microsoft.com/office/powerpoint/2010/main" val="8691376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Century Gothic" panose="020B0502020202020204" pitchFamily="34" charset="0"/>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Picture 2" descr="Logo for the Center for IDEA Early Childhood Data Systems"/>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0" name="Slide Number Placeholder 3"/>
          <p:cNvSpPr txBox="1">
            <a:spLocks/>
          </p:cNvSpPr>
          <p:nvPr userDrawn="1"/>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fld id="{B2897048-00E0-47FB-B07B-F36BBE8AF579}" type="slidenum">
              <a:rPr lang="en-US" smtClean="0">
                <a:solidFill>
                  <a:prstClr val="black"/>
                </a:solidFill>
              </a:rPr>
              <a:pPr fontAlgn="auto">
                <a:spcBef>
                  <a:spcPts val="0"/>
                </a:spcBef>
                <a:spcAft>
                  <a:spcPts val="0"/>
                </a:spcAft>
              </a:pPr>
              <a:t>‹#›</a:t>
            </a:fld>
            <a:endParaRPr lang="en-US" dirty="0">
              <a:solidFill>
                <a:prstClr val="black"/>
              </a:solidFill>
            </a:endParaRPr>
          </a:p>
        </p:txBody>
      </p:sp>
    </p:spTree>
    <p:extLst>
      <p:ext uri="{BB962C8B-B14F-4D97-AF65-F5344CB8AC3E}">
        <p14:creationId xmlns:p14="http://schemas.microsoft.com/office/powerpoint/2010/main" val="378687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1600201"/>
            <a:ext cx="8229600" cy="4038600"/>
          </a:xfrm>
          <a:prstGeom prst="rect">
            <a:avLst/>
          </a:prstGeom>
        </p:spPr>
        <p:txBody>
          <a:bodyPr vert="eaVert"/>
          <a:lstStyle>
            <a:lvl1pPr marL="342900" indent="-342900">
              <a:buFontTx/>
              <a:buBlip>
                <a:blip r:embed="rId2"/>
              </a:buBlip>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dirty="0" smtClean="0"/>
              <a:t>Click to edit Master text styles</a:t>
            </a:r>
          </a:p>
          <a:p>
            <a:pPr lvl="1"/>
            <a:r>
              <a:rPr lang="en-US" dirty="0" smtClean="0"/>
              <a:t>Second level</a:t>
            </a:r>
          </a:p>
        </p:txBody>
      </p:sp>
      <p:pic>
        <p:nvPicPr>
          <p:cNvPr id="7"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9" name="Slide Number Placeholder 3"/>
          <p:cNvSpPr txBox="1">
            <a:spLocks/>
          </p:cNvSpPr>
          <p:nvPr userDrawn="1"/>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fld id="{B2897048-00E0-47FB-B07B-F36BBE8AF579}" type="slidenum">
              <a:rPr lang="en-US" smtClean="0">
                <a:solidFill>
                  <a:prstClr val="black"/>
                </a:solidFill>
              </a:rPr>
              <a:pPr fontAlgn="auto">
                <a:spcBef>
                  <a:spcPts val="0"/>
                </a:spcBef>
                <a:spcAft>
                  <a:spcPts val="0"/>
                </a:spcAft>
              </a:pPr>
              <a:t>‹#›</a:t>
            </a:fld>
            <a:endParaRPr lang="en-US" dirty="0">
              <a:solidFill>
                <a:prstClr val="black"/>
              </a:solidFill>
            </a:endParaRPr>
          </a:p>
        </p:txBody>
      </p:sp>
    </p:spTree>
    <p:extLst>
      <p:ext uri="{BB962C8B-B14F-4D97-AF65-F5344CB8AC3E}">
        <p14:creationId xmlns:p14="http://schemas.microsoft.com/office/powerpoint/2010/main" val="6511649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lvl1pPr>
              <a:defRPr>
                <a:latin typeface="Century Gothic" panose="020B0502020202020204"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lvl1pPr marL="342900" indent="-342900">
              <a:buFontTx/>
              <a:buBlip>
                <a:blip r:embed="rId2"/>
              </a:buBlip>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dirty="0" smtClean="0"/>
              <a:t>Click to edit Master text styles</a:t>
            </a:r>
          </a:p>
          <a:p>
            <a:pPr lvl="1"/>
            <a:r>
              <a:rPr lang="en-US" dirty="0" smtClean="0"/>
              <a:t>Second level</a:t>
            </a:r>
          </a:p>
        </p:txBody>
      </p:sp>
      <p:pic>
        <p:nvPicPr>
          <p:cNvPr id="7"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9" name="Slide Number Placeholder 3"/>
          <p:cNvSpPr txBox="1">
            <a:spLocks/>
          </p:cNvSpPr>
          <p:nvPr userDrawn="1"/>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fld id="{B2897048-00E0-47FB-B07B-F36BBE8AF579}" type="slidenum">
              <a:rPr lang="en-US" smtClean="0">
                <a:solidFill>
                  <a:prstClr val="black"/>
                </a:solidFill>
              </a:rPr>
              <a:pPr fontAlgn="auto">
                <a:spcBef>
                  <a:spcPts val="0"/>
                </a:spcBef>
                <a:spcAft>
                  <a:spcPts val="0"/>
                </a:spcAft>
              </a:pPr>
              <a:t>‹#›</a:t>
            </a:fld>
            <a:endParaRPr lang="en-US" dirty="0">
              <a:solidFill>
                <a:prstClr val="black"/>
              </a:solidFill>
            </a:endParaRPr>
          </a:p>
        </p:txBody>
      </p:sp>
    </p:spTree>
    <p:extLst>
      <p:ext uri="{BB962C8B-B14F-4D97-AF65-F5344CB8AC3E}">
        <p14:creationId xmlns:p14="http://schemas.microsoft.com/office/powerpoint/2010/main" val="1948555204"/>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762002"/>
            <a:ext cx="7772400" cy="1362075"/>
          </a:xfrm>
          <a:prstGeom prst="rect">
            <a:avLst/>
          </a:prstGeom>
        </p:spPr>
        <p:txBody>
          <a:bodyPr anchor="t"/>
          <a:lstStyle>
            <a:lvl1pPr algn="l">
              <a:defRPr sz="3000" b="1" cap="none">
                <a:latin typeface="Century Gothic" panose="020B0502020202020204" pitchFamily="34" charset="0"/>
              </a:defRPr>
            </a:lvl1pPr>
          </a:lstStyle>
          <a:p>
            <a:r>
              <a:rPr lang="en-US" dirty="0" smtClean="0"/>
              <a:t>Click To Edit Master Title Style</a:t>
            </a:r>
            <a:endParaRPr lang="en-US" dirty="0"/>
          </a:p>
        </p:txBody>
      </p:sp>
      <p:sp>
        <p:nvSpPr>
          <p:cNvPr id="9" name="Slide Number Placeholder 3"/>
          <p:cNvSpPr txBox="1">
            <a:spLocks/>
          </p:cNvSpPr>
          <p:nvPr userDrawn="1"/>
        </p:nvSpPr>
        <p:spPr>
          <a:xfrm>
            <a:off x="457200" y="6327650"/>
            <a:ext cx="2133600" cy="365125"/>
          </a:xfrm>
          <a:prstGeom prst="rect">
            <a:avLst/>
          </a:prstGeom>
        </p:spPr>
        <p:txBody>
          <a:bodyPr vert="horz" lIns="68580" tIns="34290" rIns="68580" bIns="3429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fld id="{B2897048-00E0-47FB-B07B-F36BBE8AF579}" type="slidenum">
              <a:rPr lang="en-US" sz="1350" smtClean="0">
                <a:solidFill>
                  <a:prstClr val="black"/>
                </a:solidFill>
              </a:rPr>
              <a:pPr fontAlgn="auto">
                <a:spcBef>
                  <a:spcPts val="0"/>
                </a:spcBef>
                <a:spcAft>
                  <a:spcPts val="0"/>
                </a:spcAft>
              </a:pPr>
              <a:t>‹#›</a:t>
            </a:fld>
            <a:endParaRPr lang="en-US" sz="1350" dirty="0">
              <a:solidFill>
                <a:prstClr val="black"/>
              </a:solidFill>
            </a:endParaRPr>
          </a:p>
        </p:txBody>
      </p:sp>
      <p:sp>
        <p:nvSpPr>
          <p:cNvPr id="11" name="Picture Placeholder 10"/>
          <p:cNvSpPr>
            <a:spLocks noGrp="1"/>
          </p:cNvSpPr>
          <p:nvPr>
            <p:ph type="pic" sz="quarter" idx="10" hasCustomPrompt="1"/>
          </p:nvPr>
        </p:nvSpPr>
        <p:spPr>
          <a:xfrm>
            <a:off x="3733800" y="2438400"/>
            <a:ext cx="4495800" cy="3354388"/>
          </a:xfrm>
          <a:prstGeom prst="rect">
            <a:avLst/>
          </a:prstGeom>
        </p:spPr>
        <p:txBody>
          <a:bodyPr/>
          <a:lstStyle>
            <a:lvl1pPr marL="0" indent="0">
              <a:buNone/>
              <a:defRPr/>
            </a:lvl1pPr>
          </a:lstStyle>
          <a:p>
            <a:r>
              <a:rPr lang="en-US" dirty="0" smtClean="0"/>
              <a:t>Click to add picture</a:t>
            </a:r>
            <a:endParaRPr lang="en-US" dirty="0"/>
          </a:p>
        </p:txBody>
      </p:sp>
    </p:spTree>
    <p:extLst>
      <p:ext uri="{BB962C8B-B14F-4D97-AF65-F5344CB8AC3E}">
        <p14:creationId xmlns:p14="http://schemas.microsoft.com/office/powerpoint/2010/main" val="192351567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no bottom">
    <p:spTree>
      <p:nvGrpSpPr>
        <p:cNvPr id="1" name=""/>
        <p:cNvGrpSpPr/>
        <p:nvPr/>
      </p:nvGrpSpPr>
      <p:grpSpPr>
        <a:xfrm>
          <a:off x="0" y="0"/>
          <a:ext cx="0" cy="0"/>
          <a:chOff x="0" y="0"/>
          <a:chExt cx="0" cy="0"/>
        </a:xfrm>
      </p:grpSpPr>
      <p:sp>
        <p:nvSpPr>
          <p:cNvPr id="2" name="Title 1"/>
          <p:cNvSpPr>
            <a:spLocks noGrp="1"/>
          </p:cNvSpPr>
          <p:nvPr>
            <p:ph type="title"/>
          </p:nvPr>
        </p:nvSpPr>
        <p:spPr>
          <a:ln w="12700">
            <a:solidFill>
              <a:srgbClr val="39B54A"/>
            </a:solidFill>
          </a:ln>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lvl1pPr>
              <a:defRPr sz="1800">
                <a:latin typeface="Century Gothic" panose="020B0502020202020204" pitchFamily="34"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1429698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o bor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4" name="Content Placeholder 2"/>
          <p:cNvSpPr>
            <a:spLocks noGrp="1"/>
          </p:cNvSpPr>
          <p:nvPr>
            <p:ph idx="1"/>
          </p:nvPr>
        </p:nvSpPr>
        <p:spPr>
          <a:xfrm>
            <a:off x="457200" y="1600200"/>
            <a:ext cx="8229600" cy="4038600"/>
          </a:xfrm>
          <a:prstGeom prst="rect">
            <a:avLst/>
          </a:prstGeom>
        </p:spPr>
        <p:txBody>
          <a:bodyPr/>
          <a:lstStyle>
            <a:lvl1pPr marL="342900" indent="-342900">
              <a:buFontTx/>
              <a:buBlip>
                <a:blip r:embed="rId2"/>
              </a:buBlip>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7" name="Slide Number Placeholder 3"/>
          <p:cNvSpPr txBox="1">
            <a:spLocks/>
          </p:cNvSpPr>
          <p:nvPr userDrawn="1"/>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4144539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762000"/>
            <a:ext cx="7772400" cy="1362075"/>
          </a:xfrm>
          <a:prstGeom prst="rect">
            <a:avLst/>
          </a:prstGeom>
        </p:spPr>
        <p:txBody>
          <a:bodyPr anchor="t"/>
          <a:lstStyle>
            <a:lvl1pPr algn="l">
              <a:defRPr sz="4000" b="1" cap="none">
                <a:latin typeface="Century Gothic" panose="020B0502020202020204" pitchFamily="34" charset="0"/>
              </a:defRPr>
            </a:lvl1pPr>
          </a:lstStyle>
          <a:p>
            <a:r>
              <a:rPr lang="en-US" dirty="0" smtClean="0"/>
              <a:t>Click To Edit Master Title Style</a:t>
            </a:r>
            <a:endParaRPr lang="en-US" dirty="0"/>
          </a:p>
        </p:txBody>
      </p:sp>
      <p:pic>
        <p:nvPicPr>
          <p:cNvPr id="7" name="Picture 2" descr="Logo for the Center for IDEA Early Childhood Data Systems"/>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9" name="Slide Number Placeholder 3"/>
          <p:cNvSpPr txBox="1">
            <a:spLocks/>
          </p:cNvSpPr>
          <p:nvPr userDrawn="1"/>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pPr/>
              <a:t>‹#›</a:t>
            </a:fld>
            <a:endParaRPr lang="en-US" dirty="0"/>
          </a:p>
        </p:txBody>
      </p:sp>
      <p:sp>
        <p:nvSpPr>
          <p:cNvPr id="11" name="Picture Placeholder 10"/>
          <p:cNvSpPr>
            <a:spLocks noGrp="1"/>
          </p:cNvSpPr>
          <p:nvPr>
            <p:ph type="pic" sz="quarter" idx="10" hasCustomPrompt="1"/>
          </p:nvPr>
        </p:nvSpPr>
        <p:spPr>
          <a:xfrm>
            <a:off x="3733800" y="2438400"/>
            <a:ext cx="4495800" cy="3354388"/>
          </a:xfrm>
          <a:prstGeom prst="rect">
            <a:avLst/>
          </a:prstGeom>
        </p:spPr>
        <p:txBody>
          <a:bodyPr/>
          <a:lstStyle>
            <a:lvl1pPr marL="0" indent="0">
              <a:buNone/>
              <a:defRPr/>
            </a:lvl1pPr>
          </a:lstStyle>
          <a:p>
            <a:r>
              <a:rPr lang="en-US" dirty="0" smtClean="0"/>
              <a:t>Click to add picture</a:t>
            </a:r>
            <a:endParaRPr lang="en-US" dirty="0"/>
          </a:p>
        </p:txBody>
      </p:sp>
    </p:spTree>
    <p:extLst>
      <p:ext uri="{BB962C8B-B14F-4D97-AF65-F5344CB8AC3E}">
        <p14:creationId xmlns:p14="http://schemas.microsoft.com/office/powerpoint/2010/main" val="44903978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Picture 2" descr="Logo for the Center for IDEA Early Childhood Data Systems"/>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0" name="Slide Number Placeholder 3"/>
          <p:cNvSpPr txBox="1">
            <a:spLocks/>
          </p:cNvSpPr>
          <p:nvPr userDrawn="1"/>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2583906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 name="Picture 2" descr="Logo for the Center for IDEA Early Childhood Data Systems"/>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2" name="Slide Number Placeholder 3"/>
          <p:cNvSpPr txBox="1">
            <a:spLocks/>
          </p:cNvSpPr>
          <p:nvPr userDrawn="1"/>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1205014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smtClean="0"/>
              <a:t>Click to edit Master title style</a:t>
            </a:r>
            <a:endParaRPr lang="en-US" dirty="0"/>
          </a:p>
        </p:txBody>
      </p:sp>
      <p:pic>
        <p:nvPicPr>
          <p:cNvPr id="6" name="Picture 2" descr="Logo for the Center for IDEA Early Childhood Data Systems"/>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8" name="Slide Number Placeholder 3"/>
          <p:cNvSpPr txBox="1">
            <a:spLocks/>
          </p:cNvSpPr>
          <p:nvPr userDrawn="1"/>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2449949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2" descr="Logo for the Center for IDEA Early Childhood Data Systems"/>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7" name="Slide Number Placeholder 3"/>
          <p:cNvSpPr txBox="1">
            <a:spLocks/>
          </p:cNvSpPr>
          <p:nvPr userDrawn="1"/>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18561002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heme" Target="../theme/theme2.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Slide Number Placeholder 2"/>
          <p:cNvSpPr>
            <a:spLocks noGrp="1"/>
          </p:cNvSpPr>
          <p:nvPr>
            <p:ph type="sldNum" sz="quarter" idx="4"/>
          </p:nvPr>
        </p:nvSpPr>
        <p:spPr>
          <a:xfrm>
            <a:off x="457200" y="6327648"/>
            <a:ext cx="2133600" cy="365125"/>
          </a:xfrm>
          <a:prstGeom prst="rect">
            <a:avLst/>
          </a:prstGeom>
        </p:spPr>
        <p:txBody>
          <a:bodyPr vert="horz" lIns="91440" tIns="45720" rIns="91440" bIns="45720" rtlCol="0" anchor="ctr"/>
          <a:lstStyle>
            <a:lvl1pPr algn="l">
              <a:defRPr sz="1800">
                <a:solidFill>
                  <a:schemeClr val="tx1"/>
                </a:solidFill>
                <a:latin typeface="Century Schoolbook" pitchFamily="18"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35414866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timing>
    <p:tnLst>
      <p:par>
        <p:cTn id="1" dur="indefinite" restart="never" nodeType="tmRoot"/>
      </p:par>
    </p:tnLst>
  </p:timing>
  <p:hf hdr="0" ftr="0" dt="0"/>
  <p:txStyles>
    <p:titleStyle>
      <a:lvl1pPr algn="l" defTabSz="914400" rtl="0" eaLnBrk="1" latinLnBrk="0" hangingPunct="1">
        <a:spcBef>
          <a:spcPct val="0"/>
        </a:spcBef>
        <a:buNone/>
        <a:defRPr sz="3600" b="1" kern="1200">
          <a:solidFill>
            <a:srgbClr val="154578"/>
          </a:solidFill>
          <a:latin typeface="+mj-lt"/>
          <a:ea typeface="+mj-ea"/>
          <a:cs typeface="+mj-cs"/>
        </a:defRPr>
      </a:lvl1pPr>
    </p:titleStyle>
    <p:bodyStyle>
      <a:lvl1pPr marL="342900" indent="-342900" algn="l" defTabSz="914400" rtl="0" eaLnBrk="1" latinLnBrk="0" hangingPunct="1">
        <a:spcBef>
          <a:spcPct val="20000"/>
        </a:spcBef>
        <a:buClr>
          <a:srgbClr val="ED3532"/>
        </a:buClr>
        <a:buFont typeface="Arial" pitchFamily="34" charset="0"/>
        <a:buChar char="•"/>
        <a:defRPr sz="28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Clr>
          <a:srgbClr val="ED3532"/>
        </a:buClr>
        <a:buFont typeface="Arial"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rgbClr val="ED3532"/>
        </a:buClr>
        <a:buFont typeface="Arial"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Slide Number Placeholder 2"/>
          <p:cNvSpPr>
            <a:spLocks noGrp="1"/>
          </p:cNvSpPr>
          <p:nvPr>
            <p:ph type="sldNum" sz="quarter" idx="4"/>
          </p:nvPr>
        </p:nvSpPr>
        <p:spPr>
          <a:xfrm>
            <a:off x="457200" y="6327648"/>
            <a:ext cx="2133600" cy="365125"/>
          </a:xfrm>
          <a:prstGeom prst="rect">
            <a:avLst/>
          </a:prstGeom>
        </p:spPr>
        <p:txBody>
          <a:bodyPr vert="horz" lIns="91440" tIns="45720" rIns="91440" bIns="45720" rtlCol="0" anchor="ctr"/>
          <a:lstStyle>
            <a:lvl1pPr algn="l">
              <a:defRPr sz="1800">
                <a:solidFill>
                  <a:schemeClr val="tx1"/>
                </a:solidFill>
                <a:latin typeface="Century Schoolbook" pitchFamily="18" charset="0"/>
              </a:defRPr>
            </a:lvl1pPr>
          </a:lstStyle>
          <a:p>
            <a:pPr fontAlgn="auto">
              <a:spcBef>
                <a:spcPts val="0"/>
              </a:spcBef>
              <a:spcAft>
                <a:spcPts val="0"/>
              </a:spcAft>
            </a:pPr>
            <a:fld id="{B2897048-00E0-47FB-B07B-F36BBE8AF579}" type="slidenum">
              <a:rPr lang="en-US" smtClean="0">
                <a:solidFill>
                  <a:prstClr val="black"/>
                </a:solidFill>
                <a:ea typeface="+mn-ea"/>
                <a:cs typeface="+mn-cs"/>
              </a:rPr>
              <a:pPr fontAlgn="auto">
                <a:spcBef>
                  <a:spcPts val="0"/>
                </a:spcBef>
                <a:spcAft>
                  <a:spcPts val="0"/>
                </a:spcAft>
              </a:pPr>
              <a:t>‹#›</a:t>
            </a:fld>
            <a:endParaRPr lang="en-US" dirty="0">
              <a:solidFill>
                <a:prstClr val="black"/>
              </a:solidFill>
              <a:ea typeface="+mn-ea"/>
              <a:cs typeface="+mn-cs"/>
            </a:endParaRPr>
          </a:p>
        </p:txBody>
      </p:sp>
    </p:spTree>
    <p:extLst>
      <p:ext uri="{BB962C8B-B14F-4D97-AF65-F5344CB8AC3E}">
        <p14:creationId xmlns:p14="http://schemas.microsoft.com/office/powerpoint/2010/main" val="15972127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timing>
    <p:tnLst>
      <p:par>
        <p:cTn id="1" dur="indefinite" restart="never" nodeType="tmRoot"/>
      </p:par>
    </p:tnLst>
  </p:timing>
  <p:hf hdr="0" ftr="0" dt="0"/>
  <p:txStyles>
    <p:titleStyle>
      <a:lvl1pPr algn="l" defTabSz="914400" rtl="0" eaLnBrk="1" latinLnBrk="0" hangingPunct="1">
        <a:spcBef>
          <a:spcPct val="0"/>
        </a:spcBef>
        <a:buNone/>
        <a:defRPr sz="3600" b="1" kern="1200">
          <a:solidFill>
            <a:srgbClr val="154578"/>
          </a:solidFill>
          <a:latin typeface="+mj-lt"/>
          <a:ea typeface="+mj-ea"/>
          <a:cs typeface="+mj-cs"/>
        </a:defRPr>
      </a:lvl1pPr>
    </p:titleStyle>
    <p:bodyStyle>
      <a:lvl1pPr marL="342900" indent="-342900" algn="l" defTabSz="914400" rtl="0" eaLnBrk="1" latinLnBrk="0" hangingPunct="1">
        <a:spcBef>
          <a:spcPct val="20000"/>
        </a:spcBef>
        <a:buClr>
          <a:srgbClr val="ED3532"/>
        </a:buClr>
        <a:buFont typeface="Arial" pitchFamily="34" charset="0"/>
        <a:buChar char="•"/>
        <a:defRPr sz="28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Clr>
          <a:srgbClr val="ED3532"/>
        </a:buClr>
        <a:buFont typeface="Arial"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rgbClr val="ED3532"/>
        </a:buClr>
        <a:buFont typeface="Arial"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libraryguides.lehigh.edu/TRACseminar/understandinginformation)"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hyperlink" Target="http://dasycenter.org/data-visualization-toolkit/" TargetMode="External"/><Relationship Id="rId4" Type="http://schemas.openxmlformats.org/officeDocument/2006/relationships/hyperlink" Target="http://dasycenter.sri.com/downloads/DaSy_papers/DaSy_Critical_Questions_FINAL_20151023v2.pdf"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2.xml"/><Relationship Id="rId1" Type="http://schemas.openxmlformats.org/officeDocument/2006/relationships/slideLayout" Target="../slideLayouts/slideLayout9.xml"/><Relationship Id="rId4" Type="http://schemas.openxmlformats.org/officeDocument/2006/relationships/hyperlink" Target="https://www.sri.com/work/publications/national-early-intervention-longitudinal-study-neils-final-report" TargetMode="External"/></Relationships>
</file>

<file path=ppt/slides/_rels/slide2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http://libraryguides.lehigh.edu/TRACseminar/understandinginformation)"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9.xml"/><Relationship Id="rId5" Type="http://schemas.openxmlformats.org/officeDocument/2006/relationships/image" Target="../media/image7.png"/><Relationship Id="rId4" Type="http://schemas.openxmlformats.org/officeDocument/2006/relationships/hyperlink" Target="http://ectacenter.org/sysframe/"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23.png"/><Relationship Id="rId4" Type="http://schemas.openxmlformats.org/officeDocument/2006/relationships/image" Target="../media/image22.emf"/></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microsoft.com/office/2007/relationships/hdphoto" Target="../media/hdphoto2.wdp"/></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4.xml"/><Relationship Id="rId1" Type="http://schemas.openxmlformats.org/officeDocument/2006/relationships/slideLayout" Target="../slideLayouts/slideLayout15.xml"/><Relationship Id="rId4" Type="http://schemas.openxmlformats.org/officeDocument/2006/relationships/hyperlink" Target="http://dasycenter.org/resources/dasy-framework/"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microsoft.com/office/2007/relationships/hdphoto" Target="../media/hdphoto3.wdp"/></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9.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0.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44.xm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microsoft.com/office/2007/relationships/hdphoto" Target="../media/hdphoto4.wdp"/></Relationships>
</file>

<file path=ppt/slides/_rels/slide47.xml.rels><?xml version="1.0" encoding="UTF-8" standalone="yes"?>
<Relationships xmlns="http://schemas.openxmlformats.org/package/2006/relationships"><Relationship Id="rId3" Type="http://schemas.openxmlformats.org/officeDocument/2006/relationships/hyperlink" Target="http://dasycenter.org/"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hyperlink" Target="https://twitter.com/DaSyCenter" TargetMode="External"/><Relationship Id="rId4" Type="http://schemas.openxmlformats.org/officeDocument/2006/relationships/hyperlink" Target="https://www.facebook.com/dasycenter"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comments" Target="../comments/comment1.xml"/><Relationship Id="rId5" Type="http://schemas.openxmlformats.org/officeDocument/2006/relationships/image" Target="../media/image33.gif"/><Relationship Id="rId4" Type="http://schemas.openxmlformats.org/officeDocument/2006/relationships/image" Target="../media/image32.jp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914400" y="2438400"/>
            <a:ext cx="7543800" cy="1143000"/>
          </a:xfrm>
        </p:spPr>
        <p:txBody>
          <a:bodyPr>
            <a:noAutofit/>
          </a:bodyPr>
          <a:lstStyle/>
          <a:p>
            <a:pPr rtl="0" eaLnBrk="1" latinLnBrk="0" hangingPunct="1"/>
            <a:r>
              <a:rPr lang="en-US" sz="5000" b="1" kern="1200" dirty="0" smtClean="0">
                <a:solidFill>
                  <a:srgbClr val="154578"/>
                </a:solidFill>
                <a:effectLst/>
                <a:latin typeface="Century Gothic"/>
                <a:ea typeface="+mn-ea"/>
                <a:cs typeface="+mn-cs"/>
              </a:rPr>
              <a:t>Building a Culture of Data Use</a:t>
            </a:r>
            <a:endParaRPr lang="en-US" sz="5000" dirty="0" smtClean="0">
              <a:effectLst/>
            </a:endParaRPr>
          </a:p>
        </p:txBody>
      </p:sp>
      <p:sp>
        <p:nvSpPr>
          <p:cNvPr id="2" name="TextBox 1"/>
          <p:cNvSpPr txBox="1"/>
          <p:nvPr/>
        </p:nvSpPr>
        <p:spPr>
          <a:xfrm>
            <a:off x="1600200" y="3581400"/>
            <a:ext cx="6705600" cy="1200329"/>
          </a:xfrm>
          <a:prstGeom prst="rect">
            <a:avLst/>
          </a:prstGeom>
          <a:noFill/>
        </p:spPr>
        <p:txBody>
          <a:bodyPr wrap="square" rtlCol="0">
            <a:spAutoFit/>
          </a:bodyPr>
          <a:lstStyle/>
          <a:p>
            <a:pPr algn="r"/>
            <a:r>
              <a:rPr lang="en-US" sz="3600" b="1" dirty="0">
                <a:solidFill>
                  <a:srgbClr val="154578"/>
                </a:solidFill>
              </a:rPr>
              <a:t>Kathy Hebbeler </a:t>
            </a:r>
          </a:p>
          <a:p>
            <a:pPr algn="r"/>
            <a:r>
              <a:rPr lang="en-US" sz="3600" b="1" dirty="0">
                <a:solidFill>
                  <a:srgbClr val="154578"/>
                </a:solidFill>
              </a:rPr>
              <a:t>Donna Spiker </a:t>
            </a:r>
          </a:p>
        </p:txBody>
      </p:sp>
      <p:sp>
        <p:nvSpPr>
          <p:cNvPr id="6" name="Subtitle 2"/>
          <p:cNvSpPr>
            <a:spLocks noGrp="1"/>
          </p:cNvSpPr>
          <p:nvPr>
            <p:ph type="subTitle" idx="1"/>
          </p:nvPr>
        </p:nvSpPr>
        <p:spPr>
          <a:xfrm>
            <a:off x="987552" y="5178056"/>
            <a:ext cx="7318248" cy="1216152"/>
          </a:xfrm>
        </p:spPr>
        <p:txBody>
          <a:bodyPr>
            <a:normAutofit fontScale="85000" lnSpcReduction="20000"/>
          </a:bodyPr>
          <a:lstStyle/>
          <a:p>
            <a:r>
              <a:rPr lang="en-US" dirty="0" smtClean="0"/>
              <a:t>Improving Data, Improving Outcomes Conference</a:t>
            </a:r>
          </a:p>
          <a:p>
            <a:r>
              <a:rPr lang="en-US" dirty="0" smtClean="0"/>
              <a:t>August </a:t>
            </a:r>
            <a:r>
              <a:rPr lang="en-US" dirty="0" smtClean="0"/>
              <a:t>2016</a:t>
            </a:r>
          </a:p>
        </p:txBody>
      </p:sp>
    </p:spTree>
    <p:extLst>
      <p:ext uri="{BB962C8B-B14F-4D97-AF65-F5344CB8AC3E}">
        <p14:creationId xmlns:p14="http://schemas.microsoft.com/office/powerpoint/2010/main" val="9419429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10</a:t>
            </a:fld>
            <a:endParaRPr lang="en-US" dirty="0"/>
          </a:p>
        </p:txBody>
      </p:sp>
      <p:sp>
        <p:nvSpPr>
          <p:cNvPr id="3" name="Title 2"/>
          <p:cNvSpPr>
            <a:spLocks noGrp="1"/>
          </p:cNvSpPr>
          <p:nvPr>
            <p:ph type="title"/>
          </p:nvPr>
        </p:nvSpPr>
        <p:spPr>
          <a:xfrm>
            <a:off x="612775" y="465138"/>
            <a:ext cx="7769225" cy="830261"/>
          </a:xfrm>
        </p:spPr>
        <p:txBody>
          <a:bodyPr>
            <a:normAutofit/>
          </a:bodyPr>
          <a:lstStyle/>
          <a:p>
            <a:r>
              <a:rPr lang="en-US" dirty="0" smtClean="0"/>
              <a:t>If this vision was achieved…</a:t>
            </a:r>
            <a:endParaRPr lang="en-US" dirty="0"/>
          </a:p>
        </p:txBody>
      </p:sp>
      <p:sp>
        <p:nvSpPr>
          <p:cNvPr id="2" name="Content Placeholder 1"/>
          <p:cNvSpPr>
            <a:spLocks noGrp="1"/>
          </p:cNvSpPr>
          <p:nvPr>
            <p:ph idx="1"/>
          </p:nvPr>
        </p:nvSpPr>
        <p:spPr/>
        <p:txBody>
          <a:bodyPr/>
          <a:lstStyle/>
          <a:p>
            <a:r>
              <a:rPr lang="en-US" dirty="0"/>
              <a:t>There are no problems </a:t>
            </a:r>
            <a:r>
              <a:rPr lang="en-US" dirty="0" smtClean="0"/>
              <a:t>that go unnoticed because no one knows </a:t>
            </a:r>
            <a:r>
              <a:rPr lang="en-US" dirty="0"/>
              <a:t>that they are there.  </a:t>
            </a:r>
            <a:endParaRPr lang="en-US" dirty="0" smtClean="0"/>
          </a:p>
          <a:p>
            <a:r>
              <a:rPr lang="en-US" dirty="0" smtClean="0"/>
              <a:t>There </a:t>
            </a:r>
            <a:r>
              <a:rPr lang="en-US" dirty="0"/>
              <a:t>are no opportunities for improvement that are </a:t>
            </a:r>
            <a:r>
              <a:rPr lang="en-US" dirty="0" smtClean="0"/>
              <a:t>lost </a:t>
            </a:r>
            <a:r>
              <a:rPr lang="en-US" dirty="0"/>
              <a:t>because </a:t>
            </a:r>
            <a:r>
              <a:rPr lang="en-US" dirty="0" smtClean="0"/>
              <a:t>no one knew that something needed to get better</a:t>
            </a:r>
            <a:r>
              <a:rPr lang="en-US" dirty="0"/>
              <a:t>.   </a:t>
            </a:r>
            <a:endParaRPr lang="en-US" dirty="0" smtClean="0"/>
          </a:p>
        </p:txBody>
      </p:sp>
      <p:pic>
        <p:nvPicPr>
          <p:cNvPr id="1032" name="Picture 8" descr="&quot; &qu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52800" y="4114800"/>
            <a:ext cx="1740433" cy="17142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40101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solidFill>
                  <a:prstClr val="black"/>
                </a:solidFill>
              </a:rPr>
              <a:pPr/>
              <a:t>11</a:t>
            </a:fld>
            <a:endParaRPr lang="en-US" dirty="0">
              <a:solidFill>
                <a:prstClr val="black"/>
              </a:solidFill>
            </a:endParaRPr>
          </a:p>
        </p:txBody>
      </p:sp>
      <p:sp>
        <p:nvSpPr>
          <p:cNvPr id="3" name="Title 2"/>
          <p:cNvSpPr>
            <a:spLocks noGrp="1"/>
          </p:cNvSpPr>
          <p:nvPr>
            <p:ph type="title"/>
          </p:nvPr>
        </p:nvSpPr>
        <p:spPr/>
        <p:txBody>
          <a:bodyPr>
            <a:normAutofit fontScale="90000"/>
          </a:bodyPr>
          <a:lstStyle/>
          <a:p>
            <a:r>
              <a:rPr lang="en-US" dirty="0" smtClean="0"/>
              <a:t>Continuous Quality Improvement (CQI)</a:t>
            </a:r>
            <a:endParaRPr lang="en-US" dirty="0"/>
          </a:p>
        </p:txBody>
      </p:sp>
      <p:graphicFrame>
        <p:nvGraphicFramePr>
          <p:cNvPr id="5" name="Content Placeholder 4" descr="Process of identifying, describing, and analyzing strengths and problems, and then implementing, learning from and revising solutions. Relies on an organizational culture that supports continuous learning (Culture of data use)&#10;Requires sustained and committed leadership. Not time limited.&#10;"/>
          <p:cNvGraphicFramePr>
            <a:graphicFrameLocks noGrp="1"/>
          </p:cNvGraphicFramePr>
          <p:nvPr>
            <p:ph idx="1"/>
            <p:extLst>
              <p:ext uri="{D42A27DB-BD31-4B8C-83A1-F6EECF244321}">
                <p14:modId xmlns:p14="http://schemas.microsoft.com/office/powerpoint/2010/main" val="1974761013"/>
              </p:ext>
            </p:extLst>
          </p:nvPr>
        </p:nvGraphicFramePr>
        <p:xfrm>
          <a:off x="457200" y="1600201"/>
          <a:ext cx="8229600" cy="4038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435049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solidFill>
                  <a:prstClr val="black"/>
                </a:solidFill>
              </a:rPr>
              <a:pPr/>
              <a:t>12</a:t>
            </a:fld>
            <a:endParaRPr lang="en-US" dirty="0">
              <a:solidFill>
                <a:prstClr val="black"/>
              </a:solidFill>
            </a:endParaRPr>
          </a:p>
        </p:txBody>
      </p:sp>
      <p:sp>
        <p:nvSpPr>
          <p:cNvPr id="3" name="Title 2"/>
          <p:cNvSpPr>
            <a:spLocks noGrp="1"/>
          </p:cNvSpPr>
          <p:nvPr>
            <p:ph type="title"/>
          </p:nvPr>
        </p:nvSpPr>
        <p:spPr/>
        <p:txBody>
          <a:bodyPr>
            <a:normAutofit fontScale="90000"/>
          </a:bodyPr>
          <a:lstStyle/>
          <a:p>
            <a:r>
              <a:rPr lang="en-US" dirty="0" smtClean="0"/>
              <a:t>Creating conditions that support quality</a:t>
            </a:r>
            <a:endParaRPr lang="en-US" dirty="0"/>
          </a:p>
        </p:txBody>
      </p:sp>
      <p:graphicFrame>
        <p:nvGraphicFramePr>
          <p:cNvPr id="6" name="Content Placeholder 5" descr="Quality depends more on system design, consistent long term direction, leadership and follow up – than on individual motivation. &#10;Assumes individuals want to do their best when given appropriate support. Look at data and eliminate inappropriate variation&#10;&#10;"/>
          <p:cNvGraphicFramePr>
            <a:graphicFrameLocks noGrp="1"/>
          </p:cNvGraphicFramePr>
          <p:nvPr>
            <p:ph idx="1"/>
            <p:extLst>
              <p:ext uri="{D42A27DB-BD31-4B8C-83A1-F6EECF244321}">
                <p14:modId xmlns:p14="http://schemas.microsoft.com/office/powerpoint/2010/main" val="1097954906"/>
              </p:ext>
            </p:extLst>
          </p:nvPr>
        </p:nvGraphicFramePr>
        <p:xfrm>
          <a:off x="685800" y="2743200"/>
          <a:ext cx="6248400" cy="29296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descr="&quot; &quot;"/>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24400" y="1524001"/>
            <a:ext cx="4121201" cy="1219200"/>
          </a:xfrm>
          <a:prstGeom prst="rect">
            <a:avLst/>
          </a:prstGeom>
        </p:spPr>
      </p:pic>
    </p:spTree>
    <p:extLst>
      <p:ext uri="{BB962C8B-B14F-4D97-AF65-F5344CB8AC3E}">
        <p14:creationId xmlns:p14="http://schemas.microsoft.com/office/powerpoint/2010/main" val="25457136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13</a:t>
            </a:fld>
            <a:endParaRPr lang="en-US" dirty="0"/>
          </a:p>
        </p:txBody>
      </p:sp>
      <p:pic>
        <p:nvPicPr>
          <p:cNvPr id="3074" name="Picture 2" descr="This is a graphic of the Plan-Do-Study-Act cycle which is central to using data for continuous quality improvement"/>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86000" y="838200"/>
            <a:ext cx="4751070" cy="4644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0870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14</a:t>
            </a:fld>
            <a:endParaRPr lang="en-US" dirty="0"/>
          </a:p>
        </p:txBody>
      </p:sp>
      <p:sp>
        <p:nvSpPr>
          <p:cNvPr id="5" name="TextBox 4"/>
          <p:cNvSpPr txBox="1"/>
          <p:nvPr/>
        </p:nvSpPr>
        <p:spPr>
          <a:xfrm>
            <a:off x="1447800" y="504616"/>
            <a:ext cx="3733800" cy="2800767"/>
          </a:xfrm>
          <a:prstGeom prst="rect">
            <a:avLst/>
          </a:prstGeom>
          <a:solidFill>
            <a:schemeClr val="bg1"/>
          </a:solidFill>
          <a:ln w="38100">
            <a:solidFill>
              <a:schemeClr val="accent1"/>
            </a:solidFill>
          </a:ln>
        </p:spPr>
        <p:txBody>
          <a:bodyPr wrap="square" rtlCol="0">
            <a:spAutoFit/>
          </a:bodyPr>
          <a:lstStyle/>
          <a:p>
            <a:r>
              <a:rPr lang="en-US" sz="3200" b="1" dirty="0">
                <a:solidFill>
                  <a:srgbClr val="0070C0"/>
                </a:solidFill>
              </a:rPr>
              <a:t>Plan</a:t>
            </a:r>
            <a:r>
              <a:rPr lang="en-US" sz="2400" dirty="0"/>
              <a:t> an improvement – </a:t>
            </a:r>
            <a:r>
              <a:rPr lang="en-US" sz="2400" dirty="0" smtClean="0"/>
              <a:t>and </a:t>
            </a:r>
            <a:r>
              <a:rPr lang="en-US" sz="2400" dirty="0"/>
              <a:t>determine how you will know if the improvement is </a:t>
            </a:r>
            <a:r>
              <a:rPr lang="en-US" sz="2400" dirty="0" smtClean="0"/>
              <a:t>effective</a:t>
            </a:r>
            <a:endParaRPr lang="en-US" sz="2400" dirty="0"/>
          </a:p>
          <a:p>
            <a:pPr marL="800100" lvl="1" indent="-342900">
              <a:buFont typeface="Arial" panose="020B0604020202020204" pitchFamily="34" charset="0"/>
              <a:buChar char="•"/>
            </a:pPr>
            <a:r>
              <a:rPr lang="en-US" sz="2400" dirty="0"/>
              <a:t>State </a:t>
            </a:r>
            <a:r>
              <a:rPr lang="en-US" sz="2400" dirty="0" smtClean="0"/>
              <a:t>level</a:t>
            </a:r>
            <a:endParaRPr lang="en-US" sz="2400" dirty="0"/>
          </a:p>
          <a:p>
            <a:pPr marL="800100" lvl="1" indent="-342900">
              <a:buFont typeface="Arial" panose="020B0604020202020204" pitchFamily="34" charset="0"/>
              <a:buChar char="•"/>
            </a:pPr>
            <a:r>
              <a:rPr lang="en-US" sz="2400" dirty="0"/>
              <a:t>Program </a:t>
            </a:r>
            <a:r>
              <a:rPr lang="en-US" sz="2400" dirty="0" smtClean="0"/>
              <a:t>level</a:t>
            </a:r>
            <a:endParaRPr lang="en-US" sz="2400" dirty="0"/>
          </a:p>
          <a:p>
            <a:pPr marL="800100" lvl="1" indent="-342900">
              <a:buFont typeface="Arial" panose="020B0604020202020204" pitchFamily="34" charset="0"/>
              <a:buChar char="•"/>
            </a:pPr>
            <a:r>
              <a:rPr lang="en-US" sz="2400" dirty="0" smtClean="0"/>
              <a:t>Child </a:t>
            </a:r>
            <a:r>
              <a:rPr lang="en-US" sz="2400" dirty="0"/>
              <a:t>and family</a:t>
            </a:r>
          </a:p>
        </p:txBody>
      </p:sp>
      <p:pic>
        <p:nvPicPr>
          <p:cNvPr id="3074" name="Picture 2" descr="Graphic of the Plan, do, study, act cycl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55277" y="1905000"/>
            <a:ext cx="4131523" cy="403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98866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15</a:t>
            </a:fld>
            <a:endParaRPr lang="en-US" dirty="0"/>
          </a:p>
        </p:txBody>
      </p:sp>
      <p:sp>
        <p:nvSpPr>
          <p:cNvPr id="2" name="TextBox 1"/>
          <p:cNvSpPr txBox="1"/>
          <p:nvPr/>
        </p:nvSpPr>
        <p:spPr>
          <a:xfrm>
            <a:off x="3733800" y="361652"/>
            <a:ext cx="5105400" cy="2000548"/>
          </a:xfrm>
          <a:prstGeom prst="rect">
            <a:avLst/>
          </a:prstGeom>
          <a:solidFill>
            <a:schemeClr val="bg1"/>
          </a:solidFill>
          <a:ln w="38100">
            <a:solidFill>
              <a:schemeClr val="accent6">
                <a:lumMod val="75000"/>
              </a:schemeClr>
            </a:solidFill>
          </a:ln>
        </p:spPr>
        <p:txBody>
          <a:bodyPr wrap="square" rtlCol="0">
            <a:spAutoFit/>
          </a:bodyPr>
          <a:lstStyle/>
          <a:p>
            <a:endParaRPr lang="en-US" dirty="0" smtClean="0"/>
          </a:p>
          <a:p>
            <a:r>
              <a:rPr lang="en-US" sz="3200" b="1" dirty="0" smtClean="0">
                <a:solidFill>
                  <a:srgbClr val="0070C0"/>
                </a:solidFill>
              </a:rPr>
              <a:t>Do</a:t>
            </a:r>
            <a:r>
              <a:rPr lang="en-US" dirty="0" smtClean="0"/>
              <a:t> </a:t>
            </a:r>
            <a:r>
              <a:rPr lang="en-US" sz="2800" dirty="0" smtClean="0"/>
              <a:t>it - </a:t>
            </a:r>
          </a:p>
          <a:p>
            <a:pPr marL="457200" indent="-457200">
              <a:buFont typeface="Arial" panose="020B0604020202020204" pitchFamily="34" charset="0"/>
              <a:buChar char="•"/>
            </a:pPr>
            <a:r>
              <a:rPr lang="en-US" sz="2800" dirty="0" smtClean="0"/>
              <a:t>Implement the improvement </a:t>
            </a:r>
          </a:p>
          <a:p>
            <a:pPr marL="457200" indent="-457200">
              <a:buFont typeface="Arial" panose="020B0604020202020204" pitchFamily="34" charset="0"/>
              <a:buChar char="•"/>
            </a:pPr>
            <a:r>
              <a:rPr lang="en-US" sz="2800" dirty="0" smtClean="0"/>
              <a:t>Collect </a:t>
            </a:r>
            <a:r>
              <a:rPr lang="en-US" sz="2800" dirty="0"/>
              <a:t>the </a:t>
            </a:r>
            <a:r>
              <a:rPr lang="en-US" sz="2800" dirty="0" smtClean="0"/>
              <a:t>data </a:t>
            </a:r>
          </a:p>
          <a:p>
            <a:endParaRPr lang="en-US" dirty="0"/>
          </a:p>
        </p:txBody>
      </p:sp>
      <p:sp>
        <p:nvSpPr>
          <p:cNvPr id="5" name="Cloud Callout 4" descr="Do we need these data on an ongoing basis?"/>
          <p:cNvSpPr/>
          <p:nvPr/>
        </p:nvSpPr>
        <p:spPr>
          <a:xfrm>
            <a:off x="5353050" y="2848064"/>
            <a:ext cx="3200400" cy="2057400"/>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TextBox 5"/>
          <p:cNvSpPr txBox="1"/>
          <p:nvPr/>
        </p:nvSpPr>
        <p:spPr>
          <a:xfrm>
            <a:off x="5638800" y="3200400"/>
            <a:ext cx="2286000" cy="1200329"/>
          </a:xfrm>
          <a:prstGeom prst="rect">
            <a:avLst/>
          </a:prstGeom>
          <a:noFill/>
        </p:spPr>
        <p:txBody>
          <a:bodyPr wrap="square" rtlCol="0">
            <a:spAutoFit/>
          </a:bodyPr>
          <a:lstStyle/>
          <a:p>
            <a:pPr algn="ctr"/>
            <a:r>
              <a:rPr lang="en-US" sz="2400" dirty="0" smtClean="0"/>
              <a:t>Do we need these data on an ongoing basis?</a:t>
            </a:r>
            <a:endParaRPr lang="en-US" sz="2400" dirty="0"/>
          </a:p>
        </p:txBody>
      </p:sp>
      <p:pic>
        <p:nvPicPr>
          <p:cNvPr id="3074" name="Picture 2" descr="Graphic of the Plan, do, study, act cycl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04800" y="2057400"/>
            <a:ext cx="4131523" cy="4038600"/>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quot; &quot;"/>
          <p:cNvPicPr>
            <a:picLocks noChangeAspect="1" noChangeArrowheads="1"/>
          </p:cNvPicPr>
          <p:nvPr/>
        </p:nvPicPr>
        <p:blipFill rotWithShape="1">
          <a:blip r:embed="rId4">
            <a:extLst>
              <a:ext uri="{28A0092B-C50C-407E-A947-70E740481C1C}">
                <a14:useLocalDpi xmlns:a14="http://schemas.microsoft.com/office/drawing/2010/main" val="0"/>
              </a:ext>
            </a:extLst>
          </a:blip>
          <a:srcRect l="1" t="7082" r="-636"/>
          <a:stretch/>
        </p:blipFill>
        <p:spPr bwMode="auto">
          <a:xfrm>
            <a:off x="5181600" y="4830762"/>
            <a:ext cx="1207770" cy="1679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6877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1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16</a:t>
            </a:fld>
            <a:endParaRPr lang="en-US" dirty="0"/>
          </a:p>
        </p:txBody>
      </p:sp>
      <p:sp>
        <p:nvSpPr>
          <p:cNvPr id="2" name="TextBox 1"/>
          <p:cNvSpPr txBox="1"/>
          <p:nvPr/>
        </p:nvSpPr>
        <p:spPr>
          <a:xfrm>
            <a:off x="4876800" y="3429000"/>
            <a:ext cx="3657600" cy="2154436"/>
          </a:xfrm>
          <a:prstGeom prst="rect">
            <a:avLst/>
          </a:prstGeom>
          <a:noFill/>
          <a:ln w="38100">
            <a:solidFill>
              <a:schemeClr val="tx1">
                <a:lumMod val="65000"/>
                <a:lumOff val="35000"/>
              </a:schemeClr>
            </a:solidFill>
          </a:ln>
        </p:spPr>
        <p:txBody>
          <a:bodyPr wrap="square" rtlCol="0">
            <a:spAutoFit/>
          </a:bodyPr>
          <a:lstStyle/>
          <a:p>
            <a:r>
              <a:rPr lang="en-US" sz="3200" b="1" dirty="0" smtClean="0">
                <a:solidFill>
                  <a:schemeClr val="tx1">
                    <a:lumMod val="50000"/>
                    <a:lumOff val="50000"/>
                  </a:schemeClr>
                </a:solidFill>
              </a:rPr>
              <a:t>Study</a:t>
            </a:r>
          </a:p>
          <a:p>
            <a:pPr marL="285750" indent="-285750">
              <a:buFont typeface="Arial" panose="020B0604020202020204" pitchFamily="34" charset="0"/>
              <a:buChar char="•"/>
            </a:pPr>
            <a:r>
              <a:rPr lang="en-US" sz="2800" dirty="0" smtClean="0"/>
              <a:t>Analyze </a:t>
            </a:r>
            <a:r>
              <a:rPr lang="en-US" sz="2800" dirty="0"/>
              <a:t>the </a:t>
            </a:r>
            <a:r>
              <a:rPr lang="en-US" sz="2800" dirty="0" smtClean="0"/>
              <a:t>data </a:t>
            </a:r>
          </a:p>
          <a:p>
            <a:pPr marL="285750" indent="-285750">
              <a:buFont typeface="Arial" panose="020B0604020202020204" pitchFamily="34" charset="0"/>
              <a:buChar char="•"/>
            </a:pPr>
            <a:r>
              <a:rPr lang="en-US" sz="2800" dirty="0"/>
              <a:t>I</a:t>
            </a:r>
            <a:r>
              <a:rPr lang="en-US" sz="2800" dirty="0" smtClean="0"/>
              <a:t>nterpret</a:t>
            </a:r>
          </a:p>
          <a:p>
            <a:pPr marL="285750" indent="-285750">
              <a:buFont typeface="Arial" panose="020B0604020202020204" pitchFamily="34" charset="0"/>
              <a:buChar char="•"/>
            </a:pPr>
            <a:r>
              <a:rPr lang="en-US" sz="2800" dirty="0" smtClean="0"/>
              <a:t>Reflect</a:t>
            </a:r>
            <a:endParaRPr lang="en-US" sz="2800" dirty="0"/>
          </a:p>
          <a:p>
            <a:endParaRPr lang="en-US" dirty="0"/>
          </a:p>
        </p:txBody>
      </p:sp>
      <p:pic>
        <p:nvPicPr>
          <p:cNvPr id="3074" name="Picture 2" descr="Graphic of the Plan, do, study, act cycl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09600" y="304800"/>
            <a:ext cx="4131523" cy="403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27917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17</a:t>
            </a:fld>
            <a:endParaRPr lang="en-US" dirty="0"/>
          </a:p>
        </p:txBody>
      </p:sp>
      <p:pic>
        <p:nvPicPr>
          <p:cNvPr id="10242" name="Picture 2" descr="This is an image of the information pyramid that will be referenced when talking about interpreting data. There are many variations on this pyramid.   data are at the bottom of this pyramid, data gives context and becomes information. Information is one level higher, it gives meaning and it becomes knowledge. Knowledge gives insight and becomes wisdom. Wisdom is at the top of the pyramid.&#10;"/>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71450" y="457200"/>
            <a:ext cx="8717280" cy="470404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09600" y="5611725"/>
            <a:ext cx="8260080" cy="369332"/>
          </a:xfrm>
          <a:prstGeom prst="rect">
            <a:avLst/>
          </a:prstGeom>
          <a:noFill/>
        </p:spPr>
        <p:txBody>
          <a:bodyPr wrap="square" rtlCol="0">
            <a:spAutoFit/>
          </a:bodyPr>
          <a:lstStyle/>
          <a:p>
            <a:r>
              <a:rPr lang="en-US" dirty="0" smtClean="0">
                <a:hlinkClick r:id="rId4"/>
              </a:rPr>
              <a:t>(http</a:t>
            </a:r>
            <a:r>
              <a:rPr lang="en-US" dirty="0">
                <a:hlinkClick r:id="rId4"/>
              </a:rPr>
              <a:t>://libraryguides.lehigh.edu/TRACseminar/understandinginformation)</a:t>
            </a:r>
            <a:endParaRPr lang="en-US" dirty="0"/>
          </a:p>
        </p:txBody>
      </p:sp>
    </p:spTree>
    <p:extLst>
      <p:ext uri="{BB962C8B-B14F-4D97-AF65-F5344CB8AC3E}">
        <p14:creationId xmlns:p14="http://schemas.microsoft.com/office/powerpoint/2010/main" val="7265772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0" y="6327775"/>
            <a:ext cx="2133600" cy="365125"/>
          </a:xfrm>
        </p:spPr>
        <p:txBody>
          <a:bodyPr/>
          <a:lstStyle/>
          <a:p>
            <a:fld id="{B2897048-00E0-47FB-B07B-F36BBE8AF579}" type="slidenum">
              <a:rPr lang="en-US" smtClean="0"/>
              <a:pPr/>
              <a:t>18</a:t>
            </a:fld>
            <a:endParaRPr lang="en-US" dirty="0"/>
          </a:p>
        </p:txBody>
      </p:sp>
      <p:pic>
        <p:nvPicPr>
          <p:cNvPr id="11266" name="Picture 2" descr="This is an image of data on an excel sheet, the purpose of the image is to show data in a non-exciting for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8230" y="1066800"/>
            <a:ext cx="649542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3375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19</a:t>
            </a:fld>
            <a:endParaRPr lang="en-US" dirty="0"/>
          </a:p>
        </p:txBody>
      </p:sp>
      <p:pic>
        <p:nvPicPr>
          <p:cNvPr id="10242" name="Picture 2" descr="The information pyramid is refernced here again. Data get transformed into information. There is a lot of thinking required to get even from data to information – what do you want to ask of your data?  What reports do you need?  How do you want to analyze and display the information?&#10;&#10;DaSy has several resources that can help you with this.  Critical questions.  Data Visualization. Links to these documents on provided.&#10;"/>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98120" y="381000"/>
            <a:ext cx="8717280" cy="470404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04800" y="609600"/>
            <a:ext cx="8242300" cy="2215991"/>
          </a:xfrm>
          <a:prstGeom prst="rect">
            <a:avLst/>
          </a:prstGeom>
          <a:solidFill>
            <a:schemeClr val="accent1">
              <a:lumMod val="20000"/>
              <a:lumOff val="80000"/>
            </a:schemeClr>
          </a:solidFill>
          <a:ln>
            <a:solidFill>
              <a:schemeClr val="tx2"/>
            </a:solidFill>
          </a:ln>
        </p:spPr>
        <p:txBody>
          <a:bodyPr wrap="square" rtlCol="0">
            <a:spAutoFit/>
          </a:bodyPr>
          <a:lstStyle/>
          <a:p>
            <a:endParaRPr lang="en-US" dirty="0" smtClean="0"/>
          </a:p>
          <a:p>
            <a:r>
              <a:rPr lang="en-US" sz="2400" dirty="0" err="1" smtClean="0"/>
              <a:t>DaSy</a:t>
            </a:r>
            <a:r>
              <a:rPr lang="en-US" sz="2400" dirty="0" smtClean="0"/>
              <a:t> Critical Questions</a:t>
            </a:r>
            <a:endParaRPr lang="en-US" sz="2400" dirty="0"/>
          </a:p>
          <a:p>
            <a:r>
              <a:rPr lang="en-US" dirty="0" smtClean="0">
                <a:hlinkClick r:id="rId4"/>
              </a:rPr>
              <a:t>http</a:t>
            </a:r>
            <a:r>
              <a:rPr lang="en-US" dirty="0">
                <a:hlinkClick r:id="rId4"/>
              </a:rPr>
              <a:t>://</a:t>
            </a:r>
            <a:r>
              <a:rPr lang="en-US" dirty="0" smtClean="0">
                <a:hlinkClick r:id="rId4"/>
              </a:rPr>
              <a:t>dasycenter.sri.com/downloads/DaSy_papers/DaSy_Critical_Questions_FINAL_20151023v2.pdf</a:t>
            </a:r>
            <a:endParaRPr lang="en-US" dirty="0" smtClean="0"/>
          </a:p>
          <a:p>
            <a:r>
              <a:rPr lang="en-US" sz="2400" dirty="0" err="1" smtClean="0"/>
              <a:t>DaSy</a:t>
            </a:r>
            <a:r>
              <a:rPr lang="en-US" sz="2400" dirty="0" smtClean="0"/>
              <a:t>/NCSI Data Visualization Tool Kit</a:t>
            </a:r>
          </a:p>
          <a:p>
            <a:r>
              <a:rPr lang="en-US" dirty="0">
                <a:hlinkClick r:id="rId5"/>
              </a:rPr>
              <a:t>http://dasycenter.org/data-visualization-toolkit/</a:t>
            </a:r>
            <a:endParaRPr lang="en-US" dirty="0"/>
          </a:p>
          <a:p>
            <a:endParaRPr lang="en-US" dirty="0" smtClean="0"/>
          </a:p>
        </p:txBody>
      </p:sp>
    </p:spTree>
    <p:extLst>
      <p:ext uri="{BB962C8B-B14F-4D97-AF65-F5344CB8AC3E}">
        <p14:creationId xmlns:p14="http://schemas.microsoft.com/office/powerpoint/2010/main" val="3124668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descr="The focus of our service delivery system is good outcomes for children and families.  The most direct influence on outcomes is what happens between a provider and a child and the family.  By provider, we mean teacher, early interventionist, therapist – anyone working directly with children and families.  We call what the provider is doing “practices.”  Good practice – good outcomes.  Poor practices – not such good outcomes.  Pretty straightforward relationship. This is at the core.&#10;What is not so obvious is that whether or not that provider is using good practices depends on multiple influences, some of which influence that provider directly and some indirectly.  The most direct influence on the provider is the local program and local system in which the provider operates.  Examples of influence include leadership at the local level, fiscal policies, opportunities for professional development, use of data, and many more.  But the local level does not operate in a vacuum either.  What happens at the local level is influenced by the state system.  Some of these influences might be enormous – such as funding and others are less so.  Similarly, both the state and local level are influenced by the federal policies and procedures.  &#10;&#10;How providers interact with families is the result of multiple layers of influence.   &#10;&#10;"/>
          <p:cNvGrpSpPr/>
          <p:nvPr/>
        </p:nvGrpSpPr>
        <p:grpSpPr>
          <a:xfrm>
            <a:off x="-747582" y="510606"/>
            <a:ext cx="9753601" cy="6117035"/>
            <a:chOff x="-747582" y="510606"/>
            <a:chExt cx="9753601" cy="6117035"/>
          </a:xfrm>
        </p:grpSpPr>
        <p:pic>
          <p:nvPicPr>
            <p:cNvPr id="2" name="Picture 1" descr="&quot; &quo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7582" y="537204"/>
              <a:ext cx="5412259" cy="6090437"/>
            </a:xfrm>
            <a:prstGeom prst="rect">
              <a:avLst/>
            </a:prstGeom>
          </p:spPr>
        </p:pic>
        <p:sp>
          <p:nvSpPr>
            <p:cNvPr id="3" name="TextBox 2"/>
            <p:cNvSpPr txBox="1"/>
            <p:nvPr/>
          </p:nvSpPr>
          <p:spPr>
            <a:xfrm>
              <a:off x="7004225" y="4508089"/>
              <a:ext cx="2001794" cy="1015663"/>
            </a:xfrm>
            <a:prstGeom prst="rect">
              <a:avLst/>
            </a:prstGeom>
            <a:solidFill>
              <a:srgbClr val="C00000"/>
            </a:solidFill>
            <a:scene3d>
              <a:camera prst="orthographicFront"/>
              <a:lightRig rig="threePt" dir="t"/>
            </a:scene3d>
            <a:sp3d>
              <a:bevelT/>
            </a:sp3d>
          </p:spPr>
          <p:txBody>
            <a:bodyPr wrap="square" rtlCol="0">
              <a:spAutoFit/>
            </a:bodyPr>
            <a:lstStyle/>
            <a:p>
              <a:pPr algn="ctr"/>
              <a:r>
                <a:rPr lang="en-US" sz="2000" dirty="0" smtClean="0">
                  <a:solidFill>
                    <a:schemeClr val="bg1"/>
                  </a:solidFill>
                </a:rPr>
                <a:t>Good outcomes for children and families</a:t>
              </a:r>
              <a:endParaRPr lang="en-US" sz="2000" dirty="0">
                <a:solidFill>
                  <a:schemeClr val="bg1"/>
                </a:solidFill>
              </a:endParaRPr>
            </a:p>
          </p:txBody>
        </p:sp>
        <p:grpSp>
          <p:nvGrpSpPr>
            <p:cNvPr id="20" name="Group 19"/>
            <p:cNvGrpSpPr/>
            <p:nvPr/>
          </p:nvGrpSpPr>
          <p:grpSpPr>
            <a:xfrm>
              <a:off x="2605220" y="2094011"/>
              <a:ext cx="3941805" cy="2108269"/>
              <a:chOff x="2150076" y="2133869"/>
              <a:chExt cx="3941805" cy="2108269"/>
            </a:xfrm>
          </p:grpSpPr>
          <p:sp>
            <p:nvSpPr>
              <p:cNvPr id="5" name="TextBox 4"/>
              <p:cNvSpPr txBox="1"/>
              <p:nvPr/>
            </p:nvSpPr>
            <p:spPr>
              <a:xfrm>
                <a:off x="4090087" y="2133869"/>
                <a:ext cx="2001794" cy="2108269"/>
              </a:xfrm>
              <a:prstGeom prst="rect">
                <a:avLst/>
              </a:prstGeom>
              <a:solidFill>
                <a:srgbClr val="00B0F0"/>
              </a:solidFill>
              <a:scene3d>
                <a:camera prst="orthographicFront"/>
                <a:lightRig rig="threePt" dir="t"/>
              </a:scene3d>
              <a:sp3d>
                <a:bevelT/>
              </a:sp3d>
            </p:spPr>
            <p:txBody>
              <a:bodyPr wrap="square" rtlCol="0">
                <a:spAutoFit/>
              </a:bodyPr>
              <a:lstStyle/>
              <a:p>
                <a:pPr algn="ctr">
                  <a:spcAft>
                    <a:spcPts val="600"/>
                  </a:spcAft>
                </a:pPr>
                <a:r>
                  <a:rPr lang="en-US" dirty="0" smtClean="0">
                    <a:solidFill>
                      <a:schemeClr val="bg1"/>
                    </a:solidFill>
                  </a:rPr>
                  <a:t>Local/Regional System</a:t>
                </a:r>
              </a:p>
              <a:p>
                <a:pPr algn="ctr"/>
                <a:r>
                  <a:rPr lang="en-US" dirty="0" smtClean="0">
                    <a:solidFill>
                      <a:schemeClr val="bg1"/>
                    </a:solidFill>
                  </a:rPr>
                  <a:t>Leadership</a:t>
                </a:r>
                <a:br>
                  <a:rPr lang="en-US" dirty="0" smtClean="0">
                    <a:solidFill>
                      <a:schemeClr val="bg1"/>
                    </a:solidFill>
                  </a:rPr>
                </a:br>
                <a:r>
                  <a:rPr lang="en-US" dirty="0" smtClean="0">
                    <a:solidFill>
                      <a:schemeClr val="bg1"/>
                    </a:solidFill>
                  </a:rPr>
                  <a:t>Fiscal Policies Professional Development</a:t>
                </a:r>
                <a:br>
                  <a:rPr lang="en-US" dirty="0" smtClean="0">
                    <a:solidFill>
                      <a:schemeClr val="bg1"/>
                    </a:solidFill>
                  </a:rPr>
                </a:br>
                <a:r>
                  <a:rPr lang="en-US" dirty="0" smtClean="0">
                    <a:solidFill>
                      <a:schemeClr val="bg1"/>
                    </a:solidFill>
                  </a:rPr>
                  <a:t>Use of Data, etc.,</a:t>
                </a:r>
                <a:endParaRPr lang="en-US" dirty="0">
                  <a:solidFill>
                    <a:schemeClr val="bg1"/>
                  </a:solidFill>
                </a:endParaRPr>
              </a:p>
            </p:txBody>
          </p:sp>
          <p:cxnSp>
            <p:nvCxnSpPr>
              <p:cNvPr id="10" name="Straight Connector 9"/>
              <p:cNvCxnSpPr/>
              <p:nvPr/>
            </p:nvCxnSpPr>
            <p:spPr>
              <a:xfrm>
                <a:off x="2150076" y="2990798"/>
                <a:ext cx="193589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1" name="Group 20"/>
            <p:cNvGrpSpPr/>
            <p:nvPr/>
          </p:nvGrpSpPr>
          <p:grpSpPr>
            <a:xfrm>
              <a:off x="2522843" y="1317867"/>
              <a:ext cx="4020063" cy="646331"/>
              <a:chOff x="2067699" y="1357725"/>
              <a:chExt cx="4020063" cy="646331"/>
            </a:xfrm>
          </p:grpSpPr>
          <p:sp>
            <p:nvSpPr>
              <p:cNvPr id="6" name="TextBox 5"/>
              <p:cNvSpPr txBox="1"/>
              <p:nvPr/>
            </p:nvSpPr>
            <p:spPr>
              <a:xfrm>
                <a:off x="4085968" y="1357725"/>
                <a:ext cx="2001794" cy="646331"/>
              </a:xfrm>
              <a:prstGeom prst="rect">
                <a:avLst/>
              </a:prstGeom>
              <a:solidFill>
                <a:srgbClr val="9AC87A"/>
              </a:solidFill>
              <a:scene3d>
                <a:camera prst="orthographicFront"/>
                <a:lightRig rig="threePt" dir="t"/>
              </a:scene3d>
              <a:sp3d>
                <a:bevelT/>
              </a:sp3d>
            </p:spPr>
            <p:txBody>
              <a:bodyPr wrap="square" rtlCol="0">
                <a:spAutoFit/>
              </a:bodyPr>
              <a:lstStyle/>
              <a:p>
                <a:pPr algn="ctr"/>
                <a:r>
                  <a:rPr lang="en-US" dirty="0" smtClean="0">
                    <a:solidFill>
                      <a:schemeClr val="bg1"/>
                    </a:solidFill>
                  </a:rPr>
                  <a:t>State</a:t>
                </a:r>
                <a:br>
                  <a:rPr lang="en-US" dirty="0" smtClean="0">
                    <a:solidFill>
                      <a:schemeClr val="bg1"/>
                    </a:solidFill>
                  </a:rPr>
                </a:br>
                <a:r>
                  <a:rPr lang="en-US" dirty="0" smtClean="0">
                    <a:solidFill>
                      <a:schemeClr val="bg1"/>
                    </a:solidFill>
                  </a:rPr>
                  <a:t> Systems</a:t>
                </a:r>
                <a:endParaRPr lang="en-US" dirty="0">
                  <a:solidFill>
                    <a:schemeClr val="bg1"/>
                  </a:solidFill>
                </a:endParaRPr>
              </a:p>
            </p:txBody>
          </p:sp>
          <p:cxnSp>
            <p:nvCxnSpPr>
              <p:cNvPr id="13" name="Straight Connector 12"/>
              <p:cNvCxnSpPr/>
              <p:nvPr/>
            </p:nvCxnSpPr>
            <p:spPr>
              <a:xfrm>
                <a:off x="2067699" y="1775715"/>
                <a:ext cx="201826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2" name="Group 21"/>
            <p:cNvGrpSpPr/>
            <p:nvPr/>
          </p:nvGrpSpPr>
          <p:grpSpPr>
            <a:xfrm>
              <a:off x="2506368" y="510606"/>
              <a:ext cx="4036538" cy="646331"/>
              <a:chOff x="2051224" y="550464"/>
              <a:chExt cx="4036538" cy="646331"/>
            </a:xfrm>
          </p:grpSpPr>
          <p:sp>
            <p:nvSpPr>
              <p:cNvPr id="7" name="TextBox 6"/>
              <p:cNvSpPr txBox="1"/>
              <p:nvPr/>
            </p:nvSpPr>
            <p:spPr>
              <a:xfrm>
                <a:off x="4085968" y="550464"/>
                <a:ext cx="2001794" cy="646331"/>
              </a:xfrm>
              <a:prstGeom prst="rect">
                <a:avLst/>
              </a:prstGeom>
              <a:solidFill>
                <a:srgbClr val="FD9803"/>
              </a:solidFill>
              <a:scene3d>
                <a:camera prst="orthographicFront"/>
                <a:lightRig rig="threePt" dir="t"/>
              </a:scene3d>
              <a:sp3d>
                <a:bevelT/>
              </a:sp3d>
            </p:spPr>
            <p:txBody>
              <a:bodyPr wrap="square" rtlCol="0">
                <a:spAutoFit/>
              </a:bodyPr>
              <a:lstStyle/>
              <a:p>
                <a:pPr algn="ctr"/>
                <a:r>
                  <a:rPr lang="en-US" dirty="0" smtClean="0">
                    <a:solidFill>
                      <a:schemeClr val="bg1"/>
                    </a:solidFill>
                  </a:rPr>
                  <a:t>Federal </a:t>
                </a:r>
                <a:br>
                  <a:rPr lang="en-US" dirty="0" smtClean="0">
                    <a:solidFill>
                      <a:schemeClr val="bg1"/>
                    </a:solidFill>
                  </a:rPr>
                </a:br>
                <a:r>
                  <a:rPr lang="en-US" dirty="0" smtClean="0">
                    <a:solidFill>
                      <a:schemeClr val="bg1"/>
                    </a:solidFill>
                  </a:rPr>
                  <a:t>Policies</a:t>
                </a:r>
                <a:endParaRPr lang="en-US" dirty="0">
                  <a:solidFill>
                    <a:schemeClr val="bg1"/>
                  </a:solidFill>
                </a:endParaRPr>
              </a:p>
            </p:txBody>
          </p:sp>
          <p:cxnSp>
            <p:nvCxnSpPr>
              <p:cNvPr id="15" name="Straight Connector 14"/>
              <p:cNvCxnSpPr/>
              <p:nvPr/>
            </p:nvCxnSpPr>
            <p:spPr>
              <a:xfrm>
                <a:off x="2051224" y="964290"/>
                <a:ext cx="201826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2135663" y="3304704"/>
              <a:ext cx="4868562" cy="2845603"/>
              <a:chOff x="1680519" y="3344562"/>
              <a:chExt cx="4868562" cy="2845603"/>
            </a:xfrm>
          </p:grpSpPr>
          <p:sp>
            <p:nvSpPr>
              <p:cNvPr id="4" name="TextBox 3"/>
              <p:cNvSpPr txBox="1"/>
              <p:nvPr/>
            </p:nvSpPr>
            <p:spPr>
              <a:xfrm>
                <a:off x="4102444" y="4435839"/>
                <a:ext cx="2001794" cy="1754326"/>
              </a:xfrm>
              <a:prstGeom prst="rect">
                <a:avLst/>
              </a:prstGeom>
              <a:solidFill>
                <a:srgbClr val="00B050"/>
              </a:solidFill>
              <a:scene3d>
                <a:camera prst="orthographicFront"/>
                <a:lightRig rig="threePt" dir="t"/>
              </a:scene3d>
              <a:sp3d>
                <a:bevelT/>
              </a:sp3d>
            </p:spPr>
            <p:txBody>
              <a:bodyPr wrap="square" rtlCol="0">
                <a:spAutoFit/>
              </a:bodyPr>
              <a:lstStyle/>
              <a:p>
                <a:pPr algn="ctr"/>
                <a:r>
                  <a:rPr lang="en-US" dirty="0" smtClean="0">
                    <a:solidFill>
                      <a:schemeClr val="bg1"/>
                    </a:solidFill>
                  </a:rPr>
                  <a:t>Practices</a:t>
                </a:r>
              </a:p>
              <a:p>
                <a:pPr algn="ctr"/>
                <a:endParaRPr lang="en-US" dirty="0" smtClean="0">
                  <a:solidFill>
                    <a:schemeClr val="bg1"/>
                  </a:solidFill>
                </a:endParaRPr>
              </a:p>
              <a:p>
                <a:pPr algn="ctr"/>
                <a:r>
                  <a:rPr lang="en-US" dirty="0" smtClean="0">
                    <a:solidFill>
                      <a:schemeClr val="bg1"/>
                    </a:solidFill>
                  </a:rPr>
                  <a:t>Interactions of providers with children and families</a:t>
                </a:r>
                <a:endParaRPr lang="en-US" dirty="0">
                  <a:solidFill>
                    <a:schemeClr val="bg1"/>
                  </a:solidFill>
                </a:endParaRPr>
              </a:p>
            </p:txBody>
          </p:sp>
          <p:cxnSp>
            <p:nvCxnSpPr>
              <p:cNvPr id="9" name="Straight Connector 8"/>
              <p:cNvCxnSpPr>
                <a:endCxn id="4" idx="1"/>
              </p:cNvCxnSpPr>
              <p:nvPr/>
            </p:nvCxnSpPr>
            <p:spPr>
              <a:xfrm>
                <a:off x="1680519" y="3344562"/>
                <a:ext cx="2421925" cy="19684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6087762" y="5161468"/>
                <a:ext cx="46131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Isosceles Triangle 17"/>
              <p:cNvSpPr/>
              <p:nvPr/>
            </p:nvSpPr>
            <p:spPr>
              <a:xfrm rot="5400000">
                <a:off x="6254415" y="5078595"/>
                <a:ext cx="211377" cy="182221"/>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0381648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20</a:t>
            </a:fld>
            <a:endParaRPr lang="en-US" dirty="0"/>
          </a:p>
        </p:txBody>
      </p:sp>
      <p:pic>
        <p:nvPicPr>
          <p:cNvPr id="12290" name="Picture 2" descr="Now let’s talk about moving from information to knowledge.  This is a bar graph that represents some information.  The bar graph displays some high bars and some low bars – but does this mean anything to you?  The point of this image is to show that a bar graph may be more meaningful than raw data but we can’t make sense of this without context."/>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14400" y="1219200"/>
            <a:ext cx="6707004"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08397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21</a:t>
            </a:fld>
            <a:endParaRPr lang="en-US" dirty="0"/>
          </a:p>
        </p:txBody>
      </p:sp>
      <p:sp>
        <p:nvSpPr>
          <p:cNvPr id="3" name="Title 2"/>
          <p:cNvSpPr>
            <a:spLocks noGrp="1"/>
          </p:cNvSpPr>
          <p:nvPr>
            <p:ph type="title"/>
          </p:nvPr>
        </p:nvSpPr>
        <p:spPr/>
        <p:txBody>
          <a:bodyPr>
            <a:normAutofit fontScale="90000"/>
          </a:bodyPr>
          <a:lstStyle/>
          <a:p>
            <a:r>
              <a:rPr lang="en-US" dirty="0" smtClean="0"/>
              <a:t>Moving from Information to Knowledge</a:t>
            </a:r>
            <a:endParaRPr lang="en-US" dirty="0"/>
          </a:p>
        </p:txBody>
      </p:sp>
      <p:sp>
        <p:nvSpPr>
          <p:cNvPr id="2" name="Content Placeholder 1"/>
          <p:cNvSpPr>
            <a:spLocks noGrp="1"/>
          </p:cNvSpPr>
          <p:nvPr>
            <p:ph idx="1"/>
          </p:nvPr>
        </p:nvSpPr>
        <p:spPr>
          <a:xfrm>
            <a:off x="457200" y="1600201"/>
            <a:ext cx="7543800" cy="4038600"/>
          </a:xfrm>
        </p:spPr>
        <p:txBody>
          <a:bodyPr/>
          <a:lstStyle/>
          <a:p>
            <a:r>
              <a:rPr lang="en-US" dirty="0" smtClean="0"/>
              <a:t>Putting </a:t>
            </a:r>
            <a:r>
              <a:rPr lang="en-US" dirty="0"/>
              <a:t>meaning on the numbers</a:t>
            </a:r>
          </a:p>
          <a:p>
            <a:pPr lvl="1"/>
            <a:r>
              <a:rPr lang="en-US" sz="2800" dirty="0" smtClean="0"/>
              <a:t>Requires understanding </a:t>
            </a:r>
            <a:r>
              <a:rPr lang="en-US" sz="2800" dirty="0"/>
              <a:t>what is going </a:t>
            </a:r>
            <a:r>
              <a:rPr lang="en-US" sz="2800" dirty="0" smtClean="0"/>
              <a:t>on</a:t>
            </a:r>
          </a:p>
          <a:p>
            <a:pPr lvl="1"/>
            <a:r>
              <a:rPr lang="en-US" sz="2800" dirty="0" smtClean="0"/>
              <a:t>Requires knowledge and understanding of context</a:t>
            </a:r>
            <a:endParaRPr lang="en-US" sz="2800" dirty="0"/>
          </a:p>
        </p:txBody>
      </p:sp>
    </p:spTree>
    <p:extLst>
      <p:ext uri="{BB962C8B-B14F-4D97-AF65-F5344CB8AC3E}">
        <p14:creationId xmlns:p14="http://schemas.microsoft.com/office/powerpoint/2010/main" val="30154493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219456" y="6126748"/>
            <a:ext cx="2133600" cy="365125"/>
          </a:xfrm>
        </p:spPr>
        <p:txBody>
          <a:bodyPr/>
          <a:lstStyle/>
          <a:p>
            <a:r>
              <a:rPr lang="en-US" dirty="0" smtClean="0"/>
              <a:t>29</a:t>
            </a:r>
            <a:endParaRPr lang="en-US" dirty="0"/>
          </a:p>
        </p:txBody>
      </p:sp>
      <p:graphicFrame>
        <p:nvGraphicFramePr>
          <p:cNvPr id="5" name="Chart 4" descr="This graph is from the National Early Intervention Longitudinal Study. The study followed a nationally representative sample of over 3300 children from the time they entered early intervention until spring of kindergarten.  In kindergarten, 35% of the former EI recipients no longer had a disability or delay and so did not have an IEP.  Another 11% were still considered to have a disability but did not have an IEP and 54% had an IEP.   &#10;"/>
          <p:cNvGraphicFramePr>
            <a:graphicFrameLocks/>
          </p:cNvGraphicFramePr>
          <p:nvPr>
            <p:extLst>
              <p:ext uri="{D42A27DB-BD31-4B8C-83A1-F6EECF244321}">
                <p14:modId xmlns:p14="http://schemas.microsoft.com/office/powerpoint/2010/main" val="3498050154"/>
              </p:ext>
            </p:extLst>
          </p:nvPr>
        </p:nvGraphicFramePr>
        <p:xfrm>
          <a:off x="1066800" y="533400"/>
          <a:ext cx="6934200" cy="60960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228600" y="6491873"/>
            <a:ext cx="8991600" cy="338554"/>
          </a:xfrm>
          <a:prstGeom prst="rect">
            <a:avLst/>
          </a:prstGeom>
          <a:noFill/>
        </p:spPr>
        <p:txBody>
          <a:bodyPr wrap="square" rtlCol="0">
            <a:spAutoFit/>
          </a:bodyPr>
          <a:lstStyle/>
          <a:p>
            <a:r>
              <a:rPr lang="en-US" sz="1600" dirty="0">
                <a:hlinkClick r:id="rId4"/>
              </a:rPr>
              <a:t>https://www.sri.com/work/publications/national-early-intervention-longitudinal-study-neils-final-report</a:t>
            </a:r>
            <a:endParaRPr lang="en-US" sz="1600" dirty="0"/>
          </a:p>
        </p:txBody>
      </p:sp>
    </p:spTree>
    <p:extLst>
      <p:ext uri="{BB962C8B-B14F-4D97-AF65-F5344CB8AC3E}">
        <p14:creationId xmlns:p14="http://schemas.microsoft.com/office/powerpoint/2010/main" val="733158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Content Placeholder 4" descr="This graph shows literacy outcomes at Kindergarten for EI receipients. The literacy outcomes include compose simple stories, use complex sentence structure, and produce rhyming words.  For the former IE recipients who had an IEP, there are many more literacy skill items, there are math items, there are social emotional and behavior items and the pattern is pretty much the same story for every one of them.  If you were just to look at the general population bar compared to the IEP bar, the story is just former EI recipents in Kindergarten are not doing as well as the general population.  If we had not disaggregated the data by IEP status, we would have missed the whole story.  &#10;Bottom line:  You need to bring what you know to your data analysis and your data interpretation&#10;&#10;"/>
          <p:cNvGraphicFramePr>
            <a:graphicFrameLocks/>
          </p:cNvGraphicFramePr>
          <p:nvPr>
            <p:extLst>
              <p:ext uri="{D42A27DB-BD31-4B8C-83A1-F6EECF244321}">
                <p14:modId xmlns:p14="http://schemas.microsoft.com/office/powerpoint/2010/main" val="1106902302"/>
              </p:ext>
            </p:extLst>
          </p:nvPr>
        </p:nvGraphicFramePr>
        <p:xfrm>
          <a:off x="228600" y="381000"/>
          <a:ext cx="8915400" cy="623557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044655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24</a:t>
            </a:fld>
            <a:endParaRPr lang="en-US" dirty="0"/>
          </a:p>
        </p:txBody>
      </p:sp>
      <p:sp>
        <p:nvSpPr>
          <p:cNvPr id="3" name="Title 2"/>
          <p:cNvSpPr>
            <a:spLocks noGrp="1"/>
          </p:cNvSpPr>
          <p:nvPr>
            <p:ph type="title"/>
          </p:nvPr>
        </p:nvSpPr>
        <p:spPr/>
        <p:txBody>
          <a:bodyPr>
            <a:normAutofit fontScale="90000"/>
          </a:bodyPr>
          <a:lstStyle/>
          <a:p>
            <a:r>
              <a:rPr lang="en-US" dirty="0" smtClean="0"/>
              <a:t>Moving from Information to Knowledge</a:t>
            </a:r>
            <a:endParaRPr lang="en-US" dirty="0"/>
          </a:p>
        </p:txBody>
      </p:sp>
      <p:sp>
        <p:nvSpPr>
          <p:cNvPr id="2" name="Content Placeholder 1"/>
          <p:cNvSpPr>
            <a:spLocks noGrp="1"/>
          </p:cNvSpPr>
          <p:nvPr>
            <p:ph idx="1"/>
          </p:nvPr>
        </p:nvSpPr>
        <p:spPr>
          <a:xfrm>
            <a:off x="457200" y="1600201"/>
            <a:ext cx="7543800" cy="4038600"/>
          </a:xfrm>
        </p:spPr>
        <p:txBody>
          <a:bodyPr/>
          <a:lstStyle/>
          <a:p>
            <a:r>
              <a:rPr lang="en-US" dirty="0" smtClean="0"/>
              <a:t>Noticing the unexpected</a:t>
            </a:r>
          </a:p>
          <a:p>
            <a:pPr lvl="1"/>
            <a:r>
              <a:rPr lang="en-US" dirty="0" smtClean="0"/>
              <a:t>The numbers do not talk.  Somebody has to see something.</a:t>
            </a:r>
          </a:p>
          <a:p>
            <a:pPr lvl="1"/>
            <a:r>
              <a:rPr lang="en-US" dirty="0" smtClean="0"/>
              <a:t>Means the user has some sense of what things should look like – and what they shouldn’t </a:t>
            </a:r>
          </a:p>
          <a:p>
            <a:pPr lvl="1"/>
            <a:r>
              <a:rPr lang="en-US" dirty="0" smtClean="0"/>
              <a:t>The </a:t>
            </a:r>
            <a:r>
              <a:rPr lang="en-US" dirty="0"/>
              <a:t>“jewel” of the anomaly</a:t>
            </a:r>
          </a:p>
          <a:p>
            <a:pPr lvl="2"/>
            <a:r>
              <a:rPr lang="en-US" sz="2400" dirty="0" smtClean="0"/>
              <a:t>“How can that be?”</a:t>
            </a:r>
          </a:p>
          <a:p>
            <a:pPr lvl="2"/>
            <a:r>
              <a:rPr lang="en-US" sz="2400" dirty="0" smtClean="0"/>
              <a:t>“What’s up with that?”</a:t>
            </a:r>
            <a:endParaRPr lang="en-US" sz="2400" dirty="0"/>
          </a:p>
        </p:txBody>
      </p:sp>
    </p:spTree>
    <p:extLst>
      <p:ext uri="{BB962C8B-B14F-4D97-AF65-F5344CB8AC3E}">
        <p14:creationId xmlns:p14="http://schemas.microsoft.com/office/powerpoint/2010/main" val="25684637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25</a:t>
            </a:fld>
            <a:endParaRPr lang="en-US" dirty="0"/>
          </a:p>
        </p:txBody>
      </p:sp>
      <p:pic>
        <p:nvPicPr>
          <p:cNvPr id="10242" name="Picture 2" descr="Again, a reference to the infomration pyramid but this time a focus on wisdom.  Wisdom is knowing how to take the knowledge and make it actionable.  &#10;&#10;Wisdom – this information can be used to make a case for the effectiveness of early intervention, this information can be used to generate a dollar figure on how much early intervention saves. &#10;"/>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71450" y="457200"/>
            <a:ext cx="8717280" cy="470404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09600" y="5611725"/>
            <a:ext cx="8260080" cy="369332"/>
          </a:xfrm>
          <a:prstGeom prst="rect">
            <a:avLst/>
          </a:prstGeom>
          <a:noFill/>
        </p:spPr>
        <p:txBody>
          <a:bodyPr wrap="square" rtlCol="0">
            <a:spAutoFit/>
          </a:bodyPr>
          <a:lstStyle/>
          <a:p>
            <a:r>
              <a:rPr lang="en-US" dirty="0" smtClean="0">
                <a:hlinkClick r:id="rId4"/>
              </a:rPr>
              <a:t>(http</a:t>
            </a:r>
            <a:r>
              <a:rPr lang="en-US" dirty="0">
                <a:hlinkClick r:id="rId4"/>
              </a:rPr>
              <a:t>://libraryguides.lehigh.edu/TRACseminar/understandinginformation)</a:t>
            </a:r>
            <a:endParaRPr lang="en-US" dirty="0"/>
          </a:p>
        </p:txBody>
      </p:sp>
    </p:spTree>
    <p:extLst>
      <p:ext uri="{BB962C8B-B14F-4D97-AF65-F5344CB8AC3E}">
        <p14:creationId xmlns:p14="http://schemas.microsoft.com/office/powerpoint/2010/main" val="4798187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26</a:t>
            </a:fld>
            <a:endParaRPr lang="en-US" dirty="0"/>
          </a:p>
        </p:txBody>
      </p:sp>
      <p:sp>
        <p:nvSpPr>
          <p:cNvPr id="2" name="TextBox 1"/>
          <p:cNvSpPr txBox="1"/>
          <p:nvPr/>
        </p:nvSpPr>
        <p:spPr>
          <a:xfrm>
            <a:off x="304800" y="3048000"/>
            <a:ext cx="6096000" cy="3170099"/>
          </a:xfrm>
          <a:prstGeom prst="rect">
            <a:avLst/>
          </a:prstGeom>
          <a:solidFill>
            <a:schemeClr val="bg1"/>
          </a:solidFill>
          <a:ln w="38100">
            <a:solidFill>
              <a:srgbClr val="39B54A"/>
            </a:solidFill>
          </a:ln>
        </p:spPr>
        <p:txBody>
          <a:bodyPr wrap="square" rtlCol="0">
            <a:spAutoFit/>
          </a:bodyPr>
          <a:lstStyle/>
          <a:p>
            <a:r>
              <a:rPr lang="en-US" sz="3600" b="1" dirty="0">
                <a:solidFill>
                  <a:srgbClr val="39B54A"/>
                </a:solidFill>
              </a:rPr>
              <a:t>Act</a:t>
            </a:r>
            <a:r>
              <a:rPr lang="en-US" sz="1600" dirty="0"/>
              <a:t> </a:t>
            </a:r>
            <a:r>
              <a:rPr lang="en-US" sz="2400" dirty="0" smtClean="0"/>
              <a:t>on what was learned</a:t>
            </a:r>
          </a:p>
          <a:p>
            <a:r>
              <a:rPr lang="en-US" sz="2400" dirty="0" smtClean="0"/>
              <a:t>Possible conclusions and actions:</a:t>
            </a:r>
            <a:endParaRPr lang="en-US" sz="2400" dirty="0"/>
          </a:p>
          <a:p>
            <a:pPr marL="800100" lvl="1" indent="-342900">
              <a:buFont typeface="Arial" panose="020B0604020202020204" pitchFamily="34" charset="0"/>
              <a:buChar char="•"/>
            </a:pPr>
            <a:r>
              <a:rPr lang="en-US" sz="2000" b="1" dirty="0">
                <a:solidFill>
                  <a:schemeClr val="accent2">
                    <a:lumMod val="50000"/>
                  </a:schemeClr>
                </a:solidFill>
              </a:rPr>
              <a:t>Well </a:t>
            </a:r>
            <a:r>
              <a:rPr lang="en-US" sz="2000" b="1" dirty="0" smtClean="0">
                <a:solidFill>
                  <a:schemeClr val="accent2">
                    <a:lumMod val="50000"/>
                  </a:schemeClr>
                </a:solidFill>
              </a:rPr>
              <a:t>done </a:t>
            </a:r>
            <a:r>
              <a:rPr lang="en-US" sz="2000" dirty="0" smtClean="0"/>
              <a:t>→ Make sure </a:t>
            </a:r>
            <a:r>
              <a:rPr lang="en-US" sz="2000" dirty="0"/>
              <a:t>mechanisms are in place to sustain the </a:t>
            </a:r>
            <a:r>
              <a:rPr lang="en-US" sz="2000" dirty="0" smtClean="0"/>
              <a:t>improvement.   Plan </a:t>
            </a:r>
            <a:r>
              <a:rPr lang="en-US" sz="2000" dirty="0"/>
              <a:t>another improvement</a:t>
            </a:r>
          </a:p>
          <a:p>
            <a:pPr marL="800100" lvl="1" indent="-342900">
              <a:buFont typeface="Arial" panose="020B0604020202020204" pitchFamily="34" charset="0"/>
              <a:buChar char="•"/>
            </a:pPr>
            <a:r>
              <a:rPr lang="en-US" sz="2000" b="1" dirty="0">
                <a:solidFill>
                  <a:schemeClr val="accent2">
                    <a:lumMod val="50000"/>
                  </a:schemeClr>
                </a:solidFill>
              </a:rPr>
              <a:t>Mostly </a:t>
            </a:r>
            <a:r>
              <a:rPr lang="en-US" sz="2000" b="1" dirty="0" smtClean="0">
                <a:solidFill>
                  <a:schemeClr val="accent2">
                    <a:lumMod val="50000"/>
                  </a:schemeClr>
                </a:solidFill>
              </a:rPr>
              <a:t>there </a:t>
            </a:r>
            <a:r>
              <a:rPr lang="en-US" sz="2000" dirty="0" smtClean="0"/>
              <a:t>→ Tweak if needed and </a:t>
            </a:r>
            <a:r>
              <a:rPr lang="en-US" sz="2000" dirty="0"/>
              <a:t>continue to </a:t>
            </a:r>
            <a:r>
              <a:rPr lang="en-US" sz="2000" dirty="0" smtClean="0"/>
              <a:t>monitor. Maybe </a:t>
            </a:r>
            <a:r>
              <a:rPr lang="en-US" sz="2000" dirty="0"/>
              <a:t>plan another </a:t>
            </a:r>
            <a:r>
              <a:rPr lang="en-US" sz="2000" dirty="0" smtClean="0"/>
              <a:t>improvement.</a:t>
            </a:r>
            <a:endParaRPr lang="en-US" sz="2000" dirty="0"/>
          </a:p>
          <a:p>
            <a:pPr marL="800100" lvl="1" indent="-342900">
              <a:buFont typeface="Arial" panose="020B0604020202020204" pitchFamily="34" charset="0"/>
              <a:buChar char="•"/>
            </a:pPr>
            <a:r>
              <a:rPr lang="en-US" sz="2000" b="1" dirty="0">
                <a:solidFill>
                  <a:schemeClr val="accent2">
                    <a:lumMod val="50000"/>
                  </a:schemeClr>
                </a:solidFill>
              </a:rPr>
              <a:t>Not what we </a:t>
            </a:r>
            <a:r>
              <a:rPr lang="en-US" sz="2000" b="1" dirty="0" smtClean="0">
                <a:solidFill>
                  <a:schemeClr val="accent2">
                    <a:lumMod val="50000"/>
                  </a:schemeClr>
                </a:solidFill>
              </a:rPr>
              <a:t>wanted </a:t>
            </a:r>
            <a:r>
              <a:rPr lang="en-US" sz="2000" dirty="0" smtClean="0"/>
              <a:t>→</a:t>
            </a:r>
            <a:r>
              <a:rPr lang="en-US" sz="2000" b="1" dirty="0" smtClean="0">
                <a:solidFill>
                  <a:schemeClr val="accent2">
                    <a:lumMod val="50000"/>
                  </a:schemeClr>
                </a:solidFill>
              </a:rPr>
              <a:t>  </a:t>
            </a:r>
            <a:r>
              <a:rPr lang="en-US" sz="2000" dirty="0" smtClean="0"/>
              <a:t>Return </a:t>
            </a:r>
            <a:r>
              <a:rPr lang="en-US" sz="2000" dirty="0"/>
              <a:t>to planning and </a:t>
            </a:r>
            <a:r>
              <a:rPr lang="en-US" sz="2000" dirty="0" smtClean="0"/>
              <a:t>re-think.</a:t>
            </a:r>
            <a:endParaRPr lang="en-US" sz="2000" dirty="0"/>
          </a:p>
        </p:txBody>
      </p:sp>
      <p:pic>
        <p:nvPicPr>
          <p:cNvPr id="3074" name="Picture 2" descr="A graphic of the plan, do, study, act cycl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876800" y="19050"/>
            <a:ext cx="4131523" cy="403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71773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solidFill>
                  <a:prstClr val="black"/>
                </a:solidFill>
              </a:rPr>
              <a:pPr/>
              <a:t>27</a:t>
            </a:fld>
            <a:endParaRPr lang="en-US" dirty="0">
              <a:solidFill>
                <a:prstClr val="black"/>
              </a:solidFill>
            </a:endParaRPr>
          </a:p>
        </p:txBody>
      </p:sp>
      <p:sp>
        <p:nvSpPr>
          <p:cNvPr id="3" name="Title 2"/>
          <p:cNvSpPr>
            <a:spLocks noGrp="1"/>
          </p:cNvSpPr>
          <p:nvPr>
            <p:ph type="title"/>
          </p:nvPr>
        </p:nvSpPr>
        <p:spPr/>
        <p:txBody>
          <a:bodyPr/>
          <a:lstStyle/>
          <a:p>
            <a:r>
              <a:rPr lang="en-US" dirty="0" smtClean="0"/>
              <a:t>Key Ingredient for CQI: Leadership</a:t>
            </a:r>
            <a:endParaRPr lang="en-US" dirty="0"/>
          </a:p>
        </p:txBody>
      </p:sp>
      <p:sp>
        <p:nvSpPr>
          <p:cNvPr id="2" name="Content Placeholder 1"/>
          <p:cNvSpPr>
            <a:spLocks noGrp="1"/>
          </p:cNvSpPr>
          <p:nvPr>
            <p:ph idx="1"/>
          </p:nvPr>
        </p:nvSpPr>
        <p:spPr>
          <a:xfrm>
            <a:off x="4572000" y="1524000"/>
            <a:ext cx="4267200" cy="4038600"/>
          </a:xfrm>
        </p:spPr>
        <p:txBody>
          <a:bodyPr/>
          <a:lstStyle/>
          <a:p>
            <a:r>
              <a:rPr lang="en-US" sz="2400" dirty="0" smtClean="0"/>
              <a:t>Committed to continuous improvement</a:t>
            </a:r>
          </a:p>
          <a:p>
            <a:r>
              <a:rPr lang="en-US" sz="2400" dirty="0" smtClean="0"/>
              <a:t>Strong, participatory, inclusive</a:t>
            </a:r>
          </a:p>
          <a:p>
            <a:r>
              <a:rPr lang="en-US" sz="2400" dirty="0" smtClean="0"/>
              <a:t>Serve as role models for using data in decision making</a:t>
            </a:r>
          </a:p>
          <a:p>
            <a:r>
              <a:rPr lang="en-US" sz="2400" dirty="0" smtClean="0"/>
              <a:t>Clearly communicate expectations around data use</a:t>
            </a:r>
          </a:p>
          <a:p>
            <a:r>
              <a:rPr lang="en-US" sz="2400" dirty="0"/>
              <a:t>Recognize that staff time is required to collect, enter, examine and use data</a:t>
            </a:r>
            <a:r>
              <a:rPr lang="en-US" sz="2400" dirty="0" smtClean="0"/>
              <a:t>.</a:t>
            </a:r>
            <a:endParaRPr lang="en-US" sz="2400" dirty="0"/>
          </a:p>
        </p:txBody>
      </p:sp>
      <p:pic>
        <p:nvPicPr>
          <p:cNvPr id="8" name="Picture 7" descr="&quot; &quot;"/>
          <p:cNvPicPr>
            <a:picLocks noChangeAspect="1"/>
          </p:cNvPicPr>
          <p:nvPr/>
        </p:nvPicPr>
        <p:blipFill rotWithShape="1">
          <a:blip r:embed="rId3" cstate="print">
            <a:extLst>
              <a:ext uri="{28A0092B-C50C-407E-A947-70E740481C1C}">
                <a14:useLocalDpi xmlns:a14="http://schemas.microsoft.com/office/drawing/2010/main" val="0"/>
              </a:ext>
            </a:extLst>
          </a:blip>
          <a:srcRect l="19006" r="6945"/>
          <a:stretch/>
        </p:blipFill>
        <p:spPr>
          <a:xfrm>
            <a:off x="457200" y="1584075"/>
            <a:ext cx="4062663" cy="3657600"/>
          </a:xfrm>
          <a:prstGeom prst="rect">
            <a:avLst/>
          </a:prstGeom>
        </p:spPr>
      </p:pic>
    </p:spTree>
    <p:extLst>
      <p:ext uri="{BB962C8B-B14F-4D97-AF65-F5344CB8AC3E}">
        <p14:creationId xmlns:p14="http://schemas.microsoft.com/office/powerpoint/2010/main" val="33460225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28</a:t>
            </a:fld>
            <a:endParaRPr lang="en-US" dirty="0"/>
          </a:p>
        </p:txBody>
      </p:sp>
      <p:sp>
        <p:nvSpPr>
          <p:cNvPr id="3" name="Title 2"/>
          <p:cNvSpPr>
            <a:spLocks noGrp="1"/>
          </p:cNvSpPr>
          <p:nvPr>
            <p:ph type="title"/>
          </p:nvPr>
        </p:nvSpPr>
        <p:spPr/>
        <p:txBody>
          <a:bodyPr>
            <a:normAutofit/>
          </a:bodyPr>
          <a:lstStyle/>
          <a:p>
            <a:pPr lvl="0"/>
            <a:r>
              <a:rPr lang="en-US" dirty="0"/>
              <a:t>Key Ingredient for CQI: Leadership</a:t>
            </a:r>
          </a:p>
        </p:txBody>
      </p:sp>
      <p:sp>
        <p:nvSpPr>
          <p:cNvPr id="2" name="Content Placeholder 1"/>
          <p:cNvSpPr>
            <a:spLocks noGrp="1"/>
          </p:cNvSpPr>
          <p:nvPr>
            <p:ph idx="1"/>
          </p:nvPr>
        </p:nvSpPr>
        <p:spPr/>
        <p:txBody>
          <a:bodyPr/>
          <a:lstStyle/>
          <a:p>
            <a:r>
              <a:rPr lang="en-US" dirty="0" smtClean="0"/>
              <a:t>Allocate resources to technology needed to house and analyze data. </a:t>
            </a:r>
          </a:p>
          <a:p>
            <a:r>
              <a:rPr lang="en-US" dirty="0" smtClean="0"/>
              <a:t>Provide professional development for staff on understanding, analyzing, and using data.</a:t>
            </a:r>
          </a:p>
          <a:p>
            <a:r>
              <a:rPr lang="en-US" dirty="0" smtClean="0"/>
              <a:t>Create an organizational </a:t>
            </a:r>
            <a:r>
              <a:rPr lang="en-US" dirty="0"/>
              <a:t>culture </a:t>
            </a:r>
            <a:r>
              <a:rPr lang="en-US" dirty="0" smtClean="0"/>
              <a:t>that facilitates </a:t>
            </a:r>
            <a:r>
              <a:rPr lang="en-US" dirty="0"/>
              <a:t>continuous data use</a:t>
            </a:r>
            <a:r>
              <a:rPr lang="en-US" dirty="0" smtClean="0"/>
              <a:t>.</a:t>
            </a:r>
          </a:p>
          <a:p>
            <a:pPr lvl="1"/>
            <a:r>
              <a:rPr lang="en-US" dirty="0" smtClean="0"/>
              <a:t>Values </a:t>
            </a:r>
            <a:r>
              <a:rPr lang="en-US" dirty="0"/>
              <a:t>learning</a:t>
            </a:r>
          </a:p>
          <a:p>
            <a:pPr lvl="1"/>
            <a:r>
              <a:rPr lang="en-US" dirty="0"/>
              <a:t>Creates a safe space for shared learning through reflection and </a:t>
            </a:r>
            <a:r>
              <a:rPr lang="en-US" dirty="0" smtClean="0"/>
              <a:t>interpretation </a:t>
            </a:r>
            <a:r>
              <a:rPr lang="en-US" dirty="0"/>
              <a:t>of data. </a:t>
            </a:r>
          </a:p>
        </p:txBody>
      </p:sp>
    </p:spTree>
    <p:extLst>
      <p:ext uri="{BB962C8B-B14F-4D97-AF65-F5344CB8AC3E}">
        <p14:creationId xmlns:p14="http://schemas.microsoft.com/office/powerpoint/2010/main" val="39360932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29</a:t>
            </a:fld>
            <a:endParaRPr lang="en-US" dirty="0"/>
          </a:p>
        </p:txBody>
      </p:sp>
      <p:sp>
        <p:nvSpPr>
          <p:cNvPr id="3" name="Title 2"/>
          <p:cNvSpPr>
            <a:spLocks noGrp="1"/>
          </p:cNvSpPr>
          <p:nvPr>
            <p:ph type="title"/>
          </p:nvPr>
        </p:nvSpPr>
        <p:spPr/>
        <p:txBody>
          <a:bodyPr>
            <a:normAutofit fontScale="90000"/>
          </a:bodyPr>
          <a:lstStyle/>
          <a:p>
            <a:r>
              <a:rPr lang="en-US" dirty="0" smtClean="0"/>
              <a:t>DEC Recommended Practices:  Leadership</a:t>
            </a:r>
            <a:endParaRPr lang="en-US" dirty="0"/>
          </a:p>
        </p:txBody>
      </p:sp>
      <p:sp>
        <p:nvSpPr>
          <p:cNvPr id="2" name="Content Placeholder 1"/>
          <p:cNvSpPr>
            <a:spLocks noGrp="1"/>
          </p:cNvSpPr>
          <p:nvPr>
            <p:ph idx="1"/>
          </p:nvPr>
        </p:nvSpPr>
        <p:spPr>
          <a:xfrm>
            <a:off x="228600" y="1752600"/>
            <a:ext cx="5029200" cy="4038600"/>
          </a:xfrm>
        </p:spPr>
        <p:txBody>
          <a:bodyPr/>
          <a:lstStyle/>
          <a:p>
            <a:r>
              <a:rPr lang="en-US" dirty="0"/>
              <a:t>L12.  Leaders collaborate with stakeholders to collect and use data for program management and continuous program improvement and to examine the effectiveness of services and supports in improving child and family </a:t>
            </a:r>
            <a:r>
              <a:rPr lang="en-US" dirty="0" smtClean="0"/>
              <a:t>outcomes</a:t>
            </a:r>
            <a:r>
              <a:rPr lang="en-US" dirty="0" smtClean="0"/>
              <a:t>.</a:t>
            </a:r>
            <a:endParaRPr lang="en-US" dirty="0"/>
          </a:p>
        </p:txBody>
      </p:sp>
      <p:pic>
        <p:nvPicPr>
          <p:cNvPr id="5" name="Picture 4" descr="A screenshot of the DEC recommended practices document"/>
          <p:cNvPicPr/>
          <p:nvPr/>
        </p:nvPicPr>
        <p:blipFill rotWithShape="1">
          <a:blip r:embed="rId3">
            <a:extLst>
              <a:ext uri="{28A0092B-C50C-407E-A947-70E740481C1C}">
                <a14:useLocalDpi xmlns:a14="http://schemas.microsoft.com/office/drawing/2010/main" val="0"/>
              </a:ext>
            </a:extLst>
          </a:blip>
          <a:srcRect l="33547" t="6050" r="35043" b="290"/>
          <a:stretch/>
        </p:blipFill>
        <p:spPr bwMode="auto">
          <a:xfrm rot="835861">
            <a:off x="5869778" y="2352807"/>
            <a:ext cx="2165089" cy="2816316"/>
          </a:xfrm>
          <a:prstGeom prst="rect">
            <a:avLst/>
          </a:prstGeom>
          <a:ln w="19050">
            <a:solidFill>
              <a:schemeClr val="tx2">
                <a:lumMod val="75000"/>
              </a:schemeClr>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624804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252187" y="528019"/>
            <a:ext cx="9690100" cy="685800"/>
          </a:xfrm>
        </p:spPr>
        <p:txBody>
          <a:bodyPr>
            <a:normAutofit/>
          </a:bodyPr>
          <a:lstStyle/>
          <a:p>
            <a:r>
              <a:rPr lang="en-US" sz="2800" dirty="0"/>
              <a:t>Good State System       Good Practice       Good Outcomes </a:t>
            </a:r>
          </a:p>
        </p:txBody>
      </p:sp>
      <p:sp>
        <p:nvSpPr>
          <p:cNvPr id="5" name="Right Arrow 4" descr="&quot; &quot;"/>
          <p:cNvSpPr/>
          <p:nvPr/>
        </p:nvSpPr>
        <p:spPr>
          <a:xfrm>
            <a:off x="3136902" y="661564"/>
            <a:ext cx="457200" cy="381000"/>
          </a:xfrm>
          <a:prstGeom prst="rightArrow">
            <a:avLst/>
          </a:prstGeom>
          <a:solidFill>
            <a:schemeClr val="accent6">
              <a:lumMod val="75000"/>
            </a:schemeClr>
          </a:solidFill>
          <a:ln>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3" name="Right Arrow 22" descr="&quot; &quot;"/>
          <p:cNvSpPr/>
          <p:nvPr/>
        </p:nvSpPr>
        <p:spPr>
          <a:xfrm>
            <a:off x="5791200" y="680419"/>
            <a:ext cx="457200" cy="381000"/>
          </a:xfrm>
          <a:prstGeom prst="rightArrow">
            <a:avLst/>
          </a:prstGeom>
          <a:solidFill>
            <a:srgbClr val="7030A0"/>
          </a:solidFill>
          <a:ln>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6" name="Picture 5" descr="This graphic shows the components of a high quality state system.  This is your sphere of influence. This is an overview of the ECTA System Framework. Building high quality systemsleads to an implementation of effective practices which in turn leads to good outcomes for children with disabilities and their families&#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399" y="1183890"/>
            <a:ext cx="8991601" cy="4171651"/>
          </a:xfrm>
          <a:prstGeom prst="rect">
            <a:avLst/>
          </a:prstGeom>
        </p:spPr>
      </p:pic>
      <p:sp>
        <p:nvSpPr>
          <p:cNvPr id="19" name="TextBox 18"/>
          <p:cNvSpPr txBox="1"/>
          <p:nvPr/>
        </p:nvSpPr>
        <p:spPr>
          <a:xfrm>
            <a:off x="1447799" y="3047130"/>
            <a:ext cx="1506389" cy="877163"/>
          </a:xfrm>
          <a:prstGeom prst="rect">
            <a:avLst/>
          </a:prstGeom>
          <a:noFill/>
        </p:spPr>
        <p:txBody>
          <a:bodyPr wrap="square" rtlCol="0">
            <a:spAutoFit/>
          </a:bodyPr>
          <a:lstStyle/>
          <a:p>
            <a:pPr algn="ctr" fontAlgn="base">
              <a:spcBef>
                <a:spcPct val="0"/>
              </a:spcBef>
              <a:spcAft>
                <a:spcPct val="0"/>
              </a:spcAft>
              <a:defRPr/>
            </a:pPr>
            <a:r>
              <a:rPr lang="en-US" sz="1700" b="1" i="1" dirty="0">
                <a:solidFill>
                  <a:prstClr val="white"/>
                </a:solidFill>
                <a:effectLst>
                  <a:outerShdw dist="63500" dir="2700000" algn="tl" rotWithShape="0">
                    <a:srgbClr val="1B416C">
                      <a:lumMod val="50000"/>
                    </a:srgbClr>
                  </a:outerShdw>
                </a:effectLst>
                <a:latin typeface="Arial" charset="0"/>
                <a:ea typeface="ＭＳ Ｐゴシック" pitchFamily="34" charset="-128"/>
                <a:cs typeface="Arial" charset="0"/>
              </a:rPr>
              <a:t>Building</a:t>
            </a:r>
          </a:p>
          <a:p>
            <a:pPr algn="ctr" fontAlgn="base">
              <a:spcBef>
                <a:spcPct val="0"/>
              </a:spcBef>
              <a:spcAft>
                <a:spcPct val="0"/>
              </a:spcAft>
              <a:defRPr/>
            </a:pPr>
            <a:r>
              <a:rPr lang="en-US" sz="1700" b="1" i="1" dirty="0">
                <a:solidFill>
                  <a:prstClr val="white"/>
                </a:solidFill>
                <a:effectLst>
                  <a:outerShdw dist="63500" dir="2700000" algn="tl" rotWithShape="0">
                    <a:srgbClr val="1B416C">
                      <a:lumMod val="50000"/>
                    </a:srgbClr>
                  </a:outerShdw>
                </a:effectLst>
                <a:latin typeface="Arial" charset="0"/>
                <a:ea typeface="ＭＳ Ｐゴシック" pitchFamily="34" charset="-128"/>
                <a:cs typeface="Arial" charset="0"/>
              </a:rPr>
              <a:t>High-Quality</a:t>
            </a:r>
          </a:p>
          <a:p>
            <a:pPr algn="ctr" fontAlgn="base">
              <a:spcBef>
                <a:spcPct val="0"/>
              </a:spcBef>
              <a:spcAft>
                <a:spcPct val="0"/>
              </a:spcAft>
              <a:defRPr/>
            </a:pPr>
            <a:r>
              <a:rPr lang="en-US" sz="1700" b="1" i="1" dirty="0">
                <a:solidFill>
                  <a:prstClr val="white"/>
                </a:solidFill>
                <a:effectLst>
                  <a:outerShdw dist="63500" dir="2700000" algn="tl" rotWithShape="0">
                    <a:srgbClr val="1B416C">
                      <a:lumMod val="50000"/>
                    </a:srgbClr>
                  </a:outerShdw>
                </a:effectLst>
                <a:latin typeface="Arial" charset="0"/>
                <a:ea typeface="ＭＳ Ｐゴシック" pitchFamily="34" charset="-128"/>
                <a:cs typeface="Arial" charset="0"/>
              </a:rPr>
              <a:t>Systems</a:t>
            </a:r>
          </a:p>
        </p:txBody>
      </p:sp>
      <p:sp>
        <p:nvSpPr>
          <p:cNvPr id="18" name="TextBox 17"/>
          <p:cNvSpPr txBox="1"/>
          <p:nvPr/>
        </p:nvSpPr>
        <p:spPr>
          <a:xfrm>
            <a:off x="1506388" y="1794920"/>
            <a:ext cx="1506389" cy="261610"/>
          </a:xfrm>
          <a:prstGeom prst="rect">
            <a:avLst/>
          </a:prstGeom>
          <a:noFill/>
        </p:spPr>
        <p:txBody>
          <a:bodyPr wrap="square" rtlCol="0">
            <a:spAutoFit/>
          </a:bodyPr>
          <a:lstStyle/>
          <a:p>
            <a:pPr algn="ctr" fontAlgn="base">
              <a:spcBef>
                <a:spcPct val="0"/>
              </a:spcBef>
              <a:spcAft>
                <a:spcPct val="0"/>
              </a:spcAft>
              <a:defRPr/>
            </a:pPr>
            <a:r>
              <a:rPr lang="en-US" sz="1100" b="1" i="1" dirty="0">
                <a:solidFill>
                  <a:prstClr val="white"/>
                </a:solidFill>
                <a:effectLst>
                  <a:outerShdw dist="63500" dir="2700000" algn="tl" rotWithShape="0">
                    <a:srgbClr val="1B416C">
                      <a:lumMod val="50000"/>
                    </a:srgbClr>
                  </a:outerShdw>
                </a:effectLst>
                <a:latin typeface="Arial" charset="0"/>
                <a:ea typeface="ＭＳ Ｐゴシック" pitchFamily="34" charset="-128"/>
                <a:cs typeface="Arial" charset="0"/>
              </a:rPr>
              <a:t>Governance</a:t>
            </a:r>
          </a:p>
        </p:txBody>
      </p:sp>
      <p:sp>
        <p:nvSpPr>
          <p:cNvPr id="17" name="TextBox 16"/>
          <p:cNvSpPr txBox="1"/>
          <p:nvPr/>
        </p:nvSpPr>
        <p:spPr>
          <a:xfrm>
            <a:off x="2877988" y="2556920"/>
            <a:ext cx="1506389" cy="261610"/>
          </a:xfrm>
          <a:prstGeom prst="rect">
            <a:avLst/>
          </a:prstGeom>
          <a:noFill/>
        </p:spPr>
        <p:txBody>
          <a:bodyPr wrap="square" rtlCol="0">
            <a:spAutoFit/>
          </a:bodyPr>
          <a:lstStyle/>
          <a:p>
            <a:pPr algn="ctr" fontAlgn="base">
              <a:spcBef>
                <a:spcPct val="0"/>
              </a:spcBef>
              <a:spcAft>
                <a:spcPct val="0"/>
              </a:spcAft>
              <a:defRPr/>
            </a:pPr>
            <a:r>
              <a:rPr lang="en-US" sz="1100" b="1" i="1" dirty="0">
                <a:solidFill>
                  <a:prstClr val="white"/>
                </a:solidFill>
                <a:effectLst>
                  <a:outerShdw dist="63500" dir="2700000" algn="tl" rotWithShape="0">
                    <a:srgbClr val="1B416C">
                      <a:lumMod val="50000"/>
                    </a:srgbClr>
                  </a:outerShdw>
                </a:effectLst>
                <a:latin typeface="Arial" charset="0"/>
                <a:ea typeface="ＭＳ Ｐゴシック" pitchFamily="34" charset="-128"/>
                <a:cs typeface="Arial" charset="0"/>
              </a:rPr>
              <a:t>Finance</a:t>
            </a:r>
          </a:p>
        </p:txBody>
      </p:sp>
      <p:sp>
        <p:nvSpPr>
          <p:cNvPr id="16" name="TextBox 15"/>
          <p:cNvSpPr txBox="1"/>
          <p:nvPr/>
        </p:nvSpPr>
        <p:spPr>
          <a:xfrm>
            <a:off x="2877988" y="4037730"/>
            <a:ext cx="1506389" cy="430887"/>
          </a:xfrm>
          <a:prstGeom prst="rect">
            <a:avLst/>
          </a:prstGeom>
          <a:noFill/>
        </p:spPr>
        <p:txBody>
          <a:bodyPr wrap="square" rtlCol="0">
            <a:spAutoFit/>
          </a:bodyPr>
          <a:lstStyle/>
          <a:p>
            <a:pPr algn="ctr" fontAlgn="base">
              <a:spcBef>
                <a:spcPct val="0"/>
              </a:spcBef>
              <a:spcAft>
                <a:spcPct val="0"/>
              </a:spcAft>
              <a:defRPr/>
            </a:pPr>
            <a:r>
              <a:rPr lang="en-US" sz="1100" b="1" i="1" dirty="0">
                <a:solidFill>
                  <a:prstClr val="white"/>
                </a:solidFill>
                <a:effectLst>
                  <a:outerShdw dist="63500" dir="2700000" algn="tl" rotWithShape="0">
                    <a:srgbClr val="1B416C">
                      <a:lumMod val="50000"/>
                    </a:srgbClr>
                  </a:outerShdw>
                </a:effectLst>
                <a:latin typeface="Arial" charset="0"/>
                <a:ea typeface="ＭＳ Ｐゴシック" pitchFamily="34" charset="-128"/>
                <a:cs typeface="Arial" charset="0"/>
              </a:rPr>
              <a:t>Personnel / Workforce</a:t>
            </a:r>
          </a:p>
        </p:txBody>
      </p:sp>
      <p:sp>
        <p:nvSpPr>
          <p:cNvPr id="13" name="TextBox 12"/>
          <p:cNvSpPr txBox="1"/>
          <p:nvPr/>
        </p:nvSpPr>
        <p:spPr>
          <a:xfrm>
            <a:off x="1506388" y="4799730"/>
            <a:ext cx="1506389" cy="430887"/>
          </a:xfrm>
          <a:prstGeom prst="rect">
            <a:avLst/>
          </a:prstGeom>
          <a:noFill/>
        </p:spPr>
        <p:txBody>
          <a:bodyPr wrap="square" rtlCol="0">
            <a:spAutoFit/>
          </a:bodyPr>
          <a:lstStyle/>
          <a:p>
            <a:pPr algn="ctr" fontAlgn="base">
              <a:spcBef>
                <a:spcPct val="0"/>
              </a:spcBef>
              <a:spcAft>
                <a:spcPct val="0"/>
              </a:spcAft>
              <a:defRPr/>
            </a:pPr>
            <a:r>
              <a:rPr lang="en-US" sz="1100" b="1" i="1" dirty="0">
                <a:solidFill>
                  <a:prstClr val="white"/>
                </a:solidFill>
                <a:effectLst>
                  <a:outerShdw dist="63500" dir="2700000" algn="tl" rotWithShape="0">
                    <a:srgbClr val="1B416C">
                      <a:lumMod val="50000"/>
                    </a:srgbClr>
                  </a:outerShdw>
                </a:effectLst>
                <a:latin typeface="Arial" charset="0"/>
                <a:ea typeface="ＭＳ Ｐゴシック" pitchFamily="34" charset="-128"/>
                <a:cs typeface="Arial" charset="0"/>
              </a:rPr>
              <a:t>Data</a:t>
            </a:r>
          </a:p>
          <a:p>
            <a:pPr algn="ctr" fontAlgn="base">
              <a:spcBef>
                <a:spcPct val="0"/>
              </a:spcBef>
              <a:spcAft>
                <a:spcPct val="0"/>
              </a:spcAft>
              <a:defRPr/>
            </a:pPr>
            <a:r>
              <a:rPr lang="en-US" sz="1100" b="1" i="1" dirty="0">
                <a:solidFill>
                  <a:prstClr val="white"/>
                </a:solidFill>
                <a:effectLst>
                  <a:outerShdw dist="63500" dir="2700000" algn="tl" rotWithShape="0">
                    <a:srgbClr val="1B416C">
                      <a:lumMod val="50000"/>
                    </a:srgbClr>
                  </a:outerShdw>
                </a:effectLst>
                <a:latin typeface="Arial" charset="0"/>
                <a:ea typeface="ＭＳ Ｐゴシック" pitchFamily="34" charset="-128"/>
                <a:cs typeface="Arial" charset="0"/>
              </a:rPr>
              <a:t>System</a:t>
            </a:r>
          </a:p>
        </p:txBody>
      </p:sp>
      <p:sp>
        <p:nvSpPr>
          <p:cNvPr id="15" name="TextBox 14"/>
          <p:cNvSpPr txBox="1"/>
          <p:nvPr/>
        </p:nvSpPr>
        <p:spPr>
          <a:xfrm>
            <a:off x="58589" y="4037730"/>
            <a:ext cx="1676400" cy="430887"/>
          </a:xfrm>
          <a:prstGeom prst="rect">
            <a:avLst/>
          </a:prstGeom>
          <a:noFill/>
        </p:spPr>
        <p:txBody>
          <a:bodyPr wrap="square" rtlCol="0">
            <a:spAutoFit/>
          </a:bodyPr>
          <a:lstStyle/>
          <a:p>
            <a:pPr algn="ctr" fontAlgn="base">
              <a:spcBef>
                <a:spcPct val="0"/>
              </a:spcBef>
              <a:spcAft>
                <a:spcPct val="0"/>
              </a:spcAft>
              <a:defRPr/>
            </a:pPr>
            <a:r>
              <a:rPr lang="en-US" sz="1100" b="1" i="1" dirty="0">
                <a:solidFill>
                  <a:prstClr val="white"/>
                </a:solidFill>
                <a:effectLst>
                  <a:outerShdw dist="63500" dir="2700000" algn="tl" rotWithShape="0">
                    <a:srgbClr val="1B416C">
                      <a:lumMod val="50000"/>
                    </a:srgbClr>
                  </a:outerShdw>
                </a:effectLst>
                <a:latin typeface="Arial" charset="0"/>
                <a:ea typeface="ＭＳ Ｐゴシック" pitchFamily="34" charset="-128"/>
                <a:cs typeface="Arial" charset="0"/>
              </a:rPr>
              <a:t>Accountability &amp; Quality Improvement</a:t>
            </a:r>
          </a:p>
        </p:txBody>
      </p:sp>
      <p:sp>
        <p:nvSpPr>
          <p:cNvPr id="14" name="TextBox 13"/>
          <p:cNvSpPr txBox="1"/>
          <p:nvPr/>
        </p:nvSpPr>
        <p:spPr>
          <a:xfrm>
            <a:off x="152399" y="2463843"/>
            <a:ext cx="1506389" cy="430887"/>
          </a:xfrm>
          <a:prstGeom prst="rect">
            <a:avLst/>
          </a:prstGeom>
          <a:noFill/>
        </p:spPr>
        <p:txBody>
          <a:bodyPr wrap="square" rtlCol="0">
            <a:spAutoFit/>
          </a:bodyPr>
          <a:lstStyle/>
          <a:p>
            <a:pPr algn="ctr" fontAlgn="base">
              <a:spcBef>
                <a:spcPct val="0"/>
              </a:spcBef>
              <a:spcAft>
                <a:spcPct val="0"/>
              </a:spcAft>
              <a:defRPr/>
            </a:pPr>
            <a:r>
              <a:rPr lang="en-US" sz="1100" b="1" i="1" dirty="0">
                <a:solidFill>
                  <a:prstClr val="white"/>
                </a:solidFill>
                <a:effectLst>
                  <a:outerShdw dist="63500" dir="2700000" algn="tl" rotWithShape="0">
                    <a:srgbClr val="1B416C">
                      <a:lumMod val="50000"/>
                    </a:srgbClr>
                  </a:outerShdw>
                </a:effectLst>
                <a:latin typeface="Arial" charset="0"/>
                <a:ea typeface="ＭＳ Ｐゴシック" pitchFamily="34" charset="-128"/>
                <a:cs typeface="Arial" charset="0"/>
              </a:rPr>
              <a:t>Quality</a:t>
            </a:r>
          </a:p>
          <a:p>
            <a:pPr algn="ctr" fontAlgn="base">
              <a:spcBef>
                <a:spcPct val="0"/>
              </a:spcBef>
              <a:spcAft>
                <a:spcPct val="0"/>
              </a:spcAft>
              <a:defRPr/>
            </a:pPr>
            <a:r>
              <a:rPr lang="en-US" sz="1100" b="1" i="1" dirty="0">
                <a:solidFill>
                  <a:prstClr val="white"/>
                </a:solidFill>
                <a:effectLst>
                  <a:outerShdw dist="63500" dir="2700000" algn="tl" rotWithShape="0">
                    <a:srgbClr val="1B416C">
                      <a:lumMod val="50000"/>
                    </a:srgbClr>
                  </a:outerShdw>
                </a:effectLst>
                <a:latin typeface="Arial" charset="0"/>
                <a:ea typeface="ＭＳ Ｐゴシック" pitchFamily="34" charset="-128"/>
                <a:cs typeface="Arial" charset="0"/>
              </a:rPr>
              <a:t>Standards</a:t>
            </a:r>
          </a:p>
        </p:txBody>
      </p:sp>
      <p:sp>
        <p:nvSpPr>
          <p:cNvPr id="20" name="TextBox 19"/>
          <p:cNvSpPr txBox="1"/>
          <p:nvPr/>
        </p:nvSpPr>
        <p:spPr>
          <a:xfrm>
            <a:off x="4630588" y="2884312"/>
            <a:ext cx="1828800" cy="1077218"/>
          </a:xfrm>
          <a:prstGeom prst="rect">
            <a:avLst/>
          </a:prstGeom>
          <a:noFill/>
        </p:spPr>
        <p:txBody>
          <a:bodyPr wrap="square" rtlCol="0">
            <a:spAutoFit/>
          </a:bodyPr>
          <a:lstStyle/>
          <a:p>
            <a:pPr algn="ctr" fontAlgn="base">
              <a:spcBef>
                <a:spcPct val="0"/>
              </a:spcBef>
              <a:spcAft>
                <a:spcPct val="0"/>
              </a:spcAft>
              <a:defRPr/>
            </a:pPr>
            <a:r>
              <a:rPr lang="en-US" sz="1600" b="1" i="1" dirty="0">
                <a:solidFill>
                  <a:prstClr val="white"/>
                </a:solidFill>
                <a:effectLst>
                  <a:outerShdw dist="63500" dir="2700000" algn="tl" rotWithShape="0">
                    <a:srgbClr val="1B416C">
                      <a:lumMod val="50000"/>
                    </a:srgbClr>
                  </a:outerShdw>
                </a:effectLst>
                <a:latin typeface="Arial" charset="0"/>
                <a:ea typeface="ＭＳ Ｐゴシック" pitchFamily="34" charset="-128"/>
                <a:cs typeface="Arial" charset="0"/>
              </a:rPr>
              <a:t>Implementation</a:t>
            </a:r>
          </a:p>
          <a:p>
            <a:pPr algn="ctr" fontAlgn="base">
              <a:spcBef>
                <a:spcPct val="0"/>
              </a:spcBef>
              <a:spcAft>
                <a:spcPct val="0"/>
              </a:spcAft>
              <a:defRPr/>
            </a:pPr>
            <a:r>
              <a:rPr lang="en-US" sz="1600" b="1" i="1" dirty="0">
                <a:solidFill>
                  <a:prstClr val="white"/>
                </a:solidFill>
                <a:effectLst>
                  <a:outerShdw dist="63500" dir="2700000" algn="tl" rotWithShape="0">
                    <a:srgbClr val="1B416C">
                      <a:lumMod val="50000"/>
                    </a:srgbClr>
                  </a:outerShdw>
                </a:effectLst>
                <a:latin typeface="Arial" charset="0"/>
                <a:ea typeface="ＭＳ Ｐゴシック" pitchFamily="34" charset="-128"/>
                <a:cs typeface="Arial" charset="0"/>
              </a:rPr>
              <a:t>of</a:t>
            </a:r>
          </a:p>
          <a:p>
            <a:pPr algn="ctr" fontAlgn="base">
              <a:spcBef>
                <a:spcPct val="0"/>
              </a:spcBef>
              <a:spcAft>
                <a:spcPct val="0"/>
              </a:spcAft>
              <a:defRPr/>
            </a:pPr>
            <a:r>
              <a:rPr lang="en-US" sz="1600" b="1" i="1" dirty="0">
                <a:solidFill>
                  <a:prstClr val="white"/>
                </a:solidFill>
                <a:effectLst>
                  <a:outerShdw dist="63500" dir="2700000" algn="tl" rotWithShape="0">
                    <a:srgbClr val="1B416C">
                      <a:lumMod val="50000"/>
                    </a:srgbClr>
                  </a:outerShdw>
                </a:effectLst>
                <a:latin typeface="Arial" charset="0"/>
                <a:ea typeface="ＭＳ Ｐゴシック" pitchFamily="34" charset="-128"/>
                <a:cs typeface="Arial" charset="0"/>
              </a:rPr>
              <a:t>Effective Practices</a:t>
            </a:r>
          </a:p>
        </p:txBody>
      </p:sp>
      <p:sp>
        <p:nvSpPr>
          <p:cNvPr id="21" name="TextBox 20"/>
          <p:cNvSpPr txBox="1"/>
          <p:nvPr/>
        </p:nvSpPr>
        <p:spPr>
          <a:xfrm>
            <a:off x="7297588" y="2894730"/>
            <a:ext cx="1752600" cy="1323439"/>
          </a:xfrm>
          <a:prstGeom prst="rect">
            <a:avLst/>
          </a:prstGeom>
          <a:noFill/>
        </p:spPr>
        <p:txBody>
          <a:bodyPr wrap="square" rtlCol="0">
            <a:spAutoFit/>
          </a:bodyPr>
          <a:lstStyle/>
          <a:p>
            <a:pPr algn="ctr" fontAlgn="base">
              <a:spcBef>
                <a:spcPct val="0"/>
              </a:spcBef>
              <a:spcAft>
                <a:spcPct val="0"/>
              </a:spcAft>
              <a:defRPr/>
            </a:pPr>
            <a:r>
              <a:rPr lang="en-US" sz="1600" b="1" i="1" dirty="0">
                <a:solidFill>
                  <a:prstClr val="white"/>
                </a:solidFill>
                <a:effectLst>
                  <a:outerShdw dist="63500" dir="2700000" algn="tl" rotWithShape="0">
                    <a:srgbClr val="1B416C">
                      <a:lumMod val="50000"/>
                    </a:srgbClr>
                  </a:outerShdw>
                </a:effectLst>
                <a:latin typeface="Arial" charset="0"/>
                <a:ea typeface="ＭＳ Ｐゴシック" pitchFamily="34" charset="-128"/>
                <a:cs typeface="Arial" charset="0"/>
              </a:rPr>
              <a:t>Good outcomes for children with disabilities and their families</a:t>
            </a:r>
          </a:p>
        </p:txBody>
      </p:sp>
      <p:sp>
        <p:nvSpPr>
          <p:cNvPr id="22" name="TextBox 21"/>
          <p:cNvSpPr txBox="1"/>
          <p:nvPr/>
        </p:nvSpPr>
        <p:spPr>
          <a:xfrm>
            <a:off x="7449988" y="2056530"/>
            <a:ext cx="1371600" cy="338554"/>
          </a:xfrm>
          <a:prstGeom prst="rect">
            <a:avLst/>
          </a:prstGeom>
          <a:noFill/>
        </p:spPr>
        <p:txBody>
          <a:bodyPr wrap="square" rtlCol="0">
            <a:spAutoFit/>
          </a:bodyPr>
          <a:lstStyle/>
          <a:p>
            <a:pPr algn="ctr" fontAlgn="base">
              <a:spcBef>
                <a:spcPct val="0"/>
              </a:spcBef>
              <a:spcAft>
                <a:spcPct val="0"/>
              </a:spcAft>
              <a:defRPr/>
            </a:pPr>
            <a:r>
              <a:rPr lang="en-US" sz="1600" b="1" i="1" dirty="0">
                <a:solidFill>
                  <a:srgbClr val="EF6011">
                    <a:lumMod val="75000"/>
                  </a:srgbClr>
                </a:solidFill>
                <a:effectLst>
                  <a:outerShdw dist="63500" dir="2700000" algn="tl" rotWithShape="0">
                    <a:prstClr val="white"/>
                  </a:outerShdw>
                </a:effectLst>
                <a:latin typeface="Arial" charset="0"/>
                <a:ea typeface="ＭＳ Ｐゴシック" pitchFamily="34" charset="-128"/>
                <a:cs typeface="Arial" charset="0"/>
              </a:rPr>
              <a:t>Result</a:t>
            </a:r>
          </a:p>
        </p:txBody>
      </p:sp>
      <p:sp>
        <p:nvSpPr>
          <p:cNvPr id="24" name="TextBox 23"/>
          <p:cNvSpPr txBox="1"/>
          <p:nvPr/>
        </p:nvSpPr>
        <p:spPr>
          <a:xfrm>
            <a:off x="5697388" y="4823447"/>
            <a:ext cx="3352800" cy="923330"/>
          </a:xfrm>
          <a:prstGeom prst="rect">
            <a:avLst/>
          </a:prstGeom>
          <a:noFill/>
        </p:spPr>
        <p:txBody>
          <a:bodyPr wrap="square" rtlCol="0">
            <a:spAutoFit/>
          </a:bodyPr>
          <a:lstStyle/>
          <a:p>
            <a:pPr>
              <a:defRPr/>
            </a:pPr>
            <a:r>
              <a:rPr lang="en-US" dirty="0">
                <a:solidFill>
                  <a:prstClr val="black"/>
                </a:solidFill>
                <a:ea typeface="ＭＳ Ｐゴシック" pitchFamily="34" charset="-128"/>
                <a:cs typeface="Arial" charset="0"/>
              </a:rPr>
              <a:t>For more information about the ECTA System Framework, visit: </a:t>
            </a:r>
            <a:r>
              <a:rPr lang="en-US" dirty="0">
                <a:solidFill>
                  <a:prstClr val="black"/>
                </a:solidFill>
                <a:ea typeface="ＭＳ Ｐゴシック" pitchFamily="34" charset="-128"/>
                <a:cs typeface="Arial" charset="0"/>
                <a:hlinkClick r:id="rId4"/>
              </a:rPr>
              <a:t>http://ectacenter.org/sysframe/</a:t>
            </a:r>
            <a:r>
              <a:rPr lang="en-US" dirty="0">
                <a:solidFill>
                  <a:prstClr val="black"/>
                </a:solidFill>
                <a:ea typeface="ＭＳ Ｐゴシック" pitchFamily="34" charset="-128"/>
                <a:cs typeface="Arial" charset="0"/>
              </a:rPr>
              <a:t> </a:t>
            </a:r>
          </a:p>
        </p:txBody>
      </p:sp>
      <p:pic>
        <p:nvPicPr>
          <p:cNvPr id="25" name="Picture 24" descr="A screenshot of the ECTA System Framework"/>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80235" y="4922414"/>
            <a:ext cx="798769" cy="1032321"/>
          </a:xfrm>
          <a:prstGeom prst="rect">
            <a:avLst/>
          </a:prstGeom>
          <a:ln w="38100" cmpd="sng">
            <a:solidFill>
              <a:schemeClr val="tx2"/>
            </a:solidFill>
          </a:ln>
        </p:spPr>
      </p:pic>
    </p:spTree>
    <p:extLst>
      <p:ext uri="{BB962C8B-B14F-4D97-AF65-F5344CB8AC3E}">
        <p14:creationId xmlns:p14="http://schemas.microsoft.com/office/powerpoint/2010/main" val="13040359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30</a:t>
            </a:fld>
            <a:endParaRPr lang="en-US" dirty="0"/>
          </a:p>
        </p:txBody>
      </p:sp>
      <p:sp>
        <p:nvSpPr>
          <p:cNvPr id="3" name="Title 2"/>
          <p:cNvSpPr>
            <a:spLocks noGrp="1"/>
          </p:cNvSpPr>
          <p:nvPr>
            <p:ph type="title"/>
          </p:nvPr>
        </p:nvSpPr>
        <p:spPr/>
        <p:txBody>
          <a:bodyPr/>
          <a:lstStyle/>
          <a:p>
            <a:r>
              <a:rPr lang="en-US" dirty="0" smtClean="0"/>
              <a:t>Key Ingredient:  Appropriate Data</a:t>
            </a:r>
            <a:endParaRPr lang="en-US" dirty="0"/>
          </a:p>
        </p:txBody>
      </p:sp>
      <p:sp>
        <p:nvSpPr>
          <p:cNvPr id="2" name="Content Placeholder 1"/>
          <p:cNvSpPr>
            <a:spLocks noGrp="1"/>
          </p:cNvSpPr>
          <p:nvPr>
            <p:ph idx="1"/>
          </p:nvPr>
        </p:nvSpPr>
        <p:spPr>
          <a:xfrm>
            <a:off x="457200" y="1600201"/>
            <a:ext cx="4953000" cy="4038600"/>
          </a:xfrm>
        </p:spPr>
        <p:txBody>
          <a:bodyPr/>
          <a:lstStyle/>
          <a:p>
            <a:r>
              <a:rPr lang="en-US" dirty="0" smtClean="0"/>
              <a:t>System is collecting the necessary data elements at the appropriate frequency (See SD4 in </a:t>
            </a:r>
            <a:r>
              <a:rPr lang="en-US" dirty="0" err="1" smtClean="0"/>
              <a:t>DaSy</a:t>
            </a:r>
            <a:r>
              <a:rPr lang="en-US" dirty="0" smtClean="0"/>
              <a:t> Framework)</a:t>
            </a:r>
          </a:p>
          <a:p>
            <a:r>
              <a:rPr lang="en-US" dirty="0" smtClean="0"/>
              <a:t>Data are of </a:t>
            </a:r>
            <a:r>
              <a:rPr lang="en-US" b="1" dirty="0" smtClean="0"/>
              <a:t>high quality</a:t>
            </a:r>
            <a:endParaRPr lang="en-US" b="1" dirty="0"/>
          </a:p>
        </p:txBody>
      </p:sp>
      <p:pic>
        <p:nvPicPr>
          <p:cNvPr id="10" name="Picture 9" descr="A screenshot of the DaSy data system frameowrk document"/>
          <p:cNvPicPr/>
          <p:nvPr/>
        </p:nvPicPr>
        <p:blipFill rotWithShape="1">
          <a:blip r:embed="rId3"/>
          <a:srcRect l="18731" t="22731" r="70572" b="6240"/>
          <a:stretch/>
        </p:blipFill>
        <p:spPr bwMode="auto">
          <a:xfrm>
            <a:off x="5905500" y="1828800"/>
            <a:ext cx="1676400" cy="2091214"/>
          </a:xfrm>
          <a:prstGeom prst="rect">
            <a:avLst/>
          </a:prstGeom>
          <a:ln>
            <a:solidFill>
              <a:schemeClr val="tx2"/>
            </a:solidFill>
          </a:ln>
          <a:extLst>
            <a:ext uri="{53640926-AAD7-44D8-BBD7-CCE9431645EC}">
              <a14:shadowObscured xmlns:a14="http://schemas.microsoft.com/office/drawing/2010/main"/>
            </a:ext>
          </a:extLst>
        </p:spPr>
      </p:pic>
      <p:pic>
        <p:nvPicPr>
          <p:cNvPr id="9" name="Picture 8" descr="&quot; &quot;"/>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05600" y="3051175"/>
            <a:ext cx="1676400" cy="2209800"/>
          </a:xfrm>
          <a:prstGeom prst="rect">
            <a:avLst/>
          </a:prstGeom>
          <a:noFill/>
          <a:ln>
            <a:solidFill>
              <a:schemeClr val="tx2"/>
            </a:solidFill>
          </a:ln>
        </p:spPr>
      </p:pic>
      <p:sp>
        <p:nvSpPr>
          <p:cNvPr id="7" name="Left Arrow 6" descr="&quot; &quot;"/>
          <p:cNvSpPr/>
          <p:nvPr/>
        </p:nvSpPr>
        <p:spPr>
          <a:xfrm>
            <a:off x="2505075" y="5032375"/>
            <a:ext cx="533400" cy="4572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n image of the information pyramid including data, information, knowledge and wisdom"/>
          <p:cNvPicPr/>
          <p:nvPr/>
        </p:nvPicPr>
        <p:blipFill rotWithShape="1">
          <a:blip r:embed="rId5">
            <a:extLst>
              <a:ext uri="{BEBA8EAE-BF5A-486C-A8C5-ECC9F3942E4B}">
                <a14:imgProps xmlns:a14="http://schemas.microsoft.com/office/drawing/2010/main">
                  <a14:imgLayer r:embed="rId6">
                    <a14:imgEffect>
                      <a14:backgroundRemoval t="2448" b="99301" l="10755" r="72642">
                        <a14:foregroundMark x1="25660" y1="48252" x2="26038" y2="53846"/>
                        <a14:foregroundMark x1="27736" y1="39161" x2="28868" y2="40559"/>
                        <a14:foregroundMark x1="36226" y1="18182" x2="33396" y2="26224"/>
                        <a14:foregroundMark x1="33774" y1="26224" x2="14906" y2="85315"/>
                        <a14:foregroundMark x1="41321" y1="2448" x2="67925" y2="88462"/>
                        <a14:foregroundMark x1="10943" y1="98601" x2="70566" y2="98252"/>
                        <a14:foregroundMark x1="68491" y1="88462" x2="71132" y2="98601"/>
                        <a14:foregroundMark x1="68679" y1="88462" x2="67925" y2="89161"/>
                        <a14:backgroundMark x1="49811" y1="25874" x2="76038" y2="25524"/>
                      </a14:backgroundRemoval>
                    </a14:imgEffect>
                  </a14:imgLayer>
                </a14:imgProps>
              </a:ext>
              <a:ext uri="{28A0092B-C50C-407E-A947-70E740481C1C}">
                <a14:useLocalDpi xmlns:a14="http://schemas.microsoft.com/office/drawing/2010/main" val="0"/>
              </a:ext>
            </a:extLst>
          </a:blip>
          <a:srcRect l="11218" r="28846"/>
          <a:stretch/>
        </p:blipFill>
        <p:spPr bwMode="auto">
          <a:xfrm>
            <a:off x="838200" y="4038600"/>
            <a:ext cx="1552575" cy="145097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913267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31</a:t>
            </a:fld>
            <a:endParaRPr lang="en-US" dirty="0"/>
          </a:p>
        </p:txBody>
      </p:sp>
      <p:sp>
        <p:nvSpPr>
          <p:cNvPr id="3" name="Title 2"/>
          <p:cNvSpPr>
            <a:spLocks noGrp="1"/>
          </p:cNvSpPr>
          <p:nvPr>
            <p:ph type="title"/>
          </p:nvPr>
        </p:nvSpPr>
        <p:spPr/>
        <p:txBody>
          <a:bodyPr>
            <a:normAutofit fontScale="90000"/>
          </a:bodyPr>
          <a:lstStyle/>
          <a:p>
            <a:r>
              <a:rPr lang="en-US" dirty="0" smtClean="0"/>
              <a:t>Key Ingredient: Appropriate Technology</a:t>
            </a:r>
            <a:endParaRPr lang="en-US" dirty="0"/>
          </a:p>
        </p:txBody>
      </p:sp>
      <p:sp>
        <p:nvSpPr>
          <p:cNvPr id="2" name="Content Placeholder 1"/>
          <p:cNvSpPr>
            <a:spLocks noGrp="1"/>
          </p:cNvSpPr>
          <p:nvPr>
            <p:ph idx="1"/>
          </p:nvPr>
        </p:nvSpPr>
        <p:spPr/>
        <p:txBody>
          <a:bodyPr/>
          <a:lstStyle/>
          <a:p>
            <a:r>
              <a:rPr lang="en-US" dirty="0" smtClean="0"/>
              <a:t>The technology (hardware, software) to collect, transmit, store, and analyze the data</a:t>
            </a:r>
          </a:p>
          <a:p>
            <a:r>
              <a:rPr lang="en-US" dirty="0" smtClean="0"/>
              <a:t>Users have ready access to analyzed data</a:t>
            </a:r>
          </a:p>
          <a:p>
            <a:pPr lvl="1"/>
            <a:r>
              <a:rPr lang="en-US" dirty="0" smtClean="0"/>
              <a:t>Timely and useful data displays</a:t>
            </a:r>
            <a:endParaRPr lang="en-US" dirty="0"/>
          </a:p>
        </p:txBody>
      </p:sp>
      <p:sp>
        <p:nvSpPr>
          <p:cNvPr id="6" name="Left Arrow 5" descr="&quot; &quot;"/>
          <p:cNvSpPr/>
          <p:nvPr/>
        </p:nvSpPr>
        <p:spPr>
          <a:xfrm>
            <a:off x="2124075" y="4800600"/>
            <a:ext cx="533400" cy="4572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n image of the information pyramid including data, information, knowledge and wisdom"/>
          <p:cNvPicPr/>
          <p:nvPr/>
        </p:nvPicPr>
        <p:blipFill rotWithShape="1">
          <a:blip r:embed="rId3">
            <a:extLst>
              <a:ext uri="{BEBA8EAE-BF5A-486C-A8C5-ECC9F3942E4B}">
                <a14:imgProps xmlns:a14="http://schemas.microsoft.com/office/drawing/2010/main">
                  <a14:imgLayer r:embed="rId4">
                    <a14:imgEffect>
                      <a14:backgroundRemoval t="2448" b="99301" l="10755" r="72642">
                        <a14:foregroundMark x1="25660" y1="48252" x2="26038" y2="53846"/>
                        <a14:foregroundMark x1="27736" y1="39161" x2="28868" y2="40559"/>
                        <a14:foregroundMark x1="36226" y1="18182" x2="33396" y2="26224"/>
                        <a14:foregroundMark x1="33774" y1="26224" x2="14906" y2="85315"/>
                        <a14:foregroundMark x1="41321" y1="2448" x2="67925" y2="88462"/>
                        <a14:foregroundMark x1="10943" y1="98601" x2="70566" y2="98252"/>
                        <a14:foregroundMark x1="68491" y1="88462" x2="71132" y2="98601"/>
                        <a14:foregroundMark x1="68679" y1="88462" x2="67925" y2="89161"/>
                        <a14:backgroundMark x1="49811" y1="25874" x2="76038" y2="25524"/>
                      </a14:backgroundRemoval>
                    </a14:imgEffect>
                  </a14:imgLayer>
                </a14:imgProps>
              </a:ext>
              <a:ext uri="{28A0092B-C50C-407E-A947-70E740481C1C}">
                <a14:useLocalDpi xmlns:a14="http://schemas.microsoft.com/office/drawing/2010/main" val="0"/>
              </a:ext>
            </a:extLst>
          </a:blip>
          <a:srcRect l="11218" r="28846"/>
          <a:stretch/>
        </p:blipFill>
        <p:spPr bwMode="auto">
          <a:xfrm>
            <a:off x="457200" y="4038600"/>
            <a:ext cx="1933575" cy="160020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1327355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2" name="Picture 21" descr="This image we saw in previous slides, shows the different levels in a system, including national, state, region, district, center, school or program, and classroom or caseload. When you think about access to information, think about the data users and decision makers at the various levels in your state.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00" y="0"/>
            <a:ext cx="6858000" cy="6858000"/>
          </a:xfrm>
          <a:prstGeom prst="rect">
            <a:avLst/>
          </a:prstGeom>
        </p:spPr>
      </p:pic>
    </p:spTree>
    <p:extLst>
      <p:ext uri="{BB962C8B-B14F-4D97-AF65-F5344CB8AC3E}">
        <p14:creationId xmlns:p14="http://schemas.microsoft.com/office/powerpoint/2010/main" val="308861075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33</a:t>
            </a:fld>
            <a:endParaRPr lang="en-US" dirty="0"/>
          </a:p>
        </p:txBody>
      </p:sp>
      <p:sp>
        <p:nvSpPr>
          <p:cNvPr id="3" name="Title 2"/>
          <p:cNvSpPr>
            <a:spLocks noGrp="1"/>
          </p:cNvSpPr>
          <p:nvPr>
            <p:ph type="title"/>
          </p:nvPr>
        </p:nvSpPr>
        <p:spPr/>
        <p:txBody>
          <a:bodyPr/>
          <a:lstStyle/>
          <a:p>
            <a:r>
              <a:rPr lang="en-US" dirty="0" smtClean="0"/>
              <a:t>Key Ingredient:  Human Capacity</a:t>
            </a:r>
            <a:endParaRPr lang="en-US" dirty="0"/>
          </a:p>
        </p:txBody>
      </p:sp>
      <p:sp>
        <p:nvSpPr>
          <p:cNvPr id="2" name="Content Placeholder 1"/>
          <p:cNvSpPr>
            <a:spLocks noGrp="1"/>
          </p:cNvSpPr>
          <p:nvPr>
            <p:ph idx="1"/>
          </p:nvPr>
        </p:nvSpPr>
        <p:spPr>
          <a:xfrm>
            <a:off x="533400" y="1752600"/>
            <a:ext cx="7620000" cy="4038600"/>
          </a:xfrm>
        </p:spPr>
        <p:txBody>
          <a:bodyPr/>
          <a:lstStyle/>
          <a:p>
            <a:r>
              <a:rPr lang="en-US" dirty="0" smtClean="0"/>
              <a:t>Extent </a:t>
            </a:r>
            <a:r>
              <a:rPr lang="en-US" dirty="0"/>
              <a:t>to which staff understand:</a:t>
            </a:r>
          </a:p>
          <a:p>
            <a:pPr lvl="1"/>
            <a:r>
              <a:rPr lang="en-US" dirty="0"/>
              <a:t>What appropriate data are</a:t>
            </a:r>
          </a:p>
          <a:p>
            <a:pPr lvl="1"/>
            <a:r>
              <a:rPr lang="en-US" dirty="0"/>
              <a:t>How to analyze </a:t>
            </a:r>
            <a:r>
              <a:rPr lang="en-US" dirty="0" smtClean="0"/>
              <a:t>the data</a:t>
            </a:r>
          </a:p>
          <a:p>
            <a:pPr lvl="1"/>
            <a:r>
              <a:rPr lang="en-US" dirty="0"/>
              <a:t>How to </a:t>
            </a:r>
            <a:r>
              <a:rPr lang="en-US" dirty="0" smtClean="0"/>
              <a:t>make </a:t>
            </a:r>
            <a:r>
              <a:rPr lang="en-US" dirty="0"/>
              <a:t>meaning from the </a:t>
            </a:r>
            <a:r>
              <a:rPr lang="en-US" dirty="0" smtClean="0"/>
              <a:t>data</a:t>
            </a:r>
          </a:p>
          <a:p>
            <a:pPr lvl="2"/>
            <a:r>
              <a:rPr lang="en-US" sz="2400" dirty="0" smtClean="0"/>
              <a:t>Knowledge and skills to interpret data (in general)</a:t>
            </a:r>
          </a:p>
          <a:p>
            <a:pPr lvl="2"/>
            <a:r>
              <a:rPr lang="en-US" sz="2400" dirty="0" smtClean="0"/>
              <a:t>Knowledge of the context to make sense of EI and ECSE data</a:t>
            </a:r>
            <a:endParaRPr lang="en-US" sz="2400" dirty="0"/>
          </a:p>
          <a:p>
            <a:pPr lvl="1"/>
            <a:r>
              <a:rPr lang="en-US" dirty="0"/>
              <a:t>How to use the data in meaningful ways to improve the quality of their work</a:t>
            </a:r>
            <a:r>
              <a:rPr lang="en-US" dirty="0" smtClean="0"/>
              <a:t>.</a:t>
            </a:r>
            <a:endParaRPr lang="en-US" dirty="0"/>
          </a:p>
        </p:txBody>
      </p:sp>
    </p:spTree>
    <p:extLst>
      <p:ext uri="{BB962C8B-B14F-4D97-AF65-F5344CB8AC3E}">
        <p14:creationId xmlns:p14="http://schemas.microsoft.com/office/powerpoint/2010/main" val="219472649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0" y="152400"/>
            <a:ext cx="7924800" cy="1143000"/>
          </a:xfrm>
        </p:spPr>
        <p:txBody>
          <a:bodyPr>
            <a:noAutofit/>
          </a:bodyPr>
          <a:lstStyle/>
          <a:p>
            <a:r>
              <a:rPr lang="en-US" sz="3600" dirty="0" smtClean="0"/>
              <a:t>Data System is one component of the state system</a:t>
            </a:r>
            <a:endParaRPr lang="en-US" sz="3600" i="1" dirty="0"/>
          </a:p>
        </p:txBody>
      </p:sp>
      <p:grpSp>
        <p:nvGrpSpPr>
          <p:cNvPr id="2" name="Group 1" descr="This graphic focuses on the Data System component addressed in the ECTA System Framework for Part C and Section 619. Graphic is used to emphasize that data system is part of a larger system.  In a data system, the data itself is integral to the functioning of the other parts of the system because it is data that is needed for continuous improvement across the other components.&#10;&#10;And this applies at all levels – federal, state, regional, program, classroom, case load – and the individual child&#10;"/>
          <p:cNvGrpSpPr>
            <a:grpSpLocks noChangeAspect="1"/>
          </p:cNvGrpSpPr>
          <p:nvPr/>
        </p:nvGrpSpPr>
        <p:grpSpPr>
          <a:xfrm>
            <a:off x="29029" y="1612880"/>
            <a:ext cx="5410199" cy="4221654"/>
            <a:chOff x="1143000" y="2011889"/>
            <a:chExt cx="4232988" cy="3303061"/>
          </a:xfrm>
        </p:grpSpPr>
        <p:sp>
          <p:nvSpPr>
            <p:cNvPr id="9" name="Oval 8"/>
            <p:cNvSpPr/>
            <p:nvPr/>
          </p:nvSpPr>
          <p:spPr>
            <a:xfrm>
              <a:off x="2300287" y="4386262"/>
              <a:ext cx="1757363" cy="928688"/>
            </a:xfrm>
            <a:prstGeom prst="ellipse">
              <a:avLst/>
            </a:prstGeom>
            <a:noFill/>
            <a:ln w="28575">
              <a:solidFill>
                <a:srgbClr val="39B5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noFill/>
                <a:effectLst/>
                <a:uLnTx/>
                <a:uFillTx/>
                <a:latin typeface="Calibri"/>
                <a:ea typeface="+mn-ea"/>
                <a:cs typeface="+mn-cs"/>
              </a:endParaRPr>
            </a:p>
          </p:txBody>
        </p:sp>
        <p:pic>
          <p:nvPicPr>
            <p:cNvPr id="1026" name="Picture 2" descr="This graphic illustrates that the DaSy Data System is the Data System component of the larger ECTA System Framework for Part C and SEction 619. The other components are governance, finance, personnel workforce, accountability and quality improvement, and quality standar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011889"/>
              <a:ext cx="4232988" cy="31887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6" name="Content Placeholder 5"/>
          <p:cNvSpPr>
            <a:spLocks noGrp="1"/>
          </p:cNvSpPr>
          <p:nvPr>
            <p:ph idx="1"/>
          </p:nvPr>
        </p:nvSpPr>
        <p:spPr>
          <a:xfrm>
            <a:off x="5234939" y="1780607"/>
            <a:ext cx="3200400" cy="1943100"/>
          </a:xfrm>
        </p:spPr>
        <p:txBody>
          <a:bodyPr>
            <a:normAutofit/>
          </a:bodyPr>
          <a:lstStyle/>
          <a:p>
            <a:pPr marL="0" indent="0" algn="ctr">
              <a:buNone/>
            </a:pPr>
            <a:r>
              <a:rPr lang="en-US" sz="2800" dirty="0" smtClean="0"/>
              <a:t>This component is addressed in the </a:t>
            </a:r>
            <a:r>
              <a:rPr lang="en-US" sz="2800" dirty="0" err="1" smtClean="0"/>
              <a:t>DaSy</a:t>
            </a:r>
            <a:r>
              <a:rPr lang="en-US" sz="2800" dirty="0" smtClean="0"/>
              <a:t> Data System Framework</a:t>
            </a:r>
            <a:endParaRPr lang="en-US" sz="2800" dirty="0"/>
          </a:p>
        </p:txBody>
      </p:sp>
      <p:sp>
        <p:nvSpPr>
          <p:cNvPr id="7" name="TextBox 6"/>
          <p:cNvSpPr txBox="1"/>
          <p:nvPr/>
        </p:nvSpPr>
        <p:spPr>
          <a:xfrm>
            <a:off x="4648200" y="4724400"/>
            <a:ext cx="4373879"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ＭＳ Ｐゴシック" pitchFamily="34" charset="-128"/>
                <a:cs typeface="Arial" charset="0"/>
              </a:rPr>
              <a:t>For more information about the </a:t>
            </a:r>
            <a:r>
              <a:rPr kumimoji="0" lang="en-US" sz="1800" b="0" i="0" u="none" strike="noStrike" kern="1200" cap="none" spc="0" normalizeH="0" baseline="0" noProof="0" dirty="0" smtClean="0">
                <a:ln>
                  <a:noFill/>
                </a:ln>
                <a:solidFill>
                  <a:prstClr val="black"/>
                </a:solidFill>
                <a:effectLst/>
                <a:uLnTx/>
                <a:uFillTx/>
                <a:latin typeface="Calibri"/>
                <a:ea typeface="ＭＳ Ｐゴシック" pitchFamily="34" charset="-128"/>
                <a:cs typeface="Arial" charset="0"/>
              </a:rPr>
              <a:t>Data </a:t>
            </a:r>
            <a:r>
              <a:rPr kumimoji="0" lang="en-US" sz="1800" b="0" i="0" u="none" strike="noStrike" kern="1200" cap="none" spc="0" normalizeH="0" baseline="0" noProof="0" dirty="0">
                <a:ln>
                  <a:noFill/>
                </a:ln>
                <a:solidFill>
                  <a:prstClr val="black"/>
                </a:solidFill>
                <a:effectLst/>
                <a:uLnTx/>
                <a:uFillTx/>
                <a:latin typeface="Calibri"/>
                <a:ea typeface="ＭＳ Ｐゴシック" pitchFamily="34" charset="-128"/>
                <a:cs typeface="Arial" charset="0"/>
              </a:rPr>
              <a:t>System Framework, visit</a:t>
            </a:r>
            <a:r>
              <a:rPr kumimoji="0" lang="en-US" sz="1800" b="0" i="0" u="none" strike="noStrike" kern="1200" cap="none" spc="0" normalizeH="0" baseline="0" noProof="0" dirty="0" smtClean="0">
                <a:ln>
                  <a:noFill/>
                </a:ln>
                <a:solidFill>
                  <a:prstClr val="black"/>
                </a:solidFill>
                <a:effectLst/>
                <a:uLnTx/>
                <a:uFillTx/>
                <a:latin typeface="Calibri"/>
                <a:ea typeface="ＭＳ Ｐゴシック" pitchFamily="34" charset="-128"/>
                <a:cs typeface="Arial" charset="0"/>
              </a:rPr>
              <a:t>:</a:t>
            </a:r>
          </a:p>
          <a:p>
            <a:pPr lvl="0">
              <a:defRPr/>
            </a:pPr>
            <a:r>
              <a:rPr lang="en-US" dirty="0">
                <a:solidFill>
                  <a:prstClr val="black"/>
                </a:solidFill>
                <a:ea typeface="ＭＳ Ｐゴシック" pitchFamily="34" charset="-128"/>
                <a:cs typeface="Arial" charset="0"/>
                <a:hlinkClick r:id="rId4"/>
              </a:rPr>
              <a:t>http://dasycenter.org/resources/dasy-framework/</a:t>
            </a:r>
            <a:endParaRPr kumimoji="0" lang="en-US" sz="1800" b="0" i="0" u="none" strike="noStrike" kern="1200" cap="none" spc="0" normalizeH="0" baseline="0" noProof="0" dirty="0">
              <a:ln>
                <a:noFill/>
              </a:ln>
              <a:solidFill>
                <a:prstClr val="black"/>
              </a:solidFill>
              <a:effectLst/>
              <a:uLnTx/>
              <a:uFillTx/>
              <a:latin typeface="Calibri"/>
              <a:ea typeface="ＭＳ Ｐゴシック" pitchFamily="34" charset="-128"/>
              <a:cs typeface="Arial" charset="0"/>
            </a:endParaRPr>
          </a:p>
        </p:txBody>
      </p:sp>
    </p:spTree>
    <p:extLst>
      <p:ext uri="{BB962C8B-B14F-4D97-AF65-F5344CB8AC3E}">
        <p14:creationId xmlns:p14="http://schemas.microsoft.com/office/powerpoint/2010/main" val="200075550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solidFill>
                  <a:prstClr val="black"/>
                </a:solidFill>
              </a:rPr>
              <a:pPr/>
              <a:t>35</a:t>
            </a:fld>
            <a:endParaRPr lang="en-US" dirty="0">
              <a:solidFill>
                <a:prstClr val="black"/>
              </a:solidFill>
            </a:endParaRPr>
          </a:p>
        </p:txBody>
      </p:sp>
      <p:sp>
        <p:nvSpPr>
          <p:cNvPr id="3" name="Title 2"/>
          <p:cNvSpPr>
            <a:spLocks noGrp="1"/>
          </p:cNvSpPr>
          <p:nvPr>
            <p:ph type="title"/>
          </p:nvPr>
        </p:nvSpPr>
        <p:spPr/>
        <p:txBody>
          <a:bodyPr>
            <a:normAutofit/>
          </a:bodyPr>
          <a:lstStyle/>
          <a:p>
            <a:r>
              <a:rPr lang="en-US" dirty="0"/>
              <a:t>Where to start to move to CQI</a:t>
            </a:r>
          </a:p>
        </p:txBody>
      </p:sp>
      <p:sp>
        <p:nvSpPr>
          <p:cNvPr id="2" name="Content Placeholder 1"/>
          <p:cNvSpPr>
            <a:spLocks noGrp="1"/>
          </p:cNvSpPr>
          <p:nvPr>
            <p:ph idx="1"/>
          </p:nvPr>
        </p:nvSpPr>
        <p:spPr>
          <a:xfrm>
            <a:off x="457200" y="1600201"/>
            <a:ext cx="6400800" cy="4038600"/>
          </a:xfrm>
        </p:spPr>
        <p:txBody>
          <a:bodyPr/>
          <a:lstStyle/>
          <a:p>
            <a:pPr>
              <a:spcAft>
                <a:spcPts val="1800"/>
              </a:spcAft>
            </a:pPr>
            <a:r>
              <a:rPr lang="en-US" dirty="0"/>
              <a:t>All </a:t>
            </a:r>
            <a:r>
              <a:rPr lang="en-US" dirty="0" smtClean="0"/>
              <a:t>states </a:t>
            </a:r>
            <a:r>
              <a:rPr lang="en-US" dirty="0"/>
              <a:t>have </a:t>
            </a:r>
            <a:r>
              <a:rPr lang="en-US" dirty="0" smtClean="0"/>
              <a:t>started</a:t>
            </a:r>
            <a:endParaRPr lang="en-US" dirty="0"/>
          </a:p>
          <a:p>
            <a:r>
              <a:rPr lang="en-US" dirty="0"/>
              <a:t>All states collect some data </a:t>
            </a:r>
          </a:p>
          <a:p>
            <a:pPr lvl="1">
              <a:spcAft>
                <a:spcPts val="1800"/>
              </a:spcAft>
            </a:pPr>
            <a:r>
              <a:rPr lang="en-US" dirty="0"/>
              <a:t>many of you collect a lot of </a:t>
            </a:r>
            <a:r>
              <a:rPr lang="en-US" dirty="0" smtClean="0"/>
              <a:t>data</a:t>
            </a:r>
            <a:endParaRPr lang="en-US" dirty="0"/>
          </a:p>
          <a:p>
            <a:r>
              <a:rPr lang="en-US" dirty="0"/>
              <a:t>Some of you collect all or most of the data elements you need  </a:t>
            </a:r>
          </a:p>
          <a:p>
            <a:pPr lvl="1"/>
            <a:r>
              <a:rPr lang="en-US" dirty="0"/>
              <a:t>some don’t</a:t>
            </a:r>
          </a:p>
        </p:txBody>
      </p:sp>
      <p:pic>
        <p:nvPicPr>
          <p:cNvPr id="5" name="Picture 4" descr="&quot; &quot;"/>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9885" b="100000" l="52092" r="100000"/>
                    </a14:imgEffect>
                  </a14:imgLayer>
                </a14:imgProps>
              </a:ext>
              <a:ext uri="{28A0092B-C50C-407E-A947-70E740481C1C}">
                <a14:useLocalDpi xmlns:a14="http://schemas.microsoft.com/office/drawing/2010/main" val="0"/>
              </a:ext>
            </a:extLst>
          </a:blip>
          <a:srcRect l="52222"/>
          <a:stretch/>
        </p:blipFill>
        <p:spPr>
          <a:xfrm>
            <a:off x="6449907" y="0"/>
            <a:ext cx="2694093" cy="5638800"/>
          </a:xfrm>
          <a:prstGeom prst="rect">
            <a:avLst/>
          </a:prstGeom>
        </p:spPr>
      </p:pic>
    </p:spTree>
    <p:extLst>
      <p:ext uri="{BB962C8B-B14F-4D97-AF65-F5344CB8AC3E}">
        <p14:creationId xmlns:p14="http://schemas.microsoft.com/office/powerpoint/2010/main" val="79369093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36</a:t>
            </a:fld>
            <a:endParaRPr lang="en-US" dirty="0"/>
          </a:p>
        </p:txBody>
      </p:sp>
      <p:sp>
        <p:nvSpPr>
          <p:cNvPr id="3" name="Title 2"/>
          <p:cNvSpPr>
            <a:spLocks noGrp="1"/>
          </p:cNvSpPr>
          <p:nvPr>
            <p:ph type="title"/>
          </p:nvPr>
        </p:nvSpPr>
        <p:spPr/>
        <p:txBody>
          <a:bodyPr>
            <a:normAutofit/>
          </a:bodyPr>
          <a:lstStyle/>
          <a:p>
            <a:r>
              <a:rPr lang="en-US" dirty="0"/>
              <a:t>Where to start to move to CQI</a:t>
            </a:r>
          </a:p>
        </p:txBody>
      </p:sp>
      <p:sp>
        <p:nvSpPr>
          <p:cNvPr id="2" name="Content Placeholder 1"/>
          <p:cNvSpPr>
            <a:spLocks noGrp="1"/>
          </p:cNvSpPr>
          <p:nvPr>
            <p:ph idx="1"/>
          </p:nvPr>
        </p:nvSpPr>
        <p:spPr>
          <a:xfrm>
            <a:off x="457200" y="2133600"/>
            <a:ext cx="8229600" cy="4038600"/>
          </a:xfrm>
        </p:spPr>
        <p:txBody>
          <a:bodyPr/>
          <a:lstStyle/>
          <a:p>
            <a:r>
              <a:rPr lang="en-US" dirty="0" smtClean="0"/>
              <a:t>In some of your states, staff at state and local level have ready access to the data they need</a:t>
            </a:r>
          </a:p>
          <a:p>
            <a:pPr lvl="1">
              <a:spcAft>
                <a:spcPts val="1800"/>
              </a:spcAft>
            </a:pPr>
            <a:r>
              <a:rPr lang="en-US" dirty="0" smtClean="0"/>
              <a:t>not the case in all states. </a:t>
            </a:r>
          </a:p>
          <a:p>
            <a:r>
              <a:rPr lang="en-US" dirty="0"/>
              <a:t>Some of you can link data sets to examine some important issues</a:t>
            </a:r>
          </a:p>
          <a:p>
            <a:pPr lvl="1"/>
            <a:r>
              <a:rPr lang="en-US" dirty="0"/>
              <a:t>Most of you </a:t>
            </a:r>
            <a:r>
              <a:rPr lang="en-US" dirty="0" smtClean="0"/>
              <a:t>cannot</a:t>
            </a:r>
            <a:endParaRPr lang="en-US" dirty="0"/>
          </a:p>
        </p:txBody>
      </p:sp>
    </p:spTree>
    <p:extLst>
      <p:ext uri="{BB962C8B-B14F-4D97-AF65-F5344CB8AC3E}">
        <p14:creationId xmlns:p14="http://schemas.microsoft.com/office/powerpoint/2010/main" val="129399037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37</a:t>
            </a:fld>
            <a:endParaRPr lang="en-US" dirty="0"/>
          </a:p>
        </p:txBody>
      </p:sp>
      <p:sp>
        <p:nvSpPr>
          <p:cNvPr id="3" name="Title 2"/>
          <p:cNvSpPr>
            <a:spLocks noGrp="1"/>
          </p:cNvSpPr>
          <p:nvPr>
            <p:ph type="title"/>
          </p:nvPr>
        </p:nvSpPr>
        <p:spPr/>
        <p:txBody>
          <a:bodyPr/>
          <a:lstStyle/>
          <a:p>
            <a:r>
              <a:rPr lang="en-US" dirty="0" smtClean="0"/>
              <a:t>Think big if you can</a:t>
            </a:r>
            <a:endParaRPr lang="en-US" dirty="0"/>
          </a:p>
        </p:txBody>
      </p:sp>
      <p:sp>
        <p:nvSpPr>
          <p:cNvPr id="5" name="Content Placeholder 4"/>
          <p:cNvSpPr>
            <a:spLocks noGrp="1"/>
          </p:cNvSpPr>
          <p:nvPr>
            <p:ph idx="1"/>
          </p:nvPr>
        </p:nvSpPr>
        <p:spPr/>
        <p:txBody>
          <a:bodyPr/>
          <a:lstStyle/>
          <a:p>
            <a:r>
              <a:rPr lang="en-US" dirty="0" smtClean="0"/>
              <a:t>Where do you start?</a:t>
            </a:r>
          </a:p>
          <a:p>
            <a:r>
              <a:rPr lang="en-US" dirty="0" smtClean="0"/>
              <a:t>Wherever it makes sense for your state…</a:t>
            </a:r>
          </a:p>
          <a:p>
            <a:r>
              <a:rPr lang="en-US" dirty="0" smtClean="0"/>
              <a:t> Do you have the resources and the stakeholder support (especially the stakeholders who control the resources) to make a significant change in a short time</a:t>
            </a:r>
            <a:r>
              <a:rPr lang="en-US" dirty="0" smtClean="0"/>
              <a:t>?</a:t>
            </a:r>
            <a:endParaRPr lang="en-US" dirty="0" smtClean="0"/>
          </a:p>
        </p:txBody>
      </p:sp>
    </p:spTree>
    <p:extLst>
      <p:ext uri="{BB962C8B-B14F-4D97-AF65-F5344CB8AC3E}">
        <p14:creationId xmlns:p14="http://schemas.microsoft.com/office/powerpoint/2010/main" val="195456536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38</a:t>
            </a:fld>
            <a:endParaRPr lang="en-US" dirty="0"/>
          </a:p>
        </p:txBody>
      </p:sp>
      <p:sp>
        <p:nvSpPr>
          <p:cNvPr id="3" name="Title 2"/>
          <p:cNvSpPr>
            <a:spLocks noGrp="1"/>
          </p:cNvSpPr>
          <p:nvPr>
            <p:ph type="title"/>
          </p:nvPr>
        </p:nvSpPr>
        <p:spPr/>
        <p:txBody>
          <a:bodyPr/>
          <a:lstStyle/>
          <a:p>
            <a:r>
              <a:rPr lang="en-US" dirty="0" smtClean="0"/>
              <a:t>Start small if you need to</a:t>
            </a:r>
            <a:endParaRPr lang="en-US" dirty="0"/>
          </a:p>
        </p:txBody>
      </p:sp>
      <p:sp>
        <p:nvSpPr>
          <p:cNvPr id="2" name="Content Placeholder 1"/>
          <p:cNvSpPr>
            <a:spLocks noGrp="1"/>
          </p:cNvSpPr>
          <p:nvPr>
            <p:ph idx="1"/>
          </p:nvPr>
        </p:nvSpPr>
        <p:spPr/>
        <p:txBody>
          <a:bodyPr/>
          <a:lstStyle/>
          <a:p>
            <a:r>
              <a:rPr lang="en-US" dirty="0" smtClean="0"/>
              <a:t>If not, start incrementally.  </a:t>
            </a:r>
          </a:p>
          <a:p>
            <a:r>
              <a:rPr lang="en-US" dirty="0" smtClean="0"/>
              <a:t>Pick a small goal that will allow your state to move toward using data CQI</a:t>
            </a:r>
          </a:p>
          <a:p>
            <a:pPr lvl="1"/>
            <a:r>
              <a:rPr lang="en-US" dirty="0" smtClean="0"/>
              <a:t>Add a few data elements</a:t>
            </a:r>
          </a:p>
          <a:p>
            <a:pPr lvl="1"/>
            <a:r>
              <a:rPr lang="en-US" dirty="0" smtClean="0"/>
              <a:t>Get a few reports produced quarterly for state use</a:t>
            </a:r>
          </a:p>
          <a:p>
            <a:pPr lvl="1"/>
            <a:r>
              <a:rPr lang="en-US" dirty="0" smtClean="0"/>
              <a:t>Get a few reports out to the locals</a:t>
            </a:r>
            <a:r>
              <a:rPr lang="en-US" dirty="0" smtClean="0"/>
              <a:t>.</a:t>
            </a:r>
            <a:endParaRPr lang="en-US" dirty="0" smtClean="0"/>
          </a:p>
        </p:txBody>
      </p:sp>
    </p:spTree>
    <p:extLst>
      <p:ext uri="{BB962C8B-B14F-4D97-AF65-F5344CB8AC3E}">
        <p14:creationId xmlns:p14="http://schemas.microsoft.com/office/powerpoint/2010/main" val="160912250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0" y="6327775"/>
            <a:ext cx="2133600" cy="365125"/>
          </a:xfrm>
        </p:spPr>
        <p:txBody>
          <a:bodyPr/>
          <a:lstStyle/>
          <a:p>
            <a:fld id="{B2897048-00E0-47FB-B07B-F36BBE8AF579}" type="slidenum">
              <a:rPr lang="en-US" smtClean="0"/>
              <a:pPr/>
              <a:t>39</a:t>
            </a:fld>
            <a:endParaRPr lang="en-US" dirty="0"/>
          </a:p>
        </p:txBody>
      </p:sp>
      <p:pic>
        <p:nvPicPr>
          <p:cNvPr id="20482" name="Picture 2" descr="&quot; &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1400" y="533400"/>
            <a:ext cx="6941258" cy="502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79822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B2897048-00E0-47FB-B07B-F36BBE8AF579}" type="slidenum">
              <a:rPr lang="en-US" smtClean="0"/>
              <a:pPr/>
              <a:t>4</a:t>
            </a:fld>
            <a:endParaRPr lang="en-US" dirty="0"/>
          </a:p>
        </p:txBody>
      </p:sp>
      <p:sp>
        <p:nvSpPr>
          <p:cNvPr id="3" name="Title 2" descr="&quot; &quot;"/>
          <p:cNvSpPr>
            <a:spLocks noGrp="1"/>
          </p:cNvSpPr>
          <p:nvPr>
            <p:ph type="title"/>
          </p:nvPr>
        </p:nvSpPr>
        <p:spPr/>
        <p:txBody>
          <a:bodyPr/>
          <a:lstStyle/>
          <a:p>
            <a:r>
              <a:rPr lang="en-US" dirty="0" smtClean="0"/>
              <a:t>Thinking about Systems</a:t>
            </a:r>
            <a:endParaRPr lang="en-US" dirty="0"/>
          </a:p>
        </p:txBody>
      </p:sp>
      <p:sp>
        <p:nvSpPr>
          <p:cNvPr id="2" name="Content Placeholder 1"/>
          <p:cNvSpPr>
            <a:spLocks noGrp="1"/>
          </p:cNvSpPr>
          <p:nvPr>
            <p:ph idx="1"/>
          </p:nvPr>
        </p:nvSpPr>
        <p:spPr>
          <a:xfrm>
            <a:off x="457200" y="1687443"/>
            <a:ext cx="8229600" cy="4038600"/>
          </a:xfrm>
        </p:spPr>
        <p:txBody>
          <a:bodyPr/>
          <a:lstStyle/>
          <a:p>
            <a:pPr>
              <a:buFont typeface="Arial" panose="020B0604020202020204" pitchFamily="34" charset="0"/>
              <a:buChar char="•"/>
            </a:pPr>
            <a:r>
              <a:rPr lang="en-US" dirty="0" smtClean="0"/>
              <a:t>Has multiple components</a:t>
            </a:r>
          </a:p>
          <a:p>
            <a:pPr>
              <a:buFont typeface="Arial" panose="020B0604020202020204" pitchFamily="34" charset="0"/>
              <a:buChar char="•"/>
            </a:pPr>
            <a:r>
              <a:rPr lang="en-US" dirty="0"/>
              <a:t>The components interact </a:t>
            </a:r>
            <a:endParaRPr lang="en-US" dirty="0" smtClean="0"/>
          </a:p>
          <a:p>
            <a:pPr>
              <a:buFont typeface="Arial" panose="020B0604020202020204" pitchFamily="34" charset="0"/>
              <a:buChar char="•"/>
            </a:pPr>
            <a:r>
              <a:rPr lang="en-US" dirty="0" smtClean="0"/>
              <a:t>All of the components are important</a:t>
            </a:r>
          </a:p>
          <a:p>
            <a:pPr lvl="1">
              <a:buFont typeface="Arial" panose="020B0604020202020204" pitchFamily="34" charset="0"/>
              <a:buChar char="•"/>
            </a:pPr>
            <a:r>
              <a:rPr lang="en-US" dirty="0" smtClean="0"/>
              <a:t>Personnel standards</a:t>
            </a:r>
          </a:p>
          <a:p>
            <a:pPr lvl="1">
              <a:buFont typeface="Arial" panose="020B0604020202020204" pitchFamily="34" charset="0"/>
              <a:buChar char="•"/>
            </a:pPr>
            <a:r>
              <a:rPr lang="en-US" dirty="0" smtClean="0"/>
              <a:t>Good fiscal policy</a:t>
            </a:r>
          </a:p>
          <a:p>
            <a:pPr>
              <a:buFont typeface="Arial" panose="020B0604020202020204" pitchFamily="34" charset="0"/>
              <a:buChar char="•"/>
            </a:pPr>
            <a:r>
              <a:rPr lang="en-US" dirty="0" smtClean="0"/>
              <a:t>Systems are constantly changing – and they are hard to change</a:t>
            </a:r>
            <a:r>
              <a:rPr lang="en-US" dirty="0" smtClean="0"/>
              <a:t>.</a:t>
            </a:r>
            <a:endParaRPr lang="en-US" dirty="0" smtClean="0"/>
          </a:p>
        </p:txBody>
      </p:sp>
      <p:sp>
        <p:nvSpPr>
          <p:cNvPr id="8" name="Rectangle 7"/>
          <p:cNvSpPr/>
          <p:nvPr/>
        </p:nvSpPr>
        <p:spPr>
          <a:xfrm>
            <a:off x="762000" y="5496651"/>
            <a:ext cx="6172200" cy="830997"/>
          </a:xfrm>
          <a:prstGeom prst="rect">
            <a:avLst/>
          </a:prstGeom>
          <a:solidFill>
            <a:schemeClr val="accent1">
              <a:lumMod val="20000"/>
              <a:lumOff val="80000"/>
            </a:schemeClr>
          </a:solidFill>
          <a:ln>
            <a:solidFill>
              <a:schemeClr val="accent1"/>
            </a:solidFill>
          </a:ln>
        </p:spPr>
        <p:txBody>
          <a:bodyPr wrap="square">
            <a:spAutoFit/>
          </a:bodyPr>
          <a:lstStyle/>
          <a:p>
            <a:pPr algn="ctr"/>
            <a:r>
              <a:rPr lang="en-US" sz="2400" dirty="0">
                <a:solidFill>
                  <a:schemeClr val="tx2">
                    <a:lumMod val="50000"/>
                  </a:schemeClr>
                </a:solidFill>
              </a:rPr>
              <a:t>New coordinators who are wondering what the job entails:  Check out the System Framework</a:t>
            </a:r>
          </a:p>
        </p:txBody>
      </p:sp>
      <p:pic>
        <p:nvPicPr>
          <p:cNvPr id="12" name="Picture 2" descr="&quot; &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1992243"/>
            <a:ext cx="1714500" cy="17145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descr="&quot; &quot;"/>
          <p:cNvSpPr txBox="1"/>
          <p:nvPr/>
        </p:nvSpPr>
        <p:spPr>
          <a:xfrm>
            <a:off x="6598920" y="1752600"/>
            <a:ext cx="2057400" cy="2400657"/>
          </a:xfrm>
          <a:prstGeom prst="rect">
            <a:avLst/>
          </a:prstGeom>
          <a:noFill/>
        </p:spPr>
        <p:txBody>
          <a:bodyPr wrap="square" rtlCol="0">
            <a:spAutoFit/>
          </a:bodyPr>
          <a:lstStyle/>
          <a:p>
            <a:r>
              <a:rPr lang="en-US" sz="15000" dirty="0" smtClean="0">
                <a:solidFill>
                  <a:schemeClr val="tx2">
                    <a:lumMod val="75000"/>
                  </a:schemeClr>
                </a:solidFill>
              </a:rPr>
              <a:t>X</a:t>
            </a:r>
            <a:endParaRPr lang="en-US" sz="15000" dirty="0">
              <a:solidFill>
                <a:schemeClr val="tx2">
                  <a:lumMod val="75000"/>
                </a:schemeClr>
              </a:solidFill>
            </a:endParaRPr>
          </a:p>
        </p:txBody>
      </p:sp>
    </p:spTree>
    <p:extLst>
      <p:ext uri="{BB962C8B-B14F-4D97-AF65-F5344CB8AC3E}">
        <p14:creationId xmlns:p14="http://schemas.microsoft.com/office/powerpoint/2010/main" val="61128848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quot; &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914400"/>
            <a:ext cx="5892800" cy="441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860409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41</a:t>
            </a:fld>
            <a:endParaRPr lang="en-US" dirty="0"/>
          </a:p>
        </p:txBody>
      </p:sp>
      <p:graphicFrame>
        <p:nvGraphicFramePr>
          <p:cNvPr id="5" name="Content Placeholder 4" descr="This graphic displays Provider-child-family, Local system, and State system&#10;wheels spinning together. The goal is to build a well-oiled machine with a working data engine powered by data where each level of the system is high quality and the state and local infrastructures provide good supports to the folks on the ground who are doing the important work.   &#10;"/>
          <p:cNvGraphicFramePr>
            <a:graphicFrameLocks noGrp="1"/>
          </p:cNvGraphicFramePr>
          <p:nvPr>
            <p:ph idx="1"/>
            <p:extLst>
              <p:ext uri="{D42A27DB-BD31-4B8C-83A1-F6EECF244321}">
                <p14:modId xmlns:p14="http://schemas.microsoft.com/office/powerpoint/2010/main" val="1561731867"/>
              </p:ext>
            </p:extLst>
          </p:nvPr>
        </p:nvGraphicFramePr>
        <p:xfrm>
          <a:off x="-381000" y="304800"/>
          <a:ext cx="9220200" cy="556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386867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42</a:t>
            </a:fld>
            <a:endParaRPr lang="en-US" dirty="0"/>
          </a:p>
        </p:txBody>
      </p:sp>
      <p:sp>
        <p:nvSpPr>
          <p:cNvPr id="3" name="Title 2"/>
          <p:cNvSpPr>
            <a:spLocks noGrp="1"/>
          </p:cNvSpPr>
          <p:nvPr>
            <p:ph type="title"/>
          </p:nvPr>
        </p:nvSpPr>
        <p:spPr/>
        <p:txBody>
          <a:bodyPr>
            <a:normAutofit fontScale="90000"/>
          </a:bodyPr>
          <a:lstStyle/>
          <a:p>
            <a:r>
              <a:rPr lang="en-US" dirty="0" smtClean="0"/>
              <a:t>Special Thanks to…. (in order of appearance)</a:t>
            </a:r>
            <a:endParaRPr lang="en-US" dirty="0"/>
          </a:p>
        </p:txBody>
      </p:sp>
      <p:sp>
        <p:nvSpPr>
          <p:cNvPr id="2" name="Content Placeholder 1"/>
          <p:cNvSpPr>
            <a:spLocks noGrp="1"/>
          </p:cNvSpPr>
          <p:nvPr>
            <p:ph idx="1"/>
          </p:nvPr>
        </p:nvSpPr>
        <p:spPr/>
        <p:txBody>
          <a:bodyPr/>
          <a:lstStyle/>
          <a:p>
            <a:r>
              <a:rPr lang="en-US" sz="3000" dirty="0"/>
              <a:t>Tony </a:t>
            </a:r>
            <a:r>
              <a:rPr lang="en-US" sz="3000" dirty="0" smtClean="0"/>
              <a:t>Chambers</a:t>
            </a:r>
          </a:p>
          <a:p>
            <a:r>
              <a:rPr lang="en-US" sz="3000" dirty="0" err="1"/>
              <a:t>Ovella</a:t>
            </a:r>
            <a:r>
              <a:rPr lang="en-US" sz="3000" dirty="0"/>
              <a:t> "</a:t>
            </a:r>
            <a:r>
              <a:rPr lang="en-US" sz="3000" dirty="0" err="1"/>
              <a:t>Ms.Peaches</a:t>
            </a:r>
            <a:r>
              <a:rPr lang="en-US" sz="3000" dirty="0"/>
              <a:t>" </a:t>
            </a:r>
            <a:r>
              <a:rPr lang="en-US" sz="3000" dirty="0" smtClean="0"/>
              <a:t>Lott</a:t>
            </a:r>
          </a:p>
          <a:p>
            <a:r>
              <a:rPr lang="en-US" sz="3000" dirty="0" smtClean="0"/>
              <a:t>Lisa Backer</a:t>
            </a:r>
          </a:p>
          <a:p>
            <a:r>
              <a:rPr lang="en-US" sz="3000" dirty="0"/>
              <a:t>Bob </a:t>
            </a:r>
            <a:r>
              <a:rPr lang="en-US" sz="3000" dirty="0" smtClean="0"/>
              <a:t>Morris</a:t>
            </a:r>
          </a:p>
          <a:p>
            <a:r>
              <a:rPr lang="en-US" sz="3000" dirty="0"/>
              <a:t>Ann </a:t>
            </a:r>
            <a:r>
              <a:rPr lang="en-US" sz="3000" dirty="0" smtClean="0"/>
              <a:t>Freiburg and Rita Wahl</a:t>
            </a:r>
          </a:p>
          <a:p>
            <a:r>
              <a:rPr lang="en-US" sz="3000" dirty="0"/>
              <a:t>Chelsea Guillen</a:t>
            </a:r>
          </a:p>
        </p:txBody>
      </p:sp>
    </p:spTree>
    <p:extLst>
      <p:ext uri="{BB962C8B-B14F-4D97-AF65-F5344CB8AC3E}">
        <p14:creationId xmlns:p14="http://schemas.microsoft.com/office/powerpoint/2010/main" val="209766562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43</a:t>
            </a:fld>
            <a:endParaRPr lang="en-US" dirty="0"/>
          </a:p>
        </p:txBody>
      </p:sp>
      <p:sp>
        <p:nvSpPr>
          <p:cNvPr id="3" name="Title 2"/>
          <p:cNvSpPr>
            <a:spLocks noGrp="1"/>
          </p:cNvSpPr>
          <p:nvPr>
            <p:ph type="title"/>
          </p:nvPr>
        </p:nvSpPr>
        <p:spPr/>
        <p:txBody>
          <a:bodyPr/>
          <a:lstStyle/>
          <a:p>
            <a:r>
              <a:rPr lang="en-US" dirty="0" smtClean="0"/>
              <a:t>And to the Production Team</a:t>
            </a:r>
            <a:endParaRPr lang="en-US" dirty="0"/>
          </a:p>
        </p:txBody>
      </p:sp>
      <p:sp>
        <p:nvSpPr>
          <p:cNvPr id="2" name="Content Placeholder 1"/>
          <p:cNvSpPr>
            <a:spLocks noGrp="1"/>
          </p:cNvSpPr>
          <p:nvPr>
            <p:ph idx="1"/>
          </p:nvPr>
        </p:nvSpPr>
        <p:spPr>
          <a:xfrm>
            <a:off x="457200" y="1600201"/>
            <a:ext cx="7315200" cy="4038600"/>
          </a:xfrm>
        </p:spPr>
        <p:txBody>
          <a:bodyPr/>
          <a:lstStyle/>
          <a:p>
            <a:r>
              <a:rPr lang="en-US" dirty="0" smtClean="0"/>
              <a:t>Staff at the Center for Technology in Education, Johns Hopkins University</a:t>
            </a:r>
          </a:p>
          <a:p>
            <a:r>
              <a:rPr lang="en-US" dirty="0" smtClean="0"/>
              <a:t>Denise </a:t>
            </a:r>
            <a:r>
              <a:rPr lang="en-US" dirty="0" err="1" smtClean="0"/>
              <a:t>Mauzy</a:t>
            </a:r>
            <a:endParaRPr lang="en-US" dirty="0" smtClean="0"/>
          </a:p>
          <a:p>
            <a:r>
              <a:rPr lang="en-US" dirty="0" smtClean="0"/>
              <a:t>Bruce Bull</a:t>
            </a:r>
            <a:endParaRPr lang="en-US" dirty="0"/>
          </a:p>
        </p:txBody>
      </p:sp>
    </p:spTree>
    <p:extLst>
      <p:ext uri="{BB962C8B-B14F-4D97-AF65-F5344CB8AC3E}">
        <p14:creationId xmlns:p14="http://schemas.microsoft.com/office/powerpoint/2010/main" val="79041239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0" y="6327775"/>
            <a:ext cx="2133600" cy="365125"/>
          </a:xfrm>
        </p:spPr>
        <p:txBody>
          <a:bodyPr/>
          <a:lstStyle/>
          <a:p>
            <a:fld id="{B2897048-00E0-47FB-B07B-F36BBE8AF579}" type="slidenum">
              <a:rPr lang="en-US" smtClean="0"/>
              <a:pPr/>
              <a:t>44</a:t>
            </a:fld>
            <a:endParaRPr lang="en-US" dirty="0"/>
          </a:p>
        </p:txBody>
      </p:sp>
      <p:sp>
        <p:nvSpPr>
          <p:cNvPr id="8" name="TextBox 7"/>
          <p:cNvSpPr txBox="1"/>
          <p:nvPr/>
        </p:nvSpPr>
        <p:spPr>
          <a:xfrm>
            <a:off x="457200" y="1447800"/>
            <a:ext cx="3048000" cy="3046988"/>
          </a:xfrm>
          <a:prstGeom prst="rect">
            <a:avLst/>
          </a:prstGeom>
          <a:noFill/>
        </p:spPr>
        <p:txBody>
          <a:bodyPr wrap="square" rtlCol="0">
            <a:spAutoFit/>
          </a:bodyPr>
          <a:lstStyle/>
          <a:p>
            <a:pPr algn="ctr"/>
            <a:r>
              <a:rPr lang="en-US" sz="3200" dirty="0" smtClean="0">
                <a:solidFill>
                  <a:srgbClr val="154578"/>
                </a:solidFill>
              </a:rPr>
              <a:t>The TA Centers are here to help you.</a:t>
            </a:r>
          </a:p>
          <a:p>
            <a:pPr algn="ctr"/>
            <a:endParaRPr lang="en-US" sz="3200" dirty="0">
              <a:solidFill>
                <a:srgbClr val="154578"/>
              </a:solidFill>
            </a:endParaRPr>
          </a:p>
          <a:p>
            <a:pPr algn="ctr"/>
            <a:r>
              <a:rPr lang="en-US" sz="3200" dirty="0" smtClean="0">
                <a:solidFill>
                  <a:srgbClr val="154578"/>
                </a:solidFill>
              </a:rPr>
              <a:t>Please contact us.</a:t>
            </a:r>
            <a:endParaRPr lang="en-US" sz="3200" dirty="0">
              <a:solidFill>
                <a:srgbClr val="154578"/>
              </a:solidFill>
            </a:endParaRPr>
          </a:p>
        </p:txBody>
      </p:sp>
      <p:pic>
        <p:nvPicPr>
          <p:cNvPr id="7" name="Picture 6" descr="This is a snapshot of the various TA centers that are available to help you. Included is DaSy, ECPC, ECTA, IDC and NCSI. If your state needs help with an early childhood IDEA issue, and you don't know which TA center to contact, you can check with your contact at any of the five TA centers. Your contact will make sure your request gets to the right center. "/>
          <p:cNvPicPr>
            <a:picLocks noChangeAspect="1"/>
          </p:cNvPicPr>
          <p:nvPr/>
        </p:nvPicPr>
        <p:blipFill>
          <a:blip r:embed="rId3"/>
          <a:stretch>
            <a:fillRect/>
          </a:stretch>
        </p:blipFill>
        <p:spPr>
          <a:xfrm>
            <a:off x="4114800" y="361582"/>
            <a:ext cx="4609999" cy="5966193"/>
          </a:xfrm>
          <a:prstGeom prst="rect">
            <a:avLst/>
          </a:prstGeom>
          <a:ln>
            <a:solidFill>
              <a:schemeClr val="tx2"/>
            </a:solidFill>
          </a:ln>
        </p:spPr>
      </p:pic>
    </p:spTree>
    <p:extLst>
      <p:ext uri="{BB962C8B-B14F-4D97-AF65-F5344CB8AC3E}">
        <p14:creationId xmlns:p14="http://schemas.microsoft.com/office/powerpoint/2010/main" val="201339788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371600"/>
            <a:ext cx="5638800" cy="3962400"/>
          </a:xfrm>
        </p:spPr>
        <p:txBody>
          <a:bodyPr/>
          <a:lstStyle/>
          <a:p>
            <a:pPr marL="0" indent="0" algn="ctr">
              <a:spcAft>
                <a:spcPts val="2400"/>
              </a:spcAft>
              <a:buNone/>
            </a:pPr>
            <a:r>
              <a:rPr lang="en-US" sz="4000" dirty="0" smtClean="0"/>
              <a:t>Please </a:t>
            </a:r>
            <a:r>
              <a:rPr lang="en-US" sz="4000" dirty="0" smtClean="0"/>
              <a:t>complete your conference evaluation when you get home!!!</a:t>
            </a:r>
          </a:p>
          <a:p>
            <a:pPr marL="0" indent="0" algn="ctr">
              <a:buNone/>
            </a:pPr>
            <a:r>
              <a:rPr lang="en-US" sz="4000" dirty="0" smtClean="0"/>
              <a:t>We </a:t>
            </a:r>
            <a:r>
              <a:rPr lang="en-US" sz="4000" dirty="0" smtClean="0"/>
              <a:t>do use data to inform our decision-making.</a:t>
            </a:r>
            <a:endParaRPr lang="en-US" sz="4000" dirty="0"/>
          </a:p>
        </p:txBody>
      </p:sp>
      <p:pic>
        <p:nvPicPr>
          <p:cNvPr id="22532" name="Picture 4" descr="&quot; &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1676400"/>
            <a:ext cx="2647950" cy="2647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577438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solidFill>
                  <a:prstClr val="black"/>
                </a:solidFill>
              </a:rPr>
              <a:pPr/>
              <a:t>46</a:t>
            </a:fld>
            <a:endParaRPr lang="en-US" dirty="0">
              <a:solidFill>
                <a:prstClr val="black"/>
              </a:solidFill>
            </a:endParaRPr>
          </a:p>
        </p:txBody>
      </p:sp>
      <p:pic>
        <p:nvPicPr>
          <p:cNvPr id="19458" name="Picture 2" descr="&quot; &quot;"/>
          <p:cNvPicPr>
            <a:picLocks noChangeAspect="1" noChangeArrowheads="1"/>
          </p:cNvPicPr>
          <p:nvPr/>
        </p:nvPicPr>
        <p:blipFill>
          <a:blip r:embed="rId3">
            <a:extLst>
              <a:ext uri="{BEBA8EAE-BF5A-486C-A8C5-ECC9F3942E4B}">
                <a14:imgProps xmlns:a14="http://schemas.microsoft.com/office/drawing/2010/main">
                  <a14:imgLayer r:embed="rId4">
                    <a14:imgEffect>
                      <a14:saturation sat="106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21771" y="-32657"/>
            <a:ext cx="9133607" cy="6858000"/>
          </a:xfrm>
          <a:prstGeom prst="rect">
            <a:avLst/>
          </a:prstGeom>
          <a:noFill/>
          <a:effectLst>
            <a:glow rad="127000">
              <a:schemeClr val="accent1"/>
            </a:glow>
          </a:effectLst>
          <a:extLst>
            <a:ext uri="{909E8E84-426E-40DD-AFC4-6F175D3DCCD1}">
              <a14:hiddenFill xmlns:a14="http://schemas.microsoft.com/office/drawing/2010/main">
                <a:solidFill>
                  <a:srgbClr val="FFFFFF"/>
                </a:solidFill>
              </a14:hiddenFill>
            </a:ext>
          </a:extLst>
        </p:spPr>
      </p:pic>
      <p:sp>
        <p:nvSpPr>
          <p:cNvPr id="6" name="Title 5"/>
          <p:cNvSpPr>
            <a:spLocks noGrp="1"/>
          </p:cNvSpPr>
          <p:nvPr>
            <p:ph type="title"/>
          </p:nvPr>
        </p:nvSpPr>
        <p:spPr>
          <a:xfrm>
            <a:off x="457200" y="1143000"/>
            <a:ext cx="8229600" cy="2667000"/>
          </a:xfrm>
          <a:ln>
            <a:noFill/>
          </a:ln>
        </p:spPr>
        <p:txBody>
          <a:bodyPr>
            <a:noAutofit/>
          </a:bodyPr>
          <a:lstStyle/>
          <a:p>
            <a:pPr>
              <a:spcBef>
                <a:spcPts val="2400"/>
              </a:spcBef>
              <a:spcAft>
                <a:spcPts val="3600"/>
              </a:spcAft>
            </a:pPr>
            <a:r>
              <a:rPr lang="en-US" sz="3200" b="0" dirty="0" smtClean="0">
                <a:solidFill>
                  <a:schemeClr val="bg1"/>
                </a:solidFill>
                <a:latin typeface="Calibri" panose="020F0502020204030204" pitchFamily="34" charset="0"/>
              </a:rPr>
              <a:t>If you want to build a ship, don’t drum up the people to gather wood, divide the work, and give orders.  Teach them to yearn for the vast and endless sea.</a:t>
            </a:r>
            <a:endParaRPr lang="en-US" sz="3200" b="0" dirty="0">
              <a:latin typeface="Calibri" panose="020F0502020204030204" pitchFamily="34" charset="0"/>
            </a:endParaRPr>
          </a:p>
        </p:txBody>
      </p:sp>
      <p:sp>
        <p:nvSpPr>
          <p:cNvPr id="7" name="Rectangle 6"/>
          <p:cNvSpPr/>
          <p:nvPr/>
        </p:nvSpPr>
        <p:spPr>
          <a:xfrm>
            <a:off x="457200" y="3657600"/>
            <a:ext cx="3902863" cy="523220"/>
          </a:xfrm>
          <a:prstGeom prst="rect">
            <a:avLst/>
          </a:prstGeom>
        </p:spPr>
        <p:txBody>
          <a:bodyPr wrap="none">
            <a:spAutoFit/>
          </a:bodyPr>
          <a:lstStyle/>
          <a:p>
            <a:r>
              <a:rPr lang="en-US" sz="2800" dirty="0">
                <a:solidFill>
                  <a:schemeClr val="bg1"/>
                </a:solidFill>
                <a:latin typeface="Calibri" panose="020F0502020204030204" pitchFamily="34" charset="0"/>
              </a:rPr>
              <a:t>Antoine De Saint-Exupery</a:t>
            </a:r>
            <a:endParaRPr lang="en-US" sz="2800" dirty="0"/>
          </a:p>
        </p:txBody>
      </p:sp>
    </p:spTree>
    <p:extLst>
      <p:ext uri="{BB962C8B-B14F-4D97-AF65-F5344CB8AC3E}">
        <p14:creationId xmlns:p14="http://schemas.microsoft.com/office/powerpoint/2010/main" val="236502618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0"/>
          </p:nvPr>
        </p:nvSpPr>
        <p:spPr/>
        <p:txBody>
          <a:bodyPr/>
          <a:lstStyle/>
          <a:p>
            <a:fld id="{B2897048-00E0-47FB-B07B-F36BBE8AF579}" type="slidenum">
              <a:rPr lang="en-US" smtClean="0"/>
              <a:pPr/>
              <a:t>47</a:t>
            </a:fld>
            <a:endParaRPr lang="en-US" dirty="0"/>
          </a:p>
        </p:txBody>
      </p:sp>
      <p:sp>
        <p:nvSpPr>
          <p:cNvPr id="2" name="Title 1" descr="&quot; &quot;"/>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Visit the </a:t>
            </a:r>
            <a:r>
              <a:rPr lang="en-US" dirty="0" err="1" smtClean="0"/>
              <a:t>DaSy</a:t>
            </a:r>
            <a:r>
              <a:rPr lang="en-US" dirty="0" smtClean="0"/>
              <a:t> website at:</a:t>
            </a:r>
            <a:br>
              <a:rPr lang="en-US" dirty="0" smtClean="0"/>
            </a:br>
            <a:r>
              <a:rPr lang="en-US" dirty="0" smtClean="0">
                <a:hlinkClick r:id="rId3"/>
              </a:rPr>
              <a:t>http://dasycenter.org/</a:t>
            </a:r>
            <a:endParaRPr lang="en-US" dirty="0" smtClean="0"/>
          </a:p>
          <a:p>
            <a:r>
              <a:rPr lang="en-US" dirty="0" smtClean="0"/>
              <a:t>Like us on Facebook: </a:t>
            </a:r>
            <a:br>
              <a:rPr lang="en-US" dirty="0" smtClean="0"/>
            </a:br>
            <a:r>
              <a:rPr lang="en-US" u="sng" dirty="0">
                <a:hlinkClick r:id="rId4"/>
              </a:rPr>
              <a:t>https://www.facebook.com/dasycenter</a:t>
            </a:r>
            <a:endParaRPr lang="en-US" dirty="0" smtClean="0"/>
          </a:p>
          <a:p>
            <a:r>
              <a:rPr lang="en-US" dirty="0" smtClean="0"/>
              <a:t>Follow us on Twitter:</a:t>
            </a:r>
            <a:br>
              <a:rPr lang="en-US" dirty="0" smtClean="0"/>
            </a:br>
            <a:r>
              <a:rPr lang="en-US" u="sng" dirty="0" smtClean="0">
                <a:hlinkClick r:id="rId5"/>
              </a:rPr>
              <a:t>@</a:t>
            </a:r>
            <a:r>
              <a:rPr lang="en-US" u="sng" dirty="0" err="1">
                <a:hlinkClick r:id="rId5"/>
              </a:rPr>
              <a:t>DaSyCenter</a:t>
            </a:r>
            <a:r>
              <a:rPr lang="en-US" dirty="0"/>
              <a:t> </a:t>
            </a:r>
            <a:r>
              <a:rPr lang="en-US" dirty="0" smtClean="0"/>
              <a:t> </a:t>
            </a:r>
          </a:p>
        </p:txBody>
      </p:sp>
    </p:spTree>
    <p:extLst>
      <p:ext uri="{BB962C8B-B14F-4D97-AF65-F5344CB8AC3E}">
        <p14:creationId xmlns:p14="http://schemas.microsoft.com/office/powerpoint/2010/main" val="137386292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0"/>
          </p:nvPr>
        </p:nvSpPr>
        <p:spPr/>
        <p:txBody>
          <a:bodyPr/>
          <a:lstStyle/>
          <a:p>
            <a:fld id="{B2897048-00E0-47FB-B07B-F36BBE8AF579}" type="slidenum">
              <a:rPr lang="en-US" smtClean="0"/>
              <a:pPr/>
              <a:t>48</a:t>
            </a:fld>
            <a:endParaRPr lang="en-US" dirty="0"/>
          </a:p>
        </p:txBody>
      </p:sp>
      <p:sp>
        <p:nvSpPr>
          <p:cNvPr id="3" name="Content Placeholder 2"/>
          <p:cNvSpPr>
            <a:spLocks noGrp="1"/>
          </p:cNvSpPr>
          <p:nvPr>
            <p:ph idx="1"/>
          </p:nvPr>
        </p:nvSpPr>
        <p:spPr>
          <a:xfrm>
            <a:off x="990600" y="1752600"/>
            <a:ext cx="7239000" cy="4038600"/>
          </a:xfrm>
        </p:spPr>
        <p:txBody>
          <a:bodyPr/>
          <a:lstStyle/>
          <a:p>
            <a:pPr marL="0" indent="0">
              <a:buNone/>
            </a:pPr>
            <a:r>
              <a:rPr lang="en-US" sz="1800" dirty="0" smtClean="0"/>
              <a:t>The contents of this presentation were developed under a grant from the U.S. Department of Education, #H373Z120002. However, those contents do not necessarily represent the policy of the U.S. Department of Education, and you should not assume endorsement by the Federal Government. Project Officers, Meredith </a:t>
            </a:r>
            <a:r>
              <a:rPr lang="en-US" sz="1800" dirty="0" err="1" smtClean="0"/>
              <a:t>Miceli</a:t>
            </a:r>
            <a:r>
              <a:rPr lang="en-US" sz="1800" dirty="0" smtClean="0"/>
              <a:t> and </a:t>
            </a:r>
            <a:r>
              <a:rPr lang="en-US" sz="1800" dirty="0" err="1" smtClean="0"/>
              <a:t>Richelle</a:t>
            </a:r>
            <a:r>
              <a:rPr lang="en-US" sz="1800" dirty="0" smtClean="0"/>
              <a:t> Davis.</a:t>
            </a:r>
          </a:p>
        </p:txBody>
      </p:sp>
      <p:grpSp>
        <p:nvGrpSpPr>
          <p:cNvPr id="4" name="Group 3" descr="&quot; &quot;"/>
          <p:cNvGrpSpPr/>
          <p:nvPr/>
        </p:nvGrpSpPr>
        <p:grpSpPr>
          <a:xfrm>
            <a:off x="2288381" y="4253103"/>
            <a:ext cx="4110037" cy="990600"/>
            <a:chOff x="2590800" y="4960238"/>
            <a:chExt cx="4110037" cy="990600"/>
          </a:xfrm>
        </p:grpSpPr>
        <p:pic>
          <p:nvPicPr>
            <p:cNvPr id="9" name="Picture 8" descr="Logo of the U.S. Department of Educati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90800" y="4960238"/>
              <a:ext cx="990600" cy="990600"/>
            </a:xfrm>
            <a:prstGeom prst="rect">
              <a:avLst/>
            </a:prstGeom>
          </p:spPr>
        </p:pic>
        <p:pic>
          <p:nvPicPr>
            <p:cNvPr id="10" name="Picture 9" descr="Logo of the Technical Assistance and Dissemination Network"/>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33800" y="5174741"/>
              <a:ext cx="1676400" cy="561594"/>
            </a:xfrm>
            <a:prstGeom prst="rect">
              <a:avLst/>
            </a:prstGeom>
          </p:spPr>
        </p:pic>
        <p:pic>
          <p:nvPicPr>
            <p:cNvPr id="11" name="Picture 10" descr="Logo of the U.S. Office of Special Education Program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38800" y="5012626"/>
              <a:ext cx="1062037" cy="885825"/>
            </a:xfrm>
            <a:prstGeom prst="rect">
              <a:avLst/>
            </a:prstGeom>
          </p:spPr>
        </p:pic>
      </p:grpSp>
    </p:spTree>
    <p:extLst>
      <p:ext uri="{BB962C8B-B14F-4D97-AF65-F5344CB8AC3E}">
        <p14:creationId xmlns:p14="http://schemas.microsoft.com/office/powerpoint/2010/main" val="26212430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2" name="Picture 21" descr="This graphic shows the multiple levels in how services get delivered to young children with disabilities and their families.  Let’s start with the provider level.  At the heart of EI and ECSE is the relationship with the child and that child’s family -  but the provider is not responsible for just one child.  He or she is responsible for many (and some times, we think way too many).  Providers are located within a local program or school that is overseen by a principal or director.  That person is responsible for many classrooms.  And that school is located in a district where someone is responsible for many schools or centers or sites.   And there might be a regional level in here.  And finally we get to the state level. The state has responsibilities for many localities.  And then finally we get to the national or federal level, where policies are being made that impact each of the states.  &#10;&#10;We know the number of levels in this configuration varies across states – but all of the configurations have some variations on multiple levels.  Each level is a multiple nested within a multiple – and this becomes important for data us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00" y="0"/>
            <a:ext cx="6858000" cy="6858000"/>
          </a:xfrm>
          <a:prstGeom prst="rect">
            <a:avLst/>
          </a:prstGeom>
        </p:spPr>
      </p:pic>
    </p:spTree>
    <p:extLst>
      <p:ext uri="{BB962C8B-B14F-4D97-AF65-F5344CB8AC3E}">
        <p14:creationId xmlns:p14="http://schemas.microsoft.com/office/powerpoint/2010/main" val="1110460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solidFill>
                  <a:prstClr val="black"/>
                </a:solidFill>
              </a:rPr>
              <a:pPr/>
              <a:t>6</a:t>
            </a:fld>
            <a:endParaRPr lang="en-US" dirty="0">
              <a:solidFill>
                <a:prstClr val="black"/>
              </a:solidFill>
            </a:endParaRPr>
          </a:p>
        </p:txBody>
      </p:sp>
      <p:sp>
        <p:nvSpPr>
          <p:cNvPr id="3" name="Title 2"/>
          <p:cNvSpPr>
            <a:spLocks noGrp="1"/>
          </p:cNvSpPr>
          <p:nvPr>
            <p:ph type="title"/>
          </p:nvPr>
        </p:nvSpPr>
        <p:spPr/>
        <p:txBody>
          <a:bodyPr>
            <a:normAutofit fontScale="90000"/>
          </a:bodyPr>
          <a:lstStyle/>
          <a:p>
            <a:r>
              <a:rPr lang="en-US" dirty="0" smtClean="0"/>
              <a:t>What do all these people have in common?</a:t>
            </a:r>
            <a:endParaRPr lang="en-US" dirty="0"/>
          </a:p>
        </p:txBody>
      </p:sp>
      <p:pic>
        <p:nvPicPr>
          <p:cNvPr id="5" name="Picture 4" descr="This is the same graphic as the previous slide. It shows the different levels in the system including national, state, region, district, center, school or program, and classroom or caseloa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1608701"/>
            <a:ext cx="4267200" cy="4267200"/>
          </a:xfrm>
          <a:prstGeom prst="rect">
            <a:avLst/>
          </a:prstGeom>
        </p:spPr>
      </p:pic>
      <p:sp>
        <p:nvSpPr>
          <p:cNvPr id="2" name="Content Placeholder 1"/>
          <p:cNvSpPr>
            <a:spLocks noGrp="1"/>
          </p:cNvSpPr>
          <p:nvPr>
            <p:ph idx="1"/>
          </p:nvPr>
        </p:nvSpPr>
        <p:spPr>
          <a:xfrm>
            <a:off x="4572000" y="1723001"/>
            <a:ext cx="4114800" cy="4038600"/>
          </a:xfrm>
          <a:solidFill>
            <a:schemeClr val="bg1"/>
          </a:solidFill>
        </p:spPr>
        <p:txBody>
          <a:bodyPr/>
          <a:lstStyle/>
          <a:p>
            <a:r>
              <a:rPr lang="en-US" dirty="0" smtClean="0"/>
              <a:t>All of them make decisions</a:t>
            </a:r>
          </a:p>
          <a:p>
            <a:r>
              <a:rPr lang="en-US" dirty="0" smtClean="0"/>
              <a:t>Their decisions reflect their unique perspective in the system.</a:t>
            </a:r>
          </a:p>
          <a:p>
            <a:r>
              <a:rPr lang="en-US" dirty="0" smtClean="0"/>
              <a:t>Their decisions impact others in the system.</a:t>
            </a:r>
            <a:endParaRPr lang="en-US" dirty="0"/>
          </a:p>
        </p:txBody>
      </p:sp>
    </p:spTree>
    <p:extLst>
      <p:ext uri="{BB962C8B-B14F-4D97-AF65-F5344CB8AC3E}">
        <p14:creationId xmlns:p14="http://schemas.microsoft.com/office/powerpoint/2010/main" val="2060226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7</a:t>
            </a:fld>
            <a:endParaRPr lang="en-US" dirty="0"/>
          </a:p>
        </p:txBody>
      </p:sp>
      <p:sp>
        <p:nvSpPr>
          <p:cNvPr id="3" name="Title 2"/>
          <p:cNvSpPr>
            <a:spLocks noGrp="1"/>
          </p:cNvSpPr>
          <p:nvPr>
            <p:ph type="title"/>
          </p:nvPr>
        </p:nvSpPr>
        <p:spPr/>
        <p:txBody>
          <a:bodyPr/>
          <a:lstStyle/>
          <a:p>
            <a:r>
              <a:rPr lang="en-US" dirty="0" smtClean="0"/>
              <a:t>Propositions</a:t>
            </a:r>
            <a:endParaRPr lang="en-US" dirty="0"/>
          </a:p>
        </p:txBody>
      </p:sp>
      <p:sp>
        <p:nvSpPr>
          <p:cNvPr id="2" name="Content Placeholder 1"/>
          <p:cNvSpPr>
            <a:spLocks noGrp="1"/>
          </p:cNvSpPr>
          <p:nvPr>
            <p:ph idx="1"/>
          </p:nvPr>
        </p:nvSpPr>
        <p:spPr/>
        <p:txBody>
          <a:bodyPr/>
          <a:lstStyle/>
          <a:p>
            <a:pPr marL="514350" indent="-514350">
              <a:buFont typeface="+mj-lt"/>
              <a:buAutoNum type="arabicPeriod"/>
            </a:pPr>
            <a:r>
              <a:rPr lang="en-US" dirty="0" smtClean="0"/>
              <a:t>Good decisions are better than bad decisions</a:t>
            </a:r>
          </a:p>
          <a:p>
            <a:pPr marL="514350" indent="-514350">
              <a:buFont typeface="+mj-lt"/>
              <a:buAutoNum type="arabicPeriod"/>
            </a:pPr>
            <a:r>
              <a:rPr lang="en-US" dirty="0" smtClean="0"/>
              <a:t>Your decisions combined with others’ decisions are critical to whether children and families achieve good outcomes. </a:t>
            </a:r>
          </a:p>
          <a:p>
            <a:pPr marL="514350" indent="-514350">
              <a:buFont typeface="+mj-lt"/>
              <a:buAutoNum type="arabicPeriod"/>
            </a:pPr>
            <a:r>
              <a:rPr lang="en-US" dirty="0"/>
              <a:t>People are more likely to make good decisions when they have good </a:t>
            </a:r>
            <a:r>
              <a:rPr lang="en-US" dirty="0" smtClean="0"/>
              <a:t>information…and that requires good data</a:t>
            </a:r>
            <a:r>
              <a:rPr lang="en-US" dirty="0" smtClean="0"/>
              <a:t>.</a:t>
            </a:r>
            <a:endParaRPr lang="en-US" dirty="0"/>
          </a:p>
        </p:txBody>
      </p:sp>
    </p:spTree>
    <p:extLst>
      <p:ext uri="{BB962C8B-B14F-4D97-AF65-F5344CB8AC3E}">
        <p14:creationId xmlns:p14="http://schemas.microsoft.com/office/powerpoint/2010/main" val="2034795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B2897048-00E0-47FB-B07B-F36BBE8AF579}" type="slidenum">
              <a:rPr lang="en-US" smtClean="0">
                <a:solidFill>
                  <a:prstClr val="black"/>
                </a:solidFill>
              </a:rPr>
              <a:pPr/>
              <a:t>8</a:t>
            </a:fld>
            <a:endParaRPr lang="en-US" dirty="0">
              <a:solidFill>
                <a:prstClr val="black"/>
              </a:solidFill>
            </a:endParaRPr>
          </a:p>
        </p:txBody>
      </p:sp>
      <p:sp>
        <p:nvSpPr>
          <p:cNvPr id="3" name="Title 2" descr="&quot; &quot;"/>
          <p:cNvSpPr>
            <a:spLocks noGrp="1"/>
          </p:cNvSpPr>
          <p:nvPr>
            <p:ph type="title"/>
          </p:nvPr>
        </p:nvSpPr>
        <p:spPr/>
        <p:txBody>
          <a:bodyPr/>
          <a:lstStyle/>
          <a:p>
            <a:r>
              <a:rPr lang="en-US" dirty="0" smtClean="0"/>
              <a:t>Vision for Data Use</a:t>
            </a:r>
            <a:endParaRPr lang="en-US" dirty="0"/>
          </a:p>
        </p:txBody>
      </p:sp>
      <p:pic>
        <p:nvPicPr>
          <p:cNvPr id="4" name="Picture 3" descr="&quot; &quo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14800" y="1066800"/>
            <a:ext cx="4572000" cy="4572000"/>
          </a:xfrm>
          <a:prstGeom prst="rect">
            <a:avLst/>
          </a:prstGeom>
        </p:spPr>
      </p:pic>
      <p:sp>
        <p:nvSpPr>
          <p:cNvPr id="2" name="Content Placeholder 1"/>
          <p:cNvSpPr>
            <a:spLocks noGrp="1"/>
          </p:cNvSpPr>
          <p:nvPr>
            <p:ph idx="1"/>
          </p:nvPr>
        </p:nvSpPr>
        <p:spPr>
          <a:xfrm>
            <a:off x="485274" y="1841311"/>
            <a:ext cx="4610100" cy="4038600"/>
          </a:xfrm>
        </p:spPr>
        <p:txBody>
          <a:bodyPr/>
          <a:lstStyle/>
          <a:p>
            <a:pPr marL="0" indent="0">
              <a:buNone/>
            </a:pPr>
            <a:r>
              <a:rPr lang="en-US" dirty="0" smtClean="0"/>
              <a:t>Every person who has influence within the system</a:t>
            </a:r>
          </a:p>
          <a:p>
            <a:pPr>
              <a:buFont typeface="Arial" panose="020B0604020202020204" pitchFamily="34" charset="0"/>
              <a:buChar char="•"/>
            </a:pPr>
            <a:r>
              <a:rPr lang="en-US" dirty="0" smtClean="0"/>
              <a:t>Has timely access to relevant, complete, and accurate information </a:t>
            </a:r>
          </a:p>
          <a:p>
            <a:pPr>
              <a:buFont typeface="Arial" panose="020B0604020202020204" pitchFamily="34" charset="0"/>
              <a:buChar char="•"/>
            </a:pPr>
            <a:r>
              <a:rPr lang="en-US" dirty="0" smtClean="0"/>
              <a:t>Uses that information to improve policy, systems, programs, or </a:t>
            </a:r>
            <a:r>
              <a:rPr lang="en-US" dirty="0" smtClean="0"/>
              <a:t>practice</a:t>
            </a:r>
            <a:endParaRPr lang="en-US" dirty="0"/>
          </a:p>
        </p:txBody>
      </p:sp>
    </p:spTree>
    <p:extLst>
      <p:ext uri="{BB962C8B-B14F-4D97-AF65-F5344CB8AC3E}">
        <p14:creationId xmlns:p14="http://schemas.microsoft.com/office/powerpoint/2010/main" val="42449700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a:xfrm>
            <a:off x="0" y="6327775"/>
            <a:ext cx="2133600" cy="365125"/>
          </a:xfrm>
        </p:spPr>
        <p:txBody>
          <a:bodyPr/>
          <a:lstStyle/>
          <a:p>
            <a:fld id="{B2897048-00E0-47FB-B07B-F36BBE8AF579}" type="slidenum">
              <a:rPr lang="en-US" smtClean="0">
                <a:solidFill>
                  <a:prstClr val="black"/>
                </a:solidFill>
              </a:rPr>
              <a:pPr/>
              <a:t>9</a:t>
            </a:fld>
            <a:endParaRPr lang="en-US" dirty="0">
              <a:solidFill>
                <a:prstClr val="black"/>
              </a:solidFill>
            </a:endParaRPr>
          </a:p>
        </p:txBody>
      </p:sp>
      <p:sp>
        <p:nvSpPr>
          <p:cNvPr id="3" name="Title 2" descr="&quot; &quot;"/>
          <p:cNvSpPr>
            <a:spLocks noGrp="1"/>
          </p:cNvSpPr>
          <p:nvPr>
            <p:ph type="title"/>
          </p:nvPr>
        </p:nvSpPr>
        <p:spPr/>
        <p:txBody>
          <a:bodyPr>
            <a:normAutofit fontScale="90000"/>
          </a:bodyPr>
          <a:lstStyle/>
          <a:p>
            <a:r>
              <a:rPr lang="en-US" dirty="0" smtClean="0"/>
              <a:t>Examples of data-informed decisions</a:t>
            </a:r>
            <a:endParaRPr lang="en-US" dirty="0"/>
          </a:p>
        </p:txBody>
      </p:sp>
      <p:graphicFrame>
        <p:nvGraphicFramePr>
          <p:cNvPr id="4" name="Diagram 3" descr="A decision to address a serious problem identified with data.Includes  Preschool suspensions and Timelines&#10;&#10;A decision to take something that is okay and work make it better includes use of recommended practices&#10;&#10;"/>
          <p:cNvGraphicFramePr/>
          <p:nvPr>
            <p:extLst>
              <p:ext uri="{D42A27DB-BD31-4B8C-83A1-F6EECF244321}">
                <p14:modId xmlns:p14="http://schemas.microsoft.com/office/powerpoint/2010/main" val="298001877"/>
              </p:ext>
            </p:extLst>
          </p:nvPr>
        </p:nvGraphicFramePr>
        <p:xfrm>
          <a:off x="533400" y="1676400"/>
          <a:ext cx="8153400" cy="426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5984316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1904&quot;&gt;&lt;object type=&quot;3&quot; unique_id=&quot;11905&quot;&gt;&lt;property id=&quot;20148&quot; value=&quot;5&quot;/&gt;&lt;property id=&quot;20300&quot; value=&quot;Slide 1&quot;/&gt;&lt;property id=&quot;20307&quot; value=&quot;258&quot;/&gt;&lt;/object&gt;&lt;object type=&quot;3&quot; unique_id=&quot;11906&quot;&gt;&lt;property id=&quot;20148&quot; value=&quot;5&quot;/&gt;&lt;property id=&quot;20300&quot; value=&quot;Slide 2 - &amp;quot;Title Here&amp;quot;&quot;/&gt;&lt;property id=&quot;20307&quot; value=&quot;257&quot;/&gt;&lt;/object&gt;&lt;object type=&quot;3&quot; unique_id=&quot;11915&quot;&gt;&lt;property id=&quot;20148&quot; value=&quot;5&quot;/&gt;&lt;property id=&quot;20300&quot; value=&quot;Slide 3 - &amp;quot;Title Here&amp;quot;&quot;/&gt;&lt;property id=&quot;20307&quot; value=&quot;259&quot;/&gt;&lt;/object&gt;&lt;object type=&quot;3&quot; unique_id=&quot;11916&quot;&gt;&lt;property id=&quot;20148&quot; value=&quot;5&quot;/&gt;&lt;property id=&quot;20300&quot; value=&quot;Slide 4 - &amp;quot;One color chart&amp;quot;&quot;/&gt;&lt;property id=&quot;20307&quot; value=&quot;261&quot;/&gt;&lt;/object&gt;&lt;object type=&quot;3&quot; unique_id=&quot;11917&quot;&gt;&lt;property id=&quot;20148&quot; value=&quot;5&quot;/&gt;&lt;property id=&quot;20300&quot; value=&quot;Slide 5 - &amp;quot;Two color chart&amp;quot;&quot;/&gt;&lt;property id=&quot;20307&quot; value=&quot;260&quot;/&gt;&lt;/object&gt;&lt;object type=&quot;3&quot; unique_id=&quot;11918&quot;&gt;&lt;property id=&quot;20148&quot; value=&quot;5&quot;/&gt;&lt;property id=&quot;20300&quot; value=&quot;Slide 6 - &amp;quot;Three color chart&amp;quot;&quot;/&gt;&lt;property id=&quot;20307&quot; value=&quot;263&quot;/&gt;&lt;/object&gt;&lt;object type=&quot;3&quot; unique_id=&quot;11919&quot;&gt;&lt;property id=&quot;20148&quot; value=&quot;5&quot;/&gt;&lt;property id=&quot;20300&quot; value=&quot;Slide 7 - &amp;quot;Four color chart&amp;quot;&quot;/&gt;&lt;property id=&quot;20307&quot; value=&quot;262&quot;/&gt;&lt;/object&gt;&lt;object type=&quot;3&quot; unique_id=&quot;11920&quot;&gt;&lt;property id=&quot;20148&quot; value=&quot;5&quot;/&gt;&lt;property id=&quot;20300&quot; value=&quot;Slide 8 - &amp;quot;Five color chart&amp;quot;&quot;/&gt;&lt;property id=&quot;20307&quot; value=&quot;264&quot;/&gt;&lt;/object&gt;&lt;object type=&quot;3&quot; unique_id=&quot;11921&quot;&gt;&lt;property id=&quot;20148&quot; value=&quot;5&quot;/&gt;&lt;property id=&quot;20300&quot; value=&quot;Slide 9 - &amp;quot;Pie chart&amp;quot;&quot;/&gt;&lt;property id=&quot;20307&quot; value=&quot;265&quot;/&gt;&lt;/object&gt;&lt;object type=&quot;3&quot; unique_id=&quot;11922&quot;&gt;&lt;property id=&quot;20148&quot; value=&quot;5&quot;/&gt;&lt;property id=&quot;20300&quot; value=&quot;Slide 10 - &amp;quot;Section Header Slide&amp;quot;&quot;/&gt;&lt;property id=&quot;20307&quot; value=&quot;266&quot;/&gt;&lt;/object&gt;&lt;object type=&quot;3&quot; unique_id=&quot;11923&quot;&gt;&lt;property id=&quot;20148&quot; value=&quot;5&quot;/&gt;&lt;property id=&quot;20300&quot; value=&quot;Slide 11 - &amp;quot;Slide with nothing at bottom for long lists or graphics&amp;quot;&quot;/&gt;&lt;property id=&quot;20307&quot; value=&quot;268&quot;/&gt;&lt;/object&gt;&lt;object type=&quot;3&quot; unique_id=&quot;11924&quot;&gt;&lt;property id=&quot;20148&quot; value=&quot;5&quot;/&gt;&lt;property id=&quot;20300&quot; value=&quot;Slide 12 - &amp;quot;Final presentation slide&amp;quot;&quot;/&gt;&lt;property id=&quot;20307&quot; value=&quot;267&quot;/&gt;&lt;/object&gt;&lt;object type=&quot;3&quot; unique_id=&quot;11925&quot;&gt;&lt;property id=&quot;20148&quot; value=&quot;5&quot;/&gt;&lt;property id=&quot;20300&quot; value=&quot;Slide 13&quot;/&gt;&lt;property id=&quot;20307&quot; value=&quot;269&quot;/&gt;&lt;/object&gt;&lt;/object&gt;&lt;object type=&quot;8&quot; unique_id=&quot;11910&quo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9683</TotalTime>
  <Words>5573</Words>
  <Application>Microsoft Office PowerPoint</Application>
  <PresentationFormat>On-screen Show (4:3)</PresentationFormat>
  <Paragraphs>368</Paragraphs>
  <Slides>48</Slides>
  <Notes>48</Notes>
  <HiddenSlides>0</HiddenSlides>
  <MMClips>0</MMClips>
  <ScaleCrop>false</ScaleCrop>
  <HeadingPairs>
    <vt:vector size="4" baseType="variant">
      <vt:variant>
        <vt:lpstr>Theme</vt:lpstr>
      </vt:variant>
      <vt:variant>
        <vt:i4>2</vt:i4>
      </vt:variant>
      <vt:variant>
        <vt:lpstr>Slide Titles</vt:lpstr>
      </vt:variant>
      <vt:variant>
        <vt:i4>48</vt:i4>
      </vt:variant>
    </vt:vector>
  </HeadingPairs>
  <TitlesOfParts>
    <vt:vector size="50" baseType="lpstr">
      <vt:lpstr>Office Theme</vt:lpstr>
      <vt:lpstr>2_Office Theme</vt:lpstr>
      <vt:lpstr>Building a Culture of Data Use</vt:lpstr>
      <vt:lpstr>PowerPoint Presentation</vt:lpstr>
      <vt:lpstr>Good State System       Good Practice       Good Outcomes </vt:lpstr>
      <vt:lpstr>Thinking about Systems</vt:lpstr>
      <vt:lpstr>PowerPoint Presentation</vt:lpstr>
      <vt:lpstr>What do all these people have in common?</vt:lpstr>
      <vt:lpstr>Propositions</vt:lpstr>
      <vt:lpstr>Vision for Data Use</vt:lpstr>
      <vt:lpstr>Examples of data-informed decisions</vt:lpstr>
      <vt:lpstr>If this vision was achieved…</vt:lpstr>
      <vt:lpstr>Continuous Quality Improvement (CQI)</vt:lpstr>
      <vt:lpstr>Creating conditions that support quality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Moving from Information to Knowledge</vt:lpstr>
      <vt:lpstr>PowerPoint Presentation</vt:lpstr>
      <vt:lpstr>PowerPoint Presentation</vt:lpstr>
      <vt:lpstr>Moving from Information to Knowledge</vt:lpstr>
      <vt:lpstr>PowerPoint Presentation</vt:lpstr>
      <vt:lpstr>PowerPoint Presentation</vt:lpstr>
      <vt:lpstr>Key Ingredient for CQI: Leadership</vt:lpstr>
      <vt:lpstr>Key Ingredient for CQI: Leadership</vt:lpstr>
      <vt:lpstr>DEC Recommended Practices:  Leadership</vt:lpstr>
      <vt:lpstr>Key Ingredient:  Appropriate Data</vt:lpstr>
      <vt:lpstr>Key Ingredient: Appropriate Technology</vt:lpstr>
      <vt:lpstr>PowerPoint Presentation</vt:lpstr>
      <vt:lpstr>Key Ingredient:  Human Capacity</vt:lpstr>
      <vt:lpstr>Data System is one component of the state system</vt:lpstr>
      <vt:lpstr>Where to start to move to CQI</vt:lpstr>
      <vt:lpstr>Where to start to move to CQI</vt:lpstr>
      <vt:lpstr>Think big if you can</vt:lpstr>
      <vt:lpstr>Start small if you need to</vt:lpstr>
      <vt:lpstr>PowerPoint Presentation</vt:lpstr>
      <vt:lpstr>PowerPoint Presentation</vt:lpstr>
      <vt:lpstr>PowerPoint Presentation</vt:lpstr>
      <vt:lpstr>Special Thanks to…. (in order of appearance)</vt:lpstr>
      <vt:lpstr>And to the Production Team</vt:lpstr>
      <vt:lpstr>PowerPoint Presentation</vt:lpstr>
      <vt:lpstr>PowerPoint Presentation</vt:lpstr>
      <vt:lpstr>If you want to build a ship, don’t drum up the people to gather wood, divide the work, and give orders.  Teach them to yearn for the vast and endless sea.</vt:lpstr>
      <vt:lpstr>PowerPoint Presentation</vt:lpstr>
      <vt:lpstr>PowerPoint Presentation</vt:lpstr>
    </vt:vector>
  </TitlesOfParts>
  <Company>The DaSy Center</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a Culture of Data Use</dc:title>
  <dc:subject>Building a Culture of Data Use</dc:subject>
  <dc:creator>Kathy Hebbeler, Donna Spiker</dc:creator>
  <cp:keywords>Data Informed Decision Making, Data System(s), Data Use</cp:keywords>
  <cp:lastModifiedBy>Katie Roberts</cp:lastModifiedBy>
  <cp:revision>268</cp:revision>
  <cp:lastPrinted>2016-08-12T19:39:21Z</cp:lastPrinted>
  <dcterms:created xsi:type="dcterms:W3CDTF">2013-02-06T21:54:43Z</dcterms:created>
  <dcterms:modified xsi:type="dcterms:W3CDTF">2016-10-28T16:36:17Z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