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8" r:id="rId2"/>
    <p:sldId id="281" r:id="rId3"/>
    <p:sldId id="282" r:id="rId4"/>
    <p:sldId id="314"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8" r:id="rId20"/>
    <p:sldId id="297" r:id="rId21"/>
    <p:sldId id="315"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269"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6DB467"/>
    <a:srgbClr val="56A0D3"/>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9" autoAdjust="0"/>
    <p:restoredTop sz="86392" autoAdjust="0"/>
  </p:normalViewPr>
  <p:slideViewPr>
    <p:cSldViewPr>
      <p:cViewPr varScale="1">
        <p:scale>
          <a:sx n="56" d="100"/>
          <a:sy n="56" d="100"/>
        </p:scale>
        <p:origin x="-96" y="-331"/>
      </p:cViewPr>
      <p:guideLst>
        <p:guide orient="horz" pos="2160"/>
        <p:guide pos="2880"/>
      </p:guideLst>
    </p:cSldViewPr>
  </p:slideViewPr>
  <p:outlineViewPr>
    <p:cViewPr>
      <p:scale>
        <a:sx n="33" d="100"/>
        <a:sy n="33" d="100"/>
      </p:scale>
      <p:origin x="53" y="0"/>
    </p:cViewPr>
  </p:outlineViewPr>
  <p:notesTextViewPr>
    <p:cViewPr>
      <p:scale>
        <a:sx n="1" d="1"/>
        <a:sy n="1" d="1"/>
      </p:scale>
      <p:origin x="0" y="0"/>
    </p:cViewPr>
  </p:notesTextViewPr>
  <p:sorterViewPr>
    <p:cViewPr>
      <p:scale>
        <a:sx n="100" d="100"/>
        <a:sy n="100" d="100"/>
      </p:scale>
      <p:origin x="0" y="7949"/>
    </p:cViewPr>
  </p:sorterViewPr>
  <p:notesViewPr>
    <p:cSldViewPr>
      <p:cViewPr varScale="1">
        <p:scale>
          <a:sx n="81" d="100"/>
          <a:sy n="81" d="100"/>
        </p:scale>
        <p:origin x="-296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154578"/>
              </a:solidFill>
            </a:ln>
          </c:spPr>
          <c:marker>
            <c:symbol val="circle"/>
            <c:size val="7"/>
            <c:spPr>
              <a:solidFill>
                <a:srgbClr val="154578"/>
              </a:solidFill>
              <a:ln>
                <a:solidFill>
                  <a:srgbClr val="154578"/>
                </a:solidFill>
              </a:ln>
            </c:spPr>
          </c:marker>
          <c:cat>
            <c:strRef>
              <c:f>Sheet1!$B$1:$D$1</c:f>
              <c:strCache>
                <c:ptCount val="3"/>
                <c:pt idx="0">
                  <c:v>Jul 16 - Jun 17</c:v>
                </c:pt>
                <c:pt idx="1">
                  <c:v>Jul 17 - Jun 18</c:v>
                </c:pt>
                <c:pt idx="2">
                  <c:v>Jul 18 - Jun 19</c:v>
                </c:pt>
              </c:strCache>
            </c:strRef>
          </c:cat>
          <c:val>
            <c:numRef>
              <c:f>Sheet1!$B$2:$D$2</c:f>
              <c:numCache>
                <c:formatCode>General</c:formatCode>
                <c:ptCount val="3"/>
                <c:pt idx="0">
                  <c:v>0.5</c:v>
                </c:pt>
                <c:pt idx="1">
                  <c:v>0.7</c:v>
                </c:pt>
                <c:pt idx="2">
                  <c:v>0.8</c:v>
                </c:pt>
              </c:numCache>
            </c:numRef>
          </c:val>
          <c:smooth val="0"/>
        </c:ser>
        <c:ser>
          <c:idx val="1"/>
          <c:order val="1"/>
          <c:spPr>
            <a:ln>
              <a:solidFill>
                <a:srgbClr val="ED3532"/>
              </a:solidFill>
            </a:ln>
          </c:spPr>
          <c:marker>
            <c:symbol val="square"/>
            <c:size val="7"/>
            <c:spPr>
              <a:solidFill>
                <a:srgbClr val="ED3532"/>
              </a:solidFill>
              <a:ln>
                <a:solidFill>
                  <a:srgbClr val="ED3532"/>
                </a:solidFill>
              </a:ln>
            </c:spPr>
          </c:marker>
          <c:cat>
            <c:strRef>
              <c:f>Sheet1!$B$1:$D$1</c:f>
              <c:strCache>
                <c:ptCount val="3"/>
                <c:pt idx="0">
                  <c:v>Jul 16 - Jun 17</c:v>
                </c:pt>
                <c:pt idx="1">
                  <c:v>Jul 17 - Jun 18</c:v>
                </c:pt>
                <c:pt idx="2">
                  <c:v>Jul 18 - Jun 19</c:v>
                </c:pt>
              </c:strCache>
            </c:strRef>
          </c:cat>
          <c:val>
            <c:numRef>
              <c:f>Sheet1!$B$3:$D$3</c:f>
              <c:numCache>
                <c:formatCode>General</c:formatCode>
                <c:ptCount val="3"/>
                <c:pt idx="0">
                  <c:v>0.6</c:v>
                </c:pt>
                <c:pt idx="1">
                  <c:v>1</c:v>
                </c:pt>
                <c:pt idx="2">
                  <c:v>1</c:v>
                </c:pt>
              </c:numCache>
            </c:numRef>
          </c:val>
          <c:smooth val="0"/>
        </c:ser>
        <c:ser>
          <c:idx val="2"/>
          <c:order val="2"/>
          <c:spPr>
            <a:ln>
              <a:solidFill>
                <a:srgbClr val="154578"/>
              </a:solidFill>
            </a:ln>
          </c:spPr>
          <c:marker>
            <c:spPr>
              <a:solidFill>
                <a:srgbClr val="154578"/>
              </a:solidFill>
              <a:ln>
                <a:solidFill>
                  <a:srgbClr val="154578"/>
                </a:solidFill>
              </a:ln>
            </c:spPr>
          </c:marker>
          <c:cat>
            <c:strRef>
              <c:f>Sheet1!$B$1:$D$1</c:f>
              <c:strCache>
                <c:ptCount val="3"/>
                <c:pt idx="0">
                  <c:v>Jul 16 - Jun 17</c:v>
                </c:pt>
                <c:pt idx="1">
                  <c:v>Jul 17 - Jun 18</c:v>
                </c:pt>
                <c:pt idx="2">
                  <c:v>Jul 18 - Jun 19</c:v>
                </c:pt>
              </c:strCache>
            </c:strRef>
          </c:cat>
          <c:val>
            <c:numRef>
              <c:f>Sheet1!$B$4:$D$4</c:f>
              <c:numCache>
                <c:formatCode>General</c:formatCode>
                <c:ptCount val="3"/>
                <c:pt idx="0">
                  <c:v>0.6</c:v>
                </c:pt>
                <c:pt idx="1">
                  <c:v>0.8</c:v>
                </c:pt>
                <c:pt idx="2">
                  <c:v>0.9</c:v>
                </c:pt>
              </c:numCache>
            </c:numRef>
          </c:val>
          <c:smooth val="0"/>
        </c:ser>
        <c:ser>
          <c:idx val="3"/>
          <c:order val="3"/>
          <c:spPr>
            <a:ln>
              <a:solidFill>
                <a:srgbClr val="154578"/>
              </a:solidFill>
            </a:ln>
          </c:spPr>
          <c:marker>
            <c:symbol val="diamond"/>
            <c:size val="11"/>
            <c:spPr>
              <a:solidFill>
                <a:srgbClr val="154578"/>
              </a:solidFill>
              <a:ln>
                <a:solidFill>
                  <a:srgbClr val="154578"/>
                </a:solidFill>
              </a:ln>
            </c:spPr>
          </c:marker>
          <c:dLbls>
            <c:dLbl>
              <c:idx val="2"/>
              <c:layout/>
              <c:tx>
                <c:rich>
                  <a:bodyPr/>
                  <a:lstStyle/>
                  <a:p>
                    <a:r>
                      <a:rPr lang="en-US" sz="1400" dirty="0" err="1" smtClean="0"/>
                      <a:t>Pgm</a:t>
                    </a:r>
                    <a:r>
                      <a:rPr lang="en-US" sz="1400" dirty="0" smtClean="0"/>
                      <a:t> 4</a:t>
                    </a:r>
                    <a:r>
                      <a:rPr lang="en-US" sz="1400" dirty="0"/>
                      <a:t>, 0.6</a:t>
                    </a:r>
                    <a:endParaRPr lang="en-US" dirty="0"/>
                  </a:p>
                </c:rich>
              </c:tx>
              <c:showLegendKey val="0"/>
              <c:showVal val="1"/>
              <c:showCatName val="0"/>
              <c:showSerName val="1"/>
              <c:showPercent val="0"/>
              <c:showBubbleSize val="0"/>
            </c:dLbl>
            <c:txPr>
              <a:bodyPr/>
              <a:lstStyle/>
              <a:p>
                <a:pPr>
                  <a:defRPr sz="1400"/>
                </a:pPr>
                <a:endParaRPr lang="en-US"/>
              </a:p>
            </c:txPr>
            <c:showLegendKey val="0"/>
            <c:showVal val="0"/>
            <c:showCatName val="0"/>
            <c:showSerName val="0"/>
            <c:showPercent val="0"/>
            <c:showBubbleSize val="0"/>
          </c:dLbls>
          <c:cat>
            <c:strRef>
              <c:f>Sheet1!$B$1:$D$1</c:f>
              <c:strCache>
                <c:ptCount val="3"/>
                <c:pt idx="0">
                  <c:v>Jul 16 - Jun 17</c:v>
                </c:pt>
                <c:pt idx="1">
                  <c:v>Jul 17 - Jun 18</c:v>
                </c:pt>
                <c:pt idx="2">
                  <c:v>Jul 18 - Jun 19</c:v>
                </c:pt>
              </c:strCache>
            </c:strRef>
          </c:cat>
          <c:val>
            <c:numRef>
              <c:f>Sheet1!$B$5:$D$5</c:f>
              <c:numCache>
                <c:formatCode>General</c:formatCode>
                <c:ptCount val="3"/>
                <c:pt idx="0">
                  <c:v>0.3</c:v>
                </c:pt>
                <c:pt idx="1">
                  <c:v>0.5</c:v>
                </c:pt>
                <c:pt idx="2">
                  <c:v>0.6</c:v>
                </c:pt>
              </c:numCache>
            </c:numRef>
          </c:val>
          <c:smooth val="0"/>
        </c:ser>
        <c:ser>
          <c:idx val="4"/>
          <c:order val="4"/>
          <c:spPr>
            <a:ln>
              <a:solidFill>
                <a:srgbClr val="154578"/>
              </a:solidFill>
            </a:ln>
          </c:spPr>
          <c:marker>
            <c:symbol val="circle"/>
            <c:size val="11"/>
            <c:spPr>
              <a:solidFill>
                <a:srgbClr val="154578"/>
              </a:solidFill>
              <a:ln>
                <a:solidFill>
                  <a:srgbClr val="154578"/>
                </a:solidFill>
              </a:ln>
            </c:spPr>
          </c:marker>
          <c:dLbls>
            <c:dLbl>
              <c:idx val="2"/>
              <c:layout/>
              <c:tx>
                <c:rich>
                  <a:bodyPr/>
                  <a:lstStyle/>
                  <a:p>
                    <a:r>
                      <a:rPr lang="en-US" sz="1400" dirty="0" err="1" smtClean="0"/>
                      <a:t>Pgms</a:t>
                    </a:r>
                    <a:r>
                      <a:rPr lang="en-US" sz="1400" dirty="0" smtClean="0"/>
                      <a:t> 3 &amp; 5</a:t>
                    </a:r>
                    <a:r>
                      <a:rPr lang="en-US" sz="1400" dirty="0"/>
                      <a:t>, 0.9</a:t>
                    </a:r>
                    <a:endParaRPr lang="en-US" dirty="0"/>
                  </a:p>
                </c:rich>
              </c:tx>
              <c:showLegendKey val="0"/>
              <c:showVal val="1"/>
              <c:showCatName val="0"/>
              <c:showSerName val="1"/>
              <c:showPercent val="0"/>
              <c:showBubbleSize val="0"/>
            </c:dLbl>
            <c:txPr>
              <a:bodyPr/>
              <a:lstStyle/>
              <a:p>
                <a:pPr>
                  <a:defRPr sz="1400"/>
                </a:pPr>
                <a:endParaRPr lang="en-US"/>
              </a:p>
            </c:txPr>
            <c:showLegendKey val="0"/>
            <c:showVal val="0"/>
            <c:showCatName val="0"/>
            <c:showSerName val="0"/>
            <c:showPercent val="0"/>
            <c:showBubbleSize val="0"/>
          </c:dLbls>
          <c:cat>
            <c:strRef>
              <c:f>Sheet1!$B$1:$D$1</c:f>
              <c:strCache>
                <c:ptCount val="3"/>
                <c:pt idx="0">
                  <c:v>Jul 16 - Jun 17</c:v>
                </c:pt>
                <c:pt idx="1">
                  <c:v>Jul 17 - Jun 18</c:v>
                </c:pt>
                <c:pt idx="2">
                  <c:v>Jul 18 - Jun 19</c:v>
                </c:pt>
              </c:strCache>
            </c:strRef>
          </c:cat>
          <c:val>
            <c:numRef>
              <c:f>Sheet1!$B$6:$D$6</c:f>
              <c:numCache>
                <c:formatCode>General</c:formatCode>
                <c:ptCount val="3"/>
                <c:pt idx="0">
                  <c:v>0.7</c:v>
                </c:pt>
                <c:pt idx="1">
                  <c:v>1</c:v>
                </c:pt>
                <c:pt idx="2">
                  <c:v>0.9</c:v>
                </c:pt>
              </c:numCache>
            </c:numRef>
          </c:val>
          <c:smooth val="0"/>
        </c:ser>
        <c:ser>
          <c:idx val="5"/>
          <c:order val="5"/>
          <c:spPr>
            <a:ln>
              <a:solidFill>
                <a:srgbClr val="ED3532"/>
              </a:solidFill>
            </a:ln>
          </c:spPr>
          <c:marker>
            <c:spPr>
              <a:solidFill>
                <a:srgbClr val="ED3532"/>
              </a:solidFill>
              <a:ln>
                <a:solidFill>
                  <a:srgbClr val="ED3532"/>
                </a:solidFill>
              </a:ln>
            </c:spPr>
          </c:marker>
          <c:cat>
            <c:strRef>
              <c:f>Sheet1!$B$1:$D$1</c:f>
              <c:strCache>
                <c:ptCount val="3"/>
                <c:pt idx="0">
                  <c:v>Jul 16 - Jun 17</c:v>
                </c:pt>
                <c:pt idx="1">
                  <c:v>Jul 17 - Jun 18</c:v>
                </c:pt>
                <c:pt idx="2">
                  <c:v>Jul 18 - Jun 19</c:v>
                </c:pt>
              </c:strCache>
            </c:strRef>
          </c:cat>
          <c:val>
            <c:numRef>
              <c:f>Sheet1!$B$7:$D$7</c:f>
              <c:numCache>
                <c:formatCode>General</c:formatCode>
                <c:ptCount val="3"/>
                <c:pt idx="0">
                  <c:v>0.7</c:v>
                </c:pt>
                <c:pt idx="1">
                  <c:v>0.7</c:v>
                </c:pt>
                <c:pt idx="2">
                  <c:v>1</c:v>
                </c:pt>
              </c:numCache>
            </c:numRef>
          </c:val>
          <c:smooth val="0"/>
        </c:ser>
        <c:ser>
          <c:idx val="6"/>
          <c:order val="6"/>
          <c:spPr>
            <a:ln>
              <a:solidFill>
                <a:srgbClr val="154578"/>
              </a:solidFill>
            </a:ln>
          </c:spPr>
          <c:marker>
            <c:symbol val="triangle"/>
            <c:size val="11"/>
            <c:spPr>
              <a:solidFill>
                <a:srgbClr val="154578"/>
              </a:solidFill>
              <a:ln>
                <a:solidFill>
                  <a:srgbClr val="154578"/>
                </a:solidFill>
              </a:ln>
            </c:spPr>
          </c:marker>
          <c:dLbls>
            <c:dLbl>
              <c:idx val="2"/>
              <c:layout/>
              <c:tx>
                <c:rich>
                  <a:bodyPr/>
                  <a:lstStyle/>
                  <a:p>
                    <a:r>
                      <a:rPr lang="en-US" sz="1400" dirty="0" err="1" smtClean="0"/>
                      <a:t>Pgms</a:t>
                    </a:r>
                    <a:r>
                      <a:rPr lang="en-US" sz="1400" dirty="0" smtClean="0"/>
                      <a:t> 1 &amp; 7, </a:t>
                    </a:r>
                    <a:r>
                      <a:rPr lang="en-US" sz="1400" dirty="0"/>
                      <a:t>0.8</a:t>
                    </a:r>
                    <a:endParaRPr lang="en-US" dirty="0"/>
                  </a:p>
                </c:rich>
              </c:tx>
              <c:showLegendKey val="0"/>
              <c:showVal val="1"/>
              <c:showCatName val="0"/>
              <c:showSerName val="1"/>
              <c:showPercent val="0"/>
              <c:showBubbleSize val="0"/>
            </c:dLbl>
            <c:txPr>
              <a:bodyPr/>
              <a:lstStyle/>
              <a:p>
                <a:pPr>
                  <a:defRPr sz="1400"/>
                </a:pPr>
                <a:endParaRPr lang="en-US"/>
              </a:p>
            </c:txPr>
            <c:showLegendKey val="0"/>
            <c:showVal val="0"/>
            <c:showCatName val="0"/>
            <c:showSerName val="0"/>
            <c:showPercent val="0"/>
            <c:showBubbleSize val="0"/>
          </c:dLbls>
          <c:cat>
            <c:strRef>
              <c:f>Sheet1!$B$1:$D$1</c:f>
              <c:strCache>
                <c:ptCount val="3"/>
                <c:pt idx="0">
                  <c:v>Jul 16 - Jun 17</c:v>
                </c:pt>
                <c:pt idx="1">
                  <c:v>Jul 17 - Jun 18</c:v>
                </c:pt>
                <c:pt idx="2">
                  <c:v>Jul 18 - Jun 19</c:v>
                </c:pt>
              </c:strCache>
            </c:strRef>
          </c:cat>
          <c:val>
            <c:numRef>
              <c:f>Sheet1!$B$8:$D$8</c:f>
              <c:numCache>
                <c:formatCode>General</c:formatCode>
                <c:ptCount val="3"/>
                <c:pt idx="0">
                  <c:v>0.4</c:v>
                </c:pt>
                <c:pt idx="1">
                  <c:v>0.6</c:v>
                </c:pt>
                <c:pt idx="2">
                  <c:v>0.8</c:v>
                </c:pt>
              </c:numCache>
            </c:numRef>
          </c:val>
          <c:smooth val="0"/>
        </c:ser>
        <c:ser>
          <c:idx val="7"/>
          <c:order val="7"/>
          <c:spPr>
            <a:ln>
              <a:solidFill>
                <a:srgbClr val="ED3532"/>
              </a:solidFill>
            </a:ln>
          </c:spPr>
          <c:marker>
            <c:symbol val="square"/>
            <c:size val="11"/>
            <c:spPr>
              <a:solidFill>
                <a:srgbClr val="ED3532"/>
              </a:solidFill>
              <a:ln>
                <a:solidFill>
                  <a:srgbClr val="ED3532"/>
                </a:solidFill>
              </a:ln>
            </c:spPr>
          </c:marker>
          <c:cat>
            <c:strRef>
              <c:f>Sheet1!$B$1:$D$1</c:f>
              <c:strCache>
                <c:ptCount val="3"/>
                <c:pt idx="0">
                  <c:v>Jul 16 - Jun 17</c:v>
                </c:pt>
                <c:pt idx="1">
                  <c:v>Jul 17 - Jun 18</c:v>
                </c:pt>
                <c:pt idx="2">
                  <c:v>Jul 18 - Jun 19</c:v>
                </c:pt>
              </c:strCache>
            </c:strRef>
          </c:cat>
          <c:val>
            <c:numRef>
              <c:f>Sheet1!$B$9:$D$9</c:f>
              <c:numCache>
                <c:formatCode>General</c:formatCode>
                <c:ptCount val="3"/>
                <c:pt idx="0">
                  <c:v>0.9</c:v>
                </c:pt>
                <c:pt idx="1">
                  <c:v>1</c:v>
                </c:pt>
                <c:pt idx="2">
                  <c:v>1</c:v>
                </c:pt>
              </c:numCache>
            </c:numRef>
          </c:val>
          <c:smooth val="0"/>
        </c:ser>
        <c:ser>
          <c:idx val="8"/>
          <c:order val="8"/>
          <c:marker>
            <c:symbol val="diamond"/>
            <c:size val="7"/>
            <c:spPr>
              <a:solidFill>
                <a:srgbClr val="ED3532"/>
              </a:solidFill>
              <a:ln>
                <a:solidFill>
                  <a:srgbClr val="ED3532"/>
                </a:solidFill>
              </a:ln>
            </c:spPr>
          </c:marker>
          <c:dPt>
            <c:idx val="1"/>
            <c:bubble3D val="0"/>
            <c:spPr>
              <a:ln>
                <a:solidFill>
                  <a:srgbClr val="ED3532"/>
                </a:solidFill>
              </a:ln>
            </c:spPr>
          </c:dPt>
          <c:cat>
            <c:strRef>
              <c:f>Sheet1!$B$1:$D$1</c:f>
              <c:strCache>
                <c:ptCount val="3"/>
                <c:pt idx="0">
                  <c:v>Jul 16 - Jun 17</c:v>
                </c:pt>
                <c:pt idx="1">
                  <c:v>Jul 17 - Jun 18</c:v>
                </c:pt>
                <c:pt idx="2">
                  <c:v>Jul 18 - Jun 19</c:v>
                </c:pt>
              </c:strCache>
            </c:strRef>
          </c:cat>
          <c:val>
            <c:numRef>
              <c:f>Sheet1!$B$10:$D$10</c:f>
              <c:numCache>
                <c:formatCode>General</c:formatCode>
                <c:ptCount val="3"/>
                <c:pt idx="0">
                  <c:v>0.8</c:v>
                </c:pt>
                <c:pt idx="1">
                  <c:v>1</c:v>
                </c:pt>
                <c:pt idx="2">
                  <c:v>1</c:v>
                </c:pt>
              </c:numCache>
            </c:numRef>
          </c:val>
          <c:smooth val="0"/>
        </c:ser>
        <c:ser>
          <c:idx val="9"/>
          <c:order val="9"/>
          <c:spPr>
            <a:ln>
              <a:solidFill>
                <a:srgbClr val="ED3532"/>
              </a:solidFill>
            </a:ln>
          </c:spPr>
          <c:marker>
            <c:spPr>
              <a:solidFill>
                <a:srgbClr val="ED3532"/>
              </a:solidFill>
              <a:ln>
                <a:solidFill>
                  <a:srgbClr val="ED3532"/>
                </a:solidFill>
              </a:ln>
            </c:spPr>
          </c:marker>
          <c:dLbls>
            <c:dLbl>
              <c:idx val="0"/>
              <c:delete val="1"/>
            </c:dLbl>
            <c:dLbl>
              <c:idx val="1"/>
              <c:delete val="1"/>
            </c:dLbl>
            <c:dLbl>
              <c:idx val="2"/>
              <c:layout/>
              <c:tx>
                <c:rich>
                  <a:bodyPr/>
                  <a:lstStyle/>
                  <a:p>
                    <a:r>
                      <a:rPr lang="en-US" sz="1400" dirty="0" err="1" smtClean="0"/>
                      <a:t>Pgms</a:t>
                    </a:r>
                    <a:r>
                      <a:rPr lang="en-US" sz="1400" dirty="0" smtClean="0"/>
                      <a:t> 2, 6, 8, 9, &amp; 10</a:t>
                    </a:r>
                    <a:endParaRPr lang="en-US" sz="1400" dirty="0"/>
                  </a:p>
                </c:rich>
              </c:tx>
              <c:showLegendKey val="0"/>
              <c:showVal val="1"/>
              <c:showCatName val="0"/>
              <c:showSerName val="1"/>
              <c:showPercent val="0"/>
              <c:showBubbleSize val="0"/>
            </c:dLbl>
            <c:txPr>
              <a:bodyPr/>
              <a:lstStyle/>
              <a:p>
                <a:pPr>
                  <a:defRPr sz="1600"/>
                </a:pPr>
                <a:endParaRPr lang="en-US"/>
              </a:p>
            </c:txPr>
            <c:showLegendKey val="0"/>
            <c:showVal val="1"/>
            <c:showCatName val="0"/>
            <c:showSerName val="1"/>
            <c:showPercent val="0"/>
            <c:showBubbleSize val="0"/>
            <c:showLeaderLines val="0"/>
          </c:dLbls>
          <c:cat>
            <c:strRef>
              <c:f>Sheet1!$B$1:$D$1</c:f>
              <c:strCache>
                <c:ptCount val="3"/>
                <c:pt idx="0">
                  <c:v>Jul 16 - Jun 17</c:v>
                </c:pt>
                <c:pt idx="1">
                  <c:v>Jul 17 - Jun 18</c:v>
                </c:pt>
                <c:pt idx="2">
                  <c:v>Jul 18 - Jun 19</c:v>
                </c:pt>
              </c:strCache>
            </c:strRef>
          </c:cat>
          <c:val>
            <c:numRef>
              <c:f>Sheet1!$B$11:$D$11</c:f>
              <c:numCache>
                <c:formatCode>General</c:formatCode>
                <c:ptCount val="3"/>
                <c:pt idx="0">
                  <c:v>0.7</c:v>
                </c:pt>
                <c:pt idx="1">
                  <c:v>1</c:v>
                </c:pt>
                <c:pt idx="2">
                  <c:v>1</c:v>
                </c:pt>
              </c:numCache>
            </c:numRef>
          </c:val>
          <c:smooth val="0"/>
        </c:ser>
        <c:dLbls>
          <c:showLegendKey val="0"/>
          <c:showVal val="0"/>
          <c:showCatName val="0"/>
          <c:showSerName val="0"/>
          <c:showPercent val="0"/>
          <c:showBubbleSize val="0"/>
        </c:dLbls>
        <c:marker val="1"/>
        <c:smooth val="0"/>
        <c:axId val="36702720"/>
        <c:axId val="36673728"/>
      </c:lineChart>
      <c:catAx>
        <c:axId val="36702720"/>
        <c:scaling>
          <c:orientation val="minMax"/>
        </c:scaling>
        <c:delete val="0"/>
        <c:axPos val="b"/>
        <c:numFmt formatCode="General" sourceLinked="1"/>
        <c:majorTickMark val="out"/>
        <c:minorTickMark val="none"/>
        <c:tickLblPos val="nextTo"/>
        <c:crossAx val="36673728"/>
        <c:crosses val="autoZero"/>
        <c:auto val="1"/>
        <c:lblAlgn val="ctr"/>
        <c:lblOffset val="100"/>
        <c:noMultiLvlLbl val="0"/>
      </c:catAx>
      <c:valAx>
        <c:axId val="36673728"/>
        <c:scaling>
          <c:orientation val="minMax"/>
          <c:max val="1"/>
          <c:min val="0.2"/>
        </c:scaling>
        <c:delete val="0"/>
        <c:axPos val="l"/>
        <c:title>
          <c:tx>
            <c:rich>
              <a:bodyPr rot="-5400000" vert="horz"/>
              <a:lstStyle/>
              <a:p>
                <a:pPr>
                  <a:defRPr/>
                </a:pPr>
                <a:r>
                  <a:rPr lang="en-US" dirty="0" smtClean="0"/>
                  <a:t>% of SA Steps Completed</a:t>
                </a:r>
                <a:endParaRPr lang="en-US" dirty="0"/>
              </a:p>
            </c:rich>
          </c:tx>
          <c:layout/>
          <c:overlay val="0"/>
        </c:title>
        <c:numFmt formatCode="0%" sourceLinked="0"/>
        <c:majorTickMark val="out"/>
        <c:minorTickMark val="none"/>
        <c:tickLblPos val="nextTo"/>
        <c:crossAx val="36702720"/>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07D8C-1553-42B3-A95E-4381ED77142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102DF9B-2AF1-4EF4-86AA-92AF301CC653}">
      <dgm:prSet phldrT="[Text]"/>
      <dgm:spPr/>
      <dgm:t>
        <a:bodyPr/>
        <a:lstStyle/>
        <a:p>
          <a:r>
            <a:rPr lang="en-US" dirty="0" smtClean="0"/>
            <a:t>Outputs and outcomes</a:t>
          </a:r>
          <a:endParaRPr lang="en-US" dirty="0"/>
        </a:p>
      </dgm:t>
    </dgm:pt>
    <dgm:pt modelId="{28CA25E2-461D-46A5-9726-7A02AF000106}" type="parTrans" cxnId="{5DF56881-36BD-40E4-8005-416861998ADD}">
      <dgm:prSet/>
      <dgm:spPr/>
      <dgm:t>
        <a:bodyPr/>
        <a:lstStyle/>
        <a:p>
          <a:endParaRPr lang="en-US"/>
        </a:p>
      </dgm:t>
    </dgm:pt>
    <dgm:pt modelId="{2E349D61-F12C-4A68-B3E8-AD77A5D617B7}" type="sibTrans" cxnId="{5DF56881-36BD-40E4-8005-416861998ADD}">
      <dgm:prSet/>
      <dgm:spPr/>
      <dgm:t>
        <a:bodyPr/>
        <a:lstStyle/>
        <a:p>
          <a:endParaRPr lang="en-US"/>
        </a:p>
      </dgm:t>
    </dgm:pt>
    <dgm:pt modelId="{BBC3A1D2-48D3-4EC6-BDC6-4AE2FF80544C}">
      <dgm:prSet phldrT="[Text]"/>
      <dgm:spPr/>
      <dgm:t>
        <a:bodyPr/>
        <a:lstStyle/>
        <a:p>
          <a:r>
            <a:rPr lang="en-US" dirty="0" smtClean="0"/>
            <a:t>Questions and design</a:t>
          </a:r>
          <a:endParaRPr lang="en-US" dirty="0"/>
        </a:p>
      </dgm:t>
    </dgm:pt>
    <dgm:pt modelId="{EE36A7AC-305B-4A99-A676-6F9099206B0E}" type="parTrans" cxnId="{DD641FD5-AF42-47DB-9D72-E64A9E4E1275}">
      <dgm:prSet/>
      <dgm:spPr/>
      <dgm:t>
        <a:bodyPr/>
        <a:lstStyle/>
        <a:p>
          <a:endParaRPr lang="en-US"/>
        </a:p>
      </dgm:t>
    </dgm:pt>
    <dgm:pt modelId="{6ABE5705-6221-4369-A486-51E2793C3500}" type="sibTrans" cxnId="{DD641FD5-AF42-47DB-9D72-E64A9E4E1275}">
      <dgm:prSet/>
      <dgm:spPr/>
      <dgm:t>
        <a:bodyPr/>
        <a:lstStyle/>
        <a:p>
          <a:endParaRPr lang="en-US"/>
        </a:p>
      </dgm:t>
    </dgm:pt>
    <dgm:pt modelId="{33AA4A73-8FAE-4C9C-AAD9-2F3ADAB8404D}">
      <dgm:prSet phldrT="[Text]"/>
      <dgm:spPr/>
      <dgm:t>
        <a:bodyPr/>
        <a:lstStyle/>
        <a:p>
          <a:r>
            <a:rPr lang="en-US" dirty="0" smtClean="0"/>
            <a:t>Data collection strategies</a:t>
          </a:r>
          <a:endParaRPr lang="en-US" dirty="0"/>
        </a:p>
      </dgm:t>
    </dgm:pt>
    <dgm:pt modelId="{E22F5761-B9B0-453A-B664-917A34A07829}" type="parTrans" cxnId="{D7FD239A-D298-427D-B10A-DFEA7F712C72}">
      <dgm:prSet/>
      <dgm:spPr/>
      <dgm:t>
        <a:bodyPr/>
        <a:lstStyle/>
        <a:p>
          <a:endParaRPr lang="en-US"/>
        </a:p>
      </dgm:t>
    </dgm:pt>
    <dgm:pt modelId="{3E7905A1-C5E7-4070-B2AB-B76D44A17FA7}" type="sibTrans" cxnId="{D7FD239A-D298-427D-B10A-DFEA7F712C72}">
      <dgm:prSet/>
      <dgm:spPr/>
      <dgm:t>
        <a:bodyPr/>
        <a:lstStyle/>
        <a:p>
          <a:endParaRPr lang="en-US"/>
        </a:p>
      </dgm:t>
    </dgm:pt>
    <dgm:pt modelId="{000C4A08-6868-4875-A985-D5B4CEBE06DA}">
      <dgm:prSet phldrT="[Text]"/>
      <dgm:spPr/>
      <dgm:t>
        <a:bodyPr/>
        <a:lstStyle/>
        <a:p>
          <a:r>
            <a:rPr lang="en-US" dirty="0" smtClean="0"/>
            <a:t>Plans for data analysis</a:t>
          </a:r>
          <a:endParaRPr lang="en-US" dirty="0"/>
        </a:p>
      </dgm:t>
    </dgm:pt>
    <dgm:pt modelId="{EDF8112C-E2C6-43A7-9134-50F3B67B22A1}" type="parTrans" cxnId="{33FDAD01-9C61-4F68-AB21-4F01A548C7A4}">
      <dgm:prSet/>
      <dgm:spPr/>
      <dgm:t>
        <a:bodyPr/>
        <a:lstStyle/>
        <a:p>
          <a:endParaRPr lang="en-US"/>
        </a:p>
      </dgm:t>
    </dgm:pt>
    <dgm:pt modelId="{E73CFE87-D8B5-40C5-8E32-5470666CD2AF}" type="sibTrans" cxnId="{33FDAD01-9C61-4F68-AB21-4F01A548C7A4}">
      <dgm:prSet/>
      <dgm:spPr/>
      <dgm:t>
        <a:bodyPr/>
        <a:lstStyle/>
        <a:p>
          <a:endParaRPr lang="en-US"/>
        </a:p>
      </dgm:t>
    </dgm:pt>
    <dgm:pt modelId="{69ECA00C-BE56-489B-81EF-4D785C22A23D}">
      <dgm:prSet phldrT="[Text]"/>
      <dgm:spPr/>
      <dgm:t>
        <a:bodyPr/>
        <a:lstStyle/>
        <a:p>
          <a:r>
            <a:rPr lang="en-US" dirty="0" smtClean="0"/>
            <a:t>Plan to share and use results</a:t>
          </a:r>
          <a:endParaRPr lang="en-US" dirty="0"/>
        </a:p>
      </dgm:t>
    </dgm:pt>
    <dgm:pt modelId="{01E1D99C-E82B-47AB-A3B6-7EB2446F5E0E}" type="parTrans" cxnId="{9DB19FC1-56D7-4E36-9AEA-18D35B2D0C55}">
      <dgm:prSet/>
      <dgm:spPr/>
      <dgm:t>
        <a:bodyPr/>
        <a:lstStyle/>
        <a:p>
          <a:endParaRPr lang="en-US"/>
        </a:p>
      </dgm:t>
    </dgm:pt>
    <dgm:pt modelId="{EEEC5CC7-79C1-4F8A-99E7-130499D0465D}" type="sibTrans" cxnId="{9DB19FC1-56D7-4E36-9AEA-18D35B2D0C55}">
      <dgm:prSet/>
      <dgm:spPr/>
      <dgm:t>
        <a:bodyPr/>
        <a:lstStyle/>
        <a:p>
          <a:endParaRPr lang="en-US"/>
        </a:p>
      </dgm:t>
    </dgm:pt>
    <dgm:pt modelId="{255AD223-DF54-478A-9A6A-F39E19ADFD01}">
      <dgm:prSet/>
      <dgm:spPr/>
      <dgm:t>
        <a:bodyPr/>
        <a:lstStyle/>
        <a:p>
          <a:r>
            <a:rPr lang="en-US" dirty="0" smtClean="0"/>
            <a:t>Timeline for evaluation activities</a:t>
          </a:r>
          <a:endParaRPr lang="en-US" dirty="0"/>
        </a:p>
      </dgm:t>
    </dgm:pt>
    <dgm:pt modelId="{64087BB8-EF2C-405D-9B75-1062B1DA0F84}" type="parTrans" cxnId="{4C80495C-CDC8-462B-B6B8-9A6E4E88A9F3}">
      <dgm:prSet/>
      <dgm:spPr/>
      <dgm:t>
        <a:bodyPr/>
        <a:lstStyle/>
        <a:p>
          <a:endParaRPr lang="en-US"/>
        </a:p>
      </dgm:t>
    </dgm:pt>
    <dgm:pt modelId="{2D1E2F76-58C9-41EA-8569-BF82128ED04B}" type="sibTrans" cxnId="{4C80495C-CDC8-462B-B6B8-9A6E4E88A9F3}">
      <dgm:prSet/>
      <dgm:spPr/>
      <dgm:t>
        <a:bodyPr/>
        <a:lstStyle/>
        <a:p>
          <a:endParaRPr lang="en-US"/>
        </a:p>
      </dgm:t>
    </dgm:pt>
    <dgm:pt modelId="{5A5816E9-5D94-4512-9163-C46BE524DD86}" type="pres">
      <dgm:prSet presAssocID="{05207D8C-1553-42B3-A95E-4381ED77142A}" presName="diagram" presStyleCnt="0">
        <dgm:presLayoutVars>
          <dgm:dir/>
          <dgm:resizeHandles val="exact"/>
        </dgm:presLayoutVars>
      </dgm:prSet>
      <dgm:spPr/>
      <dgm:t>
        <a:bodyPr/>
        <a:lstStyle/>
        <a:p>
          <a:endParaRPr lang="en-US"/>
        </a:p>
      </dgm:t>
    </dgm:pt>
    <dgm:pt modelId="{403C441A-D695-4039-85E1-F8CF9D934D3B}" type="pres">
      <dgm:prSet presAssocID="{B102DF9B-2AF1-4EF4-86AA-92AF301CC653}" presName="node" presStyleLbl="node1" presStyleIdx="0" presStyleCnt="6" custScaleX="162979" custScaleY="143943" custLinFactNeighborX="-28996" custLinFactNeighborY="-74285">
        <dgm:presLayoutVars>
          <dgm:bulletEnabled val="1"/>
        </dgm:presLayoutVars>
      </dgm:prSet>
      <dgm:spPr/>
      <dgm:t>
        <a:bodyPr/>
        <a:lstStyle/>
        <a:p>
          <a:endParaRPr lang="en-US"/>
        </a:p>
      </dgm:t>
    </dgm:pt>
    <dgm:pt modelId="{2B5D92C6-7AA1-4B10-8725-4DDF4B93A9D6}" type="pres">
      <dgm:prSet presAssocID="{2E349D61-F12C-4A68-B3E8-AD77A5D617B7}" presName="sibTrans" presStyleLbl="sibTrans2D1" presStyleIdx="0" presStyleCnt="5"/>
      <dgm:spPr/>
      <dgm:t>
        <a:bodyPr/>
        <a:lstStyle/>
        <a:p>
          <a:endParaRPr lang="en-US"/>
        </a:p>
      </dgm:t>
    </dgm:pt>
    <dgm:pt modelId="{ABD1047C-A13B-4080-A4EF-E1341354DC81}" type="pres">
      <dgm:prSet presAssocID="{2E349D61-F12C-4A68-B3E8-AD77A5D617B7}" presName="connectorText" presStyleLbl="sibTrans2D1" presStyleIdx="0" presStyleCnt="5"/>
      <dgm:spPr/>
      <dgm:t>
        <a:bodyPr/>
        <a:lstStyle/>
        <a:p>
          <a:endParaRPr lang="en-US"/>
        </a:p>
      </dgm:t>
    </dgm:pt>
    <dgm:pt modelId="{5128459F-792A-49A1-A662-60A97EE4BC66}" type="pres">
      <dgm:prSet presAssocID="{BBC3A1D2-48D3-4EC6-BDC6-4AE2FF80544C}" presName="node" presStyleLbl="node1" presStyleIdx="1" presStyleCnt="6" custScaleX="162979" custScaleY="143943" custLinFactNeighborX="2367" custLinFactNeighborY="-73277">
        <dgm:presLayoutVars>
          <dgm:bulletEnabled val="1"/>
        </dgm:presLayoutVars>
      </dgm:prSet>
      <dgm:spPr/>
      <dgm:t>
        <a:bodyPr/>
        <a:lstStyle/>
        <a:p>
          <a:endParaRPr lang="en-US"/>
        </a:p>
      </dgm:t>
    </dgm:pt>
    <dgm:pt modelId="{E70EF728-6A07-4B0F-9235-3BCEAF26F9F6}" type="pres">
      <dgm:prSet presAssocID="{6ABE5705-6221-4369-A486-51E2793C3500}" presName="sibTrans" presStyleLbl="sibTrans2D1" presStyleIdx="1" presStyleCnt="5"/>
      <dgm:spPr/>
      <dgm:t>
        <a:bodyPr/>
        <a:lstStyle/>
        <a:p>
          <a:endParaRPr lang="en-US"/>
        </a:p>
      </dgm:t>
    </dgm:pt>
    <dgm:pt modelId="{1730214F-F4F8-4E9C-9837-92185C64EC15}" type="pres">
      <dgm:prSet presAssocID="{6ABE5705-6221-4369-A486-51E2793C3500}" presName="connectorText" presStyleLbl="sibTrans2D1" presStyleIdx="1" presStyleCnt="5"/>
      <dgm:spPr/>
      <dgm:t>
        <a:bodyPr/>
        <a:lstStyle/>
        <a:p>
          <a:endParaRPr lang="en-US"/>
        </a:p>
      </dgm:t>
    </dgm:pt>
    <dgm:pt modelId="{1557B8B8-1DB2-46BC-A69D-CDE610FB7924}" type="pres">
      <dgm:prSet presAssocID="{33AA4A73-8FAE-4C9C-AAD9-2F3ADAB8404D}" presName="node" presStyleLbl="node1" presStyleIdx="2" presStyleCnt="6" custScaleX="162979" custScaleY="143943" custLinFactNeighborX="-169" custLinFactNeighborY="-73277">
        <dgm:presLayoutVars>
          <dgm:bulletEnabled val="1"/>
        </dgm:presLayoutVars>
      </dgm:prSet>
      <dgm:spPr/>
      <dgm:t>
        <a:bodyPr/>
        <a:lstStyle/>
        <a:p>
          <a:endParaRPr lang="en-US"/>
        </a:p>
      </dgm:t>
    </dgm:pt>
    <dgm:pt modelId="{DB7CDA4C-A46F-4B1F-B60C-8991C3690C50}" type="pres">
      <dgm:prSet presAssocID="{3E7905A1-C5E7-4070-B2AB-B76D44A17FA7}" presName="sibTrans" presStyleLbl="sibTrans2D1" presStyleIdx="2" presStyleCnt="5"/>
      <dgm:spPr/>
      <dgm:t>
        <a:bodyPr/>
        <a:lstStyle/>
        <a:p>
          <a:endParaRPr lang="en-US"/>
        </a:p>
      </dgm:t>
    </dgm:pt>
    <dgm:pt modelId="{80CD317C-EDFE-4009-9545-6E7EB2DC917E}" type="pres">
      <dgm:prSet presAssocID="{3E7905A1-C5E7-4070-B2AB-B76D44A17FA7}" presName="connectorText" presStyleLbl="sibTrans2D1" presStyleIdx="2" presStyleCnt="5"/>
      <dgm:spPr/>
      <dgm:t>
        <a:bodyPr/>
        <a:lstStyle/>
        <a:p>
          <a:endParaRPr lang="en-US"/>
        </a:p>
      </dgm:t>
    </dgm:pt>
    <dgm:pt modelId="{2F09612C-0501-4AC1-AFCB-A840622D60E5}" type="pres">
      <dgm:prSet presAssocID="{000C4A08-6868-4875-A985-D5B4CEBE06DA}" presName="node" presStyleLbl="node1" presStyleIdx="3" presStyleCnt="6" custScaleX="162979" custScaleY="143943" custLinFactNeighborX="-169" custLinFactNeighborY="-55312">
        <dgm:presLayoutVars>
          <dgm:bulletEnabled val="1"/>
        </dgm:presLayoutVars>
      </dgm:prSet>
      <dgm:spPr/>
      <dgm:t>
        <a:bodyPr/>
        <a:lstStyle/>
        <a:p>
          <a:endParaRPr lang="en-US"/>
        </a:p>
      </dgm:t>
    </dgm:pt>
    <dgm:pt modelId="{A6E07455-DC03-4CC2-BC03-B91650D067D2}" type="pres">
      <dgm:prSet presAssocID="{E73CFE87-D8B5-40C5-8E32-5470666CD2AF}" presName="sibTrans" presStyleLbl="sibTrans2D1" presStyleIdx="3" presStyleCnt="5"/>
      <dgm:spPr/>
      <dgm:t>
        <a:bodyPr/>
        <a:lstStyle/>
        <a:p>
          <a:endParaRPr lang="en-US"/>
        </a:p>
      </dgm:t>
    </dgm:pt>
    <dgm:pt modelId="{32A790B7-93B0-4407-B17A-164CBA8AA991}" type="pres">
      <dgm:prSet presAssocID="{E73CFE87-D8B5-40C5-8E32-5470666CD2AF}" presName="connectorText" presStyleLbl="sibTrans2D1" presStyleIdx="3" presStyleCnt="5"/>
      <dgm:spPr/>
      <dgm:t>
        <a:bodyPr/>
        <a:lstStyle/>
        <a:p>
          <a:endParaRPr lang="en-US"/>
        </a:p>
      </dgm:t>
    </dgm:pt>
    <dgm:pt modelId="{973BBD0B-818D-49A9-AED4-534C74EE0D53}" type="pres">
      <dgm:prSet presAssocID="{69ECA00C-BE56-489B-81EF-4D785C22A23D}" presName="node" presStyleLbl="node1" presStyleIdx="4" presStyleCnt="6" custScaleX="162979" custScaleY="143943" custLinFactNeighborX="2367" custLinFactNeighborY="-55312">
        <dgm:presLayoutVars>
          <dgm:bulletEnabled val="1"/>
        </dgm:presLayoutVars>
      </dgm:prSet>
      <dgm:spPr/>
      <dgm:t>
        <a:bodyPr/>
        <a:lstStyle/>
        <a:p>
          <a:endParaRPr lang="en-US"/>
        </a:p>
      </dgm:t>
    </dgm:pt>
    <dgm:pt modelId="{ED04BC49-43F4-468E-8B84-A01516B61D0D}" type="pres">
      <dgm:prSet presAssocID="{EEEC5CC7-79C1-4F8A-99E7-130499D0465D}" presName="sibTrans" presStyleLbl="sibTrans2D1" presStyleIdx="4" presStyleCnt="5"/>
      <dgm:spPr/>
      <dgm:t>
        <a:bodyPr/>
        <a:lstStyle/>
        <a:p>
          <a:endParaRPr lang="en-US"/>
        </a:p>
      </dgm:t>
    </dgm:pt>
    <dgm:pt modelId="{AC65252A-B226-4B53-9C2C-748D3A5F5AE2}" type="pres">
      <dgm:prSet presAssocID="{EEEC5CC7-79C1-4F8A-99E7-130499D0465D}" presName="connectorText" presStyleLbl="sibTrans2D1" presStyleIdx="4" presStyleCnt="5"/>
      <dgm:spPr/>
      <dgm:t>
        <a:bodyPr/>
        <a:lstStyle/>
        <a:p>
          <a:endParaRPr lang="en-US"/>
        </a:p>
      </dgm:t>
    </dgm:pt>
    <dgm:pt modelId="{C7FBAAF2-0442-4DEB-9DCA-30CDA34ED748}" type="pres">
      <dgm:prSet presAssocID="{255AD223-DF54-478A-9A6A-F39E19ADFD01}" presName="node" presStyleLbl="node1" presStyleIdx="5" presStyleCnt="6" custScaleX="162979" custScaleY="143943" custLinFactNeighborX="-371" custLinFactNeighborY="-55312">
        <dgm:presLayoutVars>
          <dgm:bulletEnabled val="1"/>
        </dgm:presLayoutVars>
      </dgm:prSet>
      <dgm:spPr/>
      <dgm:t>
        <a:bodyPr/>
        <a:lstStyle/>
        <a:p>
          <a:endParaRPr lang="en-US"/>
        </a:p>
      </dgm:t>
    </dgm:pt>
  </dgm:ptLst>
  <dgm:cxnLst>
    <dgm:cxn modelId="{4C80495C-CDC8-462B-B6B8-9A6E4E88A9F3}" srcId="{05207D8C-1553-42B3-A95E-4381ED77142A}" destId="{255AD223-DF54-478A-9A6A-F39E19ADFD01}" srcOrd="5" destOrd="0" parTransId="{64087BB8-EF2C-405D-9B75-1062B1DA0F84}" sibTransId="{2D1E2F76-58C9-41EA-8569-BF82128ED04B}"/>
    <dgm:cxn modelId="{4F7A985C-6363-425F-920F-730F2CFF1D33}" type="presOf" srcId="{2E349D61-F12C-4A68-B3E8-AD77A5D617B7}" destId="{2B5D92C6-7AA1-4B10-8725-4DDF4B93A9D6}" srcOrd="0" destOrd="0" presId="urn:microsoft.com/office/officeart/2005/8/layout/process5"/>
    <dgm:cxn modelId="{967EF2BD-1DFE-4DE8-994E-9DF1558D0C70}" type="presOf" srcId="{EEEC5CC7-79C1-4F8A-99E7-130499D0465D}" destId="{AC65252A-B226-4B53-9C2C-748D3A5F5AE2}" srcOrd="1" destOrd="0" presId="urn:microsoft.com/office/officeart/2005/8/layout/process5"/>
    <dgm:cxn modelId="{5DF56881-36BD-40E4-8005-416861998ADD}" srcId="{05207D8C-1553-42B3-A95E-4381ED77142A}" destId="{B102DF9B-2AF1-4EF4-86AA-92AF301CC653}" srcOrd="0" destOrd="0" parTransId="{28CA25E2-461D-46A5-9726-7A02AF000106}" sibTransId="{2E349D61-F12C-4A68-B3E8-AD77A5D617B7}"/>
    <dgm:cxn modelId="{33FDAD01-9C61-4F68-AB21-4F01A548C7A4}" srcId="{05207D8C-1553-42B3-A95E-4381ED77142A}" destId="{000C4A08-6868-4875-A985-D5B4CEBE06DA}" srcOrd="3" destOrd="0" parTransId="{EDF8112C-E2C6-43A7-9134-50F3B67B22A1}" sibTransId="{E73CFE87-D8B5-40C5-8E32-5470666CD2AF}"/>
    <dgm:cxn modelId="{A3BA91ED-6A73-4891-BB8D-385A83236A8A}" type="presOf" srcId="{05207D8C-1553-42B3-A95E-4381ED77142A}" destId="{5A5816E9-5D94-4512-9163-C46BE524DD86}" srcOrd="0" destOrd="0" presId="urn:microsoft.com/office/officeart/2005/8/layout/process5"/>
    <dgm:cxn modelId="{73526692-D0DE-4B5A-BCCC-CEF1408D91C5}" type="presOf" srcId="{B102DF9B-2AF1-4EF4-86AA-92AF301CC653}" destId="{403C441A-D695-4039-85E1-F8CF9D934D3B}" srcOrd="0" destOrd="0" presId="urn:microsoft.com/office/officeart/2005/8/layout/process5"/>
    <dgm:cxn modelId="{8A733340-925C-4B67-88C3-29D25932DDD0}" type="presOf" srcId="{255AD223-DF54-478A-9A6A-F39E19ADFD01}" destId="{C7FBAAF2-0442-4DEB-9DCA-30CDA34ED748}" srcOrd="0" destOrd="0" presId="urn:microsoft.com/office/officeart/2005/8/layout/process5"/>
    <dgm:cxn modelId="{339E170A-A8CA-4EE2-924C-BDD6BDD40000}" type="presOf" srcId="{3E7905A1-C5E7-4070-B2AB-B76D44A17FA7}" destId="{80CD317C-EDFE-4009-9545-6E7EB2DC917E}" srcOrd="1" destOrd="0" presId="urn:microsoft.com/office/officeart/2005/8/layout/process5"/>
    <dgm:cxn modelId="{EF005C67-443D-44D3-94EB-4F0BCE41E71A}" type="presOf" srcId="{EEEC5CC7-79C1-4F8A-99E7-130499D0465D}" destId="{ED04BC49-43F4-468E-8B84-A01516B61D0D}" srcOrd="0" destOrd="0" presId="urn:microsoft.com/office/officeart/2005/8/layout/process5"/>
    <dgm:cxn modelId="{DB07FBE5-E5F7-46A0-BFD6-11799D22A622}" type="presOf" srcId="{000C4A08-6868-4875-A985-D5B4CEBE06DA}" destId="{2F09612C-0501-4AC1-AFCB-A840622D60E5}" srcOrd="0" destOrd="0" presId="urn:microsoft.com/office/officeart/2005/8/layout/process5"/>
    <dgm:cxn modelId="{DD641FD5-AF42-47DB-9D72-E64A9E4E1275}" srcId="{05207D8C-1553-42B3-A95E-4381ED77142A}" destId="{BBC3A1D2-48D3-4EC6-BDC6-4AE2FF80544C}" srcOrd="1" destOrd="0" parTransId="{EE36A7AC-305B-4A99-A676-6F9099206B0E}" sibTransId="{6ABE5705-6221-4369-A486-51E2793C3500}"/>
    <dgm:cxn modelId="{15E3C719-B096-4E23-AF13-149FCCAD0FDB}" type="presOf" srcId="{69ECA00C-BE56-489B-81EF-4D785C22A23D}" destId="{973BBD0B-818D-49A9-AED4-534C74EE0D53}" srcOrd="0" destOrd="0" presId="urn:microsoft.com/office/officeart/2005/8/layout/process5"/>
    <dgm:cxn modelId="{107523F2-85D2-44A3-84C9-8A1A25226B39}" type="presOf" srcId="{E73CFE87-D8B5-40C5-8E32-5470666CD2AF}" destId="{32A790B7-93B0-4407-B17A-164CBA8AA991}" srcOrd="1" destOrd="0" presId="urn:microsoft.com/office/officeart/2005/8/layout/process5"/>
    <dgm:cxn modelId="{E9C98179-5925-4B53-8FBE-9C261850868E}" type="presOf" srcId="{33AA4A73-8FAE-4C9C-AAD9-2F3ADAB8404D}" destId="{1557B8B8-1DB2-46BC-A69D-CDE610FB7924}" srcOrd="0" destOrd="0" presId="urn:microsoft.com/office/officeart/2005/8/layout/process5"/>
    <dgm:cxn modelId="{D7FD239A-D298-427D-B10A-DFEA7F712C72}" srcId="{05207D8C-1553-42B3-A95E-4381ED77142A}" destId="{33AA4A73-8FAE-4C9C-AAD9-2F3ADAB8404D}" srcOrd="2" destOrd="0" parTransId="{E22F5761-B9B0-453A-B664-917A34A07829}" sibTransId="{3E7905A1-C5E7-4070-B2AB-B76D44A17FA7}"/>
    <dgm:cxn modelId="{C6E39741-47AE-4AB8-8109-E6D78FC46D65}" type="presOf" srcId="{3E7905A1-C5E7-4070-B2AB-B76D44A17FA7}" destId="{DB7CDA4C-A46F-4B1F-B60C-8991C3690C50}" srcOrd="0" destOrd="0" presId="urn:microsoft.com/office/officeart/2005/8/layout/process5"/>
    <dgm:cxn modelId="{9DB19FC1-56D7-4E36-9AEA-18D35B2D0C55}" srcId="{05207D8C-1553-42B3-A95E-4381ED77142A}" destId="{69ECA00C-BE56-489B-81EF-4D785C22A23D}" srcOrd="4" destOrd="0" parTransId="{01E1D99C-E82B-47AB-A3B6-7EB2446F5E0E}" sibTransId="{EEEC5CC7-79C1-4F8A-99E7-130499D0465D}"/>
    <dgm:cxn modelId="{165B4054-8569-40D2-9AC1-9D37A129BDA1}" type="presOf" srcId="{E73CFE87-D8B5-40C5-8E32-5470666CD2AF}" destId="{A6E07455-DC03-4CC2-BC03-B91650D067D2}" srcOrd="0" destOrd="0" presId="urn:microsoft.com/office/officeart/2005/8/layout/process5"/>
    <dgm:cxn modelId="{E9ABA29C-784E-4837-80CA-289CDEAD5748}" type="presOf" srcId="{6ABE5705-6221-4369-A486-51E2793C3500}" destId="{1730214F-F4F8-4E9C-9837-92185C64EC15}" srcOrd="1" destOrd="0" presId="urn:microsoft.com/office/officeart/2005/8/layout/process5"/>
    <dgm:cxn modelId="{EEA2AE12-C721-4745-8171-F5719F37F6DD}" type="presOf" srcId="{6ABE5705-6221-4369-A486-51E2793C3500}" destId="{E70EF728-6A07-4B0F-9235-3BCEAF26F9F6}" srcOrd="0" destOrd="0" presId="urn:microsoft.com/office/officeart/2005/8/layout/process5"/>
    <dgm:cxn modelId="{05639B37-7659-4B4A-A751-5111CB957FA5}" type="presOf" srcId="{BBC3A1D2-48D3-4EC6-BDC6-4AE2FF80544C}" destId="{5128459F-792A-49A1-A662-60A97EE4BC66}" srcOrd="0" destOrd="0" presId="urn:microsoft.com/office/officeart/2005/8/layout/process5"/>
    <dgm:cxn modelId="{9FC178E7-1084-4E17-BE3F-ED3A8CFBE258}" type="presOf" srcId="{2E349D61-F12C-4A68-B3E8-AD77A5D617B7}" destId="{ABD1047C-A13B-4080-A4EF-E1341354DC81}" srcOrd="1" destOrd="0" presId="urn:microsoft.com/office/officeart/2005/8/layout/process5"/>
    <dgm:cxn modelId="{C67FC5F7-0E87-40FE-AC7A-AB37321C41F9}" type="presParOf" srcId="{5A5816E9-5D94-4512-9163-C46BE524DD86}" destId="{403C441A-D695-4039-85E1-F8CF9D934D3B}" srcOrd="0" destOrd="0" presId="urn:microsoft.com/office/officeart/2005/8/layout/process5"/>
    <dgm:cxn modelId="{3484125E-E9E9-4182-8A4D-54D0EB4973FA}" type="presParOf" srcId="{5A5816E9-5D94-4512-9163-C46BE524DD86}" destId="{2B5D92C6-7AA1-4B10-8725-4DDF4B93A9D6}" srcOrd="1" destOrd="0" presId="urn:microsoft.com/office/officeart/2005/8/layout/process5"/>
    <dgm:cxn modelId="{17FFBA52-2D06-44DF-9466-8A210A0870D6}" type="presParOf" srcId="{2B5D92C6-7AA1-4B10-8725-4DDF4B93A9D6}" destId="{ABD1047C-A13B-4080-A4EF-E1341354DC81}" srcOrd="0" destOrd="0" presId="urn:microsoft.com/office/officeart/2005/8/layout/process5"/>
    <dgm:cxn modelId="{C89CAF5C-EA5C-454B-9688-F90561AEEC80}" type="presParOf" srcId="{5A5816E9-5D94-4512-9163-C46BE524DD86}" destId="{5128459F-792A-49A1-A662-60A97EE4BC66}" srcOrd="2" destOrd="0" presId="urn:microsoft.com/office/officeart/2005/8/layout/process5"/>
    <dgm:cxn modelId="{008E4E77-91CC-4D02-9AD7-EADC08760AA3}" type="presParOf" srcId="{5A5816E9-5D94-4512-9163-C46BE524DD86}" destId="{E70EF728-6A07-4B0F-9235-3BCEAF26F9F6}" srcOrd="3" destOrd="0" presId="urn:microsoft.com/office/officeart/2005/8/layout/process5"/>
    <dgm:cxn modelId="{8422CAA1-5480-493D-A070-21732211950A}" type="presParOf" srcId="{E70EF728-6A07-4B0F-9235-3BCEAF26F9F6}" destId="{1730214F-F4F8-4E9C-9837-92185C64EC15}" srcOrd="0" destOrd="0" presId="urn:microsoft.com/office/officeart/2005/8/layout/process5"/>
    <dgm:cxn modelId="{5DA02E15-D150-40B9-A564-D2DD04FBF151}" type="presParOf" srcId="{5A5816E9-5D94-4512-9163-C46BE524DD86}" destId="{1557B8B8-1DB2-46BC-A69D-CDE610FB7924}" srcOrd="4" destOrd="0" presId="urn:microsoft.com/office/officeart/2005/8/layout/process5"/>
    <dgm:cxn modelId="{7B571503-7FDB-462F-848E-F8BF8648DA01}" type="presParOf" srcId="{5A5816E9-5D94-4512-9163-C46BE524DD86}" destId="{DB7CDA4C-A46F-4B1F-B60C-8991C3690C50}" srcOrd="5" destOrd="0" presId="urn:microsoft.com/office/officeart/2005/8/layout/process5"/>
    <dgm:cxn modelId="{5C1DC4BF-63B1-4D6D-9D6F-36F976B966DC}" type="presParOf" srcId="{DB7CDA4C-A46F-4B1F-B60C-8991C3690C50}" destId="{80CD317C-EDFE-4009-9545-6E7EB2DC917E}" srcOrd="0" destOrd="0" presId="urn:microsoft.com/office/officeart/2005/8/layout/process5"/>
    <dgm:cxn modelId="{5EB24726-9171-4C0D-ABAE-72BFAD028119}" type="presParOf" srcId="{5A5816E9-5D94-4512-9163-C46BE524DD86}" destId="{2F09612C-0501-4AC1-AFCB-A840622D60E5}" srcOrd="6" destOrd="0" presId="urn:microsoft.com/office/officeart/2005/8/layout/process5"/>
    <dgm:cxn modelId="{51482D22-EE63-4198-825B-07F86D074713}" type="presParOf" srcId="{5A5816E9-5D94-4512-9163-C46BE524DD86}" destId="{A6E07455-DC03-4CC2-BC03-B91650D067D2}" srcOrd="7" destOrd="0" presId="urn:microsoft.com/office/officeart/2005/8/layout/process5"/>
    <dgm:cxn modelId="{38175A40-865D-4419-A867-BCAEF6C548F6}" type="presParOf" srcId="{A6E07455-DC03-4CC2-BC03-B91650D067D2}" destId="{32A790B7-93B0-4407-B17A-164CBA8AA991}" srcOrd="0" destOrd="0" presId="urn:microsoft.com/office/officeart/2005/8/layout/process5"/>
    <dgm:cxn modelId="{92AB2B1B-B03C-4A1F-B3A6-D4C132B1A010}" type="presParOf" srcId="{5A5816E9-5D94-4512-9163-C46BE524DD86}" destId="{973BBD0B-818D-49A9-AED4-534C74EE0D53}" srcOrd="8" destOrd="0" presId="urn:microsoft.com/office/officeart/2005/8/layout/process5"/>
    <dgm:cxn modelId="{8D7B4C96-81F3-4BA3-8706-599080677D51}" type="presParOf" srcId="{5A5816E9-5D94-4512-9163-C46BE524DD86}" destId="{ED04BC49-43F4-468E-8B84-A01516B61D0D}" srcOrd="9" destOrd="0" presId="urn:microsoft.com/office/officeart/2005/8/layout/process5"/>
    <dgm:cxn modelId="{EB5F79AB-1904-44ED-B387-6A56BAAE9694}" type="presParOf" srcId="{ED04BC49-43F4-468E-8B84-A01516B61D0D}" destId="{AC65252A-B226-4B53-9C2C-748D3A5F5AE2}" srcOrd="0" destOrd="0" presId="urn:microsoft.com/office/officeart/2005/8/layout/process5"/>
    <dgm:cxn modelId="{62BFE896-461B-4FCD-A8F4-49365B017940}" type="presParOf" srcId="{5A5816E9-5D94-4512-9163-C46BE524DD86}" destId="{C7FBAAF2-0442-4DEB-9DCA-30CDA34ED74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07D8C-1553-42B3-A95E-4381ED7714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BC3A1D2-48D3-4EC6-BDC6-4AE2FF80544C}">
      <dgm:prSet phldrT="[Text]"/>
      <dgm:spPr/>
      <dgm:t>
        <a:bodyPr/>
        <a:lstStyle/>
        <a:p>
          <a:r>
            <a:rPr lang="en-US" dirty="0" smtClean="0"/>
            <a:t>Plans for data analysis</a:t>
          </a:r>
          <a:endParaRPr lang="en-US" dirty="0"/>
        </a:p>
      </dgm:t>
    </dgm:pt>
    <dgm:pt modelId="{EE36A7AC-305B-4A99-A676-6F9099206B0E}" type="parTrans" cxnId="{DD641FD5-AF42-47DB-9D72-E64A9E4E1275}">
      <dgm:prSet/>
      <dgm:spPr/>
      <dgm:t>
        <a:bodyPr/>
        <a:lstStyle/>
        <a:p>
          <a:endParaRPr lang="en-US"/>
        </a:p>
      </dgm:t>
    </dgm:pt>
    <dgm:pt modelId="{6ABE5705-6221-4369-A486-51E2793C3500}" type="sibTrans" cxnId="{DD641FD5-AF42-47DB-9D72-E64A9E4E1275}">
      <dgm:prSet/>
      <dgm:spPr>
        <a:solidFill>
          <a:srgbClr val="6DB467"/>
        </a:solidFill>
      </dgm:spPr>
      <dgm:t>
        <a:bodyPr/>
        <a:lstStyle/>
        <a:p>
          <a:endParaRPr lang="en-US"/>
        </a:p>
      </dgm:t>
    </dgm:pt>
    <dgm:pt modelId="{33AA4A73-8FAE-4C9C-AAD9-2F3ADAB8404D}">
      <dgm:prSet phldrT="[Text]"/>
      <dgm:spPr/>
      <dgm:t>
        <a:bodyPr/>
        <a:lstStyle/>
        <a:p>
          <a:r>
            <a:rPr lang="en-US" dirty="0" smtClean="0"/>
            <a:t>Data collection strategies: measurement &amp; data collection methods</a:t>
          </a:r>
          <a:endParaRPr lang="en-US" dirty="0"/>
        </a:p>
      </dgm:t>
    </dgm:pt>
    <dgm:pt modelId="{E22F5761-B9B0-453A-B664-917A34A07829}" type="parTrans" cxnId="{D7FD239A-D298-427D-B10A-DFEA7F712C72}">
      <dgm:prSet/>
      <dgm:spPr/>
      <dgm:t>
        <a:bodyPr/>
        <a:lstStyle/>
        <a:p>
          <a:endParaRPr lang="en-US"/>
        </a:p>
      </dgm:t>
    </dgm:pt>
    <dgm:pt modelId="{3E7905A1-C5E7-4070-B2AB-B76D44A17FA7}" type="sibTrans" cxnId="{D7FD239A-D298-427D-B10A-DFEA7F712C72}">
      <dgm:prSet/>
      <dgm:spPr>
        <a:solidFill>
          <a:srgbClr val="6DB467"/>
        </a:solidFill>
      </dgm:spPr>
      <dgm:t>
        <a:bodyPr/>
        <a:lstStyle/>
        <a:p>
          <a:endParaRPr lang="en-US"/>
        </a:p>
      </dgm:t>
    </dgm:pt>
    <dgm:pt modelId="{000C4A08-6868-4875-A985-D5B4CEBE06DA}">
      <dgm:prSet phldrT="[Text]"/>
      <dgm:spPr/>
      <dgm:t>
        <a:bodyPr/>
        <a:lstStyle/>
        <a:p>
          <a:r>
            <a:rPr lang="en-US" dirty="0" smtClean="0"/>
            <a:t>Questions and design: performance indicators</a:t>
          </a:r>
          <a:endParaRPr lang="en-US" dirty="0"/>
        </a:p>
      </dgm:t>
    </dgm:pt>
    <dgm:pt modelId="{EDF8112C-E2C6-43A7-9134-50F3B67B22A1}" type="parTrans" cxnId="{33FDAD01-9C61-4F68-AB21-4F01A548C7A4}">
      <dgm:prSet/>
      <dgm:spPr/>
      <dgm:t>
        <a:bodyPr/>
        <a:lstStyle/>
        <a:p>
          <a:endParaRPr lang="en-US"/>
        </a:p>
      </dgm:t>
    </dgm:pt>
    <dgm:pt modelId="{E73CFE87-D8B5-40C5-8E32-5470666CD2AF}" type="sibTrans" cxnId="{33FDAD01-9C61-4F68-AB21-4F01A548C7A4}">
      <dgm:prSet/>
      <dgm:spPr/>
      <dgm:t>
        <a:bodyPr/>
        <a:lstStyle/>
        <a:p>
          <a:endParaRPr lang="en-US"/>
        </a:p>
      </dgm:t>
    </dgm:pt>
    <dgm:pt modelId="{7D42298B-17E5-4416-8DF3-9F3E9C607EE7}" type="pres">
      <dgm:prSet presAssocID="{05207D8C-1553-42B3-A95E-4381ED77142A}" presName="Name0" presStyleCnt="0">
        <dgm:presLayoutVars>
          <dgm:dir val="rev"/>
          <dgm:resizeHandles val="exact"/>
        </dgm:presLayoutVars>
      </dgm:prSet>
      <dgm:spPr/>
      <dgm:t>
        <a:bodyPr/>
        <a:lstStyle/>
        <a:p>
          <a:endParaRPr lang="en-US"/>
        </a:p>
      </dgm:t>
    </dgm:pt>
    <dgm:pt modelId="{826F0A78-6468-4882-ACAE-162661726C6C}" type="pres">
      <dgm:prSet presAssocID="{BBC3A1D2-48D3-4EC6-BDC6-4AE2FF80544C}" presName="node" presStyleLbl="node1" presStyleIdx="0" presStyleCnt="3" custLinFactNeighborX="4107" custLinFactNeighborY="79373">
        <dgm:presLayoutVars>
          <dgm:bulletEnabled val="1"/>
        </dgm:presLayoutVars>
      </dgm:prSet>
      <dgm:spPr/>
      <dgm:t>
        <a:bodyPr/>
        <a:lstStyle/>
        <a:p>
          <a:endParaRPr lang="en-US"/>
        </a:p>
      </dgm:t>
    </dgm:pt>
    <dgm:pt modelId="{A5994756-A633-4DCC-8C88-FFF65711415A}" type="pres">
      <dgm:prSet presAssocID="{6ABE5705-6221-4369-A486-51E2793C3500}" presName="sibTrans" presStyleLbl="sibTrans2D1" presStyleIdx="0" presStyleCnt="2"/>
      <dgm:spPr/>
      <dgm:t>
        <a:bodyPr/>
        <a:lstStyle/>
        <a:p>
          <a:endParaRPr lang="en-US"/>
        </a:p>
      </dgm:t>
    </dgm:pt>
    <dgm:pt modelId="{A34D0E13-E661-475B-AA1A-5225D8EA2C09}" type="pres">
      <dgm:prSet presAssocID="{6ABE5705-6221-4369-A486-51E2793C3500}" presName="connectorText" presStyleLbl="sibTrans2D1" presStyleIdx="0" presStyleCnt="2"/>
      <dgm:spPr/>
      <dgm:t>
        <a:bodyPr/>
        <a:lstStyle/>
        <a:p>
          <a:endParaRPr lang="en-US"/>
        </a:p>
      </dgm:t>
    </dgm:pt>
    <dgm:pt modelId="{DAE0F20D-0C2F-43DD-A5BA-DD735814A82D}" type="pres">
      <dgm:prSet presAssocID="{33AA4A73-8FAE-4C9C-AAD9-2F3ADAB8404D}" presName="node" presStyleLbl="node1" presStyleIdx="1" presStyleCnt="3" custLinFactX="100000" custLinFactNeighborX="104106" custLinFactNeighborY="-79240">
        <dgm:presLayoutVars>
          <dgm:bulletEnabled val="1"/>
        </dgm:presLayoutVars>
      </dgm:prSet>
      <dgm:spPr/>
      <dgm:t>
        <a:bodyPr/>
        <a:lstStyle/>
        <a:p>
          <a:endParaRPr lang="en-US"/>
        </a:p>
      </dgm:t>
    </dgm:pt>
    <dgm:pt modelId="{F7D705D5-FAFF-4DCE-AA8A-0265D38C0DB3}" type="pres">
      <dgm:prSet presAssocID="{3E7905A1-C5E7-4070-B2AB-B76D44A17FA7}" presName="sibTrans" presStyleLbl="sibTrans2D1" presStyleIdx="1" presStyleCnt="2"/>
      <dgm:spPr/>
      <dgm:t>
        <a:bodyPr/>
        <a:lstStyle/>
        <a:p>
          <a:endParaRPr lang="en-US"/>
        </a:p>
      </dgm:t>
    </dgm:pt>
    <dgm:pt modelId="{F164FADF-D0C9-4811-B571-58702F98F676}" type="pres">
      <dgm:prSet presAssocID="{3E7905A1-C5E7-4070-B2AB-B76D44A17FA7}" presName="connectorText" presStyleLbl="sibTrans2D1" presStyleIdx="1" presStyleCnt="2"/>
      <dgm:spPr/>
      <dgm:t>
        <a:bodyPr/>
        <a:lstStyle/>
        <a:p>
          <a:endParaRPr lang="en-US"/>
        </a:p>
      </dgm:t>
    </dgm:pt>
    <dgm:pt modelId="{DA39E297-1D98-411E-B702-108AF026E967}" type="pres">
      <dgm:prSet presAssocID="{000C4A08-6868-4875-A985-D5B4CEBE06DA}" presName="node" presStyleLbl="node1" presStyleIdx="2" presStyleCnt="3" custLinFactX="100000" custLinFactNeighborX="104904" custLinFactNeighborY="-79239">
        <dgm:presLayoutVars>
          <dgm:bulletEnabled val="1"/>
        </dgm:presLayoutVars>
      </dgm:prSet>
      <dgm:spPr/>
      <dgm:t>
        <a:bodyPr/>
        <a:lstStyle/>
        <a:p>
          <a:endParaRPr lang="en-US"/>
        </a:p>
      </dgm:t>
    </dgm:pt>
  </dgm:ptLst>
  <dgm:cxnLst>
    <dgm:cxn modelId="{33FDAD01-9C61-4F68-AB21-4F01A548C7A4}" srcId="{05207D8C-1553-42B3-A95E-4381ED77142A}" destId="{000C4A08-6868-4875-A985-D5B4CEBE06DA}" srcOrd="2" destOrd="0" parTransId="{EDF8112C-E2C6-43A7-9134-50F3B67B22A1}" sibTransId="{E73CFE87-D8B5-40C5-8E32-5470666CD2AF}"/>
    <dgm:cxn modelId="{9DF33994-9B8B-41AE-975B-49D1A9D89E01}" type="presOf" srcId="{BBC3A1D2-48D3-4EC6-BDC6-4AE2FF80544C}" destId="{826F0A78-6468-4882-ACAE-162661726C6C}" srcOrd="0" destOrd="0" presId="urn:microsoft.com/office/officeart/2005/8/layout/process1"/>
    <dgm:cxn modelId="{79AE7AE4-EA0D-4C1B-AB72-BE55E1F5DD39}" type="presOf" srcId="{6ABE5705-6221-4369-A486-51E2793C3500}" destId="{A5994756-A633-4DCC-8C88-FFF65711415A}" srcOrd="0" destOrd="0" presId="urn:microsoft.com/office/officeart/2005/8/layout/process1"/>
    <dgm:cxn modelId="{0C07D320-E69C-4FAE-AF77-C42A2CB0E0ED}" type="presOf" srcId="{6ABE5705-6221-4369-A486-51E2793C3500}" destId="{A34D0E13-E661-475B-AA1A-5225D8EA2C09}" srcOrd="1" destOrd="0" presId="urn:microsoft.com/office/officeart/2005/8/layout/process1"/>
    <dgm:cxn modelId="{D7FD239A-D298-427D-B10A-DFEA7F712C72}" srcId="{05207D8C-1553-42B3-A95E-4381ED77142A}" destId="{33AA4A73-8FAE-4C9C-AAD9-2F3ADAB8404D}" srcOrd="1" destOrd="0" parTransId="{E22F5761-B9B0-453A-B664-917A34A07829}" sibTransId="{3E7905A1-C5E7-4070-B2AB-B76D44A17FA7}"/>
    <dgm:cxn modelId="{26D99FD0-079C-46A8-B492-613FD9247A5A}" type="presOf" srcId="{3E7905A1-C5E7-4070-B2AB-B76D44A17FA7}" destId="{F7D705D5-FAFF-4DCE-AA8A-0265D38C0DB3}" srcOrd="0" destOrd="0" presId="urn:microsoft.com/office/officeart/2005/8/layout/process1"/>
    <dgm:cxn modelId="{5287247F-3138-40DD-9CCD-5C63AE75B409}" type="presOf" srcId="{33AA4A73-8FAE-4C9C-AAD9-2F3ADAB8404D}" destId="{DAE0F20D-0C2F-43DD-A5BA-DD735814A82D}" srcOrd="0" destOrd="0" presId="urn:microsoft.com/office/officeart/2005/8/layout/process1"/>
    <dgm:cxn modelId="{0407ECCC-34BB-4F94-8FB8-B3A7C064C3F0}" type="presOf" srcId="{3E7905A1-C5E7-4070-B2AB-B76D44A17FA7}" destId="{F164FADF-D0C9-4811-B571-58702F98F676}" srcOrd="1" destOrd="0" presId="urn:microsoft.com/office/officeart/2005/8/layout/process1"/>
    <dgm:cxn modelId="{DD641FD5-AF42-47DB-9D72-E64A9E4E1275}" srcId="{05207D8C-1553-42B3-A95E-4381ED77142A}" destId="{BBC3A1D2-48D3-4EC6-BDC6-4AE2FF80544C}" srcOrd="0" destOrd="0" parTransId="{EE36A7AC-305B-4A99-A676-6F9099206B0E}" sibTransId="{6ABE5705-6221-4369-A486-51E2793C3500}"/>
    <dgm:cxn modelId="{2DBD7E3B-B791-455C-9385-6BBD06E0ACB1}" type="presOf" srcId="{000C4A08-6868-4875-A985-D5B4CEBE06DA}" destId="{DA39E297-1D98-411E-B702-108AF026E967}" srcOrd="0" destOrd="0" presId="urn:microsoft.com/office/officeart/2005/8/layout/process1"/>
    <dgm:cxn modelId="{575E1333-FD7B-47D1-BE8A-5B760C28B178}" type="presOf" srcId="{05207D8C-1553-42B3-A95E-4381ED77142A}" destId="{7D42298B-17E5-4416-8DF3-9F3E9C607EE7}" srcOrd="0" destOrd="0" presId="urn:microsoft.com/office/officeart/2005/8/layout/process1"/>
    <dgm:cxn modelId="{6E18BC6D-757E-4FC3-87EC-CAA8269FB312}" type="presParOf" srcId="{7D42298B-17E5-4416-8DF3-9F3E9C607EE7}" destId="{826F0A78-6468-4882-ACAE-162661726C6C}" srcOrd="0" destOrd="0" presId="urn:microsoft.com/office/officeart/2005/8/layout/process1"/>
    <dgm:cxn modelId="{6F9FA7F8-D25E-4F93-921F-7D5CE7308907}" type="presParOf" srcId="{7D42298B-17E5-4416-8DF3-9F3E9C607EE7}" destId="{A5994756-A633-4DCC-8C88-FFF65711415A}" srcOrd="1" destOrd="0" presId="urn:microsoft.com/office/officeart/2005/8/layout/process1"/>
    <dgm:cxn modelId="{BB8BAFA7-F09B-42A0-A9D8-F110A3E91849}" type="presParOf" srcId="{A5994756-A633-4DCC-8C88-FFF65711415A}" destId="{A34D0E13-E661-475B-AA1A-5225D8EA2C09}" srcOrd="0" destOrd="0" presId="urn:microsoft.com/office/officeart/2005/8/layout/process1"/>
    <dgm:cxn modelId="{34D52E91-791E-4B97-B2CD-C30D2CF85114}" type="presParOf" srcId="{7D42298B-17E5-4416-8DF3-9F3E9C607EE7}" destId="{DAE0F20D-0C2F-43DD-A5BA-DD735814A82D}" srcOrd="2" destOrd="0" presId="urn:microsoft.com/office/officeart/2005/8/layout/process1"/>
    <dgm:cxn modelId="{809CB02D-6003-4AC8-B8A1-C317746D4E00}" type="presParOf" srcId="{7D42298B-17E5-4416-8DF3-9F3E9C607EE7}" destId="{F7D705D5-FAFF-4DCE-AA8A-0265D38C0DB3}" srcOrd="3" destOrd="0" presId="urn:microsoft.com/office/officeart/2005/8/layout/process1"/>
    <dgm:cxn modelId="{19689575-46C9-40DD-B8FE-F67AFAD4BEAC}" type="presParOf" srcId="{F7D705D5-FAFF-4DCE-AA8A-0265D38C0DB3}" destId="{F164FADF-D0C9-4811-B571-58702F98F676}" srcOrd="0" destOrd="0" presId="urn:microsoft.com/office/officeart/2005/8/layout/process1"/>
    <dgm:cxn modelId="{38BDD17F-CADD-486A-B7B1-E0E90B54F078}" type="presParOf" srcId="{7D42298B-17E5-4416-8DF3-9F3E9C607EE7}" destId="{DA39E297-1D98-411E-B702-108AF026E96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C441A-D695-4039-85E1-F8CF9D934D3B}">
      <dsp:nvSpPr>
        <dsp:cNvPr id="0" name=""/>
        <dsp:cNvSpPr/>
      </dsp:nvSpPr>
      <dsp:spPr>
        <a:xfrm>
          <a:off x="0" y="67466"/>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Outputs and outcomes</a:t>
          </a:r>
          <a:endParaRPr lang="en-US" sz="2300" kern="1200" dirty="0"/>
        </a:p>
      </dsp:txBody>
      <dsp:txXfrm>
        <a:off x="36542" y="104008"/>
        <a:ext cx="2281310" cy="1174556"/>
      </dsp:txXfrm>
    </dsp:sp>
    <dsp:sp modelId="{2B5D92C6-7AA1-4B10-8725-4DDF4B93A9D6}">
      <dsp:nvSpPr>
        <dsp:cNvPr id="0" name=""/>
        <dsp:cNvSpPr/>
      </dsp:nvSpPr>
      <dsp:spPr>
        <a:xfrm rot="10107">
          <a:off x="2490222" y="516497"/>
          <a:ext cx="327224" cy="35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90222" y="588005"/>
        <a:ext cx="229057" cy="214956"/>
      </dsp:txXfrm>
    </dsp:sp>
    <dsp:sp modelId="{5128459F-792A-49A1-A662-60A97EE4BC66}">
      <dsp:nvSpPr>
        <dsp:cNvPr id="0" name=""/>
        <dsp:cNvSpPr/>
      </dsp:nvSpPr>
      <dsp:spPr>
        <a:xfrm>
          <a:off x="2971796" y="76203"/>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Questions and design</a:t>
          </a:r>
          <a:endParaRPr lang="en-US" sz="2300" kern="1200" dirty="0"/>
        </a:p>
      </dsp:txBody>
      <dsp:txXfrm>
        <a:off x="3008338" y="112745"/>
        <a:ext cx="2281310" cy="1174556"/>
      </dsp:txXfrm>
    </dsp:sp>
    <dsp:sp modelId="{E70EF728-6A07-4B0F-9235-3BCEAF26F9F6}">
      <dsp:nvSpPr>
        <dsp:cNvPr id="0" name=""/>
        <dsp:cNvSpPr/>
      </dsp:nvSpPr>
      <dsp:spPr>
        <a:xfrm>
          <a:off x="5445256" y="520893"/>
          <a:ext cx="286838" cy="35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45256" y="592545"/>
        <a:ext cx="200787" cy="214956"/>
      </dsp:txXfrm>
    </dsp:sp>
    <dsp:sp modelId="{1557B8B8-1DB2-46BC-A69D-CDE610FB7924}">
      <dsp:nvSpPr>
        <dsp:cNvPr id="0" name=""/>
        <dsp:cNvSpPr/>
      </dsp:nvSpPr>
      <dsp:spPr>
        <a:xfrm>
          <a:off x="5867396" y="76203"/>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Data collection strategies</a:t>
          </a:r>
          <a:endParaRPr lang="en-US" sz="2300" kern="1200" dirty="0"/>
        </a:p>
      </dsp:txBody>
      <dsp:txXfrm>
        <a:off x="5903938" y="112745"/>
        <a:ext cx="2281310" cy="1174556"/>
      </dsp:txXfrm>
    </dsp:sp>
    <dsp:sp modelId="{DB7CDA4C-A46F-4B1F-B60C-8991C3690C50}">
      <dsp:nvSpPr>
        <dsp:cNvPr id="0" name=""/>
        <dsp:cNvSpPr/>
      </dsp:nvSpPr>
      <dsp:spPr>
        <a:xfrm rot="5400000">
          <a:off x="6850201" y="1500487"/>
          <a:ext cx="388783" cy="35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6937114" y="1485226"/>
        <a:ext cx="214956" cy="281305"/>
      </dsp:txXfrm>
    </dsp:sp>
    <dsp:sp modelId="{2F09612C-0501-4AC1-AFCB-A840622D60E5}">
      <dsp:nvSpPr>
        <dsp:cNvPr id="0" name=""/>
        <dsp:cNvSpPr/>
      </dsp:nvSpPr>
      <dsp:spPr>
        <a:xfrm>
          <a:off x="5867396" y="2057397"/>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Plans for data analysis</a:t>
          </a:r>
          <a:endParaRPr lang="en-US" sz="2300" kern="1200" dirty="0"/>
        </a:p>
      </dsp:txBody>
      <dsp:txXfrm>
        <a:off x="5903938" y="2093939"/>
        <a:ext cx="2281310" cy="1174556"/>
      </dsp:txXfrm>
    </dsp:sp>
    <dsp:sp modelId="{A6E07455-DC03-4CC2-BC03-B91650D067D2}">
      <dsp:nvSpPr>
        <dsp:cNvPr id="0" name=""/>
        <dsp:cNvSpPr/>
      </dsp:nvSpPr>
      <dsp:spPr>
        <a:xfrm rot="10800000">
          <a:off x="5461492" y="2502087"/>
          <a:ext cx="286838" cy="35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547543" y="2573739"/>
        <a:ext cx="200787" cy="214956"/>
      </dsp:txXfrm>
    </dsp:sp>
    <dsp:sp modelId="{973BBD0B-818D-49A9-AED4-534C74EE0D53}">
      <dsp:nvSpPr>
        <dsp:cNvPr id="0" name=""/>
        <dsp:cNvSpPr/>
      </dsp:nvSpPr>
      <dsp:spPr>
        <a:xfrm>
          <a:off x="2971796" y="2057397"/>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Plan to share and use results</a:t>
          </a:r>
          <a:endParaRPr lang="en-US" sz="2300" kern="1200" dirty="0"/>
        </a:p>
      </dsp:txBody>
      <dsp:txXfrm>
        <a:off x="3008338" y="2093939"/>
        <a:ext cx="2281310" cy="1174556"/>
      </dsp:txXfrm>
    </dsp:sp>
    <dsp:sp modelId="{ED04BC49-43F4-468E-8B84-A01516B61D0D}">
      <dsp:nvSpPr>
        <dsp:cNvPr id="0" name=""/>
        <dsp:cNvSpPr/>
      </dsp:nvSpPr>
      <dsp:spPr>
        <a:xfrm rot="10800000">
          <a:off x="2508751" y="2502087"/>
          <a:ext cx="327218" cy="358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06916" y="2573739"/>
        <a:ext cx="229053" cy="214956"/>
      </dsp:txXfrm>
    </dsp:sp>
    <dsp:sp modelId="{C7FBAAF2-0442-4DEB-9DCA-30CDA34ED748}">
      <dsp:nvSpPr>
        <dsp:cNvPr id="0" name=""/>
        <dsp:cNvSpPr/>
      </dsp:nvSpPr>
      <dsp:spPr>
        <a:xfrm>
          <a:off x="8" y="2057397"/>
          <a:ext cx="2354394" cy="1247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Timeline for evaluation activities</a:t>
          </a:r>
          <a:endParaRPr lang="en-US" sz="2300" kern="1200" dirty="0"/>
        </a:p>
      </dsp:txBody>
      <dsp:txXfrm>
        <a:off x="36550" y="2093939"/>
        <a:ext cx="2281310" cy="1174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F0A78-6468-4882-ACAE-162661726C6C}">
      <dsp:nvSpPr>
        <dsp:cNvPr id="0" name=""/>
        <dsp:cNvSpPr/>
      </dsp:nvSpPr>
      <dsp:spPr>
        <a:xfrm>
          <a:off x="6067722" y="2269661"/>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Plans for data analysis</a:t>
          </a:r>
          <a:endParaRPr lang="en-US" sz="1800" kern="1200" dirty="0"/>
        </a:p>
      </dsp:txBody>
      <dsp:txXfrm>
        <a:off x="6112837" y="2314776"/>
        <a:ext cx="2071647" cy="1450107"/>
      </dsp:txXfrm>
    </dsp:sp>
    <dsp:sp modelId="{A5994756-A633-4DCC-8C88-FFF65711415A}">
      <dsp:nvSpPr>
        <dsp:cNvPr id="0" name=""/>
        <dsp:cNvSpPr/>
      </dsp:nvSpPr>
      <dsp:spPr>
        <a:xfrm rot="16200000">
          <a:off x="6955390" y="1625986"/>
          <a:ext cx="386541" cy="536145"/>
        </a:xfrm>
        <a:prstGeom prst="rightArrow">
          <a:avLst>
            <a:gd name="adj1" fmla="val 60000"/>
            <a:gd name="adj2" fmla="val 50000"/>
          </a:avLst>
        </a:prstGeom>
        <a:solidFill>
          <a:srgbClr val="6DB46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013371" y="1791196"/>
        <a:ext cx="270579" cy="321687"/>
      </dsp:txXfrm>
    </dsp:sp>
    <dsp:sp modelId="{DAE0F20D-0C2F-43DD-A5BA-DD735814A82D}">
      <dsp:nvSpPr>
        <dsp:cNvPr id="0" name=""/>
        <dsp:cNvSpPr/>
      </dsp:nvSpPr>
      <dsp:spPr>
        <a:xfrm>
          <a:off x="6067722" y="0"/>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Data collection strategies: measurement &amp; data collection methods</a:t>
          </a:r>
          <a:endParaRPr lang="en-US" sz="1800" kern="1200" dirty="0"/>
        </a:p>
      </dsp:txBody>
      <dsp:txXfrm>
        <a:off x="6112837" y="45115"/>
        <a:ext cx="2071647" cy="1450107"/>
      </dsp:txXfrm>
    </dsp:sp>
    <dsp:sp modelId="{F7D705D5-FAFF-4DCE-AA8A-0265D38C0DB3}">
      <dsp:nvSpPr>
        <dsp:cNvPr id="0" name=""/>
        <dsp:cNvSpPr/>
      </dsp:nvSpPr>
      <dsp:spPr>
        <a:xfrm rot="10800000">
          <a:off x="5420652" y="502096"/>
          <a:ext cx="439675" cy="536145"/>
        </a:xfrm>
        <a:prstGeom prst="rightArrow">
          <a:avLst>
            <a:gd name="adj1" fmla="val 60000"/>
            <a:gd name="adj2" fmla="val 50000"/>
          </a:avLst>
        </a:prstGeom>
        <a:solidFill>
          <a:srgbClr val="6DB46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552554" y="609325"/>
        <a:ext cx="307773" cy="321687"/>
      </dsp:txXfrm>
    </dsp:sp>
    <dsp:sp modelId="{DA39E297-1D98-411E-B702-108AF026E967}">
      <dsp:nvSpPr>
        <dsp:cNvPr id="0" name=""/>
        <dsp:cNvSpPr/>
      </dsp:nvSpPr>
      <dsp:spPr>
        <a:xfrm>
          <a:off x="3076268" y="0"/>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Questions and design: performance indicators</a:t>
          </a:r>
          <a:endParaRPr lang="en-US" sz="1800" kern="1200" dirty="0"/>
        </a:p>
      </dsp:txBody>
      <dsp:txXfrm>
        <a:off x="3121383" y="45115"/>
        <a:ext cx="2071647" cy="14501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10/28/2016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10/28/2016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B98091-1ABA-455A-B7B2-2790E6735EA6}" type="slidenum">
              <a:rPr lang="en-US" smtClean="0"/>
              <a:t>10</a:t>
            </a:fld>
            <a:endParaRPr lang="en-US"/>
          </a:p>
        </p:txBody>
      </p:sp>
    </p:spTree>
    <p:extLst>
      <p:ext uri="{BB962C8B-B14F-4D97-AF65-F5344CB8AC3E}">
        <p14:creationId xmlns:p14="http://schemas.microsoft.com/office/powerpoint/2010/main" val="285774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B98091-1ABA-455A-B7B2-2790E6735EA6}" type="slidenum">
              <a:rPr lang="en-US" smtClean="0"/>
              <a:t>11</a:t>
            </a:fld>
            <a:endParaRPr lang="en-US"/>
          </a:p>
        </p:txBody>
      </p:sp>
    </p:spTree>
    <p:extLst>
      <p:ext uri="{BB962C8B-B14F-4D97-AF65-F5344CB8AC3E}">
        <p14:creationId xmlns:p14="http://schemas.microsoft.com/office/powerpoint/2010/main" val="357285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B98091-1ABA-455A-B7B2-2790E6735EA6}" type="slidenum">
              <a:rPr lang="en-US" smtClean="0"/>
              <a:t>12</a:t>
            </a:fld>
            <a:endParaRPr lang="en-US"/>
          </a:p>
        </p:txBody>
      </p:sp>
    </p:spTree>
    <p:extLst>
      <p:ext uri="{BB962C8B-B14F-4D97-AF65-F5344CB8AC3E}">
        <p14:creationId xmlns:p14="http://schemas.microsoft.com/office/powerpoint/2010/main" val="870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76531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285276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07324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85276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278679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284945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78006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417711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85276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80255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85276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95603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85276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3845277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711198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293189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285276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85390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884297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2852766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285276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1493103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259470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459299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68030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258552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1014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07324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307324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76246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419877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389154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2" name="Group 1" descr="The DaSy Center, ECTA, NCSI logos"/>
          <p:cNvGrpSpPr/>
          <p:nvPr userDrawn="1"/>
        </p:nvGrpSpPr>
        <p:grpSpPr>
          <a:xfrm>
            <a:off x="5401182" y="6090165"/>
            <a:ext cx="3544217" cy="671204"/>
            <a:chOff x="5401182" y="6090165"/>
            <a:chExt cx="3544217" cy="671204"/>
          </a:xfrm>
        </p:grpSpPr>
        <p:pic>
          <p:nvPicPr>
            <p:cNvPr id="13" name="Picture 12"/>
            <p:cNvPicPr>
              <a:picLocks noChangeAspect="1"/>
            </p:cNvPicPr>
            <p:nvPr userDrawn="1"/>
          </p:nvPicPr>
          <p:blipFill>
            <a:blip r:embed="rId2"/>
            <a:stretch>
              <a:fillRect/>
            </a:stretch>
          </p:blipFill>
          <p:spPr>
            <a:xfrm>
              <a:off x="7765915" y="6138933"/>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01182" y="6090165"/>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3200" y="6256535"/>
              <a:ext cx="1066800" cy="412782"/>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2" name="Group 11" descr="The DaSy Center, ECTA, NCSI logos"/>
          <p:cNvGrpSpPr/>
          <p:nvPr userDrawn="1"/>
        </p:nvGrpSpPr>
        <p:grpSpPr>
          <a:xfrm>
            <a:off x="5410200" y="6134112"/>
            <a:ext cx="3541684" cy="675120"/>
            <a:chOff x="5410200" y="6134112"/>
            <a:chExt cx="3541684" cy="675120"/>
          </a:xfrm>
        </p:grpSpPr>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9"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2" name="Group 11" descr="The DaSy Center, ECTA, NCSI logos"/>
          <p:cNvGrpSpPr/>
          <p:nvPr userDrawn="1"/>
        </p:nvGrpSpPr>
        <p:grpSpPr>
          <a:xfrm>
            <a:off x="5410200" y="6134112"/>
            <a:ext cx="3541684" cy="675120"/>
            <a:chOff x="5410200" y="6134112"/>
            <a:chExt cx="3541684" cy="675120"/>
          </a:xfrm>
        </p:grpSpPr>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9"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1" name="Group 10" descr="The DaSy Center, ECTA, NCSI logos"/>
          <p:cNvGrpSpPr/>
          <p:nvPr userDrawn="1"/>
        </p:nvGrpSpPr>
        <p:grpSpPr>
          <a:xfrm>
            <a:off x="5410200" y="6134112"/>
            <a:ext cx="3541684" cy="675120"/>
            <a:chOff x="5410200" y="6134112"/>
            <a:chExt cx="3541684" cy="675120"/>
          </a:xfrm>
        </p:grpSpPr>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6"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8"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1" name="Group 10" descr="The DaSy Center, ECTA, NCSI logos"/>
          <p:cNvGrpSpPr/>
          <p:nvPr userDrawn="1"/>
        </p:nvGrpSpPr>
        <p:grpSpPr>
          <a:xfrm>
            <a:off x="5410200" y="6134112"/>
            <a:ext cx="3541684" cy="675120"/>
            <a:chOff x="5410200" y="6134112"/>
            <a:chExt cx="3541684" cy="675120"/>
          </a:xfrm>
        </p:grpSpPr>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6"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8"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6" name="Group 5" descr="The DaSy Center, ECTA, NCSI logos"/>
          <p:cNvGrpSpPr/>
          <p:nvPr userDrawn="1"/>
        </p:nvGrpSpPr>
        <p:grpSpPr>
          <a:xfrm>
            <a:off x="5410200" y="6134112"/>
            <a:ext cx="3541684" cy="675120"/>
            <a:chOff x="5410200" y="6134112"/>
            <a:chExt cx="3541684" cy="675120"/>
          </a:xfrm>
        </p:grpSpPr>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20"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0" name="Group 9" descr="The DaSy Center, ECTA, NCSI logos"/>
          <p:cNvGrpSpPr/>
          <p:nvPr userDrawn="1"/>
        </p:nvGrpSpPr>
        <p:grpSpPr>
          <a:xfrm>
            <a:off x="5410200" y="6134112"/>
            <a:ext cx="3541684" cy="675120"/>
            <a:chOff x="5410200" y="6134112"/>
            <a:chExt cx="3541684" cy="675120"/>
          </a:xfrm>
        </p:grpSpPr>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5"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1" name="Group 10" descr="The DaSy Center, ECTA, NCSI logos"/>
          <p:cNvGrpSpPr/>
          <p:nvPr userDrawn="1"/>
        </p:nvGrpSpPr>
        <p:grpSpPr>
          <a:xfrm>
            <a:off x="5410200" y="6134112"/>
            <a:ext cx="3541684" cy="675120"/>
            <a:chOff x="5410200" y="6134112"/>
            <a:chExt cx="3541684" cy="675120"/>
          </a:xfrm>
        </p:grpSpPr>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6"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2" name="Group 11" descr="The DaSy Center, ECTA, NCSI logos"/>
          <p:cNvGrpSpPr/>
          <p:nvPr userDrawn="1"/>
        </p:nvGrpSpPr>
        <p:grpSpPr>
          <a:xfrm>
            <a:off x="5410200" y="6134112"/>
            <a:ext cx="3541684" cy="675120"/>
            <a:chOff x="5410200" y="6134112"/>
            <a:chExt cx="3541684" cy="675120"/>
          </a:xfrm>
        </p:grpSpPr>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9" name="Slide Number Placeholder 3"/>
          <p:cNvSpPr>
            <a:spLocks noGrp="1"/>
          </p:cNvSpPr>
          <p:nvPr>
            <p:ph type="sldNum" sz="quarter" idx="11"/>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2" name="Group 11" descr="The DaSy Center, ECTA, NCSI logos"/>
          <p:cNvGrpSpPr/>
          <p:nvPr userDrawn="1"/>
        </p:nvGrpSpPr>
        <p:grpSpPr>
          <a:xfrm>
            <a:off x="5410200" y="6134112"/>
            <a:ext cx="3541684" cy="675120"/>
            <a:chOff x="5410200" y="6134112"/>
            <a:chExt cx="3541684" cy="675120"/>
          </a:xfrm>
        </p:grpSpPr>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9"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4" name="Group 13" descr="The DaSy Center, ECTA, NCSI logos"/>
          <p:cNvGrpSpPr/>
          <p:nvPr userDrawn="1"/>
        </p:nvGrpSpPr>
        <p:grpSpPr>
          <a:xfrm>
            <a:off x="5410200" y="6134112"/>
            <a:ext cx="3541684" cy="675120"/>
            <a:chOff x="5410200" y="6134112"/>
            <a:chExt cx="3541684" cy="675120"/>
          </a:xfrm>
        </p:grpSpPr>
        <p:pic>
          <p:nvPicPr>
            <p:cNvPr id="15" name="Picture 14"/>
            <p:cNvPicPr>
              <a:picLocks noChangeAspect="1"/>
            </p:cNvPicPr>
            <p:nvPr userDrawn="1"/>
          </p:nvPicPr>
          <p:blipFill>
            <a:blip r:embed="rId2"/>
            <a:stretch>
              <a:fillRect/>
            </a:stretch>
          </p:blipFill>
          <p:spPr>
            <a:xfrm>
              <a:off x="7772400" y="6186796"/>
              <a:ext cx="1179484" cy="622436"/>
            </a:xfrm>
            <a:prstGeom prst="rect">
              <a:avLst/>
            </a:prstGeom>
          </p:spPr>
        </p:pic>
        <p:pic>
          <p:nvPicPr>
            <p:cNvPr id="19"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21"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10" name="Group 9" descr="The DaSy Center, ECTA, NCSI logos"/>
          <p:cNvGrpSpPr/>
          <p:nvPr userDrawn="1"/>
        </p:nvGrpSpPr>
        <p:grpSpPr>
          <a:xfrm>
            <a:off x="5410200" y="6134112"/>
            <a:ext cx="3541684" cy="675120"/>
            <a:chOff x="5410200" y="6134112"/>
            <a:chExt cx="3541684" cy="675120"/>
          </a:xfrm>
        </p:grpSpPr>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7"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grpSp>
        <p:nvGrpSpPr>
          <p:cNvPr id="9" name="Group 8" descr="The DaSy Center, ECTA, NCSI logos"/>
          <p:cNvGrpSpPr/>
          <p:nvPr userDrawn="1"/>
        </p:nvGrpSpPr>
        <p:grpSpPr>
          <a:xfrm>
            <a:off x="5410200" y="6134112"/>
            <a:ext cx="3541684" cy="675120"/>
            <a:chOff x="5410200" y="6134112"/>
            <a:chExt cx="3541684" cy="675120"/>
          </a:xfrm>
        </p:grpSpPr>
        <p:pic>
          <p:nvPicPr>
            <p:cNvPr id="10" name="Picture 9"/>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10200" y="6134112"/>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3200" y="6264165"/>
              <a:ext cx="1066800" cy="412782"/>
            </a:xfrm>
            <a:prstGeom prst="rect">
              <a:avLst/>
            </a:prstGeom>
          </p:spPr>
        </p:pic>
      </p:grpSp>
      <p:sp>
        <p:nvSpPr>
          <p:cNvPr id="16" name="Slide Number Placeholder 3"/>
          <p:cNvSpPr>
            <a:spLocks noGrp="1"/>
          </p:cNvSpPr>
          <p:nvPr>
            <p:ph type="sldNum" sz="quarter" idx="10"/>
          </p:nvPr>
        </p:nvSpPr>
        <p:spPr>
          <a:xfrm>
            <a:off x="457200" y="6304192"/>
            <a:ext cx="2133600" cy="365125"/>
          </a:xfrm>
        </p:spPr>
        <p:txBody>
          <a:bodyPr/>
          <a:lstStyle>
            <a:lvl1pPr algn="l">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hyperlink" Target="http://ectacenter.org/~docs/topics/ssip/ssip_improvement_plan_template.doc" TargetMode="External"/><Relationship Id="rId3" Type="http://schemas.openxmlformats.org/officeDocument/2006/relationships/hyperlink" Target="http://dasycenter.sri.com/downloads/DaSy_papers/DaSy_SSIP_DataAnalysisPlanning_20150323_FINAL_Acc.pdf" TargetMode="External"/><Relationship Id="rId7" Type="http://schemas.openxmlformats.org/officeDocument/2006/relationships/hyperlink" Target="http://ectacenter.org/eco/pages/selflearning.as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ectacenter.org/~pdfs/eco/SummaryStatementDefinitions.pdf" TargetMode="External"/><Relationship Id="rId5" Type="http://schemas.openxmlformats.org/officeDocument/2006/relationships/hyperlink" Target="https://ideadata.org/resource-library/55c24511140ba0477f8b457d/" TargetMode="External"/><Relationship Id="rId4" Type="http://schemas.openxmlformats.org/officeDocument/2006/relationships/hyperlink" Target="https://ideadata.org/resource-library/55bbb08f140ba074738b456c/"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facebook.com/dasycenter" TargetMode="External"/><Relationship Id="rId13" Type="http://schemas.openxmlformats.org/officeDocument/2006/relationships/hyperlink" Target="https://twitter.com/ECTACenter" TargetMode="External"/><Relationship Id="rId3" Type="http://schemas.openxmlformats.org/officeDocument/2006/relationships/hyperlink" Target="mailto:taletha.derrington@sri.com" TargetMode="External"/><Relationship Id="rId7" Type="http://schemas.openxmlformats.org/officeDocument/2006/relationships/hyperlink" Target="https://twitter.com/DaSyCenter" TargetMode="External"/><Relationship Id="rId12" Type="http://schemas.openxmlformats.org/officeDocument/2006/relationships/hyperlink" Target="https://twitter.com/IDEAs_That_Work"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dasycenter.org/" TargetMode="External"/><Relationship Id="rId11" Type="http://schemas.openxmlformats.org/officeDocument/2006/relationships/hyperlink" Target="http://ectacenter.org/" TargetMode="External"/><Relationship Id="rId5" Type="http://schemas.openxmlformats.org/officeDocument/2006/relationships/hyperlink" Target="mailto:tony.ruggiero@aemcorp.com" TargetMode="External"/><Relationship Id="rId10" Type="http://schemas.openxmlformats.org/officeDocument/2006/relationships/hyperlink" Target="https://twitter.com/TheNCSI" TargetMode="External"/><Relationship Id="rId4" Type="http://schemas.openxmlformats.org/officeDocument/2006/relationships/hyperlink" Target="mailto:debbie.cate@unc.edu" TargetMode="External"/><Relationship Id="rId9" Type="http://schemas.openxmlformats.org/officeDocument/2006/relationships/hyperlink" Target="http://ncsi.wested.org/" TargetMode="External"/><Relationship Id="rId14" Type="http://schemas.openxmlformats.org/officeDocument/2006/relationships/hyperlink" Target="https://www.facebook.com/ecta-center-30477438966798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dasycenter.org/resources/dasy-framewor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477" y="1295400"/>
            <a:ext cx="8001000" cy="1676400"/>
          </a:xfrm>
        </p:spPr>
        <p:txBody>
          <a:bodyPr>
            <a:noAutofit/>
          </a:bodyPr>
          <a:lstStyle/>
          <a:p>
            <a:pPr rtl="0" eaLnBrk="1" latinLnBrk="0" hangingPunct="1"/>
            <a:r>
              <a:rPr lang="en-US" sz="3200" kern="1200" dirty="0" smtClean="0">
                <a:effectLst/>
                <a:ea typeface="+mn-ea"/>
                <a:cs typeface="+mn-cs"/>
              </a:rPr>
              <a:t>Taking your Evaluation Plan to the Next Level: </a:t>
            </a:r>
            <a:endParaRPr lang="en-US" sz="3200" dirty="0" smtClean="0">
              <a:effectLst/>
            </a:endParaRPr>
          </a:p>
          <a:p>
            <a:pPr rtl="0" eaLnBrk="1" latinLnBrk="0" hangingPunct="1"/>
            <a:r>
              <a:rPr lang="en-US" sz="3200" b="0" kern="1200" dirty="0" smtClean="0">
                <a:effectLst/>
                <a:ea typeface="+mn-ea"/>
                <a:cs typeface="+mn-cs"/>
              </a:rPr>
              <a:t>Developing Evaluation Analysis Plans to Inform Data Collection Processes and Measurement</a:t>
            </a:r>
            <a:endParaRPr lang="en-US" sz="3200" dirty="0" smtClean="0">
              <a:effectLst/>
            </a:endParaRPr>
          </a:p>
        </p:txBody>
      </p:sp>
      <p:sp>
        <p:nvSpPr>
          <p:cNvPr id="7" name="Text Placeholder 10"/>
          <p:cNvSpPr txBox="1">
            <a:spLocks/>
          </p:cNvSpPr>
          <p:nvPr/>
        </p:nvSpPr>
        <p:spPr>
          <a:xfrm>
            <a:off x="445477" y="3657600"/>
            <a:ext cx="7239000" cy="12954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t>Taletha Derrington, DaSy </a:t>
            </a:r>
            <a:r>
              <a:rPr lang="en-US" sz="2800" dirty="0" smtClean="0"/>
              <a:t>&amp; </a:t>
            </a:r>
            <a:r>
              <a:rPr lang="en-US" sz="2800" dirty="0"/>
              <a:t>NCSI</a:t>
            </a:r>
            <a:br>
              <a:rPr lang="en-US" sz="2800" dirty="0"/>
            </a:br>
            <a:r>
              <a:rPr lang="en-US" sz="2800" dirty="0"/>
              <a:t>Debbie Cate, </a:t>
            </a:r>
            <a:r>
              <a:rPr lang="en-US" sz="2800" dirty="0" smtClean="0"/>
              <a:t>ECTA</a:t>
            </a:r>
            <a:endParaRPr lang="en-US" sz="2800" dirty="0"/>
          </a:p>
          <a:p>
            <a:pPr>
              <a:spcBef>
                <a:spcPts val="0"/>
              </a:spcBef>
            </a:pPr>
            <a:r>
              <a:rPr lang="en-US" sz="2800" dirty="0"/>
              <a:t>Tony Ruggiero, </a:t>
            </a:r>
            <a:r>
              <a:rPr lang="en-US" sz="2800" dirty="0" smtClean="0"/>
              <a:t>DaSy</a:t>
            </a:r>
            <a:endParaRPr lang="en-US" sz="2800" dirty="0"/>
          </a:p>
        </p:txBody>
      </p:sp>
      <p:sp>
        <p:nvSpPr>
          <p:cNvPr id="6" name="Subtitle 2"/>
          <p:cNvSpPr txBox="1">
            <a:spLocks/>
          </p:cNvSpPr>
          <p:nvPr/>
        </p:nvSpPr>
        <p:spPr>
          <a:xfrm>
            <a:off x="445477" y="5184648"/>
            <a:ext cx="6705600" cy="12161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400" dirty="0"/>
              <a:t>Improving Data, Improving Outcomes</a:t>
            </a:r>
          </a:p>
          <a:p>
            <a:pPr algn="l">
              <a:spcBef>
                <a:spcPts val="0"/>
              </a:spcBef>
            </a:pPr>
            <a:r>
              <a:rPr lang="en-US" sz="2400" dirty="0"/>
              <a:t>New Orleans, LA</a:t>
            </a:r>
          </a:p>
          <a:p>
            <a:pPr algn="l">
              <a:spcBef>
                <a:spcPts val="0"/>
              </a:spcBef>
            </a:pPr>
            <a:r>
              <a:rPr lang="en-US" sz="2400" dirty="0"/>
              <a:t>August 2016</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10</a:t>
            </a:fld>
            <a:endParaRPr lang="en-US" dirty="0"/>
          </a:p>
        </p:txBody>
      </p:sp>
      <p:sp>
        <p:nvSpPr>
          <p:cNvPr id="2" name="Title 1"/>
          <p:cNvSpPr>
            <a:spLocks noGrp="1"/>
          </p:cNvSpPr>
          <p:nvPr>
            <p:ph type="title"/>
          </p:nvPr>
        </p:nvSpPr>
        <p:spPr/>
        <p:txBody>
          <a:bodyPr>
            <a:noAutofit/>
          </a:bodyPr>
          <a:lstStyle/>
          <a:p>
            <a:r>
              <a:rPr lang="en-US" dirty="0" smtClean="0"/>
              <a:t>Data Analysis Plan Details: </a:t>
            </a:r>
            <a:br>
              <a:rPr lang="en-US" dirty="0" smtClean="0"/>
            </a:br>
            <a:r>
              <a:rPr lang="en-US" dirty="0" smtClean="0"/>
              <a:t>What are you analyzing?</a:t>
            </a:r>
            <a:endParaRPr lang="en-US" dirty="0"/>
          </a:p>
        </p:txBody>
      </p:sp>
      <p:sp>
        <p:nvSpPr>
          <p:cNvPr id="3" name="Content Placeholder 2"/>
          <p:cNvSpPr>
            <a:spLocks noGrp="1"/>
          </p:cNvSpPr>
          <p:nvPr>
            <p:ph idx="1"/>
          </p:nvPr>
        </p:nvSpPr>
        <p:spPr/>
        <p:txBody>
          <a:bodyPr>
            <a:normAutofit/>
          </a:bodyPr>
          <a:lstStyle/>
          <a:p>
            <a:r>
              <a:rPr lang="en-US" dirty="0" smtClean="0"/>
              <a:t>Performance indicators</a:t>
            </a:r>
          </a:p>
          <a:p>
            <a:pPr lvl="1"/>
            <a:r>
              <a:rPr lang="en-US" dirty="0" smtClean="0"/>
              <a:t>Piece </a:t>
            </a:r>
            <a:r>
              <a:rPr lang="en-US" dirty="0"/>
              <a:t>of information </a:t>
            </a:r>
            <a:r>
              <a:rPr lang="en-US" dirty="0" smtClean="0"/>
              <a:t>that measures (</a:t>
            </a:r>
            <a:r>
              <a:rPr lang="en-US" b="1" i="1" u="sng" dirty="0" smtClean="0"/>
              <a:t>indicates</a:t>
            </a:r>
            <a:r>
              <a:rPr lang="en-US" dirty="0" smtClean="0"/>
              <a:t>) </a:t>
            </a:r>
            <a:r>
              <a:rPr lang="en-US" dirty="0"/>
              <a:t>whether outcomes are being </a:t>
            </a:r>
            <a:r>
              <a:rPr lang="en-US" dirty="0" smtClean="0"/>
              <a:t>achieved, i.e. </a:t>
            </a:r>
            <a:r>
              <a:rPr lang="en-US" b="1" i="1" u="sng" dirty="0"/>
              <a:t>performance</a:t>
            </a:r>
            <a:r>
              <a:rPr lang="en-US" dirty="0" smtClean="0"/>
              <a:t>. </a:t>
            </a:r>
          </a:p>
          <a:p>
            <a:pPr lvl="1"/>
            <a:r>
              <a:rPr lang="en-US" sz="2400" dirty="0" smtClean="0"/>
              <a:t>Evidence </a:t>
            </a:r>
            <a:r>
              <a:rPr lang="en-US" sz="2400" dirty="0"/>
              <a:t>that </a:t>
            </a:r>
            <a:r>
              <a:rPr lang="en-US" sz="2400" dirty="0" smtClean="0"/>
              <a:t>will allow </a:t>
            </a:r>
            <a:r>
              <a:rPr lang="en-US" sz="2400" dirty="0"/>
              <a:t>the </a:t>
            </a:r>
            <a:r>
              <a:rPr lang="en-US" sz="2400" dirty="0" smtClean="0"/>
              <a:t>SSIP Team to </a:t>
            </a:r>
            <a:r>
              <a:rPr lang="en-US" sz="2400" dirty="0"/>
              <a:t>track change or </a:t>
            </a:r>
            <a:r>
              <a:rPr lang="en-US" sz="2400" dirty="0" smtClean="0"/>
              <a:t>progress.</a:t>
            </a:r>
          </a:p>
          <a:p>
            <a:r>
              <a:rPr lang="en-US" sz="2800" dirty="0" smtClean="0"/>
              <a:t>Other factors that might influence performance</a:t>
            </a:r>
          </a:p>
          <a:p>
            <a:pPr lvl="1"/>
            <a:r>
              <a:rPr lang="en-US" sz="2400" dirty="0" smtClean="0"/>
              <a:t>Time</a:t>
            </a:r>
          </a:p>
          <a:p>
            <a:pPr lvl="1"/>
            <a:r>
              <a:rPr lang="en-US" dirty="0" smtClean="0"/>
              <a:t>When implementation occurred</a:t>
            </a:r>
          </a:p>
          <a:p>
            <a:pPr lvl="1"/>
            <a:r>
              <a:rPr lang="en-US" sz="2400" dirty="0" smtClean="0"/>
              <a:t>Child, family, program, and/or community characteristics</a:t>
            </a:r>
            <a:endParaRPr lang="en-US" sz="2400" dirty="0"/>
          </a:p>
        </p:txBody>
      </p:sp>
    </p:spTree>
    <p:extLst>
      <p:ext uri="{BB962C8B-B14F-4D97-AF65-F5344CB8AC3E}">
        <p14:creationId xmlns:p14="http://schemas.microsoft.com/office/powerpoint/2010/main" val="160014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11</a:t>
            </a:fld>
            <a:endParaRPr lang="en-US" dirty="0"/>
          </a:p>
        </p:txBody>
      </p:sp>
      <p:sp>
        <p:nvSpPr>
          <p:cNvPr id="2" name="Title 1"/>
          <p:cNvSpPr>
            <a:spLocks noGrp="1"/>
          </p:cNvSpPr>
          <p:nvPr>
            <p:ph type="title"/>
          </p:nvPr>
        </p:nvSpPr>
        <p:spPr/>
        <p:txBody>
          <a:bodyPr>
            <a:noAutofit/>
          </a:bodyPr>
          <a:lstStyle/>
          <a:p>
            <a:r>
              <a:rPr lang="en-US" dirty="0"/>
              <a:t>What is a “good” </a:t>
            </a:r>
            <a:r>
              <a:rPr lang="en-US" dirty="0" smtClean="0"/>
              <a:t>performance indicator?</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A </a:t>
            </a:r>
            <a:r>
              <a:rPr lang="en-US" sz="2400" dirty="0"/>
              <a:t>few criteria:</a:t>
            </a:r>
          </a:p>
          <a:p>
            <a:pPr marL="514350" indent="-514350">
              <a:buFont typeface="+mj-lt"/>
              <a:buAutoNum type="arabicPeriod"/>
            </a:pPr>
            <a:r>
              <a:rPr lang="en-US" sz="2400" dirty="0" smtClean="0"/>
              <a:t>The </a:t>
            </a:r>
            <a:r>
              <a:rPr lang="en-US" sz="2400" dirty="0"/>
              <a:t>indicator is clearly related to </a:t>
            </a:r>
            <a:r>
              <a:rPr lang="en-US" sz="2400" dirty="0" smtClean="0"/>
              <a:t>the outcome </a:t>
            </a:r>
            <a:r>
              <a:rPr lang="en-US" sz="2400" dirty="0"/>
              <a:t>and is a measurement of </a:t>
            </a:r>
            <a:r>
              <a:rPr lang="en-US" sz="2400" dirty="0" smtClean="0"/>
              <a:t>the outcome.</a:t>
            </a:r>
          </a:p>
          <a:p>
            <a:pPr marL="514350" indent="-514350">
              <a:buFont typeface="+mj-lt"/>
              <a:buAutoNum type="arabicPeriod"/>
            </a:pPr>
            <a:r>
              <a:rPr lang="en-US" sz="2400" dirty="0" smtClean="0"/>
              <a:t>Usually contains </a:t>
            </a:r>
            <a:r>
              <a:rPr lang="en-US" sz="2400" dirty="0"/>
              <a:t>a statistic, </a:t>
            </a:r>
            <a:r>
              <a:rPr lang="en-US" sz="2400" dirty="0" smtClean="0"/>
              <a:t>a number </a:t>
            </a:r>
            <a:r>
              <a:rPr lang="en-US" sz="2400" dirty="0"/>
              <a:t>(e.g., a percentage, an average, </a:t>
            </a:r>
            <a:r>
              <a:rPr lang="en-US" sz="2400" dirty="0" smtClean="0"/>
              <a:t>a total) to </a:t>
            </a:r>
            <a:r>
              <a:rPr lang="en-US" sz="2400" dirty="0"/>
              <a:t>track to see whether </a:t>
            </a:r>
            <a:r>
              <a:rPr lang="en-US" sz="2400" dirty="0" smtClean="0"/>
              <a:t>it goes </a:t>
            </a:r>
            <a:r>
              <a:rPr lang="en-US" sz="2400" dirty="0"/>
              <a:t>up or </a:t>
            </a:r>
            <a:r>
              <a:rPr lang="en-US" sz="2400" dirty="0" smtClean="0"/>
              <a:t>down. </a:t>
            </a:r>
          </a:p>
          <a:p>
            <a:pPr marL="514350" indent="-514350">
              <a:buFont typeface="+mj-lt"/>
              <a:buAutoNum type="arabicPeriod"/>
            </a:pPr>
            <a:r>
              <a:rPr lang="en-US" sz="2400" dirty="0" smtClean="0"/>
              <a:t>State </a:t>
            </a:r>
            <a:r>
              <a:rPr lang="en-US" sz="2400" dirty="0"/>
              <a:t>whether you want to see an </a:t>
            </a:r>
            <a:r>
              <a:rPr lang="en-US" sz="2400" dirty="0" smtClean="0"/>
              <a:t>increase or decrease.</a:t>
            </a:r>
          </a:p>
          <a:p>
            <a:pPr marL="514350" indent="-514350">
              <a:buFont typeface="+mj-lt"/>
              <a:buAutoNum type="arabicPeriod"/>
            </a:pPr>
            <a:r>
              <a:rPr lang="en-US" sz="2400" dirty="0" smtClean="0"/>
              <a:t>The </a:t>
            </a:r>
            <a:r>
              <a:rPr lang="en-US" sz="2400" dirty="0"/>
              <a:t>wording of an indicator should </a:t>
            </a:r>
            <a:r>
              <a:rPr lang="en-US" sz="2400" dirty="0" smtClean="0"/>
              <a:t>suggest how </a:t>
            </a:r>
            <a:r>
              <a:rPr lang="en-US" sz="2400" dirty="0"/>
              <a:t>you are going to measure </a:t>
            </a:r>
            <a:r>
              <a:rPr lang="en-US" sz="2400" dirty="0" smtClean="0"/>
              <a:t>the outcome.</a:t>
            </a:r>
          </a:p>
          <a:p>
            <a:pPr marL="514350" indent="-514350">
              <a:buFont typeface="+mj-lt"/>
              <a:buAutoNum type="arabicPeriod"/>
            </a:pPr>
            <a:r>
              <a:rPr lang="en-US" sz="2400" dirty="0" smtClean="0"/>
              <a:t>Feasible for you to collect the data.</a:t>
            </a:r>
            <a:endParaRPr lang="en-US" sz="2400" dirty="0" smtClean="0">
              <a:solidFill>
                <a:srgbClr val="FF0000"/>
              </a:solidFill>
            </a:endParaRPr>
          </a:p>
        </p:txBody>
      </p:sp>
    </p:spTree>
    <p:extLst>
      <p:ext uri="{BB962C8B-B14F-4D97-AF65-F5344CB8AC3E}">
        <p14:creationId xmlns:p14="http://schemas.microsoft.com/office/powerpoint/2010/main" val="180111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12</a:t>
            </a:fld>
            <a:endParaRPr lang="en-US" dirty="0"/>
          </a:p>
        </p:txBody>
      </p:sp>
      <p:sp>
        <p:nvSpPr>
          <p:cNvPr id="2" name="Title 1"/>
          <p:cNvSpPr>
            <a:spLocks noGrp="1"/>
          </p:cNvSpPr>
          <p:nvPr>
            <p:ph type="title"/>
          </p:nvPr>
        </p:nvSpPr>
        <p:spPr/>
        <p:txBody>
          <a:bodyPr>
            <a:normAutofit fontScale="90000"/>
          </a:bodyPr>
          <a:lstStyle/>
          <a:p>
            <a:r>
              <a:rPr lang="en-US" sz="4000" dirty="0" smtClean="0"/>
              <a:t>Well-written Performance Indicators</a:t>
            </a:r>
            <a:endParaRPr lang="en-US" sz="4000" dirty="0"/>
          </a:p>
        </p:txBody>
      </p:sp>
      <p:sp>
        <p:nvSpPr>
          <p:cNvPr id="3" name="Content Placeholder 2"/>
          <p:cNvSpPr>
            <a:spLocks noGrp="1"/>
          </p:cNvSpPr>
          <p:nvPr>
            <p:ph idx="1"/>
          </p:nvPr>
        </p:nvSpPr>
        <p:spPr/>
        <p:txBody>
          <a:bodyPr>
            <a:normAutofit/>
          </a:bodyPr>
          <a:lstStyle/>
          <a:p>
            <a:pPr>
              <a:spcAft>
                <a:spcPts val="1800"/>
              </a:spcAft>
            </a:pPr>
            <a:r>
              <a:rPr lang="en-US" sz="2400" dirty="0" smtClean="0"/>
              <a:t>An increase </a:t>
            </a:r>
            <a:r>
              <a:rPr lang="en-US" sz="2400" i="1" dirty="0" smtClean="0">
                <a:solidFill>
                  <a:srgbClr val="FF0000"/>
                </a:solidFill>
              </a:rPr>
              <a:t>(direction</a:t>
            </a:r>
            <a:r>
              <a:rPr lang="en-US" sz="2400" i="1" dirty="0">
                <a:solidFill>
                  <a:srgbClr val="FF0000"/>
                </a:solidFill>
              </a:rPr>
              <a:t>) </a:t>
            </a:r>
            <a:r>
              <a:rPr lang="en-US" sz="2400" dirty="0"/>
              <a:t>in the average </a:t>
            </a:r>
            <a:r>
              <a:rPr lang="en-US" sz="2400" dirty="0" smtClean="0"/>
              <a:t>score </a:t>
            </a:r>
            <a:r>
              <a:rPr lang="en-US" sz="2400" i="1" dirty="0" smtClean="0">
                <a:solidFill>
                  <a:srgbClr val="FF0000"/>
                </a:solidFill>
              </a:rPr>
              <a:t>(</a:t>
            </a:r>
            <a:r>
              <a:rPr lang="en-US" sz="2400" i="1" dirty="0">
                <a:solidFill>
                  <a:srgbClr val="FF0000"/>
                </a:solidFill>
              </a:rPr>
              <a:t>number) </a:t>
            </a:r>
            <a:r>
              <a:rPr lang="en-US" sz="2400" dirty="0"/>
              <a:t>on the </a:t>
            </a:r>
            <a:r>
              <a:rPr lang="en-US" sz="2400" dirty="0" smtClean="0"/>
              <a:t>Proficiency Test given at the </a:t>
            </a:r>
            <a:r>
              <a:rPr lang="en-US" sz="2400" dirty="0"/>
              <a:t>end of </a:t>
            </a:r>
            <a:r>
              <a:rPr lang="en-US" sz="2400" dirty="0" smtClean="0"/>
              <a:t>training </a:t>
            </a:r>
            <a:r>
              <a:rPr lang="en-US" sz="2400" i="1" dirty="0" smtClean="0">
                <a:solidFill>
                  <a:srgbClr val="FF0000"/>
                </a:solidFill>
              </a:rPr>
              <a:t>(method </a:t>
            </a:r>
            <a:r>
              <a:rPr lang="en-US" sz="2400" i="1" dirty="0">
                <a:solidFill>
                  <a:srgbClr val="FF0000"/>
                </a:solidFill>
              </a:rPr>
              <a:t>of measurement</a:t>
            </a:r>
            <a:r>
              <a:rPr lang="en-US" sz="2400" i="1" dirty="0" smtClean="0">
                <a:solidFill>
                  <a:srgbClr val="FF0000"/>
                </a:solidFill>
              </a:rPr>
              <a:t>)</a:t>
            </a:r>
            <a:endParaRPr lang="en-US" sz="2400" dirty="0">
              <a:solidFill>
                <a:srgbClr val="FF7F01"/>
              </a:solidFill>
            </a:endParaRPr>
          </a:p>
          <a:p>
            <a:r>
              <a:rPr lang="en-US" sz="2400" dirty="0" smtClean="0"/>
              <a:t>An </a:t>
            </a:r>
            <a:r>
              <a:rPr lang="en-US" sz="2400" dirty="0"/>
              <a:t>increase </a:t>
            </a:r>
            <a:r>
              <a:rPr lang="en-US" sz="2400" i="1" dirty="0">
                <a:solidFill>
                  <a:srgbClr val="FF0000"/>
                </a:solidFill>
              </a:rPr>
              <a:t>(direction</a:t>
            </a:r>
            <a:r>
              <a:rPr lang="en-US" sz="2400" i="1" dirty="0" smtClean="0">
                <a:solidFill>
                  <a:srgbClr val="FF0000"/>
                </a:solidFill>
              </a:rPr>
              <a:t>) </a:t>
            </a:r>
            <a:r>
              <a:rPr lang="en-US" sz="2400" dirty="0" smtClean="0"/>
              <a:t>in </a:t>
            </a:r>
            <a:r>
              <a:rPr lang="en-US" sz="2400" dirty="0"/>
              <a:t>the average score </a:t>
            </a:r>
            <a:r>
              <a:rPr lang="en-US" sz="2400" i="1" dirty="0">
                <a:solidFill>
                  <a:srgbClr val="FF0000"/>
                </a:solidFill>
              </a:rPr>
              <a:t>(number) </a:t>
            </a:r>
            <a:r>
              <a:rPr lang="en-US" sz="2400" dirty="0"/>
              <a:t>on the </a:t>
            </a:r>
            <a:r>
              <a:rPr lang="en-US" sz="2400" dirty="0" smtClean="0"/>
              <a:t>Provider Skills Checklist </a:t>
            </a:r>
            <a:r>
              <a:rPr lang="en-US" sz="2400" i="1" dirty="0" smtClean="0">
                <a:solidFill>
                  <a:srgbClr val="FF0000"/>
                </a:solidFill>
              </a:rPr>
              <a:t>(method </a:t>
            </a:r>
            <a:r>
              <a:rPr lang="en-US" sz="2400" i="1" dirty="0">
                <a:solidFill>
                  <a:srgbClr val="FF0000"/>
                </a:solidFill>
              </a:rPr>
              <a:t>of measurement</a:t>
            </a:r>
            <a:r>
              <a:rPr lang="en-US" sz="2400" i="1"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91729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13</a:t>
            </a:fld>
            <a:endParaRPr lang="en-US" dirty="0"/>
          </a:p>
        </p:txBody>
      </p:sp>
      <p:sp>
        <p:nvSpPr>
          <p:cNvPr id="2" name="Title 1"/>
          <p:cNvSpPr>
            <a:spLocks noGrp="1"/>
          </p:cNvSpPr>
          <p:nvPr>
            <p:ph type="title"/>
          </p:nvPr>
        </p:nvSpPr>
        <p:spPr/>
        <p:txBody>
          <a:bodyPr>
            <a:noAutofit/>
          </a:bodyPr>
          <a:lstStyle/>
          <a:p>
            <a:r>
              <a:rPr lang="en-US" dirty="0" smtClean="0"/>
              <a:t>Types of Data and Analysis Considerations</a:t>
            </a:r>
            <a:endParaRPr lang="en-US" dirty="0"/>
          </a:p>
        </p:txBody>
      </p:sp>
      <p:sp>
        <p:nvSpPr>
          <p:cNvPr id="3" name="Content Placeholder 2"/>
          <p:cNvSpPr>
            <a:spLocks noGrp="1"/>
          </p:cNvSpPr>
          <p:nvPr>
            <p:ph idx="1"/>
          </p:nvPr>
        </p:nvSpPr>
        <p:spPr>
          <a:xfrm>
            <a:off x="457200" y="1600200"/>
            <a:ext cx="8229600" cy="4495800"/>
          </a:xfrm>
        </p:spPr>
        <p:txBody>
          <a:bodyPr/>
          <a:lstStyle/>
          <a:p>
            <a:r>
              <a:rPr lang="en-US" sz="2400" dirty="0" smtClean="0"/>
              <a:t>Types: Performance indicators &amp; other factors can be</a:t>
            </a:r>
          </a:p>
          <a:p>
            <a:pPr lvl="1"/>
            <a:r>
              <a:rPr lang="en-US" sz="2000" dirty="0" smtClean="0"/>
              <a:t>Numeric (e.g., SS1, SS2)</a:t>
            </a:r>
          </a:p>
          <a:p>
            <a:pPr lvl="1"/>
            <a:r>
              <a:rPr lang="en-US" sz="2000" dirty="0" smtClean="0"/>
              <a:t>Categorical: ordered (e.g., age group) or non-ordered (e.g., ethnicity)</a:t>
            </a:r>
          </a:p>
          <a:p>
            <a:pPr lvl="1"/>
            <a:r>
              <a:rPr lang="en-US" sz="2000" dirty="0" smtClean="0"/>
              <a:t>Qualitative (e.g., responses to open ended survey or interview questions)</a:t>
            </a:r>
          </a:p>
          <a:p>
            <a:r>
              <a:rPr lang="en-US" sz="2400" dirty="0" smtClean="0"/>
              <a:t>Considerations: All types of data often need “transformation” to be analyzed</a:t>
            </a:r>
          </a:p>
          <a:p>
            <a:pPr lvl="1"/>
            <a:r>
              <a:rPr lang="en-US" sz="2000" dirty="0" smtClean="0"/>
              <a:t>Create groups from numbers or bigger/different categories</a:t>
            </a:r>
          </a:p>
          <a:p>
            <a:pPr lvl="1"/>
            <a:r>
              <a:rPr lang="en-US" sz="2000" dirty="0" smtClean="0"/>
              <a:t>Themes from qualitative data</a:t>
            </a:r>
          </a:p>
          <a:p>
            <a:pPr lvl="1"/>
            <a:r>
              <a:rPr lang="en-US" sz="2000" dirty="0" smtClean="0"/>
              <a:t>Different comparisons and statistical techniques are appropriate for different types of data</a:t>
            </a:r>
          </a:p>
        </p:txBody>
      </p:sp>
    </p:spTree>
    <p:extLst>
      <p:ext uri="{BB962C8B-B14F-4D97-AF65-F5344CB8AC3E}">
        <p14:creationId xmlns:p14="http://schemas.microsoft.com/office/powerpoint/2010/main" val="26240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lstStyle/>
          <a:p>
            <a:r>
              <a:rPr lang="en-US" dirty="0"/>
              <a:t>Analysis </a:t>
            </a:r>
            <a:r>
              <a:rPr lang="en-US" dirty="0" smtClean="0"/>
              <a:t>of Implementation</a:t>
            </a:r>
            <a:endParaRPr lang="en-US" dirty="0"/>
          </a:p>
        </p:txBody>
      </p:sp>
      <p:graphicFrame>
        <p:nvGraphicFramePr>
          <p:cNvPr id="5" name="Content Placeholder 4" descr="This table shows the analysis of implementation, by listing out an activity, performance indicator, measurement and data collection methods, and analysis plan. "/>
          <p:cNvGraphicFramePr>
            <a:graphicFrameLocks noGrp="1"/>
          </p:cNvGraphicFramePr>
          <p:nvPr>
            <p:ph idx="1"/>
            <p:extLst>
              <p:ext uri="{D42A27DB-BD31-4B8C-83A1-F6EECF244321}">
                <p14:modId xmlns:p14="http://schemas.microsoft.com/office/powerpoint/2010/main" val="3139518421"/>
              </p:ext>
            </p:extLst>
          </p:nvPr>
        </p:nvGraphicFramePr>
        <p:xfrm>
          <a:off x="457200" y="1600200"/>
          <a:ext cx="8229600" cy="4023360"/>
        </p:xfrm>
        <a:graphic>
          <a:graphicData uri="http://schemas.openxmlformats.org/drawingml/2006/table">
            <a:tbl>
              <a:tblPr firstRow="1" bandRow="1">
                <a:tableStyleId>{5C22544A-7EE6-4342-B048-85BDC9FD1C3A}</a:tableStyleId>
              </a:tblPr>
              <a:tblGrid>
                <a:gridCol w="1600200"/>
                <a:gridCol w="2514600"/>
                <a:gridCol w="2057400"/>
                <a:gridCol w="2057400"/>
              </a:tblGrid>
              <a:tr h="370840">
                <a:tc>
                  <a:txBody>
                    <a:bodyPr/>
                    <a:lstStyle/>
                    <a:p>
                      <a:r>
                        <a:rPr lang="en-US" dirty="0" smtClean="0"/>
                        <a:t>Activity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How Will We Know the Activity Happened According to the Plan? (</a:t>
                      </a:r>
                      <a:r>
                        <a:rPr lang="en-US" dirty="0" smtClean="0"/>
                        <a:t>performance indicator)</a:t>
                      </a:r>
                      <a:endParaRPr lang="en-US" dirty="0"/>
                    </a:p>
                  </a:txBody>
                  <a:tcPr/>
                </a:tc>
                <a:tc>
                  <a:txBody>
                    <a:bodyPr/>
                    <a:lstStyle/>
                    <a:p>
                      <a:r>
                        <a:rPr lang="en-US" dirty="0" smtClean="0"/>
                        <a:t>Measurement / Data Collection Methods</a:t>
                      </a:r>
                      <a:endParaRPr lang="en-US" dirty="0"/>
                    </a:p>
                  </a:txBody>
                  <a:tcPr/>
                </a:tc>
                <a:tc>
                  <a:txBody>
                    <a:bodyPr/>
                    <a:lstStyle/>
                    <a:p>
                      <a:r>
                        <a:rPr lang="en-US" dirty="0" smtClean="0"/>
                        <a:t>Analysis Plan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Infrastructure: State lead agency  (SLA) develops process for using COS data to assess progress and make program adjustments.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All local lead agencies (LLA) complete steps in self-assessment tool to use data for program adjustments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Review of all LLA self-assessments by SLA staff 	</a:t>
                      </a:r>
                    </a:p>
                    <a:p>
                      <a:endParaRPr lang="en-US" dirty="0"/>
                    </a:p>
                  </a:txBody>
                  <a:tcPr/>
                </a:tc>
                <a:tc>
                  <a:txBody>
                    <a:bodyPr/>
                    <a:lstStyle/>
                    <a:p>
                      <a:pPr marL="0" indent="0">
                        <a:buFont typeface="Arial" panose="020B0604020202020204" pitchFamily="34" charset="0"/>
                        <a:buNone/>
                      </a:pPr>
                      <a:endParaRPr lang="en-US" dirty="0"/>
                    </a:p>
                  </a:txBody>
                  <a:tcPr/>
                </a:tc>
              </a:tr>
            </a:tbl>
          </a:graphicData>
        </a:graphic>
      </p:graphicFrame>
      <p:sp>
        <p:nvSpPr>
          <p:cNvPr id="2" name="Rectangle 1" descr="&quot; &quot;"/>
          <p:cNvSpPr/>
          <p:nvPr/>
        </p:nvSpPr>
        <p:spPr>
          <a:xfrm>
            <a:off x="7082883" y="3074767"/>
            <a:ext cx="12954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14197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p:cNvSpPr>
            <a:spLocks noGrp="1"/>
          </p:cNvSpPr>
          <p:nvPr>
            <p:ph type="title"/>
          </p:nvPr>
        </p:nvSpPr>
        <p:spPr/>
        <p:txBody>
          <a:bodyPr>
            <a:noAutofit/>
          </a:bodyPr>
          <a:lstStyle/>
          <a:p>
            <a:r>
              <a:rPr lang="en-US" dirty="0" smtClean="0"/>
              <a:t>Essential Elements of a Data Analysis Plan</a:t>
            </a:r>
            <a:endParaRPr lang="en-US" dirty="0"/>
          </a:p>
        </p:txBody>
      </p:sp>
      <p:sp>
        <p:nvSpPr>
          <p:cNvPr id="2" name="Content Placeholder 1"/>
          <p:cNvSpPr>
            <a:spLocks noGrp="1"/>
          </p:cNvSpPr>
          <p:nvPr>
            <p:ph idx="1"/>
          </p:nvPr>
        </p:nvSpPr>
        <p:spPr/>
        <p:txBody>
          <a:bodyPr/>
          <a:lstStyle/>
          <a:p>
            <a:pPr lvl="0"/>
            <a:r>
              <a:rPr lang="en-US" dirty="0" smtClean="0"/>
              <a:t>Details </a:t>
            </a:r>
            <a:r>
              <a:rPr lang="en-US" dirty="0"/>
              <a:t>for the analysis that </a:t>
            </a:r>
            <a:r>
              <a:rPr lang="en-US" dirty="0" smtClean="0"/>
              <a:t>specify:</a:t>
            </a:r>
            <a:endParaRPr lang="en-US" dirty="0"/>
          </a:p>
          <a:p>
            <a:pPr lvl="1"/>
            <a:r>
              <a:rPr lang="en-US" dirty="0" smtClean="0"/>
              <a:t>What – topic to be analyzed</a:t>
            </a:r>
          </a:p>
          <a:p>
            <a:pPr lvl="1"/>
            <a:r>
              <a:rPr lang="en-US" dirty="0" smtClean="0"/>
              <a:t>Why – hypotheses or rationale</a:t>
            </a:r>
          </a:p>
          <a:p>
            <a:pPr lvl="1"/>
            <a:r>
              <a:rPr lang="en-US" dirty="0" smtClean="0"/>
              <a:t>How – specific variables, types and order of analyses</a:t>
            </a:r>
          </a:p>
        </p:txBody>
      </p:sp>
    </p:spTree>
    <p:extLst>
      <p:ext uri="{BB962C8B-B14F-4D97-AF65-F5344CB8AC3E}">
        <p14:creationId xmlns:p14="http://schemas.microsoft.com/office/powerpoint/2010/main" val="24918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lstStyle/>
          <a:p>
            <a:r>
              <a:rPr lang="en-US" dirty="0"/>
              <a:t>Analysis of Implementation</a:t>
            </a:r>
          </a:p>
        </p:txBody>
      </p:sp>
      <p:graphicFrame>
        <p:nvGraphicFramePr>
          <p:cNvPr id="5" name="Content Placeholder 4" descr="This table represents an analysis of implementation and lists the activity, performance indicator, measurement and data collection methods, and bullet points for the analysis plan. "/>
          <p:cNvGraphicFramePr>
            <a:graphicFrameLocks noGrp="1"/>
          </p:cNvGraphicFramePr>
          <p:nvPr>
            <p:ph idx="1"/>
            <p:extLst>
              <p:ext uri="{D42A27DB-BD31-4B8C-83A1-F6EECF244321}">
                <p14:modId xmlns:p14="http://schemas.microsoft.com/office/powerpoint/2010/main" val="1037576415"/>
              </p:ext>
            </p:extLst>
          </p:nvPr>
        </p:nvGraphicFramePr>
        <p:xfrm>
          <a:off x="457200" y="1600200"/>
          <a:ext cx="8229600" cy="3749040"/>
        </p:xfrm>
        <a:graphic>
          <a:graphicData uri="http://schemas.openxmlformats.org/drawingml/2006/table">
            <a:tbl>
              <a:tblPr firstRow="1" bandRow="1">
                <a:tableStyleId>{5C22544A-7EE6-4342-B048-85BDC9FD1C3A}</a:tableStyleId>
              </a:tblPr>
              <a:tblGrid>
                <a:gridCol w="1600200"/>
                <a:gridCol w="1905000"/>
                <a:gridCol w="2133600"/>
                <a:gridCol w="2590800"/>
              </a:tblGrid>
              <a:tr h="370840">
                <a:tc>
                  <a:txBody>
                    <a:bodyPr/>
                    <a:lstStyle/>
                    <a:p>
                      <a:r>
                        <a:rPr lang="en-US" dirty="0" smtClean="0"/>
                        <a:t>Activity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Performance Indicator</a:t>
                      </a:r>
                      <a:endParaRPr lang="en-US" dirty="0"/>
                    </a:p>
                  </a:txBody>
                  <a:tcPr/>
                </a:tc>
                <a:tc>
                  <a:txBody>
                    <a:bodyPr/>
                    <a:lstStyle/>
                    <a:p>
                      <a:r>
                        <a:rPr lang="en-US" dirty="0" smtClean="0"/>
                        <a:t>Measurement / Data Collection Methods</a:t>
                      </a:r>
                      <a:endParaRPr lang="en-US" dirty="0"/>
                    </a:p>
                  </a:txBody>
                  <a:tcPr/>
                </a:tc>
                <a:tc>
                  <a:txBody>
                    <a:bodyPr/>
                    <a:lstStyle/>
                    <a:p>
                      <a:r>
                        <a:rPr lang="en-US" dirty="0" smtClean="0"/>
                        <a:t>Analysis Plan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Infrastructure: State lead agency  (SLA) develops process for using COS data to assess progress and make program adjustments.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All local lead agencies (LLA) complete steps in self-assessment tool to use data for program adjustments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Review of all LLA self-assessments by SLA staff 	</a:t>
                      </a:r>
                    </a:p>
                    <a:p>
                      <a:endParaRPr lang="en-US" dirty="0"/>
                    </a:p>
                  </a:txBody>
                  <a:tcPr/>
                </a:tc>
                <a:tc>
                  <a:txBody>
                    <a:bodyPr/>
                    <a:lstStyle/>
                    <a:p>
                      <a:pPr marL="285750" indent="-285750">
                        <a:buFont typeface="Arial" panose="020B0604020202020204" pitchFamily="34" charset="0"/>
                        <a:buChar char="•"/>
                      </a:pPr>
                      <a:r>
                        <a:rPr lang="en-US" dirty="0" smtClean="0"/>
                        <a:t>What</a:t>
                      </a:r>
                      <a:r>
                        <a:rPr lang="en-US" baseline="0" dirty="0" smtClean="0"/>
                        <a:t> specific data, or variables, are we going to collect?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Will we need to transform the data?</a:t>
                      </a:r>
                    </a:p>
                    <a:p>
                      <a:pPr marL="285750" indent="-285750">
                        <a:buFont typeface="Arial" panose="020B0604020202020204" pitchFamily="34" charset="0"/>
                        <a:buChar char="•"/>
                      </a:pPr>
                      <a:r>
                        <a:rPr lang="en-US" baseline="0" dirty="0" smtClean="0"/>
                        <a:t>How will we organize the data?</a:t>
                      </a:r>
                    </a:p>
                    <a:p>
                      <a:pPr marL="285750" indent="-285750">
                        <a:buFont typeface="Arial" panose="020B0604020202020204" pitchFamily="34" charset="0"/>
                        <a:buChar char="•"/>
                      </a:pPr>
                      <a:r>
                        <a:rPr lang="en-US" baseline="0" dirty="0" smtClean="0"/>
                        <a:t>What types of analyses or data displays do we want?</a:t>
                      </a:r>
                      <a:endParaRPr lang="en-US" dirty="0"/>
                    </a:p>
                  </a:txBody>
                  <a:tcPr/>
                </a:tc>
              </a:tr>
            </a:tbl>
          </a:graphicData>
        </a:graphic>
      </p:graphicFrame>
    </p:spTree>
    <p:extLst>
      <p:ext uri="{BB962C8B-B14F-4D97-AF65-F5344CB8AC3E}">
        <p14:creationId xmlns:p14="http://schemas.microsoft.com/office/powerpoint/2010/main" val="3981073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17</a:t>
            </a:fld>
            <a:endParaRPr lang="en-US" dirty="0"/>
          </a:p>
        </p:txBody>
      </p:sp>
      <p:sp>
        <p:nvSpPr>
          <p:cNvPr id="5" name="Title 4"/>
          <p:cNvSpPr>
            <a:spLocks noGrp="1"/>
          </p:cNvSpPr>
          <p:nvPr>
            <p:ph type="title"/>
          </p:nvPr>
        </p:nvSpPr>
        <p:spPr/>
        <p:txBody>
          <a:bodyPr/>
          <a:lstStyle/>
          <a:p>
            <a:r>
              <a:rPr lang="en-US" dirty="0" smtClean="0"/>
              <a:t>Developing a Data Analysis Plan</a:t>
            </a:r>
            <a:endParaRPr lang="en-US" dirty="0"/>
          </a:p>
        </p:txBody>
      </p:sp>
      <p:sp>
        <p:nvSpPr>
          <p:cNvPr id="6" name="Content Placeholder 5"/>
          <p:cNvSpPr>
            <a:spLocks noGrp="1"/>
          </p:cNvSpPr>
          <p:nvPr>
            <p:ph sz="half" idx="1"/>
          </p:nvPr>
        </p:nvSpPr>
        <p:spPr>
          <a:xfrm>
            <a:off x="457200" y="1447800"/>
            <a:ext cx="4114800" cy="4525963"/>
          </a:xfrm>
        </p:spPr>
        <p:txBody>
          <a:bodyPr/>
          <a:lstStyle/>
          <a:p>
            <a:pPr marL="285750" indent="-285750">
              <a:spcBef>
                <a:spcPts val="0"/>
              </a:spcBef>
              <a:defRPr/>
            </a:pPr>
            <a:r>
              <a:rPr lang="en-US" dirty="0"/>
              <a:t>Variable: LLA completion of </a:t>
            </a:r>
            <a:r>
              <a:rPr lang="en-US" dirty="0" smtClean="0"/>
              <a:t>self-assessment</a:t>
            </a:r>
          </a:p>
          <a:p>
            <a:pPr marL="685800" lvl="1">
              <a:spcBef>
                <a:spcPts val="0"/>
              </a:spcBef>
              <a:defRPr/>
            </a:pPr>
            <a:r>
              <a:rPr lang="en-US" dirty="0" smtClean="0"/>
              <a:t>How do we know it is completed? </a:t>
            </a:r>
          </a:p>
          <a:p>
            <a:pPr marL="685800" lvl="1">
              <a:spcBef>
                <a:spcPts val="0"/>
              </a:spcBef>
              <a:defRPr/>
            </a:pPr>
            <a:r>
              <a:rPr lang="en-US" dirty="0" smtClean="0"/>
              <a:t>What specific data do we collect during review?</a:t>
            </a:r>
            <a:endParaRPr lang="en-US" dirty="0"/>
          </a:p>
          <a:p>
            <a:pPr marL="285750" indent="-285750">
              <a:spcBef>
                <a:spcPts val="0"/>
              </a:spcBef>
              <a:defRPr/>
            </a:pPr>
            <a:r>
              <a:rPr lang="en-US" dirty="0" smtClean="0"/>
              <a:t>Transformations: </a:t>
            </a:r>
            <a:r>
              <a:rPr lang="en-US" dirty="0"/>
              <a:t>10 steps in self-assessment </a:t>
            </a:r>
            <a:endParaRPr lang="en-US" dirty="0" smtClean="0"/>
          </a:p>
          <a:p>
            <a:pPr marL="685800" lvl="1">
              <a:spcBef>
                <a:spcPts val="0"/>
              </a:spcBef>
              <a:buClrTx/>
              <a:defRPr/>
            </a:pPr>
            <a:r>
              <a:rPr lang="en-US" dirty="0" smtClean="0"/>
              <a:t>Numeric: % of steps completed?</a:t>
            </a:r>
          </a:p>
          <a:p>
            <a:pPr marL="685800" lvl="1">
              <a:spcBef>
                <a:spcPts val="0"/>
              </a:spcBef>
              <a:buClrTx/>
              <a:defRPr/>
            </a:pPr>
            <a:r>
              <a:rPr lang="en-US" dirty="0" smtClean="0"/>
              <a:t>Categorical: all completed / not </a:t>
            </a:r>
            <a:r>
              <a:rPr lang="en-US" dirty="0"/>
              <a:t>all </a:t>
            </a:r>
            <a:r>
              <a:rPr lang="en-US" dirty="0" smtClean="0"/>
              <a:t>completed?</a:t>
            </a:r>
          </a:p>
        </p:txBody>
      </p:sp>
      <p:sp>
        <p:nvSpPr>
          <p:cNvPr id="8" name="Content Placeholder 7"/>
          <p:cNvSpPr>
            <a:spLocks noGrp="1"/>
          </p:cNvSpPr>
          <p:nvPr>
            <p:ph sz="half" idx="2"/>
          </p:nvPr>
        </p:nvSpPr>
        <p:spPr>
          <a:xfrm>
            <a:off x="5486400" y="1447800"/>
            <a:ext cx="3352800" cy="4525963"/>
          </a:xfrm>
        </p:spPr>
        <p:txBody>
          <a:bodyPr/>
          <a:lstStyle/>
          <a:p>
            <a:r>
              <a:rPr lang="en-US" dirty="0"/>
              <a:t>Data organization: create a database</a:t>
            </a:r>
          </a:p>
          <a:p>
            <a:r>
              <a:rPr lang="en-US" dirty="0" smtClean="0"/>
              <a:t>Types of analyses/data displays: Trend analysis using chart of % of completed </a:t>
            </a:r>
            <a:r>
              <a:rPr lang="en-US" dirty="0"/>
              <a:t>self-assessment </a:t>
            </a:r>
            <a:r>
              <a:rPr lang="en-US" dirty="0" smtClean="0"/>
              <a:t>steps for each program</a:t>
            </a:r>
            <a:endParaRPr lang="en-US" dirty="0"/>
          </a:p>
        </p:txBody>
      </p:sp>
      <p:grpSp>
        <p:nvGrpSpPr>
          <p:cNvPr id="14" name="Group 13" descr="&quot; &quot;"/>
          <p:cNvGrpSpPr/>
          <p:nvPr/>
        </p:nvGrpSpPr>
        <p:grpSpPr>
          <a:xfrm>
            <a:off x="4467922" y="1981201"/>
            <a:ext cx="882185" cy="1371599"/>
            <a:chOff x="4315522" y="2133600"/>
            <a:chExt cx="1600200" cy="2057401"/>
          </a:xfrm>
        </p:grpSpPr>
        <p:sp>
          <p:nvSpPr>
            <p:cNvPr id="12" name="Curved Left Arrow 11" descr="&quot; &quot;"/>
            <p:cNvSpPr/>
            <p:nvPr/>
          </p:nvSpPr>
          <p:spPr>
            <a:xfrm rot="10800000">
              <a:off x="4848922" y="2133601"/>
              <a:ext cx="1066800" cy="2057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descr="&quot; &quot;"/>
            <p:cNvSpPr/>
            <p:nvPr/>
          </p:nvSpPr>
          <p:spPr>
            <a:xfrm rot="10800000" flipH="1">
              <a:off x="4315522" y="2133600"/>
              <a:ext cx="1066800" cy="2057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8494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p:txBody>
          <a:bodyPr/>
          <a:lstStyle/>
          <a:p>
            <a:r>
              <a:rPr lang="en-US" dirty="0" smtClean="0"/>
              <a:t>Create a (Mock) Database</a:t>
            </a:r>
            <a:endParaRPr lang="en-US" dirty="0"/>
          </a:p>
        </p:txBody>
      </p:sp>
      <p:pic>
        <p:nvPicPr>
          <p:cNvPr id="5" name="Content Placeholder 4" descr="This image is a snapshot of a mock database in exce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4494" y="1600200"/>
            <a:ext cx="6555011" cy="4038600"/>
          </a:xfrm>
        </p:spPr>
      </p:pic>
    </p:spTree>
    <p:extLst>
      <p:ext uri="{BB962C8B-B14F-4D97-AF65-F5344CB8AC3E}">
        <p14:creationId xmlns:p14="http://schemas.microsoft.com/office/powerpoint/2010/main" val="2924332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p:txBody>
          <a:bodyPr/>
          <a:lstStyle/>
          <a:p>
            <a:r>
              <a:rPr lang="en-US" dirty="0" smtClean="0"/>
              <a:t>Types of Analyses/Data Displays</a:t>
            </a:r>
            <a:endParaRPr lang="en-US" dirty="0"/>
          </a:p>
        </p:txBody>
      </p:sp>
      <p:graphicFrame>
        <p:nvGraphicFramePr>
          <p:cNvPr id="5" name="Content Placeholder 4" descr="This line graph shows the percentage of self assessment steps completed at three points in time, July 2016 to June 2017, July 2017 to June 2018, and July 2018 to June 2019. The lines are color coded as either roll out 1 or roll out 2. "/>
          <p:cNvGraphicFramePr>
            <a:graphicFrameLocks noGrp="1"/>
          </p:cNvGraphicFramePr>
          <p:nvPr>
            <p:ph idx="1"/>
            <p:extLst>
              <p:ext uri="{D42A27DB-BD31-4B8C-83A1-F6EECF244321}">
                <p14:modId xmlns:p14="http://schemas.microsoft.com/office/powerpoint/2010/main" val="1609669285"/>
              </p:ext>
            </p:extLst>
          </p:nvPr>
        </p:nvGraphicFramePr>
        <p:xfrm>
          <a:off x="381000" y="2039034"/>
          <a:ext cx="8229600" cy="4038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descr="&quot; &quot;"/>
          <p:cNvGrpSpPr/>
          <p:nvPr/>
        </p:nvGrpSpPr>
        <p:grpSpPr>
          <a:xfrm>
            <a:off x="2164079" y="1374337"/>
            <a:ext cx="3474721" cy="4174487"/>
            <a:chOff x="1954299" y="1120044"/>
            <a:chExt cx="3474721" cy="4174487"/>
          </a:xfrm>
        </p:grpSpPr>
        <p:cxnSp>
          <p:nvCxnSpPr>
            <p:cNvPr id="7" name="Straight Connector 6"/>
            <p:cNvCxnSpPr/>
            <p:nvPr/>
          </p:nvCxnSpPr>
          <p:spPr>
            <a:xfrm>
              <a:off x="2510467" y="1461575"/>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50635" y="1484531"/>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54299" y="1120044"/>
              <a:ext cx="1143001" cy="369332"/>
            </a:xfrm>
            <a:prstGeom prst="rect">
              <a:avLst/>
            </a:prstGeom>
            <a:solidFill>
              <a:schemeClr val="bg1"/>
            </a:solidFill>
            <a:ln>
              <a:solidFill>
                <a:srgbClr val="154578"/>
              </a:solidFill>
            </a:ln>
          </p:spPr>
          <p:txBody>
            <a:bodyPr wrap="square" rtlCol="0">
              <a:spAutoFit/>
            </a:bodyPr>
            <a:lstStyle/>
            <a:p>
              <a:pPr algn="ctr"/>
              <a:r>
                <a:rPr lang="en-US" dirty="0" smtClean="0">
                  <a:solidFill>
                    <a:srgbClr val="ED3532"/>
                  </a:solidFill>
                </a:rPr>
                <a:t>Roll Out 1</a:t>
              </a:r>
            </a:p>
          </p:txBody>
        </p:sp>
        <p:sp>
          <p:nvSpPr>
            <p:cNvPr id="10" name="TextBox 9"/>
            <p:cNvSpPr txBox="1"/>
            <p:nvPr/>
          </p:nvSpPr>
          <p:spPr>
            <a:xfrm>
              <a:off x="4286019" y="1138410"/>
              <a:ext cx="1143001" cy="369332"/>
            </a:xfrm>
            <a:prstGeom prst="rect">
              <a:avLst/>
            </a:prstGeom>
            <a:solidFill>
              <a:schemeClr val="bg1"/>
            </a:solidFill>
            <a:ln>
              <a:solidFill>
                <a:srgbClr val="154578"/>
              </a:solidFill>
            </a:ln>
          </p:spPr>
          <p:txBody>
            <a:bodyPr wrap="square" rtlCol="0">
              <a:spAutoFit/>
            </a:bodyPr>
            <a:lstStyle/>
            <a:p>
              <a:pPr algn="ctr"/>
              <a:r>
                <a:rPr lang="en-US" dirty="0" smtClean="0">
                  <a:solidFill>
                    <a:srgbClr val="154578"/>
                  </a:solidFill>
                </a:rPr>
                <a:t>Roll Out 2</a:t>
              </a:r>
            </a:p>
          </p:txBody>
        </p:sp>
      </p:grpSp>
    </p:spTree>
    <p:extLst>
      <p:ext uri="{BB962C8B-B14F-4D97-AF65-F5344CB8AC3E}">
        <p14:creationId xmlns:p14="http://schemas.microsoft.com/office/powerpoint/2010/main" val="5387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p:txBody>
          <a:bodyPr/>
          <a:lstStyle/>
          <a:p>
            <a:r>
              <a:rPr lang="en-US" dirty="0" smtClean="0"/>
              <a:t>Identify essential elements of an analysis plan</a:t>
            </a:r>
          </a:p>
          <a:p>
            <a:r>
              <a:rPr lang="en-US" dirty="0" smtClean="0"/>
              <a:t>Summarize types of data and analysis considerations</a:t>
            </a:r>
          </a:p>
          <a:p>
            <a:r>
              <a:rPr lang="en-US" dirty="0" smtClean="0"/>
              <a:t>Apply essential elements and guiding questions to begin developing an analysis plan</a:t>
            </a:r>
          </a:p>
        </p:txBody>
      </p:sp>
    </p:spTree>
    <p:extLst>
      <p:ext uri="{BB962C8B-B14F-4D97-AF65-F5344CB8AC3E}">
        <p14:creationId xmlns:p14="http://schemas.microsoft.com/office/powerpoint/2010/main" val="2431749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20</a:t>
            </a:fld>
            <a:endParaRPr lang="en-US" dirty="0"/>
          </a:p>
        </p:txBody>
      </p:sp>
      <p:sp>
        <p:nvSpPr>
          <p:cNvPr id="3" name="Title 2"/>
          <p:cNvSpPr>
            <a:spLocks noGrp="1"/>
          </p:cNvSpPr>
          <p:nvPr>
            <p:ph type="title"/>
          </p:nvPr>
        </p:nvSpPr>
        <p:spPr/>
        <p:txBody>
          <a:bodyPr/>
          <a:lstStyle/>
          <a:p>
            <a:r>
              <a:rPr lang="en-US" dirty="0"/>
              <a:t>Analysis of Implementation</a:t>
            </a:r>
          </a:p>
        </p:txBody>
      </p:sp>
      <p:graphicFrame>
        <p:nvGraphicFramePr>
          <p:cNvPr id="5" name="Content Placeholder 4" descr="This table covers analysis of implementation by listing out a performance indicator, measurement and data collection methods, and an analysis plan. "/>
          <p:cNvGraphicFramePr>
            <a:graphicFrameLocks noGrp="1"/>
          </p:cNvGraphicFramePr>
          <p:nvPr>
            <p:ph idx="1"/>
            <p:extLst>
              <p:ext uri="{D42A27DB-BD31-4B8C-83A1-F6EECF244321}">
                <p14:modId xmlns:p14="http://schemas.microsoft.com/office/powerpoint/2010/main" val="1489171019"/>
              </p:ext>
            </p:extLst>
          </p:nvPr>
        </p:nvGraphicFramePr>
        <p:xfrm>
          <a:off x="457200" y="1600200"/>
          <a:ext cx="8229599" cy="4023360"/>
        </p:xfrm>
        <a:graphic>
          <a:graphicData uri="http://schemas.openxmlformats.org/drawingml/2006/table">
            <a:tbl>
              <a:tblPr firstRow="1" bandRow="1">
                <a:tableStyleId>{5C22544A-7EE6-4342-B048-85BDC9FD1C3A}</a:tableStyleId>
              </a:tblPr>
              <a:tblGrid>
                <a:gridCol w="1776845"/>
                <a:gridCol w="2150918"/>
                <a:gridCol w="430183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Performance Indicator</a:t>
                      </a:r>
                      <a:endParaRPr lang="en-US" dirty="0"/>
                    </a:p>
                  </a:txBody>
                  <a:tcPr/>
                </a:tc>
                <a:tc>
                  <a:txBody>
                    <a:bodyPr/>
                    <a:lstStyle/>
                    <a:p>
                      <a:r>
                        <a:rPr lang="en-US" dirty="0" smtClean="0"/>
                        <a:t>Measurement / Data Collection Methods</a:t>
                      </a:r>
                      <a:endParaRPr lang="en-US" dirty="0"/>
                    </a:p>
                  </a:txBody>
                  <a:tcPr/>
                </a:tc>
                <a:tc>
                  <a:txBody>
                    <a:bodyPr/>
                    <a:lstStyle/>
                    <a:p>
                      <a:r>
                        <a:rPr lang="en-US" dirty="0" smtClean="0"/>
                        <a:t>Analysis Plan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All local lead agencies (LLA) complete </a:t>
                      </a:r>
                      <a:r>
                        <a:rPr lang="en-US" sz="1800" b="0" i="0" u="none" strike="noStrike" kern="1200" baseline="0" dirty="0" smtClean="0">
                          <a:solidFill>
                            <a:srgbClr val="FF0000"/>
                          </a:solidFill>
                          <a:latin typeface="+mn-lt"/>
                          <a:ea typeface="+mn-ea"/>
                          <a:cs typeface="+mn-cs"/>
                        </a:rPr>
                        <a:t>all</a:t>
                      </a:r>
                      <a:r>
                        <a:rPr lang="en-US" sz="1800" b="0" i="0" u="none" strike="noStrike" kern="1200" baseline="0" dirty="0" smtClean="0">
                          <a:solidFill>
                            <a:schemeClr val="dk1"/>
                          </a:solidFill>
                          <a:latin typeface="+mn-lt"/>
                          <a:ea typeface="+mn-ea"/>
                          <a:cs typeface="+mn-cs"/>
                        </a:rPr>
                        <a:t> </a:t>
                      </a:r>
                      <a:r>
                        <a:rPr lang="en-US" sz="1800" b="0" i="0" u="none" strike="noStrike" kern="1200" baseline="0" dirty="0" smtClean="0">
                          <a:solidFill>
                            <a:srgbClr val="FF0000"/>
                          </a:solidFill>
                          <a:latin typeface="+mn-lt"/>
                          <a:ea typeface="+mn-ea"/>
                          <a:cs typeface="+mn-cs"/>
                        </a:rPr>
                        <a:t>10 </a:t>
                      </a:r>
                      <a:r>
                        <a:rPr lang="en-US" sz="1800" b="0" i="0" u="none" strike="noStrike" kern="1200" baseline="0" dirty="0" smtClean="0">
                          <a:solidFill>
                            <a:schemeClr val="dk1"/>
                          </a:solidFill>
                          <a:latin typeface="+mn-lt"/>
                          <a:ea typeface="+mn-ea"/>
                          <a:cs typeface="+mn-cs"/>
                        </a:rPr>
                        <a:t>steps in self-assessment tool to use data for program adjustments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Review of all LLA self-assessments by SLA staff</a:t>
                      </a:r>
                      <a:r>
                        <a:rPr lang="en-US" sz="1800" b="0" i="0" u="none" strike="noStrike" kern="1200" baseline="0" dirty="0" smtClean="0">
                          <a:solidFill>
                            <a:srgbClr val="FF0000"/>
                          </a:solidFill>
                          <a:latin typeface="+mn-lt"/>
                          <a:ea typeface="+mn-ea"/>
                          <a:cs typeface="+mn-cs"/>
                        </a:rPr>
                        <a:t>, and count the number of the steps in the SA that were adequately completed.  Provide definition/guidance/examples of adequate completion.</a:t>
                      </a:r>
                      <a:endParaRPr lang="en-US" sz="1800" b="0" i="0" u="none" strike="noStrike" kern="1200" baseline="0" dirty="0" smtClean="0">
                        <a:solidFill>
                          <a:schemeClr val="dk1"/>
                        </a:solidFill>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Variables:  LLA completion of self-assessment (SA) measured by %</a:t>
                      </a:r>
                      <a:r>
                        <a:rPr lang="en-US" baseline="0" dirty="0" smtClean="0">
                          <a:solidFill>
                            <a:schemeClr val="tx1"/>
                          </a:solidFill>
                        </a:rPr>
                        <a:t> of the SA steps completed each year, measured annually.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Comparisons/data display: graph the % of steps completed for each LLA each year; plot lines to measure when state disseminated the process; watch for increasing or decreasing trends and time from dissemination to inform adjustments</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80567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21</a:t>
            </a:fld>
            <a:endParaRPr lang="en-US" dirty="0"/>
          </a:p>
        </p:txBody>
      </p:sp>
      <p:sp>
        <p:nvSpPr>
          <p:cNvPr id="2" name="Title 1"/>
          <p:cNvSpPr>
            <a:spLocks noGrp="1"/>
          </p:cNvSpPr>
          <p:nvPr>
            <p:ph type="title"/>
          </p:nvPr>
        </p:nvSpPr>
        <p:spPr/>
        <p:txBody>
          <a:bodyPr/>
          <a:lstStyle/>
          <a:p>
            <a:r>
              <a:rPr lang="en-US" dirty="0" smtClean="0"/>
              <a:t>Questions?</a:t>
            </a:r>
            <a:endParaRPr lang="en-US" dirty="0"/>
          </a:p>
        </p:txBody>
      </p:sp>
      <p:pic>
        <p:nvPicPr>
          <p:cNvPr id="5" name="Picture Placeholder 4"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276" r="5276"/>
          <a:stretch>
            <a:fillRect/>
          </a:stretch>
        </p:blipFill>
        <p:spPr>
          <a:xfrm>
            <a:off x="3733800" y="1981200"/>
            <a:ext cx="4495800" cy="3354388"/>
          </a:xfrm>
        </p:spPr>
      </p:pic>
    </p:spTree>
    <p:extLst>
      <p:ext uri="{BB962C8B-B14F-4D97-AF65-F5344CB8AC3E}">
        <p14:creationId xmlns:p14="http://schemas.microsoft.com/office/powerpoint/2010/main" val="2016405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a:t>Analysis of Long Term Outcomes</a:t>
            </a:r>
          </a:p>
        </p:txBody>
      </p:sp>
      <p:graphicFrame>
        <p:nvGraphicFramePr>
          <p:cNvPr id="5" name="Content Placeholder 4" descr="This table shows the analysis of long term outcomes, by listing out an outcome, evaluation questions, performance indicator, and measurement and data collection methods. "/>
          <p:cNvGraphicFramePr>
            <a:graphicFrameLocks noGrp="1"/>
          </p:cNvGraphicFramePr>
          <p:nvPr>
            <p:ph idx="1"/>
            <p:extLst>
              <p:ext uri="{D42A27DB-BD31-4B8C-83A1-F6EECF244321}">
                <p14:modId xmlns:p14="http://schemas.microsoft.com/office/powerpoint/2010/main" val="2578248369"/>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Outcome</a:t>
                      </a:r>
                      <a:endParaRPr lang="en-US" dirty="0"/>
                    </a:p>
                  </a:txBody>
                  <a:tcPr/>
                </a:tc>
                <a:tc>
                  <a:txBody>
                    <a:bodyPr/>
                    <a:lstStyle/>
                    <a:p>
                      <a:r>
                        <a:rPr lang="en-US" dirty="0" smtClean="0"/>
                        <a:t>Evaluation Question(s)</a:t>
                      </a:r>
                      <a:endParaRPr lang="en-US" dirty="0"/>
                    </a:p>
                  </a:txBody>
                  <a:tcPr/>
                </a:tc>
                <a:tc>
                  <a:txBody>
                    <a:bodyPr/>
                    <a:lstStyle/>
                    <a:p>
                      <a:r>
                        <a:rPr lang="en-US" dirty="0" smtClean="0"/>
                        <a:t>Performance Indicator</a:t>
                      </a:r>
                      <a:endParaRPr lang="en-US" dirty="0"/>
                    </a:p>
                  </a:txBody>
                  <a:tcPr/>
                </a:tc>
                <a:tc>
                  <a:txBody>
                    <a:bodyPr/>
                    <a:lstStyle/>
                    <a:p>
                      <a:r>
                        <a:rPr lang="en-US" dirty="0" smtClean="0"/>
                        <a:t>Measurement/ Data Collection Methods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More EI enrollees will demonstrate greater than expected growth in social-emotional (SE) skills upon exit from EI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Did children who entered EI with SE COS ≤ 5 in SE substantially increase their rate of growth by the time they exited EI?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At least 50% of children who entered with SE COS ≤ 5 shifted from OSEP progress category b to categories c or 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r>
                        <a:rPr lang="en-US" dirty="0" smtClean="0"/>
                        <a:t>COS</a:t>
                      </a:r>
                      <a:r>
                        <a:rPr lang="en-US" baseline="0" dirty="0" smtClean="0"/>
                        <a:t> ratings at entry and exit captured in s</a:t>
                      </a:r>
                      <a:r>
                        <a:rPr lang="en-US" dirty="0" smtClean="0"/>
                        <a:t>tate data system </a:t>
                      </a:r>
                      <a:endParaRPr lang="en-US" dirty="0"/>
                    </a:p>
                  </a:txBody>
                  <a:tcPr/>
                </a:tc>
              </a:tr>
            </a:tbl>
          </a:graphicData>
        </a:graphic>
      </p:graphicFrame>
    </p:spTree>
    <p:extLst>
      <p:ext uri="{BB962C8B-B14F-4D97-AF65-F5344CB8AC3E}">
        <p14:creationId xmlns:p14="http://schemas.microsoft.com/office/powerpoint/2010/main" val="536994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p:cNvSpPr>
            <a:spLocks noGrp="1"/>
          </p:cNvSpPr>
          <p:nvPr>
            <p:ph type="title"/>
          </p:nvPr>
        </p:nvSpPr>
        <p:spPr/>
        <p:txBody>
          <a:bodyPr>
            <a:noAutofit/>
          </a:bodyPr>
          <a:lstStyle/>
          <a:p>
            <a:r>
              <a:rPr lang="en-US" dirty="0" smtClean="0"/>
              <a:t>OSEP Progress Category &amp; Summary Statement Refresher</a:t>
            </a:r>
            <a:endParaRPr lang="en-US" dirty="0"/>
          </a:p>
        </p:txBody>
      </p:sp>
      <p:sp>
        <p:nvSpPr>
          <p:cNvPr id="2" name="Content Placeholder 1"/>
          <p:cNvSpPr>
            <a:spLocks noGrp="1"/>
          </p:cNvSpPr>
          <p:nvPr>
            <p:ph idx="1"/>
          </p:nvPr>
        </p:nvSpPr>
        <p:spPr/>
        <p:txBody>
          <a:bodyPr/>
          <a:lstStyle/>
          <a:p>
            <a:r>
              <a:rPr lang="en-US" dirty="0" smtClean="0"/>
              <a:t>OSEP progress categories (a, b, c, d, e) are calculated from two COS ratings and two different time points (for federal reporting, at entry and exit from EI/ECSE).</a:t>
            </a:r>
          </a:p>
          <a:p>
            <a:r>
              <a:rPr lang="en-US" dirty="0" smtClean="0"/>
              <a:t>Summary statement 1 = (c + d)/(a + b + c + d)</a:t>
            </a:r>
          </a:p>
          <a:p>
            <a:r>
              <a:rPr lang="en-US" dirty="0" smtClean="0"/>
              <a:t>A “shift” of children from b to c or d would put them in the numerator as well as the denominator and increase SS1</a:t>
            </a:r>
          </a:p>
          <a:p>
            <a:pPr marL="0" indent="0" algn="ctr">
              <a:buNone/>
            </a:pPr>
            <a:r>
              <a:rPr lang="en-US" dirty="0" smtClean="0"/>
              <a:t>HOWEVER…</a:t>
            </a:r>
          </a:p>
        </p:txBody>
      </p:sp>
    </p:spTree>
    <p:extLst>
      <p:ext uri="{BB962C8B-B14F-4D97-AF65-F5344CB8AC3E}">
        <p14:creationId xmlns:p14="http://schemas.microsoft.com/office/powerpoint/2010/main" val="4117867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24</a:t>
            </a:fld>
            <a:endParaRPr lang="en-US" dirty="0"/>
          </a:p>
        </p:txBody>
      </p:sp>
      <p:sp>
        <p:nvSpPr>
          <p:cNvPr id="3" name="Title 2"/>
          <p:cNvSpPr>
            <a:spLocks noGrp="1"/>
          </p:cNvSpPr>
          <p:nvPr>
            <p:ph type="title"/>
          </p:nvPr>
        </p:nvSpPr>
        <p:spPr/>
        <p:txBody>
          <a:bodyPr>
            <a:normAutofit/>
          </a:bodyPr>
          <a:lstStyle/>
          <a:p>
            <a:r>
              <a:rPr lang="en-US" dirty="0"/>
              <a:t>Analysis of Long Term Outcomes</a:t>
            </a:r>
          </a:p>
        </p:txBody>
      </p:sp>
      <p:graphicFrame>
        <p:nvGraphicFramePr>
          <p:cNvPr id="5" name="Content Placeholder 4" descr="This table shows the analysis of long term outcomes, by listing out an outcome, evaluation questions, performance indicator, and measurement and data collection methods. "/>
          <p:cNvGraphicFramePr>
            <a:graphicFrameLocks noGrp="1"/>
          </p:cNvGraphicFramePr>
          <p:nvPr>
            <p:ph idx="1"/>
            <p:extLst>
              <p:ext uri="{D42A27DB-BD31-4B8C-83A1-F6EECF244321}">
                <p14:modId xmlns:p14="http://schemas.microsoft.com/office/powerpoint/2010/main" val="2947552125"/>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Outcome</a:t>
                      </a:r>
                      <a:endParaRPr lang="en-US" dirty="0"/>
                    </a:p>
                  </a:txBody>
                  <a:tcPr/>
                </a:tc>
                <a:tc>
                  <a:txBody>
                    <a:bodyPr/>
                    <a:lstStyle/>
                    <a:p>
                      <a:r>
                        <a:rPr lang="en-US" dirty="0" smtClean="0"/>
                        <a:t>Evaluation Question(s)</a:t>
                      </a:r>
                      <a:endParaRPr lang="en-US" dirty="0"/>
                    </a:p>
                  </a:txBody>
                  <a:tcPr/>
                </a:tc>
                <a:tc>
                  <a:txBody>
                    <a:bodyPr/>
                    <a:lstStyle/>
                    <a:p>
                      <a:r>
                        <a:rPr lang="en-US" dirty="0" smtClean="0"/>
                        <a:t>Performance Indicator</a:t>
                      </a:r>
                      <a:endParaRPr lang="en-US" dirty="0"/>
                    </a:p>
                  </a:txBody>
                  <a:tcPr/>
                </a:tc>
                <a:tc>
                  <a:txBody>
                    <a:bodyPr/>
                    <a:lstStyle/>
                    <a:p>
                      <a:r>
                        <a:rPr lang="en-US" dirty="0" smtClean="0"/>
                        <a:t>Measurement/ Data Collection Methods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More EI enrollees will demonstrate greater than expected growth in social-emotional (SE) skills upon exit from EI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Did children who entered EI with SE COS ≤ 5 in SE substantially increase their rate of growth by the time they exited EI?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At least </a:t>
                      </a:r>
                      <a:r>
                        <a:rPr lang="en-US" sz="1800" b="1" i="0" u="none" strike="noStrike" kern="1200" baseline="0" dirty="0" smtClean="0">
                          <a:solidFill>
                            <a:srgbClr val="ED3532"/>
                          </a:solidFill>
                          <a:latin typeface="+mn-lt"/>
                          <a:ea typeface="+mn-ea"/>
                          <a:cs typeface="+mn-cs"/>
                        </a:rPr>
                        <a:t>50% of children </a:t>
                      </a:r>
                      <a:r>
                        <a:rPr lang="en-US" sz="1800" b="0" i="0" u="none" strike="noStrike" kern="1200" baseline="0" dirty="0" smtClean="0">
                          <a:solidFill>
                            <a:schemeClr val="dk1"/>
                          </a:solidFill>
                          <a:latin typeface="+mn-lt"/>
                          <a:ea typeface="+mn-ea"/>
                          <a:cs typeface="+mn-cs"/>
                        </a:rPr>
                        <a:t>who entered with SE COS ≤ 5 shifted from OSEP progress category b to categories c or 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r>
                        <a:rPr lang="en-US" dirty="0" smtClean="0"/>
                        <a:t>COS</a:t>
                      </a:r>
                      <a:r>
                        <a:rPr lang="en-US" baseline="0" dirty="0" smtClean="0"/>
                        <a:t> ratings at entry and exit captured in s</a:t>
                      </a:r>
                      <a:r>
                        <a:rPr lang="en-US" dirty="0" smtClean="0"/>
                        <a:t>tate data system </a:t>
                      </a:r>
                      <a:endParaRPr lang="en-US" dirty="0"/>
                    </a:p>
                  </a:txBody>
                  <a:tcPr/>
                </a:tc>
              </a:tr>
            </a:tbl>
          </a:graphicData>
        </a:graphic>
      </p:graphicFrame>
    </p:spTree>
    <p:extLst>
      <p:ext uri="{BB962C8B-B14F-4D97-AF65-F5344CB8AC3E}">
        <p14:creationId xmlns:p14="http://schemas.microsoft.com/office/powerpoint/2010/main" val="3567863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25</a:t>
            </a:fld>
            <a:endParaRPr lang="en-US" dirty="0"/>
          </a:p>
        </p:txBody>
      </p:sp>
      <p:sp>
        <p:nvSpPr>
          <p:cNvPr id="2" name="Title 1"/>
          <p:cNvSpPr>
            <a:spLocks noGrp="1"/>
          </p:cNvSpPr>
          <p:nvPr>
            <p:ph type="title"/>
          </p:nvPr>
        </p:nvSpPr>
        <p:spPr/>
        <p:txBody>
          <a:bodyPr>
            <a:normAutofit/>
          </a:bodyPr>
          <a:lstStyle/>
          <a:p>
            <a:r>
              <a:rPr lang="en-US" dirty="0"/>
              <a:t>Developing a Data Analysis Plan</a:t>
            </a:r>
          </a:p>
        </p:txBody>
      </p:sp>
      <p:sp>
        <p:nvSpPr>
          <p:cNvPr id="3" name="Content Placeholder 2"/>
          <p:cNvSpPr>
            <a:spLocks noGrp="1"/>
          </p:cNvSpPr>
          <p:nvPr>
            <p:ph idx="1"/>
          </p:nvPr>
        </p:nvSpPr>
        <p:spPr/>
        <p:txBody>
          <a:bodyPr/>
          <a:lstStyle/>
          <a:p>
            <a:r>
              <a:rPr lang="en-US" dirty="0" smtClean="0"/>
              <a:t>Variables: midway OSEP progress category, exit OSEP progress category, shift from b to c or d, program ID, exit date, </a:t>
            </a:r>
            <a:r>
              <a:rPr lang="en-US" dirty="0"/>
              <a:t>disability </a:t>
            </a:r>
            <a:r>
              <a:rPr lang="en-US" dirty="0" smtClean="0"/>
              <a:t>category, </a:t>
            </a:r>
            <a:r>
              <a:rPr lang="en-US" dirty="0"/>
              <a:t>length of service category.</a:t>
            </a:r>
            <a:endParaRPr lang="en-US" dirty="0" smtClean="0"/>
          </a:p>
          <a:p>
            <a:r>
              <a:rPr lang="en-US" dirty="0" smtClean="0"/>
              <a:t>Transformations: calculate the “shift” variable from the midway and exit progress categories as yes/no; calculate length of service as ≤ 12 mo. or &gt; 12 mo.</a:t>
            </a:r>
          </a:p>
        </p:txBody>
      </p:sp>
    </p:spTree>
    <p:extLst>
      <p:ext uri="{BB962C8B-B14F-4D97-AF65-F5344CB8AC3E}">
        <p14:creationId xmlns:p14="http://schemas.microsoft.com/office/powerpoint/2010/main" val="437028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26</a:t>
            </a:fld>
            <a:endParaRPr lang="en-US" dirty="0"/>
          </a:p>
        </p:txBody>
      </p:sp>
      <p:sp>
        <p:nvSpPr>
          <p:cNvPr id="2" name="Title 1"/>
          <p:cNvSpPr>
            <a:spLocks noGrp="1"/>
          </p:cNvSpPr>
          <p:nvPr>
            <p:ph type="title"/>
          </p:nvPr>
        </p:nvSpPr>
        <p:spPr/>
        <p:txBody>
          <a:bodyPr>
            <a:normAutofit/>
          </a:bodyPr>
          <a:lstStyle/>
          <a:p>
            <a:r>
              <a:rPr lang="en-US" dirty="0"/>
              <a:t>Developing a Data Analysis Plan</a:t>
            </a:r>
          </a:p>
        </p:txBody>
      </p:sp>
      <p:sp>
        <p:nvSpPr>
          <p:cNvPr id="3" name="Content Placeholder 2"/>
          <p:cNvSpPr>
            <a:spLocks noGrp="1"/>
          </p:cNvSpPr>
          <p:nvPr>
            <p:ph sz="half" idx="1"/>
          </p:nvPr>
        </p:nvSpPr>
        <p:spPr>
          <a:xfrm>
            <a:off x="457200" y="1371600"/>
            <a:ext cx="8229600" cy="4525963"/>
          </a:xfrm>
        </p:spPr>
        <p:txBody>
          <a:bodyPr/>
          <a:lstStyle/>
          <a:p>
            <a:r>
              <a:rPr lang="en-US" dirty="0" smtClean="0"/>
              <a:t>Data organization: create a mock database, consider if you can add variables to your state’s data system</a:t>
            </a:r>
          </a:p>
        </p:txBody>
      </p:sp>
      <p:pic>
        <p:nvPicPr>
          <p:cNvPr id="7" name="Content Placeholder 6" descr="This image is a snapshot of a mock database in Microsoft excel.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47799" y="2438400"/>
            <a:ext cx="6427943" cy="3429000"/>
          </a:xfrm>
        </p:spPr>
      </p:pic>
    </p:spTree>
    <p:extLst>
      <p:ext uri="{BB962C8B-B14F-4D97-AF65-F5344CB8AC3E}">
        <p14:creationId xmlns:p14="http://schemas.microsoft.com/office/powerpoint/2010/main" val="2034441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27</a:t>
            </a:fld>
            <a:endParaRPr lang="en-US" dirty="0"/>
          </a:p>
        </p:txBody>
      </p:sp>
      <p:sp>
        <p:nvSpPr>
          <p:cNvPr id="2" name="Title 1"/>
          <p:cNvSpPr>
            <a:spLocks noGrp="1"/>
          </p:cNvSpPr>
          <p:nvPr>
            <p:ph type="title"/>
          </p:nvPr>
        </p:nvSpPr>
        <p:spPr/>
        <p:txBody>
          <a:bodyPr>
            <a:normAutofit/>
          </a:bodyPr>
          <a:lstStyle/>
          <a:p>
            <a:r>
              <a:rPr lang="en-US" dirty="0"/>
              <a:t>Developing a Data Analysis Plan</a:t>
            </a:r>
          </a:p>
        </p:txBody>
      </p:sp>
      <p:sp>
        <p:nvSpPr>
          <p:cNvPr id="3" name="Content Placeholder 2"/>
          <p:cNvSpPr>
            <a:spLocks noGrp="1"/>
          </p:cNvSpPr>
          <p:nvPr>
            <p:ph idx="1"/>
          </p:nvPr>
        </p:nvSpPr>
        <p:spPr/>
        <p:txBody>
          <a:bodyPr/>
          <a:lstStyle/>
          <a:p>
            <a:r>
              <a:rPr lang="en-US" dirty="0" smtClean="0"/>
              <a:t>Analyses/data displays: Every 6 months…</a:t>
            </a:r>
          </a:p>
          <a:p>
            <a:pPr lvl="1"/>
            <a:r>
              <a:rPr lang="en-US" dirty="0" smtClean="0"/>
              <a:t>Calculate the % of children who shifted overall and by program ID, disability category, and length of service category.</a:t>
            </a:r>
          </a:p>
          <a:p>
            <a:pPr lvl="1"/>
            <a:r>
              <a:rPr lang="en-US" dirty="0" smtClean="0"/>
              <a:t>Prepare trend line graphs over time by program ID, disability category, and length of service category.</a:t>
            </a:r>
          </a:p>
          <a:p>
            <a:pPr lvl="1"/>
            <a:r>
              <a:rPr lang="en-US" dirty="0" smtClean="0"/>
              <a:t>Perform chi-squared comparisons of shift by disability category and by length of service category.</a:t>
            </a:r>
          </a:p>
          <a:p>
            <a:pPr lvl="1"/>
            <a:r>
              <a:rPr lang="en-US" dirty="0" smtClean="0"/>
              <a:t>Use Meaningful Difference calculator (p &lt; .10) to compare program % and state %.</a:t>
            </a:r>
            <a:endParaRPr lang="en-US" dirty="0"/>
          </a:p>
        </p:txBody>
      </p:sp>
    </p:spTree>
    <p:extLst>
      <p:ext uri="{BB962C8B-B14F-4D97-AF65-F5344CB8AC3E}">
        <p14:creationId xmlns:p14="http://schemas.microsoft.com/office/powerpoint/2010/main" val="3248942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normAutofit/>
          </a:bodyPr>
          <a:lstStyle/>
          <a:p>
            <a:r>
              <a:rPr lang="en-US" dirty="0" smtClean="0"/>
              <a:t>Analysis of Long Term Outcomes </a:t>
            </a:r>
            <a:endParaRPr lang="en-US" dirty="0"/>
          </a:p>
        </p:txBody>
      </p:sp>
      <p:graphicFrame>
        <p:nvGraphicFramePr>
          <p:cNvPr id="5" name="Content Placeholder 4" descr="This table shows analysis of long term outcomes by listing out a performance indicator, measurement and data collection methods, and analysis."/>
          <p:cNvGraphicFramePr>
            <a:graphicFrameLocks noGrp="1"/>
          </p:cNvGraphicFramePr>
          <p:nvPr>
            <p:ph idx="1"/>
            <p:extLst>
              <p:ext uri="{D42A27DB-BD31-4B8C-83A1-F6EECF244321}">
                <p14:modId xmlns:p14="http://schemas.microsoft.com/office/powerpoint/2010/main" val="1973226342"/>
              </p:ext>
            </p:extLst>
          </p:nvPr>
        </p:nvGraphicFramePr>
        <p:xfrm>
          <a:off x="457200" y="1524000"/>
          <a:ext cx="8229600" cy="4572000"/>
        </p:xfrm>
        <a:graphic>
          <a:graphicData uri="http://schemas.openxmlformats.org/drawingml/2006/table">
            <a:tbl>
              <a:tblPr firstRow="1" bandRow="1">
                <a:tableStyleId>{5C22544A-7EE6-4342-B048-85BDC9FD1C3A}</a:tableStyleId>
              </a:tblPr>
              <a:tblGrid>
                <a:gridCol w="1447800"/>
                <a:gridCol w="2438400"/>
                <a:gridCol w="4343400"/>
              </a:tblGrid>
              <a:tr h="370840">
                <a:tc>
                  <a:txBody>
                    <a:bodyPr/>
                    <a:lstStyle/>
                    <a:p>
                      <a:r>
                        <a:rPr lang="en-US" dirty="0" smtClean="0"/>
                        <a:t>Performance Indicator</a:t>
                      </a:r>
                      <a:endParaRPr lang="en-US" dirty="0"/>
                    </a:p>
                  </a:txBody>
                  <a:tcPr/>
                </a:tc>
                <a:tc>
                  <a:txBody>
                    <a:bodyPr/>
                    <a:lstStyle/>
                    <a:p>
                      <a:r>
                        <a:rPr lang="en-US" dirty="0" smtClean="0"/>
                        <a:t>Measurement / Data Collection Methods</a:t>
                      </a:r>
                      <a:endParaRPr lang="en-US" dirty="0"/>
                    </a:p>
                  </a:txBody>
                  <a:tcPr/>
                </a:tc>
                <a:tc>
                  <a:txBody>
                    <a:bodyPr/>
                    <a:lstStyle/>
                    <a:p>
                      <a:r>
                        <a:rPr lang="en-US" dirty="0" smtClean="0"/>
                        <a:t>Analysis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At least 50% of children who entered with SE COS ≤ 5 shifted from OSEP progress category b to categories c or 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dirty="0" smtClean="0"/>
                        <a:t>COS</a:t>
                      </a:r>
                      <a:r>
                        <a:rPr lang="en-US" baseline="0" dirty="0" smtClean="0"/>
                        <a:t> ratings at entry</a:t>
                      </a:r>
                      <a:r>
                        <a:rPr lang="en-US" baseline="0" dirty="0" smtClean="0">
                          <a:solidFill>
                            <a:srgbClr val="FF0000"/>
                          </a:solidFill>
                        </a:rPr>
                        <a:t>, midway through enrollment,</a:t>
                      </a:r>
                      <a:r>
                        <a:rPr lang="en-US" baseline="0" dirty="0" smtClean="0"/>
                        <a:t> &amp; exit; midway &amp; exit progress categories captured in s</a:t>
                      </a:r>
                      <a:r>
                        <a:rPr lang="en-US" dirty="0" smtClean="0"/>
                        <a:t>tate data system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Calculate</a:t>
                      </a:r>
                      <a:r>
                        <a:rPr lang="en-US" baseline="0" dirty="0" smtClean="0">
                          <a:solidFill>
                            <a:srgbClr val="FF0000"/>
                          </a:solidFill>
                        </a:rPr>
                        <a:t> midway to exit category shift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Begin </a:t>
                      </a:r>
                      <a:r>
                        <a:rPr lang="en-US" baseline="0" dirty="0" smtClean="0">
                          <a:solidFill>
                            <a:srgbClr val="FF0000"/>
                          </a:solidFill>
                        </a:rPr>
                        <a:t>after 1 year of implementing new midway COS ratings; calculations every 6 mo.</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Variables: midway and exit OSEP progress categories; shift from b to c/d; program ID; exit date; disability category; length of service (LOS) category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Transformation: calculate </a:t>
                      </a:r>
                      <a:r>
                        <a:rPr lang="en-US" baseline="0" dirty="0" smtClean="0">
                          <a:solidFill>
                            <a:schemeClr val="tx1"/>
                          </a:solidFill>
                        </a:rPr>
                        <a:t>LOS category</a:t>
                      </a:r>
                      <a:endParaRPr lang="en-US"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Data organization:  add midway COS rating &amp; OSEP progress categories to state data system; create</a:t>
                      </a:r>
                      <a:r>
                        <a:rPr lang="en-US" baseline="0" dirty="0" smtClean="0">
                          <a:solidFill>
                            <a:schemeClr val="tx1"/>
                          </a:solidFill>
                        </a:rPr>
                        <a:t> report for analytic dataset to calculate shift.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Analyses/data displays: Calculate the % of children who shifted by program, disability category,</a:t>
                      </a:r>
                      <a:r>
                        <a:rPr lang="en-US" baseline="0" dirty="0" smtClean="0">
                          <a:solidFill>
                            <a:schemeClr val="tx1"/>
                          </a:solidFill>
                        </a:rPr>
                        <a:t> and LOS category; time trend line graphs; chi squared &amp; meaningful difference analyses (details).</a:t>
                      </a:r>
                    </a:p>
                  </a:txBody>
                  <a:tcPr/>
                </a:tc>
              </a:tr>
            </a:tbl>
          </a:graphicData>
        </a:graphic>
      </p:graphicFrame>
    </p:spTree>
    <p:extLst>
      <p:ext uri="{BB962C8B-B14F-4D97-AF65-F5344CB8AC3E}">
        <p14:creationId xmlns:p14="http://schemas.microsoft.com/office/powerpoint/2010/main" val="1372810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z="1800" smtClean="0">
                <a:latin typeface="Century Gothic" panose="020B0502020202020204" pitchFamily="34" charset="0"/>
              </a:rPr>
              <a:pPr/>
              <a:t>29</a:t>
            </a:fld>
            <a:endParaRPr lang="en-US" dirty="0">
              <a:latin typeface="Century Gothic" panose="020B0502020202020204" pitchFamily="34" charset="0"/>
            </a:endParaRPr>
          </a:p>
        </p:txBody>
      </p:sp>
      <p:sp>
        <p:nvSpPr>
          <p:cNvPr id="2" name="Title 1"/>
          <p:cNvSpPr>
            <a:spLocks noGrp="1"/>
          </p:cNvSpPr>
          <p:nvPr>
            <p:ph type="title"/>
          </p:nvPr>
        </p:nvSpPr>
        <p:spPr/>
        <p:txBody>
          <a:bodyPr/>
          <a:lstStyle/>
          <a:p>
            <a:r>
              <a:rPr lang="en-US" dirty="0" smtClean="0"/>
              <a:t>Small Group Practice</a:t>
            </a:r>
            <a:endParaRPr lang="en-US"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799"/>
            <a:ext cx="6506106" cy="4461329"/>
          </a:xfrm>
          <a:prstGeom prst="rect">
            <a:avLst/>
          </a:prstGeom>
        </p:spPr>
      </p:pic>
    </p:spTree>
    <p:extLst>
      <p:ext uri="{BB962C8B-B14F-4D97-AF65-F5344CB8AC3E}">
        <p14:creationId xmlns:p14="http://schemas.microsoft.com/office/powerpoint/2010/main" val="401802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Session Outline</a:t>
            </a:r>
            <a:endParaRPr lang="en-US" dirty="0"/>
          </a:p>
        </p:txBody>
      </p:sp>
      <p:sp>
        <p:nvSpPr>
          <p:cNvPr id="2" name="Content Placeholder 1"/>
          <p:cNvSpPr>
            <a:spLocks noGrp="1"/>
          </p:cNvSpPr>
          <p:nvPr>
            <p:ph idx="1"/>
          </p:nvPr>
        </p:nvSpPr>
        <p:spPr/>
        <p:txBody>
          <a:bodyPr/>
          <a:lstStyle/>
          <a:p>
            <a:r>
              <a:rPr lang="en-US" dirty="0" smtClean="0"/>
              <a:t>Essentials of data analysis plans</a:t>
            </a:r>
          </a:p>
          <a:p>
            <a:r>
              <a:rPr lang="en-US" dirty="0" smtClean="0"/>
              <a:t>Evaluation plan components and data analysis</a:t>
            </a:r>
          </a:p>
          <a:p>
            <a:r>
              <a:rPr lang="en-US" dirty="0" smtClean="0"/>
              <a:t>Types of data and analytic methods</a:t>
            </a:r>
          </a:p>
          <a:p>
            <a:r>
              <a:rPr lang="en-US" dirty="0" smtClean="0"/>
              <a:t>Developing analysis plans – two examples</a:t>
            </a:r>
          </a:p>
          <a:p>
            <a:r>
              <a:rPr lang="en-US" dirty="0" smtClean="0"/>
              <a:t>Small group practice</a:t>
            </a:r>
          </a:p>
          <a:p>
            <a:r>
              <a:rPr lang="en-US" dirty="0" smtClean="0"/>
              <a:t>Work on your own plans!</a:t>
            </a:r>
            <a:endParaRPr lang="en-US" dirty="0"/>
          </a:p>
        </p:txBody>
      </p:sp>
    </p:spTree>
    <p:extLst>
      <p:ext uri="{BB962C8B-B14F-4D97-AF65-F5344CB8AC3E}">
        <p14:creationId xmlns:p14="http://schemas.microsoft.com/office/powerpoint/2010/main" val="4292637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a:t>Analysis </a:t>
            </a:r>
            <a:r>
              <a:rPr lang="en-US" dirty="0" smtClean="0"/>
              <a:t>of Short Term Outcomes </a:t>
            </a:r>
            <a:endParaRPr lang="en-US" dirty="0"/>
          </a:p>
        </p:txBody>
      </p:sp>
      <p:graphicFrame>
        <p:nvGraphicFramePr>
          <p:cNvPr id="5" name="Content Placeholder 4" descr="This table shows analysis of short term outcomes, by listing out an outcome, evaluation questions, performance indicator, measurement and data collection methods, and analysis."/>
          <p:cNvGraphicFramePr>
            <a:graphicFrameLocks noGrp="1"/>
          </p:cNvGraphicFramePr>
          <p:nvPr>
            <p:ph idx="1"/>
            <p:extLst>
              <p:ext uri="{D42A27DB-BD31-4B8C-83A1-F6EECF244321}">
                <p14:modId xmlns:p14="http://schemas.microsoft.com/office/powerpoint/2010/main" val="3217560348"/>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1600200"/>
                <a:gridCol w="1371600"/>
                <a:gridCol w="1447800"/>
                <a:gridCol w="1524000"/>
                <a:gridCol w="2286000"/>
              </a:tblGrid>
              <a:tr h="370840">
                <a:tc>
                  <a:txBody>
                    <a:bodyPr/>
                    <a:lstStyle/>
                    <a:p>
                      <a:r>
                        <a:rPr lang="en-US" dirty="0" smtClean="0"/>
                        <a:t>Outcome</a:t>
                      </a:r>
                      <a:endParaRPr lang="en-US" dirty="0"/>
                    </a:p>
                  </a:txBody>
                  <a:tcPr/>
                </a:tc>
                <a:tc>
                  <a:txBody>
                    <a:bodyPr/>
                    <a:lstStyle/>
                    <a:p>
                      <a:r>
                        <a:rPr lang="en-US" dirty="0" smtClean="0"/>
                        <a:t>Evaluation Question(s)</a:t>
                      </a:r>
                      <a:endParaRPr lang="en-US" dirty="0"/>
                    </a:p>
                  </a:txBody>
                  <a:tcPr/>
                </a:tc>
                <a:tc>
                  <a:txBody>
                    <a:bodyPr/>
                    <a:lstStyle/>
                    <a:p>
                      <a:r>
                        <a:rPr lang="en-US" dirty="0" smtClean="0"/>
                        <a:t>Performance Indicators</a:t>
                      </a:r>
                      <a:endParaRPr lang="en-US" dirty="0"/>
                    </a:p>
                  </a:txBody>
                  <a:tcPr/>
                </a:tc>
                <a:tc>
                  <a:txBody>
                    <a:bodyPr/>
                    <a:lstStyle/>
                    <a:p>
                      <a:r>
                        <a:rPr lang="en-US" dirty="0" smtClean="0"/>
                        <a:t>Measurement / Data Collection Methods</a:t>
                      </a:r>
                      <a:endParaRPr lang="en-US" dirty="0"/>
                    </a:p>
                  </a:txBody>
                  <a:tcPr/>
                </a:tc>
                <a:tc>
                  <a:txBody>
                    <a:bodyPr/>
                    <a:lstStyle/>
                    <a:p>
                      <a:r>
                        <a:rPr lang="en-US" dirty="0" smtClean="0"/>
                        <a:t>Analysis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Staff / contractors have increased understanding of the child outcomes summary (COS) rating process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Did staff and contractors participating in training master the foundational knowledge and skills required in the COS process? 	</a:t>
                      </a:r>
                    </a:p>
                  </a:txBody>
                  <a:tcPr/>
                </a:tc>
                <a:tc>
                  <a:txBody>
                    <a:bodyPr/>
                    <a:lstStyle/>
                    <a:p>
                      <a:r>
                        <a:rPr lang="en-US" sz="1800" b="0" i="0" u="none" strike="noStrike" kern="1200" baseline="0" dirty="0" smtClean="0">
                          <a:solidFill>
                            <a:schemeClr val="dk1"/>
                          </a:solidFill>
                          <a:latin typeface="+mn-lt"/>
                          <a:ea typeface="+mn-ea"/>
                          <a:cs typeface="+mn-cs"/>
                        </a:rPr>
                        <a:t>Among trained staff and contractors: </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100% take the COS-CC check </a:t>
                      </a: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80% pass the COS-CC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Child Outcome Summary – Competency Check (COS-CC) 	</a:t>
                      </a:r>
                    </a:p>
                    <a:p>
                      <a:endParaRPr lang="en-US" dirty="0"/>
                    </a:p>
                  </a:txBody>
                  <a:tcPr/>
                </a:tc>
                <a:tc>
                  <a:txBody>
                    <a:bodyPr/>
                    <a:lstStyle/>
                    <a:p>
                      <a:pPr marL="285750" indent="-285750">
                        <a:buFont typeface="Arial" panose="020B0604020202020204" pitchFamily="34" charset="0"/>
                        <a:buChar char="•"/>
                      </a:pPr>
                      <a:r>
                        <a:rPr lang="en-US" dirty="0" smtClean="0"/>
                        <a:t>Variables</a:t>
                      </a:r>
                      <a:r>
                        <a:rPr lang="en-US" baseline="0" dirty="0" smtClean="0"/>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Transformations?</a:t>
                      </a:r>
                    </a:p>
                    <a:p>
                      <a:pPr marL="285750" indent="-285750">
                        <a:buFont typeface="Arial" panose="020B0604020202020204" pitchFamily="34" charset="0"/>
                        <a:buChar char="•"/>
                      </a:pPr>
                      <a:r>
                        <a:rPr lang="en-US" baseline="0" dirty="0" smtClean="0"/>
                        <a:t>Data organization?</a:t>
                      </a:r>
                    </a:p>
                    <a:p>
                      <a:pPr marL="285750" indent="-285750">
                        <a:buFont typeface="Arial" panose="020B0604020202020204" pitchFamily="34" charset="0"/>
                        <a:buChar char="•"/>
                      </a:pPr>
                      <a:r>
                        <a:rPr lang="en-US" baseline="0" dirty="0" smtClean="0"/>
                        <a:t>Analyses/data displays?</a:t>
                      </a:r>
                    </a:p>
                    <a:p>
                      <a:pPr marL="285750" indent="-285750">
                        <a:buFont typeface="Arial" panose="020B0604020202020204" pitchFamily="34" charset="0"/>
                        <a:buChar char="•"/>
                      </a:pPr>
                      <a:r>
                        <a:rPr lang="en-US" baseline="0" dirty="0" smtClean="0"/>
                        <a:t>Do we need to revise performance indicators or measurement / data collection methods?</a:t>
                      </a:r>
                      <a:endParaRPr lang="en-US" dirty="0" smtClean="0"/>
                    </a:p>
                  </a:txBody>
                  <a:tcPr/>
                </a:tc>
              </a:tr>
            </a:tbl>
          </a:graphicData>
        </a:graphic>
      </p:graphicFrame>
    </p:spTree>
    <p:extLst>
      <p:ext uri="{BB962C8B-B14F-4D97-AF65-F5344CB8AC3E}">
        <p14:creationId xmlns:p14="http://schemas.microsoft.com/office/powerpoint/2010/main" val="3942277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normAutofit/>
          </a:bodyPr>
          <a:lstStyle/>
          <a:p>
            <a:r>
              <a:rPr lang="en-US" dirty="0"/>
              <a:t>Analysis </a:t>
            </a:r>
            <a:r>
              <a:rPr lang="en-US" dirty="0" smtClean="0"/>
              <a:t>of Intermediate Outcomes </a:t>
            </a:r>
            <a:endParaRPr lang="en-US" dirty="0"/>
          </a:p>
        </p:txBody>
      </p:sp>
      <p:graphicFrame>
        <p:nvGraphicFramePr>
          <p:cNvPr id="5" name="Content Placeholder 4" descr="This table shows the analysis of intermediate outcomes, by listing out an outcome, evaluation questions, performance indicator, measurement and data collection methods, and analysis."/>
          <p:cNvGraphicFramePr>
            <a:graphicFrameLocks noGrp="1"/>
          </p:cNvGraphicFramePr>
          <p:nvPr>
            <p:ph idx="1"/>
            <p:extLst>
              <p:ext uri="{D42A27DB-BD31-4B8C-83A1-F6EECF244321}">
                <p14:modId xmlns:p14="http://schemas.microsoft.com/office/powerpoint/2010/main" val="1372854746"/>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1600200"/>
                <a:gridCol w="1371600"/>
                <a:gridCol w="1444752"/>
                <a:gridCol w="1527048"/>
                <a:gridCol w="2286000"/>
              </a:tblGrid>
              <a:tr h="370840">
                <a:tc>
                  <a:txBody>
                    <a:bodyPr/>
                    <a:lstStyle/>
                    <a:p>
                      <a:r>
                        <a:rPr lang="en-US" dirty="0" smtClean="0"/>
                        <a:t>Outcome</a:t>
                      </a:r>
                      <a:endParaRPr lang="en-US" dirty="0"/>
                    </a:p>
                  </a:txBody>
                  <a:tcPr/>
                </a:tc>
                <a:tc>
                  <a:txBody>
                    <a:bodyPr/>
                    <a:lstStyle/>
                    <a:p>
                      <a:r>
                        <a:rPr lang="en-US" dirty="0" smtClean="0"/>
                        <a:t>Evaluation Question(s)</a:t>
                      </a:r>
                      <a:endParaRPr lang="en-US" dirty="0"/>
                    </a:p>
                  </a:txBody>
                  <a:tcPr/>
                </a:tc>
                <a:tc>
                  <a:txBody>
                    <a:bodyPr/>
                    <a:lstStyle/>
                    <a:p>
                      <a:r>
                        <a:rPr lang="en-US" dirty="0" smtClean="0"/>
                        <a:t>Performance Indicator</a:t>
                      </a:r>
                      <a:endParaRPr lang="en-US" dirty="0"/>
                    </a:p>
                  </a:txBody>
                  <a:tcPr/>
                </a:tc>
                <a:tc>
                  <a:txBody>
                    <a:bodyPr/>
                    <a:lstStyle/>
                    <a:p>
                      <a:r>
                        <a:rPr lang="en-US" dirty="0" smtClean="0"/>
                        <a:t>Measurement/Data Collection Method</a:t>
                      </a:r>
                      <a:endParaRPr lang="en-US" dirty="0"/>
                    </a:p>
                  </a:txBody>
                  <a:tcPr/>
                </a:tc>
                <a:tc>
                  <a:txBody>
                    <a:bodyPr/>
                    <a:lstStyle/>
                    <a:p>
                      <a:r>
                        <a:rPr lang="en-US" dirty="0" smtClean="0"/>
                        <a:t>Analysis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Teams complete COS process consistent with best practices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To what extent do teams implement the COS process as intended, consistent with best practices?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75% of teams observed meet established criteria on the adapted COS-TC checklist.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Adapted COS-TC checklist completed by peer coach 	</a:t>
                      </a:r>
                    </a:p>
                    <a:p>
                      <a:endParaRPr lang="en-US" dirty="0"/>
                    </a:p>
                  </a:txBody>
                  <a:tcPr/>
                </a:tc>
                <a:tc>
                  <a:txBody>
                    <a:bodyPr/>
                    <a:lstStyle/>
                    <a:p>
                      <a:pPr marL="285750" indent="-285750">
                        <a:buFont typeface="Arial" panose="020B0604020202020204" pitchFamily="34" charset="0"/>
                        <a:buChar char="•"/>
                      </a:pPr>
                      <a:r>
                        <a:rPr lang="en-US" dirty="0" smtClean="0"/>
                        <a:t>Variables</a:t>
                      </a:r>
                      <a:r>
                        <a:rPr lang="en-US" baseline="0" dirty="0" smtClean="0"/>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Transformations?</a:t>
                      </a:r>
                    </a:p>
                    <a:p>
                      <a:pPr marL="285750" indent="-285750">
                        <a:buFont typeface="Arial" panose="020B0604020202020204" pitchFamily="34" charset="0"/>
                        <a:buChar char="•"/>
                      </a:pPr>
                      <a:r>
                        <a:rPr lang="en-US" baseline="0" dirty="0" smtClean="0"/>
                        <a:t>Data organization?</a:t>
                      </a:r>
                    </a:p>
                    <a:p>
                      <a:pPr marL="285750" indent="-285750">
                        <a:buFont typeface="Arial" panose="020B0604020202020204" pitchFamily="34" charset="0"/>
                        <a:buChar char="•"/>
                      </a:pPr>
                      <a:r>
                        <a:rPr lang="en-US" baseline="0" dirty="0" smtClean="0"/>
                        <a:t>Analyses/data displays?</a:t>
                      </a:r>
                    </a:p>
                    <a:p>
                      <a:pPr marL="285750" indent="-285750">
                        <a:buFont typeface="Arial" panose="020B0604020202020204" pitchFamily="34" charset="0"/>
                        <a:buChar char="•"/>
                      </a:pPr>
                      <a:r>
                        <a:rPr lang="en-US" baseline="0" dirty="0" smtClean="0"/>
                        <a:t>Do we need to revise performance indicators or measurement / data collection methods?</a:t>
                      </a:r>
                      <a:endParaRPr lang="en-US" dirty="0" smtClean="0"/>
                    </a:p>
                  </a:txBody>
                  <a:tcPr/>
                </a:tc>
              </a:tr>
            </a:tbl>
          </a:graphicData>
        </a:graphic>
      </p:graphicFrame>
    </p:spTree>
    <p:extLst>
      <p:ext uri="{BB962C8B-B14F-4D97-AF65-F5344CB8AC3E}">
        <p14:creationId xmlns:p14="http://schemas.microsoft.com/office/powerpoint/2010/main" val="1893298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p:txBody>
          <a:bodyPr/>
          <a:lstStyle/>
          <a:p>
            <a:r>
              <a:rPr lang="en-US" dirty="0" smtClean="0"/>
              <a:t>Share Out &amp; Questions</a:t>
            </a:r>
            <a:endParaRPr lang="en-US" dirty="0"/>
          </a:p>
        </p:txBody>
      </p:sp>
      <p:pic>
        <p:nvPicPr>
          <p:cNvPr id="5" name="Picture 4" descr=" &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369545"/>
            <a:ext cx="3991304" cy="2755900"/>
          </a:xfrm>
          <a:prstGeom prst="rect">
            <a:avLst/>
          </a:prstGeom>
          <a:ln w="317500">
            <a:solidFill>
              <a:schemeClr val="bg1">
                <a:lumMod val="85000"/>
              </a:schemeClr>
            </a:solidFill>
            <a:miter lim="800000"/>
          </a:ln>
        </p:spPr>
      </p:pic>
    </p:spTree>
    <p:extLst>
      <p:ext uri="{BB962C8B-B14F-4D97-AF65-F5344CB8AC3E}">
        <p14:creationId xmlns:p14="http://schemas.microsoft.com/office/powerpoint/2010/main" val="963033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z="1800" smtClean="0">
                <a:latin typeface="Century Gothic" panose="020B0502020202020204" pitchFamily="34" charset="0"/>
                <a:cs typeface="AngsanaUPC" panose="02020603050405020304" pitchFamily="18" charset="-34"/>
              </a:rPr>
              <a:pPr/>
              <a:t>33</a:t>
            </a:fld>
            <a:endParaRPr lang="en-US" dirty="0">
              <a:latin typeface="Century Gothic" panose="020B0502020202020204" pitchFamily="34" charset="0"/>
              <a:cs typeface="AngsanaUPC" panose="02020603050405020304" pitchFamily="18" charset="-34"/>
            </a:endParaRPr>
          </a:p>
        </p:txBody>
      </p:sp>
      <p:sp>
        <p:nvSpPr>
          <p:cNvPr id="2" name="Title 1"/>
          <p:cNvSpPr>
            <a:spLocks noGrp="1"/>
          </p:cNvSpPr>
          <p:nvPr>
            <p:ph type="title"/>
          </p:nvPr>
        </p:nvSpPr>
        <p:spPr/>
        <p:txBody>
          <a:bodyPr/>
          <a:lstStyle/>
          <a:p>
            <a:r>
              <a:rPr lang="en-US" dirty="0" smtClean="0"/>
              <a:t>Work on your own plans!</a:t>
            </a:r>
            <a:endParaRPr lang="en-US" dirty="0"/>
          </a:p>
        </p:txBody>
      </p:sp>
      <p:pic>
        <p:nvPicPr>
          <p:cNvPr id="6" name="Picture Placeholder 5" descr="&quot; &quo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352" b="2352"/>
          <a:stretch>
            <a:fillRect/>
          </a:stretch>
        </p:blipFill>
        <p:spPr/>
      </p:pic>
    </p:spTree>
    <p:extLst>
      <p:ext uri="{BB962C8B-B14F-4D97-AF65-F5344CB8AC3E}">
        <p14:creationId xmlns:p14="http://schemas.microsoft.com/office/powerpoint/2010/main" val="1057695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34</a:t>
            </a:fld>
            <a:endParaRPr lang="en-US" dirty="0"/>
          </a:p>
        </p:txBody>
      </p:sp>
      <p:sp>
        <p:nvSpPr>
          <p:cNvPr id="5" name="Title 4"/>
          <p:cNvSpPr>
            <a:spLocks noGrp="1"/>
          </p:cNvSpPr>
          <p:nvPr>
            <p:ph type="title"/>
          </p:nvPr>
        </p:nvSpPr>
        <p:spPr/>
        <p:txBody>
          <a:bodyPr/>
          <a:lstStyle/>
          <a:p>
            <a:r>
              <a:rPr lang="en-US" dirty="0"/>
              <a:t>Share Out &amp; Questions</a:t>
            </a:r>
          </a:p>
        </p:txBody>
      </p:sp>
      <p:pic>
        <p:nvPicPr>
          <p:cNvPr id="1029" name="Picture 5" descr="&quot; &quo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2720902" cy="3325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 &quot;"/>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13749"/>
          <a:stretch/>
        </p:blipFill>
        <p:spPr bwMode="auto">
          <a:xfrm>
            <a:off x="5257800" y="2362200"/>
            <a:ext cx="2026920" cy="301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8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35</a:t>
            </a:fld>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2" name="Content Placeholder 1"/>
          <p:cNvSpPr>
            <a:spLocks noGrp="1"/>
          </p:cNvSpPr>
          <p:nvPr>
            <p:ph idx="1"/>
          </p:nvPr>
        </p:nvSpPr>
        <p:spPr/>
        <p:txBody>
          <a:bodyPr/>
          <a:lstStyle/>
          <a:p>
            <a:r>
              <a:rPr lang="en-US" sz="1400" dirty="0" smtClean="0"/>
              <a:t>DaSy </a:t>
            </a:r>
            <a:r>
              <a:rPr lang="en-US" sz="1400" dirty="0"/>
              <a:t>&amp; </a:t>
            </a:r>
            <a:r>
              <a:rPr lang="en-US" sz="1400" dirty="0" smtClean="0"/>
              <a:t>ECTA. </a:t>
            </a:r>
            <a:r>
              <a:rPr lang="en-US" sz="1400" dirty="0"/>
              <a:t>(2015). Planning, conducting, and documenting data analysis for program improvement. </a:t>
            </a:r>
            <a:r>
              <a:rPr lang="en-US" sz="1400" dirty="0" smtClean="0">
                <a:hlinkClick r:id="rId3"/>
              </a:rPr>
              <a:t>http</a:t>
            </a:r>
            <a:r>
              <a:rPr lang="en-US" sz="1400" dirty="0">
                <a:hlinkClick r:id="rId3"/>
              </a:rPr>
              <a:t>://</a:t>
            </a:r>
            <a:r>
              <a:rPr lang="en-US" sz="1400" dirty="0" smtClean="0">
                <a:hlinkClick r:id="rId3"/>
              </a:rPr>
              <a:t>dasycenter.sri.com/downloads/DaSy_papers/DaSy_SSIP_DataAnalysisPlanning_20150323_FINAL_Acc.pdf</a:t>
            </a:r>
            <a:r>
              <a:rPr lang="en-US" sz="1400" dirty="0" smtClean="0"/>
              <a:t> </a:t>
            </a:r>
          </a:p>
          <a:p>
            <a:r>
              <a:rPr lang="en-US" sz="1400" dirty="0"/>
              <a:t>Derrington, T., </a:t>
            </a:r>
            <a:r>
              <a:rPr lang="en-US" sz="1400" dirty="0" err="1"/>
              <a:t>Vinh</a:t>
            </a:r>
            <a:r>
              <a:rPr lang="en-US" sz="1400" dirty="0"/>
              <a:t>, M., Winer, A., &amp; Hebbeler, K. (April-May, 2015). The Data Are in the Details: Translating Evaluation Questions Into Detailed Analytical Questions. IDC Interactive Institutes</a:t>
            </a:r>
            <a:r>
              <a:rPr lang="en-US" sz="1400" dirty="0" smtClean="0"/>
              <a:t>,  </a:t>
            </a:r>
            <a:r>
              <a:rPr lang="en-US" sz="1400" dirty="0">
                <a:hlinkClick r:id="rId4"/>
              </a:rPr>
              <a:t>https://ideadata.org/resource-library/55bbb08f140ba074738b456c/</a:t>
            </a:r>
            <a:r>
              <a:rPr lang="en-US" sz="1400" dirty="0"/>
              <a:t>. </a:t>
            </a:r>
            <a:endParaRPr lang="en-US" sz="1400" dirty="0" smtClean="0"/>
          </a:p>
          <a:p>
            <a:r>
              <a:rPr lang="en-US" sz="1400" dirty="0" smtClean="0"/>
              <a:t>Derrington, T., Winer, A., Campbell, S., Thompson, V., </a:t>
            </a:r>
            <a:r>
              <a:rPr lang="en-US" sz="1400" dirty="0" err="1" smtClean="0"/>
              <a:t>Mazza</a:t>
            </a:r>
            <a:r>
              <a:rPr lang="en-US" sz="1400" dirty="0" smtClean="0"/>
              <a:t>, B., Rush, M., Hankey, C. (April-May, 2015). Maximize the Return on Your Data Investment: Planning and Documentation for Data Collection and Analysis. IDC </a:t>
            </a:r>
            <a:r>
              <a:rPr lang="en-US" sz="1400" dirty="0"/>
              <a:t>Interactive Institutes, </a:t>
            </a:r>
            <a:r>
              <a:rPr lang="en-US" sz="1400" dirty="0">
                <a:hlinkClick r:id="rId5"/>
              </a:rPr>
              <a:t>https://ideadata.org/resource-library/55c24511140ba0477f8b457d</a:t>
            </a:r>
            <a:r>
              <a:rPr lang="en-US" sz="1400" dirty="0" smtClean="0">
                <a:hlinkClick r:id="rId5"/>
              </a:rPr>
              <a:t>/</a:t>
            </a:r>
            <a:r>
              <a:rPr lang="en-US" sz="1400" dirty="0" smtClean="0"/>
              <a:t>. </a:t>
            </a:r>
            <a:endParaRPr lang="en-US" sz="1400" dirty="0"/>
          </a:p>
          <a:p>
            <a:r>
              <a:rPr lang="en-US" sz="1400" dirty="0" smtClean="0"/>
              <a:t>Early Childhood Outcomes Center, ECTA. </a:t>
            </a:r>
            <a:r>
              <a:rPr lang="en-US" sz="1400" dirty="0"/>
              <a:t>(2009). </a:t>
            </a:r>
            <a:r>
              <a:rPr lang="en-US" sz="1400" dirty="0" smtClean="0"/>
              <a:t>Summary Statements for Target Setting –Child Outcomes Indicators C3 and B7. </a:t>
            </a:r>
            <a:r>
              <a:rPr lang="en-US" sz="1400" dirty="0" smtClean="0">
                <a:hlinkClick r:id="rId6"/>
              </a:rPr>
              <a:t>http</a:t>
            </a:r>
            <a:r>
              <a:rPr lang="en-US" sz="1400" dirty="0">
                <a:hlinkClick r:id="rId6"/>
              </a:rPr>
              <a:t>://ectacenter.org/~</a:t>
            </a:r>
            <a:r>
              <a:rPr lang="en-US" sz="1400" dirty="0" smtClean="0">
                <a:hlinkClick r:id="rId6"/>
              </a:rPr>
              <a:t>pdfs/eco/SummaryStatementDefinitions.pdf</a:t>
            </a:r>
            <a:endParaRPr lang="en-US" sz="1400" dirty="0" smtClean="0"/>
          </a:p>
          <a:p>
            <a:r>
              <a:rPr lang="en-US" sz="1400" dirty="0"/>
              <a:t>Early Childhood Outcomes Center, </a:t>
            </a:r>
            <a:r>
              <a:rPr lang="en-US" sz="1400" dirty="0" smtClean="0"/>
              <a:t>ECTA. </a:t>
            </a:r>
            <a:r>
              <a:rPr lang="en-US" sz="1400" dirty="0"/>
              <a:t>(2012). Developmental Trajectories: Getting to Progress Categories from COS Ratings training resources </a:t>
            </a:r>
            <a:r>
              <a:rPr lang="en-US" sz="1400" dirty="0" smtClean="0"/>
              <a:t>webinar. </a:t>
            </a:r>
            <a:r>
              <a:rPr lang="en-US" sz="1400" dirty="0" smtClean="0">
                <a:hlinkClick r:id="rId7"/>
              </a:rPr>
              <a:t>http</a:t>
            </a:r>
            <a:r>
              <a:rPr lang="en-US" sz="1400" dirty="0">
                <a:hlinkClick r:id="rId7"/>
              </a:rPr>
              <a:t>://</a:t>
            </a:r>
            <a:r>
              <a:rPr lang="en-US" sz="1400" dirty="0" smtClean="0">
                <a:hlinkClick r:id="rId7"/>
              </a:rPr>
              <a:t>ectacenter.org/eco/pages/selflearning.asp</a:t>
            </a:r>
            <a:r>
              <a:rPr lang="en-US" sz="1400" dirty="0" smtClean="0"/>
              <a:t>. </a:t>
            </a:r>
          </a:p>
          <a:p>
            <a:r>
              <a:rPr lang="en-US" sz="1400" dirty="0" smtClean="0"/>
              <a:t>ECTA, DaSy, NCSI, &amp; IDC. </a:t>
            </a:r>
            <a:r>
              <a:rPr lang="en-US" sz="1400" dirty="0"/>
              <a:t>(</a:t>
            </a:r>
            <a:r>
              <a:rPr lang="en-US" sz="1400" dirty="0" smtClean="0"/>
              <a:t>2015). Sample SSIP Action Plan Template</a:t>
            </a:r>
            <a:r>
              <a:rPr lang="en-US" sz="1400" dirty="0"/>
              <a:t>. </a:t>
            </a:r>
            <a:r>
              <a:rPr lang="en-US" sz="1400" dirty="0">
                <a:hlinkClick r:id="rId8"/>
              </a:rPr>
              <a:t>http://ectacenter.org/~docs/topics/ssip/ssip_improvement_plan_template.doc</a:t>
            </a:r>
            <a:r>
              <a:rPr lang="en-US" sz="1400" dirty="0" smtClean="0"/>
              <a:t>. </a:t>
            </a:r>
            <a:endParaRPr lang="en-US" sz="1400" dirty="0"/>
          </a:p>
          <a:p>
            <a:r>
              <a:rPr lang="en-US" sz="1400" dirty="0" err="1" smtClean="0"/>
              <a:t>Nimkoff</a:t>
            </a:r>
            <a:r>
              <a:rPr lang="en-US" sz="1400" dirty="0"/>
              <a:t>, Schroeder, &amp; </a:t>
            </a:r>
            <a:r>
              <a:rPr lang="en-US" sz="1400" dirty="0" smtClean="0"/>
              <a:t>Shaver. (May/June, 2016). SSIP Phase III: Operationalizing Your Evaluation Plan. IDC Interactive Institutes, Kansas City, MO &amp; Savannah, GA.</a:t>
            </a:r>
          </a:p>
        </p:txBody>
      </p:sp>
    </p:spTree>
    <p:extLst>
      <p:ext uri="{BB962C8B-B14F-4D97-AF65-F5344CB8AC3E}">
        <p14:creationId xmlns:p14="http://schemas.microsoft.com/office/powerpoint/2010/main" val="1849501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36</a:t>
            </a:fld>
            <a:endParaRPr lang="en-US" dirty="0"/>
          </a:p>
        </p:txBody>
      </p:sp>
      <p:sp>
        <p:nvSpPr>
          <p:cNvPr id="2" name="Title 1" descr="&quot; &quot;"/>
          <p:cNvSpPr>
            <a:spLocks noGrp="1"/>
          </p:cNvSpPr>
          <p:nvPr>
            <p:ph type="title"/>
          </p:nvPr>
        </p:nvSpPr>
        <p:spPr>
          <a:ln w="12700">
            <a:solidFill>
              <a:srgbClr val="39B54A"/>
            </a:solidFill>
          </a:ln>
        </p:spPr>
        <p:txBody>
          <a:bodyPr>
            <a:normAutofit/>
          </a:bodyPr>
          <a:lstStyle/>
          <a:p>
            <a:r>
              <a:rPr lang="en-US" dirty="0" smtClean="0"/>
              <a:t>Thanks!</a:t>
            </a:r>
            <a:endParaRPr lang="en-US" dirty="0"/>
          </a:p>
        </p:txBody>
      </p:sp>
      <p:sp>
        <p:nvSpPr>
          <p:cNvPr id="3" name="Content Placeholder 2"/>
          <p:cNvSpPr>
            <a:spLocks noGrp="1"/>
          </p:cNvSpPr>
          <p:nvPr>
            <p:ph sz="half" idx="2"/>
          </p:nvPr>
        </p:nvSpPr>
        <p:spPr>
          <a:xfrm>
            <a:off x="457200" y="1676400"/>
            <a:ext cx="8458200" cy="1447800"/>
          </a:xfrm>
        </p:spPr>
        <p:txBody>
          <a:bodyPr/>
          <a:lstStyle/>
          <a:p>
            <a:r>
              <a:rPr lang="en-US" dirty="0" smtClean="0"/>
              <a:t>Taletha Derrington, </a:t>
            </a:r>
            <a:r>
              <a:rPr lang="en-US" dirty="0" smtClean="0">
                <a:hlinkClick r:id="rId3"/>
              </a:rPr>
              <a:t>taletha.derrington@sri.com</a:t>
            </a:r>
            <a:endParaRPr lang="en-US" dirty="0" smtClean="0"/>
          </a:p>
          <a:p>
            <a:r>
              <a:rPr lang="en-US" dirty="0" smtClean="0"/>
              <a:t>Debbie Cate, </a:t>
            </a:r>
            <a:r>
              <a:rPr lang="en-US" dirty="0" smtClean="0">
                <a:hlinkClick r:id="rId4"/>
              </a:rPr>
              <a:t>debbie.cate@unc.edu</a:t>
            </a:r>
            <a:r>
              <a:rPr lang="en-US" dirty="0" smtClean="0"/>
              <a:t> </a:t>
            </a:r>
          </a:p>
          <a:p>
            <a:r>
              <a:rPr lang="en-US" dirty="0" smtClean="0"/>
              <a:t>Tony Ruggiero</a:t>
            </a:r>
            <a:r>
              <a:rPr lang="en-US" dirty="0"/>
              <a:t>, </a:t>
            </a:r>
            <a:r>
              <a:rPr lang="en-US" dirty="0" smtClean="0">
                <a:hlinkClick r:id="rId5"/>
              </a:rPr>
              <a:t>tony.ruggiero@aemcorp.com</a:t>
            </a:r>
            <a:r>
              <a:rPr lang="en-US" dirty="0" smtClean="0"/>
              <a:t> </a:t>
            </a:r>
            <a:endParaRPr lang="en-US" dirty="0"/>
          </a:p>
        </p:txBody>
      </p:sp>
      <p:sp>
        <p:nvSpPr>
          <p:cNvPr id="4" name="Content Placeholder 3"/>
          <p:cNvSpPr>
            <a:spLocks noGrp="1"/>
          </p:cNvSpPr>
          <p:nvPr>
            <p:ph sz="quarter" idx="4"/>
          </p:nvPr>
        </p:nvSpPr>
        <p:spPr>
          <a:xfrm>
            <a:off x="457200" y="3200400"/>
            <a:ext cx="8610600" cy="2057400"/>
          </a:xfrm>
        </p:spPr>
        <p:txBody>
          <a:bodyPr numCol="3"/>
          <a:lstStyle/>
          <a:p>
            <a:pPr marL="0" indent="0">
              <a:buNone/>
            </a:pPr>
            <a:r>
              <a:rPr lang="en-US" sz="2000" dirty="0"/>
              <a:t>DaSy </a:t>
            </a:r>
          </a:p>
          <a:p>
            <a:r>
              <a:rPr lang="en-US" sz="2000" dirty="0" smtClean="0">
                <a:hlinkClick r:id="rId6"/>
              </a:rPr>
              <a:t>http</a:t>
            </a:r>
            <a:r>
              <a:rPr lang="en-US" sz="2000" dirty="0">
                <a:hlinkClick r:id="rId6"/>
              </a:rPr>
              <a:t>://dasycenter.org/</a:t>
            </a:r>
            <a:endParaRPr lang="en-US" sz="2000" dirty="0"/>
          </a:p>
          <a:p>
            <a:r>
              <a:rPr lang="en-US" sz="2000" dirty="0"/>
              <a:t>Twitter </a:t>
            </a:r>
            <a:r>
              <a:rPr lang="en-US" sz="2000" u="sng" dirty="0">
                <a:hlinkClick r:id="rId7"/>
              </a:rPr>
              <a:t>@</a:t>
            </a:r>
            <a:r>
              <a:rPr lang="en-US" sz="2000" u="sng" dirty="0" err="1">
                <a:hlinkClick r:id="rId7"/>
              </a:rPr>
              <a:t>DaSyCenter</a:t>
            </a:r>
            <a:endParaRPr lang="en-US" sz="2000" u="sng" dirty="0"/>
          </a:p>
          <a:p>
            <a:pPr>
              <a:spcAft>
                <a:spcPts val="1200"/>
              </a:spcAft>
            </a:pPr>
            <a:r>
              <a:rPr lang="en-US" sz="2000" dirty="0"/>
              <a:t>Facebook </a:t>
            </a:r>
            <a:br>
              <a:rPr lang="en-US" sz="2000" dirty="0"/>
            </a:br>
            <a:r>
              <a:rPr lang="en-US" sz="2000" u="sng" dirty="0">
                <a:hlinkClick r:id="rId8"/>
              </a:rPr>
              <a:t>https://</a:t>
            </a:r>
            <a:r>
              <a:rPr lang="en-US" sz="2000" u="sng" dirty="0" smtClean="0">
                <a:hlinkClick r:id="rId8"/>
              </a:rPr>
              <a:t>www.facebook.com/dasycenter</a:t>
            </a:r>
            <a:endParaRPr lang="en-US" sz="2000" dirty="0" smtClean="0"/>
          </a:p>
          <a:p>
            <a:pPr marL="176213" indent="-176213">
              <a:buClr>
                <a:srgbClr val="6DB467"/>
              </a:buClr>
              <a:buSzPct val="100000"/>
              <a:buNone/>
            </a:pPr>
            <a:r>
              <a:rPr lang="en-US" sz="2000" dirty="0" smtClean="0"/>
              <a:t>NCSI</a:t>
            </a:r>
          </a:p>
          <a:p>
            <a:pPr marL="176213" indent="-176213">
              <a:buClr>
                <a:srgbClr val="6DB467"/>
              </a:buClr>
              <a:buSzPct val="100000"/>
              <a:buFont typeface="Arial" panose="020B0604020202020204" pitchFamily="34" charset="0"/>
              <a:buChar char="•"/>
            </a:pPr>
            <a:r>
              <a:rPr lang="en-US" sz="2000" dirty="0" smtClean="0">
                <a:solidFill>
                  <a:srgbClr val="6DB467"/>
                </a:solidFill>
                <a:hlinkClick r:id="rId9"/>
              </a:rPr>
              <a:t>http</a:t>
            </a:r>
            <a:r>
              <a:rPr lang="en-US" sz="2000" dirty="0">
                <a:solidFill>
                  <a:srgbClr val="6DB467"/>
                </a:solidFill>
                <a:hlinkClick r:id="rId9"/>
              </a:rPr>
              <a:t>://ncsi.wested.org</a:t>
            </a:r>
            <a:r>
              <a:rPr lang="en-US" sz="2000" dirty="0" smtClean="0">
                <a:solidFill>
                  <a:srgbClr val="6DB467"/>
                </a:solidFill>
                <a:hlinkClick r:id="rId9"/>
              </a:rPr>
              <a:t>/</a:t>
            </a:r>
            <a:endParaRPr lang="en-US" sz="2000" dirty="0" smtClean="0">
              <a:solidFill>
                <a:srgbClr val="6DB467"/>
              </a:solidFill>
            </a:endParaRPr>
          </a:p>
          <a:p>
            <a:pPr marL="176213" indent="-176213">
              <a:spcAft>
                <a:spcPts val="10800"/>
              </a:spcAft>
              <a:buClr>
                <a:srgbClr val="6DB467"/>
              </a:buClr>
              <a:buSzPct val="100000"/>
              <a:buFont typeface="Arial" panose="020B0604020202020204" pitchFamily="34" charset="0"/>
              <a:buChar char="•"/>
            </a:pPr>
            <a:r>
              <a:rPr lang="en-US" sz="2000" dirty="0" smtClean="0"/>
              <a:t>Twitter </a:t>
            </a:r>
            <a:r>
              <a:rPr lang="en-US" sz="2000" dirty="0">
                <a:hlinkClick r:id="rId10"/>
              </a:rPr>
              <a:t>@</a:t>
            </a:r>
            <a:r>
              <a:rPr lang="en-US" sz="2000" dirty="0" err="1" smtClean="0">
                <a:hlinkClick r:id="rId10"/>
              </a:rPr>
              <a:t>TheNCSI</a:t>
            </a:r>
            <a:endParaRPr lang="en-US" sz="2000" dirty="0" smtClean="0"/>
          </a:p>
          <a:p>
            <a:pPr marL="230188" indent="-227013">
              <a:buClr>
                <a:srgbClr val="6DB467"/>
              </a:buClr>
              <a:buSzPct val="100000"/>
              <a:buNone/>
            </a:pPr>
            <a:r>
              <a:rPr lang="en-US" sz="2000" dirty="0" smtClean="0"/>
              <a:t>ECTA</a:t>
            </a:r>
            <a:endParaRPr lang="en-US" sz="2000" dirty="0"/>
          </a:p>
          <a:p>
            <a:pPr marL="230188" indent="-227013">
              <a:buClr>
                <a:srgbClr val="56A0D3"/>
              </a:buClr>
              <a:buSzPct val="100000"/>
            </a:pPr>
            <a:r>
              <a:rPr lang="en-US" sz="2000" u="sng" dirty="0">
                <a:hlinkClick r:id="rId11"/>
              </a:rPr>
              <a:t>http://</a:t>
            </a:r>
            <a:r>
              <a:rPr lang="en-US" sz="2000" u="sng" dirty="0" smtClean="0">
                <a:hlinkClick r:id="rId11"/>
              </a:rPr>
              <a:t>ectacenter.org/</a:t>
            </a:r>
            <a:r>
              <a:rPr lang="en-US" sz="2000" u="sng" dirty="0" smtClean="0"/>
              <a:t> </a:t>
            </a:r>
          </a:p>
          <a:p>
            <a:pPr marL="230188" indent="-227013">
              <a:buClr>
                <a:srgbClr val="56A0D3"/>
              </a:buClr>
              <a:buSzPct val="100000"/>
            </a:pPr>
            <a:r>
              <a:rPr lang="en-US" sz="2000" dirty="0" smtClean="0"/>
              <a:t>Twitter </a:t>
            </a:r>
            <a:r>
              <a:rPr lang="en-US" sz="2000" dirty="0" smtClean="0">
                <a:hlinkClick r:id="rId12"/>
              </a:rPr>
              <a:t>@</a:t>
            </a:r>
            <a:r>
              <a:rPr lang="en-US" sz="2000" u="sng" dirty="0" err="1" smtClean="0">
                <a:hlinkClick r:id="rId13"/>
              </a:rPr>
              <a:t>ECTACenter</a:t>
            </a:r>
            <a:endParaRPr lang="en-US" sz="2000" u="sng" dirty="0" smtClean="0"/>
          </a:p>
          <a:p>
            <a:pPr marL="230188" indent="-227013">
              <a:buClr>
                <a:srgbClr val="56A0D3"/>
              </a:buClr>
              <a:buSzPct val="100000"/>
            </a:pPr>
            <a:r>
              <a:rPr lang="en-US" sz="2000" dirty="0" smtClean="0"/>
              <a:t>Facebook </a:t>
            </a:r>
            <a:r>
              <a:rPr lang="en-US" sz="2000" dirty="0"/>
              <a:t/>
            </a:r>
            <a:br>
              <a:rPr lang="en-US" sz="2000" dirty="0"/>
            </a:br>
            <a:r>
              <a:rPr lang="en-US" sz="2000" u="sng" dirty="0">
                <a:hlinkClick r:id="rId14"/>
              </a:rPr>
              <a:t>https://</a:t>
            </a:r>
            <a:r>
              <a:rPr lang="en-US" sz="2000" u="sng" dirty="0" smtClean="0">
                <a:hlinkClick r:id="rId14"/>
              </a:rPr>
              <a:t>www.facebook.com/ecta-center</a:t>
            </a:r>
            <a:r>
              <a:rPr lang="en-US" sz="2000" u="sng" dirty="0">
                <a:hlinkClick r:id="rId14"/>
              </a:rPr>
              <a:t>-304774389667984</a:t>
            </a:r>
            <a:r>
              <a:rPr lang="en-US" sz="2000" u="sng" dirty="0" smtClean="0">
                <a:hlinkClick r:id="rId14"/>
              </a:rPr>
              <a:t>/</a:t>
            </a:r>
            <a:r>
              <a:rPr lang="en-US" sz="2000" u="sng" dirty="0" smtClean="0"/>
              <a:t>  </a:t>
            </a:r>
            <a:endParaRPr lang="en-US" sz="2000" dirty="0"/>
          </a:p>
        </p:txBody>
      </p:sp>
    </p:spTree>
    <p:extLst>
      <p:ext uri="{BB962C8B-B14F-4D97-AF65-F5344CB8AC3E}">
        <p14:creationId xmlns:p14="http://schemas.microsoft.com/office/powerpoint/2010/main" val="349799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37</a:t>
            </a:fld>
            <a:endParaRPr lang="en-US" dirty="0"/>
          </a:p>
        </p:txBody>
      </p:sp>
      <p:sp>
        <p:nvSpPr>
          <p:cNvPr id="3" name="Content Placeholder 2"/>
          <p:cNvSpPr>
            <a:spLocks noGrp="1"/>
          </p:cNvSpPr>
          <p:nvPr>
            <p:ph idx="1"/>
          </p:nvPr>
        </p:nvSpPr>
        <p:spPr/>
        <p:txBody>
          <a:bodyPr/>
          <a:lstStyle/>
          <a:p>
            <a:pPr marL="0" indent="0">
              <a:buNone/>
            </a:pPr>
            <a:r>
              <a:rPr lang="en-US" sz="1800" dirty="0"/>
              <a:t>The contents of this presentation were developed under grants from the U.S. Department of Education, # </a:t>
            </a:r>
            <a:r>
              <a:rPr lang="en-US" sz="1800" dirty="0" smtClean="0"/>
              <a:t>H373Z120002, </a:t>
            </a:r>
            <a:r>
              <a:rPr lang="en-US" sz="1800" dirty="0"/>
              <a:t>#</a:t>
            </a:r>
            <a:r>
              <a:rPr lang="en-US" sz="1800" dirty="0" smtClean="0"/>
              <a:t>H326P120002, </a:t>
            </a:r>
            <a:r>
              <a:rPr lang="en-US" sz="1800" dirty="0"/>
              <a:t>and </a:t>
            </a:r>
            <a:r>
              <a:rPr lang="en-US" sz="1800" dirty="0" smtClean="0"/>
              <a:t>#H326R140006. However</a:t>
            </a:r>
            <a:r>
              <a:rPr lang="en-US" sz="1800" dirty="0"/>
              <a:t>, those contents do not necessarily represent the policy of the U.S. Department of Education, and you should not assume endorsement by the Federal Government. </a:t>
            </a:r>
            <a:r>
              <a:rPr lang="en-US" sz="1800" dirty="0" smtClean="0"/>
              <a:t>Project Officers: </a:t>
            </a:r>
            <a:r>
              <a:rPr lang="en-US" sz="1800" dirty="0"/>
              <a:t>Meredith </a:t>
            </a:r>
            <a:r>
              <a:rPr lang="en-US" sz="1800" dirty="0" smtClean="0"/>
              <a:t>Miceli, </a:t>
            </a:r>
            <a:r>
              <a:rPr lang="en-US" sz="1800" dirty="0" err="1" smtClean="0"/>
              <a:t>Richelle</a:t>
            </a:r>
            <a:r>
              <a:rPr lang="en-US" sz="1800" dirty="0" smtClean="0"/>
              <a:t> Davis, </a:t>
            </a:r>
            <a:r>
              <a:rPr lang="en-US" sz="1800" dirty="0"/>
              <a:t>Julia Martin </a:t>
            </a:r>
            <a:r>
              <a:rPr lang="en-US" sz="1800" dirty="0" err="1" smtClean="0"/>
              <a:t>Eile</a:t>
            </a:r>
            <a:r>
              <a:rPr lang="en-US" sz="1800" dirty="0" smtClean="0"/>
              <a:t>, </a:t>
            </a:r>
            <a:r>
              <a:rPr lang="en-US" sz="1800" dirty="0"/>
              <a:t>Perry </a:t>
            </a:r>
            <a:r>
              <a:rPr lang="en-US" sz="1800" dirty="0" smtClean="0"/>
              <a:t>Williams, </a:t>
            </a:r>
            <a:r>
              <a:rPr lang="en-US" sz="1800" dirty="0"/>
              <a:t>and Shedeh </a:t>
            </a:r>
            <a:r>
              <a:rPr lang="en-US" sz="1800" dirty="0" err="1"/>
              <a:t>Hajghassemali</a:t>
            </a:r>
            <a:r>
              <a:rPr lang="en-US" sz="1800" dirty="0" smtClean="0"/>
              <a:t>.</a:t>
            </a:r>
            <a:endParaRPr lang="en-US" sz="1800" dirty="0"/>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2"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304800" y="6324600"/>
            <a:ext cx="2133600" cy="365125"/>
          </a:xfrm>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a:xfrm>
            <a:off x="457200" y="274638"/>
            <a:ext cx="8432800" cy="1143000"/>
          </a:xfrm>
        </p:spPr>
        <p:txBody>
          <a:bodyPr>
            <a:noAutofit/>
          </a:bodyPr>
          <a:lstStyle/>
          <a:p>
            <a:r>
              <a:rPr lang="en-US" dirty="0" smtClean="0"/>
              <a:t>Analysis Plans &amp; </a:t>
            </a:r>
            <a:r>
              <a:rPr lang="en-US" dirty="0"/>
              <a:t>the DaSy Framework</a:t>
            </a:r>
          </a:p>
        </p:txBody>
      </p:sp>
      <p:sp>
        <p:nvSpPr>
          <p:cNvPr id="6" name="Content Placeholder 3"/>
          <p:cNvSpPr>
            <a:spLocks noGrp="1"/>
          </p:cNvSpPr>
          <p:nvPr>
            <p:ph sz="half" idx="1"/>
          </p:nvPr>
        </p:nvSpPr>
        <p:spPr>
          <a:xfrm>
            <a:off x="457200" y="1524000"/>
            <a:ext cx="4572000" cy="4525963"/>
          </a:xfrm>
        </p:spPr>
        <p:txBody>
          <a:bodyPr/>
          <a:lstStyle/>
          <a:p>
            <a:r>
              <a:rPr lang="en-US" sz="2400" b="1" dirty="0" smtClean="0"/>
              <a:t>Quality </a:t>
            </a:r>
            <a:r>
              <a:rPr lang="en-US" sz="2400" b="1" dirty="0"/>
              <a:t>Indicator </a:t>
            </a:r>
            <a:r>
              <a:rPr lang="en-US" sz="2400" b="1" dirty="0" smtClean="0"/>
              <a:t>DU1: </a:t>
            </a:r>
            <a:r>
              <a:rPr lang="en-US" sz="2400" dirty="0"/>
              <a:t>Part C/619 state staff plan for data analysis, product development, and </a:t>
            </a:r>
            <a:r>
              <a:rPr lang="en-US" sz="2400" dirty="0" smtClean="0"/>
              <a:t>dissemination </a:t>
            </a:r>
            <a:r>
              <a:rPr lang="en-US" sz="2400" dirty="0"/>
              <a:t>to address the needs of the state agency and other </a:t>
            </a:r>
            <a:r>
              <a:rPr lang="en-US" sz="2400" dirty="0" smtClean="0"/>
              <a:t>users.</a:t>
            </a:r>
          </a:p>
          <a:p>
            <a:r>
              <a:rPr lang="en-US" sz="2400" b="1" dirty="0"/>
              <a:t>Quality Indicator </a:t>
            </a:r>
            <a:r>
              <a:rPr lang="en-US" sz="2400" b="1" dirty="0" smtClean="0"/>
              <a:t>DU2: </a:t>
            </a:r>
            <a:r>
              <a:rPr lang="en-US" sz="2400" dirty="0"/>
              <a:t>Part C/619 state staff or representatives conduct data analysis activities and implement procedures to ensure the integrity of the </a:t>
            </a:r>
            <a:r>
              <a:rPr lang="en-US" sz="2400" dirty="0" smtClean="0"/>
              <a:t>data.</a:t>
            </a:r>
            <a:endParaRPr lang="en-US" sz="2400" dirty="0"/>
          </a:p>
        </p:txBody>
      </p:sp>
      <p:pic>
        <p:nvPicPr>
          <p:cNvPr id="4" name="Content Placeholder 3" descr="This image is a diagram that is a visual depiction of the DaSy Data System framework. It is a graphic representing a daisy flower. The flower is named Data System Framework in the middle of the flower, and the petals represent the six subcomponents of the DaSy Data System Framework. One of the petals, which represents the Data Use subcomponent of the framework, is highlighted.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2057400"/>
            <a:ext cx="3549850" cy="3481016"/>
          </a:xfrm>
        </p:spPr>
      </p:pic>
      <p:sp>
        <p:nvSpPr>
          <p:cNvPr id="8" name="TextBox 7"/>
          <p:cNvSpPr txBox="1"/>
          <p:nvPr/>
        </p:nvSpPr>
        <p:spPr>
          <a:xfrm>
            <a:off x="5029200" y="5562600"/>
            <a:ext cx="3860800" cy="307777"/>
          </a:xfrm>
          <a:prstGeom prst="rect">
            <a:avLst/>
          </a:prstGeom>
          <a:noFill/>
        </p:spPr>
        <p:txBody>
          <a:bodyPr wrap="square" rtlCol="0">
            <a:spAutoFit/>
          </a:bodyPr>
          <a:lstStyle/>
          <a:p>
            <a:r>
              <a:rPr lang="en-US" sz="1400" dirty="0">
                <a:hlinkClick r:id="rId4"/>
              </a:rPr>
              <a:t>http://dasycenter.org/resources/dasy-framework</a:t>
            </a:r>
            <a:r>
              <a:rPr lang="en-US" sz="1400" dirty="0" smtClean="0">
                <a:hlinkClick r:id="rId4"/>
              </a:rPr>
              <a:t>/</a:t>
            </a:r>
            <a:r>
              <a:rPr lang="en-US" sz="1400" dirty="0" smtClean="0"/>
              <a:t> </a:t>
            </a:r>
            <a:endParaRPr lang="en-US" sz="1400" dirty="0"/>
          </a:p>
        </p:txBody>
      </p:sp>
    </p:spTree>
    <p:extLst>
      <p:ext uri="{BB962C8B-B14F-4D97-AF65-F5344CB8AC3E}">
        <p14:creationId xmlns:p14="http://schemas.microsoft.com/office/powerpoint/2010/main" val="263285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5</a:t>
            </a:fld>
            <a:endParaRPr lang="en-US" dirty="0"/>
          </a:p>
        </p:txBody>
      </p:sp>
      <p:sp>
        <p:nvSpPr>
          <p:cNvPr id="3" name="Title 2"/>
          <p:cNvSpPr>
            <a:spLocks noGrp="1"/>
          </p:cNvSpPr>
          <p:nvPr>
            <p:ph type="title"/>
          </p:nvPr>
        </p:nvSpPr>
        <p:spPr/>
        <p:txBody>
          <a:bodyPr>
            <a:noAutofit/>
          </a:bodyPr>
          <a:lstStyle/>
          <a:p>
            <a:r>
              <a:rPr lang="en-US" dirty="0" smtClean="0"/>
              <a:t>Essential Elements of a Data Analysis Plan</a:t>
            </a:r>
            <a:endParaRPr lang="en-US" dirty="0"/>
          </a:p>
        </p:txBody>
      </p:sp>
      <p:sp>
        <p:nvSpPr>
          <p:cNvPr id="2" name="Content Placeholder 1"/>
          <p:cNvSpPr>
            <a:spLocks noGrp="1"/>
          </p:cNvSpPr>
          <p:nvPr>
            <p:ph idx="1"/>
          </p:nvPr>
        </p:nvSpPr>
        <p:spPr/>
        <p:txBody>
          <a:bodyPr/>
          <a:lstStyle/>
          <a:p>
            <a:pPr lvl="0"/>
            <a:r>
              <a:rPr lang="en-US" dirty="0"/>
              <a:t>Purpose of the analysis</a:t>
            </a:r>
          </a:p>
          <a:p>
            <a:pPr lvl="0"/>
            <a:r>
              <a:rPr lang="en-US" dirty="0"/>
              <a:t>Description of the general topic of analysis</a:t>
            </a:r>
          </a:p>
          <a:p>
            <a:pPr lvl="0"/>
            <a:r>
              <a:rPr lang="en-US" dirty="0"/>
              <a:t>Details for the analysis that </a:t>
            </a:r>
            <a:r>
              <a:rPr lang="en-US" dirty="0" smtClean="0"/>
              <a:t>specify:</a:t>
            </a:r>
            <a:endParaRPr lang="en-US" dirty="0"/>
          </a:p>
          <a:p>
            <a:pPr lvl="1"/>
            <a:r>
              <a:rPr lang="en-US" dirty="0" smtClean="0"/>
              <a:t>What – topic to be analyzed</a:t>
            </a:r>
          </a:p>
          <a:p>
            <a:pPr lvl="1"/>
            <a:r>
              <a:rPr lang="en-US" dirty="0" smtClean="0"/>
              <a:t>Why – hypotheses or rationale</a:t>
            </a:r>
          </a:p>
          <a:p>
            <a:pPr lvl="1"/>
            <a:r>
              <a:rPr lang="en-US" dirty="0" smtClean="0"/>
              <a:t>How – specific variables, types and order of analyses</a:t>
            </a:r>
          </a:p>
          <a:p>
            <a:r>
              <a:rPr lang="en-US" dirty="0" smtClean="0"/>
              <a:t>Documentation </a:t>
            </a:r>
            <a:r>
              <a:rPr lang="en-US" dirty="0"/>
              <a:t>of decisions and </a:t>
            </a:r>
            <a:r>
              <a:rPr lang="en-US" dirty="0" smtClean="0"/>
              <a:t>findings</a:t>
            </a:r>
            <a:endParaRPr lang="en-US" dirty="0"/>
          </a:p>
        </p:txBody>
      </p:sp>
      <p:sp>
        <p:nvSpPr>
          <p:cNvPr id="5" name="TextBox 4"/>
          <p:cNvSpPr txBox="1"/>
          <p:nvPr/>
        </p:nvSpPr>
        <p:spPr>
          <a:xfrm>
            <a:off x="6477000" y="5550932"/>
            <a:ext cx="2057400" cy="369332"/>
          </a:xfrm>
          <a:prstGeom prst="rect">
            <a:avLst/>
          </a:prstGeom>
          <a:noFill/>
        </p:spPr>
        <p:txBody>
          <a:bodyPr wrap="square" rtlCol="0">
            <a:spAutoFit/>
          </a:bodyPr>
          <a:lstStyle/>
          <a:p>
            <a:r>
              <a:rPr lang="en-US" dirty="0" smtClean="0"/>
              <a:t>DaSy &amp; ECTA, 2015</a:t>
            </a:r>
            <a:endParaRPr lang="en-US" dirty="0"/>
          </a:p>
        </p:txBody>
      </p:sp>
    </p:spTree>
    <p:extLst>
      <p:ext uri="{BB962C8B-B14F-4D97-AF65-F5344CB8AC3E}">
        <p14:creationId xmlns:p14="http://schemas.microsoft.com/office/powerpoint/2010/main" val="107817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6</a:t>
            </a:fld>
            <a:endParaRPr lang="en-US" dirty="0"/>
          </a:p>
        </p:txBody>
      </p:sp>
      <p:sp>
        <p:nvSpPr>
          <p:cNvPr id="3" name="Title 2"/>
          <p:cNvSpPr>
            <a:spLocks noGrp="1"/>
          </p:cNvSpPr>
          <p:nvPr>
            <p:ph type="title"/>
          </p:nvPr>
        </p:nvSpPr>
        <p:spPr/>
        <p:txBody>
          <a:bodyPr>
            <a:noAutofit/>
          </a:bodyPr>
          <a:lstStyle/>
          <a:p>
            <a:r>
              <a:rPr lang="en-US" dirty="0" smtClean="0"/>
              <a:t>Essential Elements of a Data Analysis Plan</a:t>
            </a:r>
            <a:endParaRPr lang="en-US" dirty="0"/>
          </a:p>
        </p:txBody>
      </p:sp>
      <p:sp>
        <p:nvSpPr>
          <p:cNvPr id="2" name="Content Placeholder 1"/>
          <p:cNvSpPr>
            <a:spLocks noGrp="1"/>
          </p:cNvSpPr>
          <p:nvPr>
            <p:ph idx="1"/>
          </p:nvPr>
        </p:nvSpPr>
        <p:spPr/>
        <p:txBody>
          <a:bodyPr/>
          <a:lstStyle/>
          <a:p>
            <a:pPr lvl="0"/>
            <a:r>
              <a:rPr lang="en-US" dirty="0" smtClean="0"/>
              <a:t>Details for the analysis that specify:</a:t>
            </a:r>
          </a:p>
          <a:p>
            <a:pPr lvl="1"/>
            <a:r>
              <a:rPr lang="en-US" dirty="0" smtClean="0"/>
              <a:t>What – topic to be analyzed</a:t>
            </a:r>
          </a:p>
          <a:p>
            <a:pPr lvl="1"/>
            <a:r>
              <a:rPr lang="en-US" dirty="0" smtClean="0"/>
              <a:t>Why – hypotheses or rationale</a:t>
            </a:r>
          </a:p>
          <a:p>
            <a:pPr lvl="1"/>
            <a:r>
              <a:rPr lang="en-US" dirty="0" smtClean="0"/>
              <a:t>How – specific variables, types and order of analyses</a:t>
            </a:r>
          </a:p>
        </p:txBody>
      </p:sp>
      <p:sp>
        <p:nvSpPr>
          <p:cNvPr id="5" name="TextBox 4"/>
          <p:cNvSpPr txBox="1"/>
          <p:nvPr/>
        </p:nvSpPr>
        <p:spPr>
          <a:xfrm>
            <a:off x="6477000" y="5550932"/>
            <a:ext cx="2057400" cy="369332"/>
          </a:xfrm>
          <a:prstGeom prst="rect">
            <a:avLst/>
          </a:prstGeom>
          <a:noFill/>
        </p:spPr>
        <p:txBody>
          <a:bodyPr wrap="square" rtlCol="0">
            <a:spAutoFit/>
          </a:bodyPr>
          <a:lstStyle/>
          <a:p>
            <a:r>
              <a:rPr lang="en-US" dirty="0" smtClean="0"/>
              <a:t>DaSy &amp; ECTA, 2015</a:t>
            </a:r>
            <a:endParaRPr lang="en-US" dirty="0"/>
          </a:p>
        </p:txBody>
      </p:sp>
    </p:spTree>
    <p:extLst>
      <p:ext uri="{BB962C8B-B14F-4D97-AF65-F5344CB8AC3E}">
        <p14:creationId xmlns:p14="http://schemas.microsoft.com/office/powerpoint/2010/main" val="404555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7</a:t>
            </a:fld>
            <a:endParaRPr lang="en-US" dirty="0"/>
          </a:p>
        </p:txBody>
      </p:sp>
      <p:sp>
        <p:nvSpPr>
          <p:cNvPr id="3" name="Title 2"/>
          <p:cNvSpPr>
            <a:spLocks noGrp="1"/>
          </p:cNvSpPr>
          <p:nvPr>
            <p:ph type="title"/>
          </p:nvPr>
        </p:nvSpPr>
        <p:spPr/>
        <p:txBody>
          <a:bodyPr/>
          <a:lstStyle/>
          <a:p>
            <a:r>
              <a:rPr lang="en-US" dirty="0" smtClean="0"/>
              <a:t>Evaluation Plan</a:t>
            </a:r>
            <a:endParaRPr lang="en-US" dirty="0"/>
          </a:p>
        </p:txBody>
      </p:sp>
      <p:graphicFrame>
        <p:nvGraphicFramePr>
          <p:cNvPr id="12" name="Content Placeholder 11" descr="This flow chart shows a timeline for an evaluation plan. "/>
          <p:cNvGraphicFramePr>
            <a:graphicFrameLocks noGrp="1"/>
          </p:cNvGraphicFramePr>
          <p:nvPr>
            <p:ph idx="1"/>
            <p:extLst>
              <p:ext uri="{D42A27DB-BD31-4B8C-83A1-F6EECF244321}">
                <p14:modId xmlns:p14="http://schemas.microsoft.com/office/powerpoint/2010/main" val="762149997"/>
              </p:ext>
            </p:extLst>
          </p:nvPr>
        </p:nvGraphicFramePr>
        <p:xfrm>
          <a:off x="457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352800" y="5550932"/>
            <a:ext cx="5181600" cy="369332"/>
          </a:xfrm>
          <a:prstGeom prst="rect">
            <a:avLst/>
          </a:prstGeom>
          <a:noFill/>
        </p:spPr>
        <p:txBody>
          <a:bodyPr wrap="square" rtlCol="0">
            <a:spAutoFit/>
          </a:bodyPr>
          <a:lstStyle/>
          <a:p>
            <a:r>
              <a:rPr lang="en-US" dirty="0" smtClean="0"/>
              <a:t>Adapted from: Nimkoff, Schroeder, &amp; Shaver, 2016</a:t>
            </a:r>
            <a:endParaRPr lang="en-US" dirty="0"/>
          </a:p>
        </p:txBody>
      </p:sp>
    </p:spTree>
    <p:extLst>
      <p:ext uri="{BB962C8B-B14F-4D97-AF65-F5344CB8AC3E}">
        <p14:creationId xmlns:p14="http://schemas.microsoft.com/office/powerpoint/2010/main" val="329648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8</a:t>
            </a:fld>
            <a:endParaRPr lang="en-US" dirty="0"/>
          </a:p>
        </p:txBody>
      </p:sp>
      <p:sp>
        <p:nvSpPr>
          <p:cNvPr id="3" name="Title 2"/>
          <p:cNvSpPr>
            <a:spLocks noGrp="1"/>
          </p:cNvSpPr>
          <p:nvPr>
            <p:ph type="title"/>
          </p:nvPr>
        </p:nvSpPr>
        <p:spPr>
          <a:ln>
            <a:noFill/>
          </a:ln>
        </p:spPr>
        <p:txBody>
          <a:bodyPr>
            <a:normAutofit/>
          </a:bodyPr>
          <a:lstStyle/>
          <a:p>
            <a:r>
              <a:rPr lang="en-US" dirty="0" smtClean="0"/>
              <a:t>Developing Data Analysis Plans </a:t>
            </a:r>
            <a:endParaRPr lang="en-US" dirty="0"/>
          </a:p>
        </p:txBody>
      </p:sp>
      <p:graphicFrame>
        <p:nvGraphicFramePr>
          <p:cNvPr id="12" name="Content Placeholder 11" descr="This flow chart shows steps for developing data analysis plans. "/>
          <p:cNvGraphicFramePr>
            <a:graphicFrameLocks noGrp="1"/>
          </p:cNvGraphicFramePr>
          <p:nvPr>
            <p:ph sz="half" idx="1"/>
            <p:extLst>
              <p:ext uri="{D42A27DB-BD31-4B8C-83A1-F6EECF244321}">
                <p14:modId xmlns:p14="http://schemas.microsoft.com/office/powerpoint/2010/main" val="1582230508"/>
              </p:ext>
            </p:extLst>
          </p:nvPr>
        </p:nvGraphicFramePr>
        <p:xfrm>
          <a:off x="457200" y="1447800"/>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20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txBox="1">
            <a:spLocks/>
          </p:cNvSpPr>
          <p:nvPr/>
        </p:nvSpPr>
        <p:spPr>
          <a:xfrm>
            <a:off x="304800" y="63246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9</a:t>
            </a:fld>
            <a:endParaRPr lang="en-US" dirty="0"/>
          </a:p>
        </p:txBody>
      </p:sp>
      <p:sp>
        <p:nvSpPr>
          <p:cNvPr id="2" name="Title 1"/>
          <p:cNvSpPr>
            <a:spLocks noGrp="1"/>
          </p:cNvSpPr>
          <p:nvPr>
            <p:ph type="title"/>
          </p:nvPr>
        </p:nvSpPr>
        <p:spPr>
          <a:xfrm>
            <a:off x="457200" y="274638"/>
            <a:ext cx="8534400" cy="1143000"/>
          </a:xfrm>
        </p:spPr>
        <p:txBody>
          <a:bodyPr>
            <a:noAutofit/>
          </a:bodyPr>
          <a:lstStyle/>
          <a:p>
            <a:r>
              <a:rPr lang="en-US" dirty="0" smtClean="0"/>
              <a:t>Developing Data Analysis Plan Details </a:t>
            </a:r>
            <a:endParaRPr lang="en-US" dirty="0"/>
          </a:p>
        </p:txBody>
      </p:sp>
      <p:pic>
        <p:nvPicPr>
          <p:cNvPr id="6" name="Content Placeholder 5" descr="This is a snapshot of an Evaluation plan worksheet. Step one is titled: evaluation of improvement strategy implementation and has a table with three columns. Column one is labeled: how will we know the activity happened according to the plan? (performance indicator). Column 2 is labeled: Measurement Data collection methods. Column 3 is labeled: timeline (projected initiation and completion dates). Each column has empty rows beneath them to give the user room to write. Step two of the evaluation plan is titled: Evaluation of intended outcomes and has a table with 6 columns. Column 1 is labeled: type of outcome, and has three rows below it titled short term, intermediate, and long term. Column 2 is titled: Outcome description. Column 3 is titled: Evaluation Questions. Column 4 is titled how will we know the intended outcome was achieved? (performance indicator) Column 5 is titled: measurement data collection method. Column 6 is titled: timeline (projected initiation and completion dates). Each of these 5 columns has 3 empty rows below them to give the user room to writ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635" y="1371599"/>
            <a:ext cx="7376727" cy="4495799"/>
          </a:xfrm>
        </p:spPr>
      </p:pic>
      <p:grpSp>
        <p:nvGrpSpPr>
          <p:cNvPr id="15" name="Group 14" descr="&quot; &quot;"/>
          <p:cNvGrpSpPr/>
          <p:nvPr/>
        </p:nvGrpSpPr>
        <p:grpSpPr>
          <a:xfrm>
            <a:off x="1905000" y="2438400"/>
            <a:ext cx="3429000" cy="3215270"/>
            <a:chOff x="1600200" y="2406804"/>
            <a:chExt cx="3429000" cy="3215270"/>
          </a:xfrm>
        </p:grpSpPr>
        <p:sp>
          <p:nvSpPr>
            <p:cNvPr id="10" name="Right Arrow 9"/>
            <p:cNvSpPr/>
            <p:nvPr/>
          </p:nvSpPr>
          <p:spPr>
            <a:xfrm rot="16200000">
              <a:off x="4374065" y="4966939"/>
              <a:ext cx="700670" cy="609600"/>
            </a:xfrm>
            <a:prstGeom prst="rightArrow">
              <a:avLst/>
            </a:prstGeom>
            <a:solidFill>
              <a:srgbClr val="154578"/>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ight Arrow 12"/>
            <p:cNvSpPr/>
            <p:nvPr/>
          </p:nvSpPr>
          <p:spPr>
            <a:xfrm rot="16200000">
              <a:off x="1554665" y="2452339"/>
              <a:ext cx="700670" cy="609600"/>
            </a:xfrm>
            <a:prstGeom prst="rightArrow">
              <a:avLst/>
            </a:prstGeom>
            <a:solidFill>
              <a:srgbClr val="154578"/>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6" name="Group 15" descr="&quot; &quot;"/>
          <p:cNvGrpSpPr/>
          <p:nvPr/>
        </p:nvGrpSpPr>
        <p:grpSpPr>
          <a:xfrm>
            <a:off x="4419600" y="2438399"/>
            <a:ext cx="2473340" cy="3215456"/>
            <a:chOff x="4204010" y="2406804"/>
            <a:chExt cx="2473340" cy="3215456"/>
          </a:xfrm>
        </p:grpSpPr>
        <p:sp>
          <p:nvSpPr>
            <p:cNvPr id="12" name="Right Arrow 11"/>
            <p:cNvSpPr/>
            <p:nvPr/>
          </p:nvSpPr>
          <p:spPr>
            <a:xfrm rot="16200000">
              <a:off x="6022215" y="4967125"/>
              <a:ext cx="700670" cy="609600"/>
            </a:xfrm>
            <a:prstGeom prst="rightArrow">
              <a:avLst/>
            </a:prstGeom>
            <a:solidFill>
              <a:srgbClr val="56A0D3"/>
            </a:solidFill>
            <a:ln>
              <a:solidFill>
                <a:srgbClr val="56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ight Arrow 13"/>
            <p:cNvSpPr/>
            <p:nvPr/>
          </p:nvSpPr>
          <p:spPr>
            <a:xfrm rot="16200000">
              <a:off x="4158475" y="2452339"/>
              <a:ext cx="700670" cy="609600"/>
            </a:xfrm>
            <a:prstGeom prst="rightArrow">
              <a:avLst/>
            </a:prstGeom>
            <a:solidFill>
              <a:srgbClr val="56A0D3"/>
            </a:solidFill>
            <a:ln>
              <a:solidFill>
                <a:srgbClr val="56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16738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7369</TotalTime>
  <Words>2327</Words>
  <Application>Microsoft Office PowerPoint</Application>
  <PresentationFormat>On-screen Show (4:3)</PresentationFormat>
  <Paragraphs>309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Taking your Evaluation Plan to the Next Level:  Developing Evaluation Analysis Plans to Inform Data Collection Processes and Measurement</vt:lpstr>
      <vt:lpstr>Session Objectives</vt:lpstr>
      <vt:lpstr>Session Outline</vt:lpstr>
      <vt:lpstr>Analysis Plans &amp; the DaSy Framework</vt:lpstr>
      <vt:lpstr>Essential Elements of a Data Analysis Plan</vt:lpstr>
      <vt:lpstr>Essential Elements of a Data Analysis Plan</vt:lpstr>
      <vt:lpstr>Evaluation Plan</vt:lpstr>
      <vt:lpstr>Developing Data Analysis Plans </vt:lpstr>
      <vt:lpstr>Developing Data Analysis Plan Details </vt:lpstr>
      <vt:lpstr>Data Analysis Plan Details:  What are you analyzing?</vt:lpstr>
      <vt:lpstr>What is a “good” performance indicator?</vt:lpstr>
      <vt:lpstr>Well-written Performance Indicators</vt:lpstr>
      <vt:lpstr>Types of Data and Analysis Considerations</vt:lpstr>
      <vt:lpstr>Analysis of Implementation</vt:lpstr>
      <vt:lpstr>Essential Elements of a Data Analysis Plan</vt:lpstr>
      <vt:lpstr>Analysis of Implementation</vt:lpstr>
      <vt:lpstr>Developing a Data Analysis Plan</vt:lpstr>
      <vt:lpstr>Create a (Mock) Database</vt:lpstr>
      <vt:lpstr>Types of Analyses/Data Displays</vt:lpstr>
      <vt:lpstr>Analysis of Implementation</vt:lpstr>
      <vt:lpstr>Questions?</vt:lpstr>
      <vt:lpstr>Analysis of Long Term Outcomes</vt:lpstr>
      <vt:lpstr>OSEP Progress Category &amp; Summary Statement Refresher</vt:lpstr>
      <vt:lpstr>Analysis of Long Term Outcomes</vt:lpstr>
      <vt:lpstr>Developing a Data Analysis Plan</vt:lpstr>
      <vt:lpstr>Developing a Data Analysis Plan</vt:lpstr>
      <vt:lpstr>Developing a Data Analysis Plan</vt:lpstr>
      <vt:lpstr>Analysis of Long Term Outcomes </vt:lpstr>
      <vt:lpstr>Small Group Practice</vt:lpstr>
      <vt:lpstr>Analysis of Short Term Outcomes </vt:lpstr>
      <vt:lpstr>Analysis of Intermediate Outcomes </vt:lpstr>
      <vt:lpstr>Share Out &amp; Questions</vt:lpstr>
      <vt:lpstr>Work on your own plans!</vt:lpstr>
      <vt:lpstr>Share Out &amp; Questions</vt:lpstr>
      <vt:lpstr>Resources</vt:lpstr>
      <vt:lpstr>Thanks!</vt:lpstr>
      <vt:lpstr>PowerPoint Presentation</vt:lpstr>
    </vt:vector>
  </TitlesOfParts>
  <Company>The DaSy Center, ECTA Center, and NCSI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your Evaluation Plan to the Next Level: Developing Evaluation Analysis Plans to Inform Data Collection Processes and Measurement</dc:title>
  <dc:creator>Taletha Derrington, Debbie Cate, Tony Ruggiero</dc:creator>
  <cp:keywords>Analysis, Data Collection</cp:keywords>
  <cp:lastModifiedBy>Katie Roberts</cp:lastModifiedBy>
  <cp:revision>264</cp:revision>
  <cp:lastPrinted>2016-07-27T22:27:34Z</cp:lastPrinted>
  <dcterms:created xsi:type="dcterms:W3CDTF">2013-02-06T21:54:43Z</dcterms:created>
  <dcterms:modified xsi:type="dcterms:W3CDTF">2016-10-28T14:18:26Z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