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73" r:id="rId2"/>
    <p:sldId id="301" r:id="rId3"/>
    <p:sldId id="281" r:id="rId4"/>
    <p:sldId id="286" r:id="rId5"/>
    <p:sldId id="302" r:id="rId6"/>
    <p:sldId id="306" r:id="rId7"/>
    <p:sldId id="303" r:id="rId8"/>
    <p:sldId id="304" r:id="rId9"/>
    <p:sldId id="305" r:id="rId10"/>
    <p:sldId id="284" r:id="rId11"/>
    <p:sldId id="307" r:id="rId12"/>
    <p:sldId id="308" r:id="rId13"/>
    <p:sldId id="310" r:id="rId14"/>
    <p:sldId id="312" r:id="rId15"/>
    <p:sldId id="313" r:id="rId16"/>
    <p:sldId id="319" r:id="rId17"/>
    <p:sldId id="320" r:id="rId18"/>
    <p:sldId id="314" r:id="rId19"/>
    <p:sldId id="316" r:id="rId20"/>
    <p:sldId id="315" r:id="rId21"/>
    <p:sldId id="317" r:id="rId22"/>
    <p:sldId id="318" r:id="rId23"/>
    <p:sldId id="285" r:id="rId24"/>
    <p:sldId id="267" r:id="rId25"/>
    <p:sldId id="269"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zanne Raber"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9" autoAdjust="0"/>
    <p:restoredTop sz="85327" autoAdjust="0"/>
  </p:normalViewPr>
  <p:slideViewPr>
    <p:cSldViewPr>
      <p:cViewPr>
        <p:scale>
          <a:sx n="100" d="100"/>
          <a:sy n="100" d="100"/>
        </p:scale>
        <p:origin x="-72" y="-252"/>
      </p:cViewPr>
      <p:guideLst>
        <p:guide orient="horz" pos="2160"/>
        <p:guide pos="2880"/>
      </p:guideLst>
    </p:cSldViewPr>
  </p:slideViewPr>
  <p:outlineViewPr>
    <p:cViewPr>
      <p:scale>
        <a:sx n="33" d="100"/>
        <a:sy n="33" d="100"/>
      </p:scale>
      <p:origin x="0" y="43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8/5/2014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8/5/2014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3002879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presumably present results</a:t>
            </a:r>
            <a:r>
              <a:rPr lang="en-US" baseline="0" dirty="0" smtClean="0"/>
              <a:t> in ways that benefit UK researchers too (e.g., journal articles)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329846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641943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641943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3560121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4211263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389200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Do they make a difference?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Not a one time question.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State</a:t>
            </a:r>
            <a:r>
              <a:rPr lang="en-US" baseline="0" dirty="0" smtClean="0"/>
              <a:t> data</a:t>
            </a:r>
            <a:r>
              <a:rPr lang="en-US" dirty="0" smtClean="0"/>
              <a:t> allows asking question repeatedly for each cohort of children in programs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17085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implemented</a:t>
            </a:r>
            <a:r>
              <a:rPr lang="en-US" baseline="0" dirty="0" smtClean="0"/>
              <a:t> effectively, ECIDS is a powerful thing that provides critical information needed for all collaborative partners (ECE agency/policy makers &amp; researchers)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74395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147268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225483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176188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there are at least </a:t>
            </a:r>
            <a:r>
              <a:rPr lang="en-US" dirty="0" smtClean="0"/>
              <a:t>2</a:t>
            </a:r>
            <a:r>
              <a:rPr lang="en-US" baseline="0" dirty="0" smtClean="0"/>
              <a:t> o</a:t>
            </a:r>
            <a:r>
              <a:rPr lang="en-US" dirty="0" smtClean="0"/>
              <a:t>ther studies:</a:t>
            </a:r>
            <a:r>
              <a:rPr lang="en-US" baseline="0" dirty="0" smtClean="0"/>
              <a:t> </a:t>
            </a:r>
            <a:r>
              <a:rPr lang="en-US" sz="1200" kern="1200" dirty="0" smtClean="0">
                <a:solidFill>
                  <a:schemeClr val="tx1"/>
                </a:solidFill>
                <a:effectLst/>
                <a:latin typeface="+mn-lt"/>
                <a:ea typeface="+mn-ea"/>
                <a:cs typeface="+mn-cs"/>
              </a:rPr>
              <a:t>UK graduate students are examining the relationship between teacher self-efficacy and child outcomes and longitudinal trajectories of child progress</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64194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KY is fortunate to have a dataset that includes child-level screening and assessment data at the individual item level for children from early intervention, preschool, and early care. KY has built a system over the past decade that allows for the collection of detailed child information; the challenge has been to locate funding to support staff time to conduct varied and extended analyses to examine the multiple factors that relate to the differential child outcomes across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37677845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600" y="2057400"/>
            <a:ext cx="7162800" cy="2209800"/>
          </a:xfrm>
        </p:spPr>
        <p:txBody>
          <a:bodyPr/>
          <a:lstStyle/>
          <a:p>
            <a:r>
              <a:rPr lang="en-US" sz="3600" dirty="0" smtClean="0"/>
              <a:t>The Power and Challenges of Early </a:t>
            </a:r>
            <a:r>
              <a:rPr lang="en-US" sz="3600" dirty="0"/>
              <a:t>C</a:t>
            </a:r>
            <a:r>
              <a:rPr lang="en-US" sz="3600" dirty="0" smtClean="0"/>
              <a:t>hildhood           Integrated </a:t>
            </a:r>
            <a:r>
              <a:rPr lang="en-US" sz="3600" dirty="0"/>
              <a:t>D</a:t>
            </a:r>
            <a:r>
              <a:rPr lang="en-US" sz="3600" dirty="0" smtClean="0"/>
              <a:t>ata </a:t>
            </a:r>
            <a:r>
              <a:rPr lang="en-US" sz="3600" dirty="0"/>
              <a:t>S</a:t>
            </a:r>
            <a:r>
              <a:rPr lang="en-US" sz="3600" dirty="0" smtClean="0"/>
              <a:t>ystems:                    Implications for Researchers</a:t>
            </a:r>
            <a:endParaRPr lang="en-US" sz="3600" dirty="0"/>
          </a:p>
        </p:txBody>
      </p:sp>
      <p:sp>
        <p:nvSpPr>
          <p:cNvPr id="2" name="Subtitle 1"/>
          <p:cNvSpPr>
            <a:spLocks noGrp="1"/>
          </p:cNvSpPr>
          <p:nvPr>
            <p:ph type="subTitle" idx="1"/>
          </p:nvPr>
        </p:nvSpPr>
        <p:spPr>
          <a:xfrm>
            <a:off x="1219200" y="4648200"/>
            <a:ext cx="4419600" cy="1600200"/>
          </a:xfrm>
        </p:spPr>
        <p:txBody>
          <a:bodyPr>
            <a:normAutofit fontScale="85000" lnSpcReduction="20000"/>
          </a:bodyPr>
          <a:lstStyle/>
          <a:p>
            <a:r>
              <a:rPr lang="en-US" i="1" dirty="0" smtClean="0"/>
              <a:t>Kathleen Hebbeler</a:t>
            </a:r>
          </a:p>
          <a:p>
            <a:r>
              <a:rPr lang="en-US" i="1" dirty="0" smtClean="0"/>
              <a:t>Lauren Barton</a:t>
            </a:r>
          </a:p>
          <a:p>
            <a:r>
              <a:rPr lang="en-US" i="1" dirty="0" smtClean="0"/>
              <a:t>Suzanne Raber</a:t>
            </a:r>
          </a:p>
          <a:p>
            <a:r>
              <a:rPr lang="en-US" sz="2400" dirty="0" smtClean="0"/>
              <a:t> </a:t>
            </a:r>
            <a:r>
              <a:rPr lang="en-US" sz="2100" dirty="0" smtClean="0"/>
              <a:t>The </a:t>
            </a:r>
            <a:r>
              <a:rPr lang="en-US" sz="2100" dirty="0" err="1" smtClean="0"/>
              <a:t>DaSy</a:t>
            </a:r>
            <a:r>
              <a:rPr lang="en-US" sz="2100" dirty="0" smtClean="0"/>
              <a:t> Center at SRI International</a:t>
            </a:r>
            <a:endParaRPr lang="en-US" sz="2100" dirty="0"/>
          </a:p>
        </p:txBody>
      </p:sp>
    </p:spTree>
    <p:extLst>
      <p:ext uri="{BB962C8B-B14F-4D97-AF65-F5344CB8AC3E}">
        <p14:creationId xmlns:p14="http://schemas.microsoft.com/office/powerpoint/2010/main" val="3604307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descr="&quot; &quot;"/>
          <p:cNvSpPr>
            <a:spLocks noGrp="1"/>
          </p:cNvSpPr>
          <p:nvPr>
            <p:ph type="title"/>
          </p:nvPr>
        </p:nvSpPr>
        <p:spPr/>
        <p:txBody>
          <a:bodyPr>
            <a:noAutofit/>
          </a:bodyPr>
          <a:lstStyle/>
          <a:p>
            <a:r>
              <a:rPr lang="en-US" dirty="0" smtClean="0"/>
              <a:t>Partnership can be more </a:t>
            </a:r>
            <a:br>
              <a:rPr lang="en-US" dirty="0" smtClean="0"/>
            </a:br>
            <a:r>
              <a:rPr lang="en-US" dirty="0" smtClean="0"/>
              <a:t>extensive...  </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868693201"/>
              </p:ext>
            </p:extLst>
          </p:nvPr>
        </p:nvGraphicFramePr>
        <p:xfrm>
          <a:off x="817245" y="1905000"/>
          <a:ext cx="7498080" cy="3662680"/>
        </p:xfrm>
        <a:graphic>
          <a:graphicData uri="http://schemas.openxmlformats.org/drawingml/2006/table">
            <a:tbl>
              <a:tblPr firstRow="1" bandRow="1">
                <a:tableStyleId>{5C22544A-7EE6-4342-B048-85BDC9FD1C3A}</a:tableStyleId>
              </a:tblPr>
              <a:tblGrid>
                <a:gridCol w="2468880"/>
                <a:gridCol w="5029200"/>
              </a:tblGrid>
              <a:tr h="370840">
                <a:tc>
                  <a:txBody>
                    <a:bodyPr/>
                    <a:lstStyle/>
                    <a:p>
                      <a:r>
                        <a:rPr lang="en-US" dirty="0" smtClean="0"/>
                        <a:t>Phase </a:t>
                      </a:r>
                      <a:endParaRPr lang="en-US" dirty="0"/>
                    </a:p>
                  </a:txBody>
                  <a:tcPr/>
                </a:tc>
                <a:tc>
                  <a:txBody>
                    <a:bodyPr/>
                    <a:lstStyle/>
                    <a:p>
                      <a:r>
                        <a:rPr lang="en-US" dirty="0" smtClean="0"/>
                        <a:t>Examples of Decisions</a:t>
                      </a:r>
                      <a:endParaRPr lang="en-US" dirty="0"/>
                    </a:p>
                  </a:txBody>
                  <a:tcPr/>
                </a:tc>
              </a:tr>
              <a:tr h="370840">
                <a:tc>
                  <a:txBody>
                    <a:bodyPr/>
                    <a:lstStyle/>
                    <a:p>
                      <a:r>
                        <a:rPr lang="en-US" dirty="0" smtClean="0"/>
                        <a:t>Planning</a:t>
                      </a:r>
                      <a:endParaRPr lang="en-US" dirty="0"/>
                    </a:p>
                  </a:txBody>
                  <a:tcPr/>
                </a:tc>
                <a:tc>
                  <a:txBody>
                    <a:bodyPr/>
                    <a:lstStyle/>
                    <a:p>
                      <a:pPr marL="0" indent="0">
                        <a:buFontTx/>
                        <a:buNone/>
                      </a:pPr>
                      <a:r>
                        <a:rPr lang="en-US" dirty="0" smtClean="0"/>
                        <a:t>Planning content of data system, including:</a:t>
                      </a:r>
                    </a:p>
                    <a:p>
                      <a:pPr marL="285750" indent="-285750">
                        <a:buFont typeface="Arial" panose="020B0604020202020204" pitchFamily="34" charset="0"/>
                        <a:buChar char="•"/>
                      </a:pPr>
                      <a:r>
                        <a:rPr lang="en-US" dirty="0" smtClean="0"/>
                        <a:t>Identifying  critical data elements</a:t>
                      </a:r>
                    </a:p>
                    <a:p>
                      <a:pPr marL="285750" indent="-285750">
                        <a:buFont typeface="Arial" panose="020B0604020202020204" pitchFamily="34" charset="0"/>
                        <a:buChar char="•"/>
                      </a:pPr>
                      <a:r>
                        <a:rPr lang="en-US" dirty="0" smtClean="0"/>
                        <a:t>Alignment/consistency</a:t>
                      </a:r>
                      <a:r>
                        <a:rPr lang="en-US" baseline="0" dirty="0" smtClean="0"/>
                        <a:t> across ECE agencies</a:t>
                      </a:r>
                      <a:endParaRPr lang="en-US" dirty="0"/>
                    </a:p>
                  </a:txBody>
                  <a:tcPr/>
                </a:tc>
              </a:tr>
              <a:tr h="370840">
                <a:tc>
                  <a:txBody>
                    <a:bodyPr/>
                    <a:lstStyle/>
                    <a:p>
                      <a:r>
                        <a:rPr lang="en-US" dirty="0" smtClean="0"/>
                        <a:t>Implementation</a:t>
                      </a:r>
                      <a:endParaRPr lang="en-US" dirty="0"/>
                    </a:p>
                  </a:txBody>
                  <a:tcPr/>
                </a:tc>
                <a:tc>
                  <a:txBody>
                    <a:bodyPr/>
                    <a:lstStyle/>
                    <a:p>
                      <a:pPr marL="285750" indent="-285750">
                        <a:buFont typeface="Arial" panose="020B0604020202020204" pitchFamily="34" charset="0"/>
                        <a:buChar char="•"/>
                      </a:pPr>
                      <a:r>
                        <a:rPr lang="en-US" baseline="0" dirty="0" smtClean="0"/>
                        <a:t>Frequency of data collections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Process for</a:t>
                      </a:r>
                      <a:r>
                        <a:rPr lang="en-US" baseline="0" dirty="0" smtClean="0"/>
                        <a:t> data entry</a:t>
                      </a:r>
                    </a:p>
                    <a:p>
                      <a:pPr marL="285750" indent="-285750">
                        <a:buFont typeface="Arial" panose="020B0604020202020204" pitchFamily="34" charset="0"/>
                        <a:buChar char="•"/>
                      </a:pPr>
                      <a:r>
                        <a:rPr lang="en-US" baseline="0" dirty="0" smtClean="0"/>
                        <a:t>Nature of data quality checks built into system</a:t>
                      </a:r>
                      <a:endParaRPr lang="en-US" dirty="0"/>
                    </a:p>
                  </a:txBody>
                  <a:tcPr/>
                </a:tc>
              </a:tr>
              <a:tr h="370840">
                <a:tc>
                  <a:txBody>
                    <a:bodyPr/>
                    <a:lstStyle/>
                    <a:p>
                      <a:r>
                        <a:rPr lang="en-US" dirty="0" smtClean="0"/>
                        <a:t>Ongoing Use</a:t>
                      </a:r>
                      <a:endParaRPr lang="en-US" dirty="0"/>
                    </a:p>
                  </a:txBody>
                  <a:tcPr/>
                </a:tc>
                <a:tc>
                  <a:txBody>
                    <a:bodyPr/>
                    <a:lstStyle/>
                    <a:p>
                      <a:pPr marL="0" indent="0">
                        <a:buFontTx/>
                        <a:buNone/>
                      </a:pPr>
                      <a:r>
                        <a:rPr lang="en-US" dirty="0" smtClean="0"/>
                        <a:t>Decisions</a:t>
                      </a:r>
                      <a:r>
                        <a:rPr lang="en-US" baseline="0" dirty="0" smtClean="0"/>
                        <a:t> about </a:t>
                      </a:r>
                    </a:p>
                    <a:p>
                      <a:pPr marL="285750" indent="-285750">
                        <a:buFont typeface="Arial" panose="020B0604020202020204" pitchFamily="34" charset="0"/>
                        <a:buChar char="•"/>
                      </a:pPr>
                      <a:r>
                        <a:rPr lang="en-US" baseline="0" dirty="0" smtClean="0"/>
                        <a:t>Appropriate users/access </a:t>
                      </a:r>
                    </a:p>
                    <a:p>
                      <a:pPr marL="285750" indent="-285750">
                        <a:buFont typeface="Arial" panose="020B0604020202020204" pitchFamily="34" charset="0"/>
                        <a:buChar char="•"/>
                      </a:pPr>
                      <a:r>
                        <a:rPr lang="en-US" baseline="0" dirty="0" smtClean="0"/>
                        <a:t>Identifying </a:t>
                      </a:r>
                      <a:r>
                        <a:rPr lang="en-US" dirty="0" smtClean="0"/>
                        <a:t>critical questions</a:t>
                      </a:r>
                      <a:r>
                        <a:rPr lang="en-US" baseline="0" dirty="0" smtClean="0"/>
                        <a:t> </a:t>
                      </a:r>
                    </a:p>
                    <a:p>
                      <a:pPr marL="285750" indent="-285750">
                        <a:buFont typeface="Arial" panose="020B0604020202020204" pitchFamily="34" charset="0"/>
                        <a:buChar char="•"/>
                      </a:pPr>
                      <a:r>
                        <a:rPr lang="en-US" baseline="0" dirty="0" smtClean="0"/>
                        <a:t>Analyzing </a:t>
                      </a:r>
                      <a:r>
                        <a:rPr lang="en-US" sz="1800" kern="1200" baseline="0" dirty="0" smtClean="0">
                          <a:solidFill>
                            <a:schemeClr val="dk1"/>
                          </a:solidFill>
                          <a:latin typeface="+mn-lt"/>
                          <a:ea typeface="+mn-ea"/>
                          <a:cs typeface="+mn-cs"/>
                        </a:rPr>
                        <a:t>data to address t</a:t>
                      </a:r>
                      <a:r>
                        <a:rPr lang="en-US" baseline="0" dirty="0" smtClean="0"/>
                        <a:t>hem </a:t>
                      </a:r>
                    </a:p>
                    <a:p>
                      <a:pPr marL="285750" indent="-285750">
                        <a:buFont typeface="Arial" panose="020B0604020202020204" pitchFamily="34" charset="0"/>
                        <a:buChar char="•"/>
                      </a:pPr>
                      <a:r>
                        <a:rPr lang="en-US" baseline="0" dirty="0" smtClean="0"/>
                        <a:t>Interpreting meaning of findings</a:t>
                      </a:r>
                      <a:endParaRPr lang="en-US" dirty="0"/>
                    </a:p>
                  </a:txBody>
                  <a:tcPr/>
                </a:tc>
              </a:tr>
            </a:tbl>
          </a:graphicData>
        </a:graphic>
      </p:graphicFrame>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275" y="0"/>
            <a:ext cx="1600200" cy="1600200"/>
          </a:xfrm>
          <a:prstGeom prst="rect">
            <a:avLst/>
          </a:prstGeom>
        </p:spPr>
      </p:pic>
    </p:spTree>
    <p:extLst>
      <p:ext uri="{BB962C8B-B14F-4D97-AF65-F5344CB8AC3E}">
        <p14:creationId xmlns:p14="http://schemas.microsoft.com/office/powerpoint/2010/main" val="3146583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Title 2" descr="&quot; &quot;"/>
          <p:cNvSpPr>
            <a:spLocks noGrp="1"/>
          </p:cNvSpPr>
          <p:nvPr>
            <p:ph type="title"/>
          </p:nvPr>
        </p:nvSpPr>
        <p:spPr/>
        <p:txBody>
          <a:bodyPr/>
          <a:lstStyle/>
          <a:p>
            <a:r>
              <a:rPr lang="en-US" dirty="0" smtClean="0"/>
              <a:t>Researcher is independent</a:t>
            </a:r>
            <a:endParaRPr lang="en-US" dirty="0"/>
          </a:p>
        </p:txBody>
      </p:sp>
      <p:sp>
        <p:nvSpPr>
          <p:cNvPr id="2" name="Content Placeholder 1"/>
          <p:cNvSpPr>
            <a:spLocks noGrp="1"/>
          </p:cNvSpPr>
          <p:nvPr>
            <p:ph idx="1"/>
          </p:nvPr>
        </p:nvSpPr>
        <p:spPr/>
        <p:txBody>
          <a:bodyPr/>
          <a:lstStyle/>
          <a:p>
            <a:r>
              <a:rPr lang="en-US" dirty="0" smtClean="0"/>
              <a:t>Researcher requests a sub-set of the data through a state-developed process.</a:t>
            </a:r>
          </a:p>
          <a:p>
            <a:r>
              <a:rPr lang="en-US" dirty="0" smtClean="0"/>
              <a:t>State provides the data.</a:t>
            </a:r>
          </a:p>
          <a:p>
            <a:r>
              <a:rPr lang="en-US" dirty="0" smtClean="0"/>
              <a:t>Researcher analyzes the data and publishes the findings.</a:t>
            </a:r>
          </a:p>
          <a:p>
            <a:r>
              <a:rPr lang="en-US" dirty="0" smtClean="0"/>
              <a:t>Questions might be of interest to the state but the researcher drives the agenda for the research</a:t>
            </a:r>
            <a:r>
              <a:rPr lang="en-US" dirty="0" smtClean="0"/>
              <a:t>.</a:t>
            </a:r>
            <a:endParaRPr lang="en-US" dirty="0"/>
          </a:p>
        </p:txBody>
      </p:sp>
    </p:spTree>
    <p:extLst>
      <p:ext uri="{BB962C8B-B14F-4D97-AF65-F5344CB8AC3E}">
        <p14:creationId xmlns:p14="http://schemas.microsoft.com/office/powerpoint/2010/main" val="183903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quot; &quot;"/>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8000" contrast="-20000"/>
                    </a14:imgEffect>
                  </a14:imgLayer>
                </a14:imgProps>
              </a:ext>
              <a:ext uri="{28A0092B-C50C-407E-A947-70E740481C1C}">
                <a14:useLocalDpi xmlns:a14="http://schemas.microsoft.com/office/drawing/2010/main" val="0"/>
              </a:ext>
            </a:extLst>
          </a:blip>
          <a:stretch>
            <a:fillRect/>
          </a:stretch>
        </p:blipFill>
        <p:spPr bwMode="auto">
          <a:xfrm>
            <a:off x="457200" y="304800"/>
            <a:ext cx="8166890" cy="5689600"/>
          </a:xfrm>
          <a:prstGeom prst="rect">
            <a:avLst/>
          </a:prstGeom>
          <a:solidFill>
            <a:schemeClr val="accent1"/>
          </a:solidFill>
          <a:ln>
            <a:noFill/>
          </a:ln>
        </p:spPr>
      </p:pic>
      <p:sp>
        <p:nvSpPr>
          <p:cNvPr id="5" name="Title 4"/>
          <p:cNvSpPr>
            <a:spLocks noGrp="1"/>
          </p:cNvSpPr>
          <p:nvPr>
            <p:ph type="title"/>
          </p:nvPr>
        </p:nvSpPr>
        <p:spPr>
          <a:xfrm>
            <a:off x="1447800" y="1143000"/>
            <a:ext cx="6553200" cy="1143000"/>
          </a:xfrm>
        </p:spPr>
        <p:txBody>
          <a:bodyPr>
            <a:noAutofit/>
          </a:bodyPr>
          <a:lstStyle/>
          <a:p>
            <a:r>
              <a:rPr lang="en-US" sz="4400" dirty="0" smtClean="0">
                <a:solidFill>
                  <a:schemeClr val="bg1"/>
                </a:solidFill>
              </a:rPr>
              <a:t>Issues and Challenges</a:t>
            </a:r>
            <a:endParaRPr lang="en-US" sz="4400" dirty="0">
              <a:solidFill>
                <a:schemeClr val="bg1"/>
              </a:solidFill>
            </a:endParaRPr>
          </a:p>
        </p:txBody>
      </p:sp>
    </p:spTree>
    <p:extLst>
      <p:ext uri="{BB962C8B-B14F-4D97-AF65-F5344CB8AC3E}">
        <p14:creationId xmlns:p14="http://schemas.microsoft.com/office/powerpoint/2010/main" val="2765177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sp>
        <p:nvSpPr>
          <p:cNvPr id="2" name="Title 1" descr="&quot; &quot;"/>
          <p:cNvSpPr>
            <a:spLocks noGrp="1"/>
          </p:cNvSpPr>
          <p:nvPr>
            <p:ph type="title"/>
          </p:nvPr>
        </p:nvSpPr>
        <p:spPr/>
        <p:txBody>
          <a:bodyPr/>
          <a:lstStyle/>
          <a:p>
            <a:r>
              <a:rPr lang="en-US" dirty="0" smtClean="0"/>
              <a:t>Data quality</a:t>
            </a:r>
            <a:endParaRPr lang="en-US" dirty="0"/>
          </a:p>
        </p:txBody>
      </p:sp>
      <p:sp>
        <p:nvSpPr>
          <p:cNvPr id="3" name="Content Placeholder 2"/>
          <p:cNvSpPr>
            <a:spLocks noGrp="1"/>
          </p:cNvSpPr>
          <p:nvPr>
            <p:ph idx="1"/>
          </p:nvPr>
        </p:nvSpPr>
        <p:spPr/>
        <p:txBody>
          <a:bodyPr/>
          <a:lstStyle/>
          <a:p>
            <a:r>
              <a:rPr lang="en-US" dirty="0" smtClean="0"/>
              <a:t>These data sets were not designed for research.</a:t>
            </a:r>
          </a:p>
          <a:p>
            <a:r>
              <a:rPr lang="en-US" dirty="0"/>
              <a:t>These data were not collected for a research project.</a:t>
            </a:r>
          </a:p>
          <a:p>
            <a:pPr lvl="1"/>
            <a:r>
              <a:rPr lang="en-US" dirty="0" smtClean="0"/>
              <a:t>Incomplete data</a:t>
            </a:r>
          </a:p>
          <a:p>
            <a:pPr lvl="1"/>
            <a:r>
              <a:rPr lang="en-US" dirty="0" smtClean="0"/>
              <a:t>Inaccurate data </a:t>
            </a:r>
          </a:p>
          <a:p>
            <a:pPr lvl="1"/>
            <a:r>
              <a:rPr lang="en-US" dirty="0" smtClean="0"/>
              <a:t>Data collections or data entry may be minimally monitored.</a:t>
            </a:r>
          </a:p>
          <a:p>
            <a:r>
              <a:rPr lang="en-US" b="1" dirty="0" smtClean="0"/>
              <a:t>Role for researcher</a:t>
            </a:r>
            <a:r>
              <a:rPr lang="en-US" dirty="0" smtClean="0"/>
              <a:t>:  Help state identify and implement procedures to improve data quality.</a:t>
            </a:r>
            <a:endParaRPr lang="en-US" dirty="0"/>
          </a:p>
        </p:txBody>
      </p:sp>
    </p:spTree>
    <p:extLst>
      <p:ext uri="{BB962C8B-B14F-4D97-AF65-F5344CB8AC3E}">
        <p14:creationId xmlns:p14="http://schemas.microsoft.com/office/powerpoint/2010/main" val="654612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3" name="Title 2" descr="&quot; &quot;"/>
          <p:cNvSpPr>
            <a:spLocks noGrp="1"/>
          </p:cNvSpPr>
          <p:nvPr>
            <p:ph type="title"/>
          </p:nvPr>
        </p:nvSpPr>
        <p:spPr/>
        <p:txBody>
          <a:bodyPr/>
          <a:lstStyle/>
          <a:p>
            <a:r>
              <a:rPr lang="en-US" dirty="0" smtClean="0"/>
              <a:t>Nature of the information available</a:t>
            </a:r>
            <a:endParaRPr lang="en-US" dirty="0"/>
          </a:p>
        </p:txBody>
      </p:sp>
      <p:sp>
        <p:nvSpPr>
          <p:cNvPr id="2" name="Content Placeholder 1"/>
          <p:cNvSpPr>
            <a:spLocks noGrp="1"/>
          </p:cNvSpPr>
          <p:nvPr>
            <p:ph idx="1"/>
          </p:nvPr>
        </p:nvSpPr>
        <p:spPr/>
        <p:txBody>
          <a:bodyPr/>
          <a:lstStyle/>
          <a:p>
            <a:r>
              <a:rPr lang="en-US" dirty="0" smtClean="0"/>
              <a:t>Demographic data on children and families  </a:t>
            </a:r>
            <a:r>
              <a:rPr lang="en-US" sz="4000" dirty="0" smtClean="0">
                <a:sym typeface="Wingdings"/>
              </a:rPr>
              <a:t></a:t>
            </a:r>
          </a:p>
          <a:p>
            <a:r>
              <a:rPr lang="en-US" dirty="0" smtClean="0">
                <a:sym typeface="Wingdings"/>
              </a:rPr>
              <a:t>Dosage (attendance, number of home visits, etc.) ?</a:t>
            </a:r>
          </a:p>
          <a:p>
            <a:r>
              <a:rPr lang="en-US" dirty="0" smtClean="0">
                <a:sym typeface="Wingdings"/>
              </a:rPr>
              <a:t>Program data</a:t>
            </a:r>
          </a:p>
          <a:p>
            <a:pPr lvl="1"/>
            <a:r>
              <a:rPr lang="en-US" sz="2800" dirty="0" smtClean="0">
                <a:sym typeface="Wingdings"/>
              </a:rPr>
              <a:t>Workforce ?</a:t>
            </a:r>
          </a:p>
          <a:p>
            <a:pPr lvl="1"/>
            <a:r>
              <a:rPr lang="en-US" sz="2800" dirty="0" smtClean="0">
                <a:sym typeface="Wingdings"/>
              </a:rPr>
              <a:t>Quality ??</a:t>
            </a:r>
          </a:p>
          <a:p>
            <a:r>
              <a:rPr lang="en-US" dirty="0" smtClean="0">
                <a:sym typeface="Wingdings"/>
              </a:rPr>
              <a:t>Child outcomes ??</a:t>
            </a:r>
          </a:p>
          <a:p>
            <a:r>
              <a:rPr lang="en-US" b="1" dirty="0" smtClean="0">
                <a:sym typeface="Wingdings"/>
              </a:rPr>
              <a:t>Role for researcher</a:t>
            </a:r>
            <a:r>
              <a:rPr lang="en-US" dirty="0" smtClean="0">
                <a:sym typeface="Wingdings"/>
              </a:rPr>
              <a:t>:  What data should the state be collecting? (What is collected can change</a:t>
            </a:r>
            <a:r>
              <a:rPr lang="en-US" dirty="0" smtClean="0">
                <a:sym typeface="Wingdings"/>
              </a:rPr>
              <a:t>.)</a:t>
            </a:r>
            <a:endParaRPr lang="en-US" dirty="0"/>
          </a:p>
        </p:txBody>
      </p:sp>
    </p:spTree>
    <p:extLst>
      <p:ext uri="{BB962C8B-B14F-4D97-AF65-F5344CB8AC3E}">
        <p14:creationId xmlns:p14="http://schemas.microsoft.com/office/powerpoint/2010/main" val="1258254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descr="&quot; &quot;"/>
          <p:cNvSpPr>
            <a:spLocks noGrp="1"/>
          </p:cNvSpPr>
          <p:nvPr>
            <p:ph type="title"/>
          </p:nvPr>
        </p:nvSpPr>
        <p:spPr/>
        <p:txBody>
          <a:bodyPr>
            <a:normAutofit/>
          </a:bodyPr>
          <a:lstStyle/>
          <a:p>
            <a:r>
              <a:rPr lang="en-US" dirty="0" smtClean="0"/>
              <a:t>Procedure for accessing the data </a:t>
            </a:r>
            <a:endParaRPr lang="en-US" dirty="0"/>
          </a:p>
        </p:txBody>
      </p:sp>
      <p:sp>
        <p:nvSpPr>
          <p:cNvPr id="2" name="Content Placeholder 1"/>
          <p:cNvSpPr>
            <a:spLocks noGrp="1"/>
          </p:cNvSpPr>
          <p:nvPr>
            <p:ph idx="1"/>
          </p:nvPr>
        </p:nvSpPr>
        <p:spPr/>
        <p:txBody>
          <a:bodyPr/>
          <a:lstStyle/>
          <a:p>
            <a:r>
              <a:rPr lang="en-US" dirty="0" smtClean="0"/>
              <a:t>(For </a:t>
            </a:r>
            <a:r>
              <a:rPr lang="en-US" dirty="0"/>
              <a:t>independents) </a:t>
            </a:r>
            <a:r>
              <a:rPr lang="en-US" dirty="0" smtClean="0"/>
              <a:t>State needs to have established a procedure for accepting, reviewing, and filling requests for access to data.</a:t>
            </a:r>
          </a:p>
          <a:p>
            <a:pPr lvl="1"/>
            <a:r>
              <a:rPr lang="en-US" dirty="0" smtClean="0"/>
              <a:t>Must include procedures to safeguard personally identifiable information.</a:t>
            </a:r>
          </a:p>
          <a:p>
            <a:r>
              <a:rPr lang="en-US" dirty="0" smtClean="0"/>
              <a:t>State may require findings be communicated back to the state.</a:t>
            </a:r>
          </a:p>
          <a:p>
            <a:r>
              <a:rPr lang="en-US" dirty="0" smtClean="0"/>
              <a:t>(For state partners) Still need procedure for ensuring data security and confidentiality.</a:t>
            </a:r>
            <a:endParaRPr lang="en-US" dirty="0"/>
          </a:p>
        </p:txBody>
      </p:sp>
    </p:spTree>
    <p:extLst>
      <p:ext uri="{BB962C8B-B14F-4D97-AF65-F5344CB8AC3E}">
        <p14:creationId xmlns:p14="http://schemas.microsoft.com/office/powerpoint/2010/main" val="2751108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3" name="Title 2" descr="&quot; &quot;"/>
          <p:cNvSpPr>
            <a:spLocks noGrp="1"/>
          </p:cNvSpPr>
          <p:nvPr>
            <p:ph type="title"/>
          </p:nvPr>
        </p:nvSpPr>
        <p:spPr/>
        <p:txBody>
          <a:bodyPr/>
          <a:lstStyle/>
          <a:p>
            <a:r>
              <a:rPr lang="en-US" dirty="0" smtClean="0"/>
              <a:t>Methodological issues</a:t>
            </a:r>
            <a:endParaRPr lang="en-US" dirty="0"/>
          </a:p>
        </p:txBody>
      </p:sp>
      <p:sp>
        <p:nvSpPr>
          <p:cNvPr id="2" name="Content Placeholder 1"/>
          <p:cNvSpPr>
            <a:spLocks noGrp="1"/>
          </p:cNvSpPr>
          <p:nvPr>
            <p:ph idx="1"/>
          </p:nvPr>
        </p:nvSpPr>
        <p:spPr>
          <a:xfrm>
            <a:off x="533400" y="1600201"/>
            <a:ext cx="8001000" cy="4038600"/>
          </a:xfrm>
        </p:spPr>
        <p:txBody>
          <a:bodyPr/>
          <a:lstStyle/>
          <a:p>
            <a:r>
              <a:rPr lang="en-US" sz="3200" dirty="0" smtClean="0"/>
              <a:t>What are the limitations on the conclusions?</a:t>
            </a:r>
          </a:p>
          <a:p>
            <a:r>
              <a:rPr lang="en-US" sz="3200" dirty="0" smtClean="0"/>
              <a:t>Can program effectiveness be demonstrated with administrative data</a:t>
            </a:r>
            <a:r>
              <a:rPr lang="en-US" sz="3200" dirty="0" smtClean="0"/>
              <a:t>?</a:t>
            </a:r>
            <a:endParaRPr lang="en-US" dirty="0"/>
          </a:p>
        </p:txBody>
      </p:sp>
      <p:pic>
        <p:nvPicPr>
          <p:cNvPr id="7171" name="Picture 3"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971800"/>
            <a:ext cx="22383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734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descr="&quot; &quot;"/>
          <p:cNvSpPr>
            <a:spLocks noGrp="1"/>
          </p:cNvSpPr>
          <p:nvPr>
            <p:ph type="title"/>
          </p:nvPr>
        </p:nvSpPr>
        <p:spPr>
          <a:xfrm>
            <a:off x="304800" y="152400"/>
            <a:ext cx="8229600" cy="1143000"/>
          </a:xfrm>
        </p:spPr>
        <p:txBody>
          <a:bodyPr/>
          <a:lstStyle/>
          <a:p>
            <a:r>
              <a:rPr lang="en-US" dirty="0" smtClean="0"/>
              <a:t>State example:  Colorado</a:t>
            </a:r>
            <a:endParaRPr lang="en-US" dirty="0"/>
          </a:p>
        </p:txBody>
      </p:sp>
      <p:pic>
        <p:nvPicPr>
          <p:cNvPr id="8194" name="Picture 2" descr="This slide shows a line graph titled Colorado Student Assessment Program and or Transitional Colorado Assessment Program Grades 3-8 outcomes. The graph shows the percent of 3rd - 8th graders who are proficient or Advanced in Reading, Writing, Math, and Science based on whether the student is At-Risk, Non Colorado Preschool Program, or Half Day Colorado Preschool Program and then it compares them to state average. The state average is highest for all, followed by the Half Day Colorado Preschool Program , and the lowest for all is At Risk Non-Colorado Preschool Program.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8000" y="1447800"/>
            <a:ext cx="6934200" cy="5200651"/>
          </a:xfrm>
          <a:prstGeom prst="rect">
            <a:avLst/>
          </a:prstGeom>
          <a:noFill/>
          <a:ln w="2857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869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
        <p:nvSpPr>
          <p:cNvPr id="3" name="Title 2" descr="&quot; &quot;"/>
          <p:cNvSpPr>
            <a:spLocks noGrp="1"/>
          </p:cNvSpPr>
          <p:nvPr>
            <p:ph type="title"/>
          </p:nvPr>
        </p:nvSpPr>
        <p:spPr/>
        <p:txBody>
          <a:bodyPr/>
          <a:lstStyle/>
          <a:p>
            <a:r>
              <a:rPr lang="en-US" dirty="0" smtClean="0"/>
              <a:t>State example:  Kentucky</a:t>
            </a:r>
            <a:endParaRPr lang="en-US" dirty="0"/>
          </a:p>
        </p:txBody>
      </p:sp>
      <p:graphicFrame>
        <p:nvGraphicFramePr>
          <p:cNvPr id="5" name="Content Placeholder 4" descr="This is a three column table listing data elements, and whether or not State C/619 Data System, and University of KY Data Platform include them. The University of KY Data platform includes double the data elements that State C/619 Data System does. "/>
          <p:cNvGraphicFramePr>
            <a:graphicFrameLocks noGrp="1"/>
          </p:cNvGraphicFramePr>
          <p:nvPr>
            <p:ph idx="1"/>
            <p:extLst>
              <p:ext uri="{D42A27DB-BD31-4B8C-83A1-F6EECF244321}">
                <p14:modId xmlns:p14="http://schemas.microsoft.com/office/powerpoint/2010/main" val="2926566791"/>
              </p:ext>
            </p:extLst>
          </p:nvPr>
        </p:nvGraphicFramePr>
        <p:xfrm>
          <a:off x="533400" y="2667000"/>
          <a:ext cx="8229600" cy="3261360"/>
        </p:xfrm>
        <a:graphic>
          <a:graphicData uri="http://schemas.openxmlformats.org/drawingml/2006/table">
            <a:tbl>
              <a:tblPr firstRow="1" bandRow="1">
                <a:tableStyleId>{5C22544A-7EE6-4342-B048-85BDC9FD1C3A}</a:tableStyleId>
              </a:tblPr>
              <a:tblGrid>
                <a:gridCol w="5257800"/>
                <a:gridCol w="1485900"/>
                <a:gridCol w="1485900"/>
              </a:tblGrid>
              <a:tr h="270565">
                <a:tc>
                  <a:txBody>
                    <a:bodyPr/>
                    <a:lstStyle/>
                    <a:p>
                      <a:r>
                        <a:rPr lang="en-US" sz="1800" dirty="0" smtClean="0"/>
                        <a:t>Data Elements </a:t>
                      </a:r>
                      <a:endParaRPr lang="en-US"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solidFill>
                            <a:schemeClr val="bg1"/>
                          </a:solidFill>
                        </a:rPr>
                        <a:t>State C/619     Data System</a:t>
                      </a:r>
                      <a:endParaRPr lang="en-US"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dirty="0" smtClean="0">
                          <a:solidFill>
                            <a:schemeClr val="bg1"/>
                          </a:solidFill>
                        </a:rPr>
                        <a:t>University of KY Data Platform</a:t>
                      </a:r>
                      <a:endParaRPr lang="en-US"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IEP/IFSP status</a:t>
                      </a:r>
                      <a:endParaRPr lang="en-US"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2"/>
                        </a:rPr>
                        <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2"/>
                        </a:rPr>
                        <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200">
                <a:tc>
                  <a:txBody>
                    <a:bodyPr/>
                    <a:lstStyle/>
                    <a:p>
                      <a:r>
                        <a:rPr lang="en-US" dirty="0" smtClean="0"/>
                        <a:t>EC Child outcomes</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2"/>
                        </a:rPr>
                        <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2"/>
                        </a:rPr>
                        <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200">
                <a:tc>
                  <a:txBody>
                    <a:bodyPr/>
                    <a:lstStyle/>
                    <a:p>
                      <a:r>
                        <a:rPr lang="en-US" dirty="0" smtClean="0"/>
                        <a:t>Child demographics </a:t>
                      </a:r>
                      <a:r>
                        <a:rPr lang="en-US" sz="1400" dirty="0" smtClean="0"/>
                        <a:t>(gender, ethnicity, age, income status)</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2"/>
                        </a:rPr>
                        <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2"/>
                        </a:rPr>
                        <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 district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2"/>
                        </a:rPr>
                        <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200">
                <a:tc>
                  <a:txBody>
                    <a:bodyPr/>
                    <a:lstStyle/>
                    <a:p>
                      <a:r>
                        <a:rPr lang="en-US" dirty="0" smtClean="0"/>
                        <a:t>Screening data for children in early child care </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sym typeface="Wingdings 2"/>
                        </a:rPr>
                        <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Curriculum/criterion-based assessment data </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2"/>
                        </a:rPr>
                        <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6" name="TextBox 5"/>
          <p:cNvSpPr txBox="1"/>
          <p:nvPr/>
        </p:nvSpPr>
        <p:spPr>
          <a:xfrm>
            <a:off x="457200" y="1524000"/>
            <a:ext cx="8229600" cy="1015663"/>
          </a:xfrm>
          <a:prstGeom prst="rect">
            <a:avLst/>
          </a:prstGeom>
          <a:noFill/>
        </p:spPr>
        <p:txBody>
          <a:bodyPr wrap="square" rtlCol="0">
            <a:spAutoFit/>
          </a:bodyPr>
          <a:lstStyle/>
          <a:p>
            <a:r>
              <a:rPr lang="en-US" sz="2000" dirty="0" smtClean="0"/>
              <a:t>Research Question:  Do EC special education child outcomes data predict school readiness as measured by kindergarten screener/assessment instruments?  </a:t>
            </a:r>
            <a:endParaRPr lang="en-US" sz="2000" dirty="0"/>
          </a:p>
        </p:txBody>
      </p:sp>
      <p:pic>
        <p:nvPicPr>
          <p:cNvPr id="614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800"/>
            <a:ext cx="1686154" cy="97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512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
        <p:nvSpPr>
          <p:cNvPr id="3" name="Title 2" descr="&quot; &quot;"/>
          <p:cNvSpPr>
            <a:spLocks noGrp="1"/>
          </p:cNvSpPr>
          <p:nvPr>
            <p:ph type="title"/>
          </p:nvPr>
        </p:nvSpPr>
        <p:spPr/>
        <p:txBody>
          <a:bodyPr/>
          <a:lstStyle/>
          <a:p>
            <a:r>
              <a:rPr lang="en-US" dirty="0" smtClean="0"/>
              <a:t>Kentucky:  Benefits </a:t>
            </a:r>
            <a:endParaRPr lang="en-US" dirty="0"/>
          </a:p>
        </p:txBody>
      </p:sp>
      <p:sp>
        <p:nvSpPr>
          <p:cNvPr id="2" name="Content Placeholder 1"/>
          <p:cNvSpPr>
            <a:spLocks noGrp="1"/>
          </p:cNvSpPr>
          <p:nvPr>
            <p:ph idx="1"/>
          </p:nvPr>
        </p:nvSpPr>
        <p:spPr/>
        <p:txBody>
          <a:bodyPr/>
          <a:lstStyle/>
          <a:p>
            <a:r>
              <a:rPr lang="en-US" dirty="0" smtClean="0"/>
              <a:t>Can conduct longitudinal </a:t>
            </a:r>
            <a:r>
              <a:rPr lang="en-US" dirty="0"/>
              <a:t>studies </a:t>
            </a:r>
            <a:r>
              <a:rPr lang="en-US" dirty="0" smtClean="0"/>
              <a:t>from </a:t>
            </a:r>
            <a:r>
              <a:rPr lang="en-US" dirty="0"/>
              <a:t>early intervention to preschool to elementary </a:t>
            </a:r>
            <a:r>
              <a:rPr lang="en-US" dirty="0" smtClean="0"/>
              <a:t>school</a:t>
            </a:r>
            <a:endParaRPr lang="en-US" dirty="0"/>
          </a:p>
          <a:p>
            <a:r>
              <a:rPr lang="en-US" dirty="0" smtClean="0"/>
              <a:t>Can highlight best </a:t>
            </a:r>
            <a:r>
              <a:rPr lang="en-US" dirty="0"/>
              <a:t>practices </a:t>
            </a:r>
            <a:r>
              <a:rPr lang="en-US" dirty="0" smtClean="0"/>
              <a:t>for </a:t>
            </a:r>
            <a:r>
              <a:rPr lang="en-US" dirty="0"/>
              <a:t>improved </a:t>
            </a:r>
            <a:r>
              <a:rPr lang="en-US" dirty="0" smtClean="0"/>
              <a:t>services</a:t>
            </a:r>
            <a:endParaRPr lang="en-US" dirty="0"/>
          </a:p>
          <a:p>
            <a:r>
              <a:rPr lang="en-US" dirty="0" smtClean="0"/>
              <a:t>Can examine state-wide </a:t>
            </a:r>
            <a:r>
              <a:rPr lang="en-US" dirty="0"/>
              <a:t>and local </a:t>
            </a:r>
            <a:r>
              <a:rPr lang="en-US" dirty="0" smtClean="0"/>
              <a:t>trends</a:t>
            </a:r>
            <a:endParaRPr lang="en-US" dirty="0"/>
          </a:p>
          <a:p>
            <a:r>
              <a:rPr lang="en-US" dirty="0" smtClean="0"/>
              <a:t>Can examine results </a:t>
            </a:r>
            <a:r>
              <a:rPr lang="en-US" dirty="0"/>
              <a:t>for multiple types of programs (state-funded preschool, Head Start, early care</a:t>
            </a:r>
            <a:r>
              <a:rPr lang="en-US" dirty="0" smtClean="0"/>
              <a:t>)</a:t>
            </a:r>
            <a:endParaRPr lang="en-US" dirty="0"/>
          </a:p>
        </p:txBody>
      </p:sp>
      <p:pic>
        <p:nvPicPr>
          <p:cNvPr id="5"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04800"/>
            <a:ext cx="1686154" cy="97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979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a:t>What </a:t>
            </a:r>
            <a:r>
              <a:rPr lang="en-US" dirty="0" smtClean="0"/>
              <a:t>we will cover</a:t>
            </a:r>
            <a:endParaRPr lang="en-US" dirty="0"/>
          </a:p>
        </p:txBody>
      </p:sp>
      <p:sp>
        <p:nvSpPr>
          <p:cNvPr id="2" name="Content Placeholder 1"/>
          <p:cNvSpPr>
            <a:spLocks noGrp="1"/>
          </p:cNvSpPr>
          <p:nvPr>
            <p:ph idx="1"/>
          </p:nvPr>
        </p:nvSpPr>
        <p:spPr>
          <a:xfrm>
            <a:off x="609600" y="2133600"/>
            <a:ext cx="8382000" cy="4038600"/>
          </a:xfrm>
        </p:spPr>
        <p:txBody>
          <a:bodyPr/>
          <a:lstStyle/>
          <a:p>
            <a:r>
              <a:rPr lang="en-US" sz="3200" dirty="0" smtClean="0"/>
              <a:t>The potential of state data for research</a:t>
            </a:r>
          </a:p>
          <a:p>
            <a:pPr lvl="0"/>
            <a:r>
              <a:rPr lang="en-US" sz="3200" dirty="0" smtClean="0"/>
              <a:t>The challenges associated with using state data</a:t>
            </a:r>
          </a:p>
          <a:p>
            <a:pPr lvl="0"/>
            <a:r>
              <a:rPr lang="en-US" sz="3200" dirty="0" smtClean="0"/>
              <a:t>How researchers can access state </a:t>
            </a:r>
            <a:r>
              <a:rPr lang="en-US" sz="3200" dirty="0" smtClean="0"/>
              <a:t>data</a:t>
            </a:r>
            <a:endParaRPr lang="en-US" dirty="0"/>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0"/>
            <a:ext cx="2514599" cy="1671609"/>
          </a:xfrm>
          <a:prstGeom prst="rect">
            <a:avLst/>
          </a:prstGeom>
        </p:spPr>
      </p:pic>
    </p:spTree>
    <p:extLst>
      <p:ext uri="{BB962C8B-B14F-4D97-AF65-F5344CB8AC3E}">
        <p14:creationId xmlns:p14="http://schemas.microsoft.com/office/powerpoint/2010/main" val="1760119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20</a:t>
            </a:fld>
            <a:endParaRPr lang="en-US" dirty="0"/>
          </a:p>
        </p:txBody>
      </p:sp>
      <p:sp>
        <p:nvSpPr>
          <p:cNvPr id="7" name="Title 6" descr="&quot; &quot;"/>
          <p:cNvSpPr>
            <a:spLocks noGrp="1"/>
          </p:cNvSpPr>
          <p:nvPr>
            <p:ph type="title"/>
          </p:nvPr>
        </p:nvSpPr>
        <p:spPr/>
        <p:txBody>
          <a:bodyPr/>
          <a:lstStyle/>
          <a:p>
            <a:r>
              <a:rPr lang="en-US" dirty="0" smtClean="0"/>
              <a:t>Kentucky:  Challenges</a:t>
            </a:r>
            <a:endParaRPr lang="en-US" dirty="0"/>
          </a:p>
        </p:txBody>
      </p:sp>
      <p:sp>
        <p:nvSpPr>
          <p:cNvPr id="8" name="Content Placeholder 7"/>
          <p:cNvSpPr>
            <a:spLocks noGrp="1"/>
          </p:cNvSpPr>
          <p:nvPr>
            <p:ph idx="1"/>
          </p:nvPr>
        </p:nvSpPr>
        <p:spPr/>
        <p:txBody>
          <a:bodyPr/>
          <a:lstStyle/>
          <a:p>
            <a:r>
              <a:rPr lang="en-US" dirty="0" smtClean="0"/>
              <a:t>Meeting confidentiality </a:t>
            </a:r>
            <a:r>
              <a:rPr lang="en-US" dirty="0"/>
              <a:t>requirements for each state data </a:t>
            </a:r>
            <a:r>
              <a:rPr lang="en-US" dirty="0" smtClean="0"/>
              <a:t>system</a:t>
            </a:r>
            <a:endParaRPr lang="en-US" dirty="0"/>
          </a:p>
          <a:p>
            <a:r>
              <a:rPr lang="en-US" dirty="0" smtClean="0"/>
              <a:t>Sharing data </a:t>
            </a:r>
            <a:r>
              <a:rPr lang="en-US" dirty="0"/>
              <a:t>between state data systems that typically do not share </a:t>
            </a:r>
            <a:r>
              <a:rPr lang="en-US" dirty="0" smtClean="0"/>
              <a:t>data</a:t>
            </a:r>
          </a:p>
          <a:p>
            <a:r>
              <a:rPr lang="en-US" dirty="0" smtClean="0"/>
              <a:t>Locating funding to support analyses</a:t>
            </a:r>
            <a:endParaRPr lang="en-US" dirty="0"/>
          </a:p>
          <a:p>
            <a:r>
              <a:rPr lang="en-US" dirty="0" smtClean="0"/>
              <a:t>Presenting </a:t>
            </a:r>
            <a:r>
              <a:rPr lang="en-US" dirty="0"/>
              <a:t>results in ways that support improved policy and practice across multiple stakeholders (providers, families, teachers, administrators</a:t>
            </a:r>
            <a:r>
              <a:rPr lang="en-US" dirty="0" smtClean="0"/>
              <a:t>)</a:t>
            </a:r>
            <a:endParaRPr lang="en-US" dirty="0"/>
          </a:p>
        </p:txBody>
      </p:sp>
      <p:pic>
        <p:nvPicPr>
          <p:cNvPr id="4"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81000"/>
            <a:ext cx="1686154" cy="97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364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descr="&quot; &quot;"/>
          <p:cNvSpPr>
            <a:spLocks noGrp="1"/>
          </p:cNvSpPr>
          <p:nvPr>
            <p:ph type="title"/>
          </p:nvPr>
        </p:nvSpPr>
        <p:spPr/>
        <p:txBody>
          <a:bodyPr/>
          <a:lstStyle/>
          <a:p>
            <a:r>
              <a:rPr lang="en-US" dirty="0" smtClean="0"/>
              <a:t>State example:  Massachusetts</a:t>
            </a:r>
            <a:endParaRPr lang="en-US" dirty="0"/>
          </a:p>
        </p:txBody>
      </p:sp>
      <p:sp>
        <p:nvSpPr>
          <p:cNvPr id="2" name="Content Placeholder 1"/>
          <p:cNvSpPr>
            <a:spLocks noGrp="1"/>
          </p:cNvSpPr>
          <p:nvPr>
            <p:ph idx="1"/>
          </p:nvPr>
        </p:nvSpPr>
        <p:spPr>
          <a:xfrm>
            <a:off x="457200" y="1676400"/>
            <a:ext cx="8229600" cy="4038600"/>
          </a:xfrm>
        </p:spPr>
        <p:txBody>
          <a:bodyPr/>
          <a:lstStyle/>
          <a:p>
            <a:r>
              <a:rPr lang="en-US" dirty="0"/>
              <a:t>Research Question (dissertation): </a:t>
            </a:r>
            <a:r>
              <a:rPr lang="en-US" dirty="0" smtClean="0"/>
              <a:t>To </a:t>
            </a:r>
            <a:r>
              <a:rPr lang="en-US" dirty="0"/>
              <a:t>what extent are infants </a:t>
            </a:r>
            <a:r>
              <a:rPr lang="en-US" dirty="0" smtClean="0"/>
              <a:t>who have been exposed </a:t>
            </a:r>
            <a:r>
              <a:rPr lang="en-US" dirty="0"/>
              <a:t>to drugs before </a:t>
            </a:r>
            <a:r>
              <a:rPr lang="en-US" dirty="0" smtClean="0"/>
              <a:t>birth</a:t>
            </a:r>
          </a:p>
          <a:p>
            <a:pPr lvl="1"/>
            <a:r>
              <a:rPr lang="en-US" dirty="0" smtClean="0"/>
              <a:t>Referred </a:t>
            </a:r>
            <a:r>
              <a:rPr lang="en-US" dirty="0"/>
              <a:t>to early intervention (EI) services prior to age </a:t>
            </a:r>
            <a:r>
              <a:rPr lang="en-US" dirty="0" smtClean="0"/>
              <a:t>3?</a:t>
            </a:r>
          </a:p>
          <a:p>
            <a:pPr lvl="1"/>
            <a:r>
              <a:rPr lang="en-US" dirty="0" smtClean="0"/>
              <a:t>Recipients of </a:t>
            </a:r>
            <a:r>
              <a:rPr lang="en-US" dirty="0"/>
              <a:t>EI Services? </a:t>
            </a:r>
            <a:endParaRPr lang="en-US" dirty="0" smtClean="0"/>
          </a:p>
          <a:p>
            <a:r>
              <a:rPr lang="en-US" dirty="0" smtClean="0"/>
              <a:t>Data Systems:</a:t>
            </a:r>
          </a:p>
          <a:p>
            <a:pPr lvl="1"/>
            <a:r>
              <a:rPr lang="en-US" dirty="0" smtClean="0"/>
              <a:t>Population-based </a:t>
            </a:r>
            <a:r>
              <a:rPr lang="en-US" dirty="0"/>
              <a:t>Pregnancy to Early Life Longitudinal Data </a:t>
            </a:r>
            <a:r>
              <a:rPr lang="en-US" dirty="0" smtClean="0"/>
              <a:t>System</a:t>
            </a:r>
          </a:p>
          <a:p>
            <a:pPr lvl="1"/>
            <a:r>
              <a:rPr lang="en-US" dirty="0" smtClean="0"/>
              <a:t>MA </a:t>
            </a:r>
            <a:r>
              <a:rPr lang="en-US" dirty="0"/>
              <a:t>Early Intervention Information </a:t>
            </a:r>
            <a:r>
              <a:rPr lang="en-US" dirty="0" smtClean="0"/>
              <a:t>System</a:t>
            </a:r>
            <a:endParaRPr lang="en-US" dirty="0"/>
          </a:p>
        </p:txBody>
      </p:sp>
      <p:pic>
        <p:nvPicPr>
          <p:cNvPr id="102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124" y="381000"/>
            <a:ext cx="1678459" cy="131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34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22</a:t>
            </a:fld>
            <a:endParaRPr lang="en-US" dirty="0"/>
          </a:p>
        </p:txBody>
      </p:sp>
      <p:sp>
        <p:nvSpPr>
          <p:cNvPr id="3" name="Title 2" descr="&quot; &quot;"/>
          <p:cNvSpPr>
            <a:spLocks noGrp="1"/>
          </p:cNvSpPr>
          <p:nvPr>
            <p:ph type="title"/>
          </p:nvPr>
        </p:nvSpPr>
        <p:spPr/>
        <p:txBody>
          <a:bodyPr/>
          <a:lstStyle/>
          <a:p>
            <a:r>
              <a:rPr lang="en-US" dirty="0" smtClean="0"/>
              <a:t>State example:  Massachusetts</a:t>
            </a:r>
            <a:endParaRPr lang="en-US" dirty="0"/>
          </a:p>
        </p:txBody>
      </p:sp>
      <p:sp>
        <p:nvSpPr>
          <p:cNvPr id="2" name="Content Placeholder 1"/>
          <p:cNvSpPr>
            <a:spLocks noGrp="1"/>
          </p:cNvSpPr>
          <p:nvPr>
            <p:ph idx="1"/>
          </p:nvPr>
        </p:nvSpPr>
        <p:spPr>
          <a:xfrm>
            <a:off x="457200" y="1676400"/>
            <a:ext cx="8229600" cy="4038600"/>
          </a:xfrm>
        </p:spPr>
        <p:txBody>
          <a:bodyPr/>
          <a:lstStyle/>
          <a:p>
            <a:r>
              <a:rPr lang="en-US" dirty="0" smtClean="0"/>
              <a:t>Benefits</a:t>
            </a:r>
          </a:p>
          <a:p>
            <a:pPr lvl="1"/>
            <a:r>
              <a:rPr lang="en-US" dirty="0" smtClean="0"/>
              <a:t>Researcher-developed algorithm for population estimates</a:t>
            </a:r>
          </a:p>
          <a:p>
            <a:pPr lvl="1"/>
            <a:r>
              <a:rPr lang="en-US" dirty="0" smtClean="0"/>
              <a:t>Answers to important </a:t>
            </a:r>
            <a:r>
              <a:rPr lang="en-US" dirty="0" smtClean="0"/>
              <a:t>questions </a:t>
            </a:r>
            <a:r>
              <a:rPr lang="en-US" dirty="0" smtClean="0"/>
              <a:t>about drug-exposed infants</a:t>
            </a:r>
          </a:p>
          <a:p>
            <a:pPr lvl="1"/>
            <a:r>
              <a:rPr lang="en-US" dirty="0" smtClean="0"/>
              <a:t>A Ph.D.</a:t>
            </a:r>
          </a:p>
          <a:p>
            <a:r>
              <a:rPr lang="en-US" dirty="0" smtClean="0"/>
              <a:t>Challenges</a:t>
            </a:r>
          </a:p>
          <a:p>
            <a:pPr lvl="1"/>
            <a:r>
              <a:rPr lang="en-US" dirty="0" smtClean="0"/>
              <a:t>Obtaining </a:t>
            </a:r>
            <a:r>
              <a:rPr lang="en-US" dirty="0"/>
              <a:t>access to state EI data (FERPA, lack of </a:t>
            </a:r>
            <a:r>
              <a:rPr lang="en-US" dirty="0" smtClean="0"/>
              <a:t>process)</a:t>
            </a:r>
          </a:p>
          <a:p>
            <a:pPr lvl="1"/>
            <a:r>
              <a:rPr lang="en-US" dirty="0" smtClean="0"/>
              <a:t>Data </a:t>
            </a:r>
            <a:r>
              <a:rPr lang="en-US" dirty="0"/>
              <a:t>quality (data entry errors in EI data) </a:t>
            </a:r>
          </a:p>
        </p:txBody>
      </p:sp>
      <p:pic>
        <p:nvPicPr>
          <p:cNvPr id="102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124" y="381000"/>
            <a:ext cx="1678459" cy="131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80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sp>
        <p:nvSpPr>
          <p:cNvPr id="3" name="Title 2" descr="&quot; &quot;"/>
          <p:cNvSpPr>
            <a:spLocks noGrp="1"/>
          </p:cNvSpPr>
          <p:nvPr>
            <p:ph type="title"/>
          </p:nvPr>
        </p:nvSpPr>
        <p:spPr/>
        <p:txBody>
          <a:bodyPr/>
          <a:lstStyle/>
          <a:p>
            <a:r>
              <a:rPr lang="en-US" dirty="0" smtClean="0"/>
              <a:t>Conclusions</a:t>
            </a:r>
            <a:endParaRPr lang="en-US" dirty="0"/>
          </a:p>
        </p:txBody>
      </p:sp>
      <p:sp>
        <p:nvSpPr>
          <p:cNvPr id="2" name="Content Placeholder 1"/>
          <p:cNvSpPr>
            <a:spLocks noGrp="1"/>
          </p:cNvSpPr>
          <p:nvPr>
            <p:ph idx="1"/>
          </p:nvPr>
        </p:nvSpPr>
        <p:spPr/>
        <p:txBody>
          <a:bodyPr/>
          <a:lstStyle/>
          <a:p>
            <a:r>
              <a:rPr lang="en-US" dirty="0" smtClean="0"/>
              <a:t>State data sets, especially in states that have developed an ECIDS, hold substantial and untapped potential to address important programmatic and policy questions.</a:t>
            </a:r>
          </a:p>
          <a:p>
            <a:r>
              <a:rPr lang="en-US" dirty="0" smtClean="0"/>
              <a:t>Researchers working with state agencies can produce benefits for both parties.</a:t>
            </a:r>
          </a:p>
          <a:p>
            <a:r>
              <a:rPr lang="en-US" dirty="0" smtClean="0"/>
              <a:t>Challenges exist, but are not insurmountable.</a:t>
            </a:r>
          </a:p>
          <a:p>
            <a:pPr lvl="1"/>
            <a:r>
              <a:rPr lang="en-US" dirty="0" smtClean="0"/>
              <a:t>And researchers can help in addressing some of them</a:t>
            </a:r>
            <a:r>
              <a:rPr lang="en-US" dirty="0" smtClean="0"/>
              <a:t>.</a:t>
            </a:r>
            <a:endParaRPr lang="en-US" dirty="0" smtClean="0"/>
          </a:p>
        </p:txBody>
      </p:sp>
      <p:pic>
        <p:nvPicPr>
          <p:cNvPr id="9218"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33400"/>
            <a:ext cx="1638300" cy="1097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513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24</a:t>
            </a:fld>
            <a:endParaRPr lang="en-US" dirty="0"/>
          </a:p>
        </p:txBody>
      </p:sp>
      <p:sp>
        <p:nvSpPr>
          <p:cNvPr id="2" name="Title 1" descr="&quot; &quot;"/>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dirty="0" smtClean="0"/>
              <a:t>Visit the </a:t>
            </a:r>
            <a:r>
              <a:rPr lang="en-US" dirty="0" err="1" smtClean="0"/>
              <a:t>DaSy</a:t>
            </a:r>
            <a:r>
              <a:rPr lang="en-US" dirty="0" smtClean="0"/>
              <a:t> website at:</a:t>
            </a:r>
            <a:br>
              <a:rPr lang="en-US" dirty="0" smtClean="0"/>
            </a:br>
            <a:r>
              <a:rPr lang="en-US" dirty="0" smtClean="0">
                <a:hlinkClick r:id="rId3"/>
              </a:rPr>
              <a:t>http://dasycenter.org/</a:t>
            </a:r>
            <a:endParaRPr lang="en-US" dirty="0" smtClean="0"/>
          </a:p>
          <a:p>
            <a:r>
              <a:rPr lang="en-US" dirty="0" smtClean="0"/>
              <a:t>Like us on Facebook: </a:t>
            </a:r>
            <a:br>
              <a:rPr lang="en-US" dirty="0" smtClean="0"/>
            </a:br>
            <a:r>
              <a:rPr lang="en-US" u="sng" dirty="0">
                <a:hlinkClick r:id="rId4"/>
              </a:rPr>
              <a:t>https://www.facebook.com/dasycenter</a:t>
            </a:r>
            <a:endParaRPr lang="en-US" dirty="0" smtClean="0"/>
          </a:p>
          <a:p>
            <a:r>
              <a:rPr lang="en-US" dirty="0" smtClean="0"/>
              <a:t>Follow us on Twitter:</a:t>
            </a:r>
            <a:br>
              <a:rPr lang="en-US" dirty="0" smtClean="0"/>
            </a:br>
            <a:r>
              <a:rPr lang="en-US" u="sng" dirty="0" smtClean="0">
                <a:hlinkClick r:id="rId5"/>
              </a:rPr>
              <a:t>@</a:t>
            </a:r>
            <a:r>
              <a:rPr lang="en-US" u="sng" dirty="0" err="1">
                <a:hlinkClick r:id="rId5"/>
              </a:rPr>
              <a:t>DaSyCenter</a:t>
            </a:r>
            <a:r>
              <a:rPr lang="en-US" dirty="0"/>
              <a:t> </a:t>
            </a:r>
            <a:r>
              <a:rPr lang="en-US" dirty="0" smtClean="0"/>
              <a:t> </a:t>
            </a:r>
          </a:p>
        </p:txBody>
      </p:sp>
      <p:pic>
        <p:nvPicPr>
          <p:cNvPr id="4" name="Picture 3" descr="&quot; &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976" y="0"/>
            <a:ext cx="2194024" cy="2743200"/>
          </a:xfrm>
          <a:prstGeom prst="rect">
            <a:avLst/>
          </a:prstGeom>
        </p:spPr>
      </p:pic>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25</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grpSp>
        <p:nvGrpSpPr>
          <p:cNvPr id="6" name="Group 5" descr="This slide shows logos for Ideas that Work: US Office of Special Education Programs, USDE, TA&amp;D."/>
          <p:cNvGrpSpPr/>
          <p:nvPr/>
        </p:nvGrpSpPr>
        <p:grpSpPr>
          <a:xfrm>
            <a:off x="2362200" y="4153311"/>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a:xfrm>
            <a:off x="228600" y="274638"/>
            <a:ext cx="8686800" cy="1143000"/>
          </a:xfrm>
        </p:spPr>
        <p:txBody>
          <a:bodyPr>
            <a:normAutofit fontScale="90000"/>
          </a:bodyPr>
          <a:lstStyle/>
          <a:p>
            <a:r>
              <a:rPr lang="en-US" sz="4000" dirty="0" smtClean="0"/>
              <a:t>A small sample of critical questions...</a:t>
            </a:r>
            <a:r>
              <a:rPr lang="en-US" dirty="0" smtClean="0"/>
              <a:t>	</a:t>
            </a:r>
            <a:endParaRPr lang="en-US" dirty="0"/>
          </a:p>
        </p:txBody>
      </p:sp>
      <p:sp>
        <p:nvSpPr>
          <p:cNvPr id="10" name="Content Placeholder 9"/>
          <p:cNvSpPr>
            <a:spLocks noGrp="1"/>
          </p:cNvSpPr>
          <p:nvPr>
            <p:ph idx="1"/>
          </p:nvPr>
        </p:nvSpPr>
        <p:spPr/>
        <p:txBody>
          <a:bodyPr/>
          <a:lstStyle/>
          <a:p>
            <a:r>
              <a:rPr lang="en-US" dirty="0" smtClean="0"/>
              <a:t>Who is served in state Pre-K?</a:t>
            </a:r>
          </a:p>
          <a:p>
            <a:r>
              <a:rPr lang="en-US" dirty="0" smtClean="0"/>
              <a:t>What services are provided in early intervention?</a:t>
            </a:r>
          </a:p>
          <a:p>
            <a:r>
              <a:rPr lang="en-US" dirty="0" smtClean="0"/>
              <a:t>What is the quality of programs serving 4 year olds?</a:t>
            </a:r>
          </a:p>
          <a:p>
            <a:r>
              <a:rPr lang="en-US" dirty="0" smtClean="0"/>
              <a:t>What is the extent of turnover among early care and education providers?</a:t>
            </a:r>
          </a:p>
          <a:p>
            <a:r>
              <a:rPr lang="en-US" dirty="0" smtClean="0"/>
              <a:t>What are the short- and long-term outcomes for children who participated in one or more early care and education programs?</a:t>
            </a:r>
          </a:p>
        </p:txBody>
      </p:sp>
      <p:pic>
        <p:nvPicPr>
          <p:cNvPr id="1028" name="Picture 4"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9355">
            <a:off x="7726800" y="1021201"/>
            <a:ext cx="1389326" cy="138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70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a:xfrm>
            <a:off x="228600" y="228600"/>
            <a:ext cx="8686800" cy="1447800"/>
          </a:xfrm>
        </p:spPr>
        <p:txBody>
          <a:bodyPr>
            <a:normAutofit fontScale="90000"/>
          </a:bodyPr>
          <a:lstStyle/>
          <a:p>
            <a:r>
              <a:rPr lang="en-US" dirty="0" smtClean="0"/>
              <a:t>High quality state data systems can provide valid and reliable information for…</a:t>
            </a:r>
            <a:endParaRPr lang="en-US" dirty="0"/>
          </a:p>
        </p:txBody>
      </p:sp>
      <p:sp>
        <p:nvSpPr>
          <p:cNvPr id="2" name="Content Placeholder 1"/>
          <p:cNvSpPr>
            <a:spLocks noGrp="1"/>
          </p:cNvSpPr>
          <p:nvPr>
            <p:ph idx="1"/>
          </p:nvPr>
        </p:nvSpPr>
        <p:spPr>
          <a:xfrm>
            <a:off x="457200" y="1905000"/>
            <a:ext cx="6324600" cy="4038600"/>
          </a:xfrm>
        </p:spPr>
        <p:txBody>
          <a:bodyPr/>
          <a:lstStyle/>
          <a:p>
            <a:r>
              <a:rPr lang="en-US" b="1" dirty="0" smtClean="0"/>
              <a:t>Accountability</a:t>
            </a:r>
          </a:p>
          <a:p>
            <a:pPr lvl="1"/>
            <a:r>
              <a:rPr lang="en-US" dirty="0" smtClean="0"/>
              <a:t>Are state programs improving outcomes?</a:t>
            </a:r>
          </a:p>
          <a:p>
            <a:r>
              <a:rPr lang="en-US" b="1" dirty="0" smtClean="0"/>
              <a:t>Program improvement</a:t>
            </a:r>
          </a:p>
          <a:p>
            <a:pPr lvl="1"/>
            <a:r>
              <a:rPr lang="en-US" dirty="0" smtClean="0"/>
              <a:t>What are strengths and weaknesses and how can the state improve effectiveness?</a:t>
            </a:r>
          </a:p>
          <a:p>
            <a:r>
              <a:rPr lang="en-US" b="1" dirty="0" smtClean="0"/>
              <a:t>Knowledge development</a:t>
            </a:r>
          </a:p>
          <a:p>
            <a:pPr lvl="1"/>
            <a:r>
              <a:rPr lang="en-US" dirty="0" smtClean="0"/>
              <a:t>What constitutes an effective program?</a:t>
            </a:r>
          </a:p>
          <a:p>
            <a:pPr lvl="1"/>
            <a:r>
              <a:rPr lang="en-US" dirty="0" smtClean="0"/>
              <a:t>What are effective practices?</a:t>
            </a:r>
            <a:endParaRPr lang="en-US" dirty="0"/>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209800"/>
            <a:ext cx="1844204" cy="2514600"/>
          </a:xfrm>
          <a:prstGeom prst="rect">
            <a:avLst/>
          </a:prstGeom>
        </p:spPr>
      </p:pic>
    </p:spTree>
    <p:extLst>
      <p:ext uri="{BB962C8B-B14F-4D97-AF65-F5344CB8AC3E}">
        <p14:creationId xmlns:p14="http://schemas.microsoft.com/office/powerpoint/2010/main" val="3394597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descr="&quot; &quot;"/>
          <p:cNvSpPr>
            <a:spLocks noGrp="1"/>
          </p:cNvSpPr>
          <p:nvPr>
            <p:ph type="title"/>
          </p:nvPr>
        </p:nvSpPr>
        <p:spPr/>
        <p:txBody>
          <a:bodyPr/>
          <a:lstStyle/>
          <a:p>
            <a:r>
              <a:rPr lang="en-US" dirty="0" smtClean="0"/>
              <a:t>The gold mine</a:t>
            </a:r>
            <a:endParaRPr lang="en-US" dirty="0"/>
          </a:p>
        </p:txBody>
      </p:sp>
      <p:sp>
        <p:nvSpPr>
          <p:cNvPr id="2" name="Content Placeholder 1"/>
          <p:cNvSpPr>
            <a:spLocks noGrp="1"/>
          </p:cNvSpPr>
          <p:nvPr>
            <p:ph idx="1"/>
          </p:nvPr>
        </p:nvSpPr>
        <p:spPr>
          <a:xfrm>
            <a:off x="304800" y="1524000"/>
            <a:ext cx="8229600" cy="4038600"/>
          </a:xfrm>
        </p:spPr>
        <p:txBody>
          <a:bodyPr/>
          <a:lstStyle/>
          <a:p>
            <a:r>
              <a:rPr lang="en-US" dirty="0" smtClean="0"/>
              <a:t>There are a multitude of questions that can be answered with state data sets.</a:t>
            </a:r>
          </a:p>
          <a:p>
            <a:r>
              <a:rPr lang="en-US" dirty="0" smtClean="0"/>
              <a:t>“Administrative data” </a:t>
            </a:r>
          </a:p>
          <a:p>
            <a:pPr lvl="1"/>
            <a:r>
              <a:rPr lang="en-US" dirty="0" smtClean="0"/>
              <a:t>Collected by the state usually for program operations or required reporting</a:t>
            </a:r>
          </a:p>
          <a:p>
            <a:pPr lvl="1"/>
            <a:r>
              <a:rPr lang="en-US" dirty="0" smtClean="0"/>
              <a:t>Repeatedly collected</a:t>
            </a:r>
          </a:p>
          <a:p>
            <a:r>
              <a:rPr lang="en-US" dirty="0" smtClean="0"/>
              <a:t>Administrative data sets = veritable gold mine for researchers.</a:t>
            </a:r>
          </a:p>
          <a:p>
            <a:r>
              <a:rPr lang="en-US" dirty="0" smtClean="0"/>
              <a:t>Data from an ECIDS or SLDS are even more valuable but even data from a single program hold nuggets.</a:t>
            </a:r>
            <a:endParaRPr lang="en-US" dirty="0"/>
          </a:p>
        </p:txBody>
      </p:sp>
      <p:pic>
        <p:nvPicPr>
          <p:cNvPr id="1026"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9525"/>
            <a:ext cx="1970405" cy="147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04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descr="&quot; &quot;"/>
          <p:cNvSpPr>
            <a:spLocks noGrp="1"/>
          </p:cNvSpPr>
          <p:nvPr>
            <p:ph type="title"/>
          </p:nvPr>
        </p:nvSpPr>
        <p:spPr/>
        <p:txBody>
          <a:bodyPr/>
          <a:lstStyle/>
          <a:p>
            <a:r>
              <a:rPr lang="en-US" dirty="0" smtClean="0"/>
              <a:t>Mutually beneficial arrangement</a:t>
            </a:r>
            <a:endParaRPr lang="en-US" dirty="0"/>
          </a:p>
        </p:txBody>
      </p:sp>
      <p:sp>
        <p:nvSpPr>
          <p:cNvPr id="2" name="Content Placeholder 1"/>
          <p:cNvSpPr>
            <a:spLocks noGrp="1"/>
          </p:cNvSpPr>
          <p:nvPr>
            <p:ph idx="1"/>
          </p:nvPr>
        </p:nvSpPr>
        <p:spPr>
          <a:xfrm>
            <a:off x="457200" y="1905000"/>
            <a:ext cx="8229600" cy="4038600"/>
          </a:xfrm>
        </p:spPr>
        <p:txBody>
          <a:bodyPr/>
          <a:lstStyle/>
          <a:p>
            <a:r>
              <a:rPr lang="en-US" dirty="0" smtClean="0"/>
              <a:t>Many state early care and education state agencies do not have the analytic expertise to make full use of the data for policy and program improvement.</a:t>
            </a:r>
          </a:p>
          <a:p>
            <a:pPr lvl="1"/>
            <a:r>
              <a:rPr lang="en-US" dirty="0" smtClean="0"/>
              <a:t>Data collected, and used for program operations or required reporting</a:t>
            </a:r>
          </a:p>
          <a:p>
            <a:r>
              <a:rPr lang="en-US" dirty="0" smtClean="0"/>
              <a:t>Most researchers do not have access to data sets with 50,000 preschoolers.</a:t>
            </a:r>
          </a:p>
          <a:p>
            <a:pPr marL="457200" lvl="1" indent="0">
              <a:buNone/>
            </a:pPr>
            <a:endParaRPr lang="en-US" dirty="0"/>
          </a:p>
        </p:txBody>
      </p:sp>
      <p:pic>
        <p:nvPicPr>
          <p:cNvPr id="6146" name="Picture 2" descr="&quot; &quot;"/>
          <p:cNvPicPr>
            <a:picLocks noChangeAspect="1" noChangeArrowheads="1"/>
          </p:cNvPicPr>
          <p:nvPr/>
        </p:nvPicPr>
        <p:blipFill rotWithShape="1">
          <a:blip r:embed="rId2">
            <a:extLst>
              <a:ext uri="{28A0092B-C50C-407E-A947-70E740481C1C}">
                <a14:useLocalDpi xmlns:a14="http://schemas.microsoft.com/office/drawing/2010/main" val="0"/>
              </a:ext>
            </a:extLst>
          </a:blip>
          <a:srcRect b="6001"/>
          <a:stretch/>
        </p:blipFill>
        <p:spPr bwMode="auto">
          <a:xfrm rot="20966900">
            <a:off x="4084770" y="5000283"/>
            <a:ext cx="2324100" cy="1551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356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7</a:t>
            </a:fld>
            <a:endParaRPr lang="en-US" dirty="0"/>
          </a:p>
        </p:txBody>
      </p:sp>
      <p:pic>
        <p:nvPicPr>
          <p:cNvPr id="2050"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600"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990600" y="1219200"/>
            <a:ext cx="7162800" cy="4038600"/>
          </a:xfrm>
        </p:spPr>
        <p:txBody>
          <a:bodyPr/>
          <a:lstStyle/>
          <a:p>
            <a:endParaRPr lang="en-US" dirty="0" smtClean="0"/>
          </a:p>
          <a:p>
            <a:pPr marL="0" indent="0" algn="ctr">
              <a:buNone/>
            </a:pPr>
            <a:r>
              <a:rPr lang="en-US" sz="5400" b="1" dirty="0" smtClean="0">
                <a:solidFill>
                  <a:schemeClr val="bg1"/>
                </a:solidFill>
              </a:rPr>
              <a:t>What does it take for a researcher to “mine the gold?”</a:t>
            </a:r>
            <a:endParaRPr lang="en-US" sz="5400" b="1" dirty="0">
              <a:solidFill>
                <a:schemeClr val="bg1"/>
              </a:solidFill>
            </a:endParaRPr>
          </a:p>
        </p:txBody>
      </p:sp>
    </p:spTree>
    <p:extLst>
      <p:ext uri="{BB962C8B-B14F-4D97-AF65-F5344CB8AC3E}">
        <p14:creationId xmlns:p14="http://schemas.microsoft.com/office/powerpoint/2010/main" val="305633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
        <p:nvSpPr>
          <p:cNvPr id="3" name="Title 2" descr="&quot; &quot;"/>
          <p:cNvSpPr>
            <a:spLocks noGrp="1"/>
          </p:cNvSpPr>
          <p:nvPr>
            <p:ph type="title"/>
          </p:nvPr>
        </p:nvSpPr>
        <p:spPr/>
        <p:txBody>
          <a:bodyPr/>
          <a:lstStyle/>
          <a:p>
            <a:r>
              <a:rPr lang="en-US" dirty="0" smtClean="0"/>
              <a:t>Researcher options</a:t>
            </a:r>
            <a:endParaRPr lang="en-US" dirty="0"/>
          </a:p>
        </p:txBody>
      </p:sp>
      <p:pic>
        <p:nvPicPr>
          <p:cNvPr id="5123" name="Picture 3"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3048000" cy="208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04800" y="2438400"/>
            <a:ext cx="8229600" cy="4038600"/>
          </a:xfrm>
        </p:spPr>
        <p:txBody>
          <a:bodyPr/>
          <a:lstStyle/>
          <a:p>
            <a:pPr algn="ctr"/>
            <a:r>
              <a:rPr lang="en-US" sz="4000" dirty="0" smtClean="0"/>
              <a:t>Partnership with state</a:t>
            </a:r>
          </a:p>
          <a:p>
            <a:pPr algn="ctr"/>
            <a:r>
              <a:rPr lang="en-US" sz="4000" dirty="0" smtClean="0"/>
              <a:t>Independent</a:t>
            </a:r>
            <a:endParaRPr lang="en-US" sz="4000" dirty="0"/>
          </a:p>
        </p:txBody>
      </p:sp>
    </p:spTree>
    <p:extLst>
      <p:ext uri="{BB962C8B-B14F-4D97-AF65-F5344CB8AC3E}">
        <p14:creationId xmlns:p14="http://schemas.microsoft.com/office/powerpoint/2010/main" val="3440856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
        <p:nvSpPr>
          <p:cNvPr id="3" name="Title 2" descr="&quot; &quot;"/>
          <p:cNvSpPr>
            <a:spLocks noGrp="1"/>
          </p:cNvSpPr>
          <p:nvPr>
            <p:ph type="title"/>
          </p:nvPr>
        </p:nvSpPr>
        <p:spPr/>
        <p:txBody>
          <a:bodyPr/>
          <a:lstStyle/>
          <a:p>
            <a:r>
              <a:rPr lang="en-US" dirty="0" smtClean="0"/>
              <a:t>In partnership</a:t>
            </a:r>
            <a:endParaRPr lang="en-US" dirty="0"/>
          </a:p>
        </p:txBody>
      </p:sp>
      <p:sp>
        <p:nvSpPr>
          <p:cNvPr id="2" name="Content Placeholder 1"/>
          <p:cNvSpPr>
            <a:spLocks noGrp="1"/>
          </p:cNvSpPr>
          <p:nvPr>
            <p:ph idx="1"/>
          </p:nvPr>
        </p:nvSpPr>
        <p:spPr>
          <a:xfrm>
            <a:off x="228600" y="1676400"/>
            <a:ext cx="7848600" cy="4038600"/>
          </a:xfrm>
        </p:spPr>
        <p:txBody>
          <a:bodyPr/>
          <a:lstStyle/>
          <a:p>
            <a:r>
              <a:rPr lang="en-US" dirty="0" smtClean="0"/>
              <a:t>Work with the state agency staff</a:t>
            </a:r>
          </a:p>
          <a:p>
            <a:pPr lvl="1"/>
            <a:r>
              <a:rPr lang="en-US" dirty="0" smtClean="0"/>
              <a:t>Possibly under contract or for a fee</a:t>
            </a:r>
            <a:endParaRPr lang="en-US" dirty="0"/>
          </a:p>
          <a:p>
            <a:r>
              <a:rPr lang="en-US" dirty="0" smtClean="0"/>
              <a:t>Contributions of the researcher</a:t>
            </a:r>
          </a:p>
          <a:p>
            <a:pPr lvl="1"/>
            <a:r>
              <a:rPr lang="en-US" dirty="0" smtClean="0"/>
              <a:t>Contribute to formulating key questions</a:t>
            </a:r>
          </a:p>
          <a:p>
            <a:pPr lvl="1"/>
            <a:r>
              <a:rPr lang="en-US" dirty="0" smtClean="0"/>
              <a:t>Plan analyses</a:t>
            </a:r>
          </a:p>
          <a:p>
            <a:pPr lvl="1"/>
            <a:r>
              <a:rPr lang="en-US" dirty="0" smtClean="0"/>
              <a:t>Conduct analyses</a:t>
            </a:r>
          </a:p>
          <a:p>
            <a:pPr lvl="1"/>
            <a:r>
              <a:rPr lang="en-US" dirty="0" smtClean="0"/>
              <a:t>Assist in interpreting data </a:t>
            </a:r>
          </a:p>
          <a:p>
            <a:r>
              <a:rPr lang="en-US" dirty="0" smtClean="0"/>
              <a:t>The agenda for the research is primarily to benefit the state but researcher benefits as well</a:t>
            </a:r>
            <a:r>
              <a:rPr lang="en-US" dirty="0" smtClean="0"/>
              <a:t>.</a:t>
            </a:r>
            <a:endParaRPr lang="en-US" dirty="0"/>
          </a:p>
        </p:txBody>
      </p:sp>
      <p:pic>
        <p:nvPicPr>
          <p:cNvPr id="3074"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362200"/>
            <a:ext cx="24765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119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24&quot;&gt;&lt;property id=&quot;20148&quot; value=&quot;5&quot;/&gt;&lt;property id=&quot;20300&quot; value=&quot;Slide 24 - &amp;quot;For More Information&amp;quot;&quot;/&gt;&lt;property id=&quot;20307&quot; value=&quot;267&quot;/&gt;&lt;/object&gt;&lt;object type=&quot;3&quot; unique_id=&quot;11925&quot;&gt;&lt;property id=&quot;20148&quot; value=&quot;5&quot;/&gt;&lt;property id=&quot;20300&quot; value=&quot;Slide 25&quot;/&gt;&lt;property id=&quot;20307&quot; value=&quot;269&quot;/&gt;&lt;/object&gt;&lt;object type=&quot;3&quot; unique_id=&quot;11942&quot;&gt;&lt;property id=&quot;20148&quot; value=&quot;5&quot;/&gt;&lt;property id=&quot;20300&quot; value=&quot;Slide 1&quot;/&gt;&lt;property id=&quot;20307&quot; value=&quot;273&quot;/&gt;&lt;/object&gt;&lt;object type=&quot;3&quot; unique_id=&quot;11943&quot;&gt;&lt;property id=&quot;20148&quot; value=&quot;5&quot;/&gt;&lt;property id=&quot;20300&quot; value=&quot;Slide 2 - &amp;quot;What We Will Cover&amp;quot;&quot;/&gt;&lt;property id=&quot;20307&quot; value=&quot;301&quot;/&gt;&lt;/object&gt;&lt;object type=&quot;3&quot; unique_id=&quot;11944&quot;&gt;&lt;property id=&quot;20148&quot; value=&quot;5&quot;/&gt;&lt;property id=&quot;20300&quot; value=&quot;Slide 3 - &amp;quot;A small sample of critical questions...&amp;amp;#x09;&amp;quot;&quot;/&gt;&lt;property id=&quot;20307&quot; value=&quot;281&quot;/&gt;&lt;/object&gt;&lt;object type=&quot;3&quot; unique_id=&quot;11947&quot;&gt;&lt;property id=&quot;20148&quot; value=&quot;5&quot;/&gt;&lt;property id=&quot;20300&quot; value=&quot;Slide 4 - &amp;quot;High quality state data systems can provide valid and reliable information for…&amp;amp;#x09;&amp;quot;&quot;/&gt;&lt;property id=&quot;20307&quot; value=&quot;286&quot;/&gt;&lt;/object&gt;&lt;object type=&quot;3&quot; unique_id=&quot;11950&quot;&gt;&lt;property id=&quot;20148&quot; value=&quot;5&quot;/&gt;&lt;property id=&quot;20300&quot; value=&quot;Slide 10 - &amp;quot;Partnership can be more extensive...  &amp;quot;&quot;/&gt;&lt;property id=&quot;20307&quot; value=&quot;284&quot;/&gt;&lt;/object&gt;&lt;object type=&quot;3&quot; unique_id=&quot;11958&quot;&gt;&lt;property id=&quot;20148&quot; value=&quot;5&quot;/&gt;&lt;property id=&quot;20300&quot; value=&quot;Slide 23 - &amp;quot;Conclusions&amp;quot;&quot;/&gt;&lt;property id=&quot;20307&quot; value=&quot;285&quot;/&gt;&lt;/object&gt;&lt;object type=&quot;3&quot; unique_id=&quot;16682&quot;&gt;&lt;property id=&quot;20148&quot; value=&quot;5&quot;/&gt;&lt;property id=&quot;20300&quot; value=&quot;Slide 5 - &amp;quot;The Gold Mine&amp;quot;&quot;/&gt;&lt;property id=&quot;20307&quot; value=&quot;302&quot;/&gt;&lt;/object&gt;&lt;object type=&quot;3&quot; unique_id=&quot;16923&quot;&gt;&lt;property id=&quot;20148&quot; value=&quot;5&quot;/&gt;&lt;property id=&quot;20300&quot; value=&quot;Slide 6 - &amp;quot;Mutually beneficial arrangement&amp;quot;&quot;/&gt;&lt;property id=&quot;20307&quot; value=&quot;306&quot;/&gt;&lt;/object&gt;&lt;object type=&quot;3&quot; unique_id=&quot;16924&quot;&gt;&lt;property id=&quot;20148&quot; value=&quot;5&quot;/&gt;&lt;property id=&quot;20300&quot; value=&quot;Slide 7&quot;/&gt;&lt;property id=&quot;20307&quot; value=&quot;303&quot;/&gt;&lt;/object&gt;&lt;object type=&quot;3&quot; unique_id=&quot;16925&quot;&gt;&lt;property id=&quot;20148&quot; value=&quot;5&quot;/&gt;&lt;property id=&quot;20300&quot; value=&quot;Slide 8 - &amp;quot;Researcher options&amp;quot;&quot;/&gt;&lt;property id=&quot;20307&quot; value=&quot;304&quot;/&gt;&lt;/object&gt;&lt;object type=&quot;3&quot; unique_id=&quot;16926&quot;&gt;&lt;property id=&quot;20148&quot; value=&quot;5&quot;/&gt;&lt;property id=&quot;20300&quot; value=&quot;Slide 9 - &amp;quot;In Partnership&amp;quot;&quot;/&gt;&lt;property id=&quot;20307&quot; value=&quot;305&quot;/&gt;&lt;/object&gt;&lt;object type=&quot;3&quot; unique_id=&quot;16927&quot;&gt;&lt;property id=&quot;20148&quot; value=&quot;5&quot;/&gt;&lt;property id=&quot;20300&quot; value=&quot;Slide 11 - &amp;quot;Researcher is Independent&amp;quot;&quot;/&gt;&lt;property id=&quot;20307&quot; value=&quot;307&quot;/&gt;&lt;/object&gt;&lt;object type=&quot;3&quot; unique_id=&quot;17189&quot;&gt;&lt;property id=&quot;20148&quot; value=&quot;5&quot;/&gt;&lt;property id=&quot;20300&quot; value=&quot;Slide 12 - &amp;quot;Issues and Challenges&amp;quot;&quot;/&gt;&lt;property id=&quot;20307&quot; value=&quot;308&quot;/&gt;&lt;/object&gt;&lt;object type=&quot;3&quot; unique_id=&quot;17190&quot;&gt;&lt;property id=&quot;20148&quot; value=&quot;5&quot;/&gt;&lt;property id=&quot;20300&quot; value=&quot;Slide 13 - &amp;quot;Data quality&amp;quot;&quot;/&gt;&lt;property id=&quot;20307&quot; value=&quot;310&quot;/&gt;&lt;/object&gt;&lt;object type=&quot;3&quot; unique_id=&quot;17490&quot;&gt;&lt;property id=&quot;20148&quot; value=&quot;5&quot;/&gt;&lt;property id=&quot;20300&quot; value=&quot;Slide 14 - &amp;quot;Nature of the information available&amp;quot;&quot;/&gt;&lt;property id=&quot;20307&quot; value=&quot;312&quot;/&gt;&lt;/object&gt;&lt;object type=&quot;3&quot; unique_id=&quot;17491&quot;&gt;&lt;property id=&quot;20148&quot; value=&quot;5&quot;/&gt;&lt;property id=&quot;20300&quot; value=&quot;Slide 15 - &amp;quot;Procedure for accessing the data &amp;quot;&quot;/&gt;&lt;property id=&quot;20307&quot; value=&quot;313&quot;/&gt;&lt;/object&gt;&lt;object type=&quot;3&quot; unique_id=&quot;17662&quot;&gt;&lt;property id=&quot;20148&quot; value=&quot;5&quot;/&gt;&lt;property id=&quot;20300&quot; value=&quot;Slide 18 - &amp;quot;State Example:  Kentucky&amp;quot;&quot;/&gt;&lt;property id=&quot;20307&quot; value=&quot;314&quot;/&gt;&lt;/object&gt;&lt;object type=&quot;3&quot; unique_id=&quot;17663&quot;&gt;&lt;property id=&quot;20148&quot; value=&quot;5&quot;/&gt;&lt;property id=&quot;20300&quot; value=&quot;Slide 19 - &amp;quot;KY:  Benefits &amp;quot;&quot;/&gt;&lt;property id=&quot;20307&quot; value=&quot;316&quot;/&gt;&lt;/object&gt;&lt;object type=&quot;3&quot; unique_id=&quot;17664&quot;&gt;&lt;property id=&quot;20148&quot; value=&quot;5&quot;/&gt;&lt;property id=&quot;20300&quot; value=&quot;Slide 20 - &amp;quot;KY:  Challenges&amp;quot;&quot;/&gt;&lt;property id=&quot;20307&quot; value=&quot;315&quot;/&gt;&lt;/object&gt;&lt;object type=&quot;3&quot; unique_id=&quot;17665&quot;&gt;&lt;property id=&quot;20148&quot; value=&quot;5&quot;/&gt;&lt;property id=&quot;20300&quot; value=&quot;Slide 21 - &amp;quot;State Example:  Massachusetts&amp;quot;&quot;/&gt;&lt;property id=&quot;20307&quot; value=&quot;317&quot;/&gt;&lt;/object&gt;&lt;object type=&quot;3&quot; unique_id=&quot;17666&quot;&gt;&lt;property id=&quot;20148&quot; value=&quot;5&quot;/&gt;&lt;property id=&quot;20300&quot; value=&quot;Slide 22 - &amp;quot;State Example:  Massachusetts&amp;quot;&quot;/&gt;&lt;property id=&quot;20307&quot; value=&quot;318&quot;/&gt;&lt;/object&gt;&lt;object type=&quot;3&quot; unique_id=&quot;17885&quot;&gt;&lt;property id=&quot;20148&quot; value=&quot;5&quot;/&gt;&lt;property id=&quot;20300&quot; value=&quot;Slide 16 - &amp;quot;Methodological issues&amp;quot;&quot;/&gt;&lt;property id=&quot;20307&quot; value=&quot;319&quot;/&gt;&lt;/object&gt;&lt;object type=&quot;3&quot; unique_id=&quot;17965&quot;&gt;&lt;property id=&quot;20148&quot; value=&quot;5&quot;/&gt;&lt;property id=&quot;20300&quot; value=&quot;Slide 17 - &amp;quot;State example:  Colorado&amp;quot;&quot;/&gt;&lt;property id=&quot;20307&quot; value=&quot;320&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10966</TotalTime>
  <Words>1263</Words>
  <Application>Microsoft Office PowerPoint</Application>
  <PresentationFormat>On-screen Show (4:3)</PresentationFormat>
  <Paragraphs>195</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What we will cover</vt:lpstr>
      <vt:lpstr>A small sample of critical questions... </vt:lpstr>
      <vt:lpstr>High quality state data systems can provide valid and reliable information for…</vt:lpstr>
      <vt:lpstr>The gold mine</vt:lpstr>
      <vt:lpstr>Mutually beneficial arrangement</vt:lpstr>
      <vt:lpstr>PowerPoint Presentation</vt:lpstr>
      <vt:lpstr>Researcher options</vt:lpstr>
      <vt:lpstr>In partnership</vt:lpstr>
      <vt:lpstr>Partnership can be more  extensive...  </vt:lpstr>
      <vt:lpstr>Researcher is independent</vt:lpstr>
      <vt:lpstr>Issues and Challenges</vt:lpstr>
      <vt:lpstr>Data quality</vt:lpstr>
      <vt:lpstr>Nature of the information available</vt:lpstr>
      <vt:lpstr>Procedure for accessing the data </vt:lpstr>
      <vt:lpstr>Methodological issues</vt:lpstr>
      <vt:lpstr>State example:  Colorado</vt:lpstr>
      <vt:lpstr>State example:  Kentucky</vt:lpstr>
      <vt:lpstr>Kentucky:  Benefits </vt:lpstr>
      <vt:lpstr>Kentucky:  Challenges</vt:lpstr>
      <vt:lpstr>State example:  Massachusetts</vt:lpstr>
      <vt:lpstr>State example:  Massachusetts</vt:lpstr>
      <vt:lpstr>Conclusions</vt:lpstr>
      <vt:lpstr>For more information</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and Challenges of Early Childhood Integrated Data Systems</dc:title>
  <dc:subject>positives and challenges of state data and it's implications for researchers</dc:subject>
  <dc:creator>Kathleen Hebbeler, Lauren Barton, Suzanne Raber</dc:creator>
  <cp:keywords>benefits, challenges, state data systems, partnership with state, data quality</cp:keywords>
  <cp:lastModifiedBy>Roxanne Jones</cp:lastModifiedBy>
  <cp:revision>170</cp:revision>
  <cp:lastPrinted>2014-07-04T02:42:15Z</cp:lastPrinted>
  <dcterms:created xsi:type="dcterms:W3CDTF">2013-02-06T21:54:43Z</dcterms:created>
  <dcterms:modified xsi:type="dcterms:W3CDTF">2014-08-05T23:02:46Z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