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handoutMasterIdLst>
    <p:handoutMasterId r:id="rId50"/>
  </p:handoutMasterIdLst>
  <p:sldIdLst>
    <p:sldId id="288" r:id="rId3"/>
    <p:sldId id="372" r:id="rId4"/>
    <p:sldId id="373" r:id="rId5"/>
    <p:sldId id="374" r:id="rId6"/>
    <p:sldId id="375" r:id="rId7"/>
    <p:sldId id="376" r:id="rId8"/>
    <p:sldId id="366" r:id="rId9"/>
    <p:sldId id="261" r:id="rId10"/>
    <p:sldId id="364" r:id="rId11"/>
    <p:sldId id="262" r:id="rId12"/>
    <p:sldId id="360" r:id="rId13"/>
    <p:sldId id="362" r:id="rId14"/>
    <p:sldId id="363"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69" r:id="rId37"/>
    <p:sldId id="332" r:id="rId38"/>
    <p:sldId id="371" r:id="rId39"/>
    <p:sldId id="285" r:id="rId40"/>
    <p:sldId id="367" r:id="rId41"/>
    <p:sldId id="361" r:id="rId42"/>
    <p:sldId id="265" r:id="rId43"/>
    <p:sldId id="368" r:id="rId44"/>
    <p:sldId id="266" r:id="rId45"/>
    <p:sldId id="267" r:id="rId46"/>
    <p:sldId id="291" r:id="rId47"/>
    <p:sldId id="284"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Diefendorf" initials="MD" lastIdx="2" clrIdx="0"/>
  <p:cmAuthor id="1" name="Roxanne Jones" initials="R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620"/>
    <a:srgbClr val="39B54A"/>
    <a:srgbClr val="154578"/>
    <a:srgbClr val="0070C0"/>
    <a:srgbClr val="00C0D9"/>
    <a:srgbClr val="9FE1A8"/>
    <a:srgbClr val="5FCD6F"/>
    <a:srgbClr val="66FF66"/>
    <a:srgbClr val="83E585"/>
    <a:srgbClr val="BDF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1409" autoAdjust="0"/>
  </p:normalViewPr>
  <p:slideViewPr>
    <p:cSldViewPr>
      <p:cViewPr>
        <p:scale>
          <a:sx n="91" d="100"/>
          <a:sy n="91" d="100"/>
        </p:scale>
        <p:origin x="-150" y="0"/>
      </p:cViewPr>
      <p:guideLst>
        <p:guide orient="horz" pos="2160"/>
        <p:guide pos="2880"/>
      </p:guideLst>
    </p:cSldViewPr>
  </p:slideViewPr>
  <p:outlineViewPr>
    <p:cViewPr>
      <p:scale>
        <a:sx n="33" d="100"/>
        <a:sy n="33" d="100"/>
      </p:scale>
      <p:origin x="0" y="21768"/>
    </p:cViewPr>
  </p:outlineViewPr>
  <p:notesTextViewPr>
    <p:cViewPr>
      <p:scale>
        <a:sx n="1" d="1"/>
        <a:sy n="1" d="1"/>
      </p:scale>
      <p:origin x="0" y="0"/>
    </p:cViewPr>
  </p:notesTextViewPr>
  <p:sorterViewPr>
    <p:cViewPr varScale="1">
      <p:scale>
        <a:sx n="1" d="1"/>
        <a:sy n="1" d="1"/>
      </p:scale>
      <p:origin x="0" y="5226"/>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635174714657"/>
          <c:y val="0.15710980127705601"/>
          <c:w val="0.50858039285281298"/>
          <c:h val="0.73514209626567795"/>
        </c:manualLayout>
      </c:layout>
      <c:pieChart>
        <c:varyColors val="1"/>
        <c:ser>
          <c:idx val="0"/>
          <c:order val="0"/>
          <c:spPr>
            <a:solidFill>
              <a:srgbClr val="006600"/>
            </a:solidFill>
            <a:ln>
              <a:solidFill>
                <a:sysClr val="windowText" lastClr="000000"/>
              </a:solidFill>
            </a:ln>
          </c:spPr>
          <c:dPt>
            <c:idx val="0"/>
            <c:bubble3D val="0"/>
            <c:spPr>
              <a:solidFill>
                <a:srgbClr val="39B54A"/>
              </a:solidFill>
              <a:ln w="6350">
                <a:solidFill>
                  <a:sysClr val="windowText" lastClr="000000"/>
                </a:solidFill>
              </a:ln>
            </c:spPr>
          </c:dPt>
          <c:dPt>
            <c:idx val="1"/>
            <c:bubble3D val="0"/>
            <c:spPr>
              <a:solidFill>
                <a:srgbClr val="B6E8BD"/>
              </a:solidFill>
              <a:ln w="6350" cmpd="sng">
                <a:solidFill>
                  <a:sysClr val="windowText" lastClr="000000"/>
                </a:solidFill>
              </a:ln>
              <a:effectLst>
                <a:outerShdw blurRad="50800" dist="50800" dir="5400000" algn="ctr" rotWithShape="0">
                  <a:sysClr val="window" lastClr="FFFFFF"/>
                </a:outerShdw>
              </a:effectLst>
            </c:spPr>
          </c:dPt>
          <c:dPt>
            <c:idx val="2"/>
            <c:bubble3D val="0"/>
            <c:spPr>
              <a:solidFill>
                <a:srgbClr val="154578"/>
              </a:solidFill>
              <a:ln w="6350">
                <a:solidFill>
                  <a:sysClr val="windowText" lastClr="000000"/>
                </a:solidFill>
              </a:ln>
            </c:spPr>
          </c:dPt>
          <c:dPt>
            <c:idx val="3"/>
            <c:bubble3D val="0"/>
            <c:spPr>
              <a:pattFill prst="dkDnDiag">
                <a:fgClr>
                  <a:srgbClr val="154578"/>
                </a:fgClr>
                <a:bgClr>
                  <a:sysClr val="window" lastClr="FFFFFF"/>
                </a:bgClr>
              </a:pattFill>
              <a:ln w="6350" cmpd="sng">
                <a:solidFill>
                  <a:sysClr val="windowText" lastClr="000000"/>
                </a:solidFill>
              </a:ln>
            </c:spPr>
          </c:dPt>
          <c:dPt>
            <c:idx val="4"/>
            <c:bubble3D val="0"/>
            <c:spPr>
              <a:solidFill>
                <a:sysClr val="window" lastClr="FFFFFF">
                  <a:lumMod val="65000"/>
                </a:sysClr>
              </a:solidFill>
              <a:ln>
                <a:solidFill>
                  <a:sysClr val="windowText" lastClr="000000"/>
                </a:solidFill>
              </a:ln>
            </c:spPr>
          </c:dPt>
          <c:dLbls>
            <c:dLbl>
              <c:idx val="0"/>
              <c:layout>
                <c:manualLayout>
                  <c:x val="5.4295107451053697E-2"/>
                  <c:y val="-3.7262717024445099E-2"/>
                </c:manualLayout>
              </c:layout>
              <c:tx>
                <c:rich>
                  <a:bodyPr/>
                  <a:lstStyle/>
                  <a:p>
                    <a:r>
                      <a:rPr lang="en-US" sz="2400" dirty="0"/>
                      <a:t>Same system, 15%</a:t>
                    </a:r>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2.6410948631421099E-2"/>
                  <c:y val="4.2963903705585199E-2"/>
                </c:manualLayout>
              </c:layout>
              <c:tx>
                <c:rich>
                  <a:bodyPr/>
                  <a:lstStyle/>
                  <a:p>
                    <a:r>
                      <a:rPr lang="en-US" sz="2400" dirty="0"/>
                      <a:t>Linked systems, 14%</a:t>
                    </a:r>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2"/>
              <c:layout>
                <c:manualLayout>
                  <c:x val="-0.21117478370759199"/>
                  <c:y val="-8.0266924181647104E-2"/>
                </c:manualLayout>
              </c:layout>
              <c:spPr/>
              <c:txPr>
                <a:bodyPr/>
                <a:lstStyle/>
                <a:p>
                  <a:pPr>
                    <a:defRPr sz="240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4.7283315176977703E-2"/>
                  <c:y val="-4.04305770051323E-2"/>
                </c:manualLayout>
              </c:layout>
              <c:spPr/>
              <c:txPr>
                <a:bodyPr/>
                <a:lstStyle/>
                <a:p>
                  <a:pPr>
                    <a:defRPr sz="2400" baseline="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sz="160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'C-619 Link'!$B$4:$E$4</c:f>
              <c:strCache>
                <c:ptCount val="4"/>
                <c:pt idx="0">
                  <c:v>Same system</c:v>
                </c:pt>
                <c:pt idx="1">
                  <c:v>Linked systems</c:v>
                </c:pt>
                <c:pt idx="2">
                  <c:v>Not linked</c:v>
                </c:pt>
                <c:pt idx="3">
                  <c:v>C and B did not agree</c:v>
                </c:pt>
              </c:strCache>
            </c:strRef>
          </c:cat>
          <c:val>
            <c:numRef>
              <c:f>'C-619 Link'!$B$5:$E$5</c:f>
              <c:numCache>
                <c:formatCode>0%</c:formatCode>
                <c:ptCount val="4"/>
                <c:pt idx="0">
                  <c:v>0.154</c:v>
                </c:pt>
                <c:pt idx="1">
                  <c:v>0.13500000000000001</c:v>
                </c:pt>
                <c:pt idx="2">
                  <c:v>0.48099999999999998</c:v>
                </c:pt>
                <c:pt idx="3">
                  <c:v>0.23100000000000001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D00EF-89EC-499F-8AF5-CA724C01C5C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FC960FE2-53F0-4BE6-A167-9CB2223DF06C}">
      <dgm:prSet phldrT="[Text]" custT="1"/>
      <dgm:spPr/>
      <dgm:t>
        <a:bodyPr/>
        <a:lstStyle/>
        <a:p>
          <a:pPr>
            <a:spcAft>
              <a:spcPts val="600"/>
            </a:spcAft>
          </a:pPr>
          <a:r>
            <a:rPr lang="en-US" sz="4900" dirty="0" smtClean="0"/>
            <a:t>ECTA</a:t>
          </a:r>
        </a:p>
        <a:p>
          <a:pPr>
            <a:spcAft>
              <a:spcPts val="600"/>
            </a:spcAft>
          </a:pPr>
          <a:r>
            <a:rPr lang="en-US" sz="2800" dirty="0" smtClean="0"/>
            <a:t>(ECO)</a:t>
          </a:r>
          <a:endParaRPr lang="en-US" sz="2800" dirty="0"/>
        </a:p>
      </dgm:t>
    </dgm:pt>
    <dgm:pt modelId="{50E30B4D-8B8D-4F9F-BAF1-2E143F8D8783}" type="parTrans" cxnId="{A7E1DF1F-D306-4F68-B072-D7C0311C00E1}">
      <dgm:prSet/>
      <dgm:spPr/>
      <dgm:t>
        <a:bodyPr/>
        <a:lstStyle/>
        <a:p>
          <a:endParaRPr lang="en-US"/>
        </a:p>
      </dgm:t>
    </dgm:pt>
    <dgm:pt modelId="{C32714C6-BB88-42C8-8CFD-E5121C410E51}" type="sibTrans" cxnId="{A7E1DF1F-D306-4F68-B072-D7C0311C00E1}">
      <dgm:prSet/>
      <dgm:spPr/>
      <dgm:t>
        <a:bodyPr/>
        <a:lstStyle/>
        <a:p>
          <a:endParaRPr lang="en-US"/>
        </a:p>
      </dgm:t>
    </dgm:pt>
    <dgm:pt modelId="{5467AC13-7FAF-47F7-8341-E1AEED8AEE15}">
      <dgm:prSet phldrT="[Text]"/>
      <dgm:spPr/>
      <dgm:t>
        <a:bodyPr/>
        <a:lstStyle/>
        <a:p>
          <a:r>
            <a:rPr lang="en-US" dirty="0" smtClean="0"/>
            <a:t>RRCP</a:t>
          </a:r>
          <a:endParaRPr lang="en-US" dirty="0"/>
        </a:p>
      </dgm:t>
    </dgm:pt>
    <dgm:pt modelId="{4707A421-097D-4C2B-96C0-AD97C3E604A8}" type="parTrans" cxnId="{BCE4A5D4-49E7-4853-8574-3A482D11F05F}">
      <dgm:prSet/>
      <dgm:spPr/>
      <dgm:t>
        <a:bodyPr/>
        <a:lstStyle/>
        <a:p>
          <a:endParaRPr lang="en-US"/>
        </a:p>
      </dgm:t>
    </dgm:pt>
    <dgm:pt modelId="{3A70F4AD-CA47-4780-8567-2F39C486ABF8}" type="sibTrans" cxnId="{BCE4A5D4-49E7-4853-8574-3A482D11F05F}">
      <dgm:prSet/>
      <dgm:spPr/>
      <dgm:t>
        <a:bodyPr/>
        <a:lstStyle/>
        <a:p>
          <a:endParaRPr lang="en-US"/>
        </a:p>
      </dgm:t>
    </dgm:pt>
    <dgm:pt modelId="{7D7F639F-C8B2-47CC-9E81-6EDC646A614B}">
      <dgm:prSet phldrT="[Text]"/>
      <dgm:spPr/>
      <dgm:t>
        <a:bodyPr/>
        <a:lstStyle/>
        <a:p>
          <a:r>
            <a:rPr lang="en-US" dirty="0" smtClean="0"/>
            <a:t>NCELN</a:t>
          </a:r>
          <a:endParaRPr lang="en-US" dirty="0"/>
        </a:p>
      </dgm:t>
    </dgm:pt>
    <dgm:pt modelId="{FC6813F6-453B-426B-A3A8-53A3FFB046B1}" type="parTrans" cxnId="{BCDAAACD-B4C7-42F0-9097-55459BED4402}">
      <dgm:prSet/>
      <dgm:spPr/>
      <dgm:t>
        <a:bodyPr/>
        <a:lstStyle/>
        <a:p>
          <a:endParaRPr lang="en-US"/>
        </a:p>
      </dgm:t>
    </dgm:pt>
    <dgm:pt modelId="{5CD7AD7B-A517-4FF1-B7E1-7DDAFB1A4822}" type="sibTrans" cxnId="{BCDAAACD-B4C7-42F0-9097-55459BED4402}">
      <dgm:prSet/>
      <dgm:spPr/>
      <dgm:t>
        <a:bodyPr/>
        <a:lstStyle/>
        <a:p>
          <a:endParaRPr lang="en-US"/>
        </a:p>
      </dgm:t>
    </dgm:pt>
    <dgm:pt modelId="{A6319EFC-7751-4B65-97E3-1A266AABB33B}">
      <dgm:prSet phldrT="[Text]"/>
      <dgm:spPr/>
      <dgm:t>
        <a:bodyPr/>
        <a:lstStyle/>
        <a:p>
          <a:r>
            <a:rPr lang="en-US" dirty="0" smtClean="0"/>
            <a:t>IDC</a:t>
          </a:r>
          <a:endParaRPr lang="en-US" dirty="0"/>
        </a:p>
      </dgm:t>
    </dgm:pt>
    <dgm:pt modelId="{2178E27A-3A10-4224-BB51-CAE87266A0A8}" type="parTrans" cxnId="{BDC457F7-17B1-489A-BD2E-DB5AC5D952DC}">
      <dgm:prSet/>
      <dgm:spPr/>
      <dgm:t>
        <a:bodyPr/>
        <a:lstStyle/>
        <a:p>
          <a:endParaRPr lang="en-US"/>
        </a:p>
      </dgm:t>
    </dgm:pt>
    <dgm:pt modelId="{36784793-406B-4893-B1A3-037467F65738}" type="sibTrans" cxnId="{BDC457F7-17B1-489A-BD2E-DB5AC5D952DC}">
      <dgm:prSet/>
      <dgm:spPr/>
      <dgm:t>
        <a:bodyPr/>
        <a:lstStyle/>
        <a:p>
          <a:endParaRPr lang="en-US"/>
        </a:p>
      </dgm:t>
    </dgm:pt>
    <dgm:pt modelId="{94C3CBBB-C073-4589-A939-631B5A73394A}" type="pres">
      <dgm:prSet presAssocID="{A4BD00EF-89EC-499F-8AF5-CA724C01C5C5}" presName="composite" presStyleCnt="0">
        <dgm:presLayoutVars>
          <dgm:chMax val="1"/>
          <dgm:dir/>
          <dgm:resizeHandles val="exact"/>
        </dgm:presLayoutVars>
      </dgm:prSet>
      <dgm:spPr/>
      <dgm:t>
        <a:bodyPr/>
        <a:lstStyle/>
        <a:p>
          <a:endParaRPr lang="en-US"/>
        </a:p>
      </dgm:t>
    </dgm:pt>
    <dgm:pt modelId="{5370BBB2-8B04-4EFB-8021-58E79769DC2C}" type="pres">
      <dgm:prSet presAssocID="{A4BD00EF-89EC-499F-8AF5-CA724C01C5C5}" presName="radial" presStyleCnt="0">
        <dgm:presLayoutVars>
          <dgm:animLvl val="ctr"/>
        </dgm:presLayoutVars>
      </dgm:prSet>
      <dgm:spPr/>
    </dgm:pt>
    <dgm:pt modelId="{CBBE4EDC-7005-4609-BFD1-A05F163A5E8E}" type="pres">
      <dgm:prSet presAssocID="{FC960FE2-53F0-4BE6-A167-9CB2223DF06C}" presName="centerShape" presStyleLbl="vennNode1" presStyleIdx="0" presStyleCnt="4"/>
      <dgm:spPr/>
      <dgm:t>
        <a:bodyPr/>
        <a:lstStyle/>
        <a:p>
          <a:endParaRPr lang="en-US"/>
        </a:p>
      </dgm:t>
    </dgm:pt>
    <dgm:pt modelId="{690C0AC4-EAE8-455C-90D5-5FF298D4FA5D}" type="pres">
      <dgm:prSet presAssocID="{7D7F639F-C8B2-47CC-9E81-6EDC646A614B}" presName="node" presStyleLbl="vennNode1" presStyleIdx="1" presStyleCnt="4">
        <dgm:presLayoutVars>
          <dgm:bulletEnabled val="1"/>
        </dgm:presLayoutVars>
      </dgm:prSet>
      <dgm:spPr/>
      <dgm:t>
        <a:bodyPr/>
        <a:lstStyle/>
        <a:p>
          <a:endParaRPr lang="en-US"/>
        </a:p>
      </dgm:t>
    </dgm:pt>
    <dgm:pt modelId="{C31141AE-4928-492E-BE43-6EE7A5F73794}" type="pres">
      <dgm:prSet presAssocID="{5467AC13-7FAF-47F7-8341-E1AEED8AEE15}" presName="node" presStyleLbl="vennNode1" presStyleIdx="2" presStyleCnt="4">
        <dgm:presLayoutVars>
          <dgm:bulletEnabled val="1"/>
        </dgm:presLayoutVars>
      </dgm:prSet>
      <dgm:spPr/>
      <dgm:t>
        <a:bodyPr/>
        <a:lstStyle/>
        <a:p>
          <a:endParaRPr lang="en-US"/>
        </a:p>
      </dgm:t>
    </dgm:pt>
    <dgm:pt modelId="{11EE6E87-9ADE-48A6-9B6D-F609E6FA187C}" type="pres">
      <dgm:prSet presAssocID="{A6319EFC-7751-4B65-97E3-1A266AABB33B}" presName="node" presStyleLbl="vennNode1" presStyleIdx="3" presStyleCnt="4" custRadScaleRad="95826" custRadScaleInc="-10076">
        <dgm:presLayoutVars>
          <dgm:bulletEnabled val="1"/>
        </dgm:presLayoutVars>
      </dgm:prSet>
      <dgm:spPr/>
      <dgm:t>
        <a:bodyPr/>
        <a:lstStyle/>
        <a:p>
          <a:endParaRPr lang="en-US"/>
        </a:p>
      </dgm:t>
    </dgm:pt>
  </dgm:ptLst>
  <dgm:cxnLst>
    <dgm:cxn modelId="{EE371DF1-BA9E-4AA2-A533-97BDE1C0A894}" type="presOf" srcId="{A6319EFC-7751-4B65-97E3-1A266AABB33B}" destId="{11EE6E87-9ADE-48A6-9B6D-F609E6FA187C}" srcOrd="0" destOrd="0" presId="urn:microsoft.com/office/officeart/2005/8/layout/radial3"/>
    <dgm:cxn modelId="{BCDAAACD-B4C7-42F0-9097-55459BED4402}" srcId="{FC960FE2-53F0-4BE6-A167-9CB2223DF06C}" destId="{7D7F639F-C8B2-47CC-9E81-6EDC646A614B}" srcOrd="0" destOrd="0" parTransId="{FC6813F6-453B-426B-A3A8-53A3FFB046B1}" sibTransId="{5CD7AD7B-A517-4FF1-B7E1-7DDAFB1A4822}"/>
    <dgm:cxn modelId="{97A20C76-9273-4840-A134-D2B2686AB966}" type="presOf" srcId="{5467AC13-7FAF-47F7-8341-E1AEED8AEE15}" destId="{C31141AE-4928-492E-BE43-6EE7A5F73794}" srcOrd="0" destOrd="0" presId="urn:microsoft.com/office/officeart/2005/8/layout/radial3"/>
    <dgm:cxn modelId="{A7E1DF1F-D306-4F68-B072-D7C0311C00E1}" srcId="{A4BD00EF-89EC-499F-8AF5-CA724C01C5C5}" destId="{FC960FE2-53F0-4BE6-A167-9CB2223DF06C}" srcOrd="0" destOrd="0" parTransId="{50E30B4D-8B8D-4F9F-BAF1-2E143F8D8783}" sibTransId="{C32714C6-BB88-42C8-8CFD-E5121C410E51}"/>
    <dgm:cxn modelId="{26315DB6-A672-49C4-9F09-25437F36FB25}" type="presOf" srcId="{A4BD00EF-89EC-499F-8AF5-CA724C01C5C5}" destId="{94C3CBBB-C073-4589-A939-631B5A73394A}" srcOrd="0" destOrd="0" presId="urn:microsoft.com/office/officeart/2005/8/layout/radial3"/>
    <dgm:cxn modelId="{62B594CA-E5E4-497B-9662-D690B3113C09}" type="presOf" srcId="{7D7F639F-C8B2-47CC-9E81-6EDC646A614B}" destId="{690C0AC4-EAE8-455C-90D5-5FF298D4FA5D}" srcOrd="0" destOrd="0" presId="urn:microsoft.com/office/officeart/2005/8/layout/radial3"/>
    <dgm:cxn modelId="{BCE4A5D4-49E7-4853-8574-3A482D11F05F}" srcId="{FC960FE2-53F0-4BE6-A167-9CB2223DF06C}" destId="{5467AC13-7FAF-47F7-8341-E1AEED8AEE15}" srcOrd="1" destOrd="0" parTransId="{4707A421-097D-4C2B-96C0-AD97C3E604A8}" sibTransId="{3A70F4AD-CA47-4780-8567-2F39C486ABF8}"/>
    <dgm:cxn modelId="{A7EEE6BB-000B-4BF2-BED0-280D10A91462}" type="presOf" srcId="{FC960FE2-53F0-4BE6-A167-9CB2223DF06C}" destId="{CBBE4EDC-7005-4609-BFD1-A05F163A5E8E}" srcOrd="0" destOrd="0" presId="urn:microsoft.com/office/officeart/2005/8/layout/radial3"/>
    <dgm:cxn modelId="{BDC457F7-17B1-489A-BD2E-DB5AC5D952DC}" srcId="{FC960FE2-53F0-4BE6-A167-9CB2223DF06C}" destId="{A6319EFC-7751-4B65-97E3-1A266AABB33B}" srcOrd="2" destOrd="0" parTransId="{2178E27A-3A10-4224-BB51-CAE87266A0A8}" sibTransId="{36784793-406B-4893-B1A3-037467F65738}"/>
    <dgm:cxn modelId="{00898FD6-B44C-43D9-9F62-689ED5F07BD6}" type="presParOf" srcId="{94C3CBBB-C073-4589-A939-631B5A73394A}" destId="{5370BBB2-8B04-4EFB-8021-58E79769DC2C}" srcOrd="0" destOrd="0" presId="urn:microsoft.com/office/officeart/2005/8/layout/radial3"/>
    <dgm:cxn modelId="{FD9E295A-9F1A-441B-B8E8-9CC8431717E7}" type="presParOf" srcId="{5370BBB2-8B04-4EFB-8021-58E79769DC2C}" destId="{CBBE4EDC-7005-4609-BFD1-A05F163A5E8E}" srcOrd="0" destOrd="0" presId="urn:microsoft.com/office/officeart/2005/8/layout/radial3"/>
    <dgm:cxn modelId="{142CC3FB-F89F-47CE-BBFD-2D66EB9992F0}" type="presParOf" srcId="{5370BBB2-8B04-4EFB-8021-58E79769DC2C}" destId="{690C0AC4-EAE8-455C-90D5-5FF298D4FA5D}" srcOrd="1" destOrd="0" presId="urn:microsoft.com/office/officeart/2005/8/layout/radial3"/>
    <dgm:cxn modelId="{93BD618A-6E88-41A6-B1C6-708BDD16689A}" type="presParOf" srcId="{5370BBB2-8B04-4EFB-8021-58E79769DC2C}" destId="{C31141AE-4928-492E-BE43-6EE7A5F73794}" srcOrd="2" destOrd="0" presId="urn:microsoft.com/office/officeart/2005/8/layout/radial3"/>
    <dgm:cxn modelId="{45A4C6B3-F1EF-4801-89ED-B1D39B938C8C}" type="presParOf" srcId="{5370BBB2-8B04-4EFB-8021-58E79769DC2C}" destId="{11EE6E87-9ADE-48A6-9B6D-F609E6FA187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73E46-0198-43DF-B372-13B77427806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E4FDBA3-8A4E-41E2-B662-5FAA9BB59B64}">
      <dgm:prSet/>
      <dgm:spPr/>
      <dgm:t>
        <a:bodyPr/>
        <a:lstStyle/>
        <a:p>
          <a:pPr rtl="0"/>
          <a:r>
            <a:rPr lang="en-US" dirty="0" smtClean="0"/>
            <a:t>More powerful and higher quality data about programs, personnel, services, and children and families</a:t>
          </a:r>
          <a:endParaRPr lang="en-US" dirty="0"/>
        </a:p>
      </dgm:t>
    </dgm:pt>
    <dgm:pt modelId="{3BF98A19-7219-405D-980A-E22EE27E2F67}" type="parTrans" cxnId="{43355323-B4AB-49D1-A061-B5DF658FE90B}">
      <dgm:prSet/>
      <dgm:spPr/>
      <dgm:t>
        <a:bodyPr/>
        <a:lstStyle/>
        <a:p>
          <a:endParaRPr lang="en-US"/>
        </a:p>
      </dgm:t>
    </dgm:pt>
    <dgm:pt modelId="{88A81349-20D9-43AC-BC65-FF99E2134BF8}" type="sibTrans" cxnId="{43355323-B4AB-49D1-A061-B5DF658FE90B}">
      <dgm:prSet/>
      <dgm:spPr/>
      <dgm:t>
        <a:bodyPr/>
        <a:lstStyle/>
        <a:p>
          <a:endParaRPr lang="en-US"/>
        </a:p>
      </dgm:t>
    </dgm:pt>
    <dgm:pt modelId="{2FD59AE8-76A8-417C-9BA9-E68CAC608613}" type="pres">
      <dgm:prSet presAssocID="{4D373E46-0198-43DF-B372-13B774278065}" presName="CompostProcess" presStyleCnt="0">
        <dgm:presLayoutVars>
          <dgm:dir/>
          <dgm:resizeHandles val="exact"/>
        </dgm:presLayoutVars>
      </dgm:prSet>
      <dgm:spPr/>
      <dgm:t>
        <a:bodyPr/>
        <a:lstStyle/>
        <a:p>
          <a:endParaRPr lang="en-US"/>
        </a:p>
      </dgm:t>
    </dgm:pt>
    <dgm:pt modelId="{BE30D39F-C893-447A-8ED7-0AE9F850F395}" type="pres">
      <dgm:prSet presAssocID="{4D373E46-0198-43DF-B372-13B774278065}" presName="arrow" presStyleLbl="bgShp" presStyleIdx="0" presStyleCnt="1" custAng="1630019" custScaleX="15922" custScaleY="18530" custLinFactNeighborX="42588" custLinFactNeighborY="23642"/>
      <dgm:spPr/>
    </dgm:pt>
    <dgm:pt modelId="{98A8D3F6-991A-4EFE-9325-197CE4BA94D1}" type="pres">
      <dgm:prSet presAssocID="{4D373E46-0198-43DF-B372-13B774278065}" presName="linearProcess" presStyleCnt="0"/>
      <dgm:spPr/>
    </dgm:pt>
    <dgm:pt modelId="{27C3A245-B48F-4D29-BF2A-0CA19D158C65}" type="pres">
      <dgm:prSet presAssocID="{1E4FDBA3-8A4E-41E2-B662-5FAA9BB59B64}" presName="textNode" presStyleLbl="node1" presStyleIdx="0" presStyleCnt="1" custScaleX="96169" custScaleY="183373" custLinFactNeighborX="-25328" custLinFactNeighborY="-50695">
        <dgm:presLayoutVars>
          <dgm:bulletEnabled val="1"/>
        </dgm:presLayoutVars>
      </dgm:prSet>
      <dgm:spPr/>
      <dgm:t>
        <a:bodyPr/>
        <a:lstStyle/>
        <a:p>
          <a:endParaRPr lang="en-US"/>
        </a:p>
      </dgm:t>
    </dgm:pt>
  </dgm:ptLst>
  <dgm:cxnLst>
    <dgm:cxn modelId="{43355323-B4AB-49D1-A061-B5DF658FE90B}" srcId="{4D373E46-0198-43DF-B372-13B774278065}" destId="{1E4FDBA3-8A4E-41E2-B662-5FAA9BB59B64}" srcOrd="0" destOrd="0" parTransId="{3BF98A19-7219-405D-980A-E22EE27E2F67}" sibTransId="{88A81349-20D9-43AC-BC65-FF99E2134BF8}"/>
    <dgm:cxn modelId="{F9759EFF-45B0-4562-874A-7F9DF06D3DC4}" type="presOf" srcId="{4D373E46-0198-43DF-B372-13B774278065}" destId="{2FD59AE8-76A8-417C-9BA9-E68CAC608613}" srcOrd="0" destOrd="0" presId="urn:microsoft.com/office/officeart/2005/8/layout/hProcess9"/>
    <dgm:cxn modelId="{1676EDCF-156B-4C3B-978C-45343E6B711F}" type="presOf" srcId="{1E4FDBA3-8A4E-41E2-B662-5FAA9BB59B64}" destId="{27C3A245-B48F-4D29-BF2A-0CA19D158C65}" srcOrd="0" destOrd="0" presId="urn:microsoft.com/office/officeart/2005/8/layout/hProcess9"/>
    <dgm:cxn modelId="{EF89B5E4-52A2-408F-B1CE-553505114E36}" type="presParOf" srcId="{2FD59AE8-76A8-417C-9BA9-E68CAC608613}" destId="{BE30D39F-C893-447A-8ED7-0AE9F850F395}" srcOrd="0" destOrd="0" presId="urn:microsoft.com/office/officeart/2005/8/layout/hProcess9"/>
    <dgm:cxn modelId="{7000451B-0954-4DC6-998C-80DD7E734723}" type="presParOf" srcId="{2FD59AE8-76A8-417C-9BA9-E68CAC608613}" destId="{98A8D3F6-991A-4EFE-9325-197CE4BA94D1}" srcOrd="1" destOrd="0" presId="urn:microsoft.com/office/officeart/2005/8/layout/hProcess9"/>
    <dgm:cxn modelId="{01D1DF06-E6C8-47B4-A28C-A55E3EBC965F}" type="presParOf" srcId="{98A8D3F6-991A-4EFE-9325-197CE4BA94D1}" destId="{27C3A245-B48F-4D29-BF2A-0CA19D158C65}"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8F7E1-06FF-4E89-A1A1-F905851E5001}" type="doc">
      <dgm:prSet loTypeId="urn:microsoft.com/office/officeart/2011/layout/CircleProcess" loCatId="process" qsTypeId="urn:microsoft.com/office/officeart/2005/8/quickstyle/3d1" qsCatId="3D" csTypeId="urn:microsoft.com/office/officeart/2005/8/colors/accent2_1" csCatId="accent2" phldr="1"/>
      <dgm:spPr/>
      <dgm:t>
        <a:bodyPr/>
        <a:lstStyle/>
        <a:p>
          <a:endParaRPr lang="en-US"/>
        </a:p>
      </dgm:t>
    </dgm:pt>
    <dgm:pt modelId="{7C63B859-6C45-4A4F-BD0A-12D3925999D6}">
      <dgm:prSet/>
      <dgm:spPr/>
      <dgm:t>
        <a:bodyPr/>
        <a:lstStyle/>
        <a:p>
          <a:pPr rtl="0"/>
          <a:r>
            <a:rPr lang="en-US" dirty="0" smtClean="0"/>
            <a:t>Improve outcomes for children and families</a:t>
          </a:r>
          <a:endParaRPr lang="en-US" dirty="0"/>
        </a:p>
      </dgm:t>
    </dgm:pt>
    <dgm:pt modelId="{5B12B203-0308-4D8C-8681-36D2F5B9B588}" type="parTrans" cxnId="{26B95BCD-473F-4304-A17B-3BD374FC73AA}">
      <dgm:prSet/>
      <dgm:spPr/>
      <dgm:t>
        <a:bodyPr/>
        <a:lstStyle/>
        <a:p>
          <a:endParaRPr lang="en-US"/>
        </a:p>
      </dgm:t>
    </dgm:pt>
    <dgm:pt modelId="{A748A4EA-5A94-4BC8-8849-ED3CF7387484}" type="sibTrans" cxnId="{26B95BCD-473F-4304-A17B-3BD374FC73AA}">
      <dgm:prSet/>
      <dgm:spPr/>
      <dgm:t>
        <a:bodyPr/>
        <a:lstStyle/>
        <a:p>
          <a:endParaRPr lang="en-US"/>
        </a:p>
      </dgm:t>
    </dgm:pt>
    <dgm:pt modelId="{02D0F5CF-24A9-4D77-A7A5-EE896D44D448}" type="pres">
      <dgm:prSet presAssocID="{A2C8F7E1-06FF-4E89-A1A1-F905851E5001}" presName="Name0" presStyleCnt="0">
        <dgm:presLayoutVars>
          <dgm:chMax val="11"/>
          <dgm:chPref val="11"/>
          <dgm:dir/>
          <dgm:resizeHandles/>
        </dgm:presLayoutVars>
      </dgm:prSet>
      <dgm:spPr/>
      <dgm:t>
        <a:bodyPr/>
        <a:lstStyle/>
        <a:p>
          <a:endParaRPr lang="en-US"/>
        </a:p>
      </dgm:t>
    </dgm:pt>
    <dgm:pt modelId="{93F50B0C-0821-46A4-A7FE-A238B8ADEC79}" type="pres">
      <dgm:prSet presAssocID="{7C63B859-6C45-4A4F-BD0A-12D3925999D6}" presName="Accent1" presStyleCnt="0"/>
      <dgm:spPr/>
    </dgm:pt>
    <dgm:pt modelId="{6CF5669C-C38C-4047-933F-B0CA3E441981}" type="pres">
      <dgm:prSet presAssocID="{7C63B859-6C45-4A4F-BD0A-12D3925999D6}" presName="Accent" presStyleLbl="node1" presStyleIdx="0" presStyleCnt="1"/>
      <dgm:spPr/>
    </dgm:pt>
    <dgm:pt modelId="{19FDDA79-08AA-43C0-A391-E2027C3E1AE7}" type="pres">
      <dgm:prSet presAssocID="{7C63B859-6C45-4A4F-BD0A-12D3925999D6}" presName="ParentBackground1" presStyleCnt="0"/>
      <dgm:spPr/>
    </dgm:pt>
    <dgm:pt modelId="{6FB136C7-D910-4B8B-90F9-65F758D3CC39}" type="pres">
      <dgm:prSet presAssocID="{7C63B859-6C45-4A4F-BD0A-12D3925999D6}" presName="ParentBackground" presStyleLbl="fgAcc1" presStyleIdx="0" presStyleCnt="1" custScaleX="167116" custScaleY="155879"/>
      <dgm:spPr/>
      <dgm:t>
        <a:bodyPr/>
        <a:lstStyle/>
        <a:p>
          <a:endParaRPr lang="en-US"/>
        </a:p>
      </dgm:t>
    </dgm:pt>
    <dgm:pt modelId="{2EFCA6F1-245E-419C-BCB1-156548F3D239}" type="pres">
      <dgm:prSet presAssocID="{7C63B859-6C45-4A4F-BD0A-12D3925999D6}" presName="Parent1" presStyleLbl="revTx" presStyleIdx="0" presStyleCnt="0">
        <dgm:presLayoutVars>
          <dgm:chMax val="1"/>
          <dgm:chPref val="1"/>
          <dgm:bulletEnabled val="1"/>
        </dgm:presLayoutVars>
      </dgm:prSet>
      <dgm:spPr/>
      <dgm:t>
        <a:bodyPr/>
        <a:lstStyle/>
        <a:p>
          <a:endParaRPr lang="en-US"/>
        </a:p>
      </dgm:t>
    </dgm:pt>
  </dgm:ptLst>
  <dgm:cxnLst>
    <dgm:cxn modelId="{71B79267-9CC9-4DC8-A19C-B45C21A0BF0C}" type="presOf" srcId="{A2C8F7E1-06FF-4E89-A1A1-F905851E5001}" destId="{02D0F5CF-24A9-4D77-A7A5-EE896D44D448}" srcOrd="0" destOrd="0" presId="urn:microsoft.com/office/officeart/2011/layout/CircleProcess"/>
    <dgm:cxn modelId="{26B95BCD-473F-4304-A17B-3BD374FC73AA}" srcId="{A2C8F7E1-06FF-4E89-A1A1-F905851E5001}" destId="{7C63B859-6C45-4A4F-BD0A-12D3925999D6}" srcOrd="0" destOrd="0" parTransId="{5B12B203-0308-4D8C-8681-36D2F5B9B588}" sibTransId="{A748A4EA-5A94-4BC8-8849-ED3CF7387484}"/>
    <dgm:cxn modelId="{667A492D-4CD3-4648-98DA-8FCD3BFDEB73}" type="presOf" srcId="{7C63B859-6C45-4A4F-BD0A-12D3925999D6}" destId="{2EFCA6F1-245E-419C-BCB1-156548F3D239}" srcOrd="1" destOrd="0" presId="urn:microsoft.com/office/officeart/2011/layout/CircleProcess"/>
    <dgm:cxn modelId="{EF7A9737-C626-49C7-9750-42BCCBF90A50}" type="presOf" srcId="{7C63B859-6C45-4A4F-BD0A-12D3925999D6}" destId="{6FB136C7-D910-4B8B-90F9-65F758D3CC39}" srcOrd="0" destOrd="0" presId="urn:microsoft.com/office/officeart/2011/layout/CircleProcess"/>
    <dgm:cxn modelId="{5F0DE9D2-1CFE-4BEA-BA71-F4D575CB623C}" type="presParOf" srcId="{02D0F5CF-24A9-4D77-A7A5-EE896D44D448}" destId="{93F50B0C-0821-46A4-A7FE-A238B8ADEC79}" srcOrd="0" destOrd="0" presId="urn:microsoft.com/office/officeart/2011/layout/CircleProcess"/>
    <dgm:cxn modelId="{2C5112C9-4C39-4280-ACB5-FE39318519A5}" type="presParOf" srcId="{93F50B0C-0821-46A4-A7FE-A238B8ADEC79}" destId="{6CF5669C-C38C-4047-933F-B0CA3E441981}" srcOrd="0" destOrd="0" presId="urn:microsoft.com/office/officeart/2011/layout/CircleProcess"/>
    <dgm:cxn modelId="{733A68FC-0C8E-4E1E-94A2-8A6249F68808}" type="presParOf" srcId="{02D0F5CF-24A9-4D77-A7A5-EE896D44D448}" destId="{19FDDA79-08AA-43C0-A391-E2027C3E1AE7}" srcOrd="1" destOrd="0" presId="urn:microsoft.com/office/officeart/2011/layout/CircleProcess"/>
    <dgm:cxn modelId="{18EDDFA8-5E63-4CE8-A070-0AECEB411E1D}" type="presParOf" srcId="{19FDDA79-08AA-43C0-A391-E2027C3E1AE7}" destId="{6FB136C7-D910-4B8B-90F9-65F758D3CC39}" srcOrd="0" destOrd="0" presId="urn:microsoft.com/office/officeart/2011/layout/CircleProcess"/>
    <dgm:cxn modelId="{BFB4BACC-10A9-4DE8-9F1D-F15754A10C36}" type="presParOf" srcId="{02D0F5CF-24A9-4D77-A7A5-EE896D44D448}" destId="{2EFCA6F1-245E-419C-BCB1-156548F3D239}" srcOrd="2"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7DF2A-3A2F-4870-B89C-C6FB27B089D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DCAC095-C6E6-4071-912A-D9A67DE5345B}">
      <dgm:prSet/>
      <dgm:spPr/>
      <dgm:t>
        <a:bodyPr/>
        <a:lstStyle/>
        <a:p>
          <a:pPr rtl="0"/>
          <a:r>
            <a:rPr lang="en-US" dirty="0" smtClean="0"/>
            <a:t>Improve the quality of Part C and Part B Preschool services and supports</a:t>
          </a:r>
          <a:endParaRPr lang="en-US" dirty="0"/>
        </a:p>
      </dgm:t>
    </dgm:pt>
    <dgm:pt modelId="{92196F8D-58FA-4593-AAEF-C8925E4F0775}" type="parTrans" cxnId="{7EF09BD8-F7C4-4F34-94BB-31D5668D8696}">
      <dgm:prSet/>
      <dgm:spPr/>
      <dgm:t>
        <a:bodyPr/>
        <a:lstStyle/>
        <a:p>
          <a:endParaRPr lang="en-US"/>
        </a:p>
      </dgm:t>
    </dgm:pt>
    <dgm:pt modelId="{1BFE9149-1EE6-4CC2-B296-25A6DA6DB6DB}" type="sibTrans" cxnId="{7EF09BD8-F7C4-4F34-94BB-31D5668D8696}">
      <dgm:prSet/>
      <dgm:spPr/>
      <dgm:t>
        <a:bodyPr/>
        <a:lstStyle/>
        <a:p>
          <a:endParaRPr lang="en-US"/>
        </a:p>
      </dgm:t>
    </dgm:pt>
    <dgm:pt modelId="{58F454B5-349D-4131-BF68-17BE22B7EA81}">
      <dgm:prSet/>
      <dgm:spPr/>
      <dgm:t>
        <a:bodyPr/>
        <a:lstStyle/>
        <a:p>
          <a:pPr rtl="0"/>
          <a:r>
            <a:rPr lang="en-US" dirty="0" smtClean="0"/>
            <a:t>Policy makers, state agency staff, local program staff, and others use data to improve programs</a:t>
          </a:r>
          <a:endParaRPr lang="en-US" dirty="0"/>
        </a:p>
      </dgm:t>
    </dgm:pt>
    <dgm:pt modelId="{F854BDF2-0A5B-40CE-82D9-F055B24AFAE6}" type="parTrans" cxnId="{8C4422DA-D1BE-44F1-9FD2-359E5A165E06}">
      <dgm:prSet/>
      <dgm:spPr/>
      <dgm:t>
        <a:bodyPr/>
        <a:lstStyle/>
        <a:p>
          <a:endParaRPr lang="en-US"/>
        </a:p>
      </dgm:t>
    </dgm:pt>
    <dgm:pt modelId="{06247A1A-8056-49C3-8C65-45D2EF556424}" type="sibTrans" cxnId="{8C4422DA-D1BE-44F1-9FD2-359E5A165E06}">
      <dgm:prSet/>
      <dgm:spPr/>
      <dgm:t>
        <a:bodyPr/>
        <a:lstStyle/>
        <a:p>
          <a:endParaRPr lang="en-US"/>
        </a:p>
      </dgm:t>
    </dgm:pt>
    <dgm:pt modelId="{1B4E1CFE-E73B-4DCE-830D-38FD9989949D}" type="pres">
      <dgm:prSet presAssocID="{ECA7DF2A-3A2F-4870-B89C-C6FB27B089D3}" presName="Name0" presStyleCnt="0">
        <dgm:presLayoutVars>
          <dgm:dir/>
          <dgm:resizeHandles val="exact"/>
        </dgm:presLayoutVars>
      </dgm:prSet>
      <dgm:spPr/>
      <dgm:t>
        <a:bodyPr/>
        <a:lstStyle/>
        <a:p>
          <a:endParaRPr lang="en-US"/>
        </a:p>
      </dgm:t>
    </dgm:pt>
    <dgm:pt modelId="{32CA3EE9-359E-445C-99AD-8261F9416978}" type="pres">
      <dgm:prSet presAssocID="{58F454B5-349D-4131-BF68-17BE22B7EA81}" presName="node" presStyleLbl="node1" presStyleIdx="0" presStyleCnt="2" custLinFactNeighborX="-11886">
        <dgm:presLayoutVars>
          <dgm:bulletEnabled val="1"/>
        </dgm:presLayoutVars>
      </dgm:prSet>
      <dgm:spPr/>
      <dgm:t>
        <a:bodyPr/>
        <a:lstStyle/>
        <a:p>
          <a:endParaRPr lang="en-US"/>
        </a:p>
      </dgm:t>
    </dgm:pt>
    <dgm:pt modelId="{DDCABFF8-FB0B-4937-8682-F8166678188B}" type="pres">
      <dgm:prSet presAssocID="{06247A1A-8056-49C3-8C65-45D2EF556424}" presName="sibTrans" presStyleLbl="sibTrans2D1" presStyleIdx="0" presStyleCnt="1" custScaleX="102539" custScaleY="91117" custLinFactNeighborX="-5662"/>
      <dgm:spPr/>
      <dgm:t>
        <a:bodyPr/>
        <a:lstStyle/>
        <a:p>
          <a:endParaRPr lang="en-US"/>
        </a:p>
      </dgm:t>
    </dgm:pt>
    <dgm:pt modelId="{D9158BFC-4A3C-46C0-AB5D-79B480257BB2}" type="pres">
      <dgm:prSet presAssocID="{06247A1A-8056-49C3-8C65-45D2EF556424}" presName="connectorText" presStyleLbl="sibTrans2D1" presStyleIdx="0" presStyleCnt="1"/>
      <dgm:spPr/>
      <dgm:t>
        <a:bodyPr/>
        <a:lstStyle/>
        <a:p>
          <a:endParaRPr lang="en-US"/>
        </a:p>
      </dgm:t>
    </dgm:pt>
    <dgm:pt modelId="{36D71D57-CA4E-4646-BF92-ADA1C885B60A}" type="pres">
      <dgm:prSet presAssocID="{ADCAC095-C6E6-4071-912A-D9A67DE5345B}" presName="node" presStyleLbl="node1" presStyleIdx="1" presStyleCnt="2" custLinFactNeighborX="117">
        <dgm:presLayoutVars>
          <dgm:bulletEnabled val="1"/>
        </dgm:presLayoutVars>
      </dgm:prSet>
      <dgm:spPr/>
      <dgm:t>
        <a:bodyPr/>
        <a:lstStyle/>
        <a:p>
          <a:endParaRPr lang="en-US"/>
        </a:p>
      </dgm:t>
    </dgm:pt>
  </dgm:ptLst>
  <dgm:cxnLst>
    <dgm:cxn modelId="{7EF09BD8-F7C4-4F34-94BB-31D5668D8696}" srcId="{ECA7DF2A-3A2F-4870-B89C-C6FB27B089D3}" destId="{ADCAC095-C6E6-4071-912A-D9A67DE5345B}" srcOrd="1" destOrd="0" parTransId="{92196F8D-58FA-4593-AAEF-C8925E4F0775}" sibTransId="{1BFE9149-1EE6-4CC2-B296-25A6DA6DB6DB}"/>
    <dgm:cxn modelId="{8C4422DA-D1BE-44F1-9FD2-359E5A165E06}" srcId="{ECA7DF2A-3A2F-4870-B89C-C6FB27B089D3}" destId="{58F454B5-349D-4131-BF68-17BE22B7EA81}" srcOrd="0" destOrd="0" parTransId="{F854BDF2-0A5B-40CE-82D9-F055B24AFAE6}" sibTransId="{06247A1A-8056-49C3-8C65-45D2EF556424}"/>
    <dgm:cxn modelId="{FB142018-5AC7-48B5-82C2-5373A7B73DDA}" type="presOf" srcId="{58F454B5-349D-4131-BF68-17BE22B7EA81}" destId="{32CA3EE9-359E-445C-99AD-8261F9416978}" srcOrd="0" destOrd="0" presId="urn:microsoft.com/office/officeart/2005/8/layout/process1"/>
    <dgm:cxn modelId="{63888E39-88DB-4C85-85D9-674EA4788125}" type="presOf" srcId="{06247A1A-8056-49C3-8C65-45D2EF556424}" destId="{DDCABFF8-FB0B-4937-8682-F8166678188B}" srcOrd="0" destOrd="0" presId="urn:microsoft.com/office/officeart/2005/8/layout/process1"/>
    <dgm:cxn modelId="{AC560588-CAC2-4F5C-B91B-39ADDB665217}" type="presOf" srcId="{ECA7DF2A-3A2F-4870-B89C-C6FB27B089D3}" destId="{1B4E1CFE-E73B-4DCE-830D-38FD9989949D}" srcOrd="0" destOrd="0" presId="urn:microsoft.com/office/officeart/2005/8/layout/process1"/>
    <dgm:cxn modelId="{222BFDD9-2832-4843-A2FE-BF609D054B0D}" type="presOf" srcId="{06247A1A-8056-49C3-8C65-45D2EF556424}" destId="{D9158BFC-4A3C-46C0-AB5D-79B480257BB2}" srcOrd="1" destOrd="0" presId="urn:microsoft.com/office/officeart/2005/8/layout/process1"/>
    <dgm:cxn modelId="{948E827D-34D1-4F34-B646-91D5779B6430}" type="presOf" srcId="{ADCAC095-C6E6-4071-912A-D9A67DE5345B}" destId="{36D71D57-CA4E-4646-BF92-ADA1C885B60A}" srcOrd="0" destOrd="0" presId="urn:microsoft.com/office/officeart/2005/8/layout/process1"/>
    <dgm:cxn modelId="{072BB261-2413-49A7-AC8C-287DD983049D}" type="presParOf" srcId="{1B4E1CFE-E73B-4DCE-830D-38FD9989949D}" destId="{32CA3EE9-359E-445C-99AD-8261F9416978}" srcOrd="0" destOrd="0" presId="urn:microsoft.com/office/officeart/2005/8/layout/process1"/>
    <dgm:cxn modelId="{FDE40398-2A88-401C-872E-0AF500C5F503}" type="presParOf" srcId="{1B4E1CFE-E73B-4DCE-830D-38FD9989949D}" destId="{DDCABFF8-FB0B-4937-8682-F8166678188B}" srcOrd="1" destOrd="0" presId="urn:microsoft.com/office/officeart/2005/8/layout/process1"/>
    <dgm:cxn modelId="{23CEEE2C-BF63-479A-B3F3-427FF8B51253}" type="presParOf" srcId="{DDCABFF8-FB0B-4937-8682-F8166678188B}" destId="{D9158BFC-4A3C-46C0-AB5D-79B480257BB2}" srcOrd="0" destOrd="0" presId="urn:microsoft.com/office/officeart/2005/8/layout/process1"/>
    <dgm:cxn modelId="{33441A5D-A61C-4380-B06A-DC25F406E98D}" type="presParOf" srcId="{1B4E1CFE-E73B-4DCE-830D-38FD9989949D}" destId="{36D71D57-CA4E-4646-BF92-ADA1C885B60A}"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E18E5-806C-4B0D-91AC-0930C9147BF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DAAD16E-CACE-46A7-A790-F42835D4E079}">
      <dgm:prSet/>
      <dgm:spPr/>
      <dgm:t>
        <a:bodyPr/>
        <a:lstStyle/>
        <a:p>
          <a:pPr rtl="0"/>
          <a:r>
            <a:rPr lang="en-US" dirty="0" smtClean="0"/>
            <a:t>Improved capacity in states to meet IDEA reporting requirements and ask and answer policy and programmatic questions</a:t>
          </a:r>
          <a:endParaRPr lang="en-US" dirty="0"/>
        </a:p>
      </dgm:t>
    </dgm:pt>
    <dgm:pt modelId="{AF053C17-5A1F-4B52-8E45-4A3A0C7BACA1}" type="parTrans" cxnId="{9AF7137D-3D17-4E89-90C1-F80F53566956}">
      <dgm:prSet/>
      <dgm:spPr/>
      <dgm:t>
        <a:bodyPr/>
        <a:lstStyle/>
        <a:p>
          <a:endParaRPr lang="en-US"/>
        </a:p>
      </dgm:t>
    </dgm:pt>
    <dgm:pt modelId="{F7BE50C7-1BC6-48BC-9953-518D0A554115}" type="sibTrans" cxnId="{9AF7137D-3D17-4E89-90C1-F80F53566956}">
      <dgm:prSet/>
      <dgm:spPr/>
      <dgm:t>
        <a:bodyPr/>
        <a:lstStyle/>
        <a:p>
          <a:endParaRPr lang="en-US"/>
        </a:p>
      </dgm:t>
    </dgm:pt>
    <dgm:pt modelId="{BBD8DDE5-6BF6-4075-A126-8D6FFD41C415}" type="pres">
      <dgm:prSet presAssocID="{C3CE18E5-806C-4B0D-91AC-0930C9147BFB}" presName="CompostProcess" presStyleCnt="0">
        <dgm:presLayoutVars>
          <dgm:dir/>
          <dgm:resizeHandles val="exact"/>
        </dgm:presLayoutVars>
      </dgm:prSet>
      <dgm:spPr/>
      <dgm:t>
        <a:bodyPr/>
        <a:lstStyle/>
        <a:p>
          <a:endParaRPr lang="en-US"/>
        </a:p>
      </dgm:t>
    </dgm:pt>
    <dgm:pt modelId="{3F13B890-C13D-486C-A484-6549264CE559}" type="pres">
      <dgm:prSet presAssocID="{C3CE18E5-806C-4B0D-91AC-0930C9147BFB}" presName="arrow" presStyleLbl="bgShp" presStyleIdx="0" presStyleCnt="1" custAng="18714364" custScaleX="13814" custScaleY="17139" custLinFactNeighborX="25623" custLinFactNeighborY="-21230"/>
      <dgm:spPr/>
      <dgm:t>
        <a:bodyPr/>
        <a:lstStyle/>
        <a:p>
          <a:endParaRPr lang="en-US"/>
        </a:p>
      </dgm:t>
    </dgm:pt>
    <dgm:pt modelId="{87D017CB-808C-45C1-AFF9-B49404EA7FA8}" type="pres">
      <dgm:prSet presAssocID="{C3CE18E5-806C-4B0D-91AC-0930C9147BFB}" presName="linearProcess" presStyleCnt="0"/>
      <dgm:spPr/>
    </dgm:pt>
    <dgm:pt modelId="{B52F07F5-0129-48C0-980A-8C576115DEF7}" type="pres">
      <dgm:prSet presAssocID="{9DAAD16E-CACE-46A7-A790-F42835D4E079}" presName="textNode" presStyleLbl="node1" presStyleIdx="0" presStyleCnt="1" custScaleX="85483" custScaleY="168187" custLinFactNeighborX="-45495" custLinFactNeighborY="58760">
        <dgm:presLayoutVars>
          <dgm:bulletEnabled val="1"/>
        </dgm:presLayoutVars>
      </dgm:prSet>
      <dgm:spPr/>
      <dgm:t>
        <a:bodyPr/>
        <a:lstStyle/>
        <a:p>
          <a:endParaRPr lang="en-US"/>
        </a:p>
      </dgm:t>
    </dgm:pt>
  </dgm:ptLst>
  <dgm:cxnLst>
    <dgm:cxn modelId="{9AF7137D-3D17-4E89-90C1-F80F53566956}" srcId="{C3CE18E5-806C-4B0D-91AC-0930C9147BFB}" destId="{9DAAD16E-CACE-46A7-A790-F42835D4E079}" srcOrd="0" destOrd="0" parTransId="{AF053C17-5A1F-4B52-8E45-4A3A0C7BACA1}" sibTransId="{F7BE50C7-1BC6-48BC-9953-518D0A554115}"/>
    <dgm:cxn modelId="{D1AADAB4-9947-4256-AF4F-4447DBAC03AD}" type="presOf" srcId="{C3CE18E5-806C-4B0D-91AC-0930C9147BFB}" destId="{BBD8DDE5-6BF6-4075-A126-8D6FFD41C415}" srcOrd="0" destOrd="0" presId="urn:microsoft.com/office/officeart/2005/8/layout/hProcess9"/>
    <dgm:cxn modelId="{0574D215-5562-44E3-B44F-0FF252476548}" type="presOf" srcId="{9DAAD16E-CACE-46A7-A790-F42835D4E079}" destId="{B52F07F5-0129-48C0-980A-8C576115DEF7}" srcOrd="0" destOrd="0" presId="urn:microsoft.com/office/officeart/2005/8/layout/hProcess9"/>
    <dgm:cxn modelId="{11532DB7-F9AB-4C9E-A144-E94D1749E44A}" type="presParOf" srcId="{BBD8DDE5-6BF6-4075-A126-8D6FFD41C415}" destId="{3F13B890-C13D-486C-A484-6549264CE559}" srcOrd="0" destOrd="0" presId="urn:microsoft.com/office/officeart/2005/8/layout/hProcess9"/>
    <dgm:cxn modelId="{57A30DB0-0BB7-419A-A0EA-83744C16CD80}" type="presParOf" srcId="{BBD8DDE5-6BF6-4075-A126-8D6FFD41C415}" destId="{87D017CB-808C-45C1-AFF9-B49404EA7FA8}" srcOrd="1" destOrd="0" presId="urn:microsoft.com/office/officeart/2005/8/layout/hProcess9"/>
    <dgm:cxn modelId="{005D888C-3CB4-44DE-BA4D-D75E0077E100}" type="presParOf" srcId="{87D017CB-808C-45C1-AFF9-B49404EA7FA8}" destId="{B52F07F5-0129-48C0-980A-8C576115DEF7}" srcOrd="0"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FCB7BA-A909-4F15-90AD-85595A1CA10C}" type="doc">
      <dgm:prSet loTypeId="urn:microsoft.com/office/officeart/2005/8/layout/radial6" loCatId="cycle" qsTypeId="urn:microsoft.com/office/officeart/2005/8/quickstyle/simple3" qsCatId="simple" csTypeId="urn:microsoft.com/office/officeart/2005/8/colors/accent1_1" csCatId="accent1" phldr="1"/>
      <dgm:spPr/>
      <dgm:t>
        <a:bodyPr/>
        <a:lstStyle/>
        <a:p>
          <a:endParaRPr lang="en-US"/>
        </a:p>
      </dgm:t>
    </dgm:pt>
    <dgm:pt modelId="{5762EE2A-254C-40F8-BB8F-CFFF545BAA3D}">
      <dgm:prSet phldrT="[Text]" custT="1"/>
      <dgm:spPr>
        <a:noFill/>
        <a:ln>
          <a:solidFill>
            <a:srgbClr val="EC8620"/>
          </a:solidFill>
        </a:ln>
      </dgm:spPr>
      <dgm:t>
        <a:bodyPr/>
        <a:lstStyle/>
        <a:p>
          <a:r>
            <a:rPr lang="en-US" sz="2000" b="0" cap="none" spc="0" dirty="0" smtClean="0">
              <a:ln w="0"/>
              <a:effectLst>
                <a:outerShdw blurRad="38100" dist="19050" dir="2700000" algn="tl" rotWithShape="0">
                  <a:schemeClr val="dk1">
                    <a:alpha val="40000"/>
                  </a:schemeClr>
                </a:outerShdw>
              </a:effectLst>
            </a:rPr>
            <a:t>DaSy Frame-work</a:t>
          </a:r>
          <a:endParaRPr lang="en-US" sz="2000" b="0" cap="none" spc="0" dirty="0">
            <a:ln w="0"/>
            <a:effectLst>
              <a:outerShdw blurRad="38100" dist="19050" dir="2700000" algn="tl" rotWithShape="0">
                <a:schemeClr val="dk1">
                  <a:alpha val="40000"/>
                </a:schemeClr>
              </a:outerShdw>
            </a:effectLst>
          </a:endParaRPr>
        </a:p>
      </dgm:t>
    </dgm:pt>
    <dgm:pt modelId="{F3B9289E-7B64-4328-936D-93340D47A553}" type="parTrans" cxnId="{05AB9900-6C4A-4588-8EC2-6740880C9979}">
      <dgm:prSet/>
      <dgm:spPr/>
      <dgm:t>
        <a:bodyPr/>
        <a:lstStyle/>
        <a:p>
          <a:endParaRPr lang="en-US"/>
        </a:p>
      </dgm:t>
    </dgm:pt>
    <dgm:pt modelId="{52DE910F-94A9-49C5-961A-5D7AB6190039}" type="sibTrans" cxnId="{05AB9900-6C4A-4588-8EC2-6740880C9979}">
      <dgm:prSet/>
      <dgm:spPr/>
      <dgm:t>
        <a:bodyPr/>
        <a:lstStyle/>
        <a:p>
          <a:endParaRPr lang="en-US"/>
        </a:p>
      </dgm:t>
    </dgm:pt>
    <dgm:pt modelId="{2EDD02FE-3BDA-4DE7-B942-0E8A8FE62671}">
      <dgm:prSet phldrT="[Text]"/>
      <dgm:spPr>
        <a:ln>
          <a:solidFill>
            <a:srgbClr val="EC8620"/>
          </a:solidFill>
        </a:ln>
      </dgm:spPr>
      <dgm:t>
        <a:bodyPr/>
        <a:lstStyle/>
        <a:p>
          <a:r>
            <a:rPr lang="en-US" b="0" cap="none" spc="0" dirty="0" smtClean="0">
              <a:ln w="0"/>
              <a:effectLst>
                <a:outerShdw blurRad="38100" dist="19050" dir="2700000" algn="tl" rotWithShape="0">
                  <a:schemeClr val="dk1">
                    <a:alpha val="40000"/>
                  </a:schemeClr>
                </a:outerShdw>
              </a:effectLst>
            </a:rPr>
            <a:t>Purpose/ Vision</a:t>
          </a:r>
          <a:endParaRPr lang="en-US" b="0" cap="none" spc="0" dirty="0">
            <a:ln w="0"/>
            <a:effectLst>
              <a:outerShdw blurRad="38100" dist="19050" dir="2700000" algn="tl" rotWithShape="0">
                <a:schemeClr val="dk1">
                  <a:alpha val="40000"/>
                </a:schemeClr>
              </a:outerShdw>
            </a:effectLst>
          </a:endParaRPr>
        </a:p>
      </dgm:t>
    </dgm:pt>
    <dgm:pt modelId="{732D2C61-1C87-44D5-8A64-BDF2271AD2CD}" type="parTrans" cxnId="{2725C831-0664-4328-856A-8F4C95D9D693}">
      <dgm:prSet/>
      <dgm:spPr/>
      <dgm:t>
        <a:bodyPr/>
        <a:lstStyle/>
        <a:p>
          <a:endParaRPr lang="en-US"/>
        </a:p>
      </dgm:t>
    </dgm:pt>
    <dgm:pt modelId="{14988F74-5554-466A-96F2-C984459B1979}" type="sibTrans" cxnId="{2725C831-0664-4328-856A-8F4C95D9D693}">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4A93971-9AD9-45A3-A369-9BBFA30C0636}">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Information Use</a:t>
          </a:r>
          <a:endParaRPr lang="en-US" b="0" cap="none" spc="0" dirty="0">
            <a:ln w="0"/>
            <a:effectLst>
              <a:outerShdw blurRad="38100" dist="19050" dir="2700000" algn="tl" rotWithShape="0">
                <a:schemeClr val="dk1">
                  <a:alpha val="40000"/>
                </a:schemeClr>
              </a:outerShdw>
            </a:effectLst>
          </a:endParaRPr>
        </a:p>
      </dgm:t>
    </dgm:pt>
    <dgm:pt modelId="{8C3BFA4C-B6A6-4479-BCCC-C42E21667F61}" type="parTrans" cxnId="{E517CD70-F4FE-4FD5-AA53-35E1BFEA94AD}">
      <dgm:prSet/>
      <dgm:spPr/>
      <dgm:t>
        <a:bodyPr/>
        <a:lstStyle/>
        <a:p>
          <a:endParaRPr lang="en-US"/>
        </a:p>
      </dgm:t>
    </dgm:pt>
    <dgm:pt modelId="{13CE3944-62A0-44BC-BEAB-31909C1BD030}" type="sibTrans" cxnId="{E517CD70-F4FE-4FD5-AA53-35E1BFEA94AD}">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8D82450-B71D-49B6-A347-C215ECFF3DE0}">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Sustainability</a:t>
          </a:r>
          <a:endParaRPr lang="en-US" b="0" cap="none" spc="0" dirty="0">
            <a:ln w="0"/>
            <a:effectLst>
              <a:outerShdw blurRad="38100" dist="19050" dir="2700000" algn="tl" rotWithShape="0">
                <a:schemeClr val="dk1">
                  <a:alpha val="40000"/>
                </a:schemeClr>
              </a:outerShdw>
            </a:effectLst>
          </a:endParaRPr>
        </a:p>
      </dgm:t>
    </dgm:pt>
    <dgm:pt modelId="{233DE85F-4929-45B4-8325-95DCB2CF7CED}" type="parTrans" cxnId="{3B9A04A0-3648-4F84-9F07-03EF218C5CE9}">
      <dgm:prSet/>
      <dgm:spPr/>
      <dgm:t>
        <a:bodyPr/>
        <a:lstStyle/>
        <a:p>
          <a:endParaRPr lang="en-US"/>
        </a:p>
      </dgm:t>
    </dgm:pt>
    <dgm:pt modelId="{88095B1A-E3B5-4A88-8DBA-8CEE6B861CE8}" type="sibTrans" cxnId="{3B9A04A0-3648-4F84-9F07-03EF218C5CE9}">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6F187E9-DE57-42CF-8534-A4652BCAD2DE}">
      <dgm:prSet phldrT="[Text]"/>
      <dgm:spPr/>
      <dgm:t>
        <a:bodyPr/>
        <a:lstStyle/>
        <a:p>
          <a:endParaRPr lang="en-US" b="0" cap="none" spc="0" dirty="0">
            <a:ln w="0"/>
            <a:solidFill>
              <a:schemeClr val="tx1"/>
            </a:solidFill>
            <a:effectLst>
              <a:outerShdw blurRad="38100" dist="19050" dir="2700000" algn="tl" rotWithShape="0">
                <a:schemeClr val="dk1">
                  <a:alpha val="40000"/>
                </a:schemeClr>
              </a:outerShdw>
            </a:effectLst>
          </a:endParaRPr>
        </a:p>
      </dgm:t>
    </dgm:pt>
    <dgm:pt modelId="{58F7CDA1-827B-4F37-ACD2-A47A73FD70B8}" type="parTrans" cxnId="{4D5CA61D-6517-4DB6-9A2C-ABCDAA8BC980}">
      <dgm:prSet/>
      <dgm:spPr/>
      <dgm:t>
        <a:bodyPr/>
        <a:lstStyle/>
        <a:p>
          <a:endParaRPr lang="en-US"/>
        </a:p>
      </dgm:t>
    </dgm:pt>
    <dgm:pt modelId="{48241F4F-D0C3-492E-8286-085C5C1986B8}" type="sibTrans" cxnId="{4D5CA61D-6517-4DB6-9A2C-ABCDAA8BC980}">
      <dgm:prSet/>
      <dgm:spPr/>
      <dgm:t>
        <a:bodyPr/>
        <a:lstStyle/>
        <a:p>
          <a:endParaRPr lang="en-US"/>
        </a:p>
      </dgm:t>
    </dgm:pt>
    <dgm:pt modelId="{4DEB2D1D-D130-4BE8-A625-CD733B65C2B8}">
      <dgm:prSet phldrT="[Text]"/>
      <dgm:spPr>
        <a:ln>
          <a:solidFill>
            <a:srgbClr val="EC8620"/>
          </a:solidFill>
        </a:ln>
      </dgm:spPr>
      <dgm:t>
        <a:bodyPr/>
        <a:lstStyle/>
        <a:p>
          <a:r>
            <a:rPr lang="en-US" b="0" cap="none" spc="0" dirty="0" smtClean="0">
              <a:ln w="0"/>
              <a:effectLst>
                <a:outerShdw blurRad="38100" dist="19050" dir="2700000" algn="tl" rotWithShape="0">
                  <a:schemeClr val="dk1">
                    <a:alpha val="40000"/>
                  </a:schemeClr>
                </a:outerShdw>
              </a:effectLst>
            </a:rPr>
            <a:t>Data Governance</a:t>
          </a:r>
          <a:endParaRPr lang="en-US" b="0" cap="none" spc="0" dirty="0">
            <a:ln w="0"/>
            <a:effectLst>
              <a:outerShdw blurRad="38100" dist="19050" dir="2700000" algn="tl" rotWithShape="0">
                <a:schemeClr val="dk1">
                  <a:alpha val="40000"/>
                </a:schemeClr>
              </a:outerShdw>
            </a:effectLst>
          </a:endParaRPr>
        </a:p>
      </dgm:t>
    </dgm:pt>
    <dgm:pt modelId="{FA266D5A-CFAD-48A9-BADB-24201F8AD0A6}" type="parTrans" cxnId="{38138306-F7BB-474B-8B86-D901F23893F4}">
      <dgm:prSet/>
      <dgm:spPr/>
      <dgm:t>
        <a:bodyPr/>
        <a:lstStyle/>
        <a:p>
          <a:endParaRPr lang="en-US"/>
        </a:p>
      </dgm:t>
    </dgm:pt>
    <dgm:pt modelId="{3632E6B5-BF88-45A8-9A3B-C8051DC930B5}" type="sibTrans" cxnId="{38138306-F7BB-474B-8B86-D901F23893F4}">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B6AADC8-C53A-4407-8E88-8EC67D7295E0}">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Planning &amp; Management</a:t>
          </a:r>
          <a:endParaRPr lang="en-US" b="0" cap="none" spc="0" dirty="0">
            <a:ln w="0"/>
            <a:effectLst>
              <a:outerShdw blurRad="38100" dist="19050" dir="2700000" algn="tl" rotWithShape="0">
                <a:schemeClr val="dk1">
                  <a:alpha val="40000"/>
                </a:schemeClr>
              </a:outerShdw>
            </a:effectLst>
          </a:endParaRPr>
        </a:p>
      </dgm:t>
    </dgm:pt>
    <dgm:pt modelId="{14D70B9B-A33F-45B7-BF04-11527F17B1E3}" type="parTrans" cxnId="{9C70E0C7-6A90-4866-B14D-9C6ECF87BD1D}">
      <dgm:prSet/>
      <dgm:spPr/>
      <dgm:t>
        <a:bodyPr/>
        <a:lstStyle/>
        <a:p>
          <a:endParaRPr lang="en-US"/>
        </a:p>
      </dgm:t>
    </dgm:pt>
    <dgm:pt modelId="{2DD2C837-78DB-4FC3-BDC7-3086F2F3583C}" type="sibTrans" cxnId="{9C70E0C7-6A90-4866-B14D-9C6ECF87BD1D}">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62BE0B-3BB5-46ED-BC91-CC8B2BD962A3}">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Stakeholder Engagement</a:t>
          </a:r>
          <a:endParaRPr lang="en-US" b="0" cap="none" spc="0" dirty="0">
            <a:ln w="0"/>
            <a:effectLst>
              <a:outerShdw blurRad="38100" dist="19050" dir="2700000" algn="tl" rotWithShape="0">
                <a:schemeClr val="dk1">
                  <a:alpha val="40000"/>
                </a:schemeClr>
              </a:outerShdw>
            </a:effectLst>
          </a:endParaRPr>
        </a:p>
      </dgm:t>
    </dgm:pt>
    <dgm:pt modelId="{D9E5BE51-846C-4580-AAA5-02D940D856CC}" type="parTrans" cxnId="{A3A8E4A9-98BE-45A2-86A1-8075E6C65B17}">
      <dgm:prSet/>
      <dgm:spPr/>
      <dgm:t>
        <a:bodyPr/>
        <a:lstStyle/>
        <a:p>
          <a:endParaRPr lang="en-US"/>
        </a:p>
      </dgm:t>
    </dgm:pt>
    <dgm:pt modelId="{F3B35D81-9A1D-4E30-85A9-91582B876576}" type="sibTrans" cxnId="{A3A8E4A9-98BE-45A2-86A1-8075E6C65B17}">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AD380EC-86E7-45E9-B97F-A20ADDC023A2}">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System Design</a:t>
          </a:r>
          <a:endParaRPr lang="en-US" b="0" cap="none" spc="0" dirty="0">
            <a:ln w="0"/>
            <a:effectLst>
              <a:outerShdw blurRad="38100" dist="19050" dir="2700000" algn="tl" rotWithShape="0">
                <a:schemeClr val="dk1">
                  <a:alpha val="40000"/>
                </a:schemeClr>
              </a:outerShdw>
            </a:effectLst>
          </a:endParaRPr>
        </a:p>
      </dgm:t>
    </dgm:pt>
    <dgm:pt modelId="{0F25882C-8B0C-42BA-AF1F-ADA67C4F2500}" type="parTrans" cxnId="{9DE28EA4-124F-45CB-A73E-EB4AD55BACA1}">
      <dgm:prSet/>
      <dgm:spPr/>
      <dgm:t>
        <a:bodyPr/>
        <a:lstStyle/>
        <a:p>
          <a:endParaRPr lang="en-US"/>
        </a:p>
      </dgm:t>
    </dgm:pt>
    <dgm:pt modelId="{A5F5DE7B-E61E-449B-B476-BCF56476F8C8}" type="sibTrans" cxnId="{9DE28EA4-124F-45CB-A73E-EB4AD55BACA1}">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CE578C6-1340-489B-AED8-4D3E19E1F23A}" type="pres">
      <dgm:prSet presAssocID="{53FCB7BA-A909-4F15-90AD-85595A1CA10C}" presName="Name0" presStyleCnt="0">
        <dgm:presLayoutVars>
          <dgm:chMax val="1"/>
          <dgm:dir/>
          <dgm:animLvl val="ctr"/>
          <dgm:resizeHandles val="exact"/>
        </dgm:presLayoutVars>
      </dgm:prSet>
      <dgm:spPr/>
      <dgm:t>
        <a:bodyPr/>
        <a:lstStyle/>
        <a:p>
          <a:endParaRPr lang="en-US"/>
        </a:p>
      </dgm:t>
    </dgm:pt>
    <dgm:pt modelId="{D0F7FFB7-8C2E-4076-B635-E692D42589B7}" type="pres">
      <dgm:prSet presAssocID="{5762EE2A-254C-40F8-BB8F-CFFF545BAA3D}" presName="centerShape" presStyleLbl="node0" presStyleIdx="0" presStyleCnt="1" custScaleX="94465" custScaleY="99704"/>
      <dgm:spPr/>
      <dgm:t>
        <a:bodyPr/>
        <a:lstStyle/>
        <a:p>
          <a:endParaRPr lang="en-US"/>
        </a:p>
      </dgm:t>
    </dgm:pt>
    <dgm:pt modelId="{D75D0C10-F8F8-4B0F-BDC2-C632FDF69A40}" type="pres">
      <dgm:prSet presAssocID="{2EDD02FE-3BDA-4DE7-B942-0E8A8FE62671}" presName="node" presStyleLbl="node1" presStyleIdx="0" presStyleCnt="7">
        <dgm:presLayoutVars>
          <dgm:bulletEnabled val="1"/>
        </dgm:presLayoutVars>
      </dgm:prSet>
      <dgm:spPr/>
      <dgm:t>
        <a:bodyPr/>
        <a:lstStyle/>
        <a:p>
          <a:endParaRPr lang="en-US"/>
        </a:p>
      </dgm:t>
    </dgm:pt>
    <dgm:pt modelId="{E6828A06-E803-4C98-9F41-9904FEA831D7}" type="pres">
      <dgm:prSet presAssocID="{2EDD02FE-3BDA-4DE7-B942-0E8A8FE62671}" presName="dummy" presStyleCnt="0"/>
      <dgm:spPr/>
      <dgm:t>
        <a:bodyPr/>
        <a:lstStyle/>
        <a:p>
          <a:endParaRPr lang="en-US"/>
        </a:p>
      </dgm:t>
    </dgm:pt>
    <dgm:pt modelId="{2062512C-379C-4DC8-B4CF-E6EBFCD1B00B}" type="pres">
      <dgm:prSet presAssocID="{14988F74-5554-466A-96F2-C984459B1979}" presName="sibTrans" presStyleLbl="sibTrans2D1" presStyleIdx="0" presStyleCnt="7"/>
      <dgm:spPr/>
      <dgm:t>
        <a:bodyPr/>
        <a:lstStyle/>
        <a:p>
          <a:endParaRPr lang="en-US"/>
        </a:p>
      </dgm:t>
    </dgm:pt>
    <dgm:pt modelId="{68AA2E07-B835-4AE0-90F7-CDE9F5A27260}" type="pres">
      <dgm:prSet presAssocID="{4DEB2D1D-D130-4BE8-A625-CD733B65C2B8}" presName="node" presStyleLbl="node1" presStyleIdx="1" presStyleCnt="7">
        <dgm:presLayoutVars>
          <dgm:bulletEnabled val="1"/>
        </dgm:presLayoutVars>
      </dgm:prSet>
      <dgm:spPr/>
      <dgm:t>
        <a:bodyPr/>
        <a:lstStyle/>
        <a:p>
          <a:endParaRPr lang="en-US"/>
        </a:p>
      </dgm:t>
    </dgm:pt>
    <dgm:pt modelId="{21957D7A-1C6C-4BE5-90E3-35770B9C57C9}" type="pres">
      <dgm:prSet presAssocID="{4DEB2D1D-D130-4BE8-A625-CD733B65C2B8}" presName="dummy" presStyleCnt="0"/>
      <dgm:spPr/>
      <dgm:t>
        <a:bodyPr/>
        <a:lstStyle/>
        <a:p>
          <a:endParaRPr lang="en-US"/>
        </a:p>
      </dgm:t>
    </dgm:pt>
    <dgm:pt modelId="{E4A1C178-64A0-46B2-91E4-C7EE9C117E30}" type="pres">
      <dgm:prSet presAssocID="{3632E6B5-BF88-45A8-9A3B-C8051DC930B5}" presName="sibTrans" presStyleLbl="sibTrans2D1" presStyleIdx="1" presStyleCnt="7"/>
      <dgm:spPr/>
      <dgm:t>
        <a:bodyPr/>
        <a:lstStyle/>
        <a:p>
          <a:endParaRPr lang="en-US"/>
        </a:p>
      </dgm:t>
    </dgm:pt>
    <dgm:pt modelId="{A7073A25-D566-43EC-A0D4-E3F8A5F36D0A}" type="pres">
      <dgm:prSet presAssocID="{1B6AADC8-C53A-4407-8E88-8EC67D7295E0}" presName="node" presStyleLbl="node1" presStyleIdx="2" presStyleCnt="7">
        <dgm:presLayoutVars>
          <dgm:bulletEnabled val="1"/>
        </dgm:presLayoutVars>
      </dgm:prSet>
      <dgm:spPr/>
      <dgm:t>
        <a:bodyPr/>
        <a:lstStyle/>
        <a:p>
          <a:endParaRPr lang="en-US"/>
        </a:p>
      </dgm:t>
    </dgm:pt>
    <dgm:pt modelId="{89A8CE40-2E03-4AD9-8301-76AFFEE2A46A}" type="pres">
      <dgm:prSet presAssocID="{1B6AADC8-C53A-4407-8E88-8EC67D7295E0}" presName="dummy" presStyleCnt="0"/>
      <dgm:spPr/>
      <dgm:t>
        <a:bodyPr/>
        <a:lstStyle/>
        <a:p>
          <a:endParaRPr lang="en-US"/>
        </a:p>
      </dgm:t>
    </dgm:pt>
    <dgm:pt modelId="{B5043CC6-610B-4DF4-A1E0-047386939A34}" type="pres">
      <dgm:prSet presAssocID="{2DD2C837-78DB-4FC3-BDC7-3086F2F3583C}" presName="sibTrans" presStyleLbl="sibTrans2D1" presStyleIdx="2" presStyleCnt="7"/>
      <dgm:spPr/>
      <dgm:t>
        <a:bodyPr/>
        <a:lstStyle/>
        <a:p>
          <a:endParaRPr lang="en-US"/>
        </a:p>
      </dgm:t>
    </dgm:pt>
    <dgm:pt modelId="{4DDF37B1-F178-44F3-B9D9-9D8AA2187FCA}" type="pres">
      <dgm:prSet presAssocID="{3662BE0B-3BB5-46ED-BC91-CC8B2BD962A3}" presName="node" presStyleLbl="node1" presStyleIdx="3" presStyleCnt="7">
        <dgm:presLayoutVars>
          <dgm:bulletEnabled val="1"/>
        </dgm:presLayoutVars>
      </dgm:prSet>
      <dgm:spPr/>
      <dgm:t>
        <a:bodyPr/>
        <a:lstStyle/>
        <a:p>
          <a:endParaRPr lang="en-US"/>
        </a:p>
      </dgm:t>
    </dgm:pt>
    <dgm:pt modelId="{F87A351D-26ED-4A97-BBBB-D8DDF052A0B3}" type="pres">
      <dgm:prSet presAssocID="{3662BE0B-3BB5-46ED-BC91-CC8B2BD962A3}" presName="dummy" presStyleCnt="0"/>
      <dgm:spPr/>
      <dgm:t>
        <a:bodyPr/>
        <a:lstStyle/>
        <a:p>
          <a:endParaRPr lang="en-US"/>
        </a:p>
      </dgm:t>
    </dgm:pt>
    <dgm:pt modelId="{75BF3BB2-0B4A-4F48-8487-9F25E1AE4337}" type="pres">
      <dgm:prSet presAssocID="{F3B35D81-9A1D-4E30-85A9-91582B876576}" presName="sibTrans" presStyleLbl="sibTrans2D1" presStyleIdx="3" presStyleCnt="7"/>
      <dgm:spPr/>
      <dgm:t>
        <a:bodyPr/>
        <a:lstStyle/>
        <a:p>
          <a:endParaRPr lang="en-US"/>
        </a:p>
      </dgm:t>
    </dgm:pt>
    <dgm:pt modelId="{56EC1F98-E94F-4F9A-BE02-D90CA0B24B2D}" type="pres">
      <dgm:prSet presAssocID="{BAD380EC-86E7-45E9-B97F-A20ADDC023A2}" presName="node" presStyleLbl="node1" presStyleIdx="4" presStyleCnt="7">
        <dgm:presLayoutVars>
          <dgm:bulletEnabled val="1"/>
        </dgm:presLayoutVars>
      </dgm:prSet>
      <dgm:spPr/>
      <dgm:t>
        <a:bodyPr/>
        <a:lstStyle/>
        <a:p>
          <a:endParaRPr lang="en-US"/>
        </a:p>
      </dgm:t>
    </dgm:pt>
    <dgm:pt modelId="{8B00D6D3-BD6E-4B69-94A3-97D579F4719A}" type="pres">
      <dgm:prSet presAssocID="{BAD380EC-86E7-45E9-B97F-A20ADDC023A2}" presName="dummy" presStyleCnt="0"/>
      <dgm:spPr/>
      <dgm:t>
        <a:bodyPr/>
        <a:lstStyle/>
        <a:p>
          <a:endParaRPr lang="en-US"/>
        </a:p>
      </dgm:t>
    </dgm:pt>
    <dgm:pt modelId="{B29A2E71-683E-413D-94E8-78B48A0A0CAE}" type="pres">
      <dgm:prSet presAssocID="{A5F5DE7B-E61E-449B-B476-BCF56476F8C8}" presName="sibTrans" presStyleLbl="sibTrans2D1" presStyleIdx="4" presStyleCnt="7"/>
      <dgm:spPr/>
      <dgm:t>
        <a:bodyPr/>
        <a:lstStyle/>
        <a:p>
          <a:endParaRPr lang="en-US"/>
        </a:p>
      </dgm:t>
    </dgm:pt>
    <dgm:pt modelId="{20F44342-B4DE-44DB-9866-AF3B3763235B}" type="pres">
      <dgm:prSet presAssocID="{E4A93971-9AD9-45A3-A369-9BBFA30C0636}" presName="node" presStyleLbl="node1" presStyleIdx="5" presStyleCnt="7">
        <dgm:presLayoutVars>
          <dgm:bulletEnabled val="1"/>
        </dgm:presLayoutVars>
      </dgm:prSet>
      <dgm:spPr/>
      <dgm:t>
        <a:bodyPr/>
        <a:lstStyle/>
        <a:p>
          <a:endParaRPr lang="en-US"/>
        </a:p>
      </dgm:t>
    </dgm:pt>
    <dgm:pt modelId="{3B9B4F2D-BB26-4C85-8495-19C39FA5A83A}" type="pres">
      <dgm:prSet presAssocID="{E4A93971-9AD9-45A3-A369-9BBFA30C0636}" presName="dummy" presStyleCnt="0"/>
      <dgm:spPr/>
      <dgm:t>
        <a:bodyPr/>
        <a:lstStyle/>
        <a:p>
          <a:endParaRPr lang="en-US"/>
        </a:p>
      </dgm:t>
    </dgm:pt>
    <dgm:pt modelId="{D761E4C3-C51D-4989-B38E-E7E5ACA82918}" type="pres">
      <dgm:prSet presAssocID="{13CE3944-62A0-44BC-BEAB-31909C1BD030}" presName="sibTrans" presStyleLbl="sibTrans2D1" presStyleIdx="5" presStyleCnt="7"/>
      <dgm:spPr/>
      <dgm:t>
        <a:bodyPr/>
        <a:lstStyle/>
        <a:p>
          <a:endParaRPr lang="en-US"/>
        </a:p>
      </dgm:t>
    </dgm:pt>
    <dgm:pt modelId="{1FA7CCD3-F907-473D-9C19-D4A5104A0256}" type="pres">
      <dgm:prSet presAssocID="{38D82450-B71D-49B6-A347-C215ECFF3DE0}" presName="node" presStyleLbl="node1" presStyleIdx="6" presStyleCnt="7">
        <dgm:presLayoutVars>
          <dgm:bulletEnabled val="1"/>
        </dgm:presLayoutVars>
      </dgm:prSet>
      <dgm:spPr/>
      <dgm:t>
        <a:bodyPr/>
        <a:lstStyle/>
        <a:p>
          <a:endParaRPr lang="en-US"/>
        </a:p>
      </dgm:t>
    </dgm:pt>
    <dgm:pt modelId="{5DCCAAF2-48DD-4859-859D-B9A3DEC31B47}" type="pres">
      <dgm:prSet presAssocID="{38D82450-B71D-49B6-A347-C215ECFF3DE0}" presName="dummy" presStyleCnt="0"/>
      <dgm:spPr/>
      <dgm:t>
        <a:bodyPr/>
        <a:lstStyle/>
        <a:p>
          <a:endParaRPr lang="en-US"/>
        </a:p>
      </dgm:t>
    </dgm:pt>
    <dgm:pt modelId="{424FF4BE-24FA-442E-B7CB-81696AA4BE00}" type="pres">
      <dgm:prSet presAssocID="{88095B1A-E3B5-4A88-8DBA-8CEE6B861CE8}" presName="sibTrans" presStyleLbl="sibTrans2D1" presStyleIdx="6" presStyleCnt="7"/>
      <dgm:spPr/>
      <dgm:t>
        <a:bodyPr/>
        <a:lstStyle/>
        <a:p>
          <a:endParaRPr lang="en-US"/>
        </a:p>
      </dgm:t>
    </dgm:pt>
  </dgm:ptLst>
  <dgm:cxnLst>
    <dgm:cxn modelId="{4D5CA61D-6517-4DB6-9A2C-ABCDAA8BC980}" srcId="{53FCB7BA-A909-4F15-90AD-85595A1CA10C}" destId="{06F187E9-DE57-42CF-8534-A4652BCAD2DE}" srcOrd="1" destOrd="0" parTransId="{58F7CDA1-827B-4F37-ACD2-A47A73FD70B8}" sibTransId="{48241F4F-D0C3-492E-8286-085C5C1986B8}"/>
    <dgm:cxn modelId="{0666837C-D899-4026-A38D-5FE494EE8A72}" type="presOf" srcId="{3662BE0B-3BB5-46ED-BC91-CC8B2BD962A3}" destId="{4DDF37B1-F178-44F3-B9D9-9D8AA2187FCA}" srcOrd="0" destOrd="0" presId="urn:microsoft.com/office/officeart/2005/8/layout/radial6"/>
    <dgm:cxn modelId="{9DE28EA4-124F-45CB-A73E-EB4AD55BACA1}" srcId="{5762EE2A-254C-40F8-BB8F-CFFF545BAA3D}" destId="{BAD380EC-86E7-45E9-B97F-A20ADDC023A2}" srcOrd="4" destOrd="0" parTransId="{0F25882C-8B0C-42BA-AF1F-ADA67C4F2500}" sibTransId="{A5F5DE7B-E61E-449B-B476-BCF56476F8C8}"/>
    <dgm:cxn modelId="{86E43FE2-BA15-4426-8993-CEB8B17FAF3B}" type="presOf" srcId="{2EDD02FE-3BDA-4DE7-B942-0E8A8FE62671}" destId="{D75D0C10-F8F8-4B0F-BDC2-C632FDF69A40}" srcOrd="0" destOrd="0" presId="urn:microsoft.com/office/officeart/2005/8/layout/radial6"/>
    <dgm:cxn modelId="{62CAB324-A007-4F12-9B44-363848B9A581}" type="presOf" srcId="{A5F5DE7B-E61E-449B-B476-BCF56476F8C8}" destId="{B29A2E71-683E-413D-94E8-78B48A0A0CAE}" srcOrd="0" destOrd="0" presId="urn:microsoft.com/office/officeart/2005/8/layout/radial6"/>
    <dgm:cxn modelId="{E517CD70-F4FE-4FD5-AA53-35E1BFEA94AD}" srcId="{5762EE2A-254C-40F8-BB8F-CFFF545BAA3D}" destId="{E4A93971-9AD9-45A3-A369-9BBFA30C0636}" srcOrd="5" destOrd="0" parTransId="{8C3BFA4C-B6A6-4479-BCCC-C42E21667F61}" sibTransId="{13CE3944-62A0-44BC-BEAB-31909C1BD030}"/>
    <dgm:cxn modelId="{3B9A04A0-3648-4F84-9F07-03EF218C5CE9}" srcId="{5762EE2A-254C-40F8-BB8F-CFFF545BAA3D}" destId="{38D82450-B71D-49B6-A347-C215ECFF3DE0}" srcOrd="6" destOrd="0" parTransId="{233DE85F-4929-45B4-8325-95DCB2CF7CED}" sibTransId="{88095B1A-E3B5-4A88-8DBA-8CEE6B861CE8}"/>
    <dgm:cxn modelId="{05AB9900-6C4A-4588-8EC2-6740880C9979}" srcId="{53FCB7BA-A909-4F15-90AD-85595A1CA10C}" destId="{5762EE2A-254C-40F8-BB8F-CFFF545BAA3D}" srcOrd="0" destOrd="0" parTransId="{F3B9289E-7B64-4328-936D-93340D47A553}" sibTransId="{52DE910F-94A9-49C5-961A-5D7AB6190039}"/>
    <dgm:cxn modelId="{99CA9BF9-51E4-48CC-B4F4-65B56849B215}" type="presOf" srcId="{88095B1A-E3B5-4A88-8DBA-8CEE6B861CE8}" destId="{424FF4BE-24FA-442E-B7CB-81696AA4BE00}" srcOrd="0" destOrd="0" presId="urn:microsoft.com/office/officeart/2005/8/layout/radial6"/>
    <dgm:cxn modelId="{38B73FE7-4FA6-41DD-B636-A7AD72CC6747}" type="presOf" srcId="{F3B35D81-9A1D-4E30-85A9-91582B876576}" destId="{75BF3BB2-0B4A-4F48-8487-9F25E1AE4337}" srcOrd="0" destOrd="0" presId="urn:microsoft.com/office/officeart/2005/8/layout/radial6"/>
    <dgm:cxn modelId="{3F767DB6-5E06-47FF-A1B2-9CBDC67C9480}" type="presOf" srcId="{38D82450-B71D-49B6-A347-C215ECFF3DE0}" destId="{1FA7CCD3-F907-473D-9C19-D4A5104A0256}" srcOrd="0" destOrd="0" presId="urn:microsoft.com/office/officeart/2005/8/layout/radial6"/>
    <dgm:cxn modelId="{0FCCEA80-B154-4C9F-83FB-3581B8C74B1C}" type="presOf" srcId="{4DEB2D1D-D130-4BE8-A625-CD733B65C2B8}" destId="{68AA2E07-B835-4AE0-90F7-CDE9F5A27260}" srcOrd="0" destOrd="0" presId="urn:microsoft.com/office/officeart/2005/8/layout/radial6"/>
    <dgm:cxn modelId="{38138306-F7BB-474B-8B86-D901F23893F4}" srcId="{5762EE2A-254C-40F8-BB8F-CFFF545BAA3D}" destId="{4DEB2D1D-D130-4BE8-A625-CD733B65C2B8}" srcOrd="1" destOrd="0" parTransId="{FA266D5A-CFAD-48A9-BADB-24201F8AD0A6}" sibTransId="{3632E6B5-BF88-45A8-9A3B-C8051DC930B5}"/>
    <dgm:cxn modelId="{9C70E0C7-6A90-4866-B14D-9C6ECF87BD1D}" srcId="{5762EE2A-254C-40F8-BB8F-CFFF545BAA3D}" destId="{1B6AADC8-C53A-4407-8E88-8EC67D7295E0}" srcOrd="2" destOrd="0" parTransId="{14D70B9B-A33F-45B7-BF04-11527F17B1E3}" sibTransId="{2DD2C837-78DB-4FC3-BDC7-3086F2F3583C}"/>
    <dgm:cxn modelId="{BC77AA11-08B7-45D2-BB52-5F3B7B968B4E}" type="presOf" srcId="{5762EE2A-254C-40F8-BB8F-CFFF545BAA3D}" destId="{D0F7FFB7-8C2E-4076-B635-E692D42589B7}" srcOrd="0" destOrd="0" presId="urn:microsoft.com/office/officeart/2005/8/layout/radial6"/>
    <dgm:cxn modelId="{71208884-1C93-4FD1-8AD3-18AF2AE105FB}" type="presOf" srcId="{53FCB7BA-A909-4F15-90AD-85595A1CA10C}" destId="{CCE578C6-1340-489B-AED8-4D3E19E1F23A}" srcOrd="0" destOrd="0" presId="urn:microsoft.com/office/officeart/2005/8/layout/radial6"/>
    <dgm:cxn modelId="{EF9550EA-BD2F-469D-8E3C-9F7C210561FA}" type="presOf" srcId="{13CE3944-62A0-44BC-BEAB-31909C1BD030}" destId="{D761E4C3-C51D-4989-B38E-E7E5ACA82918}" srcOrd="0" destOrd="0" presId="urn:microsoft.com/office/officeart/2005/8/layout/radial6"/>
    <dgm:cxn modelId="{A3A8E4A9-98BE-45A2-86A1-8075E6C65B17}" srcId="{5762EE2A-254C-40F8-BB8F-CFFF545BAA3D}" destId="{3662BE0B-3BB5-46ED-BC91-CC8B2BD962A3}" srcOrd="3" destOrd="0" parTransId="{D9E5BE51-846C-4580-AAA5-02D940D856CC}" sibTransId="{F3B35D81-9A1D-4E30-85A9-91582B876576}"/>
    <dgm:cxn modelId="{113B7A93-353E-4CB2-A110-07637C0A44AB}" type="presOf" srcId="{14988F74-5554-466A-96F2-C984459B1979}" destId="{2062512C-379C-4DC8-B4CF-E6EBFCD1B00B}" srcOrd="0" destOrd="0" presId="urn:microsoft.com/office/officeart/2005/8/layout/radial6"/>
    <dgm:cxn modelId="{924007CD-D81A-4F67-9CA0-D31408AF99A1}" type="presOf" srcId="{3632E6B5-BF88-45A8-9A3B-C8051DC930B5}" destId="{E4A1C178-64A0-46B2-91E4-C7EE9C117E30}" srcOrd="0" destOrd="0" presId="urn:microsoft.com/office/officeart/2005/8/layout/radial6"/>
    <dgm:cxn modelId="{2725C831-0664-4328-856A-8F4C95D9D693}" srcId="{5762EE2A-254C-40F8-BB8F-CFFF545BAA3D}" destId="{2EDD02FE-3BDA-4DE7-B942-0E8A8FE62671}" srcOrd="0" destOrd="0" parTransId="{732D2C61-1C87-44D5-8A64-BDF2271AD2CD}" sibTransId="{14988F74-5554-466A-96F2-C984459B1979}"/>
    <dgm:cxn modelId="{FA93C5F5-86EC-4130-9BBE-62AB9DAE06C8}" type="presOf" srcId="{2DD2C837-78DB-4FC3-BDC7-3086F2F3583C}" destId="{B5043CC6-610B-4DF4-A1E0-047386939A34}" srcOrd="0" destOrd="0" presId="urn:microsoft.com/office/officeart/2005/8/layout/radial6"/>
    <dgm:cxn modelId="{FEF01296-4117-40E9-9FEC-424CE1F9C182}" type="presOf" srcId="{BAD380EC-86E7-45E9-B97F-A20ADDC023A2}" destId="{56EC1F98-E94F-4F9A-BE02-D90CA0B24B2D}" srcOrd="0" destOrd="0" presId="urn:microsoft.com/office/officeart/2005/8/layout/radial6"/>
    <dgm:cxn modelId="{9965A4A6-9576-43BA-BA30-FE09B0869A05}" type="presOf" srcId="{E4A93971-9AD9-45A3-A369-9BBFA30C0636}" destId="{20F44342-B4DE-44DB-9866-AF3B3763235B}" srcOrd="0" destOrd="0" presId="urn:microsoft.com/office/officeart/2005/8/layout/radial6"/>
    <dgm:cxn modelId="{F436D69D-272F-4B9C-BC91-C1D3AAF61177}" type="presOf" srcId="{1B6AADC8-C53A-4407-8E88-8EC67D7295E0}" destId="{A7073A25-D566-43EC-A0D4-E3F8A5F36D0A}" srcOrd="0" destOrd="0" presId="urn:microsoft.com/office/officeart/2005/8/layout/radial6"/>
    <dgm:cxn modelId="{0FD616B4-0BEB-479C-9888-DF45F60468A7}" type="presParOf" srcId="{CCE578C6-1340-489B-AED8-4D3E19E1F23A}" destId="{D0F7FFB7-8C2E-4076-B635-E692D42589B7}" srcOrd="0" destOrd="0" presId="urn:microsoft.com/office/officeart/2005/8/layout/radial6"/>
    <dgm:cxn modelId="{7A7705EF-4437-4BC8-A342-4E726BDB2C48}" type="presParOf" srcId="{CCE578C6-1340-489B-AED8-4D3E19E1F23A}" destId="{D75D0C10-F8F8-4B0F-BDC2-C632FDF69A40}" srcOrd="1" destOrd="0" presId="urn:microsoft.com/office/officeart/2005/8/layout/radial6"/>
    <dgm:cxn modelId="{4D607EBB-1813-420C-8889-A3A25A45BFDC}" type="presParOf" srcId="{CCE578C6-1340-489B-AED8-4D3E19E1F23A}" destId="{E6828A06-E803-4C98-9F41-9904FEA831D7}" srcOrd="2" destOrd="0" presId="urn:microsoft.com/office/officeart/2005/8/layout/radial6"/>
    <dgm:cxn modelId="{FD46762A-0E66-4DAD-BB38-8F02AE38C0D6}" type="presParOf" srcId="{CCE578C6-1340-489B-AED8-4D3E19E1F23A}" destId="{2062512C-379C-4DC8-B4CF-E6EBFCD1B00B}" srcOrd="3" destOrd="0" presId="urn:microsoft.com/office/officeart/2005/8/layout/radial6"/>
    <dgm:cxn modelId="{62CBFB45-726E-49D3-923F-C783A6A3EF6E}" type="presParOf" srcId="{CCE578C6-1340-489B-AED8-4D3E19E1F23A}" destId="{68AA2E07-B835-4AE0-90F7-CDE9F5A27260}" srcOrd="4" destOrd="0" presId="urn:microsoft.com/office/officeart/2005/8/layout/radial6"/>
    <dgm:cxn modelId="{1C8AE9EF-A591-455C-87B6-EF19A8E36F16}" type="presParOf" srcId="{CCE578C6-1340-489B-AED8-4D3E19E1F23A}" destId="{21957D7A-1C6C-4BE5-90E3-35770B9C57C9}" srcOrd="5" destOrd="0" presId="urn:microsoft.com/office/officeart/2005/8/layout/radial6"/>
    <dgm:cxn modelId="{3F90D2CB-7E00-46BF-B60B-2D9A860D27B7}" type="presParOf" srcId="{CCE578C6-1340-489B-AED8-4D3E19E1F23A}" destId="{E4A1C178-64A0-46B2-91E4-C7EE9C117E30}" srcOrd="6" destOrd="0" presId="urn:microsoft.com/office/officeart/2005/8/layout/radial6"/>
    <dgm:cxn modelId="{076EAB9D-4ADE-4F8F-9116-77B0DE98DAEE}" type="presParOf" srcId="{CCE578C6-1340-489B-AED8-4D3E19E1F23A}" destId="{A7073A25-D566-43EC-A0D4-E3F8A5F36D0A}" srcOrd="7" destOrd="0" presId="urn:microsoft.com/office/officeart/2005/8/layout/radial6"/>
    <dgm:cxn modelId="{498C244E-DAA7-4B2B-8C4C-161193ACA76E}" type="presParOf" srcId="{CCE578C6-1340-489B-AED8-4D3E19E1F23A}" destId="{89A8CE40-2E03-4AD9-8301-76AFFEE2A46A}" srcOrd="8" destOrd="0" presId="urn:microsoft.com/office/officeart/2005/8/layout/radial6"/>
    <dgm:cxn modelId="{E3CBD5AB-1A92-49C5-A77B-414FB491A8D5}" type="presParOf" srcId="{CCE578C6-1340-489B-AED8-4D3E19E1F23A}" destId="{B5043CC6-610B-4DF4-A1E0-047386939A34}" srcOrd="9" destOrd="0" presId="urn:microsoft.com/office/officeart/2005/8/layout/radial6"/>
    <dgm:cxn modelId="{E89910E4-7403-4C68-9A8A-505539D629B6}" type="presParOf" srcId="{CCE578C6-1340-489B-AED8-4D3E19E1F23A}" destId="{4DDF37B1-F178-44F3-B9D9-9D8AA2187FCA}" srcOrd="10" destOrd="0" presId="urn:microsoft.com/office/officeart/2005/8/layout/radial6"/>
    <dgm:cxn modelId="{0D58652C-5D7D-4A62-B312-4CCC51806C3F}" type="presParOf" srcId="{CCE578C6-1340-489B-AED8-4D3E19E1F23A}" destId="{F87A351D-26ED-4A97-BBBB-D8DDF052A0B3}" srcOrd="11" destOrd="0" presId="urn:microsoft.com/office/officeart/2005/8/layout/radial6"/>
    <dgm:cxn modelId="{EB08DAE7-4524-4A49-81D3-692DD6729C92}" type="presParOf" srcId="{CCE578C6-1340-489B-AED8-4D3E19E1F23A}" destId="{75BF3BB2-0B4A-4F48-8487-9F25E1AE4337}" srcOrd="12" destOrd="0" presId="urn:microsoft.com/office/officeart/2005/8/layout/radial6"/>
    <dgm:cxn modelId="{247C06AC-C24D-4FC1-AD07-54A03EDC05ED}" type="presParOf" srcId="{CCE578C6-1340-489B-AED8-4D3E19E1F23A}" destId="{56EC1F98-E94F-4F9A-BE02-D90CA0B24B2D}" srcOrd="13" destOrd="0" presId="urn:microsoft.com/office/officeart/2005/8/layout/radial6"/>
    <dgm:cxn modelId="{2D788D37-72F3-4BDB-9A88-792444149F2C}" type="presParOf" srcId="{CCE578C6-1340-489B-AED8-4D3E19E1F23A}" destId="{8B00D6D3-BD6E-4B69-94A3-97D579F4719A}" srcOrd="14" destOrd="0" presId="urn:microsoft.com/office/officeart/2005/8/layout/radial6"/>
    <dgm:cxn modelId="{C26F5BCC-27E8-4B37-981E-DFF3A2786BFE}" type="presParOf" srcId="{CCE578C6-1340-489B-AED8-4D3E19E1F23A}" destId="{B29A2E71-683E-413D-94E8-78B48A0A0CAE}" srcOrd="15" destOrd="0" presId="urn:microsoft.com/office/officeart/2005/8/layout/radial6"/>
    <dgm:cxn modelId="{6564C738-5A4A-453E-BE5F-43B28C2B4FED}" type="presParOf" srcId="{CCE578C6-1340-489B-AED8-4D3E19E1F23A}" destId="{20F44342-B4DE-44DB-9866-AF3B3763235B}" srcOrd="16" destOrd="0" presId="urn:microsoft.com/office/officeart/2005/8/layout/radial6"/>
    <dgm:cxn modelId="{076E23A5-795A-4D24-AD1C-B96222CE55FD}" type="presParOf" srcId="{CCE578C6-1340-489B-AED8-4D3E19E1F23A}" destId="{3B9B4F2D-BB26-4C85-8495-19C39FA5A83A}" srcOrd="17" destOrd="0" presId="urn:microsoft.com/office/officeart/2005/8/layout/radial6"/>
    <dgm:cxn modelId="{42874CBB-5D76-492A-8B7A-34370BCD1019}" type="presParOf" srcId="{CCE578C6-1340-489B-AED8-4D3E19E1F23A}" destId="{D761E4C3-C51D-4989-B38E-E7E5ACA82918}" srcOrd="18" destOrd="0" presId="urn:microsoft.com/office/officeart/2005/8/layout/radial6"/>
    <dgm:cxn modelId="{E2E2E464-E05A-4893-8F17-335A6996A6B1}" type="presParOf" srcId="{CCE578C6-1340-489B-AED8-4D3E19E1F23A}" destId="{1FA7CCD3-F907-473D-9C19-D4A5104A0256}" srcOrd="19" destOrd="0" presId="urn:microsoft.com/office/officeart/2005/8/layout/radial6"/>
    <dgm:cxn modelId="{A65CC10E-F544-4F0E-BC2F-B145410F9A3D}" type="presParOf" srcId="{CCE578C6-1340-489B-AED8-4D3E19E1F23A}" destId="{5DCCAAF2-48DD-4859-859D-B9A3DEC31B47}" srcOrd="20" destOrd="0" presId="urn:microsoft.com/office/officeart/2005/8/layout/radial6"/>
    <dgm:cxn modelId="{C98A445C-B03A-4B83-93CB-01C545505D23}" type="presParOf" srcId="{CCE578C6-1340-489B-AED8-4D3E19E1F23A}" destId="{424FF4BE-24FA-442E-B7CB-81696AA4BE00}" srcOrd="21" destOrd="0" presId="urn:microsoft.com/office/officeart/2005/8/layout/radial6"/>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53FCB7BA-A909-4F15-90AD-85595A1CA10C}"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762EE2A-254C-40F8-BB8F-CFFF545BAA3D}">
      <dgm:prSet phldrT="[Text]" custT="1"/>
      <dgm:spPr/>
      <dgm:t>
        <a:bodyPr/>
        <a:lstStyle/>
        <a:p>
          <a:r>
            <a:rPr lang="en-US" sz="1600" b="1" dirty="0" smtClean="0">
              <a:solidFill>
                <a:schemeClr val="tx1"/>
              </a:solidFill>
            </a:rPr>
            <a:t>ECTA Framework</a:t>
          </a:r>
          <a:endParaRPr lang="en-US" sz="1600" b="1" dirty="0">
            <a:solidFill>
              <a:schemeClr val="tx1"/>
            </a:solidFill>
          </a:endParaRPr>
        </a:p>
      </dgm:t>
      <dgm:extLst>
        <a:ext uri="{E40237B7-FDA0-4F09-8148-C483321AD2D9}">
          <dgm14:cNvPr xmlns:dgm14="http://schemas.microsoft.com/office/drawing/2010/diagram" id="0" name="" descr="The 2 iimages on this slide illustrate the relationship between the ECTA framework and the DaSy framework.  The ECTA framework components include Governance, Professional development, Finance, Monitoring, and Data.  The Data component of ECTA’s framework will align with the entire DaSy framework as the DaSy framework is related data and data systems, exclusively. The components of DaSy’s framework are shown: Purpose/vision, Governance &amp; Management, Stakeholder Engagement, System Design, Information Use, and Sustainability.  &#10;"/>
        </a:ext>
      </dgm:extLst>
    </dgm:pt>
    <dgm:pt modelId="{F3B9289E-7B64-4328-936D-93340D47A553}" type="parTrans" cxnId="{05AB9900-6C4A-4588-8EC2-6740880C9979}">
      <dgm:prSet/>
      <dgm:spPr/>
      <dgm:t>
        <a:bodyPr/>
        <a:lstStyle/>
        <a:p>
          <a:endParaRPr lang="en-US"/>
        </a:p>
      </dgm:t>
    </dgm:pt>
    <dgm:pt modelId="{52DE910F-94A9-49C5-961A-5D7AB6190039}" type="sibTrans" cxnId="{05AB9900-6C4A-4588-8EC2-6740880C9979}">
      <dgm:prSet/>
      <dgm:spPr/>
      <dgm:t>
        <a:bodyPr/>
        <a:lstStyle/>
        <a:p>
          <a:endParaRPr lang="en-US"/>
        </a:p>
      </dgm:t>
    </dgm:pt>
    <dgm:pt modelId="{2EDD02FE-3BDA-4DE7-B942-0E8A8FE62671}">
      <dgm:prSet phldrT="[Text]"/>
      <dgm:spPr/>
      <dgm:t>
        <a:bodyPr/>
        <a:lstStyle/>
        <a:p>
          <a:r>
            <a:rPr lang="en-US" dirty="0" smtClean="0">
              <a:solidFill>
                <a:schemeClr val="tx1"/>
              </a:solidFill>
            </a:rPr>
            <a:t>Finance</a:t>
          </a:r>
          <a:endParaRPr lang="en-US" dirty="0">
            <a:solidFill>
              <a:schemeClr val="tx1"/>
            </a:solidFill>
          </a:endParaRPr>
        </a:p>
      </dgm:t>
    </dgm:pt>
    <dgm:pt modelId="{732D2C61-1C87-44D5-8A64-BDF2271AD2CD}" type="parTrans" cxnId="{2725C831-0664-4328-856A-8F4C95D9D693}">
      <dgm:prSet/>
      <dgm:spPr/>
      <dgm:t>
        <a:bodyPr/>
        <a:lstStyle/>
        <a:p>
          <a:endParaRPr lang="en-US"/>
        </a:p>
      </dgm:t>
    </dgm:pt>
    <dgm:pt modelId="{14988F74-5554-466A-96F2-C984459B1979}" type="sibTrans" cxnId="{2725C831-0664-4328-856A-8F4C95D9D693}">
      <dgm:prSet/>
      <dgm:spPr/>
      <dgm:t>
        <a:bodyPr/>
        <a:lstStyle/>
        <a:p>
          <a:endParaRPr lang="en-US">
            <a:solidFill>
              <a:schemeClr val="tx1"/>
            </a:solidFill>
          </a:endParaRPr>
        </a:p>
      </dgm:t>
    </dgm:pt>
    <dgm:pt modelId="{E4A93971-9AD9-45A3-A369-9BBFA30C0636}">
      <dgm:prSet phldrT="[Text]" custT="1"/>
      <dgm:spPr/>
      <dgm:t>
        <a:bodyPr/>
        <a:lstStyle/>
        <a:p>
          <a:r>
            <a:rPr lang="en-US" sz="2000" dirty="0" smtClean="0">
              <a:solidFill>
                <a:schemeClr val="tx1"/>
              </a:solidFill>
            </a:rPr>
            <a:t>Data</a:t>
          </a:r>
          <a:endParaRPr lang="en-US" sz="900" dirty="0">
            <a:solidFill>
              <a:schemeClr val="tx1"/>
            </a:solidFill>
          </a:endParaRPr>
        </a:p>
      </dgm:t>
    </dgm:pt>
    <dgm:pt modelId="{8C3BFA4C-B6A6-4479-BCCC-C42E21667F61}" type="parTrans" cxnId="{E517CD70-F4FE-4FD5-AA53-35E1BFEA94AD}">
      <dgm:prSet/>
      <dgm:spPr/>
      <dgm:t>
        <a:bodyPr/>
        <a:lstStyle/>
        <a:p>
          <a:endParaRPr lang="en-US"/>
        </a:p>
      </dgm:t>
    </dgm:pt>
    <dgm:pt modelId="{13CE3944-62A0-44BC-BEAB-31909C1BD030}" type="sibTrans" cxnId="{E517CD70-F4FE-4FD5-AA53-35E1BFEA94AD}">
      <dgm:prSet/>
      <dgm:spPr/>
      <dgm:t>
        <a:bodyPr/>
        <a:lstStyle/>
        <a:p>
          <a:endParaRPr lang="en-US">
            <a:solidFill>
              <a:schemeClr val="tx1"/>
            </a:solidFill>
          </a:endParaRPr>
        </a:p>
      </dgm:t>
    </dgm:pt>
    <dgm:pt modelId="{38D82450-B71D-49B6-A347-C215ECFF3DE0}">
      <dgm:prSet phldrT="[Text]"/>
      <dgm:spPr/>
      <dgm:t>
        <a:bodyPr/>
        <a:lstStyle/>
        <a:p>
          <a:r>
            <a:rPr lang="en-US" dirty="0" smtClean="0">
              <a:solidFill>
                <a:schemeClr val="tx1"/>
              </a:solidFill>
            </a:rPr>
            <a:t>Governance</a:t>
          </a:r>
          <a:endParaRPr lang="en-US" dirty="0">
            <a:solidFill>
              <a:schemeClr val="tx1"/>
            </a:solidFill>
          </a:endParaRPr>
        </a:p>
      </dgm:t>
    </dgm:pt>
    <dgm:pt modelId="{233DE85F-4929-45B4-8325-95DCB2CF7CED}" type="parTrans" cxnId="{3B9A04A0-3648-4F84-9F07-03EF218C5CE9}">
      <dgm:prSet/>
      <dgm:spPr/>
      <dgm:t>
        <a:bodyPr/>
        <a:lstStyle/>
        <a:p>
          <a:endParaRPr lang="en-US"/>
        </a:p>
      </dgm:t>
    </dgm:pt>
    <dgm:pt modelId="{88095B1A-E3B5-4A88-8DBA-8CEE6B861CE8}" type="sibTrans" cxnId="{3B9A04A0-3648-4F84-9F07-03EF218C5CE9}">
      <dgm:prSet/>
      <dgm:spPr/>
      <dgm:t>
        <a:bodyPr/>
        <a:lstStyle/>
        <a:p>
          <a:endParaRPr lang="en-US">
            <a:solidFill>
              <a:schemeClr val="tx1"/>
            </a:solidFill>
          </a:endParaRPr>
        </a:p>
      </dgm:t>
    </dgm:pt>
    <dgm:pt modelId="{06F187E9-DE57-42CF-8534-A4652BCAD2DE}">
      <dgm:prSet phldrT="[Text]"/>
      <dgm:spPr/>
      <dgm:t>
        <a:bodyPr/>
        <a:lstStyle/>
        <a:p>
          <a:r>
            <a:rPr lang="en-US" dirty="0" smtClean="0">
              <a:solidFill>
                <a:schemeClr val="tx1"/>
              </a:solidFill>
            </a:rPr>
            <a:t>Professional Development</a:t>
          </a:r>
          <a:endParaRPr lang="en-US" dirty="0">
            <a:solidFill>
              <a:schemeClr val="tx1"/>
            </a:solidFill>
          </a:endParaRPr>
        </a:p>
      </dgm:t>
    </dgm:pt>
    <dgm:pt modelId="{58F7CDA1-827B-4F37-ACD2-A47A73FD70B8}" type="parTrans" cxnId="{4D5CA61D-6517-4DB6-9A2C-ABCDAA8BC980}">
      <dgm:prSet/>
      <dgm:spPr/>
      <dgm:t>
        <a:bodyPr/>
        <a:lstStyle/>
        <a:p>
          <a:endParaRPr lang="en-US"/>
        </a:p>
      </dgm:t>
    </dgm:pt>
    <dgm:pt modelId="{48241F4F-D0C3-492E-8286-085C5C1986B8}" type="sibTrans" cxnId="{4D5CA61D-6517-4DB6-9A2C-ABCDAA8BC980}">
      <dgm:prSet/>
      <dgm:spPr/>
      <dgm:t>
        <a:bodyPr/>
        <a:lstStyle/>
        <a:p>
          <a:endParaRPr lang="en-US">
            <a:solidFill>
              <a:schemeClr val="tx1"/>
            </a:solidFill>
          </a:endParaRPr>
        </a:p>
      </dgm:t>
    </dgm:pt>
    <dgm:pt modelId="{9A37E20D-4469-49C6-BE16-5B8CACBCDE21}">
      <dgm:prSet phldrT="[Text]"/>
      <dgm:spPr/>
      <dgm:t>
        <a:bodyPr/>
        <a:lstStyle/>
        <a:p>
          <a:r>
            <a:rPr lang="en-US" dirty="0" smtClean="0">
              <a:solidFill>
                <a:schemeClr val="tx1"/>
              </a:solidFill>
            </a:rPr>
            <a:t>Finance</a:t>
          </a:r>
          <a:endParaRPr lang="en-US" dirty="0">
            <a:solidFill>
              <a:schemeClr val="tx1"/>
            </a:solidFill>
          </a:endParaRPr>
        </a:p>
      </dgm:t>
    </dgm:pt>
    <dgm:pt modelId="{943D240B-19DD-44DE-99C3-446049EE4A08}" type="parTrans" cxnId="{ED05384D-BCAC-4EA2-A4E3-84FAF98271AC}">
      <dgm:prSet/>
      <dgm:spPr/>
      <dgm:t>
        <a:bodyPr/>
        <a:lstStyle/>
        <a:p>
          <a:endParaRPr lang="en-US"/>
        </a:p>
      </dgm:t>
    </dgm:pt>
    <dgm:pt modelId="{12EF05E4-7731-4A58-A2E1-8CBF04F3BDDB}" type="sibTrans" cxnId="{ED05384D-BCAC-4EA2-A4E3-84FAF98271AC}">
      <dgm:prSet/>
      <dgm:spPr/>
      <dgm:t>
        <a:bodyPr/>
        <a:lstStyle/>
        <a:p>
          <a:endParaRPr lang="en-US">
            <a:solidFill>
              <a:schemeClr val="tx1"/>
            </a:solidFill>
          </a:endParaRPr>
        </a:p>
      </dgm:t>
    </dgm:pt>
    <dgm:pt modelId="{9FB7AA53-FBEC-4512-86AE-0F3469C5F308}">
      <dgm:prSet phldrT="[Text]"/>
      <dgm:spPr/>
      <dgm:t>
        <a:bodyPr/>
        <a:lstStyle/>
        <a:p>
          <a:r>
            <a:rPr lang="en-US" dirty="0" smtClean="0">
              <a:solidFill>
                <a:schemeClr val="tx1"/>
              </a:solidFill>
            </a:rPr>
            <a:t>Monitoring</a:t>
          </a:r>
          <a:endParaRPr lang="en-US" dirty="0">
            <a:solidFill>
              <a:schemeClr val="tx1"/>
            </a:solidFill>
          </a:endParaRPr>
        </a:p>
      </dgm:t>
    </dgm:pt>
    <dgm:pt modelId="{64F87ACB-CC05-4C1B-86FC-6F88A8B31E62}" type="parTrans" cxnId="{0F288721-091F-4BEE-A435-EC11081A6F57}">
      <dgm:prSet/>
      <dgm:spPr/>
      <dgm:t>
        <a:bodyPr/>
        <a:lstStyle/>
        <a:p>
          <a:endParaRPr lang="en-US"/>
        </a:p>
      </dgm:t>
    </dgm:pt>
    <dgm:pt modelId="{979A6DA6-7DBF-4D4E-94C2-B917C9B7D049}" type="sibTrans" cxnId="{0F288721-091F-4BEE-A435-EC11081A6F57}">
      <dgm:prSet/>
      <dgm:spPr/>
      <dgm:t>
        <a:bodyPr/>
        <a:lstStyle/>
        <a:p>
          <a:endParaRPr lang="en-US"/>
        </a:p>
      </dgm:t>
    </dgm:pt>
    <dgm:pt modelId="{CCE578C6-1340-489B-AED8-4D3E19E1F23A}" type="pres">
      <dgm:prSet presAssocID="{53FCB7BA-A909-4F15-90AD-85595A1CA10C}" presName="Name0" presStyleCnt="0">
        <dgm:presLayoutVars>
          <dgm:chMax val="1"/>
          <dgm:dir/>
          <dgm:animLvl val="ctr"/>
          <dgm:resizeHandles val="exact"/>
        </dgm:presLayoutVars>
      </dgm:prSet>
      <dgm:spPr/>
      <dgm:t>
        <a:bodyPr/>
        <a:lstStyle/>
        <a:p>
          <a:endParaRPr lang="en-US"/>
        </a:p>
      </dgm:t>
    </dgm:pt>
    <dgm:pt modelId="{D0F7FFB7-8C2E-4076-B635-E692D42589B7}" type="pres">
      <dgm:prSet presAssocID="{5762EE2A-254C-40F8-BB8F-CFFF545BAA3D}" presName="centerShape" presStyleLbl="node0" presStyleIdx="0" presStyleCnt="1" custScaleX="125049" custScaleY="122583" custLinFactNeighborX="-842" custLinFactNeighborY="-1024"/>
      <dgm:spPr/>
      <dgm:t>
        <a:bodyPr/>
        <a:lstStyle/>
        <a:p>
          <a:endParaRPr lang="en-US"/>
        </a:p>
      </dgm:t>
    </dgm:pt>
    <dgm:pt modelId="{D75D0C10-F8F8-4B0F-BDC2-C632FDF69A40}" type="pres">
      <dgm:prSet presAssocID="{2EDD02FE-3BDA-4DE7-B942-0E8A8FE62671}" presName="node" presStyleLbl="node1" presStyleIdx="0" presStyleCnt="6">
        <dgm:presLayoutVars>
          <dgm:bulletEnabled val="1"/>
        </dgm:presLayoutVars>
      </dgm:prSet>
      <dgm:spPr/>
      <dgm:t>
        <a:bodyPr/>
        <a:lstStyle/>
        <a:p>
          <a:endParaRPr lang="en-US"/>
        </a:p>
      </dgm:t>
    </dgm:pt>
    <dgm:pt modelId="{E6828A06-E803-4C98-9F41-9904FEA831D7}" type="pres">
      <dgm:prSet presAssocID="{2EDD02FE-3BDA-4DE7-B942-0E8A8FE62671}" presName="dummy" presStyleCnt="0"/>
      <dgm:spPr/>
      <dgm:t>
        <a:bodyPr/>
        <a:lstStyle/>
        <a:p>
          <a:endParaRPr lang="en-US"/>
        </a:p>
      </dgm:t>
    </dgm:pt>
    <dgm:pt modelId="{2062512C-379C-4DC8-B4CF-E6EBFCD1B00B}" type="pres">
      <dgm:prSet presAssocID="{14988F74-5554-466A-96F2-C984459B1979}" presName="sibTrans" presStyleLbl="sibTrans2D1" presStyleIdx="0" presStyleCnt="6"/>
      <dgm:spPr/>
      <dgm:t>
        <a:bodyPr/>
        <a:lstStyle/>
        <a:p>
          <a:endParaRPr lang="en-US"/>
        </a:p>
      </dgm:t>
    </dgm:pt>
    <dgm:pt modelId="{20F44342-B4DE-44DB-9866-AF3B3763235B}" type="pres">
      <dgm:prSet presAssocID="{E4A93971-9AD9-45A3-A369-9BBFA30C0636}" presName="node" presStyleLbl="node1" presStyleIdx="1" presStyleCnt="6" custScaleX="116735" custRadScaleRad="101384" custRadScaleInc="104111">
        <dgm:presLayoutVars>
          <dgm:bulletEnabled val="1"/>
        </dgm:presLayoutVars>
      </dgm:prSet>
      <dgm:spPr/>
      <dgm:t>
        <a:bodyPr/>
        <a:lstStyle/>
        <a:p>
          <a:endParaRPr lang="en-US"/>
        </a:p>
      </dgm:t>
    </dgm:pt>
    <dgm:pt modelId="{3B9B4F2D-BB26-4C85-8495-19C39FA5A83A}" type="pres">
      <dgm:prSet presAssocID="{E4A93971-9AD9-45A3-A369-9BBFA30C0636}" presName="dummy" presStyleCnt="0"/>
      <dgm:spPr/>
      <dgm:t>
        <a:bodyPr/>
        <a:lstStyle/>
        <a:p>
          <a:endParaRPr lang="en-US"/>
        </a:p>
      </dgm:t>
    </dgm:pt>
    <dgm:pt modelId="{D761E4C3-C51D-4989-B38E-E7E5ACA82918}" type="pres">
      <dgm:prSet presAssocID="{13CE3944-62A0-44BC-BEAB-31909C1BD030}" presName="sibTrans" presStyleLbl="sibTrans2D1" presStyleIdx="1" presStyleCnt="6"/>
      <dgm:spPr/>
      <dgm:t>
        <a:bodyPr/>
        <a:lstStyle/>
        <a:p>
          <a:endParaRPr lang="en-US"/>
        </a:p>
      </dgm:t>
    </dgm:pt>
    <dgm:pt modelId="{1FA7CCD3-F907-473D-9C19-D4A5104A0256}" type="pres">
      <dgm:prSet presAssocID="{38D82450-B71D-49B6-A347-C215ECFF3DE0}" presName="node" presStyleLbl="node1" presStyleIdx="2" presStyleCnt="6" custRadScaleRad="102316" custRadScaleInc="143980">
        <dgm:presLayoutVars>
          <dgm:bulletEnabled val="1"/>
        </dgm:presLayoutVars>
      </dgm:prSet>
      <dgm:spPr/>
      <dgm:t>
        <a:bodyPr/>
        <a:lstStyle/>
        <a:p>
          <a:endParaRPr lang="en-US"/>
        </a:p>
      </dgm:t>
    </dgm:pt>
    <dgm:pt modelId="{5DCCAAF2-48DD-4859-859D-B9A3DEC31B47}" type="pres">
      <dgm:prSet presAssocID="{38D82450-B71D-49B6-A347-C215ECFF3DE0}" presName="dummy" presStyleCnt="0"/>
      <dgm:spPr/>
      <dgm:t>
        <a:bodyPr/>
        <a:lstStyle/>
        <a:p>
          <a:endParaRPr lang="en-US"/>
        </a:p>
      </dgm:t>
    </dgm:pt>
    <dgm:pt modelId="{424FF4BE-24FA-442E-B7CB-81696AA4BE00}" type="pres">
      <dgm:prSet presAssocID="{88095B1A-E3B5-4A88-8DBA-8CEE6B861CE8}" presName="sibTrans" presStyleLbl="sibTrans2D1" presStyleIdx="2" presStyleCnt="6"/>
      <dgm:spPr/>
      <dgm:t>
        <a:bodyPr/>
        <a:lstStyle/>
        <a:p>
          <a:endParaRPr lang="en-US"/>
        </a:p>
      </dgm:t>
    </dgm:pt>
    <dgm:pt modelId="{33FD10D7-BA49-4D00-A8C7-DD973ADE86F5}" type="pres">
      <dgm:prSet presAssocID="{06F187E9-DE57-42CF-8534-A4652BCAD2DE}" presName="node" presStyleLbl="node1" presStyleIdx="3" presStyleCnt="6" custRadScaleRad="98087" custRadScaleInc="65247">
        <dgm:presLayoutVars>
          <dgm:bulletEnabled val="1"/>
        </dgm:presLayoutVars>
      </dgm:prSet>
      <dgm:spPr/>
      <dgm:t>
        <a:bodyPr/>
        <a:lstStyle/>
        <a:p>
          <a:endParaRPr lang="en-US"/>
        </a:p>
      </dgm:t>
    </dgm:pt>
    <dgm:pt modelId="{5C255215-6C79-4609-8E89-A78623EC8FE1}" type="pres">
      <dgm:prSet presAssocID="{06F187E9-DE57-42CF-8534-A4652BCAD2DE}" presName="dummy" presStyleCnt="0"/>
      <dgm:spPr/>
      <dgm:t>
        <a:bodyPr/>
        <a:lstStyle/>
        <a:p>
          <a:endParaRPr lang="en-US"/>
        </a:p>
      </dgm:t>
    </dgm:pt>
    <dgm:pt modelId="{C10A89CF-F889-451F-A7A6-2ECC0EC5EE52}" type="pres">
      <dgm:prSet presAssocID="{48241F4F-D0C3-492E-8286-085C5C1986B8}" presName="sibTrans" presStyleLbl="sibTrans2D1" presStyleIdx="3" presStyleCnt="6"/>
      <dgm:spPr/>
      <dgm:t>
        <a:bodyPr/>
        <a:lstStyle/>
        <a:p>
          <a:endParaRPr lang="en-US"/>
        </a:p>
      </dgm:t>
    </dgm:pt>
    <dgm:pt modelId="{B1F82672-5397-4B47-9396-67991AF48E4F}" type="pres">
      <dgm:prSet presAssocID="{9A37E20D-4469-49C6-BE16-5B8CACBCDE21}" presName="node" presStyleLbl="node1" presStyleIdx="4" presStyleCnt="6">
        <dgm:presLayoutVars>
          <dgm:bulletEnabled val="1"/>
        </dgm:presLayoutVars>
      </dgm:prSet>
      <dgm:spPr/>
      <dgm:t>
        <a:bodyPr/>
        <a:lstStyle/>
        <a:p>
          <a:endParaRPr lang="en-US"/>
        </a:p>
      </dgm:t>
    </dgm:pt>
    <dgm:pt modelId="{3A04DC51-2C15-4499-B455-E1B4C17FAC4E}" type="pres">
      <dgm:prSet presAssocID="{9A37E20D-4469-49C6-BE16-5B8CACBCDE21}" presName="dummy" presStyleCnt="0"/>
      <dgm:spPr/>
      <dgm:t>
        <a:bodyPr/>
        <a:lstStyle/>
        <a:p>
          <a:endParaRPr lang="en-US"/>
        </a:p>
      </dgm:t>
    </dgm:pt>
    <dgm:pt modelId="{2A43D98E-A348-4966-999B-9C5509B219EB}" type="pres">
      <dgm:prSet presAssocID="{12EF05E4-7731-4A58-A2E1-8CBF04F3BDDB}" presName="sibTrans" presStyleLbl="sibTrans2D1" presStyleIdx="4" presStyleCnt="6"/>
      <dgm:spPr/>
      <dgm:t>
        <a:bodyPr/>
        <a:lstStyle/>
        <a:p>
          <a:endParaRPr lang="en-US"/>
        </a:p>
      </dgm:t>
    </dgm:pt>
    <dgm:pt modelId="{74707F7C-0A38-46CA-99DE-CEB0FC27B534}" type="pres">
      <dgm:prSet presAssocID="{9FB7AA53-FBEC-4512-86AE-0F3469C5F308}" presName="node" presStyleLbl="node1" presStyleIdx="5" presStyleCnt="6">
        <dgm:presLayoutVars>
          <dgm:bulletEnabled val="1"/>
        </dgm:presLayoutVars>
      </dgm:prSet>
      <dgm:spPr/>
      <dgm:t>
        <a:bodyPr/>
        <a:lstStyle/>
        <a:p>
          <a:endParaRPr lang="en-US"/>
        </a:p>
      </dgm:t>
    </dgm:pt>
    <dgm:pt modelId="{DD5D4EE0-BE77-4AF5-B610-8989A2668C37}" type="pres">
      <dgm:prSet presAssocID="{9FB7AA53-FBEC-4512-86AE-0F3469C5F308}" presName="dummy" presStyleCnt="0"/>
      <dgm:spPr/>
    </dgm:pt>
    <dgm:pt modelId="{05F13308-B88F-4C72-B25E-9FF4E0652DA2}" type="pres">
      <dgm:prSet presAssocID="{979A6DA6-7DBF-4D4E-94C2-B917C9B7D049}" presName="sibTrans" presStyleLbl="sibTrans2D1" presStyleIdx="5" presStyleCnt="6"/>
      <dgm:spPr/>
      <dgm:t>
        <a:bodyPr/>
        <a:lstStyle/>
        <a:p>
          <a:endParaRPr lang="en-US"/>
        </a:p>
      </dgm:t>
    </dgm:pt>
  </dgm:ptLst>
  <dgm:cxnLst>
    <dgm:cxn modelId="{2725C831-0664-4328-856A-8F4C95D9D693}" srcId="{5762EE2A-254C-40F8-BB8F-CFFF545BAA3D}" destId="{2EDD02FE-3BDA-4DE7-B942-0E8A8FE62671}" srcOrd="0" destOrd="0" parTransId="{732D2C61-1C87-44D5-8A64-BDF2271AD2CD}" sibTransId="{14988F74-5554-466A-96F2-C984459B1979}"/>
    <dgm:cxn modelId="{3C9E08FC-560A-44AB-850C-19532DF82485}" type="presOf" srcId="{13CE3944-62A0-44BC-BEAB-31909C1BD030}" destId="{D761E4C3-C51D-4989-B38E-E7E5ACA82918}" srcOrd="0" destOrd="0" presId="urn:microsoft.com/office/officeart/2005/8/layout/radial6"/>
    <dgm:cxn modelId="{B9CC199E-07D9-4D75-B8BF-3D6BC4216286}" type="presOf" srcId="{38D82450-B71D-49B6-A347-C215ECFF3DE0}" destId="{1FA7CCD3-F907-473D-9C19-D4A5104A0256}" srcOrd="0" destOrd="0" presId="urn:microsoft.com/office/officeart/2005/8/layout/radial6"/>
    <dgm:cxn modelId="{9A337266-2605-487F-A6FD-D69EF9A904CE}" type="presOf" srcId="{14988F74-5554-466A-96F2-C984459B1979}" destId="{2062512C-379C-4DC8-B4CF-E6EBFCD1B00B}" srcOrd="0" destOrd="0" presId="urn:microsoft.com/office/officeart/2005/8/layout/radial6"/>
    <dgm:cxn modelId="{4D5CA61D-6517-4DB6-9A2C-ABCDAA8BC980}" srcId="{5762EE2A-254C-40F8-BB8F-CFFF545BAA3D}" destId="{06F187E9-DE57-42CF-8534-A4652BCAD2DE}" srcOrd="3" destOrd="0" parTransId="{58F7CDA1-827B-4F37-ACD2-A47A73FD70B8}" sibTransId="{48241F4F-D0C3-492E-8286-085C5C1986B8}"/>
    <dgm:cxn modelId="{FBF237AA-6258-4F4B-8597-B06AFACC89DD}" type="presOf" srcId="{9A37E20D-4469-49C6-BE16-5B8CACBCDE21}" destId="{B1F82672-5397-4B47-9396-67991AF48E4F}" srcOrd="0" destOrd="0" presId="urn:microsoft.com/office/officeart/2005/8/layout/radial6"/>
    <dgm:cxn modelId="{1BDD5448-D3F4-426C-9F15-A8D2AC01261E}" type="presOf" srcId="{88095B1A-E3B5-4A88-8DBA-8CEE6B861CE8}" destId="{424FF4BE-24FA-442E-B7CB-81696AA4BE00}" srcOrd="0" destOrd="0" presId="urn:microsoft.com/office/officeart/2005/8/layout/radial6"/>
    <dgm:cxn modelId="{F25125F0-ED09-4AC2-8A14-1889DFEBF5E0}" type="presOf" srcId="{06F187E9-DE57-42CF-8534-A4652BCAD2DE}" destId="{33FD10D7-BA49-4D00-A8C7-DD973ADE86F5}" srcOrd="0" destOrd="0" presId="urn:microsoft.com/office/officeart/2005/8/layout/radial6"/>
    <dgm:cxn modelId="{0F288721-091F-4BEE-A435-EC11081A6F57}" srcId="{5762EE2A-254C-40F8-BB8F-CFFF545BAA3D}" destId="{9FB7AA53-FBEC-4512-86AE-0F3469C5F308}" srcOrd="5" destOrd="0" parTransId="{64F87ACB-CC05-4C1B-86FC-6F88A8B31E62}" sibTransId="{979A6DA6-7DBF-4D4E-94C2-B917C9B7D049}"/>
    <dgm:cxn modelId="{6E0D3281-21A7-48B0-B88A-D745D8F89811}" type="presOf" srcId="{9FB7AA53-FBEC-4512-86AE-0F3469C5F308}" destId="{74707F7C-0A38-46CA-99DE-CEB0FC27B534}" srcOrd="0" destOrd="0" presId="urn:microsoft.com/office/officeart/2005/8/layout/radial6"/>
    <dgm:cxn modelId="{ED05384D-BCAC-4EA2-A4E3-84FAF98271AC}" srcId="{5762EE2A-254C-40F8-BB8F-CFFF545BAA3D}" destId="{9A37E20D-4469-49C6-BE16-5B8CACBCDE21}" srcOrd="4" destOrd="0" parTransId="{943D240B-19DD-44DE-99C3-446049EE4A08}" sibTransId="{12EF05E4-7731-4A58-A2E1-8CBF04F3BDDB}"/>
    <dgm:cxn modelId="{E517CD70-F4FE-4FD5-AA53-35E1BFEA94AD}" srcId="{5762EE2A-254C-40F8-BB8F-CFFF545BAA3D}" destId="{E4A93971-9AD9-45A3-A369-9BBFA30C0636}" srcOrd="1" destOrd="0" parTransId="{8C3BFA4C-B6A6-4479-BCCC-C42E21667F61}" sibTransId="{13CE3944-62A0-44BC-BEAB-31909C1BD030}"/>
    <dgm:cxn modelId="{F2AC4EE2-A408-460B-8402-7BFDD0342F1A}" type="presOf" srcId="{48241F4F-D0C3-492E-8286-085C5C1986B8}" destId="{C10A89CF-F889-451F-A7A6-2ECC0EC5EE52}" srcOrd="0" destOrd="0" presId="urn:microsoft.com/office/officeart/2005/8/layout/radial6"/>
    <dgm:cxn modelId="{C98C425B-6449-4BE4-8E5B-D9D7373E26D7}" type="presOf" srcId="{5762EE2A-254C-40F8-BB8F-CFFF545BAA3D}" destId="{D0F7FFB7-8C2E-4076-B635-E692D42589B7}" srcOrd="0" destOrd="0" presId="urn:microsoft.com/office/officeart/2005/8/layout/radial6"/>
    <dgm:cxn modelId="{1C724D7D-147C-41BB-A3EE-76786D2F99AF}" type="presOf" srcId="{E4A93971-9AD9-45A3-A369-9BBFA30C0636}" destId="{20F44342-B4DE-44DB-9866-AF3B3763235B}" srcOrd="0" destOrd="0" presId="urn:microsoft.com/office/officeart/2005/8/layout/radial6"/>
    <dgm:cxn modelId="{89D20553-59D1-41D6-A1BB-686BE5666D95}" type="presOf" srcId="{12EF05E4-7731-4A58-A2E1-8CBF04F3BDDB}" destId="{2A43D98E-A348-4966-999B-9C5509B219EB}" srcOrd="0" destOrd="0" presId="urn:microsoft.com/office/officeart/2005/8/layout/radial6"/>
    <dgm:cxn modelId="{EC6A1C32-0741-421E-B540-433CA4198AB8}" type="presOf" srcId="{53FCB7BA-A909-4F15-90AD-85595A1CA10C}" destId="{CCE578C6-1340-489B-AED8-4D3E19E1F23A}" srcOrd="0" destOrd="0" presId="urn:microsoft.com/office/officeart/2005/8/layout/radial6"/>
    <dgm:cxn modelId="{05AB9900-6C4A-4588-8EC2-6740880C9979}" srcId="{53FCB7BA-A909-4F15-90AD-85595A1CA10C}" destId="{5762EE2A-254C-40F8-BB8F-CFFF545BAA3D}" srcOrd="0" destOrd="0" parTransId="{F3B9289E-7B64-4328-936D-93340D47A553}" sibTransId="{52DE910F-94A9-49C5-961A-5D7AB6190039}"/>
    <dgm:cxn modelId="{3B9A04A0-3648-4F84-9F07-03EF218C5CE9}" srcId="{5762EE2A-254C-40F8-BB8F-CFFF545BAA3D}" destId="{38D82450-B71D-49B6-A347-C215ECFF3DE0}" srcOrd="2" destOrd="0" parTransId="{233DE85F-4929-45B4-8325-95DCB2CF7CED}" sibTransId="{88095B1A-E3B5-4A88-8DBA-8CEE6B861CE8}"/>
    <dgm:cxn modelId="{14440E29-F8C2-463B-8998-2CF46CFA6B88}" type="presOf" srcId="{2EDD02FE-3BDA-4DE7-B942-0E8A8FE62671}" destId="{D75D0C10-F8F8-4B0F-BDC2-C632FDF69A40}" srcOrd="0" destOrd="0" presId="urn:microsoft.com/office/officeart/2005/8/layout/radial6"/>
    <dgm:cxn modelId="{89458866-0AD2-44FB-AC37-4B14561E3363}" type="presOf" srcId="{979A6DA6-7DBF-4D4E-94C2-B917C9B7D049}" destId="{05F13308-B88F-4C72-B25E-9FF4E0652DA2}" srcOrd="0" destOrd="0" presId="urn:microsoft.com/office/officeart/2005/8/layout/radial6"/>
    <dgm:cxn modelId="{F648765D-A794-497D-A187-EA79B7E3581C}" type="presParOf" srcId="{CCE578C6-1340-489B-AED8-4D3E19E1F23A}" destId="{D0F7FFB7-8C2E-4076-B635-E692D42589B7}" srcOrd="0" destOrd="0" presId="urn:microsoft.com/office/officeart/2005/8/layout/radial6"/>
    <dgm:cxn modelId="{930F18BD-820E-4A49-9F5F-528C9EE60D2C}" type="presParOf" srcId="{CCE578C6-1340-489B-AED8-4D3E19E1F23A}" destId="{D75D0C10-F8F8-4B0F-BDC2-C632FDF69A40}" srcOrd="1" destOrd="0" presId="urn:microsoft.com/office/officeart/2005/8/layout/radial6"/>
    <dgm:cxn modelId="{0275B634-B5A4-48F0-996E-74A9BFB4F6F7}" type="presParOf" srcId="{CCE578C6-1340-489B-AED8-4D3E19E1F23A}" destId="{E6828A06-E803-4C98-9F41-9904FEA831D7}" srcOrd="2" destOrd="0" presId="urn:microsoft.com/office/officeart/2005/8/layout/radial6"/>
    <dgm:cxn modelId="{8DC45B5D-C966-4A10-8720-70573315B6DB}" type="presParOf" srcId="{CCE578C6-1340-489B-AED8-4D3E19E1F23A}" destId="{2062512C-379C-4DC8-B4CF-E6EBFCD1B00B}" srcOrd="3" destOrd="0" presId="urn:microsoft.com/office/officeart/2005/8/layout/radial6"/>
    <dgm:cxn modelId="{4E4B78C1-BD76-45A3-9C16-2A61F6C65CB6}" type="presParOf" srcId="{CCE578C6-1340-489B-AED8-4D3E19E1F23A}" destId="{20F44342-B4DE-44DB-9866-AF3B3763235B}" srcOrd="4" destOrd="0" presId="urn:microsoft.com/office/officeart/2005/8/layout/radial6"/>
    <dgm:cxn modelId="{25777A3A-3558-4BFA-B42C-43280C74BB65}" type="presParOf" srcId="{CCE578C6-1340-489B-AED8-4D3E19E1F23A}" destId="{3B9B4F2D-BB26-4C85-8495-19C39FA5A83A}" srcOrd="5" destOrd="0" presId="urn:microsoft.com/office/officeart/2005/8/layout/radial6"/>
    <dgm:cxn modelId="{66C27D61-CFD2-48BA-B5E3-3F64B24DE0C2}" type="presParOf" srcId="{CCE578C6-1340-489B-AED8-4D3E19E1F23A}" destId="{D761E4C3-C51D-4989-B38E-E7E5ACA82918}" srcOrd="6" destOrd="0" presId="urn:microsoft.com/office/officeart/2005/8/layout/radial6"/>
    <dgm:cxn modelId="{77167525-BC66-4461-A9B4-55FAB296C197}" type="presParOf" srcId="{CCE578C6-1340-489B-AED8-4D3E19E1F23A}" destId="{1FA7CCD3-F907-473D-9C19-D4A5104A0256}" srcOrd="7" destOrd="0" presId="urn:microsoft.com/office/officeart/2005/8/layout/radial6"/>
    <dgm:cxn modelId="{79CE71D1-27B8-4AB7-AE53-F2297D8B3EB2}" type="presParOf" srcId="{CCE578C6-1340-489B-AED8-4D3E19E1F23A}" destId="{5DCCAAF2-48DD-4859-859D-B9A3DEC31B47}" srcOrd="8" destOrd="0" presId="urn:microsoft.com/office/officeart/2005/8/layout/radial6"/>
    <dgm:cxn modelId="{D734D75F-6A5B-4400-9246-CA68C4781A4A}" type="presParOf" srcId="{CCE578C6-1340-489B-AED8-4D3E19E1F23A}" destId="{424FF4BE-24FA-442E-B7CB-81696AA4BE00}" srcOrd="9" destOrd="0" presId="urn:microsoft.com/office/officeart/2005/8/layout/radial6"/>
    <dgm:cxn modelId="{5CAD5B90-AC33-47CD-A7B1-5E84B83F2636}" type="presParOf" srcId="{CCE578C6-1340-489B-AED8-4D3E19E1F23A}" destId="{33FD10D7-BA49-4D00-A8C7-DD973ADE86F5}" srcOrd="10" destOrd="0" presId="urn:microsoft.com/office/officeart/2005/8/layout/radial6"/>
    <dgm:cxn modelId="{FB756062-AF99-4E72-845D-36E659326EB1}" type="presParOf" srcId="{CCE578C6-1340-489B-AED8-4D3E19E1F23A}" destId="{5C255215-6C79-4609-8E89-A78623EC8FE1}" srcOrd="11" destOrd="0" presId="urn:microsoft.com/office/officeart/2005/8/layout/radial6"/>
    <dgm:cxn modelId="{BDA755BF-25AD-4679-8870-8184EEF6A5C5}" type="presParOf" srcId="{CCE578C6-1340-489B-AED8-4D3E19E1F23A}" destId="{C10A89CF-F889-451F-A7A6-2ECC0EC5EE52}" srcOrd="12" destOrd="0" presId="urn:microsoft.com/office/officeart/2005/8/layout/radial6"/>
    <dgm:cxn modelId="{62E85D08-07DB-4D9A-800E-A77B3247140A}" type="presParOf" srcId="{CCE578C6-1340-489B-AED8-4D3E19E1F23A}" destId="{B1F82672-5397-4B47-9396-67991AF48E4F}" srcOrd="13" destOrd="0" presId="urn:microsoft.com/office/officeart/2005/8/layout/radial6"/>
    <dgm:cxn modelId="{7419C326-FEC4-497E-81F7-BBC8E5D9FC99}" type="presParOf" srcId="{CCE578C6-1340-489B-AED8-4D3E19E1F23A}" destId="{3A04DC51-2C15-4499-B455-E1B4C17FAC4E}" srcOrd="14" destOrd="0" presId="urn:microsoft.com/office/officeart/2005/8/layout/radial6"/>
    <dgm:cxn modelId="{CF5EAD63-99C7-4614-AE1F-AA0B1738C7C3}" type="presParOf" srcId="{CCE578C6-1340-489B-AED8-4D3E19E1F23A}" destId="{2A43D98E-A348-4966-999B-9C5509B219EB}" srcOrd="15" destOrd="0" presId="urn:microsoft.com/office/officeart/2005/8/layout/radial6"/>
    <dgm:cxn modelId="{205E0F50-8CEE-4866-B1E1-C2BAFE9E7762}" type="presParOf" srcId="{CCE578C6-1340-489B-AED8-4D3E19E1F23A}" destId="{74707F7C-0A38-46CA-99DE-CEB0FC27B534}" srcOrd="16" destOrd="0" presId="urn:microsoft.com/office/officeart/2005/8/layout/radial6"/>
    <dgm:cxn modelId="{E75805D7-5D1E-4AB5-9F13-86C457D4A9E2}" type="presParOf" srcId="{CCE578C6-1340-489B-AED8-4D3E19E1F23A}" destId="{DD5D4EE0-BE77-4AF5-B610-8989A2668C37}" srcOrd="17" destOrd="0" presId="urn:microsoft.com/office/officeart/2005/8/layout/radial6"/>
    <dgm:cxn modelId="{9A0C91C1-EDA0-4308-B1AB-433A02380638}" type="presParOf" srcId="{CCE578C6-1340-489B-AED8-4D3E19E1F23A}" destId="{05F13308-B88F-4C72-B25E-9FF4E0652DA2}" srcOrd="18"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CB7BA-A909-4F15-90AD-85595A1CA10C}" type="doc">
      <dgm:prSet loTypeId="urn:microsoft.com/office/officeart/2005/8/layout/radial6" loCatId="cycle" qsTypeId="urn:microsoft.com/office/officeart/2005/8/quickstyle/simple3" qsCatId="simple" csTypeId="urn:microsoft.com/office/officeart/2005/8/colors/accent1_1" csCatId="accent1" phldr="1"/>
      <dgm:spPr/>
      <dgm:t>
        <a:bodyPr/>
        <a:lstStyle/>
        <a:p>
          <a:endParaRPr lang="en-US"/>
        </a:p>
      </dgm:t>
    </dgm:pt>
    <dgm:pt modelId="{5762EE2A-254C-40F8-BB8F-CFFF545BAA3D}">
      <dgm:prSet phldrT="[Text]" custT="1"/>
      <dgm:spPr>
        <a:noFill/>
        <a:ln>
          <a:solidFill>
            <a:srgbClr val="EC8620"/>
          </a:solidFill>
        </a:ln>
      </dgm:spPr>
      <dgm:t>
        <a:bodyPr/>
        <a:lstStyle/>
        <a:p>
          <a:r>
            <a:rPr lang="en-US" sz="2000" b="0" cap="none" spc="0" dirty="0" smtClean="0">
              <a:ln w="0"/>
              <a:effectLst>
                <a:outerShdw blurRad="38100" dist="19050" dir="2700000" algn="tl" rotWithShape="0">
                  <a:schemeClr val="dk1">
                    <a:alpha val="40000"/>
                  </a:schemeClr>
                </a:outerShdw>
              </a:effectLst>
            </a:rPr>
            <a:t>DaSy Frame-work</a:t>
          </a:r>
          <a:endParaRPr lang="en-US" sz="2000" b="0" cap="none" spc="0" dirty="0">
            <a:ln w="0"/>
            <a:effectLst>
              <a:outerShdw blurRad="38100" dist="19050" dir="2700000" algn="tl" rotWithShape="0">
                <a:schemeClr val="dk1">
                  <a:alpha val="40000"/>
                </a:schemeClr>
              </a:outerShdw>
            </a:effectLst>
          </a:endParaRPr>
        </a:p>
      </dgm:t>
    </dgm:pt>
    <dgm:pt modelId="{F3B9289E-7B64-4328-936D-93340D47A553}" type="parTrans" cxnId="{05AB9900-6C4A-4588-8EC2-6740880C9979}">
      <dgm:prSet/>
      <dgm:spPr/>
      <dgm:t>
        <a:bodyPr/>
        <a:lstStyle/>
        <a:p>
          <a:endParaRPr lang="en-US"/>
        </a:p>
      </dgm:t>
    </dgm:pt>
    <dgm:pt modelId="{52DE910F-94A9-49C5-961A-5D7AB6190039}" type="sibTrans" cxnId="{05AB9900-6C4A-4588-8EC2-6740880C9979}">
      <dgm:prSet/>
      <dgm:spPr/>
      <dgm:t>
        <a:bodyPr/>
        <a:lstStyle/>
        <a:p>
          <a:endParaRPr lang="en-US"/>
        </a:p>
      </dgm:t>
    </dgm:pt>
    <dgm:pt modelId="{2EDD02FE-3BDA-4DE7-B942-0E8A8FE62671}">
      <dgm:prSet phldrT="[Text]"/>
      <dgm:spPr>
        <a:ln>
          <a:solidFill>
            <a:srgbClr val="EC8620"/>
          </a:solidFill>
        </a:ln>
      </dgm:spPr>
      <dgm:t>
        <a:bodyPr/>
        <a:lstStyle/>
        <a:p>
          <a:r>
            <a:rPr lang="en-US" b="0" cap="none" spc="0" dirty="0" smtClean="0">
              <a:ln w="0"/>
              <a:effectLst>
                <a:outerShdw blurRad="38100" dist="19050" dir="2700000" algn="tl" rotWithShape="0">
                  <a:schemeClr val="dk1">
                    <a:alpha val="40000"/>
                  </a:schemeClr>
                </a:outerShdw>
              </a:effectLst>
            </a:rPr>
            <a:t>Purpose/ Vision</a:t>
          </a:r>
          <a:endParaRPr lang="en-US" b="0" cap="none" spc="0" dirty="0">
            <a:ln w="0"/>
            <a:effectLst>
              <a:outerShdw blurRad="38100" dist="19050" dir="2700000" algn="tl" rotWithShape="0">
                <a:schemeClr val="dk1">
                  <a:alpha val="40000"/>
                </a:schemeClr>
              </a:outerShdw>
            </a:effectLst>
          </a:endParaRPr>
        </a:p>
      </dgm:t>
    </dgm:pt>
    <dgm:pt modelId="{732D2C61-1C87-44D5-8A64-BDF2271AD2CD}" type="parTrans" cxnId="{2725C831-0664-4328-856A-8F4C95D9D693}">
      <dgm:prSet/>
      <dgm:spPr/>
      <dgm:t>
        <a:bodyPr/>
        <a:lstStyle/>
        <a:p>
          <a:endParaRPr lang="en-US"/>
        </a:p>
      </dgm:t>
    </dgm:pt>
    <dgm:pt modelId="{14988F74-5554-466A-96F2-C984459B1979}" type="sibTrans" cxnId="{2725C831-0664-4328-856A-8F4C95D9D693}">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4A93971-9AD9-45A3-A369-9BBFA30C0636}">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Information Use</a:t>
          </a:r>
          <a:endParaRPr lang="en-US" b="0" cap="none" spc="0" dirty="0">
            <a:ln w="0"/>
            <a:effectLst>
              <a:outerShdw blurRad="38100" dist="19050" dir="2700000" algn="tl" rotWithShape="0">
                <a:schemeClr val="dk1">
                  <a:alpha val="40000"/>
                </a:schemeClr>
              </a:outerShdw>
            </a:effectLst>
          </a:endParaRPr>
        </a:p>
      </dgm:t>
    </dgm:pt>
    <dgm:pt modelId="{8C3BFA4C-B6A6-4479-BCCC-C42E21667F61}" type="parTrans" cxnId="{E517CD70-F4FE-4FD5-AA53-35E1BFEA94AD}">
      <dgm:prSet/>
      <dgm:spPr/>
      <dgm:t>
        <a:bodyPr/>
        <a:lstStyle/>
        <a:p>
          <a:endParaRPr lang="en-US"/>
        </a:p>
      </dgm:t>
    </dgm:pt>
    <dgm:pt modelId="{13CE3944-62A0-44BC-BEAB-31909C1BD030}" type="sibTrans" cxnId="{E517CD70-F4FE-4FD5-AA53-35E1BFEA94AD}">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8D82450-B71D-49B6-A347-C215ECFF3DE0}">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Sustainability</a:t>
          </a:r>
          <a:endParaRPr lang="en-US" b="0" cap="none" spc="0" dirty="0">
            <a:ln w="0"/>
            <a:effectLst>
              <a:outerShdw blurRad="38100" dist="19050" dir="2700000" algn="tl" rotWithShape="0">
                <a:schemeClr val="dk1">
                  <a:alpha val="40000"/>
                </a:schemeClr>
              </a:outerShdw>
            </a:effectLst>
          </a:endParaRPr>
        </a:p>
      </dgm:t>
    </dgm:pt>
    <dgm:pt modelId="{233DE85F-4929-45B4-8325-95DCB2CF7CED}" type="parTrans" cxnId="{3B9A04A0-3648-4F84-9F07-03EF218C5CE9}">
      <dgm:prSet/>
      <dgm:spPr/>
      <dgm:t>
        <a:bodyPr/>
        <a:lstStyle/>
        <a:p>
          <a:endParaRPr lang="en-US"/>
        </a:p>
      </dgm:t>
    </dgm:pt>
    <dgm:pt modelId="{88095B1A-E3B5-4A88-8DBA-8CEE6B861CE8}" type="sibTrans" cxnId="{3B9A04A0-3648-4F84-9F07-03EF218C5CE9}">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6F187E9-DE57-42CF-8534-A4652BCAD2DE}">
      <dgm:prSet phldrT="[Text]"/>
      <dgm:spPr/>
      <dgm:t>
        <a:bodyPr/>
        <a:lstStyle/>
        <a:p>
          <a:endParaRPr lang="en-US" b="0" cap="none" spc="0" dirty="0">
            <a:ln w="0"/>
            <a:solidFill>
              <a:schemeClr val="tx1"/>
            </a:solidFill>
            <a:effectLst>
              <a:outerShdw blurRad="38100" dist="19050" dir="2700000" algn="tl" rotWithShape="0">
                <a:schemeClr val="dk1">
                  <a:alpha val="40000"/>
                </a:schemeClr>
              </a:outerShdw>
            </a:effectLst>
          </a:endParaRPr>
        </a:p>
      </dgm:t>
    </dgm:pt>
    <dgm:pt modelId="{58F7CDA1-827B-4F37-ACD2-A47A73FD70B8}" type="parTrans" cxnId="{4D5CA61D-6517-4DB6-9A2C-ABCDAA8BC980}">
      <dgm:prSet/>
      <dgm:spPr/>
      <dgm:t>
        <a:bodyPr/>
        <a:lstStyle/>
        <a:p>
          <a:endParaRPr lang="en-US"/>
        </a:p>
      </dgm:t>
    </dgm:pt>
    <dgm:pt modelId="{48241F4F-D0C3-492E-8286-085C5C1986B8}" type="sibTrans" cxnId="{4D5CA61D-6517-4DB6-9A2C-ABCDAA8BC980}">
      <dgm:prSet/>
      <dgm:spPr/>
      <dgm:t>
        <a:bodyPr/>
        <a:lstStyle/>
        <a:p>
          <a:endParaRPr lang="en-US"/>
        </a:p>
      </dgm:t>
    </dgm:pt>
    <dgm:pt modelId="{4DEB2D1D-D130-4BE8-A625-CD733B65C2B8}">
      <dgm:prSet phldrT="[Text]"/>
      <dgm:spPr>
        <a:ln>
          <a:solidFill>
            <a:srgbClr val="EC8620"/>
          </a:solidFill>
        </a:ln>
      </dgm:spPr>
      <dgm:t>
        <a:bodyPr/>
        <a:lstStyle/>
        <a:p>
          <a:r>
            <a:rPr lang="en-US" b="0" cap="none" spc="0" dirty="0" smtClean="0">
              <a:ln w="0"/>
              <a:effectLst>
                <a:outerShdw blurRad="38100" dist="19050" dir="2700000" algn="tl" rotWithShape="0">
                  <a:schemeClr val="dk1">
                    <a:alpha val="40000"/>
                  </a:schemeClr>
                </a:outerShdw>
              </a:effectLst>
            </a:rPr>
            <a:t>Data Governance</a:t>
          </a:r>
          <a:endParaRPr lang="en-US" b="0" cap="none" spc="0" dirty="0">
            <a:ln w="0"/>
            <a:effectLst>
              <a:outerShdw blurRad="38100" dist="19050" dir="2700000" algn="tl" rotWithShape="0">
                <a:schemeClr val="dk1">
                  <a:alpha val="40000"/>
                </a:schemeClr>
              </a:outerShdw>
            </a:effectLst>
          </a:endParaRPr>
        </a:p>
      </dgm:t>
    </dgm:pt>
    <dgm:pt modelId="{FA266D5A-CFAD-48A9-BADB-24201F8AD0A6}" type="parTrans" cxnId="{38138306-F7BB-474B-8B86-D901F23893F4}">
      <dgm:prSet/>
      <dgm:spPr/>
      <dgm:t>
        <a:bodyPr/>
        <a:lstStyle/>
        <a:p>
          <a:endParaRPr lang="en-US"/>
        </a:p>
      </dgm:t>
    </dgm:pt>
    <dgm:pt modelId="{3632E6B5-BF88-45A8-9A3B-C8051DC930B5}" type="sibTrans" cxnId="{38138306-F7BB-474B-8B86-D901F23893F4}">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B6AADC8-C53A-4407-8E88-8EC67D7295E0}">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Planning &amp; Management</a:t>
          </a:r>
          <a:endParaRPr lang="en-US" b="0" cap="none" spc="0" dirty="0">
            <a:ln w="0"/>
            <a:effectLst>
              <a:outerShdw blurRad="38100" dist="19050" dir="2700000" algn="tl" rotWithShape="0">
                <a:schemeClr val="dk1">
                  <a:alpha val="40000"/>
                </a:schemeClr>
              </a:outerShdw>
            </a:effectLst>
          </a:endParaRPr>
        </a:p>
      </dgm:t>
    </dgm:pt>
    <dgm:pt modelId="{14D70B9B-A33F-45B7-BF04-11527F17B1E3}" type="parTrans" cxnId="{9C70E0C7-6A90-4866-B14D-9C6ECF87BD1D}">
      <dgm:prSet/>
      <dgm:spPr/>
      <dgm:t>
        <a:bodyPr/>
        <a:lstStyle/>
        <a:p>
          <a:endParaRPr lang="en-US"/>
        </a:p>
      </dgm:t>
    </dgm:pt>
    <dgm:pt modelId="{2DD2C837-78DB-4FC3-BDC7-3086F2F3583C}" type="sibTrans" cxnId="{9C70E0C7-6A90-4866-B14D-9C6ECF87BD1D}">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62BE0B-3BB5-46ED-BC91-CC8B2BD962A3}">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Stakeholder Engagement</a:t>
          </a:r>
          <a:endParaRPr lang="en-US" b="0" cap="none" spc="0" dirty="0">
            <a:ln w="0"/>
            <a:effectLst>
              <a:outerShdw blurRad="38100" dist="19050" dir="2700000" algn="tl" rotWithShape="0">
                <a:schemeClr val="dk1">
                  <a:alpha val="40000"/>
                </a:schemeClr>
              </a:outerShdw>
            </a:effectLst>
          </a:endParaRPr>
        </a:p>
      </dgm:t>
    </dgm:pt>
    <dgm:pt modelId="{D9E5BE51-846C-4580-AAA5-02D940D856CC}" type="parTrans" cxnId="{A3A8E4A9-98BE-45A2-86A1-8075E6C65B17}">
      <dgm:prSet/>
      <dgm:spPr/>
      <dgm:t>
        <a:bodyPr/>
        <a:lstStyle/>
        <a:p>
          <a:endParaRPr lang="en-US"/>
        </a:p>
      </dgm:t>
    </dgm:pt>
    <dgm:pt modelId="{F3B35D81-9A1D-4E30-85A9-91582B876576}" type="sibTrans" cxnId="{A3A8E4A9-98BE-45A2-86A1-8075E6C65B17}">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AD380EC-86E7-45E9-B97F-A20ADDC023A2}">
      <dgm:prSet phldrT="[Text]"/>
      <dgm:spPr>
        <a:ln>
          <a:solidFill>
            <a:srgbClr val="EC8620"/>
          </a:solidFill>
        </a:ln>
      </dgm:spPr>
      <dgm:t>
        <a:bodyPr/>
        <a:lstStyle/>
        <a:p>
          <a:r>
            <a:rPr lang="en-US" b="0" cap="none" spc="0" smtClean="0">
              <a:ln w="0"/>
              <a:effectLst>
                <a:outerShdw blurRad="38100" dist="19050" dir="2700000" algn="tl" rotWithShape="0">
                  <a:schemeClr val="dk1">
                    <a:alpha val="40000"/>
                  </a:schemeClr>
                </a:outerShdw>
              </a:effectLst>
            </a:rPr>
            <a:t>System Design</a:t>
          </a:r>
          <a:endParaRPr lang="en-US" b="0" cap="none" spc="0" dirty="0">
            <a:ln w="0"/>
            <a:effectLst>
              <a:outerShdw blurRad="38100" dist="19050" dir="2700000" algn="tl" rotWithShape="0">
                <a:schemeClr val="dk1">
                  <a:alpha val="40000"/>
                </a:schemeClr>
              </a:outerShdw>
            </a:effectLst>
          </a:endParaRPr>
        </a:p>
      </dgm:t>
    </dgm:pt>
    <dgm:pt modelId="{0F25882C-8B0C-42BA-AF1F-ADA67C4F2500}" type="parTrans" cxnId="{9DE28EA4-124F-45CB-A73E-EB4AD55BACA1}">
      <dgm:prSet/>
      <dgm:spPr/>
      <dgm:t>
        <a:bodyPr/>
        <a:lstStyle/>
        <a:p>
          <a:endParaRPr lang="en-US"/>
        </a:p>
      </dgm:t>
    </dgm:pt>
    <dgm:pt modelId="{A5F5DE7B-E61E-449B-B476-BCF56476F8C8}" type="sibTrans" cxnId="{9DE28EA4-124F-45CB-A73E-EB4AD55BACA1}">
      <dgm:prSet/>
      <dgm:spPr>
        <a:ln>
          <a:solidFill>
            <a:srgbClr val="EC8620"/>
          </a:solidFill>
        </a:ln>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CE578C6-1340-489B-AED8-4D3E19E1F23A}" type="pres">
      <dgm:prSet presAssocID="{53FCB7BA-A909-4F15-90AD-85595A1CA10C}" presName="Name0" presStyleCnt="0">
        <dgm:presLayoutVars>
          <dgm:chMax val="1"/>
          <dgm:dir/>
          <dgm:animLvl val="ctr"/>
          <dgm:resizeHandles val="exact"/>
        </dgm:presLayoutVars>
      </dgm:prSet>
      <dgm:spPr/>
      <dgm:t>
        <a:bodyPr/>
        <a:lstStyle/>
        <a:p>
          <a:endParaRPr lang="en-US"/>
        </a:p>
      </dgm:t>
    </dgm:pt>
    <dgm:pt modelId="{D0F7FFB7-8C2E-4076-B635-E692D42589B7}" type="pres">
      <dgm:prSet presAssocID="{5762EE2A-254C-40F8-BB8F-CFFF545BAA3D}" presName="centerShape" presStyleLbl="node0" presStyleIdx="0" presStyleCnt="1" custScaleX="94465" custScaleY="99704"/>
      <dgm:spPr/>
      <dgm:t>
        <a:bodyPr/>
        <a:lstStyle/>
        <a:p>
          <a:endParaRPr lang="en-US"/>
        </a:p>
      </dgm:t>
    </dgm:pt>
    <dgm:pt modelId="{D75D0C10-F8F8-4B0F-BDC2-C632FDF69A40}" type="pres">
      <dgm:prSet presAssocID="{2EDD02FE-3BDA-4DE7-B942-0E8A8FE62671}" presName="node" presStyleLbl="node1" presStyleIdx="0" presStyleCnt="7">
        <dgm:presLayoutVars>
          <dgm:bulletEnabled val="1"/>
        </dgm:presLayoutVars>
      </dgm:prSet>
      <dgm:spPr/>
      <dgm:t>
        <a:bodyPr/>
        <a:lstStyle/>
        <a:p>
          <a:endParaRPr lang="en-US"/>
        </a:p>
      </dgm:t>
    </dgm:pt>
    <dgm:pt modelId="{E6828A06-E803-4C98-9F41-9904FEA831D7}" type="pres">
      <dgm:prSet presAssocID="{2EDD02FE-3BDA-4DE7-B942-0E8A8FE62671}" presName="dummy" presStyleCnt="0"/>
      <dgm:spPr/>
      <dgm:t>
        <a:bodyPr/>
        <a:lstStyle/>
        <a:p>
          <a:endParaRPr lang="en-US"/>
        </a:p>
      </dgm:t>
    </dgm:pt>
    <dgm:pt modelId="{2062512C-379C-4DC8-B4CF-E6EBFCD1B00B}" type="pres">
      <dgm:prSet presAssocID="{14988F74-5554-466A-96F2-C984459B1979}" presName="sibTrans" presStyleLbl="sibTrans2D1" presStyleIdx="0" presStyleCnt="7"/>
      <dgm:spPr/>
      <dgm:t>
        <a:bodyPr/>
        <a:lstStyle/>
        <a:p>
          <a:endParaRPr lang="en-US"/>
        </a:p>
      </dgm:t>
    </dgm:pt>
    <dgm:pt modelId="{68AA2E07-B835-4AE0-90F7-CDE9F5A27260}" type="pres">
      <dgm:prSet presAssocID="{4DEB2D1D-D130-4BE8-A625-CD733B65C2B8}" presName="node" presStyleLbl="node1" presStyleIdx="1" presStyleCnt="7">
        <dgm:presLayoutVars>
          <dgm:bulletEnabled val="1"/>
        </dgm:presLayoutVars>
      </dgm:prSet>
      <dgm:spPr/>
      <dgm:t>
        <a:bodyPr/>
        <a:lstStyle/>
        <a:p>
          <a:endParaRPr lang="en-US"/>
        </a:p>
      </dgm:t>
    </dgm:pt>
    <dgm:pt modelId="{21957D7A-1C6C-4BE5-90E3-35770B9C57C9}" type="pres">
      <dgm:prSet presAssocID="{4DEB2D1D-D130-4BE8-A625-CD733B65C2B8}" presName="dummy" presStyleCnt="0"/>
      <dgm:spPr/>
      <dgm:t>
        <a:bodyPr/>
        <a:lstStyle/>
        <a:p>
          <a:endParaRPr lang="en-US"/>
        </a:p>
      </dgm:t>
    </dgm:pt>
    <dgm:pt modelId="{E4A1C178-64A0-46B2-91E4-C7EE9C117E30}" type="pres">
      <dgm:prSet presAssocID="{3632E6B5-BF88-45A8-9A3B-C8051DC930B5}" presName="sibTrans" presStyleLbl="sibTrans2D1" presStyleIdx="1" presStyleCnt="7"/>
      <dgm:spPr/>
      <dgm:t>
        <a:bodyPr/>
        <a:lstStyle/>
        <a:p>
          <a:endParaRPr lang="en-US"/>
        </a:p>
      </dgm:t>
    </dgm:pt>
    <dgm:pt modelId="{A7073A25-D566-43EC-A0D4-E3F8A5F36D0A}" type="pres">
      <dgm:prSet presAssocID="{1B6AADC8-C53A-4407-8E88-8EC67D7295E0}" presName="node" presStyleLbl="node1" presStyleIdx="2" presStyleCnt="7">
        <dgm:presLayoutVars>
          <dgm:bulletEnabled val="1"/>
        </dgm:presLayoutVars>
      </dgm:prSet>
      <dgm:spPr/>
      <dgm:t>
        <a:bodyPr/>
        <a:lstStyle/>
        <a:p>
          <a:endParaRPr lang="en-US"/>
        </a:p>
      </dgm:t>
    </dgm:pt>
    <dgm:pt modelId="{89A8CE40-2E03-4AD9-8301-76AFFEE2A46A}" type="pres">
      <dgm:prSet presAssocID="{1B6AADC8-C53A-4407-8E88-8EC67D7295E0}" presName="dummy" presStyleCnt="0"/>
      <dgm:spPr/>
      <dgm:t>
        <a:bodyPr/>
        <a:lstStyle/>
        <a:p>
          <a:endParaRPr lang="en-US"/>
        </a:p>
      </dgm:t>
    </dgm:pt>
    <dgm:pt modelId="{B5043CC6-610B-4DF4-A1E0-047386939A34}" type="pres">
      <dgm:prSet presAssocID="{2DD2C837-78DB-4FC3-BDC7-3086F2F3583C}" presName="sibTrans" presStyleLbl="sibTrans2D1" presStyleIdx="2" presStyleCnt="7"/>
      <dgm:spPr/>
      <dgm:t>
        <a:bodyPr/>
        <a:lstStyle/>
        <a:p>
          <a:endParaRPr lang="en-US"/>
        </a:p>
      </dgm:t>
    </dgm:pt>
    <dgm:pt modelId="{4DDF37B1-F178-44F3-B9D9-9D8AA2187FCA}" type="pres">
      <dgm:prSet presAssocID="{3662BE0B-3BB5-46ED-BC91-CC8B2BD962A3}" presName="node" presStyleLbl="node1" presStyleIdx="3" presStyleCnt="7">
        <dgm:presLayoutVars>
          <dgm:bulletEnabled val="1"/>
        </dgm:presLayoutVars>
      </dgm:prSet>
      <dgm:spPr/>
      <dgm:t>
        <a:bodyPr/>
        <a:lstStyle/>
        <a:p>
          <a:endParaRPr lang="en-US"/>
        </a:p>
      </dgm:t>
    </dgm:pt>
    <dgm:pt modelId="{F87A351D-26ED-4A97-BBBB-D8DDF052A0B3}" type="pres">
      <dgm:prSet presAssocID="{3662BE0B-3BB5-46ED-BC91-CC8B2BD962A3}" presName="dummy" presStyleCnt="0"/>
      <dgm:spPr/>
      <dgm:t>
        <a:bodyPr/>
        <a:lstStyle/>
        <a:p>
          <a:endParaRPr lang="en-US"/>
        </a:p>
      </dgm:t>
    </dgm:pt>
    <dgm:pt modelId="{75BF3BB2-0B4A-4F48-8487-9F25E1AE4337}" type="pres">
      <dgm:prSet presAssocID="{F3B35D81-9A1D-4E30-85A9-91582B876576}" presName="sibTrans" presStyleLbl="sibTrans2D1" presStyleIdx="3" presStyleCnt="7"/>
      <dgm:spPr/>
      <dgm:t>
        <a:bodyPr/>
        <a:lstStyle/>
        <a:p>
          <a:endParaRPr lang="en-US"/>
        </a:p>
      </dgm:t>
    </dgm:pt>
    <dgm:pt modelId="{56EC1F98-E94F-4F9A-BE02-D90CA0B24B2D}" type="pres">
      <dgm:prSet presAssocID="{BAD380EC-86E7-45E9-B97F-A20ADDC023A2}" presName="node" presStyleLbl="node1" presStyleIdx="4" presStyleCnt="7">
        <dgm:presLayoutVars>
          <dgm:bulletEnabled val="1"/>
        </dgm:presLayoutVars>
      </dgm:prSet>
      <dgm:spPr/>
      <dgm:t>
        <a:bodyPr/>
        <a:lstStyle/>
        <a:p>
          <a:endParaRPr lang="en-US"/>
        </a:p>
      </dgm:t>
    </dgm:pt>
    <dgm:pt modelId="{8B00D6D3-BD6E-4B69-94A3-97D579F4719A}" type="pres">
      <dgm:prSet presAssocID="{BAD380EC-86E7-45E9-B97F-A20ADDC023A2}" presName="dummy" presStyleCnt="0"/>
      <dgm:spPr/>
      <dgm:t>
        <a:bodyPr/>
        <a:lstStyle/>
        <a:p>
          <a:endParaRPr lang="en-US"/>
        </a:p>
      </dgm:t>
    </dgm:pt>
    <dgm:pt modelId="{B29A2E71-683E-413D-94E8-78B48A0A0CAE}" type="pres">
      <dgm:prSet presAssocID="{A5F5DE7B-E61E-449B-B476-BCF56476F8C8}" presName="sibTrans" presStyleLbl="sibTrans2D1" presStyleIdx="4" presStyleCnt="7"/>
      <dgm:spPr/>
      <dgm:t>
        <a:bodyPr/>
        <a:lstStyle/>
        <a:p>
          <a:endParaRPr lang="en-US"/>
        </a:p>
      </dgm:t>
    </dgm:pt>
    <dgm:pt modelId="{20F44342-B4DE-44DB-9866-AF3B3763235B}" type="pres">
      <dgm:prSet presAssocID="{E4A93971-9AD9-45A3-A369-9BBFA30C0636}" presName="node" presStyleLbl="node1" presStyleIdx="5" presStyleCnt="7">
        <dgm:presLayoutVars>
          <dgm:bulletEnabled val="1"/>
        </dgm:presLayoutVars>
      </dgm:prSet>
      <dgm:spPr/>
      <dgm:t>
        <a:bodyPr/>
        <a:lstStyle/>
        <a:p>
          <a:endParaRPr lang="en-US"/>
        </a:p>
      </dgm:t>
    </dgm:pt>
    <dgm:pt modelId="{3B9B4F2D-BB26-4C85-8495-19C39FA5A83A}" type="pres">
      <dgm:prSet presAssocID="{E4A93971-9AD9-45A3-A369-9BBFA30C0636}" presName="dummy" presStyleCnt="0"/>
      <dgm:spPr/>
      <dgm:t>
        <a:bodyPr/>
        <a:lstStyle/>
        <a:p>
          <a:endParaRPr lang="en-US"/>
        </a:p>
      </dgm:t>
    </dgm:pt>
    <dgm:pt modelId="{D761E4C3-C51D-4989-B38E-E7E5ACA82918}" type="pres">
      <dgm:prSet presAssocID="{13CE3944-62A0-44BC-BEAB-31909C1BD030}" presName="sibTrans" presStyleLbl="sibTrans2D1" presStyleIdx="5" presStyleCnt="7"/>
      <dgm:spPr/>
      <dgm:t>
        <a:bodyPr/>
        <a:lstStyle/>
        <a:p>
          <a:endParaRPr lang="en-US"/>
        </a:p>
      </dgm:t>
    </dgm:pt>
    <dgm:pt modelId="{1FA7CCD3-F907-473D-9C19-D4A5104A0256}" type="pres">
      <dgm:prSet presAssocID="{38D82450-B71D-49B6-A347-C215ECFF3DE0}" presName="node" presStyleLbl="node1" presStyleIdx="6" presStyleCnt="7">
        <dgm:presLayoutVars>
          <dgm:bulletEnabled val="1"/>
        </dgm:presLayoutVars>
      </dgm:prSet>
      <dgm:spPr/>
      <dgm:t>
        <a:bodyPr/>
        <a:lstStyle/>
        <a:p>
          <a:endParaRPr lang="en-US"/>
        </a:p>
      </dgm:t>
    </dgm:pt>
    <dgm:pt modelId="{5DCCAAF2-48DD-4859-859D-B9A3DEC31B47}" type="pres">
      <dgm:prSet presAssocID="{38D82450-B71D-49B6-A347-C215ECFF3DE0}" presName="dummy" presStyleCnt="0"/>
      <dgm:spPr/>
      <dgm:t>
        <a:bodyPr/>
        <a:lstStyle/>
        <a:p>
          <a:endParaRPr lang="en-US"/>
        </a:p>
      </dgm:t>
    </dgm:pt>
    <dgm:pt modelId="{424FF4BE-24FA-442E-B7CB-81696AA4BE00}" type="pres">
      <dgm:prSet presAssocID="{88095B1A-E3B5-4A88-8DBA-8CEE6B861CE8}" presName="sibTrans" presStyleLbl="sibTrans2D1" presStyleIdx="6" presStyleCnt="7"/>
      <dgm:spPr/>
      <dgm:t>
        <a:bodyPr/>
        <a:lstStyle/>
        <a:p>
          <a:endParaRPr lang="en-US"/>
        </a:p>
      </dgm:t>
    </dgm:pt>
  </dgm:ptLst>
  <dgm:cxnLst>
    <dgm:cxn modelId="{2B5AE5F1-B9E0-4C2F-ABDA-CBF9FC5BA955}" type="presOf" srcId="{38D82450-B71D-49B6-A347-C215ECFF3DE0}" destId="{1FA7CCD3-F907-473D-9C19-D4A5104A0256}" srcOrd="0" destOrd="0" presId="urn:microsoft.com/office/officeart/2005/8/layout/radial6"/>
    <dgm:cxn modelId="{F846B53E-BCF6-4426-A102-851BC4CB5324}" type="presOf" srcId="{2EDD02FE-3BDA-4DE7-B942-0E8A8FE62671}" destId="{D75D0C10-F8F8-4B0F-BDC2-C632FDF69A40}" srcOrd="0" destOrd="0" presId="urn:microsoft.com/office/officeart/2005/8/layout/radial6"/>
    <dgm:cxn modelId="{BB0ECBC7-916E-4AFE-BE3B-52C813E3BFAD}" type="presOf" srcId="{53FCB7BA-A909-4F15-90AD-85595A1CA10C}" destId="{CCE578C6-1340-489B-AED8-4D3E19E1F23A}" srcOrd="0" destOrd="0" presId="urn:microsoft.com/office/officeart/2005/8/layout/radial6"/>
    <dgm:cxn modelId="{9DE28EA4-124F-45CB-A73E-EB4AD55BACA1}" srcId="{5762EE2A-254C-40F8-BB8F-CFFF545BAA3D}" destId="{BAD380EC-86E7-45E9-B97F-A20ADDC023A2}" srcOrd="4" destOrd="0" parTransId="{0F25882C-8B0C-42BA-AF1F-ADA67C4F2500}" sibTransId="{A5F5DE7B-E61E-449B-B476-BCF56476F8C8}"/>
    <dgm:cxn modelId="{BD276CBF-C2A0-42C2-AB31-3552515B4249}" type="presOf" srcId="{1B6AADC8-C53A-4407-8E88-8EC67D7295E0}" destId="{A7073A25-D566-43EC-A0D4-E3F8A5F36D0A}" srcOrd="0" destOrd="0" presId="urn:microsoft.com/office/officeart/2005/8/layout/radial6"/>
    <dgm:cxn modelId="{2725C831-0664-4328-856A-8F4C95D9D693}" srcId="{5762EE2A-254C-40F8-BB8F-CFFF545BAA3D}" destId="{2EDD02FE-3BDA-4DE7-B942-0E8A8FE62671}" srcOrd="0" destOrd="0" parTransId="{732D2C61-1C87-44D5-8A64-BDF2271AD2CD}" sibTransId="{14988F74-5554-466A-96F2-C984459B1979}"/>
    <dgm:cxn modelId="{3074673D-C632-41E2-B050-E7BC8D4B5561}" type="presOf" srcId="{3662BE0B-3BB5-46ED-BC91-CC8B2BD962A3}" destId="{4DDF37B1-F178-44F3-B9D9-9D8AA2187FCA}" srcOrd="0" destOrd="0" presId="urn:microsoft.com/office/officeart/2005/8/layout/radial6"/>
    <dgm:cxn modelId="{3B9A04A0-3648-4F84-9F07-03EF218C5CE9}" srcId="{5762EE2A-254C-40F8-BB8F-CFFF545BAA3D}" destId="{38D82450-B71D-49B6-A347-C215ECFF3DE0}" srcOrd="6" destOrd="0" parTransId="{233DE85F-4929-45B4-8325-95DCB2CF7CED}" sibTransId="{88095B1A-E3B5-4A88-8DBA-8CEE6B861CE8}"/>
    <dgm:cxn modelId="{9EA2044D-C397-48C2-92ED-BBCA1D1E3B3F}" type="presOf" srcId="{A5F5DE7B-E61E-449B-B476-BCF56476F8C8}" destId="{B29A2E71-683E-413D-94E8-78B48A0A0CAE}" srcOrd="0" destOrd="0" presId="urn:microsoft.com/office/officeart/2005/8/layout/radial6"/>
    <dgm:cxn modelId="{2F8832D8-C3F7-465A-BCA2-B9FA1F9D6A15}" type="presOf" srcId="{F3B35D81-9A1D-4E30-85A9-91582B876576}" destId="{75BF3BB2-0B4A-4F48-8487-9F25E1AE4337}" srcOrd="0" destOrd="0" presId="urn:microsoft.com/office/officeart/2005/8/layout/radial6"/>
    <dgm:cxn modelId="{ECC9E5F9-0335-4C52-8439-1B1BE70837F4}" type="presOf" srcId="{E4A93971-9AD9-45A3-A369-9BBFA30C0636}" destId="{20F44342-B4DE-44DB-9866-AF3B3763235B}" srcOrd="0" destOrd="0" presId="urn:microsoft.com/office/officeart/2005/8/layout/radial6"/>
    <dgm:cxn modelId="{C8D14332-4867-42F0-9A24-4EDB9F4E0CC1}" type="presOf" srcId="{14988F74-5554-466A-96F2-C984459B1979}" destId="{2062512C-379C-4DC8-B4CF-E6EBFCD1B00B}" srcOrd="0" destOrd="0" presId="urn:microsoft.com/office/officeart/2005/8/layout/radial6"/>
    <dgm:cxn modelId="{E996AD4E-11B5-4ABE-8BC9-60DAACB5FD74}" type="presOf" srcId="{2DD2C837-78DB-4FC3-BDC7-3086F2F3583C}" destId="{B5043CC6-610B-4DF4-A1E0-047386939A34}" srcOrd="0" destOrd="0" presId="urn:microsoft.com/office/officeart/2005/8/layout/radial6"/>
    <dgm:cxn modelId="{28895F6F-BC16-4F36-A713-663ABA7B931C}" type="presOf" srcId="{13CE3944-62A0-44BC-BEAB-31909C1BD030}" destId="{D761E4C3-C51D-4989-B38E-E7E5ACA82918}" srcOrd="0" destOrd="0" presId="urn:microsoft.com/office/officeart/2005/8/layout/radial6"/>
    <dgm:cxn modelId="{9C70E0C7-6A90-4866-B14D-9C6ECF87BD1D}" srcId="{5762EE2A-254C-40F8-BB8F-CFFF545BAA3D}" destId="{1B6AADC8-C53A-4407-8E88-8EC67D7295E0}" srcOrd="2" destOrd="0" parTransId="{14D70B9B-A33F-45B7-BF04-11527F17B1E3}" sibTransId="{2DD2C837-78DB-4FC3-BDC7-3086F2F3583C}"/>
    <dgm:cxn modelId="{A3A8E4A9-98BE-45A2-86A1-8075E6C65B17}" srcId="{5762EE2A-254C-40F8-BB8F-CFFF545BAA3D}" destId="{3662BE0B-3BB5-46ED-BC91-CC8B2BD962A3}" srcOrd="3" destOrd="0" parTransId="{D9E5BE51-846C-4580-AAA5-02D940D856CC}" sibTransId="{F3B35D81-9A1D-4E30-85A9-91582B876576}"/>
    <dgm:cxn modelId="{4D5CA61D-6517-4DB6-9A2C-ABCDAA8BC980}" srcId="{53FCB7BA-A909-4F15-90AD-85595A1CA10C}" destId="{06F187E9-DE57-42CF-8534-A4652BCAD2DE}" srcOrd="1" destOrd="0" parTransId="{58F7CDA1-827B-4F37-ACD2-A47A73FD70B8}" sibTransId="{48241F4F-D0C3-492E-8286-085C5C1986B8}"/>
    <dgm:cxn modelId="{E517CD70-F4FE-4FD5-AA53-35E1BFEA94AD}" srcId="{5762EE2A-254C-40F8-BB8F-CFFF545BAA3D}" destId="{E4A93971-9AD9-45A3-A369-9BBFA30C0636}" srcOrd="5" destOrd="0" parTransId="{8C3BFA4C-B6A6-4479-BCCC-C42E21667F61}" sibTransId="{13CE3944-62A0-44BC-BEAB-31909C1BD030}"/>
    <dgm:cxn modelId="{2F59318C-4E19-4478-A1DB-8385D8189684}" type="presOf" srcId="{5762EE2A-254C-40F8-BB8F-CFFF545BAA3D}" destId="{D0F7FFB7-8C2E-4076-B635-E692D42589B7}" srcOrd="0" destOrd="0" presId="urn:microsoft.com/office/officeart/2005/8/layout/radial6"/>
    <dgm:cxn modelId="{DE63EA27-B4E6-46E3-9CF0-5DE3D4293E13}" type="presOf" srcId="{88095B1A-E3B5-4A88-8DBA-8CEE6B861CE8}" destId="{424FF4BE-24FA-442E-B7CB-81696AA4BE00}" srcOrd="0" destOrd="0" presId="urn:microsoft.com/office/officeart/2005/8/layout/radial6"/>
    <dgm:cxn modelId="{8378C1CE-E6F7-4609-A691-D227792BE7A8}" type="presOf" srcId="{3632E6B5-BF88-45A8-9A3B-C8051DC930B5}" destId="{E4A1C178-64A0-46B2-91E4-C7EE9C117E30}" srcOrd="0" destOrd="0" presId="urn:microsoft.com/office/officeart/2005/8/layout/radial6"/>
    <dgm:cxn modelId="{3808404D-4B0A-49D5-83A3-9D39C43E32AC}" type="presOf" srcId="{4DEB2D1D-D130-4BE8-A625-CD733B65C2B8}" destId="{68AA2E07-B835-4AE0-90F7-CDE9F5A27260}" srcOrd="0" destOrd="0" presId="urn:microsoft.com/office/officeart/2005/8/layout/radial6"/>
    <dgm:cxn modelId="{FDEB9E75-41A3-4D56-8085-F3FD18955440}" type="presOf" srcId="{BAD380EC-86E7-45E9-B97F-A20ADDC023A2}" destId="{56EC1F98-E94F-4F9A-BE02-D90CA0B24B2D}" srcOrd="0" destOrd="0" presId="urn:microsoft.com/office/officeart/2005/8/layout/radial6"/>
    <dgm:cxn modelId="{38138306-F7BB-474B-8B86-D901F23893F4}" srcId="{5762EE2A-254C-40F8-BB8F-CFFF545BAA3D}" destId="{4DEB2D1D-D130-4BE8-A625-CD733B65C2B8}" srcOrd="1" destOrd="0" parTransId="{FA266D5A-CFAD-48A9-BADB-24201F8AD0A6}" sibTransId="{3632E6B5-BF88-45A8-9A3B-C8051DC930B5}"/>
    <dgm:cxn modelId="{05AB9900-6C4A-4588-8EC2-6740880C9979}" srcId="{53FCB7BA-A909-4F15-90AD-85595A1CA10C}" destId="{5762EE2A-254C-40F8-BB8F-CFFF545BAA3D}" srcOrd="0" destOrd="0" parTransId="{F3B9289E-7B64-4328-936D-93340D47A553}" sibTransId="{52DE910F-94A9-49C5-961A-5D7AB6190039}"/>
    <dgm:cxn modelId="{39A3573A-F3DE-4921-A8FE-6D935E7879E6}" type="presParOf" srcId="{CCE578C6-1340-489B-AED8-4D3E19E1F23A}" destId="{D0F7FFB7-8C2E-4076-B635-E692D42589B7}" srcOrd="0" destOrd="0" presId="urn:microsoft.com/office/officeart/2005/8/layout/radial6"/>
    <dgm:cxn modelId="{5FD35221-A375-4183-8384-681D3834C184}" type="presParOf" srcId="{CCE578C6-1340-489B-AED8-4D3E19E1F23A}" destId="{D75D0C10-F8F8-4B0F-BDC2-C632FDF69A40}" srcOrd="1" destOrd="0" presId="urn:microsoft.com/office/officeart/2005/8/layout/radial6"/>
    <dgm:cxn modelId="{D83A8464-BF79-402C-BD1D-E84D585E066A}" type="presParOf" srcId="{CCE578C6-1340-489B-AED8-4D3E19E1F23A}" destId="{E6828A06-E803-4C98-9F41-9904FEA831D7}" srcOrd="2" destOrd="0" presId="urn:microsoft.com/office/officeart/2005/8/layout/radial6"/>
    <dgm:cxn modelId="{EF3FB633-A701-4AE0-87AC-ED94849B9385}" type="presParOf" srcId="{CCE578C6-1340-489B-AED8-4D3E19E1F23A}" destId="{2062512C-379C-4DC8-B4CF-E6EBFCD1B00B}" srcOrd="3" destOrd="0" presId="urn:microsoft.com/office/officeart/2005/8/layout/radial6"/>
    <dgm:cxn modelId="{881D702D-B793-4D63-BA85-4D36C416241A}" type="presParOf" srcId="{CCE578C6-1340-489B-AED8-4D3E19E1F23A}" destId="{68AA2E07-B835-4AE0-90F7-CDE9F5A27260}" srcOrd="4" destOrd="0" presId="urn:microsoft.com/office/officeart/2005/8/layout/radial6"/>
    <dgm:cxn modelId="{B76DCE3A-4C22-4D35-A0D8-C801EBC728B9}" type="presParOf" srcId="{CCE578C6-1340-489B-AED8-4D3E19E1F23A}" destId="{21957D7A-1C6C-4BE5-90E3-35770B9C57C9}" srcOrd="5" destOrd="0" presId="urn:microsoft.com/office/officeart/2005/8/layout/radial6"/>
    <dgm:cxn modelId="{30AC5A1A-BD5C-4998-B00C-62CD3C3D57A7}" type="presParOf" srcId="{CCE578C6-1340-489B-AED8-4D3E19E1F23A}" destId="{E4A1C178-64A0-46B2-91E4-C7EE9C117E30}" srcOrd="6" destOrd="0" presId="urn:microsoft.com/office/officeart/2005/8/layout/radial6"/>
    <dgm:cxn modelId="{F9ED655F-703A-40F3-AEA9-B4E57B77C365}" type="presParOf" srcId="{CCE578C6-1340-489B-AED8-4D3E19E1F23A}" destId="{A7073A25-D566-43EC-A0D4-E3F8A5F36D0A}" srcOrd="7" destOrd="0" presId="urn:microsoft.com/office/officeart/2005/8/layout/radial6"/>
    <dgm:cxn modelId="{8E0D23E7-1A35-4FFF-9A23-F670CE46559A}" type="presParOf" srcId="{CCE578C6-1340-489B-AED8-4D3E19E1F23A}" destId="{89A8CE40-2E03-4AD9-8301-76AFFEE2A46A}" srcOrd="8" destOrd="0" presId="urn:microsoft.com/office/officeart/2005/8/layout/radial6"/>
    <dgm:cxn modelId="{3330D631-83A5-4E18-9A24-8DFE229B70DC}" type="presParOf" srcId="{CCE578C6-1340-489B-AED8-4D3E19E1F23A}" destId="{B5043CC6-610B-4DF4-A1E0-047386939A34}" srcOrd="9" destOrd="0" presId="urn:microsoft.com/office/officeart/2005/8/layout/radial6"/>
    <dgm:cxn modelId="{5ED6F976-1F7B-4046-B988-2C0E57144973}" type="presParOf" srcId="{CCE578C6-1340-489B-AED8-4D3E19E1F23A}" destId="{4DDF37B1-F178-44F3-B9D9-9D8AA2187FCA}" srcOrd="10" destOrd="0" presId="urn:microsoft.com/office/officeart/2005/8/layout/radial6"/>
    <dgm:cxn modelId="{E2A45C44-7CF0-4687-9E8F-026847268771}" type="presParOf" srcId="{CCE578C6-1340-489B-AED8-4D3E19E1F23A}" destId="{F87A351D-26ED-4A97-BBBB-D8DDF052A0B3}" srcOrd="11" destOrd="0" presId="urn:microsoft.com/office/officeart/2005/8/layout/radial6"/>
    <dgm:cxn modelId="{2F242451-62D8-498C-91AE-97D7D31A063E}" type="presParOf" srcId="{CCE578C6-1340-489B-AED8-4D3E19E1F23A}" destId="{75BF3BB2-0B4A-4F48-8487-9F25E1AE4337}" srcOrd="12" destOrd="0" presId="urn:microsoft.com/office/officeart/2005/8/layout/radial6"/>
    <dgm:cxn modelId="{767178CF-C83E-4CD0-A3A9-878F7C57F213}" type="presParOf" srcId="{CCE578C6-1340-489B-AED8-4D3E19E1F23A}" destId="{56EC1F98-E94F-4F9A-BE02-D90CA0B24B2D}" srcOrd="13" destOrd="0" presId="urn:microsoft.com/office/officeart/2005/8/layout/radial6"/>
    <dgm:cxn modelId="{395C9D59-D78E-4947-B933-1204186673F0}" type="presParOf" srcId="{CCE578C6-1340-489B-AED8-4D3E19E1F23A}" destId="{8B00D6D3-BD6E-4B69-94A3-97D579F4719A}" srcOrd="14" destOrd="0" presId="urn:microsoft.com/office/officeart/2005/8/layout/radial6"/>
    <dgm:cxn modelId="{2571B7BD-8EE7-4D67-BC62-84EBFC7F7EE2}" type="presParOf" srcId="{CCE578C6-1340-489B-AED8-4D3E19E1F23A}" destId="{B29A2E71-683E-413D-94E8-78B48A0A0CAE}" srcOrd="15" destOrd="0" presId="urn:microsoft.com/office/officeart/2005/8/layout/radial6"/>
    <dgm:cxn modelId="{AAEED37F-251A-43F5-A398-54777E85B7F7}" type="presParOf" srcId="{CCE578C6-1340-489B-AED8-4D3E19E1F23A}" destId="{20F44342-B4DE-44DB-9866-AF3B3763235B}" srcOrd="16" destOrd="0" presId="urn:microsoft.com/office/officeart/2005/8/layout/radial6"/>
    <dgm:cxn modelId="{32CC793E-0877-4995-831C-BC7D64997E1C}" type="presParOf" srcId="{CCE578C6-1340-489B-AED8-4D3E19E1F23A}" destId="{3B9B4F2D-BB26-4C85-8495-19C39FA5A83A}" srcOrd="17" destOrd="0" presId="urn:microsoft.com/office/officeart/2005/8/layout/radial6"/>
    <dgm:cxn modelId="{36F4CE1B-776B-40AF-8F21-7F982FBB32C9}" type="presParOf" srcId="{CCE578C6-1340-489B-AED8-4D3E19E1F23A}" destId="{D761E4C3-C51D-4989-B38E-E7E5ACA82918}" srcOrd="18" destOrd="0" presId="urn:microsoft.com/office/officeart/2005/8/layout/radial6"/>
    <dgm:cxn modelId="{10363FBD-3673-4DA9-BEEC-DD66644571E1}" type="presParOf" srcId="{CCE578C6-1340-489B-AED8-4D3E19E1F23A}" destId="{1FA7CCD3-F907-473D-9C19-D4A5104A0256}" srcOrd="19" destOrd="0" presId="urn:microsoft.com/office/officeart/2005/8/layout/radial6"/>
    <dgm:cxn modelId="{2EE7A1E9-D22D-4276-92A9-DD961554062B}" type="presParOf" srcId="{CCE578C6-1340-489B-AED8-4D3E19E1F23A}" destId="{5DCCAAF2-48DD-4859-859D-B9A3DEC31B47}" srcOrd="20" destOrd="0" presId="urn:microsoft.com/office/officeart/2005/8/layout/radial6"/>
    <dgm:cxn modelId="{4ED5912C-DDA2-4601-A6CC-CA23F3354B9F}" type="presParOf" srcId="{CCE578C6-1340-489B-AED8-4D3E19E1F23A}" destId="{424FF4BE-24FA-442E-B7CB-81696AA4BE00}" srcOrd="21" destOrd="0" presId="urn:microsoft.com/office/officeart/2005/8/layout/radial6"/>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E4EDC-7005-4609-BFD1-A05F163A5E8E}">
      <dsp:nvSpPr>
        <dsp:cNvPr id="0" name=""/>
        <dsp:cNvSpPr/>
      </dsp:nvSpPr>
      <dsp:spPr>
        <a:xfrm>
          <a:off x="2724745" y="1325107"/>
          <a:ext cx="2780108" cy="27801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ts val="600"/>
            </a:spcAft>
          </a:pPr>
          <a:r>
            <a:rPr lang="en-US" sz="4900" kern="1200" dirty="0" smtClean="0"/>
            <a:t>ECTA</a:t>
          </a:r>
        </a:p>
        <a:p>
          <a:pPr lvl="0" algn="ctr" defTabSz="2178050">
            <a:lnSpc>
              <a:spcPct val="90000"/>
            </a:lnSpc>
            <a:spcBef>
              <a:spcPct val="0"/>
            </a:spcBef>
            <a:spcAft>
              <a:spcPts val="600"/>
            </a:spcAft>
          </a:pPr>
          <a:r>
            <a:rPr lang="en-US" sz="2800" kern="1200" dirty="0" smtClean="0"/>
            <a:t>(ECO)</a:t>
          </a:r>
          <a:endParaRPr lang="en-US" sz="2800" kern="1200" dirty="0"/>
        </a:p>
      </dsp:txBody>
      <dsp:txXfrm>
        <a:off x="3131882" y="1732244"/>
        <a:ext cx="1965834" cy="1965834"/>
      </dsp:txXfrm>
    </dsp:sp>
    <dsp:sp modelId="{690C0AC4-EAE8-455C-90D5-5FF298D4FA5D}">
      <dsp:nvSpPr>
        <dsp:cNvPr id="0" name=""/>
        <dsp:cNvSpPr/>
      </dsp:nvSpPr>
      <dsp:spPr>
        <a:xfrm>
          <a:off x="3419772" y="211414"/>
          <a:ext cx="1390054" cy="1390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NCELN</a:t>
          </a:r>
          <a:endParaRPr lang="en-US" sz="2600" kern="1200" dirty="0"/>
        </a:p>
      </dsp:txBody>
      <dsp:txXfrm>
        <a:off x="3623341" y="414983"/>
        <a:ext cx="982916" cy="982916"/>
      </dsp:txXfrm>
    </dsp:sp>
    <dsp:sp modelId="{C31141AE-4928-492E-BE43-6EE7A5F73794}">
      <dsp:nvSpPr>
        <dsp:cNvPr id="0" name=""/>
        <dsp:cNvSpPr/>
      </dsp:nvSpPr>
      <dsp:spPr>
        <a:xfrm>
          <a:off x="4986170" y="2924494"/>
          <a:ext cx="1390054" cy="1390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RRCP</a:t>
          </a:r>
          <a:endParaRPr lang="en-US" sz="2600" kern="1200" dirty="0"/>
        </a:p>
      </dsp:txBody>
      <dsp:txXfrm>
        <a:off x="5189739" y="3128063"/>
        <a:ext cx="982916" cy="982916"/>
      </dsp:txXfrm>
    </dsp:sp>
    <dsp:sp modelId="{11EE6E87-9ADE-48A6-9B6D-F609E6FA187C}">
      <dsp:nvSpPr>
        <dsp:cNvPr id="0" name=""/>
        <dsp:cNvSpPr/>
      </dsp:nvSpPr>
      <dsp:spPr>
        <a:xfrm>
          <a:off x="2133584" y="3135908"/>
          <a:ext cx="1390054" cy="1390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IDC</a:t>
          </a:r>
          <a:endParaRPr lang="en-US" sz="2600" kern="1200" dirty="0"/>
        </a:p>
      </dsp:txBody>
      <dsp:txXfrm>
        <a:off x="2337153" y="3339477"/>
        <a:ext cx="982916" cy="982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0D39F-C893-447A-8ED7-0AE9F850F395}">
      <dsp:nvSpPr>
        <dsp:cNvPr id="0" name=""/>
        <dsp:cNvSpPr/>
      </dsp:nvSpPr>
      <dsp:spPr>
        <a:xfrm rot="1630019">
          <a:off x="1842959" y="1270711"/>
          <a:ext cx="314001" cy="3657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3A245-B48F-4D29-BF2A-0CA19D158C65}">
      <dsp:nvSpPr>
        <dsp:cNvPr id="0" name=""/>
        <dsp:cNvSpPr/>
      </dsp:nvSpPr>
      <dsp:spPr>
        <a:xfrm>
          <a:off x="0" y="0"/>
          <a:ext cx="1840789" cy="1447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More powerful and higher quality data about programs, personnel, services, and children and families</a:t>
          </a:r>
          <a:endParaRPr lang="en-US" sz="1300" kern="1200" dirty="0"/>
        </a:p>
      </dsp:txBody>
      <dsp:txXfrm>
        <a:off x="70676" y="70676"/>
        <a:ext cx="1699437" cy="1306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5669C-C38C-4047-933F-B0CA3E441981}">
      <dsp:nvSpPr>
        <dsp:cNvPr id="0" name=""/>
        <dsp:cNvSpPr/>
      </dsp:nvSpPr>
      <dsp:spPr>
        <a:xfrm>
          <a:off x="341329" y="303176"/>
          <a:ext cx="1070046" cy="10700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B136C7-D910-4B8B-90F9-65F758D3CC39}">
      <dsp:nvSpPr>
        <dsp:cNvPr id="0" name=""/>
        <dsp:cNvSpPr/>
      </dsp:nvSpPr>
      <dsp:spPr>
        <a:xfrm>
          <a:off x="41827" y="59871"/>
          <a:ext cx="1668944" cy="1556656"/>
        </a:xfrm>
        <a:prstGeom prst="ellipse">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t>Improve outcomes for children and families</a:t>
          </a:r>
          <a:endParaRPr lang="en-US" sz="1500" kern="1200" dirty="0"/>
        </a:p>
      </dsp:txBody>
      <dsp:txXfrm>
        <a:off x="280375" y="282251"/>
        <a:ext cx="1192205" cy="1111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3EE9-359E-445C-99AD-8261F9416978}">
      <dsp:nvSpPr>
        <dsp:cNvPr id="0" name=""/>
        <dsp:cNvSpPr/>
      </dsp:nvSpPr>
      <dsp:spPr>
        <a:xfrm>
          <a:off x="0" y="0"/>
          <a:ext cx="1618617" cy="159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Policy makers, state agency staff, local program staff, and others use data to improve programs</a:t>
          </a:r>
          <a:endParaRPr lang="en-US" sz="1400" kern="1200" dirty="0"/>
        </a:p>
      </dsp:txBody>
      <dsp:txXfrm>
        <a:off x="46621" y="46621"/>
        <a:ext cx="1525375" cy="1498513"/>
      </dsp:txXfrm>
    </dsp:sp>
    <dsp:sp modelId="{DDCABFF8-FB0B-4937-8682-F8166678188B}">
      <dsp:nvSpPr>
        <dsp:cNvPr id="0" name=""/>
        <dsp:cNvSpPr/>
      </dsp:nvSpPr>
      <dsp:spPr>
        <a:xfrm>
          <a:off x="1757013" y="612997"/>
          <a:ext cx="352673" cy="365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757013" y="686149"/>
        <a:ext cx="246871" cy="219455"/>
      </dsp:txXfrm>
    </dsp:sp>
    <dsp:sp modelId="{36D71D57-CA4E-4646-BF92-ADA1C885B60A}">
      <dsp:nvSpPr>
        <dsp:cNvPr id="0" name=""/>
        <dsp:cNvSpPr/>
      </dsp:nvSpPr>
      <dsp:spPr>
        <a:xfrm>
          <a:off x="2267562" y="0"/>
          <a:ext cx="1618617" cy="159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Improve the quality of Part C and Part B Preschool services and supports</a:t>
          </a:r>
          <a:endParaRPr lang="en-US" sz="1400" kern="1200" dirty="0"/>
        </a:p>
      </dsp:txBody>
      <dsp:txXfrm>
        <a:off x="2314183" y="46621"/>
        <a:ext cx="1525375" cy="1498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3B890-C13D-486C-A484-6549264CE559}">
      <dsp:nvSpPr>
        <dsp:cNvPr id="0" name=""/>
        <dsp:cNvSpPr/>
      </dsp:nvSpPr>
      <dsp:spPr>
        <a:xfrm rot="18714364">
          <a:off x="1908450" y="431083"/>
          <a:ext cx="339998" cy="3657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F07F5-0129-48C0-980A-8C576115DEF7}">
      <dsp:nvSpPr>
        <dsp:cNvPr id="0" name=""/>
        <dsp:cNvSpPr/>
      </dsp:nvSpPr>
      <dsp:spPr>
        <a:xfrm>
          <a:off x="0" y="698363"/>
          <a:ext cx="2042078" cy="1435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Improved capacity in states to meet IDEA reporting requirements and ask and answer policy and programmatic questions</a:t>
          </a:r>
          <a:endParaRPr lang="en-US" sz="1200" kern="1200" dirty="0"/>
        </a:p>
      </dsp:txBody>
      <dsp:txXfrm>
        <a:off x="70083" y="768446"/>
        <a:ext cx="1901912" cy="1295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0.28704</cdr:x>
      <cdr:y>0.75472</cdr:y>
    </cdr:from>
    <cdr:to>
      <cdr:x>0.33333</cdr:x>
      <cdr:y>0.79245</cdr:y>
    </cdr:to>
    <cdr:sp macro="" textlink="">
      <cdr:nvSpPr>
        <cdr:cNvPr id="3" name="Straight Connector 2"/>
        <cdr:cNvSpPr/>
      </cdr:nvSpPr>
      <cdr:spPr>
        <a:xfrm xmlns:a="http://schemas.openxmlformats.org/drawingml/2006/main" flipV="1">
          <a:off x="2362200" y="3048000"/>
          <a:ext cx="381000" cy="1524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6/5/2014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A485A-1111-4391-A0A8-9DA24A4887AA}" type="datetimeFigureOut">
              <a:rPr lang="en-US" smtClean="0"/>
              <a:t>6/5/2014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6D05E-D95A-4FF7-AAB8-B3C25C401BF8}" type="slidenum">
              <a:rPr lang="en-US" smtClean="0"/>
              <a:t>‹#›</a:t>
            </a:fld>
            <a:endParaRPr lang="en-US"/>
          </a:p>
        </p:txBody>
      </p:sp>
    </p:spTree>
    <p:extLst>
      <p:ext uri="{BB962C8B-B14F-4D97-AF65-F5344CB8AC3E}">
        <p14:creationId xmlns:p14="http://schemas.microsoft.com/office/powerpoint/2010/main" val="95767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1</a:t>
            </a:fld>
            <a:endParaRPr lang="en-US"/>
          </a:p>
        </p:txBody>
      </p:sp>
    </p:spTree>
    <p:extLst>
      <p:ext uri="{BB962C8B-B14F-4D97-AF65-F5344CB8AC3E}">
        <p14:creationId xmlns:p14="http://schemas.microsoft.com/office/powerpoint/2010/main" val="115318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197561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16</a:t>
            </a:fld>
            <a:endParaRPr lang="en-US" dirty="0"/>
          </a:p>
        </p:txBody>
      </p:sp>
    </p:spTree>
    <p:extLst>
      <p:ext uri="{BB962C8B-B14F-4D97-AF65-F5344CB8AC3E}">
        <p14:creationId xmlns:p14="http://schemas.microsoft.com/office/powerpoint/2010/main" val="200349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70718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percentages are the percent of states responding</a:t>
            </a:r>
          </a:p>
          <a:p>
            <a:endParaRPr lang="en-US" baseline="0" dirty="0" smtClean="0"/>
          </a:p>
          <a:p>
            <a:r>
              <a:rPr lang="en-US" baseline="0" dirty="0" smtClean="0"/>
              <a:t>For child-level – there are no “No’s”,  only missing – we know that all states have some child-level data!</a:t>
            </a:r>
          </a:p>
          <a:p>
            <a:endParaRPr lang="en-US" baseline="0" dirty="0" smtClean="0"/>
          </a:p>
          <a:p>
            <a:r>
              <a:rPr lang="en-US" baseline="0" dirty="0" smtClean="0"/>
              <a:t>There is a lot more detail and information in the report.</a:t>
            </a:r>
          </a:p>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343933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298890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Program = administrative entity which receives referrals, provides evaluation services, provides service coordination, and/or provides direct services to children and families.</a:t>
            </a:r>
            <a:endParaRPr lang="en-US" dirty="0" smtClean="0"/>
          </a:p>
          <a:p>
            <a:endParaRPr lang="en-US" dirty="0" smtClean="0"/>
          </a:p>
          <a:p>
            <a:r>
              <a:rPr lang="en-US" dirty="0" smtClean="0"/>
              <a:t>program-level data means…data on such things as:</a:t>
            </a:r>
          </a:p>
          <a:p>
            <a:endParaRPr lang="en-US" dirty="0" smtClean="0"/>
          </a:p>
          <a:p>
            <a:r>
              <a:rPr lang="en-US" dirty="0"/>
              <a:t>a. Program structure (e.g., service model, number of regular and contracted staff, and/or administrative/host agency, etc.)</a:t>
            </a:r>
          </a:p>
          <a:p>
            <a:r>
              <a:rPr lang="en-US" dirty="0"/>
              <a:t>b. Any measure of the quality of settings in which children receive services (one or more of the following: ITERS, QRIS rating, PAS, accreditation status, etc.)*</a:t>
            </a:r>
          </a:p>
          <a:p>
            <a:r>
              <a:rPr lang="en-US" dirty="0"/>
              <a:t>c. Program costs</a:t>
            </a:r>
          </a:p>
          <a:p>
            <a:endParaRPr lang="en-US" dirty="0"/>
          </a:p>
          <a:p>
            <a:r>
              <a:rPr lang="en-US" sz="1600" i="1" dirty="0"/>
              <a:t>*</a:t>
            </a:r>
            <a:r>
              <a:rPr lang="en-US" i="1" dirty="0"/>
              <a:t>ITERS = Infant Toddler Environmental Rating Scale</a:t>
            </a:r>
            <a:endParaRPr lang="en-US" dirty="0"/>
          </a:p>
          <a:p>
            <a:r>
              <a:rPr lang="en-US" i="1" dirty="0"/>
              <a:t> QRIS = Quality Rating and Improvement System</a:t>
            </a:r>
            <a:endParaRPr lang="en-US" dirty="0"/>
          </a:p>
          <a:p>
            <a:r>
              <a:rPr lang="en-US" i="1" dirty="0"/>
              <a:t> PAS = Program Administration Scale</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289962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what we asked about:</a:t>
            </a:r>
          </a:p>
          <a:p>
            <a:endParaRPr lang="en-US" dirty="0" smtClean="0"/>
          </a:p>
          <a:p>
            <a:r>
              <a:rPr lang="en-US" dirty="0"/>
              <a:t>a. Demographics (one or more of the following: race/ethnicity, age, language, gender, etc.)</a:t>
            </a:r>
          </a:p>
          <a:p>
            <a:r>
              <a:rPr lang="en-US" dirty="0"/>
              <a:t>b. Employment information (one or more of the following: employing agency/school, position title, years of experience, start date, etc.)</a:t>
            </a:r>
          </a:p>
          <a:p>
            <a:r>
              <a:rPr lang="en-US" dirty="0"/>
              <a:t>c. Education (one or more of the following: degree, field of study, etc.)</a:t>
            </a:r>
          </a:p>
          <a:p>
            <a:r>
              <a:rPr lang="en-US" dirty="0"/>
              <a:t>d. Licenses/certifications </a:t>
            </a:r>
          </a:p>
          <a:p>
            <a:r>
              <a:rPr lang="en-US" dirty="0"/>
              <a:t>e. Professional development completed (in-service or other training)</a:t>
            </a:r>
          </a:p>
          <a:p>
            <a:r>
              <a:rPr lang="en-US" dirty="0"/>
              <a:t>f. Wages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21</a:t>
            </a:fld>
            <a:endParaRPr lang="en-US" dirty="0"/>
          </a:p>
        </p:txBody>
      </p:sp>
    </p:spTree>
    <p:extLst>
      <p:ext uri="{BB962C8B-B14F-4D97-AF65-F5344CB8AC3E}">
        <p14:creationId xmlns:p14="http://schemas.microsoft.com/office/powerpoint/2010/main" val="300652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some states do not need to talk about linkages because the data are</a:t>
            </a:r>
            <a:r>
              <a:rPr lang="en-US" baseline="0" dirty="0" smtClean="0"/>
              <a:t> already in the same data system (e.g., When education is the lead for part C; 12 states)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dirty="0"/>
          </a:p>
        </p:txBody>
      </p:sp>
    </p:spTree>
    <p:extLst>
      <p:ext uri="{BB962C8B-B14F-4D97-AF65-F5344CB8AC3E}">
        <p14:creationId xmlns:p14="http://schemas.microsoft.com/office/powerpoint/2010/main" val="186606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dirty="0"/>
          </a:p>
        </p:txBody>
      </p:sp>
    </p:spTree>
    <p:extLst>
      <p:ext uri="{BB962C8B-B14F-4D97-AF65-F5344CB8AC3E}">
        <p14:creationId xmlns:p14="http://schemas.microsoft.com/office/powerpoint/2010/main" val="194434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note that for about 1/3 of</a:t>
            </a:r>
            <a:r>
              <a:rPr lang="en-US" baseline="0" dirty="0" smtClean="0"/>
              <a:t> states for 619, data on a particular child cannot be linked</a:t>
            </a:r>
            <a:endParaRPr lang="en-US" dirty="0" smtClean="0"/>
          </a:p>
          <a:p>
            <a:endParaRPr lang="en-US" dirty="0" smtClean="0"/>
          </a:p>
          <a:p>
            <a:r>
              <a:rPr lang="en-US" dirty="0" smtClean="0"/>
              <a:t>Less so for workforce data, and even less so for program-level data</a:t>
            </a:r>
          </a:p>
          <a:p>
            <a:pPr rtl="0" eaLnBrk="1" fontAlgn="t" latinLnBrk="0" hangingPunct="1"/>
            <a:endParaRPr lang="en-US" dirty="0" smtClean="0"/>
          </a:p>
          <a:p>
            <a:pPr rtl="0" eaLnBrk="1" fontAlgn="t" latinLnBrk="0" hangingPunct="1"/>
            <a:endParaRPr lang="en-US" dirty="0" smtClean="0"/>
          </a:p>
          <a:p>
            <a:pPr rtl="0" eaLnBrk="1" fontAlgn="t" latinLnBrk="0" hangingPunct="1"/>
            <a:r>
              <a:rPr lang="en-US" dirty="0" smtClean="0"/>
              <a:t>Program </a:t>
            </a:r>
            <a:r>
              <a:rPr lang="en-US" dirty="0"/>
              <a:t>data linked</a:t>
            </a:r>
          </a:p>
          <a:p>
            <a:pPr rtl="0" eaLnBrk="1" fontAlgn="auto" latinLnBrk="0" hangingPunct="1"/>
            <a:r>
              <a:rPr lang="en-US" dirty="0"/>
              <a:t>C = 20%</a:t>
            </a:r>
          </a:p>
          <a:p>
            <a:pPr rtl="0" eaLnBrk="1" fontAlgn="auto" latinLnBrk="0" hangingPunct="1"/>
            <a:r>
              <a:rPr lang="en-US" dirty="0"/>
              <a:t>619= 22%</a:t>
            </a:r>
          </a:p>
          <a:p>
            <a:pPr rtl="0" eaLnBrk="1" fontAlgn="auto" latinLnBrk="0" hangingPunct="1"/>
            <a:endParaRPr lang="en-US" dirty="0"/>
          </a:p>
          <a:p>
            <a:pPr rtl="0" eaLnBrk="1" fontAlgn="t" latinLnBrk="0" hangingPunct="1"/>
            <a:r>
              <a:rPr lang="en-US" dirty="0"/>
              <a:t>Workforce data linked</a:t>
            </a:r>
          </a:p>
          <a:p>
            <a:pPr rtl="0" eaLnBrk="1" fontAlgn="auto" latinLnBrk="0" hangingPunct="1"/>
            <a:r>
              <a:rPr lang="en-US" dirty="0"/>
              <a:t>C = 45%</a:t>
            </a:r>
          </a:p>
          <a:p>
            <a:pPr rtl="0" eaLnBrk="1" fontAlgn="auto" latinLnBrk="0" hangingPunct="1"/>
            <a:r>
              <a:rPr lang="en-US" dirty="0"/>
              <a:t>619 = 58%</a:t>
            </a:r>
          </a:p>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24</a:t>
            </a:fld>
            <a:endParaRPr lang="en-US" dirty="0"/>
          </a:p>
        </p:txBody>
      </p:sp>
    </p:spTree>
    <p:extLst>
      <p:ext uri="{BB962C8B-B14F-4D97-AF65-F5344CB8AC3E}">
        <p14:creationId xmlns:p14="http://schemas.microsoft.com/office/powerpoint/2010/main" val="99250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to remember</a:t>
            </a:r>
          </a:p>
          <a:p>
            <a:r>
              <a:rPr lang="en-US" dirty="0" smtClean="0"/>
              <a:t>Especially in a work of acronyms</a:t>
            </a:r>
          </a:p>
          <a:p>
            <a:r>
              <a:rPr lang="en-US" dirty="0" smtClean="0"/>
              <a:t>Early childhood – 0-5</a:t>
            </a:r>
          </a:p>
          <a:p>
            <a:r>
              <a:rPr lang="en-US" dirty="0" smtClean="0"/>
              <a:t>Focus is data</a:t>
            </a:r>
            <a:r>
              <a:rPr lang="en-US" baseline="0" dirty="0" smtClean="0"/>
              <a:t> on children with disabilities, thus the reference to IDEA</a:t>
            </a:r>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2</a:t>
            </a:fld>
            <a:endParaRPr lang="en-US"/>
          </a:p>
        </p:txBody>
      </p:sp>
    </p:spTree>
    <p:extLst>
      <p:ext uri="{BB962C8B-B14F-4D97-AF65-F5344CB8AC3E}">
        <p14:creationId xmlns:p14="http://schemas.microsoft.com/office/powerpoint/2010/main" val="373752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2400" dirty="0" smtClean="0"/>
              <a:t>Challenge for Part B 619 programs to make full use of the child-level data elements: </a:t>
            </a:r>
          </a:p>
          <a:p>
            <a:pPr lvl="1">
              <a:spcAft>
                <a:spcPts val="1200"/>
              </a:spcAft>
            </a:pPr>
            <a:r>
              <a:rPr lang="en-US" dirty="0" smtClean="0"/>
              <a:t>not all these data elements reside in the same data system or have ever been linked for more than one-third of states. </a:t>
            </a:r>
          </a:p>
          <a:p>
            <a:endParaRPr lang="en-US" dirty="0" smtClean="0"/>
          </a:p>
          <a:p>
            <a:r>
              <a:rPr lang="en-US" dirty="0" smtClean="0"/>
              <a:t>Remember</a:t>
            </a:r>
            <a:r>
              <a:rPr lang="en-US" baseline="0" dirty="0" smtClean="0"/>
              <a:t> that many states do not have state-level data systems containing program-level data (65% for C; 56% for 619).</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297305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there are 12 states with Education as the lead agency for Part C, so we would expect C and 619 data to be </a:t>
            </a:r>
            <a:r>
              <a:rPr lang="en-US" baseline="0" dirty="0" smtClean="0"/>
              <a:t> in same system or connected.</a:t>
            </a:r>
          </a:p>
          <a:p>
            <a:endParaRPr lang="en-US" baseline="0" dirty="0" smtClean="0"/>
          </a:p>
          <a:p>
            <a:r>
              <a:rPr lang="en-US" baseline="0" dirty="0" smtClean="0"/>
              <a:t>We compared data from the two surveys, and about one-fourth disagreed about the connections.</a:t>
            </a:r>
          </a:p>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dirty="0"/>
          </a:p>
        </p:txBody>
      </p:sp>
    </p:spTree>
    <p:extLst>
      <p:ext uri="{BB962C8B-B14F-4D97-AF65-F5344CB8AC3E}">
        <p14:creationId xmlns:p14="http://schemas.microsoft.com/office/powerpoint/2010/main" val="313957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identifiers w</a:t>
            </a:r>
            <a:r>
              <a:rPr lang="en-US" dirty="0" smtClean="0"/>
              <a:t>ould increase the state’s ability to link data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27</a:t>
            </a:fld>
            <a:endParaRPr lang="en-US" dirty="0"/>
          </a:p>
        </p:txBody>
      </p:sp>
    </p:spTree>
    <p:extLst>
      <p:ext uri="{BB962C8B-B14F-4D97-AF65-F5344CB8AC3E}">
        <p14:creationId xmlns:p14="http://schemas.microsoft.com/office/powerpoint/2010/main" val="721621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276415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8289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connections</a:t>
            </a:r>
            <a:r>
              <a:rPr lang="en-US" baseline="0" dirty="0" smtClean="0"/>
              <a:t> between c and health are strong in many states; health is lead agency in many states (N =   ) </a:t>
            </a:r>
          </a:p>
          <a:p>
            <a:endParaRPr lang="en-US" baseline="0" dirty="0" smtClean="0"/>
          </a:p>
          <a:p>
            <a:r>
              <a:rPr lang="en-US" baseline="0" dirty="0" smtClean="0"/>
              <a:t>Highest with Medicaid (42%); and newborn hearing screening (EDHI- Early Hearing Detection &amp; Intervention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dirty="0"/>
          </a:p>
        </p:txBody>
      </p:sp>
    </p:spTree>
    <p:extLst>
      <p:ext uri="{BB962C8B-B14F-4D97-AF65-F5344CB8AC3E}">
        <p14:creationId xmlns:p14="http://schemas.microsoft.com/office/powerpoint/2010/main" val="2709451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CAPTA  </a:t>
            </a:r>
            <a:r>
              <a:rPr lang="en-US" i="1" dirty="0" smtClean="0"/>
              <a:t>Child Abuse Prevention and Treatment  Act</a:t>
            </a:r>
          </a:p>
          <a:p>
            <a:endParaRPr lang="en-US" i="1" dirty="0" smtClean="0"/>
          </a:p>
          <a:p>
            <a:r>
              <a:rPr lang="en-US" i="1" dirty="0" smtClean="0"/>
              <a:t>Requirement</a:t>
            </a:r>
            <a:r>
              <a:rPr lang="en-US" i="1" baseline="0" dirty="0" smtClean="0"/>
              <a:t> to refer children with substantiated cases of abuse and neglect to Part C</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2639645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674963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DaSy Center staff will be using findings to develop TA plans for the upcoming year.  We’re in the middle of TA planning right</a:t>
            </a:r>
            <a:r>
              <a:rPr lang="en-US" sz="1200" baseline="0" dirty="0" smtClean="0"/>
              <a:t>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Only real big difference between the 2 client types is APR indicators – Indicator 6 on where children receive services and whether it is an inclusive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Finally, the last results from the survey… are on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33</a:t>
            </a:fld>
            <a:endParaRPr lang="en-US" dirty="0"/>
          </a:p>
        </p:txBody>
      </p:sp>
    </p:spTree>
    <p:extLst>
      <p:ext uri="{BB962C8B-B14F-4D97-AF65-F5344CB8AC3E}">
        <p14:creationId xmlns:p14="http://schemas.microsoft.com/office/powerpoint/2010/main" val="1020317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34</a:t>
            </a:fld>
            <a:endParaRPr lang="en-US"/>
          </a:p>
        </p:txBody>
      </p:sp>
    </p:spTree>
    <p:extLst>
      <p:ext uri="{BB962C8B-B14F-4D97-AF65-F5344CB8AC3E}">
        <p14:creationId xmlns:p14="http://schemas.microsoft.com/office/powerpoint/2010/main" val="388055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contract </a:t>
            </a:r>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4</a:t>
            </a:fld>
            <a:endParaRPr lang="en-US"/>
          </a:p>
        </p:txBody>
      </p:sp>
    </p:spTree>
    <p:extLst>
      <p:ext uri="{BB962C8B-B14F-4D97-AF65-F5344CB8AC3E}">
        <p14:creationId xmlns:p14="http://schemas.microsoft.com/office/powerpoint/2010/main" val="220066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the relationship to the ECIDS framework and SLDS framework</a:t>
            </a:r>
            <a:endParaRPr lang="en-US" dirty="0"/>
          </a:p>
        </p:txBody>
      </p:sp>
      <p:sp>
        <p:nvSpPr>
          <p:cNvPr id="4" name="Slide Number Placeholder 3"/>
          <p:cNvSpPr>
            <a:spLocks noGrp="1"/>
          </p:cNvSpPr>
          <p:nvPr>
            <p:ph type="sldNum" sz="quarter" idx="10"/>
          </p:nvPr>
        </p:nvSpPr>
        <p:spPr/>
        <p:txBody>
          <a:bodyPr/>
          <a:lstStyle/>
          <a:p>
            <a:fld id="{1B6D3C83-878C-41EA-A882-36DB08AA3F36}" type="slidenum">
              <a:rPr lang="en-US" smtClean="0"/>
              <a:t>36</a:t>
            </a:fld>
            <a:endParaRPr lang="en-US"/>
          </a:p>
        </p:txBody>
      </p:sp>
    </p:spTree>
    <p:extLst>
      <p:ext uri="{BB962C8B-B14F-4D97-AF65-F5344CB8AC3E}">
        <p14:creationId xmlns:p14="http://schemas.microsoft.com/office/powerpoint/2010/main" val="1079874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Develop a timeline (includes when the component is shared with the partner states)</a:t>
            </a:r>
          </a:p>
          <a:p>
            <a:r>
              <a:rPr lang="en-US" sz="1200" kern="1200" dirty="0" smtClean="0">
                <a:solidFill>
                  <a:schemeClr val="tx1"/>
                </a:solidFill>
                <a:effectLst/>
                <a:latin typeface="+mn-lt"/>
                <a:ea typeface="+mn-ea"/>
                <a:cs typeface="+mn-cs"/>
              </a:rPr>
              <a:t>2. Define the component (use SLDS/ECIDS definition as starting point).</a:t>
            </a:r>
          </a:p>
          <a:p>
            <a:r>
              <a:rPr lang="en-US" sz="1600" dirty="0" smtClean="0"/>
              <a:t>Resources related to the component; </a:t>
            </a:r>
          </a:p>
          <a:p>
            <a:pPr lvl="1"/>
            <a:r>
              <a:rPr lang="en-US" sz="1200" dirty="0" smtClean="0"/>
              <a:t>(if appropriate) State’s options related to the component and associated pros and cons; </a:t>
            </a:r>
          </a:p>
          <a:p>
            <a:pPr lvl="1"/>
            <a:r>
              <a:rPr lang="en-US" sz="1200" dirty="0" smtClean="0"/>
              <a:t>(as needed) Unique issues for features for Part C and 619;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Recommendation on how this component fits in the overall framework.  (single standalone component, should be part of another component, should be a cross-cutting theme, should be split into multiple components or other)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37</a:t>
            </a:fld>
            <a:endParaRPr lang="en-US"/>
          </a:p>
        </p:txBody>
      </p:sp>
    </p:spTree>
    <p:extLst>
      <p:ext uri="{BB962C8B-B14F-4D97-AF65-F5344CB8AC3E}">
        <p14:creationId xmlns:p14="http://schemas.microsoft.com/office/powerpoint/2010/main" val="190352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2616506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we need this slide. Slide 39 also has TA activities</a:t>
            </a:r>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41</a:t>
            </a:fld>
            <a:endParaRPr lang="en-US"/>
          </a:p>
        </p:txBody>
      </p:sp>
    </p:spTree>
    <p:extLst>
      <p:ext uri="{BB962C8B-B14F-4D97-AF65-F5344CB8AC3E}">
        <p14:creationId xmlns:p14="http://schemas.microsoft.com/office/powerpoint/2010/main" val="2933099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“Collaborate with relevant projects” is</a:t>
            </a:r>
            <a:r>
              <a:rPr lang="en-US" baseline="0" dirty="0" smtClean="0"/>
              <a:t> very important.  </a:t>
            </a:r>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43</a:t>
            </a:fld>
            <a:endParaRPr lang="en-US"/>
          </a:p>
        </p:txBody>
      </p:sp>
    </p:spTree>
    <p:extLst>
      <p:ext uri="{BB962C8B-B14F-4D97-AF65-F5344CB8AC3E}">
        <p14:creationId xmlns:p14="http://schemas.microsoft.com/office/powerpoint/2010/main" val="321964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the circle reflects the </a:t>
            </a:r>
            <a:r>
              <a:rPr lang="en-US" i="1" dirty="0" smtClean="0"/>
              <a:t>relative </a:t>
            </a:r>
            <a:r>
              <a:rPr lang="en-US" dirty="0" smtClean="0"/>
              <a:t>amount of </a:t>
            </a:r>
            <a:r>
              <a:rPr lang="en-US" b="1" dirty="0" smtClean="0"/>
              <a:t>funding</a:t>
            </a:r>
            <a:r>
              <a:rPr lang="en-US" dirty="0" smtClean="0"/>
              <a:t>.</a:t>
            </a:r>
          </a:p>
          <a:p>
            <a:r>
              <a:rPr lang="en-US" dirty="0" smtClean="0"/>
              <a:t>Cross staffing – ensures coordination.</a:t>
            </a:r>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6</a:t>
            </a:fld>
            <a:endParaRPr lang="en-US"/>
          </a:p>
        </p:txBody>
      </p:sp>
    </p:spTree>
    <p:extLst>
      <p:ext uri="{BB962C8B-B14F-4D97-AF65-F5344CB8AC3E}">
        <p14:creationId xmlns:p14="http://schemas.microsoft.com/office/powerpoint/2010/main" val="298058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156D05E-D95A-4FF7-AAB8-B3C25C401BF8}" type="slidenum">
              <a:rPr lang="en-US" smtClean="0"/>
              <a:t>9</a:t>
            </a:fld>
            <a:endParaRPr lang="en-US"/>
          </a:p>
        </p:txBody>
      </p:sp>
    </p:spTree>
    <p:extLst>
      <p:ext uri="{BB962C8B-B14F-4D97-AF65-F5344CB8AC3E}">
        <p14:creationId xmlns:p14="http://schemas.microsoft.com/office/powerpoint/2010/main" val="19225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10</a:t>
            </a:fld>
            <a:endParaRPr lang="en-US"/>
          </a:p>
        </p:txBody>
      </p:sp>
    </p:spTree>
    <p:extLst>
      <p:ext uri="{BB962C8B-B14F-4D97-AF65-F5344CB8AC3E}">
        <p14:creationId xmlns:p14="http://schemas.microsoft.com/office/powerpoint/2010/main" val="268630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11</a:t>
            </a:fld>
            <a:endParaRPr lang="en-US"/>
          </a:p>
        </p:txBody>
      </p:sp>
    </p:spTree>
    <p:extLst>
      <p:ext uri="{BB962C8B-B14F-4D97-AF65-F5344CB8AC3E}">
        <p14:creationId xmlns:p14="http://schemas.microsoft.com/office/powerpoint/2010/main" val="319767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13</a:t>
            </a:fld>
            <a:endParaRPr lang="en-US"/>
          </a:p>
        </p:txBody>
      </p:sp>
    </p:spTree>
    <p:extLst>
      <p:ext uri="{BB962C8B-B14F-4D97-AF65-F5344CB8AC3E}">
        <p14:creationId xmlns:p14="http://schemas.microsoft.com/office/powerpoint/2010/main" val="424220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look at the major activities of the Center.</a:t>
            </a:r>
          </a:p>
          <a:p>
            <a:endParaRPr lang="en-US" dirty="0" smtClean="0"/>
          </a:p>
          <a:p>
            <a:r>
              <a:rPr lang="en-US" dirty="0" smtClean="0"/>
              <a:t>First, I’ll talk about the Needs Assessment</a:t>
            </a:r>
            <a:r>
              <a:rPr lang="en-US" baseline="0" dirty="0" smtClean="0"/>
              <a:t> survey we conducted in the spring, and Kellen will talk about the development of the framework.  Both of these fall under </a:t>
            </a:r>
            <a:r>
              <a:rPr lang="en-US" dirty="0" smtClean="0"/>
              <a:t>Knowledge development.</a:t>
            </a:r>
            <a:endParaRPr lang="en-US" dirty="0"/>
          </a:p>
        </p:txBody>
      </p:sp>
      <p:sp>
        <p:nvSpPr>
          <p:cNvPr id="4" name="Slide Number Placeholder 3"/>
          <p:cNvSpPr>
            <a:spLocks noGrp="1"/>
          </p:cNvSpPr>
          <p:nvPr>
            <p:ph type="sldNum" sz="quarter" idx="10"/>
          </p:nvPr>
        </p:nvSpPr>
        <p:spPr/>
        <p:txBody>
          <a:bodyPr/>
          <a:lstStyle/>
          <a:p>
            <a:fld id="{8156D05E-D95A-4FF7-AAB8-B3C25C401BF8}" type="slidenum">
              <a:rPr lang="en-US" smtClean="0"/>
              <a:t>14</a:t>
            </a:fld>
            <a:endParaRPr lang="en-US"/>
          </a:p>
        </p:txBody>
      </p:sp>
    </p:spTree>
    <p:extLst>
      <p:ext uri="{BB962C8B-B14F-4D97-AF65-F5344CB8AC3E}">
        <p14:creationId xmlns:p14="http://schemas.microsoft.com/office/powerpoint/2010/main" val="1176666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676900" y="304800"/>
            <a:ext cx="4947996" cy="10028823"/>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Logo for Ohio Education Research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709" y="228625"/>
            <a:ext cx="948485" cy="685800"/>
          </a:xfrm>
          <a:prstGeom prst="rect">
            <a:avLst/>
          </a:prstGeom>
        </p:spPr>
      </p:pic>
      <p:sp>
        <p:nvSpPr>
          <p:cNvPr id="2" name="Title 1"/>
          <p:cNvSpPr>
            <a:spLocks noGrp="1"/>
          </p:cNvSpPr>
          <p:nvPr>
            <p:ph type="title"/>
          </p:nvPr>
        </p:nvSpPr>
        <p:spPr>
          <a:xfrm>
            <a:off x="457200" y="228635"/>
            <a:ext cx="7315165" cy="685800"/>
          </a:xfrm>
        </p:spPr>
        <p:txBody>
          <a:bodyPr>
            <a:normAutofit/>
          </a:bodyPr>
          <a:lstStyle>
            <a:lvl1pPr algn="l">
              <a:defRPr sz="3200" b="1"/>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06F4698A-F10C-4C49-9C0E-3AB58044AF47}" type="slidenum">
              <a:rPr lang="en-US" smtClean="0"/>
              <a:pPr/>
              <a:t>‹#›</a:t>
            </a:fld>
            <a:endParaRPr lang="en-US"/>
          </a:p>
        </p:txBody>
      </p:sp>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3"/>
          </p:nvPr>
        </p:nvSpPr>
        <p:spPr>
          <a:xfrm>
            <a:off x="457245" y="1051586"/>
            <a:ext cx="8229600" cy="457200"/>
          </a:xfrm>
          <a:prstGeom prst="rect">
            <a:avLst/>
          </a:prstGeom>
        </p:spPr>
        <p:txBody>
          <a:bodyPr/>
          <a:lstStyle>
            <a:lvl1pPr marL="0" indent="347663">
              <a:buNone/>
              <a:defRPr sz="3000" b="1" i="1"/>
            </a:lvl1pPr>
            <a:lvl2pPr marL="457200" indent="0">
              <a:buNone/>
              <a:defRPr sz="2600"/>
            </a:lvl2pPr>
            <a:lvl3pPr>
              <a:defRPr sz="2500"/>
            </a:lvl3pPr>
          </a:lstStyle>
          <a:p>
            <a:pPr lvl="0"/>
            <a:endParaRPr lang="en-US" dirty="0" smtClean="0"/>
          </a:p>
        </p:txBody>
      </p:sp>
      <p:sp>
        <p:nvSpPr>
          <p:cNvPr id="3" name="Content Placeholder 2"/>
          <p:cNvSpPr>
            <a:spLocks noGrp="1"/>
          </p:cNvSpPr>
          <p:nvPr>
            <p:ph idx="1"/>
          </p:nvPr>
        </p:nvSpPr>
        <p:spPr>
          <a:xfrm>
            <a:off x="457200" y="1600220"/>
            <a:ext cx="8229600" cy="4571950"/>
          </a:xfrm>
          <a:prstGeom prst="rect">
            <a:avLst/>
          </a:prstGeom>
        </p:spPr>
        <p:txBody>
          <a:bodyPr/>
          <a:lstStyle>
            <a:lvl1pPr marL="228600" indent="-228600">
              <a:defRPr sz="2600"/>
            </a:lvl1pPr>
            <a:lvl2pPr marL="457200" indent="-228600">
              <a:buFont typeface="Courier New" pitchFamily="49" charset="0"/>
              <a:buChar char="o"/>
              <a:defRPr sz="2400"/>
            </a:lvl2pPr>
            <a:lvl3pPr>
              <a:defRPr sz="2500"/>
            </a:lvl3pPr>
          </a:lstStyle>
          <a:p>
            <a:pPr lvl="0"/>
            <a:r>
              <a:rPr lang="en-US" dirty="0" smtClean="0"/>
              <a:t>Click to edit Master text styles</a:t>
            </a:r>
          </a:p>
          <a:p>
            <a:pPr lvl="1"/>
            <a:r>
              <a:rPr lang="en-US" dirty="0" smtClean="0"/>
              <a:t>Second level</a:t>
            </a:r>
          </a:p>
        </p:txBody>
      </p:sp>
      <p:pic>
        <p:nvPicPr>
          <p:cNvPr id="13" name="Picture 2" descr="Logo for Jack, Joseph and Morton Mandel School of Applied Social Sciences; Case Western Reserve Universit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869" y="6263609"/>
            <a:ext cx="207372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294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10" descr="Logo for Ohio Education Research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709" y="228625"/>
            <a:ext cx="948485" cy="685800"/>
          </a:xfrm>
          <a:prstGeom prst="rect">
            <a:avLst/>
          </a:prstGeom>
        </p:spPr>
      </p:pic>
      <p:sp>
        <p:nvSpPr>
          <p:cNvPr id="2" name="Title 1"/>
          <p:cNvSpPr>
            <a:spLocks noGrp="1"/>
          </p:cNvSpPr>
          <p:nvPr>
            <p:ph type="title"/>
          </p:nvPr>
        </p:nvSpPr>
        <p:spPr>
          <a:xfrm>
            <a:off x="457200" y="228635"/>
            <a:ext cx="7315165" cy="685800"/>
          </a:xfrm>
        </p:spPr>
        <p:txBody>
          <a:bodyPr>
            <a:normAutofit/>
          </a:bodyPr>
          <a:lstStyle>
            <a:lvl1pPr algn="l">
              <a:defRPr sz="3200" b="1"/>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06F4698A-F10C-4C49-9C0E-3AB58044AF47}" type="slidenum">
              <a:rPr lang="en-US" smtClean="0"/>
              <a:pPr/>
              <a:t>‹#›</a:t>
            </a:fld>
            <a:endParaRPr lang="en-US"/>
          </a:p>
        </p:txBody>
      </p:sp>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3"/>
          </p:nvPr>
        </p:nvSpPr>
        <p:spPr>
          <a:xfrm>
            <a:off x="457245" y="1051586"/>
            <a:ext cx="8229600" cy="457200"/>
          </a:xfrm>
          <a:prstGeom prst="rect">
            <a:avLst/>
          </a:prstGeom>
        </p:spPr>
        <p:txBody>
          <a:bodyPr/>
          <a:lstStyle>
            <a:lvl1pPr marL="0" indent="347663">
              <a:buNone/>
              <a:defRPr sz="3000" b="1" i="1"/>
            </a:lvl1pPr>
            <a:lvl2pPr marL="457200" indent="0">
              <a:buNone/>
              <a:defRPr sz="2600"/>
            </a:lvl2pPr>
            <a:lvl3pPr>
              <a:defRPr sz="2500"/>
            </a:lvl3pPr>
          </a:lstStyle>
          <a:p>
            <a:pPr lvl="0"/>
            <a:endParaRPr lang="en-US" dirty="0" smtClean="0"/>
          </a:p>
        </p:txBody>
      </p:sp>
      <p:sp>
        <p:nvSpPr>
          <p:cNvPr id="3" name="Content Placeholder 2"/>
          <p:cNvSpPr>
            <a:spLocks noGrp="1"/>
          </p:cNvSpPr>
          <p:nvPr>
            <p:ph idx="1"/>
          </p:nvPr>
        </p:nvSpPr>
        <p:spPr>
          <a:xfrm>
            <a:off x="457200" y="1600220"/>
            <a:ext cx="8229600" cy="4571950"/>
          </a:xfrm>
          <a:prstGeom prst="rect">
            <a:avLst/>
          </a:prstGeom>
        </p:spPr>
        <p:txBody>
          <a:bodyPr/>
          <a:lstStyle>
            <a:lvl1pPr marL="228600" indent="-228600">
              <a:defRPr sz="2600"/>
            </a:lvl1pPr>
            <a:lvl2pPr marL="457200" indent="-228600">
              <a:buFont typeface="Courier New" pitchFamily="49" charset="0"/>
              <a:buChar char="o"/>
              <a:defRPr sz="2400"/>
            </a:lvl2pPr>
            <a:lvl3pPr>
              <a:defRPr sz="2500"/>
            </a:lvl3pPr>
          </a:lstStyle>
          <a:p>
            <a:pPr lvl="0"/>
            <a:r>
              <a:rPr lang="en-US" dirty="0" smtClean="0"/>
              <a:t>Click to edit Master text styles</a:t>
            </a:r>
          </a:p>
          <a:p>
            <a:pPr lvl="1"/>
            <a:r>
              <a:rPr lang="en-US" dirty="0" smtClean="0"/>
              <a:t>Second level</a:t>
            </a:r>
          </a:p>
        </p:txBody>
      </p:sp>
      <p:pic>
        <p:nvPicPr>
          <p:cNvPr id="13" name="Picture 2" descr="Logo for Jack, Joseph and Morton Mandel School of Applied Social Sciences; Case Western Reserve Universit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869" y="6263609"/>
            <a:ext cx="207372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56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 name="Picture 10" descr="Logo for Ohio Education Research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709" y="228625"/>
            <a:ext cx="948485" cy="685800"/>
          </a:xfrm>
          <a:prstGeom prst="rect">
            <a:avLst/>
          </a:prstGeom>
        </p:spPr>
      </p:pic>
      <p:sp>
        <p:nvSpPr>
          <p:cNvPr id="2" name="Title 1"/>
          <p:cNvSpPr>
            <a:spLocks noGrp="1"/>
          </p:cNvSpPr>
          <p:nvPr>
            <p:ph type="title"/>
          </p:nvPr>
        </p:nvSpPr>
        <p:spPr>
          <a:xfrm>
            <a:off x="457200" y="228635"/>
            <a:ext cx="7315165" cy="685800"/>
          </a:xfrm>
        </p:spPr>
        <p:txBody>
          <a:bodyPr>
            <a:normAutofit/>
          </a:bodyPr>
          <a:lstStyle>
            <a:lvl1pPr algn="l">
              <a:defRPr sz="3200" b="1"/>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06F4698A-F10C-4C49-9C0E-3AB58044AF47}" type="slidenum">
              <a:rPr lang="en-US" smtClean="0"/>
              <a:pPr/>
              <a:t>‹#›</a:t>
            </a:fld>
            <a:endParaRPr lang="en-US"/>
          </a:p>
        </p:txBody>
      </p:sp>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3"/>
          </p:nvPr>
        </p:nvSpPr>
        <p:spPr>
          <a:xfrm>
            <a:off x="457245" y="1051586"/>
            <a:ext cx="8229600" cy="457200"/>
          </a:xfrm>
          <a:prstGeom prst="rect">
            <a:avLst/>
          </a:prstGeom>
        </p:spPr>
        <p:txBody>
          <a:bodyPr/>
          <a:lstStyle>
            <a:lvl1pPr marL="0" indent="347663">
              <a:buNone/>
              <a:defRPr sz="3000" b="1" i="1"/>
            </a:lvl1pPr>
            <a:lvl2pPr marL="457200" indent="0">
              <a:buNone/>
              <a:defRPr sz="2600"/>
            </a:lvl2pPr>
            <a:lvl3pPr>
              <a:defRPr sz="2500"/>
            </a:lvl3pPr>
          </a:lstStyle>
          <a:p>
            <a:pPr lvl="0"/>
            <a:endParaRPr lang="en-US" dirty="0" smtClean="0"/>
          </a:p>
        </p:txBody>
      </p:sp>
      <p:sp>
        <p:nvSpPr>
          <p:cNvPr id="3" name="Content Placeholder 2"/>
          <p:cNvSpPr>
            <a:spLocks noGrp="1"/>
          </p:cNvSpPr>
          <p:nvPr>
            <p:ph idx="1"/>
          </p:nvPr>
        </p:nvSpPr>
        <p:spPr>
          <a:xfrm>
            <a:off x="457200" y="1600220"/>
            <a:ext cx="8229600" cy="4571950"/>
          </a:xfrm>
          <a:prstGeom prst="rect">
            <a:avLst/>
          </a:prstGeom>
        </p:spPr>
        <p:txBody>
          <a:bodyPr/>
          <a:lstStyle>
            <a:lvl1pPr marL="228600" indent="-228600">
              <a:defRPr sz="2600"/>
            </a:lvl1pPr>
            <a:lvl2pPr marL="457200" indent="-228600">
              <a:buFont typeface="Courier New" pitchFamily="49" charset="0"/>
              <a:buChar char="o"/>
              <a:defRPr sz="2400"/>
            </a:lvl2pPr>
            <a:lvl3pPr>
              <a:defRPr sz="2500"/>
            </a:lvl3pPr>
          </a:lstStyle>
          <a:p>
            <a:pPr lvl="0"/>
            <a:r>
              <a:rPr lang="en-US" dirty="0" smtClean="0"/>
              <a:t>Click to edit Master text styles</a:t>
            </a:r>
          </a:p>
          <a:p>
            <a:pPr lvl="1"/>
            <a:r>
              <a:rPr lang="en-US" dirty="0" smtClean="0"/>
              <a:t>Second level</a:t>
            </a:r>
          </a:p>
        </p:txBody>
      </p:sp>
      <p:pic>
        <p:nvPicPr>
          <p:cNvPr id="13" name="Picture 2" descr="Logo for Jack, Joseph and Morton Mandel School of Applied Social Sciences; Case Western Reserve Universit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869" y="6263609"/>
            <a:ext cx="207372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772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29722" t="-306" r="29722" b="34657"/>
          <a:stretch/>
        </p:blipFill>
        <p:spPr>
          <a:xfrm>
            <a:off x="4196004" y="274320"/>
            <a:ext cx="4947996" cy="658368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 name="Group 2" descr="Logo for the Center for IDEA Early Childhood Data Systems, the DaSy Center"/>
          <p:cNvGrpSpPr/>
          <p:nvPr userDrawn="1"/>
        </p:nvGrpSpPr>
        <p:grpSpPr>
          <a:xfrm>
            <a:off x="762000" y="350098"/>
            <a:ext cx="6477000" cy="1478702"/>
            <a:chOff x="762000" y="350098"/>
            <a:chExt cx="6477000" cy="1478702"/>
          </a:xfrm>
        </p:grpSpPr>
        <p:pic>
          <p:nvPicPr>
            <p:cNvPr id="7" name="Picture 2" descr="Logo for the Center for IDEA Early Childhood Data Systems, the DaSy Cente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Logo for the Ceter for IDEA Early Childhood Data Systems, the DaSy Center"/>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grpSp>
    </p:spTree>
    <p:extLst>
      <p:ext uri="{BB962C8B-B14F-4D97-AF65-F5344CB8AC3E}">
        <p14:creationId xmlns:p14="http://schemas.microsoft.com/office/powerpoint/2010/main" val="27889299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698009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02024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5126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08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400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2170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281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5286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4863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solidFill>
                  <a:prstClr val="black"/>
                </a:solidFill>
              </a:rPr>
              <a:pPr/>
              <a:t>6/5/2014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67997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24600" y="6324600"/>
            <a:ext cx="2133600" cy="365125"/>
          </a:xfrm>
          <a:prstGeom prst="rect">
            <a:avLst/>
          </a:prstGeom>
        </p:spPr>
        <p:txBody>
          <a:bodyPr/>
          <a:lstStyle/>
          <a:p>
            <a:fld id="{E762F214-9554-49B1-AEE7-E0E37654B45A}" type="datetimeFigureOut">
              <a:rPr lang="en-US" smtClean="0"/>
              <a:t>6/5/2014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32460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62F214-9554-49B1-AEE7-E0E37654B45A}" type="datetimeFigureOut">
              <a:rPr lang="en-US" smtClean="0"/>
              <a:t>6/5/2014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598621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image" Target="../media/image21.pn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notesSlide" Target="../notesSlides/notesSlide30.xml"/><Relationship Id="rId16"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Layout" Target="../diagrams/layout8.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dasycenter.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4038600"/>
            <a:ext cx="4876800" cy="2362200"/>
          </a:xfrm>
          <a:prstGeom prst="rect">
            <a:avLst/>
          </a:prstGeom>
          <a:solidFill>
            <a:schemeClr val="bg1"/>
          </a:solidFill>
        </p:spPr>
        <p:txBody>
          <a:bodyPr>
            <a:normAutofit fontScale="92500" lnSpcReduction="20000"/>
          </a:bodyPr>
          <a:lstStyle>
            <a:lvl1pPr marL="0" indent="0" algn="l"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000" dirty="0" smtClean="0"/>
          </a:p>
          <a:p>
            <a:pPr algn="ctr"/>
            <a:r>
              <a:rPr lang="en-US" sz="3200" b="1" dirty="0" smtClean="0">
                <a:solidFill>
                  <a:schemeClr val="accent1">
                    <a:lumMod val="75000"/>
                  </a:schemeClr>
                </a:solidFill>
              </a:rPr>
              <a:t>FPG Seminar Series</a:t>
            </a:r>
          </a:p>
          <a:p>
            <a:pPr algn="ctr"/>
            <a:r>
              <a:rPr lang="en-US" sz="3200" b="1" dirty="0" smtClean="0">
                <a:solidFill>
                  <a:schemeClr val="accent1">
                    <a:lumMod val="75000"/>
                  </a:schemeClr>
                </a:solidFill>
              </a:rPr>
              <a:t>November 18, 2013</a:t>
            </a:r>
          </a:p>
          <a:p>
            <a:pPr algn="ctr"/>
            <a:r>
              <a:rPr lang="en-US" sz="3200" b="1" dirty="0" smtClean="0">
                <a:solidFill>
                  <a:schemeClr val="accent1">
                    <a:lumMod val="75000"/>
                  </a:schemeClr>
                </a:solidFill>
              </a:rPr>
              <a:t>Presented by:  </a:t>
            </a:r>
          </a:p>
          <a:p>
            <a:r>
              <a:rPr lang="en-US" b="1" dirty="0" smtClean="0">
                <a:solidFill>
                  <a:schemeClr val="accent1">
                    <a:lumMod val="75000"/>
                  </a:schemeClr>
                </a:solidFill>
              </a:rPr>
              <a:t>Kellen Reid </a:t>
            </a:r>
          </a:p>
          <a:p>
            <a:r>
              <a:rPr lang="en-US" b="1" dirty="0" smtClean="0">
                <a:solidFill>
                  <a:schemeClr val="accent1">
                    <a:lumMod val="75000"/>
                  </a:schemeClr>
                </a:solidFill>
              </a:rPr>
              <a:t>Martha Diefendorf</a:t>
            </a:r>
            <a:endParaRPr lang="en-US" b="1" dirty="0">
              <a:solidFill>
                <a:schemeClr val="accent1">
                  <a:lumMod val="75000"/>
                </a:schemeClr>
              </a:solidFill>
            </a:endParaRPr>
          </a:p>
        </p:txBody>
      </p:sp>
      <p:sp>
        <p:nvSpPr>
          <p:cNvPr id="5" name="Title 6"/>
          <p:cNvSpPr txBox="1">
            <a:spLocks/>
          </p:cNvSpPr>
          <p:nvPr/>
        </p:nvSpPr>
        <p:spPr>
          <a:xfrm>
            <a:off x="381000" y="2438401"/>
            <a:ext cx="6019800" cy="1219200"/>
          </a:xfrm>
          <a:prstGeom prst="rect">
            <a:avLst/>
          </a:prstGeom>
          <a:noFill/>
          <a:effectLst>
            <a:outerShdw dist="38100" sx="1000" sy="1000" algn="tl" rotWithShape="0">
              <a:prstClr val="black"/>
            </a:outerShdw>
            <a:softEdge rad="31750"/>
          </a:effectLst>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2">
                    <a:lumMod val="60000"/>
                    <a:lumOff val="40000"/>
                  </a:schemeClr>
                </a:solidFill>
                <a:latin typeface="+mj-lt"/>
                <a:ea typeface="+mj-ea"/>
                <a:cs typeface="+mj-cs"/>
              </a:defRPr>
            </a:lvl1pPr>
          </a:lstStyle>
          <a:p>
            <a:r>
              <a:rPr lang="en-US" sz="5400" dirty="0" smtClean="0"/>
              <a:t>Introducing the DaSy Center</a:t>
            </a:r>
            <a:endParaRPr lang="en-US" sz="5400" dirty="0"/>
          </a:p>
        </p:txBody>
      </p:sp>
    </p:spTree>
    <p:extLst>
      <p:ext uri="{BB962C8B-B14F-4D97-AF65-F5344CB8AC3E}">
        <p14:creationId xmlns:p14="http://schemas.microsoft.com/office/powerpoint/2010/main" val="239685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10</a:t>
            </a:fld>
            <a:endParaRPr lang="en-US"/>
          </a:p>
        </p:txBody>
      </p:sp>
      <p:sp>
        <p:nvSpPr>
          <p:cNvPr id="9" name="Rounded Rectangle 8" descr="&quot; &quot;"/>
          <p:cNvSpPr/>
          <p:nvPr/>
        </p:nvSpPr>
        <p:spPr>
          <a:xfrm>
            <a:off x="533400" y="5181600"/>
            <a:ext cx="7315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descr="&quot; &quot;"/>
          <p:cNvSpPr/>
          <p:nvPr/>
        </p:nvSpPr>
        <p:spPr>
          <a:xfrm>
            <a:off x="533400" y="3429000"/>
            <a:ext cx="7315200" cy="1676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quot; &quot;"/>
          <p:cNvSpPr/>
          <p:nvPr/>
        </p:nvSpPr>
        <p:spPr>
          <a:xfrm>
            <a:off x="533400" y="1143000"/>
            <a:ext cx="73152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43000"/>
            <a:ext cx="7498080" cy="4800600"/>
          </a:xfrm>
        </p:spPr>
        <p:txBody>
          <a:bodyPr>
            <a:noAutofit/>
          </a:bodyPr>
          <a:lstStyle/>
          <a:p>
            <a:pPr marL="82296" indent="0">
              <a:buNone/>
            </a:pPr>
            <a:r>
              <a:rPr lang="en-US" sz="2400" dirty="0" smtClean="0">
                <a:solidFill>
                  <a:schemeClr val="bg1"/>
                </a:solidFill>
              </a:rPr>
              <a:t>Recognition of the </a:t>
            </a:r>
          </a:p>
          <a:p>
            <a:pPr marL="741363" indent="-395288"/>
            <a:r>
              <a:rPr lang="en-US" sz="2400" dirty="0" smtClean="0">
                <a:solidFill>
                  <a:schemeClr val="bg1"/>
                </a:solidFill>
              </a:rPr>
              <a:t>The importance of early childhood</a:t>
            </a:r>
          </a:p>
          <a:p>
            <a:pPr marL="741363" indent="-395288"/>
            <a:r>
              <a:rPr lang="en-US" sz="2400" dirty="0" smtClean="0">
                <a:solidFill>
                  <a:schemeClr val="bg1"/>
                </a:solidFill>
              </a:rPr>
              <a:t>Need for good data</a:t>
            </a:r>
          </a:p>
          <a:p>
            <a:pPr marL="741363" indent="-395288"/>
            <a:r>
              <a:rPr lang="en-US" sz="2400" dirty="0" smtClean="0">
                <a:solidFill>
                  <a:schemeClr val="bg1"/>
                </a:solidFill>
              </a:rPr>
              <a:t>Need for coordinated early childhood data systems</a:t>
            </a:r>
          </a:p>
          <a:p>
            <a:pPr marL="741363" indent="-395288"/>
            <a:r>
              <a:rPr lang="en-US" sz="2400" dirty="0" smtClean="0">
                <a:solidFill>
                  <a:schemeClr val="bg1"/>
                </a:solidFill>
              </a:rPr>
              <a:t>Need for longitudinal data systems</a:t>
            </a:r>
          </a:p>
          <a:p>
            <a:pPr marL="82296" indent="0">
              <a:spcBef>
                <a:spcPts val="1200"/>
              </a:spcBef>
              <a:buNone/>
            </a:pPr>
            <a:r>
              <a:rPr lang="en-US" sz="2400" dirty="0" smtClean="0">
                <a:solidFill>
                  <a:schemeClr val="bg1"/>
                </a:solidFill>
              </a:rPr>
              <a:t>Resources for</a:t>
            </a:r>
          </a:p>
          <a:p>
            <a:pPr marL="682625" indent="-336550"/>
            <a:r>
              <a:rPr lang="en-US" sz="2400" dirty="0" smtClean="0">
                <a:solidFill>
                  <a:schemeClr val="bg1"/>
                </a:solidFill>
              </a:rPr>
              <a:t>Building coordinated EC systems (RTT-ELC)</a:t>
            </a:r>
          </a:p>
          <a:p>
            <a:pPr marL="682625" indent="-336550"/>
            <a:r>
              <a:rPr lang="en-US" sz="2400" dirty="0" smtClean="0">
                <a:solidFill>
                  <a:schemeClr val="bg1"/>
                </a:solidFill>
              </a:rPr>
              <a:t>Building state data systems (SLDS, CEDS, PTAC, RTT-ELC)</a:t>
            </a:r>
          </a:p>
          <a:p>
            <a:pPr marL="346075" indent="-230188">
              <a:spcBef>
                <a:spcPts val="1200"/>
              </a:spcBef>
              <a:buNone/>
            </a:pPr>
            <a:r>
              <a:rPr lang="en-US" sz="2400" dirty="0" smtClean="0">
                <a:solidFill>
                  <a:schemeClr val="bg1"/>
                </a:solidFill>
              </a:rPr>
              <a:t>State and local programs are increasingly aware of the importance of having good data.</a:t>
            </a:r>
            <a:endParaRPr lang="en-US" sz="2400" dirty="0">
              <a:solidFill>
                <a:schemeClr val="bg1"/>
              </a:solidFill>
            </a:endParaRPr>
          </a:p>
        </p:txBody>
      </p:sp>
      <p:pic>
        <p:nvPicPr>
          <p:cNvPr id="5" name="Picture 8"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1500"/>
            <a:ext cx="1714500" cy="1143000"/>
          </a:xfrm>
          <a:prstGeom prst="rect">
            <a:avLst/>
          </a:prstGeom>
          <a:noFill/>
          <a:ln w="28575" cap="rnd">
            <a:solidFill>
              <a:schemeClr val="accent5">
                <a:lumMod val="60000"/>
                <a:lumOff val="40000"/>
              </a:schemeClr>
            </a:solidFill>
            <a:beve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52400"/>
            <a:ext cx="3962400" cy="914400"/>
          </a:xfrm>
        </p:spPr>
        <p:txBody>
          <a:bodyPr/>
          <a:lstStyle/>
          <a:p>
            <a:r>
              <a:rPr lang="en-US" dirty="0" smtClean="0"/>
              <a:t>The Time is Right</a:t>
            </a:r>
            <a:endParaRPr lang="en-US" dirty="0"/>
          </a:p>
        </p:txBody>
      </p:sp>
    </p:spTree>
    <p:extLst>
      <p:ext uri="{BB962C8B-B14F-4D97-AF65-F5344CB8AC3E}">
        <p14:creationId xmlns:p14="http://schemas.microsoft.com/office/powerpoint/2010/main" val="3842236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11</a:t>
            </a:fld>
            <a:endParaRPr lang="en-US" dirty="0"/>
          </a:p>
        </p:txBody>
      </p:sp>
      <p:sp>
        <p:nvSpPr>
          <p:cNvPr id="26" name="Rounded Rectangle 25"/>
          <p:cNvSpPr/>
          <p:nvPr/>
        </p:nvSpPr>
        <p:spPr>
          <a:xfrm>
            <a:off x="4928824" y="2344942"/>
            <a:ext cx="1828799" cy="1752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8800" dirty="0"/>
              <a:t>?</a:t>
            </a:r>
          </a:p>
        </p:txBody>
      </p:sp>
      <p:sp>
        <p:nvSpPr>
          <p:cNvPr id="23" name="Rounded Rectangle 22"/>
          <p:cNvSpPr/>
          <p:nvPr/>
        </p:nvSpPr>
        <p:spPr>
          <a:xfrm>
            <a:off x="2743200" y="2362200"/>
            <a:ext cx="1828799" cy="1752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8800" dirty="0" smtClean="0"/>
              <a:t>?</a:t>
            </a:r>
            <a:endParaRPr lang="en-US" dirty="0"/>
          </a:p>
        </p:txBody>
      </p:sp>
      <p:grpSp>
        <p:nvGrpSpPr>
          <p:cNvPr id="3" name="Group 2" descr="This slide shows a diagram with four boxes and one circle to show how data and data systems promote improvements in outcomes for children and families. There are many ways that improvements in data and data systems can lead to improved outcomes. By improving capacity in states to meet IDEA reporting requirements and asking and answering policy and programmatic questions, policymakers, state agency staff, local program staff, and others can use data to improve programs. In turn, by improving the quality of Part C and Part B Preschool services and supports, program participation will lead to improved outcomes for children and families. &#10;&#10;Data is necessary to make informed decisions about program improvement."/>
          <p:cNvGrpSpPr/>
          <p:nvPr/>
        </p:nvGrpSpPr>
        <p:grpSpPr>
          <a:xfrm>
            <a:off x="560987" y="990600"/>
            <a:ext cx="8382000" cy="4740523"/>
            <a:chOff x="533400" y="990600"/>
            <a:chExt cx="8381999" cy="4740523"/>
          </a:xfrm>
        </p:grpSpPr>
        <p:graphicFrame>
          <p:nvGraphicFramePr>
            <p:cNvPr id="13" name="Diagram 12"/>
            <p:cNvGraphicFramePr/>
            <p:nvPr>
              <p:extLst>
                <p:ext uri="{D42A27DB-BD31-4B8C-83A1-F6EECF244321}">
                  <p14:modId xmlns:p14="http://schemas.microsoft.com/office/powerpoint/2010/main" val="4095175551"/>
                </p:ext>
              </p:extLst>
            </p:nvPr>
          </p:nvGraphicFramePr>
          <p:xfrm>
            <a:off x="609601" y="990600"/>
            <a:ext cx="2320145" cy="197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Elbow Connector 29"/>
            <p:cNvCxnSpPr>
              <a:stCxn id="10" idx="0"/>
              <a:endCxn id="13" idx="0"/>
            </p:cNvCxnSpPr>
            <p:nvPr/>
          </p:nvCxnSpPr>
          <p:spPr>
            <a:xfrm rot="16200000" flipV="1">
              <a:off x="4218586" y="-1458313"/>
              <a:ext cx="1371600" cy="6269426"/>
            </a:xfrm>
            <a:prstGeom prst="bentConnector3">
              <a:avLst>
                <a:gd name="adj1" fmla="val 116667"/>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graphicFrame>
          <p:nvGraphicFramePr>
            <p:cNvPr id="10" name="Diagram 9"/>
            <p:cNvGraphicFramePr/>
            <p:nvPr>
              <p:extLst>
                <p:ext uri="{D42A27DB-BD31-4B8C-83A1-F6EECF244321}">
                  <p14:modId xmlns:p14="http://schemas.microsoft.com/office/powerpoint/2010/main" val="60199563"/>
                </p:ext>
              </p:extLst>
            </p:nvPr>
          </p:nvGraphicFramePr>
          <p:xfrm>
            <a:off x="7162800" y="2362200"/>
            <a:ext cx="1752599"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ight Arrow 18"/>
            <p:cNvSpPr/>
            <p:nvPr/>
          </p:nvSpPr>
          <p:spPr>
            <a:xfrm>
              <a:off x="5715000" y="3027516"/>
              <a:ext cx="1449518" cy="36576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8" name="Diagram 7"/>
            <p:cNvGraphicFramePr/>
            <p:nvPr>
              <p:extLst>
                <p:ext uri="{D42A27DB-BD31-4B8C-83A1-F6EECF244321}">
                  <p14:modId xmlns:p14="http://schemas.microsoft.com/office/powerpoint/2010/main" val="3970688609"/>
                </p:ext>
              </p:extLst>
            </p:nvPr>
          </p:nvGraphicFramePr>
          <p:xfrm>
            <a:off x="2819400" y="2436413"/>
            <a:ext cx="3886201" cy="15917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911253900"/>
                </p:ext>
              </p:extLst>
            </p:nvPr>
          </p:nvGraphicFramePr>
          <p:xfrm>
            <a:off x="533400" y="3597099"/>
            <a:ext cx="2895601" cy="213402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2" name="Title 1"/>
          <p:cNvSpPr>
            <a:spLocks noGrp="1"/>
          </p:cNvSpPr>
          <p:nvPr>
            <p:ph type="title"/>
          </p:nvPr>
        </p:nvSpPr>
        <p:spPr>
          <a:xfrm>
            <a:off x="2819400" y="980358"/>
            <a:ext cx="4975459" cy="1143000"/>
          </a:xfrm>
        </p:spPr>
        <p:txBody>
          <a:bodyPr>
            <a:normAutofit/>
          </a:bodyPr>
          <a:lstStyle/>
          <a:p>
            <a:pPr algn="ctr"/>
            <a:r>
              <a:rPr lang="en-US" sz="3600" dirty="0" smtClean="0"/>
              <a:t>…Where DaSy Fits…</a:t>
            </a:r>
            <a:endParaRPr lang="en-US" sz="3600" dirty="0"/>
          </a:p>
        </p:txBody>
      </p:sp>
    </p:spTree>
    <p:extLst>
      <p:ext uri="{BB962C8B-B14F-4D97-AF65-F5344CB8AC3E}">
        <p14:creationId xmlns:p14="http://schemas.microsoft.com/office/powerpoint/2010/main" val="20307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ppt_w</p:attrName>
                                        </p:attrNameLst>
                                      </p:cBhvr>
                                      <p:tavLst>
                                        <p:tav tm="0" fmla="#ppt_w*sin(2.5*pi*$)">
                                          <p:val>
                                            <p:fltVal val="0"/>
                                          </p:val>
                                        </p:tav>
                                        <p:tav tm="100000">
                                          <p:val>
                                            <p:fltVal val="1"/>
                                          </p:val>
                                        </p:tav>
                                      </p:tavLst>
                                    </p:anim>
                                    <p:anim calcmode="lin" valueType="num">
                                      <p:cBhvr>
                                        <p:cTn id="9" dur="1000" fill="hold"/>
                                        <p:tgtEl>
                                          <p:spTgt spid="2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ppt_w</p:attrName>
                                        </p:attrNameLst>
                                      </p:cBhvr>
                                      <p:tavLst>
                                        <p:tav tm="0" fmla="#ppt_w*sin(2.5*pi*$)">
                                          <p:val>
                                            <p:fltVal val="0"/>
                                          </p:val>
                                        </p:tav>
                                        <p:tav tm="100000">
                                          <p:val>
                                            <p:fltVal val="1"/>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1" nodeType="clickEffect">
                                  <p:stCondLst>
                                    <p:cond delay="0"/>
                                  </p:stCondLst>
                                  <p:childTnLst>
                                    <p:animEffect transition="out" filter="fade">
                                      <p:cBhvr>
                                        <p:cTn id="18" dur="1000"/>
                                        <p:tgtEl>
                                          <p:spTgt spid="23"/>
                                        </p:tgtEl>
                                      </p:cBhvr>
                                    </p:animEffect>
                                    <p:anim calcmode="lin" valueType="num">
                                      <p:cBhvr>
                                        <p:cTn id="19" dur="1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1000"/>
                                        <p:tgtEl>
                                          <p:spTgt spid="23"/>
                                        </p:tgtEl>
                                        <p:attrNameLst>
                                          <p:attrName>ppt_h</p:attrName>
                                        </p:attrNameLst>
                                      </p:cBhvr>
                                      <p:tavLst>
                                        <p:tav tm="0">
                                          <p:val>
                                            <p:strVal val="ppt_h"/>
                                          </p:val>
                                        </p:tav>
                                        <p:tav tm="100000">
                                          <p:val>
                                            <p:strVal val="ppt_h"/>
                                          </p:val>
                                        </p:tav>
                                      </p:tavLst>
                                    </p:anim>
                                    <p:set>
                                      <p:cBhvr>
                                        <p:cTn id="21" dur="1" fill="hold">
                                          <p:stCondLst>
                                            <p:cond delay="999"/>
                                          </p:stCondLst>
                                        </p:cTn>
                                        <p:tgtEl>
                                          <p:spTgt spid="23"/>
                                        </p:tgtEl>
                                        <p:attrNameLst>
                                          <p:attrName>style.visibility</p:attrName>
                                        </p:attrNameLst>
                                      </p:cBhvr>
                                      <p:to>
                                        <p:strVal val="hidden"/>
                                      </p:to>
                                    </p:set>
                                  </p:childTnLst>
                                </p:cTn>
                              </p:par>
                              <p:par>
                                <p:cTn id="22" presetID="45" presetClass="exit" presetSubtype="0" fill="hold" grpId="1" nodeType="withEffect">
                                  <p:stCondLst>
                                    <p:cond delay="0"/>
                                  </p:stCondLst>
                                  <p:childTnLst>
                                    <p:animEffect transition="out" filter="fade">
                                      <p:cBhvr>
                                        <p:cTn id="23" dur="1000"/>
                                        <p:tgtEl>
                                          <p:spTgt spid="26"/>
                                        </p:tgtEl>
                                      </p:cBhvr>
                                    </p:animEffect>
                                    <p:anim calcmode="lin" valueType="num">
                                      <p:cBhvr>
                                        <p:cTn id="24" dur="10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1000"/>
                                        <p:tgtEl>
                                          <p:spTgt spid="26"/>
                                        </p:tgtEl>
                                        <p:attrNameLst>
                                          <p:attrName>ppt_h</p:attrName>
                                        </p:attrNameLst>
                                      </p:cBhvr>
                                      <p:tavLst>
                                        <p:tav tm="0">
                                          <p:val>
                                            <p:strVal val="ppt_h"/>
                                          </p:val>
                                        </p:tav>
                                        <p:tav tm="100000">
                                          <p:val>
                                            <p:strVal val="ppt_h"/>
                                          </p:val>
                                        </p:tav>
                                      </p:tavLst>
                                    </p:anim>
                                    <p:set>
                                      <p:cBhvr>
                                        <p:cTn id="26"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06F4698A-F10C-4C49-9C0E-3AB58044AF47}" type="slidenum">
              <a:rPr lang="en-US" smtClean="0"/>
              <a:pPr/>
              <a:t>12</a:t>
            </a:fld>
            <a:endParaRPr lang="en-US" dirty="0"/>
          </a:p>
        </p:txBody>
      </p:sp>
      <p:sp>
        <p:nvSpPr>
          <p:cNvPr id="5" name="Content Placeholder 4"/>
          <p:cNvSpPr>
            <a:spLocks noGrp="1"/>
          </p:cNvSpPr>
          <p:nvPr>
            <p:ph idx="1"/>
          </p:nvPr>
        </p:nvSpPr>
        <p:spPr/>
        <p:txBody>
          <a:bodyPr>
            <a:normAutofit lnSpcReduction="10000"/>
          </a:bodyPr>
          <a:lstStyle/>
          <a:p>
            <a:r>
              <a:rPr lang="en-US" dirty="0"/>
              <a:t>Data helps inform our understanding of the early childhood system</a:t>
            </a:r>
          </a:p>
          <a:p>
            <a:r>
              <a:rPr lang="en-US" dirty="0"/>
              <a:t>Individuals and families interact with multiple systems and services, so integrated data offers a more complete view of reality [“Big Data”]</a:t>
            </a:r>
          </a:p>
          <a:p>
            <a:r>
              <a:rPr lang="en-US" dirty="0"/>
              <a:t>Understanding of how systems work and how to better meet existing needs can be informed by integrated data</a:t>
            </a:r>
          </a:p>
          <a:p>
            <a:r>
              <a:rPr lang="en-US" dirty="0"/>
              <a:t>Service models emphasize long term and collective impact, so data needed across services and over </a:t>
            </a:r>
            <a:r>
              <a:rPr lang="en-US" dirty="0" smtClean="0"/>
              <a:t>time</a:t>
            </a:r>
            <a:endParaRPr lang="en-US" dirty="0"/>
          </a:p>
        </p:txBody>
      </p:sp>
      <p:sp>
        <p:nvSpPr>
          <p:cNvPr id="6" name="Content Placeholder 5"/>
          <p:cNvSpPr>
            <a:spLocks noGrp="1"/>
          </p:cNvSpPr>
          <p:nvPr>
            <p:ph idx="13"/>
          </p:nvPr>
        </p:nvSpPr>
        <p:spPr/>
        <p:txBody>
          <a:bodyPr>
            <a:normAutofit fontScale="92500" lnSpcReduction="20000"/>
          </a:bodyPr>
          <a:lstStyle/>
          <a:p>
            <a:r>
              <a:rPr lang="en-US" dirty="0" smtClean="0"/>
              <a:t>The Need for Integrated Data.</a:t>
            </a:r>
            <a:endParaRPr lang="en-US" dirty="0"/>
          </a:p>
        </p:txBody>
      </p:sp>
      <p:sp>
        <p:nvSpPr>
          <p:cNvPr id="4" name="Title 3"/>
          <p:cNvSpPr>
            <a:spLocks noGrp="1"/>
          </p:cNvSpPr>
          <p:nvPr>
            <p:ph type="title"/>
          </p:nvPr>
        </p:nvSpPr>
        <p:spPr>
          <a:solidFill>
            <a:schemeClr val="accent1">
              <a:lumMod val="20000"/>
              <a:lumOff val="80000"/>
            </a:schemeClr>
          </a:solidFill>
        </p:spPr>
        <p:txBody>
          <a:bodyPr/>
          <a:lstStyle/>
          <a:p>
            <a:r>
              <a:rPr lang="en-US" dirty="0"/>
              <a:t>County: CHILD system</a:t>
            </a:r>
          </a:p>
        </p:txBody>
      </p:sp>
    </p:spTree>
    <p:extLst>
      <p:ext uri="{BB962C8B-B14F-4D97-AF65-F5344CB8AC3E}">
        <p14:creationId xmlns:p14="http://schemas.microsoft.com/office/powerpoint/2010/main" val="2130152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06F4698A-F10C-4C49-9C0E-3AB58044AF47}" type="slidenum">
              <a:rPr lang="en-US" smtClean="0"/>
              <a:pPr/>
              <a:t>13</a:t>
            </a:fld>
            <a:endParaRPr lang="en-US"/>
          </a:p>
        </p:txBody>
      </p:sp>
      <p:sp>
        <p:nvSpPr>
          <p:cNvPr id="5" name="Content Placeholder 4"/>
          <p:cNvSpPr>
            <a:spLocks noGrp="1"/>
          </p:cNvSpPr>
          <p:nvPr>
            <p:ph idx="1"/>
          </p:nvPr>
        </p:nvSpPr>
        <p:spPr/>
        <p:txBody>
          <a:bodyPr>
            <a:normAutofit fontScale="77500" lnSpcReduction="20000"/>
          </a:bodyPr>
          <a:lstStyle/>
          <a:p>
            <a:r>
              <a:rPr lang="en-US" dirty="0"/>
              <a:t>Dramatic increase in health insurance coverage for children ages 0-6 in the county: </a:t>
            </a:r>
            <a:r>
              <a:rPr lang="en-US" b="1" dirty="0"/>
              <a:t>Hooray!</a:t>
            </a:r>
          </a:p>
          <a:p>
            <a:r>
              <a:rPr lang="en-US" dirty="0"/>
              <a:t>But only 43% of children get all the recommended well-child visits in the first year of life: </a:t>
            </a:r>
            <a:r>
              <a:rPr lang="en-US" b="1" dirty="0"/>
              <a:t>Oh no!</a:t>
            </a:r>
          </a:p>
          <a:p>
            <a:r>
              <a:rPr lang="en-US" dirty="0"/>
              <a:t>Data show that 49% of these families were involved with supportive services close to birth, so we can use that connection to reach families: </a:t>
            </a:r>
            <a:r>
              <a:rPr lang="en-US" b="1" dirty="0"/>
              <a:t>Hooray!</a:t>
            </a:r>
          </a:p>
          <a:p>
            <a:r>
              <a:rPr lang="en-US" dirty="0"/>
              <a:t>But wait, due to data lags and coordination issues, outreach would happen too late to have an effect: </a:t>
            </a:r>
            <a:r>
              <a:rPr lang="en-US" b="1" dirty="0"/>
              <a:t>Oh, no!</a:t>
            </a:r>
            <a:endParaRPr lang="en-US" b="1" dirty="0">
              <a:sym typeface="Wingdings" pitchFamily="2" charset="2"/>
            </a:endParaRPr>
          </a:p>
          <a:p>
            <a:r>
              <a:rPr lang="en-US" dirty="0"/>
              <a:t>A preventive approach could be adopted by having dedicated staff at clinics reach out to families</a:t>
            </a:r>
            <a:r>
              <a:rPr lang="en-US" b="1" dirty="0"/>
              <a:t>…</a:t>
            </a:r>
          </a:p>
          <a:p>
            <a:r>
              <a:rPr lang="en-US" dirty="0" smtClean="0"/>
              <a:t>Result</a:t>
            </a:r>
          </a:p>
          <a:p>
            <a:pPr lvl="1"/>
            <a:r>
              <a:rPr lang="en-US" dirty="0" smtClean="0"/>
              <a:t>Medical Home Pilot launched at two health clinics; 86% of families completed scheduled well-child visits, double the rate for children born on Medicaid in Cuyahoga County; one clinic has integrated the model into care with 9 patient advocates serving the needs of families with infants</a:t>
            </a:r>
            <a:endParaRPr lang="en-US" dirty="0"/>
          </a:p>
        </p:txBody>
      </p:sp>
      <p:sp>
        <p:nvSpPr>
          <p:cNvPr id="6" name="Content Placeholder 5"/>
          <p:cNvSpPr>
            <a:spLocks noGrp="1"/>
          </p:cNvSpPr>
          <p:nvPr>
            <p:ph idx="13"/>
          </p:nvPr>
        </p:nvSpPr>
        <p:spPr/>
        <p:txBody>
          <a:bodyPr>
            <a:normAutofit fontScale="92500" lnSpcReduction="20000"/>
          </a:bodyPr>
          <a:lstStyle/>
          <a:p>
            <a:r>
              <a:rPr lang="en-US" dirty="0" smtClean="0"/>
              <a:t>Summary.</a:t>
            </a:r>
            <a:endParaRPr lang="en-US" dirty="0"/>
          </a:p>
        </p:txBody>
      </p:sp>
      <p:sp>
        <p:nvSpPr>
          <p:cNvPr id="4" name="Title 3"/>
          <p:cNvSpPr>
            <a:spLocks noGrp="1"/>
          </p:cNvSpPr>
          <p:nvPr>
            <p:ph type="title"/>
          </p:nvPr>
        </p:nvSpPr>
        <p:spPr>
          <a:solidFill>
            <a:srgbClr val="FFFFCC"/>
          </a:solidFill>
        </p:spPr>
        <p:txBody>
          <a:bodyPr/>
          <a:lstStyle/>
          <a:p>
            <a:r>
              <a:rPr lang="en-US" dirty="0"/>
              <a:t>Local </a:t>
            </a:r>
            <a:r>
              <a:rPr lang="en-US" dirty="0" smtClean="0"/>
              <a:t>Example: </a:t>
            </a:r>
            <a:r>
              <a:rPr lang="en-US" dirty="0"/>
              <a:t>Child Health</a:t>
            </a:r>
          </a:p>
        </p:txBody>
      </p:sp>
    </p:spTree>
    <p:extLst>
      <p:ext uri="{BB962C8B-B14F-4D97-AF65-F5344CB8AC3E}">
        <p14:creationId xmlns:p14="http://schemas.microsoft.com/office/powerpoint/2010/main" val="353741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anim calcmode="lin" valueType="num">
                                      <p:cBhvr>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anim calcmode="lin" valueType="num">
                                      <p:cBhvr>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anim calcmode="lin" valueType="num">
                                      <p:cBhvr>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47" presetClass="entr" presetSubtype="0" fill="hold" grpId="0" nodeType="after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anim calcmode="lin" valueType="num">
                                      <p:cBhvr>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5" end="5"/>
                                            </p:tx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anim calcmode="lin" valueType="num">
                                      <p:cBhvr>
                                        <p:cTn id="4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76600"/>
            <a:ext cx="1981200" cy="1933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Content Placeholder 1"/>
          <p:cNvSpPr>
            <a:spLocks noGrp="1"/>
          </p:cNvSpPr>
          <p:nvPr>
            <p:ph idx="1"/>
          </p:nvPr>
        </p:nvSpPr>
        <p:spPr/>
        <p:txBody>
          <a:bodyPr/>
          <a:lstStyle/>
          <a:p>
            <a:r>
              <a:rPr lang="en-US" sz="3200" dirty="0" smtClean="0"/>
              <a:t>What is DaSy </a:t>
            </a:r>
          </a:p>
          <a:p>
            <a:r>
              <a:rPr lang="en-US" sz="3200" dirty="0" smtClean="0"/>
              <a:t>Center Goals </a:t>
            </a:r>
          </a:p>
          <a:p>
            <a:r>
              <a:rPr lang="en-US" sz="3200" dirty="0" smtClean="0"/>
              <a:t>Activities</a:t>
            </a:r>
          </a:p>
          <a:p>
            <a:pPr lvl="1"/>
            <a:r>
              <a:rPr lang="en-US" dirty="0" smtClean="0"/>
              <a:t>Needs Assessment </a:t>
            </a:r>
          </a:p>
          <a:p>
            <a:pPr lvl="1"/>
            <a:r>
              <a:rPr lang="en-US" dirty="0" smtClean="0"/>
              <a:t>Framework Development </a:t>
            </a:r>
          </a:p>
          <a:p>
            <a:pPr lvl="1"/>
            <a:r>
              <a:rPr lang="en-US" dirty="0" smtClean="0"/>
              <a:t>Technical Assistance </a:t>
            </a:r>
          </a:p>
          <a:p>
            <a:pPr lvl="1"/>
            <a:r>
              <a:rPr lang="en-US" dirty="0" smtClean="0"/>
              <a:t>Leadership &amp; Coordination </a:t>
            </a:r>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val="295738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500" fill="hold"/>
                                        <p:tgtEl>
                                          <p:spTgt spid="2">
                                            <p:txEl>
                                              <p:pRg st="0" end="0"/>
                                            </p:txEl>
                                          </p:spTgt>
                                        </p:tgtEl>
                                        <p:attrNameLst>
                                          <p:attrName>style.color</p:attrName>
                                        </p:attrNameLst>
                                      </p:cBhvr>
                                      <p:to>
                                        <a:srgbClr val="5F5F5F"/>
                                      </p:to>
                                    </p:animClr>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2">
                                            <p:txEl>
                                              <p:pRg st="1" end="1"/>
                                            </p:txEl>
                                          </p:spTgt>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15</a:t>
            </a:fld>
            <a:endParaRPr lang="en-US" dirty="0">
              <a:latin typeface="Century Gothic" panose="020B0502020202020204" pitchFamily="34" charset="0"/>
            </a:endParaRPr>
          </a:p>
        </p:txBody>
      </p:sp>
      <p:sp>
        <p:nvSpPr>
          <p:cNvPr id="2" name="Content Placeholder 1"/>
          <p:cNvSpPr>
            <a:spLocks noGrp="1"/>
          </p:cNvSpPr>
          <p:nvPr>
            <p:ph idx="1"/>
          </p:nvPr>
        </p:nvSpPr>
        <p:spPr>
          <a:xfrm>
            <a:off x="457200" y="1524000"/>
            <a:ext cx="8610600" cy="4495799"/>
          </a:xfrm>
        </p:spPr>
        <p:txBody>
          <a:bodyPr/>
          <a:lstStyle/>
          <a:p>
            <a:pPr marL="0" indent="0">
              <a:lnSpc>
                <a:spcPct val="150000"/>
              </a:lnSpc>
              <a:spcBef>
                <a:spcPts val="0"/>
              </a:spcBef>
              <a:buNone/>
            </a:pPr>
            <a:r>
              <a:rPr lang="en-US" dirty="0" smtClean="0"/>
              <a:t>What </a:t>
            </a:r>
            <a:r>
              <a:rPr lang="en-US" dirty="0"/>
              <a:t>we wanted to know to guide our TA:</a:t>
            </a:r>
          </a:p>
          <a:p>
            <a:pPr lvl="1">
              <a:lnSpc>
                <a:spcPct val="150000"/>
              </a:lnSpc>
              <a:spcBef>
                <a:spcPts val="0"/>
              </a:spcBef>
            </a:pPr>
            <a:r>
              <a:rPr lang="en-US" sz="2800" dirty="0">
                <a:solidFill>
                  <a:srgbClr val="00B050"/>
                </a:solidFill>
              </a:rPr>
              <a:t>C</a:t>
            </a:r>
            <a:r>
              <a:rPr lang="en-US" sz="2800" dirty="0" smtClean="0">
                <a:solidFill>
                  <a:srgbClr val="00B050"/>
                </a:solidFill>
              </a:rPr>
              <a:t>urrent </a:t>
            </a:r>
            <a:r>
              <a:rPr lang="en-US" sz="2800" dirty="0">
                <a:solidFill>
                  <a:srgbClr val="00B050"/>
                </a:solidFill>
              </a:rPr>
              <a:t>status of Part C and 619 state data </a:t>
            </a:r>
            <a:r>
              <a:rPr lang="en-US" sz="2800" dirty="0" smtClean="0">
                <a:solidFill>
                  <a:srgbClr val="00B050"/>
                </a:solidFill>
              </a:rPr>
              <a:t>systems</a:t>
            </a:r>
          </a:p>
          <a:p>
            <a:pPr lvl="2">
              <a:lnSpc>
                <a:spcPct val="150000"/>
              </a:lnSpc>
              <a:spcBef>
                <a:spcPts val="0"/>
              </a:spcBef>
            </a:pPr>
            <a:r>
              <a:rPr lang="en-US" sz="2600" dirty="0"/>
              <a:t>Data systems and data elements</a:t>
            </a:r>
          </a:p>
          <a:p>
            <a:pPr lvl="2">
              <a:lnSpc>
                <a:spcPct val="150000"/>
              </a:lnSpc>
              <a:spcBef>
                <a:spcPts val="0"/>
              </a:spcBef>
            </a:pPr>
            <a:r>
              <a:rPr lang="en-US" sz="2600" dirty="0"/>
              <a:t>Linkages between different state data systems</a:t>
            </a:r>
          </a:p>
          <a:p>
            <a:pPr lvl="2">
              <a:lnSpc>
                <a:spcPct val="150000"/>
              </a:lnSpc>
              <a:spcBef>
                <a:spcPts val="0"/>
              </a:spcBef>
            </a:pPr>
            <a:r>
              <a:rPr lang="en-US" sz="2600" dirty="0"/>
              <a:t>Data system administration and use of data</a:t>
            </a:r>
          </a:p>
          <a:p>
            <a:pPr lvl="1">
              <a:lnSpc>
                <a:spcPct val="150000"/>
              </a:lnSpc>
              <a:spcBef>
                <a:spcPts val="0"/>
              </a:spcBef>
            </a:pPr>
            <a:r>
              <a:rPr lang="en-US" sz="2800" dirty="0" smtClean="0">
                <a:solidFill>
                  <a:srgbClr val="00B050"/>
                </a:solidFill>
              </a:rPr>
              <a:t>Priorities </a:t>
            </a:r>
            <a:r>
              <a:rPr lang="en-US" sz="2800" dirty="0">
                <a:solidFill>
                  <a:srgbClr val="00B050"/>
                </a:solidFill>
              </a:rPr>
              <a:t>for improving data systems</a:t>
            </a:r>
          </a:p>
          <a:p>
            <a:pPr lvl="1">
              <a:lnSpc>
                <a:spcPct val="150000"/>
              </a:lnSpc>
              <a:spcBef>
                <a:spcPts val="0"/>
              </a:spcBef>
            </a:pPr>
            <a:r>
              <a:rPr lang="en-US" sz="2800" dirty="0">
                <a:solidFill>
                  <a:srgbClr val="00B050"/>
                </a:solidFill>
              </a:rPr>
              <a:t>A</a:t>
            </a:r>
            <a:r>
              <a:rPr lang="en-US" sz="2800" dirty="0" smtClean="0">
                <a:solidFill>
                  <a:srgbClr val="00B050"/>
                </a:solidFill>
              </a:rPr>
              <a:t>reas </a:t>
            </a:r>
            <a:r>
              <a:rPr lang="en-US" sz="2800" dirty="0">
                <a:solidFill>
                  <a:srgbClr val="00B050"/>
                </a:solidFill>
              </a:rPr>
              <a:t>where states would like </a:t>
            </a:r>
            <a:r>
              <a:rPr lang="en-US" sz="2800" dirty="0" smtClean="0">
                <a:solidFill>
                  <a:srgbClr val="00B050"/>
                </a:solidFill>
              </a:rPr>
              <a:t>TA</a:t>
            </a:r>
            <a:endParaRPr lang="en-US" sz="2000" dirty="0"/>
          </a:p>
        </p:txBody>
      </p:sp>
      <p:sp>
        <p:nvSpPr>
          <p:cNvPr id="3" name="Title 2" descr="&quot; &quot;"/>
          <p:cNvSpPr>
            <a:spLocks noGrp="1"/>
          </p:cNvSpPr>
          <p:nvPr>
            <p:ph type="title"/>
          </p:nvPr>
        </p:nvSpPr>
        <p:spPr>
          <a:ln>
            <a:solidFill>
              <a:srgbClr val="39B54A"/>
            </a:solidFill>
          </a:ln>
        </p:spPr>
        <p:txBody>
          <a:bodyPr>
            <a:normAutofit/>
          </a:bodyPr>
          <a:lstStyle/>
          <a:p>
            <a:r>
              <a:rPr lang="en-US" dirty="0" smtClean="0">
                <a:solidFill>
                  <a:schemeClr val="accent4"/>
                </a:solidFill>
              </a:rPr>
              <a:t>Needs Assessment Survey</a:t>
            </a:r>
            <a:endParaRPr lang="en-US" dirty="0">
              <a:solidFill>
                <a:schemeClr val="accent4"/>
              </a:solidFill>
            </a:endParaRPr>
          </a:p>
        </p:txBody>
      </p:sp>
    </p:spTree>
    <p:extLst>
      <p:ext uri="{BB962C8B-B14F-4D97-AF65-F5344CB8AC3E}">
        <p14:creationId xmlns:p14="http://schemas.microsoft.com/office/powerpoint/2010/main" val="3582838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16</a:t>
            </a:fld>
            <a:endParaRPr lang="en-US" dirty="0">
              <a:latin typeface="Century Gothic" panose="020B0502020202020204" pitchFamily="34" charset="0"/>
            </a:endParaRPr>
          </a:p>
        </p:txBody>
      </p:sp>
      <p:pic>
        <p:nvPicPr>
          <p:cNvPr id="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04999"/>
            <a:ext cx="2271713" cy="34033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524000"/>
            <a:ext cx="5791200" cy="4876800"/>
          </a:xfrm>
        </p:spPr>
        <p:txBody>
          <a:bodyPr/>
          <a:lstStyle/>
          <a:p>
            <a:pPr>
              <a:spcBef>
                <a:spcPts val="1800"/>
              </a:spcBef>
            </a:pPr>
            <a:r>
              <a:rPr lang="en-US" dirty="0" smtClean="0"/>
              <a:t>Online needs assessment developed by DaSy workgroup</a:t>
            </a:r>
          </a:p>
          <a:p>
            <a:pPr>
              <a:spcBef>
                <a:spcPts val="1800"/>
              </a:spcBef>
            </a:pPr>
            <a:r>
              <a:rPr lang="en-US" dirty="0" smtClean="0"/>
              <a:t>Coordinated with </a:t>
            </a:r>
            <a:r>
              <a:rPr lang="en-US" dirty="0"/>
              <a:t>ITCA and ECDC surveys</a:t>
            </a:r>
          </a:p>
          <a:p>
            <a:pPr>
              <a:spcBef>
                <a:spcPts val="1800"/>
              </a:spcBef>
            </a:pPr>
            <a:r>
              <a:rPr lang="en-US" dirty="0"/>
              <a:t>S</a:t>
            </a:r>
            <a:r>
              <a:rPr lang="en-US" dirty="0" smtClean="0"/>
              <a:t>ent to Part C and 619 coordinators in all states and jurisdictions</a:t>
            </a:r>
          </a:p>
          <a:p>
            <a:pPr>
              <a:spcBef>
                <a:spcPts val="1800"/>
              </a:spcBef>
            </a:pPr>
            <a:r>
              <a:rPr lang="en-US" dirty="0" smtClean="0"/>
              <a:t>Completed with data managers and others identified by coordinators</a:t>
            </a:r>
          </a:p>
        </p:txBody>
      </p:sp>
      <p:sp>
        <p:nvSpPr>
          <p:cNvPr id="3" name="Title 2" descr="&quot; &quot;"/>
          <p:cNvSpPr>
            <a:spLocks noGrp="1"/>
          </p:cNvSpPr>
          <p:nvPr>
            <p:ph type="title"/>
          </p:nvPr>
        </p:nvSpPr>
        <p:spPr>
          <a:xfrm>
            <a:off x="533400" y="304800"/>
            <a:ext cx="8153400" cy="914400"/>
          </a:xfrm>
          <a:ln>
            <a:solidFill>
              <a:srgbClr val="39B54A"/>
            </a:solidFill>
          </a:ln>
        </p:spPr>
        <p:txBody>
          <a:bodyPr>
            <a:normAutofit/>
          </a:bodyPr>
          <a:lstStyle/>
          <a:p>
            <a:pPr>
              <a:spcBef>
                <a:spcPts val="1200"/>
              </a:spcBef>
            </a:pPr>
            <a:r>
              <a:rPr lang="en-US" dirty="0" smtClean="0"/>
              <a:t>What methods were used?</a:t>
            </a:r>
            <a:endParaRPr lang="en-US" dirty="0"/>
          </a:p>
        </p:txBody>
      </p:sp>
    </p:spTree>
    <p:extLst>
      <p:ext uri="{BB962C8B-B14F-4D97-AF65-F5344CB8AC3E}">
        <p14:creationId xmlns:p14="http://schemas.microsoft.com/office/powerpoint/2010/main" val="3567891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17</a:t>
            </a:fld>
            <a:endParaRPr lang="en-US" dirty="0">
              <a:latin typeface="Century Gothic" panose="020B0502020202020204" pitchFamily="34" charset="0"/>
            </a:endParaRPr>
          </a:p>
        </p:txBody>
      </p:sp>
      <p:sp>
        <p:nvSpPr>
          <p:cNvPr id="2" name="Content Placeholder 1"/>
          <p:cNvSpPr>
            <a:spLocks noGrp="1"/>
          </p:cNvSpPr>
          <p:nvPr>
            <p:ph idx="1"/>
          </p:nvPr>
        </p:nvSpPr>
        <p:spPr>
          <a:xfrm>
            <a:off x="914400" y="2057400"/>
            <a:ext cx="6553200" cy="3048000"/>
          </a:xfrm>
        </p:spPr>
        <p:txBody>
          <a:bodyPr/>
          <a:lstStyle/>
          <a:p>
            <a:r>
              <a:rPr lang="en-US" dirty="0">
                <a:solidFill>
                  <a:schemeClr val="tx2"/>
                </a:solidFill>
              </a:rPr>
              <a:t>We</a:t>
            </a:r>
            <a:r>
              <a:rPr lang="en-US" dirty="0"/>
              <a:t> had an excellent response rate: </a:t>
            </a:r>
          </a:p>
          <a:p>
            <a:pPr lvl="1"/>
            <a:r>
              <a:rPr lang="en-US" sz="2800" dirty="0">
                <a:solidFill>
                  <a:schemeClr val="tx2"/>
                </a:solidFill>
              </a:rPr>
              <a:t>For Part C </a:t>
            </a:r>
            <a:r>
              <a:rPr lang="en-US" sz="2800" dirty="0" smtClean="0">
                <a:solidFill>
                  <a:schemeClr val="tx2"/>
                </a:solidFill>
              </a:rPr>
              <a:t>   </a:t>
            </a:r>
            <a:r>
              <a:rPr lang="en-US" sz="2800" b="1" dirty="0" smtClean="0">
                <a:solidFill>
                  <a:srgbClr val="00B050"/>
                </a:solidFill>
              </a:rPr>
              <a:t>94%</a:t>
            </a:r>
            <a:r>
              <a:rPr lang="en-US" sz="2800" b="1" dirty="0" smtClean="0">
                <a:solidFill>
                  <a:schemeClr val="tx2"/>
                </a:solidFill>
              </a:rPr>
              <a:t> </a:t>
            </a:r>
            <a:r>
              <a:rPr lang="en-US" sz="2800" dirty="0" smtClean="0">
                <a:solidFill>
                  <a:schemeClr val="tx2"/>
                </a:solidFill>
              </a:rPr>
              <a:t>(n= 49 out of 52) </a:t>
            </a:r>
            <a:endParaRPr lang="en-US" sz="2800" dirty="0">
              <a:solidFill>
                <a:schemeClr val="tx2"/>
              </a:solidFill>
            </a:endParaRPr>
          </a:p>
          <a:p>
            <a:pPr lvl="1"/>
            <a:r>
              <a:rPr lang="en-US" sz="2800" dirty="0">
                <a:solidFill>
                  <a:schemeClr val="tx2"/>
                </a:solidFill>
              </a:rPr>
              <a:t>For 619 </a:t>
            </a:r>
            <a:r>
              <a:rPr lang="en-US" sz="2800" dirty="0" smtClean="0">
                <a:solidFill>
                  <a:schemeClr val="tx2"/>
                </a:solidFill>
              </a:rPr>
              <a:t>       </a:t>
            </a:r>
            <a:r>
              <a:rPr lang="en-US" sz="2800" b="1" dirty="0" smtClean="0">
                <a:solidFill>
                  <a:srgbClr val="00B050"/>
                </a:solidFill>
              </a:rPr>
              <a:t>96%</a:t>
            </a:r>
            <a:r>
              <a:rPr lang="en-US" sz="2800" dirty="0" smtClean="0">
                <a:solidFill>
                  <a:schemeClr val="tx2"/>
                </a:solidFill>
              </a:rPr>
              <a:t> (n= 50 out of 52)</a:t>
            </a:r>
          </a:p>
          <a:p>
            <a:pPr lvl="1"/>
            <a:endParaRPr lang="en-US" sz="2800" dirty="0">
              <a:solidFill>
                <a:schemeClr val="tx2"/>
              </a:solidFill>
            </a:endParaRPr>
          </a:p>
          <a:p>
            <a:pPr lvl="1"/>
            <a:endParaRPr lang="en-US" sz="2800" dirty="0" smtClean="0">
              <a:solidFill>
                <a:schemeClr val="tx2"/>
              </a:solidFill>
            </a:endParaRPr>
          </a:p>
          <a:p>
            <a:pPr marL="457200" lvl="1" indent="0">
              <a:buNone/>
            </a:pPr>
            <a:r>
              <a:rPr lang="en-US" sz="2800" dirty="0"/>
              <a:t>Report focuses on information reported by 50 states, DC, and Puerto </a:t>
            </a:r>
            <a:r>
              <a:rPr lang="en-US" sz="2800" dirty="0" smtClean="0"/>
              <a:t>Rico // 618</a:t>
            </a:r>
            <a:endParaRPr lang="en-US" dirty="0"/>
          </a:p>
        </p:txBody>
      </p:sp>
      <p:sp>
        <p:nvSpPr>
          <p:cNvPr id="3" name="Title 2" descr="&quot; &quot;"/>
          <p:cNvSpPr>
            <a:spLocks noGrp="1"/>
          </p:cNvSpPr>
          <p:nvPr>
            <p:ph type="title"/>
          </p:nvPr>
        </p:nvSpPr>
        <p:spPr>
          <a:ln>
            <a:solidFill>
              <a:srgbClr val="39B54A"/>
            </a:solidFill>
          </a:ln>
        </p:spPr>
        <p:txBody>
          <a:bodyPr>
            <a:normAutofit/>
          </a:bodyPr>
          <a:lstStyle/>
          <a:p>
            <a:r>
              <a:rPr lang="en-US" dirty="0" smtClean="0"/>
              <a:t>What were the response rates?</a:t>
            </a:r>
            <a:endParaRPr lang="en-US" dirty="0"/>
          </a:p>
        </p:txBody>
      </p:sp>
    </p:spTree>
    <p:extLst>
      <p:ext uri="{BB962C8B-B14F-4D97-AF65-F5344CB8AC3E}">
        <p14:creationId xmlns:p14="http://schemas.microsoft.com/office/powerpoint/2010/main" val="330361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18</a:t>
            </a:fld>
            <a:endParaRPr lang="en-US" dirty="0">
              <a:latin typeface="Century Gothic" panose="020B0502020202020204" pitchFamily="34" charset="0"/>
            </a:endParaRPr>
          </a:p>
        </p:txBody>
      </p:sp>
      <p:sp>
        <p:nvSpPr>
          <p:cNvPr id="2" name="Content Placeholder 1"/>
          <p:cNvSpPr>
            <a:spLocks noGrp="1"/>
          </p:cNvSpPr>
          <p:nvPr>
            <p:ph idx="1"/>
          </p:nvPr>
        </p:nvSpPr>
        <p:spPr>
          <a:xfrm>
            <a:off x="457200" y="1676400"/>
            <a:ext cx="8229600" cy="4038600"/>
          </a:xfrm>
        </p:spPr>
        <p:txBody>
          <a:bodyPr/>
          <a:lstStyle/>
          <a:p>
            <a:pPr marL="0" indent="0">
              <a:buNone/>
            </a:pPr>
            <a:endParaRPr lang="en-US" dirty="0" smtClean="0"/>
          </a:p>
          <a:p>
            <a:pPr marL="0" indent="0">
              <a:buNone/>
            </a:pPr>
            <a:endParaRPr lang="en-US" dirty="0"/>
          </a:p>
        </p:txBody>
      </p:sp>
      <p:pic>
        <p:nvPicPr>
          <p:cNvPr id="7" name="Picture 3" descr="&quot; &quot;"/>
          <p:cNvPicPr>
            <a:picLocks noChangeAspect="1" noChangeArrowheads="1"/>
          </p:cNvPicPr>
          <p:nvPr/>
        </p:nvPicPr>
        <p:blipFill>
          <a:blip r:embed="rId3" cstate="print"/>
          <a:srcRect/>
          <a:stretch>
            <a:fillRect/>
          </a:stretch>
        </p:blipFill>
        <p:spPr bwMode="auto">
          <a:xfrm>
            <a:off x="6096000" y="2514600"/>
            <a:ext cx="2782505" cy="2060310"/>
          </a:xfrm>
          <a:prstGeom prst="rect">
            <a:avLst/>
          </a:prstGeom>
          <a:noFill/>
          <a:ln>
            <a:solidFill>
              <a:schemeClr val="accent1">
                <a:lumMod val="50000"/>
              </a:schemeClr>
            </a:solidFill>
          </a:ln>
        </p:spPr>
      </p:pic>
      <p:graphicFrame>
        <p:nvGraphicFramePr>
          <p:cNvPr id="4" name="Table 3"/>
          <p:cNvGraphicFramePr>
            <a:graphicFrameLocks noGrp="1"/>
          </p:cNvGraphicFramePr>
          <p:nvPr>
            <p:extLst>
              <p:ext uri="{D42A27DB-BD31-4B8C-83A1-F6EECF244321}">
                <p14:modId xmlns:p14="http://schemas.microsoft.com/office/powerpoint/2010/main" val="394448974"/>
              </p:ext>
            </p:extLst>
          </p:nvPr>
        </p:nvGraphicFramePr>
        <p:xfrm>
          <a:off x="381000" y="1981200"/>
          <a:ext cx="5562600" cy="4071256"/>
        </p:xfrm>
        <a:graphic>
          <a:graphicData uri="http://schemas.openxmlformats.org/drawingml/2006/table">
            <a:tbl>
              <a:tblPr firstRow="1" bandRow="1">
                <a:tableStyleId>{5C22544A-7EE6-4342-B048-85BDC9FD1C3A}</a:tableStyleId>
              </a:tblPr>
              <a:tblGrid>
                <a:gridCol w="3483280"/>
                <a:gridCol w="1012520"/>
                <a:gridCol w="1066800"/>
              </a:tblGrid>
              <a:tr h="446314">
                <a:tc>
                  <a:txBody>
                    <a:bodyPr/>
                    <a:lstStyle/>
                    <a:p>
                      <a:endParaRPr lang="en-US" sz="2200" dirty="0"/>
                    </a:p>
                  </a:txBody>
                  <a:tcPr/>
                </a:tc>
                <a:tc>
                  <a:txBody>
                    <a:bodyPr/>
                    <a:lstStyle/>
                    <a:p>
                      <a:pPr algn="ctr"/>
                      <a:r>
                        <a:rPr lang="en-US" sz="2200" dirty="0" smtClean="0"/>
                        <a:t>Part C</a:t>
                      </a:r>
                      <a:endParaRPr lang="en-US" sz="2200" dirty="0"/>
                    </a:p>
                  </a:txBody>
                  <a:tcPr/>
                </a:tc>
                <a:tc>
                  <a:txBody>
                    <a:bodyPr/>
                    <a:lstStyle/>
                    <a:p>
                      <a:pPr algn="ctr"/>
                      <a:r>
                        <a:rPr lang="en-US" sz="2200" dirty="0" smtClean="0"/>
                        <a:t>619</a:t>
                      </a:r>
                      <a:endParaRPr lang="en-US" sz="2200" dirty="0"/>
                    </a:p>
                  </a:txBody>
                  <a:tcPr/>
                </a:tc>
              </a:tr>
              <a:tr h="446314">
                <a:tc>
                  <a:txBody>
                    <a:bodyPr/>
                    <a:lstStyle/>
                    <a:p>
                      <a:r>
                        <a:rPr lang="en-US" sz="2200" b="1" dirty="0" smtClean="0"/>
                        <a:t>Child-level</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94%</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96%</a:t>
                      </a:r>
                      <a:endParaRPr lang="en-US" sz="2200" b="1" dirty="0"/>
                    </a:p>
                  </a:txBody>
                  <a:tcPr>
                    <a:lnL w="12700" cap="flat" cmpd="sng" algn="ctr">
                      <a:solidFill>
                        <a:schemeClr val="tx1"/>
                      </a:solidFill>
                      <a:prstDash val="solid"/>
                      <a:round/>
                      <a:headEnd type="none" w="med" len="med"/>
                      <a:tailEnd type="none" w="med" len="med"/>
                    </a:lnL>
                  </a:tcPr>
                </a:tc>
              </a:tr>
              <a:tr h="446314">
                <a:tc>
                  <a:txBody>
                    <a:bodyPr/>
                    <a:lstStyle/>
                    <a:p>
                      <a:r>
                        <a:rPr lang="en-US" sz="2200" b="1" dirty="0" smtClean="0"/>
                        <a:t>Program-level</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29%</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40%</a:t>
                      </a:r>
                      <a:endParaRPr lang="en-US" sz="2200" b="1" dirty="0"/>
                    </a:p>
                  </a:txBody>
                  <a:tcPr>
                    <a:lnL w="12700" cap="flat" cmpd="sng" algn="ctr">
                      <a:solidFill>
                        <a:schemeClr val="tx1"/>
                      </a:solidFill>
                      <a:prstDash val="solid"/>
                      <a:round/>
                      <a:headEnd type="none" w="med" len="med"/>
                      <a:tailEnd type="none" w="med" len="med"/>
                    </a:lnL>
                  </a:tcPr>
                </a:tc>
              </a:tr>
              <a:tr h="446314">
                <a:tc>
                  <a:txBody>
                    <a:bodyPr/>
                    <a:lstStyle/>
                    <a:p>
                      <a:r>
                        <a:rPr lang="en-US" sz="2200" b="1" dirty="0" smtClean="0"/>
                        <a:t>Workforce: EI providers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65%</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a:t>
                      </a:r>
                      <a:endParaRPr lang="en-US" sz="2200" b="1" dirty="0"/>
                    </a:p>
                  </a:txBody>
                  <a:tcPr>
                    <a:lnL w="12700" cap="flat" cmpd="sng" algn="ctr">
                      <a:solidFill>
                        <a:schemeClr val="tx1"/>
                      </a:solidFill>
                      <a:prstDash val="solid"/>
                      <a:round/>
                      <a:headEnd type="none" w="med" len="med"/>
                      <a:tailEnd type="none" w="med" len="med"/>
                    </a:lnL>
                  </a:tcPr>
                </a:tc>
              </a:tr>
              <a:tr h="446314">
                <a:tc>
                  <a:txBody>
                    <a:bodyPr/>
                    <a:lstStyle/>
                    <a:p>
                      <a:r>
                        <a:rPr lang="en-US" sz="2200" b="1" dirty="0" smtClean="0"/>
                        <a:t>Workforce: special education teachers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83%</a:t>
                      </a:r>
                      <a:endParaRPr lang="en-US" sz="2200" b="1" dirty="0"/>
                    </a:p>
                  </a:txBody>
                  <a:tcPr>
                    <a:lnL w="12700" cap="flat" cmpd="sng" algn="ctr">
                      <a:solidFill>
                        <a:schemeClr val="tx1"/>
                      </a:solidFill>
                      <a:prstDash val="solid"/>
                      <a:round/>
                      <a:headEnd type="none" w="med" len="med"/>
                      <a:tailEnd type="none" w="med" len="med"/>
                    </a:lnL>
                  </a:tcPr>
                </a:tc>
              </a:tr>
              <a:tr h="446314">
                <a:tc>
                  <a:txBody>
                    <a:bodyPr/>
                    <a:lstStyle/>
                    <a:p>
                      <a:r>
                        <a:rPr lang="en-US" sz="2200" b="1" dirty="0" smtClean="0"/>
                        <a:t>Workforce: related service</a:t>
                      </a:r>
                      <a:r>
                        <a:rPr lang="en-US" sz="2200" b="1" baseline="0" dirty="0" smtClean="0"/>
                        <a:t> </a:t>
                      </a:r>
                      <a:r>
                        <a:rPr lang="en-US" sz="2200" b="1" dirty="0" smtClean="0"/>
                        <a:t>providers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71%</a:t>
                      </a:r>
                      <a:endParaRPr lang="en-US" sz="2200" b="1" dirty="0"/>
                    </a:p>
                  </a:txBody>
                  <a:tcPr>
                    <a:lnL w="12700" cap="flat" cmpd="sng" algn="ctr">
                      <a:solidFill>
                        <a:schemeClr val="tx1"/>
                      </a:solidFill>
                      <a:prstDash val="solid"/>
                      <a:round/>
                      <a:headEnd type="none" w="med" len="med"/>
                      <a:tailEnd type="none" w="med" len="med"/>
                    </a:lnL>
                  </a:tcPr>
                </a:tc>
              </a:tr>
              <a:tr h="446314">
                <a:tc>
                  <a:txBody>
                    <a:bodyPr/>
                    <a:lstStyle/>
                    <a:p>
                      <a:r>
                        <a:rPr lang="en-US" sz="2200" b="1" dirty="0" smtClean="0"/>
                        <a:t>Workforce: general</a:t>
                      </a:r>
                      <a:r>
                        <a:rPr lang="en-US" sz="2200" b="1" baseline="0" dirty="0" smtClean="0"/>
                        <a:t> education teachers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71%</a:t>
                      </a:r>
                      <a:endParaRPr lang="en-US" sz="2200" b="1" dirty="0"/>
                    </a:p>
                  </a:txBody>
                  <a:tcPr>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a:xfrm>
            <a:off x="304800" y="274638"/>
            <a:ext cx="8610600" cy="1554162"/>
          </a:xfrm>
        </p:spPr>
        <p:txBody>
          <a:bodyPr>
            <a:normAutofit fontScale="90000"/>
          </a:bodyPr>
          <a:lstStyle/>
          <a:p>
            <a:r>
              <a:rPr lang="en-US" dirty="0" smtClean="0"/>
              <a:t>Most states have data systems with child-level and workforce data, but fewer have program-level data systems.</a:t>
            </a:r>
            <a:endParaRPr lang="en-US" dirty="0"/>
          </a:p>
        </p:txBody>
      </p:sp>
    </p:spTree>
    <p:extLst>
      <p:ext uri="{BB962C8B-B14F-4D97-AF65-F5344CB8AC3E}">
        <p14:creationId xmlns:p14="http://schemas.microsoft.com/office/powerpoint/2010/main" val="1153886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19</a:t>
            </a:fld>
            <a:endParaRPr lang="en-US" dirty="0">
              <a:latin typeface="Century Gothic" panose="020B0502020202020204" pitchFamily="34" charset="0"/>
            </a:endParaRPr>
          </a:p>
        </p:txBody>
      </p:sp>
      <p:pic>
        <p:nvPicPr>
          <p:cNvPr id="6"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514600"/>
            <a:ext cx="293324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nvPr>
        </p:nvGraphicFramePr>
        <p:xfrm>
          <a:off x="381000" y="1905000"/>
          <a:ext cx="5562599" cy="4084320"/>
        </p:xfrm>
        <a:graphic>
          <a:graphicData uri="http://schemas.openxmlformats.org/drawingml/2006/table">
            <a:tbl>
              <a:tblPr firstRow="1" bandRow="1">
                <a:tableStyleId>{5C22544A-7EE6-4342-B048-85BDC9FD1C3A}</a:tableStyleId>
              </a:tblPr>
              <a:tblGrid>
                <a:gridCol w="3733800"/>
                <a:gridCol w="914400"/>
                <a:gridCol w="914399"/>
              </a:tblGrid>
              <a:tr h="341539">
                <a:tc>
                  <a:txBody>
                    <a:bodyPr/>
                    <a:lstStyle/>
                    <a:p>
                      <a:r>
                        <a:rPr lang="en-US" sz="2200" dirty="0" smtClean="0"/>
                        <a:t>Some</a:t>
                      </a:r>
                      <a:r>
                        <a:rPr lang="en-US" sz="2200" baseline="0" dirty="0" smtClean="0"/>
                        <a:t> c</a:t>
                      </a:r>
                      <a:r>
                        <a:rPr lang="en-US" sz="2200" dirty="0" smtClean="0"/>
                        <a:t>ommon</a:t>
                      </a:r>
                      <a:r>
                        <a:rPr lang="en-US" sz="2200" baseline="0" dirty="0" smtClean="0"/>
                        <a:t> d</a:t>
                      </a:r>
                      <a:r>
                        <a:rPr lang="en-US" sz="2200" dirty="0" smtClean="0"/>
                        <a:t>ata</a:t>
                      </a:r>
                      <a:r>
                        <a:rPr lang="en-US" sz="2200" baseline="0" dirty="0" smtClean="0"/>
                        <a:t> elements</a:t>
                      </a:r>
                      <a:endParaRPr lang="en-US" sz="2200" dirty="0"/>
                    </a:p>
                  </a:txBody>
                  <a:tcPr/>
                </a:tc>
                <a:tc>
                  <a:txBody>
                    <a:bodyPr/>
                    <a:lstStyle/>
                    <a:p>
                      <a:pPr algn="ctr"/>
                      <a:r>
                        <a:rPr lang="en-US" sz="2200" dirty="0" smtClean="0"/>
                        <a:t>Part C</a:t>
                      </a:r>
                      <a:endParaRPr lang="en-US" sz="2200" dirty="0"/>
                    </a:p>
                  </a:txBody>
                  <a:tcPr/>
                </a:tc>
                <a:tc>
                  <a:txBody>
                    <a:bodyPr/>
                    <a:lstStyle/>
                    <a:p>
                      <a:pPr algn="ctr"/>
                      <a:r>
                        <a:rPr lang="en-US" sz="2200" dirty="0" smtClean="0"/>
                        <a:t>619</a:t>
                      </a:r>
                      <a:endParaRPr lang="en-US" sz="2200" dirty="0"/>
                    </a:p>
                  </a:txBody>
                  <a:tcPr/>
                </a:tc>
              </a:tr>
              <a:tr h="417739">
                <a:tc>
                  <a:txBody>
                    <a:bodyPr/>
                    <a:lstStyle/>
                    <a:p>
                      <a:r>
                        <a:rPr lang="en-US" sz="2200" b="1" dirty="0" smtClean="0"/>
                        <a:t>Child</a:t>
                      </a:r>
                      <a:r>
                        <a:rPr lang="en-US" sz="2200" b="1" baseline="0" dirty="0" smtClean="0"/>
                        <a:t> demographics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94%</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96%</a:t>
                      </a:r>
                      <a:endParaRPr lang="en-US" sz="2200" b="1" dirty="0"/>
                    </a:p>
                  </a:txBody>
                  <a:tcPr>
                    <a:lnL w="12700" cap="flat" cmpd="sng" algn="ctr">
                      <a:solidFill>
                        <a:schemeClr val="tx1"/>
                      </a:solidFill>
                      <a:prstDash val="solid"/>
                      <a:round/>
                      <a:headEnd type="none" w="med" len="med"/>
                      <a:tailEnd type="none" w="med" len="med"/>
                    </a:lnL>
                  </a:tcPr>
                </a:tc>
              </a:tr>
              <a:tr h="417739">
                <a:tc>
                  <a:txBody>
                    <a:bodyPr/>
                    <a:lstStyle/>
                    <a:p>
                      <a:r>
                        <a:rPr lang="en-US" sz="2200" b="1" dirty="0" smtClean="0"/>
                        <a:t>Disability</a:t>
                      </a:r>
                      <a:r>
                        <a:rPr lang="en-US" sz="2200" b="1" baseline="0" dirty="0" smtClean="0"/>
                        <a:t> category</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77%</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96%</a:t>
                      </a:r>
                      <a:endParaRPr lang="en-US" sz="2200" b="1" dirty="0"/>
                    </a:p>
                  </a:txBody>
                  <a:tcPr>
                    <a:lnL w="12700" cap="flat" cmpd="sng" algn="ctr">
                      <a:solidFill>
                        <a:schemeClr val="tx1"/>
                      </a:solidFill>
                      <a:prstDash val="solid"/>
                      <a:round/>
                      <a:headEnd type="none" w="med" len="med"/>
                      <a:tailEnd type="none" w="med" len="med"/>
                    </a:lnL>
                  </a:tcPr>
                </a:tc>
              </a:tr>
              <a:tr h="417739">
                <a:tc>
                  <a:txBody>
                    <a:bodyPr/>
                    <a:lstStyle/>
                    <a:p>
                      <a:r>
                        <a:rPr lang="en-US" sz="2200" b="1" dirty="0" smtClean="0"/>
                        <a:t>Eligibility status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98%</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90%</a:t>
                      </a:r>
                      <a:endParaRPr lang="en-US" sz="2200" b="1" dirty="0"/>
                    </a:p>
                  </a:txBody>
                  <a:tcPr>
                    <a:lnL w="12700" cap="flat" cmpd="sng" algn="ctr">
                      <a:solidFill>
                        <a:schemeClr val="tx1"/>
                      </a:solidFill>
                      <a:prstDash val="solid"/>
                      <a:round/>
                      <a:headEnd type="none" w="med" len="med"/>
                      <a:tailEnd type="none" w="med" len="med"/>
                    </a:lnL>
                  </a:tcPr>
                </a:tc>
              </a:tr>
              <a:tr h="417739">
                <a:tc>
                  <a:txBody>
                    <a:bodyPr/>
                    <a:lstStyle/>
                    <a:p>
                      <a:r>
                        <a:rPr lang="en-US" sz="2200" b="1" dirty="0" smtClean="0"/>
                        <a:t>Child outcomes</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83%</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90%</a:t>
                      </a:r>
                      <a:endParaRPr lang="en-US" sz="2200" b="1" dirty="0"/>
                    </a:p>
                  </a:txBody>
                  <a:tcPr>
                    <a:lnL w="12700" cap="flat" cmpd="sng" algn="ctr">
                      <a:solidFill>
                        <a:schemeClr val="tx1"/>
                      </a:solidFill>
                      <a:prstDash val="solid"/>
                      <a:round/>
                      <a:headEnd type="none" w="med" len="med"/>
                      <a:tailEnd type="none" w="med" len="med"/>
                    </a:lnL>
                  </a:tcPr>
                </a:tc>
              </a:tr>
              <a:tr h="417739">
                <a:tc>
                  <a:txBody>
                    <a:bodyPr/>
                    <a:lstStyle/>
                    <a:p>
                      <a:r>
                        <a:rPr lang="en-US" sz="2200" b="1" dirty="0" smtClean="0"/>
                        <a:t>Service setting</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89%</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87%</a:t>
                      </a:r>
                      <a:endParaRPr lang="en-US" sz="2200" b="1" dirty="0"/>
                    </a:p>
                  </a:txBody>
                  <a:tcPr>
                    <a:lnL w="12700" cap="flat" cmpd="sng" algn="ctr">
                      <a:solidFill>
                        <a:schemeClr val="tx1"/>
                      </a:solidFill>
                      <a:prstDash val="solid"/>
                      <a:round/>
                      <a:headEnd type="none" w="med" len="med"/>
                      <a:tailEnd type="none" w="med" len="med"/>
                    </a:lnL>
                  </a:tcPr>
                </a:tc>
              </a:tr>
              <a:tr h="417739">
                <a:tc>
                  <a:txBody>
                    <a:bodyPr/>
                    <a:lstStyle/>
                    <a:p>
                      <a:r>
                        <a:rPr lang="en-US" sz="2200" b="1" dirty="0" smtClean="0"/>
                        <a:t>ID for program or school</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89%</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81%</a:t>
                      </a:r>
                      <a:endParaRPr lang="en-US" sz="2200" b="1" dirty="0"/>
                    </a:p>
                  </a:txBody>
                  <a:tcPr>
                    <a:lnL w="12700" cap="flat" cmpd="sng" algn="ctr">
                      <a:solidFill>
                        <a:schemeClr val="tx1"/>
                      </a:solidFill>
                      <a:prstDash val="solid"/>
                      <a:round/>
                      <a:headEnd type="none" w="med" len="med"/>
                      <a:tailEnd type="none" w="med" len="med"/>
                    </a:lnL>
                  </a:tcPr>
                </a:tc>
              </a:tr>
              <a:tr h="417739">
                <a:tc>
                  <a:txBody>
                    <a:bodyPr/>
                    <a:lstStyle/>
                    <a:p>
                      <a:r>
                        <a:rPr lang="en-US" sz="2200" b="1" dirty="0" smtClean="0"/>
                        <a:t>Reason</a:t>
                      </a:r>
                      <a:r>
                        <a:rPr lang="en-US" sz="2200" b="1" baseline="0" dirty="0" smtClean="0"/>
                        <a:t> for exiting program</a:t>
                      </a:r>
                      <a:endParaRPr lang="en-US" sz="2200" b="1" dirty="0"/>
                    </a:p>
                  </a:txBody>
                  <a:tcPr>
                    <a:lnR w="12700" cap="flat" cmpd="sng" algn="ctr">
                      <a:solidFill>
                        <a:schemeClr val="tx1"/>
                      </a:solidFill>
                      <a:prstDash val="solid"/>
                      <a:round/>
                      <a:headEnd type="none" w="med" len="med"/>
                      <a:tailEnd type="none" w="med" len="med"/>
                    </a:lnR>
                  </a:tcPr>
                </a:tc>
                <a:tc>
                  <a:txBody>
                    <a:bodyPr/>
                    <a:lstStyle/>
                    <a:p>
                      <a:pPr algn="ctr"/>
                      <a:r>
                        <a:rPr lang="en-US" sz="2200" b="1" dirty="0" smtClean="0"/>
                        <a:t>98%</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b="1" dirty="0" smtClean="0"/>
                        <a:t>79%</a:t>
                      </a:r>
                      <a:endParaRPr lang="en-US" sz="2200" b="1" dirty="0"/>
                    </a:p>
                  </a:txBody>
                  <a:tcPr>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a:xfrm>
            <a:off x="304800" y="274638"/>
            <a:ext cx="8610600" cy="1401762"/>
          </a:xfrm>
        </p:spPr>
        <p:txBody>
          <a:bodyPr>
            <a:normAutofit fontScale="90000"/>
          </a:bodyPr>
          <a:lstStyle/>
          <a:p>
            <a:r>
              <a:rPr lang="en-US" dirty="0" smtClean="0"/>
              <a:t>Most states have a variety of data elements in their child-level data systems.  </a:t>
            </a:r>
            <a:endParaRPr lang="en-US" dirty="0"/>
          </a:p>
        </p:txBody>
      </p:sp>
    </p:spTree>
    <p:extLst>
      <p:ext uri="{BB962C8B-B14F-4D97-AF65-F5344CB8AC3E}">
        <p14:creationId xmlns:p14="http://schemas.microsoft.com/office/powerpoint/2010/main" val="4119531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Autofit/>
          </a:bodyPr>
          <a:lstStyle/>
          <a:p>
            <a:r>
              <a:rPr lang="en-US" sz="6000" b="0" dirty="0">
                <a:solidFill>
                  <a:schemeClr val="bg1"/>
                </a:solidFill>
              </a:rPr>
              <a:t>The Center for IDEA Early </a:t>
            </a:r>
            <a:r>
              <a:rPr lang="en-US" sz="6000" b="0" dirty="0" smtClean="0">
                <a:solidFill>
                  <a:schemeClr val="bg1"/>
                </a:solidFill>
              </a:rPr>
              <a:t>Childhood</a:t>
            </a:r>
            <a:r>
              <a:rPr lang="en-US" sz="6000" b="0" baseline="0" dirty="0" smtClean="0">
                <a:solidFill>
                  <a:srgbClr val="154578"/>
                </a:solidFill>
              </a:rPr>
              <a:t> </a:t>
            </a:r>
            <a:r>
              <a:rPr lang="en-US" sz="6000" b="0" dirty="0" smtClean="0">
                <a:solidFill>
                  <a:srgbClr val="FF0000"/>
                </a:solidFill>
              </a:rPr>
              <a:t>Da</a:t>
            </a:r>
            <a:r>
              <a:rPr lang="en-US" sz="6000" b="0" dirty="0" smtClean="0">
                <a:solidFill>
                  <a:schemeClr val="bg1"/>
                </a:solidFill>
              </a:rPr>
              <a:t>ta</a:t>
            </a:r>
            <a:r>
              <a:rPr lang="en-US" sz="6000" b="0" dirty="0" smtClean="0"/>
              <a:t> </a:t>
            </a:r>
            <a:r>
              <a:rPr lang="en-US" sz="6000" b="0" dirty="0">
                <a:solidFill>
                  <a:srgbClr val="FF0000"/>
                </a:solidFill>
              </a:rPr>
              <a:t>Sy</a:t>
            </a:r>
            <a:r>
              <a:rPr lang="en-US" sz="6000" b="0" dirty="0">
                <a:solidFill>
                  <a:schemeClr val="bg1"/>
                </a:solidFill>
              </a:rPr>
              <a:t>stems </a:t>
            </a:r>
            <a:endParaRPr lang="en-US" sz="6000" b="0" dirty="0"/>
          </a:p>
        </p:txBody>
      </p:sp>
    </p:spTree>
    <p:extLst>
      <p:ext uri="{BB962C8B-B14F-4D97-AF65-F5344CB8AC3E}">
        <p14:creationId xmlns:p14="http://schemas.microsoft.com/office/powerpoint/2010/main" val="1977681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20</a:t>
            </a:fld>
            <a:endParaRPr lang="en-US" dirty="0">
              <a:latin typeface="Century Gothic" panose="020B0502020202020204" pitchFamily="34" charset="0"/>
            </a:endParaRPr>
          </a:p>
        </p:txBody>
      </p:sp>
      <p:pic>
        <p:nvPicPr>
          <p:cNvPr id="3074"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905000"/>
            <a:ext cx="2853972" cy="190190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828800"/>
            <a:ext cx="5867400" cy="3962400"/>
          </a:xfrm>
        </p:spPr>
        <p:txBody>
          <a:bodyPr/>
          <a:lstStyle/>
          <a:p>
            <a:r>
              <a:rPr lang="en-US" dirty="0" smtClean="0"/>
              <a:t>Only 29% of states have Part C </a:t>
            </a:r>
            <a:r>
              <a:rPr lang="en-US" dirty="0"/>
              <a:t>program-level data </a:t>
            </a:r>
            <a:r>
              <a:rPr lang="en-US" dirty="0" smtClean="0"/>
              <a:t>systems.</a:t>
            </a:r>
          </a:p>
          <a:p>
            <a:r>
              <a:rPr lang="en-US" dirty="0" smtClean="0"/>
              <a:t>Only 41% </a:t>
            </a:r>
            <a:r>
              <a:rPr lang="en-US" dirty="0"/>
              <a:t>of states have </a:t>
            </a:r>
            <a:r>
              <a:rPr lang="en-US" dirty="0" smtClean="0"/>
              <a:t>619 program-level data </a:t>
            </a:r>
            <a:r>
              <a:rPr lang="en-US" dirty="0"/>
              <a:t>systems</a:t>
            </a:r>
            <a:r>
              <a:rPr lang="en-US" dirty="0" smtClean="0"/>
              <a:t>.</a:t>
            </a:r>
          </a:p>
          <a:p>
            <a:pPr lvl="1"/>
            <a:r>
              <a:rPr lang="en-US" dirty="0" smtClean="0"/>
              <a:t>37% have data on program structure (e.g., agency, service model).</a:t>
            </a:r>
          </a:p>
          <a:p>
            <a:pPr lvl="1"/>
            <a:r>
              <a:rPr lang="en-US" dirty="0" smtClean="0"/>
              <a:t>33% have information on whether program includes children without disabilities</a:t>
            </a:r>
            <a:endParaRPr lang="en-US" dirty="0"/>
          </a:p>
        </p:txBody>
      </p:sp>
      <p:sp>
        <p:nvSpPr>
          <p:cNvPr id="3" name="Title 2"/>
          <p:cNvSpPr>
            <a:spLocks noGrp="1"/>
          </p:cNvSpPr>
          <p:nvPr>
            <p:ph type="title"/>
          </p:nvPr>
        </p:nvSpPr>
        <p:spPr/>
        <p:txBody>
          <a:bodyPr>
            <a:noAutofit/>
          </a:bodyPr>
          <a:lstStyle/>
          <a:p>
            <a:r>
              <a:rPr lang="en-US" dirty="0" smtClean="0"/>
              <a:t>Less than half of states have Part C or 619 program-level data systems.</a:t>
            </a:r>
            <a:endParaRPr lang="en-US" dirty="0"/>
          </a:p>
        </p:txBody>
      </p:sp>
    </p:spTree>
    <p:extLst>
      <p:ext uri="{BB962C8B-B14F-4D97-AF65-F5344CB8AC3E}">
        <p14:creationId xmlns:p14="http://schemas.microsoft.com/office/powerpoint/2010/main" val="303049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21</a:t>
            </a:fld>
            <a:endParaRPr lang="en-US" dirty="0">
              <a:latin typeface="Century Gothic" panose="020B0502020202020204" pitchFamily="34"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9279176"/>
              </p:ext>
            </p:extLst>
          </p:nvPr>
        </p:nvGraphicFramePr>
        <p:xfrm>
          <a:off x="381000" y="1524000"/>
          <a:ext cx="8305799" cy="4191815"/>
        </p:xfrm>
        <a:graphic>
          <a:graphicData uri="http://schemas.openxmlformats.org/drawingml/2006/table">
            <a:tbl>
              <a:tblPr firstRow="1" bandRow="1">
                <a:tableStyleId>{5C22544A-7EE6-4342-B048-85BDC9FD1C3A}</a:tableStyleId>
              </a:tblPr>
              <a:tblGrid>
                <a:gridCol w="3048000"/>
                <a:gridCol w="1048013"/>
                <a:gridCol w="1390387"/>
                <a:gridCol w="1477048"/>
                <a:gridCol w="1342351"/>
              </a:tblGrid>
              <a:tr h="417739">
                <a:tc>
                  <a:txBody>
                    <a:bodyPr/>
                    <a:lstStyle/>
                    <a:p>
                      <a:r>
                        <a:rPr lang="en-US" sz="2100" baseline="0" dirty="0" smtClean="0"/>
                        <a:t>Workforce d</a:t>
                      </a:r>
                      <a:r>
                        <a:rPr lang="en-US" sz="2100" dirty="0" smtClean="0"/>
                        <a:t>ata</a:t>
                      </a:r>
                      <a:r>
                        <a:rPr lang="en-US" sz="2100" baseline="0" dirty="0" smtClean="0"/>
                        <a:t> element</a:t>
                      </a:r>
                      <a:endParaRPr lang="en-US" sz="2100" dirty="0"/>
                    </a:p>
                  </a:txBody>
                  <a:tcPr/>
                </a:tc>
                <a:tc>
                  <a:txBody>
                    <a:bodyPr/>
                    <a:lstStyle/>
                    <a:p>
                      <a:pPr algn="ctr"/>
                      <a:r>
                        <a:rPr lang="en-US" sz="2100" dirty="0" smtClean="0"/>
                        <a:t>Part C</a:t>
                      </a:r>
                      <a:endParaRPr lang="en-US" sz="2100" dirty="0"/>
                    </a:p>
                  </a:txBody>
                  <a:tcPr/>
                </a:tc>
                <a:tc>
                  <a:txBody>
                    <a:bodyPr/>
                    <a:lstStyle/>
                    <a:p>
                      <a:pPr algn="ctr"/>
                      <a:r>
                        <a:rPr lang="en-US" sz="2100" dirty="0" smtClean="0"/>
                        <a:t>619</a:t>
                      </a:r>
                      <a:r>
                        <a:rPr lang="en-US" sz="2100" baseline="0" dirty="0" smtClean="0"/>
                        <a:t> special  </a:t>
                      </a:r>
                      <a:r>
                        <a:rPr lang="en-US" sz="2100" baseline="0" dirty="0" err="1" smtClean="0"/>
                        <a:t>ed</a:t>
                      </a:r>
                      <a:r>
                        <a:rPr lang="en-US" sz="2100" baseline="0" dirty="0" smtClean="0"/>
                        <a:t> teachers</a:t>
                      </a:r>
                      <a:endParaRPr lang="en-US" sz="2100" dirty="0"/>
                    </a:p>
                  </a:txBody>
                  <a:tcPr/>
                </a:tc>
                <a:tc>
                  <a:txBody>
                    <a:bodyPr/>
                    <a:lstStyle/>
                    <a:p>
                      <a:pPr algn="ctr"/>
                      <a:r>
                        <a:rPr lang="en-US" sz="2100" dirty="0" smtClean="0"/>
                        <a:t>619 related services personnel</a:t>
                      </a:r>
                      <a:endParaRPr lang="en-US" sz="2100" dirty="0"/>
                    </a:p>
                  </a:txBody>
                  <a:tcPr/>
                </a:tc>
                <a:tc>
                  <a:txBody>
                    <a:bodyPr/>
                    <a:lstStyle/>
                    <a:p>
                      <a:pPr algn="ctr"/>
                      <a:r>
                        <a:rPr lang="en-US" sz="2100" dirty="0" smtClean="0"/>
                        <a:t>619 regular</a:t>
                      </a:r>
                      <a:r>
                        <a:rPr lang="en-US" sz="2100" baseline="0" dirty="0" smtClean="0"/>
                        <a:t> </a:t>
                      </a:r>
                      <a:r>
                        <a:rPr lang="en-US" sz="2100" baseline="0" dirty="0" err="1" smtClean="0"/>
                        <a:t>ed</a:t>
                      </a:r>
                      <a:r>
                        <a:rPr lang="en-US" sz="2100" baseline="0" dirty="0" smtClean="0"/>
                        <a:t> teachers</a:t>
                      </a:r>
                      <a:endParaRPr lang="en-US" sz="2100" dirty="0"/>
                    </a:p>
                  </a:txBody>
                  <a:tcPr/>
                </a:tc>
              </a:tr>
              <a:tr h="417739">
                <a:tc>
                  <a:txBody>
                    <a:bodyPr/>
                    <a:lstStyle/>
                    <a:p>
                      <a:r>
                        <a:rPr lang="en-US" sz="2100" b="1" dirty="0" smtClean="0"/>
                        <a:t>Demographics</a:t>
                      </a:r>
                      <a:r>
                        <a:rPr lang="en-US" sz="2100" b="1" baseline="0" dirty="0" smtClean="0"/>
                        <a:t> </a:t>
                      </a:r>
                      <a:endParaRPr lang="en-US" sz="2100" b="1" dirty="0"/>
                    </a:p>
                  </a:txBody>
                  <a:tcPr>
                    <a:lnR w="12700" cap="flat" cmpd="sng" algn="ctr">
                      <a:solidFill>
                        <a:schemeClr val="tx1"/>
                      </a:solidFill>
                      <a:prstDash val="solid"/>
                      <a:round/>
                      <a:headEnd type="none" w="med" len="med"/>
                      <a:tailEnd type="none" w="med" len="med"/>
                    </a:lnR>
                  </a:tcPr>
                </a:tc>
                <a:tc>
                  <a:txBody>
                    <a:bodyPr/>
                    <a:lstStyle/>
                    <a:p>
                      <a:pPr algn="ctr"/>
                      <a:r>
                        <a:rPr lang="en-US" sz="2100" b="1" dirty="0" smtClean="0"/>
                        <a:t>29%</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67%</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58%</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64%</a:t>
                      </a:r>
                      <a:endParaRPr lang="en-US" sz="2100" b="1" dirty="0"/>
                    </a:p>
                  </a:txBody>
                  <a:tcPr>
                    <a:lnL w="12700" cap="flat" cmpd="sng" algn="ctr">
                      <a:solidFill>
                        <a:schemeClr val="tx1"/>
                      </a:solidFill>
                      <a:prstDash val="solid"/>
                      <a:round/>
                      <a:headEnd type="none" w="med" len="med"/>
                      <a:tailEnd type="none" w="med" len="med"/>
                    </a:lnL>
                  </a:tcPr>
                </a:tc>
              </a:tr>
              <a:tr h="417739">
                <a:tc>
                  <a:txBody>
                    <a:bodyPr/>
                    <a:lstStyle/>
                    <a:p>
                      <a:r>
                        <a:rPr lang="en-US" sz="2100" b="1" dirty="0" smtClean="0"/>
                        <a:t>Employment</a:t>
                      </a:r>
                      <a:r>
                        <a:rPr lang="en-US" sz="2100" b="1" baseline="0" dirty="0" smtClean="0"/>
                        <a:t> data</a:t>
                      </a:r>
                      <a:endParaRPr lang="en-US" sz="2100" b="1" dirty="0"/>
                    </a:p>
                  </a:txBody>
                  <a:tcPr>
                    <a:lnR w="12700" cap="flat" cmpd="sng" algn="ctr">
                      <a:solidFill>
                        <a:schemeClr val="tx1"/>
                      </a:solidFill>
                      <a:prstDash val="solid"/>
                      <a:round/>
                      <a:headEnd type="none" w="med" len="med"/>
                      <a:tailEnd type="none" w="med" len="med"/>
                    </a:lnR>
                  </a:tcPr>
                </a:tc>
                <a:tc>
                  <a:txBody>
                    <a:bodyPr/>
                    <a:lstStyle/>
                    <a:p>
                      <a:pPr algn="ctr"/>
                      <a:r>
                        <a:rPr lang="en-US" sz="2100" b="1" dirty="0" smtClean="0"/>
                        <a:t>54%</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77%</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60%</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67%</a:t>
                      </a:r>
                      <a:endParaRPr lang="en-US" sz="2100" b="1" dirty="0"/>
                    </a:p>
                  </a:txBody>
                  <a:tcPr>
                    <a:lnL w="12700" cap="flat" cmpd="sng" algn="ctr">
                      <a:solidFill>
                        <a:schemeClr val="tx1"/>
                      </a:solidFill>
                      <a:prstDash val="solid"/>
                      <a:round/>
                      <a:headEnd type="none" w="med" len="med"/>
                      <a:tailEnd type="none" w="med" len="med"/>
                    </a:lnL>
                  </a:tcPr>
                </a:tc>
              </a:tr>
              <a:tr h="417739">
                <a:tc>
                  <a:txBody>
                    <a:bodyPr/>
                    <a:lstStyle/>
                    <a:p>
                      <a:r>
                        <a:rPr lang="en-US" sz="2100" b="1" dirty="0" smtClean="0"/>
                        <a:t>Education</a:t>
                      </a:r>
                      <a:endParaRPr lang="en-US" sz="2100" b="1" dirty="0"/>
                    </a:p>
                  </a:txBody>
                  <a:tcPr>
                    <a:lnR w="12700" cap="flat" cmpd="sng" algn="ctr">
                      <a:solidFill>
                        <a:schemeClr val="tx1"/>
                      </a:solidFill>
                      <a:prstDash val="solid"/>
                      <a:round/>
                      <a:headEnd type="none" w="med" len="med"/>
                      <a:tailEnd type="none" w="med" len="med"/>
                    </a:lnR>
                  </a:tcPr>
                </a:tc>
                <a:tc>
                  <a:txBody>
                    <a:bodyPr/>
                    <a:lstStyle/>
                    <a:p>
                      <a:pPr algn="ctr"/>
                      <a:r>
                        <a:rPr lang="en-US" sz="2100" b="1" dirty="0" smtClean="0"/>
                        <a:t>46%</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75%</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58%</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64%</a:t>
                      </a:r>
                      <a:endParaRPr lang="en-US" sz="2100" b="1" dirty="0"/>
                    </a:p>
                  </a:txBody>
                  <a:tcPr>
                    <a:lnL w="12700" cap="flat" cmpd="sng" algn="ctr">
                      <a:solidFill>
                        <a:schemeClr val="tx1"/>
                      </a:solidFill>
                      <a:prstDash val="solid"/>
                      <a:round/>
                      <a:headEnd type="none" w="med" len="med"/>
                      <a:tailEnd type="none" w="med" len="med"/>
                    </a:lnL>
                  </a:tcPr>
                </a:tc>
              </a:tr>
              <a:tr h="417739">
                <a:tc>
                  <a:txBody>
                    <a:bodyPr/>
                    <a:lstStyle/>
                    <a:p>
                      <a:r>
                        <a:rPr lang="en-US" sz="2100" b="1" dirty="0" smtClean="0"/>
                        <a:t>Licenses/certifications</a:t>
                      </a:r>
                      <a:endParaRPr lang="en-US" sz="2100" b="1" dirty="0"/>
                    </a:p>
                  </a:txBody>
                  <a:tcPr>
                    <a:lnR w="12700" cap="flat" cmpd="sng" algn="ctr">
                      <a:solidFill>
                        <a:schemeClr val="tx1"/>
                      </a:solidFill>
                      <a:prstDash val="solid"/>
                      <a:round/>
                      <a:headEnd type="none" w="med" len="med"/>
                      <a:tailEnd type="none" w="med" len="med"/>
                    </a:lnR>
                  </a:tcPr>
                </a:tc>
                <a:tc>
                  <a:txBody>
                    <a:bodyPr/>
                    <a:lstStyle/>
                    <a:p>
                      <a:pPr algn="ctr"/>
                      <a:r>
                        <a:rPr lang="en-US" sz="2100" b="1" dirty="0" smtClean="0"/>
                        <a:t>56%</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83%</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69%</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71%</a:t>
                      </a:r>
                      <a:endParaRPr lang="en-US" sz="2100" b="1" dirty="0"/>
                    </a:p>
                  </a:txBody>
                  <a:tcPr>
                    <a:lnL w="12700" cap="flat" cmpd="sng" algn="ctr">
                      <a:solidFill>
                        <a:schemeClr val="tx1"/>
                      </a:solidFill>
                      <a:prstDash val="solid"/>
                      <a:round/>
                      <a:headEnd type="none" w="med" len="med"/>
                      <a:tailEnd type="none" w="med" len="med"/>
                    </a:lnL>
                  </a:tcPr>
                </a:tc>
              </a:tr>
              <a:tr h="417739">
                <a:tc>
                  <a:txBody>
                    <a:bodyPr/>
                    <a:lstStyle/>
                    <a:p>
                      <a:r>
                        <a:rPr lang="en-US" sz="2100" b="1" dirty="0" smtClean="0"/>
                        <a:t>Professional development</a:t>
                      </a:r>
                      <a:endParaRPr lang="en-US" sz="2100" b="1" dirty="0"/>
                    </a:p>
                  </a:txBody>
                  <a:tcPr>
                    <a:lnR w="12700" cap="flat" cmpd="sng" algn="ctr">
                      <a:solidFill>
                        <a:schemeClr val="tx1"/>
                      </a:solidFill>
                      <a:prstDash val="solid"/>
                      <a:round/>
                      <a:headEnd type="none" w="med" len="med"/>
                      <a:tailEnd type="none" w="med" len="med"/>
                    </a:lnR>
                  </a:tcPr>
                </a:tc>
                <a:tc>
                  <a:txBody>
                    <a:bodyPr/>
                    <a:lstStyle/>
                    <a:p>
                      <a:pPr algn="ctr"/>
                      <a:r>
                        <a:rPr lang="en-US" sz="2100" b="1" dirty="0" smtClean="0"/>
                        <a:t>39%</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29%</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29%</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23%</a:t>
                      </a:r>
                      <a:endParaRPr lang="en-US" sz="2100" b="1" dirty="0"/>
                    </a:p>
                  </a:txBody>
                  <a:tcPr>
                    <a:lnL w="12700" cap="flat" cmpd="sng" algn="ctr">
                      <a:solidFill>
                        <a:schemeClr val="tx1"/>
                      </a:solidFill>
                      <a:prstDash val="solid"/>
                      <a:round/>
                      <a:headEnd type="none" w="med" len="med"/>
                      <a:tailEnd type="none" w="med" len="med"/>
                    </a:lnL>
                  </a:tcPr>
                </a:tc>
              </a:tr>
              <a:tr h="417739">
                <a:tc>
                  <a:txBody>
                    <a:bodyPr/>
                    <a:lstStyle/>
                    <a:p>
                      <a:r>
                        <a:rPr lang="en-US" sz="2100" b="1" dirty="0" smtClean="0"/>
                        <a:t>Wages</a:t>
                      </a:r>
                      <a:endParaRPr lang="en-US" sz="2100" b="1" dirty="0"/>
                    </a:p>
                  </a:txBody>
                  <a:tcPr>
                    <a:lnR w="12700" cap="flat" cmpd="sng" algn="ctr">
                      <a:solidFill>
                        <a:schemeClr val="tx1"/>
                      </a:solidFill>
                      <a:prstDash val="solid"/>
                      <a:round/>
                      <a:headEnd type="none" w="med" len="med"/>
                      <a:tailEnd type="none" w="med" len="med"/>
                    </a:lnR>
                  </a:tcPr>
                </a:tc>
                <a:tc>
                  <a:txBody>
                    <a:bodyPr/>
                    <a:lstStyle/>
                    <a:p>
                      <a:pPr algn="ctr"/>
                      <a:r>
                        <a:rPr lang="en-US" sz="2100" b="1" dirty="0" smtClean="0"/>
                        <a:t>10%</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46%</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42%</a:t>
                      </a:r>
                      <a:endParaRPr lang="en-US"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b="1" dirty="0" smtClean="0"/>
                        <a:t>46%</a:t>
                      </a:r>
                      <a:endParaRPr lang="en-US" sz="2100" b="1" dirty="0"/>
                    </a:p>
                  </a:txBody>
                  <a:tcPr>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a:xfrm>
            <a:off x="304800" y="274638"/>
            <a:ext cx="8610600" cy="1401762"/>
          </a:xfrm>
        </p:spPr>
        <p:txBody>
          <a:bodyPr>
            <a:normAutofit/>
          </a:bodyPr>
          <a:lstStyle/>
          <a:p>
            <a:r>
              <a:rPr lang="en-US" dirty="0"/>
              <a:t>S</a:t>
            </a:r>
            <a:r>
              <a:rPr lang="en-US" dirty="0" smtClean="0"/>
              <a:t>tates vary in the kinds of workforce data they have in state data systems.  </a:t>
            </a:r>
            <a:endParaRPr lang="en-US" dirty="0"/>
          </a:p>
        </p:txBody>
      </p:sp>
    </p:spTree>
    <p:extLst>
      <p:ext uri="{BB962C8B-B14F-4D97-AF65-F5344CB8AC3E}">
        <p14:creationId xmlns:p14="http://schemas.microsoft.com/office/powerpoint/2010/main" val="130094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22</a:t>
            </a:fld>
            <a:endParaRPr lang="en-US" dirty="0">
              <a:latin typeface="Century Gothic" panose="020B0502020202020204" pitchFamily="34" charset="0"/>
            </a:endParaRPr>
          </a:p>
        </p:txBody>
      </p:sp>
      <p:pic>
        <p:nvPicPr>
          <p:cNvPr id="6" name="Content Placeholder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889" y="3505200"/>
            <a:ext cx="2751291" cy="1828800"/>
          </a:xfrm>
          <a:prstGeom prst="rect">
            <a:avLst/>
          </a:prstGeom>
        </p:spPr>
      </p:pic>
      <p:sp>
        <p:nvSpPr>
          <p:cNvPr id="2" name="Content Placeholder 1"/>
          <p:cNvSpPr>
            <a:spLocks noGrp="1"/>
          </p:cNvSpPr>
          <p:nvPr>
            <p:ph idx="1"/>
          </p:nvPr>
        </p:nvSpPr>
        <p:spPr>
          <a:xfrm>
            <a:off x="381000" y="1600200"/>
            <a:ext cx="7391400" cy="4419599"/>
          </a:xfrm>
        </p:spPr>
        <p:txBody>
          <a:bodyPr/>
          <a:lstStyle/>
          <a:p>
            <a:r>
              <a:rPr lang="en-US" sz="2400" dirty="0" smtClean="0"/>
              <a:t>Linking refers to the process of </a:t>
            </a:r>
            <a:r>
              <a:rPr lang="en-US" sz="2400" dirty="0"/>
              <a:t>joining or connecting records about one individual or entity in one data system or dataset with those in another data system or </a:t>
            </a:r>
            <a:r>
              <a:rPr lang="en-US" sz="2400" dirty="0" smtClean="0"/>
              <a:t>dataset using a common identifier or other method</a:t>
            </a:r>
          </a:p>
          <a:p>
            <a:r>
              <a:rPr lang="en-US" sz="2400" dirty="0" smtClean="0"/>
              <a:t>These can be linkages:</a:t>
            </a:r>
          </a:p>
          <a:p>
            <a:pPr lvl="1"/>
            <a:r>
              <a:rPr lang="en-US" i="1" dirty="0" smtClean="0"/>
              <a:t>Within</a:t>
            </a:r>
            <a:r>
              <a:rPr lang="en-US" dirty="0" smtClean="0"/>
              <a:t> Part C and </a:t>
            </a:r>
            <a:r>
              <a:rPr lang="en-US" i="1" dirty="0" smtClean="0"/>
              <a:t>within</a:t>
            </a:r>
            <a:r>
              <a:rPr lang="en-US" dirty="0" smtClean="0"/>
              <a:t> 619</a:t>
            </a:r>
          </a:p>
          <a:p>
            <a:pPr lvl="1"/>
            <a:r>
              <a:rPr lang="en-US" i="1" dirty="0" smtClean="0"/>
              <a:t>Across</a:t>
            </a:r>
            <a:r>
              <a:rPr lang="en-US" dirty="0" smtClean="0"/>
              <a:t> Part C and 619</a:t>
            </a:r>
          </a:p>
          <a:p>
            <a:pPr lvl="1"/>
            <a:r>
              <a:rPr lang="en-US" i="1" dirty="0" smtClean="0"/>
              <a:t>With</a:t>
            </a:r>
            <a:r>
              <a:rPr lang="en-US" dirty="0" smtClean="0"/>
              <a:t> K12 education</a:t>
            </a:r>
          </a:p>
          <a:p>
            <a:pPr lvl="1"/>
            <a:r>
              <a:rPr lang="en-US" i="1" dirty="0" smtClean="0"/>
              <a:t>With</a:t>
            </a:r>
            <a:r>
              <a:rPr lang="en-US" dirty="0" smtClean="0"/>
              <a:t> other early childhood program, </a:t>
            </a:r>
          </a:p>
          <a:p>
            <a:pPr lvl="1">
              <a:buNone/>
            </a:pPr>
            <a:r>
              <a:rPr lang="en-US" dirty="0" smtClean="0"/>
              <a:t>    social services, health data</a:t>
            </a:r>
          </a:p>
        </p:txBody>
      </p:sp>
      <p:sp>
        <p:nvSpPr>
          <p:cNvPr id="3" name="Title 2" descr="&quot; &quot;"/>
          <p:cNvSpPr>
            <a:spLocks noGrp="1"/>
          </p:cNvSpPr>
          <p:nvPr>
            <p:ph type="title"/>
          </p:nvPr>
        </p:nvSpPr>
        <p:spPr>
          <a:ln>
            <a:solidFill>
              <a:srgbClr val="39B54A"/>
            </a:solidFill>
          </a:ln>
        </p:spPr>
        <p:txBody>
          <a:bodyPr>
            <a:normAutofit/>
          </a:bodyPr>
          <a:lstStyle/>
          <a:p>
            <a:r>
              <a:rPr lang="en-US" dirty="0" smtClean="0">
                <a:solidFill>
                  <a:srgbClr val="00B050"/>
                </a:solidFill>
              </a:rPr>
              <a:t>Linkages</a:t>
            </a:r>
            <a:r>
              <a:rPr lang="en-US" dirty="0" smtClean="0"/>
              <a:t>: What do we mean?</a:t>
            </a:r>
            <a:endParaRPr lang="en-US" dirty="0"/>
          </a:p>
        </p:txBody>
      </p:sp>
    </p:spTree>
    <p:extLst>
      <p:ext uri="{BB962C8B-B14F-4D97-AF65-F5344CB8AC3E}">
        <p14:creationId xmlns:p14="http://schemas.microsoft.com/office/powerpoint/2010/main" val="228034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23</a:t>
            </a:fld>
            <a:endParaRPr lang="en-US" dirty="0">
              <a:latin typeface="Century Gothic" panose="020B0502020202020204" pitchFamily="34" charset="0"/>
            </a:endParaRPr>
          </a:p>
        </p:txBody>
      </p:sp>
      <p:sp>
        <p:nvSpPr>
          <p:cNvPr id="2" name="Content Placeholder 1"/>
          <p:cNvSpPr>
            <a:spLocks noGrp="1"/>
          </p:cNvSpPr>
          <p:nvPr>
            <p:ph idx="1"/>
          </p:nvPr>
        </p:nvSpPr>
        <p:spPr>
          <a:xfrm>
            <a:off x="228599" y="1371600"/>
            <a:ext cx="8763001" cy="4800600"/>
          </a:xfrm>
        </p:spPr>
        <p:txBody>
          <a:bodyPr/>
          <a:lstStyle/>
          <a:p>
            <a:pPr marL="0" indent="0">
              <a:buNone/>
            </a:pPr>
            <a:r>
              <a:rPr lang="en-US" sz="2600" b="1" dirty="0" smtClean="0">
                <a:solidFill>
                  <a:schemeClr val="tx2"/>
                </a:solidFill>
              </a:rPr>
              <a:t>States can </a:t>
            </a:r>
            <a:r>
              <a:rPr lang="en-US" sz="2600" b="1" dirty="0">
                <a:solidFill>
                  <a:schemeClr val="tx2"/>
                </a:solidFill>
              </a:rPr>
              <a:t>answer programmatic and </a:t>
            </a:r>
            <a:r>
              <a:rPr lang="en-US" sz="2600" b="1" dirty="0" smtClean="0">
                <a:solidFill>
                  <a:schemeClr val="tx2"/>
                </a:solidFill>
              </a:rPr>
              <a:t>policy questions </a:t>
            </a:r>
            <a:r>
              <a:rPr lang="en-US" sz="2600" b="1" dirty="0">
                <a:solidFill>
                  <a:schemeClr val="tx2"/>
                </a:solidFill>
              </a:rPr>
              <a:t>about</a:t>
            </a:r>
            <a:r>
              <a:rPr lang="en-US" sz="2600" b="1" dirty="0" smtClean="0">
                <a:solidFill>
                  <a:schemeClr val="tx2"/>
                </a:solidFill>
              </a:rPr>
              <a:t>:</a:t>
            </a:r>
          </a:p>
          <a:p>
            <a:r>
              <a:rPr lang="en-US" sz="2600" b="1" dirty="0" smtClean="0">
                <a:solidFill>
                  <a:schemeClr val="tx2"/>
                </a:solidFill>
              </a:rPr>
              <a:t>Children’s outcomes from EI and ECSE participation</a:t>
            </a:r>
            <a:r>
              <a:rPr lang="en-US" sz="2400" b="1" dirty="0" smtClean="0">
                <a:solidFill>
                  <a:schemeClr val="tx2"/>
                </a:solidFill>
              </a:rPr>
              <a:t>, e.g.:</a:t>
            </a:r>
          </a:p>
          <a:p>
            <a:pPr lvl="1"/>
            <a:r>
              <a:rPr lang="en-US" dirty="0">
                <a:solidFill>
                  <a:srgbClr val="00B050"/>
                </a:solidFill>
              </a:rPr>
              <a:t>D</a:t>
            </a:r>
            <a:r>
              <a:rPr lang="en-US" dirty="0" smtClean="0">
                <a:solidFill>
                  <a:srgbClr val="00B050"/>
                </a:solidFill>
              </a:rPr>
              <a:t>o former EI recipients </a:t>
            </a:r>
            <a:r>
              <a:rPr lang="en-US" dirty="0">
                <a:solidFill>
                  <a:srgbClr val="00B050"/>
                </a:solidFill>
              </a:rPr>
              <a:t>require special education in </a:t>
            </a:r>
            <a:r>
              <a:rPr lang="en-US" dirty="0" smtClean="0">
                <a:solidFill>
                  <a:srgbClr val="00B050"/>
                </a:solidFill>
              </a:rPr>
              <a:t>kindergarten?  </a:t>
            </a:r>
          </a:p>
          <a:p>
            <a:pPr lvl="1"/>
            <a:r>
              <a:rPr lang="en-US" dirty="0">
                <a:solidFill>
                  <a:srgbClr val="00B050"/>
                </a:solidFill>
              </a:rPr>
              <a:t>H</a:t>
            </a:r>
            <a:r>
              <a:rPr lang="en-US" dirty="0" smtClean="0">
                <a:solidFill>
                  <a:srgbClr val="00B050"/>
                </a:solidFill>
              </a:rPr>
              <a:t>ow are ECSE graduates doing </a:t>
            </a:r>
            <a:r>
              <a:rPr lang="en-US" dirty="0">
                <a:solidFill>
                  <a:srgbClr val="00B050"/>
                </a:solidFill>
              </a:rPr>
              <a:t>in third </a:t>
            </a:r>
            <a:r>
              <a:rPr lang="en-US" dirty="0" smtClean="0">
                <a:solidFill>
                  <a:srgbClr val="00B050"/>
                </a:solidFill>
              </a:rPr>
              <a:t>grade?</a:t>
            </a:r>
          </a:p>
          <a:p>
            <a:r>
              <a:rPr lang="en-US" sz="2600" b="1" dirty="0" smtClean="0">
                <a:solidFill>
                  <a:schemeClr val="tx2"/>
                </a:solidFill>
              </a:rPr>
              <a:t>Factors associated with good child outcomes</a:t>
            </a:r>
            <a:r>
              <a:rPr lang="en-US" sz="2400" b="1" dirty="0" smtClean="0">
                <a:solidFill>
                  <a:schemeClr val="tx2"/>
                </a:solidFill>
              </a:rPr>
              <a:t>, e.g.: </a:t>
            </a:r>
          </a:p>
          <a:p>
            <a:pPr lvl="1"/>
            <a:r>
              <a:rPr lang="en-US" dirty="0">
                <a:solidFill>
                  <a:srgbClr val="00B050"/>
                </a:solidFill>
              </a:rPr>
              <a:t>W</a:t>
            </a:r>
            <a:r>
              <a:rPr lang="en-US" dirty="0" smtClean="0">
                <a:solidFill>
                  <a:srgbClr val="00B050"/>
                </a:solidFill>
              </a:rPr>
              <a:t>hat workforce </a:t>
            </a:r>
            <a:r>
              <a:rPr lang="en-US" dirty="0">
                <a:solidFill>
                  <a:srgbClr val="00B050"/>
                </a:solidFill>
              </a:rPr>
              <a:t>and program factors, such as personnel qualifications and program quality, </a:t>
            </a:r>
            <a:r>
              <a:rPr lang="en-US" dirty="0" smtClean="0">
                <a:solidFill>
                  <a:srgbClr val="00B050"/>
                </a:solidFill>
              </a:rPr>
              <a:t>have </a:t>
            </a:r>
            <a:r>
              <a:rPr lang="en-US" dirty="0">
                <a:solidFill>
                  <a:srgbClr val="00B050"/>
                </a:solidFill>
              </a:rPr>
              <a:t>a substantial impact on child </a:t>
            </a:r>
            <a:r>
              <a:rPr lang="en-US" dirty="0" smtClean="0">
                <a:solidFill>
                  <a:srgbClr val="00B050"/>
                </a:solidFill>
              </a:rPr>
              <a:t>outcomes?</a:t>
            </a:r>
            <a:endParaRPr lang="en-US" dirty="0">
              <a:solidFill>
                <a:srgbClr val="00B050"/>
              </a:solidFill>
            </a:endParaRPr>
          </a:p>
          <a:p>
            <a:pPr lvl="1"/>
            <a:r>
              <a:rPr lang="en-US" dirty="0" smtClean="0">
                <a:solidFill>
                  <a:srgbClr val="00B050"/>
                </a:solidFill>
              </a:rPr>
              <a:t>Do children served in inclusive programs have better outcomes?</a:t>
            </a:r>
            <a:endParaRPr lang="en-US" sz="2000" dirty="0" smtClean="0"/>
          </a:p>
        </p:txBody>
      </p:sp>
      <p:sp>
        <p:nvSpPr>
          <p:cNvPr id="3" name="Title 2" descr="&quot; &quot;"/>
          <p:cNvSpPr>
            <a:spLocks noGrp="1"/>
          </p:cNvSpPr>
          <p:nvPr>
            <p:ph type="title"/>
          </p:nvPr>
        </p:nvSpPr>
        <p:spPr>
          <a:xfrm>
            <a:off x="457200" y="304800"/>
            <a:ext cx="8229600" cy="914400"/>
          </a:xfrm>
          <a:ln>
            <a:solidFill>
              <a:srgbClr val="39B54A"/>
            </a:solidFill>
          </a:ln>
        </p:spPr>
        <p:txBody>
          <a:bodyPr>
            <a:normAutofit/>
          </a:bodyPr>
          <a:lstStyle/>
          <a:p>
            <a:r>
              <a:rPr lang="en-US" dirty="0" smtClean="0">
                <a:solidFill>
                  <a:srgbClr val="39B54A"/>
                </a:solidFill>
              </a:rPr>
              <a:t>Linkages</a:t>
            </a:r>
            <a:r>
              <a:rPr lang="en-US" dirty="0" smtClean="0"/>
              <a:t>: Why is this important?</a:t>
            </a:r>
            <a:endParaRPr lang="en-US" dirty="0"/>
          </a:p>
        </p:txBody>
      </p:sp>
    </p:spTree>
    <p:extLst>
      <p:ext uri="{BB962C8B-B14F-4D97-AF65-F5344CB8AC3E}">
        <p14:creationId xmlns:p14="http://schemas.microsoft.com/office/powerpoint/2010/main" val="3141893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24</a:t>
            </a:fld>
            <a:endParaRPr lang="en-US" dirty="0">
              <a:latin typeface="Century Gothic" panose="020B0502020202020204" pitchFamily="34" charset="0"/>
            </a:endParaRPr>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62200"/>
            <a:ext cx="2155825" cy="323056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5827951"/>
              </p:ext>
            </p:extLst>
          </p:nvPr>
        </p:nvGraphicFramePr>
        <p:xfrm>
          <a:off x="609599" y="2743200"/>
          <a:ext cx="4724401" cy="2834640"/>
        </p:xfrm>
        <a:graphic>
          <a:graphicData uri="http://schemas.openxmlformats.org/drawingml/2006/table">
            <a:tbl>
              <a:tblPr firstRow="1" bandRow="1">
                <a:tableStyleId>{5C22544A-7EE6-4342-B048-85BDC9FD1C3A}</a:tableStyleId>
              </a:tblPr>
              <a:tblGrid>
                <a:gridCol w="2593731"/>
                <a:gridCol w="1037492"/>
                <a:gridCol w="1093178"/>
              </a:tblGrid>
              <a:tr h="1188089">
                <a:tc>
                  <a:txBody>
                    <a:bodyPr/>
                    <a:lstStyle/>
                    <a:p>
                      <a:r>
                        <a:rPr lang="en-US" sz="2400" dirty="0" smtClean="0"/>
                        <a:t>Child</a:t>
                      </a:r>
                      <a:r>
                        <a:rPr lang="en-US" sz="2400" baseline="0" dirty="0" smtClean="0"/>
                        <a:t> data </a:t>
                      </a:r>
                      <a:r>
                        <a:rPr lang="en-US" sz="2400" dirty="0" smtClean="0"/>
                        <a:t>in same data system or have</a:t>
                      </a:r>
                      <a:r>
                        <a:rPr lang="en-US" sz="2400" baseline="0" dirty="0" smtClean="0"/>
                        <a:t> been linked</a:t>
                      </a:r>
                      <a:endParaRPr lang="en-US" sz="2400" dirty="0"/>
                    </a:p>
                  </a:txBody>
                  <a:tcPr/>
                </a:tc>
                <a:tc>
                  <a:txBody>
                    <a:bodyPr/>
                    <a:lstStyle/>
                    <a:p>
                      <a:pPr algn="ctr"/>
                      <a:r>
                        <a:rPr lang="en-US" sz="2400" dirty="0" smtClean="0"/>
                        <a:t>Part C</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619</a:t>
                      </a:r>
                      <a:endParaRPr lang="en-US" sz="2400" dirty="0"/>
                    </a:p>
                  </a:txBody>
                  <a:tcPr>
                    <a:lnL w="12700" cap="flat" cmpd="sng" algn="ctr">
                      <a:solidFill>
                        <a:schemeClr val="tx1"/>
                      </a:solidFill>
                      <a:prstDash val="solid"/>
                      <a:round/>
                      <a:headEnd type="none" w="med" len="med"/>
                      <a:tailEnd type="none" w="med" len="med"/>
                    </a:lnL>
                  </a:tcPr>
                </a:tc>
              </a:tr>
              <a:tr h="1174111">
                <a:tc>
                  <a:txBody>
                    <a:bodyPr/>
                    <a:lstStyle/>
                    <a:p>
                      <a:pPr algn="l">
                        <a:spcBef>
                          <a:spcPts val="1200"/>
                        </a:spcBef>
                      </a:pPr>
                      <a:endParaRPr lang="en-US" sz="1000" b="1" dirty="0" smtClean="0"/>
                    </a:p>
                    <a:p>
                      <a:pPr algn="l">
                        <a:spcBef>
                          <a:spcPts val="1200"/>
                        </a:spcBef>
                      </a:pPr>
                      <a:r>
                        <a:rPr lang="en-US" sz="2400" b="1" dirty="0" smtClean="0"/>
                        <a:t>Child data</a:t>
                      </a:r>
                      <a:endParaRPr lang="en-US" sz="24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en-US" sz="1000" b="1" dirty="0" smtClean="0"/>
                    </a:p>
                    <a:p>
                      <a:pPr marL="0" marR="0" indent="0" algn="ctr" defTabSz="914400" rtl="0" eaLnBrk="1" fontAlgn="auto" latinLnBrk="0" hangingPunct="1">
                        <a:lnSpc>
                          <a:spcPct val="100000"/>
                        </a:lnSpc>
                        <a:spcBef>
                          <a:spcPts val="1200"/>
                        </a:spcBef>
                        <a:spcAft>
                          <a:spcPts val="0"/>
                        </a:spcAft>
                        <a:buClrTx/>
                        <a:buSzTx/>
                        <a:buFontTx/>
                        <a:buNone/>
                        <a:tabLst/>
                        <a:defRPr/>
                      </a:pPr>
                      <a:r>
                        <a:rPr lang="en-US" sz="2400" b="1" dirty="0" smtClean="0"/>
                        <a:t>87%</a:t>
                      </a:r>
                    </a:p>
                    <a:p>
                      <a:pPr algn="ctr">
                        <a:spcBef>
                          <a:spcPts val="1200"/>
                        </a:spcBef>
                      </a:pP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en-US" sz="1000" b="1" dirty="0" smtClean="0"/>
                    </a:p>
                    <a:p>
                      <a:pPr marL="0" marR="0" indent="0" algn="ctr" defTabSz="914400" rtl="0" eaLnBrk="1" fontAlgn="auto" latinLnBrk="0" hangingPunct="1">
                        <a:lnSpc>
                          <a:spcPct val="100000"/>
                        </a:lnSpc>
                        <a:spcBef>
                          <a:spcPts val="1200"/>
                        </a:spcBef>
                        <a:spcAft>
                          <a:spcPts val="0"/>
                        </a:spcAft>
                        <a:buClrTx/>
                        <a:buSzTx/>
                        <a:buFontTx/>
                        <a:buNone/>
                        <a:tabLst/>
                        <a:defRPr/>
                      </a:pPr>
                      <a:r>
                        <a:rPr lang="en-US" sz="2400" b="1" dirty="0" smtClean="0"/>
                        <a:t>62%</a:t>
                      </a:r>
                    </a:p>
                    <a:p>
                      <a:pPr algn="ctr">
                        <a:spcBef>
                          <a:spcPts val="1200"/>
                        </a:spcBef>
                      </a:pPr>
                      <a:endParaRPr lang="en-US" sz="2400" b="1" dirty="0"/>
                    </a:p>
                  </a:txBody>
                  <a:tcPr>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a:xfrm>
            <a:off x="304800" y="685800"/>
            <a:ext cx="8305800" cy="1295400"/>
          </a:xfrm>
        </p:spPr>
        <p:txBody>
          <a:bodyPr>
            <a:noAutofit/>
          </a:bodyPr>
          <a:lstStyle/>
          <a:p>
            <a:r>
              <a:rPr lang="en-US" sz="3200" dirty="0"/>
              <a:t>I</a:t>
            </a:r>
            <a:r>
              <a:rPr lang="en-US" sz="3200" dirty="0" smtClean="0"/>
              <a:t>n many states, child data elements are in the same system or have been linked.</a:t>
            </a:r>
            <a:r>
              <a:rPr lang="en-US" sz="2800" dirty="0" smtClean="0"/>
              <a:t/>
            </a:r>
            <a:br>
              <a:rPr lang="en-US" sz="2800" dirty="0" smtClean="0"/>
            </a:br>
            <a:endParaRPr lang="en-US" sz="2800" dirty="0"/>
          </a:p>
        </p:txBody>
      </p:sp>
    </p:spTree>
    <p:extLst>
      <p:ext uri="{BB962C8B-B14F-4D97-AF65-F5344CB8AC3E}">
        <p14:creationId xmlns:p14="http://schemas.microsoft.com/office/powerpoint/2010/main" val="2038344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25</a:t>
            </a:fld>
            <a:endParaRPr lang="en-US" dirty="0">
              <a:latin typeface="Century Gothic" panose="020B0502020202020204" pitchFamily="34" charset="0"/>
            </a:endParaRPr>
          </a:p>
        </p:txBody>
      </p:sp>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nvPr>
        </p:nvGraphicFramePr>
        <p:xfrm>
          <a:off x="685800" y="1981200"/>
          <a:ext cx="7391400" cy="3749040"/>
        </p:xfrm>
        <a:graphic>
          <a:graphicData uri="http://schemas.openxmlformats.org/drawingml/2006/table">
            <a:tbl>
              <a:tblPr firstRow="1" bandRow="1">
                <a:tableStyleId>{5C22544A-7EE6-4342-B048-85BDC9FD1C3A}</a:tableStyleId>
              </a:tblPr>
              <a:tblGrid>
                <a:gridCol w="4722282"/>
                <a:gridCol w="1437218"/>
                <a:gridCol w="1231900"/>
              </a:tblGrid>
              <a:tr h="427463">
                <a:tc>
                  <a:txBody>
                    <a:bodyPr/>
                    <a:lstStyle/>
                    <a:p>
                      <a:r>
                        <a:rPr lang="en-US" sz="2400" dirty="0" smtClean="0"/>
                        <a:t>Linkages</a:t>
                      </a:r>
                      <a:r>
                        <a:rPr lang="en-US" sz="2400" baseline="0" dirty="0" smtClean="0"/>
                        <a:t> across d</a:t>
                      </a:r>
                      <a:r>
                        <a:rPr lang="en-US" sz="2400" dirty="0" smtClean="0"/>
                        <a:t>ata systems</a:t>
                      </a:r>
                      <a:endParaRPr lang="en-US" sz="2400" dirty="0"/>
                    </a:p>
                  </a:txBody>
                  <a:tcPr/>
                </a:tc>
                <a:tc>
                  <a:txBody>
                    <a:bodyPr/>
                    <a:lstStyle/>
                    <a:p>
                      <a:pPr algn="ctr"/>
                      <a:r>
                        <a:rPr lang="en-US" sz="2400" dirty="0" smtClean="0"/>
                        <a:t>Part C</a:t>
                      </a:r>
                      <a:endParaRPr lang="en-US" sz="2400" dirty="0"/>
                    </a:p>
                  </a:txBody>
                  <a:tcPr/>
                </a:tc>
                <a:tc>
                  <a:txBody>
                    <a:bodyPr/>
                    <a:lstStyle/>
                    <a:p>
                      <a:pPr algn="ctr"/>
                      <a:r>
                        <a:rPr lang="en-US" sz="2400" dirty="0" smtClean="0"/>
                        <a:t>619</a:t>
                      </a:r>
                      <a:endParaRPr lang="en-US" sz="2400" dirty="0"/>
                    </a:p>
                  </a:txBody>
                  <a:tcPr/>
                </a:tc>
              </a:tr>
              <a:tr h="769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Child and program/school data</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19%</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31%</a:t>
                      </a:r>
                    </a:p>
                    <a:p>
                      <a:pPr algn="ctr"/>
                      <a:endParaRPr lang="en-US" sz="2400" b="1" dirty="0"/>
                    </a:p>
                  </a:txBody>
                  <a:tcPr>
                    <a:lnL w="12700" cap="flat" cmpd="sng" algn="ctr">
                      <a:solidFill>
                        <a:schemeClr val="tx1"/>
                      </a:solidFill>
                      <a:prstDash val="solid"/>
                      <a:round/>
                      <a:headEnd type="none" w="med" len="med"/>
                      <a:tailEnd type="none" w="med" len="med"/>
                    </a:lnL>
                  </a:tcPr>
                </a:tc>
              </a:tr>
              <a:tr h="769434">
                <a:tc>
                  <a:txBody>
                    <a:bodyPr/>
                    <a:lstStyle/>
                    <a:p>
                      <a:pPr algn="l"/>
                      <a:r>
                        <a:rPr lang="en-US" sz="2400" b="1" dirty="0" smtClean="0"/>
                        <a:t>Child to classroom</a:t>
                      </a:r>
                    </a:p>
                    <a:p>
                      <a:pPr algn="l"/>
                      <a:endParaRPr lang="en-US" sz="2400" b="1" dirty="0"/>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t>19%</a:t>
                      </a:r>
                      <a:endParaRPr lang="en-US" sz="2400" b="1" dirty="0"/>
                    </a:p>
                  </a:txBody>
                  <a:tcPr>
                    <a:lnL w="12700" cap="flat" cmpd="sng" algn="ctr">
                      <a:solidFill>
                        <a:schemeClr val="tx1"/>
                      </a:solidFill>
                      <a:prstDash val="solid"/>
                      <a:round/>
                      <a:headEnd type="none" w="med" len="med"/>
                      <a:tailEnd type="none" w="med" len="med"/>
                    </a:lnL>
                  </a:tcPr>
                </a:tc>
              </a:tr>
              <a:tr h="769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Child</a:t>
                      </a:r>
                      <a:r>
                        <a:rPr lang="en-US" sz="2400" b="1" baseline="0" dirty="0" smtClean="0"/>
                        <a:t> and workforce </a:t>
                      </a:r>
                      <a:r>
                        <a:rPr lang="en-US" sz="2400" b="1" dirty="0" smtClean="0"/>
                        <a:t>data</a:t>
                      </a:r>
                    </a:p>
                    <a:p>
                      <a:pPr algn="l"/>
                      <a:endParaRPr lang="en-US" sz="2400" b="1" dirty="0"/>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40%</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31%</a:t>
                      </a:r>
                    </a:p>
                  </a:txBody>
                  <a:tcPr>
                    <a:lnL w="12700" cap="flat" cmpd="sng" algn="ctr">
                      <a:solidFill>
                        <a:schemeClr val="tx1"/>
                      </a:solidFill>
                      <a:prstDash val="solid"/>
                      <a:round/>
                      <a:headEnd type="none" w="med" len="med"/>
                      <a:tailEnd type="none" w="med" len="med"/>
                    </a:lnL>
                  </a:tcPr>
                </a:tc>
              </a:tr>
              <a:tr h="769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Workforce and</a:t>
                      </a:r>
                      <a:r>
                        <a:rPr lang="en-US" sz="2400" b="1" baseline="0" dirty="0" smtClean="0"/>
                        <a:t> program/school </a:t>
                      </a:r>
                      <a:r>
                        <a:rPr lang="en-US" sz="2400" b="1" dirty="0" smtClean="0"/>
                        <a:t>data</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17%</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17%</a:t>
                      </a:r>
                    </a:p>
                  </a:txBody>
                  <a:tcPr>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a:xfrm>
            <a:off x="1143000" y="274638"/>
            <a:ext cx="7848600" cy="1401762"/>
          </a:xfrm>
        </p:spPr>
        <p:txBody>
          <a:bodyPr>
            <a:normAutofit fontScale="90000"/>
          </a:bodyPr>
          <a:lstStyle/>
          <a:p>
            <a:r>
              <a:rPr lang="en-US" dirty="0" smtClean="0"/>
              <a:t>A minority of states can link </a:t>
            </a:r>
            <a:r>
              <a:rPr lang="en-US" dirty="0"/>
              <a:t>d</a:t>
            </a:r>
            <a:r>
              <a:rPr lang="en-US" dirty="0" smtClean="0"/>
              <a:t>ata elements across data systems</a:t>
            </a:r>
            <a:r>
              <a:rPr lang="en-US" dirty="0"/>
              <a:t> </a:t>
            </a:r>
            <a:r>
              <a:rPr lang="en-US" dirty="0" smtClean="0"/>
              <a:t/>
            </a:r>
            <a:br>
              <a:rPr lang="en-US" dirty="0" smtClean="0"/>
            </a:br>
            <a:r>
              <a:rPr lang="en-US" i="1" dirty="0" smtClean="0">
                <a:solidFill>
                  <a:srgbClr val="39B54A"/>
                </a:solidFill>
              </a:rPr>
              <a:t>within</a:t>
            </a:r>
            <a:r>
              <a:rPr lang="en-US" dirty="0" smtClean="0"/>
              <a:t> Part C and </a:t>
            </a:r>
            <a:r>
              <a:rPr lang="en-US" i="1" dirty="0" smtClean="0">
                <a:solidFill>
                  <a:srgbClr val="39B54A"/>
                </a:solidFill>
              </a:rPr>
              <a:t>within</a:t>
            </a:r>
            <a:r>
              <a:rPr lang="en-US" dirty="0" smtClean="0"/>
              <a:t> 619.</a:t>
            </a:r>
            <a:endParaRPr lang="en-US" dirty="0"/>
          </a:p>
        </p:txBody>
      </p:sp>
    </p:spTree>
    <p:extLst>
      <p:ext uri="{BB962C8B-B14F-4D97-AF65-F5344CB8AC3E}">
        <p14:creationId xmlns:p14="http://schemas.microsoft.com/office/powerpoint/2010/main" val="2884276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26</a:t>
            </a:fld>
            <a:endParaRPr lang="en-US" dirty="0">
              <a:latin typeface="Century Gothic" panose="020B0502020202020204" pitchFamily="34" charset="0"/>
            </a:endParaRPr>
          </a:p>
        </p:txBody>
      </p:sp>
      <p:graphicFrame>
        <p:nvGraphicFramePr>
          <p:cNvPr id="7" name="Content Placeholder 6" descr="This figure consists of one pie chart showing only one-third of the states having linked data across Part C and 619 state data systems. There are 4 possible response choices: same system, linked systems, C and B did not agree, or not linked.&#10;"/>
          <p:cNvGraphicFramePr>
            <a:graphicFrameLocks noGrp="1"/>
          </p:cNvGraphicFramePr>
          <p:nvPr>
            <p:ph idx="1"/>
            <p:extLst>
              <p:ext uri="{D42A27DB-BD31-4B8C-83A1-F6EECF244321}">
                <p14:modId xmlns:p14="http://schemas.microsoft.com/office/powerpoint/2010/main" val="4210725960"/>
              </p:ext>
            </p:extLst>
          </p:nvPr>
        </p:nvGraphicFramePr>
        <p:xfrm>
          <a:off x="381000" y="1752600"/>
          <a:ext cx="8229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Only about one-third of states have linked data </a:t>
            </a:r>
            <a:r>
              <a:rPr lang="en-US" i="1" dirty="0" smtClean="0">
                <a:solidFill>
                  <a:srgbClr val="39B54A"/>
                </a:solidFill>
              </a:rPr>
              <a:t>across</a:t>
            </a:r>
            <a:r>
              <a:rPr lang="en-US" dirty="0" smtClean="0"/>
              <a:t> Part C and 619.</a:t>
            </a:r>
            <a:endParaRPr lang="en-US" dirty="0"/>
          </a:p>
        </p:txBody>
      </p:sp>
    </p:spTree>
    <p:extLst>
      <p:ext uri="{BB962C8B-B14F-4D97-AF65-F5344CB8AC3E}">
        <p14:creationId xmlns:p14="http://schemas.microsoft.com/office/powerpoint/2010/main" val="4062370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27</a:t>
            </a:fld>
            <a:endParaRPr lang="en-US" dirty="0">
              <a:latin typeface="Century Gothic" panose="020B0502020202020204" pitchFamily="34" charset="0"/>
            </a:endParaRPr>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0200"/>
            <a:ext cx="3448017"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nvPr>
        </p:nvGraphicFramePr>
        <p:xfrm>
          <a:off x="685800" y="3876948"/>
          <a:ext cx="6629400" cy="1914252"/>
        </p:xfrm>
        <a:graphic>
          <a:graphicData uri="http://schemas.openxmlformats.org/drawingml/2006/table">
            <a:tbl>
              <a:tblPr firstRow="1" bandRow="1">
                <a:tableStyleId>{5C22544A-7EE6-4342-B048-85BDC9FD1C3A}</a:tableStyleId>
              </a:tblPr>
              <a:tblGrid>
                <a:gridCol w="5810956"/>
                <a:gridCol w="818444"/>
              </a:tblGrid>
              <a:tr h="465364">
                <a:tc>
                  <a:txBody>
                    <a:bodyPr/>
                    <a:lstStyle/>
                    <a:p>
                      <a:r>
                        <a:rPr lang="en-US" sz="2800" baseline="0" dirty="0" smtClean="0"/>
                        <a:t>Common identifier for C &amp; 619</a:t>
                      </a:r>
                      <a:endParaRPr lang="en-US" sz="2800" dirty="0"/>
                    </a:p>
                  </a:txBody>
                  <a:tcPr/>
                </a:tc>
                <a:tc>
                  <a:txBody>
                    <a:bodyPr/>
                    <a:lstStyle/>
                    <a:p>
                      <a:pPr algn="ctr"/>
                      <a:endParaRPr lang="en-US" sz="2400" dirty="0"/>
                    </a:p>
                  </a:txBody>
                  <a:tcPr/>
                </a:tc>
              </a:tr>
              <a:tr h="465364">
                <a:tc>
                  <a:txBody>
                    <a:bodyPr/>
                    <a:lstStyle/>
                    <a:p>
                      <a:r>
                        <a:rPr lang="en-US" sz="2400" b="1" dirty="0" smtClean="0"/>
                        <a:t>Child-level</a:t>
                      </a:r>
                      <a:endParaRPr lang="en-US" sz="2400" b="1" dirty="0"/>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21%</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5364">
                <a:tc>
                  <a:txBody>
                    <a:bodyPr/>
                    <a:lstStyle/>
                    <a:p>
                      <a:r>
                        <a:rPr lang="en-US" sz="2400" b="1" dirty="0" smtClean="0"/>
                        <a:t>Program-level or school-level</a:t>
                      </a:r>
                      <a:endParaRPr lang="en-US" sz="2400" b="1" dirty="0"/>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12%</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5364">
                <a:tc>
                  <a:txBody>
                    <a:bodyPr/>
                    <a:lstStyle/>
                    <a:p>
                      <a:r>
                        <a:rPr lang="en-US" sz="2400" b="1" dirty="0" smtClean="0"/>
                        <a:t>Workforce-level</a:t>
                      </a:r>
                      <a:endParaRPr lang="en-US" sz="2400" b="1" dirty="0"/>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t>6%</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3" name="Title 2"/>
          <p:cNvSpPr>
            <a:spLocks noGrp="1"/>
          </p:cNvSpPr>
          <p:nvPr>
            <p:ph type="title"/>
          </p:nvPr>
        </p:nvSpPr>
        <p:spPr/>
        <p:txBody>
          <a:bodyPr>
            <a:normAutofit fontScale="90000"/>
          </a:bodyPr>
          <a:lstStyle/>
          <a:p>
            <a:r>
              <a:rPr lang="en-US" dirty="0" smtClean="0"/>
              <a:t>There is infrequent use of common identifiers </a:t>
            </a:r>
            <a:r>
              <a:rPr lang="en-US" i="1" dirty="0" smtClean="0">
                <a:solidFill>
                  <a:srgbClr val="39B54A"/>
                </a:solidFill>
              </a:rPr>
              <a:t>across</a:t>
            </a:r>
            <a:r>
              <a:rPr lang="en-US" dirty="0" smtClean="0">
                <a:solidFill>
                  <a:srgbClr val="39B54A"/>
                </a:solidFill>
              </a:rPr>
              <a:t> </a:t>
            </a:r>
            <a:r>
              <a:rPr lang="en-US" dirty="0" smtClean="0"/>
              <a:t>Part C and 619. </a:t>
            </a:r>
            <a:endParaRPr lang="en-US" dirty="0"/>
          </a:p>
        </p:txBody>
      </p:sp>
    </p:spTree>
    <p:extLst>
      <p:ext uri="{BB962C8B-B14F-4D97-AF65-F5344CB8AC3E}">
        <p14:creationId xmlns:p14="http://schemas.microsoft.com/office/powerpoint/2010/main" val="2608083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28</a:t>
            </a:fld>
            <a:endParaRPr lang="en-US" dirty="0">
              <a:latin typeface="Century Gothic" panose="020B0502020202020204" pitchFamily="34" charset="0"/>
            </a:endParaRPr>
          </a:p>
        </p:txBody>
      </p:sp>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969" y="0"/>
            <a:ext cx="3317631"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4953000"/>
            <a:ext cx="6172200" cy="1295400"/>
          </a:xfrm>
        </p:spPr>
        <p:txBody>
          <a:bodyPr>
            <a:normAutofit/>
          </a:bodyPr>
          <a:lstStyle/>
          <a:p>
            <a:r>
              <a:rPr lang="en-US" sz="2400" dirty="0" smtClean="0"/>
              <a:t>Linkages with K12 education data are more common for 619 than for Part C</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5296641"/>
              </p:ext>
            </p:extLst>
          </p:nvPr>
        </p:nvGraphicFramePr>
        <p:xfrm>
          <a:off x="1216828" y="2247900"/>
          <a:ext cx="6326972" cy="2387600"/>
        </p:xfrm>
        <a:graphic>
          <a:graphicData uri="http://schemas.openxmlformats.org/drawingml/2006/table">
            <a:tbl>
              <a:tblPr firstRow="1" bandRow="1">
                <a:tableStyleId>{5C22544A-7EE6-4342-B048-85BDC9FD1C3A}</a:tableStyleId>
              </a:tblPr>
              <a:tblGrid>
                <a:gridCol w="4093923"/>
                <a:gridCol w="1209568"/>
                <a:gridCol w="1023481"/>
              </a:tblGrid>
              <a:tr h="421640">
                <a:tc>
                  <a:txBody>
                    <a:bodyPr/>
                    <a:lstStyle/>
                    <a:p>
                      <a:r>
                        <a:rPr lang="en-US" sz="2800" dirty="0" smtClean="0"/>
                        <a:t>Types</a:t>
                      </a:r>
                      <a:r>
                        <a:rPr lang="en-US" sz="2800" baseline="0" dirty="0" smtClean="0"/>
                        <a:t> of education data in same system or have been linked</a:t>
                      </a:r>
                      <a:endParaRPr lang="en-US" sz="2800" dirty="0"/>
                    </a:p>
                  </a:txBody>
                  <a:tcPr/>
                </a:tc>
                <a:tc>
                  <a:txBody>
                    <a:bodyPr/>
                    <a:lstStyle/>
                    <a:p>
                      <a:pPr algn="ctr"/>
                      <a:r>
                        <a:rPr lang="en-US" sz="2800" dirty="0" smtClean="0"/>
                        <a:t>Part C</a:t>
                      </a:r>
                      <a:endParaRPr lang="en-US" sz="2800" dirty="0"/>
                    </a:p>
                  </a:txBody>
                  <a:tcPr/>
                </a:tc>
                <a:tc>
                  <a:txBody>
                    <a:bodyPr/>
                    <a:lstStyle/>
                    <a:p>
                      <a:pPr algn="ctr"/>
                      <a:r>
                        <a:rPr lang="en-US" sz="2800" dirty="0" smtClean="0"/>
                        <a:t>619</a:t>
                      </a:r>
                      <a:endParaRPr lang="en-US" sz="2800" dirty="0"/>
                    </a:p>
                  </a:txBody>
                  <a:tcPr/>
                </a:tc>
              </a:tr>
              <a:tr h="508000">
                <a:tc>
                  <a:txBody>
                    <a:bodyPr/>
                    <a:lstStyle/>
                    <a:p>
                      <a:pPr marL="107950" marR="0">
                        <a:spcBef>
                          <a:spcPts val="100"/>
                        </a:spcBef>
                        <a:spcAft>
                          <a:spcPts val="100"/>
                        </a:spcAft>
                      </a:pPr>
                      <a:r>
                        <a:rPr lang="en-US" sz="2800" dirty="0" smtClean="0">
                          <a:effectLst/>
                          <a:latin typeface="Arial"/>
                          <a:ea typeface="Calibri"/>
                          <a:cs typeface="Times New Roman"/>
                        </a:rPr>
                        <a:t>K12</a:t>
                      </a:r>
                      <a:r>
                        <a:rPr lang="en-US" sz="2800" baseline="0" dirty="0" smtClean="0">
                          <a:effectLst/>
                          <a:latin typeface="Arial"/>
                          <a:ea typeface="Calibri"/>
                          <a:cs typeface="Times New Roman"/>
                        </a:rPr>
                        <a:t> s</a:t>
                      </a:r>
                      <a:r>
                        <a:rPr lang="en-US" sz="2800" dirty="0" smtClean="0">
                          <a:effectLst/>
                          <a:latin typeface="Arial"/>
                          <a:ea typeface="Calibri"/>
                          <a:cs typeface="Times New Roman"/>
                        </a:rPr>
                        <a:t>pecial education</a:t>
                      </a:r>
                      <a:endParaRPr lang="en-US" sz="280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800" dirty="0" smtClean="0">
                          <a:effectLst/>
                          <a:latin typeface="Arial" pitchFamily="34" charset="0"/>
                          <a:ea typeface="Calibri"/>
                          <a:cs typeface="Arial" pitchFamily="34" charset="0"/>
                        </a:rPr>
                        <a:t>41%</a:t>
                      </a:r>
                      <a:endParaRPr lang="en-US" sz="2800"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800" dirty="0" smtClean="0">
                          <a:effectLst/>
                          <a:latin typeface="Arial" pitchFamily="34" charset="0"/>
                          <a:ea typeface="Calibri"/>
                          <a:cs typeface="Arial" pitchFamily="34" charset="0"/>
                        </a:rPr>
                        <a:t>87%</a:t>
                      </a:r>
                      <a:endParaRPr lang="en-US" sz="2800"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08000">
                <a:tc>
                  <a:txBody>
                    <a:bodyPr/>
                    <a:lstStyle/>
                    <a:p>
                      <a:pPr marL="107950" marR="0">
                        <a:spcBef>
                          <a:spcPts val="100"/>
                        </a:spcBef>
                        <a:spcAft>
                          <a:spcPts val="100"/>
                        </a:spcAft>
                      </a:pPr>
                      <a:r>
                        <a:rPr lang="en-US" sz="2800" dirty="0" smtClean="0">
                          <a:effectLst/>
                          <a:latin typeface="Arial"/>
                          <a:ea typeface="Calibri"/>
                          <a:cs typeface="Times New Roman"/>
                        </a:rPr>
                        <a:t>K12</a:t>
                      </a:r>
                      <a:r>
                        <a:rPr lang="en-US" sz="2800" baseline="0" dirty="0" smtClean="0">
                          <a:effectLst/>
                          <a:latin typeface="Arial"/>
                          <a:ea typeface="Calibri"/>
                          <a:cs typeface="Times New Roman"/>
                        </a:rPr>
                        <a:t> g</a:t>
                      </a:r>
                      <a:r>
                        <a:rPr lang="en-US" sz="2800" dirty="0" smtClean="0">
                          <a:effectLst/>
                          <a:latin typeface="Arial"/>
                          <a:ea typeface="Calibri"/>
                          <a:cs typeface="Times New Roman"/>
                        </a:rPr>
                        <a:t>eneral</a:t>
                      </a:r>
                      <a:r>
                        <a:rPr lang="en-US" sz="2800" baseline="0" dirty="0" smtClean="0">
                          <a:effectLst/>
                          <a:latin typeface="Arial"/>
                          <a:ea typeface="Calibri"/>
                          <a:cs typeface="Times New Roman"/>
                        </a:rPr>
                        <a:t> education</a:t>
                      </a:r>
                      <a:endParaRPr lang="en-US" sz="280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800" dirty="0" smtClean="0">
                          <a:effectLst/>
                          <a:latin typeface="Arial" pitchFamily="34" charset="0"/>
                          <a:ea typeface="Calibri"/>
                          <a:cs typeface="Arial" pitchFamily="34" charset="0"/>
                        </a:rPr>
                        <a:t>14%</a:t>
                      </a:r>
                      <a:endParaRPr lang="en-US" sz="2800"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800" dirty="0" smtClean="0">
                          <a:effectLst/>
                          <a:latin typeface="Arial" pitchFamily="34" charset="0"/>
                          <a:ea typeface="Calibri"/>
                          <a:cs typeface="Arial" pitchFamily="34" charset="0"/>
                        </a:rPr>
                        <a:t>79%</a:t>
                      </a:r>
                      <a:endParaRPr lang="en-US" sz="2800"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762001" y="533400"/>
            <a:ext cx="4800600" cy="1077218"/>
          </a:xfrm>
          <a:prstGeom prst="rect">
            <a:avLst/>
          </a:prstGeom>
          <a:noFill/>
        </p:spPr>
        <p:txBody>
          <a:bodyPr wrap="square" rtlCol="0">
            <a:spAutoFit/>
          </a:bodyPr>
          <a:lstStyle/>
          <a:p>
            <a:r>
              <a:rPr lang="en-US" sz="3200" b="1" dirty="0" smtClean="0">
                <a:solidFill>
                  <a:srgbClr val="00B050"/>
                </a:solidFill>
              </a:rPr>
              <a:t>Linkages with </a:t>
            </a:r>
          </a:p>
          <a:p>
            <a:r>
              <a:rPr lang="en-US" sz="3200" b="1" dirty="0" smtClean="0">
                <a:solidFill>
                  <a:srgbClr val="00B050"/>
                </a:solidFill>
              </a:rPr>
              <a:t>school age data</a:t>
            </a:r>
            <a:endParaRPr lang="en-US" sz="3200" b="1" dirty="0">
              <a:solidFill>
                <a:srgbClr val="00B050"/>
              </a:solidFill>
            </a:endParaRPr>
          </a:p>
        </p:txBody>
      </p:sp>
    </p:spTree>
    <p:extLst>
      <p:ext uri="{BB962C8B-B14F-4D97-AF65-F5344CB8AC3E}">
        <p14:creationId xmlns:p14="http://schemas.microsoft.com/office/powerpoint/2010/main" val="87986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29</a:t>
            </a:fld>
            <a:endParaRPr lang="en-US" dirty="0">
              <a:latin typeface="Century Gothic" panose="020B0502020202020204" pitchFamily="34" charset="0"/>
            </a:endParaRPr>
          </a:p>
        </p:txBody>
      </p:sp>
      <p:sp>
        <p:nvSpPr>
          <p:cNvPr id="2" name="Content Placeholder 1" hidden="1"/>
          <p:cNvSpPr>
            <a:spLocks noGrp="1"/>
          </p:cNvSpPr>
          <p:nvPr>
            <p:ph idx="1"/>
          </p:nvPr>
        </p:nvSpPr>
        <p:spPr>
          <a:xfrm>
            <a:off x="1447800" y="1905000"/>
            <a:ext cx="8229600" cy="4038600"/>
          </a:xfrm>
        </p:spPr>
        <p:txBody>
          <a:bodyPr/>
          <a:lstStyle/>
          <a:p>
            <a:pPr marL="0" indent="0">
              <a:buNone/>
            </a:pPr>
            <a:endParaRPr lang="en-US" dirty="0" smtClean="0"/>
          </a:p>
          <a:p>
            <a:pPr marL="0" indent="0">
              <a:buNone/>
            </a:pPr>
            <a:endParaRPr lang="en-US" dirty="0"/>
          </a:p>
        </p:txBody>
      </p:sp>
      <p:sp>
        <p:nvSpPr>
          <p:cNvPr id="6" name="TextBox 5"/>
          <p:cNvSpPr txBox="1"/>
          <p:nvPr/>
        </p:nvSpPr>
        <p:spPr>
          <a:xfrm>
            <a:off x="304800" y="5405735"/>
            <a:ext cx="8339142" cy="461665"/>
          </a:xfrm>
          <a:prstGeom prst="rect">
            <a:avLst/>
          </a:prstGeom>
          <a:noFill/>
        </p:spPr>
        <p:txBody>
          <a:bodyPr wrap="none" rtlCol="0">
            <a:spAutoFit/>
          </a:bodyPr>
          <a:lstStyle/>
          <a:p>
            <a:r>
              <a:rPr lang="en-US" sz="2400" b="1" dirty="0"/>
              <a:t>For Part C, few states have linkages with other EC data.</a:t>
            </a:r>
          </a:p>
        </p:txBody>
      </p:sp>
      <p:sp>
        <p:nvSpPr>
          <p:cNvPr id="3" name="Title 2"/>
          <p:cNvSpPr>
            <a:spLocks noGrp="1"/>
          </p:cNvSpPr>
          <p:nvPr>
            <p:ph type="title"/>
          </p:nvPr>
        </p:nvSpPr>
        <p:spPr>
          <a:xfrm>
            <a:off x="6172200" y="3263900"/>
            <a:ext cx="2895600" cy="1477962"/>
          </a:xfrm>
        </p:spPr>
        <p:txBody>
          <a:bodyPr>
            <a:normAutofit/>
          </a:bodyPr>
          <a:lstStyle/>
          <a:p>
            <a:r>
              <a:rPr lang="en-US" sz="2400" dirty="0" smtClean="0">
                <a:solidFill>
                  <a:schemeClr val="tx1"/>
                </a:solidFill>
              </a:rPr>
              <a:t>For 619,almost half have linkages with state pre-K. </a:t>
            </a:r>
            <a:endParaRPr lang="en-US"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40596508"/>
              </p:ext>
            </p:extLst>
          </p:nvPr>
        </p:nvGraphicFramePr>
        <p:xfrm>
          <a:off x="762000" y="1676400"/>
          <a:ext cx="5257800" cy="2962860"/>
        </p:xfrm>
        <a:graphic>
          <a:graphicData uri="http://schemas.openxmlformats.org/drawingml/2006/table">
            <a:tbl>
              <a:tblPr firstRow="1" bandRow="1">
                <a:tableStyleId>{5C22544A-7EE6-4342-B048-85BDC9FD1C3A}</a:tableStyleId>
              </a:tblPr>
              <a:tblGrid>
                <a:gridCol w="3154680"/>
                <a:gridCol w="1188720"/>
                <a:gridCol w="914400"/>
              </a:tblGrid>
              <a:tr h="613786">
                <a:tc>
                  <a:txBody>
                    <a:bodyPr/>
                    <a:lstStyle/>
                    <a:p>
                      <a:r>
                        <a:rPr lang="en-US" sz="2400" dirty="0" smtClean="0"/>
                        <a:t>Types</a:t>
                      </a:r>
                      <a:r>
                        <a:rPr lang="en-US" sz="2400" baseline="0" dirty="0" smtClean="0"/>
                        <a:t> of other EC data</a:t>
                      </a:r>
                      <a:endParaRPr lang="en-US" sz="2400" dirty="0"/>
                    </a:p>
                  </a:txBody>
                  <a:tcPr/>
                </a:tc>
                <a:tc>
                  <a:txBody>
                    <a:bodyPr/>
                    <a:lstStyle/>
                    <a:p>
                      <a:pPr algn="ctr"/>
                      <a:r>
                        <a:rPr lang="en-US" sz="2400" dirty="0" smtClean="0"/>
                        <a:t>Part C</a:t>
                      </a:r>
                      <a:endParaRPr lang="en-US" sz="2400" dirty="0"/>
                    </a:p>
                  </a:txBody>
                  <a:tcPr/>
                </a:tc>
                <a:tc>
                  <a:txBody>
                    <a:bodyPr/>
                    <a:lstStyle/>
                    <a:p>
                      <a:pPr algn="ctr"/>
                      <a:r>
                        <a:rPr lang="en-US" sz="2400" dirty="0" smtClean="0"/>
                        <a:t>619</a:t>
                      </a:r>
                      <a:endParaRPr lang="en-US" sz="2400" dirty="0"/>
                    </a:p>
                  </a:txBody>
                  <a:tcPr/>
                </a:tc>
              </a:tr>
              <a:tr h="427980">
                <a:tc>
                  <a:txBody>
                    <a:bodyPr/>
                    <a:lstStyle/>
                    <a:p>
                      <a:pPr marL="107950" marR="0">
                        <a:spcBef>
                          <a:spcPts val="100"/>
                        </a:spcBef>
                        <a:spcAft>
                          <a:spcPts val="100"/>
                        </a:spcAft>
                      </a:pPr>
                      <a:r>
                        <a:rPr lang="en-US" sz="2400" b="1" dirty="0">
                          <a:effectLst/>
                        </a:rPr>
                        <a:t>State pre-K</a:t>
                      </a:r>
                      <a:endParaRPr lang="en-US" sz="2400" b="1"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12%</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46%</a:t>
                      </a:r>
                      <a:endParaRPr lang="en-US" sz="24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b="1" dirty="0">
                          <a:effectLst/>
                        </a:rPr>
                        <a:t>Head Start</a:t>
                      </a:r>
                      <a:endParaRPr lang="en-US" sz="2400" b="1"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6%</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22%</a:t>
                      </a:r>
                      <a:endParaRPr lang="en-US" sz="24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b="1" dirty="0">
                          <a:effectLst/>
                        </a:rPr>
                        <a:t>Early Head Start</a:t>
                      </a:r>
                      <a:endParaRPr lang="en-US" sz="2400" b="1"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2%</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10%</a:t>
                      </a:r>
                      <a:endParaRPr lang="en-US" sz="24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b="1" dirty="0">
                          <a:effectLst/>
                        </a:rPr>
                        <a:t>Child care</a:t>
                      </a:r>
                      <a:endParaRPr lang="en-US" sz="2400" b="1"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6%</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8%</a:t>
                      </a:r>
                      <a:endParaRPr lang="en-US" sz="24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b="1" dirty="0">
                          <a:effectLst/>
                        </a:rPr>
                        <a:t>Home visiting</a:t>
                      </a:r>
                      <a:endParaRPr lang="en-US" sz="2400" b="1"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8%</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8%</a:t>
                      </a:r>
                      <a:endParaRPr lang="en-US" sz="2400" dirty="0">
                        <a:effectLst/>
                        <a:latin typeface="Times New Roman"/>
                        <a:ea typeface="Calibri"/>
                        <a:cs typeface="Times New Roman"/>
                      </a:endParaRPr>
                    </a:p>
                  </a:txBody>
                  <a:tcPr marL="73025" marR="73025" marT="0" marB="0" anchor="b"/>
                </a:tc>
              </a:tr>
            </a:tbl>
          </a:graphicData>
        </a:graphic>
      </p:graphicFrame>
      <p:sp>
        <p:nvSpPr>
          <p:cNvPr id="12" name="TextBox 11"/>
          <p:cNvSpPr txBox="1"/>
          <p:nvPr/>
        </p:nvSpPr>
        <p:spPr>
          <a:xfrm>
            <a:off x="762000" y="533400"/>
            <a:ext cx="7315200" cy="1077218"/>
          </a:xfrm>
          <a:prstGeom prst="rect">
            <a:avLst/>
          </a:prstGeom>
          <a:noFill/>
        </p:spPr>
        <p:txBody>
          <a:bodyPr wrap="square" rtlCol="0">
            <a:spAutoFit/>
          </a:bodyPr>
          <a:lstStyle/>
          <a:p>
            <a:r>
              <a:rPr lang="en-US" sz="3200" b="1" dirty="0" smtClean="0">
                <a:solidFill>
                  <a:srgbClr val="00B050"/>
                </a:solidFill>
              </a:rPr>
              <a:t>Linkages with other </a:t>
            </a:r>
          </a:p>
          <a:p>
            <a:r>
              <a:rPr lang="en-US" sz="3200" b="1" dirty="0" smtClean="0">
                <a:solidFill>
                  <a:srgbClr val="00B050"/>
                </a:solidFill>
              </a:rPr>
              <a:t>early </a:t>
            </a:r>
            <a:r>
              <a:rPr lang="en-US" sz="3200" b="1" dirty="0">
                <a:solidFill>
                  <a:srgbClr val="00B050"/>
                </a:solidFill>
              </a:rPr>
              <a:t>c</a:t>
            </a:r>
            <a:r>
              <a:rPr lang="en-US" sz="3200" b="1" dirty="0" smtClean="0">
                <a:solidFill>
                  <a:srgbClr val="00B050"/>
                </a:solidFill>
              </a:rPr>
              <a:t>hildhood data</a:t>
            </a:r>
            <a:endParaRPr lang="en-US" sz="3200" b="1" dirty="0">
              <a:solidFill>
                <a:srgbClr val="00B050"/>
              </a:solidFill>
            </a:endParaRPr>
          </a:p>
        </p:txBody>
      </p:sp>
    </p:spTree>
    <p:extLst>
      <p:ext uri="{BB962C8B-B14F-4D97-AF65-F5344CB8AC3E}">
        <p14:creationId xmlns:p14="http://schemas.microsoft.com/office/powerpoint/2010/main" val="1395519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1981200" cy="1933575"/>
          </a:xfrm>
          <a:prstGeom prst="rect">
            <a:avLst/>
          </a:prstGeom>
          <a:noFill/>
          <a:ln>
            <a:noFill/>
          </a:ln>
        </p:spPr>
      </p:pic>
      <p:sp>
        <p:nvSpPr>
          <p:cNvPr id="2" name="Content Placeholder 1"/>
          <p:cNvSpPr>
            <a:spLocks noGrp="1"/>
          </p:cNvSpPr>
          <p:nvPr>
            <p:ph idx="1"/>
          </p:nvPr>
        </p:nvSpPr>
        <p:spPr/>
        <p:txBody>
          <a:bodyPr/>
          <a:lstStyle/>
          <a:p>
            <a:r>
              <a:rPr lang="en-US" sz="3200" dirty="0" smtClean="0"/>
              <a:t>What is </a:t>
            </a:r>
            <a:r>
              <a:rPr lang="en-US" sz="3200" dirty="0" err="1" smtClean="0"/>
              <a:t>DaSy</a:t>
            </a:r>
            <a:r>
              <a:rPr lang="en-US" sz="3200" dirty="0" smtClean="0"/>
              <a:t> </a:t>
            </a:r>
          </a:p>
          <a:p>
            <a:r>
              <a:rPr lang="en-US" sz="3200" dirty="0" smtClean="0"/>
              <a:t>Center Goals </a:t>
            </a:r>
          </a:p>
          <a:p>
            <a:r>
              <a:rPr lang="en-US" sz="3200" dirty="0" smtClean="0"/>
              <a:t>Activities</a:t>
            </a:r>
          </a:p>
          <a:p>
            <a:pPr lvl="1"/>
            <a:r>
              <a:rPr lang="en-US" dirty="0" smtClean="0"/>
              <a:t>Needs Assessment </a:t>
            </a:r>
          </a:p>
          <a:p>
            <a:pPr lvl="1"/>
            <a:r>
              <a:rPr lang="en-US" dirty="0" smtClean="0"/>
              <a:t>Framework Development </a:t>
            </a:r>
          </a:p>
          <a:p>
            <a:pPr lvl="1"/>
            <a:r>
              <a:rPr lang="en-US" dirty="0" smtClean="0"/>
              <a:t>Technical Assistance </a:t>
            </a:r>
          </a:p>
          <a:p>
            <a:pPr lvl="1"/>
            <a:r>
              <a:rPr lang="en-US" dirty="0" smtClean="0"/>
              <a:t>Leadership &amp; Coordination </a:t>
            </a:r>
            <a:endParaRPr lang="en-US" dirty="0"/>
          </a:p>
        </p:txBody>
      </p:sp>
      <p:sp>
        <p:nvSpPr>
          <p:cNvPr id="3" name="Title 2" descr="&quot; &quot;"/>
          <p:cNvSpPr>
            <a:spLocks noGrp="1"/>
          </p:cNvSpPr>
          <p:nvPr>
            <p:ph type="title"/>
          </p:nvPr>
        </p:nvSpPr>
        <p:spPr>
          <a:ln>
            <a:solidFill>
              <a:srgbClr val="39B54A"/>
            </a:solidFill>
          </a:ln>
        </p:spPr>
        <p:txBody>
          <a:bodyPr/>
          <a:lstStyle/>
          <a:p>
            <a:r>
              <a:rPr lang="en-US" dirty="0" smtClean="0"/>
              <a:t>What We Will Cover</a:t>
            </a:r>
            <a:endParaRPr lang="en-US" dirty="0"/>
          </a:p>
        </p:txBody>
      </p:sp>
    </p:spTree>
    <p:extLst>
      <p:ext uri="{BB962C8B-B14F-4D97-AF65-F5344CB8AC3E}">
        <p14:creationId xmlns:p14="http://schemas.microsoft.com/office/powerpoint/2010/main" val="1407246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30</a:t>
            </a:fld>
            <a:endParaRPr lang="en-US" dirty="0">
              <a:latin typeface="Century Gothic" panose="020B0502020202020204" pitchFamily="34" charset="0"/>
            </a:endParaRPr>
          </a:p>
        </p:txBody>
      </p:sp>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76400"/>
            <a:ext cx="2514600" cy="37700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52231274"/>
              </p:ext>
            </p:extLst>
          </p:nvPr>
        </p:nvGraphicFramePr>
        <p:xfrm>
          <a:off x="457200" y="1676400"/>
          <a:ext cx="5410200" cy="4692222"/>
        </p:xfrm>
        <a:graphic>
          <a:graphicData uri="http://schemas.openxmlformats.org/drawingml/2006/table">
            <a:tbl>
              <a:tblPr firstRow="1" bandRow="1">
                <a:tableStyleId>{5C22544A-7EE6-4342-B048-85BDC9FD1C3A}</a:tableStyleId>
              </a:tblPr>
              <a:tblGrid>
                <a:gridCol w="3451334"/>
                <a:gridCol w="932794"/>
                <a:gridCol w="1026072"/>
              </a:tblGrid>
              <a:tr h="465666">
                <a:tc>
                  <a:txBody>
                    <a:bodyPr/>
                    <a:lstStyle/>
                    <a:p>
                      <a:r>
                        <a:rPr lang="en-US" sz="2200" dirty="0" smtClean="0"/>
                        <a:t>Types</a:t>
                      </a:r>
                      <a:r>
                        <a:rPr lang="en-US" sz="2200" baseline="0" dirty="0" smtClean="0"/>
                        <a:t> of health data</a:t>
                      </a:r>
                      <a:endParaRPr lang="en-US" sz="2200" dirty="0"/>
                    </a:p>
                  </a:txBody>
                  <a:tcPr/>
                </a:tc>
                <a:tc>
                  <a:txBody>
                    <a:bodyPr/>
                    <a:lstStyle/>
                    <a:p>
                      <a:pPr algn="ctr"/>
                      <a:r>
                        <a:rPr lang="en-US" sz="2200" dirty="0" smtClean="0"/>
                        <a:t>Part C</a:t>
                      </a:r>
                      <a:endParaRPr lang="en-US" sz="2200" dirty="0"/>
                    </a:p>
                  </a:txBody>
                  <a:tcPr/>
                </a:tc>
                <a:tc>
                  <a:txBody>
                    <a:bodyPr/>
                    <a:lstStyle/>
                    <a:p>
                      <a:pPr algn="ctr"/>
                      <a:r>
                        <a:rPr lang="en-US" sz="2200" dirty="0" smtClean="0"/>
                        <a:t>619</a:t>
                      </a:r>
                      <a:endParaRPr lang="en-US" sz="2200" dirty="0"/>
                    </a:p>
                  </a:txBody>
                  <a:tcPr/>
                </a:tc>
              </a:tr>
              <a:tr h="465666">
                <a:tc>
                  <a:txBody>
                    <a:bodyPr/>
                    <a:lstStyle/>
                    <a:p>
                      <a:pPr marL="107950" marR="0">
                        <a:spcBef>
                          <a:spcPts val="100"/>
                        </a:spcBef>
                        <a:spcAft>
                          <a:spcPts val="100"/>
                        </a:spcAft>
                      </a:pPr>
                      <a:r>
                        <a:rPr lang="en-US" sz="2200" b="1" dirty="0">
                          <a:effectLst/>
                          <a:latin typeface="Arial"/>
                          <a:ea typeface="Calibri"/>
                          <a:cs typeface="Times New Roman"/>
                        </a:rPr>
                        <a:t>Medicaid/SCHIP</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42%</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12%</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EHDI</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37%</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8%</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Vital records</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21%</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0%</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Birth defects registry</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21%</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2%</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All-payer claims (insurance)</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13%</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0%</a:t>
                      </a:r>
                    </a:p>
                  </a:txBody>
                  <a:tcPr marL="73025" marR="73025" marT="0" marB="0" anchor="ctr">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WIC/SNAP</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8%</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6%</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Hospital</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6%</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2%</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b="1" dirty="0">
                          <a:effectLst/>
                          <a:latin typeface="Arial"/>
                          <a:ea typeface="Calibri"/>
                          <a:cs typeface="Times New Roman"/>
                        </a:rPr>
                        <a:t>Behavioral health</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4%</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2%</a:t>
                      </a: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normAutofit fontScale="90000"/>
          </a:bodyPr>
          <a:lstStyle/>
          <a:p>
            <a:r>
              <a:rPr lang="en-US" dirty="0" smtClean="0">
                <a:solidFill>
                  <a:srgbClr val="00B050"/>
                </a:solidFill>
              </a:rPr>
              <a:t>Linkages</a:t>
            </a:r>
            <a:r>
              <a:rPr lang="en-US" dirty="0" smtClean="0"/>
              <a:t> </a:t>
            </a:r>
            <a:r>
              <a:rPr lang="en-US" dirty="0" smtClean="0">
                <a:solidFill>
                  <a:srgbClr val="00B050"/>
                </a:solidFill>
              </a:rPr>
              <a:t>with health data </a:t>
            </a:r>
            <a:r>
              <a:rPr lang="en-US" dirty="0" smtClean="0"/>
              <a:t>are more common for Part C than for 619.</a:t>
            </a:r>
            <a:endParaRPr lang="en-US" dirty="0"/>
          </a:p>
        </p:txBody>
      </p:sp>
    </p:spTree>
    <p:extLst>
      <p:ext uri="{BB962C8B-B14F-4D97-AF65-F5344CB8AC3E}">
        <p14:creationId xmlns:p14="http://schemas.microsoft.com/office/powerpoint/2010/main" val="1499627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31</a:t>
            </a:fld>
            <a:endParaRPr lang="en-US" dirty="0">
              <a:latin typeface="Century Gothic" panose="020B0502020202020204" pitchFamily="34" charset="0"/>
            </a:endParaRPr>
          </a:p>
        </p:txBody>
      </p:sp>
      <p:sp>
        <p:nvSpPr>
          <p:cNvPr id="2" name="Content Placeholder 1" hidden="1"/>
          <p:cNvSpPr>
            <a:spLocks noGrp="1"/>
          </p:cNvSpPr>
          <p:nvPr>
            <p:ph idx="1"/>
          </p:nvPr>
        </p:nvSpPr>
        <p:spPr/>
        <p:txBody>
          <a:bodyPr/>
          <a:lstStyle/>
          <a:p>
            <a:pPr marL="0" indent="0">
              <a:buNone/>
            </a:pPr>
            <a:endParaRPr lang="en-US" dirty="0" smtClean="0"/>
          </a:p>
          <a:p>
            <a:pPr marL="0" indent="0">
              <a:buNone/>
            </a:pPr>
            <a:endParaRPr lang="en-US" dirty="0"/>
          </a:p>
        </p:txBody>
      </p:sp>
      <p:pic>
        <p:nvPicPr>
          <p:cNvPr id="7" name="Picture 4"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943600" y="2362200"/>
            <a:ext cx="3048000" cy="22340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le 3"/>
          <p:cNvGraphicFramePr>
            <a:graphicFrameLocks noGrp="1"/>
          </p:cNvGraphicFramePr>
          <p:nvPr>
            <p:extLst/>
          </p:nvPr>
        </p:nvGraphicFramePr>
        <p:xfrm>
          <a:off x="457201" y="1807399"/>
          <a:ext cx="5502441" cy="3008365"/>
        </p:xfrm>
        <a:graphic>
          <a:graphicData uri="http://schemas.openxmlformats.org/drawingml/2006/table">
            <a:tbl>
              <a:tblPr firstRow="1" bandRow="1">
                <a:tableStyleId>{5C22544A-7EE6-4342-B048-85BDC9FD1C3A}</a:tableStyleId>
              </a:tblPr>
              <a:tblGrid>
                <a:gridCol w="3810997"/>
                <a:gridCol w="893989"/>
                <a:gridCol w="797455"/>
              </a:tblGrid>
              <a:tr h="460729">
                <a:tc>
                  <a:txBody>
                    <a:bodyPr/>
                    <a:lstStyle/>
                    <a:p>
                      <a:r>
                        <a:rPr lang="en-US" sz="2200" dirty="0" smtClean="0"/>
                        <a:t>Types</a:t>
                      </a:r>
                      <a:r>
                        <a:rPr lang="en-US" sz="2200" baseline="0" dirty="0" smtClean="0"/>
                        <a:t> of social services data</a:t>
                      </a:r>
                      <a:endParaRPr lang="en-US" sz="2200" dirty="0"/>
                    </a:p>
                  </a:txBody>
                  <a:tcPr/>
                </a:tc>
                <a:tc>
                  <a:txBody>
                    <a:bodyPr/>
                    <a:lstStyle/>
                    <a:p>
                      <a:pPr algn="ctr"/>
                      <a:r>
                        <a:rPr lang="en-US" sz="2200" dirty="0" smtClean="0"/>
                        <a:t>Part C</a:t>
                      </a:r>
                      <a:endParaRPr lang="en-US" sz="2200" dirty="0"/>
                    </a:p>
                  </a:txBody>
                  <a:tcPr/>
                </a:tc>
                <a:tc>
                  <a:txBody>
                    <a:bodyPr/>
                    <a:lstStyle/>
                    <a:p>
                      <a:pPr algn="ctr"/>
                      <a:r>
                        <a:rPr lang="en-US" sz="2200" dirty="0" smtClean="0"/>
                        <a:t>619</a:t>
                      </a:r>
                      <a:endParaRPr lang="en-US" sz="2200" dirty="0"/>
                    </a:p>
                  </a:txBody>
                  <a:tcPr/>
                </a:tc>
              </a:tr>
              <a:tr h="460729">
                <a:tc>
                  <a:txBody>
                    <a:bodyPr/>
                    <a:lstStyle/>
                    <a:p>
                      <a:pPr marL="107950" marR="0">
                        <a:spcBef>
                          <a:spcPts val="100"/>
                        </a:spcBef>
                        <a:spcAft>
                          <a:spcPts val="100"/>
                        </a:spcAft>
                      </a:pPr>
                      <a:r>
                        <a:rPr lang="en-US" sz="2200" b="1" dirty="0" smtClean="0">
                          <a:effectLst/>
                          <a:latin typeface="Arial"/>
                          <a:ea typeface="Calibri"/>
                          <a:cs typeface="Times New Roman"/>
                        </a:rPr>
                        <a:t>Child welfare</a:t>
                      </a: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21%</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10%</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tcPr>
                </a:tc>
              </a:tr>
              <a:tr h="460729">
                <a:tc>
                  <a:txBody>
                    <a:bodyPr/>
                    <a:lstStyle/>
                    <a:p>
                      <a:pPr marL="107950" marR="0">
                        <a:spcBef>
                          <a:spcPts val="100"/>
                        </a:spcBef>
                        <a:spcAft>
                          <a:spcPts val="100"/>
                        </a:spcAft>
                      </a:pPr>
                      <a:r>
                        <a:rPr lang="en-US" sz="2200" b="1" dirty="0" smtClean="0">
                          <a:effectLst/>
                          <a:latin typeface="Arial"/>
                          <a:ea typeface="Calibri"/>
                          <a:cs typeface="Times New Roman"/>
                        </a:rPr>
                        <a:t>Foster </a:t>
                      </a:r>
                      <a:r>
                        <a:rPr lang="en-US" sz="2200" b="1" dirty="0">
                          <a:effectLst/>
                          <a:latin typeface="Arial"/>
                          <a:ea typeface="Calibri"/>
                          <a:cs typeface="Times New Roman"/>
                        </a:rPr>
                        <a:t>care</a:t>
                      </a: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12%</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8%</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tcPr>
                </a:tc>
              </a:tr>
              <a:tr h="630466">
                <a:tc>
                  <a:txBody>
                    <a:bodyPr/>
                    <a:lstStyle/>
                    <a:p>
                      <a:pPr marL="107950" marR="0">
                        <a:spcBef>
                          <a:spcPts val="100"/>
                        </a:spcBef>
                        <a:spcAft>
                          <a:spcPts val="100"/>
                        </a:spcAft>
                      </a:pPr>
                      <a:r>
                        <a:rPr lang="en-US" sz="2200" b="1" dirty="0">
                          <a:effectLst/>
                          <a:latin typeface="Arial"/>
                          <a:ea typeface="Calibri"/>
                          <a:cs typeface="Times New Roman"/>
                        </a:rPr>
                        <a:t>Temporary Assistance for Needy </a:t>
                      </a:r>
                      <a:r>
                        <a:rPr lang="en-US" sz="2200" b="1" dirty="0" smtClean="0">
                          <a:effectLst/>
                          <a:latin typeface="Arial"/>
                          <a:ea typeface="Calibri"/>
                          <a:cs typeface="Times New Roman"/>
                        </a:rPr>
                        <a:t>Families</a:t>
                      </a:r>
                      <a:r>
                        <a:rPr lang="en-US" sz="2200" b="1" baseline="0" dirty="0" smtClean="0">
                          <a:effectLst/>
                          <a:latin typeface="Arial"/>
                          <a:ea typeface="Calibri"/>
                          <a:cs typeface="Times New Roman"/>
                        </a:rPr>
                        <a:t> </a:t>
                      </a:r>
                      <a:r>
                        <a:rPr lang="en-US" sz="2000" b="1" dirty="0" smtClean="0">
                          <a:effectLst/>
                          <a:latin typeface="Arial"/>
                          <a:ea typeface="Calibri"/>
                          <a:cs typeface="Times New Roman"/>
                        </a:rPr>
                        <a:t>(TANF</a:t>
                      </a:r>
                      <a:r>
                        <a:rPr lang="en-US" sz="2000" b="1" dirty="0">
                          <a:effectLst/>
                          <a:latin typeface="Arial"/>
                          <a:ea typeface="Calibri"/>
                          <a:cs typeface="Times New Roman"/>
                        </a:rPr>
                        <a:t>)</a:t>
                      </a: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10%</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14%</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tcPr>
                </a:tc>
              </a:tr>
              <a:tr h="654347">
                <a:tc>
                  <a:txBody>
                    <a:bodyPr/>
                    <a:lstStyle/>
                    <a:p>
                      <a:pPr marL="107950" marR="0">
                        <a:spcBef>
                          <a:spcPts val="100"/>
                        </a:spcBef>
                        <a:spcAft>
                          <a:spcPts val="100"/>
                        </a:spcAft>
                      </a:pPr>
                      <a:r>
                        <a:rPr lang="en-US" sz="2200" b="1" dirty="0" smtClean="0">
                          <a:effectLst/>
                          <a:latin typeface="Arial"/>
                          <a:ea typeface="Calibri"/>
                          <a:cs typeface="Times New Roman"/>
                        </a:rPr>
                        <a:t>Homeless </a:t>
                      </a:r>
                      <a:r>
                        <a:rPr lang="en-US" sz="2200" b="1" dirty="0">
                          <a:effectLst/>
                          <a:latin typeface="Arial"/>
                          <a:ea typeface="Calibri"/>
                          <a:cs typeface="Times New Roman"/>
                        </a:rPr>
                        <a:t>services</a:t>
                      </a: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6%</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a:effectLst/>
                          <a:latin typeface="Arial"/>
                          <a:ea typeface="Calibri"/>
                          <a:cs typeface="Times New Roman"/>
                        </a:rPr>
                        <a:t>14%</a:t>
                      </a:r>
                      <a:endParaRPr lang="en-US" sz="2200" b="1" dirty="0">
                        <a:effectLst/>
                        <a:latin typeface="Times New Roman"/>
                        <a:ea typeface="Calibri"/>
                        <a:cs typeface="Times New Roman"/>
                      </a:endParaRPr>
                    </a:p>
                  </a:txBody>
                  <a:tcPr marL="73025" marR="73025" marT="0" marB="0" anchor="ctr">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normAutofit fontScale="90000"/>
          </a:bodyPr>
          <a:lstStyle/>
          <a:p>
            <a:r>
              <a:rPr lang="en-US" dirty="0" smtClean="0">
                <a:solidFill>
                  <a:srgbClr val="00B050"/>
                </a:solidFill>
              </a:rPr>
              <a:t>Linkages with </a:t>
            </a:r>
            <a:r>
              <a:rPr lang="en-US" dirty="0">
                <a:solidFill>
                  <a:srgbClr val="00B050"/>
                </a:solidFill>
              </a:rPr>
              <a:t>social services </a:t>
            </a:r>
            <a:r>
              <a:rPr lang="en-US" dirty="0" smtClean="0"/>
              <a:t>data</a:t>
            </a:r>
            <a:br>
              <a:rPr lang="en-US" dirty="0" smtClean="0"/>
            </a:br>
            <a:r>
              <a:rPr lang="en-US" dirty="0" smtClean="0"/>
              <a:t>are not widespread</a:t>
            </a:r>
            <a:endParaRPr lang="en-US" dirty="0"/>
          </a:p>
        </p:txBody>
      </p:sp>
    </p:spTree>
    <p:extLst>
      <p:ext uri="{BB962C8B-B14F-4D97-AF65-F5344CB8AC3E}">
        <p14:creationId xmlns:p14="http://schemas.microsoft.com/office/powerpoint/2010/main" val="1471690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32</a:t>
            </a:fld>
            <a:endParaRPr lang="en-US" dirty="0">
              <a:latin typeface="Century Gothic" panose="020B0502020202020204" pitchFamily="34" charset="0"/>
            </a:endParaRPr>
          </a:p>
        </p:txBody>
      </p:sp>
      <p:pic>
        <p:nvPicPr>
          <p:cNvPr id="5" name="Picture 4" descr="This slide shows an example of how the DaSy state interactive map looks, but without real data. The map shows different colors to indicate the status of each state on 10 different features related to state data systems for Part C and 619 Preschool. This map is a mockup for DaSy web designers. States will provide permission to share information on this map to be posted on the DaSy website.&#10;"/>
          <p:cNvPicPr/>
          <p:nvPr/>
        </p:nvPicPr>
        <p:blipFill rotWithShape="1">
          <a:blip r:embed="rId3"/>
          <a:srcRect l="4359" t="21718" r="55782" b="6977"/>
          <a:stretch/>
        </p:blipFill>
        <p:spPr bwMode="auto">
          <a:xfrm>
            <a:off x="1106214" y="1143000"/>
            <a:ext cx="7047186" cy="548902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fontScale="90000"/>
          </a:bodyPr>
          <a:lstStyle/>
          <a:p>
            <a:r>
              <a:rPr lang="en-US" dirty="0" smtClean="0"/>
              <a:t>Example of DaSy State Interactive Map</a:t>
            </a:r>
            <a:endParaRPr lang="en-US" dirty="0"/>
          </a:p>
        </p:txBody>
      </p:sp>
    </p:spTree>
    <p:extLst>
      <p:ext uri="{BB962C8B-B14F-4D97-AF65-F5344CB8AC3E}">
        <p14:creationId xmlns:p14="http://schemas.microsoft.com/office/powerpoint/2010/main" val="2019384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33</a:t>
            </a:fld>
            <a:endParaRPr lang="en-US" dirty="0">
              <a:latin typeface="Century Gothic" panose="020B0502020202020204" pitchFamily="34" charset="0"/>
            </a:endParaRPr>
          </a:p>
        </p:txBody>
      </p:sp>
      <p:sp>
        <p:nvSpPr>
          <p:cNvPr id="2" name="Content Placeholder 1" hidden="1"/>
          <p:cNvSpPr>
            <a:spLocks noGrp="1"/>
          </p:cNvSpPr>
          <p:nvPr>
            <p:ph idx="1"/>
          </p:nvPr>
        </p:nvSpPr>
        <p:spPr>
          <a:xfrm>
            <a:off x="457200" y="1600200"/>
            <a:ext cx="8229600" cy="4267199"/>
          </a:xfrm>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nvPr>
        </p:nvGraphicFramePr>
        <p:xfrm>
          <a:off x="457200" y="990600"/>
          <a:ext cx="8229600" cy="5072562"/>
        </p:xfrm>
        <a:graphic>
          <a:graphicData uri="http://schemas.openxmlformats.org/drawingml/2006/table">
            <a:tbl>
              <a:tblPr firstRow="1" bandRow="1">
                <a:tableStyleId>{5C22544A-7EE6-4342-B048-85BDC9FD1C3A}</a:tableStyleId>
              </a:tblPr>
              <a:tblGrid>
                <a:gridCol w="6248400"/>
                <a:gridCol w="1075189"/>
                <a:gridCol w="906011"/>
              </a:tblGrid>
              <a:tr h="467359">
                <a:tc>
                  <a:txBody>
                    <a:bodyPr/>
                    <a:lstStyle/>
                    <a:p>
                      <a:r>
                        <a:rPr lang="en-US" sz="2200" dirty="0" smtClean="0"/>
                        <a:t>Are</a:t>
                      </a:r>
                      <a:r>
                        <a:rPr lang="en-US" sz="2200" baseline="0" dirty="0" smtClean="0"/>
                        <a:t>a of s</a:t>
                      </a:r>
                      <a:r>
                        <a:rPr lang="en-US" sz="2200" dirty="0" smtClean="0"/>
                        <a:t>tate</a:t>
                      </a:r>
                      <a:r>
                        <a:rPr lang="en-US" sz="2200" baseline="0" dirty="0" smtClean="0"/>
                        <a:t> priority</a:t>
                      </a:r>
                      <a:endParaRPr lang="en-US" sz="2200" dirty="0"/>
                    </a:p>
                  </a:txBody>
                  <a:tcPr/>
                </a:tc>
                <a:tc>
                  <a:txBody>
                    <a:bodyPr/>
                    <a:lstStyle/>
                    <a:p>
                      <a:pPr algn="ctr"/>
                      <a:r>
                        <a:rPr lang="en-US" sz="2200" dirty="0" smtClean="0"/>
                        <a:t>Part</a:t>
                      </a:r>
                      <a:r>
                        <a:rPr lang="en-US" sz="2200" baseline="0" dirty="0" smtClean="0"/>
                        <a:t> C</a:t>
                      </a:r>
                      <a:endParaRPr lang="en-US" sz="2200" dirty="0"/>
                    </a:p>
                  </a:txBody>
                  <a:tcPr/>
                </a:tc>
                <a:tc>
                  <a:txBody>
                    <a:bodyPr/>
                    <a:lstStyle/>
                    <a:p>
                      <a:pPr algn="ctr"/>
                      <a:r>
                        <a:rPr lang="en-US" sz="2200" dirty="0" smtClean="0"/>
                        <a:t>619</a:t>
                      </a:r>
                      <a:endParaRPr lang="en-US" sz="2200" dirty="0"/>
                    </a:p>
                  </a:txBody>
                  <a:tcPr/>
                </a:tc>
              </a:tr>
              <a:tr h="510085">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Child and family</a:t>
                      </a:r>
                      <a:r>
                        <a:rPr lang="en-US" sz="2200" b="0" baseline="0" dirty="0" smtClean="0">
                          <a:solidFill>
                            <a:schemeClr val="tx1"/>
                          </a:solidFill>
                          <a:effectLst/>
                          <a:latin typeface="Arial"/>
                          <a:ea typeface="Calibri"/>
                          <a:cs typeface="Times New Roman"/>
                        </a:rPr>
                        <a:t> outcomes</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67%</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63%</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71094">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Linkages between</a:t>
                      </a:r>
                      <a:r>
                        <a:rPr lang="en-US" sz="2200" b="0" baseline="0" dirty="0" smtClean="0">
                          <a:solidFill>
                            <a:schemeClr val="tx1"/>
                          </a:solidFill>
                          <a:effectLst/>
                          <a:latin typeface="Arial"/>
                          <a:ea typeface="Calibri"/>
                          <a:cs typeface="Times New Roman"/>
                        </a:rPr>
                        <a:t> </a:t>
                      </a:r>
                      <a:r>
                        <a:rPr lang="en-US" sz="2200" b="0" dirty="0" smtClean="0">
                          <a:solidFill>
                            <a:schemeClr val="tx1"/>
                          </a:solidFill>
                          <a:effectLst/>
                          <a:latin typeface="Arial"/>
                          <a:ea typeface="Calibri"/>
                          <a:cs typeface="Times New Roman"/>
                        </a:rPr>
                        <a:t>and across different types of data elements</a:t>
                      </a:r>
                      <a:r>
                        <a:rPr lang="en-US" sz="2200" b="0" baseline="0" dirty="0" smtClean="0">
                          <a:solidFill>
                            <a:schemeClr val="tx1"/>
                          </a:solidFill>
                          <a:effectLst/>
                          <a:latin typeface="Arial"/>
                          <a:ea typeface="Calibri"/>
                          <a:cs typeface="Times New Roman"/>
                        </a:rPr>
                        <a:t>  </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58%</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56%</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97534">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Data use (e.g., analysis, use of program improvement)</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54%</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52%</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10085">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Data sharing permissions and/or privacy issues</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67%</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48%</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53183">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APR indicators/618 data</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48%</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63%</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71094">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Including Part</a:t>
                      </a:r>
                      <a:r>
                        <a:rPr lang="en-US" sz="2200" b="0" baseline="0" dirty="0" smtClean="0">
                          <a:solidFill>
                            <a:schemeClr val="tx1"/>
                          </a:solidFill>
                          <a:effectLst/>
                          <a:latin typeface="Arial"/>
                          <a:ea typeface="Calibri"/>
                          <a:cs typeface="Times New Roman"/>
                        </a:rPr>
                        <a:t> C/619 in broader state data system planning</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52%</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48%</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10085">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Data quality,</a:t>
                      </a:r>
                      <a:r>
                        <a:rPr lang="en-US" sz="2200" b="0" baseline="0" dirty="0" smtClean="0">
                          <a:solidFill>
                            <a:schemeClr val="tx1"/>
                          </a:solidFill>
                          <a:effectLst/>
                          <a:latin typeface="Arial"/>
                          <a:ea typeface="Calibri"/>
                          <a:cs typeface="Times New Roman"/>
                        </a:rPr>
                        <a:t> verification, audit systems</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50%</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46%</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10085">
                <a:tc>
                  <a:txBody>
                    <a:bodyPr/>
                    <a:lstStyle/>
                    <a:p>
                      <a:pPr marL="107950" marR="0">
                        <a:spcBef>
                          <a:spcPts val="100"/>
                        </a:spcBef>
                        <a:spcAft>
                          <a:spcPts val="100"/>
                        </a:spcAft>
                      </a:pPr>
                      <a:r>
                        <a:rPr lang="en-US" sz="2200" b="0" dirty="0" smtClean="0">
                          <a:solidFill>
                            <a:schemeClr val="tx1"/>
                          </a:solidFill>
                          <a:effectLst/>
                          <a:latin typeface="Arial"/>
                          <a:ea typeface="Calibri"/>
                          <a:cs typeface="Times New Roman"/>
                        </a:rPr>
                        <a:t>Linkages</a:t>
                      </a:r>
                      <a:r>
                        <a:rPr lang="en-US" sz="2200" b="0" baseline="0" dirty="0" smtClean="0">
                          <a:solidFill>
                            <a:schemeClr val="tx1"/>
                          </a:solidFill>
                          <a:effectLst/>
                          <a:latin typeface="Arial"/>
                          <a:ea typeface="Calibri"/>
                          <a:cs typeface="Times New Roman"/>
                        </a:rPr>
                        <a:t> with s</a:t>
                      </a:r>
                      <a:r>
                        <a:rPr lang="en-US" sz="2200" b="0" dirty="0" smtClean="0">
                          <a:solidFill>
                            <a:schemeClr val="tx1"/>
                          </a:solidFill>
                          <a:effectLst/>
                          <a:latin typeface="Arial"/>
                          <a:ea typeface="Calibri"/>
                          <a:cs typeface="Times New Roman"/>
                        </a:rPr>
                        <a:t>ocial</a:t>
                      </a:r>
                      <a:r>
                        <a:rPr lang="en-US" sz="2200" b="0" baseline="0" dirty="0" smtClean="0">
                          <a:solidFill>
                            <a:schemeClr val="tx1"/>
                          </a:solidFill>
                          <a:effectLst/>
                          <a:latin typeface="Arial"/>
                          <a:ea typeface="Calibri"/>
                          <a:cs typeface="Times New Roman"/>
                        </a:rPr>
                        <a:t> services or health data</a:t>
                      </a:r>
                      <a:endParaRPr lang="en-US" sz="2200" b="0" dirty="0">
                        <a:solidFill>
                          <a:schemeClr val="tx1"/>
                        </a:solidFill>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50%</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0" dirty="0" smtClean="0">
                          <a:solidFill>
                            <a:schemeClr val="tx1"/>
                          </a:solidFill>
                          <a:effectLst/>
                          <a:latin typeface="Arial" pitchFamily="34" charset="0"/>
                          <a:ea typeface="Calibri"/>
                          <a:cs typeface="Arial" pitchFamily="34" charset="0"/>
                        </a:rPr>
                        <a:t>46%</a:t>
                      </a:r>
                      <a:endParaRPr lang="en-US" sz="2200" b="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sp>
        <p:nvSpPr>
          <p:cNvPr id="3" name="Title 2"/>
          <p:cNvSpPr>
            <a:spLocks noGrp="1"/>
          </p:cNvSpPr>
          <p:nvPr>
            <p:ph type="title"/>
          </p:nvPr>
        </p:nvSpPr>
        <p:spPr>
          <a:xfrm>
            <a:off x="457200" y="304800"/>
            <a:ext cx="8229600" cy="609600"/>
          </a:xfrm>
        </p:spPr>
        <p:txBody>
          <a:bodyPr>
            <a:noAutofit/>
          </a:bodyPr>
          <a:lstStyle/>
          <a:p>
            <a:r>
              <a:rPr lang="en-US" sz="3200" dirty="0" smtClean="0"/>
              <a:t>Priority areas for TA</a:t>
            </a:r>
            <a:endParaRPr lang="en-US" sz="3200" dirty="0"/>
          </a:p>
        </p:txBody>
      </p:sp>
    </p:spTree>
    <p:extLst>
      <p:ext uri="{BB962C8B-B14F-4D97-AF65-F5344CB8AC3E}">
        <p14:creationId xmlns:p14="http://schemas.microsoft.com/office/powerpoint/2010/main" val="31808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34</a:t>
            </a:fld>
            <a:endParaRPr lang="en-US" dirty="0"/>
          </a:p>
        </p:txBody>
      </p:sp>
      <p:pic>
        <p:nvPicPr>
          <p:cNvPr id="6" name="Picture 5" descr="&quot; &quot;"/>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7010400" cy="5029200"/>
          </a:xfrm>
          <a:prstGeom prst="rect">
            <a:avLst/>
          </a:prstGeom>
          <a:noFill/>
          <a:ln>
            <a:noFill/>
          </a:ln>
        </p:spPr>
      </p:pic>
    </p:spTree>
    <p:extLst>
      <p:ext uri="{BB962C8B-B14F-4D97-AF65-F5344CB8AC3E}">
        <p14:creationId xmlns:p14="http://schemas.microsoft.com/office/powerpoint/2010/main" val="1392222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1981200" cy="1933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Content Placeholder 1"/>
          <p:cNvSpPr>
            <a:spLocks noGrp="1"/>
          </p:cNvSpPr>
          <p:nvPr>
            <p:ph idx="1"/>
          </p:nvPr>
        </p:nvSpPr>
        <p:spPr/>
        <p:txBody>
          <a:bodyPr/>
          <a:lstStyle/>
          <a:p>
            <a:r>
              <a:rPr lang="en-US" sz="3200" dirty="0" smtClean="0"/>
              <a:t>What is DaSy </a:t>
            </a:r>
          </a:p>
          <a:p>
            <a:r>
              <a:rPr lang="en-US" sz="3200" dirty="0" smtClean="0"/>
              <a:t>Center Goals </a:t>
            </a:r>
          </a:p>
          <a:p>
            <a:r>
              <a:rPr lang="en-US" sz="3200" dirty="0" smtClean="0"/>
              <a:t>Activities</a:t>
            </a:r>
          </a:p>
          <a:p>
            <a:pPr lvl="1"/>
            <a:r>
              <a:rPr lang="en-US" dirty="0" smtClean="0"/>
              <a:t>Needs Assessment </a:t>
            </a:r>
          </a:p>
          <a:p>
            <a:pPr lvl="1"/>
            <a:r>
              <a:rPr lang="en-US" dirty="0" smtClean="0"/>
              <a:t>Framework Development </a:t>
            </a:r>
          </a:p>
          <a:p>
            <a:pPr lvl="1"/>
            <a:r>
              <a:rPr lang="en-US" dirty="0" smtClean="0"/>
              <a:t>Technical Assistance </a:t>
            </a:r>
          </a:p>
          <a:p>
            <a:pPr lvl="1"/>
            <a:r>
              <a:rPr lang="en-US" dirty="0" smtClean="0"/>
              <a:t>Leadership &amp; Coordination </a:t>
            </a:r>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val="17155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2">
                                            <p:txEl>
                                              <p:pRg st="0" end="0"/>
                                            </p:txEl>
                                          </p:spTgt>
                                        </p:tgtEl>
                                        <p:attrNameLst>
                                          <p:attrName>style.color</p:attrName>
                                        </p:attrNameLst>
                                      </p:cBhvr>
                                      <p:to>
                                        <a:srgbClr val="5F5F5F"/>
                                      </p:to>
                                    </p:animClr>
                                  </p:childTnLst>
                                </p:cTn>
                              </p:par>
                              <p:par>
                                <p:cTn id="7" presetID="3" presetClass="emph" presetSubtype="2" fill="hold" nodeType="withEffect">
                                  <p:stCondLst>
                                    <p:cond delay="0"/>
                                  </p:stCondLst>
                                  <p:childTnLst>
                                    <p:animClr clrSpc="rgb" dir="cw">
                                      <p:cBhvr override="childStyle">
                                        <p:cTn id="8" dur="500" fill="hold"/>
                                        <p:tgtEl>
                                          <p:spTgt spid="2">
                                            <p:txEl>
                                              <p:pRg st="1" end="1"/>
                                            </p:txEl>
                                          </p:spTgt>
                                        </p:tgtEl>
                                        <p:attrNameLst>
                                          <p:attrName>style.color</p:attrName>
                                        </p:attrNameLst>
                                      </p:cBhvr>
                                      <p:to>
                                        <a:srgbClr val="5F5F5F"/>
                                      </p:to>
                                    </p:animClr>
                                  </p:childTnLst>
                                </p:cTn>
                              </p:par>
                              <p:par>
                                <p:cTn id="9" presetID="3" presetClass="emph" presetSubtype="2" fill="hold" nodeType="withEffect">
                                  <p:stCondLst>
                                    <p:cond delay="0"/>
                                  </p:stCondLst>
                                  <p:childTnLst>
                                    <p:animClr clrSpc="rgb" dir="cw">
                                      <p:cBhvr override="childStyle">
                                        <p:cTn id="10" dur="500" fill="hold"/>
                                        <p:tgtEl>
                                          <p:spTgt spid="2">
                                            <p:txEl>
                                              <p:pRg st="2" end="2"/>
                                            </p:txEl>
                                          </p:spTgt>
                                        </p:tgtEl>
                                        <p:attrNameLst>
                                          <p:attrName>style.color</p:attrName>
                                        </p:attrNameLst>
                                      </p:cBhvr>
                                      <p:to>
                                        <a:srgbClr val="5F5F5F"/>
                                      </p:to>
                                    </p:animClr>
                                  </p:childTnLst>
                                </p:cTn>
                              </p:par>
                              <p:par>
                                <p:cTn id="11" presetID="3" presetClass="emph" presetSubtype="2" fill="hold" nodeType="withEffect">
                                  <p:stCondLst>
                                    <p:cond delay="0"/>
                                  </p:stCondLst>
                                  <p:childTnLst>
                                    <p:animClr clrSpc="rgb" dir="cw">
                                      <p:cBhvr override="childStyle">
                                        <p:cTn id="12" dur="500" fill="hold"/>
                                        <p:tgtEl>
                                          <p:spTgt spid="2">
                                            <p:txEl>
                                              <p:pRg st="3" end="3"/>
                                            </p:txEl>
                                          </p:spTgt>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981200" y="1219200"/>
            <a:ext cx="6705600" cy="533400"/>
          </a:xfrm>
          <a:prstGeom prst="line">
            <a:avLst/>
          </a:prstGeom>
          <a:ln>
            <a:solidFill>
              <a:srgbClr val="EC862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2362200"/>
            <a:ext cx="4038600" cy="3657600"/>
          </a:xfrm>
          <a:prstGeom prst="line">
            <a:avLst/>
          </a:prstGeom>
          <a:ln>
            <a:solidFill>
              <a:srgbClr val="EC8620"/>
            </a:solidFill>
            <a:prstDash val="lgDash"/>
          </a:ln>
        </p:spPr>
        <p:style>
          <a:lnRef idx="1">
            <a:schemeClr val="accent1"/>
          </a:lnRef>
          <a:fillRef idx="0">
            <a:schemeClr val="accent1"/>
          </a:fillRef>
          <a:effectRef idx="0">
            <a:schemeClr val="accent1"/>
          </a:effectRef>
          <a:fontRef idx="minor">
            <a:schemeClr val="tx1"/>
          </a:fontRef>
        </p:style>
      </p:cxnSp>
      <p:pic>
        <p:nvPicPr>
          <p:cNvPr id="11"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516" y="1790700"/>
            <a:ext cx="4569884" cy="453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5" name="Content Placeholder 3"/>
          <p:cNvGraphicFramePr>
            <a:graphicFrameLocks/>
          </p:cNvGraphicFramePr>
          <p:nvPr>
            <p:extLst>
              <p:ext uri="{D42A27DB-BD31-4B8C-83A1-F6EECF244321}">
                <p14:modId xmlns:p14="http://schemas.microsoft.com/office/powerpoint/2010/main" val="2845460672"/>
              </p:ext>
            </p:extLst>
          </p:nvPr>
        </p:nvGraphicFramePr>
        <p:xfrm>
          <a:off x="3886200" y="1646237"/>
          <a:ext cx="5486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662424401"/>
              </p:ext>
            </p:extLst>
          </p:nvPr>
        </p:nvGraphicFramePr>
        <p:xfrm>
          <a:off x="0" y="838201"/>
          <a:ext cx="4572000" cy="381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Title 1"/>
          <p:cNvSpPr>
            <a:spLocks noGrp="1"/>
          </p:cNvSpPr>
          <p:nvPr>
            <p:ph type="title"/>
          </p:nvPr>
        </p:nvSpPr>
        <p:spPr/>
        <p:txBody>
          <a:bodyPr>
            <a:normAutofit fontScale="90000"/>
          </a:bodyPr>
          <a:lstStyle/>
          <a:p>
            <a:pPr algn="r"/>
            <a:r>
              <a:rPr lang="en-US" dirty="0" smtClean="0"/>
              <a:t>Relationship of ECTA and </a:t>
            </a:r>
            <a:br>
              <a:rPr lang="en-US" dirty="0" smtClean="0"/>
            </a:br>
            <a:r>
              <a:rPr lang="en-US" dirty="0" smtClean="0"/>
              <a:t>DaSy Frameworks</a:t>
            </a:r>
            <a:endParaRPr lang="en-US" dirty="0"/>
          </a:p>
        </p:txBody>
      </p:sp>
      <p:graphicFrame>
        <p:nvGraphicFramePr>
          <p:cNvPr id="9" name="Content Placeholder 3" descr="The two images on this slide illustrate the relationship between the ECTA framework and the DaSy framework.  The ECTA framework components include Governance, Professional development, Finance, Monitoring, and Data.  The Data component of ECTA’s framework will align with the entire DaSy framework as the DaSy framework is related data and data systems, exclusively. The components of DaSy’s framework are shown: Purpose/vision, Governance &amp; Management, Stakeholder Engagement, System Design, Information Use, and Sustainability.  &#10;"/>
          <p:cNvGraphicFramePr>
            <a:graphicFrameLocks/>
          </p:cNvGraphicFramePr>
          <p:nvPr>
            <p:extLst>
              <p:ext uri="{D42A27DB-BD31-4B8C-83A1-F6EECF244321}">
                <p14:modId xmlns:p14="http://schemas.microsoft.com/office/powerpoint/2010/main" val="193896039"/>
              </p:ext>
            </p:extLst>
          </p:nvPr>
        </p:nvGraphicFramePr>
        <p:xfrm>
          <a:off x="3887258" y="1600200"/>
          <a:ext cx="5486400" cy="45259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4105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2" nodeType="clickEffect">
                                  <p:stCondLst>
                                    <p:cond delay="0"/>
                                  </p:stCondLst>
                                  <p:childTnLst>
                                    <p:animEffect transition="out" filter="fade">
                                      <p:cBhvr>
                                        <p:cTn id="6" dur="500"/>
                                        <p:tgtEl>
                                          <p:spTgt spid="4">
                                            <p:graphicEl>
                                              <a:dgm id="{D0F7FFB7-8C2E-4076-B635-E692D42589B7}"/>
                                            </p:graphicEl>
                                          </p:spTgt>
                                        </p:tgtEl>
                                      </p:cBhvr>
                                    </p:animEffect>
                                    <p:set>
                                      <p:cBhvr>
                                        <p:cTn id="7" dur="1" fill="hold">
                                          <p:stCondLst>
                                            <p:cond delay="499"/>
                                          </p:stCondLst>
                                        </p:cTn>
                                        <p:tgtEl>
                                          <p:spTgt spid="4">
                                            <p:graphicEl>
                                              <a:dgm id="{D0F7FFB7-8C2E-4076-B635-E692D42589B7}"/>
                                            </p:graphicEl>
                                          </p:spTgt>
                                        </p:tgtEl>
                                        <p:attrNameLst>
                                          <p:attrName>style.visibility</p:attrName>
                                        </p:attrNameLst>
                                      </p:cBhvr>
                                      <p:to>
                                        <p:strVal val="hidden"/>
                                      </p:to>
                                    </p:set>
                                  </p:childTnLst>
                                </p:cTn>
                              </p:par>
                              <p:par>
                                <p:cTn id="8" presetID="10" presetClass="exit" presetSubtype="0" fill="hold" grpId="2" nodeType="withEffect">
                                  <p:stCondLst>
                                    <p:cond delay="0"/>
                                  </p:stCondLst>
                                  <p:childTnLst>
                                    <p:animEffect transition="out" filter="fade">
                                      <p:cBhvr>
                                        <p:cTn id="9" dur="500"/>
                                        <p:tgtEl>
                                          <p:spTgt spid="4">
                                            <p:graphicEl>
                                              <a:dgm id="{D75D0C10-F8F8-4B0F-BDC2-C632FDF69A40}"/>
                                            </p:graphicEl>
                                          </p:spTgt>
                                        </p:tgtEl>
                                      </p:cBhvr>
                                    </p:animEffect>
                                    <p:set>
                                      <p:cBhvr>
                                        <p:cTn id="10" dur="1" fill="hold">
                                          <p:stCondLst>
                                            <p:cond delay="499"/>
                                          </p:stCondLst>
                                        </p:cTn>
                                        <p:tgtEl>
                                          <p:spTgt spid="4">
                                            <p:graphicEl>
                                              <a:dgm id="{D75D0C10-F8F8-4B0F-BDC2-C632FDF69A40}"/>
                                            </p:graphicEl>
                                          </p:spTgt>
                                        </p:tgtEl>
                                        <p:attrNameLst>
                                          <p:attrName>style.visibility</p:attrName>
                                        </p:attrNameLst>
                                      </p:cBhvr>
                                      <p:to>
                                        <p:strVal val="hidden"/>
                                      </p:to>
                                    </p:set>
                                  </p:childTnLst>
                                </p:cTn>
                              </p:par>
                              <p:par>
                                <p:cTn id="11" presetID="10" presetClass="exit" presetSubtype="0" fill="hold" grpId="2" nodeType="withEffect">
                                  <p:stCondLst>
                                    <p:cond delay="0"/>
                                  </p:stCondLst>
                                  <p:childTnLst>
                                    <p:animEffect transition="out" filter="fade">
                                      <p:cBhvr>
                                        <p:cTn id="12" dur="500"/>
                                        <p:tgtEl>
                                          <p:spTgt spid="4">
                                            <p:graphicEl>
                                              <a:dgm id="{2062512C-379C-4DC8-B4CF-E6EBFCD1B00B}"/>
                                            </p:graphicEl>
                                          </p:spTgt>
                                        </p:tgtEl>
                                      </p:cBhvr>
                                    </p:animEffect>
                                    <p:set>
                                      <p:cBhvr>
                                        <p:cTn id="13" dur="1" fill="hold">
                                          <p:stCondLst>
                                            <p:cond delay="499"/>
                                          </p:stCondLst>
                                        </p:cTn>
                                        <p:tgtEl>
                                          <p:spTgt spid="4">
                                            <p:graphicEl>
                                              <a:dgm id="{2062512C-379C-4DC8-B4CF-E6EBFCD1B00B}"/>
                                            </p:graphicEl>
                                          </p:spTgt>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500"/>
                                        <p:tgtEl>
                                          <p:spTgt spid="4">
                                            <p:graphicEl>
                                              <a:dgm id="{D761E4C3-C51D-4989-B38E-E7E5ACA82918}"/>
                                            </p:graphicEl>
                                          </p:spTgt>
                                        </p:tgtEl>
                                      </p:cBhvr>
                                    </p:animEffect>
                                    <p:set>
                                      <p:cBhvr>
                                        <p:cTn id="16" dur="1" fill="hold">
                                          <p:stCondLst>
                                            <p:cond delay="499"/>
                                          </p:stCondLst>
                                        </p:cTn>
                                        <p:tgtEl>
                                          <p:spTgt spid="4">
                                            <p:graphicEl>
                                              <a:dgm id="{D761E4C3-C51D-4989-B38E-E7E5ACA82918}"/>
                                            </p:graphicEl>
                                          </p:spTgt>
                                        </p:tgtEl>
                                        <p:attrNameLst>
                                          <p:attrName>style.visibility</p:attrName>
                                        </p:attrNameLst>
                                      </p:cBhvr>
                                      <p:to>
                                        <p:strVal val="hidden"/>
                                      </p:to>
                                    </p:set>
                                  </p:childTnLst>
                                </p:cTn>
                              </p:par>
                              <p:par>
                                <p:cTn id="17" presetID="10" presetClass="exit" presetSubtype="0" fill="hold" grpId="2" nodeType="withEffect">
                                  <p:stCondLst>
                                    <p:cond delay="0"/>
                                  </p:stCondLst>
                                  <p:childTnLst>
                                    <p:animEffect transition="out" filter="fade">
                                      <p:cBhvr>
                                        <p:cTn id="18" dur="500"/>
                                        <p:tgtEl>
                                          <p:spTgt spid="4">
                                            <p:graphicEl>
                                              <a:dgm id="{1FA7CCD3-F907-473D-9C19-D4A5104A0256}"/>
                                            </p:graphicEl>
                                          </p:spTgt>
                                        </p:tgtEl>
                                      </p:cBhvr>
                                    </p:animEffect>
                                    <p:set>
                                      <p:cBhvr>
                                        <p:cTn id="19" dur="1" fill="hold">
                                          <p:stCondLst>
                                            <p:cond delay="499"/>
                                          </p:stCondLst>
                                        </p:cTn>
                                        <p:tgtEl>
                                          <p:spTgt spid="4">
                                            <p:graphicEl>
                                              <a:dgm id="{1FA7CCD3-F907-473D-9C19-D4A5104A0256}"/>
                                            </p:graphicEl>
                                          </p:spTgt>
                                        </p:tgtEl>
                                        <p:attrNameLst>
                                          <p:attrName>style.visibility</p:attrName>
                                        </p:attrNameLst>
                                      </p:cBhvr>
                                      <p:to>
                                        <p:strVal val="hidden"/>
                                      </p:to>
                                    </p:set>
                                  </p:childTnLst>
                                </p:cTn>
                              </p:par>
                              <p:par>
                                <p:cTn id="20" presetID="10" presetClass="exit" presetSubtype="0" fill="hold" grpId="2" nodeType="withEffect">
                                  <p:stCondLst>
                                    <p:cond delay="0"/>
                                  </p:stCondLst>
                                  <p:childTnLst>
                                    <p:animEffect transition="out" filter="fade">
                                      <p:cBhvr>
                                        <p:cTn id="21" dur="500"/>
                                        <p:tgtEl>
                                          <p:spTgt spid="4">
                                            <p:graphicEl>
                                              <a:dgm id="{424FF4BE-24FA-442E-B7CB-81696AA4BE00}"/>
                                            </p:graphicEl>
                                          </p:spTgt>
                                        </p:tgtEl>
                                      </p:cBhvr>
                                    </p:animEffect>
                                    <p:set>
                                      <p:cBhvr>
                                        <p:cTn id="22" dur="1" fill="hold">
                                          <p:stCondLst>
                                            <p:cond delay="499"/>
                                          </p:stCondLst>
                                        </p:cTn>
                                        <p:tgtEl>
                                          <p:spTgt spid="4">
                                            <p:graphicEl>
                                              <a:dgm id="{424FF4BE-24FA-442E-B7CB-81696AA4BE00}"/>
                                            </p:graphicEl>
                                          </p:spTgt>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500"/>
                                        <p:tgtEl>
                                          <p:spTgt spid="4">
                                            <p:graphicEl>
                                              <a:dgm id="{33FD10D7-BA49-4D00-A8C7-DD973ADE86F5}"/>
                                            </p:graphicEl>
                                          </p:spTgt>
                                        </p:tgtEl>
                                      </p:cBhvr>
                                    </p:animEffect>
                                    <p:set>
                                      <p:cBhvr>
                                        <p:cTn id="25" dur="1" fill="hold">
                                          <p:stCondLst>
                                            <p:cond delay="499"/>
                                          </p:stCondLst>
                                        </p:cTn>
                                        <p:tgtEl>
                                          <p:spTgt spid="4">
                                            <p:graphicEl>
                                              <a:dgm id="{33FD10D7-BA49-4D00-A8C7-DD973ADE86F5}"/>
                                            </p:graphicEl>
                                          </p:spTgt>
                                        </p:tgtEl>
                                        <p:attrNameLst>
                                          <p:attrName>style.visibility</p:attrName>
                                        </p:attrNameLst>
                                      </p:cBhvr>
                                      <p:to>
                                        <p:strVal val="hidden"/>
                                      </p:to>
                                    </p:set>
                                  </p:childTnLst>
                                </p:cTn>
                              </p:par>
                              <p:par>
                                <p:cTn id="26" presetID="10" presetClass="exit" presetSubtype="0" fill="hold" grpId="2" nodeType="withEffect">
                                  <p:stCondLst>
                                    <p:cond delay="0"/>
                                  </p:stCondLst>
                                  <p:childTnLst>
                                    <p:animEffect transition="out" filter="fade">
                                      <p:cBhvr>
                                        <p:cTn id="27" dur="500"/>
                                        <p:tgtEl>
                                          <p:spTgt spid="4">
                                            <p:graphicEl>
                                              <a:dgm id="{C10A89CF-F889-451F-A7A6-2ECC0EC5EE52}"/>
                                            </p:graphicEl>
                                          </p:spTgt>
                                        </p:tgtEl>
                                      </p:cBhvr>
                                    </p:animEffect>
                                    <p:set>
                                      <p:cBhvr>
                                        <p:cTn id="28" dur="1" fill="hold">
                                          <p:stCondLst>
                                            <p:cond delay="499"/>
                                          </p:stCondLst>
                                        </p:cTn>
                                        <p:tgtEl>
                                          <p:spTgt spid="4">
                                            <p:graphicEl>
                                              <a:dgm id="{C10A89CF-F889-451F-A7A6-2ECC0EC5EE52}"/>
                                            </p:graphicEl>
                                          </p:spTgt>
                                        </p:tgtEl>
                                        <p:attrNameLst>
                                          <p:attrName>style.visibility</p:attrName>
                                        </p:attrNameLst>
                                      </p:cBhvr>
                                      <p:to>
                                        <p:strVal val="hidden"/>
                                      </p:to>
                                    </p:set>
                                  </p:childTnLst>
                                </p:cTn>
                              </p:par>
                              <p:par>
                                <p:cTn id="29" presetID="10" presetClass="exit" presetSubtype="0" fill="hold" grpId="2" nodeType="withEffect">
                                  <p:stCondLst>
                                    <p:cond delay="0"/>
                                  </p:stCondLst>
                                  <p:childTnLst>
                                    <p:animEffect transition="out" filter="fade">
                                      <p:cBhvr>
                                        <p:cTn id="30" dur="500"/>
                                        <p:tgtEl>
                                          <p:spTgt spid="4">
                                            <p:graphicEl>
                                              <a:dgm id="{B1F82672-5397-4B47-9396-67991AF48E4F}"/>
                                            </p:graphicEl>
                                          </p:spTgt>
                                        </p:tgtEl>
                                      </p:cBhvr>
                                    </p:animEffect>
                                    <p:set>
                                      <p:cBhvr>
                                        <p:cTn id="31" dur="1" fill="hold">
                                          <p:stCondLst>
                                            <p:cond delay="499"/>
                                          </p:stCondLst>
                                        </p:cTn>
                                        <p:tgtEl>
                                          <p:spTgt spid="4">
                                            <p:graphicEl>
                                              <a:dgm id="{B1F82672-5397-4B47-9396-67991AF48E4F}"/>
                                            </p:graphicEl>
                                          </p:spTgt>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4">
                                            <p:graphicEl>
                                              <a:dgm id="{2A43D98E-A348-4966-999B-9C5509B219EB}"/>
                                            </p:graphicEl>
                                          </p:spTgt>
                                        </p:tgtEl>
                                      </p:cBhvr>
                                    </p:animEffect>
                                    <p:set>
                                      <p:cBhvr>
                                        <p:cTn id="34" dur="1" fill="hold">
                                          <p:stCondLst>
                                            <p:cond delay="499"/>
                                          </p:stCondLst>
                                        </p:cTn>
                                        <p:tgtEl>
                                          <p:spTgt spid="4">
                                            <p:graphicEl>
                                              <a:dgm id="{2A43D98E-A348-4966-999B-9C5509B219EB}"/>
                                            </p:graphicEl>
                                          </p:spTgt>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500"/>
                                        <p:tgtEl>
                                          <p:spTgt spid="4">
                                            <p:graphicEl>
                                              <a:dgm id="{74707F7C-0A38-46CA-99DE-CEB0FC27B534}"/>
                                            </p:graphicEl>
                                          </p:spTgt>
                                        </p:tgtEl>
                                      </p:cBhvr>
                                    </p:animEffect>
                                    <p:set>
                                      <p:cBhvr>
                                        <p:cTn id="37" dur="1" fill="hold">
                                          <p:stCondLst>
                                            <p:cond delay="499"/>
                                          </p:stCondLst>
                                        </p:cTn>
                                        <p:tgtEl>
                                          <p:spTgt spid="4">
                                            <p:graphicEl>
                                              <a:dgm id="{74707F7C-0A38-46CA-99DE-CEB0FC27B534}"/>
                                            </p:graphicEl>
                                          </p:spTgt>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4">
                                            <p:graphicEl>
                                              <a:dgm id="{05F13308-B88F-4C72-B25E-9FF4E0652DA2}"/>
                                            </p:graphicEl>
                                          </p:spTgt>
                                        </p:tgtEl>
                                      </p:cBhvr>
                                    </p:animEffect>
                                    <p:set>
                                      <p:cBhvr>
                                        <p:cTn id="40" dur="1" fill="hold">
                                          <p:stCondLst>
                                            <p:cond delay="499"/>
                                          </p:stCondLst>
                                        </p:cTn>
                                        <p:tgtEl>
                                          <p:spTgt spid="4">
                                            <p:graphicEl>
                                              <a:dgm id="{05F13308-B88F-4C72-B25E-9FF4E0652DA2}"/>
                                            </p:graphicEl>
                                          </p:spTgt>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grpId="4" nodeType="afterEffect">
                                  <p:stCondLst>
                                    <p:cond delay="0"/>
                                  </p:stCondLst>
                                  <p:childTnLst>
                                    <p:animMotion origin="layout" path="M 0 0 L -0.25 -0.13889 " pathEditMode="relative" rAng="0" ptsTypes="AA">
                                      <p:cBhvr>
                                        <p:cTn id="43" dur="2000" fill="hold"/>
                                        <p:tgtEl>
                                          <p:spTgt spid="4">
                                            <p:graphicEl>
                                              <a:dgm id="{20F44342-B4DE-44DB-9866-AF3B3763235B}"/>
                                            </p:graphicEl>
                                          </p:spTgt>
                                        </p:tgtEl>
                                        <p:attrNameLst>
                                          <p:attrName>ppt_x</p:attrName>
                                          <p:attrName>ppt_y</p:attrName>
                                        </p:attrNameLst>
                                      </p:cBhvr>
                                      <p:rCtr x="-12500" y="-6944"/>
                                    </p:animMotion>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000"/>
                            </p:stCondLst>
                            <p:childTnLst>
                              <p:par>
                                <p:cTn id="52" presetID="31" presetClass="entr" presetSubtype="0" fill="hold" grpId="0" nodeType="afterEffect">
                                  <p:stCondLst>
                                    <p:cond delay="0"/>
                                  </p:stCondLst>
                                  <p:childTnLst>
                                    <p:set>
                                      <p:cBhvr>
                                        <p:cTn id="53" dur="1" fill="hold">
                                          <p:stCondLst>
                                            <p:cond delay="0"/>
                                          </p:stCondLst>
                                        </p:cTn>
                                        <p:tgtEl>
                                          <p:spTgt spid="5">
                                            <p:graphicEl>
                                              <a:dgm id="{D0F7FFB7-8C2E-4076-B635-E692D42589B7}"/>
                                            </p:graphicEl>
                                          </p:spTgt>
                                        </p:tgtEl>
                                        <p:attrNameLst>
                                          <p:attrName>style.visibility</p:attrName>
                                        </p:attrNameLst>
                                      </p:cBhvr>
                                      <p:to>
                                        <p:strVal val="visible"/>
                                      </p:to>
                                    </p:set>
                                    <p:anim calcmode="lin" valueType="num">
                                      <p:cBhvr>
                                        <p:cTn id="54" dur="1000" fill="hold"/>
                                        <p:tgtEl>
                                          <p:spTgt spid="5">
                                            <p:graphicEl>
                                              <a:dgm id="{D0F7FFB7-8C2E-4076-B635-E692D42589B7}"/>
                                            </p:graphicEl>
                                          </p:spTgt>
                                        </p:tgtEl>
                                        <p:attrNameLst>
                                          <p:attrName>ppt_w</p:attrName>
                                        </p:attrNameLst>
                                      </p:cBhvr>
                                      <p:tavLst>
                                        <p:tav tm="0">
                                          <p:val>
                                            <p:fltVal val="0"/>
                                          </p:val>
                                        </p:tav>
                                        <p:tav tm="100000">
                                          <p:val>
                                            <p:strVal val="#ppt_w"/>
                                          </p:val>
                                        </p:tav>
                                      </p:tavLst>
                                    </p:anim>
                                    <p:anim calcmode="lin" valueType="num">
                                      <p:cBhvr>
                                        <p:cTn id="55" dur="1000" fill="hold"/>
                                        <p:tgtEl>
                                          <p:spTgt spid="5">
                                            <p:graphicEl>
                                              <a:dgm id="{D0F7FFB7-8C2E-4076-B635-E692D42589B7}"/>
                                            </p:graphicEl>
                                          </p:spTgt>
                                        </p:tgtEl>
                                        <p:attrNameLst>
                                          <p:attrName>ppt_h</p:attrName>
                                        </p:attrNameLst>
                                      </p:cBhvr>
                                      <p:tavLst>
                                        <p:tav tm="0">
                                          <p:val>
                                            <p:fltVal val="0"/>
                                          </p:val>
                                        </p:tav>
                                        <p:tav tm="100000">
                                          <p:val>
                                            <p:strVal val="#ppt_h"/>
                                          </p:val>
                                        </p:tav>
                                      </p:tavLst>
                                    </p:anim>
                                    <p:anim calcmode="lin" valueType="num">
                                      <p:cBhvr>
                                        <p:cTn id="56" dur="1000" fill="hold"/>
                                        <p:tgtEl>
                                          <p:spTgt spid="5">
                                            <p:graphicEl>
                                              <a:dgm id="{D0F7FFB7-8C2E-4076-B635-E692D42589B7}"/>
                                            </p:graphicEl>
                                          </p:spTgt>
                                        </p:tgtEl>
                                        <p:attrNameLst>
                                          <p:attrName>style.rotation</p:attrName>
                                        </p:attrNameLst>
                                      </p:cBhvr>
                                      <p:tavLst>
                                        <p:tav tm="0">
                                          <p:val>
                                            <p:fltVal val="90"/>
                                          </p:val>
                                        </p:tav>
                                        <p:tav tm="100000">
                                          <p:val>
                                            <p:fltVal val="0"/>
                                          </p:val>
                                        </p:tav>
                                      </p:tavLst>
                                    </p:anim>
                                    <p:animEffect transition="in" filter="fade">
                                      <p:cBhvr>
                                        <p:cTn id="57" dur="1000"/>
                                        <p:tgtEl>
                                          <p:spTgt spid="5">
                                            <p:graphicEl>
                                              <a:dgm id="{D0F7FFB7-8C2E-4076-B635-E692D42589B7}"/>
                                            </p:graphicEl>
                                          </p:spTgt>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5">
                                            <p:graphicEl>
                                              <a:dgm id="{D75D0C10-F8F8-4B0F-BDC2-C632FDF69A40}"/>
                                            </p:graphicEl>
                                          </p:spTgt>
                                        </p:tgtEl>
                                        <p:attrNameLst>
                                          <p:attrName>style.visibility</p:attrName>
                                        </p:attrNameLst>
                                      </p:cBhvr>
                                      <p:to>
                                        <p:strVal val="visible"/>
                                      </p:to>
                                    </p:set>
                                    <p:anim calcmode="lin" valueType="num">
                                      <p:cBhvr>
                                        <p:cTn id="61" dur="1000" fill="hold"/>
                                        <p:tgtEl>
                                          <p:spTgt spid="5">
                                            <p:graphicEl>
                                              <a:dgm id="{D75D0C10-F8F8-4B0F-BDC2-C632FDF69A40}"/>
                                            </p:graphicEl>
                                          </p:spTgt>
                                        </p:tgtEl>
                                        <p:attrNameLst>
                                          <p:attrName>ppt_w</p:attrName>
                                        </p:attrNameLst>
                                      </p:cBhvr>
                                      <p:tavLst>
                                        <p:tav tm="0">
                                          <p:val>
                                            <p:fltVal val="0"/>
                                          </p:val>
                                        </p:tav>
                                        <p:tav tm="100000">
                                          <p:val>
                                            <p:strVal val="#ppt_w"/>
                                          </p:val>
                                        </p:tav>
                                      </p:tavLst>
                                    </p:anim>
                                    <p:anim calcmode="lin" valueType="num">
                                      <p:cBhvr>
                                        <p:cTn id="62" dur="1000" fill="hold"/>
                                        <p:tgtEl>
                                          <p:spTgt spid="5">
                                            <p:graphicEl>
                                              <a:dgm id="{D75D0C10-F8F8-4B0F-BDC2-C632FDF69A40}"/>
                                            </p:graphicEl>
                                          </p:spTgt>
                                        </p:tgtEl>
                                        <p:attrNameLst>
                                          <p:attrName>ppt_h</p:attrName>
                                        </p:attrNameLst>
                                      </p:cBhvr>
                                      <p:tavLst>
                                        <p:tav tm="0">
                                          <p:val>
                                            <p:fltVal val="0"/>
                                          </p:val>
                                        </p:tav>
                                        <p:tav tm="100000">
                                          <p:val>
                                            <p:strVal val="#ppt_h"/>
                                          </p:val>
                                        </p:tav>
                                      </p:tavLst>
                                    </p:anim>
                                    <p:anim calcmode="lin" valueType="num">
                                      <p:cBhvr>
                                        <p:cTn id="63" dur="1000" fill="hold"/>
                                        <p:tgtEl>
                                          <p:spTgt spid="5">
                                            <p:graphicEl>
                                              <a:dgm id="{D75D0C10-F8F8-4B0F-BDC2-C632FDF69A40}"/>
                                            </p:graphicEl>
                                          </p:spTgt>
                                        </p:tgtEl>
                                        <p:attrNameLst>
                                          <p:attrName>style.rotation</p:attrName>
                                        </p:attrNameLst>
                                      </p:cBhvr>
                                      <p:tavLst>
                                        <p:tav tm="0">
                                          <p:val>
                                            <p:fltVal val="90"/>
                                          </p:val>
                                        </p:tav>
                                        <p:tav tm="100000">
                                          <p:val>
                                            <p:fltVal val="0"/>
                                          </p:val>
                                        </p:tav>
                                      </p:tavLst>
                                    </p:anim>
                                    <p:animEffect transition="in" filter="fade">
                                      <p:cBhvr>
                                        <p:cTn id="64" dur="1000"/>
                                        <p:tgtEl>
                                          <p:spTgt spid="5">
                                            <p:graphicEl>
                                              <a:dgm id="{D75D0C10-F8F8-4B0F-BDC2-C632FDF69A40}"/>
                                            </p:graphic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
                                            <p:graphicEl>
                                              <a:dgm id="{2062512C-379C-4DC8-B4CF-E6EBFCD1B00B}"/>
                                            </p:graphicEl>
                                          </p:spTgt>
                                        </p:tgtEl>
                                        <p:attrNameLst>
                                          <p:attrName>style.visibility</p:attrName>
                                        </p:attrNameLst>
                                      </p:cBhvr>
                                      <p:to>
                                        <p:strVal val="visible"/>
                                      </p:to>
                                    </p:set>
                                    <p:anim calcmode="lin" valueType="num">
                                      <p:cBhvr>
                                        <p:cTn id="67" dur="1000" fill="hold"/>
                                        <p:tgtEl>
                                          <p:spTgt spid="5">
                                            <p:graphicEl>
                                              <a:dgm id="{2062512C-379C-4DC8-B4CF-E6EBFCD1B00B}"/>
                                            </p:graphicEl>
                                          </p:spTgt>
                                        </p:tgtEl>
                                        <p:attrNameLst>
                                          <p:attrName>ppt_w</p:attrName>
                                        </p:attrNameLst>
                                      </p:cBhvr>
                                      <p:tavLst>
                                        <p:tav tm="0">
                                          <p:val>
                                            <p:fltVal val="0"/>
                                          </p:val>
                                        </p:tav>
                                        <p:tav tm="100000">
                                          <p:val>
                                            <p:strVal val="#ppt_w"/>
                                          </p:val>
                                        </p:tav>
                                      </p:tavLst>
                                    </p:anim>
                                    <p:anim calcmode="lin" valueType="num">
                                      <p:cBhvr>
                                        <p:cTn id="68" dur="1000" fill="hold"/>
                                        <p:tgtEl>
                                          <p:spTgt spid="5">
                                            <p:graphicEl>
                                              <a:dgm id="{2062512C-379C-4DC8-B4CF-E6EBFCD1B00B}"/>
                                            </p:graphicEl>
                                          </p:spTgt>
                                        </p:tgtEl>
                                        <p:attrNameLst>
                                          <p:attrName>ppt_h</p:attrName>
                                        </p:attrNameLst>
                                      </p:cBhvr>
                                      <p:tavLst>
                                        <p:tav tm="0">
                                          <p:val>
                                            <p:fltVal val="0"/>
                                          </p:val>
                                        </p:tav>
                                        <p:tav tm="100000">
                                          <p:val>
                                            <p:strVal val="#ppt_h"/>
                                          </p:val>
                                        </p:tav>
                                      </p:tavLst>
                                    </p:anim>
                                    <p:anim calcmode="lin" valueType="num">
                                      <p:cBhvr>
                                        <p:cTn id="69" dur="1000" fill="hold"/>
                                        <p:tgtEl>
                                          <p:spTgt spid="5">
                                            <p:graphicEl>
                                              <a:dgm id="{2062512C-379C-4DC8-B4CF-E6EBFCD1B00B}"/>
                                            </p:graphicEl>
                                          </p:spTgt>
                                        </p:tgtEl>
                                        <p:attrNameLst>
                                          <p:attrName>style.rotation</p:attrName>
                                        </p:attrNameLst>
                                      </p:cBhvr>
                                      <p:tavLst>
                                        <p:tav tm="0">
                                          <p:val>
                                            <p:fltVal val="90"/>
                                          </p:val>
                                        </p:tav>
                                        <p:tav tm="100000">
                                          <p:val>
                                            <p:fltVal val="0"/>
                                          </p:val>
                                        </p:tav>
                                      </p:tavLst>
                                    </p:anim>
                                    <p:animEffect transition="in" filter="fade">
                                      <p:cBhvr>
                                        <p:cTn id="70" dur="1000"/>
                                        <p:tgtEl>
                                          <p:spTgt spid="5">
                                            <p:graphicEl>
                                              <a:dgm id="{2062512C-379C-4DC8-B4CF-E6EBFCD1B00B}"/>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5">
                                            <p:graphicEl>
                                              <a:dgm id="{68AA2E07-B835-4AE0-90F7-CDE9F5A27260}"/>
                                            </p:graphicEl>
                                          </p:spTgt>
                                        </p:tgtEl>
                                        <p:attrNameLst>
                                          <p:attrName>style.visibility</p:attrName>
                                        </p:attrNameLst>
                                      </p:cBhvr>
                                      <p:to>
                                        <p:strVal val="visible"/>
                                      </p:to>
                                    </p:set>
                                    <p:anim calcmode="lin" valueType="num">
                                      <p:cBhvr>
                                        <p:cTn id="73" dur="1000" fill="hold"/>
                                        <p:tgtEl>
                                          <p:spTgt spid="5">
                                            <p:graphicEl>
                                              <a:dgm id="{68AA2E07-B835-4AE0-90F7-CDE9F5A27260}"/>
                                            </p:graphicEl>
                                          </p:spTgt>
                                        </p:tgtEl>
                                        <p:attrNameLst>
                                          <p:attrName>ppt_w</p:attrName>
                                        </p:attrNameLst>
                                      </p:cBhvr>
                                      <p:tavLst>
                                        <p:tav tm="0">
                                          <p:val>
                                            <p:fltVal val="0"/>
                                          </p:val>
                                        </p:tav>
                                        <p:tav tm="100000">
                                          <p:val>
                                            <p:strVal val="#ppt_w"/>
                                          </p:val>
                                        </p:tav>
                                      </p:tavLst>
                                    </p:anim>
                                    <p:anim calcmode="lin" valueType="num">
                                      <p:cBhvr>
                                        <p:cTn id="74" dur="1000" fill="hold"/>
                                        <p:tgtEl>
                                          <p:spTgt spid="5">
                                            <p:graphicEl>
                                              <a:dgm id="{68AA2E07-B835-4AE0-90F7-CDE9F5A27260}"/>
                                            </p:graphicEl>
                                          </p:spTgt>
                                        </p:tgtEl>
                                        <p:attrNameLst>
                                          <p:attrName>ppt_h</p:attrName>
                                        </p:attrNameLst>
                                      </p:cBhvr>
                                      <p:tavLst>
                                        <p:tav tm="0">
                                          <p:val>
                                            <p:fltVal val="0"/>
                                          </p:val>
                                        </p:tav>
                                        <p:tav tm="100000">
                                          <p:val>
                                            <p:strVal val="#ppt_h"/>
                                          </p:val>
                                        </p:tav>
                                      </p:tavLst>
                                    </p:anim>
                                    <p:anim calcmode="lin" valueType="num">
                                      <p:cBhvr>
                                        <p:cTn id="75" dur="1000" fill="hold"/>
                                        <p:tgtEl>
                                          <p:spTgt spid="5">
                                            <p:graphicEl>
                                              <a:dgm id="{68AA2E07-B835-4AE0-90F7-CDE9F5A27260}"/>
                                            </p:graphicEl>
                                          </p:spTgt>
                                        </p:tgtEl>
                                        <p:attrNameLst>
                                          <p:attrName>style.rotation</p:attrName>
                                        </p:attrNameLst>
                                      </p:cBhvr>
                                      <p:tavLst>
                                        <p:tav tm="0">
                                          <p:val>
                                            <p:fltVal val="90"/>
                                          </p:val>
                                        </p:tav>
                                        <p:tav tm="100000">
                                          <p:val>
                                            <p:fltVal val="0"/>
                                          </p:val>
                                        </p:tav>
                                      </p:tavLst>
                                    </p:anim>
                                    <p:animEffect transition="in" filter="fade">
                                      <p:cBhvr>
                                        <p:cTn id="76" dur="1000"/>
                                        <p:tgtEl>
                                          <p:spTgt spid="5">
                                            <p:graphicEl>
                                              <a:dgm id="{68AA2E07-B835-4AE0-90F7-CDE9F5A27260}"/>
                                            </p:graphic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5">
                                            <p:graphicEl>
                                              <a:dgm id="{E4A1C178-64A0-46B2-91E4-C7EE9C117E30}"/>
                                            </p:graphicEl>
                                          </p:spTgt>
                                        </p:tgtEl>
                                        <p:attrNameLst>
                                          <p:attrName>style.visibility</p:attrName>
                                        </p:attrNameLst>
                                      </p:cBhvr>
                                      <p:to>
                                        <p:strVal val="visible"/>
                                      </p:to>
                                    </p:set>
                                    <p:anim calcmode="lin" valueType="num">
                                      <p:cBhvr>
                                        <p:cTn id="79" dur="1000" fill="hold"/>
                                        <p:tgtEl>
                                          <p:spTgt spid="5">
                                            <p:graphicEl>
                                              <a:dgm id="{E4A1C178-64A0-46B2-91E4-C7EE9C117E30}"/>
                                            </p:graphicEl>
                                          </p:spTgt>
                                        </p:tgtEl>
                                        <p:attrNameLst>
                                          <p:attrName>ppt_w</p:attrName>
                                        </p:attrNameLst>
                                      </p:cBhvr>
                                      <p:tavLst>
                                        <p:tav tm="0">
                                          <p:val>
                                            <p:fltVal val="0"/>
                                          </p:val>
                                        </p:tav>
                                        <p:tav tm="100000">
                                          <p:val>
                                            <p:strVal val="#ppt_w"/>
                                          </p:val>
                                        </p:tav>
                                      </p:tavLst>
                                    </p:anim>
                                    <p:anim calcmode="lin" valueType="num">
                                      <p:cBhvr>
                                        <p:cTn id="80" dur="1000" fill="hold"/>
                                        <p:tgtEl>
                                          <p:spTgt spid="5">
                                            <p:graphicEl>
                                              <a:dgm id="{E4A1C178-64A0-46B2-91E4-C7EE9C117E30}"/>
                                            </p:graphicEl>
                                          </p:spTgt>
                                        </p:tgtEl>
                                        <p:attrNameLst>
                                          <p:attrName>ppt_h</p:attrName>
                                        </p:attrNameLst>
                                      </p:cBhvr>
                                      <p:tavLst>
                                        <p:tav tm="0">
                                          <p:val>
                                            <p:fltVal val="0"/>
                                          </p:val>
                                        </p:tav>
                                        <p:tav tm="100000">
                                          <p:val>
                                            <p:strVal val="#ppt_h"/>
                                          </p:val>
                                        </p:tav>
                                      </p:tavLst>
                                    </p:anim>
                                    <p:anim calcmode="lin" valueType="num">
                                      <p:cBhvr>
                                        <p:cTn id="81" dur="1000" fill="hold"/>
                                        <p:tgtEl>
                                          <p:spTgt spid="5">
                                            <p:graphicEl>
                                              <a:dgm id="{E4A1C178-64A0-46B2-91E4-C7EE9C117E30}"/>
                                            </p:graphicEl>
                                          </p:spTgt>
                                        </p:tgtEl>
                                        <p:attrNameLst>
                                          <p:attrName>style.rotation</p:attrName>
                                        </p:attrNameLst>
                                      </p:cBhvr>
                                      <p:tavLst>
                                        <p:tav tm="0">
                                          <p:val>
                                            <p:fltVal val="90"/>
                                          </p:val>
                                        </p:tav>
                                        <p:tav tm="100000">
                                          <p:val>
                                            <p:fltVal val="0"/>
                                          </p:val>
                                        </p:tav>
                                      </p:tavLst>
                                    </p:anim>
                                    <p:animEffect transition="in" filter="fade">
                                      <p:cBhvr>
                                        <p:cTn id="82" dur="1000"/>
                                        <p:tgtEl>
                                          <p:spTgt spid="5">
                                            <p:graphicEl>
                                              <a:dgm id="{E4A1C178-64A0-46B2-91E4-C7EE9C117E30}"/>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
                                            <p:graphicEl>
                                              <a:dgm id="{A7073A25-D566-43EC-A0D4-E3F8A5F36D0A}"/>
                                            </p:graphicEl>
                                          </p:spTgt>
                                        </p:tgtEl>
                                        <p:attrNameLst>
                                          <p:attrName>style.visibility</p:attrName>
                                        </p:attrNameLst>
                                      </p:cBhvr>
                                      <p:to>
                                        <p:strVal val="visible"/>
                                      </p:to>
                                    </p:set>
                                    <p:anim calcmode="lin" valueType="num">
                                      <p:cBhvr>
                                        <p:cTn id="85" dur="1000" fill="hold"/>
                                        <p:tgtEl>
                                          <p:spTgt spid="5">
                                            <p:graphicEl>
                                              <a:dgm id="{A7073A25-D566-43EC-A0D4-E3F8A5F36D0A}"/>
                                            </p:graphicEl>
                                          </p:spTgt>
                                        </p:tgtEl>
                                        <p:attrNameLst>
                                          <p:attrName>ppt_w</p:attrName>
                                        </p:attrNameLst>
                                      </p:cBhvr>
                                      <p:tavLst>
                                        <p:tav tm="0">
                                          <p:val>
                                            <p:fltVal val="0"/>
                                          </p:val>
                                        </p:tav>
                                        <p:tav tm="100000">
                                          <p:val>
                                            <p:strVal val="#ppt_w"/>
                                          </p:val>
                                        </p:tav>
                                      </p:tavLst>
                                    </p:anim>
                                    <p:anim calcmode="lin" valueType="num">
                                      <p:cBhvr>
                                        <p:cTn id="86" dur="1000" fill="hold"/>
                                        <p:tgtEl>
                                          <p:spTgt spid="5">
                                            <p:graphicEl>
                                              <a:dgm id="{A7073A25-D566-43EC-A0D4-E3F8A5F36D0A}"/>
                                            </p:graphicEl>
                                          </p:spTgt>
                                        </p:tgtEl>
                                        <p:attrNameLst>
                                          <p:attrName>ppt_h</p:attrName>
                                        </p:attrNameLst>
                                      </p:cBhvr>
                                      <p:tavLst>
                                        <p:tav tm="0">
                                          <p:val>
                                            <p:fltVal val="0"/>
                                          </p:val>
                                        </p:tav>
                                        <p:tav tm="100000">
                                          <p:val>
                                            <p:strVal val="#ppt_h"/>
                                          </p:val>
                                        </p:tav>
                                      </p:tavLst>
                                    </p:anim>
                                    <p:anim calcmode="lin" valueType="num">
                                      <p:cBhvr>
                                        <p:cTn id="87" dur="1000" fill="hold"/>
                                        <p:tgtEl>
                                          <p:spTgt spid="5">
                                            <p:graphicEl>
                                              <a:dgm id="{A7073A25-D566-43EC-A0D4-E3F8A5F36D0A}"/>
                                            </p:graphicEl>
                                          </p:spTgt>
                                        </p:tgtEl>
                                        <p:attrNameLst>
                                          <p:attrName>style.rotation</p:attrName>
                                        </p:attrNameLst>
                                      </p:cBhvr>
                                      <p:tavLst>
                                        <p:tav tm="0">
                                          <p:val>
                                            <p:fltVal val="90"/>
                                          </p:val>
                                        </p:tav>
                                        <p:tav tm="100000">
                                          <p:val>
                                            <p:fltVal val="0"/>
                                          </p:val>
                                        </p:tav>
                                      </p:tavLst>
                                    </p:anim>
                                    <p:animEffect transition="in" filter="fade">
                                      <p:cBhvr>
                                        <p:cTn id="88" dur="1000"/>
                                        <p:tgtEl>
                                          <p:spTgt spid="5">
                                            <p:graphicEl>
                                              <a:dgm id="{A7073A25-D566-43EC-A0D4-E3F8A5F36D0A}"/>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5">
                                            <p:graphicEl>
                                              <a:dgm id="{B5043CC6-610B-4DF4-A1E0-047386939A34}"/>
                                            </p:graphicEl>
                                          </p:spTgt>
                                        </p:tgtEl>
                                        <p:attrNameLst>
                                          <p:attrName>style.visibility</p:attrName>
                                        </p:attrNameLst>
                                      </p:cBhvr>
                                      <p:to>
                                        <p:strVal val="visible"/>
                                      </p:to>
                                    </p:set>
                                    <p:anim calcmode="lin" valueType="num">
                                      <p:cBhvr>
                                        <p:cTn id="91" dur="1000" fill="hold"/>
                                        <p:tgtEl>
                                          <p:spTgt spid="5">
                                            <p:graphicEl>
                                              <a:dgm id="{B5043CC6-610B-4DF4-A1E0-047386939A34}"/>
                                            </p:graphicEl>
                                          </p:spTgt>
                                        </p:tgtEl>
                                        <p:attrNameLst>
                                          <p:attrName>ppt_w</p:attrName>
                                        </p:attrNameLst>
                                      </p:cBhvr>
                                      <p:tavLst>
                                        <p:tav tm="0">
                                          <p:val>
                                            <p:fltVal val="0"/>
                                          </p:val>
                                        </p:tav>
                                        <p:tav tm="100000">
                                          <p:val>
                                            <p:strVal val="#ppt_w"/>
                                          </p:val>
                                        </p:tav>
                                      </p:tavLst>
                                    </p:anim>
                                    <p:anim calcmode="lin" valueType="num">
                                      <p:cBhvr>
                                        <p:cTn id="92" dur="1000" fill="hold"/>
                                        <p:tgtEl>
                                          <p:spTgt spid="5">
                                            <p:graphicEl>
                                              <a:dgm id="{B5043CC6-610B-4DF4-A1E0-047386939A34}"/>
                                            </p:graphicEl>
                                          </p:spTgt>
                                        </p:tgtEl>
                                        <p:attrNameLst>
                                          <p:attrName>ppt_h</p:attrName>
                                        </p:attrNameLst>
                                      </p:cBhvr>
                                      <p:tavLst>
                                        <p:tav tm="0">
                                          <p:val>
                                            <p:fltVal val="0"/>
                                          </p:val>
                                        </p:tav>
                                        <p:tav tm="100000">
                                          <p:val>
                                            <p:strVal val="#ppt_h"/>
                                          </p:val>
                                        </p:tav>
                                      </p:tavLst>
                                    </p:anim>
                                    <p:anim calcmode="lin" valueType="num">
                                      <p:cBhvr>
                                        <p:cTn id="93" dur="1000" fill="hold"/>
                                        <p:tgtEl>
                                          <p:spTgt spid="5">
                                            <p:graphicEl>
                                              <a:dgm id="{B5043CC6-610B-4DF4-A1E0-047386939A34}"/>
                                            </p:graphicEl>
                                          </p:spTgt>
                                        </p:tgtEl>
                                        <p:attrNameLst>
                                          <p:attrName>style.rotation</p:attrName>
                                        </p:attrNameLst>
                                      </p:cBhvr>
                                      <p:tavLst>
                                        <p:tav tm="0">
                                          <p:val>
                                            <p:fltVal val="90"/>
                                          </p:val>
                                        </p:tav>
                                        <p:tav tm="100000">
                                          <p:val>
                                            <p:fltVal val="0"/>
                                          </p:val>
                                        </p:tav>
                                      </p:tavLst>
                                    </p:anim>
                                    <p:animEffect transition="in" filter="fade">
                                      <p:cBhvr>
                                        <p:cTn id="94" dur="1000"/>
                                        <p:tgtEl>
                                          <p:spTgt spid="5">
                                            <p:graphicEl>
                                              <a:dgm id="{B5043CC6-610B-4DF4-A1E0-047386939A34}"/>
                                            </p:graphic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
                                            <p:graphicEl>
                                              <a:dgm id="{4DDF37B1-F178-44F3-B9D9-9D8AA2187FCA}"/>
                                            </p:graphicEl>
                                          </p:spTgt>
                                        </p:tgtEl>
                                        <p:attrNameLst>
                                          <p:attrName>style.visibility</p:attrName>
                                        </p:attrNameLst>
                                      </p:cBhvr>
                                      <p:to>
                                        <p:strVal val="visible"/>
                                      </p:to>
                                    </p:set>
                                    <p:anim calcmode="lin" valueType="num">
                                      <p:cBhvr>
                                        <p:cTn id="97" dur="1000" fill="hold"/>
                                        <p:tgtEl>
                                          <p:spTgt spid="5">
                                            <p:graphicEl>
                                              <a:dgm id="{4DDF37B1-F178-44F3-B9D9-9D8AA2187FCA}"/>
                                            </p:graphicEl>
                                          </p:spTgt>
                                        </p:tgtEl>
                                        <p:attrNameLst>
                                          <p:attrName>ppt_w</p:attrName>
                                        </p:attrNameLst>
                                      </p:cBhvr>
                                      <p:tavLst>
                                        <p:tav tm="0">
                                          <p:val>
                                            <p:fltVal val="0"/>
                                          </p:val>
                                        </p:tav>
                                        <p:tav tm="100000">
                                          <p:val>
                                            <p:strVal val="#ppt_w"/>
                                          </p:val>
                                        </p:tav>
                                      </p:tavLst>
                                    </p:anim>
                                    <p:anim calcmode="lin" valueType="num">
                                      <p:cBhvr>
                                        <p:cTn id="98" dur="1000" fill="hold"/>
                                        <p:tgtEl>
                                          <p:spTgt spid="5">
                                            <p:graphicEl>
                                              <a:dgm id="{4DDF37B1-F178-44F3-B9D9-9D8AA2187FCA}"/>
                                            </p:graphicEl>
                                          </p:spTgt>
                                        </p:tgtEl>
                                        <p:attrNameLst>
                                          <p:attrName>ppt_h</p:attrName>
                                        </p:attrNameLst>
                                      </p:cBhvr>
                                      <p:tavLst>
                                        <p:tav tm="0">
                                          <p:val>
                                            <p:fltVal val="0"/>
                                          </p:val>
                                        </p:tav>
                                        <p:tav tm="100000">
                                          <p:val>
                                            <p:strVal val="#ppt_h"/>
                                          </p:val>
                                        </p:tav>
                                      </p:tavLst>
                                    </p:anim>
                                    <p:anim calcmode="lin" valueType="num">
                                      <p:cBhvr>
                                        <p:cTn id="99" dur="1000" fill="hold"/>
                                        <p:tgtEl>
                                          <p:spTgt spid="5">
                                            <p:graphicEl>
                                              <a:dgm id="{4DDF37B1-F178-44F3-B9D9-9D8AA2187FCA}"/>
                                            </p:graphicEl>
                                          </p:spTgt>
                                        </p:tgtEl>
                                        <p:attrNameLst>
                                          <p:attrName>style.rotation</p:attrName>
                                        </p:attrNameLst>
                                      </p:cBhvr>
                                      <p:tavLst>
                                        <p:tav tm="0">
                                          <p:val>
                                            <p:fltVal val="90"/>
                                          </p:val>
                                        </p:tav>
                                        <p:tav tm="100000">
                                          <p:val>
                                            <p:fltVal val="0"/>
                                          </p:val>
                                        </p:tav>
                                      </p:tavLst>
                                    </p:anim>
                                    <p:animEffect transition="in" filter="fade">
                                      <p:cBhvr>
                                        <p:cTn id="100" dur="1000"/>
                                        <p:tgtEl>
                                          <p:spTgt spid="5">
                                            <p:graphicEl>
                                              <a:dgm id="{4DDF37B1-F178-44F3-B9D9-9D8AA2187FCA}"/>
                                            </p:graphicEl>
                                          </p:spTgt>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
                                            <p:graphicEl>
                                              <a:dgm id="{75BF3BB2-0B4A-4F48-8487-9F25E1AE4337}"/>
                                            </p:graphicEl>
                                          </p:spTgt>
                                        </p:tgtEl>
                                        <p:attrNameLst>
                                          <p:attrName>style.visibility</p:attrName>
                                        </p:attrNameLst>
                                      </p:cBhvr>
                                      <p:to>
                                        <p:strVal val="visible"/>
                                      </p:to>
                                    </p:set>
                                    <p:anim calcmode="lin" valueType="num">
                                      <p:cBhvr>
                                        <p:cTn id="103" dur="1000" fill="hold"/>
                                        <p:tgtEl>
                                          <p:spTgt spid="5">
                                            <p:graphicEl>
                                              <a:dgm id="{75BF3BB2-0B4A-4F48-8487-9F25E1AE4337}"/>
                                            </p:graphicEl>
                                          </p:spTgt>
                                        </p:tgtEl>
                                        <p:attrNameLst>
                                          <p:attrName>ppt_w</p:attrName>
                                        </p:attrNameLst>
                                      </p:cBhvr>
                                      <p:tavLst>
                                        <p:tav tm="0">
                                          <p:val>
                                            <p:fltVal val="0"/>
                                          </p:val>
                                        </p:tav>
                                        <p:tav tm="100000">
                                          <p:val>
                                            <p:strVal val="#ppt_w"/>
                                          </p:val>
                                        </p:tav>
                                      </p:tavLst>
                                    </p:anim>
                                    <p:anim calcmode="lin" valueType="num">
                                      <p:cBhvr>
                                        <p:cTn id="104" dur="1000" fill="hold"/>
                                        <p:tgtEl>
                                          <p:spTgt spid="5">
                                            <p:graphicEl>
                                              <a:dgm id="{75BF3BB2-0B4A-4F48-8487-9F25E1AE4337}"/>
                                            </p:graphicEl>
                                          </p:spTgt>
                                        </p:tgtEl>
                                        <p:attrNameLst>
                                          <p:attrName>ppt_h</p:attrName>
                                        </p:attrNameLst>
                                      </p:cBhvr>
                                      <p:tavLst>
                                        <p:tav tm="0">
                                          <p:val>
                                            <p:fltVal val="0"/>
                                          </p:val>
                                        </p:tav>
                                        <p:tav tm="100000">
                                          <p:val>
                                            <p:strVal val="#ppt_h"/>
                                          </p:val>
                                        </p:tav>
                                      </p:tavLst>
                                    </p:anim>
                                    <p:anim calcmode="lin" valueType="num">
                                      <p:cBhvr>
                                        <p:cTn id="105" dur="1000" fill="hold"/>
                                        <p:tgtEl>
                                          <p:spTgt spid="5">
                                            <p:graphicEl>
                                              <a:dgm id="{75BF3BB2-0B4A-4F48-8487-9F25E1AE4337}"/>
                                            </p:graphicEl>
                                          </p:spTgt>
                                        </p:tgtEl>
                                        <p:attrNameLst>
                                          <p:attrName>style.rotation</p:attrName>
                                        </p:attrNameLst>
                                      </p:cBhvr>
                                      <p:tavLst>
                                        <p:tav tm="0">
                                          <p:val>
                                            <p:fltVal val="90"/>
                                          </p:val>
                                        </p:tav>
                                        <p:tav tm="100000">
                                          <p:val>
                                            <p:fltVal val="0"/>
                                          </p:val>
                                        </p:tav>
                                      </p:tavLst>
                                    </p:anim>
                                    <p:animEffect transition="in" filter="fade">
                                      <p:cBhvr>
                                        <p:cTn id="106" dur="1000"/>
                                        <p:tgtEl>
                                          <p:spTgt spid="5">
                                            <p:graphicEl>
                                              <a:dgm id="{75BF3BB2-0B4A-4F48-8487-9F25E1AE4337}"/>
                                            </p:graphicEl>
                                          </p:spTgt>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5">
                                            <p:graphicEl>
                                              <a:dgm id="{56EC1F98-E94F-4F9A-BE02-D90CA0B24B2D}"/>
                                            </p:graphicEl>
                                          </p:spTgt>
                                        </p:tgtEl>
                                        <p:attrNameLst>
                                          <p:attrName>style.visibility</p:attrName>
                                        </p:attrNameLst>
                                      </p:cBhvr>
                                      <p:to>
                                        <p:strVal val="visible"/>
                                      </p:to>
                                    </p:set>
                                    <p:anim calcmode="lin" valueType="num">
                                      <p:cBhvr>
                                        <p:cTn id="109" dur="1000" fill="hold"/>
                                        <p:tgtEl>
                                          <p:spTgt spid="5">
                                            <p:graphicEl>
                                              <a:dgm id="{56EC1F98-E94F-4F9A-BE02-D90CA0B24B2D}"/>
                                            </p:graphicEl>
                                          </p:spTgt>
                                        </p:tgtEl>
                                        <p:attrNameLst>
                                          <p:attrName>ppt_w</p:attrName>
                                        </p:attrNameLst>
                                      </p:cBhvr>
                                      <p:tavLst>
                                        <p:tav tm="0">
                                          <p:val>
                                            <p:fltVal val="0"/>
                                          </p:val>
                                        </p:tav>
                                        <p:tav tm="100000">
                                          <p:val>
                                            <p:strVal val="#ppt_w"/>
                                          </p:val>
                                        </p:tav>
                                      </p:tavLst>
                                    </p:anim>
                                    <p:anim calcmode="lin" valueType="num">
                                      <p:cBhvr>
                                        <p:cTn id="110" dur="1000" fill="hold"/>
                                        <p:tgtEl>
                                          <p:spTgt spid="5">
                                            <p:graphicEl>
                                              <a:dgm id="{56EC1F98-E94F-4F9A-BE02-D90CA0B24B2D}"/>
                                            </p:graphicEl>
                                          </p:spTgt>
                                        </p:tgtEl>
                                        <p:attrNameLst>
                                          <p:attrName>ppt_h</p:attrName>
                                        </p:attrNameLst>
                                      </p:cBhvr>
                                      <p:tavLst>
                                        <p:tav tm="0">
                                          <p:val>
                                            <p:fltVal val="0"/>
                                          </p:val>
                                        </p:tav>
                                        <p:tav tm="100000">
                                          <p:val>
                                            <p:strVal val="#ppt_h"/>
                                          </p:val>
                                        </p:tav>
                                      </p:tavLst>
                                    </p:anim>
                                    <p:anim calcmode="lin" valueType="num">
                                      <p:cBhvr>
                                        <p:cTn id="111" dur="1000" fill="hold"/>
                                        <p:tgtEl>
                                          <p:spTgt spid="5">
                                            <p:graphicEl>
                                              <a:dgm id="{56EC1F98-E94F-4F9A-BE02-D90CA0B24B2D}"/>
                                            </p:graphicEl>
                                          </p:spTgt>
                                        </p:tgtEl>
                                        <p:attrNameLst>
                                          <p:attrName>style.rotation</p:attrName>
                                        </p:attrNameLst>
                                      </p:cBhvr>
                                      <p:tavLst>
                                        <p:tav tm="0">
                                          <p:val>
                                            <p:fltVal val="90"/>
                                          </p:val>
                                        </p:tav>
                                        <p:tav tm="100000">
                                          <p:val>
                                            <p:fltVal val="0"/>
                                          </p:val>
                                        </p:tav>
                                      </p:tavLst>
                                    </p:anim>
                                    <p:animEffect transition="in" filter="fade">
                                      <p:cBhvr>
                                        <p:cTn id="112" dur="1000"/>
                                        <p:tgtEl>
                                          <p:spTgt spid="5">
                                            <p:graphicEl>
                                              <a:dgm id="{56EC1F98-E94F-4F9A-BE02-D90CA0B24B2D}"/>
                                            </p:graphicEl>
                                          </p:spTgt>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5">
                                            <p:graphicEl>
                                              <a:dgm id="{B29A2E71-683E-413D-94E8-78B48A0A0CAE}"/>
                                            </p:graphicEl>
                                          </p:spTgt>
                                        </p:tgtEl>
                                        <p:attrNameLst>
                                          <p:attrName>style.visibility</p:attrName>
                                        </p:attrNameLst>
                                      </p:cBhvr>
                                      <p:to>
                                        <p:strVal val="visible"/>
                                      </p:to>
                                    </p:set>
                                    <p:anim calcmode="lin" valueType="num">
                                      <p:cBhvr>
                                        <p:cTn id="115" dur="1000" fill="hold"/>
                                        <p:tgtEl>
                                          <p:spTgt spid="5">
                                            <p:graphicEl>
                                              <a:dgm id="{B29A2E71-683E-413D-94E8-78B48A0A0CAE}"/>
                                            </p:graphicEl>
                                          </p:spTgt>
                                        </p:tgtEl>
                                        <p:attrNameLst>
                                          <p:attrName>ppt_w</p:attrName>
                                        </p:attrNameLst>
                                      </p:cBhvr>
                                      <p:tavLst>
                                        <p:tav tm="0">
                                          <p:val>
                                            <p:fltVal val="0"/>
                                          </p:val>
                                        </p:tav>
                                        <p:tav tm="100000">
                                          <p:val>
                                            <p:strVal val="#ppt_w"/>
                                          </p:val>
                                        </p:tav>
                                      </p:tavLst>
                                    </p:anim>
                                    <p:anim calcmode="lin" valueType="num">
                                      <p:cBhvr>
                                        <p:cTn id="116" dur="1000" fill="hold"/>
                                        <p:tgtEl>
                                          <p:spTgt spid="5">
                                            <p:graphicEl>
                                              <a:dgm id="{B29A2E71-683E-413D-94E8-78B48A0A0CAE}"/>
                                            </p:graphicEl>
                                          </p:spTgt>
                                        </p:tgtEl>
                                        <p:attrNameLst>
                                          <p:attrName>ppt_h</p:attrName>
                                        </p:attrNameLst>
                                      </p:cBhvr>
                                      <p:tavLst>
                                        <p:tav tm="0">
                                          <p:val>
                                            <p:fltVal val="0"/>
                                          </p:val>
                                        </p:tav>
                                        <p:tav tm="100000">
                                          <p:val>
                                            <p:strVal val="#ppt_h"/>
                                          </p:val>
                                        </p:tav>
                                      </p:tavLst>
                                    </p:anim>
                                    <p:anim calcmode="lin" valueType="num">
                                      <p:cBhvr>
                                        <p:cTn id="117" dur="1000" fill="hold"/>
                                        <p:tgtEl>
                                          <p:spTgt spid="5">
                                            <p:graphicEl>
                                              <a:dgm id="{B29A2E71-683E-413D-94E8-78B48A0A0CAE}"/>
                                            </p:graphicEl>
                                          </p:spTgt>
                                        </p:tgtEl>
                                        <p:attrNameLst>
                                          <p:attrName>style.rotation</p:attrName>
                                        </p:attrNameLst>
                                      </p:cBhvr>
                                      <p:tavLst>
                                        <p:tav tm="0">
                                          <p:val>
                                            <p:fltVal val="90"/>
                                          </p:val>
                                        </p:tav>
                                        <p:tav tm="100000">
                                          <p:val>
                                            <p:fltVal val="0"/>
                                          </p:val>
                                        </p:tav>
                                      </p:tavLst>
                                    </p:anim>
                                    <p:animEffect transition="in" filter="fade">
                                      <p:cBhvr>
                                        <p:cTn id="118" dur="1000"/>
                                        <p:tgtEl>
                                          <p:spTgt spid="5">
                                            <p:graphicEl>
                                              <a:dgm id="{B29A2E71-683E-413D-94E8-78B48A0A0CAE}"/>
                                            </p:graphicEl>
                                          </p:spTgt>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5">
                                            <p:graphicEl>
                                              <a:dgm id="{20F44342-B4DE-44DB-9866-AF3B3763235B}"/>
                                            </p:graphicEl>
                                          </p:spTgt>
                                        </p:tgtEl>
                                        <p:attrNameLst>
                                          <p:attrName>style.visibility</p:attrName>
                                        </p:attrNameLst>
                                      </p:cBhvr>
                                      <p:to>
                                        <p:strVal val="visible"/>
                                      </p:to>
                                    </p:set>
                                    <p:anim calcmode="lin" valueType="num">
                                      <p:cBhvr>
                                        <p:cTn id="121" dur="1000" fill="hold"/>
                                        <p:tgtEl>
                                          <p:spTgt spid="5">
                                            <p:graphicEl>
                                              <a:dgm id="{20F44342-B4DE-44DB-9866-AF3B3763235B}"/>
                                            </p:graphicEl>
                                          </p:spTgt>
                                        </p:tgtEl>
                                        <p:attrNameLst>
                                          <p:attrName>ppt_w</p:attrName>
                                        </p:attrNameLst>
                                      </p:cBhvr>
                                      <p:tavLst>
                                        <p:tav tm="0">
                                          <p:val>
                                            <p:fltVal val="0"/>
                                          </p:val>
                                        </p:tav>
                                        <p:tav tm="100000">
                                          <p:val>
                                            <p:strVal val="#ppt_w"/>
                                          </p:val>
                                        </p:tav>
                                      </p:tavLst>
                                    </p:anim>
                                    <p:anim calcmode="lin" valueType="num">
                                      <p:cBhvr>
                                        <p:cTn id="122" dur="1000" fill="hold"/>
                                        <p:tgtEl>
                                          <p:spTgt spid="5">
                                            <p:graphicEl>
                                              <a:dgm id="{20F44342-B4DE-44DB-9866-AF3B3763235B}"/>
                                            </p:graphicEl>
                                          </p:spTgt>
                                        </p:tgtEl>
                                        <p:attrNameLst>
                                          <p:attrName>ppt_h</p:attrName>
                                        </p:attrNameLst>
                                      </p:cBhvr>
                                      <p:tavLst>
                                        <p:tav tm="0">
                                          <p:val>
                                            <p:fltVal val="0"/>
                                          </p:val>
                                        </p:tav>
                                        <p:tav tm="100000">
                                          <p:val>
                                            <p:strVal val="#ppt_h"/>
                                          </p:val>
                                        </p:tav>
                                      </p:tavLst>
                                    </p:anim>
                                    <p:anim calcmode="lin" valueType="num">
                                      <p:cBhvr>
                                        <p:cTn id="123" dur="1000" fill="hold"/>
                                        <p:tgtEl>
                                          <p:spTgt spid="5">
                                            <p:graphicEl>
                                              <a:dgm id="{20F44342-B4DE-44DB-9866-AF3B3763235B}"/>
                                            </p:graphicEl>
                                          </p:spTgt>
                                        </p:tgtEl>
                                        <p:attrNameLst>
                                          <p:attrName>style.rotation</p:attrName>
                                        </p:attrNameLst>
                                      </p:cBhvr>
                                      <p:tavLst>
                                        <p:tav tm="0">
                                          <p:val>
                                            <p:fltVal val="90"/>
                                          </p:val>
                                        </p:tav>
                                        <p:tav tm="100000">
                                          <p:val>
                                            <p:fltVal val="0"/>
                                          </p:val>
                                        </p:tav>
                                      </p:tavLst>
                                    </p:anim>
                                    <p:animEffect transition="in" filter="fade">
                                      <p:cBhvr>
                                        <p:cTn id="124" dur="1000"/>
                                        <p:tgtEl>
                                          <p:spTgt spid="5">
                                            <p:graphicEl>
                                              <a:dgm id="{20F44342-B4DE-44DB-9866-AF3B3763235B}"/>
                                            </p:graphicEl>
                                          </p:spTgt>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5">
                                            <p:graphicEl>
                                              <a:dgm id="{D761E4C3-C51D-4989-B38E-E7E5ACA82918}"/>
                                            </p:graphicEl>
                                          </p:spTgt>
                                        </p:tgtEl>
                                        <p:attrNameLst>
                                          <p:attrName>style.visibility</p:attrName>
                                        </p:attrNameLst>
                                      </p:cBhvr>
                                      <p:to>
                                        <p:strVal val="visible"/>
                                      </p:to>
                                    </p:set>
                                    <p:anim calcmode="lin" valueType="num">
                                      <p:cBhvr>
                                        <p:cTn id="127" dur="1000" fill="hold"/>
                                        <p:tgtEl>
                                          <p:spTgt spid="5">
                                            <p:graphicEl>
                                              <a:dgm id="{D761E4C3-C51D-4989-B38E-E7E5ACA82918}"/>
                                            </p:graphicEl>
                                          </p:spTgt>
                                        </p:tgtEl>
                                        <p:attrNameLst>
                                          <p:attrName>ppt_w</p:attrName>
                                        </p:attrNameLst>
                                      </p:cBhvr>
                                      <p:tavLst>
                                        <p:tav tm="0">
                                          <p:val>
                                            <p:fltVal val="0"/>
                                          </p:val>
                                        </p:tav>
                                        <p:tav tm="100000">
                                          <p:val>
                                            <p:strVal val="#ppt_w"/>
                                          </p:val>
                                        </p:tav>
                                      </p:tavLst>
                                    </p:anim>
                                    <p:anim calcmode="lin" valueType="num">
                                      <p:cBhvr>
                                        <p:cTn id="128" dur="1000" fill="hold"/>
                                        <p:tgtEl>
                                          <p:spTgt spid="5">
                                            <p:graphicEl>
                                              <a:dgm id="{D761E4C3-C51D-4989-B38E-E7E5ACA82918}"/>
                                            </p:graphicEl>
                                          </p:spTgt>
                                        </p:tgtEl>
                                        <p:attrNameLst>
                                          <p:attrName>ppt_h</p:attrName>
                                        </p:attrNameLst>
                                      </p:cBhvr>
                                      <p:tavLst>
                                        <p:tav tm="0">
                                          <p:val>
                                            <p:fltVal val="0"/>
                                          </p:val>
                                        </p:tav>
                                        <p:tav tm="100000">
                                          <p:val>
                                            <p:strVal val="#ppt_h"/>
                                          </p:val>
                                        </p:tav>
                                      </p:tavLst>
                                    </p:anim>
                                    <p:anim calcmode="lin" valueType="num">
                                      <p:cBhvr>
                                        <p:cTn id="129" dur="1000" fill="hold"/>
                                        <p:tgtEl>
                                          <p:spTgt spid="5">
                                            <p:graphicEl>
                                              <a:dgm id="{D761E4C3-C51D-4989-B38E-E7E5ACA82918}"/>
                                            </p:graphicEl>
                                          </p:spTgt>
                                        </p:tgtEl>
                                        <p:attrNameLst>
                                          <p:attrName>style.rotation</p:attrName>
                                        </p:attrNameLst>
                                      </p:cBhvr>
                                      <p:tavLst>
                                        <p:tav tm="0">
                                          <p:val>
                                            <p:fltVal val="90"/>
                                          </p:val>
                                        </p:tav>
                                        <p:tav tm="100000">
                                          <p:val>
                                            <p:fltVal val="0"/>
                                          </p:val>
                                        </p:tav>
                                      </p:tavLst>
                                    </p:anim>
                                    <p:animEffect transition="in" filter="fade">
                                      <p:cBhvr>
                                        <p:cTn id="130" dur="1000"/>
                                        <p:tgtEl>
                                          <p:spTgt spid="5">
                                            <p:graphicEl>
                                              <a:dgm id="{D761E4C3-C51D-4989-B38E-E7E5ACA82918}"/>
                                            </p:graphicEl>
                                          </p:spTgt>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5">
                                            <p:graphicEl>
                                              <a:dgm id="{1FA7CCD3-F907-473D-9C19-D4A5104A0256}"/>
                                            </p:graphicEl>
                                          </p:spTgt>
                                        </p:tgtEl>
                                        <p:attrNameLst>
                                          <p:attrName>style.visibility</p:attrName>
                                        </p:attrNameLst>
                                      </p:cBhvr>
                                      <p:to>
                                        <p:strVal val="visible"/>
                                      </p:to>
                                    </p:set>
                                    <p:anim calcmode="lin" valueType="num">
                                      <p:cBhvr>
                                        <p:cTn id="133" dur="1000" fill="hold"/>
                                        <p:tgtEl>
                                          <p:spTgt spid="5">
                                            <p:graphicEl>
                                              <a:dgm id="{1FA7CCD3-F907-473D-9C19-D4A5104A0256}"/>
                                            </p:graphicEl>
                                          </p:spTgt>
                                        </p:tgtEl>
                                        <p:attrNameLst>
                                          <p:attrName>ppt_w</p:attrName>
                                        </p:attrNameLst>
                                      </p:cBhvr>
                                      <p:tavLst>
                                        <p:tav tm="0">
                                          <p:val>
                                            <p:fltVal val="0"/>
                                          </p:val>
                                        </p:tav>
                                        <p:tav tm="100000">
                                          <p:val>
                                            <p:strVal val="#ppt_w"/>
                                          </p:val>
                                        </p:tav>
                                      </p:tavLst>
                                    </p:anim>
                                    <p:anim calcmode="lin" valueType="num">
                                      <p:cBhvr>
                                        <p:cTn id="134" dur="1000" fill="hold"/>
                                        <p:tgtEl>
                                          <p:spTgt spid="5">
                                            <p:graphicEl>
                                              <a:dgm id="{1FA7CCD3-F907-473D-9C19-D4A5104A0256}"/>
                                            </p:graphicEl>
                                          </p:spTgt>
                                        </p:tgtEl>
                                        <p:attrNameLst>
                                          <p:attrName>ppt_h</p:attrName>
                                        </p:attrNameLst>
                                      </p:cBhvr>
                                      <p:tavLst>
                                        <p:tav tm="0">
                                          <p:val>
                                            <p:fltVal val="0"/>
                                          </p:val>
                                        </p:tav>
                                        <p:tav tm="100000">
                                          <p:val>
                                            <p:strVal val="#ppt_h"/>
                                          </p:val>
                                        </p:tav>
                                      </p:tavLst>
                                    </p:anim>
                                    <p:anim calcmode="lin" valueType="num">
                                      <p:cBhvr>
                                        <p:cTn id="135" dur="1000" fill="hold"/>
                                        <p:tgtEl>
                                          <p:spTgt spid="5">
                                            <p:graphicEl>
                                              <a:dgm id="{1FA7CCD3-F907-473D-9C19-D4A5104A0256}"/>
                                            </p:graphicEl>
                                          </p:spTgt>
                                        </p:tgtEl>
                                        <p:attrNameLst>
                                          <p:attrName>style.rotation</p:attrName>
                                        </p:attrNameLst>
                                      </p:cBhvr>
                                      <p:tavLst>
                                        <p:tav tm="0">
                                          <p:val>
                                            <p:fltVal val="90"/>
                                          </p:val>
                                        </p:tav>
                                        <p:tav tm="100000">
                                          <p:val>
                                            <p:fltVal val="0"/>
                                          </p:val>
                                        </p:tav>
                                      </p:tavLst>
                                    </p:anim>
                                    <p:animEffect transition="in" filter="fade">
                                      <p:cBhvr>
                                        <p:cTn id="136" dur="1000"/>
                                        <p:tgtEl>
                                          <p:spTgt spid="5">
                                            <p:graphicEl>
                                              <a:dgm id="{1FA7CCD3-F907-473D-9C19-D4A5104A0256}"/>
                                            </p:graphicEl>
                                          </p:spTgt>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
                                            <p:graphicEl>
                                              <a:dgm id="{424FF4BE-24FA-442E-B7CB-81696AA4BE00}"/>
                                            </p:graphicEl>
                                          </p:spTgt>
                                        </p:tgtEl>
                                        <p:attrNameLst>
                                          <p:attrName>style.visibility</p:attrName>
                                        </p:attrNameLst>
                                      </p:cBhvr>
                                      <p:to>
                                        <p:strVal val="visible"/>
                                      </p:to>
                                    </p:set>
                                    <p:anim calcmode="lin" valueType="num">
                                      <p:cBhvr>
                                        <p:cTn id="139" dur="1000" fill="hold"/>
                                        <p:tgtEl>
                                          <p:spTgt spid="5">
                                            <p:graphicEl>
                                              <a:dgm id="{424FF4BE-24FA-442E-B7CB-81696AA4BE00}"/>
                                            </p:graphicEl>
                                          </p:spTgt>
                                        </p:tgtEl>
                                        <p:attrNameLst>
                                          <p:attrName>ppt_w</p:attrName>
                                        </p:attrNameLst>
                                      </p:cBhvr>
                                      <p:tavLst>
                                        <p:tav tm="0">
                                          <p:val>
                                            <p:fltVal val="0"/>
                                          </p:val>
                                        </p:tav>
                                        <p:tav tm="100000">
                                          <p:val>
                                            <p:strVal val="#ppt_w"/>
                                          </p:val>
                                        </p:tav>
                                      </p:tavLst>
                                    </p:anim>
                                    <p:anim calcmode="lin" valueType="num">
                                      <p:cBhvr>
                                        <p:cTn id="140" dur="1000" fill="hold"/>
                                        <p:tgtEl>
                                          <p:spTgt spid="5">
                                            <p:graphicEl>
                                              <a:dgm id="{424FF4BE-24FA-442E-B7CB-81696AA4BE00}"/>
                                            </p:graphicEl>
                                          </p:spTgt>
                                        </p:tgtEl>
                                        <p:attrNameLst>
                                          <p:attrName>ppt_h</p:attrName>
                                        </p:attrNameLst>
                                      </p:cBhvr>
                                      <p:tavLst>
                                        <p:tav tm="0">
                                          <p:val>
                                            <p:fltVal val="0"/>
                                          </p:val>
                                        </p:tav>
                                        <p:tav tm="100000">
                                          <p:val>
                                            <p:strVal val="#ppt_h"/>
                                          </p:val>
                                        </p:tav>
                                      </p:tavLst>
                                    </p:anim>
                                    <p:anim calcmode="lin" valueType="num">
                                      <p:cBhvr>
                                        <p:cTn id="141" dur="1000" fill="hold"/>
                                        <p:tgtEl>
                                          <p:spTgt spid="5">
                                            <p:graphicEl>
                                              <a:dgm id="{424FF4BE-24FA-442E-B7CB-81696AA4BE00}"/>
                                            </p:graphicEl>
                                          </p:spTgt>
                                        </p:tgtEl>
                                        <p:attrNameLst>
                                          <p:attrName>style.rotation</p:attrName>
                                        </p:attrNameLst>
                                      </p:cBhvr>
                                      <p:tavLst>
                                        <p:tav tm="0">
                                          <p:val>
                                            <p:fltVal val="90"/>
                                          </p:val>
                                        </p:tav>
                                        <p:tav tm="100000">
                                          <p:val>
                                            <p:fltVal val="0"/>
                                          </p:val>
                                        </p:tav>
                                      </p:tavLst>
                                    </p:anim>
                                    <p:animEffect transition="in" filter="fade">
                                      <p:cBhvr>
                                        <p:cTn id="142" dur="1000"/>
                                        <p:tgtEl>
                                          <p:spTgt spid="5">
                                            <p:graphicEl>
                                              <a:dgm id="{424FF4BE-24FA-442E-B7CB-81696AA4BE00}"/>
                                            </p:graphicEl>
                                          </p:spTgt>
                                        </p:tgtEl>
                                      </p:cBhvr>
                                    </p:animEffect>
                                  </p:childTnLst>
                                </p:cTn>
                              </p:par>
                              <p:par>
                                <p:cTn id="143" presetID="31" presetClass="entr" presetSubtype="0" fill="hold" nodeType="with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p:cTn id="145" dur="1000" fill="hold"/>
                                        <p:tgtEl>
                                          <p:spTgt spid="11"/>
                                        </p:tgtEl>
                                        <p:attrNameLst>
                                          <p:attrName>ppt_w</p:attrName>
                                        </p:attrNameLst>
                                      </p:cBhvr>
                                      <p:tavLst>
                                        <p:tav tm="0">
                                          <p:val>
                                            <p:fltVal val="0"/>
                                          </p:val>
                                        </p:tav>
                                        <p:tav tm="100000">
                                          <p:val>
                                            <p:strVal val="#ppt_w"/>
                                          </p:val>
                                        </p:tav>
                                      </p:tavLst>
                                    </p:anim>
                                    <p:anim calcmode="lin" valueType="num">
                                      <p:cBhvr>
                                        <p:cTn id="146" dur="1000" fill="hold"/>
                                        <p:tgtEl>
                                          <p:spTgt spid="11"/>
                                        </p:tgtEl>
                                        <p:attrNameLst>
                                          <p:attrName>ppt_h</p:attrName>
                                        </p:attrNameLst>
                                      </p:cBhvr>
                                      <p:tavLst>
                                        <p:tav tm="0">
                                          <p:val>
                                            <p:fltVal val="0"/>
                                          </p:val>
                                        </p:tav>
                                        <p:tav tm="100000">
                                          <p:val>
                                            <p:strVal val="#ppt_h"/>
                                          </p:val>
                                        </p:tav>
                                      </p:tavLst>
                                    </p:anim>
                                    <p:anim calcmode="lin" valueType="num">
                                      <p:cBhvr>
                                        <p:cTn id="147" dur="1000" fill="hold"/>
                                        <p:tgtEl>
                                          <p:spTgt spid="11"/>
                                        </p:tgtEl>
                                        <p:attrNameLst>
                                          <p:attrName>style.rotation</p:attrName>
                                        </p:attrNameLst>
                                      </p:cBhvr>
                                      <p:tavLst>
                                        <p:tav tm="0">
                                          <p:val>
                                            <p:fltVal val="90"/>
                                          </p:val>
                                        </p:tav>
                                        <p:tav tm="100000">
                                          <p:val>
                                            <p:fltVal val="0"/>
                                          </p:val>
                                        </p:tav>
                                      </p:tavLst>
                                    </p:anim>
                                    <p:animEffect transition="in" filter="fade">
                                      <p:cBhvr>
                                        <p:cTn id="148" dur="1000"/>
                                        <p:tgtEl>
                                          <p:spTgt spid="11"/>
                                        </p:tgtEl>
                                      </p:cBhvr>
                                    </p:animEffect>
                                  </p:childTnLst>
                                </p:cTn>
                              </p:par>
                            </p:childTnLst>
                          </p:cTn>
                        </p:par>
                        <p:par>
                          <p:cTn id="149" fill="hold">
                            <p:stCondLst>
                              <p:cond delay="5000"/>
                            </p:stCondLst>
                            <p:childTnLst>
                              <p:par>
                                <p:cTn id="150" presetID="31" presetClass="entr" presetSubtype="0" fill="hold" grpId="0" nodeType="afterEffect">
                                  <p:stCondLst>
                                    <p:cond delay="0"/>
                                  </p:stCondLst>
                                  <p:childTnLst>
                                    <p:set>
                                      <p:cBhvr>
                                        <p:cTn id="151" dur="1" fill="hold">
                                          <p:stCondLst>
                                            <p:cond delay="0"/>
                                          </p:stCondLst>
                                        </p:cTn>
                                        <p:tgtEl>
                                          <p:spTgt spid="9">
                                            <p:graphicEl>
                                              <a:dgm id="{D0F7FFB7-8C2E-4076-B635-E692D42589B7}"/>
                                            </p:graphicEl>
                                          </p:spTgt>
                                        </p:tgtEl>
                                        <p:attrNameLst>
                                          <p:attrName>style.visibility</p:attrName>
                                        </p:attrNameLst>
                                      </p:cBhvr>
                                      <p:to>
                                        <p:strVal val="visible"/>
                                      </p:to>
                                    </p:set>
                                    <p:anim calcmode="lin" valueType="num">
                                      <p:cBhvr>
                                        <p:cTn id="152" dur="1000" fill="hold"/>
                                        <p:tgtEl>
                                          <p:spTgt spid="9">
                                            <p:graphicEl>
                                              <a:dgm id="{D0F7FFB7-8C2E-4076-B635-E692D42589B7}"/>
                                            </p:graphicEl>
                                          </p:spTgt>
                                        </p:tgtEl>
                                        <p:attrNameLst>
                                          <p:attrName>ppt_w</p:attrName>
                                        </p:attrNameLst>
                                      </p:cBhvr>
                                      <p:tavLst>
                                        <p:tav tm="0">
                                          <p:val>
                                            <p:fltVal val="0"/>
                                          </p:val>
                                        </p:tav>
                                        <p:tav tm="100000">
                                          <p:val>
                                            <p:strVal val="#ppt_w"/>
                                          </p:val>
                                        </p:tav>
                                      </p:tavLst>
                                    </p:anim>
                                    <p:anim calcmode="lin" valueType="num">
                                      <p:cBhvr>
                                        <p:cTn id="153" dur="1000" fill="hold"/>
                                        <p:tgtEl>
                                          <p:spTgt spid="9">
                                            <p:graphicEl>
                                              <a:dgm id="{D0F7FFB7-8C2E-4076-B635-E692D42589B7}"/>
                                            </p:graphicEl>
                                          </p:spTgt>
                                        </p:tgtEl>
                                        <p:attrNameLst>
                                          <p:attrName>ppt_h</p:attrName>
                                        </p:attrNameLst>
                                      </p:cBhvr>
                                      <p:tavLst>
                                        <p:tav tm="0">
                                          <p:val>
                                            <p:fltVal val="0"/>
                                          </p:val>
                                        </p:tav>
                                        <p:tav tm="100000">
                                          <p:val>
                                            <p:strVal val="#ppt_h"/>
                                          </p:val>
                                        </p:tav>
                                      </p:tavLst>
                                    </p:anim>
                                    <p:anim calcmode="lin" valueType="num">
                                      <p:cBhvr>
                                        <p:cTn id="154" dur="1000" fill="hold"/>
                                        <p:tgtEl>
                                          <p:spTgt spid="9">
                                            <p:graphicEl>
                                              <a:dgm id="{D0F7FFB7-8C2E-4076-B635-E692D42589B7}"/>
                                            </p:graphicEl>
                                          </p:spTgt>
                                        </p:tgtEl>
                                        <p:attrNameLst>
                                          <p:attrName>style.rotation</p:attrName>
                                        </p:attrNameLst>
                                      </p:cBhvr>
                                      <p:tavLst>
                                        <p:tav tm="0">
                                          <p:val>
                                            <p:fltVal val="90"/>
                                          </p:val>
                                        </p:tav>
                                        <p:tav tm="100000">
                                          <p:val>
                                            <p:fltVal val="0"/>
                                          </p:val>
                                        </p:tav>
                                      </p:tavLst>
                                    </p:anim>
                                    <p:animEffect transition="in" filter="fade">
                                      <p:cBhvr>
                                        <p:cTn id="155" dur="1000"/>
                                        <p:tgtEl>
                                          <p:spTgt spid="9">
                                            <p:graphicEl>
                                              <a:dgm id="{D0F7FFB7-8C2E-4076-B635-E692D42589B7}"/>
                                            </p:graphicEl>
                                          </p:spTgt>
                                        </p:tgtEl>
                                      </p:cBhvr>
                                    </p:animEffect>
                                  </p:childTnLst>
                                </p:cTn>
                              </p:par>
                            </p:childTnLst>
                          </p:cTn>
                        </p:par>
                        <p:par>
                          <p:cTn id="156" fill="hold">
                            <p:stCondLst>
                              <p:cond delay="6000"/>
                            </p:stCondLst>
                            <p:childTnLst>
                              <p:par>
                                <p:cTn id="157" presetID="31" presetClass="entr" presetSubtype="0" fill="hold" grpId="0" nodeType="afterEffect">
                                  <p:stCondLst>
                                    <p:cond delay="0"/>
                                  </p:stCondLst>
                                  <p:childTnLst>
                                    <p:set>
                                      <p:cBhvr>
                                        <p:cTn id="158" dur="1" fill="hold">
                                          <p:stCondLst>
                                            <p:cond delay="0"/>
                                          </p:stCondLst>
                                        </p:cTn>
                                        <p:tgtEl>
                                          <p:spTgt spid="9">
                                            <p:graphicEl>
                                              <a:dgm id="{D75D0C10-F8F8-4B0F-BDC2-C632FDF69A40}"/>
                                            </p:graphicEl>
                                          </p:spTgt>
                                        </p:tgtEl>
                                        <p:attrNameLst>
                                          <p:attrName>style.visibility</p:attrName>
                                        </p:attrNameLst>
                                      </p:cBhvr>
                                      <p:to>
                                        <p:strVal val="visible"/>
                                      </p:to>
                                    </p:set>
                                    <p:anim calcmode="lin" valueType="num">
                                      <p:cBhvr>
                                        <p:cTn id="159" dur="1000" fill="hold"/>
                                        <p:tgtEl>
                                          <p:spTgt spid="9">
                                            <p:graphicEl>
                                              <a:dgm id="{D75D0C10-F8F8-4B0F-BDC2-C632FDF69A40}"/>
                                            </p:graphicEl>
                                          </p:spTgt>
                                        </p:tgtEl>
                                        <p:attrNameLst>
                                          <p:attrName>ppt_w</p:attrName>
                                        </p:attrNameLst>
                                      </p:cBhvr>
                                      <p:tavLst>
                                        <p:tav tm="0">
                                          <p:val>
                                            <p:fltVal val="0"/>
                                          </p:val>
                                        </p:tav>
                                        <p:tav tm="100000">
                                          <p:val>
                                            <p:strVal val="#ppt_w"/>
                                          </p:val>
                                        </p:tav>
                                      </p:tavLst>
                                    </p:anim>
                                    <p:anim calcmode="lin" valueType="num">
                                      <p:cBhvr>
                                        <p:cTn id="160" dur="1000" fill="hold"/>
                                        <p:tgtEl>
                                          <p:spTgt spid="9">
                                            <p:graphicEl>
                                              <a:dgm id="{D75D0C10-F8F8-4B0F-BDC2-C632FDF69A40}"/>
                                            </p:graphicEl>
                                          </p:spTgt>
                                        </p:tgtEl>
                                        <p:attrNameLst>
                                          <p:attrName>ppt_h</p:attrName>
                                        </p:attrNameLst>
                                      </p:cBhvr>
                                      <p:tavLst>
                                        <p:tav tm="0">
                                          <p:val>
                                            <p:fltVal val="0"/>
                                          </p:val>
                                        </p:tav>
                                        <p:tav tm="100000">
                                          <p:val>
                                            <p:strVal val="#ppt_h"/>
                                          </p:val>
                                        </p:tav>
                                      </p:tavLst>
                                    </p:anim>
                                    <p:anim calcmode="lin" valueType="num">
                                      <p:cBhvr>
                                        <p:cTn id="161" dur="1000" fill="hold"/>
                                        <p:tgtEl>
                                          <p:spTgt spid="9">
                                            <p:graphicEl>
                                              <a:dgm id="{D75D0C10-F8F8-4B0F-BDC2-C632FDF69A40}"/>
                                            </p:graphicEl>
                                          </p:spTgt>
                                        </p:tgtEl>
                                        <p:attrNameLst>
                                          <p:attrName>style.rotation</p:attrName>
                                        </p:attrNameLst>
                                      </p:cBhvr>
                                      <p:tavLst>
                                        <p:tav tm="0">
                                          <p:val>
                                            <p:fltVal val="90"/>
                                          </p:val>
                                        </p:tav>
                                        <p:tav tm="100000">
                                          <p:val>
                                            <p:fltVal val="0"/>
                                          </p:val>
                                        </p:tav>
                                      </p:tavLst>
                                    </p:anim>
                                    <p:animEffect transition="in" filter="fade">
                                      <p:cBhvr>
                                        <p:cTn id="162" dur="1000"/>
                                        <p:tgtEl>
                                          <p:spTgt spid="9">
                                            <p:graphicEl>
                                              <a:dgm id="{D75D0C10-F8F8-4B0F-BDC2-C632FDF69A40}"/>
                                            </p:graphicEl>
                                          </p:spTgt>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9">
                                            <p:graphicEl>
                                              <a:dgm id="{2062512C-379C-4DC8-B4CF-E6EBFCD1B00B}"/>
                                            </p:graphicEl>
                                          </p:spTgt>
                                        </p:tgtEl>
                                        <p:attrNameLst>
                                          <p:attrName>style.visibility</p:attrName>
                                        </p:attrNameLst>
                                      </p:cBhvr>
                                      <p:to>
                                        <p:strVal val="visible"/>
                                      </p:to>
                                    </p:set>
                                    <p:anim calcmode="lin" valueType="num">
                                      <p:cBhvr>
                                        <p:cTn id="165" dur="1000" fill="hold"/>
                                        <p:tgtEl>
                                          <p:spTgt spid="9">
                                            <p:graphicEl>
                                              <a:dgm id="{2062512C-379C-4DC8-B4CF-E6EBFCD1B00B}"/>
                                            </p:graphicEl>
                                          </p:spTgt>
                                        </p:tgtEl>
                                        <p:attrNameLst>
                                          <p:attrName>ppt_w</p:attrName>
                                        </p:attrNameLst>
                                      </p:cBhvr>
                                      <p:tavLst>
                                        <p:tav tm="0">
                                          <p:val>
                                            <p:fltVal val="0"/>
                                          </p:val>
                                        </p:tav>
                                        <p:tav tm="100000">
                                          <p:val>
                                            <p:strVal val="#ppt_w"/>
                                          </p:val>
                                        </p:tav>
                                      </p:tavLst>
                                    </p:anim>
                                    <p:anim calcmode="lin" valueType="num">
                                      <p:cBhvr>
                                        <p:cTn id="166" dur="1000" fill="hold"/>
                                        <p:tgtEl>
                                          <p:spTgt spid="9">
                                            <p:graphicEl>
                                              <a:dgm id="{2062512C-379C-4DC8-B4CF-E6EBFCD1B00B}"/>
                                            </p:graphicEl>
                                          </p:spTgt>
                                        </p:tgtEl>
                                        <p:attrNameLst>
                                          <p:attrName>ppt_h</p:attrName>
                                        </p:attrNameLst>
                                      </p:cBhvr>
                                      <p:tavLst>
                                        <p:tav tm="0">
                                          <p:val>
                                            <p:fltVal val="0"/>
                                          </p:val>
                                        </p:tav>
                                        <p:tav tm="100000">
                                          <p:val>
                                            <p:strVal val="#ppt_h"/>
                                          </p:val>
                                        </p:tav>
                                      </p:tavLst>
                                    </p:anim>
                                    <p:anim calcmode="lin" valueType="num">
                                      <p:cBhvr>
                                        <p:cTn id="167" dur="1000" fill="hold"/>
                                        <p:tgtEl>
                                          <p:spTgt spid="9">
                                            <p:graphicEl>
                                              <a:dgm id="{2062512C-379C-4DC8-B4CF-E6EBFCD1B00B}"/>
                                            </p:graphicEl>
                                          </p:spTgt>
                                        </p:tgtEl>
                                        <p:attrNameLst>
                                          <p:attrName>style.rotation</p:attrName>
                                        </p:attrNameLst>
                                      </p:cBhvr>
                                      <p:tavLst>
                                        <p:tav tm="0">
                                          <p:val>
                                            <p:fltVal val="90"/>
                                          </p:val>
                                        </p:tav>
                                        <p:tav tm="100000">
                                          <p:val>
                                            <p:fltVal val="0"/>
                                          </p:val>
                                        </p:tav>
                                      </p:tavLst>
                                    </p:anim>
                                    <p:animEffect transition="in" filter="fade">
                                      <p:cBhvr>
                                        <p:cTn id="168" dur="1000"/>
                                        <p:tgtEl>
                                          <p:spTgt spid="9">
                                            <p:graphicEl>
                                              <a:dgm id="{2062512C-379C-4DC8-B4CF-E6EBFCD1B00B}"/>
                                            </p:graphicEl>
                                          </p:spTgt>
                                        </p:tgtEl>
                                      </p:cBhvr>
                                    </p:animEffect>
                                  </p:childTnLst>
                                </p:cTn>
                              </p:par>
                              <p:par>
                                <p:cTn id="169" presetID="31" presetClass="entr" presetSubtype="0" fill="hold" grpId="0" nodeType="withEffect">
                                  <p:stCondLst>
                                    <p:cond delay="0"/>
                                  </p:stCondLst>
                                  <p:childTnLst>
                                    <p:set>
                                      <p:cBhvr>
                                        <p:cTn id="170" dur="1" fill="hold">
                                          <p:stCondLst>
                                            <p:cond delay="0"/>
                                          </p:stCondLst>
                                        </p:cTn>
                                        <p:tgtEl>
                                          <p:spTgt spid="9">
                                            <p:graphicEl>
                                              <a:dgm id="{68AA2E07-B835-4AE0-90F7-CDE9F5A27260}"/>
                                            </p:graphicEl>
                                          </p:spTgt>
                                        </p:tgtEl>
                                        <p:attrNameLst>
                                          <p:attrName>style.visibility</p:attrName>
                                        </p:attrNameLst>
                                      </p:cBhvr>
                                      <p:to>
                                        <p:strVal val="visible"/>
                                      </p:to>
                                    </p:set>
                                    <p:anim calcmode="lin" valueType="num">
                                      <p:cBhvr>
                                        <p:cTn id="171" dur="1000" fill="hold"/>
                                        <p:tgtEl>
                                          <p:spTgt spid="9">
                                            <p:graphicEl>
                                              <a:dgm id="{68AA2E07-B835-4AE0-90F7-CDE9F5A27260}"/>
                                            </p:graphicEl>
                                          </p:spTgt>
                                        </p:tgtEl>
                                        <p:attrNameLst>
                                          <p:attrName>ppt_w</p:attrName>
                                        </p:attrNameLst>
                                      </p:cBhvr>
                                      <p:tavLst>
                                        <p:tav tm="0">
                                          <p:val>
                                            <p:fltVal val="0"/>
                                          </p:val>
                                        </p:tav>
                                        <p:tav tm="100000">
                                          <p:val>
                                            <p:strVal val="#ppt_w"/>
                                          </p:val>
                                        </p:tav>
                                      </p:tavLst>
                                    </p:anim>
                                    <p:anim calcmode="lin" valueType="num">
                                      <p:cBhvr>
                                        <p:cTn id="172" dur="1000" fill="hold"/>
                                        <p:tgtEl>
                                          <p:spTgt spid="9">
                                            <p:graphicEl>
                                              <a:dgm id="{68AA2E07-B835-4AE0-90F7-CDE9F5A27260}"/>
                                            </p:graphicEl>
                                          </p:spTgt>
                                        </p:tgtEl>
                                        <p:attrNameLst>
                                          <p:attrName>ppt_h</p:attrName>
                                        </p:attrNameLst>
                                      </p:cBhvr>
                                      <p:tavLst>
                                        <p:tav tm="0">
                                          <p:val>
                                            <p:fltVal val="0"/>
                                          </p:val>
                                        </p:tav>
                                        <p:tav tm="100000">
                                          <p:val>
                                            <p:strVal val="#ppt_h"/>
                                          </p:val>
                                        </p:tav>
                                      </p:tavLst>
                                    </p:anim>
                                    <p:anim calcmode="lin" valueType="num">
                                      <p:cBhvr>
                                        <p:cTn id="173" dur="1000" fill="hold"/>
                                        <p:tgtEl>
                                          <p:spTgt spid="9">
                                            <p:graphicEl>
                                              <a:dgm id="{68AA2E07-B835-4AE0-90F7-CDE9F5A27260}"/>
                                            </p:graphicEl>
                                          </p:spTgt>
                                        </p:tgtEl>
                                        <p:attrNameLst>
                                          <p:attrName>style.rotation</p:attrName>
                                        </p:attrNameLst>
                                      </p:cBhvr>
                                      <p:tavLst>
                                        <p:tav tm="0">
                                          <p:val>
                                            <p:fltVal val="90"/>
                                          </p:val>
                                        </p:tav>
                                        <p:tav tm="100000">
                                          <p:val>
                                            <p:fltVal val="0"/>
                                          </p:val>
                                        </p:tav>
                                      </p:tavLst>
                                    </p:anim>
                                    <p:animEffect transition="in" filter="fade">
                                      <p:cBhvr>
                                        <p:cTn id="174" dur="1000"/>
                                        <p:tgtEl>
                                          <p:spTgt spid="9">
                                            <p:graphicEl>
                                              <a:dgm id="{68AA2E07-B835-4AE0-90F7-CDE9F5A27260}"/>
                                            </p:graphicEl>
                                          </p:spTgt>
                                        </p:tgtEl>
                                      </p:cBhvr>
                                    </p:animEffect>
                                  </p:childTnLst>
                                </p:cTn>
                              </p:par>
                              <p:par>
                                <p:cTn id="175" presetID="31" presetClass="entr" presetSubtype="0" fill="hold" grpId="0" nodeType="withEffect">
                                  <p:stCondLst>
                                    <p:cond delay="0"/>
                                  </p:stCondLst>
                                  <p:childTnLst>
                                    <p:set>
                                      <p:cBhvr>
                                        <p:cTn id="176" dur="1" fill="hold">
                                          <p:stCondLst>
                                            <p:cond delay="0"/>
                                          </p:stCondLst>
                                        </p:cTn>
                                        <p:tgtEl>
                                          <p:spTgt spid="9">
                                            <p:graphicEl>
                                              <a:dgm id="{E4A1C178-64A0-46B2-91E4-C7EE9C117E30}"/>
                                            </p:graphicEl>
                                          </p:spTgt>
                                        </p:tgtEl>
                                        <p:attrNameLst>
                                          <p:attrName>style.visibility</p:attrName>
                                        </p:attrNameLst>
                                      </p:cBhvr>
                                      <p:to>
                                        <p:strVal val="visible"/>
                                      </p:to>
                                    </p:set>
                                    <p:anim calcmode="lin" valueType="num">
                                      <p:cBhvr>
                                        <p:cTn id="177" dur="1000" fill="hold"/>
                                        <p:tgtEl>
                                          <p:spTgt spid="9">
                                            <p:graphicEl>
                                              <a:dgm id="{E4A1C178-64A0-46B2-91E4-C7EE9C117E30}"/>
                                            </p:graphicEl>
                                          </p:spTgt>
                                        </p:tgtEl>
                                        <p:attrNameLst>
                                          <p:attrName>ppt_w</p:attrName>
                                        </p:attrNameLst>
                                      </p:cBhvr>
                                      <p:tavLst>
                                        <p:tav tm="0">
                                          <p:val>
                                            <p:fltVal val="0"/>
                                          </p:val>
                                        </p:tav>
                                        <p:tav tm="100000">
                                          <p:val>
                                            <p:strVal val="#ppt_w"/>
                                          </p:val>
                                        </p:tav>
                                      </p:tavLst>
                                    </p:anim>
                                    <p:anim calcmode="lin" valueType="num">
                                      <p:cBhvr>
                                        <p:cTn id="178" dur="1000" fill="hold"/>
                                        <p:tgtEl>
                                          <p:spTgt spid="9">
                                            <p:graphicEl>
                                              <a:dgm id="{E4A1C178-64A0-46B2-91E4-C7EE9C117E30}"/>
                                            </p:graphicEl>
                                          </p:spTgt>
                                        </p:tgtEl>
                                        <p:attrNameLst>
                                          <p:attrName>ppt_h</p:attrName>
                                        </p:attrNameLst>
                                      </p:cBhvr>
                                      <p:tavLst>
                                        <p:tav tm="0">
                                          <p:val>
                                            <p:fltVal val="0"/>
                                          </p:val>
                                        </p:tav>
                                        <p:tav tm="100000">
                                          <p:val>
                                            <p:strVal val="#ppt_h"/>
                                          </p:val>
                                        </p:tav>
                                      </p:tavLst>
                                    </p:anim>
                                    <p:anim calcmode="lin" valueType="num">
                                      <p:cBhvr>
                                        <p:cTn id="179" dur="1000" fill="hold"/>
                                        <p:tgtEl>
                                          <p:spTgt spid="9">
                                            <p:graphicEl>
                                              <a:dgm id="{E4A1C178-64A0-46B2-91E4-C7EE9C117E30}"/>
                                            </p:graphicEl>
                                          </p:spTgt>
                                        </p:tgtEl>
                                        <p:attrNameLst>
                                          <p:attrName>style.rotation</p:attrName>
                                        </p:attrNameLst>
                                      </p:cBhvr>
                                      <p:tavLst>
                                        <p:tav tm="0">
                                          <p:val>
                                            <p:fltVal val="90"/>
                                          </p:val>
                                        </p:tav>
                                        <p:tav tm="100000">
                                          <p:val>
                                            <p:fltVal val="0"/>
                                          </p:val>
                                        </p:tav>
                                      </p:tavLst>
                                    </p:anim>
                                    <p:animEffect transition="in" filter="fade">
                                      <p:cBhvr>
                                        <p:cTn id="180" dur="1000"/>
                                        <p:tgtEl>
                                          <p:spTgt spid="9">
                                            <p:graphicEl>
                                              <a:dgm id="{E4A1C178-64A0-46B2-91E4-C7EE9C117E30}"/>
                                            </p:graphicEl>
                                          </p:spTgt>
                                        </p:tgtEl>
                                      </p:cBhvr>
                                    </p:animEffect>
                                  </p:childTnLst>
                                </p:cTn>
                              </p:par>
                              <p:par>
                                <p:cTn id="181" presetID="31" presetClass="entr" presetSubtype="0" fill="hold" grpId="0" nodeType="withEffect">
                                  <p:stCondLst>
                                    <p:cond delay="0"/>
                                  </p:stCondLst>
                                  <p:childTnLst>
                                    <p:set>
                                      <p:cBhvr>
                                        <p:cTn id="182" dur="1" fill="hold">
                                          <p:stCondLst>
                                            <p:cond delay="0"/>
                                          </p:stCondLst>
                                        </p:cTn>
                                        <p:tgtEl>
                                          <p:spTgt spid="9">
                                            <p:graphicEl>
                                              <a:dgm id="{A7073A25-D566-43EC-A0D4-E3F8A5F36D0A}"/>
                                            </p:graphicEl>
                                          </p:spTgt>
                                        </p:tgtEl>
                                        <p:attrNameLst>
                                          <p:attrName>style.visibility</p:attrName>
                                        </p:attrNameLst>
                                      </p:cBhvr>
                                      <p:to>
                                        <p:strVal val="visible"/>
                                      </p:to>
                                    </p:set>
                                    <p:anim calcmode="lin" valueType="num">
                                      <p:cBhvr>
                                        <p:cTn id="183" dur="1000" fill="hold"/>
                                        <p:tgtEl>
                                          <p:spTgt spid="9">
                                            <p:graphicEl>
                                              <a:dgm id="{A7073A25-D566-43EC-A0D4-E3F8A5F36D0A}"/>
                                            </p:graphicEl>
                                          </p:spTgt>
                                        </p:tgtEl>
                                        <p:attrNameLst>
                                          <p:attrName>ppt_w</p:attrName>
                                        </p:attrNameLst>
                                      </p:cBhvr>
                                      <p:tavLst>
                                        <p:tav tm="0">
                                          <p:val>
                                            <p:fltVal val="0"/>
                                          </p:val>
                                        </p:tav>
                                        <p:tav tm="100000">
                                          <p:val>
                                            <p:strVal val="#ppt_w"/>
                                          </p:val>
                                        </p:tav>
                                      </p:tavLst>
                                    </p:anim>
                                    <p:anim calcmode="lin" valueType="num">
                                      <p:cBhvr>
                                        <p:cTn id="184" dur="1000" fill="hold"/>
                                        <p:tgtEl>
                                          <p:spTgt spid="9">
                                            <p:graphicEl>
                                              <a:dgm id="{A7073A25-D566-43EC-A0D4-E3F8A5F36D0A}"/>
                                            </p:graphicEl>
                                          </p:spTgt>
                                        </p:tgtEl>
                                        <p:attrNameLst>
                                          <p:attrName>ppt_h</p:attrName>
                                        </p:attrNameLst>
                                      </p:cBhvr>
                                      <p:tavLst>
                                        <p:tav tm="0">
                                          <p:val>
                                            <p:fltVal val="0"/>
                                          </p:val>
                                        </p:tav>
                                        <p:tav tm="100000">
                                          <p:val>
                                            <p:strVal val="#ppt_h"/>
                                          </p:val>
                                        </p:tav>
                                      </p:tavLst>
                                    </p:anim>
                                    <p:anim calcmode="lin" valueType="num">
                                      <p:cBhvr>
                                        <p:cTn id="185" dur="1000" fill="hold"/>
                                        <p:tgtEl>
                                          <p:spTgt spid="9">
                                            <p:graphicEl>
                                              <a:dgm id="{A7073A25-D566-43EC-A0D4-E3F8A5F36D0A}"/>
                                            </p:graphicEl>
                                          </p:spTgt>
                                        </p:tgtEl>
                                        <p:attrNameLst>
                                          <p:attrName>style.rotation</p:attrName>
                                        </p:attrNameLst>
                                      </p:cBhvr>
                                      <p:tavLst>
                                        <p:tav tm="0">
                                          <p:val>
                                            <p:fltVal val="90"/>
                                          </p:val>
                                        </p:tav>
                                        <p:tav tm="100000">
                                          <p:val>
                                            <p:fltVal val="0"/>
                                          </p:val>
                                        </p:tav>
                                      </p:tavLst>
                                    </p:anim>
                                    <p:animEffect transition="in" filter="fade">
                                      <p:cBhvr>
                                        <p:cTn id="186" dur="1000"/>
                                        <p:tgtEl>
                                          <p:spTgt spid="9">
                                            <p:graphicEl>
                                              <a:dgm id="{A7073A25-D566-43EC-A0D4-E3F8A5F36D0A}"/>
                                            </p:graphicEl>
                                          </p:spTgt>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9">
                                            <p:graphicEl>
                                              <a:dgm id="{B5043CC6-610B-4DF4-A1E0-047386939A34}"/>
                                            </p:graphicEl>
                                          </p:spTgt>
                                        </p:tgtEl>
                                        <p:attrNameLst>
                                          <p:attrName>style.visibility</p:attrName>
                                        </p:attrNameLst>
                                      </p:cBhvr>
                                      <p:to>
                                        <p:strVal val="visible"/>
                                      </p:to>
                                    </p:set>
                                    <p:anim calcmode="lin" valueType="num">
                                      <p:cBhvr>
                                        <p:cTn id="189" dur="1000" fill="hold"/>
                                        <p:tgtEl>
                                          <p:spTgt spid="9">
                                            <p:graphicEl>
                                              <a:dgm id="{B5043CC6-610B-4DF4-A1E0-047386939A34}"/>
                                            </p:graphicEl>
                                          </p:spTgt>
                                        </p:tgtEl>
                                        <p:attrNameLst>
                                          <p:attrName>ppt_w</p:attrName>
                                        </p:attrNameLst>
                                      </p:cBhvr>
                                      <p:tavLst>
                                        <p:tav tm="0">
                                          <p:val>
                                            <p:fltVal val="0"/>
                                          </p:val>
                                        </p:tav>
                                        <p:tav tm="100000">
                                          <p:val>
                                            <p:strVal val="#ppt_w"/>
                                          </p:val>
                                        </p:tav>
                                      </p:tavLst>
                                    </p:anim>
                                    <p:anim calcmode="lin" valueType="num">
                                      <p:cBhvr>
                                        <p:cTn id="190" dur="1000" fill="hold"/>
                                        <p:tgtEl>
                                          <p:spTgt spid="9">
                                            <p:graphicEl>
                                              <a:dgm id="{B5043CC6-610B-4DF4-A1E0-047386939A34}"/>
                                            </p:graphicEl>
                                          </p:spTgt>
                                        </p:tgtEl>
                                        <p:attrNameLst>
                                          <p:attrName>ppt_h</p:attrName>
                                        </p:attrNameLst>
                                      </p:cBhvr>
                                      <p:tavLst>
                                        <p:tav tm="0">
                                          <p:val>
                                            <p:fltVal val="0"/>
                                          </p:val>
                                        </p:tav>
                                        <p:tav tm="100000">
                                          <p:val>
                                            <p:strVal val="#ppt_h"/>
                                          </p:val>
                                        </p:tav>
                                      </p:tavLst>
                                    </p:anim>
                                    <p:anim calcmode="lin" valueType="num">
                                      <p:cBhvr>
                                        <p:cTn id="191" dur="1000" fill="hold"/>
                                        <p:tgtEl>
                                          <p:spTgt spid="9">
                                            <p:graphicEl>
                                              <a:dgm id="{B5043CC6-610B-4DF4-A1E0-047386939A34}"/>
                                            </p:graphicEl>
                                          </p:spTgt>
                                        </p:tgtEl>
                                        <p:attrNameLst>
                                          <p:attrName>style.rotation</p:attrName>
                                        </p:attrNameLst>
                                      </p:cBhvr>
                                      <p:tavLst>
                                        <p:tav tm="0">
                                          <p:val>
                                            <p:fltVal val="90"/>
                                          </p:val>
                                        </p:tav>
                                        <p:tav tm="100000">
                                          <p:val>
                                            <p:fltVal val="0"/>
                                          </p:val>
                                        </p:tav>
                                      </p:tavLst>
                                    </p:anim>
                                    <p:animEffect transition="in" filter="fade">
                                      <p:cBhvr>
                                        <p:cTn id="192" dur="1000"/>
                                        <p:tgtEl>
                                          <p:spTgt spid="9">
                                            <p:graphicEl>
                                              <a:dgm id="{B5043CC6-610B-4DF4-A1E0-047386939A34}"/>
                                            </p:graphicEl>
                                          </p:spTgt>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9">
                                            <p:graphicEl>
                                              <a:dgm id="{4DDF37B1-F178-44F3-B9D9-9D8AA2187FCA}"/>
                                            </p:graphicEl>
                                          </p:spTgt>
                                        </p:tgtEl>
                                        <p:attrNameLst>
                                          <p:attrName>style.visibility</p:attrName>
                                        </p:attrNameLst>
                                      </p:cBhvr>
                                      <p:to>
                                        <p:strVal val="visible"/>
                                      </p:to>
                                    </p:set>
                                    <p:anim calcmode="lin" valueType="num">
                                      <p:cBhvr>
                                        <p:cTn id="195" dur="1000" fill="hold"/>
                                        <p:tgtEl>
                                          <p:spTgt spid="9">
                                            <p:graphicEl>
                                              <a:dgm id="{4DDF37B1-F178-44F3-B9D9-9D8AA2187FCA}"/>
                                            </p:graphicEl>
                                          </p:spTgt>
                                        </p:tgtEl>
                                        <p:attrNameLst>
                                          <p:attrName>ppt_w</p:attrName>
                                        </p:attrNameLst>
                                      </p:cBhvr>
                                      <p:tavLst>
                                        <p:tav tm="0">
                                          <p:val>
                                            <p:fltVal val="0"/>
                                          </p:val>
                                        </p:tav>
                                        <p:tav tm="100000">
                                          <p:val>
                                            <p:strVal val="#ppt_w"/>
                                          </p:val>
                                        </p:tav>
                                      </p:tavLst>
                                    </p:anim>
                                    <p:anim calcmode="lin" valueType="num">
                                      <p:cBhvr>
                                        <p:cTn id="196" dur="1000" fill="hold"/>
                                        <p:tgtEl>
                                          <p:spTgt spid="9">
                                            <p:graphicEl>
                                              <a:dgm id="{4DDF37B1-F178-44F3-B9D9-9D8AA2187FCA}"/>
                                            </p:graphicEl>
                                          </p:spTgt>
                                        </p:tgtEl>
                                        <p:attrNameLst>
                                          <p:attrName>ppt_h</p:attrName>
                                        </p:attrNameLst>
                                      </p:cBhvr>
                                      <p:tavLst>
                                        <p:tav tm="0">
                                          <p:val>
                                            <p:fltVal val="0"/>
                                          </p:val>
                                        </p:tav>
                                        <p:tav tm="100000">
                                          <p:val>
                                            <p:strVal val="#ppt_h"/>
                                          </p:val>
                                        </p:tav>
                                      </p:tavLst>
                                    </p:anim>
                                    <p:anim calcmode="lin" valueType="num">
                                      <p:cBhvr>
                                        <p:cTn id="197" dur="1000" fill="hold"/>
                                        <p:tgtEl>
                                          <p:spTgt spid="9">
                                            <p:graphicEl>
                                              <a:dgm id="{4DDF37B1-F178-44F3-B9D9-9D8AA2187FCA}"/>
                                            </p:graphicEl>
                                          </p:spTgt>
                                        </p:tgtEl>
                                        <p:attrNameLst>
                                          <p:attrName>style.rotation</p:attrName>
                                        </p:attrNameLst>
                                      </p:cBhvr>
                                      <p:tavLst>
                                        <p:tav tm="0">
                                          <p:val>
                                            <p:fltVal val="90"/>
                                          </p:val>
                                        </p:tav>
                                        <p:tav tm="100000">
                                          <p:val>
                                            <p:fltVal val="0"/>
                                          </p:val>
                                        </p:tav>
                                      </p:tavLst>
                                    </p:anim>
                                    <p:animEffect transition="in" filter="fade">
                                      <p:cBhvr>
                                        <p:cTn id="198" dur="1000"/>
                                        <p:tgtEl>
                                          <p:spTgt spid="9">
                                            <p:graphicEl>
                                              <a:dgm id="{4DDF37B1-F178-44F3-B9D9-9D8AA2187FCA}"/>
                                            </p:graphicEl>
                                          </p:spTgt>
                                        </p:tgtEl>
                                      </p:cBhvr>
                                    </p:animEffect>
                                  </p:childTnLst>
                                </p:cTn>
                              </p:par>
                              <p:par>
                                <p:cTn id="199" presetID="31" presetClass="entr" presetSubtype="0" fill="hold" grpId="0" nodeType="withEffect">
                                  <p:stCondLst>
                                    <p:cond delay="0"/>
                                  </p:stCondLst>
                                  <p:childTnLst>
                                    <p:set>
                                      <p:cBhvr>
                                        <p:cTn id="200" dur="1" fill="hold">
                                          <p:stCondLst>
                                            <p:cond delay="0"/>
                                          </p:stCondLst>
                                        </p:cTn>
                                        <p:tgtEl>
                                          <p:spTgt spid="9">
                                            <p:graphicEl>
                                              <a:dgm id="{75BF3BB2-0B4A-4F48-8487-9F25E1AE4337}"/>
                                            </p:graphicEl>
                                          </p:spTgt>
                                        </p:tgtEl>
                                        <p:attrNameLst>
                                          <p:attrName>style.visibility</p:attrName>
                                        </p:attrNameLst>
                                      </p:cBhvr>
                                      <p:to>
                                        <p:strVal val="visible"/>
                                      </p:to>
                                    </p:set>
                                    <p:anim calcmode="lin" valueType="num">
                                      <p:cBhvr>
                                        <p:cTn id="201" dur="1000" fill="hold"/>
                                        <p:tgtEl>
                                          <p:spTgt spid="9">
                                            <p:graphicEl>
                                              <a:dgm id="{75BF3BB2-0B4A-4F48-8487-9F25E1AE4337}"/>
                                            </p:graphicEl>
                                          </p:spTgt>
                                        </p:tgtEl>
                                        <p:attrNameLst>
                                          <p:attrName>ppt_w</p:attrName>
                                        </p:attrNameLst>
                                      </p:cBhvr>
                                      <p:tavLst>
                                        <p:tav tm="0">
                                          <p:val>
                                            <p:fltVal val="0"/>
                                          </p:val>
                                        </p:tav>
                                        <p:tav tm="100000">
                                          <p:val>
                                            <p:strVal val="#ppt_w"/>
                                          </p:val>
                                        </p:tav>
                                      </p:tavLst>
                                    </p:anim>
                                    <p:anim calcmode="lin" valueType="num">
                                      <p:cBhvr>
                                        <p:cTn id="202" dur="1000" fill="hold"/>
                                        <p:tgtEl>
                                          <p:spTgt spid="9">
                                            <p:graphicEl>
                                              <a:dgm id="{75BF3BB2-0B4A-4F48-8487-9F25E1AE4337}"/>
                                            </p:graphicEl>
                                          </p:spTgt>
                                        </p:tgtEl>
                                        <p:attrNameLst>
                                          <p:attrName>ppt_h</p:attrName>
                                        </p:attrNameLst>
                                      </p:cBhvr>
                                      <p:tavLst>
                                        <p:tav tm="0">
                                          <p:val>
                                            <p:fltVal val="0"/>
                                          </p:val>
                                        </p:tav>
                                        <p:tav tm="100000">
                                          <p:val>
                                            <p:strVal val="#ppt_h"/>
                                          </p:val>
                                        </p:tav>
                                      </p:tavLst>
                                    </p:anim>
                                    <p:anim calcmode="lin" valueType="num">
                                      <p:cBhvr>
                                        <p:cTn id="203" dur="1000" fill="hold"/>
                                        <p:tgtEl>
                                          <p:spTgt spid="9">
                                            <p:graphicEl>
                                              <a:dgm id="{75BF3BB2-0B4A-4F48-8487-9F25E1AE4337}"/>
                                            </p:graphicEl>
                                          </p:spTgt>
                                        </p:tgtEl>
                                        <p:attrNameLst>
                                          <p:attrName>style.rotation</p:attrName>
                                        </p:attrNameLst>
                                      </p:cBhvr>
                                      <p:tavLst>
                                        <p:tav tm="0">
                                          <p:val>
                                            <p:fltVal val="90"/>
                                          </p:val>
                                        </p:tav>
                                        <p:tav tm="100000">
                                          <p:val>
                                            <p:fltVal val="0"/>
                                          </p:val>
                                        </p:tav>
                                      </p:tavLst>
                                    </p:anim>
                                    <p:animEffect transition="in" filter="fade">
                                      <p:cBhvr>
                                        <p:cTn id="204" dur="1000"/>
                                        <p:tgtEl>
                                          <p:spTgt spid="9">
                                            <p:graphicEl>
                                              <a:dgm id="{75BF3BB2-0B4A-4F48-8487-9F25E1AE4337}"/>
                                            </p:graphicEl>
                                          </p:spTgt>
                                        </p:tgtEl>
                                      </p:cBhvr>
                                    </p:animEffect>
                                  </p:childTnLst>
                                </p:cTn>
                              </p:par>
                              <p:par>
                                <p:cTn id="205" presetID="31" presetClass="entr" presetSubtype="0" fill="hold" grpId="0" nodeType="withEffect">
                                  <p:stCondLst>
                                    <p:cond delay="0"/>
                                  </p:stCondLst>
                                  <p:childTnLst>
                                    <p:set>
                                      <p:cBhvr>
                                        <p:cTn id="206" dur="1" fill="hold">
                                          <p:stCondLst>
                                            <p:cond delay="0"/>
                                          </p:stCondLst>
                                        </p:cTn>
                                        <p:tgtEl>
                                          <p:spTgt spid="9">
                                            <p:graphicEl>
                                              <a:dgm id="{56EC1F98-E94F-4F9A-BE02-D90CA0B24B2D}"/>
                                            </p:graphicEl>
                                          </p:spTgt>
                                        </p:tgtEl>
                                        <p:attrNameLst>
                                          <p:attrName>style.visibility</p:attrName>
                                        </p:attrNameLst>
                                      </p:cBhvr>
                                      <p:to>
                                        <p:strVal val="visible"/>
                                      </p:to>
                                    </p:set>
                                    <p:anim calcmode="lin" valueType="num">
                                      <p:cBhvr>
                                        <p:cTn id="207" dur="1000" fill="hold"/>
                                        <p:tgtEl>
                                          <p:spTgt spid="9">
                                            <p:graphicEl>
                                              <a:dgm id="{56EC1F98-E94F-4F9A-BE02-D90CA0B24B2D}"/>
                                            </p:graphicEl>
                                          </p:spTgt>
                                        </p:tgtEl>
                                        <p:attrNameLst>
                                          <p:attrName>ppt_w</p:attrName>
                                        </p:attrNameLst>
                                      </p:cBhvr>
                                      <p:tavLst>
                                        <p:tav tm="0">
                                          <p:val>
                                            <p:fltVal val="0"/>
                                          </p:val>
                                        </p:tav>
                                        <p:tav tm="100000">
                                          <p:val>
                                            <p:strVal val="#ppt_w"/>
                                          </p:val>
                                        </p:tav>
                                      </p:tavLst>
                                    </p:anim>
                                    <p:anim calcmode="lin" valueType="num">
                                      <p:cBhvr>
                                        <p:cTn id="208" dur="1000" fill="hold"/>
                                        <p:tgtEl>
                                          <p:spTgt spid="9">
                                            <p:graphicEl>
                                              <a:dgm id="{56EC1F98-E94F-4F9A-BE02-D90CA0B24B2D}"/>
                                            </p:graphicEl>
                                          </p:spTgt>
                                        </p:tgtEl>
                                        <p:attrNameLst>
                                          <p:attrName>ppt_h</p:attrName>
                                        </p:attrNameLst>
                                      </p:cBhvr>
                                      <p:tavLst>
                                        <p:tav tm="0">
                                          <p:val>
                                            <p:fltVal val="0"/>
                                          </p:val>
                                        </p:tav>
                                        <p:tav tm="100000">
                                          <p:val>
                                            <p:strVal val="#ppt_h"/>
                                          </p:val>
                                        </p:tav>
                                      </p:tavLst>
                                    </p:anim>
                                    <p:anim calcmode="lin" valueType="num">
                                      <p:cBhvr>
                                        <p:cTn id="209" dur="1000" fill="hold"/>
                                        <p:tgtEl>
                                          <p:spTgt spid="9">
                                            <p:graphicEl>
                                              <a:dgm id="{56EC1F98-E94F-4F9A-BE02-D90CA0B24B2D}"/>
                                            </p:graphicEl>
                                          </p:spTgt>
                                        </p:tgtEl>
                                        <p:attrNameLst>
                                          <p:attrName>style.rotation</p:attrName>
                                        </p:attrNameLst>
                                      </p:cBhvr>
                                      <p:tavLst>
                                        <p:tav tm="0">
                                          <p:val>
                                            <p:fltVal val="90"/>
                                          </p:val>
                                        </p:tav>
                                        <p:tav tm="100000">
                                          <p:val>
                                            <p:fltVal val="0"/>
                                          </p:val>
                                        </p:tav>
                                      </p:tavLst>
                                    </p:anim>
                                    <p:animEffect transition="in" filter="fade">
                                      <p:cBhvr>
                                        <p:cTn id="210" dur="1000"/>
                                        <p:tgtEl>
                                          <p:spTgt spid="9">
                                            <p:graphicEl>
                                              <a:dgm id="{56EC1F98-E94F-4F9A-BE02-D90CA0B24B2D}"/>
                                            </p:graphicEl>
                                          </p:spTgt>
                                        </p:tgtEl>
                                      </p:cBhvr>
                                    </p:animEffect>
                                  </p:childTnLst>
                                </p:cTn>
                              </p:par>
                              <p:par>
                                <p:cTn id="211" presetID="31" presetClass="entr" presetSubtype="0" fill="hold" grpId="0" nodeType="withEffect">
                                  <p:stCondLst>
                                    <p:cond delay="0"/>
                                  </p:stCondLst>
                                  <p:childTnLst>
                                    <p:set>
                                      <p:cBhvr>
                                        <p:cTn id="212" dur="1" fill="hold">
                                          <p:stCondLst>
                                            <p:cond delay="0"/>
                                          </p:stCondLst>
                                        </p:cTn>
                                        <p:tgtEl>
                                          <p:spTgt spid="9">
                                            <p:graphicEl>
                                              <a:dgm id="{B29A2E71-683E-413D-94E8-78B48A0A0CAE}"/>
                                            </p:graphicEl>
                                          </p:spTgt>
                                        </p:tgtEl>
                                        <p:attrNameLst>
                                          <p:attrName>style.visibility</p:attrName>
                                        </p:attrNameLst>
                                      </p:cBhvr>
                                      <p:to>
                                        <p:strVal val="visible"/>
                                      </p:to>
                                    </p:set>
                                    <p:anim calcmode="lin" valueType="num">
                                      <p:cBhvr>
                                        <p:cTn id="213" dur="1000" fill="hold"/>
                                        <p:tgtEl>
                                          <p:spTgt spid="9">
                                            <p:graphicEl>
                                              <a:dgm id="{B29A2E71-683E-413D-94E8-78B48A0A0CAE}"/>
                                            </p:graphicEl>
                                          </p:spTgt>
                                        </p:tgtEl>
                                        <p:attrNameLst>
                                          <p:attrName>ppt_w</p:attrName>
                                        </p:attrNameLst>
                                      </p:cBhvr>
                                      <p:tavLst>
                                        <p:tav tm="0">
                                          <p:val>
                                            <p:fltVal val="0"/>
                                          </p:val>
                                        </p:tav>
                                        <p:tav tm="100000">
                                          <p:val>
                                            <p:strVal val="#ppt_w"/>
                                          </p:val>
                                        </p:tav>
                                      </p:tavLst>
                                    </p:anim>
                                    <p:anim calcmode="lin" valueType="num">
                                      <p:cBhvr>
                                        <p:cTn id="214" dur="1000" fill="hold"/>
                                        <p:tgtEl>
                                          <p:spTgt spid="9">
                                            <p:graphicEl>
                                              <a:dgm id="{B29A2E71-683E-413D-94E8-78B48A0A0CAE}"/>
                                            </p:graphicEl>
                                          </p:spTgt>
                                        </p:tgtEl>
                                        <p:attrNameLst>
                                          <p:attrName>ppt_h</p:attrName>
                                        </p:attrNameLst>
                                      </p:cBhvr>
                                      <p:tavLst>
                                        <p:tav tm="0">
                                          <p:val>
                                            <p:fltVal val="0"/>
                                          </p:val>
                                        </p:tav>
                                        <p:tav tm="100000">
                                          <p:val>
                                            <p:strVal val="#ppt_h"/>
                                          </p:val>
                                        </p:tav>
                                      </p:tavLst>
                                    </p:anim>
                                    <p:anim calcmode="lin" valueType="num">
                                      <p:cBhvr>
                                        <p:cTn id="215" dur="1000" fill="hold"/>
                                        <p:tgtEl>
                                          <p:spTgt spid="9">
                                            <p:graphicEl>
                                              <a:dgm id="{B29A2E71-683E-413D-94E8-78B48A0A0CAE}"/>
                                            </p:graphicEl>
                                          </p:spTgt>
                                        </p:tgtEl>
                                        <p:attrNameLst>
                                          <p:attrName>style.rotation</p:attrName>
                                        </p:attrNameLst>
                                      </p:cBhvr>
                                      <p:tavLst>
                                        <p:tav tm="0">
                                          <p:val>
                                            <p:fltVal val="90"/>
                                          </p:val>
                                        </p:tav>
                                        <p:tav tm="100000">
                                          <p:val>
                                            <p:fltVal val="0"/>
                                          </p:val>
                                        </p:tav>
                                      </p:tavLst>
                                    </p:anim>
                                    <p:animEffect transition="in" filter="fade">
                                      <p:cBhvr>
                                        <p:cTn id="216" dur="1000"/>
                                        <p:tgtEl>
                                          <p:spTgt spid="9">
                                            <p:graphicEl>
                                              <a:dgm id="{B29A2E71-683E-413D-94E8-78B48A0A0CAE}"/>
                                            </p:graphicEl>
                                          </p:spTgt>
                                        </p:tgtEl>
                                      </p:cBhvr>
                                    </p:animEffect>
                                  </p:childTnLst>
                                </p:cTn>
                              </p:par>
                              <p:par>
                                <p:cTn id="217" presetID="31" presetClass="entr" presetSubtype="0" fill="hold" grpId="0" nodeType="withEffect">
                                  <p:stCondLst>
                                    <p:cond delay="0"/>
                                  </p:stCondLst>
                                  <p:childTnLst>
                                    <p:set>
                                      <p:cBhvr>
                                        <p:cTn id="218" dur="1" fill="hold">
                                          <p:stCondLst>
                                            <p:cond delay="0"/>
                                          </p:stCondLst>
                                        </p:cTn>
                                        <p:tgtEl>
                                          <p:spTgt spid="9">
                                            <p:graphicEl>
                                              <a:dgm id="{20F44342-B4DE-44DB-9866-AF3B3763235B}"/>
                                            </p:graphicEl>
                                          </p:spTgt>
                                        </p:tgtEl>
                                        <p:attrNameLst>
                                          <p:attrName>style.visibility</p:attrName>
                                        </p:attrNameLst>
                                      </p:cBhvr>
                                      <p:to>
                                        <p:strVal val="visible"/>
                                      </p:to>
                                    </p:set>
                                    <p:anim calcmode="lin" valueType="num">
                                      <p:cBhvr>
                                        <p:cTn id="219" dur="1000" fill="hold"/>
                                        <p:tgtEl>
                                          <p:spTgt spid="9">
                                            <p:graphicEl>
                                              <a:dgm id="{20F44342-B4DE-44DB-9866-AF3B3763235B}"/>
                                            </p:graphicEl>
                                          </p:spTgt>
                                        </p:tgtEl>
                                        <p:attrNameLst>
                                          <p:attrName>ppt_w</p:attrName>
                                        </p:attrNameLst>
                                      </p:cBhvr>
                                      <p:tavLst>
                                        <p:tav tm="0">
                                          <p:val>
                                            <p:fltVal val="0"/>
                                          </p:val>
                                        </p:tav>
                                        <p:tav tm="100000">
                                          <p:val>
                                            <p:strVal val="#ppt_w"/>
                                          </p:val>
                                        </p:tav>
                                      </p:tavLst>
                                    </p:anim>
                                    <p:anim calcmode="lin" valueType="num">
                                      <p:cBhvr>
                                        <p:cTn id="220" dur="1000" fill="hold"/>
                                        <p:tgtEl>
                                          <p:spTgt spid="9">
                                            <p:graphicEl>
                                              <a:dgm id="{20F44342-B4DE-44DB-9866-AF3B3763235B}"/>
                                            </p:graphicEl>
                                          </p:spTgt>
                                        </p:tgtEl>
                                        <p:attrNameLst>
                                          <p:attrName>ppt_h</p:attrName>
                                        </p:attrNameLst>
                                      </p:cBhvr>
                                      <p:tavLst>
                                        <p:tav tm="0">
                                          <p:val>
                                            <p:fltVal val="0"/>
                                          </p:val>
                                        </p:tav>
                                        <p:tav tm="100000">
                                          <p:val>
                                            <p:strVal val="#ppt_h"/>
                                          </p:val>
                                        </p:tav>
                                      </p:tavLst>
                                    </p:anim>
                                    <p:anim calcmode="lin" valueType="num">
                                      <p:cBhvr>
                                        <p:cTn id="221" dur="1000" fill="hold"/>
                                        <p:tgtEl>
                                          <p:spTgt spid="9">
                                            <p:graphicEl>
                                              <a:dgm id="{20F44342-B4DE-44DB-9866-AF3B3763235B}"/>
                                            </p:graphicEl>
                                          </p:spTgt>
                                        </p:tgtEl>
                                        <p:attrNameLst>
                                          <p:attrName>style.rotation</p:attrName>
                                        </p:attrNameLst>
                                      </p:cBhvr>
                                      <p:tavLst>
                                        <p:tav tm="0">
                                          <p:val>
                                            <p:fltVal val="90"/>
                                          </p:val>
                                        </p:tav>
                                        <p:tav tm="100000">
                                          <p:val>
                                            <p:fltVal val="0"/>
                                          </p:val>
                                        </p:tav>
                                      </p:tavLst>
                                    </p:anim>
                                    <p:animEffect transition="in" filter="fade">
                                      <p:cBhvr>
                                        <p:cTn id="222" dur="1000"/>
                                        <p:tgtEl>
                                          <p:spTgt spid="9">
                                            <p:graphicEl>
                                              <a:dgm id="{20F44342-B4DE-44DB-9866-AF3B3763235B}"/>
                                            </p:graphicEl>
                                          </p:spTgt>
                                        </p:tgtEl>
                                      </p:cBhvr>
                                    </p:animEffect>
                                  </p:childTnLst>
                                </p:cTn>
                              </p:par>
                              <p:par>
                                <p:cTn id="223" presetID="31" presetClass="entr" presetSubtype="0" fill="hold" grpId="0" nodeType="withEffect">
                                  <p:stCondLst>
                                    <p:cond delay="0"/>
                                  </p:stCondLst>
                                  <p:childTnLst>
                                    <p:set>
                                      <p:cBhvr>
                                        <p:cTn id="224" dur="1" fill="hold">
                                          <p:stCondLst>
                                            <p:cond delay="0"/>
                                          </p:stCondLst>
                                        </p:cTn>
                                        <p:tgtEl>
                                          <p:spTgt spid="9">
                                            <p:graphicEl>
                                              <a:dgm id="{D761E4C3-C51D-4989-B38E-E7E5ACA82918}"/>
                                            </p:graphicEl>
                                          </p:spTgt>
                                        </p:tgtEl>
                                        <p:attrNameLst>
                                          <p:attrName>style.visibility</p:attrName>
                                        </p:attrNameLst>
                                      </p:cBhvr>
                                      <p:to>
                                        <p:strVal val="visible"/>
                                      </p:to>
                                    </p:set>
                                    <p:anim calcmode="lin" valueType="num">
                                      <p:cBhvr>
                                        <p:cTn id="225" dur="1000" fill="hold"/>
                                        <p:tgtEl>
                                          <p:spTgt spid="9">
                                            <p:graphicEl>
                                              <a:dgm id="{D761E4C3-C51D-4989-B38E-E7E5ACA82918}"/>
                                            </p:graphicEl>
                                          </p:spTgt>
                                        </p:tgtEl>
                                        <p:attrNameLst>
                                          <p:attrName>ppt_w</p:attrName>
                                        </p:attrNameLst>
                                      </p:cBhvr>
                                      <p:tavLst>
                                        <p:tav tm="0">
                                          <p:val>
                                            <p:fltVal val="0"/>
                                          </p:val>
                                        </p:tav>
                                        <p:tav tm="100000">
                                          <p:val>
                                            <p:strVal val="#ppt_w"/>
                                          </p:val>
                                        </p:tav>
                                      </p:tavLst>
                                    </p:anim>
                                    <p:anim calcmode="lin" valueType="num">
                                      <p:cBhvr>
                                        <p:cTn id="226" dur="1000" fill="hold"/>
                                        <p:tgtEl>
                                          <p:spTgt spid="9">
                                            <p:graphicEl>
                                              <a:dgm id="{D761E4C3-C51D-4989-B38E-E7E5ACA82918}"/>
                                            </p:graphicEl>
                                          </p:spTgt>
                                        </p:tgtEl>
                                        <p:attrNameLst>
                                          <p:attrName>ppt_h</p:attrName>
                                        </p:attrNameLst>
                                      </p:cBhvr>
                                      <p:tavLst>
                                        <p:tav tm="0">
                                          <p:val>
                                            <p:fltVal val="0"/>
                                          </p:val>
                                        </p:tav>
                                        <p:tav tm="100000">
                                          <p:val>
                                            <p:strVal val="#ppt_h"/>
                                          </p:val>
                                        </p:tav>
                                      </p:tavLst>
                                    </p:anim>
                                    <p:anim calcmode="lin" valueType="num">
                                      <p:cBhvr>
                                        <p:cTn id="227" dur="1000" fill="hold"/>
                                        <p:tgtEl>
                                          <p:spTgt spid="9">
                                            <p:graphicEl>
                                              <a:dgm id="{D761E4C3-C51D-4989-B38E-E7E5ACA82918}"/>
                                            </p:graphicEl>
                                          </p:spTgt>
                                        </p:tgtEl>
                                        <p:attrNameLst>
                                          <p:attrName>style.rotation</p:attrName>
                                        </p:attrNameLst>
                                      </p:cBhvr>
                                      <p:tavLst>
                                        <p:tav tm="0">
                                          <p:val>
                                            <p:fltVal val="90"/>
                                          </p:val>
                                        </p:tav>
                                        <p:tav tm="100000">
                                          <p:val>
                                            <p:fltVal val="0"/>
                                          </p:val>
                                        </p:tav>
                                      </p:tavLst>
                                    </p:anim>
                                    <p:animEffect transition="in" filter="fade">
                                      <p:cBhvr>
                                        <p:cTn id="228" dur="1000"/>
                                        <p:tgtEl>
                                          <p:spTgt spid="9">
                                            <p:graphicEl>
                                              <a:dgm id="{D761E4C3-C51D-4989-B38E-E7E5ACA82918}"/>
                                            </p:graphicEl>
                                          </p:spTgt>
                                        </p:tgtEl>
                                      </p:cBhvr>
                                    </p:animEffect>
                                  </p:childTnLst>
                                </p:cTn>
                              </p:par>
                              <p:par>
                                <p:cTn id="229" presetID="31" presetClass="entr" presetSubtype="0" fill="hold" grpId="0" nodeType="withEffect">
                                  <p:stCondLst>
                                    <p:cond delay="0"/>
                                  </p:stCondLst>
                                  <p:childTnLst>
                                    <p:set>
                                      <p:cBhvr>
                                        <p:cTn id="230" dur="1" fill="hold">
                                          <p:stCondLst>
                                            <p:cond delay="0"/>
                                          </p:stCondLst>
                                        </p:cTn>
                                        <p:tgtEl>
                                          <p:spTgt spid="9">
                                            <p:graphicEl>
                                              <a:dgm id="{1FA7CCD3-F907-473D-9C19-D4A5104A0256}"/>
                                            </p:graphicEl>
                                          </p:spTgt>
                                        </p:tgtEl>
                                        <p:attrNameLst>
                                          <p:attrName>style.visibility</p:attrName>
                                        </p:attrNameLst>
                                      </p:cBhvr>
                                      <p:to>
                                        <p:strVal val="visible"/>
                                      </p:to>
                                    </p:set>
                                    <p:anim calcmode="lin" valueType="num">
                                      <p:cBhvr>
                                        <p:cTn id="231" dur="1000" fill="hold"/>
                                        <p:tgtEl>
                                          <p:spTgt spid="9">
                                            <p:graphicEl>
                                              <a:dgm id="{1FA7CCD3-F907-473D-9C19-D4A5104A0256}"/>
                                            </p:graphicEl>
                                          </p:spTgt>
                                        </p:tgtEl>
                                        <p:attrNameLst>
                                          <p:attrName>ppt_w</p:attrName>
                                        </p:attrNameLst>
                                      </p:cBhvr>
                                      <p:tavLst>
                                        <p:tav tm="0">
                                          <p:val>
                                            <p:fltVal val="0"/>
                                          </p:val>
                                        </p:tav>
                                        <p:tav tm="100000">
                                          <p:val>
                                            <p:strVal val="#ppt_w"/>
                                          </p:val>
                                        </p:tav>
                                      </p:tavLst>
                                    </p:anim>
                                    <p:anim calcmode="lin" valueType="num">
                                      <p:cBhvr>
                                        <p:cTn id="232" dur="1000" fill="hold"/>
                                        <p:tgtEl>
                                          <p:spTgt spid="9">
                                            <p:graphicEl>
                                              <a:dgm id="{1FA7CCD3-F907-473D-9C19-D4A5104A0256}"/>
                                            </p:graphicEl>
                                          </p:spTgt>
                                        </p:tgtEl>
                                        <p:attrNameLst>
                                          <p:attrName>ppt_h</p:attrName>
                                        </p:attrNameLst>
                                      </p:cBhvr>
                                      <p:tavLst>
                                        <p:tav tm="0">
                                          <p:val>
                                            <p:fltVal val="0"/>
                                          </p:val>
                                        </p:tav>
                                        <p:tav tm="100000">
                                          <p:val>
                                            <p:strVal val="#ppt_h"/>
                                          </p:val>
                                        </p:tav>
                                      </p:tavLst>
                                    </p:anim>
                                    <p:anim calcmode="lin" valueType="num">
                                      <p:cBhvr>
                                        <p:cTn id="233" dur="1000" fill="hold"/>
                                        <p:tgtEl>
                                          <p:spTgt spid="9">
                                            <p:graphicEl>
                                              <a:dgm id="{1FA7CCD3-F907-473D-9C19-D4A5104A0256}"/>
                                            </p:graphicEl>
                                          </p:spTgt>
                                        </p:tgtEl>
                                        <p:attrNameLst>
                                          <p:attrName>style.rotation</p:attrName>
                                        </p:attrNameLst>
                                      </p:cBhvr>
                                      <p:tavLst>
                                        <p:tav tm="0">
                                          <p:val>
                                            <p:fltVal val="90"/>
                                          </p:val>
                                        </p:tav>
                                        <p:tav tm="100000">
                                          <p:val>
                                            <p:fltVal val="0"/>
                                          </p:val>
                                        </p:tav>
                                      </p:tavLst>
                                    </p:anim>
                                    <p:animEffect transition="in" filter="fade">
                                      <p:cBhvr>
                                        <p:cTn id="234" dur="1000"/>
                                        <p:tgtEl>
                                          <p:spTgt spid="9">
                                            <p:graphicEl>
                                              <a:dgm id="{1FA7CCD3-F907-473D-9C19-D4A5104A0256}"/>
                                            </p:graphicEl>
                                          </p:spTgt>
                                        </p:tgtEl>
                                      </p:cBhvr>
                                    </p:animEffect>
                                  </p:childTnLst>
                                </p:cTn>
                              </p:par>
                              <p:par>
                                <p:cTn id="235" presetID="31" presetClass="entr" presetSubtype="0" fill="hold" grpId="0" nodeType="withEffect">
                                  <p:stCondLst>
                                    <p:cond delay="0"/>
                                  </p:stCondLst>
                                  <p:childTnLst>
                                    <p:set>
                                      <p:cBhvr>
                                        <p:cTn id="236" dur="1" fill="hold">
                                          <p:stCondLst>
                                            <p:cond delay="0"/>
                                          </p:stCondLst>
                                        </p:cTn>
                                        <p:tgtEl>
                                          <p:spTgt spid="9">
                                            <p:graphicEl>
                                              <a:dgm id="{424FF4BE-24FA-442E-B7CB-81696AA4BE00}"/>
                                            </p:graphicEl>
                                          </p:spTgt>
                                        </p:tgtEl>
                                        <p:attrNameLst>
                                          <p:attrName>style.visibility</p:attrName>
                                        </p:attrNameLst>
                                      </p:cBhvr>
                                      <p:to>
                                        <p:strVal val="visible"/>
                                      </p:to>
                                    </p:set>
                                    <p:anim calcmode="lin" valueType="num">
                                      <p:cBhvr>
                                        <p:cTn id="237" dur="1000" fill="hold"/>
                                        <p:tgtEl>
                                          <p:spTgt spid="9">
                                            <p:graphicEl>
                                              <a:dgm id="{424FF4BE-24FA-442E-B7CB-81696AA4BE00}"/>
                                            </p:graphicEl>
                                          </p:spTgt>
                                        </p:tgtEl>
                                        <p:attrNameLst>
                                          <p:attrName>ppt_w</p:attrName>
                                        </p:attrNameLst>
                                      </p:cBhvr>
                                      <p:tavLst>
                                        <p:tav tm="0">
                                          <p:val>
                                            <p:fltVal val="0"/>
                                          </p:val>
                                        </p:tav>
                                        <p:tav tm="100000">
                                          <p:val>
                                            <p:strVal val="#ppt_w"/>
                                          </p:val>
                                        </p:tav>
                                      </p:tavLst>
                                    </p:anim>
                                    <p:anim calcmode="lin" valueType="num">
                                      <p:cBhvr>
                                        <p:cTn id="238" dur="1000" fill="hold"/>
                                        <p:tgtEl>
                                          <p:spTgt spid="9">
                                            <p:graphicEl>
                                              <a:dgm id="{424FF4BE-24FA-442E-B7CB-81696AA4BE00}"/>
                                            </p:graphicEl>
                                          </p:spTgt>
                                        </p:tgtEl>
                                        <p:attrNameLst>
                                          <p:attrName>ppt_h</p:attrName>
                                        </p:attrNameLst>
                                      </p:cBhvr>
                                      <p:tavLst>
                                        <p:tav tm="0">
                                          <p:val>
                                            <p:fltVal val="0"/>
                                          </p:val>
                                        </p:tav>
                                        <p:tav tm="100000">
                                          <p:val>
                                            <p:strVal val="#ppt_h"/>
                                          </p:val>
                                        </p:tav>
                                      </p:tavLst>
                                    </p:anim>
                                    <p:anim calcmode="lin" valueType="num">
                                      <p:cBhvr>
                                        <p:cTn id="239" dur="1000" fill="hold"/>
                                        <p:tgtEl>
                                          <p:spTgt spid="9">
                                            <p:graphicEl>
                                              <a:dgm id="{424FF4BE-24FA-442E-B7CB-81696AA4BE00}"/>
                                            </p:graphicEl>
                                          </p:spTgt>
                                        </p:tgtEl>
                                        <p:attrNameLst>
                                          <p:attrName>style.rotation</p:attrName>
                                        </p:attrNameLst>
                                      </p:cBhvr>
                                      <p:tavLst>
                                        <p:tav tm="0">
                                          <p:val>
                                            <p:fltVal val="90"/>
                                          </p:val>
                                        </p:tav>
                                        <p:tav tm="100000">
                                          <p:val>
                                            <p:fltVal val="0"/>
                                          </p:val>
                                        </p:tav>
                                      </p:tavLst>
                                    </p:anim>
                                    <p:animEffect transition="in" filter="fade">
                                      <p:cBhvr>
                                        <p:cTn id="240" dur="1000"/>
                                        <p:tgtEl>
                                          <p:spTgt spid="9">
                                            <p:graphicEl>
                                              <a:dgm id="{424FF4BE-24FA-442E-B7CB-81696AA4BE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Graphic spid="4" grpId="2" uiExpand="1">
        <p:bldSub>
          <a:bldDgm bld="one"/>
        </p:bldSub>
      </p:bldGraphic>
      <p:bldGraphic spid="4" grpId="4" uiExpand="1">
        <p:bldSub>
          <a:bldDgm bld="one"/>
        </p:bldSub>
      </p:bldGraphic>
      <p:bldGraphic spid="9" grpId="0">
        <p:bldSub>
          <a:bldDgm bld="lvlAtOnc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p:txBody>
          <a:bodyPr/>
          <a:lstStyle/>
          <a:p>
            <a:r>
              <a:rPr lang="en-US" sz="1600" dirty="0" smtClean="0"/>
              <a:t>Key </a:t>
            </a:r>
            <a:r>
              <a:rPr lang="en-US" sz="1600" dirty="0"/>
              <a:t>terms and definitions </a:t>
            </a:r>
            <a:r>
              <a:rPr lang="en-US" sz="1600" dirty="0" smtClean="0"/>
              <a:t>(</a:t>
            </a:r>
            <a:r>
              <a:rPr lang="en-US" sz="1600" dirty="0"/>
              <a:t>if appropriate) Sub-components, </a:t>
            </a:r>
          </a:p>
          <a:p>
            <a:r>
              <a:rPr lang="en-US" sz="1600" dirty="0" smtClean="0"/>
              <a:t>Set </a:t>
            </a:r>
            <a:r>
              <a:rPr lang="en-US" sz="1600" dirty="0"/>
              <a:t>of quality indicators; </a:t>
            </a:r>
          </a:p>
          <a:p>
            <a:r>
              <a:rPr lang="en-US" sz="1600" dirty="0" smtClean="0"/>
              <a:t>“</a:t>
            </a:r>
            <a:r>
              <a:rPr lang="en-US" sz="1600" dirty="0"/>
              <a:t>Elements”; </a:t>
            </a:r>
          </a:p>
          <a:p>
            <a:r>
              <a:rPr lang="en-US" sz="1600" dirty="0" smtClean="0"/>
              <a:t>Resources </a:t>
            </a:r>
            <a:r>
              <a:rPr lang="en-US" sz="1600" dirty="0"/>
              <a:t>related to the component; </a:t>
            </a:r>
          </a:p>
          <a:p>
            <a:pPr lvl="1"/>
            <a:r>
              <a:rPr lang="en-US" sz="1600" dirty="0" smtClean="0"/>
              <a:t>Recommendation </a:t>
            </a:r>
            <a:r>
              <a:rPr lang="en-US" sz="1600" dirty="0"/>
              <a:t>on how this component fits in the overall </a:t>
            </a:r>
            <a:r>
              <a:rPr lang="en-US" sz="1600" dirty="0" smtClean="0"/>
              <a:t>framework.  </a:t>
            </a:r>
            <a:endParaRPr lang="en-US" sz="1600" dirty="0"/>
          </a:p>
        </p:txBody>
      </p:sp>
      <p:sp>
        <p:nvSpPr>
          <p:cNvPr id="6" name="Text Placeholder 5"/>
          <p:cNvSpPr>
            <a:spLocks noGrp="1"/>
          </p:cNvSpPr>
          <p:nvPr>
            <p:ph type="body" sz="quarter" idx="3"/>
          </p:nvPr>
        </p:nvSpPr>
        <p:spPr/>
        <p:txBody>
          <a:bodyPr/>
          <a:lstStyle/>
          <a:p>
            <a:r>
              <a:rPr lang="en-US" dirty="0"/>
              <a:t>Outcomes for each component group: </a:t>
            </a:r>
          </a:p>
        </p:txBody>
      </p:sp>
      <p:sp>
        <p:nvSpPr>
          <p:cNvPr id="2" name="Content Placeholder 1"/>
          <p:cNvSpPr>
            <a:spLocks noGrp="1"/>
          </p:cNvSpPr>
          <p:nvPr>
            <p:ph sz="half" idx="2"/>
          </p:nvPr>
        </p:nvSpPr>
        <p:spPr/>
        <p:txBody>
          <a:bodyPr/>
          <a:lstStyle/>
          <a:p>
            <a:r>
              <a:rPr lang="en-US" sz="1400" dirty="0" smtClean="0"/>
              <a:t>Develop </a:t>
            </a:r>
            <a:r>
              <a:rPr lang="en-US" sz="1400" dirty="0"/>
              <a:t>a timeline </a:t>
            </a:r>
            <a:endParaRPr lang="en-US" sz="1400" dirty="0" smtClean="0"/>
          </a:p>
          <a:p>
            <a:r>
              <a:rPr lang="en-US" sz="1400" dirty="0" smtClean="0"/>
              <a:t>Define </a:t>
            </a:r>
            <a:r>
              <a:rPr lang="en-US" sz="1400" dirty="0"/>
              <a:t>the component </a:t>
            </a:r>
            <a:endParaRPr lang="en-US" sz="1400" dirty="0" smtClean="0"/>
          </a:p>
          <a:p>
            <a:r>
              <a:rPr lang="en-US" sz="1400" dirty="0" smtClean="0"/>
              <a:t>Review </a:t>
            </a:r>
            <a:r>
              <a:rPr lang="en-US" sz="1400" dirty="0"/>
              <a:t>literature related to the component</a:t>
            </a:r>
          </a:p>
          <a:p>
            <a:r>
              <a:rPr lang="en-US" sz="1400" dirty="0" smtClean="0"/>
              <a:t>Identify </a:t>
            </a:r>
            <a:r>
              <a:rPr lang="en-US" sz="1400" dirty="0"/>
              <a:t>and define key terms.</a:t>
            </a:r>
          </a:p>
          <a:p>
            <a:r>
              <a:rPr lang="en-US" sz="1400" dirty="0" smtClean="0"/>
              <a:t>Identify </a:t>
            </a:r>
            <a:r>
              <a:rPr lang="en-US" sz="1400" dirty="0"/>
              <a:t>the critical sub-components (if any)</a:t>
            </a:r>
          </a:p>
          <a:p>
            <a:r>
              <a:rPr lang="en-US" sz="1400" dirty="0" smtClean="0"/>
              <a:t>Identify </a:t>
            </a:r>
            <a:r>
              <a:rPr lang="en-US" sz="1400" dirty="0"/>
              <a:t>a set of quality indicators for the component (or sub-components) and corresponding elements that further define quality.</a:t>
            </a:r>
          </a:p>
          <a:p>
            <a:r>
              <a:rPr lang="en-US" sz="1400" dirty="0" smtClean="0"/>
              <a:t>If </a:t>
            </a:r>
            <a:r>
              <a:rPr lang="en-US" sz="1400" dirty="0"/>
              <a:t>relevant, identify states’ options related to the component and the implications (pros and cons) of each of the options.</a:t>
            </a:r>
          </a:p>
          <a:p>
            <a:r>
              <a:rPr lang="en-US" sz="1400" dirty="0" smtClean="0"/>
              <a:t>Articulate </a:t>
            </a:r>
            <a:r>
              <a:rPr lang="en-US" sz="1400" dirty="0"/>
              <a:t>what, if anything, is unique about this component for C and 619</a:t>
            </a:r>
            <a:r>
              <a:rPr lang="en-US" sz="1400" dirty="0" smtClean="0"/>
              <a:t>.</a:t>
            </a:r>
            <a:endParaRPr lang="en-US" sz="1400" dirty="0"/>
          </a:p>
        </p:txBody>
      </p:sp>
      <p:sp>
        <p:nvSpPr>
          <p:cNvPr id="5" name="Text Placeholder 4"/>
          <p:cNvSpPr>
            <a:spLocks noGrp="1"/>
          </p:cNvSpPr>
          <p:nvPr>
            <p:ph type="body" idx="1"/>
          </p:nvPr>
        </p:nvSpPr>
        <p:spPr/>
        <p:txBody>
          <a:bodyPr/>
          <a:lstStyle/>
          <a:p>
            <a:r>
              <a:rPr lang="en-US" dirty="0"/>
              <a:t>Charge to each component </a:t>
            </a:r>
            <a:r>
              <a:rPr lang="en-US" dirty="0" smtClean="0"/>
              <a:t>group</a:t>
            </a:r>
            <a:endParaRPr lang="en-US" dirty="0"/>
          </a:p>
        </p:txBody>
      </p:sp>
      <p:sp>
        <p:nvSpPr>
          <p:cNvPr id="4" name="Title 3"/>
          <p:cNvSpPr>
            <a:spLocks noGrp="1"/>
          </p:cNvSpPr>
          <p:nvPr>
            <p:ph type="title"/>
          </p:nvPr>
        </p:nvSpPr>
        <p:spPr/>
        <p:txBody>
          <a:bodyPr/>
          <a:lstStyle/>
          <a:p>
            <a:r>
              <a:rPr lang="en-US" dirty="0" smtClean="0"/>
              <a:t>Component Group Responsibilities</a:t>
            </a:r>
            <a:endParaRPr lang="en-US" dirty="0"/>
          </a:p>
        </p:txBody>
      </p:sp>
    </p:spTree>
    <p:extLst>
      <p:ext uri="{BB962C8B-B14F-4D97-AF65-F5344CB8AC3E}">
        <p14:creationId xmlns:p14="http://schemas.microsoft.com/office/powerpoint/2010/main" val="3680621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3810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2091-4AD5-4EA7-844A-758139C0FDFC}" type="slidenum">
              <a:rPr lang="en-US" smtClean="0">
                <a:latin typeface="Century Gothic" panose="020B0502020202020204" pitchFamily="34" charset="0"/>
              </a:rPr>
              <a:pPr/>
              <a:t>38</a:t>
            </a:fld>
            <a:endParaRPr lang="en-US" dirty="0">
              <a:latin typeface="Century Gothic" panose="020B0502020202020204" pitchFamily="34" charset="0"/>
            </a:endParaRPr>
          </a:p>
        </p:txBody>
      </p:sp>
      <p:pic>
        <p:nvPicPr>
          <p:cNvPr id="6" name="Picture 10"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724400"/>
            <a:ext cx="2772569" cy="1728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3549571"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66800" y="1600201"/>
            <a:ext cx="7620000" cy="4038600"/>
          </a:xfrm>
        </p:spPr>
        <p:txBody>
          <a:bodyPr/>
          <a:lstStyle/>
          <a:p>
            <a:r>
              <a:rPr lang="en-US" dirty="0" smtClean="0"/>
              <a:t>Alaska</a:t>
            </a:r>
          </a:p>
          <a:p>
            <a:r>
              <a:rPr lang="en-US" dirty="0" smtClean="0"/>
              <a:t>Arkansas</a:t>
            </a:r>
          </a:p>
          <a:p>
            <a:r>
              <a:rPr lang="en-US" dirty="0" smtClean="0"/>
              <a:t>Connecticut</a:t>
            </a:r>
          </a:p>
          <a:p>
            <a:r>
              <a:rPr lang="en-US" dirty="0" smtClean="0"/>
              <a:t>Georgia</a:t>
            </a:r>
          </a:p>
          <a:p>
            <a:r>
              <a:rPr lang="en-US" dirty="0" smtClean="0"/>
              <a:t>Idaho</a:t>
            </a:r>
          </a:p>
          <a:p>
            <a:r>
              <a:rPr lang="en-US" dirty="0" smtClean="0"/>
              <a:t>Massachusetts</a:t>
            </a:r>
          </a:p>
          <a:p>
            <a:r>
              <a:rPr lang="en-US" dirty="0" smtClean="0"/>
              <a:t>Pennsylvania</a:t>
            </a:r>
            <a:endParaRPr lang="en-US" dirty="0"/>
          </a:p>
        </p:txBody>
      </p:sp>
      <p:sp>
        <p:nvSpPr>
          <p:cNvPr id="2" name="Title 1"/>
          <p:cNvSpPr>
            <a:spLocks noGrp="1"/>
          </p:cNvSpPr>
          <p:nvPr>
            <p:ph type="title"/>
          </p:nvPr>
        </p:nvSpPr>
        <p:spPr/>
        <p:txBody>
          <a:bodyPr/>
          <a:lstStyle/>
          <a:p>
            <a:r>
              <a:rPr lang="en-US" dirty="0" smtClean="0"/>
              <a:t>Framework Partner States</a:t>
            </a:r>
            <a:endParaRPr lang="en-US" dirty="0"/>
          </a:p>
        </p:txBody>
      </p:sp>
    </p:spTree>
    <p:extLst>
      <p:ext uri="{BB962C8B-B14F-4D97-AF65-F5344CB8AC3E}">
        <p14:creationId xmlns:p14="http://schemas.microsoft.com/office/powerpoint/2010/main" val="3333134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1981200" cy="1933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Content Placeholder 1"/>
          <p:cNvSpPr>
            <a:spLocks noGrp="1"/>
          </p:cNvSpPr>
          <p:nvPr>
            <p:ph idx="1"/>
          </p:nvPr>
        </p:nvSpPr>
        <p:spPr/>
        <p:txBody>
          <a:bodyPr/>
          <a:lstStyle/>
          <a:p>
            <a:r>
              <a:rPr lang="en-US" sz="3200" dirty="0" smtClean="0"/>
              <a:t>What is DaSy </a:t>
            </a:r>
          </a:p>
          <a:p>
            <a:r>
              <a:rPr lang="en-US" sz="3200" dirty="0" smtClean="0"/>
              <a:t>Center Goals </a:t>
            </a:r>
          </a:p>
          <a:p>
            <a:r>
              <a:rPr lang="en-US" sz="3200" dirty="0" smtClean="0"/>
              <a:t>Activities</a:t>
            </a:r>
          </a:p>
          <a:p>
            <a:pPr lvl="1"/>
            <a:r>
              <a:rPr lang="en-US" dirty="0" smtClean="0"/>
              <a:t>Needs Assessment </a:t>
            </a:r>
          </a:p>
          <a:p>
            <a:pPr lvl="1"/>
            <a:r>
              <a:rPr lang="en-US" dirty="0" smtClean="0"/>
              <a:t>Framework Development </a:t>
            </a:r>
          </a:p>
          <a:p>
            <a:pPr lvl="1"/>
            <a:r>
              <a:rPr lang="en-US" dirty="0" smtClean="0"/>
              <a:t>Technical Assistance </a:t>
            </a:r>
          </a:p>
          <a:p>
            <a:pPr lvl="1"/>
            <a:r>
              <a:rPr lang="en-US" dirty="0" smtClean="0"/>
              <a:t>Leadership &amp; Coordination </a:t>
            </a:r>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val="33044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2">
                                            <p:txEl>
                                              <p:pRg st="0" end="0"/>
                                            </p:txEl>
                                          </p:spTgt>
                                        </p:tgtEl>
                                        <p:attrNameLst>
                                          <p:attrName>style.color</p:attrName>
                                        </p:attrNameLst>
                                      </p:cBhvr>
                                      <p:to>
                                        <a:srgbClr val="5F5F5F"/>
                                      </p:to>
                                    </p:animClr>
                                  </p:childTnLst>
                                </p:cTn>
                              </p:par>
                              <p:par>
                                <p:cTn id="7" presetID="3" presetClass="emph" presetSubtype="2" fill="hold" nodeType="withEffect">
                                  <p:stCondLst>
                                    <p:cond delay="0"/>
                                  </p:stCondLst>
                                  <p:childTnLst>
                                    <p:animClr clrSpc="rgb" dir="cw">
                                      <p:cBhvr override="childStyle">
                                        <p:cTn id="8" dur="2000" fill="hold"/>
                                        <p:tgtEl>
                                          <p:spTgt spid="2">
                                            <p:txEl>
                                              <p:pRg st="1" end="1"/>
                                            </p:txEl>
                                          </p:spTgt>
                                        </p:tgtEl>
                                        <p:attrNameLst>
                                          <p:attrName>style.color</p:attrName>
                                        </p:attrNameLst>
                                      </p:cBhvr>
                                      <p:to>
                                        <a:srgbClr val="5F5F5F"/>
                                      </p:to>
                                    </p:animClr>
                                  </p:childTnLst>
                                </p:cTn>
                              </p:par>
                              <p:par>
                                <p:cTn id="9" presetID="3" presetClass="emph" presetSubtype="2" fill="hold" nodeType="withEffect">
                                  <p:stCondLst>
                                    <p:cond delay="0"/>
                                  </p:stCondLst>
                                  <p:childTnLst>
                                    <p:animClr clrSpc="rgb" dir="cw">
                                      <p:cBhvr override="childStyle">
                                        <p:cTn id="10" dur="2000" fill="hold"/>
                                        <p:tgtEl>
                                          <p:spTgt spid="2">
                                            <p:txEl>
                                              <p:pRg st="2" end="2"/>
                                            </p:txEl>
                                          </p:spTgt>
                                        </p:tgtEl>
                                        <p:attrNameLst>
                                          <p:attrName>style.color</p:attrName>
                                        </p:attrNameLst>
                                      </p:cBhvr>
                                      <p:to>
                                        <a:srgbClr val="5F5F5F"/>
                                      </p:to>
                                    </p:animClr>
                                  </p:childTnLst>
                                </p:cTn>
                              </p:par>
                              <p:par>
                                <p:cTn id="11" presetID="3" presetClass="emph" presetSubtype="2" fill="hold" nodeType="withEffect">
                                  <p:stCondLst>
                                    <p:cond delay="0"/>
                                  </p:stCondLst>
                                  <p:childTnLst>
                                    <p:animClr clrSpc="rgb" dir="cw">
                                      <p:cBhvr override="childStyle">
                                        <p:cTn id="12" dur="2000" fill="hold"/>
                                        <p:tgtEl>
                                          <p:spTgt spid="2">
                                            <p:txEl>
                                              <p:pRg st="3" end="3"/>
                                            </p:txEl>
                                          </p:spTgt>
                                        </p:tgtEl>
                                        <p:attrNameLst>
                                          <p:attrName>style.color</p:attrName>
                                        </p:attrNameLst>
                                      </p:cBhvr>
                                      <p:to>
                                        <a:srgbClr val="5F5F5F"/>
                                      </p:to>
                                    </p:animClr>
                                  </p:childTnLst>
                                </p:cTn>
                              </p:par>
                              <p:par>
                                <p:cTn id="13" presetID="3" presetClass="emph" presetSubtype="2" fill="hold" nodeType="withEffect">
                                  <p:stCondLst>
                                    <p:cond delay="0"/>
                                  </p:stCondLst>
                                  <p:childTnLst>
                                    <p:animClr clrSpc="rgb" dir="cw">
                                      <p:cBhvr override="childStyle">
                                        <p:cTn id="14" dur="2000" fill="hold"/>
                                        <p:tgtEl>
                                          <p:spTgt spid="2">
                                            <p:txEl>
                                              <p:pRg st="4" end="4"/>
                                            </p:txEl>
                                          </p:spTgt>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fld id="{1E1A2091-4AD5-4EA7-844A-758139C0FDFC}" type="slidenum">
              <a:rPr lang="en-US" smtClean="0">
                <a:latin typeface="Century Gothic" panose="020B0502020202020204" pitchFamily="34" charset="0"/>
              </a:rPr>
              <a:t>4</a:t>
            </a:fld>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spcBef>
                <a:spcPts val="0"/>
              </a:spcBef>
              <a:buNone/>
            </a:pPr>
            <a:r>
              <a:rPr lang="en-US" sz="3200" smtClean="0"/>
              <a:t>A 5-year Center funded by OSEP for $7.5 M </a:t>
            </a:r>
          </a:p>
          <a:p>
            <a:pPr marL="0" indent="0">
              <a:spcBef>
                <a:spcPts val="0"/>
              </a:spcBef>
              <a:buNone/>
            </a:pPr>
            <a:r>
              <a:rPr lang="en-US" sz="3200" smtClean="0"/>
              <a:t>to assist states with improving Part C early intervention and Part B preschool data by: </a:t>
            </a:r>
          </a:p>
          <a:p>
            <a:pPr lvl="1"/>
            <a:r>
              <a:rPr lang="en-US" sz="2800" smtClean="0"/>
              <a:t>Building better data systems</a:t>
            </a:r>
          </a:p>
          <a:p>
            <a:pPr lvl="1"/>
            <a:r>
              <a:rPr lang="en-US" sz="2800" smtClean="0"/>
              <a:t>Coordinating data systems across early childhood programs</a:t>
            </a:r>
          </a:p>
          <a:p>
            <a:pPr lvl="1"/>
            <a:r>
              <a:rPr lang="en-US" sz="2800" smtClean="0"/>
              <a:t>Building longitudinal data systems</a:t>
            </a:r>
          </a:p>
          <a:p>
            <a:pPr lvl="1"/>
            <a:r>
              <a:rPr lang="en-US" sz="2800" smtClean="0"/>
              <a:t>Building the capacity of states to use data</a:t>
            </a:r>
            <a:endParaRPr lang="en-US" sz="2800" dirty="0"/>
          </a:p>
        </p:txBody>
      </p:sp>
      <p:sp>
        <p:nvSpPr>
          <p:cNvPr id="2" name="Title 1" descr="&quot; &quot;"/>
          <p:cNvSpPr>
            <a:spLocks noGrp="1"/>
          </p:cNvSpPr>
          <p:nvPr>
            <p:ph type="title"/>
          </p:nvPr>
        </p:nvSpPr>
        <p:spPr>
          <a:ln w="12700">
            <a:solidFill>
              <a:srgbClr val="39B54A"/>
            </a:solidFill>
          </a:ln>
        </p:spPr>
        <p:txBody>
          <a:bodyPr/>
          <a:lstStyle/>
          <a:p>
            <a:r>
              <a:rPr lang="en-US" dirty="0" smtClean="0">
                <a:solidFill>
                  <a:srgbClr val="154578"/>
                </a:solidFill>
              </a:rPr>
              <a:t>What is DaSy?</a:t>
            </a:r>
            <a:endParaRPr lang="en-US" dirty="0">
              <a:solidFill>
                <a:srgbClr val="154578"/>
              </a:solidFill>
            </a:endParaRPr>
          </a:p>
        </p:txBody>
      </p:sp>
    </p:spTree>
    <p:extLst>
      <p:ext uri="{BB962C8B-B14F-4D97-AF65-F5344CB8AC3E}">
        <p14:creationId xmlns:p14="http://schemas.microsoft.com/office/powerpoint/2010/main" val="1419663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pPr/>
              <a:t>40</a:t>
            </a:fld>
            <a:endParaRPr lang="en-US" dirty="0"/>
          </a:p>
        </p:txBody>
      </p:sp>
      <p:pic>
        <p:nvPicPr>
          <p:cNvPr id="5" name="Picture 2" descr="The illustration shows how data can be used to improve outcomes using “baking” as a metaphor.  Data (i.e. ingredients), are used to provide information (i.e. cake), which is presented (i.e. literal food presentation) to provide knowledge (i.e. consumed… crumbs).  "/>
          <p:cNvPicPr>
            <a:picLocks noChangeAspect="1" noChangeArrowheads="1"/>
          </p:cNvPicPr>
          <p:nvPr/>
        </p:nvPicPr>
        <p:blipFill rotWithShape="1">
          <a:blip r:embed="rId3">
            <a:extLst>
              <a:ext uri="{28A0092B-C50C-407E-A947-70E740481C1C}">
                <a14:useLocalDpi xmlns:a14="http://schemas.microsoft.com/office/drawing/2010/main" val="0"/>
              </a:ext>
            </a:extLst>
          </a:blip>
          <a:srcRect l="3534" t="3873" r="2935"/>
          <a:stretch/>
        </p:blipFill>
        <p:spPr bwMode="auto">
          <a:xfrm>
            <a:off x="2372710" y="1790700"/>
            <a:ext cx="4248150" cy="41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62904" y="4099156"/>
            <a:ext cx="2209800" cy="1676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2362200" y="4097444"/>
            <a:ext cx="2209800" cy="1676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4538396" y="2036851"/>
            <a:ext cx="2209800" cy="1676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2337370" y="2036851"/>
            <a:ext cx="2209800" cy="1676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400" dirty="0" smtClean="0"/>
              <a:t>Baking: A metaphor for </a:t>
            </a:r>
            <a:r>
              <a:rPr lang="en-US" sz="3400" dirty="0" err="1" smtClean="0"/>
              <a:t>DaSy’s</a:t>
            </a:r>
            <a:r>
              <a:rPr lang="en-US" sz="3400" dirty="0" smtClean="0"/>
              <a:t> slice of the “improving outcomes pie” </a:t>
            </a:r>
            <a:endParaRPr lang="en-US" sz="3400" dirty="0"/>
          </a:p>
        </p:txBody>
      </p:sp>
    </p:spTree>
    <p:extLst>
      <p:ext uri="{BB962C8B-B14F-4D97-AF65-F5344CB8AC3E}">
        <p14:creationId xmlns:p14="http://schemas.microsoft.com/office/powerpoint/2010/main" val="1767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grpId="0" nodeType="clickEffect">
                                  <p:stCondLst>
                                    <p:cond delay="0"/>
                                  </p:stCondLst>
                                  <p:childTnLst>
                                    <p:animEffect transition="out" filter="wheel(8)">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1" presetClass="exit" presetSubtype="8" fill="hold" grpId="0" nodeType="afterEffect">
                                  <p:stCondLst>
                                    <p:cond delay="0"/>
                                  </p:stCondLst>
                                  <p:childTnLst>
                                    <p:animEffect transition="out" filter="wheel(8)">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000"/>
                            </p:stCondLst>
                            <p:childTnLst>
                              <p:par>
                                <p:cTn id="13" presetID="21" presetClass="exit" presetSubtype="8" fill="hold" grpId="0" nodeType="afterEffect">
                                  <p:stCondLst>
                                    <p:cond delay="0"/>
                                  </p:stCondLst>
                                  <p:childTnLst>
                                    <p:animEffect transition="out" filter="wheel(8)">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1500"/>
                            </p:stCondLst>
                            <p:childTnLst>
                              <p:par>
                                <p:cTn id="17" presetID="21" presetClass="exit" presetSubtype="8" fill="hold" grpId="0" nodeType="afterEffect">
                                  <p:stCondLst>
                                    <p:cond delay="0"/>
                                  </p:stCondLst>
                                  <p:childTnLst>
                                    <p:animEffect transition="out" filter="wheel(8)">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41</a:t>
            </a:fld>
            <a:endParaRPr lang="en-US" dirty="0"/>
          </a:p>
        </p:txBody>
      </p:sp>
      <p:sp>
        <p:nvSpPr>
          <p:cNvPr id="3" name="Content Placeholder 2"/>
          <p:cNvSpPr>
            <a:spLocks noGrp="1"/>
          </p:cNvSpPr>
          <p:nvPr>
            <p:ph idx="1"/>
          </p:nvPr>
        </p:nvSpPr>
        <p:spPr>
          <a:xfrm>
            <a:off x="381000" y="1524000"/>
            <a:ext cx="8229600" cy="4419601"/>
          </a:xfrm>
        </p:spPr>
        <p:txBody>
          <a:bodyPr>
            <a:normAutofit fontScale="70000" lnSpcReduction="20000"/>
          </a:bodyPr>
          <a:lstStyle/>
          <a:p>
            <a:r>
              <a:rPr lang="en-US" sz="3700" dirty="0" smtClean="0"/>
              <a:t>Use framework to provide intensive TA to 10 states (phase in, years 2 and 3)</a:t>
            </a:r>
          </a:p>
          <a:p>
            <a:r>
              <a:rPr lang="en-US" sz="3700" dirty="0" smtClean="0"/>
              <a:t>Promote critical data system requirements</a:t>
            </a:r>
          </a:p>
          <a:p>
            <a:r>
              <a:rPr lang="en-US" sz="3700" dirty="0" smtClean="0"/>
              <a:t>Develop national TA network  </a:t>
            </a:r>
          </a:p>
          <a:p>
            <a:r>
              <a:rPr lang="en-US" sz="3700" dirty="0" smtClean="0"/>
              <a:t>Provide a continuum of general TA and dissemination activities</a:t>
            </a:r>
          </a:p>
          <a:p>
            <a:r>
              <a:rPr lang="en-US" sz="3700" dirty="0" smtClean="0"/>
              <a:t>Maintain a </a:t>
            </a:r>
            <a:r>
              <a:rPr lang="en-US" sz="3700" dirty="0" smtClean="0">
                <a:hlinkClick r:id="rId3"/>
              </a:rPr>
              <a:t>website</a:t>
            </a:r>
            <a:endParaRPr lang="en-US" sz="3700" dirty="0" smtClean="0"/>
          </a:p>
          <a:p>
            <a:r>
              <a:rPr lang="en-US" sz="3700" dirty="0" smtClean="0"/>
              <a:t>Prepare and disseminate reports, documents, and other materials</a:t>
            </a:r>
          </a:p>
          <a:p>
            <a:r>
              <a:rPr lang="en-US" sz="3700" dirty="0" smtClean="0"/>
              <a:t>Support states in developing data systems to address APR performance and compliance indicators</a:t>
            </a:r>
            <a:endParaRPr lang="en-US" dirty="0"/>
          </a:p>
        </p:txBody>
      </p:sp>
      <p:sp>
        <p:nvSpPr>
          <p:cNvPr id="2" name="Title 1" descr="&quot; &quot;"/>
          <p:cNvSpPr>
            <a:spLocks noGrp="1"/>
          </p:cNvSpPr>
          <p:nvPr>
            <p:ph type="title"/>
          </p:nvPr>
        </p:nvSpPr>
        <p:spPr>
          <a:xfrm>
            <a:off x="457200" y="381000"/>
            <a:ext cx="8077200" cy="868362"/>
          </a:xfrm>
          <a:noFill/>
          <a:ln w="12700">
            <a:solidFill>
              <a:srgbClr val="39B54A"/>
            </a:solidFill>
          </a:ln>
        </p:spPr>
        <p:txBody>
          <a:bodyPr/>
          <a:lstStyle/>
          <a:p>
            <a:pPr marL="82296" indent="0"/>
            <a:r>
              <a:rPr lang="en-US" dirty="0" smtClean="0"/>
              <a:t>Activities: </a:t>
            </a:r>
            <a:r>
              <a:rPr lang="en-US" dirty="0"/>
              <a:t>TA and Dissemination</a:t>
            </a:r>
          </a:p>
        </p:txBody>
      </p:sp>
    </p:spTree>
    <p:extLst>
      <p:ext uri="{BB962C8B-B14F-4D97-AF65-F5344CB8AC3E}">
        <p14:creationId xmlns:p14="http://schemas.microsoft.com/office/powerpoint/2010/main" val="3787653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1981200" cy="1933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Content Placeholder 1"/>
          <p:cNvSpPr>
            <a:spLocks noGrp="1"/>
          </p:cNvSpPr>
          <p:nvPr>
            <p:ph idx="1"/>
          </p:nvPr>
        </p:nvSpPr>
        <p:spPr/>
        <p:txBody>
          <a:bodyPr/>
          <a:lstStyle/>
          <a:p>
            <a:r>
              <a:rPr lang="en-US" sz="3200" dirty="0" smtClean="0"/>
              <a:t>What is DaSy </a:t>
            </a:r>
          </a:p>
          <a:p>
            <a:r>
              <a:rPr lang="en-US" sz="3200" dirty="0" smtClean="0"/>
              <a:t>Center Goals </a:t>
            </a:r>
          </a:p>
          <a:p>
            <a:r>
              <a:rPr lang="en-US" sz="3200" dirty="0" smtClean="0"/>
              <a:t>Activities</a:t>
            </a:r>
          </a:p>
          <a:p>
            <a:pPr lvl="1"/>
            <a:r>
              <a:rPr lang="en-US" dirty="0" smtClean="0"/>
              <a:t>Needs Assessment </a:t>
            </a:r>
          </a:p>
          <a:p>
            <a:pPr lvl="1"/>
            <a:r>
              <a:rPr lang="en-US" dirty="0" smtClean="0"/>
              <a:t>Framework Development </a:t>
            </a:r>
          </a:p>
          <a:p>
            <a:pPr lvl="1"/>
            <a:r>
              <a:rPr lang="en-US" dirty="0" smtClean="0"/>
              <a:t>Technical Assistance </a:t>
            </a:r>
          </a:p>
          <a:p>
            <a:pPr lvl="1"/>
            <a:r>
              <a:rPr lang="en-US" dirty="0" smtClean="0"/>
              <a:t>Leadership &amp; Coordination </a:t>
            </a:r>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val="31937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2">
                                            <p:txEl>
                                              <p:pRg st="0" end="0"/>
                                            </p:txEl>
                                          </p:spTgt>
                                        </p:tgtEl>
                                        <p:attrNameLst>
                                          <p:attrName>style.color</p:attrName>
                                        </p:attrNameLst>
                                      </p:cBhvr>
                                      <p:to>
                                        <a:srgbClr val="5F5F5F"/>
                                      </p:to>
                                    </p:animClr>
                                  </p:childTnLst>
                                </p:cTn>
                              </p:par>
                              <p:par>
                                <p:cTn id="7" presetID="3" presetClass="emph" presetSubtype="2" fill="hold" nodeType="withEffect">
                                  <p:stCondLst>
                                    <p:cond delay="0"/>
                                  </p:stCondLst>
                                  <p:childTnLst>
                                    <p:animClr clrSpc="rgb" dir="cw">
                                      <p:cBhvr override="childStyle">
                                        <p:cTn id="8" dur="1000" fill="hold"/>
                                        <p:tgtEl>
                                          <p:spTgt spid="2">
                                            <p:txEl>
                                              <p:pRg st="1" end="1"/>
                                            </p:txEl>
                                          </p:spTgt>
                                        </p:tgtEl>
                                        <p:attrNameLst>
                                          <p:attrName>style.color</p:attrName>
                                        </p:attrNameLst>
                                      </p:cBhvr>
                                      <p:to>
                                        <a:srgbClr val="5F5F5F"/>
                                      </p:to>
                                    </p:animClr>
                                  </p:childTnLst>
                                </p:cTn>
                              </p:par>
                              <p:par>
                                <p:cTn id="9" presetID="3" presetClass="emph" presetSubtype="2" fill="hold" nodeType="withEffect">
                                  <p:stCondLst>
                                    <p:cond delay="0"/>
                                  </p:stCondLst>
                                  <p:childTnLst>
                                    <p:animClr clrSpc="rgb" dir="cw">
                                      <p:cBhvr override="childStyle">
                                        <p:cTn id="10" dur="1000" fill="hold"/>
                                        <p:tgtEl>
                                          <p:spTgt spid="2">
                                            <p:txEl>
                                              <p:pRg st="2" end="2"/>
                                            </p:txEl>
                                          </p:spTgt>
                                        </p:tgtEl>
                                        <p:attrNameLst>
                                          <p:attrName>style.color</p:attrName>
                                        </p:attrNameLst>
                                      </p:cBhvr>
                                      <p:to>
                                        <a:srgbClr val="5F5F5F"/>
                                      </p:to>
                                    </p:animClr>
                                  </p:childTnLst>
                                </p:cTn>
                              </p:par>
                              <p:par>
                                <p:cTn id="11" presetID="3" presetClass="emph" presetSubtype="2" fill="hold" nodeType="withEffect">
                                  <p:stCondLst>
                                    <p:cond delay="0"/>
                                  </p:stCondLst>
                                  <p:childTnLst>
                                    <p:animClr clrSpc="rgb" dir="cw">
                                      <p:cBhvr override="childStyle">
                                        <p:cTn id="12" dur="1000" fill="hold"/>
                                        <p:tgtEl>
                                          <p:spTgt spid="2">
                                            <p:txEl>
                                              <p:pRg st="3" end="3"/>
                                            </p:txEl>
                                          </p:spTgt>
                                        </p:tgtEl>
                                        <p:attrNameLst>
                                          <p:attrName>style.color</p:attrName>
                                        </p:attrNameLst>
                                      </p:cBhvr>
                                      <p:to>
                                        <a:srgbClr val="5F5F5F"/>
                                      </p:to>
                                    </p:animClr>
                                  </p:childTnLst>
                                </p:cTn>
                              </p:par>
                              <p:par>
                                <p:cTn id="13" presetID="3" presetClass="emph" presetSubtype="2" fill="hold" nodeType="withEffect">
                                  <p:stCondLst>
                                    <p:cond delay="0"/>
                                  </p:stCondLst>
                                  <p:childTnLst>
                                    <p:animClr clrSpc="rgb" dir="cw">
                                      <p:cBhvr override="childStyle">
                                        <p:cTn id="14" dur="1000" fill="hold"/>
                                        <p:tgtEl>
                                          <p:spTgt spid="2">
                                            <p:txEl>
                                              <p:pRg st="4" end="4"/>
                                            </p:txEl>
                                          </p:spTgt>
                                        </p:tgtEl>
                                        <p:attrNameLst>
                                          <p:attrName>style.color</p:attrName>
                                        </p:attrNameLst>
                                      </p:cBhvr>
                                      <p:to>
                                        <a:srgbClr val="5F5F5F"/>
                                      </p:to>
                                    </p:animClr>
                                  </p:childTnLst>
                                </p:cTn>
                              </p:par>
                              <p:par>
                                <p:cTn id="15" presetID="3" presetClass="emph" presetSubtype="2" fill="hold" nodeType="withEffect">
                                  <p:stCondLst>
                                    <p:cond delay="0"/>
                                  </p:stCondLst>
                                  <p:childTnLst>
                                    <p:animClr clrSpc="rgb" dir="cw">
                                      <p:cBhvr override="childStyle">
                                        <p:cTn id="16" dur="1000" fill="hold"/>
                                        <p:tgtEl>
                                          <p:spTgt spid="2">
                                            <p:txEl>
                                              <p:pRg st="5" end="5"/>
                                            </p:txEl>
                                          </p:spTgt>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43</a:t>
            </a:fld>
            <a:endParaRPr lang="en-US" dirty="0"/>
          </a:p>
        </p:txBody>
      </p:sp>
      <p:sp>
        <p:nvSpPr>
          <p:cNvPr id="3" name="Content Placeholder 2"/>
          <p:cNvSpPr>
            <a:spLocks noGrp="1"/>
          </p:cNvSpPr>
          <p:nvPr>
            <p:ph idx="1"/>
          </p:nvPr>
        </p:nvSpPr>
        <p:spPr/>
        <p:txBody>
          <a:bodyPr>
            <a:normAutofit/>
          </a:bodyPr>
          <a:lstStyle/>
          <a:p>
            <a:r>
              <a:rPr lang="en-US" sz="2800" dirty="0" smtClean="0"/>
              <a:t>Establish and maintain stakeholder committee to guide and review the work of the center</a:t>
            </a:r>
          </a:p>
          <a:p>
            <a:r>
              <a:rPr lang="en-US" sz="2800" dirty="0" smtClean="0"/>
              <a:t>Communicate and collaborate with relevant projects</a:t>
            </a:r>
          </a:p>
          <a:p>
            <a:r>
              <a:rPr lang="en-US" sz="2800" dirty="0" smtClean="0"/>
              <a:t>Support communities of practice</a:t>
            </a:r>
          </a:p>
          <a:p>
            <a:r>
              <a:rPr lang="en-US" sz="2800" dirty="0" smtClean="0"/>
              <a:t>Work with TACC on new products</a:t>
            </a:r>
          </a:p>
          <a:p>
            <a:r>
              <a:rPr lang="en-US" sz="2800" dirty="0" smtClean="0"/>
              <a:t>Contribute products to TACC database</a:t>
            </a:r>
          </a:p>
          <a:p>
            <a:r>
              <a:rPr lang="en-US" sz="2800" dirty="0" smtClean="0"/>
              <a:t>Coordinate with NICHY to develop a dissemination strategy</a:t>
            </a:r>
          </a:p>
        </p:txBody>
      </p:sp>
      <p:sp>
        <p:nvSpPr>
          <p:cNvPr id="2" name="Title 1" descr="&quot; &quot;"/>
          <p:cNvSpPr>
            <a:spLocks noGrp="1"/>
          </p:cNvSpPr>
          <p:nvPr>
            <p:ph type="title"/>
          </p:nvPr>
        </p:nvSpPr>
        <p:spPr>
          <a:xfrm>
            <a:off x="457200" y="274638"/>
            <a:ext cx="8153400" cy="1143000"/>
          </a:xfrm>
          <a:noFill/>
          <a:ln w="12700">
            <a:solidFill>
              <a:srgbClr val="39B54A"/>
            </a:solidFill>
          </a:ln>
        </p:spPr>
        <p:txBody>
          <a:bodyPr>
            <a:normAutofit/>
          </a:bodyPr>
          <a:lstStyle/>
          <a:p>
            <a:r>
              <a:rPr lang="en-US" sz="3400" dirty="0" smtClean="0"/>
              <a:t>Activities:  Leadership and Coordination</a:t>
            </a:r>
            <a:endParaRPr lang="en-US" sz="3400" dirty="0"/>
          </a:p>
        </p:txBody>
      </p:sp>
    </p:spTree>
    <p:extLst>
      <p:ext uri="{BB962C8B-B14F-4D97-AF65-F5344CB8AC3E}">
        <p14:creationId xmlns:p14="http://schemas.microsoft.com/office/powerpoint/2010/main" val="494022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44</a:t>
            </a:fld>
            <a:endParaRPr lang="en-US" dirty="0"/>
          </a:p>
        </p:txBody>
      </p:sp>
      <p:sp>
        <p:nvSpPr>
          <p:cNvPr id="3" name="Content Placeholder 2"/>
          <p:cNvSpPr>
            <a:spLocks noGrp="1"/>
          </p:cNvSpPr>
          <p:nvPr>
            <p:ph idx="1"/>
          </p:nvPr>
        </p:nvSpPr>
        <p:spPr>
          <a:xfrm>
            <a:off x="457200" y="1600201"/>
            <a:ext cx="8458200" cy="4038600"/>
          </a:xfrm>
        </p:spPr>
        <p:txBody>
          <a:bodyPr>
            <a:normAutofit fontScale="92500" lnSpcReduction="20000"/>
          </a:bodyPr>
          <a:lstStyle/>
          <a:p>
            <a:r>
              <a:rPr lang="en-US" b="1" dirty="0" smtClean="0">
                <a:solidFill>
                  <a:srgbClr val="39B54A"/>
                </a:solidFill>
              </a:rPr>
              <a:t>IDC</a:t>
            </a:r>
            <a:r>
              <a:rPr lang="en-US" dirty="0" smtClean="0">
                <a:solidFill>
                  <a:schemeClr val="tx2"/>
                </a:solidFill>
              </a:rPr>
              <a:t>:    IDEA Data Center</a:t>
            </a:r>
          </a:p>
          <a:p>
            <a:r>
              <a:rPr lang="en-US" b="1" dirty="0" smtClean="0">
                <a:solidFill>
                  <a:srgbClr val="39B54A"/>
                </a:solidFill>
              </a:rPr>
              <a:t>ECTA</a:t>
            </a:r>
            <a:r>
              <a:rPr lang="en-US" dirty="0" smtClean="0"/>
              <a:t>:  OSEP Early Childhood Technical Assistance Center</a:t>
            </a:r>
            <a:endParaRPr lang="en-US" dirty="0"/>
          </a:p>
          <a:p>
            <a:r>
              <a:rPr lang="en-US" b="1" dirty="0" smtClean="0">
                <a:solidFill>
                  <a:schemeClr val="accent3"/>
                </a:solidFill>
              </a:rPr>
              <a:t>ECPC</a:t>
            </a:r>
            <a:r>
              <a:rPr lang="en-US" dirty="0" smtClean="0"/>
              <a:t>:  OSEP Early Childhood </a:t>
            </a:r>
            <a:r>
              <a:rPr lang="en-US" dirty="0"/>
              <a:t>Personnel </a:t>
            </a:r>
            <a:r>
              <a:rPr lang="en-US" dirty="0" smtClean="0"/>
              <a:t>Center </a:t>
            </a:r>
          </a:p>
          <a:p>
            <a:r>
              <a:rPr lang="en-US" b="1" dirty="0" smtClean="0">
                <a:solidFill>
                  <a:schemeClr val="accent3"/>
                </a:solidFill>
              </a:rPr>
              <a:t>SLDS</a:t>
            </a:r>
            <a:r>
              <a:rPr lang="en-US" dirty="0" smtClean="0"/>
              <a:t>:  State Longitudinal Data System grants support team</a:t>
            </a:r>
          </a:p>
          <a:p>
            <a:r>
              <a:rPr lang="en-US" b="1" dirty="0" smtClean="0">
                <a:solidFill>
                  <a:schemeClr val="accent3"/>
                </a:solidFill>
              </a:rPr>
              <a:t>CEDS</a:t>
            </a:r>
            <a:r>
              <a:rPr lang="en-US" dirty="0" smtClean="0"/>
              <a:t>:  Common Education Data Standards </a:t>
            </a:r>
          </a:p>
          <a:p>
            <a:r>
              <a:rPr lang="en-US" b="1" dirty="0" smtClean="0">
                <a:solidFill>
                  <a:schemeClr val="accent3"/>
                </a:solidFill>
              </a:rPr>
              <a:t>ELC TA</a:t>
            </a:r>
            <a:r>
              <a:rPr lang="en-US" dirty="0" smtClean="0"/>
              <a:t>: Early Learning Challenge TA Consortium </a:t>
            </a:r>
          </a:p>
          <a:p>
            <a:r>
              <a:rPr lang="en-US" b="1" dirty="0" smtClean="0">
                <a:solidFill>
                  <a:schemeClr val="accent3"/>
                </a:solidFill>
              </a:rPr>
              <a:t>PTAC</a:t>
            </a:r>
            <a:r>
              <a:rPr lang="en-US" dirty="0" smtClean="0"/>
              <a:t>:  Privacy Technical Assistance Center </a:t>
            </a:r>
            <a:endParaRPr lang="en-US" dirty="0"/>
          </a:p>
          <a:p>
            <a:r>
              <a:rPr lang="en-US" b="1" dirty="0" smtClean="0">
                <a:solidFill>
                  <a:schemeClr val="accent3"/>
                </a:solidFill>
              </a:rPr>
              <a:t>CEELO</a:t>
            </a:r>
            <a:r>
              <a:rPr lang="en-US" dirty="0" smtClean="0"/>
              <a:t>: Center on Enhancing Early Learning Outcomes</a:t>
            </a:r>
          </a:p>
          <a:p>
            <a:r>
              <a:rPr lang="en-US" b="1" dirty="0" smtClean="0">
                <a:solidFill>
                  <a:schemeClr val="accent3"/>
                </a:solidFill>
              </a:rPr>
              <a:t>ECDC</a:t>
            </a:r>
            <a:r>
              <a:rPr lang="en-US" dirty="0" smtClean="0"/>
              <a:t>:  Early Childhood Data Collaborative</a:t>
            </a:r>
          </a:p>
          <a:p>
            <a:r>
              <a:rPr lang="en-US" b="1" dirty="0" smtClean="0">
                <a:solidFill>
                  <a:srgbClr val="39B54A"/>
                </a:solidFill>
              </a:rPr>
              <a:t>RRCP</a:t>
            </a:r>
            <a:r>
              <a:rPr lang="en-US" dirty="0" smtClean="0"/>
              <a:t>:  Regional Resource Center Program</a:t>
            </a:r>
          </a:p>
        </p:txBody>
      </p:sp>
      <p:sp>
        <p:nvSpPr>
          <p:cNvPr id="2" name="Title 1" descr="&quot; &quot;"/>
          <p:cNvSpPr>
            <a:spLocks noGrp="1"/>
          </p:cNvSpPr>
          <p:nvPr>
            <p:ph type="title"/>
          </p:nvPr>
        </p:nvSpPr>
        <p:spPr>
          <a:ln w="12700">
            <a:solidFill>
              <a:srgbClr val="39B54A"/>
            </a:solidFill>
          </a:ln>
        </p:spPr>
        <p:txBody>
          <a:bodyPr/>
          <a:lstStyle/>
          <a:p>
            <a:r>
              <a:rPr lang="en-US" dirty="0" smtClean="0"/>
              <a:t>Some Key Collaborations</a:t>
            </a:r>
            <a:endParaRPr lang="en-US" dirty="0"/>
          </a:p>
        </p:txBody>
      </p:sp>
    </p:spTree>
    <p:extLst>
      <p:ext uri="{BB962C8B-B14F-4D97-AF65-F5344CB8AC3E}">
        <p14:creationId xmlns:p14="http://schemas.microsoft.com/office/powerpoint/2010/main" val="1711913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F4698A-F10C-4C49-9C0E-3AB58044AF47}" type="slidenum">
              <a:rPr lang="en-US" smtClean="0"/>
              <a:pPr/>
              <a:t>45</a:t>
            </a:fld>
            <a:endParaRPr lang="en-US"/>
          </a:p>
        </p:txBody>
      </p:sp>
      <p:sp>
        <p:nvSpPr>
          <p:cNvPr id="3" name="Content Placeholder 2"/>
          <p:cNvSpPr>
            <a:spLocks noGrp="1"/>
          </p:cNvSpPr>
          <p:nvPr>
            <p:ph idx="1"/>
          </p:nvPr>
        </p:nvSpPr>
        <p:spPr>
          <a:xfrm>
            <a:off x="457200" y="1295400"/>
            <a:ext cx="8229600" cy="4571950"/>
          </a:xfrm>
        </p:spPr>
        <p:txBody>
          <a:bodyPr>
            <a:normAutofit/>
          </a:bodyPr>
          <a:lstStyle/>
          <a:p>
            <a:r>
              <a:rPr lang="en-US" dirty="0"/>
              <a:t>Institute of Education Sciences has funding work to integrate data related to young children</a:t>
            </a:r>
          </a:p>
          <a:p>
            <a:r>
              <a:rPr lang="en-US" dirty="0"/>
              <a:t>US Department of Education Race to the Top funds can be used for longitudinal data systems using integrated data</a:t>
            </a:r>
          </a:p>
          <a:p>
            <a:r>
              <a:rPr lang="en-US" dirty="0"/>
              <a:t>Various federal funding opportunities exist for studies that could develop and draw on integrated data systems</a:t>
            </a:r>
          </a:p>
          <a:p>
            <a:r>
              <a:rPr lang="en-US" dirty="0"/>
              <a:t>MacArthur Foundation very interested in use of integrated </a:t>
            </a:r>
            <a:r>
              <a:rPr lang="en-US" dirty="0" smtClean="0"/>
              <a:t>data</a:t>
            </a:r>
            <a:endParaRPr lang="en-US" dirty="0"/>
          </a:p>
        </p:txBody>
      </p:sp>
      <p:sp>
        <p:nvSpPr>
          <p:cNvPr id="2" name="Title 1"/>
          <p:cNvSpPr>
            <a:spLocks noGrp="1"/>
          </p:cNvSpPr>
          <p:nvPr>
            <p:ph type="title"/>
          </p:nvPr>
        </p:nvSpPr>
        <p:spPr>
          <a:solidFill>
            <a:schemeClr val="bg1">
              <a:lumMod val="95000"/>
            </a:schemeClr>
          </a:solidFill>
        </p:spPr>
        <p:txBody>
          <a:bodyPr>
            <a:normAutofit/>
          </a:bodyPr>
          <a:lstStyle/>
          <a:p>
            <a:r>
              <a:rPr lang="en-US" dirty="0"/>
              <a:t>Funding </a:t>
            </a:r>
            <a:r>
              <a:rPr lang="en-US" dirty="0" smtClean="0"/>
              <a:t>Prospects</a:t>
            </a:r>
            <a:endParaRPr lang="en-US" dirty="0"/>
          </a:p>
        </p:txBody>
      </p:sp>
    </p:spTree>
    <p:extLst>
      <p:ext uri="{BB962C8B-B14F-4D97-AF65-F5344CB8AC3E}">
        <p14:creationId xmlns:p14="http://schemas.microsoft.com/office/powerpoint/2010/main" val="996991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t>46</a:t>
            </a:fld>
            <a:endParaRPr lang="en-US" dirty="0"/>
          </a:p>
        </p:txBody>
      </p:sp>
      <p:pic>
        <p:nvPicPr>
          <p:cNvPr id="5"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741" y="2819400"/>
            <a:ext cx="2971383" cy="19773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1" y="3276600"/>
            <a:ext cx="5638800" cy="2743200"/>
          </a:xfrm>
        </p:spPr>
        <p:txBody>
          <a:bodyPr>
            <a:normAutofit/>
          </a:bodyPr>
          <a:lstStyle/>
          <a:p>
            <a:pPr marL="82296" indent="0">
              <a:buNone/>
            </a:pPr>
            <a:r>
              <a:rPr lang="en-US" sz="4400" u="sng" dirty="0" smtClean="0">
                <a:hlinkClick r:id="rId3"/>
              </a:rPr>
              <a:t>Visit DaSy web site: http</a:t>
            </a:r>
            <a:r>
              <a:rPr lang="en-US" sz="4400" u="sng" dirty="0">
                <a:hlinkClick r:id="rId3"/>
              </a:rPr>
              <a:t>://dasycenter.org</a:t>
            </a:r>
            <a:r>
              <a:rPr lang="en-US" sz="4400" u="sng" dirty="0" smtClean="0">
                <a:hlinkClick r:id="rId3"/>
              </a:rPr>
              <a:t>/</a:t>
            </a:r>
            <a:endParaRPr lang="en-US" sz="4400" u="sng" dirty="0" smtClean="0"/>
          </a:p>
        </p:txBody>
      </p:sp>
      <p:sp>
        <p:nvSpPr>
          <p:cNvPr id="2" name="Title 1"/>
          <p:cNvSpPr>
            <a:spLocks noGrp="1"/>
          </p:cNvSpPr>
          <p:nvPr>
            <p:ph type="title"/>
          </p:nvPr>
        </p:nvSpPr>
        <p:spPr>
          <a:xfrm>
            <a:off x="457200" y="304800"/>
            <a:ext cx="8229600" cy="2514600"/>
          </a:xfrm>
        </p:spPr>
        <p:txBody>
          <a:bodyPr/>
          <a:lstStyle/>
          <a:p>
            <a:r>
              <a:rPr lang="en-US" dirty="0" smtClean="0"/>
              <a:t>What questions do you have?</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70467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latin typeface="Century Gothic" panose="020B0502020202020204" pitchFamily="34" charset="0"/>
              </a:rPr>
              <a:t>5</a:t>
            </a:fld>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t>SRI International</a:t>
            </a:r>
          </a:p>
          <a:p>
            <a:r>
              <a:rPr lang="en-US" dirty="0" smtClean="0"/>
              <a:t>Frank Porter Graham (FPG) Child Development Institute</a:t>
            </a:r>
          </a:p>
          <a:p>
            <a:r>
              <a:rPr lang="en-US" dirty="0" smtClean="0"/>
              <a:t>Applied Engineering Management (AEM)</a:t>
            </a:r>
          </a:p>
          <a:p>
            <a:r>
              <a:rPr lang="en-US" dirty="0" smtClean="0"/>
              <a:t>Westat </a:t>
            </a:r>
          </a:p>
          <a:p>
            <a:r>
              <a:rPr lang="en-US" dirty="0" smtClean="0"/>
              <a:t>Center for Technology in Education (CTE) at Johns Hopkins University (JHU)</a:t>
            </a:r>
          </a:p>
          <a:p>
            <a:r>
              <a:rPr lang="en-US" dirty="0" smtClean="0"/>
              <a:t>Cadre of national experts</a:t>
            </a:r>
          </a:p>
          <a:p>
            <a:endParaRPr lang="en-US" dirty="0"/>
          </a:p>
        </p:txBody>
      </p:sp>
      <p:sp>
        <p:nvSpPr>
          <p:cNvPr id="2" name="Title 1" descr="&quot; &quot;"/>
          <p:cNvSpPr>
            <a:spLocks noGrp="1"/>
          </p:cNvSpPr>
          <p:nvPr>
            <p:ph type="title"/>
          </p:nvPr>
        </p:nvSpPr>
        <p:spPr>
          <a:ln w="12700">
            <a:solidFill>
              <a:srgbClr val="39B54A"/>
            </a:solidFill>
          </a:ln>
        </p:spPr>
        <p:txBody>
          <a:bodyPr/>
          <a:lstStyle/>
          <a:p>
            <a:pPr>
              <a:tabLst>
                <a:tab pos="4343400" algn="l"/>
              </a:tabLst>
            </a:pPr>
            <a:r>
              <a:rPr lang="en-US" dirty="0" smtClean="0"/>
              <a:t>Who are we?</a:t>
            </a:r>
            <a:endParaRPr lang="en-US" dirty="0"/>
          </a:p>
        </p:txBody>
      </p:sp>
    </p:spTree>
    <p:extLst>
      <p:ext uri="{BB962C8B-B14F-4D97-AF65-F5344CB8AC3E}">
        <p14:creationId xmlns:p14="http://schemas.microsoft.com/office/powerpoint/2010/main" val="2404266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slide contains an image with circles that show the relationship between the DaSy Center and the FPG Trohanis technical assistance projects. At the center of the FPG technical assistance projects is the Early Childhood Technical Assistance Center (ECTA) also known as ECO. ECTA interacts with three other FPG technical assistance centers: NCELN, RRCP, and IDC. The DaSy Center interacts with ECTA and IDC. The size of the circles are indicative of the amount of funding for all the centers. The DaSy Center receives the most funding followed by ECTA with NCELN,  RRCP, and IDC receiving the least amount of funding."/>
          <p:cNvGraphicFramePr>
            <a:graphicFrameLocks noGrp="1"/>
          </p:cNvGraphicFramePr>
          <p:nvPr>
            <p:ph idx="1"/>
            <p:extLst>
              <p:ext uri="{D42A27DB-BD31-4B8C-83A1-F6EECF244321}">
                <p14:modId xmlns:p14="http://schemas.microsoft.com/office/powerpoint/2010/main" val="3402130155"/>
              </p:ext>
            </p:extLst>
          </p:nvPr>
        </p:nvGraphicFramePr>
        <p:xfrm>
          <a:off x="14478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quot; &quot;"/>
          <p:cNvGrpSpPr/>
          <p:nvPr/>
        </p:nvGrpSpPr>
        <p:grpSpPr>
          <a:xfrm>
            <a:off x="1066800" y="2057400"/>
            <a:ext cx="3580821" cy="3429000"/>
            <a:chOff x="1201724" y="0"/>
            <a:chExt cx="2437821" cy="2437993"/>
          </a:xfrm>
        </p:grpSpPr>
        <p:sp>
          <p:nvSpPr>
            <p:cNvPr id="7" name="Oval 6"/>
            <p:cNvSpPr/>
            <p:nvPr/>
          </p:nvSpPr>
          <p:spPr>
            <a:xfrm>
              <a:off x="1201724" y="0"/>
              <a:ext cx="2437821" cy="2437993"/>
            </a:xfrm>
            <a:prstGeom prst="ellipse">
              <a:avLst/>
            </a:prstGeom>
            <a:solidFill>
              <a:srgbClr val="39B54A">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1408837" y="357036"/>
              <a:ext cx="2075077" cy="17239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8000" kern="1200" dirty="0" smtClean="0"/>
                <a:t>DaSy</a:t>
              </a:r>
              <a:endParaRPr lang="en-US" sz="8000" kern="1200" dirty="0"/>
            </a:p>
          </p:txBody>
        </p:sp>
      </p:grpSp>
      <p:sp>
        <p:nvSpPr>
          <p:cNvPr id="2" name="Title 1" descr="&quot; &quot; "/>
          <p:cNvSpPr>
            <a:spLocks noGrp="1"/>
          </p:cNvSpPr>
          <p:nvPr>
            <p:ph type="title"/>
          </p:nvPr>
        </p:nvSpPr>
        <p:spPr>
          <a:ln>
            <a:solidFill>
              <a:srgbClr val="39B54A"/>
            </a:solidFill>
          </a:ln>
        </p:spPr>
        <p:txBody>
          <a:bodyPr>
            <a:normAutofit fontScale="90000"/>
          </a:bodyPr>
          <a:lstStyle/>
          <a:p>
            <a:r>
              <a:rPr lang="en-US" dirty="0" smtClean="0"/>
              <a:t>How does DaSy fit with other </a:t>
            </a:r>
            <a:br>
              <a:rPr lang="en-US" dirty="0" smtClean="0"/>
            </a:br>
            <a:r>
              <a:rPr lang="en-US" dirty="0"/>
              <a:t> </a:t>
            </a:r>
            <a:r>
              <a:rPr lang="en-US" dirty="0" smtClean="0"/>
              <a:t>                         FPG Trohanis TA Projects?</a:t>
            </a:r>
            <a:endParaRPr lang="en-US" dirty="0"/>
          </a:p>
        </p:txBody>
      </p:sp>
    </p:spTree>
    <p:extLst>
      <p:ext uri="{BB962C8B-B14F-4D97-AF65-F5344CB8AC3E}">
        <p14:creationId xmlns:p14="http://schemas.microsoft.com/office/powerpoint/2010/main" val="12177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CBBE4EDC-7005-4609-BFD1-A05F163A5E8E}"/>
                                            </p:graphicEl>
                                          </p:spTgt>
                                        </p:tgtEl>
                                        <p:attrNameLst>
                                          <p:attrName>style.visibility</p:attrName>
                                        </p:attrNameLst>
                                      </p:cBhvr>
                                      <p:to>
                                        <p:strVal val="visible"/>
                                      </p:to>
                                    </p:set>
                                    <p:animEffect transition="in" filter="fade">
                                      <p:cBhvr>
                                        <p:cTn id="7" dur="500"/>
                                        <p:tgtEl>
                                          <p:spTgt spid="4">
                                            <p:graphicEl>
                                              <a:dgm id="{CBBE4EDC-7005-4609-BFD1-A05F163A5E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90C0AC4-EAE8-455C-90D5-5FF298D4FA5D}"/>
                                            </p:graphicEl>
                                          </p:spTgt>
                                        </p:tgtEl>
                                        <p:attrNameLst>
                                          <p:attrName>style.visibility</p:attrName>
                                        </p:attrNameLst>
                                      </p:cBhvr>
                                      <p:to>
                                        <p:strVal val="visible"/>
                                      </p:to>
                                    </p:set>
                                    <p:animEffect transition="in" filter="fade">
                                      <p:cBhvr>
                                        <p:cTn id="12" dur="500"/>
                                        <p:tgtEl>
                                          <p:spTgt spid="4">
                                            <p:graphicEl>
                                              <a:dgm id="{690C0AC4-EAE8-455C-90D5-5FF298D4FA5D}"/>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graphicEl>
                                              <a:dgm id="{C31141AE-4928-492E-BE43-6EE7A5F73794}"/>
                                            </p:graphicEl>
                                          </p:spTgt>
                                        </p:tgtEl>
                                        <p:attrNameLst>
                                          <p:attrName>style.visibility</p:attrName>
                                        </p:attrNameLst>
                                      </p:cBhvr>
                                      <p:to>
                                        <p:strVal val="visible"/>
                                      </p:to>
                                    </p:set>
                                    <p:animEffect transition="in" filter="fade">
                                      <p:cBhvr>
                                        <p:cTn id="16" dur="500"/>
                                        <p:tgtEl>
                                          <p:spTgt spid="4">
                                            <p:graphicEl>
                                              <a:dgm id="{C31141AE-4928-492E-BE43-6EE7A5F73794}"/>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graphicEl>
                                              <a:dgm id="{11EE6E87-9ADE-48A6-9B6D-F609E6FA187C}"/>
                                            </p:graphicEl>
                                          </p:spTgt>
                                        </p:tgtEl>
                                        <p:attrNameLst>
                                          <p:attrName>style.visibility</p:attrName>
                                        </p:attrNameLst>
                                      </p:cBhvr>
                                      <p:to>
                                        <p:strVal val="visible"/>
                                      </p:to>
                                    </p:set>
                                    <p:animEffect transition="in" filter="fade">
                                      <p:cBhvr>
                                        <p:cTn id="20" dur="500"/>
                                        <p:tgtEl>
                                          <p:spTgt spid="4">
                                            <p:graphicEl>
                                              <a:dgm id="{11EE6E87-9ADE-48A6-9B6D-F609E6FA187C}"/>
                                            </p:graphic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1981200" cy="1933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Content Placeholder 1"/>
          <p:cNvSpPr>
            <a:spLocks noGrp="1"/>
          </p:cNvSpPr>
          <p:nvPr>
            <p:ph idx="1"/>
          </p:nvPr>
        </p:nvSpPr>
        <p:spPr/>
        <p:txBody>
          <a:bodyPr/>
          <a:lstStyle/>
          <a:p>
            <a:r>
              <a:rPr lang="en-US" sz="3200" dirty="0" smtClean="0"/>
              <a:t>What is DaSy </a:t>
            </a:r>
          </a:p>
          <a:p>
            <a:r>
              <a:rPr lang="en-US" sz="3200" dirty="0" smtClean="0"/>
              <a:t>Center Goals </a:t>
            </a:r>
          </a:p>
          <a:p>
            <a:r>
              <a:rPr lang="en-US" sz="3200" dirty="0" smtClean="0"/>
              <a:t>Activities</a:t>
            </a:r>
          </a:p>
          <a:p>
            <a:pPr lvl="1"/>
            <a:r>
              <a:rPr lang="en-US" dirty="0" smtClean="0"/>
              <a:t>Needs Assessment </a:t>
            </a:r>
          </a:p>
          <a:p>
            <a:pPr lvl="1"/>
            <a:r>
              <a:rPr lang="en-US" dirty="0" smtClean="0"/>
              <a:t>Framework Development </a:t>
            </a:r>
          </a:p>
          <a:p>
            <a:pPr lvl="1"/>
            <a:r>
              <a:rPr lang="en-US" dirty="0" smtClean="0"/>
              <a:t>Technical Assistance </a:t>
            </a:r>
          </a:p>
          <a:p>
            <a:pPr lvl="1"/>
            <a:r>
              <a:rPr lang="en-US" dirty="0" smtClean="0"/>
              <a:t>Leadership &amp; Coordination </a:t>
            </a:r>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val="41214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500" fill="hold"/>
                                        <p:tgtEl>
                                          <p:spTgt spid="2">
                                            <p:txEl>
                                              <p:pRg st="0" end="0"/>
                                            </p:txEl>
                                          </p:spTgt>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384048" y="6324600"/>
            <a:ext cx="2133600" cy="365125"/>
          </a:xfrm>
          <a:prstGeom prst="rect">
            <a:avLst/>
          </a:prstGeom>
        </p:spPr>
        <p:txBody>
          <a:bodyPr/>
          <a:lstStyle/>
          <a:p>
            <a:fld id="{1E1A2091-4AD5-4EA7-844A-758139C0FDFC}" type="slidenum">
              <a:rPr lang="en-US" smtClean="0">
                <a:latin typeface="Century Gothic" panose="020B0502020202020204" pitchFamily="34" charset="0"/>
              </a:rPr>
              <a:t>8</a:t>
            </a:fld>
            <a:endParaRPr lang="en-US" dirty="0">
              <a:latin typeface="Century Gothic" panose="020B0502020202020204" pitchFamily="34" charset="0"/>
            </a:endParaRPr>
          </a:p>
        </p:txBody>
      </p:sp>
      <p:sp>
        <p:nvSpPr>
          <p:cNvPr id="3" name="Content Placeholder 2"/>
          <p:cNvSpPr>
            <a:spLocks noGrp="1"/>
          </p:cNvSpPr>
          <p:nvPr>
            <p:ph idx="1"/>
          </p:nvPr>
        </p:nvSpPr>
        <p:spPr>
          <a:solidFill>
            <a:schemeClr val="bg1"/>
          </a:solidFill>
        </p:spPr>
        <p:txBody>
          <a:bodyPr>
            <a:normAutofit/>
          </a:bodyPr>
          <a:lstStyle/>
          <a:p>
            <a:r>
              <a:rPr lang="en-US" dirty="0" smtClean="0"/>
              <a:t>Provide national </a:t>
            </a:r>
            <a:r>
              <a:rPr lang="en-US" dirty="0" smtClean="0">
                <a:solidFill>
                  <a:srgbClr val="FF0000"/>
                </a:solidFill>
              </a:rPr>
              <a:t>leadership and coordination </a:t>
            </a:r>
            <a:r>
              <a:rPr lang="en-US" dirty="0" smtClean="0"/>
              <a:t>around EC data systems </a:t>
            </a:r>
          </a:p>
          <a:p>
            <a:r>
              <a:rPr lang="en-US" dirty="0" smtClean="0"/>
              <a:t>Generate </a:t>
            </a:r>
            <a:r>
              <a:rPr lang="en-US" dirty="0" smtClean="0">
                <a:solidFill>
                  <a:srgbClr val="FF0000"/>
                </a:solidFill>
              </a:rPr>
              <a:t>new knowledge </a:t>
            </a:r>
            <a:r>
              <a:rPr lang="en-US" dirty="0" smtClean="0"/>
              <a:t>and useful products regarding building coordinated EC data systems and including EC in statewide longitudinal data systems</a:t>
            </a:r>
          </a:p>
          <a:p>
            <a:r>
              <a:rPr lang="en-US" dirty="0" smtClean="0"/>
              <a:t>Design and implement a continuum of </a:t>
            </a:r>
            <a:r>
              <a:rPr lang="en-US" dirty="0" smtClean="0">
                <a:solidFill>
                  <a:srgbClr val="FF0000"/>
                </a:solidFill>
              </a:rPr>
              <a:t>technical assistance</a:t>
            </a:r>
            <a:r>
              <a:rPr lang="en-US" dirty="0" smtClean="0"/>
              <a:t> strategies to improve state capacity to collect, analyze, and report high quality data</a:t>
            </a:r>
            <a:endParaRPr lang="en-US" dirty="0"/>
          </a:p>
        </p:txBody>
      </p:sp>
      <p:sp>
        <p:nvSpPr>
          <p:cNvPr id="2" name="Title 1" descr="&quot; &quot;"/>
          <p:cNvSpPr>
            <a:spLocks noGrp="1"/>
          </p:cNvSpPr>
          <p:nvPr>
            <p:ph type="title"/>
          </p:nvPr>
        </p:nvSpPr>
        <p:spPr>
          <a:solidFill>
            <a:schemeClr val="bg1"/>
          </a:solidFill>
          <a:ln w="12700">
            <a:solidFill>
              <a:srgbClr val="39B54A"/>
            </a:solidFill>
          </a:ln>
        </p:spPr>
        <p:txBody>
          <a:bodyPr/>
          <a:lstStyle/>
          <a:p>
            <a:r>
              <a:rPr lang="en-US" dirty="0" smtClean="0"/>
              <a:t>DaSy Center’s Goals</a:t>
            </a:r>
            <a:endParaRPr lang="en-US" dirty="0"/>
          </a:p>
        </p:txBody>
      </p:sp>
    </p:spTree>
    <p:extLst>
      <p:ext uri="{BB962C8B-B14F-4D97-AF65-F5344CB8AC3E}">
        <p14:creationId xmlns:p14="http://schemas.microsoft.com/office/powerpoint/2010/main" val="3890527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304800" y="6324600"/>
            <a:ext cx="2133600" cy="365125"/>
          </a:xfrm>
          <a:prstGeom prst="rect">
            <a:avLst/>
          </a:prstGeom>
        </p:spPr>
        <p:txBody>
          <a:bodyPr/>
          <a:lstStyle/>
          <a:p>
            <a:fld id="{1E1A2091-4AD5-4EA7-844A-758139C0FDFC}" type="slidenum">
              <a:rPr lang="en-US" smtClean="0"/>
              <a:t>9</a:t>
            </a:fld>
            <a:endParaRPr lang="en-US" dirty="0"/>
          </a:p>
        </p:txBody>
      </p:sp>
      <p:grpSp>
        <p:nvGrpSpPr>
          <p:cNvPr id="4" name="Group 3" descr="The slide shows a diagram of the vision of the DaSy Center. The vision is for K-12 longitudinal system to include a coordinated early childhood data system. A coordinated early childhood data system consists of quality early intervention and early childhood special education data, which includes other early childhood program data.&#10;&#10;What DaSy is funded to do is to support developing or enhancing Part C and 619 data systems, assisting  Part C and 619 participation in integrated early childhood data systems and in state longitudinal data systems. "/>
          <p:cNvGrpSpPr/>
          <p:nvPr/>
        </p:nvGrpSpPr>
        <p:grpSpPr>
          <a:xfrm>
            <a:off x="838200" y="1447800"/>
            <a:ext cx="7620000" cy="4419600"/>
            <a:chOff x="838200" y="1305649"/>
            <a:chExt cx="7620000" cy="4419600"/>
          </a:xfrm>
        </p:grpSpPr>
        <p:sp>
          <p:nvSpPr>
            <p:cNvPr id="7" name="Rectangle 6"/>
            <p:cNvSpPr/>
            <p:nvPr/>
          </p:nvSpPr>
          <p:spPr>
            <a:xfrm>
              <a:off x="838200" y="1305649"/>
              <a:ext cx="4114800" cy="441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41400" y="1305649"/>
              <a:ext cx="7416800" cy="4419599"/>
              <a:chOff x="1041400" y="1305649"/>
              <a:chExt cx="7416800" cy="4419599"/>
            </a:xfrm>
          </p:grpSpPr>
          <p:sp>
            <p:nvSpPr>
              <p:cNvPr id="14" name="Rectangle 13"/>
              <p:cNvSpPr/>
              <p:nvPr/>
            </p:nvSpPr>
            <p:spPr>
              <a:xfrm>
                <a:off x="5638800" y="1305649"/>
                <a:ext cx="2819400" cy="4419599"/>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67400" y="2679700"/>
                <a:ext cx="2362200" cy="1815882"/>
              </a:xfrm>
              <a:prstGeom prst="rect">
                <a:avLst/>
              </a:prstGeom>
              <a:noFill/>
            </p:spPr>
            <p:txBody>
              <a:bodyPr wrap="square" rtlCol="0">
                <a:spAutoFit/>
              </a:bodyPr>
              <a:lstStyle/>
              <a:p>
                <a:pPr algn="ctr"/>
                <a:r>
                  <a:rPr lang="en-US" sz="2800" dirty="0" smtClean="0"/>
                  <a:t>K-12 Longitudinal Data </a:t>
                </a:r>
              </a:p>
              <a:p>
                <a:pPr algn="ctr"/>
                <a:r>
                  <a:rPr lang="en-US" sz="2800" dirty="0" smtClean="0"/>
                  <a:t>System</a:t>
                </a:r>
                <a:endParaRPr lang="en-US" sz="2800" dirty="0"/>
              </a:p>
            </p:txBody>
          </p:sp>
          <p:cxnSp>
            <p:nvCxnSpPr>
              <p:cNvPr id="24" name="Straight Connector 23"/>
              <p:cNvCxnSpPr>
                <a:stCxn id="7" idx="3"/>
              </p:cNvCxnSpPr>
              <p:nvPr/>
            </p:nvCxnSpPr>
            <p:spPr>
              <a:xfrm flipV="1">
                <a:off x="4953000" y="3502749"/>
                <a:ext cx="685800"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93800" y="4390162"/>
                <a:ext cx="1079500"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4524196"/>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cxnSp>
            <p:nvCxnSpPr>
              <p:cNvPr id="22" name="Straight Connector 21"/>
              <p:cNvCxnSpPr/>
              <p:nvPr/>
            </p:nvCxnSpPr>
            <p:spPr>
              <a:xfrm flipV="1">
                <a:off x="2209800" y="4047635"/>
                <a:ext cx="666750" cy="476561"/>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41400" y="3217396"/>
                <a:ext cx="1066800" cy="91817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93800" y="3377816"/>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cxnSp>
            <p:nvCxnSpPr>
              <p:cNvPr id="21" name="Straight Connector 20"/>
              <p:cNvCxnSpPr>
                <a:stCxn id="13" idx="6"/>
              </p:cNvCxnSpPr>
              <p:nvPr/>
            </p:nvCxnSpPr>
            <p:spPr>
              <a:xfrm flipV="1">
                <a:off x="2108200" y="3595841"/>
                <a:ext cx="457200" cy="806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68400" y="1751567"/>
                <a:ext cx="1066800" cy="99163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82700" y="1986004"/>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cxnSp>
            <p:nvCxnSpPr>
              <p:cNvPr id="20" name="Straight Connector 19"/>
              <p:cNvCxnSpPr/>
              <p:nvPr/>
            </p:nvCxnSpPr>
            <p:spPr>
              <a:xfrm>
                <a:off x="2222500" y="2525115"/>
                <a:ext cx="527050" cy="3030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810000" y="1393567"/>
                <a:ext cx="1041400" cy="92126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86200" y="1531034"/>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cxnSp>
            <p:nvCxnSpPr>
              <p:cNvPr id="23" name="Straight Connector 22"/>
              <p:cNvCxnSpPr/>
              <p:nvPr/>
            </p:nvCxnSpPr>
            <p:spPr>
              <a:xfrm flipV="1">
                <a:off x="4000500" y="2314833"/>
                <a:ext cx="88900" cy="21028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65400" y="2445267"/>
                <a:ext cx="2032000" cy="1828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38400" y="2898002"/>
                <a:ext cx="2286000" cy="923330"/>
              </a:xfrm>
              <a:prstGeom prst="rect">
                <a:avLst/>
              </a:prstGeom>
              <a:noFill/>
            </p:spPr>
            <p:txBody>
              <a:bodyPr wrap="square" rtlCol="0">
                <a:spAutoFit/>
              </a:bodyPr>
              <a:lstStyle/>
              <a:p>
                <a:pPr algn="ctr"/>
                <a:r>
                  <a:rPr lang="en-US" b="1" dirty="0" smtClean="0"/>
                  <a:t>Quality </a:t>
                </a:r>
              </a:p>
              <a:p>
                <a:pPr algn="ctr"/>
                <a:r>
                  <a:rPr lang="en-US" b="1" dirty="0" smtClean="0"/>
                  <a:t>EI/ECSE </a:t>
                </a:r>
              </a:p>
              <a:p>
                <a:pPr algn="ctr"/>
                <a:r>
                  <a:rPr lang="en-US" b="1" dirty="0" smtClean="0"/>
                  <a:t>Data</a:t>
                </a:r>
                <a:endParaRPr lang="en-US" b="1" dirty="0"/>
              </a:p>
            </p:txBody>
          </p:sp>
          <p:sp>
            <p:nvSpPr>
              <p:cNvPr id="25" name="TextBox 24"/>
              <p:cNvSpPr txBox="1"/>
              <p:nvPr/>
            </p:nvSpPr>
            <p:spPr>
              <a:xfrm>
                <a:off x="2730500" y="4456568"/>
                <a:ext cx="2159000" cy="1200329"/>
              </a:xfrm>
              <a:prstGeom prst="rect">
                <a:avLst/>
              </a:prstGeom>
              <a:noFill/>
            </p:spPr>
            <p:txBody>
              <a:bodyPr wrap="square" rtlCol="0">
                <a:spAutoFit/>
              </a:bodyPr>
              <a:lstStyle/>
              <a:p>
                <a:pPr algn="ctr"/>
                <a:r>
                  <a:rPr lang="en-US" sz="2400" dirty="0" smtClean="0"/>
                  <a:t>Coordinated EC Data System</a:t>
                </a:r>
                <a:endParaRPr lang="en-US" sz="2400" dirty="0"/>
              </a:p>
            </p:txBody>
          </p:sp>
        </p:grpSp>
      </p:grpSp>
      <p:sp>
        <p:nvSpPr>
          <p:cNvPr id="2" name="Title 1" descr="&quot; &quot;"/>
          <p:cNvSpPr>
            <a:spLocks noGrp="1"/>
          </p:cNvSpPr>
          <p:nvPr>
            <p:ph type="title"/>
          </p:nvPr>
        </p:nvSpPr>
        <p:spPr>
          <a:xfrm>
            <a:off x="457200" y="274638"/>
            <a:ext cx="8229600" cy="907494"/>
          </a:xfrm>
          <a:solidFill>
            <a:schemeClr val="bg1"/>
          </a:solidFill>
          <a:ln w="12700">
            <a:solidFill>
              <a:srgbClr val="39B54A"/>
            </a:solidFill>
          </a:ln>
        </p:spPr>
        <p:txBody>
          <a:bodyPr/>
          <a:lstStyle/>
          <a:p>
            <a:r>
              <a:rPr lang="en-US" dirty="0" smtClean="0"/>
              <a:t>The Vision</a:t>
            </a:r>
            <a:endParaRPr lang="en-US" dirty="0"/>
          </a:p>
        </p:txBody>
      </p:sp>
    </p:spTree>
    <p:extLst>
      <p:ext uri="{BB962C8B-B14F-4D97-AF65-F5344CB8AC3E}">
        <p14:creationId xmlns:p14="http://schemas.microsoft.com/office/powerpoint/2010/main" val="1645533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3339&quot;&gt;&lt;property id=&quot;20148&quot; value=&quot;5&quot;/&gt;&lt;property id=&quot;20300&quot; value=&quot;Slide 1 - &amp;quot;Introducing the DaSy Center&amp;quot;&quot;/&gt;&lt;property id=&quot;20307&quot; value=&quot;259&quot;/&gt;&lt;/object&gt;&lt;object type=&quot;3&quot; unique_id=&quot;13340&quot;&gt;&lt;property id=&quot;20148&quot; value=&quot;5&quot;/&gt;&lt;property id=&quot;20300&quot; value=&quot;Slide 3 - &amp;quot;What is DaSy?&amp;quot;&quot;/&gt;&lt;property id=&quot;20307&quot; value=&quot;260&quot;/&gt;&lt;/object&gt;&lt;object type=&quot;3&quot; unique_id=&quot;13341&quot;&gt;&lt;property id=&quot;20148&quot; value=&quot;5&quot;/&gt;&lt;property id=&quot;20300&quot; value=&quot;Slide 4 - &amp;quot;Center’s Goals&amp;quot;&quot;/&gt;&lt;property id=&quot;20307&quot; value=&quot;261&quot;/&gt;&lt;/object&gt;&lt;object type=&quot;3&quot; unique_id=&quot;13342&quot;&gt;&lt;property id=&quot;20148&quot; value=&quot;5&quot;/&gt;&lt;property id=&quot;20300&quot; value=&quot;Slide 5 - &amp;quot;The time is right&amp;quot;&quot;/&gt;&lt;property id=&quot;20307&quot; value=&quot;262&quot;/&gt;&lt;/object&gt;&lt;object type=&quot;3&quot; unique_id=&quot;13343&quot;&gt;&lt;property id=&quot;20148&quot; value=&quot;5&quot;/&gt;&lt;property id=&quot;20300&quot; value=&quot;Slide 6 - &amp;quot;Where DaSy fits&amp;quot;&quot;/&gt;&lt;property id=&quot;20307&quot; value=&quot;263&quot;/&gt;&lt;/object&gt;&lt;object type=&quot;3&quot; unique_id=&quot;13344&quot;&gt;&lt;property id=&quot;20148&quot; value=&quot;5&quot;/&gt;&lt;property id=&quot;20300&quot; value=&quot;Slide 8 - &amp;quot;Activities:  Knowledge Development&amp;quot;&quot;/&gt;&lt;property id=&quot;20307&quot; value=&quot;264&quot;/&gt;&lt;/object&gt;&lt;object type=&quot;3&quot; unique_id=&quot;13345&quot;&gt;&lt;property id=&quot;20148&quot; value=&quot;5&quot;/&gt;&lt;property id=&quot;20300&quot; value=&quot;Slide 9 - &amp;quot;Activities: TA and Dissemination&amp;quot;&quot;/&gt;&lt;property id=&quot;20307&quot; value=&quot;265&quot;/&gt;&lt;/object&gt;&lt;object type=&quot;3&quot; unique_id=&quot;13346&quot;&gt;&lt;property id=&quot;20148&quot; value=&quot;5&quot;/&gt;&lt;property id=&quot;20300&quot; value=&quot;Slide 10 - &amp;quot;Activities:  Leadership and Coordination&amp;quot;&quot;/&gt;&lt;property id=&quot;20307&quot; value=&quot;266&quot;/&gt;&lt;/object&gt;&lt;object type=&quot;3&quot; unique_id=&quot;13347&quot;&gt;&lt;property id=&quot;20148&quot; value=&quot;5&quot;/&gt;&lt;property id=&quot;20300&quot; value=&quot;Slide 11 - &amp;quot;Some Key Collaborations&amp;quot;&quot;/&gt;&lt;property id=&quot;20307&quot; value=&quot;267&quot;/&gt;&lt;/object&gt;&lt;object type=&quot;3&quot; unique_id=&quot;13348&quot;&gt;&lt;property id=&quot;20148&quot; value=&quot;5&quot;/&gt;&lt;property id=&quot;20300&quot; value=&quot;Slide 12 - &amp;quot;Who are we?&amp;quot;&quot;/&gt;&lt;property id=&quot;20307&quot; value=&quot;268&quot;/&gt;&lt;/object&gt;&lt;object type=&quot;3&quot; unique_id=&quot;13349&quot;&gt;&lt;property id=&quot;20148&quot; value=&quot;5&quot;/&gt;&lt;property id=&quot;20300&quot; value=&quot;Slide 13 - &amp;quot;SRI International&amp;quot;&quot;/&gt;&lt;property id=&quot;20307&quot; value=&quot;269&quot;/&gt;&lt;/object&gt;&lt;object type=&quot;3&quot; unique_id=&quot;13350&quot;&gt;&lt;property id=&quot;20148&quot; value=&quot;5&quot;/&gt;&lt;property id=&quot;20300&quot; value=&quot;Slide 14 - &amp;quot;DaSy at SRI&amp;quot;&quot;/&gt;&lt;property id=&quot;20307&quot; value=&quot;270&quot;/&gt;&lt;/object&gt;&lt;object type=&quot;3&quot; unique_id=&quot;13351&quot;&gt;&lt;property id=&quot;20148&quot; value=&quot;5&quot;/&gt;&lt;property id=&quot;20300&quot; value=&quot;Slide 15 - &amp;quot;DaSy at Frank Porter Graham (FPG)&amp;quot;&quot;/&gt;&lt;property id=&quot;20307&quot; value=&quot;271&quot;/&gt;&lt;/object&gt;&lt;object type=&quot;3&quot; unique_id=&quot;13352&quot;&gt;&lt;property id=&quot;20148&quot; value=&quot;5&quot;/&gt;&lt;property id=&quot;20300&quot; value=&quot;Slide 16 - &amp;quot;DaSy at FPG&amp;quot;&quot;/&gt;&lt;property id=&quot;20307&quot; value=&quot;272&quot;/&gt;&lt;/object&gt;&lt;object type=&quot;3&quot; unique_id=&quot;13353&quot;&gt;&lt;property id=&quot;20148&quot; value=&quot;5&quot;/&gt;&lt;property id=&quot;20300&quot; value=&quot;Slide 17 - &amp;quot;DaSy at AEM&amp;quot;&quot;/&gt;&lt;property id=&quot;20307&quot; value=&quot;273&quot;/&gt;&lt;/object&gt;&lt;object type=&quot;3&quot; unique_id=&quot;13354&quot;&gt;&lt;property id=&quot;20148&quot; value=&quot;5&quot;/&gt;&lt;property id=&quot;20300&quot; value=&quot;Slide 18 - &amp;quot;DaSy at AEM&amp;quot;&quot;/&gt;&lt;property id=&quot;20307&quot; value=&quot;274&quot;/&gt;&lt;/object&gt;&lt;object type=&quot;3&quot; unique_id=&quot;13355&quot;&gt;&lt;property id=&quot;20148&quot; value=&quot;5&quot;/&gt;&lt;property id=&quot;20300&quot; value=&quot;Slide 19 - &amp;quot;DaSy at Westat&amp;quot;&quot;/&gt;&lt;property id=&quot;20307&quot; value=&quot;275&quot;/&gt;&lt;/object&gt;&lt;object type=&quot;3&quot; unique_id=&quot;13356&quot;&gt;&lt;property id=&quot;20148&quot; value=&quot;5&quot;/&gt;&lt;property id=&quot;20300&quot; value=&quot;Slide 20 - &amp;quot;DaSy at Westat&amp;quot;&quot;/&gt;&lt;property id=&quot;20307&quot; value=&quot;276&quot;/&gt;&lt;/object&gt;&lt;object type=&quot;3&quot; unique_id=&quot;13357&quot;&gt;&lt;property id=&quot;20148&quot; value=&quot;5&quot;/&gt;&lt;property id=&quot;20300&quot; value=&quot;Slide 21 - &amp;quot;DaSy at CTE&amp;quot;&quot;/&gt;&lt;property id=&quot;20307&quot; value=&quot;277&quot;/&gt;&lt;/object&gt;&lt;object type=&quot;3&quot; unique_id=&quot;13358&quot;&gt;&lt;property id=&quot;20148&quot; value=&quot;5&quot;/&gt;&lt;property id=&quot;20300&quot; value=&quot;Slide 22 - &amp;quot;DaSy at CTE&amp;quot;&quot;/&gt;&lt;property id=&quot;20307&quot; value=&quot;278&quot;/&gt;&lt;/object&gt;&lt;object type=&quot;3&quot; unique_id=&quot;13359&quot;&gt;&lt;property id=&quot;20148&quot; value=&quot;5&quot;/&gt;&lt;property id=&quot;20300&quot; value=&quot;Slide 23 - &amp;quot;Expert Consultants&amp;quot;&quot;/&gt;&lt;property id=&quot;20307&quot; value=&quot;279&quot;/&gt;&lt;/object&gt;&lt;object type=&quot;3&quot; unique_id=&quot;13360&quot;&gt;&lt;property id=&quot;20148&quot; value=&quot;5&quot;/&gt;&lt;property id=&quot;20300&quot; value=&quot;Slide 24 - &amp;quot;What we will do&amp;quot;&quot;/&gt;&lt;property id=&quot;20307&quot; value=&quot;280&quot;/&gt;&lt;/object&gt;&lt;object type=&quot;3&quot; unique_id=&quot;13361&quot;&gt;&lt;property id=&quot;20148&quot; value=&quot;5&quot;/&gt;&lt;property id=&quot;20300&quot; value=&quot;Slide 25 - &amp;quot;What we will do&amp;quot;&quot;/&gt;&lt;property id=&quot;20307&quot; value=&quot;281&quot;/&gt;&lt;/object&gt;&lt;object type=&quot;3&quot; unique_id=&quot;13362&quot;&gt;&lt;property id=&quot;20148&quot; value=&quot;5&quot;/&gt;&lt;property id=&quot;20300&quot; value=&quot;Slide 26&quot;/&gt;&lt;property id=&quot;20307&quot; value=&quot;282&quot;/&gt;&lt;/object&gt;&lt;object type=&quot;3&quot; unique_id=&quot;13363&quot;&gt;&lt;property id=&quot;20148&quot; value=&quot;5&quot;/&gt;&lt;property id=&quot;20300&quot; value=&quot;Slide 27 - &amp;quot;How to request help from DaSy&amp;quot;&quot;/&gt;&lt;property id=&quot;20307&quot; value=&quot;283&quot;/&gt;&lt;/object&gt;&lt;object type=&quot;3&quot; unique_id=&quot;13364&quot;&gt;&lt;property id=&quot;20148&quot; value=&quot;5&quot;/&gt;&lt;property id=&quot;20300&quot; value=&quot;Slide 28 - &amp;quot;Much more to come….&amp;quot;&quot;/&gt;&lt;property id=&quot;20307&quot; value=&quot;284&quot;/&gt;&lt;/object&gt;&lt;object type=&quot;3&quot; unique_id=&quot;13365&quot;&gt;&lt;property id=&quot;20148&quot; value=&quot;5&quot;/&gt;&lt;property id=&quot;20300&quot; value=&quot;Slide 29&quot;/&gt;&lt;property id=&quot;20307&quot; value=&quot;285&quot;/&gt;&lt;/object&gt;&lt;object type=&quot;3&quot; unique_id=&quot;14108&quot;&gt;&lt;property id=&quot;20148&quot; value=&quot;5&quot;/&gt;&lt;property id=&quot;20300&quot; value=&quot;Slide 2 - &amp;quot;What We Will Cover&amp;quot;&quot;/&gt;&lt;property id=&quot;20307&quot; value=&quot;287&quot;/&gt;&lt;/object&gt;&lt;object type=&quot;3&quot; unique_id=&quot;14109&quot;&gt;&lt;property id=&quot;20148&quot; value=&quot;5&quot;/&gt;&lt;property id=&quot;20300&quot; value=&quot;Slide 7&quot;/&gt;&lt;property id=&quot;20307&quot; value=&quot;286&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blues">
      <a:dk1>
        <a:sysClr val="windowText" lastClr="000000"/>
      </a:dk1>
      <a:lt1>
        <a:sysClr val="window" lastClr="FFFFFF"/>
      </a:lt1>
      <a:dk2>
        <a:srgbClr val="1F497D"/>
      </a:dk2>
      <a:lt2>
        <a:srgbClr val="EEECE1"/>
      </a:lt2>
      <a:accent1>
        <a:srgbClr val="4F81BD"/>
      </a:accent1>
      <a:accent2>
        <a:srgbClr val="C0504D"/>
      </a:accent2>
      <a:accent3>
        <a:srgbClr val="00B050"/>
      </a:accent3>
      <a:accent4>
        <a:srgbClr val="366092"/>
      </a:accent4>
      <a:accent5>
        <a:srgbClr val="244061"/>
      </a:accent5>
      <a:accent6>
        <a:srgbClr val="95B3D7"/>
      </a:accent6>
      <a:hlink>
        <a:srgbClr val="17365D"/>
      </a:hlink>
      <a:folHlink>
        <a:srgbClr val="24406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1461</TotalTime>
  <Words>3134</Words>
  <Application>Microsoft Office PowerPoint</Application>
  <PresentationFormat>On-screen Show (4:3)</PresentationFormat>
  <Paragraphs>622</Paragraphs>
  <Slides>46</Slides>
  <Notes>34</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PowerPoint Presentation</vt:lpstr>
      <vt:lpstr>The Center for IDEA Early Childhood Data Systems </vt:lpstr>
      <vt:lpstr>What We Will Cover</vt:lpstr>
      <vt:lpstr>What is DaSy?</vt:lpstr>
      <vt:lpstr>Who are we?</vt:lpstr>
      <vt:lpstr>How does DaSy fit with other                            FPG Trohanis TA Projects?</vt:lpstr>
      <vt:lpstr>What We Will Cover</vt:lpstr>
      <vt:lpstr>DaSy Center’s Goals</vt:lpstr>
      <vt:lpstr>The Vision</vt:lpstr>
      <vt:lpstr>The Time is Right</vt:lpstr>
      <vt:lpstr>…Where DaSy Fits…</vt:lpstr>
      <vt:lpstr>County: CHILD system</vt:lpstr>
      <vt:lpstr>Local Example: Child Health</vt:lpstr>
      <vt:lpstr>What We Will Cover</vt:lpstr>
      <vt:lpstr>Needs Assessment Survey</vt:lpstr>
      <vt:lpstr>What methods were used?</vt:lpstr>
      <vt:lpstr>What were the response rates?</vt:lpstr>
      <vt:lpstr>Most states have data systems with child-level and workforce data, but fewer have program-level data systems.</vt:lpstr>
      <vt:lpstr>Most states have a variety of data elements in their child-level data systems.  </vt:lpstr>
      <vt:lpstr>Less than half of states have Part C or 619 program-level data systems.</vt:lpstr>
      <vt:lpstr>States vary in the kinds of workforce data they have in state data systems.  </vt:lpstr>
      <vt:lpstr>Linkages: What do we mean?</vt:lpstr>
      <vt:lpstr>Linkages: Why is this important?</vt:lpstr>
      <vt:lpstr>In many states, child data elements are in the same system or have been linked. </vt:lpstr>
      <vt:lpstr>A minority of states can link data elements across data systems  within Part C and within 619.</vt:lpstr>
      <vt:lpstr>Only about one-third of states have linked data across Part C and 619.</vt:lpstr>
      <vt:lpstr>There is infrequent use of common identifiers across Part C and 619. </vt:lpstr>
      <vt:lpstr>Linkages with K12 education data are more common for 619 than for Part C. </vt:lpstr>
      <vt:lpstr>For 619,almost half have linkages with state pre-K. </vt:lpstr>
      <vt:lpstr>Linkages with health data are more common for Part C than for 619.</vt:lpstr>
      <vt:lpstr>Linkages with social services data are not widespread</vt:lpstr>
      <vt:lpstr>Example of DaSy State Interactive Map</vt:lpstr>
      <vt:lpstr>Priority areas for TA</vt:lpstr>
      <vt:lpstr>PowerPoint Presentation</vt:lpstr>
      <vt:lpstr>What We Will Cover</vt:lpstr>
      <vt:lpstr>Relationship of ECTA and  DaSy Frameworks</vt:lpstr>
      <vt:lpstr>Component Group Responsibilities</vt:lpstr>
      <vt:lpstr>Framework Partner States</vt:lpstr>
      <vt:lpstr>What We Will Cover</vt:lpstr>
      <vt:lpstr>Baking: A metaphor for DaSy’s slice of the “improving outcomes pie” </vt:lpstr>
      <vt:lpstr>Activities: TA and Dissemination</vt:lpstr>
      <vt:lpstr>What We Will Cover</vt:lpstr>
      <vt:lpstr>Activities:  Leadership and Coordination</vt:lpstr>
      <vt:lpstr>Some Key Collaborations</vt:lpstr>
      <vt:lpstr>Funding Prospects</vt:lpstr>
      <vt:lpstr>What questions do you have?  </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DaSy Center</dc:title>
  <dc:subject>The Center for IDEA Early Childhood Data Systems</dc:subject>
  <dc:creator>Kellen Reid, Martha Diefendorf</dc:creator>
  <cp:lastModifiedBy>Katie Kaattari</cp:lastModifiedBy>
  <cp:revision>129</cp:revision>
  <dcterms:created xsi:type="dcterms:W3CDTF">2013-02-06T21:54:43Z</dcterms:created>
  <dcterms:modified xsi:type="dcterms:W3CDTF">2014-06-05T21:07:15Z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