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handoutMasterIdLst>
    <p:handoutMasterId r:id="rId14"/>
  </p:handoutMasterIdLst>
  <p:sldIdLst>
    <p:sldId id="326" r:id="rId2"/>
    <p:sldId id="345" r:id="rId3"/>
    <p:sldId id="346" r:id="rId4"/>
    <p:sldId id="347" r:id="rId5"/>
    <p:sldId id="348" r:id="rId6"/>
    <p:sldId id="349" r:id="rId7"/>
    <p:sldId id="350" r:id="rId8"/>
    <p:sldId id="351" r:id="rId9"/>
    <p:sldId id="352" r:id="rId10"/>
    <p:sldId id="353" r:id="rId11"/>
    <p:sldId id="354"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1A7B"/>
    <a:srgbClr val="50A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2" d="100"/>
          <a:sy n="112" d="100"/>
        </p:scale>
        <p:origin x="204" y="25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42" d="100"/>
          <a:sy n="42" d="100"/>
        </p:scale>
        <p:origin x="-1529"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4D3FA-80B2-0941-AC64-E089AB8BB3D6}" type="doc">
      <dgm:prSet loTypeId="urn:microsoft.com/office/officeart/2005/8/layout/radial1" loCatId="" qsTypeId="urn:microsoft.com/office/officeart/2005/8/quickstyle/simple1" qsCatId="simple" csTypeId="urn:microsoft.com/office/officeart/2005/8/colors/colorful4" csCatId="colorful" phldr="1"/>
      <dgm:spPr/>
      <dgm:t>
        <a:bodyPr/>
        <a:lstStyle/>
        <a:p>
          <a:endParaRPr lang="en-US"/>
        </a:p>
      </dgm:t>
    </dgm:pt>
    <dgm:pt modelId="{7936363C-13B2-474D-956F-45A19C2FDA43}">
      <dgm:prSet custT="1"/>
      <dgm:spPr>
        <a:solidFill>
          <a:srgbClr val="21375D"/>
        </a:solidFill>
        <a:ln>
          <a:noFill/>
        </a:ln>
      </dgm:spPr>
      <dgm:t>
        <a:bodyPr/>
        <a:lstStyle/>
        <a:p>
          <a:pPr rtl="0"/>
          <a:r>
            <a:rPr lang="en-US" sz="2400" dirty="0" err="1" smtClean="0">
              <a:solidFill>
                <a:schemeClr val="bg1"/>
              </a:solidFill>
              <a:latin typeface="Calibri" charset="0"/>
            </a:rPr>
            <a:t>DaSy</a:t>
          </a:r>
          <a:endParaRPr lang="en-US" sz="2800" dirty="0">
            <a:solidFill>
              <a:schemeClr val="bg1"/>
            </a:solidFill>
          </a:endParaRPr>
        </a:p>
      </dgm:t>
    </dgm:pt>
    <dgm:pt modelId="{B7BB738A-6471-F74D-84B4-08EA25342A86}" type="parTrans" cxnId="{E136A19C-FFA6-644F-8B93-8496B61B44A2}">
      <dgm:prSet/>
      <dgm:spPr/>
      <dgm:t>
        <a:bodyPr/>
        <a:lstStyle/>
        <a:p>
          <a:endParaRPr lang="en-US"/>
        </a:p>
      </dgm:t>
    </dgm:pt>
    <dgm:pt modelId="{9666D492-F6FE-794E-984F-987142D4D008}" type="sibTrans" cxnId="{E136A19C-FFA6-644F-8B93-8496B61B44A2}">
      <dgm:prSet/>
      <dgm:spPr/>
      <dgm:t>
        <a:bodyPr/>
        <a:lstStyle/>
        <a:p>
          <a:endParaRPr lang="en-US"/>
        </a:p>
      </dgm:t>
    </dgm:pt>
    <dgm:pt modelId="{336B246C-6012-8A47-BB0D-83F7BDD44FFC}">
      <dgm:prSet custT="1"/>
      <dgm:spPr>
        <a:solidFill>
          <a:srgbClr val="E51826"/>
        </a:solidFill>
      </dgm:spPr>
      <dgm:t>
        <a:bodyPr/>
        <a:lstStyle/>
        <a:p>
          <a:pPr rtl="0"/>
          <a:r>
            <a:rPr lang="en-US" sz="2000" dirty="0" smtClean="0"/>
            <a:t>Building better data systems </a:t>
          </a:r>
          <a:endParaRPr lang="en-US" sz="2000" dirty="0"/>
        </a:p>
      </dgm:t>
    </dgm:pt>
    <dgm:pt modelId="{A9254B59-A0D4-BB44-8D6D-D73B8FD75709}" type="parTrans" cxnId="{EC339CE5-D0A1-2248-8D30-D55E68B207AE}">
      <dgm:prSet/>
      <dgm:spPr/>
      <dgm:t>
        <a:bodyPr/>
        <a:lstStyle/>
        <a:p>
          <a:endParaRPr lang="en-US"/>
        </a:p>
      </dgm:t>
    </dgm:pt>
    <dgm:pt modelId="{AA3153A2-E10F-584E-91C0-CDE97A3BD77E}" type="sibTrans" cxnId="{EC339CE5-D0A1-2248-8D30-D55E68B207AE}">
      <dgm:prSet/>
      <dgm:spPr/>
      <dgm:t>
        <a:bodyPr/>
        <a:lstStyle/>
        <a:p>
          <a:endParaRPr lang="en-US"/>
        </a:p>
      </dgm:t>
    </dgm:pt>
    <dgm:pt modelId="{B3C74152-D026-7541-A6C5-C7483FC4F23F}">
      <dgm:prSet custT="1"/>
      <dgm:spPr>
        <a:solidFill>
          <a:srgbClr val="E51826"/>
        </a:solidFill>
      </dgm:spPr>
      <dgm:t>
        <a:bodyPr/>
        <a:lstStyle/>
        <a:p>
          <a:pPr rtl="0"/>
          <a:r>
            <a:rPr lang="en-US" sz="2000" dirty="0" smtClean="0"/>
            <a:t>Coordinating data systems across early childhood programs</a:t>
          </a:r>
          <a:endParaRPr lang="en-US" sz="2000" dirty="0"/>
        </a:p>
      </dgm:t>
    </dgm:pt>
    <dgm:pt modelId="{791FE07A-7027-E046-AED6-BAE0EA8D7AEB}" type="parTrans" cxnId="{C9FD7FD1-2CB9-2945-A8B5-02FB4F8B9D7F}">
      <dgm:prSet/>
      <dgm:spPr/>
      <dgm:t>
        <a:bodyPr/>
        <a:lstStyle/>
        <a:p>
          <a:endParaRPr lang="en-US"/>
        </a:p>
      </dgm:t>
    </dgm:pt>
    <dgm:pt modelId="{D994F500-C9D7-D74D-8322-319FFCAE159D}" type="sibTrans" cxnId="{C9FD7FD1-2CB9-2945-A8B5-02FB4F8B9D7F}">
      <dgm:prSet/>
      <dgm:spPr/>
      <dgm:t>
        <a:bodyPr/>
        <a:lstStyle/>
        <a:p>
          <a:endParaRPr lang="en-US"/>
        </a:p>
      </dgm:t>
    </dgm:pt>
    <dgm:pt modelId="{8E261A7C-684B-FB4C-ABB4-CCF7B2B53EF6}">
      <dgm:prSet custT="1"/>
      <dgm:spPr>
        <a:solidFill>
          <a:srgbClr val="E51826"/>
        </a:solidFill>
      </dgm:spPr>
      <dgm:t>
        <a:bodyPr/>
        <a:lstStyle/>
        <a:p>
          <a:pPr rtl="0"/>
          <a:r>
            <a:rPr lang="en-US" sz="2000" dirty="0" smtClean="0"/>
            <a:t>Connecting to longitudinal data systems</a:t>
          </a:r>
          <a:endParaRPr lang="en-US" sz="2000" dirty="0"/>
        </a:p>
      </dgm:t>
    </dgm:pt>
    <dgm:pt modelId="{CECEB1D0-CC16-3447-9592-2893DF17C732}" type="parTrans" cxnId="{F4AE8427-52AE-D747-93BD-5F21FAB5CEA8}">
      <dgm:prSet/>
      <dgm:spPr/>
      <dgm:t>
        <a:bodyPr/>
        <a:lstStyle/>
        <a:p>
          <a:endParaRPr lang="en-US"/>
        </a:p>
      </dgm:t>
    </dgm:pt>
    <dgm:pt modelId="{E6EB6559-AF6C-284E-AA8B-244C99371113}" type="sibTrans" cxnId="{F4AE8427-52AE-D747-93BD-5F21FAB5CEA8}">
      <dgm:prSet/>
      <dgm:spPr/>
      <dgm:t>
        <a:bodyPr/>
        <a:lstStyle/>
        <a:p>
          <a:endParaRPr lang="en-US"/>
        </a:p>
      </dgm:t>
    </dgm:pt>
    <dgm:pt modelId="{43F97F30-8CB6-CC40-8E41-7F22C93FCF11}">
      <dgm:prSet custT="1"/>
      <dgm:spPr>
        <a:solidFill>
          <a:srgbClr val="E51826"/>
        </a:solidFill>
      </dgm:spPr>
      <dgm:t>
        <a:bodyPr/>
        <a:lstStyle/>
        <a:p>
          <a:pPr rtl="0"/>
          <a:r>
            <a:rPr lang="en-US" sz="2000" dirty="0" smtClean="0"/>
            <a:t>Building capacity to use data</a:t>
          </a:r>
          <a:endParaRPr lang="en-US" sz="2000" dirty="0"/>
        </a:p>
      </dgm:t>
    </dgm:pt>
    <dgm:pt modelId="{7C3F6CE3-4114-DB42-8186-95F21A38DBE3}" type="parTrans" cxnId="{8669DE0B-DDFC-6045-BD35-473182F4713E}">
      <dgm:prSet/>
      <dgm:spPr/>
      <dgm:t>
        <a:bodyPr/>
        <a:lstStyle/>
        <a:p>
          <a:endParaRPr lang="en-US"/>
        </a:p>
      </dgm:t>
    </dgm:pt>
    <dgm:pt modelId="{78E99EF5-2AB8-0B46-908D-5AA8DA2BB4FA}" type="sibTrans" cxnId="{8669DE0B-DDFC-6045-BD35-473182F4713E}">
      <dgm:prSet/>
      <dgm:spPr/>
      <dgm:t>
        <a:bodyPr/>
        <a:lstStyle/>
        <a:p>
          <a:endParaRPr lang="en-US"/>
        </a:p>
      </dgm:t>
    </dgm:pt>
    <dgm:pt modelId="{1531FA64-C1B9-594C-8D37-D6A567F7295B}" type="pres">
      <dgm:prSet presAssocID="{FDE4D3FA-80B2-0941-AC64-E089AB8BB3D6}" presName="cycle" presStyleCnt="0">
        <dgm:presLayoutVars>
          <dgm:chMax val="1"/>
          <dgm:dir/>
          <dgm:animLvl val="ctr"/>
          <dgm:resizeHandles val="exact"/>
        </dgm:presLayoutVars>
      </dgm:prSet>
      <dgm:spPr/>
      <dgm:t>
        <a:bodyPr/>
        <a:lstStyle/>
        <a:p>
          <a:endParaRPr lang="en-US"/>
        </a:p>
      </dgm:t>
    </dgm:pt>
    <dgm:pt modelId="{FDDA680A-810C-9C43-B097-5A975768C1A9}" type="pres">
      <dgm:prSet presAssocID="{7936363C-13B2-474D-956F-45A19C2FDA43}" presName="centerShape" presStyleLbl="node0" presStyleIdx="0" presStyleCnt="1"/>
      <dgm:spPr/>
      <dgm:t>
        <a:bodyPr/>
        <a:lstStyle/>
        <a:p>
          <a:endParaRPr lang="en-US"/>
        </a:p>
      </dgm:t>
    </dgm:pt>
    <dgm:pt modelId="{EC82FC9C-84E6-5644-A4FB-7D028575F19A}" type="pres">
      <dgm:prSet presAssocID="{A9254B59-A0D4-BB44-8D6D-D73B8FD75709}" presName="Name9" presStyleLbl="parChTrans1D2" presStyleIdx="0" presStyleCnt="4"/>
      <dgm:spPr/>
      <dgm:t>
        <a:bodyPr/>
        <a:lstStyle/>
        <a:p>
          <a:endParaRPr lang="en-US"/>
        </a:p>
      </dgm:t>
    </dgm:pt>
    <dgm:pt modelId="{325A77A2-CBCE-BE41-BDD1-D8B5590AF877}" type="pres">
      <dgm:prSet presAssocID="{A9254B59-A0D4-BB44-8D6D-D73B8FD75709}" presName="connTx" presStyleLbl="parChTrans1D2" presStyleIdx="0" presStyleCnt="4"/>
      <dgm:spPr/>
      <dgm:t>
        <a:bodyPr/>
        <a:lstStyle/>
        <a:p>
          <a:endParaRPr lang="en-US"/>
        </a:p>
      </dgm:t>
    </dgm:pt>
    <dgm:pt modelId="{A56FE665-AC2C-D84B-8DCC-438EC7E65ADA}" type="pres">
      <dgm:prSet presAssocID="{336B246C-6012-8A47-BB0D-83F7BDD44FFC}" presName="node" presStyleLbl="node1" presStyleIdx="0" presStyleCnt="4" custScaleX="165114" custScaleY="130681" custRadScaleRad="95121" custRadScaleInc="0">
        <dgm:presLayoutVars>
          <dgm:bulletEnabled val="1"/>
        </dgm:presLayoutVars>
      </dgm:prSet>
      <dgm:spPr/>
      <dgm:t>
        <a:bodyPr/>
        <a:lstStyle/>
        <a:p>
          <a:endParaRPr lang="en-US"/>
        </a:p>
      </dgm:t>
    </dgm:pt>
    <dgm:pt modelId="{F849472B-E598-8B49-A5E3-C32345E27701}" type="pres">
      <dgm:prSet presAssocID="{791FE07A-7027-E046-AED6-BAE0EA8D7AEB}" presName="Name9" presStyleLbl="parChTrans1D2" presStyleIdx="1" presStyleCnt="4"/>
      <dgm:spPr/>
      <dgm:t>
        <a:bodyPr/>
        <a:lstStyle/>
        <a:p>
          <a:endParaRPr lang="en-US"/>
        </a:p>
      </dgm:t>
    </dgm:pt>
    <dgm:pt modelId="{B1BF5BEA-72E0-8143-88DA-F437606FD249}" type="pres">
      <dgm:prSet presAssocID="{791FE07A-7027-E046-AED6-BAE0EA8D7AEB}" presName="connTx" presStyleLbl="parChTrans1D2" presStyleIdx="1" presStyleCnt="4"/>
      <dgm:spPr/>
      <dgm:t>
        <a:bodyPr/>
        <a:lstStyle/>
        <a:p>
          <a:endParaRPr lang="en-US"/>
        </a:p>
      </dgm:t>
    </dgm:pt>
    <dgm:pt modelId="{33C74C77-8174-294C-AD79-966F6668060B}" type="pres">
      <dgm:prSet presAssocID="{B3C74152-D026-7541-A6C5-C7483FC4F23F}" presName="node" presStyleLbl="node1" presStyleIdx="1" presStyleCnt="4" custScaleX="162431" custScaleY="148034" custRadScaleRad="113263" custRadScaleInc="-13">
        <dgm:presLayoutVars>
          <dgm:bulletEnabled val="1"/>
        </dgm:presLayoutVars>
      </dgm:prSet>
      <dgm:spPr/>
      <dgm:t>
        <a:bodyPr/>
        <a:lstStyle/>
        <a:p>
          <a:endParaRPr lang="en-US"/>
        </a:p>
      </dgm:t>
    </dgm:pt>
    <dgm:pt modelId="{7D669513-7B71-5C43-ACAF-53FC3EF17191}" type="pres">
      <dgm:prSet presAssocID="{CECEB1D0-CC16-3447-9592-2893DF17C732}" presName="Name9" presStyleLbl="parChTrans1D2" presStyleIdx="2" presStyleCnt="4"/>
      <dgm:spPr/>
      <dgm:t>
        <a:bodyPr/>
        <a:lstStyle/>
        <a:p>
          <a:endParaRPr lang="en-US"/>
        </a:p>
      </dgm:t>
    </dgm:pt>
    <dgm:pt modelId="{1505AE9C-239E-C041-A00C-C6474122A48C}" type="pres">
      <dgm:prSet presAssocID="{CECEB1D0-CC16-3447-9592-2893DF17C732}" presName="connTx" presStyleLbl="parChTrans1D2" presStyleIdx="2" presStyleCnt="4"/>
      <dgm:spPr/>
      <dgm:t>
        <a:bodyPr/>
        <a:lstStyle/>
        <a:p>
          <a:endParaRPr lang="en-US"/>
        </a:p>
      </dgm:t>
    </dgm:pt>
    <dgm:pt modelId="{577B0EBE-BA58-FC47-8007-0704C6AFCA95}" type="pres">
      <dgm:prSet presAssocID="{8E261A7C-684B-FB4C-ABB4-CCF7B2B53EF6}" presName="node" presStyleLbl="node1" presStyleIdx="2" presStyleCnt="4" custScaleX="165114" custScaleY="132591" custRadScaleRad="95472" custRadScaleInc="0">
        <dgm:presLayoutVars>
          <dgm:bulletEnabled val="1"/>
        </dgm:presLayoutVars>
      </dgm:prSet>
      <dgm:spPr/>
      <dgm:t>
        <a:bodyPr/>
        <a:lstStyle/>
        <a:p>
          <a:endParaRPr lang="en-US"/>
        </a:p>
      </dgm:t>
    </dgm:pt>
    <dgm:pt modelId="{152100A5-4007-1744-B0E7-82E25E1569C8}" type="pres">
      <dgm:prSet presAssocID="{7C3F6CE3-4114-DB42-8186-95F21A38DBE3}" presName="Name9" presStyleLbl="parChTrans1D2" presStyleIdx="3" presStyleCnt="4"/>
      <dgm:spPr/>
      <dgm:t>
        <a:bodyPr/>
        <a:lstStyle/>
        <a:p>
          <a:endParaRPr lang="en-US"/>
        </a:p>
      </dgm:t>
    </dgm:pt>
    <dgm:pt modelId="{2E43DE9F-6B1C-6A4C-827F-644F1D5915EC}" type="pres">
      <dgm:prSet presAssocID="{7C3F6CE3-4114-DB42-8186-95F21A38DBE3}" presName="connTx" presStyleLbl="parChTrans1D2" presStyleIdx="3" presStyleCnt="4"/>
      <dgm:spPr/>
      <dgm:t>
        <a:bodyPr/>
        <a:lstStyle/>
        <a:p>
          <a:endParaRPr lang="en-US"/>
        </a:p>
      </dgm:t>
    </dgm:pt>
    <dgm:pt modelId="{737CB85C-3F7B-E946-9A16-A14E24CC53EE}" type="pres">
      <dgm:prSet presAssocID="{43F97F30-8CB6-CC40-8E41-7F22C93FCF11}" presName="node" presStyleLbl="node1" presStyleIdx="3" presStyleCnt="4" custScaleX="156285" custScaleY="145862" custRadScaleRad="107991" custRadScaleInc="-949">
        <dgm:presLayoutVars>
          <dgm:bulletEnabled val="1"/>
        </dgm:presLayoutVars>
      </dgm:prSet>
      <dgm:spPr/>
      <dgm:t>
        <a:bodyPr/>
        <a:lstStyle/>
        <a:p>
          <a:endParaRPr lang="en-US"/>
        </a:p>
      </dgm:t>
    </dgm:pt>
  </dgm:ptLst>
  <dgm:cxnLst>
    <dgm:cxn modelId="{25DF5255-6217-413C-B754-059E281CBFD3}" type="presOf" srcId="{CECEB1D0-CC16-3447-9592-2893DF17C732}" destId="{1505AE9C-239E-C041-A00C-C6474122A48C}" srcOrd="1" destOrd="0" presId="urn:microsoft.com/office/officeart/2005/8/layout/radial1"/>
    <dgm:cxn modelId="{7D4DDC90-987E-485E-B97E-33D47B82F053}" type="presOf" srcId="{7936363C-13B2-474D-956F-45A19C2FDA43}" destId="{FDDA680A-810C-9C43-B097-5A975768C1A9}" srcOrd="0" destOrd="0" presId="urn:microsoft.com/office/officeart/2005/8/layout/radial1"/>
    <dgm:cxn modelId="{C9FD7FD1-2CB9-2945-A8B5-02FB4F8B9D7F}" srcId="{7936363C-13B2-474D-956F-45A19C2FDA43}" destId="{B3C74152-D026-7541-A6C5-C7483FC4F23F}" srcOrd="1" destOrd="0" parTransId="{791FE07A-7027-E046-AED6-BAE0EA8D7AEB}" sibTransId="{D994F500-C9D7-D74D-8322-319FFCAE159D}"/>
    <dgm:cxn modelId="{7C0463E8-16C6-4D8A-825F-09307226E422}" type="presOf" srcId="{336B246C-6012-8A47-BB0D-83F7BDD44FFC}" destId="{A56FE665-AC2C-D84B-8DCC-438EC7E65ADA}" srcOrd="0" destOrd="0" presId="urn:microsoft.com/office/officeart/2005/8/layout/radial1"/>
    <dgm:cxn modelId="{2A5278FD-8627-4A08-8985-B63EDD6C590A}" type="presOf" srcId="{791FE07A-7027-E046-AED6-BAE0EA8D7AEB}" destId="{B1BF5BEA-72E0-8143-88DA-F437606FD249}" srcOrd="1" destOrd="0" presId="urn:microsoft.com/office/officeart/2005/8/layout/radial1"/>
    <dgm:cxn modelId="{D48D5BCC-9204-420A-8953-CB626F2C21D1}" type="presOf" srcId="{B3C74152-D026-7541-A6C5-C7483FC4F23F}" destId="{33C74C77-8174-294C-AD79-966F6668060B}" srcOrd="0" destOrd="0" presId="urn:microsoft.com/office/officeart/2005/8/layout/radial1"/>
    <dgm:cxn modelId="{E00DF9B6-C4B6-4140-9F0A-3F881E02E0E0}" type="presOf" srcId="{43F97F30-8CB6-CC40-8E41-7F22C93FCF11}" destId="{737CB85C-3F7B-E946-9A16-A14E24CC53EE}" srcOrd="0" destOrd="0" presId="urn:microsoft.com/office/officeart/2005/8/layout/radial1"/>
    <dgm:cxn modelId="{E136A19C-FFA6-644F-8B93-8496B61B44A2}" srcId="{FDE4D3FA-80B2-0941-AC64-E089AB8BB3D6}" destId="{7936363C-13B2-474D-956F-45A19C2FDA43}" srcOrd="0" destOrd="0" parTransId="{B7BB738A-6471-F74D-84B4-08EA25342A86}" sibTransId="{9666D492-F6FE-794E-984F-987142D4D008}"/>
    <dgm:cxn modelId="{D7A2F7FC-8460-470E-ADA2-A5F6D4C68102}" type="presOf" srcId="{7C3F6CE3-4114-DB42-8186-95F21A38DBE3}" destId="{2E43DE9F-6B1C-6A4C-827F-644F1D5915EC}" srcOrd="1" destOrd="0" presId="urn:microsoft.com/office/officeart/2005/8/layout/radial1"/>
    <dgm:cxn modelId="{9A92FD39-E970-48A8-84ED-D6FEE731C045}" type="presOf" srcId="{A9254B59-A0D4-BB44-8D6D-D73B8FD75709}" destId="{325A77A2-CBCE-BE41-BDD1-D8B5590AF877}" srcOrd="1" destOrd="0" presId="urn:microsoft.com/office/officeart/2005/8/layout/radial1"/>
    <dgm:cxn modelId="{F4AE8427-52AE-D747-93BD-5F21FAB5CEA8}" srcId="{7936363C-13B2-474D-956F-45A19C2FDA43}" destId="{8E261A7C-684B-FB4C-ABB4-CCF7B2B53EF6}" srcOrd="2" destOrd="0" parTransId="{CECEB1D0-CC16-3447-9592-2893DF17C732}" sibTransId="{E6EB6559-AF6C-284E-AA8B-244C99371113}"/>
    <dgm:cxn modelId="{1DD74589-DFF3-465B-A6FA-43CBF9ACC4AA}" type="presOf" srcId="{791FE07A-7027-E046-AED6-BAE0EA8D7AEB}" destId="{F849472B-E598-8B49-A5E3-C32345E27701}" srcOrd="0" destOrd="0" presId="urn:microsoft.com/office/officeart/2005/8/layout/radial1"/>
    <dgm:cxn modelId="{FB530EE3-7A5E-4665-956D-42EF46DD4E99}" type="presOf" srcId="{8E261A7C-684B-FB4C-ABB4-CCF7B2B53EF6}" destId="{577B0EBE-BA58-FC47-8007-0704C6AFCA95}" srcOrd="0" destOrd="0" presId="urn:microsoft.com/office/officeart/2005/8/layout/radial1"/>
    <dgm:cxn modelId="{8669DE0B-DDFC-6045-BD35-473182F4713E}" srcId="{7936363C-13B2-474D-956F-45A19C2FDA43}" destId="{43F97F30-8CB6-CC40-8E41-7F22C93FCF11}" srcOrd="3" destOrd="0" parTransId="{7C3F6CE3-4114-DB42-8186-95F21A38DBE3}" sibTransId="{78E99EF5-2AB8-0B46-908D-5AA8DA2BB4FA}"/>
    <dgm:cxn modelId="{AD7B4E89-5A47-4B01-88E1-AAF8C81F0F85}" type="presOf" srcId="{CECEB1D0-CC16-3447-9592-2893DF17C732}" destId="{7D669513-7B71-5C43-ACAF-53FC3EF17191}" srcOrd="0" destOrd="0" presId="urn:microsoft.com/office/officeart/2005/8/layout/radial1"/>
    <dgm:cxn modelId="{EC339CE5-D0A1-2248-8D30-D55E68B207AE}" srcId="{7936363C-13B2-474D-956F-45A19C2FDA43}" destId="{336B246C-6012-8A47-BB0D-83F7BDD44FFC}" srcOrd="0" destOrd="0" parTransId="{A9254B59-A0D4-BB44-8D6D-D73B8FD75709}" sibTransId="{AA3153A2-E10F-584E-91C0-CDE97A3BD77E}"/>
    <dgm:cxn modelId="{A45087E3-ECE0-44B7-8057-35D1015CF7D8}" type="presOf" srcId="{A9254B59-A0D4-BB44-8D6D-D73B8FD75709}" destId="{EC82FC9C-84E6-5644-A4FB-7D028575F19A}" srcOrd="0" destOrd="0" presId="urn:microsoft.com/office/officeart/2005/8/layout/radial1"/>
    <dgm:cxn modelId="{164FD921-1506-4BF5-A074-21795D44C2B6}" type="presOf" srcId="{7C3F6CE3-4114-DB42-8186-95F21A38DBE3}" destId="{152100A5-4007-1744-B0E7-82E25E1569C8}" srcOrd="0" destOrd="0" presId="urn:microsoft.com/office/officeart/2005/8/layout/radial1"/>
    <dgm:cxn modelId="{FFFAAE5F-FB31-436C-BFB5-41ECEA14C590}" type="presOf" srcId="{FDE4D3FA-80B2-0941-AC64-E089AB8BB3D6}" destId="{1531FA64-C1B9-594C-8D37-D6A567F7295B}" srcOrd="0" destOrd="0" presId="urn:microsoft.com/office/officeart/2005/8/layout/radial1"/>
    <dgm:cxn modelId="{B39E0F9F-47CD-4732-AD2B-F0706E78292D}" type="presParOf" srcId="{1531FA64-C1B9-594C-8D37-D6A567F7295B}" destId="{FDDA680A-810C-9C43-B097-5A975768C1A9}" srcOrd="0" destOrd="0" presId="urn:microsoft.com/office/officeart/2005/8/layout/radial1"/>
    <dgm:cxn modelId="{25A657B5-1277-4348-897F-F80C35189EAE}" type="presParOf" srcId="{1531FA64-C1B9-594C-8D37-D6A567F7295B}" destId="{EC82FC9C-84E6-5644-A4FB-7D028575F19A}" srcOrd="1" destOrd="0" presId="urn:microsoft.com/office/officeart/2005/8/layout/radial1"/>
    <dgm:cxn modelId="{36F6E666-BFD5-46F3-9E1E-A202E5DD44CD}" type="presParOf" srcId="{EC82FC9C-84E6-5644-A4FB-7D028575F19A}" destId="{325A77A2-CBCE-BE41-BDD1-D8B5590AF877}" srcOrd="0" destOrd="0" presId="urn:microsoft.com/office/officeart/2005/8/layout/radial1"/>
    <dgm:cxn modelId="{323DCEA7-BD46-4AD4-A98E-895F0A6A024F}" type="presParOf" srcId="{1531FA64-C1B9-594C-8D37-D6A567F7295B}" destId="{A56FE665-AC2C-D84B-8DCC-438EC7E65ADA}" srcOrd="2" destOrd="0" presId="urn:microsoft.com/office/officeart/2005/8/layout/radial1"/>
    <dgm:cxn modelId="{FF525B2D-98C3-43B0-A06E-44291F6F0A43}" type="presParOf" srcId="{1531FA64-C1B9-594C-8D37-D6A567F7295B}" destId="{F849472B-E598-8B49-A5E3-C32345E27701}" srcOrd="3" destOrd="0" presId="urn:microsoft.com/office/officeart/2005/8/layout/radial1"/>
    <dgm:cxn modelId="{AAB5C8CF-09B4-4FB7-B95A-CD62F32124C2}" type="presParOf" srcId="{F849472B-E598-8B49-A5E3-C32345E27701}" destId="{B1BF5BEA-72E0-8143-88DA-F437606FD249}" srcOrd="0" destOrd="0" presId="urn:microsoft.com/office/officeart/2005/8/layout/radial1"/>
    <dgm:cxn modelId="{798C6C26-3E19-4D24-B0F3-076779D5490E}" type="presParOf" srcId="{1531FA64-C1B9-594C-8D37-D6A567F7295B}" destId="{33C74C77-8174-294C-AD79-966F6668060B}" srcOrd="4" destOrd="0" presId="urn:microsoft.com/office/officeart/2005/8/layout/radial1"/>
    <dgm:cxn modelId="{A74622C6-F215-41CC-AED8-91500FC49828}" type="presParOf" srcId="{1531FA64-C1B9-594C-8D37-D6A567F7295B}" destId="{7D669513-7B71-5C43-ACAF-53FC3EF17191}" srcOrd="5" destOrd="0" presId="urn:microsoft.com/office/officeart/2005/8/layout/radial1"/>
    <dgm:cxn modelId="{7ABED20C-8FCA-43C3-BD3F-EFE7FE55E4F8}" type="presParOf" srcId="{7D669513-7B71-5C43-ACAF-53FC3EF17191}" destId="{1505AE9C-239E-C041-A00C-C6474122A48C}" srcOrd="0" destOrd="0" presId="urn:microsoft.com/office/officeart/2005/8/layout/radial1"/>
    <dgm:cxn modelId="{370A6003-F121-4366-B89B-799D1428BFC0}" type="presParOf" srcId="{1531FA64-C1B9-594C-8D37-D6A567F7295B}" destId="{577B0EBE-BA58-FC47-8007-0704C6AFCA95}" srcOrd="6" destOrd="0" presId="urn:microsoft.com/office/officeart/2005/8/layout/radial1"/>
    <dgm:cxn modelId="{AA1B90D6-5B37-48C9-8270-A81BA4BD44F2}" type="presParOf" srcId="{1531FA64-C1B9-594C-8D37-D6A567F7295B}" destId="{152100A5-4007-1744-B0E7-82E25E1569C8}" srcOrd="7" destOrd="0" presId="urn:microsoft.com/office/officeart/2005/8/layout/radial1"/>
    <dgm:cxn modelId="{12CB8213-12F6-422C-8527-8F2E0283D045}" type="presParOf" srcId="{152100A5-4007-1744-B0E7-82E25E1569C8}" destId="{2E43DE9F-6B1C-6A4C-827F-644F1D5915EC}" srcOrd="0" destOrd="0" presId="urn:microsoft.com/office/officeart/2005/8/layout/radial1"/>
    <dgm:cxn modelId="{037D8838-F76D-4C09-BDEE-2846D12F9977}" type="presParOf" srcId="{1531FA64-C1B9-594C-8D37-D6A567F7295B}" destId="{737CB85C-3F7B-E946-9A16-A14E24CC53EE}"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A680A-810C-9C43-B097-5A975768C1A9}">
      <dsp:nvSpPr>
        <dsp:cNvPr id="0" name=""/>
        <dsp:cNvSpPr/>
      </dsp:nvSpPr>
      <dsp:spPr>
        <a:xfrm>
          <a:off x="2612427" y="1615796"/>
          <a:ext cx="1231805" cy="1231805"/>
        </a:xfrm>
        <a:prstGeom prst="ellipse">
          <a:avLst/>
        </a:prstGeom>
        <a:solidFill>
          <a:srgbClr val="21375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err="1" smtClean="0">
              <a:solidFill>
                <a:schemeClr val="bg1"/>
              </a:solidFill>
              <a:latin typeface="Calibri" charset="0"/>
            </a:rPr>
            <a:t>DaSy</a:t>
          </a:r>
          <a:endParaRPr lang="en-US" sz="2800" kern="1200" dirty="0">
            <a:solidFill>
              <a:schemeClr val="bg1"/>
            </a:solidFill>
          </a:endParaRPr>
        </a:p>
      </dsp:txBody>
      <dsp:txXfrm>
        <a:off x="2792821" y="1796190"/>
        <a:ext cx="871017" cy="871017"/>
      </dsp:txXfrm>
    </dsp:sp>
    <dsp:sp modelId="{EC82FC9C-84E6-5644-A4FB-7D028575F19A}">
      <dsp:nvSpPr>
        <dsp:cNvPr id="0" name=""/>
        <dsp:cNvSpPr/>
      </dsp:nvSpPr>
      <dsp:spPr>
        <a:xfrm rot="16200000">
          <a:off x="3176034" y="1546430"/>
          <a:ext cx="104591" cy="34140"/>
        </a:xfrm>
        <a:custGeom>
          <a:avLst/>
          <a:gdLst/>
          <a:ahLst/>
          <a:cxnLst/>
          <a:rect l="0" t="0" r="0" b="0"/>
          <a:pathLst>
            <a:path>
              <a:moveTo>
                <a:pt x="0" y="17070"/>
              </a:moveTo>
              <a:lnTo>
                <a:pt x="104591" y="170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25715" y="1560886"/>
        <a:ext cx="5229" cy="5229"/>
      </dsp:txXfrm>
    </dsp:sp>
    <dsp:sp modelId="{A56FE665-AC2C-D84B-8DCC-438EC7E65ADA}">
      <dsp:nvSpPr>
        <dsp:cNvPr id="0" name=""/>
        <dsp:cNvSpPr/>
      </dsp:nvSpPr>
      <dsp:spPr>
        <a:xfrm>
          <a:off x="2211388" y="-98530"/>
          <a:ext cx="2033883" cy="1609736"/>
        </a:xfrm>
        <a:prstGeom prst="ellipse">
          <a:avLst/>
        </a:prstGeom>
        <a:solidFill>
          <a:srgbClr val="E518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Building better data systems </a:t>
          </a:r>
          <a:endParaRPr lang="en-US" sz="2000" kern="1200" dirty="0"/>
        </a:p>
      </dsp:txBody>
      <dsp:txXfrm>
        <a:off x="2509243" y="137210"/>
        <a:ext cx="1438173" cy="1138256"/>
      </dsp:txXfrm>
    </dsp:sp>
    <dsp:sp modelId="{F849472B-E598-8B49-A5E3-C32345E27701}">
      <dsp:nvSpPr>
        <dsp:cNvPr id="0" name=""/>
        <dsp:cNvSpPr/>
      </dsp:nvSpPr>
      <dsp:spPr>
        <a:xfrm rot="21599649">
          <a:off x="3844233" y="2214556"/>
          <a:ext cx="199967" cy="34140"/>
        </a:xfrm>
        <a:custGeom>
          <a:avLst/>
          <a:gdLst/>
          <a:ahLst/>
          <a:cxnLst/>
          <a:rect l="0" t="0" r="0" b="0"/>
          <a:pathLst>
            <a:path>
              <a:moveTo>
                <a:pt x="0" y="17070"/>
              </a:moveTo>
              <a:lnTo>
                <a:pt x="199967" y="170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39217" y="2226627"/>
        <a:ext cx="9998" cy="9998"/>
      </dsp:txXfrm>
    </dsp:sp>
    <dsp:sp modelId="{33C74C77-8174-294C-AD79-966F6668060B}">
      <dsp:nvSpPr>
        <dsp:cNvPr id="0" name=""/>
        <dsp:cNvSpPr/>
      </dsp:nvSpPr>
      <dsp:spPr>
        <a:xfrm>
          <a:off x="4044200" y="1319768"/>
          <a:ext cx="2000834" cy="1823491"/>
        </a:xfrm>
        <a:prstGeom prst="ellipse">
          <a:avLst/>
        </a:prstGeom>
        <a:solidFill>
          <a:srgbClr val="E518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Coordinating data systems across early childhood programs</a:t>
          </a:r>
          <a:endParaRPr lang="en-US" sz="2000" kern="1200" dirty="0"/>
        </a:p>
      </dsp:txBody>
      <dsp:txXfrm>
        <a:off x="4337215" y="1586812"/>
        <a:ext cx="1414804" cy="1289403"/>
      </dsp:txXfrm>
    </dsp:sp>
    <dsp:sp modelId="{7D669513-7B71-5C43-ACAF-53FC3EF17191}">
      <dsp:nvSpPr>
        <dsp:cNvPr id="0" name=""/>
        <dsp:cNvSpPr/>
      </dsp:nvSpPr>
      <dsp:spPr>
        <a:xfrm rot="5400000">
          <a:off x="3179102" y="2879760"/>
          <a:ext cx="98456" cy="34140"/>
        </a:xfrm>
        <a:custGeom>
          <a:avLst/>
          <a:gdLst/>
          <a:ahLst/>
          <a:cxnLst/>
          <a:rect l="0" t="0" r="0" b="0"/>
          <a:pathLst>
            <a:path>
              <a:moveTo>
                <a:pt x="0" y="17070"/>
              </a:moveTo>
              <a:lnTo>
                <a:pt x="98456" y="170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25868" y="2894369"/>
        <a:ext cx="4922" cy="4922"/>
      </dsp:txXfrm>
    </dsp:sp>
    <dsp:sp modelId="{577B0EBE-BA58-FC47-8007-0704C6AFCA95}">
      <dsp:nvSpPr>
        <dsp:cNvPr id="0" name=""/>
        <dsp:cNvSpPr/>
      </dsp:nvSpPr>
      <dsp:spPr>
        <a:xfrm>
          <a:off x="2211388" y="2946058"/>
          <a:ext cx="2033883" cy="1633263"/>
        </a:xfrm>
        <a:prstGeom prst="ellipse">
          <a:avLst/>
        </a:prstGeom>
        <a:solidFill>
          <a:srgbClr val="E518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Connecting to longitudinal data systems</a:t>
          </a:r>
          <a:endParaRPr lang="en-US" sz="2000" kern="1200" dirty="0"/>
        </a:p>
      </dsp:txBody>
      <dsp:txXfrm>
        <a:off x="2509243" y="3185244"/>
        <a:ext cx="1438173" cy="1154891"/>
      </dsp:txXfrm>
    </dsp:sp>
    <dsp:sp modelId="{152100A5-4007-1744-B0E7-82E25E1569C8}">
      <dsp:nvSpPr>
        <dsp:cNvPr id="0" name=""/>
        <dsp:cNvSpPr/>
      </dsp:nvSpPr>
      <dsp:spPr>
        <a:xfrm rot="10774377">
          <a:off x="2459163" y="2219791"/>
          <a:ext cx="153283" cy="34140"/>
        </a:xfrm>
        <a:custGeom>
          <a:avLst/>
          <a:gdLst/>
          <a:ahLst/>
          <a:cxnLst/>
          <a:rect l="0" t="0" r="0" b="0"/>
          <a:pathLst>
            <a:path>
              <a:moveTo>
                <a:pt x="0" y="17070"/>
              </a:moveTo>
              <a:lnTo>
                <a:pt x="153283" y="170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31972" y="2233029"/>
        <a:ext cx="7664" cy="7664"/>
      </dsp:txXfrm>
    </dsp:sp>
    <dsp:sp modelId="{737CB85C-3F7B-E946-9A16-A14E24CC53EE}">
      <dsp:nvSpPr>
        <dsp:cNvPr id="0" name=""/>
        <dsp:cNvSpPr/>
      </dsp:nvSpPr>
      <dsp:spPr>
        <a:xfrm>
          <a:off x="534068" y="1346238"/>
          <a:ext cx="1925127" cy="1796736"/>
        </a:xfrm>
        <a:prstGeom prst="ellipse">
          <a:avLst/>
        </a:prstGeom>
        <a:solidFill>
          <a:srgbClr val="E518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Building capacity to use data</a:t>
          </a:r>
          <a:endParaRPr lang="en-US" sz="2000" kern="1200" dirty="0"/>
        </a:p>
      </dsp:txBody>
      <dsp:txXfrm>
        <a:off x="815996" y="1609364"/>
        <a:ext cx="1361271" cy="127048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B427E71C-6D91-469A-9051-CC7B268673A8}" type="datetimeFigureOut">
              <a:rPr lang="en-US"/>
              <a:pPr>
                <a:defRPr/>
              </a:pPr>
              <a:t>1/17/2017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3735E68-F5C1-4CF9-BC7E-8B49AE0516A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4B616D9-577C-4A2D-B33D-D59E51BFB272}" type="datetimeFigureOut">
              <a:rPr lang="en-US"/>
              <a:pPr>
                <a:defRPr/>
              </a:pPr>
              <a:t>1/17/2017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F641318-5A7F-4AAA-BD20-D6F767DA982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E02D33C-8B4D-420A-B67E-2BB9CB8C87FE}" type="slidenum">
              <a:rPr lang="en-US" altLang="en-US"/>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F847F2B-280F-495F-B152-FF486A9BB243}" type="slidenum">
              <a:rPr lang="en-US" altLang="en-US"/>
              <a:pPr/>
              <a:t>11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B44134-FF79-469F-B946-8B416EE710B5}"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562498E-F7F0-4EB4-9F9A-742D68B64814}" type="slidenum">
              <a:rPr lang="en-US" altLang="en-US"/>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F739023-77DA-4812-A2CF-3EB4C085438A}" type="slidenum">
              <a:rPr lang="en-US" altLang="en-US"/>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FB75880-2D14-4B5F-8904-AD9EC6B0C8CA}" type="slidenum">
              <a:rPr lang="en-US" altLang="en-US"/>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46D4E74-342A-4C31-87B7-FE553A5A5FDC}" type="slidenum">
              <a:rPr lang="en-US" altLang="en-US"/>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E2C8D39-6094-4EAF-997A-E2B555F6B540}" type="slidenum">
              <a:rPr lang="en-US" altLang="en-US"/>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2F2732E-E222-491A-9B67-F9AA1EB9148B}" type="slidenum">
              <a:rPr lang="en-US" altLang="en-US"/>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4E64C7B-5168-4FC8-9914-29BA05791DF1}" type="slidenum">
              <a:rPr lang="en-US" altLang="en-US"/>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43275" y="211138"/>
            <a:ext cx="245745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358140" y="1927225"/>
            <a:ext cx="8526780" cy="1227455"/>
          </a:xfrm>
          <a:prstGeom prst="rect">
            <a:avLst/>
          </a:prstGeom>
        </p:spPr>
        <p:txBody>
          <a:bodyPr>
            <a:noAutofit/>
          </a:bodyPr>
          <a:lstStyle>
            <a:lvl1pPr marL="0" indent="0" algn="ctr">
              <a:buNone/>
              <a:defRPr sz="6000" baseline="0">
                <a:solidFill>
                  <a:srgbClr val="521A7B"/>
                </a:solidFill>
              </a:defRPr>
            </a:lvl1pPr>
          </a:lstStyle>
          <a:p>
            <a:pPr lvl="0"/>
            <a:r>
              <a:rPr lang="en-US" smtClean="0"/>
              <a:t>Click to edit Master text styles</a:t>
            </a:r>
          </a:p>
        </p:txBody>
      </p:sp>
      <p:sp>
        <p:nvSpPr>
          <p:cNvPr id="14" name="Text Placeholder 13"/>
          <p:cNvSpPr>
            <a:spLocks noGrp="1"/>
          </p:cNvSpPr>
          <p:nvPr>
            <p:ph type="body" sz="quarter" idx="14"/>
          </p:nvPr>
        </p:nvSpPr>
        <p:spPr>
          <a:xfrm>
            <a:off x="2073275" y="3154363"/>
            <a:ext cx="4997450" cy="808037"/>
          </a:xfrm>
          <a:prstGeom prst="rect">
            <a:avLst/>
          </a:prstGeom>
        </p:spPr>
        <p:txBody>
          <a:bodyPr>
            <a:normAutofit/>
          </a:bodyPr>
          <a:lstStyle>
            <a:lvl1pPr marL="0" indent="0" algn="ctr">
              <a:buNone/>
              <a:defRPr sz="3600" b="0">
                <a:solidFill>
                  <a:srgbClr val="50A700"/>
                </a:solidFill>
              </a:defRPr>
            </a:lvl1pPr>
          </a:lstStyle>
          <a:p>
            <a:pPr lvl="0"/>
            <a:r>
              <a:rPr lang="en-US" smtClean="0"/>
              <a:t>Click to edit Master text styles</a:t>
            </a:r>
          </a:p>
        </p:txBody>
      </p:sp>
    </p:spTree>
    <p:extLst>
      <p:ext uri="{BB962C8B-B14F-4D97-AF65-F5344CB8AC3E}">
        <p14:creationId xmlns:p14="http://schemas.microsoft.com/office/powerpoint/2010/main" val="150102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0"/>
          <p:cNvSpPr>
            <a:spLocks noGrp="1"/>
          </p:cNvSpPr>
          <p:nvPr>
            <p:ph type="body" sz="quarter" idx="10"/>
          </p:nvPr>
        </p:nvSpPr>
        <p:spPr>
          <a:xfrm>
            <a:off x="639763" y="2111058"/>
            <a:ext cx="7627937" cy="1431925"/>
          </a:xfrm>
          <a:prstGeom prst="rect">
            <a:avLst/>
          </a:prstGeom>
        </p:spPr>
        <p:txBody>
          <a:bodyPr/>
          <a:lstStyle>
            <a:lvl1pPr marL="0" indent="0">
              <a:buNone/>
              <a:defRPr sz="4800" baseline="0">
                <a:solidFill>
                  <a:srgbClr val="521A7B"/>
                </a:solidFill>
              </a:defRPr>
            </a:lvl1pPr>
          </a:lstStyle>
          <a:p>
            <a:pPr lvl="0"/>
            <a:r>
              <a:rPr lang="en-US" smtClean="0"/>
              <a:t>Click to edit Master text styles</a:t>
            </a:r>
          </a:p>
        </p:txBody>
      </p:sp>
    </p:spTree>
    <p:extLst>
      <p:ext uri="{BB962C8B-B14F-4D97-AF65-F5344CB8AC3E}">
        <p14:creationId xmlns:p14="http://schemas.microsoft.com/office/powerpoint/2010/main" val="183811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
          <p:cNvGrpSpPr>
            <a:grpSpLocks/>
          </p:cNvGrpSpPr>
          <p:nvPr userDrawn="1"/>
        </p:nvGrpSpPr>
        <p:grpSpPr bwMode="auto">
          <a:xfrm>
            <a:off x="-9525" y="708025"/>
            <a:ext cx="9144000" cy="1000125"/>
            <a:chOff x="-10020" y="707782"/>
            <a:chExt cx="9144000" cy="999746"/>
          </a:xfrm>
        </p:grpSpPr>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20" y="867803"/>
              <a:ext cx="9144000" cy="77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0576" y="707782"/>
              <a:ext cx="999746" cy="99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5"/>
          <p:cNvPicPr>
            <a:picLocks noChangeAspect="1"/>
          </p:cNvPicPr>
          <p:nvPr userDrawn="1"/>
        </p:nvPicPr>
        <p:blipFill>
          <a:blip r:embed="rId3">
            <a:extLst>
              <a:ext uri="{28A0092B-C50C-407E-A947-70E740481C1C}">
                <a14:useLocalDpi xmlns:a14="http://schemas.microsoft.com/office/drawing/2010/main" val="0"/>
              </a:ext>
            </a:extLst>
          </a:blip>
          <a:srcRect l="-1874" t="8299" r="1125" b="83400"/>
          <a:stretch>
            <a:fillRect/>
          </a:stretch>
        </p:blipFill>
        <p:spPr bwMode="auto">
          <a:xfrm>
            <a:off x="-190500" y="6450013"/>
            <a:ext cx="9301163" cy="6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userDrawn="1"/>
        </p:nvSpPr>
        <p:spPr>
          <a:xfrm>
            <a:off x="4211638" y="6107113"/>
            <a:ext cx="685800" cy="617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318000" y="6183313"/>
            <a:ext cx="5032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8475663" y="6456363"/>
            <a:ext cx="592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43D67E52-E22D-42BE-8502-6B679E279C1B}" type="slidenum">
              <a:rPr lang="en-US" altLang="en-US" sz="2000">
                <a:solidFill>
                  <a:srgbClr val="521A7B"/>
                </a:solidFill>
              </a:rPr>
              <a:pPr eaLnBrk="1" hangingPunct="1"/>
              <a:t>‹#›</a:t>
            </a:fld>
            <a:endParaRPr lang="en-US" altLang="en-US" sz="2000">
              <a:solidFill>
                <a:srgbClr val="521A7B"/>
              </a:solidFill>
            </a:endParaRPr>
          </a:p>
        </p:txBody>
      </p:sp>
      <p:sp>
        <p:nvSpPr>
          <p:cNvPr id="18" name="Text Placeholder 17"/>
          <p:cNvSpPr>
            <a:spLocks noGrp="1"/>
          </p:cNvSpPr>
          <p:nvPr>
            <p:ph type="body" sz="quarter" idx="13"/>
          </p:nvPr>
        </p:nvSpPr>
        <p:spPr>
          <a:xfrm>
            <a:off x="2509838" y="968375"/>
            <a:ext cx="6345237" cy="563563"/>
          </a:xfrm>
          <a:prstGeom prst="rect">
            <a:avLst/>
          </a:prstGeom>
        </p:spPr>
        <p:txBody>
          <a:bodyPr/>
          <a:lstStyle>
            <a:lvl1pPr marL="0" indent="0">
              <a:buNone/>
              <a:defRPr sz="4000">
                <a:solidFill>
                  <a:srgbClr val="521A7B"/>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106363" y="6515100"/>
            <a:ext cx="4105275" cy="342900"/>
          </a:xfrm>
          <a:prstGeom prst="rect">
            <a:avLst/>
          </a:prstGeom>
        </p:spPr>
        <p:txBody>
          <a:bodyPr/>
          <a:lstStyle>
            <a:lvl1pPr marL="0" indent="0">
              <a:buNone/>
              <a:defRPr sz="2000" baseline="0">
                <a:solidFill>
                  <a:srgbClr val="521A7B"/>
                </a:solidFill>
              </a:defRPr>
            </a:lvl1pPr>
          </a:lstStyle>
          <a:p>
            <a:pPr lvl="0"/>
            <a:r>
              <a:rPr lang="en-US" smtClean="0"/>
              <a:t>Click to edit Master text styles</a:t>
            </a:r>
          </a:p>
        </p:txBody>
      </p:sp>
      <p:sp>
        <p:nvSpPr>
          <p:cNvPr id="22" name="Text Placeholder 21"/>
          <p:cNvSpPr>
            <a:spLocks noGrp="1"/>
          </p:cNvSpPr>
          <p:nvPr>
            <p:ph type="body" sz="quarter" idx="15"/>
          </p:nvPr>
        </p:nvSpPr>
        <p:spPr>
          <a:xfrm>
            <a:off x="396875" y="1708150"/>
            <a:ext cx="8540750" cy="4475163"/>
          </a:xfrm>
          <a:prstGeom prst="rect">
            <a:avLst/>
          </a:prstGeom>
        </p:spPr>
        <p:txBody>
          <a:bodyPr/>
          <a:lstStyle>
            <a:lvl1pPr marL="228600" indent="-228600">
              <a:buFontTx/>
              <a:buBlip>
                <a:blip r:embed="rId5"/>
              </a:buBlip>
              <a:defRPr/>
            </a:lvl1pPr>
            <a:lvl2pPr marL="685800" indent="-228600">
              <a:buFontTx/>
              <a:buBlip>
                <a:blip r:embed="rId5"/>
              </a:buBlip>
              <a:defRPr/>
            </a:lvl2pPr>
            <a:lvl3pPr marL="1143000" indent="-228600">
              <a:buFontTx/>
              <a:buBlip>
                <a:blip r:embed="rId5"/>
              </a:buBlip>
              <a:defRPr/>
            </a:lvl3pPr>
            <a:lvl4pPr marL="1600200" indent="-228600">
              <a:buFontTx/>
              <a:buBlip>
                <a:blip r:embed="rId5"/>
              </a:buBlip>
              <a:defRPr/>
            </a:lvl4pPr>
            <a:lvl5pPr marL="2057400" indent="-228600">
              <a:buFontTx/>
              <a:buBlip>
                <a:blip r:embed="rId5"/>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193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
          <p:cNvGrpSpPr>
            <a:grpSpLocks/>
          </p:cNvGrpSpPr>
          <p:nvPr userDrawn="1"/>
        </p:nvGrpSpPr>
        <p:grpSpPr bwMode="auto">
          <a:xfrm>
            <a:off x="-9525" y="708025"/>
            <a:ext cx="9144000" cy="1000125"/>
            <a:chOff x="-10020" y="707782"/>
            <a:chExt cx="9144000" cy="999746"/>
          </a:xfrm>
        </p:grpSpPr>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20" y="867803"/>
              <a:ext cx="9144000" cy="77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0576" y="707782"/>
              <a:ext cx="999746" cy="99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5"/>
          <p:cNvPicPr>
            <a:picLocks noChangeAspect="1"/>
          </p:cNvPicPr>
          <p:nvPr userDrawn="1"/>
        </p:nvPicPr>
        <p:blipFill>
          <a:blip r:embed="rId3">
            <a:extLst>
              <a:ext uri="{28A0092B-C50C-407E-A947-70E740481C1C}">
                <a14:useLocalDpi xmlns:a14="http://schemas.microsoft.com/office/drawing/2010/main" val="0"/>
              </a:ext>
            </a:extLst>
          </a:blip>
          <a:srcRect l="-1874" t="8299" r="1125" b="83400"/>
          <a:stretch>
            <a:fillRect/>
          </a:stretch>
        </p:blipFill>
        <p:spPr bwMode="auto">
          <a:xfrm>
            <a:off x="-190500" y="6450013"/>
            <a:ext cx="9301163" cy="6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userDrawn="1"/>
        </p:nvSpPr>
        <p:spPr>
          <a:xfrm>
            <a:off x="4211638" y="6107113"/>
            <a:ext cx="685800" cy="617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318000" y="6183313"/>
            <a:ext cx="5032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userDrawn="1"/>
        </p:nvSpPr>
        <p:spPr bwMode="auto">
          <a:xfrm>
            <a:off x="8475663" y="6456363"/>
            <a:ext cx="592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7FA1C0EE-F82D-4AEE-A438-AA6F65F48CCF}" type="slidenum">
              <a:rPr lang="en-US" altLang="en-US" sz="2000">
                <a:solidFill>
                  <a:srgbClr val="521A7B"/>
                </a:solidFill>
              </a:rPr>
              <a:pPr eaLnBrk="1" hangingPunct="1"/>
              <a:t>‹#›</a:t>
            </a:fld>
            <a:endParaRPr lang="en-US" altLang="en-US" sz="2000">
              <a:solidFill>
                <a:srgbClr val="521A7B"/>
              </a:solidFill>
            </a:endParaRPr>
          </a:p>
        </p:txBody>
      </p:sp>
      <p:sp>
        <p:nvSpPr>
          <p:cNvPr id="18" name="Text Placeholder 17"/>
          <p:cNvSpPr>
            <a:spLocks noGrp="1"/>
          </p:cNvSpPr>
          <p:nvPr>
            <p:ph type="body" sz="quarter" idx="13"/>
          </p:nvPr>
        </p:nvSpPr>
        <p:spPr>
          <a:xfrm>
            <a:off x="2509838" y="968375"/>
            <a:ext cx="6345237" cy="563563"/>
          </a:xfrm>
          <a:prstGeom prst="rect">
            <a:avLst/>
          </a:prstGeom>
        </p:spPr>
        <p:txBody>
          <a:bodyPr/>
          <a:lstStyle>
            <a:lvl1pPr marL="0" indent="0">
              <a:buNone/>
              <a:defRPr sz="4000">
                <a:solidFill>
                  <a:srgbClr val="521A7B"/>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106363" y="6515100"/>
            <a:ext cx="4105275" cy="342900"/>
          </a:xfrm>
          <a:prstGeom prst="rect">
            <a:avLst/>
          </a:prstGeom>
        </p:spPr>
        <p:txBody>
          <a:bodyPr/>
          <a:lstStyle>
            <a:lvl1pPr marL="0" indent="0">
              <a:buNone/>
              <a:defRPr sz="2000" baseline="0">
                <a:solidFill>
                  <a:srgbClr val="521A7B"/>
                </a:solidFill>
              </a:defRPr>
            </a:lvl1pPr>
          </a:lstStyle>
          <a:p>
            <a:pPr lvl="0"/>
            <a:r>
              <a:rPr lang="en-US" smtClean="0"/>
              <a:t>Click to edit Master text styles</a:t>
            </a:r>
          </a:p>
        </p:txBody>
      </p:sp>
      <p:sp>
        <p:nvSpPr>
          <p:cNvPr id="22" name="Text Placeholder 21"/>
          <p:cNvSpPr>
            <a:spLocks noGrp="1"/>
          </p:cNvSpPr>
          <p:nvPr>
            <p:ph type="body" sz="quarter" idx="15"/>
          </p:nvPr>
        </p:nvSpPr>
        <p:spPr>
          <a:xfrm>
            <a:off x="396875" y="1708150"/>
            <a:ext cx="4157345" cy="4475163"/>
          </a:xfrm>
          <a:prstGeom prst="rect">
            <a:avLst/>
          </a:prstGeom>
        </p:spPr>
        <p:txBody>
          <a:bodyPr/>
          <a:lstStyle>
            <a:lvl1pPr marL="228600" indent="-228600">
              <a:buFontTx/>
              <a:buBlip>
                <a:blip r:embed="rId5"/>
              </a:buBlip>
              <a:defRPr/>
            </a:lvl1pPr>
            <a:lvl2pPr marL="685800" indent="-228600">
              <a:buFontTx/>
              <a:buBlip>
                <a:blip r:embed="rId5"/>
              </a:buBlip>
              <a:defRPr/>
            </a:lvl2pPr>
            <a:lvl3pPr marL="1143000" indent="-228600">
              <a:buFontTx/>
              <a:buBlip>
                <a:blip r:embed="rId5"/>
              </a:buBlip>
              <a:defRPr/>
            </a:lvl3pPr>
            <a:lvl4pPr marL="1600200" indent="-228600">
              <a:buFontTx/>
              <a:buBlip>
                <a:blip r:embed="rId5"/>
              </a:buBlip>
              <a:defRPr/>
            </a:lvl4pPr>
            <a:lvl5pPr marL="2057400" indent="-228600">
              <a:buFontTx/>
              <a:buBlip>
                <a:blip r:embed="rId5"/>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Picture Placeholder 2"/>
          <p:cNvSpPr>
            <a:spLocks noGrp="1"/>
          </p:cNvSpPr>
          <p:nvPr>
            <p:ph type="pic" sz="quarter" idx="16"/>
          </p:nvPr>
        </p:nvSpPr>
        <p:spPr>
          <a:xfrm>
            <a:off x="4708525" y="1708721"/>
            <a:ext cx="4291013" cy="4475163"/>
          </a:xfrm>
          <a:prstGeom prst="rect">
            <a:avLst/>
          </a:prstGeom>
        </p:spPr>
        <p:txBody>
          <a:bodyPr/>
          <a:lstStyle>
            <a:lvl1pPr marL="0" indent="0">
              <a:buNone/>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42343376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MS PGothic"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MS PGothic"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MS PGothic"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MS PGothic" pitchFamily="34" charset="-128"/>
          <a:cs typeface="ＭＳ Ｐゴシック" charset="0"/>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dasycenter.org/" TargetMode="External"/><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dasycenter.org/" TargetMode="External"/><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8.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dasycenter.org/resources/critical-question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3"/>
          <p:cNvSpPr>
            <a:spLocks noGrp="1"/>
          </p:cNvSpPr>
          <p:nvPr>
            <p:ph type="body" sz="quarter" idx="13"/>
          </p:nvPr>
        </p:nvSpPr>
        <p:spPr bwMode="auto">
          <a:xfrm>
            <a:off x="358775" y="1927225"/>
            <a:ext cx="8526463" cy="1227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800" smtClean="0"/>
              <a:t>The Center for IDEA Early Childhood Data Systems (DaSy)</a:t>
            </a:r>
          </a:p>
        </p:txBody>
      </p:sp>
      <p:pic>
        <p:nvPicPr>
          <p:cNvPr id="5123" name="Picture 1" descr="DaSy Lo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3825" y="3382963"/>
            <a:ext cx="1895475"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5"/>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smtClean="0"/>
              <a:t>CEDS Connection and Critical Questions</a:t>
            </a:r>
          </a:p>
        </p:txBody>
      </p:sp>
      <p:sp>
        <p:nvSpPr>
          <p:cNvPr id="14339" name="Text Placeholder 7"/>
          <p:cNvSpPr>
            <a:spLocks noGrp="1"/>
          </p:cNvSpPr>
          <p:nvPr>
            <p:ph type="body" sz="quarter" idx="15"/>
          </p:nvPr>
        </p:nvSpPr>
        <p:spPr bwMode="auto">
          <a:xfrm>
            <a:off x="396875" y="1708150"/>
            <a:ext cx="490696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800"/>
              </a:spcBef>
            </a:pPr>
            <a:r>
              <a:rPr lang="en-US" altLang="en-US" smtClean="0"/>
              <a:t>If you have used Align to align data dictionary with CEDS, Connection will help:</a:t>
            </a:r>
          </a:p>
          <a:p>
            <a:pPr lvl="1" eaLnBrk="1" hangingPunct="1">
              <a:spcBef>
                <a:spcPts val="1800"/>
              </a:spcBef>
            </a:pPr>
            <a:r>
              <a:rPr lang="en-US" altLang="en-US" smtClean="0"/>
              <a:t> Indicate the elements required to answer critical questions and if your data system has them</a:t>
            </a:r>
          </a:p>
          <a:p>
            <a:pPr lvl="1" eaLnBrk="1" hangingPunct="1">
              <a:spcBef>
                <a:spcPts val="1800"/>
              </a:spcBef>
            </a:pPr>
            <a:r>
              <a:rPr lang="en-US" altLang="en-US" smtClean="0"/>
              <a:t> Guide through analysis</a:t>
            </a:r>
          </a:p>
          <a:p>
            <a:pPr lvl="1" eaLnBrk="1" hangingPunct="1">
              <a:spcBef>
                <a:spcPts val="1800"/>
              </a:spcBef>
            </a:pPr>
            <a:r>
              <a:rPr lang="en-US" altLang="en-US" smtClean="0"/>
              <a:t> Share analysis and results with other agencies or states</a:t>
            </a:r>
          </a:p>
        </p:txBody>
      </p:sp>
      <p:sp>
        <p:nvSpPr>
          <p:cNvPr id="14341" name="Text Placeholder 6"/>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900" smtClean="0"/>
              <a:t>TA Centers Use CEDS to Support States</a:t>
            </a:r>
          </a:p>
        </p:txBody>
      </p:sp>
      <p:pic>
        <p:nvPicPr>
          <p:cNvPr id="14340" name="Picture 1" descr="&quot; &quot;"/>
          <p:cNvPicPr>
            <a:picLocks noChangeAspect="1"/>
          </p:cNvPicPr>
          <p:nvPr/>
        </p:nvPicPr>
        <p:blipFill>
          <a:blip r:embed="rId3">
            <a:extLst>
              <a:ext uri="{28A0092B-C50C-407E-A947-70E740481C1C}">
                <a14:useLocalDpi xmlns:a14="http://schemas.microsoft.com/office/drawing/2010/main" val="0"/>
              </a:ext>
            </a:extLst>
          </a:blip>
          <a:srcRect t="12886"/>
          <a:stretch>
            <a:fillRect/>
          </a:stretch>
        </p:blipFill>
        <p:spPr bwMode="auto">
          <a:xfrm>
            <a:off x="5978525" y="2301875"/>
            <a:ext cx="25066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6725" y="862013"/>
            <a:ext cx="5810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6875" y="968375"/>
            <a:ext cx="69691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1"/>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Find Out More</a:t>
            </a:r>
          </a:p>
        </p:txBody>
      </p:sp>
      <p:sp>
        <p:nvSpPr>
          <p:cNvPr id="15363" name="Text Placeholder 3"/>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spcBef>
                <a:spcPts val="2200"/>
              </a:spcBef>
            </a:pPr>
            <a:r>
              <a:rPr lang="en-US" altLang="en-US" smtClean="0"/>
              <a:t>Visit the DaSy website at:</a:t>
            </a:r>
            <a:br>
              <a:rPr lang="en-US" altLang="en-US" smtClean="0"/>
            </a:br>
            <a:r>
              <a:rPr lang="en-US" altLang="en-US" smtClean="0">
                <a:hlinkClick r:id="rId3"/>
              </a:rPr>
              <a:t>http://dasycenter.org/</a:t>
            </a:r>
            <a:endParaRPr lang="en-US" altLang="en-US" smtClean="0"/>
          </a:p>
          <a:p>
            <a:pPr>
              <a:lnSpc>
                <a:spcPct val="100000"/>
              </a:lnSpc>
              <a:spcBef>
                <a:spcPts val="2200"/>
              </a:spcBef>
            </a:pPr>
            <a:r>
              <a:rPr lang="en-US" altLang="en-US" smtClean="0"/>
              <a:t>Like us on Facebook: </a:t>
            </a:r>
            <a:br>
              <a:rPr lang="en-US" altLang="en-US" smtClean="0"/>
            </a:br>
            <a:r>
              <a:rPr lang="en-US" altLang="en-US" u="sng" smtClean="0">
                <a:hlinkClick r:id="rId4"/>
              </a:rPr>
              <a:t>https://www.facebook.com/dasycenter</a:t>
            </a:r>
            <a:endParaRPr lang="en-US" altLang="en-US" smtClean="0"/>
          </a:p>
          <a:p>
            <a:pPr>
              <a:lnSpc>
                <a:spcPct val="100000"/>
              </a:lnSpc>
              <a:spcBef>
                <a:spcPts val="2200"/>
              </a:spcBef>
            </a:pPr>
            <a:r>
              <a:rPr lang="en-US" altLang="en-US" smtClean="0"/>
              <a:t>Follow us on Twitter:</a:t>
            </a:r>
            <a:br>
              <a:rPr lang="en-US" altLang="en-US" smtClean="0"/>
            </a:br>
            <a:r>
              <a:rPr lang="en-US" altLang="en-US" u="sng" smtClean="0">
                <a:hlinkClick r:id="rId5"/>
              </a:rPr>
              <a:t>@DaSyCenter</a:t>
            </a:r>
            <a:r>
              <a:rPr lang="en-US" altLang="en-US" smtClean="0"/>
              <a:t>  </a:t>
            </a:r>
          </a:p>
        </p:txBody>
      </p:sp>
      <p:sp>
        <p:nvSpPr>
          <p:cNvPr id="15364" name="Text Placeholder 2"/>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tLang="en-US" smtClean="0"/>
          </a:p>
        </p:txBody>
      </p:sp>
      <p:pic>
        <p:nvPicPr>
          <p:cNvPr id="15365" name="Picture 8" descr="&quot; &quo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36725" y="862013"/>
            <a:ext cx="5810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 descr="&quot; &quot;"/>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6875" y="968375"/>
            <a:ext cx="69691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About The DaSy Center</a:t>
            </a:r>
          </a:p>
        </p:txBody>
      </p:sp>
      <p:sp>
        <p:nvSpPr>
          <p:cNvPr id="6147" name="Text Placeholder 3"/>
          <p:cNvSpPr>
            <a:spLocks noGrp="1"/>
          </p:cNvSpPr>
          <p:nvPr>
            <p:ph type="body" sz="quarter" idx="15"/>
          </p:nvPr>
        </p:nvSpPr>
        <p:spPr bwMode="auto">
          <a:xfrm>
            <a:off x="396875" y="1708150"/>
            <a:ext cx="8540750" cy="4808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 A 5-year Center funded by ED’s Office of Special Education Programs (OSEP) </a:t>
            </a:r>
          </a:p>
          <a:p>
            <a:r>
              <a:rPr lang="en-US" altLang="en-US" smtClean="0"/>
              <a:t> Center meant to assist states with improving IDEA Part C early intervention and Part B section 619 preschool special education data</a:t>
            </a:r>
          </a:p>
          <a:p>
            <a:endParaRPr lang="en-US" altLang="en-US" smtClean="0"/>
          </a:p>
          <a:p>
            <a:endParaRPr lang="en-US" altLang="en-US" smtClean="0"/>
          </a:p>
          <a:p>
            <a:endParaRPr lang="en-US" altLang="en-US" smtClean="0"/>
          </a:p>
          <a:p>
            <a:pPr>
              <a:buFontTx/>
              <a:buNone/>
            </a:pPr>
            <a:endParaRPr lang="en-US" altLang="en-US" smtClean="0"/>
          </a:p>
          <a:p>
            <a:pPr algn="r">
              <a:buFontTx/>
              <a:buNone/>
            </a:pPr>
            <a:r>
              <a:rPr lang="en-US" altLang="en-US" smtClean="0">
                <a:hlinkClick r:id="rId3"/>
              </a:rPr>
              <a:t>http://dasycenter.org/</a:t>
            </a:r>
            <a:r>
              <a:rPr lang="en-US" altLang="en-US" smtClean="0"/>
              <a:t> </a:t>
            </a:r>
          </a:p>
        </p:txBody>
      </p:sp>
      <p:pic>
        <p:nvPicPr>
          <p:cNvPr id="6148" name="Picture 8"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6725" y="862013"/>
            <a:ext cx="5810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 descr="DaSy Logo"/>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6875" y="968375"/>
            <a:ext cx="69691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Placeholder 6"/>
          <p:cNvSpPr txBox="1">
            <a:spLocks/>
          </p:cNvSpPr>
          <p:nvPr/>
        </p:nvSpPr>
        <p:spPr bwMode="auto">
          <a:xfrm>
            <a:off x="107950" y="6516688"/>
            <a:ext cx="41052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90000"/>
              </a:lnSpc>
              <a:spcBef>
                <a:spcPts val="1000"/>
              </a:spcBef>
              <a:buFont typeface="Arial" panose="020B0604020202020204" pitchFamily="34" charset="0"/>
              <a:buNone/>
            </a:pPr>
            <a:r>
              <a:rPr lang="en-US" altLang="en-US" sz="1900">
                <a:solidFill>
                  <a:srgbClr val="521A7B"/>
                </a:solidFill>
              </a:rPr>
              <a:t>TA Centers Use CEDS to Support States</a:t>
            </a:r>
          </a:p>
        </p:txBody>
      </p:sp>
      <p:pic>
        <p:nvPicPr>
          <p:cNvPr id="6152" name="Picture 7" descr="&quot; &quo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962400"/>
            <a:ext cx="185102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descr="&quot; &quot;"/>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84725" y="3962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1"/>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DaSy Assists States With</a:t>
            </a:r>
            <a:r>
              <a:rPr lang="is-IS" altLang="en-US" smtClean="0"/>
              <a:t>…</a:t>
            </a:r>
            <a:endParaRPr lang="en-US" altLang="en-US" smtClean="0"/>
          </a:p>
        </p:txBody>
      </p:sp>
      <p:graphicFrame>
        <p:nvGraphicFramePr>
          <p:cNvPr id="15" name="Diagram 14" descr="This graphic lists what DaSy assists states with"/>
          <p:cNvGraphicFramePr/>
          <p:nvPr/>
        </p:nvGraphicFramePr>
        <p:xfrm>
          <a:off x="-105288" y="1739505"/>
          <a:ext cx="6494514" cy="447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2" name="Text Placeholder 7"/>
          <p:cNvSpPr>
            <a:spLocks noGrp="1"/>
          </p:cNvSpPr>
          <p:nvPr>
            <p:ph type="body" sz="quarter" idx="15"/>
          </p:nvPr>
        </p:nvSpPr>
        <p:spPr bwMode="auto">
          <a:xfrm>
            <a:off x="5875338" y="5327650"/>
            <a:ext cx="30861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dirty="0" err="1" smtClean="0"/>
              <a:t>DaSy</a:t>
            </a:r>
            <a:r>
              <a:rPr lang="en-US" altLang="en-US" dirty="0" smtClean="0"/>
              <a:t> uses CEDS as a tool to assist states </a:t>
            </a:r>
          </a:p>
        </p:txBody>
      </p:sp>
      <p:sp>
        <p:nvSpPr>
          <p:cNvPr id="7175" name="Text Placeholder 3"/>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TA Centers Use CEDS to Support States</a:t>
            </a:r>
          </a:p>
        </p:txBody>
      </p:sp>
      <p:pic>
        <p:nvPicPr>
          <p:cNvPr id="7173" name="Picture 8" descr="&quot; &quot;"/>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36725" y="862013"/>
            <a:ext cx="5810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 descr="&quot; &quot;"/>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6875" y="968375"/>
            <a:ext cx="69691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0" descr="&quot; &quot;"/>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95875" y="5392738"/>
            <a:ext cx="77946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descr="&quot; &quot;"/>
          <p:cNvSpPr/>
          <p:nvPr/>
        </p:nvSpPr>
        <p:spPr>
          <a:xfrm>
            <a:off x="4960938" y="5159375"/>
            <a:ext cx="4000500" cy="1227138"/>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5"/>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smtClean="0"/>
              <a:t>Part C APR indicator connections</a:t>
            </a:r>
          </a:p>
        </p:txBody>
      </p:sp>
      <p:sp>
        <p:nvSpPr>
          <p:cNvPr id="8195" name="Text Placeholder 7"/>
          <p:cNvSpPr>
            <a:spLocks noGrp="1"/>
          </p:cNvSpPr>
          <p:nvPr>
            <p:ph type="body" sz="quarter" idx="15"/>
          </p:nvPr>
        </p:nvSpPr>
        <p:spPr bwMode="auto">
          <a:xfrm>
            <a:off x="396875" y="1708150"/>
            <a:ext cx="8269288" cy="2927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 Created connections for each of the IDEA Early Intervention (EI) Part C state performance plans/annual performance report indicators</a:t>
            </a:r>
          </a:p>
          <a:p>
            <a:pPr lvl="1" eaLnBrk="1" hangingPunct="1"/>
            <a:r>
              <a:rPr lang="en-US" altLang="en-US" smtClean="0"/>
              <a:t> 11 indicators on topics such as service delivery, settings, and child and family outcomes. </a:t>
            </a:r>
          </a:p>
          <a:p>
            <a:pPr lvl="2" eaLnBrk="1" hangingPunct="1"/>
            <a:r>
              <a:rPr lang="en-US" altLang="en-US" smtClean="0"/>
              <a:t>Compliance indicators: 100% of children EI services in a timely manner</a:t>
            </a:r>
          </a:p>
          <a:p>
            <a:pPr lvl="2" eaLnBrk="1" hangingPunct="1"/>
            <a:r>
              <a:rPr lang="en-US" altLang="en-US" smtClean="0"/>
              <a:t>Results indicators: Percent of children primarily receiving EI services in community-based or home settings.</a:t>
            </a:r>
          </a:p>
        </p:txBody>
      </p:sp>
      <p:pic>
        <p:nvPicPr>
          <p:cNvPr id="8196" name="Picture 11" descr="This screenshot displays the Part C APR Indicator C1. The source is listed as the DaSy TA Center. Percent of infants and toddlers with IFSPs who recieve the early intervention services on their IFSPs in a timely manner. Descriptor includes social processes and structures for early intervention. Disabilities for part c and federal offices and programs including office of special education progr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5000625"/>
            <a:ext cx="3965575" cy="1098550"/>
          </a:xfrm>
          <a:prstGeom prst="rect">
            <a:avLst/>
          </a:prstGeom>
          <a:noFill/>
          <a:ln w="28575">
            <a:solidFill>
              <a:srgbClr val="521A7B"/>
            </a:solidFill>
            <a:miter lim="800000"/>
            <a:headEnd/>
            <a:tailEnd/>
          </a:ln>
          <a:extLst>
            <a:ext uri="{909E8E84-426E-40DD-AFC4-6F175D3DCCD1}">
              <a14:hiddenFill xmlns:a14="http://schemas.microsoft.com/office/drawing/2010/main">
                <a:solidFill>
                  <a:schemeClr val="accent1"/>
                </a:solidFill>
              </a14:hiddenFill>
            </a:ext>
          </a:extLst>
        </p:spPr>
      </p:pic>
      <p:pic>
        <p:nvPicPr>
          <p:cNvPr id="8197" name="Picture 10" descr="This screenshot displays Part C APR indicator c5. Source is listed as the dasy center. The percent of infants and toddlers birth to 1 with IFSPs compared to national data. Descriptor includes social processes and structures for early intervention. Disabilities for part c and federal offices and programs including office of special education progra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875" y="5000625"/>
            <a:ext cx="4254500" cy="1146175"/>
          </a:xfrm>
          <a:prstGeom prst="rect">
            <a:avLst/>
          </a:prstGeom>
          <a:noFill/>
          <a:ln w="2857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8200" name="Text Placeholder 6"/>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900" smtClean="0"/>
              <a:t>TA Centers Use CEDS to Support States</a:t>
            </a:r>
          </a:p>
        </p:txBody>
      </p:sp>
      <p:pic>
        <p:nvPicPr>
          <p:cNvPr id="8198" name="Picture 8"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36725" y="862013"/>
            <a:ext cx="5810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 descr="&quot; &quo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6875" y="968375"/>
            <a:ext cx="69691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5"/>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smtClean="0"/>
              <a:t>Part C APR indicator connections</a:t>
            </a:r>
          </a:p>
        </p:txBody>
      </p:sp>
      <p:sp>
        <p:nvSpPr>
          <p:cNvPr id="9219" name="Text Placeholder 7"/>
          <p:cNvSpPr>
            <a:spLocks noGrp="1"/>
          </p:cNvSpPr>
          <p:nvPr>
            <p:ph type="body" sz="quarter" idx="15"/>
          </p:nvPr>
        </p:nvSpPr>
        <p:spPr bwMode="auto">
          <a:xfrm>
            <a:off x="6392863" y="1731963"/>
            <a:ext cx="2671762" cy="497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smtClean="0"/>
              <a:t>CEDS elements</a:t>
            </a:r>
          </a:p>
          <a:p>
            <a:pPr eaLnBrk="1" hangingPunct="1"/>
            <a:r>
              <a:rPr lang="en-US" altLang="en-US" sz="2400" smtClean="0"/>
              <a:t>Elements not in CEDS</a:t>
            </a:r>
          </a:p>
          <a:p>
            <a:pPr eaLnBrk="1" hangingPunct="1"/>
            <a:r>
              <a:rPr lang="en-US" altLang="en-US" sz="2400" smtClean="0"/>
              <a:t>Analysis recommendations based on OSEP SPP/APR measurement table</a:t>
            </a:r>
          </a:p>
        </p:txBody>
      </p:sp>
      <p:sp>
        <p:nvSpPr>
          <p:cNvPr id="9223" name="Text Placeholder 6"/>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900" smtClean="0"/>
              <a:t>TA Centers Use CEDS to Support States</a:t>
            </a:r>
          </a:p>
        </p:txBody>
      </p:sp>
      <p:pic>
        <p:nvPicPr>
          <p:cNvPr id="9220" name="Picture 2" descr="This is a screenshot of the webapge for Elements ot currently in CEDS that can be found on CEDS website. The page includes CEDS elements, elements not in CEDS, analysis reccomendations based on OSEP and SPP APR measurement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1733550"/>
            <a:ext cx="6064250" cy="410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9221" name="Picture 8"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6725" y="862013"/>
            <a:ext cx="5810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6875" y="968375"/>
            <a:ext cx="69691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descr="&quot; &quot;"/>
          <p:cNvCxnSpPr/>
          <p:nvPr/>
        </p:nvCxnSpPr>
        <p:spPr>
          <a:xfrm flipH="1">
            <a:off x="1471613" y="1892300"/>
            <a:ext cx="4921250" cy="349250"/>
          </a:xfrm>
          <a:prstGeom prst="straightConnector1">
            <a:avLst/>
          </a:prstGeom>
          <a:ln w="28575">
            <a:solidFill>
              <a:srgbClr val="521A7B"/>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descr="&quot; &quot;"/>
          <p:cNvCxnSpPr/>
          <p:nvPr/>
        </p:nvCxnSpPr>
        <p:spPr>
          <a:xfrm flipH="1" flipV="1">
            <a:off x="4722813" y="2314575"/>
            <a:ext cx="1670050" cy="47625"/>
          </a:xfrm>
          <a:prstGeom prst="straightConnector1">
            <a:avLst/>
          </a:prstGeom>
          <a:ln w="28575">
            <a:solidFill>
              <a:srgbClr val="521A7B"/>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descr="&quot; &quot;"/>
          <p:cNvCxnSpPr/>
          <p:nvPr/>
        </p:nvCxnSpPr>
        <p:spPr>
          <a:xfrm flipH="1">
            <a:off x="1789113" y="3155950"/>
            <a:ext cx="4603750" cy="890588"/>
          </a:xfrm>
          <a:prstGeom prst="straightConnector1">
            <a:avLst/>
          </a:prstGeom>
          <a:ln w="28575">
            <a:solidFill>
              <a:srgbClr val="521A7B"/>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5"/>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smtClean="0"/>
              <a:t>Part C APR indicator connections</a:t>
            </a:r>
          </a:p>
        </p:txBody>
      </p:sp>
      <p:sp>
        <p:nvSpPr>
          <p:cNvPr id="10243" name="Text Placeholder 7"/>
          <p:cNvSpPr>
            <a:spLocks noGrp="1"/>
          </p:cNvSpPr>
          <p:nvPr>
            <p:ph type="body" sz="quarter" idx="15"/>
          </p:nvPr>
        </p:nvSpPr>
        <p:spPr bwMode="auto">
          <a:xfrm>
            <a:off x="396875" y="1708150"/>
            <a:ext cx="5327650"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200"/>
              </a:spcBef>
            </a:pPr>
            <a:r>
              <a:rPr lang="en-US" altLang="en-US" smtClean="0"/>
              <a:t> If you have used Align to align data dictionary with CEDS, the connections will help:</a:t>
            </a:r>
          </a:p>
          <a:p>
            <a:pPr lvl="1" eaLnBrk="1" hangingPunct="1">
              <a:spcBef>
                <a:spcPts val="1200"/>
              </a:spcBef>
            </a:pPr>
            <a:r>
              <a:rPr lang="en-US" altLang="en-US" smtClean="0"/>
              <a:t> Maintain consistency and documentation</a:t>
            </a:r>
          </a:p>
          <a:p>
            <a:pPr lvl="1" eaLnBrk="1" hangingPunct="1">
              <a:spcBef>
                <a:spcPts val="1200"/>
              </a:spcBef>
            </a:pPr>
            <a:r>
              <a:rPr lang="en-US" altLang="en-US" smtClean="0"/>
              <a:t> Explore linkages with other agencies within your state collecting similar data</a:t>
            </a:r>
          </a:p>
          <a:p>
            <a:pPr eaLnBrk="1" hangingPunct="1">
              <a:spcBef>
                <a:spcPts val="1200"/>
              </a:spcBef>
            </a:pPr>
            <a:r>
              <a:rPr lang="en-US" altLang="en-US" smtClean="0"/>
              <a:t> To locate, use </a:t>
            </a:r>
            <a:r>
              <a:rPr lang="en-US" altLang="en-US" i="1" smtClean="0"/>
              <a:t>Find existing connection</a:t>
            </a:r>
            <a:r>
              <a:rPr lang="en-US" altLang="en-US" smtClean="0"/>
              <a:t> &gt; </a:t>
            </a:r>
            <a:r>
              <a:rPr lang="en-US" altLang="en-US" i="1" smtClean="0"/>
              <a:t>Disabilities</a:t>
            </a:r>
            <a:r>
              <a:rPr lang="en-US" altLang="en-US" smtClean="0"/>
              <a:t> &gt; </a:t>
            </a:r>
            <a:r>
              <a:rPr lang="en-US" altLang="en-US" i="1" smtClean="0"/>
              <a:t>Part C</a:t>
            </a:r>
          </a:p>
        </p:txBody>
      </p:sp>
      <p:pic>
        <p:nvPicPr>
          <p:cNvPr id="10244" name="Picture 7" descr="This is a screenshot of a feature within Align that allows you to find an existing indicator connection, utilize reports and analysis and apply my conn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413" y="2187575"/>
            <a:ext cx="2409825" cy="3324225"/>
          </a:xfrm>
          <a:prstGeom prst="rect">
            <a:avLst/>
          </a:prstGeom>
          <a:noFill/>
          <a:ln w="28575">
            <a:solidFill>
              <a:srgbClr val="50A700"/>
            </a:solidFill>
            <a:miter lim="800000"/>
            <a:headEnd/>
            <a:tailEnd/>
          </a:ln>
          <a:extLst>
            <a:ext uri="{909E8E84-426E-40DD-AFC4-6F175D3DCCD1}">
              <a14:hiddenFill xmlns:a14="http://schemas.microsoft.com/office/drawing/2010/main">
                <a:solidFill>
                  <a:schemeClr val="accent1"/>
                </a:solidFill>
              </a14:hiddenFill>
            </a:ext>
          </a:extLst>
        </p:spPr>
      </p:pic>
      <p:sp>
        <p:nvSpPr>
          <p:cNvPr id="10245" name="Text Placeholder 6"/>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900" smtClean="0"/>
              <a:t>TA Centers Use CEDS to Support States</a:t>
            </a:r>
          </a:p>
        </p:txBody>
      </p:sp>
      <p:pic>
        <p:nvPicPr>
          <p:cNvPr id="10246" name="Picture 8"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6725" y="862013"/>
            <a:ext cx="5810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6875" y="968375"/>
            <a:ext cx="69691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5"/>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smtClean="0"/>
              <a:t>CEDS Connection and Critical Questions</a:t>
            </a:r>
          </a:p>
        </p:txBody>
      </p:sp>
      <p:sp>
        <p:nvSpPr>
          <p:cNvPr id="11267"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800"/>
              </a:spcBef>
            </a:pPr>
            <a:r>
              <a:rPr lang="en-US" altLang="en-US" smtClean="0"/>
              <a:t> High-quality data systems provide data that can be used to answer important questions</a:t>
            </a:r>
          </a:p>
          <a:p>
            <a:pPr eaLnBrk="1" hangingPunct="1">
              <a:spcBef>
                <a:spcPts val="1800"/>
              </a:spcBef>
            </a:pPr>
            <a:r>
              <a:rPr lang="en-US" altLang="en-US" smtClean="0"/>
              <a:t> DaSy compiled a list of </a:t>
            </a:r>
            <a:r>
              <a:rPr lang="en-US" altLang="en-US" smtClean="0">
                <a:hlinkClick r:id="rId3"/>
              </a:rPr>
              <a:t>Critical Questions</a:t>
            </a:r>
            <a:r>
              <a:rPr lang="en-US" altLang="en-US" smtClean="0"/>
              <a:t> that an EI/ECSE data system should provide data to answer.</a:t>
            </a:r>
          </a:p>
          <a:p>
            <a:pPr eaLnBrk="1" hangingPunct="1">
              <a:spcBef>
                <a:spcPts val="1800"/>
              </a:spcBef>
            </a:pPr>
            <a:r>
              <a:rPr lang="en-US" altLang="en-US" smtClean="0"/>
              <a:t> Questions can be used for:</a:t>
            </a:r>
          </a:p>
          <a:p>
            <a:pPr lvl="1" eaLnBrk="1" hangingPunct="1">
              <a:spcBef>
                <a:spcPts val="1800"/>
              </a:spcBef>
            </a:pPr>
            <a:r>
              <a:rPr lang="en-US" altLang="en-US" smtClean="0"/>
              <a:t> Planning data system enhancements</a:t>
            </a:r>
          </a:p>
          <a:p>
            <a:pPr lvl="1" eaLnBrk="1" hangingPunct="1">
              <a:spcBef>
                <a:spcPts val="1800"/>
              </a:spcBef>
            </a:pPr>
            <a:r>
              <a:rPr lang="en-US" altLang="en-US" smtClean="0"/>
              <a:t> Informing program operations, program improvement, and policy/accountability</a:t>
            </a:r>
          </a:p>
        </p:txBody>
      </p:sp>
      <p:sp>
        <p:nvSpPr>
          <p:cNvPr id="11268" name="Text Placeholder 6"/>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900" smtClean="0"/>
              <a:t>TA Centers Use CEDS to Support States</a:t>
            </a:r>
          </a:p>
        </p:txBody>
      </p:sp>
      <p:pic>
        <p:nvPicPr>
          <p:cNvPr id="11269" name="Picture 8"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6725" y="862013"/>
            <a:ext cx="5810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6875" y="968375"/>
            <a:ext cx="69691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5"/>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smtClean="0"/>
              <a:t>CEDS Connection and Critical Questions</a:t>
            </a:r>
          </a:p>
        </p:txBody>
      </p:sp>
      <p:pic>
        <p:nvPicPr>
          <p:cNvPr id="12291" name="Picture 8" descr="This is a screenshot of the header for the DaSy Critical questions, chid and family level questions that can be found on the DaSy web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2082800"/>
            <a:ext cx="8445500" cy="1530350"/>
          </a:xfrm>
          <a:prstGeom prst="rect">
            <a:avLst/>
          </a:prstGeom>
          <a:noFill/>
          <a:ln w="19050">
            <a:solidFill>
              <a:srgbClr val="50A700"/>
            </a:solidFill>
            <a:miter lim="800000"/>
            <a:headEnd/>
            <a:tailEnd/>
          </a:ln>
          <a:extLst>
            <a:ext uri="{909E8E84-426E-40DD-AFC4-6F175D3DCCD1}">
              <a14:hiddenFill xmlns:a14="http://schemas.microsoft.com/office/drawing/2010/main">
                <a:solidFill>
                  <a:schemeClr val="accent1"/>
                </a:solidFill>
              </a14:hiddenFill>
            </a:ext>
          </a:extLst>
        </p:spPr>
      </p:pic>
      <p:pic>
        <p:nvPicPr>
          <p:cNvPr id="12292" name="Picture 7" descr="An example of a critical question is displayed here. it reads the following. To what extent are children with IFSP/IEPs participating in other programs for children and families?&#10;&#10;A sub question reads: What percentage of children in EI/ECSE are enrolled in public insurance such as medicaid and or the childrens health insurance program CHIP?&#10;&#10;The next sub question reads: What percentage of children or families in EI/ECSE are receiving other public services such as the special supplemental nutrition program for women, infants and children, also known as WIC? Or foster care, children with special health care needs, child protective services, or supplemental security inc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4002088"/>
            <a:ext cx="8197850" cy="1943100"/>
          </a:xfrm>
          <a:prstGeom prst="rect">
            <a:avLst/>
          </a:prstGeom>
          <a:noFill/>
          <a:ln w="19050">
            <a:solidFill>
              <a:srgbClr val="521A7B"/>
            </a:solidFill>
            <a:miter lim="800000"/>
            <a:headEnd/>
            <a:tailEnd/>
          </a:ln>
          <a:extLst>
            <a:ext uri="{909E8E84-426E-40DD-AFC4-6F175D3DCCD1}">
              <a14:hiddenFill xmlns:a14="http://schemas.microsoft.com/office/drawing/2010/main">
                <a:solidFill>
                  <a:schemeClr val="accent1"/>
                </a:solidFill>
              </a14:hiddenFill>
            </a:ext>
          </a:extLst>
        </p:spPr>
      </p:pic>
      <p:sp>
        <p:nvSpPr>
          <p:cNvPr id="12295" name="Text Placeholder 6"/>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900" smtClean="0"/>
              <a:t>TA Centers Use CEDS to Support States</a:t>
            </a:r>
          </a:p>
        </p:txBody>
      </p:sp>
      <p:pic>
        <p:nvPicPr>
          <p:cNvPr id="12293" name="Picture 8"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36725" y="862013"/>
            <a:ext cx="5810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 descr="&quot; &quo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6875" y="968375"/>
            <a:ext cx="69691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5"/>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smtClean="0"/>
              <a:t>CEDS Connection and Critical Questions</a:t>
            </a:r>
          </a:p>
        </p:txBody>
      </p:sp>
      <p:sp>
        <p:nvSpPr>
          <p:cNvPr id="13315" name="Text Placeholder 7"/>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800"/>
              </a:spcBef>
            </a:pPr>
            <a:r>
              <a:rPr lang="en-US" altLang="en-US" smtClean="0"/>
              <a:t> DaSy is creating supporting materials to help states answer the questions using their data. This includes: </a:t>
            </a:r>
          </a:p>
          <a:p>
            <a:pPr lvl="1" eaLnBrk="1" hangingPunct="1">
              <a:spcBef>
                <a:spcPts val="1800"/>
              </a:spcBef>
            </a:pPr>
            <a:r>
              <a:rPr lang="en-US" altLang="en-US" smtClean="0"/>
              <a:t> Data analysis recommendations and steps</a:t>
            </a:r>
          </a:p>
          <a:p>
            <a:pPr lvl="1" eaLnBrk="1" hangingPunct="1">
              <a:spcBef>
                <a:spcPts val="1800"/>
              </a:spcBef>
            </a:pPr>
            <a:r>
              <a:rPr lang="en-US" altLang="en-US" smtClean="0"/>
              <a:t> Example table shells for organizing data</a:t>
            </a:r>
          </a:p>
          <a:p>
            <a:pPr lvl="1" eaLnBrk="1" hangingPunct="1">
              <a:spcBef>
                <a:spcPts val="1800"/>
              </a:spcBef>
            </a:pPr>
            <a:r>
              <a:rPr lang="en-US" altLang="en-US" smtClean="0"/>
              <a:t> Example data visualizations for interpreting and sharing data</a:t>
            </a:r>
          </a:p>
          <a:p>
            <a:pPr lvl="1" eaLnBrk="1" hangingPunct="1">
              <a:spcBef>
                <a:spcPts val="1800"/>
              </a:spcBef>
            </a:pPr>
            <a:r>
              <a:rPr lang="en-US" altLang="en-US" smtClean="0"/>
              <a:t> CEDS connection</a:t>
            </a:r>
          </a:p>
        </p:txBody>
      </p:sp>
      <p:sp>
        <p:nvSpPr>
          <p:cNvPr id="13318" name="Text Placeholder 6"/>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900" smtClean="0"/>
              <a:t>TA Centers Use CEDS to Support States</a:t>
            </a:r>
          </a:p>
        </p:txBody>
      </p:sp>
      <p:pic>
        <p:nvPicPr>
          <p:cNvPr id="13316" name="Picture 8"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6725" y="862013"/>
            <a:ext cx="5810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875" y="968375"/>
            <a:ext cx="69691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EDS">
      <a:dk1>
        <a:sysClr val="windowText" lastClr="000000"/>
      </a:dk1>
      <a:lt1>
        <a:sysClr val="window" lastClr="FFFFFF"/>
      </a:lt1>
      <a:dk2>
        <a:srgbClr val="44546A"/>
      </a:dk2>
      <a:lt2>
        <a:srgbClr val="E7E6E6"/>
      </a:lt2>
      <a:accent1>
        <a:srgbClr val="50A700"/>
      </a:accent1>
      <a:accent2>
        <a:srgbClr val="521A7B"/>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10973</TotalTime>
  <Words>484</Words>
  <Application>Microsoft Office PowerPoint</Application>
  <PresentationFormat>On-screen Show (4:3)</PresentationFormat>
  <Paragraphs>71</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MS PGothic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DaSy Center Uses CEDS to Support States</dc:title>
  <dc:subject>How the DaSy Center Uses CEDS to Support States</dc:subject>
  <dc:creator>Laura Hudson and Abby Schachner</dc:creator>
  <cp:keywords>CEDS, technical assistance, APR</cp:keywords>
  <dc:description/>
  <cp:lastModifiedBy>Roxanne Jones</cp:lastModifiedBy>
  <cp:revision>145</cp:revision>
  <dcterms:created xsi:type="dcterms:W3CDTF">2016-02-11T21:02:41Z</dcterms:created>
  <dcterms:modified xsi:type="dcterms:W3CDTF">2017-01-18T00:32:32Z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